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slides/slide20.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Masters/slideMaster1.xml" ContentType="application/vnd.openxmlformats-officedocument.presentationml.slideMaster+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3.xml" ContentType="application/vnd.openxmlformats-officedocument.presentationml.slideLayout+xml"/>
  <Override PartName="/ppt/slideLayouts/slideLayout31.xml" ContentType="application/vnd.openxmlformats-officedocument.presentationml.slideLayout+xml"/>
  <Override PartName="/ppt/slideLayouts/slideLayout34.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43.xml" ContentType="application/vnd.openxmlformats-officedocument.presentationml.slideLayout+xml"/>
  <Override PartName="/ppt/notesSlides/notesSlide3.xml" ContentType="application/vnd.openxmlformats-officedocument.presentationml.notesSlide+xml"/>
  <Override PartName="/ppt/slideLayouts/slideLayout41.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2.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heme/theme1.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 id="2147483696" r:id="rId2"/>
    <p:sldMasterId id="2147483708" r:id="rId3"/>
    <p:sldMasterId id="2147483720" r:id="rId4"/>
  </p:sldMasterIdLst>
  <p:notesMasterIdLst>
    <p:notesMasterId r:id="rId25"/>
  </p:notesMasterIdLst>
  <p:sldIdLst>
    <p:sldId id="264" r:id="rId5"/>
    <p:sldId id="266" r:id="rId6"/>
    <p:sldId id="267" r:id="rId7"/>
    <p:sldId id="284" r:id="rId8"/>
    <p:sldId id="285" r:id="rId9"/>
    <p:sldId id="286" r:id="rId10"/>
    <p:sldId id="287" r:id="rId11"/>
    <p:sldId id="288" r:id="rId12"/>
    <p:sldId id="289" r:id="rId13"/>
    <p:sldId id="274" r:id="rId14"/>
    <p:sldId id="290" r:id="rId15"/>
    <p:sldId id="261" r:id="rId16"/>
    <p:sldId id="262" r:id="rId17"/>
    <p:sldId id="276" r:id="rId18"/>
    <p:sldId id="277" r:id="rId19"/>
    <p:sldId id="278" r:id="rId20"/>
    <p:sldId id="279" r:id="rId21"/>
    <p:sldId id="283" r:id="rId22"/>
    <p:sldId id="280" r:id="rId23"/>
    <p:sldId id="291" r:id="rId24"/>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132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ustomXml" Target="../customXml/item3.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4002BEC3-CC7C-41DE-A102-D99616138C8B}" type="datetimeFigureOut">
              <a:rPr kumimoji="1" lang="ja-JP" altLang="en-US" smtClean="0"/>
              <a:t>2022/7/14</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B8561742-032A-41D5-B19B-F88B8E9D3D55}" type="slidenum">
              <a:rPr kumimoji="1" lang="ja-JP" altLang="en-US" smtClean="0"/>
              <a:t>‹#›</a:t>
            </a:fld>
            <a:endParaRPr kumimoji="1" lang="ja-JP" altLang="en-US"/>
          </a:p>
        </p:txBody>
      </p:sp>
    </p:spTree>
    <p:extLst>
      <p:ext uri="{BB962C8B-B14F-4D97-AF65-F5344CB8AC3E}">
        <p14:creationId xmlns:p14="http://schemas.microsoft.com/office/powerpoint/2010/main" val="245341384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79450" y="811213"/>
            <a:ext cx="5399088" cy="4049712"/>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290F06E3-7E36-4021-8B51-FE94DB2220A6}"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50" charset="-128"/>
                <a:cs typeface="+mn-cs"/>
              </a:rPr>
              <a:pPr marL="0" marR="0" lvl="0" indent="0" algn="r" defTabSz="912813" rtl="0" eaLnBrk="1" fontAlgn="base" latinLnBrk="0" hangingPunct="1">
                <a:lnSpc>
                  <a:spcPct val="100000"/>
                </a:lnSpc>
                <a:spcBef>
                  <a:spcPct val="0"/>
                </a:spcBef>
                <a:spcAft>
                  <a:spcPct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881424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79450" y="811213"/>
            <a:ext cx="5399088" cy="4049712"/>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290F06E3-7E36-4021-8B51-FE94DB2220A6}"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50" charset="-128"/>
                <a:cs typeface="+mn-cs"/>
              </a:rPr>
              <a:pPr marL="0" marR="0" lvl="0" indent="0" algn="r" defTabSz="912813" rtl="0" eaLnBrk="1" fontAlgn="base" latinLnBrk="0" hangingPunct="1">
                <a:lnSpc>
                  <a:spcPct val="100000"/>
                </a:lnSpc>
                <a:spcBef>
                  <a:spcPct val="0"/>
                </a:spcBef>
                <a:spcAft>
                  <a:spcPct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201049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79450" y="811213"/>
            <a:ext cx="5399088" cy="4049712"/>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290F06E3-7E36-4021-8B51-FE94DB2220A6}"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50" charset="-128"/>
                <a:cs typeface="+mn-cs"/>
              </a:rPr>
              <a:pPr marL="0" marR="0" lvl="0" indent="0" algn="r" defTabSz="912813" rtl="0" eaLnBrk="1" fontAlgn="base" latinLnBrk="0" hangingPunct="1">
                <a:lnSpc>
                  <a:spcPct val="100000"/>
                </a:lnSpc>
                <a:spcBef>
                  <a:spcPct val="0"/>
                </a:spcBef>
                <a:spcAft>
                  <a:spcPct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759574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79450" y="811213"/>
            <a:ext cx="5399088" cy="4049712"/>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290F06E3-7E36-4021-8B51-FE94DB2220A6}"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50" charset="-128"/>
                <a:cs typeface="+mn-cs"/>
              </a:rPr>
              <a:pPr marL="0" marR="0" lvl="0" indent="0" algn="r" defTabSz="912813" rtl="0" eaLnBrk="1" fontAlgn="base" latinLnBrk="0" hangingPunct="1">
                <a:lnSpc>
                  <a:spcPct val="100000"/>
                </a:lnSpc>
                <a:spcBef>
                  <a:spcPct val="0"/>
                </a:spcBef>
                <a:spcAft>
                  <a:spcPct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922684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79450" y="811213"/>
            <a:ext cx="5399088" cy="4049712"/>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290F06E3-7E36-4021-8B51-FE94DB2220A6}"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50" charset="-128"/>
                <a:cs typeface="+mn-cs"/>
              </a:rPr>
              <a:pPr marL="0" marR="0" lvl="0" indent="0" algn="r" defTabSz="912813" rtl="0" eaLnBrk="1" fontAlgn="base" latinLnBrk="0" hangingPunct="1">
                <a:lnSpc>
                  <a:spcPct val="100000"/>
                </a:lnSpc>
                <a:spcBef>
                  <a:spcPct val="0"/>
                </a:spcBef>
                <a:spcAft>
                  <a:spcPct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871900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9EDAC4A-EED6-45B9-A699-F1CC26BF17A1}" type="datetime1">
              <a:rPr lang="ja-JP" altLang="en-US" smtClean="0"/>
              <a:t>2022/7/14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17086807-D7B6-449A-9A3F-2EA6E28FD8DE}" type="slidenum">
              <a:rPr lang="ja-JP" altLang="en-US"/>
              <a:pPr/>
              <a:t>‹#›</a:t>
            </a:fld>
            <a:endParaRPr lang="ja-JP" altLang="en-US"/>
          </a:p>
        </p:txBody>
      </p:sp>
    </p:spTree>
    <p:extLst>
      <p:ext uri="{BB962C8B-B14F-4D97-AF65-F5344CB8AC3E}">
        <p14:creationId xmlns:p14="http://schemas.microsoft.com/office/powerpoint/2010/main" val="3976664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EF46668F-5A72-4D24-BA52-D15A76B6D750}" type="datetime1">
              <a:rPr lang="ja-JP" altLang="en-US" smtClean="0"/>
              <a:t>2022/7/14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4DA2E436-156F-4FD8-AF6C-8AD450F4227B}" type="slidenum">
              <a:rPr lang="ja-JP" altLang="en-US"/>
              <a:pPr/>
              <a:t>‹#›</a:t>
            </a:fld>
            <a:endParaRPr lang="ja-JP" altLang="en-US"/>
          </a:p>
        </p:txBody>
      </p:sp>
    </p:spTree>
    <p:extLst>
      <p:ext uri="{BB962C8B-B14F-4D97-AF65-F5344CB8AC3E}">
        <p14:creationId xmlns:p14="http://schemas.microsoft.com/office/powerpoint/2010/main" val="3544230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7080353-FDA4-4315-A3AA-66949BDD5655}" type="datetime1">
              <a:rPr lang="ja-JP" altLang="en-US" smtClean="0"/>
              <a:t>2022/7/14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13051F28-D802-4C4E-8CAA-E1A0580A04D0}" type="slidenum">
              <a:rPr lang="ja-JP" altLang="en-US"/>
              <a:pPr/>
              <a:t>‹#›</a:t>
            </a:fld>
            <a:endParaRPr lang="ja-JP" altLang="en-US"/>
          </a:p>
        </p:txBody>
      </p:sp>
    </p:spTree>
    <p:extLst>
      <p:ext uri="{BB962C8B-B14F-4D97-AF65-F5344CB8AC3E}">
        <p14:creationId xmlns:p14="http://schemas.microsoft.com/office/powerpoint/2010/main" val="569533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B8735E9-25BD-413E-8BA3-DFAFB8372BA2}" type="datetime1">
              <a:rPr kumimoji="1" lang="ja-JP" altLang="en-US" smtClean="0"/>
              <a:t>2022/7/14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E09B5B-E1F6-44A5-9051-9B347A006ACA}" type="slidenum">
              <a:rPr kumimoji="1" lang="ja-JP" altLang="en-US" smtClean="0"/>
              <a:t>‹#›</a:t>
            </a:fld>
            <a:endParaRPr kumimoji="1" lang="ja-JP" altLang="en-US"/>
          </a:p>
        </p:txBody>
      </p:sp>
    </p:spTree>
    <p:extLst>
      <p:ext uri="{BB962C8B-B14F-4D97-AF65-F5344CB8AC3E}">
        <p14:creationId xmlns:p14="http://schemas.microsoft.com/office/powerpoint/2010/main" val="463224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D6B4A96-8B32-4600-8D21-F35AB16AA99E}" type="datetime1">
              <a:rPr kumimoji="1" lang="ja-JP" altLang="en-US" smtClean="0"/>
              <a:t>2022/7/14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E09B5B-E1F6-44A5-9051-9B347A006ACA}" type="slidenum">
              <a:rPr kumimoji="1" lang="ja-JP" altLang="en-US" smtClean="0"/>
              <a:t>‹#›</a:t>
            </a:fld>
            <a:endParaRPr kumimoji="1" lang="ja-JP" altLang="en-US"/>
          </a:p>
        </p:txBody>
      </p:sp>
    </p:spTree>
    <p:extLst>
      <p:ext uri="{BB962C8B-B14F-4D97-AF65-F5344CB8AC3E}">
        <p14:creationId xmlns:p14="http://schemas.microsoft.com/office/powerpoint/2010/main" val="1721664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3B31612-17C7-47DD-A6E6-9193EAAED5C8}" type="datetime1">
              <a:rPr kumimoji="1" lang="ja-JP" altLang="en-US" smtClean="0"/>
              <a:t>2022/7/14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E09B5B-E1F6-44A5-9051-9B347A006ACA}" type="slidenum">
              <a:rPr kumimoji="1" lang="ja-JP" altLang="en-US" smtClean="0"/>
              <a:t>‹#›</a:t>
            </a:fld>
            <a:endParaRPr kumimoji="1" lang="ja-JP" altLang="en-US"/>
          </a:p>
        </p:txBody>
      </p:sp>
    </p:spTree>
    <p:extLst>
      <p:ext uri="{BB962C8B-B14F-4D97-AF65-F5344CB8AC3E}">
        <p14:creationId xmlns:p14="http://schemas.microsoft.com/office/powerpoint/2010/main" val="1245863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25F398B6-B834-4027-B729-B68D3480928A}" type="datetime1">
              <a:rPr kumimoji="1" lang="ja-JP" altLang="en-US" smtClean="0"/>
              <a:t>2022/7/14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2E09B5B-E1F6-44A5-9051-9B347A006ACA}" type="slidenum">
              <a:rPr kumimoji="1" lang="ja-JP" altLang="en-US" smtClean="0"/>
              <a:t>‹#›</a:t>
            </a:fld>
            <a:endParaRPr kumimoji="1" lang="ja-JP" altLang="en-US"/>
          </a:p>
        </p:txBody>
      </p:sp>
    </p:spTree>
    <p:extLst>
      <p:ext uri="{BB962C8B-B14F-4D97-AF65-F5344CB8AC3E}">
        <p14:creationId xmlns:p14="http://schemas.microsoft.com/office/powerpoint/2010/main" val="2223752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FE946BF-4CF6-47B7-B4E2-8E635AB510C4}" type="datetime1">
              <a:rPr kumimoji="1" lang="ja-JP" altLang="en-US" smtClean="0"/>
              <a:t>2022/7/14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2E09B5B-E1F6-44A5-9051-9B347A006ACA}" type="slidenum">
              <a:rPr kumimoji="1" lang="ja-JP" altLang="en-US" smtClean="0"/>
              <a:t>‹#›</a:t>
            </a:fld>
            <a:endParaRPr kumimoji="1" lang="ja-JP" altLang="en-US"/>
          </a:p>
        </p:txBody>
      </p:sp>
    </p:spTree>
    <p:extLst>
      <p:ext uri="{BB962C8B-B14F-4D97-AF65-F5344CB8AC3E}">
        <p14:creationId xmlns:p14="http://schemas.microsoft.com/office/powerpoint/2010/main" val="4168434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85E9E2E-1C61-40F0-8A10-E86BA862E106}" type="datetime1">
              <a:rPr kumimoji="1" lang="ja-JP" altLang="en-US" smtClean="0"/>
              <a:t>2022/7/14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2E09B5B-E1F6-44A5-9051-9B347A006ACA}" type="slidenum">
              <a:rPr kumimoji="1" lang="ja-JP" altLang="en-US" smtClean="0"/>
              <a:t>‹#›</a:t>
            </a:fld>
            <a:endParaRPr kumimoji="1" lang="ja-JP" altLang="en-US"/>
          </a:p>
        </p:txBody>
      </p:sp>
    </p:spTree>
    <p:extLst>
      <p:ext uri="{BB962C8B-B14F-4D97-AF65-F5344CB8AC3E}">
        <p14:creationId xmlns:p14="http://schemas.microsoft.com/office/powerpoint/2010/main" val="4531343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022723-E952-4EB3-94FE-A0299A778538}" type="datetime1">
              <a:rPr kumimoji="1" lang="ja-JP" altLang="en-US" smtClean="0"/>
              <a:t>2022/7/14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2E09B5B-E1F6-44A5-9051-9B347A006ACA}" type="slidenum">
              <a:rPr kumimoji="1" lang="ja-JP" altLang="en-US" smtClean="0"/>
              <a:t>‹#›</a:t>
            </a:fld>
            <a:endParaRPr kumimoji="1" lang="ja-JP" altLang="en-US"/>
          </a:p>
        </p:txBody>
      </p:sp>
    </p:spTree>
    <p:extLst>
      <p:ext uri="{BB962C8B-B14F-4D97-AF65-F5344CB8AC3E}">
        <p14:creationId xmlns:p14="http://schemas.microsoft.com/office/powerpoint/2010/main" val="1919356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89D12A0-46A1-4792-A552-D103C71C5DA8}" type="datetime1">
              <a:rPr kumimoji="1" lang="ja-JP" altLang="en-US" smtClean="0"/>
              <a:t>2022/7/14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2E09B5B-E1F6-44A5-9051-9B347A006ACA}" type="slidenum">
              <a:rPr kumimoji="1" lang="ja-JP" altLang="en-US" smtClean="0"/>
              <a:t>‹#›</a:t>
            </a:fld>
            <a:endParaRPr kumimoji="1" lang="ja-JP" altLang="en-US"/>
          </a:p>
        </p:txBody>
      </p:sp>
    </p:spTree>
    <p:extLst>
      <p:ext uri="{BB962C8B-B14F-4D97-AF65-F5344CB8AC3E}">
        <p14:creationId xmlns:p14="http://schemas.microsoft.com/office/powerpoint/2010/main" val="103883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34730E99-251A-461D-BD8A-6A6A161FE714}" type="datetime1">
              <a:rPr lang="ja-JP" altLang="en-US" smtClean="0"/>
              <a:t>2022/7/14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FF0376CB-89F5-4FE9-AFDD-CD0A614C392D}" type="slidenum">
              <a:rPr lang="ja-JP" altLang="en-US"/>
              <a:pPr/>
              <a:t>‹#›</a:t>
            </a:fld>
            <a:endParaRPr lang="ja-JP" altLang="en-US"/>
          </a:p>
        </p:txBody>
      </p:sp>
    </p:spTree>
    <p:extLst>
      <p:ext uri="{BB962C8B-B14F-4D97-AF65-F5344CB8AC3E}">
        <p14:creationId xmlns:p14="http://schemas.microsoft.com/office/powerpoint/2010/main" val="21096462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05CBE0B-5880-4327-A26C-9969743C436E}" type="datetime1">
              <a:rPr kumimoji="1" lang="ja-JP" altLang="en-US" smtClean="0"/>
              <a:t>2022/7/14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2E09B5B-E1F6-44A5-9051-9B347A006ACA}" type="slidenum">
              <a:rPr kumimoji="1" lang="ja-JP" altLang="en-US" smtClean="0"/>
              <a:t>‹#›</a:t>
            </a:fld>
            <a:endParaRPr kumimoji="1" lang="ja-JP" altLang="en-US"/>
          </a:p>
        </p:txBody>
      </p:sp>
    </p:spTree>
    <p:extLst>
      <p:ext uri="{BB962C8B-B14F-4D97-AF65-F5344CB8AC3E}">
        <p14:creationId xmlns:p14="http://schemas.microsoft.com/office/powerpoint/2010/main" val="27461215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196C038-43F7-439E-BFCF-C8816352A167}" type="datetime1">
              <a:rPr kumimoji="1" lang="ja-JP" altLang="en-US" smtClean="0"/>
              <a:t>2022/7/14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E09B5B-E1F6-44A5-9051-9B347A006ACA}" type="slidenum">
              <a:rPr kumimoji="1" lang="ja-JP" altLang="en-US" smtClean="0"/>
              <a:t>‹#›</a:t>
            </a:fld>
            <a:endParaRPr kumimoji="1" lang="ja-JP" altLang="en-US"/>
          </a:p>
        </p:txBody>
      </p:sp>
    </p:spTree>
    <p:extLst>
      <p:ext uri="{BB962C8B-B14F-4D97-AF65-F5344CB8AC3E}">
        <p14:creationId xmlns:p14="http://schemas.microsoft.com/office/powerpoint/2010/main" val="3599303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8415338-54EF-4147-A068-D29BC586F57E}" type="datetime1">
              <a:rPr kumimoji="1" lang="ja-JP" altLang="en-US" smtClean="0"/>
              <a:t>2022/7/14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E09B5B-E1F6-44A5-9051-9B347A006ACA}" type="slidenum">
              <a:rPr kumimoji="1" lang="ja-JP" altLang="en-US" smtClean="0"/>
              <a:t>‹#›</a:t>
            </a:fld>
            <a:endParaRPr kumimoji="1" lang="ja-JP" altLang="en-US"/>
          </a:p>
        </p:txBody>
      </p:sp>
    </p:spTree>
    <p:extLst>
      <p:ext uri="{BB962C8B-B14F-4D97-AF65-F5344CB8AC3E}">
        <p14:creationId xmlns:p14="http://schemas.microsoft.com/office/powerpoint/2010/main" val="11056103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4"/>
            <a:ext cx="7772400" cy="2387600"/>
          </a:xfrm>
        </p:spPr>
        <p:txBody>
          <a:bodyPr anchor="b"/>
          <a:lstStyle>
            <a:lvl1pPr algn="ctr">
              <a:defRPr sz="5694"/>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1" y="3602038"/>
            <a:ext cx="6858000" cy="1655762"/>
          </a:xfrm>
        </p:spPr>
        <p:txBody>
          <a:bodyPr/>
          <a:lstStyle>
            <a:lvl1pPr marL="0" indent="0" algn="ctr">
              <a:buNone/>
              <a:defRPr sz="2278"/>
            </a:lvl1pPr>
            <a:lvl2pPr marL="433892" indent="0" algn="ctr">
              <a:buNone/>
              <a:defRPr sz="1898"/>
            </a:lvl2pPr>
            <a:lvl3pPr marL="867783" indent="0" algn="ctr">
              <a:buNone/>
              <a:defRPr sz="1709"/>
            </a:lvl3pPr>
            <a:lvl4pPr marL="1301675" indent="0" algn="ctr">
              <a:buNone/>
              <a:defRPr sz="1519"/>
            </a:lvl4pPr>
            <a:lvl5pPr marL="1735566" indent="0" algn="ctr">
              <a:buNone/>
              <a:defRPr sz="1519"/>
            </a:lvl5pPr>
            <a:lvl6pPr marL="2169458" indent="0" algn="ctr">
              <a:buNone/>
              <a:defRPr sz="1519"/>
            </a:lvl6pPr>
            <a:lvl7pPr marL="2603349" indent="0" algn="ctr">
              <a:buNone/>
              <a:defRPr sz="1519"/>
            </a:lvl7pPr>
            <a:lvl8pPr marL="3037241" indent="0" algn="ctr">
              <a:buNone/>
              <a:defRPr sz="1519"/>
            </a:lvl8pPr>
            <a:lvl9pPr marL="3471132" indent="0" algn="ctr">
              <a:buNone/>
              <a:defRPr sz="1519"/>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903A75E-C81A-4495-840B-107128339723}" type="datetime1">
              <a:rPr kumimoji="1" lang="ja-JP" altLang="en-US" smtClean="0"/>
              <a:t>2022/7/14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E09B5B-E1F6-44A5-9051-9B347A006ACA}" type="slidenum">
              <a:rPr kumimoji="1" lang="ja-JP" altLang="en-US" smtClean="0"/>
              <a:t>‹#›</a:t>
            </a:fld>
            <a:endParaRPr kumimoji="1" lang="ja-JP" altLang="en-US"/>
          </a:p>
        </p:txBody>
      </p:sp>
    </p:spTree>
    <p:extLst>
      <p:ext uri="{BB962C8B-B14F-4D97-AF65-F5344CB8AC3E}">
        <p14:creationId xmlns:p14="http://schemas.microsoft.com/office/powerpoint/2010/main" val="31254540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9E5ADC0-0056-4C9C-8CC3-5EF20F2B6C66}" type="datetime1">
              <a:rPr kumimoji="1" lang="ja-JP" altLang="en-US" smtClean="0"/>
              <a:t>2022/7/14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E09B5B-E1F6-44A5-9051-9B347A006ACA}" type="slidenum">
              <a:rPr kumimoji="1" lang="ja-JP" altLang="en-US" smtClean="0"/>
              <a:t>‹#›</a:t>
            </a:fld>
            <a:endParaRPr kumimoji="1" lang="ja-JP" altLang="en-US"/>
          </a:p>
        </p:txBody>
      </p:sp>
    </p:spTree>
    <p:extLst>
      <p:ext uri="{BB962C8B-B14F-4D97-AF65-F5344CB8AC3E}">
        <p14:creationId xmlns:p14="http://schemas.microsoft.com/office/powerpoint/2010/main" val="4943074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5694"/>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278">
                <a:solidFill>
                  <a:schemeClr val="tx1"/>
                </a:solidFill>
              </a:defRPr>
            </a:lvl1pPr>
            <a:lvl2pPr marL="433892" indent="0">
              <a:buNone/>
              <a:defRPr sz="1898">
                <a:solidFill>
                  <a:schemeClr val="tx1">
                    <a:tint val="75000"/>
                  </a:schemeClr>
                </a:solidFill>
              </a:defRPr>
            </a:lvl2pPr>
            <a:lvl3pPr marL="867783" indent="0">
              <a:buNone/>
              <a:defRPr sz="1709">
                <a:solidFill>
                  <a:schemeClr val="tx1">
                    <a:tint val="75000"/>
                  </a:schemeClr>
                </a:solidFill>
              </a:defRPr>
            </a:lvl3pPr>
            <a:lvl4pPr marL="1301675" indent="0">
              <a:buNone/>
              <a:defRPr sz="1519">
                <a:solidFill>
                  <a:schemeClr val="tx1">
                    <a:tint val="75000"/>
                  </a:schemeClr>
                </a:solidFill>
              </a:defRPr>
            </a:lvl4pPr>
            <a:lvl5pPr marL="1735566" indent="0">
              <a:buNone/>
              <a:defRPr sz="1519">
                <a:solidFill>
                  <a:schemeClr val="tx1">
                    <a:tint val="75000"/>
                  </a:schemeClr>
                </a:solidFill>
              </a:defRPr>
            </a:lvl5pPr>
            <a:lvl6pPr marL="2169458" indent="0">
              <a:buNone/>
              <a:defRPr sz="1519">
                <a:solidFill>
                  <a:schemeClr val="tx1">
                    <a:tint val="75000"/>
                  </a:schemeClr>
                </a:solidFill>
              </a:defRPr>
            </a:lvl6pPr>
            <a:lvl7pPr marL="2603349" indent="0">
              <a:buNone/>
              <a:defRPr sz="1519">
                <a:solidFill>
                  <a:schemeClr val="tx1">
                    <a:tint val="75000"/>
                  </a:schemeClr>
                </a:solidFill>
              </a:defRPr>
            </a:lvl7pPr>
            <a:lvl8pPr marL="3037241" indent="0">
              <a:buNone/>
              <a:defRPr sz="1519">
                <a:solidFill>
                  <a:schemeClr val="tx1">
                    <a:tint val="75000"/>
                  </a:schemeClr>
                </a:solidFill>
              </a:defRPr>
            </a:lvl8pPr>
            <a:lvl9pPr marL="3471132" indent="0">
              <a:buNone/>
              <a:defRPr sz="1519">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BFEA7E3-9848-4656-903A-0307C930422D}" type="datetime1">
              <a:rPr kumimoji="1" lang="ja-JP" altLang="en-US" smtClean="0"/>
              <a:t>2022/7/14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E09B5B-E1F6-44A5-9051-9B347A006ACA}" type="slidenum">
              <a:rPr kumimoji="1" lang="ja-JP" altLang="en-US" smtClean="0"/>
              <a:t>‹#›</a:t>
            </a:fld>
            <a:endParaRPr kumimoji="1" lang="ja-JP" altLang="en-US"/>
          </a:p>
        </p:txBody>
      </p:sp>
    </p:spTree>
    <p:extLst>
      <p:ext uri="{BB962C8B-B14F-4D97-AF65-F5344CB8AC3E}">
        <p14:creationId xmlns:p14="http://schemas.microsoft.com/office/powerpoint/2010/main" val="35443387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1"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672550DD-3B35-410C-ADB8-0400BF226798}" type="datetime1">
              <a:rPr kumimoji="1" lang="ja-JP" altLang="en-US" smtClean="0"/>
              <a:t>2022/7/14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2E09B5B-E1F6-44A5-9051-9B347A006ACA}" type="slidenum">
              <a:rPr kumimoji="1" lang="ja-JP" altLang="en-US" smtClean="0"/>
              <a:t>‹#›</a:t>
            </a:fld>
            <a:endParaRPr kumimoji="1" lang="ja-JP" altLang="en-US"/>
          </a:p>
        </p:txBody>
      </p:sp>
    </p:spTree>
    <p:extLst>
      <p:ext uri="{BB962C8B-B14F-4D97-AF65-F5344CB8AC3E}">
        <p14:creationId xmlns:p14="http://schemas.microsoft.com/office/powerpoint/2010/main" val="10404120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3" y="1681163"/>
            <a:ext cx="3868340" cy="823912"/>
          </a:xfrm>
        </p:spPr>
        <p:txBody>
          <a:bodyPr anchor="b"/>
          <a:lstStyle>
            <a:lvl1pPr marL="0" indent="0">
              <a:buNone/>
              <a:defRPr sz="2278" b="1"/>
            </a:lvl1pPr>
            <a:lvl2pPr marL="433892" indent="0">
              <a:buNone/>
              <a:defRPr sz="1898" b="1"/>
            </a:lvl2pPr>
            <a:lvl3pPr marL="867783" indent="0">
              <a:buNone/>
              <a:defRPr sz="1709" b="1"/>
            </a:lvl3pPr>
            <a:lvl4pPr marL="1301675" indent="0">
              <a:buNone/>
              <a:defRPr sz="1519" b="1"/>
            </a:lvl4pPr>
            <a:lvl5pPr marL="1735566" indent="0">
              <a:buNone/>
              <a:defRPr sz="1519" b="1"/>
            </a:lvl5pPr>
            <a:lvl6pPr marL="2169458" indent="0">
              <a:buNone/>
              <a:defRPr sz="1519" b="1"/>
            </a:lvl6pPr>
            <a:lvl7pPr marL="2603349" indent="0">
              <a:buNone/>
              <a:defRPr sz="1519" b="1"/>
            </a:lvl7pPr>
            <a:lvl8pPr marL="3037241" indent="0">
              <a:buNone/>
              <a:defRPr sz="1519" b="1"/>
            </a:lvl8pPr>
            <a:lvl9pPr marL="3471132" indent="0">
              <a:buNone/>
              <a:defRPr sz="1519"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3" y="2505076"/>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278" b="1"/>
            </a:lvl1pPr>
            <a:lvl2pPr marL="433892" indent="0">
              <a:buNone/>
              <a:defRPr sz="1898" b="1"/>
            </a:lvl2pPr>
            <a:lvl3pPr marL="867783" indent="0">
              <a:buNone/>
              <a:defRPr sz="1709" b="1"/>
            </a:lvl3pPr>
            <a:lvl4pPr marL="1301675" indent="0">
              <a:buNone/>
              <a:defRPr sz="1519" b="1"/>
            </a:lvl4pPr>
            <a:lvl5pPr marL="1735566" indent="0">
              <a:buNone/>
              <a:defRPr sz="1519" b="1"/>
            </a:lvl5pPr>
            <a:lvl6pPr marL="2169458" indent="0">
              <a:buNone/>
              <a:defRPr sz="1519" b="1"/>
            </a:lvl6pPr>
            <a:lvl7pPr marL="2603349" indent="0">
              <a:buNone/>
              <a:defRPr sz="1519" b="1"/>
            </a:lvl7pPr>
            <a:lvl8pPr marL="3037241" indent="0">
              <a:buNone/>
              <a:defRPr sz="1519" b="1"/>
            </a:lvl8pPr>
            <a:lvl9pPr marL="3471132" indent="0">
              <a:buNone/>
              <a:defRPr sz="1519"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1" y="2505076"/>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A7124FC-F79B-48D3-8CE8-4DA3C2D4DA28}" type="datetime1">
              <a:rPr kumimoji="1" lang="ja-JP" altLang="en-US" smtClean="0"/>
              <a:t>2022/7/14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2E09B5B-E1F6-44A5-9051-9B347A006ACA}" type="slidenum">
              <a:rPr kumimoji="1" lang="ja-JP" altLang="en-US" smtClean="0"/>
              <a:t>‹#›</a:t>
            </a:fld>
            <a:endParaRPr kumimoji="1" lang="ja-JP" altLang="en-US"/>
          </a:p>
        </p:txBody>
      </p:sp>
    </p:spTree>
    <p:extLst>
      <p:ext uri="{BB962C8B-B14F-4D97-AF65-F5344CB8AC3E}">
        <p14:creationId xmlns:p14="http://schemas.microsoft.com/office/powerpoint/2010/main" val="28978169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2255EF3-E590-4607-86AB-2B270D4D5E69}" type="datetime1">
              <a:rPr kumimoji="1" lang="ja-JP" altLang="en-US" smtClean="0"/>
              <a:t>2022/7/14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2E09B5B-E1F6-44A5-9051-9B347A006ACA}" type="slidenum">
              <a:rPr kumimoji="1" lang="ja-JP" altLang="en-US" smtClean="0"/>
              <a:t>‹#›</a:t>
            </a:fld>
            <a:endParaRPr kumimoji="1" lang="ja-JP" altLang="en-US"/>
          </a:p>
        </p:txBody>
      </p:sp>
    </p:spTree>
    <p:extLst>
      <p:ext uri="{BB962C8B-B14F-4D97-AF65-F5344CB8AC3E}">
        <p14:creationId xmlns:p14="http://schemas.microsoft.com/office/powerpoint/2010/main" val="1483471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020B5-9592-4859-AB2F-38B3F3BB71B2}" type="datetime1">
              <a:rPr kumimoji="1" lang="ja-JP" altLang="en-US" smtClean="0"/>
              <a:t>2022/7/14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2E09B5B-E1F6-44A5-9051-9B347A006ACA}" type="slidenum">
              <a:rPr kumimoji="1" lang="ja-JP" altLang="en-US" smtClean="0"/>
              <a:t>‹#›</a:t>
            </a:fld>
            <a:endParaRPr kumimoji="1" lang="ja-JP" altLang="en-US"/>
          </a:p>
        </p:txBody>
      </p:sp>
    </p:spTree>
    <p:extLst>
      <p:ext uri="{BB962C8B-B14F-4D97-AF65-F5344CB8AC3E}">
        <p14:creationId xmlns:p14="http://schemas.microsoft.com/office/powerpoint/2010/main" val="4269667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3692"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6E481217-A0DD-472A-9D3D-E13E08857F11}" type="datetime1">
              <a:rPr lang="ja-JP" altLang="en-US" smtClean="0"/>
              <a:t>2022/7/14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D9A95EF0-7E02-448A-ACEC-640F2310106D}" type="slidenum">
              <a:rPr lang="ja-JP" altLang="en-US"/>
              <a:pPr/>
              <a:t>‹#›</a:t>
            </a:fld>
            <a:endParaRPr lang="ja-JP" altLang="en-US"/>
          </a:p>
        </p:txBody>
      </p:sp>
    </p:spTree>
    <p:extLst>
      <p:ext uri="{BB962C8B-B14F-4D97-AF65-F5344CB8AC3E}">
        <p14:creationId xmlns:p14="http://schemas.microsoft.com/office/powerpoint/2010/main" val="32554157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037"/>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7"/>
            <a:ext cx="4629150" cy="4873625"/>
          </a:xfrm>
        </p:spPr>
        <p:txBody>
          <a:bodyPr/>
          <a:lstStyle>
            <a:lvl1pPr>
              <a:defRPr sz="3037"/>
            </a:lvl1pPr>
            <a:lvl2pPr>
              <a:defRPr sz="2657"/>
            </a:lvl2pPr>
            <a:lvl3pPr>
              <a:defRPr sz="2278"/>
            </a:lvl3pPr>
            <a:lvl4pPr>
              <a:defRPr sz="1898"/>
            </a:lvl4pPr>
            <a:lvl5pPr>
              <a:defRPr sz="1898"/>
            </a:lvl5pPr>
            <a:lvl6pPr>
              <a:defRPr sz="1898"/>
            </a:lvl6pPr>
            <a:lvl7pPr>
              <a:defRPr sz="1898"/>
            </a:lvl7pPr>
            <a:lvl8pPr>
              <a:defRPr sz="1898"/>
            </a:lvl8pPr>
            <a:lvl9pPr>
              <a:defRPr sz="1898"/>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519"/>
            </a:lvl1pPr>
            <a:lvl2pPr marL="433892" indent="0">
              <a:buNone/>
              <a:defRPr sz="1329"/>
            </a:lvl2pPr>
            <a:lvl3pPr marL="867783" indent="0">
              <a:buNone/>
              <a:defRPr sz="1139"/>
            </a:lvl3pPr>
            <a:lvl4pPr marL="1301675" indent="0">
              <a:buNone/>
              <a:defRPr sz="949"/>
            </a:lvl4pPr>
            <a:lvl5pPr marL="1735566" indent="0">
              <a:buNone/>
              <a:defRPr sz="949"/>
            </a:lvl5pPr>
            <a:lvl6pPr marL="2169458" indent="0">
              <a:buNone/>
              <a:defRPr sz="949"/>
            </a:lvl6pPr>
            <a:lvl7pPr marL="2603349" indent="0">
              <a:buNone/>
              <a:defRPr sz="949"/>
            </a:lvl7pPr>
            <a:lvl8pPr marL="3037241" indent="0">
              <a:buNone/>
              <a:defRPr sz="949"/>
            </a:lvl8pPr>
            <a:lvl9pPr marL="3471132" indent="0">
              <a:buNone/>
              <a:defRPr sz="949"/>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2E3700B-EC99-4F30-9602-80DD2CA05817}" type="datetime1">
              <a:rPr kumimoji="1" lang="ja-JP" altLang="en-US" smtClean="0"/>
              <a:t>2022/7/14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2E09B5B-E1F6-44A5-9051-9B347A006ACA}" type="slidenum">
              <a:rPr kumimoji="1" lang="ja-JP" altLang="en-US" smtClean="0"/>
              <a:t>‹#›</a:t>
            </a:fld>
            <a:endParaRPr kumimoji="1" lang="ja-JP" altLang="en-US"/>
          </a:p>
        </p:txBody>
      </p:sp>
    </p:spTree>
    <p:extLst>
      <p:ext uri="{BB962C8B-B14F-4D97-AF65-F5344CB8AC3E}">
        <p14:creationId xmlns:p14="http://schemas.microsoft.com/office/powerpoint/2010/main" val="28375128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037"/>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7"/>
            <a:ext cx="4629150" cy="4873625"/>
          </a:xfrm>
        </p:spPr>
        <p:txBody>
          <a:bodyPr anchor="t"/>
          <a:lstStyle>
            <a:lvl1pPr marL="0" indent="0">
              <a:buNone/>
              <a:defRPr sz="3037"/>
            </a:lvl1pPr>
            <a:lvl2pPr marL="433892" indent="0">
              <a:buNone/>
              <a:defRPr sz="2657"/>
            </a:lvl2pPr>
            <a:lvl3pPr marL="867783" indent="0">
              <a:buNone/>
              <a:defRPr sz="2278"/>
            </a:lvl3pPr>
            <a:lvl4pPr marL="1301675" indent="0">
              <a:buNone/>
              <a:defRPr sz="1898"/>
            </a:lvl4pPr>
            <a:lvl5pPr marL="1735566" indent="0">
              <a:buNone/>
              <a:defRPr sz="1898"/>
            </a:lvl5pPr>
            <a:lvl6pPr marL="2169458" indent="0">
              <a:buNone/>
              <a:defRPr sz="1898"/>
            </a:lvl6pPr>
            <a:lvl7pPr marL="2603349" indent="0">
              <a:buNone/>
              <a:defRPr sz="1898"/>
            </a:lvl7pPr>
            <a:lvl8pPr marL="3037241" indent="0">
              <a:buNone/>
              <a:defRPr sz="1898"/>
            </a:lvl8pPr>
            <a:lvl9pPr marL="3471132" indent="0">
              <a:buNone/>
              <a:defRPr sz="1898"/>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519"/>
            </a:lvl1pPr>
            <a:lvl2pPr marL="433892" indent="0">
              <a:buNone/>
              <a:defRPr sz="1329"/>
            </a:lvl2pPr>
            <a:lvl3pPr marL="867783" indent="0">
              <a:buNone/>
              <a:defRPr sz="1139"/>
            </a:lvl3pPr>
            <a:lvl4pPr marL="1301675" indent="0">
              <a:buNone/>
              <a:defRPr sz="949"/>
            </a:lvl4pPr>
            <a:lvl5pPr marL="1735566" indent="0">
              <a:buNone/>
              <a:defRPr sz="949"/>
            </a:lvl5pPr>
            <a:lvl6pPr marL="2169458" indent="0">
              <a:buNone/>
              <a:defRPr sz="949"/>
            </a:lvl6pPr>
            <a:lvl7pPr marL="2603349" indent="0">
              <a:buNone/>
              <a:defRPr sz="949"/>
            </a:lvl7pPr>
            <a:lvl8pPr marL="3037241" indent="0">
              <a:buNone/>
              <a:defRPr sz="949"/>
            </a:lvl8pPr>
            <a:lvl9pPr marL="3471132" indent="0">
              <a:buNone/>
              <a:defRPr sz="949"/>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F5CBA4D-1C6D-4C92-B9F8-E970890009C5}" type="datetime1">
              <a:rPr kumimoji="1" lang="ja-JP" altLang="en-US" smtClean="0"/>
              <a:t>2022/7/14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2E09B5B-E1F6-44A5-9051-9B347A006ACA}" type="slidenum">
              <a:rPr kumimoji="1" lang="ja-JP" altLang="en-US" smtClean="0"/>
              <a:t>‹#›</a:t>
            </a:fld>
            <a:endParaRPr kumimoji="1" lang="ja-JP" altLang="en-US"/>
          </a:p>
        </p:txBody>
      </p:sp>
    </p:spTree>
    <p:extLst>
      <p:ext uri="{BB962C8B-B14F-4D97-AF65-F5344CB8AC3E}">
        <p14:creationId xmlns:p14="http://schemas.microsoft.com/office/powerpoint/2010/main" val="22177031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A592719-B1F1-4FD2-99BA-6F3F64148A05}" type="datetime1">
              <a:rPr kumimoji="1" lang="ja-JP" altLang="en-US" smtClean="0"/>
              <a:t>2022/7/14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E09B5B-E1F6-44A5-9051-9B347A006ACA}" type="slidenum">
              <a:rPr kumimoji="1" lang="ja-JP" altLang="en-US" smtClean="0"/>
              <a:t>‹#›</a:t>
            </a:fld>
            <a:endParaRPr kumimoji="1" lang="ja-JP" altLang="en-US"/>
          </a:p>
        </p:txBody>
      </p:sp>
    </p:spTree>
    <p:extLst>
      <p:ext uri="{BB962C8B-B14F-4D97-AF65-F5344CB8AC3E}">
        <p14:creationId xmlns:p14="http://schemas.microsoft.com/office/powerpoint/2010/main" val="34826288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1" y="365126"/>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082DF0D-BAD0-4F3A-8E31-FCE29BFDD40F}" type="datetime1">
              <a:rPr kumimoji="1" lang="ja-JP" altLang="en-US" smtClean="0"/>
              <a:t>2022/7/14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E09B5B-E1F6-44A5-9051-9B347A006ACA}" type="slidenum">
              <a:rPr kumimoji="1" lang="ja-JP" altLang="en-US" smtClean="0"/>
              <a:t>‹#›</a:t>
            </a:fld>
            <a:endParaRPr kumimoji="1" lang="ja-JP" altLang="en-US"/>
          </a:p>
        </p:txBody>
      </p:sp>
    </p:spTree>
    <p:extLst>
      <p:ext uri="{BB962C8B-B14F-4D97-AF65-F5344CB8AC3E}">
        <p14:creationId xmlns:p14="http://schemas.microsoft.com/office/powerpoint/2010/main" val="31363058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1" y="1122364"/>
            <a:ext cx="6858000" cy="2387600"/>
          </a:xfrm>
        </p:spPr>
        <p:txBody>
          <a:bodyPr anchor="b"/>
          <a:lstStyle>
            <a:lvl1pPr algn="ctr">
              <a:defRPr sz="427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1" y="3602038"/>
            <a:ext cx="6858000" cy="1655762"/>
          </a:xfrm>
        </p:spPr>
        <p:txBody>
          <a:bodyPr/>
          <a:lstStyle>
            <a:lvl1pPr marL="0" indent="0" algn="ctr">
              <a:buNone/>
              <a:defRPr sz="1709"/>
            </a:lvl1pPr>
            <a:lvl2pPr marL="325418" indent="0" algn="ctr">
              <a:buNone/>
              <a:defRPr sz="1424"/>
            </a:lvl2pPr>
            <a:lvl3pPr marL="650838" indent="0" algn="ctr">
              <a:buNone/>
              <a:defRPr sz="1281"/>
            </a:lvl3pPr>
            <a:lvl4pPr marL="976256" indent="0" algn="ctr">
              <a:buNone/>
              <a:defRPr sz="1139"/>
            </a:lvl4pPr>
            <a:lvl5pPr marL="1301675" indent="0" algn="ctr">
              <a:buNone/>
              <a:defRPr sz="1139"/>
            </a:lvl5pPr>
            <a:lvl6pPr marL="1627093" indent="0" algn="ctr">
              <a:buNone/>
              <a:defRPr sz="1139"/>
            </a:lvl6pPr>
            <a:lvl7pPr marL="1952513" indent="0" algn="ctr">
              <a:buNone/>
              <a:defRPr sz="1139"/>
            </a:lvl7pPr>
            <a:lvl8pPr marL="2277931" indent="0" algn="ctr">
              <a:buNone/>
              <a:defRPr sz="1139"/>
            </a:lvl8pPr>
            <a:lvl9pPr marL="2603349" indent="0" algn="ctr">
              <a:buNone/>
              <a:defRPr sz="1139"/>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F12F2BC-A817-4B0D-A08F-C1D82813E821}" type="datetime1">
              <a:rPr lang="ja-JP" altLang="en-US" smtClean="0"/>
              <a:t>2022/7/14</a:t>
            </a:fld>
            <a:endParaRPr lang="en-US" altLang="ja-JP"/>
          </a:p>
        </p:txBody>
      </p:sp>
      <p:sp>
        <p:nvSpPr>
          <p:cNvPr id="5" name="フッター プレースホルダー 4"/>
          <p:cNvSpPr>
            <a:spLocks noGrp="1"/>
          </p:cNvSpPr>
          <p:nvPr>
            <p:ph type="ftr" sz="quarter" idx="11"/>
          </p:nvPr>
        </p:nvSpPr>
        <p:spPr/>
        <p:txBody>
          <a:bodyPr/>
          <a:lstStyle/>
          <a:p>
            <a:endParaRPr lang="en-US" altLang="ja-JP"/>
          </a:p>
        </p:txBody>
      </p:sp>
      <p:sp>
        <p:nvSpPr>
          <p:cNvPr id="6" name="スライド番号プレースホルダー 5"/>
          <p:cNvSpPr>
            <a:spLocks noGrp="1"/>
          </p:cNvSpPr>
          <p:nvPr>
            <p:ph type="sldNum" sz="quarter" idx="12"/>
          </p:nvPr>
        </p:nvSpPr>
        <p:spPr/>
        <p:txBody>
          <a:bodyPr/>
          <a:lstStyle/>
          <a:p>
            <a:fld id="{7872FFE1-8B24-4B57-AD59-20AD5B966192}" type="slidenum">
              <a:rPr lang="en-US" altLang="ja-JP" smtClean="0"/>
              <a:pPr/>
              <a:t>‹#›</a:t>
            </a:fld>
            <a:endParaRPr lang="en-US" altLang="ja-JP"/>
          </a:p>
        </p:txBody>
      </p:sp>
    </p:spTree>
    <p:extLst>
      <p:ext uri="{BB962C8B-B14F-4D97-AF65-F5344CB8AC3E}">
        <p14:creationId xmlns:p14="http://schemas.microsoft.com/office/powerpoint/2010/main" val="10113750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DD4BADA-91AB-4E29-A7D2-BCF2C411472D}" type="datetime1">
              <a:rPr lang="ja-JP" altLang="en-US" smtClean="0"/>
              <a:t>2022/7/14</a:t>
            </a:fld>
            <a:endParaRPr lang="en-US" altLang="ja-JP"/>
          </a:p>
        </p:txBody>
      </p:sp>
      <p:sp>
        <p:nvSpPr>
          <p:cNvPr id="5" name="フッター プレースホルダー 4"/>
          <p:cNvSpPr>
            <a:spLocks noGrp="1"/>
          </p:cNvSpPr>
          <p:nvPr>
            <p:ph type="ftr" sz="quarter" idx="11"/>
          </p:nvPr>
        </p:nvSpPr>
        <p:spPr/>
        <p:txBody>
          <a:bodyPr/>
          <a:lstStyle/>
          <a:p>
            <a:endParaRPr lang="en-US" altLang="ja-JP"/>
          </a:p>
        </p:txBody>
      </p:sp>
      <p:sp>
        <p:nvSpPr>
          <p:cNvPr id="6" name="スライド番号プレースホルダー 5"/>
          <p:cNvSpPr>
            <a:spLocks noGrp="1"/>
          </p:cNvSpPr>
          <p:nvPr>
            <p:ph type="sldNum" sz="quarter" idx="12"/>
          </p:nvPr>
        </p:nvSpPr>
        <p:spPr/>
        <p:txBody>
          <a:bodyPr/>
          <a:lstStyle/>
          <a:p>
            <a:fld id="{D391A431-AA19-4723-8D6C-1034C8EB7906}" type="slidenum">
              <a:rPr lang="en-US" altLang="ja-JP" smtClean="0"/>
              <a:pPr/>
              <a:t>‹#›</a:t>
            </a:fld>
            <a:endParaRPr lang="en-US" altLang="ja-JP"/>
          </a:p>
        </p:txBody>
      </p:sp>
    </p:spTree>
    <p:extLst>
      <p:ext uri="{BB962C8B-B14F-4D97-AF65-F5344CB8AC3E}">
        <p14:creationId xmlns:p14="http://schemas.microsoft.com/office/powerpoint/2010/main" val="18734200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40"/>
            <a:ext cx="7886700" cy="2852737"/>
          </a:xfrm>
        </p:spPr>
        <p:txBody>
          <a:bodyPr anchor="b"/>
          <a:lstStyle>
            <a:lvl1pPr>
              <a:defRPr sz="427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5"/>
            <a:ext cx="7886700" cy="1500187"/>
          </a:xfrm>
        </p:spPr>
        <p:txBody>
          <a:bodyPr/>
          <a:lstStyle>
            <a:lvl1pPr marL="0" indent="0">
              <a:buNone/>
              <a:defRPr sz="1709">
                <a:solidFill>
                  <a:schemeClr val="tx1">
                    <a:tint val="75000"/>
                  </a:schemeClr>
                </a:solidFill>
              </a:defRPr>
            </a:lvl1pPr>
            <a:lvl2pPr marL="325418" indent="0">
              <a:buNone/>
              <a:defRPr sz="1424">
                <a:solidFill>
                  <a:schemeClr val="tx1">
                    <a:tint val="75000"/>
                  </a:schemeClr>
                </a:solidFill>
              </a:defRPr>
            </a:lvl2pPr>
            <a:lvl3pPr marL="650838" indent="0">
              <a:buNone/>
              <a:defRPr sz="1281">
                <a:solidFill>
                  <a:schemeClr val="tx1">
                    <a:tint val="75000"/>
                  </a:schemeClr>
                </a:solidFill>
              </a:defRPr>
            </a:lvl3pPr>
            <a:lvl4pPr marL="976256" indent="0">
              <a:buNone/>
              <a:defRPr sz="1139">
                <a:solidFill>
                  <a:schemeClr val="tx1">
                    <a:tint val="75000"/>
                  </a:schemeClr>
                </a:solidFill>
              </a:defRPr>
            </a:lvl4pPr>
            <a:lvl5pPr marL="1301675" indent="0">
              <a:buNone/>
              <a:defRPr sz="1139">
                <a:solidFill>
                  <a:schemeClr val="tx1">
                    <a:tint val="75000"/>
                  </a:schemeClr>
                </a:solidFill>
              </a:defRPr>
            </a:lvl5pPr>
            <a:lvl6pPr marL="1627093" indent="0">
              <a:buNone/>
              <a:defRPr sz="1139">
                <a:solidFill>
                  <a:schemeClr val="tx1">
                    <a:tint val="75000"/>
                  </a:schemeClr>
                </a:solidFill>
              </a:defRPr>
            </a:lvl6pPr>
            <a:lvl7pPr marL="1952513" indent="0">
              <a:buNone/>
              <a:defRPr sz="1139">
                <a:solidFill>
                  <a:schemeClr val="tx1">
                    <a:tint val="75000"/>
                  </a:schemeClr>
                </a:solidFill>
              </a:defRPr>
            </a:lvl7pPr>
            <a:lvl8pPr marL="2277931" indent="0">
              <a:buNone/>
              <a:defRPr sz="1139">
                <a:solidFill>
                  <a:schemeClr val="tx1">
                    <a:tint val="75000"/>
                  </a:schemeClr>
                </a:solidFill>
              </a:defRPr>
            </a:lvl8pPr>
            <a:lvl9pPr marL="2603349" indent="0">
              <a:buNone/>
              <a:defRPr sz="1139">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74302F1-27CF-40E3-8748-A30117F4B3C0}" type="datetime1">
              <a:rPr lang="ja-JP" altLang="en-US" smtClean="0"/>
              <a:t>2022/7/14</a:t>
            </a:fld>
            <a:endParaRPr lang="en-US" altLang="ja-JP"/>
          </a:p>
        </p:txBody>
      </p:sp>
      <p:sp>
        <p:nvSpPr>
          <p:cNvPr id="5" name="フッター プレースホルダー 4"/>
          <p:cNvSpPr>
            <a:spLocks noGrp="1"/>
          </p:cNvSpPr>
          <p:nvPr>
            <p:ph type="ftr" sz="quarter" idx="11"/>
          </p:nvPr>
        </p:nvSpPr>
        <p:spPr/>
        <p:txBody>
          <a:bodyPr/>
          <a:lstStyle/>
          <a:p>
            <a:endParaRPr lang="en-US" altLang="ja-JP"/>
          </a:p>
        </p:txBody>
      </p:sp>
      <p:sp>
        <p:nvSpPr>
          <p:cNvPr id="6" name="スライド番号プレースホルダー 5"/>
          <p:cNvSpPr>
            <a:spLocks noGrp="1"/>
          </p:cNvSpPr>
          <p:nvPr>
            <p:ph type="sldNum" sz="quarter" idx="12"/>
          </p:nvPr>
        </p:nvSpPr>
        <p:spPr/>
        <p:txBody>
          <a:bodyPr/>
          <a:lstStyle/>
          <a:p>
            <a:fld id="{DAA23637-5557-40C3-896A-33229517E58B}" type="slidenum">
              <a:rPr lang="en-US" altLang="ja-JP" smtClean="0"/>
              <a:pPr/>
              <a:t>‹#›</a:t>
            </a:fld>
            <a:endParaRPr lang="en-US" altLang="ja-JP"/>
          </a:p>
        </p:txBody>
      </p:sp>
    </p:spTree>
    <p:extLst>
      <p:ext uri="{BB962C8B-B14F-4D97-AF65-F5344CB8AC3E}">
        <p14:creationId xmlns:p14="http://schemas.microsoft.com/office/powerpoint/2010/main" val="34671649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1"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F6D8356-2EBF-4B63-AB35-917DBF92EDDE}" type="datetime1">
              <a:rPr lang="ja-JP" altLang="en-US" smtClean="0"/>
              <a:t>2022/7/14</a:t>
            </a:fld>
            <a:endParaRPr lang="en-US" altLang="ja-JP"/>
          </a:p>
        </p:txBody>
      </p:sp>
      <p:sp>
        <p:nvSpPr>
          <p:cNvPr id="6" name="フッター プレースホルダー 5"/>
          <p:cNvSpPr>
            <a:spLocks noGrp="1"/>
          </p:cNvSpPr>
          <p:nvPr>
            <p:ph type="ftr" sz="quarter" idx="11"/>
          </p:nvPr>
        </p:nvSpPr>
        <p:spPr/>
        <p:txBody>
          <a:bodyPr/>
          <a:lstStyle/>
          <a:p>
            <a:endParaRPr lang="en-US" altLang="ja-JP"/>
          </a:p>
        </p:txBody>
      </p:sp>
      <p:sp>
        <p:nvSpPr>
          <p:cNvPr id="7" name="スライド番号プレースホルダー 6"/>
          <p:cNvSpPr>
            <a:spLocks noGrp="1"/>
          </p:cNvSpPr>
          <p:nvPr>
            <p:ph type="sldNum" sz="quarter" idx="12"/>
          </p:nvPr>
        </p:nvSpPr>
        <p:spPr/>
        <p:txBody>
          <a:bodyPr/>
          <a:lstStyle/>
          <a:p>
            <a:fld id="{AF7C9AC1-3C3D-4949-8C24-D03D4BBABA96}" type="slidenum">
              <a:rPr lang="en-US" altLang="ja-JP" smtClean="0"/>
              <a:pPr/>
              <a:t>‹#›</a:t>
            </a:fld>
            <a:endParaRPr lang="en-US" altLang="ja-JP"/>
          </a:p>
        </p:txBody>
      </p:sp>
    </p:spTree>
    <p:extLst>
      <p:ext uri="{BB962C8B-B14F-4D97-AF65-F5344CB8AC3E}">
        <p14:creationId xmlns:p14="http://schemas.microsoft.com/office/powerpoint/2010/main" val="7107311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7"/>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9843" y="1681163"/>
            <a:ext cx="3868340" cy="823912"/>
          </a:xfrm>
        </p:spPr>
        <p:txBody>
          <a:bodyPr anchor="b"/>
          <a:lstStyle>
            <a:lvl1pPr marL="0" indent="0">
              <a:buNone/>
              <a:defRPr sz="1709" b="1"/>
            </a:lvl1pPr>
            <a:lvl2pPr marL="325418" indent="0">
              <a:buNone/>
              <a:defRPr sz="1424" b="1"/>
            </a:lvl2pPr>
            <a:lvl3pPr marL="650838" indent="0">
              <a:buNone/>
              <a:defRPr sz="1281" b="1"/>
            </a:lvl3pPr>
            <a:lvl4pPr marL="976256" indent="0">
              <a:buNone/>
              <a:defRPr sz="1139" b="1"/>
            </a:lvl4pPr>
            <a:lvl5pPr marL="1301675" indent="0">
              <a:buNone/>
              <a:defRPr sz="1139" b="1"/>
            </a:lvl5pPr>
            <a:lvl6pPr marL="1627093" indent="0">
              <a:buNone/>
              <a:defRPr sz="1139" b="1"/>
            </a:lvl6pPr>
            <a:lvl7pPr marL="1952513" indent="0">
              <a:buNone/>
              <a:defRPr sz="1139" b="1"/>
            </a:lvl7pPr>
            <a:lvl8pPr marL="2277931" indent="0">
              <a:buNone/>
              <a:defRPr sz="1139" b="1"/>
            </a:lvl8pPr>
            <a:lvl9pPr marL="2603349" indent="0">
              <a:buNone/>
              <a:defRPr sz="1139"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29843" y="2505076"/>
            <a:ext cx="3868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1" y="1681163"/>
            <a:ext cx="3887391" cy="823912"/>
          </a:xfrm>
        </p:spPr>
        <p:txBody>
          <a:bodyPr anchor="b"/>
          <a:lstStyle>
            <a:lvl1pPr marL="0" indent="0">
              <a:buNone/>
              <a:defRPr sz="1709" b="1"/>
            </a:lvl1pPr>
            <a:lvl2pPr marL="325418" indent="0">
              <a:buNone/>
              <a:defRPr sz="1424" b="1"/>
            </a:lvl2pPr>
            <a:lvl3pPr marL="650838" indent="0">
              <a:buNone/>
              <a:defRPr sz="1281" b="1"/>
            </a:lvl3pPr>
            <a:lvl4pPr marL="976256" indent="0">
              <a:buNone/>
              <a:defRPr sz="1139" b="1"/>
            </a:lvl4pPr>
            <a:lvl5pPr marL="1301675" indent="0">
              <a:buNone/>
              <a:defRPr sz="1139" b="1"/>
            </a:lvl5pPr>
            <a:lvl6pPr marL="1627093" indent="0">
              <a:buNone/>
              <a:defRPr sz="1139" b="1"/>
            </a:lvl6pPr>
            <a:lvl7pPr marL="1952513" indent="0">
              <a:buNone/>
              <a:defRPr sz="1139" b="1"/>
            </a:lvl7pPr>
            <a:lvl8pPr marL="2277931" indent="0">
              <a:buNone/>
              <a:defRPr sz="1139" b="1"/>
            </a:lvl8pPr>
            <a:lvl9pPr marL="2603349" indent="0">
              <a:buNone/>
              <a:defRPr sz="1139"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1" y="2505076"/>
            <a:ext cx="3887391"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1408A7E-C80C-4B47-B210-BC1D1BA571A3}" type="datetime1">
              <a:rPr lang="ja-JP" altLang="en-US" smtClean="0"/>
              <a:t>2022/7/14</a:t>
            </a:fld>
            <a:endParaRPr lang="en-US" altLang="ja-JP"/>
          </a:p>
        </p:txBody>
      </p:sp>
      <p:sp>
        <p:nvSpPr>
          <p:cNvPr id="8" name="フッター プレースホルダー 7"/>
          <p:cNvSpPr>
            <a:spLocks noGrp="1"/>
          </p:cNvSpPr>
          <p:nvPr>
            <p:ph type="ftr" sz="quarter" idx="11"/>
          </p:nvPr>
        </p:nvSpPr>
        <p:spPr/>
        <p:txBody>
          <a:bodyPr/>
          <a:lstStyle/>
          <a:p>
            <a:endParaRPr lang="en-US" altLang="ja-JP"/>
          </a:p>
        </p:txBody>
      </p:sp>
      <p:sp>
        <p:nvSpPr>
          <p:cNvPr id="9" name="スライド番号プレースホルダー 8"/>
          <p:cNvSpPr>
            <a:spLocks noGrp="1"/>
          </p:cNvSpPr>
          <p:nvPr>
            <p:ph type="sldNum" sz="quarter" idx="12"/>
          </p:nvPr>
        </p:nvSpPr>
        <p:spPr/>
        <p:txBody>
          <a:bodyPr/>
          <a:lstStyle/>
          <a:p>
            <a:fld id="{481FE211-F7FB-41EF-83B0-7CD4281E333D}" type="slidenum">
              <a:rPr lang="en-US" altLang="ja-JP" smtClean="0"/>
              <a:pPr/>
              <a:t>‹#›</a:t>
            </a:fld>
            <a:endParaRPr lang="en-US" altLang="ja-JP"/>
          </a:p>
        </p:txBody>
      </p:sp>
    </p:spTree>
    <p:extLst>
      <p:ext uri="{BB962C8B-B14F-4D97-AF65-F5344CB8AC3E}">
        <p14:creationId xmlns:p14="http://schemas.microsoft.com/office/powerpoint/2010/main" val="13611933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D6B12E7-9C03-40B5-ADF3-712C5BC0F879}" type="datetime1">
              <a:rPr lang="ja-JP" altLang="en-US" smtClean="0"/>
              <a:t>2022/7/14</a:t>
            </a:fld>
            <a:endParaRPr lang="en-US" altLang="ja-JP"/>
          </a:p>
        </p:txBody>
      </p:sp>
      <p:sp>
        <p:nvSpPr>
          <p:cNvPr id="4" name="フッター プレースホルダー 3"/>
          <p:cNvSpPr>
            <a:spLocks noGrp="1"/>
          </p:cNvSpPr>
          <p:nvPr>
            <p:ph type="ftr" sz="quarter" idx="11"/>
          </p:nvPr>
        </p:nvSpPr>
        <p:spPr/>
        <p:txBody>
          <a:bodyPr/>
          <a:lstStyle/>
          <a:p>
            <a:endParaRPr lang="en-US" altLang="ja-JP"/>
          </a:p>
        </p:txBody>
      </p:sp>
      <p:sp>
        <p:nvSpPr>
          <p:cNvPr id="5" name="スライド番号プレースホルダー 4"/>
          <p:cNvSpPr>
            <a:spLocks noGrp="1"/>
          </p:cNvSpPr>
          <p:nvPr>
            <p:ph type="sldNum" sz="quarter" idx="12"/>
          </p:nvPr>
        </p:nvSpPr>
        <p:spPr/>
        <p:txBody>
          <a:bodyPr/>
          <a:lstStyle/>
          <a:p>
            <a:fld id="{8F0C5799-7F1A-4DFA-84C9-56A6785E6C3C}" type="slidenum">
              <a:rPr lang="en-US" altLang="ja-JP" smtClean="0"/>
              <a:pPr/>
              <a:t>‹#›</a:t>
            </a:fld>
            <a:endParaRPr lang="en-US" altLang="ja-JP"/>
          </a:p>
        </p:txBody>
      </p:sp>
    </p:spTree>
    <p:extLst>
      <p:ext uri="{BB962C8B-B14F-4D97-AF65-F5344CB8AC3E}">
        <p14:creationId xmlns:p14="http://schemas.microsoft.com/office/powerpoint/2010/main" val="13261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BE7D046D-7823-46EE-B1CC-0A2AA89F57B3}" type="datetime1">
              <a:rPr lang="ja-JP" altLang="en-US" smtClean="0"/>
              <a:t>2022/7/14</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7097A142-5689-42F9-A8D3-FCCA0651E4D2}" type="slidenum">
              <a:rPr lang="ja-JP" altLang="en-US"/>
              <a:pPr/>
              <a:t>‹#›</a:t>
            </a:fld>
            <a:endParaRPr lang="ja-JP" altLang="en-US"/>
          </a:p>
        </p:txBody>
      </p:sp>
    </p:spTree>
    <p:extLst>
      <p:ext uri="{BB962C8B-B14F-4D97-AF65-F5344CB8AC3E}">
        <p14:creationId xmlns:p14="http://schemas.microsoft.com/office/powerpoint/2010/main" val="25728386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B86DFAA-88DB-4AC3-AF42-ED1AF433B49F}" type="datetime1">
              <a:rPr lang="ja-JP" altLang="en-US" smtClean="0"/>
              <a:t>2022/7/14</a:t>
            </a:fld>
            <a:endParaRPr lang="en-US" altLang="ja-JP"/>
          </a:p>
        </p:txBody>
      </p:sp>
      <p:sp>
        <p:nvSpPr>
          <p:cNvPr id="3" name="フッター プレースホルダー 2"/>
          <p:cNvSpPr>
            <a:spLocks noGrp="1"/>
          </p:cNvSpPr>
          <p:nvPr>
            <p:ph type="ftr" sz="quarter" idx="11"/>
          </p:nvPr>
        </p:nvSpPr>
        <p:spPr/>
        <p:txBody>
          <a:bodyPr/>
          <a:lstStyle/>
          <a:p>
            <a:endParaRPr lang="en-US" altLang="ja-JP"/>
          </a:p>
        </p:txBody>
      </p:sp>
      <p:sp>
        <p:nvSpPr>
          <p:cNvPr id="4" name="スライド番号プレースホルダー 3"/>
          <p:cNvSpPr>
            <a:spLocks noGrp="1"/>
          </p:cNvSpPr>
          <p:nvPr>
            <p:ph type="sldNum" sz="quarter" idx="12"/>
          </p:nvPr>
        </p:nvSpPr>
        <p:spPr/>
        <p:txBody>
          <a:bodyPr/>
          <a:lstStyle/>
          <a:p>
            <a:fld id="{9B46E6F7-1607-45AD-932B-16B4AB7338D3}" type="slidenum">
              <a:rPr lang="en-US" altLang="ja-JP" smtClean="0"/>
              <a:pPr/>
              <a:t>‹#›</a:t>
            </a:fld>
            <a:endParaRPr lang="en-US" altLang="ja-JP"/>
          </a:p>
        </p:txBody>
      </p:sp>
    </p:spTree>
    <p:extLst>
      <p:ext uri="{BB962C8B-B14F-4D97-AF65-F5344CB8AC3E}">
        <p14:creationId xmlns:p14="http://schemas.microsoft.com/office/powerpoint/2010/main" val="15275323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278"/>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391" y="987427"/>
            <a:ext cx="4629150" cy="4873625"/>
          </a:xfrm>
        </p:spPr>
        <p:txBody>
          <a:bodyPr/>
          <a:lstStyle>
            <a:lvl1pPr>
              <a:defRPr sz="2278"/>
            </a:lvl1pPr>
            <a:lvl2pPr>
              <a:defRPr sz="1993"/>
            </a:lvl2pPr>
            <a:lvl3pPr>
              <a:defRPr sz="1709"/>
            </a:lvl3pPr>
            <a:lvl4pPr>
              <a:defRPr sz="1424"/>
            </a:lvl4pPr>
            <a:lvl5pPr>
              <a:defRPr sz="1424"/>
            </a:lvl5pPr>
            <a:lvl6pPr>
              <a:defRPr sz="1424"/>
            </a:lvl6pPr>
            <a:lvl7pPr>
              <a:defRPr sz="1424"/>
            </a:lvl7pPr>
            <a:lvl8pPr>
              <a:defRPr sz="1424"/>
            </a:lvl8pPr>
            <a:lvl9pPr>
              <a:defRPr sz="1424"/>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139"/>
            </a:lvl1pPr>
            <a:lvl2pPr marL="325418" indent="0">
              <a:buNone/>
              <a:defRPr sz="996"/>
            </a:lvl2pPr>
            <a:lvl3pPr marL="650838" indent="0">
              <a:buNone/>
              <a:defRPr sz="854"/>
            </a:lvl3pPr>
            <a:lvl4pPr marL="976256" indent="0">
              <a:buNone/>
              <a:defRPr sz="711"/>
            </a:lvl4pPr>
            <a:lvl5pPr marL="1301675" indent="0">
              <a:buNone/>
              <a:defRPr sz="711"/>
            </a:lvl5pPr>
            <a:lvl6pPr marL="1627093" indent="0">
              <a:buNone/>
              <a:defRPr sz="711"/>
            </a:lvl6pPr>
            <a:lvl7pPr marL="1952513" indent="0">
              <a:buNone/>
              <a:defRPr sz="711"/>
            </a:lvl7pPr>
            <a:lvl8pPr marL="2277931" indent="0">
              <a:buNone/>
              <a:defRPr sz="711"/>
            </a:lvl8pPr>
            <a:lvl9pPr marL="2603349" indent="0">
              <a:buNone/>
              <a:defRPr sz="711"/>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43C95A1-28AA-4463-B193-E10C0B403236}" type="datetime1">
              <a:rPr lang="ja-JP" altLang="en-US" smtClean="0"/>
              <a:t>2022/7/14</a:t>
            </a:fld>
            <a:endParaRPr lang="en-US" altLang="ja-JP"/>
          </a:p>
        </p:txBody>
      </p:sp>
      <p:sp>
        <p:nvSpPr>
          <p:cNvPr id="6" name="フッター プレースホルダー 5"/>
          <p:cNvSpPr>
            <a:spLocks noGrp="1"/>
          </p:cNvSpPr>
          <p:nvPr>
            <p:ph type="ftr" sz="quarter" idx="11"/>
          </p:nvPr>
        </p:nvSpPr>
        <p:spPr/>
        <p:txBody>
          <a:bodyPr/>
          <a:lstStyle/>
          <a:p>
            <a:endParaRPr lang="en-US" altLang="ja-JP"/>
          </a:p>
        </p:txBody>
      </p:sp>
      <p:sp>
        <p:nvSpPr>
          <p:cNvPr id="7" name="スライド番号プレースホルダー 6"/>
          <p:cNvSpPr>
            <a:spLocks noGrp="1"/>
          </p:cNvSpPr>
          <p:nvPr>
            <p:ph type="sldNum" sz="quarter" idx="12"/>
          </p:nvPr>
        </p:nvSpPr>
        <p:spPr/>
        <p:txBody>
          <a:bodyPr/>
          <a:lstStyle/>
          <a:p>
            <a:fld id="{8F5929AC-7DA5-4F36-8084-0BDA54BD24D5}" type="slidenum">
              <a:rPr lang="en-US" altLang="ja-JP" smtClean="0"/>
              <a:pPr/>
              <a:t>‹#›</a:t>
            </a:fld>
            <a:endParaRPr lang="en-US" altLang="ja-JP"/>
          </a:p>
        </p:txBody>
      </p:sp>
    </p:spTree>
    <p:extLst>
      <p:ext uri="{BB962C8B-B14F-4D97-AF65-F5344CB8AC3E}">
        <p14:creationId xmlns:p14="http://schemas.microsoft.com/office/powerpoint/2010/main" val="34859154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278"/>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391" y="987427"/>
            <a:ext cx="4629150" cy="4873625"/>
          </a:xfrm>
        </p:spPr>
        <p:txBody>
          <a:bodyPr/>
          <a:lstStyle>
            <a:lvl1pPr marL="0" indent="0">
              <a:buNone/>
              <a:defRPr sz="2278"/>
            </a:lvl1pPr>
            <a:lvl2pPr marL="325418" indent="0">
              <a:buNone/>
              <a:defRPr sz="1993"/>
            </a:lvl2pPr>
            <a:lvl3pPr marL="650838" indent="0">
              <a:buNone/>
              <a:defRPr sz="1709"/>
            </a:lvl3pPr>
            <a:lvl4pPr marL="976256" indent="0">
              <a:buNone/>
              <a:defRPr sz="1424"/>
            </a:lvl4pPr>
            <a:lvl5pPr marL="1301675" indent="0">
              <a:buNone/>
              <a:defRPr sz="1424"/>
            </a:lvl5pPr>
            <a:lvl6pPr marL="1627093" indent="0">
              <a:buNone/>
              <a:defRPr sz="1424"/>
            </a:lvl6pPr>
            <a:lvl7pPr marL="1952513" indent="0">
              <a:buNone/>
              <a:defRPr sz="1424"/>
            </a:lvl7pPr>
            <a:lvl8pPr marL="2277931" indent="0">
              <a:buNone/>
              <a:defRPr sz="1424"/>
            </a:lvl8pPr>
            <a:lvl9pPr marL="2603349" indent="0">
              <a:buNone/>
              <a:defRPr sz="1424"/>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139"/>
            </a:lvl1pPr>
            <a:lvl2pPr marL="325418" indent="0">
              <a:buNone/>
              <a:defRPr sz="996"/>
            </a:lvl2pPr>
            <a:lvl3pPr marL="650838" indent="0">
              <a:buNone/>
              <a:defRPr sz="854"/>
            </a:lvl3pPr>
            <a:lvl4pPr marL="976256" indent="0">
              <a:buNone/>
              <a:defRPr sz="711"/>
            </a:lvl4pPr>
            <a:lvl5pPr marL="1301675" indent="0">
              <a:buNone/>
              <a:defRPr sz="711"/>
            </a:lvl5pPr>
            <a:lvl6pPr marL="1627093" indent="0">
              <a:buNone/>
              <a:defRPr sz="711"/>
            </a:lvl6pPr>
            <a:lvl7pPr marL="1952513" indent="0">
              <a:buNone/>
              <a:defRPr sz="711"/>
            </a:lvl7pPr>
            <a:lvl8pPr marL="2277931" indent="0">
              <a:buNone/>
              <a:defRPr sz="711"/>
            </a:lvl8pPr>
            <a:lvl9pPr marL="2603349" indent="0">
              <a:buNone/>
              <a:defRPr sz="711"/>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D24F645-2C21-4A55-8ACC-32818EE7F046}" type="datetime1">
              <a:rPr lang="ja-JP" altLang="en-US" smtClean="0"/>
              <a:t>2022/7/14</a:t>
            </a:fld>
            <a:endParaRPr lang="en-US" altLang="ja-JP"/>
          </a:p>
        </p:txBody>
      </p:sp>
      <p:sp>
        <p:nvSpPr>
          <p:cNvPr id="6" name="フッター プレースホルダー 5"/>
          <p:cNvSpPr>
            <a:spLocks noGrp="1"/>
          </p:cNvSpPr>
          <p:nvPr>
            <p:ph type="ftr" sz="quarter" idx="11"/>
          </p:nvPr>
        </p:nvSpPr>
        <p:spPr/>
        <p:txBody>
          <a:bodyPr/>
          <a:lstStyle/>
          <a:p>
            <a:endParaRPr lang="en-US" altLang="ja-JP"/>
          </a:p>
        </p:txBody>
      </p:sp>
      <p:sp>
        <p:nvSpPr>
          <p:cNvPr id="7" name="スライド番号プレースホルダー 6"/>
          <p:cNvSpPr>
            <a:spLocks noGrp="1"/>
          </p:cNvSpPr>
          <p:nvPr>
            <p:ph type="sldNum" sz="quarter" idx="12"/>
          </p:nvPr>
        </p:nvSpPr>
        <p:spPr/>
        <p:txBody>
          <a:bodyPr/>
          <a:lstStyle/>
          <a:p>
            <a:fld id="{BB1E3C6A-5538-4E4D-8251-A0FDDDAC6EF9}" type="slidenum">
              <a:rPr lang="en-US" altLang="ja-JP" smtClean="0"/>
              <a:pPr/>
              <a:t>‹#›</a:t>
            </a:fld>
            <a:endParaRPr lang="en-US" altLang="ja-JP"/>
          </a:p>
        </p:txBody>
      </p:sp>
    </p:spTree>
    <p:extLst>
      <p:ext uri="{BB962C8B-B14F-4D97-AF65-F5344CB8AC3E}">
        <p14:creationId xmlns:p14="http://schemas.microsoft.com/office/powerpoint/2010/main" val="26262518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EB2F4E7-D586-4CD9-AE05-26197EF96DA9}" type="datetime1">
              <a:rPr lang="ja-JP" altLang="en-US" smtClean="0"/>
              <a:t>2022/7/14</a:t>
            </a:fld>
            <a:endParaRPr lang="en-US" altLang="ja-JP"/>
          </a:p>
        </p:txBody>
      </p:sp>
      <p:sp>
        <p:nvSpPr>
          <p:cNvPr id="5" name="フッター プレースホルダー 4"/>
          <p:cNvSpPr>
            <a:spLocks noGrp="1"/>
          </p:cNvSpPr>
          <p:nvPr>
            <p:ph type="ftr" sz="quarter" idx="11"/>
          </p:nvPr>
        </p:nvSpPr>
        <p:spPr/>
        <p:txBody>
          <a:bodyPr/>
          <a:lstStyle/>
          <a:p>
            <a:endParaRPr lang="en-US" altLang="ja-JP"/>
          </a:p>
        </p:txBody>
      </p:sp>
      <p:sp>
        <p:nvSpPr>
          <p:cNvPr id="6" name="スライド番号プレースホルダー 5"/>
          <p:cNvSpPr>
            <a:spLocks noGrp="1"/>
          </p:cNvSpPr>
          <p:nvPr>
            <p:ph type="sldNum" sz="quarter" idx="12"/>
          </p:nvPr>
        </p:nvSpPr>
        <p:spPr/>
        <p:txBody>
          <a:bodyPr/>
          <a:lstStyle/>
          <a:p>
            <a:fld id="{643E22BC-1547-4010-8F9A-E811FA267C8E}" type="slidenum">
              <a:rPr lang="en-US" altLang="ja-JP" smtClean="0"/>
              <a:pPr/>
              <a:t>‹#›</a:t>
            </a:fld>
            <a:endParaRPr lang="en-US" altLang="ja-JP"/>
          </a:p>
        </p:txBody>
      </p:sp>
    </p:spTree>
    <p:extLst>
      <p:ext uri="{BB962C8B-B14F-4D97-AF65-F5344CB8AC3E}">
        <p14:creationId xmlns:p14="http://schemas.microsoft.com/office/powerpoint/2010/main" val="19156863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6" y="365126"/>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1" y="365126"/>
            <a:ext cx="58007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7CAC865-7948-4024-9019-0529E85888EF}" type="datetime1">
              <a:rPr lang="ja-JP" altLang="en-US" smtClean="0"/>
              <a:t>2022/7/14</a:t>
            </a:fld>
            <a:endParaRPr lang="en-US" altLang="ja-JP"/>
          </a:p>
        </p:txBody>
      </p:sp>
      <p:sp>
        <p:nvSpPr>
          <p:cNvPr id="5" name="フッター プレースホルダー 4"/>
          <p:cNvSpPr>
            <a:spLocks noGrp="1"/>
          </p:cNvSpPr>
          <p:nvPr>
            <p:ph type="ftr" sz="quarter" idx="11"/>
          </p:nvPr>
        </p:nvSpPr>
        <p:spPr/>
        <p:txBody>
          <a:bodyPr/>
          <a:lstStyle/>
          <a:p>
            <a:endParaRPr lang="en-US" altLang="ja-JP"/>
          </a:p>
        </p:txBody>
      </p:sp>
      <p:sp>
        <p:nvSpPr>
          <p:cNvPr id="6" name="スライド番号プレースホルダー 5"/>
          <p:cNvSpPr>
            <a:spLocks noGrp="1"/>
          </p:cNvSpPr>
          <p:nvPr>
            <p:ph type="sldNum" sz="quarter" idx="12"/>
          </p:nvPr>
        </p:nvSpPr>
        <p:spPr/>
        <p:txBody>
          <a:bodyPr/>
          <a:lstStyle/>
          <a:p>
            <a:fld id="{B7A010F1-0606-4916-B9A4-9AF8AA7E6346}" type="slidenum">
              <a:rPr lang="en-US" altLang="ja-JP" smtClean="0"/>
              <a:pPr/>
              <a:t>‹#›</a:t>
            </a:fld>
            <a:endParaRPr lang="en-US" altLang="ja-JP"/>
          </a:p>
        </p:txBody>
      </p:sp>
    </p:spTree>
    <p:extLst>
      <p:ext uri="{BB962C8B-B14F-4D97-AF65-F5344CB8AC3E}">
        <p14:creationId xmlns:p14="http://schemas.microsoft.com/office/powerpoint/2010/main" val="12730110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縦書きタイトルと 縦書きテキスト">
    <p:spTree>
      <p:nvGrpSpPr>
        <p:cNvPr id="1" name=""/>
        <p:cNvGrpSpPr/>
        <p:nvPr/>
      </p:nvGrpSpPr>
      <p:grpSpPr>
        <a:xfrm>
          <a:off x="0" y="0"/>
          <a:ext cx="0" cy="0"/>
          <a:chOff x="0" y="0"/>
          <a:chExt cx="0" cy="0"/>
        </a:xfrm>
      </p:grpSpPr>
      <p:sp>
        <p:nvSpPr>
          <p:cNvPr id="3" name="縦書きテキスト プレースホルダー 2"/>
          <p:cNvSpPr>
            <a:spLocks noGrp="1"/>
          </p:cNvSpPr>
          <p:nvPr>
            <p:ph type="body" orient="vert" idx="1"/>
          </p:nvPr>
        </p:nvSpPr>
        <p:spPr>
          <a:xfrm>
            <a:off x="457200" y="457200"/>
            <a:ext cx="6019800"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p:txBody>
          <a:bodyPr/>
          <a:lstStyle>
            <a:lvl1pPr>
              <a:defRPr/>
            </a:lvl1pPr>
          </a:lstStyle>
          <a:p>
            <a:fld id="{B7A010F1-0606-4916-B9A4-9AF8AA7E6346}" type="slidenum">
              <a:rPr lang="en-US" altLang="ja-JP"/>
              <a:pPr/>
              <a:t>‹#›</a:t>
            </a:fld>
            <a:endParaRPr lang="en-US" altLang="ja-JP"/>
          </a:p>
        </p:txBody>
      </p:sp>
      <p:sp>
        <p:nvSpPr>
          <p:cNvPr id="6" name="日付プレースホルダー 5"/>
          <p:cNvSpPr>
            <a:spLocks noGrp="1"/>
          </p:cNvSpPr>
          <p:nvPr>
            <p:ph type="dt" sz="half" idx="12"/>
          </p:nvPr>
        </p:nvSpPr>
        <p:spPr/>
        <p:txBody>
          <a:bodyPr/>
          <a:lstStyle>
            <a:lvl1pPr>
              <a:defRPr/>
            </a:lvl1pPr>
          </a:lstStyle>
          <a:p>
            <a:fld id="{2925A1EF-7243-4B65-BCCE-BCE27610962E}" type="datetime1">
              <a:rPr lang="ja-JP" altLang="en-US" smtClean="0"/>
              <a:t>2022/7/14</a:t>
            </a:fld>
            <a:endParaRPr lang="en-US" altLang="ja-JP"/>
          </a:p>
        </p:txBody>
      </p:sp>
      <p:sp>
        <p:nvSpPr>
          <p:cNvPr id="8" name="タイトル 7"/>
          <p:cNvSpPr>
            <a:spLocks noGrp="1"/>
          </p:cNvSpPr>
          <p:nvPr>
            <p:ph type="title"/>
          </p:nvPr>
        </p:nvSpPr>
        <p:spPr/>
        <p:txBody>
          <a:body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10677161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C48260F5-A3F0-49D5-B0BC-02169ED51D3B}" type="datetime1">
              <a:rPr lang="ja-JP" altLang="en-US" smtClean="0"/>
              <a:t>2022/7/14</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fld id="{FA0B2322-EE59-4F43-AE98-2479BDC068C7}" type="slidenum">
              <a:rPr lang="ja-JP" altLang="en-US"/>
              <a:pPr/>
              <a:t>‹#›</a:t>
            </a:fld>
            <a:endParaRPr lang="ja-JP" altLang="en-US"/>
          </a:p>
        </p:txBody>
      </p:sp>
    </p:spTree>
    <p:extLst>
      <p:ext uri="{BB962C8B-B14F-4D97-AF65-F5344CB8AC3E}">
        <p14:creationId xmlns:p14="http://schemas.microsoft.com/office/powerpoint/2010/main" val="1020029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05A1A984-5BC3-4B75-BD50-30F90638E46C}" type="datetime1">
              <a:rPr lang="ja-JP" altLang="en-US" smtClean="0"/>
              <a:t>2022/7/14</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fld id="{E82E2811-782D-48A6-B659-978CFDF8AF45}" type="slidenum">
              <a:rPr lang="ja-JP" altLang="en-US"/>
              <a:pPr/>
              <a:t>‹#›</a:t>
            </a:fld>
            <a:endParaRPr lang="ja-JP" altLang="en-US"/>
          </a:p>
        </p:txBody>
      </p:sp>
    </p:spTree>
    <p:extLst>
      <p:ext uri="{BB962C8B-B14F-4D97-AF65-F5344CB8AC3E}">
        <p14:creationId xmlns:p14="http://schemas.microsoft.com/office/powerpoint/2010/main" val="2989931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7436320A-7E82-4F6C-9BBC-08EEF37C3EDA}" type="datetime1">
              <a:rPr lang="ja-JP" altLang="en-US" smtClean="0"/>
              <a:t>2022/7/14</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fld id="{ACE073D5-9245-47A7-8022-28A2216F1060}" type="slidenum">
              <a:rPr lang="ja-JP" altLang="en-US"/>
              <a:pPr/>
              <a:t>‹#›</a:t>
            </a:fld>
            <a:endParaRPr lang="ja-JP" altLang="en-US"/>
          </a:p>
        </p:txBody>
      </p:sp>
    </p:spTree>
    <p:extLst>
      <p:ext uri="{BB962C8B-B14F-4D97-AF65-F5344CB8AC3E}">
        <p14:creationId xmlns:p14="http://schemas.microsoft.com/office/powerpoint/2010/main" val="2796134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846"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52"/>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2"/>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ED0EE441-2EAD-4E07-BDF7-D6B7AE33C9D3}" type="datetime1">
              <a:rPr lang="ja-JP" altLang="en-US" smtClean="0"/>
              <a:t>2022/7/14</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A888FC2B-2BFF-4258-8706-F72C1BED1689}" type="slidenum">
              <a:rPr lang="ja-JP" altLang="en-US"/>
              <a:pPr/>
              <a:t>‹#›</a:t>
            </a:fld>
            <a:endParaRPr lang="ja-JP" altLang="en-US"/>
          </a:p>
        </p:txBody>
      </p:sp>
    </p:spTree>
    <p:extLst>
      <p:ext uri="{BB962C8B-B14F-4D97-AF65-F5344CB8AC3E}">
        <p14:creationId xmlns:p14="http://schemas.microsoft.com/office/powerpoint/2010/main" val="2486991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46"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AE2D0709-1810-49E9-86EA-D9D047DD8263}" type="datetime1">
              <a:rPr lang="ja-JP" altLang="en-US" smtClean="0"/>
              <a:t>2022/7/14</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9CB897B5-CE91-4D7D-946C-94F3B1AB3991}" type="slidenum">
              <a:rPr lang="ja-JP" altLang="en-US"/>
              <a:pPr/>
              <a:t>‹#›</a:t>
            </a:fld>
            <a:endParaRPr lang="ja-JP" altLang="en-US"/>
          </a:p>
        </p:txBody>
      </p:sp>
    </p:spTree>
    <p:extLst>
      <p:ext uri="{BB962C8B-B14F-4D97-AF65-F5344CB8AC3E}">
        <p14:creationId xmlns:p14="http://schemas.microsoft.com/office/powerpoint/2010/main" val="4057468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108">
                <a:solidFill>
                  <a:schemeClr val="tx1">
                    <a:tint val="75000"/>
                  </a:schemeClr>
                </a:solidFill>
                <a:latin typeface="+mn-lt"/>
                <a:ea typeface="+mn-ea"/>
              </a:defRPr>
            </a:lvl1pPr>
          </a:lstStyle>
          <a:p>
            <a:pPr>
              <a:defRPr/>
            </a:pPr>
            <a:fld id="{382050E0-4EE2-4ADC-BB2C-8B3DFE297281}" type="datetime1">
              <a:rPr lang="ja-JP" altLang="en-US" smtClean="0"/>
              <a:t>2022/7/14</a:t>
            </a:fld>
            <a:endParaRPr lang="ja-JP" altLang="en-US"/>
          </a:p>
        </p:txBody>
      </p:sp>
      <p:sp>
        <p:nvSpPr>
          <p:cNvPr id="5" name="フッター プレースホルダ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108">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1"/>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8">
                <a:solidFill>
                  <a:srgbClr val="898989"/>
                </a:solidFill>
                <a:latin typeface="Calibri" panose="020F0502020204030204" pitchFamily="34" charset="0"/>
              </a:defRPr>
            </a:lvl1pPr>
          </a:lstStyle>
          <a:p>
            <a:fld id="{CF169A0E-ADDC-49A6-96DC-836D021F2202}" type="slidenum">
              <a:rPr lang="ja-JP" altLang="en-US"/>
              <a:pPr/>
              <a:t>‹#›</a:t>
            </a:fld>
            <a:endParaRPr lang="ja-JP" altLang="en-US"/>
          </a:p>
        </p:txBody>
      </p:sp>
    </p:spTree>
    <p:extLst>
      <p:ext uri="{BB962C8B-B14F-4D97-AF65-F5344CB8AC3E}">
        <p14:creationId xmlns:p14="http://schemas.microsoft.com/office/powerpoint/2010/main" val="9158766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0" fontAlgn="base" hangingPunct="0">
        <a:spcBef>
          <a:spcPct val="0"/>
        </a:spcBef>
        <a:spcAft>
          <a:spcPct val="0"/>
        </a:spcAft>
        <a:defRPr kumimoji="1" sz="4062" kern="1200">
          <a:solidFill>
            <a:schemeClr val="tx1"/>
          </a:solidFill>
          <a:latin typeface="+mj-lt"/>
          <a:ea typeface="+mj-ea"/>
          <a:cs typeface="+mj-cs"/>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5pPr>
      <a:lvl6pPr marL="422041" algn="ctr" rtl="0" fontAlgn="base">
        <a:spcBef>
          <a:spcPct val="0"/>
        </a:spcBef>
        <a:spcAft>
          <a:spcPct val="0"/>
        </a:spcAft>
        <a:defRPr kumimoji="1" sz="4062">
          <a:solidFill>
            <a:schemeClr val="tx1"/>
          </a:solidFill>
          <a:latin typeface="Calibri" pitchFamily="34" charset="0"/>
          <a:ea typeface="ＭＳ Ｐゴシック" charset="-128"/>
        </a:defRPr>
      </a:lvl6pPr>
      <a:lvl7pPr marL="844083" algn="ctr" rtl="0" fontAlgn="base">
        <a:spcBef>
          <a:spcPct val="0"/>
        </a:spcBef>
        <a:spcAft>
          <a:spcPct val="0"/>
        </a:spcAft>
        <a:defRPr kumimoji="1" sz="4062">
          <a:solidFill>
            <a:schemeClr val="tx1"/>
          </a:solidFill>
          <a:latin typeface="Calibri" pitchFamily="34" charset="0"/>
          <a:ea typeface="ＭＳ Ｐゴシック"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charset="-128"/>
        </a:defRPr>
      </a:lvl9pPr>
    </p:titleStyle>
    <p:bodyStyle>
      <a:lvl1pPr marL="316531" indent="-316531" algn="l" rtl="0" eaLnBrk="0" fontAlgn="base" hangingPunct="0">
        <a:spcBef>
          <a:spcPct val="20000"/>
        </a:spcBef>
        <a:spcAft>
          <a:spcPct val="0"/>
        </a:spcAft>
        <a:buFont typeface="Arial" panose="020B0604020202020204" pitchFamily="34" charset="0"/>
        <a:buChar char="•"/>
        <a:defRPr kumimoji="1" sz="2954" kern="1200">
          <a:solidFill>
            <a:schemeClr val="tx1"/>
          </a:solidFill>
          <a:latin typeface="+mn-lt"/>
          <a:ea typeface="+mn-ea"/>
          <a:cs typeface="+mn-cs"/>
        </a:defRPr>
      </a:lvl1pPr>
      <a:lvl2pPr marL="685817" indent="-263776" algn="l" rtl="0" eaLnBrk="0" fontAlgn="base" hangingPunct="0">
        <a:spcBef>
          <a:spcPct val="20000"/>
        </a:spcBef>
        <a:spcAft>
          <a:spcPct val="0"/>
        </a:spcAft>
        <a:buFont typeface="Arial" panose="020B0604020202020204" pitchFamily="34" charset="0"/>
        <a:buChar char="–"/>
        <a:defRPr kumimoji="1" sz="2585" kern="1200">
          <a:solidFill>
            <a:schemeClr val="tx1"/>
          </a:solidFill>
          <a:latin typeface="+mn-lt"/>
          <a:ea typeface="+mn-ea"/>
          <a:cs typeface="+mn-cs"/>
        </a:defRPr>
      </a:lvl2pPr>
      <a:lvl3pPr marL="1055103" indent="-211021" algn="l" rtl="0" eaLnBrk="0" fontAlgn="base" hangingPunct="0">
        <a:spcBef>
          <a:spcPct val="20000"/>
        </a:spcBef>
        <a:spcAft>
          <a:spcPct val="0"/>
        </a:spcAft>
        <a:buFont typeface="Arial" panose="020B0604020202020204" pitchFamily="34" charset="0"/>
        <a:buChar char="•"/>
        <a:defRPr kumimoji="1" sz="2215" kern="1200">
          <a:solidFill>
            <a:schemeClr val="tx1"/>
          </a:solidFill>
          <a:latin typeface="+mn-lt"/>
          <a:ea typeface="+mn-ea"/>
          <a:cs typeface="+mn-cs"/>
        </a:defRPr>
      </a:lvl3pPr>
      <a:lvl4pPr marL="1477145" indent="-211021" algn="l" rtl="0" eaLnBrk="0" fontAlgn="base" hangingPunct="0">
        <a:spcBef>
          <a:spcPct val="20000"/>
        </a:spcBef>
        <a:spcAft>
          <a:spcPct val="0"/>
        </a:spcAft>
        <a:buFont typeface="Arial" panose="020B0604020202020204" pitchFamily="34" charset="0"/>
        <a:buChar char="–"/>
        <a:defRPr kumimoji="1" sz="1846" kern="1200">
          <a:solidFill>
            <a:schemeClr val="tx1"/>
          </a:solidFill>
          <a:latin typeface="+mn-lt"/>
          <a:ea typeface="+mn-ea"/>
          <a:cs typeface="+mn-cs"/>
        </a:defRPr>
      </a:lvl4pPr>
      <a:lvl5pPr marL="1899186" indent="-211021" algn="l" rtl="0" eaLnBrk="0" fontAlgn="base" hangingPunct="0">
        <a:spcBef>
          <a:spcPct val="20000"/>
        </a:spcBef>
        <a:spcAft>
          <a:spcPct val="0"/>
        </a:spcAft>
        <a:buFont typeface="Arial" panose="020B0604020202020204" pitchFamily="34" charset="0"/>
        <a:buChar char="»"/>
        <a:defRPr kumimoji="1" sz="1846"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46CA2D-570F-49C8-9001-F23E12777B8F}" type="datetime1">
              <a:rPr kumimoji="1" lang="ja-JP" altLang="en-US" smtClean="0"/>
              <a:t>2022/7/14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E09B5B-E1F6-44A5-9051-9B347A006ACA}" type="slidenum">
              <a:rPr kumimoji="1" lang="ja-JP" altLang="en-US" smtClean="0"/>
              <a:t>‹#›</a:t>
            </a:fld>
            <a:endParaRPr kumimoji="1" lang="ja-JP" altLang="en-US"/>
          </a:p>
        </p:txBody>
      </p:sp>
    </p:spTree>
    <p:extLst>
      <p:ext uri="{BB962C8B-B14F-4D97-AF65-F5344CB8AC3E}">
        <p14:creationId xmlns:p14="http://schemas.microsoft.com/office/powerpoint/2010/main" val="10839700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1" y="6356352"/>
            <a:ext cx="2057400" cy="365125"/>
          </a:xfrm>
          <a:prstGeom prst="rect">
            <a:avLst/>
          </a:prstGeom>
        </p:spPr>
        <p:txBody>
          <a:bodyPr vert="horz" lIns="91440" tIns="45720" rIns="91440" bIns="45720" rtlCol="0" anchor="ctr"/>
          <a:lstStyle>
            <a:lvl1pPr algn="l">
              <a:defRPr sz="1139">
                <a:solidFill>
                  <a:schemeClr val="tx1">
                    <a:tint val="75000"/>
                  </a:schemeClr>
                </a:solidFill>
              </a:defRPr>
            </a:lvl1pPr>
          </a:lstStyle>
          <a:p>
            <a:fld id="{CA9CD04A-5B45-4489-B71D-36EB294A9923}" type="datetime1">
              <a:rPr kumimoji="1" lang="ja-JP" altLang="en-US" smtClean="0"/>
              <a:t>2022/7/14</a:t>
            </a:fld>
            <a:endParaRPr kumimoji="1" lang="ja-JP" alt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139">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139">
                <a:solidFill>
                  <a:schemeClr val="tx1">
                    <a:tint val="75000"/>
                  </a:schemeClr>
                </a:solidFill>
              </a:defRPr>
            </a:lvl1pPr>
          </a:lstStyle>
          <a:p>
            <a:fld id="{02E09B5B-E1F6-44A5-9051-9B347A006ACA}" type="slidenum">
              <a:rPr kumimoji="1" lang="ja-JP" altLang="en-US" smtClean="0"/>
              <a:t>‹#›</a:t>
            </a:fld>
            <a:endParaRPr kumimoji="1" lang="ja-JP" altLang="en-US"/>
          </a:p>
        </p:txBody>
      </p:sp>
    </p:spTree>
    <p:extLst>
      <p:ext uri="{BB962C8B-B14F-4D97-AF65-F5344CB8AC3E}">
        <p14:creationId xmlns:p14="http://schemas.microsoft.com/office/powerpoint/2010/main" val="90028290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867783" rtl="0" eaLnBrk="1" latinLnBrk="0" hangingPunct="1">
        <a:lnSpc>
          <a:spcPct val="90000"/>
        </a:lnSpc>
        <a:spcBef>
          <a:spcPct val="0"/>
        </a:spcBef>
        <a:buNone/>
        <a:defRPr kumimoji="1" sz="4176" kern="1200">
          <a:solidFill>
            <a:schemeClr val="tx1"/>
          </a:solidFill>
          <a:latin typeface="+mj-lt"/>
          <a:ea typeface="+mj-ea"/>
          <a:cs typeface="+mj-cs"/>
        </a:defRPr>
      </a:lvl1pPr>
    </p:titleStyle>
    <p:bodyStyle>
      <a:lvl1pPr marL="216946" indent="-216946" algn="l" defTabSz="867783" rtl="0" eaLnBrk="1" latinLnBrk="0" hangingPunct="1">
        <a:lnSpc>
          <a:spcPct val="90000"/>
        </a:lnSpc>
        <a:spcBef>
          <a:spcPts val="949"/>
        </a:spcBef>
        <a:buFont typeface="Arial" panose="020B0604020202020204" pitchFamily="34" charset="0"/>
        <a:buChar char="•"/>
        <a:defRPr kumimoji="1" sz="2657" kern="1200">
          <a:solidFill>
            <a:schemeClr val="tx1"/>
          </a:solidFill>
          <a:latin typeface="+mn-lt"/>
          <a:ea typeface="+mn-ea"/>
          <a:cs typeface="+mn-cs"/>
        </a:defRPr>
      </a:lvl1pPr>
      <a:lvl2pPr marL="650838" indent="-216946" algn="l" defTabSz="867783" rtl="0" eaLnBrk="1" latinLnBrk="0" hangingPunct="1">
        <a:lnSpc>
          <a:spcPct val="90000"/>
        </a:lnSpc>
        <a:spcBef>
          <a:spcPts val="475"/>
        </a:spcBef>
        <a:buFont typeface="Arial" panose="020B0604020202020204" pitchFamily="34" charset="0"/>
        <a:buChar char="•"/>
        <a:defRPr kumimoji="1" sz="2278" kern="1200">
          <a:solidFill>
            <a:schemeClr val="tx1"/>
          </a:solidFill>
          <a:latin typeface="+mn-lt"/>
          <a:ea typeface="+mn-ea"/>
          <a:cs typeface="+mn-cs"/>
        </a:defRPr>
      </a:lvl2pPr>
      <a:lvl3pPr marL="1084729" indent="-216946" algn="l" defTabSz="867783" rtl="0" eaLnBrk="1" latinLnBrk="0" hangingPunct="1">
        <a:lnSpc>
          <a:spcPct val="90000"/>
        </a:lnSpc>
        <a:spcBef>
          <a:spcPts val="475"/>
        </a:spcBef>
        <a:buFont typeface="Arial" panose="020B0604020202020204" pitchFamily="34" charset="0"/>
        <a:buChar char="•"/>
        <a:defRPr kumimoji="1" sz="1898" kern="1200">
          <a:solidFill>
            <a:schemeClr val="tx1"/>
          </a:solidFill>
          <a:latin typeface="+mn-lt"/>
          <a:ea typeface="+mn-ea"/>
          <a:cs typeface="+mn-cs"/>
        </a:defRPr>
      </a:lvl3pPr>
      <a:lvl4pPr marL="1518621" indent="-216946" algn="l" defTabSz="867783" rtl="0" eaLnBrk="1" latinLnBrk="0" hangingPunct="1">
        <a:lnSpc>
          <a:spcPct val="90000"/>
        </a:lnSpc>
        <a:spcBef>
          <a:spcPts val="475"/>
        </a:spcBef>
        <a:buFont typeface="Arial" panose="020B0604020202020204" pitchFamily="34" charset="0"/>
        <a:buChar char="•"/>
        <a:defRPr kumimoji="1" sz="1709" kern="1200">
          <a:solidFill>
            <a:schemeClr val="tx1"/>
          </a:solidFill>
          <a:latin typeface="+mn-lt"/>
          <a:ea typeface="+mn-ea"/>
          <a:cs typeface="+mn-cs"/>
        </a:defRPr>
      </a:lvl4pPr>
      <a:lvl5pPr marL="1952513" indent="-216946" algn="l" defTabSz="867783" rtl="0" eaLnBrk="1" latinLnBrk="0" hangingPunct="1">
        <a:lnSpc>
          <a:spcPct val="90000"/>
        </a:lnSpc>
        <a:spcBef>
          <a:spcPts val="475"/>
        </a:spcBef>
        <a:buFont typeface="Arial" panose="020B0604020202020204" pitchFamily="34" charset="0"/>
        <a:buChar char="•"/>
        <a:defRPr kumimoji="1" sz="1709" kern="1200">
          <a:solidFill>
            <a:schemeClr val="tx1"/>
          </a:solidFill>
          <a:latin typeface="+mn-lt"/>
          <a:ea typeface="+mn-ea"/>
          <a:cs typeface="+mn-cs"/>
        </a:defRPr>
      </a:lvl5pPr>
      <a:lvl6pPr marL="2386404" indent="-216946" algn="l" defTabSz="867783" rtl="0" eaLnBrk="1" latinLnBrk="0" hangingPunct="1">
        <a:lnSpc>
          <a:spcPct val="90000"/>
        </a:lnSpc>
        <a:spcBef>
          <a:spcPts val="475"/>
        </a:spcBef>
        <a:buFont typeface="Arial" panose="020B0604020202020204" pitchFamily="34" charset="0"/>
        <a:buChar char="•"/>
        <a:defRPr kumimoji="1" sz="1709" kern="1200">
          <a:solidFill>
            <a:schemeClr val="tx1"/>
          </a:solidFill>
          <a:latin typeface="+mn-lt"/>
          <a:ea typeface="+mn-ea"/>
          <a:cs typeface="+mn-cs"/>
        </a:defRPr>
      </a:lvl6pPr>
      <a:lvl7pPr marL="2820296" indent="-216946" algn="l" defTabSz="867783" rtl="0" eaLnBrk="1" latinLnBrk="0" hangingPunct="1">
        <a:lnSpc>
          <a:spcPct val="90000"/>
        </a:lnSpc>
        <a:spcBef>
          <a:spcPts val="475"/>
        </a:spcBef>
        <a:buFont typeface="Arial" panose="020B0604020202020204" pitchFamily="34" charset="0"/>
        <a:buChar char="•"/>
        <a:defRPr kumimoji="1" sz="1709" kern="1200">
          <a:solidFill>
            <a:schemeClr val="tx1"/>
          </a:solidFill>
          <a:latin typeface="+mn-lt"/>
          <a:ea typeface="+mn-ea"/>
          <a:cs typeface="+mn-cs"/>
        </a:defRPr>
      </a:lvl7pPr>
      <a:lvl8pPr marL="3254187" indent="-216946" algn="l" defTabSz="867783" rtl="0" eaLnBrk="1" latinLnBrk="0" hangingPunct="1">
        <a:lnSpc>
          <a:spcPct val="90000"/>
        </a:lnSpc>
        <a:spcBef>
          <a:spcPts val="475"/>
        </a:spcBef>
        <a:buFont typeface="Arial" panose="020B0604020202020204" pitchFamily="34" charset="0"/>
        <a:buChar char="•"/>
        <a:defRPr kumimoji="1" sz="1709" kern="1200">
          <a:solidFill>
            <a:schemeClr val="tx1"/>
          </a:solidFill>
          <a:latin typeface="+mn-lt"/>
          <a:ea typeface="+mn-ea"/>
          <a:cs typeface="+mn-cs"/>
        </a:defRPr>
      </a:lvl8pPr>
      <a:lvl9pPr marL="3688079" indent="-216946" algn="l" defTabSz="867783" rtl="0" eaLnBrk="1" latinLnBrk="0" hangingPunct="1">
        <a:lnSpc>
          <a:spcPct val="90000"/>
        </a:lnSpc>
        <a:spcBef>
          <a:spcPts val="475"/>
        </a:spcBef>
        <a:buFont typeface="Arial" panose="020B0604020202020204" pitchFamily="34" charset="0"/>
        <a:buChar char="•"/>
        <a:defRPr kumimoji="1" sz="1709" kern="1200">
          <a:solidFill>
            <a:schemeClr val="tx1"/>
          </a:solidFill>
          <a:latin typeface="+mn-lt"/>
          <a:ea typeface="+mn-ea"/>
          <a:cs typeface="+mn-cs"/>
        </a:defRPr>
      </a:lvl9pPr>
    </p:bodyStyle>
    <p:otherStyle>
      <a:defPPr>
        <a:defRPr lang="en-US"/>
      </a:defPPr>
      <a:lvl1pPr marL="0" algn="l" defTabSz="867783" rtl="0" eaLnBrk="1" latinLnBrk="0" hangingPunct="1">
        <a:defRPr kumimoji="1" sz="1709" kern="1200">
          <a:solidFill>
            <a:schemeClr val="tx1"/>
          </a:solidFill>
          <a:latin typeface="+mn-lt"/>
          <a:ea typeface="+mn-ea"/>
          <a:cs typeface="+mn-cs"/>
        </a:defRPr>
      </a:lvl1pPr>
      <a:lvl2pPr marL="433892" algn="l" defTabSz="867783" rtl="0" eaLnBrk="1" latinLnBrk="0" hangingPunct="1">
        <a:defRPr kumimoji="1" sz="1709" kern="1200">
          <a:solidFill>
            <a:schemeClr val="tx1"/>
          </a:solidFill>
          <a:latin typeface="+mn-lt"/>
          <a:ea typeface="+mn-ea"/>
          <a:cs typeface="+mn-cs"/>
        </a:defRPr>
      </a:lvl2pPr>
      <a:lvl3pPr marL="867783" algn="l" defTabSz="867783" rtl="0" eaLnBrk="1" latinLnBrk="0" hangingPunct="1">
        <a:defRPr kumimoji="1" sz="1709" kern="1200">
          <a:solidFill>
            <a:schemeClr val="tx1"/>
          </a:solidFill>
          <a:latin typeface="+mn-lt"/>
          <a:ea typeface="+mn-ea"/>
          <a:cs typeface="+mn-cs"/>
        </a:defRPr>
      </a:lvl3pPr>
      <a:lvl4pPr marL="1301675" algn="l" defTabSz="867783" rtl="0" eaLnBrk="1" latinLnBrk="0" hangingPunct="1">
        <a:defRPr kumimoji="1" sz="1709" kern="1200">
          <a:solidFill>
            <a:schemeClr val="tx1"/>
          </a:solidFill>
          <a:latin typeface="+mn-lt"/>
          <a:ea typeface="+mn-ea"/>
          <a:cs typeface="+mn-cs"/>
        </a:defRPr>
      </a:lvl4pPr>
      <a:lvl5pPr marL="1735566" algn="l" defTabSz="867783" rtl="0" eaLnBrk="1" latinLnBrk="0" hangingPunct="1">
        <a:defRPr kumimoji="1" sz="1709" kern="1200">
          <a:solidFill>
            <a:schemeClr val="tx1"/>
          </a:solidFill>
          <a:latin typeface="+mn-lt"/>
          <a:ea typeface="+mn-ea"/>
          <a:cs typeface="+mn-cs"/>
        </a:defRPr>
      </a:lvl5pPr>
      <a:lvl6pPr marL="2169458" algn="l" defTabSz="867783" rtl="0" eaLnBrk="1" latinLnBrk="0" hangingPunct="1">
        <a:defRPr kumimoji="1" sz="1709" kern="1200">
          <a:solidFill>
            <a:schemeClr val="tx1"/>
          </a:solidFill>
          <a:latin typeface="+mn-lt"/>
          <a:ea typeface="+mn-ea"/>
          <a:cs typeface="+mn-cs"/>
        </a:defRPr>
      </a:lvl6pPr>
      <a:lvl7pPr marL="2603349" algn="l" defTabSz="867783" rtl="0" eaLnBrk="1" latinLnBrk="0" hangingPunct="1">
        <a:defRPr kumimoji="1" sz="1709" kern="1200">
          <a:solidFill>
            <a:schemeClr val="tx1"/>
          </a:solidFill>
          <a:latin typeface="+mn-lt"/>
          <a:ea typeface="+mn-ea"/>
          <a:cs typeface="+mn-cs"/>
        </a:defRPr>
      </a:lvl7pPr>
      <a:lvl8pPr marL="3037241" algn="l" defTabSz="867783" rtl="0" eaLnBrk="1" latinLnBrk="0" hangingPunct="1">
        <a:defRPr kumimoji="1" sz="1709" kern="1200">
          <a:solidFill>
            <a:schemeClr val="tx1"/>
          </a:solidFill>
          <a:latin typeface="+mn-lt"/>
          <a:ea typeface="+mn-ea"/>
          <a:cs typeface="+mn-cs"/>
        </a:defRPr>
      </a:lvl8pPr>
      <a:lvl9pPr marL="3471132" algn="l" defTabSz="867783" rtl="0" eaLnBrk="1" latinLnBrk="0" hangingPunct="1">
        <a:defRPr kumimoji="1" sz="170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1" y="6356352"/>
            <a:ext cx="2057400" cy="365125"/>
          </a:xfrm>
          <a:prstGeom prst="rect">
            <a:avLst/>
          </a:prstGeom>
        </p:spPr>
        <p:txBody>
          <a:bodyPr vert="horz" lIns="91440" tIns="45720" rIns="91440" bIns="45720" rtlCol="0" anchor="ctr"/>
          <a:lstStyle>
            <a:lvl1pPr algn="l">
              <a:defRPr sz="854">
                <a:solidFill>
                  <a:schemeClr val="tx1">
                    <a:tint val="75000"/>
                  </a:schemeClr>
                </a:solidFill>
              </a:defRPr>
            </a:lvl1pPr>
          </a:lstStyle>
          <a:p>
            <a:fld id="{DF793F2B-BB79-4E44-9DD9-CCED1D0C3619}" type="datetime1">
              <a:rPr lang="ja-JP" altLang="en-US" smtClean="0"/>
              <a:t>2022/7/14</a:t>
            </a:fld>
            <a:endParaRPr lang="en-US" altLang="ja-JP"/>
          </a:p>
        </p:txBody>
      </p:sp>
      <p:sp>
        <p:nvSpPr>
          <p:cNvPr id="5" name="フッター プレースホルダー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854">
                <a:solidFill>
                  <a:schemeClr val="tx1">
                    <a:tint val="75000"/>
                  </a:schemeClr>
                </a:solidFill>
              </a:defRPr>
            </a:lvl1pPr>
          </a:lstStyle>
          <a:p>
            <a:endParaRPr lang="en-US" altLang="ja-JP"/>
          </a:p>
        </p:txBody>
      </p:sp>
      <p:sp>
        <p:nvSpPr>
          <p:cNvPr id="6" name="スライド番号プレースホルダー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854">
                <a:solidFill>
                  <a:schemeClr val="tx1">
                    <a:tint val="75000"/>
                  </a:schemeClr>
                </a:solidFill>
              </a:defRPr>
            </a:lvl1pPr>
          </a:lstStyle>
          <a:p>
            <a:fld id="{4F5FF606-8849-4D42-8CA8-0AB415CACACA}" type="slidenum">
              <a:rPr lang="en-US" altLang="ja-JP" smtClean="0"/>
              <a:pPr/>
              <a:t>‹#›</a:t>
            </a:fld>
            <a:endParaRPr lang="en-US" altLang="ja-JP"/>
          </a:p>
        </p:txBody>
      </p:sp>
    </p:spTree>
    <p:extLst>
      <p:ext uri="{BB962C8B-B14F-4D97-AF65-F5344CB8AC3E}">
        <p14:creationId xmlns:p14="http://schemas.microsoft.com/office/powerpoint/2010/main" val="239953658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hf hdr="0" ftr="0" dt="0"/>
  <p:txStyles>
    <p:titleStyle>
      <a:lvl1pPr algn="l" defTabSz="650838" rtl="0" eaLnBrk="1" latinLnBrk="0" hangingPunct="1">
        <a:lnSpc>
          <a:spcPct val="90000"/>
        </a:lnSpc>
        <a:spcBef>
          <a:spcPct val="0"/>
        </a:spcBef>
        <a:buNone/>
        <a:defRPr kumimoji="1" sz="3131" kern="1200">
          <a:solidFill>
            <a:schemeClr val="tx1"/>
          </a:solidFill>
          <a:latin typeface="+mj-lt"/>
          <a:ea typeface="+mj-ea"/>
          <a:cs typeface="+mj-cs"/>
        </a:defRPr>
      </a:lvl1pPr>
    </p:titleStyle>
    <p:bodyStyle>
      <a:lvl1pPr marL="162709" indent="-162709" algn="l" defTabSz="650838" rtl="0" eaLnBrk="1" latinLnBrk="0" hangingPunct="1">
        <a:lnSpc>
          <a:spcPct val="90000"/>
        </a:lnSpc>
        <a:spcBef>
          <a:spcPts val="711"/>
        </a:spcBef>
        <a:buFont typeface="Arial" panose="020B0604020202020204" pitchFamily="34" charset="0"/>
        <a:buChar char="•"/>
        <a:defRPr kumimoji="1" sz="1993" kern="1200">
          <a:solidFill>
            <a:schemeClr val="tx1"/>
          </a:solidFill>
          <a:latin typeface="+mn-lt"/>
          <a:ea typeface="+mn-ea"/>
          <a:cs typeface="+mn-cs"/>
        </a:defRPr>
      </a:lvl1pPr>
      <a:lvl2pPr marL="488128" indent="-162709" algn="l" defTabSz="650838" rtl="0" eaLnBrk="1" latinLnBrk="0" hangingPunct="1">
        <a:lnSpc>
          <a:spcPct val="90000"/>
        </a:lnSpc>
        <a:spcBef>
          <a:spcPts val="356"/>
        </a:spcBef>
        <a:buFont typeface="Arial" panose="020B0604020202020204" pitchFamily="34" charset="0"/>
        <a:buChar char="•"/>
        <a:defRPr kumimoji="1" sz="1709" kern="1200">
          <a:solidFill>
            <a:schemeClr val="tx1"/>
          </a:solidFill>
          <a:latin typeface="+mn-lt"/>
          <a:ea typeface="+mn-ea"/>
          <a:cs typeface="+mn-cs"/>
        </a:defRPr>
      </a:lvl2pPr>
      <a:lvl3pPr marL="813547" indent="-162709" algn="l" defTabSz="650838" rtl="0" eaLnBrk="1" latinLnBrk="0" hangingPunct="1">
        <a:lnSpc>
          <a:spcPct val="90000"/>
        </a:lnSpc>
        <a:spcBef>
          <a:spcPts val="356"/>
        </a:spcBef>
        <a:buFont typeface="Arial" panose="020B0604020202020204" pitchFamily="34" charset="0"/>
        <a:buChar char="•"/>
        <a:defRPr kumimoji="1" sz="1424" kern="1200">
          <a:solidFill>
            <a:schemeClr val="tx1"/>
          </a:solidFill>
          <a:latin typeface="+mn-lt"/>
          <a:ea typeface="+mn-ea"/>
          <a:cs typeface="+mn-cs"/>
        </a:defRPr>
      </a:lvl3pPr>
      <a:lvl4pPr marL="1138965" indent="-162709" algn="l" defTabSz="650838" rtl="0" eaLnBrk="1" latinLnBrk="0" hangingPunct="1">
        <a:lnSpc>
          <a:spcPct val="90000"/>
        </a:lnSpc>
        <a:spcBef>
          <a:spcPts val="356"/>
        </a:spcBef>
        <a:buFont typeface="Arial" panose="020B0604020202020204" pitchFamily="34" charset="0"/>
        <a:buChar char="•"/>
        <a:defRPr kumimoji="1" sz="1281" kern="1200">
          <a:solidFill>
            <a:schemeClr val="tx1"/>
          </a:solidFill>
          <a:latin typeface="+mn-lt"/>
          <a:ea typeface="+mn-ea"/>
          <a:cs typeface="+mn-cs"/>
        </a:defRPr>
      </a:lvl4pPr>
      <a:lvl5pPr marL="1464384" indent="-162709" algn="l" defTabSz="650838" rtl="0" eaLnBrk="1" latinLnBrk="0" hangingPunct="1">
        <a:lnSpc>
          <a:spcPct val="90000"/>
        </a:lnSpc>
        <a:spcBef>
          <a:spcPts val="356"/>
        </a:spcBef>
        <a:buFont typeface="Arial" panose="020B0604020202020204" pitchFamily="34" charset="0"/>
        <a:buChar char="•"/>
        <a:defRPr kumimoji="1" sz="1281" kern="1200">
          <a:solidFill>
            <a:schemeClr val="tx1"/>
          </a:solidFill>
          <a:latin typeface="+mn-lt"/>
          <a:ea typeface="+mn-ea"/>
          <a:cs typeface="+mn-cs"/>
        </a:defRPr>
      </a:lvl5pPr>
      <a:lvl6pPr marL="1789802" indent="-162709" algn="l" defTabSz="650838" rtl="0" eaLnBrk="1" latinLnBrk="0" hangingPunct="1">
        <a:lnSpc>
          <a:spcPct val="90000"/>
        </a:lnSpc>
        <a:spcBef>
          <a:spcPts val="356"/>
        </a:spcBef>
        <a:buFont typeface="Arial" panose="020B0604020202020204" pitchFamily="34" charset="0"/>
        <a:buChar char="•"/>
        <a:defRPr kumimoji="1" sz="1281" kern="1200">
          <a:solidFill>
            <a:schemeClr val="tx1"/>
          </a:solidFill>
          <a:latin typeface="+mn-lt"/>
          <a:ea typeface="+mn-ea"/>
          <a:cs typeface="+mn-cs"/>
        </a:defRPr>
      </a:lvl6pPr>
      <a:lvl7pPr marL="2115222" indent="-162709" algn="l" defTabSz="650838" rtl="0" eaLnBrk="1" latinLnBrk="0" hangingPunct="1">
        <a:lnSpc>
          <a:spcPct val="90000"/>
        </a:lnSpc>
        <a:spcBef>
          <a:spcPts val="356"/>
        </a:spcBef>
        <a:buFont typeface="Arial" panose="020B0604020202020204" pitchFamily="34" charset="0"/>
        <a:buChar char="•"/>
        <a:defRPr kumimoji="1" sz="1281" kern="1200">
          <a:solidFill>
            <a:schemeClr val="tx1"/>
          </a:solidFill>
          <a:latin typeface="+mn-lt"/>
          <a:ea typeface="+mn-ea"/>
          <a:cs typeface="+mn-cs"/>
        </a:defRPr>
      </a:lvl7pPr>
      <a:lvl8pPr marL="2440640" indent="-162709" algn="l" defTabSz="650838" rtl="0" eaLnBrk="1" latinLnBrk="0" hangingPunct="1">
        <a:lnSpc>
          <a:spcPct val="90000"/>
        </a:lnSpc>
        <a:spcBef>
          <a:spcPts val="356"/>
        </a:spcBef>
        <a:buFont typeface="Arial" panose="020B0604020202020204" pitchFamily="34" charset="0"/>
        <a:buChar char="•"/>
        <a:defRPr kumimoji="1" sz="1281" kern="1200">
          <a:solidFill>
            <a:schemeClr val="tx1"/>
          </a:solidFill>
          <a:latin typeface="+mn-lt"/>
          <a:ea typeface="+mn-ea"/>
          <a:cs typeface="+mn-cs"/>
        </a:defRPr>
      </a:lvl8pPr>
      <a:lvl9pPr marL="2766059" indent="-162709" algn="l" defTabSz="650838" rtl="0" eaLnBrk="1" latinLnBrk="0" hangingPunct="1">
        <a:lnSpc>
          <a:spcPct val="90000"/>
        </a:lnSpc>
        <a:spcBef>
          <a:spcPts val="356"/>
        </a:spcBef>
        <a:buFont typeface="Arial" panose="020B0604020202020204" pitchFamily="34" charset="0"/>
        <a:buChar char="•"/>
        <a:defRPr kumimoji="1" sz="1281" kern="1200">
          <a:solidFill>
            <a:schemeClr val="tx1"/>
          </a:solidFill>
          <a:latin typeface="+mn-lt"/>
          <a:ea typeface="+mn-ea"/>
          <a:cs typeface="+mn-cs"/>
        </a:defRPr>
      </a:lvl9pPr>
    </p:bodyStyle>
    <p:otherStyle>
      <a:defPPr>
        <a:defRPr lang="ja-JP"/>
      </a:defPPr>
      <a:lvl1pPr marL="0" algn="l" defTabSz="650838" rtl="0" eaLnBrk="1" latinLnBrk="0" hangingPunct="1">
        <a:defRPr kumimoji="1" sz="1281" kern="1200">
          <a:solidFill>
            <a:schemeClr val="tx1"/>
          </a:solidFill>
          <a:latin typeface="+mn-lt"/>
          <a:ea typeface="+mn-ea"/>
          <a:cs typeface="+mn-cs"/>
        </a:defRPr>
      </a:lvl1pPr>
      <a:lvl2pPr marL="325418" algn="l" defTabSz="650838" rtl="0" eaLnBrk="1" latinLnBrk="0" hangingPunct="1">
        <a:defRPr kumimoji="1" sz="1281" kern="1200">
          <a:solidFill>
            <a:schemeClr val="tx1"/>
          </a:solidFill>
          <a:latin typeface="+mn-lt"/>
          <a:ea typeface="+mn-ea"/>
          <a:cs typeface="+mn-cs"/>
        </a:defRPr>
      </a:lvl2pPr>
      <a:lvl3pPr marL="650838" algn="l" defTabSz="650838" rtl="0" eaLnBrk="1" latinLnBrk="0" hangingPunct="1">
        <a:defRPr kumimoji="1" sz="1281" kern="1200">
          <a:solidFill>
            <a:schemeClr val="tx1"/>
          </a:solidFill>
          <a:latin typeface="+mn-lt"/>
          <a:ea typeface="+mn-ea"/>
          <a:cs typeface="+mn-cs"/>
        </a:defRPr>
      </a:lvl3pPr>
      <a:lvl4pPr marL="976256" algn="l" defTabSz="650838" rtl="0" eaLnBrk="1" latinLnBrk="0" hangingPunct="1">
        <a:defRPr kumimoji="1" sz="1281" kern="1200">
          <a:solidFill>
            <a:schemeClr val="tx1"/>
          </a:solidFill>
          <a:latin typeface="+mn-lt"/>
          <a:ea typeface="+mn-ea"/>
          <a:cs typeface="+mn-cs"/>
        </a:defRPr>
      </a:lvl4pPr>
      <a:lvl5pPr marL="1301675" algn="l" defTabSz="650838" rtl="0" eaLnBrk="1" latinLnBrk="0" hangingPunct="1">
        <a:defRPr kumimoji="1" sz="1281" kern="1200">
          <a:solidFill>
            <a:schemeClr val="tx1"/>
          </a:solidFill>
          <a:latin typeface="+mn-lt"/>
          <a:ea typeface="+mn-ea"/>
          <a:cs typeface="+mn-cs"/>
        </a:defRPr>
      </a:lvl5pPr>
      <a:lvl6pPr marL="1627093" algn="l" defTabSz="650838" rtl="0" eaLnBrk="1" latinLnBrk="0" hangingPunct="1">
        <a:defRPr kumimoji="1" sz="1281" kern="1200">
          <a:solidFill>
            <a:schemeClr val="tx1"/>
          </a:solidFill>
          <a:latin typeface="+mn-lt"/>
          <a:ea typeface="+mn-ea"/>
          <a:cs typeface="+mn-cs"/>
        </a:defRPr>
      </a:lvl6pPr>
      <a:lvl7pPr marL="1952513" algn="l" defTabSz="650838" rtl="0" eaLnBrk="1" latinLnBrk="0" hangingPunct="1">
        <a:defRPr kumimoji="1" sz="1281" kern="1200">
          <a:solidFill>
            <a:schemeClr val="tx1"/>
          </a:solidFill>
          <a:latin typeface="+mn-lt"/>
          <a:ea typeface="+mn-ea"/>
          <a:cs typeface="+mn-cs"/>
        </a:defRPr>
      </a:lvl7pPr>
      <a:lvl8pPr marL="2277931" algn="l" defTabSz="650838" rtl="0" eaLnBrk="1" latinLnBrk="0" hangingPunct="1">
        <a:defRPr kumimoji="1" sz="1281" kern="1200">
          <a:solidFill>
            <a:schemeClr val="tx1"/>
          </a:solidFill>
          <a:latin typeface="+mn-lt"/>
          <a:ea typeface="+mn-ea"/>
          <a:cs typeface="+mn-cs"/>
        </a:defRPr>
      </a:lvl8pPr>
      <a:lvl9pPr marL="2603349" algn="l" defTabSz="650838" rtl="0" eaLnBrk="1" latinLnBrk="0" hangingPunct="1">
        <a:defRPr kumimoji="1" sz="128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09282" y="2120646"/>
            <a:ext cx="8552329" cy="1304320"/>
          </a:xfrm>
        </p:spPr>
        <p:txBody>
          <a:bodyPr>
            <a:normAutofit/>
          </a:bodyPr>
          <a:lstStyle/>
          <a:p>
            <a:pPr>
              <a:lnSpc>
                <a:spcPts val="3500"/>
              </a:lnSpc>
              <a:spcBef>
                <a:spcPts val="1200"/>
              </a:spcBef>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基礎自治機能の</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充実につ</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いて</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0" y="0"/>
            <a:ext cx="9144000" cy="36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cxnSp>
        <p:nvCxnSpPr>
          <p:cNvPr id="6" name="直線コネクタ 5"/>
          <p:cNvCxnSpPr/>
          <p:nvPr/>
        </p:nvCxnSpPr>
        <p:spPr>
          <a:xfrm>
            <a:off x="522000" y="3462713"/>
            <a:ext cx="810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サブタイトル 4"/>
          <p:cNvSpPr>
            <a:spLocks noGrp="1"/>
          </p:cNvSpPr>
          <p:nvPr>
            <p:ph type="subTitle" idx="1"/>
          </p:nvPr>
        </p:nvSpPr>
        <p:spPr>
          <a:xfrm>
            <a:off x="1487858" y="4086355"/>
            <a:ext cx="6400800" cy="1752600"/>
          </a:xfrm>
        </p:spPr>
        <p:txBody>
          <a:bodyPr>
            <a:normAutofit/>
          </a:bodyPr>
          <a:lstStyle/>
          <a:p>
            <a:endParaRPr lang="en-US" altLang="ja-JP" b="1" dirty="0"/>
          </a:p>
          <a:p>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副首都推進局</a:t>
            </a:r>
          </a:p>
          <a:p>
            <a:endParaRPr kumimoji="1" lang="ja-JP" altLang="en-US" sz="2400" b="1" dirty="0"/>
          </a:p>
        </p:txBody>
      </p:sp>
      <p:sp>
        <p:nvSpPr>
          <p:cNvPr id="7" name="テキスト ボックス 6"/>
          <p:cNvSpPr txBox="1"/>
          <p:nvPr/>
        </p:nvSpPr>
        <p:spPr>
          <a:xfrm>
            <a:off x="2628901" y="393104"/>
            <a:ext cx="641059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2022</a:t>
            </a:r>
            <a:r>
              <a:rPr kumimoji="1" lang="en-US" altLang="ja-JP" sz="14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7</a:t>
            </a:r>
            <a:r>
              <a:rPr kumimoji="1" lang="en-US" altLang="ja-JP" sz="14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15</a:t>
            </a:r>
            <a:endParaRPr kumimoji="1" lang="en-US" altLang="ja-JP"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第</a:t>
            </a:r>
            <a:r>
              <a:rPr kumimoji="0" lang="en-US" altLang="ja-JP" sz="14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13</a:t>
            </a:r>
            <a:r>
              <a:rPr kumimoji="0" lang="ja-JP" altLang="en-US" sz="14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回</a:t>
            </a:r>
            <a:r>
              <a:rPr kumimoji="0"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「副首都ビジョン」のバージョンアップに向けた意見交換会</a:t>
            </a:r>
            <a:r>
              <a:rPr kumimoji="0" lang="ja-JP" altLang="en-US" sz="14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（政策と体制分科会）</a:t>
            </a:r>
            <a:endParaRPr kumimoji="1"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7256766" y="897366"/>
            <a:ext cx="1503325" cy="412884"/>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資料１</a:t>
            </a:r>
            <a:endParaRPr kumimoji="1" lang="en-US" altLang="ja-JP" sz="18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3040319" y="3245024"/>
            <a:ext cx="5947732" cy="10590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smtClean="0">
                <a:solidFill>
                  <a:schemeClr val="tx1"/>
                </a:solidFill>
              </a:rPr>
              <a:t>※</a:t>
            </a:r>
            <a:r>
              <a:rPr kumimoji="1" lang="ja-JP" altLang="en-US" sz="1200" dirty="0" smtClean="0">
                <a:solidFill>
                  <a:schemeClr val="tx1"/>
                </a:solidFill>
              </a:rPr>
              <a:t>本資料は、意見交換会での議論に役立てるため作成したもので、大阪府市の関係　</a:t>
            </a:r>
            <a:endParaRPr kumimoji="1" lang="en-US" altLang="ja-JP" sz="1200" dirty="0" smtClean="0">
              <a:solidFill>
                <a:schemeClr val="tx1"/>
              </a:solidFill>
            </a:endParaRPr>
          </a:p>
          <a:p>
            <a:r>
              <a:rPr kumimoji="1" lang="ja-JP" altLang="en-US" sz="1200" dirty="0">
                <a:solidFill>
                  <a:schemeClr val="tx1"/>
                </a:solidFill>
              </a:rPr>
              <a:t>　</a:t>
            </a:r>
            <a:r>
              <a:rPr kumimoji="1" lang="ja-JP" altLang="en-US" sz="1200" dirty="0" smtClean="0">
                <a:solidFill>
                  <a:schemeClr val="tx1"/>
                </a:solidFill>
              </a:rPr>
              <a:t>部局、国、</a:t>
            </a:r>
            <a:r>
              <a:rPr kumimoji="1" lang="ja-JP" altLang="en-US" sz="1200" dirty="0">
                <a:solidFill>
                  <a:schemeClr val="tx1"/>
                </a:solidFill>
              </a:rPr>
              <a:t>府内</a:t>
            </a:r>
            <a:r>
              <a:rPr kumimoji="1" lang="ja-JP" altLang="en-US" sz="1200" dirty="0" smtClean="0">
                <a:solidFill>
                  <a:schemeClr val="tx1"/>
                </a:solidFill>
              </a:rPr>
              <a:t>市町村、その他関係団体と調整協議して作成したものではない。</a:t>
            </a:r>
            <a:endParaRPr kumimoji="1" lang="en-US" altLang="ja-JP" sz="1200" dirty="0" smtClean="0">
              <a:solidFill>
                <a:schemeClr val="tx1"/>
              </a:solidFill>
            </a:endParaRPr>
          </a:p>
        </p:txBody>
      </p:sp>
    </p:spTree>
    <p:extLst>
      <p:ext uri="{BB962C8B-B14F-4D97-AF65-F5344CB8AC3E}">
        <p14:creationId xmlns:p14="http://schemas.microsoft.com/office/powerpoint/2010/main" val="3731222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18429" y="92923"/>
            <a:ext cx="8232843" cy="648767"/>
          </a:xfrm>
          <a:prstGeom prst="rect">
            <a:avLst/>
          </a:prstGeom>
        </p:spPr>
        <p:txBody>
          <a:bodyPr wrap="square">
            <a:spAutoFit/>
          </a:bodyPr>
          <a:lstStyle/>
          <a:p>
            <a:pPr defTabSz="413309"/>
            <a:r>
              <a:rPr lang="ja-JP" altLang="en-US" sz="1808" b="1" dirty="0">
                <a:solidFill>
                  <a:prstClr val="black"/>
                </a:solidFill>
                <a:latin typeface="Calibri" panose="020F0502020204030204"/>
                <a:ea typeface="游ゴシック" panose="020B0400000000000000" pitchFamily="50" charset="-128"/>
              </a:rPr>
              <a:t>■ ご議論いただきたい主な論点　　</a:t>
            </a:r>
            <a:r>
              <a:rPr lang="ja-JP" altLang="en-US" sz="994" dirty="0">
                <a:solidFill>
                  <a:prstClr val="black"/>
                </a:solidFill>
                <a:latin typeface="Meiryo UI" panose="020B0604030504040204" pitchFamily="50" charset="-128"/>
                <a:ea typeface="Meiryo UI" panose="020B0604030504040204" pitchFamily="50" charset="-128"/>
              </a:rPr>
              <a:t>第８回意見</a:t>
            </a:r>
            <a:r>
              <a:rPr lang="ja-JP" altLang="en-US" sz="994" dirty="0">
                <a:latin typeface="Meiryo UI" panose="020B0604030504040204" pitchFamily="50" charset="-128"/>
                <a:ea typeface="Meiryo UI" panose="020B0604030504040204" pitchFamily="50" charset="-128"/>
              </a:rPr>
              <a:t>交換会</a:t>
            </a:r>
            <a:r>
              <a:rPr lang="ja-JP" altLang="en-US" sz="994" dirty="0" smtClean="0">
                <a:latin typeface="Meiryo UI" panose="020B0604030504040204" pitchFamily="50" charset="-128"/>
                <a:ea typeface="Meiryo UI" panose="020B0604030504040204" pitchFamily="50" charset="-128"/>
              </a:rPr>
              <a:t>（</a:t>
            </a:r>
            <a:r>
              <a:rPr lang="en-US" altLang="ja-JP" sz="994" dirty="0" smtClean="0">
                <a:latin typeface="Meiryo UI" panose="020B0604030504040204" pitchFamily="50" charset="-128"/>
                <a:ea typeface="Meiryo UI" panose="020B0604030504040204" pitchFamily="50" charset="-128"/>
              </a:rPr>
              <a:t>2022.5.25</a:t>
            </a:r>
            <a:r>
              <a:rPr lang="ja-JP" altLang="en-US" sz="994" dirty="0" smtClean="0">
                <a:latin typeface="Meiryo UI" panose="020B0604030504040204" pitchFamily="50" charset="-128"/>
                <a:ea typeface="Meiryo UI" panose="020B0604030504040204" pitchFamily="50" charset="-128"/>
              </a:rPr>
              <a:t>）</a:t>
            </a:r>
            <a:r>
              <a:rPr lang="ja-JP" altLang="en-US" sz="994" dirty="0">
                <a:latin typeface="Meiryo UI" panose="020B0604030504040204" pitchFamily="50" charset="-128"/>
                <a:ea typeface="Meiryo UI" panose="020B0604030504040204" pitchFamily="50" charset="-128"/>
              </a:rPr>
              <a:t>での議論</a:t>
            </a:r>
            <a:r>
              <a:rPr lang="ja-JP" altLang="en-US" sz="994" dirty="0">
                <a:solidFill>
                  <a:prstClr val="black"/>
                </a:solidFill>
                <a:latin typeface="Meiryo UI" panose="020B0604030504040204" pitchFamily="50" charset="-128"/>
                <a:ea typeface="Meiryo UI" panose="020B0604030504040204" pitchFamily="50" charset="-128"/>
              </a:rPr>
              <a:t>を踏まえた確認含む</a:t>
            </a:r>
            <a:r>
              <a:rPr lang="en-US" altLang="ja-JP" sz="994" dirty="0">
                <a:solidFill>
                  <a:prstClr val="black"/>
                </a:solidFill>
                <a:latin typeface="Meiryo UI" panose="020B0604030504040204" pitchFamily="50" charset="-128"/>
                <a:ea typeface="Meiryo UI" panose="020B0604030504040204" pitchFamily="50" charset="-128"/>
              </a:rPr>
              <a:t/>
            </a:r>
            <a:br>
              <a:rPr lang="en-US" altLang="ja-JP" sz="994" dirty="0">
                <a:solidFill>
                  <a:prstClr val="black"/>
                </a:solidFill>
                <a:latin typeface="Meiryo UI" panose="020B0604030504040204" pitchFamily="50" charset="-128"/>
                <a:ea typeface="Meiryo UI" panose="020B0604030504040204" pitchFamily="50" charset="-128"/>
              </a:rPr>
            </a:br>
            <a:r>
              <a:rPr lang="ja-JP" altLang="en-US" sz="1808" b="1" dirty="0">
                <a:solidFill>
                  <a:prstClr val="black"/>
                </a:solidFill>
                <a:latin typeface="Calibri" panose="020F0502020204030204"/>
                <a:ea typeface="游ゴシック" panose="020B0400000000000000" pitchFamily="50" charset="-128"/>
              </a:rPr>
              <a:t>　　　　　　　　　　　　　　　</a:t>
            </a:r>
            <a:r>
              <a:rPr lang="ja-JP" altLang="en-US" sz="994" dirty="0">
                <a:solidFill>
                  <a:prstClr val="black"/>
                </a:solidFill>
                <a:latin typeface="Calibri" panose="020F0502020204030204"/>
                <a:ea typeface="游ゴシック" panose="020B0400000000000000" pitchFamily="50" charset="-128"/>
              </a:rPr>
              <a:t>　　　　　　　　　　　　　　　　　　　　　　　　　　　　　　　　　　　　　　　　　　</a:t>
            </a:r>
          </a:p>
        </p:txBody>
      </p:sp>
      <p:sp>
        <p:nvSpPr>
          <p:cNvPr id="3" name="角丸四角形 2"/>
          <p:cNvSpPr/>
          <p:nvPr/>
        </p:nvSpPr>
        <p:spPr>
          <a:xfrm>
            <a:off x="218429" y="439060"/>
            <a:ext cx="8782858" cy="6228000"/>
          </a:xfrm>
          <a:prstGeom prst="roundRect">
            <a:avLst>
              <a:gd name="adj" fmla="val 3141"/>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108000" rIns="36000" rtlCol="0" anchor="t"/>
          <a:lstStyle/>
          <a:p>
            <a:pPr marL="238227" indent="-238227" defTabSz="413309">
              <a:lnSpc>
                <a:spcPts val="2300"/>
              </a:lnSpc>
              <a:spcAft>
                <a:spcPts val="600"/>
              </a:spcAft>
            </a:pPr>
            <a:r>
              <a:rPr lang="ja-JP" altLang="en-US" sz="1600" b="1" dirty="0" smtClean="0">
                <a:solidFill>
                  <a:schemeClr val="tx1"/>
                </a:solidFill>
                <a:latin typeface="BIZ UDPゴシック" panose="020B0400000000000000" pitchFamily="50" charset="-128"/>
                <a:ea typeface="BIZ UDPゴシック" panose="020B0400000000000000" pitchFamily="50" charset="-128"/>
              </a:rPr>
              <a:t>１ 　</a:t>
            </a:r>
            <a:r>
              <a:rPr lang="ja-JP" altLang="en-US" sz="1600" b="1" dirty="0">
                <a:solidFill>
                  <a:schemeClr val="tx1"/>
                </a:solidFill>
                <a:latin typeface="BIZ UDPゴシック" panose="020B0400000000000000" pitchFamily="50" charset="-128"/>
                <a:ea typeface="BIZ UDPゴシック" panose="020B0400000000000000" pitchFamily="50" charset="-128"/>
              </a:rPr>
              <a:t>第</a:t>
            </a:r>
            <a:r>
              <a:rPr lang="en-US" altLang="ja-JP" sz="1600" b="1" dirty="0">
                <a:solidFill>
                  <a:schemeClr val="tx1"/>
                </a:solidFill>
                <a:latin typeface="BIZ UDPゴシック" panose="020B0400000000000000" pitchFamily="50" charset="-128"/>
                <a:ea typeface="BIZ UDPゴシック" panose="020B0400000000000000" pitchFamily="50" charset="-128"/>
              </a:rPr>
              <a:t>9</a:t>
            </a:r>
            <a:r>
              <a:rPr lang="ja-JP" altLang="en-US" sz="1600" b="1" dirty="0">
                <a:solidFill>
                  <a:schemeClr val="tx1"/>
                </a:solidFill>
                <a:latin typeface="BIZ UDPゴシック" panose="020B0400000000000000" pitchFamily="50" charset="-128"/>
                <a:ea typeface="BIZ UDPゴシック" panose="020B0400000000000000" pitchFamily="50" charset="-128"/>
              </a:rPr>
              <a:t>回意見</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交換会（人材分科会（</a:t>
            </a:r>
            <a:r>
              <a:rPr lang="en-US" altLang="ja-JP" sz="1600" b="1" dirty="0" smtClean="0">
                <a:solidFill>
                  <a:schemeClr val="tx1"/>
                </a:solidFill>
                <a:latin typeface="BIZ UDPゴシック" panose="020B0400000000000000" pitchFamily="50" charset="-128"/>
                <a:ea typeface="BIZ UDPゴシック" panose="020B0400000000000000" pitchFamily="50" charset="-128"/>
              </a:rPr>
              <a:t>2022.6.3</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a:t>
            </a:r>
            <a:r>
              <a:rPr lang="ja-JP" altLang="en-US" sz="1600" b="1" dirty="0">
                <a:solidFill>
                  <a:schemeClr val="tx1"/>
                </a:solidFill>
                <a:latin typeface="BIZ UDPゴシック" panose="020B0400000000000000" pitchFamily="50" charset="-128"/>
                <a:ea typeface="BIZ UDPゴシック" panose="020B0400000000000000" pitchFamily="50" charset="-128"/>
              </a:rPr>
              <a:t>で大阪都市計画局より説明</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の</a:t>
            </a:r>
            <a:r>
              <a:rPr lang="ja-JP" altLang="en-US" sz="1600" b="1" dirty="0">
                <a:solidFill>
                  <a:schemeClr val="tx1"/>
                </a:solidFill>
                <a:latin typeface="BIZ UDPゴシック" panose="020B0400000000000000" pitchFamily="50" charset="-128"/>
                <a:ea typeface="BIZ UDPゴシック" panose="020B0400000000000000" pitchFamily="50" charset="-128"/>
              </a:rPr>
              <a:t>あった</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a:t>
            </a:r>
            <a:r>
              <a:rPr lang="ja-JP" altLang="en-US" sz="1600" b="1" dirty="0">
                <a:solidFill>
                  <a:schemeClr val="tx1"/>
                </a:solidFill>
                <a:latin typeface="BIZ UDPゴシック" panose="020B0400000000000000" pitchFamily="50" charset="-128"/>
                <a:ea typeface="BIZ UDPゴシック" panose="020B0400000000000000" pitchFamily="50" charset="-128"/>
              </a:rPr>
              <a:t>新しいまちづくりのグランドデザイン」について</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a:t>
            </a:r>
            <a:r>
              <a:rPr lang="en-US" altLang="ja-JP" sz="1600" b="1" dirty="0" smtClean="0">
                <a:solidFill>
                  <a:schemeClr val="tx1"/>
                </a:solidFill>
                <a:latin typeface="BIZ UDPゴシック" panose="020B0400000000000000" pitchFamily="50" charset="-128"/>
                <a:ea typeface="BIZ UDPゴシック" panose="020B0400000000000000" pitchFamily="50" charset="-128"/>
              </a:rPr>
              <a:t>7</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月</a:t>
            </a:r>
            <a:r>
              <a:rPr lang="en-US" altLang="ja-JP" sz="1600" b="1" dirty="0" smtClean="0">
                <a:solidFill>
                  <a:schemeClr val="tx1"/>
                </a:solidFill>
                <a:latin typeface="BIZ UDPゴシック" panose="020B0400000000000000" pitchFamily="50" charset="-128"/>
                <a:ea typeface="BIZ UDPゴシック" panose="020B0400000000000000" pitchFamily="50" charset="-128"/>
              </a:rPr>
              <a:t>14</a:t>
            </a:r>
            <a:r>
              <a:rPr lang="ja-JP" altLang="en-US" sz="1600" b="1" dirty="0">
                <a:solidFill>
                  <a:schemeClr val="tx1"/>
                </a:solidFill>
                <a:latin typeface="BIZ UDPゴシック" panose="020B0400000000000000" pitchFamily="50" charset="-128"/>
                <a:ea typeface="BIZ UDPゴシック" panose="020B0400000000000000" pitchFamily="50" charset="-128"/>
              </a:rPr>
              <a:t>日に中間</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とりまとめ（案）が示された。</a:t>
            </a:r>
            <a:r>
              <a:rPr lang="ja-JP" altLang="en-US" sz="1600" b="1" dirty="0">
                <a:solidFill>
                  <a:schemeClr val="tx1"/>
                </a:solidFill>
                <a:latin typeface="BIZ UDPゴシック" panose="020B0400000000000000" pitchFamily="50" charset="-128"/>
                <a:ea typeface="BIZ UDPゴシック" panose="020B0400000000000000" pitchFamily="50" charset="-128"/>
              </a:rPr>
              <a:t>そのなかで、都心部での国際競争力を備えた拠点形成に加え、都心部周辺や郊外部での多様な都市機能を備えた拠点エリアの形成や、駅周辺での拠点形成と魅力ある生活圏の創造（人中心の空間への転換など）などがあげられている。第</a:t>
            </a:r>
            <a:r>
              <a:rPr lang="en-US" altLang="ja-JP" sz="1600" b="1" dirty="0">
                <a:solidFill>
                  <a:schemeClr val="tx1"/>
                </a:solidFill>
                <a:latin typeface="BIZ UDPゴシック" panose="020B0400000000000000" pitchFamily="50" charset="-128"/>
                <a:ea typeface="BIZ UDPゴシック" panose="020B0400000000000000" pitchFamily="50" charset="-128"/>
              </a:rPr>
              <a:t>9</a:t>
            </a:r>
            <a:r>
              <a:rPr lang="ja-JP" altLang="en-US" sz="1600" b="1" dirty="0">
                <a:solidFill>
                  <a:schemeClr val="tx1"/>
                </a:solidFill>
                <a:latin typeface="BIZ UDPゴシック" panose="020B0400000000000000" pitchFamily="50" charset="-128"/>
                <a:ea typeface="BIZ UDPゴシック" panose="020B0400000000000000" pitchFamily="50" charset="-128"/>
              </a:rPr>
              <a:t>回意見交換会でも、様々な意見（本資料４ページ）が出されているが、こうした内容、とりわけ、</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ウォーカブルシティ</a:t>
            </a:r>
            <a:r>
              <a:rPr lang="ja-JP" altLang="en-US" sz="1600" b="1" dirty="0">
                <a:solidFill>
                  <a:schemeClr val="tx1"/>
                </a:solidFill>
                <a:latin typeface="BIZ UDPゴシック" panose="020B0400000000000000" pitchFamily="50" charset="-128"/>
                <a:ea typeface="BIZ UDPゴシック" panose="020B0400000000000000" pitchFamily="50" charset="-128"/>
              </a:rPr>
              <a:t>など身近なまちづくりを進めるにあたっての、大阪府と市町村のそれぞれの役割をどのように考えるか。</a:t>
            </a:r>
          </a:p>
          <a:p>
            <a:pPr marL="238227" indent="-238227" defTabSz="413309">
              <a:lnSpc>
                <a:spcPts val="2300"/>
              </a:lnSpc>
              <a:spcAft>
                <a:spcPts val="600"/>
              </a:spcAft>
            </a:pPr>
            <a:endParaRPr lang="en-US" altLang="ja-JP" sz="1600" b="1" dirty="0">
              <a:solidFill>
                <a:schemeClr val="tx1"/>
              </a:solidFill>
              <a:latin typeface="BIZ UDPゴシック" panose="020B0400000000000000" pitchFamily="50" charset="-128"/>
              <a:ea typeface="BIZ UDPゴシック" panose="020B0400000000000000" pitchFamily="50" charset="-128"/>
            </a:endParaRPr>
          </a:p>
          <a:p>
            <a:pPr marL="238227" indent="-238227" defTabSz="413309">
              <a:lnSpc>
                <a:spcPts val="2300"/>
              </a:lnSpc>
              <a:spcAft>
                <a:spcPts val="600"/>
              </a:spcAft>
            </a:pPr>
            <a:r>
              <a:rPr lang="ja-JP" altLang="en-US" sz="1600" b="1" dirty="0" smtClean="0">
                <a:solidFill>
                  <a:schemeClr val="tx1"/>
                </a:solidFill>
                <a:latin typeface="BIZ UDPゴシック" panose="020B0400000000000000" pitchFamily="50" charset="-128"/>
                <a:ea typeface="BIZ UDPゴシック" panose="020B0400000000000000" pitchFamily="50" charset="-128"/>
              </a:rPr>
              <a:t>２　中核市を核とした連携として、どのようなことが考えられるのか。</a:t>
            </a:r>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p>
            <a:pPr marL="238227" indent="-238227" defTabSz="413309">
              <a:lnSpc>
                <a:spcPts val="2300"/>
              </a:lnSpc>
              <a:spcAft>
                <a:spcPts val="600"/>
              </a:spcAft>
            </a:pPr>
            <a:endParaRPr lang="en-US" altLang="ja-JP" sz="1600" b="1" dirty="0">
              <a:solidFill>
                <a:schemeClr val="tx1"/>
              </a:solidFill>
              <a:latin typeface="BIZ UDPゴシック" panose="020B0400000000000000" pitchFamily="50" charset="-128"/>
              <a:ea typeface="BIZ UDPゴシック" panose="020B0400000000000000" pitchFamily="50" charset="-128"/>
            </a:endParaRPr>
          </a:p>
          <a:p>
            <a:pPr marL="238227" indent="-238227" defTabSz="413309">
              <a:lnSpc>
                <a:spcPts val="2300"/>
              </a:lnSpc>
              <a:spcAft>
                <a:spcPts val="600"/>
              </a:spcAft>
            </a:pPr>
            <a:r>
              <a:rPr lang="ja-JP" altLang="en-US" sz="1600" b="1" dirty="0" smtClean="0">
                <a:solidFill>
                  <a:schemeClr val="tx1"/>
                </a:solidFill>
                <a:latin typeface="BIZ UDPゴシック" panose="020B0400000000000000" pitchFamily="50" charset="-128"/>
                <a:ea typeface="BIZ UDPゴシック" panose="020B0400000000000000" pitchFamily="50" charset="-128"/>
              </a:rPr>
              <a:t>３　市町村の連携（とりわけ中核市のないブロックにおける連携）として、</a:t>
            </a:r>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p>
            <a:pPr marL="238227" indent="-238227" defTabSz="413309">
              <a:lnSpc>
                <a:spcPts val="2300"/>
              </a:lnSpc>
              <a:spcAft>
                <a:spcPts val="600"/>
              </a:spcAft>
            </a:pPr>
            <a:r>
              <a:rPr lang="ja-JP" altLang="en-US" sz="1600" b="1" dirty="0" smtClean="0">
                <a:solidFill>
                  <a:schemeClr val="tx1"/>
                </a:solidFill>
                <a:latin typeface="BIZ UDPゴシック" panose="020B0400000000000000" pitchFamily="50" charset="-128"/>
                <a:ea typeface="BIZ UDPゴシック" panose="020B0400000000000000" pitchFamily="50" charset="-128"/>
              </a:rPr>
              <a:t>　 どのようなことが考えられるのか。</a:t>
            </a:r>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p>
            <a:pPr marL="238227" indent="-238227" defTabSz="413309">
              <a:lnSpc>
                <a:spcPts val="2300"/>
              </a:lnSpc>
              <a:spcAft>
                <a:spcPts val="600"/>
              </a:spcAft>
            </a:pPr>
            <a:endParaRPr lang="en-US" altLang="ja-JP" sz="1600" b="1" dirty="0">
              <a:solidFill>
                <a:schemeClr val="tx1"/>
              </a:solidFill>
              <a:latin typeface="BIZ UDPゴシック" panose="020B0400000000000000" pitchFamily="50" charset="-128"/>
              <a:ea typeface="BIZ UDPゴシック" panose="020B0400000000000000" pitchFamily="50" charset="-128"/>
            </a:endParaRPr>
          </a:p>
          <a:p>
            <a:pPr marL="238227" indent="-238227" defTabSz="413309">
              <a:lnSpc>
                <a:spcPts val="2300"/>
              </a:lnSpc>
              <a:spcAft>
                <a:spcPts val="600"/>
              </a:spcAft>
            </a:pPr>
            <a:r>
              <a:rPr lang="ja-JP" altLang="en-US" sz="1600" b="1" dirty="0" smtClean="0">
                <a:solidFill>
                  <a:schemeClr val="tx1"/>
                </a:solidFill>
                <a:latin typeface="BIZ UDPゴシック" panose="020B0400000000000000" pitchFamily="50" charset="-128"/>
                <a:ea typeface="BIZ UDPゴシック" panose="020B0400000000000000" pitchFamily="50" charset="-128"/>
              </a:rPr>
              <a:t>４　大阪市と他の市町村、また泉北地域における堺市を核とした連携として、</a:t>
            </a:r>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p>
            <a:pPr marL="238227" indent="-238227" defTabSz="413309">
              <a:lnSpc>
                <a:spcPts val="2300"/>
              </a:lnSpc>
              <a:spcAft>
                <a:spcPts val="600"/>
              </a:spcAft>
            </a:pPr>
            <a:r>
              <a:rPr lang="en-US" altLang="ja-JP" sz="1600" b="1" dirty="0">
                <a:solidFill>
                  <a:schemeClr val="tx1"/>
                </a:solidFill>
                <a:latin typeface="BIZ UDPゴシック" panose="020B0400000000000000" pitchFamily="50" charset="-128"/>
                <a:ea typeface="BIZ UDPゴシック" panose="020B0400000000000000" pitchFamily="50" charset="-128"/>
              </a:rPr>
              <a:t> </a:t>
            </a:r>
            <a:r>
              <a:rPr lang="en-US" altLang="ja-JP" sz="1600" b="1" dirty="0" smtClean="0">
                <a:solidFill>
                  <a:schemeClr val="tx1"/>
                </a:solidFill>
                <a:latin typeface="BIZ UDPゴシック" panose="020B0400000000000000" pitchFamily="50" charset="-128"/>
                <a:ea typeface="BIZ UDPゴシック" panose="020B0400000000000000" pitchFamily="50" charset="-128"/>
              </a:rPr>
              <a:t>  </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どのようなことが考えられるのか。</a:t>
            </a:r>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p>
            <a:pPr marL="238227" indent="-238227" defTabSz="413309">
              <a:lnSpc>
                <a:spcPts val="2300"/>
              </a:lnSpc>
              <a:spcAft>
                <a:spcPts val="600"/>
              </a:spcAft>
            </a:pPr>
            <a:endParaRPr lang="en-US" altLang="ja-JP" sz="1600" b="1" dirty="0">
              <a:solidFill>
                <a:schemeClr val="tx1"/>
              </a:solidFill>
              <a:latin typeface="BIZ UDPゴシック" panose="020B0400000000000000" pitchFamily="50" charset="-128"/>
              <a:ea typeface="BIZ UDPゴシック" panose="020B0400000000000000" pitchFamily="50" charset="-128"/>
            </a:endParaRPr>
          </a:p>
          <a:p>
            <a:pPr marL="238227" indent="-238227" defTabSz="413309">
              <a:lnSpc>
                <a:spcPts val="2300"/>
              </a:lnSpc>
              <a:spcAft>
                <a:spcPts val="600"/>
              </a:spcAft>
            </a:pPr>
            <a:r>
              <a:rPr lang="ja-JP" altLang="en-US" sz="1600" b="1" dirty="0" smtClean="0">
                <a:solidFill>
                  <a:schemeClr val="tx1"/>
                </a:solidFill>
                <a:latin typeface="BIZ UDPゴシック" panose="020B0400000000000000" pitchFamily="50" charset="-128"/>
                <a:ea typeface="BIZ UDPゴシック" panose="020B0400000000000000" pitchFamily="50" charset="-128"/>
              </a:rPr>
              <a:t>５　大阪府による町村への支援として、どのようなことが考えられるのか。 　</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6" name="スライド番号プレースホルダー 5"/>
          <p:cNvSpPr>
            <a:spLocks noGrp="1"/>
          </p:cNvSpPr>
          <p:nvPr>
            <p:ph type="sldNum" sz="quarter" idx="12"/>
          </p:nvPr>
        </p:nvSpPr>
        <p:spPr>
          <a:xfrm>
            <a:off x="7086600" y="6510409"/>
            <a:ext cx="2057400" cy="365125"/>
          </a:xfrm>
        </p:spPr>
        <p:txBody>
          <a:bodyPr/>
          <a:lstStyle/>
          <a:p>
            <a:r>
              <a:rPr kumimoji="1" lang="en-US" altLang="ja-JP" dirty="0" smtClean="0"/>
              <a:t>9</a:t>
            </a:r>
            <a:endParaRPr kumimoji="1" lang="ja-JP" altLang="en-US" dirty="0"/>
          </a:p>
        </p:txBody>
      </p:sp>
    </p:spTree>
    <p:extLst>
      <p:ext uri="{BB962C8B-B14F-4D97-AF65-F5344CB8AC3E}">
        <p14:creationId xmlns:p14="http://schemas.microsoft.com/office/powerpoint/2010/main" val="1748020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5001489" y="1182849"/>
            <a:ext cx="4041519" cy="115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867783"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中核市を核にした連携</a:t>
            </a:r>
            <a:r>
              <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p>
          <a:p>
            <a:pPr defTabSz="867783">
              <a:defRPr/>
            </a:pPr>
            <a:r>
              <a:rPr kumimoji="1" lang="ja-JP" altLang="en-US" sz="1100" dirty="0">
                <a:solidFill>
                  <a:schemeClr val="tx1"/>
                </a:solidFill>
                <a:latin typeface="Meiryo UI" panose="020B0604030504040204" pitchFamily="50" charset="-128"/>
                <a:ea typeface="Meiryo UI" panose="020B0604030504040204" pitchFamily="50" charset="-128"/>
              </a:rPr>
              <a:t>〇中核市のある地域：</a:t>
            </a:r>
            <a:endParaRPr kumimoji="1" lang="en-US" altLang="ja-JP" sz="1100" dirty="0">
              <a:solidFill>
                <a:schemeClr val="tx1"/>
              </a:solidFill>
              <a:latin typeface="Meiryo UI" panose="020B0604030504040204" pitchFamily="50" charset="-128"/>
              <a:ea typeface="Meiryo UI" panose="020B0604030504040204" pitchFamily="50" charset="-128"/>
            </a:endParaRPr>
          </a:p>
          <a:p>
            <a:pPr defTabSz="867783">
              <a:defRPr/>
            </a:pPr>
            <a:r>
              <a:rPr kumimoji="1" lang="ja-JP" altLang="en-US" sz="1100" dirty="0">
                <a:solidFill>
                  <a:schemeClr val="tx1"/>
                </a:solidFill>
                <a:latin typeface="Meiryo UI" panose="020B0604030504040204" pitchFamily="50" charset="-128"/>
                <a:ea typeface="Meiryo UI" panose="020B0604030504040204" pitchFamily="50" charset="-128"/>
              </a:rPr>
              <a:t>　（豊　能）豊中市</a:t>
            </a:r>
            <a:endParaRPr kumimoji="1" lang="en-US" altLang="ja-JP" sz="1100" dirty="0">
              <a:solidFill>
                <a:schemeClr val="tx1"/>
              </a:solidFill>
              <a:latin typeface="Meiryo UI" panose="020B0604030504040204" pitchFamily="50" charset="-128"/>
              <a:ea typeface="Meiryo UI" panose="020B0604030504040204" pitchFamily="50" charset="-128"/>
            </a:endParaRPr>
          </a:p>
          <a:p>
            <a:pPr defTabSz="867783">
              <a:defRPr/>
            </a:pPr>
            <a:r>
              <a:rPr kumimoji="1" lang="ja-JP" altLang="en-US" sz="1100" dirty="0">
                <a:solidFill>
                  <a:schemeClr val="tx1"/>
                </a:solidFill>
                <a:latin typeface="Meiryo UI" panose="020B0604030504040204" pitchFamily="50" charset="-128"/>
                <a:ea typeface="Meiryo UI" panose="020B0604030504040204" pitchFamily="50" charset="-128"/>
              </a:rPr>
              <a:t>　（三　島）吹田市、高槻市</a:t>
            </a:r>
            <a:endParaRPr kumimoji="1" lang="en-US" altLang="ja-JP" sz="1100" dirty="0">
              <a:solidFill>
                <a:schemeClr val="tx1"/>
              </a:solidFill>
              <a:latin typeface="Meiryo UI" panose="020B0604030504040204" pitchFamily="50" charset="-128"/>
              <a:ea typeface="Meiryo UI" panose="020B0604030504040204" pitchFamily="50" charset="-128"/>
            </a:endParaRPr>
          </a:p>
          <a:p>
            <a:pPr defTabSz="867783">
              <a:defRPr/>
            </a:pPr>
            <a:r>
              <a:rPr kumimoji="1" lang="ja-JP" altLang="en-US" sz="1100" dirty="0">
                <a:solidFill>
                  <a:schemeClr val="tx1"/>
                </a:solidFill>
                <a:latin typeface="Meiryo UI" panose="020B0604030504040204" pitchFamily="50" charset="-128"/>
                <a:ea typeface="Meiryo UI" panose="020B0604030504040204" pitchFamily="50" charset="-128"/>
              </a:rPr>
              <a:t>　（北河内）枚方市、寝屋川市</a:t>
            </a:r>
            <a:endParaRPr kumimoji="1" lang="en-US" altLang="ja-JP" sz="1100" dirty="0">
              <a:solidFill>
                <a:schemeClr val="tx1"/>
              </a:solidFill>
              <a:latin typeface="Meiryo UI" panose="020B0604030504040204" pitchFamily="50" charset="-128"/>
              <a:ea typeface="Meiryo UI" panose="020B0604030504040204" pitchFamily="50" charset="-128"/>
            </a:endParaRPr>
          </a:p>
          <a:p>
            <a:pPr defTabSz="867783">
              <a:defRPr/>
            </a:pPr>
            <a:r>
              <a:rPr kumimoji="1" lang="ja-JP" altLang="en-US" sz="1100" dirty="0">
                <a:solidFill>
                  <a:schemeClr val="tx1"/>
                </a:solidFill>
                <a:latin typeface="Meiryo UI" panose="020B0604030504040204" pitchFamily="50" charset="-128"/>
                <a:ea typeface="Meiryo UI" panose="020B0604030504040204" pitchFamily="50" charset="-128"/>
              </a:rPr>
              <a:t>　（中河内）東大阪市、八尾市</a:t>
            </a:r>
          </a:p>
        </p:txBody>
      </p:sp>
      <p:sp>
        <p:nvSpPr>
          <p:cNvPr id="170" name="正方形/長方形 169"/>
          <p:cNvSpPr/>
          <p:nvPr/>
        </p:nvSpPr>
        <p:spPr>
          <a:xfrm>
            <a:off x="5005208" y="2585668"/>
            <a:ext cx="4047372" cy="12046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867783"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一般</a:t>
            </a:r>
            <a:r>
              <a:rPr kumimoji="1" lang="ja-JP" altLang="en-US" sz="14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市</a:t>
            </a:r>
            <a:r>
              <a:rPr kumimoji="1" lang="ja-JP" altLang="en-US" sz="1400" b="1" dirty="0" smtClean="0">
                <a:solidFill>
                  <a:schemeClr val="tx1"/>
                </a:solidFill>
                <a:latin typeface="Meiryo UI" panose="020B0604030504040204" pitchFamily="50" charset="-128"/>
                <a:ea typeface="Meiryo UI" panose="020B0604030504040204" pitchFamily="50" charset="-128"/>
              </a:rPr>
              <a:t>同士・一般市</a:t>
            </a:r>
            <a:r>
              <a:rPr kumimoji="1" lang="ja-JP" altLang="en-US" sz="14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と</a:t>
            </a: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町村との連携</a:t>
            </a:r>
            <a:r>
              <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p>
          <a:p>
            <a:pPr defTabSz="867783">
              <a:defRPr/>
            </a:pPr>
            <a:r>
              <a:rPr kumimoji="1" lang="ja-JP" altLang="en-US" sz="1100" dirty="0">
                <a:solidFill>
                  <a:schemeClr val="tx1"/>
                </a:solidFill>
                <a:latin typeface="Meiryo UI" panose="020B0604030504040204" pitchFamily="50" charset="-128"/>
                <a:ea typeface="Meiryo UI" panose="020B0604030504040204" pitchFamily="50" charset="-128"/>
              </a:rPr>
              <a:t>〇中核市のない地域：</a:t>
            </a:r>
            <a:endParaRPr kumimoji="1" lang="en-US" altLang="ja-JP" sz="1100" dirty="0">
              <a:solidFill>
                <a:schemeClr val="tx1"/>
              </a:solidFill>
              <a:latin typeface="Meiryo UI" panose="020B0604030504040204" pitchFamily="50" charset="-128"/>
              <a:ea typeface="Meiryo UI" panose="020B0604030504040204" pitchFamily="50" charset="-128"/>
            </a:endParaRPr>
          </a:p>
          <a:p>
            <a:pPr defTabSz="867783">
              <a:defRPr/>
            </a:pPr>
            <a:r>
              <a:rPr kumimoji="1" lang="ja-JP" altLang="en-US" sz="1100" dirty="0">
                <a:solidFill>
                  <a:schemeClr val="tx1"/>
                </a:solidFill>
                <a:latin typeface="Meiryo UI" panose="020B0604030504040204" pitchFamily="50" charset="-128"/>
                <a:ea typeface="Meiryo UI" panose="020B0604030504040204" pitchFamily="50" charset="-128"/>
              </a:rPr>
              <a:t>　（南河内）松原市、羽曳野市、富田林市、</a:t>
            </a:r>
            <a:endParaRPr kumimoji="1" lang="en-US" altLang="ja-JP" sz="1100" dirty="0">
              <a:solidFill>
                <a:schemeClr val="tx1"/>
              </a:solidFill>
              <a:latin typeface="Meiryo UI" panose="020B0604030504040204" pitchFamily="50" charset="-128"/>
              <a:ea typeface="Meiryo UI" panose="020B0604030504040204" pitchFamily="50" charset="-128"/>
            </a:endParaRPr>
          </a:p>
          <a:p>
            <a:pPr defTabSz="867783">
              <a:defRPr/>
            </a:pPr>
            <a:r>
              <a:rPr kumimoji="1" lang="ja-JP" altLang="en-US" sz="1100" dirty="0">
                <a:solidFill>
                  <a:schemeClr val="tx1"/>
                </a:solidFill>
                <a:latin typeface="Meiryo UI" panose="020B0604030504040204" pitchFamily="50" charset="-128"/>
                <a:ea typeface="Meiryo UI" panose="020B0604030504040204" pitchFamily="50" charset="-128"/>
              </a:rPr>
              <a:t>　　　　　　河内長野市は</a:t>
            </a:r>
            <a:r>
              <a:rPr kumimoji="1" lang="en-US" altLang="ja-JP" sz="1100" dirty="0">
                <a:solidFill>
                  <a:schemeClr val="tx1"/>
                </a:solidFill>
                <a:latin typeface="Meiryo UI" panose="020B0604030504040204" pitchFamily="50" charset="-128"/>
                <a:ea typeface="Meiryo UI" panose="020B0604030504040204" pitchFamily="50" charset="-128"/>
              </a:rPr>
              <a:t>10</a:t>
            </a:r>
            <a:r>
              <a:rPr kumimoji="1" lang="ja-JP" altLang="en-US" sz="1100" dirty="0">
                <a:solidFill>
                  <a:schemeClr val="tx1"/>
                </a:solidFill>
                <a:latin typeface="Meiryo UI" panose="020B0604030504040204" pitchFamily="50" charset="-128"/>
                <a:ea typeface="Meiryo UI" panose="020B0604030504040204" pitchFamily="50" charset="-128"/>
              </a:rPr>
              <a:t>～</a:t>
            </a:r>
            <a:r>
              <a:rPr kumimoji="1" lang="en-US" altLang="ja-JP" sz="1100" dirty="0">
                <a:solidFill>
                  <a:schemeClr val="tx1"/>
                </a:solidFill>
                <a:latin typeface="Meiryo UI" panose="020B0604030504040204" pitchFamily="50" charset="-128"/>
                <a:ea typeface="Meiryo UI" panose="020B0604030504040204" pitchFamily="50" charset="-128"/>
              </a:rPr>
              <a:t>20</a:t>
            </a:r>
            <a:r>
              <a:rPr kumimoji="1" lang="ja-JP" altLang="en-US" sz="1100" dirty="0">
                <a:solidFill>
                  <a:schemeClr val="tx1"/>
                </a:solidFill>
                <a:latin typeface="Meiryo UI" panose="020B0604030504040204" pitchFamily="50" charset="-128"/>
                <a:ea typeface="Meiryo UI" panose="020B0604030504040204" pitchFamily="50" charset="-128"/>
              </a:rPr>
              <a:t>万人都市　　　　　　　　　　　　　　　　　　</a:t>
            </a:r>
            <a:endParaRPr kumimoji="1" lang="en-US" altLang="ja-JP" sz="1100" dirty="0">
              <a:solidFill>
                <a:schemeClr val="tx1"/>
              </a:solidFill>
              <a:latin typeface="Meiryo UI" panose="020B0604030504040204" pitchFamily="50" charset="-128"/>
              <a:ea typeface="Meiryo UI" panose="020B0604030504040204" pitchFamily="50" charset="-128"/>
            </a:endParaRPr>
          </a:p>
          <a:p>
            <a:pPr defTabSz="867783">
              <a:defRPr/>
            </a:pPr>
            <a:r>
              <a:rPr kumimoji="1" lang="ja-JP" altLang="en-US" sz="1100" dirty="0">
                <a:solidFill>
                  <a:schemeClr val="tx1"/>
                </a:solidFill>
                <a:latin typeface="Meiryo UI" panose="020B0604030504040204" pitchFamily="50" charset="-128"/>
                <a:ea typeface="Meiryo UI" panose="020B0604030504040204" pitchFamily="50" charset="-128"/>
              </a:rPr>
              <a:t>　（泉　北）堺市は政令市</a:t>
            </a:r>
            <a:endParaRPr kumimoji="1" lang="en-US" altLang="ja-JP" sz="1100" dirty="0">
              <a:solidFill>
                <a:schemeClr val="tx1"/>
              </a:solidFill>
              <a:latin typeface="Meiryo UI" panose="020B0604030504040204" pitchFamily="50" charset="-128"/>
              <a:ea typeface="Meiryo UI" panose="020B0604030504040204" pitchFamily="50" charset="-128"/>
            </a:endParaRPr>
          </a:p>
          <a:p>
            <a:pPr defTabSz="867783">
              <a:defRPr/>
            </a:pPr>
            <a:r>
              <a:rPr kumimoji="1" lang="ja-JP" altLang="en-US" sz="1100" dirty="0">
                <a:solidFill>
                  <a:schemeClr val="tx1"/>
                </a:solidFill>
                <a:latin typeface="Meiryo UI" panose="020B0604030504040204" pitchFamily="50" charset="-128"/>
                <a:ea typeface="Meiryo UI" panose="020B0604030504040204" pitchFamily="50" charset="-128"/>
              </a:rPr>
              <a:t>　（泉　南）岸和田市、泉佐野市は</a:t>
            </a:r>
            <a:r>
              <a:rPr kumimoji="1" lang="en-US" altLang="ja-JP" sz="1100" dirty="0">
                <a:solidFill>
                  <a:schemeClr val="tx1"/>
                </a:solidFill>
                <a:latin typeface="Meiryo UI" panose="020B0604030504040204" pitchFamily="50" charset="-128"/>
                <a:ea typeface="Meiryo UI" panose="020B0604030504040204" pitchFamily="50" charset="-128"/>
              </a:rPr>
              <a:t>10</a:t>
            </a:r>
            <a:r>
              <a:rPr kumimoji="1" lang="ja-JP" altLang="en-US" sz="1100" dirty="0">
                <a:solidFill>
                  <a:schemeClr val="tx1"/>
                </a:solidFill>
                <a:latin typeface="Meiryo UI" panose="020B0604030504040204" pitchFamily="50" charset="-128"/>
                <a:ea typeface="Meiryo UI" panose="020B0604030504040204" pitchFamily="50" charset="-128"/>
              </a:rPr>
              <a:t>～</a:t>
            </a:r>
            <a:r>
              <a:rPr kumimoji="1" lang="en-US" altLang="ja-JP" sz="1100" dirty="0">
                <a:solidFill>
                  <a:schemeClr val="tx1"/>
                </a:solidFill>
                <a:latin typeface="Meiryo UI" panose="020B0604030504040204" pitchFamily="50" charset="-128"/>
                <a:ea typeface="Meiryo UI" panose="020B0604030504040204" pitchFamily="50" charset="-128"/>
              </a:rPr>
              <a:t>20</a:t>
            </a:r>
            <a:r>
              <a:rPr kumimoji="1" lang="ja-JP" altLang="en-US" sz="1100" dirty="0">
                <a:solidFill>
                  <a:schemeClr val="tx1"/>
                </a:solidFill>
                <a:latin typeface="Meiryo UI" panose="020B0604030504040204" pitchFamily="50" charset="-128"/>
                <a:ea typeface="Meiryo UI" panose="020B0604030504040204" pitchFamily="50" charset="-128"/>
              </a:rPr>
              <a:t>万人都市</a:t>
            </a:r>
            <a:endParaRPr kumimoji="1" lang="en-US" altLang="ja-JP" sz="1100" dirty="0">
              <a:solidFill>
                <a:schemeClr val="tx1"/>
              </a:solidFill>
              <a:latin typeface="Meiryo UI" panose="020B0604030504040204" pitchFamily="50" charset="-128"/>
              <a:ea typeface="Meiryo UI" panose="020B0604030504040204" pitchFamily="50" charset="-128"/>
            </a:endParaRPr>
          </a:p>
          <a:p>
            <a:pPr defTabSz="867783">
              <a:defRPr/>
            </a:pPr>
            <a:r>
              <a:rPr kumimoji="1" lang="ja-JP" altLang="en-US" sz="1100" dirty="0">
                <a:solidFill>
                  <a:schemeClr val="tx1"/>
                </a:solidFill>
                <a:latin typeface="Meiryo UI" panose="020B0604030504040204" pitchFamily="50" charset="-128"/>
                <a:ea typeface="Meiryo UI" panose="020B0604030504040204" pitchFamily="50" charset="-128"/>
              </a:rPr>
              <a:t>　　　　　</a:t>
            </a:r>
          </a:p>
        </p:txBody>
      </p:sp>
      <p:sp>
        <p:nvSpPr>
          <p:cNvPr id="41" name="正方形/長方形 40"/>
          <p:cNvSpPr/>
          <p:nvPr/>
        </p:nvSpPr>
        <p:spPr>
          <a:xfrm>
            <a:off x="177519" y="209731"/>
            <a:ext cx="7910722" cy="370551"/>
          </a:xfrm>
          <a:prstGeom prst="rect">
            <a:avLst/>
          </a:prstGeom>
        </p:spPr>
        <p:txBody>
          <a:bodyPr wrap="square">
            <a:spAutoFit/>
          </a:bodyPr>
          <a:lstStyle/>
          <a:p>
            <a:pPr defTabSz="413309">
              <a:defRPr/>
            </a:pPr>
            <a:r>
              <a:rPr lang="ja-JP" altLang="en-US" sz="1808" b="1" dirty="0">
                <a:latin typeface="Meiryo UI" panose="020B0604030504040204" pitchFamily="50" charset="-128"/>
                <a:ea typeface="Meiryo UI" panose="020B0604030504040204" pitchFamily="50" charset="-128"/>
              </a:rPr>
              <a:t>■ 大阪府内 各ブロックの市町村構成と連携の分類など</a:t>
            </a:r>
          </a:p>
        </p:txBody>
      </p:sp>
      <p:sp>
        <p:nvSpPr>
          <p:cNvPr id="43" name="正方形/長方形 42"/>
          <p:cNvSpPr/>
          <p:nvPr/>
        </p:nvSpPr>
        <p:spPr>
          <a:xfrm>
            <a:off x="5001490" y="4100945"/>
            <a:ext cx="4041519" cy="100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867783"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大阪市・堺市との連携</a:t>
            </a:r>
            <a:r>
              <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p>
          <a:p>
            <a:pPr defTabSz="867783">
              <a:defRPr/>
            </a:pPr>
            <a:r>
              <a:rPr kumimoji="1" lang="ja-JP" altLang="en-US" sz="1100" dirty="0">
                <a:solidFill>
                  <a:schemeClr val="tx1"/>
                </a:solidFill>
                <a:latin typeface="Meiryo UI" panose="020B0604030504040204" pitchFamily="50" charset="-128"/>
                <a:ea typeface="Meiryo UI" panose="020B0604030504040204" pitchFamily="50" charset="-128"/>
              </a:rPr>
              <a:t>〇大阪市の隣接市は政令市、中核市が多い。</a:t>
            </a:r>
            <a:endParaRPr kumimoji="1" lang="en-US" altLang="ja-JP" sz="1100" dirty="0">
              <a:solidFill>
                <a:schemeClr val="tx1"/>
              </a:solidFill>
              <a:latin typeface="Meiryo UI" panose="020B0604030504040204" pitchFamily="50" charset="-128"/>
              <a:ea typeface="Meiryo UI" panose="020B0604030504040204" pitchFamily="50" charset="-128"/>
            </a:endParaRPr>
          </a:p>
          <a:p>
            <a:pPr defTabSz="867783">
              <a:defRPr/>
            </a:pPr>
            <a:r>
              <a:rPr kumimoji="1" lang="ja-JP" altLang="en-US" sz="1100" dirty="0">
                <a:solidFill>
                  <a:schemeClr val="tx1"/>
                </a:solidFill>
                <a:latin typeface="Meiryo UI" panose="020B0604030504040204" pitchFamily="50" charset="-128"/>
                <a:ea typeface="Meiryo UI" panose="020B0604030504040204" pitchFamily="50" charset="-128"/>
              </a:rPr>
              <a:t>　一般市では摂津市、守口市、門真市、大東市、松原市</a:t>
            </a:r>
            <a:endParaRPr kumimoji="1" lang="en-US" altLang="ja-JP" sz="1100" dirty="0">
              <a:solidFill>
                <a:schemeClr val="tx1"/>
              </a:solidFill>
              <a:latin typeface="Meiryo UI" panose="020B0604030504040204" pitchFamily="50" charset="-128"/>
              <a:ea typeface="Meiryo UI" panose="020B0604030504040204" pitchFamily="50" charset="-128"/>
            </a:endParaRPr>
          </a:p>
          <a:p>
            <a:pPr defTabSz="867783">
              <a:defRPr/>
            </a:pPr>
            <a:r>
              <a:rPr kumimoji="1" lang="ja-JP" altLang="en-US" sz="1100" dirty="0">
                <a:solidFill>
                  <a:schemeClr val="tx1"/>
                </a:solidFill>
                <a:latin typeface="Meiryo UI" panose="020B0604030504040204" pitchFamily="50" charset="-128"/>
                <a:ea typeface="Meiryo UI" panose="020B0604030504040204" pitchFamily="50" charset="-128"/>
              </a:rPr>
              <a:t>〇堺市は泉北地域（堺市、高石市、和泉市、泉大津市、</a:t>
            </a:r>
            <a:endParaRPr kumimoji="1" lang="en-US" altLang="ja-JP" sz="1100" dirty="0">
              <a:solidFill>
                <a:schemeClr val="tx1"/>
              </a:solidFill>
              <a:latin typeface="Meiryo UI" panose="020B0604030504040204" pitchFamily="50" charset="-128"/>
              <a:ea typeface="Meiryo UI" panose="020B0604030504040204" pitchFamily="50" charset="-128"/>
            </a:endParaRPr>
          </a:p>
          <a:p>
            <a:pPr defTabSz="867783">
              <a:defRPr/>
            </a:pPr>
            <a:r>
              <a:rPr kumimoji="1" lang="ja-JP" altLang="en-US" sz="1100" dirty="0">
                <a:solidFill>
                  <a:schemeClr val="tx1"/>
                </a:solidFill>
                <a:latin typeface="Meiryo UI" panose="020B0604030504040204" pitchFamily="50" charset="-128"/>
                <a:ea typeface="Meiryo UI" panose="020B0604030504040204" pitchFamily="50" charset="-128"/>
              </a:rPr>
              <a:t>　忠岡町）</a:t>
            </a:r>
          </a:p>
        </p:txBody>
      </p:sp>
      <p:sp>
        <p:nvSpPr>
          <p:cNvPr id="44" name="正方形/長方形 43"/>
          <p:cNvSpPr/>
          <p:nvPr/>
        </p:nvSpPr>
        <p:spPr>
          <a:xfrm>
            <a:off x="5001491" y="5419548"/>
            <a:ext cx="3999799" cy="648000"/>
          </a:xfrm>
          <a:prstGeom prst="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867783"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ja-JP" altLang="en-US" sz="14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大阪府</a:t>
            </a: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に</a:t>
            </a:r>
            <a:r>
              <a:rPr kumimoji="1" lang="ja-JP" altLang="en-US" sz="14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よる支援</a:t>
            </a:r>
            <a:r>
              <a:rPr kumimoji="1" lang="ja-JP" altLang="en-US" sz="1400" b="1" dirty="0">
                <a:solidFill>
                  <a:schemeClr val="tx1"/>
                </a:solidFill>
                <a:latin typeface="Meiryo UI" panose="020B0604030504040204" pitchFamily="50" charset="-128"/>
                <a:ea typeface="Meiryo UI" panose="020B0604030504040204" pitchFamily="50" charset="-128"/>
              </a:rPr>
              <a:t>）</a:t>
            </a:r>
            <a:endPar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defTabSz="867783">
              <a:defRPr/>
            </a:pPr>
            <a:r>
              <a:rPr kumimoji="1" lang="ja-JP" altLang="en-US" sz="1100" dirty="0">
                <a:solidFill>
                  <a:schemeClr val="tx1"/>
                </a:solidFill>
                <a:latin typeface="Meiryo UI" panose="020B0604030504040204" pitchFamily="50" charset="-128"/>
                <a:ea typeface="Meiryo UI" panose="020B0604030504040204" pitchFamily="50" charset="-128"/>
              </a:rPr>
              <a:t>〇これまで、町村の将来のあり方に関する勉強会設置。「中長期</a:t>
            </a:r>
            <a:r>
              <a:rPr kumimoji="1" lang="ja-JP" altLang="en-US" sz="1100" dirty="0" smtClean="0">
                <a:solidFill>
                  <a:schemeClr val="tx1"/>
                </a:solidFill>
                <a:latin typeface="Meiryo UI" panose="020B0604030504040204" pitchFamily="50" charset="-128"/>
                <a:ea typeface="Meiryo UI" panose="020B0604030504040204" pitchFamily="50" charset="-128"/>
              </a:rPr>
              <a:t>財    </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defTabSz="867783">
              <a:defRPr/>
            </a:pPr>
            <a:r>
              <a:rPr kumimoji="1" lang="en-US" altLang="ja-JP" sz="1100" dirty="0">
                <a:solidFill>
                  <a:schemeClr val="tx1"/>
                </a:solidFill>
                <a:latin typeface="Meiryo UI" panose="020B0604030504040204" pitchFamily="50" charset="-128"/>
                <a:ea typeface="Meiryo UI" panose="020B0604030504040204" pitchFamily="50" charset="-128"/>
              </a:rPr>
              <a:t> </a:t>
            </a:r>
            <a:r>
              <a:rPr kumimoji="1" lang="en-US" altLang="ja-JP" sz="1100" dirty="0" smtClean="0">
                <a:solidFill>
                  <a:schemeClr val="tx1"/>
                </a:solidFill>
                <a:latin typeface="Meiryo UI" panose="020B0604030504040204" pitchFamily="50" charset="-128"/>
                <a:ea typeface="Meiryo UI" panose="020B0604030504040204" pitchFamily="50" charset="-128"/>
              </a:rPr>
              <a:t>  </a:t>
            </a:r>
            <a:r>
              <a:rPr kumimoji="1" lang="ja-JP" altLang="en-US" sz="1100" dirty="0" smtClean="0">
                <a:solidFill>
                  <a:schemeClr val="tx1"/>
                </a:solidFill>
                <a:latin typeface="Meiryo UI" panose="020B0604030504040204" pitchFamily="50" charset="-128"/>
                <a:ea typeface="Meiryo UI" panose="020B0604030504040204" pitchFamily="50" charset="-128"/>
              </a:rPr>
              <a:t>政</a:t>
            </a:r>
            <a:r>
              <a:rPr kumimoji="1" lang="ja-JP" altLang="en-US" sz="1100" dirty="0">
                <a:solidFill>
                  <a:schemeClr val="tx1"/>
                </a:solidFill>
                <a:latin typeface="Meiryo UI" panose="020B0604030504040204" pitchFamily="50" charset="-128"/>
                <a:ea typeface="Meiryo UI" panose="020B0604030504040204" pitchFamily="50" charset="-128"/>
              </a:rPr>
              <a:t>シミュレーション」を町村と共同作成</a:t>
            </a:r>
          </a:p>
        </p:txBody>
      </p:sp>
      <p:sp>
        <p:nvSpPr>
          <p:cNvPr id="40" name="スライド番号プレースホルダー 3"/>
          <p:cNvSpPr>
            <a:spLocks noGrp="1"/>
          </p:cNvSpPr>
          <p:nvPr>
            <p:ph type="sldNum" sz="quarter" idx="12"/>
          </p:nvPr>
        </p:nvSpPr>
        <p:spPr>
          <a:xfrm>
            <a:off x="7123902" y="6615405"/>
            <a:ext cx="1928678" cy="330056"/>
          </a:xfrm>
        </p:spPr>
        <p:txBody>
          <a:bodyPr/>
          <a:lstStyle/>
          <a:p>
            <a:pPr marL="0" marR="0" lvl="0" indent="0" algn="r" defTabSz="413309"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schemeClr val="tx1"/>
                </a:solidFill>
                <a:effectLst/>
                <a:uLnTx/>
                <a:uFillTx/>
                <a:latin typeface="游ゴシック" panose="020F0502020204030204"/>
                <a:ea typeface="游ゴシック" panose="020B0400000000000000" pitchFamily="50" charset="-128"/>
                <a:cs typeface="+mn-cs"/>
              </a:rPr>
              <a:t>10</a:t>
            </a:r>
            <a:endParaRPr kumimoji="1" lang="ja-JP" altLang="en-US" sz="1100" b="0" i="0" u="none" strike="noStrike" kern="1200" cap="none" spc="0" normalizeH="0" baseline="0" noProof="0" dirty="0">
              <a:ln>
                <a:noFill/>
              </a:ln>
              <a:solidFill>
                <a:schemeClr val="tx1"/>
              </a:solidFill>
              <a:effectLst/>
              <a:uLnTx/>
              <a:uFillTx/>
              <a:latin typeface="游ゴシック" panose="020F0502020204030204"/>
              <a:ea typeface="游ゴシック" panose="020B0400000000000000" pitchFamily="50" charset="-128"/>
              <a:cs typeface="+mn-cs"/>
            </a:endParaRPr>
          </a:p>
        </p:txBody>
      </p:sp>
      <p:pic>
        <p:nvPicPr>
          <p:cNvPr id="50" name="図 49"/>
          <p:cNvPicPr>
            <a:picLocks noChangeAspect="1"/>
          </p:cNvPicPr>
          <p:nvPr/>
        </p:nvPicPr>
        <p:blipFill rotWithShape="1">
          <a:blip r:embed="rId2"/>
          <a:srcRect t="5621"/>
          <a:stretch/>
        </p:blipFill>
        <p:spPr>
          <a:xfrm>
            <a:off x="318655" y="868587"/>
            <a:ext cx="4455141" cy="6140976"/>
          </a:xfrm>
          <a:prstGeom prst="rect">
            <a:avLst/>
          </a:prstGeom>
        </p:spPr>
      </p:pic>
      <p:sp>
        <p:nvSpPr>
          <p:cNvPr id="51" name="正方形/長方形 50"/>
          <p:cNvSpPr/>
          <p:nvPr/>
        </p:nvSpPr>
        <p:spPr>
          <a:xfrm>
            <a:off x="179178" y="1969586"/>
            <a:ext cx="1602161" cy="1929723"/>
          </a:xfrm>
          <a:prstGeom prst="rect">
            <a:avLst/>
          </a:prstGeom>
          <a:solidFill>
            <a:schemeClr val="bg1"/>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大 阪 府</a:t>
            </a:r>
            <a:endPar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5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3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面　積</a:t>
            </a:r>
            <a:r>
              <a:rPr kumimoji="1" lang="ja-JP" altLang="en-US"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R</a:t>
            </a:r>
            <a:r>
              <a:rPr kumimoji="1" lang="ja-JP" altLang="en-US"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３</a:t>
            </a:r>
            <a:r>
              <a:rPr kumimoji="1" lang="en-US" altLang="ja-JP"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１</a:t>
            </a:r>
            <a:r>
              <a:rPr kumimoji="1" lang="en-US" altLang="ja-JP"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１現在）</a:t>
            </a:r>
            <a:endParaRPr kumimoji="1" lang="en-US" altLang="ja-JP"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3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行政</a:t>
            </a:r>
            <a:r>
              <a:rPr kumimoji="1" lang="ja-JP" altLang="en-US"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区域面積　　    　</a:t>
            </a:r>
            <a:r>
              <a:rPr kumimoji="1" lang="en-US" altLang="ja-JP"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1,904.87</a:t>
            </a:r>
            <a:r>
              <a:rPr kumimoji="1" lang="ja-JP" altLang="en-US"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endParaRPr kumimoji="1" lang="en-US" altLang="ja-JP"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3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市街化区域面積　    　 </a:t>
            </a:r>
            <a:r>
              <a:rPr kumimoji="1" lang="en-US" altLang="ja-JP"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95,846ha</a:t>
            </a:r>
          </a:p>
          <a:p>
            <a:pPr marL="0" marR="0" lvl="0" indent="0" algn="l" defTabSz="457200" rtl="0" eaLnBrk="1" fontAlgn="auto" latinLnBrk="0" hangingPunct="1">
              <a:lnSpc>
                <a:spcPts val="1300"/>
              </a:lnSpc>
              <a:spcBef>
                <a:spcPts val="0"/>
              </a:spcBef>
              <a:spcAft>
                <a:spcPts val="0"/>
              </a:spcAft>
              <a:buClrTx/>
              <a:buSzTx/>
              <a:buFontTx/>
              <a:buNone/>
              <a:tabLst/>
              <a:defRPr/>
            </a:pPr>
            <a:endParaRPr kumimoji="1" lang="en-US" altLang="ja-JP"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3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人口動態</a:t>
            </a:r>
            <a:r>
              <a:rPr kumimoji="1" lang="en-US" altLang="ja-JP"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(R</a:t>
            </a:r>
            <a:r>
              <a:rPr kumimoji="1" lang="ja-JP" altLang="en-US"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２</a:t>
            </a:r>
            <a:r>
              <a:rPr kumimoji="1" lang="en-US" altLang="ja-JP"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.10.</a:t>
            </a:r>
            <a:r>
              <a:rPr kumimoji="1" lang="ja-JP" altLang="en-US"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１</a:t>
            </a:r>
            <a:r>
              <a:rPr kumimoji="1" lang="en-US" altLang="ja-JP"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国調確報</a:t>
            </a:r>
            <a:r>
              <a:rPr kumimoji="1" lang="en-US" altLang="ja-JP"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p>
          <a:p>
            <a:pPr marL="0" marR="0" lvl="0" indent="0" algn="l" defTabSz="457200" rtl="0" eaLnBrk="1" fontAlgn="auto" latinLnBrk="0" hangingPunct="1">
              <a:lnSpc>
                <a:spcPts val="13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人　 口                 </a:t>
            </a:r>
            <a:r>
              <a:rPr kumimoji="1" lang="en-US" altLang="ja-JP"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8,837,685</a:t>
            </a:r>
            <a:r>
              <a:rPr kumimoji="1" lang="ja-JP" altLang="en-US"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人</a:t>
            </a:r>
            <a:endParaRPr kumimoji="1" lang="en-US" altLang="ja-JP"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3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世帯数              </a:t>
            </a:r>
            <a:r>
              <a:rPr kumimoji="1" lang="en-US" altLang="ja-JP"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4,135,879</a:t>
            </a:r>
            <a:r>
              <a:rPr kumimoji="1" lang="ja-JP" altLang="en-US"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世帯</a:t>
            </a:r>
            <a:r>
              <a:rPr kumimoji="1" lang="en-US" altLang="ja-JP"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a:t>
            </a:r>
          </a:p>
          <a:p>
            <a:pPr marL="0" marR="0" lvl="0" indent="0" algn="l" defTabSz="457200" rtl="0" eaLnBrk="1" fontAlgn="auto" latinLnBrk="0" hangingPunct="1">
              <a:lnSpc>
                <a:spcPts val="13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人口密度                </a:t>
            </a:r>
            <a:r>
              <a:rPr kumimoji="1" lang="en-US" altLang="ja-JP"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4,638</a:t>
            </a:r>
            <a:r>
              <a:rPr kumimoji="1" lang="ja-JP" altLang="en-US"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人</a:t>
            </a:r>
            <a:r>
              <a:rPr kumimoji="1" lang="en-US" altLang="ja-JP"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endParaRPr kumimoji="1" lang="en-US" altLang="ja-JP"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3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人口伸率                   ▲</a:t>
            </a:r>
            <a:r>
              <a:rPr kumimoji="1" lang="en-US" altLang="ja-JP"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0.02%</a:t>
            </a:r>
          </a:p>
          <a:p>
            <a:pPr marL="0" marR="0" lvl="0" indent="0" algn="l" defTabSz="457200" rtl="0" eaLnBrk="1" fontAlgn="auto" latinLnBrk="0" hangingPunct="1">
              <a:lnSpc>
                <a:spcPts val="13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高齢化率                      </a:t>
            </a:r>
            <a:r>
              <a:rPr kumimoji="1" lang="en-US" altLang="ja-JP"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27.6%</a:t>
            </a:r>
            <a:endPar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41880125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 y="0"/>
            <a:ext cx="9144000" cy="398769"/>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844083" eaLnBrk="0" fontAlgn="base" hangingPunct="0">
              <a:spcBef>
                <a:spcPct val="0"/>
              </a:spcBef>
              <a:spcAft>
                <a:spcPct val="0"/>
              </a:spcAft>
              <a:defRPr/>
            </a:pPr>
            <a:r>
              <a:rPr kumimoji="1" lang="ja-JP" altLang="en-US" sz="1846" b="1" dirty="0">
                <a:solidFill>
                  <a:prstClr val="black"/>
                </a:solidFill>
                <a:latin typeface="Meiryo UI" pitchFamily="50" charset="-128"/>
                <a:ea typeface="Meiryo UI" pitchFamily="50" charset="-128"/>
                <a:cs typeface="Meiryo UI" pitchFamily="50" charset="-128"/>
              </a:rPr>
              <a:t>（参考）</a:t>
            </a:r>
            <a:r>
              <a:rPr kumimoji="1" lang="en-US" altLang="ja-JP" sz="1846" b="1" dirty="0">
                <a:solidFill>
                  <a:prstClr val="black"/>
                </a:solidFill>
                <a:latin typeface="Meiryo UI" pitchFamily="50" charset="-128"/>
                <a:ea typeface="Meiryo UI" pitchFamily="50" charset="-128"/>
                <a:cs typeface="Meiryo UI" pitchFamily="50" charset="-128"/>
              </a:rPr>
              <a:t> </a:t>
            </a:r>
            <a:r>
              <a:rPr kumimoji="1" lang="ja-JP" altLang="en-US" sz="1846" b="1" dirty="0">
                <a:solidFill>
                  <a:prstClr val="black"/>
                </a:solidFill>
                <a:latin typeface="Meiryo UI" pitchFamily="50" charset="-128"/>
                <a:ea typeface="Meiryo UI" pitchFamily="50" charset="-128"/>
                <a:cs typeface="Meiryo UI" pitchFamily="50" charset="-128"/>
              </a:rPr>
              <a:t>都道府県</a:t>
            </a:r>
            <a:r>
              <a:rPr kumimoji="1" lang="ja-JP" altLang="en-US" sz="1846" b="1" dirty="0" smtClean="0">
                <a:solidFill>
                  <a:prstClr val="black"/>
                </a:solidFill>
                <a:latin typeface="Meiryo UI" pitchFamily="50" charset="-128"/>
                <a:ea typeface="Meiryo UI" pitchFamily="50" charset="-128"/>
                <a:cs typeface="Meiryo UI" pitchFamily="50" charset="-128"/>
              </a:rPr>
              <a:t>・政令市・中核市・一般市町村の権限</a:t>
            </a:r>
            <a:r>
              <a:rPr kumimoji="1" lang="ja-JP" altLang="en-US" sz="1846" b="1" dirty="0">
                <a:solidFill>
                  <a:prstClr val="black"/>
                </a:solidFill>
                <a:latin typeface="Meiryo UI" pitchFamily="50" charset="-128"/>
                <a:ea typeface="Meiryo UI" pitchFamily="50" charset="-128"/>
                <a:cs typeface="Meiryo UI" pitchFamily="50" charset="-128"/>
              </a:rPr>
              <a:t>イメージ　</a:t>
            </a:r>
          </a:p>
        </p:txBody>
      </p:sp>
      <p:graphicFrame>
        <p:nvGraphicFramePr>
          <p:cNvPr id="15" name="表 14"/>
          <p:cNvGraphicFramePr>
            <a:graphicFrameLocks noGrp="1"/>
          </p:cNvGraphicFramePr>
          <p:nvPr>
            <p:extLst>
              <p:ext uri="{D42A27DB-BD31-4B8C-83A1-F6EECF244321}">
                <p14:modId xmlns:p14="http://schemas.microsoft.com/office/powerpoint/2010/main" val="3471751312"/>
              </p:ext>
            </p:extLst>
          </p:nvPr>
        </p:nvGraphicFramePr>
        <p:xfrm>
          <a:off x="89754" y="494691"/>
          <a:ext cx="8964489" cy="6180746"/>
        </p:xfrm>
        <a:graphic>
          <a:graphicData uri="http://schemas.openxmlformats.org/drawingml/2006/table">
            <a:tbl>
              <a:tblPr/>
              <a:tblGrid>
                <a:gridCol w="301680">
                  <a:extLst>
                    <a:ext uri="{9D8B030D-6E8A-4147-A177-3AD203B41FA5}">
                      <a16:colId xmlns:a16="http://schemas.microsoft.com/office/drawing/2014/main" val="20000"/>
                    </a:ext>
                  </a:extLst>
                </a:gridCol>
                <a:gridCol w="1535304">
                  <a:extLst>
                    <a:ext uri="{9D8B030D-6E8A-4147-A177-3AD203B41FA5}">
                      <a16:colId xmlns:a16="http://schemas.microsoft.com/office/drawing/2014/main" val="20001"/>
                    </a:ext>
                  </a:extLst>
                </a:gridCol>
                <a:gridCol w="1543068">
                  <a:extLst>
                    <a:ext uri="{9D8B030D-6E8A-4147-A177-3AD203B41FA5}">
                      <a16:colId xmlns:a16="http://schemas.microsoft.com/office/drawing/2014/main" val="20002"/>
                    </a:ext>
                  </a:extLst>
                </a:gridCol>
                <a:gridCol w="1543068">
                  <a:extLst>
                    <a:ext uri="{9D8B030D-6E8A-4147-A177-3AD203B41FA5}">
                      <a16:colId xmlns:a16="http://schemas.microsoft.com/office/drawing/2014/main" val="20003"/>
                    </a:ext>
                  </a:extLst>
                </a:gridCol>
                <a:gridCol w="1543068">
                  <a:extLst>
                    <a:ext uri="{9D8B030D-6E8A-4147-A177-3AD203B41FA5}">
                      <a16:colId xmlns:a16="http://schemas.microsoft.com/office/drawing/2014/main" val="20004"/>
                    </a:ext>
                  </a:extLst>
                </a:gridCol>
                <a:gridCol w="1360460">
                  <a:extLst>
                    <a:ext uri="{9D8B030D-6E8A-4147-A177-3AD203B41FA5}">
                      <a16:colId xmlns:a16="http://schemas.microsoft.com/office/drawing/2014/main" val="20005"/>
                    </a:ext>
                  </a:extLst>
                </a:gridCol>
                <a:gridCol w="1137841">
                  <a:extLst>
                    <a:ext uri="{9D8B030D-6E8A-4147-A177-3AD203B41FA5}">
                      <a16:colId xmlns:a16="http://schemas.microsoft.com/office/drawing/2014/main" val="20006"/>
                    </a:ext>
                  </a:extLst>
                </a:gridCol>
              </a:tblGrid>
              <a:tr h="344870">
                <a:tc>
                  <a:txBody>
                    <a:bodyPr/>
                    <a:lstStyle/>
                    <a:p>
                      <a:endParaRPr kumimoji="1" lang="ja-JP" altLang="en-US" sz="1100" dirty="0">
                        <a:solidFill>
                          <a:schemeClr val="tx1"/>
                        </a:solidFill>
                        <a:latin typeface="ＭＳ Ｐゴシック" pitchFamily="50" charset="-128"/>
                        <a:ea typeface="ＭＳ Ｐゴシック" pitchFamily="50" charset="-128"/>
                      </a:endParaRPr>
                    </a:p>
                  </a:txBody>
                  <a:tcPr marT="42203" marB="42203"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ja-JP" altLang="en-US" sz="1100" b="1" i="0" u="none" strike="noStrike" dirty="0">
                          <a:solidFill>
                            <a:schemeClr val="bg1"/>
                          </a:solidFill>
                          <a:effectLst/>
                          <a:latin typeface="ＭＳ Ｐゴシック" pitchFamily="50" charset="-128"/>
                          <a:ea typeface="ＭＳ Ｐゴシック" pitchFamily="50" charset="-128"/>
                        </a:rPr>
                        <a:t>こども、福祉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ja-JP" altLang="en-US" sz="1100" b="1" i="0" u="none" strike="noStrike" dirty="0">
                          <a:solidFill>
                            <a:schemeClr val="bg1"/>
                          </a:solidFill>
                          <a:effectLst/>
                          <a:latin typeface="ＭＳ Ｐゴシック" pitchFamily="50" charset="-128"/>
                          <a:ea typeface="ＭＳ Ｐゴシック" pitchFamily="50" charset="-128"/>
                        </a:rPr>
                        <a:t>健康・保健</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ja-JP" altLang="en-US" sz="1100" b="1" i="0" u="none" strike="noStrike" dirty="0">
                          <a:solidFill>
                            <a:schemeClr val="bg1"/>
                          </a:solidFill>
                          <a:effectLst/>
                          <a:latin typeface="ＭＳ Ｐゴシック" pitchFamily="50" charset="-128"/>
                          <a:ea typeface="ＭＳ Ｐゴシック" pitchFamily="50" charset="-128"/>
                        </a:rPr>
                        <a:t>教　　育</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ja-JP" altLang="en-US" sz="1100" b="1" i="0" u="none" strike="noStrike" dirty="0">
                          <a:solidFill>
                            <a:schemeClr val="bg1"/>
                          </a:solidFill>
                          <a:effectLst/>
                          <a:latin typeface="ＭＳ Ｐゴシック" pitchFamily="50" charset="-128"/>
                          <a:ea typeface="ＭＳ Ｐゴシック" pitchFamily="50" charset="-128"/>
                        </a:rPr>
                        <a:t>環　　境</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ja-JP" altLang="en-US" sz="1100" b="1" i="0" u="none" strike="noStrike" dirty="0">
                          <a:solidFill>
                            <a:schemeClr val="bg1"/>
                          </a:solidFill>
                          <a:effectLst/>
                          <a:latin typeface="ＭＳ Ｐゴシック" pitchFamily="50" charset="-128"/>
                          <a:ea typeface="ＭＳ Ｐゴシック" pitchFamily="50" charset="-128"/>
                        </a:rPr>
                        <a:t>まちづくり、</a:t>
                      </a:r>
                      <a:br>
                        <a:rPr lang="ja-JP" altLang="en-US" sz="1100" b="1" i="0" u="none" strike="noStrike" dirty="0">
                          <a:solidFill>
                            <a:schemeClr val="bg1"/>
                          </a:solidFill>
                          <a:effectLst/>
                          <a:latin typeface="ＭＳ Ｐゴシック" pitchFamily="50" charset="-128"/>
                          <a:ea typeface="ＭＳ Ｐゴシック" pitchFamily="50" charset="-128"/>
                        </a:rPr>
                      </a:br>
                      <a:r>
                        <a:rPr lang="ja-JP" altLang="en-US" sz="1100" b="1" i="0" u="none" strike="noStrike" dirty="0">
                          <a:solidFill>
                            <a:schemeClr val="bg1"/>
                          </a:solidFill>
                          <a:effectLst/>
                          <a:latin typeface="ＭＳ Ｐゴシック" pitchFamily="50" charset="-128"/>
                          <a:ea typeface="ＭＳ Ｐゴシック" pitchFamily="50" charset="-128"/>
                        </a:rPr>
                        <a:t>都市基盤整備</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ja-JP" altLang="en-US" sz="1100" b="1" i="0" u="none" strike="noStrike" dirty="0">
                          <a:solidFill>
                            <a:schemeClr val="bg1"/>
                          </a:solidFill>
                          <a:effectLst/>
                          <a:latin typeface="ＭＳ Ｐゴシック" pitchFamily="50" charset="-128"/>
                          <a:ea typeface="ＭＳ Ｐゴシック" pitchFamily="50" charset="-128"/>
                        </a:rPr>
                        <a:t>住民生活、</a:t>
                      </a:r>
                      <a:br>
                        <a:rPr lang="ja-JP" altLang="en-US" sz="1100" b="1" i="0" u="none" strike="noStrike" dirty="0">
                          <a:solidFill>
                            <a:schemeClr val="bg1"/>
                          </a:solidFill>
                          <a:effectLst/>
                          <a:latin typeface="ＭＳ Ｐゴシック" pitchFamily="50" charset="-128"/>
                          <a:ea typeface="ＭＳ Ｐゴシック" pitchFamily="50" charset="-128"/>
                        </a:rPr>
                      </a:br>
                      <a:r>
                        <a:rPr lang="ja-JP" altLang="en-US" sz="1100" b="1" i="0" u="none" strike="noStrike" dirty="0">
                          <a:solidFill>
                            <a:schemeClr val="bg1"/>
                          </a:solidFill>
                          <a:effectLst/>
                          <a:latin typeface="ＭＳ Ｐゴシック" pitchFamily="50" charset="-128"/>
                          <a:ea typeface="ＭＳ Ｐゴシック" pitchFamily="50" charset="-128"/>
                        </a:rPr>
                        <a:t>消防</a:t>
                      </a:r>
                      <a:r>
                        <a:rPr lang="ja-JP" altLang="en-US" sz="1100" b="1" i="0" u="none" strike="noStrike" dirty="0" smtClean="0">
                          <a:solidFill>
                            <a:schemeClr val="bg1"/>
                          </a:solidFill>
                          <a:effectLst/>
                          <a:latin typeface="ＭＳ Ｐゴシック" pitchFamily="50" charset="-128"/>
                          <a:ea typeface="ＭＳ Ｐゴシック" pitchFamily="50" charset="-128"/>
                        </a:rPr>
                        <a:t>・防災</a:t>
                      </a:r>
                      <a:r>
                        <a:rPr lang="ja-JP" altLang="en-US" sz="1100" b="1" i="0" u="none" strike="noStrike" dirty="0">
                          <a:solidFill>
                            <a:schemeClr val="bg1"/>
                          </a:solidFill>
                          <a:effectLst/>
                          <a:latin typeface="ＭＳ Ｐゴシック" pitchFamily="50" charset="-128"/>
                          <a:ea typeface="ＭＳ Ｐゴシック" pitchFamily="50" charset="-128"/>
                        </a:rPr>
                        <a:t>等</a:t>
                      </a:r>
                    </a:p>
                  </a:txBody>
                  <a:tcPr marL="0" marR="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490378">
                <a:tc rowSpan="5">
                  <a:txBody>
                    <a:bodyPr/>
                    <a:lstStyle/>
                    <a:p>
                      <a:pPr algn="ctr"/>
                      <a:r>
                        <a:rPr kumimoji="1" lang="ja-JP" altLang="en-US" sz="1100" b="1" dirty="0" smtClean="0">
                          <a:solidFill>
                            <a:schemeClr val="tx1"/>
                          </a:solidFill>
                          <a:latin typeface="ＭＳ Ｐゴシック" pitchFamily="50" charset="-128"/>
                          <a:ea typeface="ＭＳ Ｐゴシック" pitchFamily="50" charset="-128"/>
                        </a:rPr>
                        <a:t>都道府県</a:t>
                      </a:r>
                      <a:endParaRPr kumimoji="1" lang="ja-JP" altLang="en-US" sz="1100" b="1" dirty="0">
                        <a:solidFill>
                          <a:schemeClr val="tx1"/>
                        </a:solidFill>
                        <a:latin typeface="ＭＳ Ｐゴシック" pitchFamily="50" charset="-128"/>
                        <a:ea typeface="ＭＳ Ｐゴシック" pitchFamily="50" charset="-128"/>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b="0" dirty="0" smtClean="0">
                          <a:solidFill>
                            <a:schemeClr val="tx1"/>
                          </a:solidFill>
                          <a:latin typeface="HG丸ｺﾞｼｯｸM-PRO" pitchFamily="50" charset="-128"/>
                          <a:ea typeface="HG丸ｺﾞｼｯｸM-PRO" pitchFamily="50" charset="-128"/>
                        </a:rPr>
                        <a:t>保育士・介護支援専門員の登録</a:t>
                      </a:r>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kumimoji="1" lang="ja-JP" altLang="en-US" sz="1000" b="0" dirty="0" smtClean="0">
                          <a:solidFill>
                            <a:schemeClr val="tx1"/>
                          </a:solidFill>
                          <a:latin typeface="HG丸ｺﾞｼｯｸM-PRO" pitchFamily="50" charset="-128"/>
                          <a:ea typeface="HG丸ｺﾞｼｯｸM-PRO" pitchFamily="50" charset="-128"/>
                        </a:rPr>
                        <a:t>麻薬取扱者（一部厚労大臣権限）の免許</a:t>
                      </a:r>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kumimoji="1" lang="ja-JP" altLang="en-US" sz="1000" b="0" dirty="0" smtClean="0">
                          <a:solidFill>
                            <a:schemeClr val="tx1"/>
                          </a:solidFill>
                          <a:latin typeface="HG丸ｺﾞｼｯｸM-PRO" pitchFamily="50" charset="-128"/>
                          <a:ea typeface="HG丸ｺﾞｼｯｸM-PRO" pitchFamily="50" charset="-128"/>
                        </a:rPr>
                        <a:t>小中学校学級編制基準、教職員定数の決定</a:t>
                      </a:r>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kumimoji="1" lang="ja-JP" altLang="en-US" sz="1000" b="0" dirty="0" smtClean="0">
                          <a:solidFill>
                            <a:schemeClr val="tx1"/>
                          </a:solidFill>
                          <a:latin typeface="HG丸ｺﾞｼｯｸM-PRO" pitchFamily="50" charset="-128"/>
                          <a:ea typeface="HG丸ｺﾞｼｯｸM-PRO" pitchFamily="50" charset="-128"/>
                        </a:rPr>
                        <a:t>第一種フロン類回収業者の登録</a:t>
                      </a:r>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kumimoji="1" lang="ja-JP" altLang="en-US" sz="1000" b="0" dirty="0" smtClean="0">
                          <a:solidFill>
                            <a:schemeClr val="tx1"/>
                          </a:solidFill>
                          <a:latin typeface="HG丸ｺﾞｼｯｸM-PRO" pitchFamily="50" charset="-128"/>
                          <a:ea typeface="HG丸ｺﾞｼｯｸM-PRO" pitchFamily="50" charset="-128"/>
                        </a:rPr>
                        <a:t>指定区間の一級河川の管理</a:t>
                      </a:r>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kumimoji="1" lang="ja-JP" altLang="en-US" sz="1000" b="0" dirty="0" smtClean="0">
                          <a:solidFill>
                            <a:schemeClr val="tx1"/>
                          </a:solidFill>
                          <a:latin typeface="HG丸ｺﾞｼｯｸM-PRO" pitchFamily="50" charset="-128"/>
                          <a:ea typeface="HG丸ｺﾞｼｯｸM-PRO" pitchFamily="50" charset="-128"/>
                        </a:rPr>
                        <a:t>警察（犯罪捜査、運転免許等）</a:t>
                      </a:r>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90378">
                <a:tc vMerge="1">
                  <a:txBody>
                    <a:bodyPr/>
                    <a:lstStyle/>
                    <a:p>
                      <a:endParaRPr kumimoji="1" lang="ja-JP" altLang="en-US"/>
                    </a:p>
                  </a:txBody>
                  <a:tcPr/>
                </a:tc>
                <a:tc rowSpan="2">
                  <a:txBody>
                    <a:bodyPr/>
                    <a:lstStyle/>
                    <a:p>
                      <a:r>
                        <a:rPr kumimoji="1" lang="ja-JP" altLang="en-US" sz="1000" b="0" dirty="0" err="1" smtClean="0">
                          <a:solidFill>
                            <a:schemeClr val="tx1"/>
                          </a:solidFill>
                          <a:latin typeface="HG丸ｺﾞｼｯｸM-PRO" pitchFamily="50" charset="-128"/>
                          <a:ea typeface="HG丸ｺﾞｼｯｸM-PRO" pitchFamily="50" charset="-128"/>
                        </a:rPr>
                        <a:t>身体障がい</a:t>
                      </a:r>
                      <a:r>
                        <a:rPr kumimoji="1" lang="ja-JP" altLang="en-US" sz="1000" b="0" dirty="0" smtClean="0">
                          <a:solidFill>
                            <a:schemeClr val="tx1"/>
                          </a:solidFill>
                          <a:latin typeface="HG丸ｺﾞｼｯｸM-PRO" pitchFamily="50" charset="-128"/>
                          <a:ea typeface="HG丸ｺﾞｼｯｸM-PRO" pitchFamily="50" charset="-128"/>
                        </a:rPr>
                        <a:t>者更生相談所・知的</a:t>
                      </a:r>
                      <a:r>
                        <a:rPr kumimoji="1" lang="ja-JP" altLang="en-US" sz="1000" b="0" dirty="0" err="1" smtClean="0">
                          <a:solidFill>
                            <a:schemeClr val="tx1"/>
                          </a:solidFill>
                          <a:latin typeface="HG丸ｺﾞｼｯｸM-PRO" pitchFamily="50" charset="-128"/>
                          <a:ea typeface="HG丸ｺﾞｼｯｸM-PRO" pitchFamily="50" charset="-128"/>
                        </a:rPr>
                        <a:t>障がい</a:t>
                      </a:r>
                      <a:r>
                        <a:rPr kumimoji="1" lang="ja-JP" altLang="en-US" sz="1000" b="0" dirty="0" smtClean="0">
                          <a:solidFill>
                            <a:schemeClr val="tx1"/>
                          </a:solidFill>
                          <a:latin typeface="HG丸ｺﾞｼｯｸM-PRO" pitchFamily="50" charset="-128"/>
                          <a:ea typeface="HG丸ｺﾞｼｯｸM-PRO" pitchFamily="50" charset="-128"/>
                        </a:rPr>
                        <a:t>者更生相談所の設置</a:t>
                      </a:r>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rowSpan="2">
                  <a:txBody>
                    <a:bodyPr/>
                    <a:lstStyle/>
                    <a:p>
                      <a:r>
                        <a:rPr kumimoji="1" lang="ja-JP" altLang="en-US" sz="1000" b="0" dirty="0" smtClean="0">
                          <a:solidFill>
                            <a:schemeClr val="tx1"/>
                          </a:solidFill>
                          <a:latin typeface="HG丸ｺﾞｼｯｸM-PRO" pitchFamily="50" charset="-128"/>
                          <a:ea typeface="HG丸ｺﾞｼｯｸM-PRO" pitchFamily="50" charset="-128"/>
                        </a:rPr>
                        <a:t>精神科病院の設置</a:t>
                      </a:r>
                      <a:endParaRPr kumimoji="1" lang="en-US" altLang="ja-JP" sz="1000" b="0" dirty="0" smtClean="0">
                        <a:solidFill>
                          <a:schemeClr val="tx1"/>
                        </a:solidFill>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dirty="0" smtClean="0">
                        <a:solidFill>
                          <a:schemeClr val="tx1"/>
                        </a:solidFill>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HG丸ｺﾞｼｯｸM-PRO" pitchFamily="50" charset="-128"/>
                          <a:ea typeface="HG丸ｺﾞｼｯｸM-PRO" pitchFamily="50" charset="-128"/>
                        </a:rPr>
                        <a:t>臨時の予防接種の実施</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kumimoji="1" lang="ja-JP" altLang="en-US" sz="1000" b="0" dirty="0" smtClean="0">
                          <a:solidFill>
                            <a:schemeClr val="tx1"/>
                          </a:solidFill>
                          <a:latin typeface="HG丸ｺﾞｼｯｸM-PRO" pitchFamily="50" charset="-128"/>
                          <a:ea typeface="HG丸ｺﾞｼｯｸM-PRO" pitchFamily="50" charset="-128"/>
                        </a:rPr>
                        <a:t>私立学校（幼稚園除く）、市町村立高等学校の設置認可</a:t>
                      </a:r>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kumimoji="1" lang="ja-JP" altLang="en-US" sz="1000" b="0" dirty="0" smtClean="0">
                          <a:solidFill>
                            <a:schemeClr val="tx1"/>
                          </a:solidFill>
                          <a:latin typeface="HG丸ｺﾞｼｯｸM-PRO" pitchFamily="50" charset="-128"/>
                          <a:ea typeface="HG丸ｺﾞｼｯｸM-PRO" pitchFamily="50" charset="-128"/>
                        </a:rPr>
                        <a:t>浄化槽工事業・解体工事業の登録</a:t>
                      </a:r>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r h="490378">
                <a:tc vMerge="1">
                  <a:txBody>
                    <a:bodyPr/>
                    <a:lstStyle/>
                    <a:p>
                      <a:endParaRPr kumimoji="1" lang="ja-JP" altLang="en-US"/>
                    </a:p>
                  </a:txBody>
                  <a:tcPr/>
                </a:tc>
                <a:tc vMerge="1">
                  <a:txBody>
                    <a:bodyPr/>
                    <a:lstStyle/>
                    <a:p>
                      <a:endParaRPr kumimoji="1" lang="ja-JP" altLang="en-US" sz="110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100" b="1"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ja-JP" altLang="en-US" sz="1000" b="0" dirty="0" smtClean="0">
                          <a:solidFill>
                            <a:schemeClr val="tx1"/>
                          </a:solidFill>
                          <a:latin typeface="HG丸ｺﾞｼｯｸM-PRO" pitchFamily="50" charset="-128"/>
                          <a:ea typeface="HG丸ｺﾞｼｯｸM-PRO" pitchFamily="50" charset="-128"/>
                          <a:cs typeface="Meiryo UI" pitchFamily="50" charset="-128"/>
                        </a:rPr>
                        <a:t>私立幼稚園の設置認可</a:t>
                      </a:r>
                      <a:endParaRPr lang="ja-JP" altLang="en-US" sz="1000" b="0" dirty="0">
                        <a:solidFill>
                          <a:schemeClr val="tx1"/>
                        </a:solidFill>
                        <a:latin typeface="HG丸ｺﾞｼｯｸM-PRO" pitchFamily="50" charset="-128"/>
                        <a:ea typeface="HG丸ｺﾞｼｯｸM-PRO" pitchFamily="50" charset="-128"/>
                        <a:cs typeface="Meiryo UI"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76200" cap="flat" cmpd="sng" algn="ctr">
                      <a:noFill/>
                      <a:prstDash val="solid"/>
                      <a:round/>
                      <a:headEnd type="none" w="med" len="med"/>
                      <a:tailEnd type="none" w="med" len="med"/>
                    </a:lnB>
                    <a:noFill/>
                  </a:tcPr>
                </a:tc>
                <a:tc>
                  <a:txBody>
                    <a:bodyPr/>
                    <a:lstStyle/>
                    <a:p>
                      <a:r>
                        <a:rPr kumimoji="1" lang="ja-JP" altLang="en-US" sz="1000" b="0" dirty="0" smtClean="0">
                          <a:solidFill>
                            <a:schemeClr val="tx1"/>
                          </a:solidFill>
                          <a:latin typeface="HG丸ｺﾞｼｯｸM-PRO" pitchFamily="50" charset="-128"/>
                          <a:ea typeface="HG丸ｺﾞｼｯｸM-PRO" pitchFamily="50" charset="-128"/>
                        </a:rPr>
                        <a:t>公害健康被害の補償</a:t>
                      </a:r>
                      <a:r>
                        <a:rPr kumimoji="1" lang="en-US" altLang="ja-JP" sz="1000" b="0" dirty="0" smtClean="0">
                          <a:solidFill>
                            <a:schemeClr val="tx1"/>
                          </a:solidFill>
                          <a:latin typeface="HG丸ｺﾞｼｯｸM-PRO" pitchFamily="50" charset="-128"/>
                          <a:ea typeface="HG丸ｺﾞｼｯｸM-PRO" pitchFamily="50" charset="-128"/>
                        </a:rPr>
                        <a:t/>
                      </a:r>
                      <a:br>
                        <a:rPr kumimoji="1" lang="en-US" altLang="ja-JP" sz="1000" b="0" dirty="0" smtClean="0">
                          <a:solidFill>
                            <a:schemeClr val="tx1"/>
                          </a:solidFill>
                          <a:latin typeface="HG丸ｺﾞｼｯｸM-PRO" pitchFamily="50" charset="-128"/>
                          <a:ea typeface="HG丸ｺﾞｼｯｸM-PRO" pitchFamily="50" charset="-128"/>
                        </a:rPr>
                      </a:br>
                      <a:r>
                        <a:rPr kumimoji="1" lang="ja-JP" altLang="en-US" sz="1000" b="0" dirty="0" smtClean="0">
                          <a:solidFill>
                            <a:schemeClr val="tx1"/>
                          </a:solidFill>
                          <a:latin typeface="HG丸ｺﾞｼｯｸM-PRO" pitchFamily="50" charset="-128"/>
                          <a:ea typeface="HG丸ｺﾞｼｯｸM-PRO" pitchFamily="50" charset="-128"/>
                        </a:rPr>
                        <a:t>給付</a:t>
                      </a:r>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76200" cap="flat" cmpd="sng" algn="ctr">
                      <a:noFill/>
                      <a:prstDash val="solid"/>
                      <a:round/>
                      <a:headEnd type="none" w="med" len="med"/>
                      <a:tailEnd type="none" w="med" len="med"/>
                    </a:lnB>
                    <a:noFill/>
                  </a:tcPr>
                </a:tc>
                <a:tc>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r h="490378">
                <a:tc vMerge="1">
                  <a:txBody>
                    <a:bodyPr/>
                    <a:lstStyle/>
                    <a:p>
                      <a:endParaRPr kumimoji="1" lang="ja-JP" altLang="en-US"/>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HG丸ｺﾞｼｯｸM-PRO" pitchFamily="50" charset="-128"/>
                          <a:ea typeface="HG丸ｺﾞｼｯｸM-PRO" pitchFamily="50" charset="-128"/>
                        </a:rPr>
                        <a:t>認定こども園（幼保連携型以外）の認定</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kumimoji="1" lang="ja-JP" altLang="en-US" sz="1000" b="0" dirty="0" smtClean="0">
                          <a:solidFill>
                            <a:schemeClr val="tx1"/>
                          </a:solidFill>
                          <a:latin typeface="HG丸ｺﾞｼｯｸM-PRO" pitchFamily="50" charset="-128"/>
                          <a:ea typeface="HG丸ｺﾞｼｯｸM-PRO" pitchFamily="50" charset="-128"/>
                        </a:rPr>
                        <a:t>重要文化財の管理に係る指揮監督</a:t>
                      </a:r>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r h="490378">
                <a:tc vMerge="1">
                  <a:txBody>
                    <a:bodyPr/>
                    <a:lstStyle/>
                    <a:p>
                      <a:endParaRPr kumimoji="1" lang="ja-JP" altLang="en-US"/>
                    </a:p>
                  </a:txBody>
                  <a:tcPr/>
                </a:tc>
                <a:tc>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c>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b="0" dirty="0" smtClean="0">
                          <a:solidFill>
                            <a:schemeClr val="tx1"/>
                          </a:solidFill>
                          <a:latin typeface="HG丸ｺﾞｼｯｸM-PRO" pitchFamily="50" charset="-128"/>
                          <a:ea typeface="HG丸ｺﾞｼｯｸM-PRO" pitchFamily="50" charset="-128"/>
                        </a:rPr>
                        <a:t>埋蔵文化財の調査発掘に関する届出の受理</a:t>
                      </a:r>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90378">
                <a:tc rowSpan="3">
                  <a:txBody>
                    <a:bodyPr/>
                    <a:lstStyle/>
                    <a:p>
                      <a:pPr algn="ctr"/>
                      <a:r>
                        <a:rPr kumimoji="1" lang="ja-JP" altLang="en-US" sz="1100" b="1" dirty="0" smtClean="0">
                          <a:solidFill>
                            <a:schemeClr val="tx1"/>
                          </a:solidFill>
                          <a:latin typeface="ＭＳ Ｐゴシック" pitchFamily="50" charset="-128"/>
                          <a:ea typeface="ＭＳ Ｐゴシック" pitchFamily="50" charset="-128"/>
                        </a:rPr>
                        <a:t>政令指定都市</a:t>
                      </a:r>
                      <a:endParaRPr kumimoji="1" lang="ja-JP" altLang="en-US" sz="1100" b="1" dirty="0">
                        <a:solidFill>
                          <a:schemeClr val="tx1"/>
                        </a:solidFill>
                        <a:latin typeface="ＭＳ Ｐゴシック" pitchFamily="50" charset="-128"/>
                        <a:ea typeface="ＭＳ Ｐゴシック" pitchFamily="50" charset="-128"/>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kumimoji="1" lang="ja-JP" altLang="en-US" sz="1000" b="0" dirty="0" err="1" smtClean="0">
                          <a:solidFill>
                            <a:schemeClr val="tx1"/>
                          </a:solidFill>
                          <a:latin typeface="HG丸ｺﾞｼｯｸM-PRO" pitchFamily="50" charset="-128"/>
                          <a:ea typeface="HG丸ｺﾞｼｯｸM-PRO" pitchFamily="50" charset="-128"/>
                        </a:rPr>
                        <a:t>身体障がい</a:t>
                      </a:r>
                      <a:r>
                        <a:rPr kumimoji="1" lang="ja-JP" altLang="en-US" sz="1000" b="0" dirty="0" smtClean="0">
                          <a:solidFill>
                            <a:schemeClr val="tx1"/>
                          </a:solidFill>
                          <a:latin typeface="HG丸ｺﾞｼｯｸM-PRO" pitchFamily="50" charset="-128"/>
                          <a:ea typeface="HG丸ｺﾞｼｯｸM-PRO" pitchFamily="50" charset="-128"/>
                        </a:rPr>
                        <a:t>者更生相談所・知的</a:t>
                      </a:r>
                      <a:r>
                        <a:rPr kumimoji="1" lang="ja-JP" altLang="en-US" sz="1000" b="0" dirty="0" err="1" smtClean="0">
                          <a:solidFill>
                            <a:schemeClr val="tx1"/>
                          </a:solidFill>
                          <a:latin typeface="HG丸ｺﾞｼｯｸM-PRO" pitchFamily="50" charset="-128"/>
                          <a:ea typeface="HG丸ｺﾞｼｯｸM-PRO" pitchFamily="50" charset="-128"/>
                        </a:rPr>
                        <a:t>障がい</a:t>
                      </a:r>
                      <a:r>
                        <a:rPr kumimoji="1" lang="ja-JP" altLang="en-US" sz="1000" b="0" dirty="0" smtClean="0">
                          <a:solidFill>
                            <a:schemeClr val="tx1"/>
                          </a:solidFill>
                          <a:latin typeface="HG丸ｺﾞｼｯｸM-PRO" pitchFamily="50" charset="-128"/>
                          <a:ea typeface="HG丸ｺﾞｼｯｸM-PRO" pitchFamily="50" charset="-128"/>
                        </a:rPr>
                        <a:t>者更生相談所の設置</a:t>
                      </a:r>
                      <a:endParaRPr kumimoji="1" lang="en-US" altLang="ja-JP" sz="1000" b="0" dirty="0" smtClean="0">
                        <a:solidFill>
                          <a:schemeClr val="tx1"/>
                        </a:solidFill>
                        <a:latin typeface="HG丸ｺﾞｼｯｸM-PRO" pitchFamily="50" charset="-128"/>
                        <a:ea typeface="HG丸ｺﾞｼｯｸM-PRO" pitchFamily="50" charset="-128"/>
                      </a:endParaRPr>
                    </a:p>
                    <a:p>
                      <a:r>
                        <a:rPr kumimoji="1" lang="ja-JP" altLang="en-US" sz="1000" b="0" dirty="0" smtClean="0">
                          <a:solidFill>
                            <a:schemeClr val="tx1"/>
                          </a:solidFill>
                          <a:latin typeface="HG丸ｺﾞｼｯｸM-PRO" pitchFamily="50" charset="-128"/>
                          <a:ea typeface="HG丸ｺﾞｼｯｸM-PRO" pitchFamily="50" charset="-128"/>
                        </a:rPr>
                        <a:t>（任意）</a:t>
                      </a:r>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ctr"/>
                      <a:r>
                        <a:rPr lang="ja-JP" altLang="en-US" sz="1000" b="0" i="0" u="none" strike="noStrike" dirty="0" err="1" smtClean="0">
                          <a:solidFill>
                            <a:schemeClr val="tx1"/>
                          </a:solidFill>
                          <a:effectLst/>
                          <a:latin typeface="HG丸ｺﾞｼｯｸM-PRO" panose="020F0600000000000000" pitchFamily="50" charset="-128"/>
                          <a:ea typeface="HG丸ｺﾞｼｯｸM-PRO" panose="020F0600000000000000" pitchFamily="50" charset="-128"/>
                        </a:rPr>
                        <a:t>精神障がい</a:t>
                      </a:r>
                      <a:r>
                        <a:rPr lang="ja-JP" altLang="en-US" sz="10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者の入院</a:t>
                      </a:r>
                      <a:r>
                        <a:rPr lang="en-US" altLang="ja-JP" sz="10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 </a:t>
                      </a:r>
                      <a:br>
                        <a:rPr lang="en-US" altLang="ja-JP" sz="10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br>
                      <a:r>
                        <a:rPr lang="ja-JP" altLang="en-US" sz="10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措置</a:t>
                      </a:r>
                      <a:endParaRPr lang="en-US" altLang="ja-JP" sz="10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l" fontAlgn="ctr"/>
                      <a:r>
                        <a:rPr lang="ja-JP" altLang="en-US" sz="10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県費負担教職員の任免等の決定</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ctr"/>
                      <a:r>
                        <a:rPr lang="ja-JP" altLang="en-US" sz="10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建築物用地下水の採取の許可</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ctr"/>
                      <a:r>
                        <a:rPr lang="ja-JP" altLang="en-US" sz="1000" b="0" i="0" u="none" strike="noStrike" dirty="0" smtClean="0">
                          <a:effectLst/>
                          <a:latin typeface="HG丸ｺﾞｼｯｸM-PRO" panose="020F0600000000000000" pitchFamily="50" charset="-128"/>
                          <a:ea typeface="HG丸ｺﾞｼｯｸM-PRO" panose="020F0600000000000000" pitchFamily="50" charset="-128"/>
                        </a:rPr>
                        <a:t>都市計画（マスタープラン、都市再生特別地区）</a:t>
                      </a:r>
                      <a:endParaRPr lang="ja-JP" altLang="en-US" sz="1000" b="0" i="0" u="none" strike="noStrike" dirty="0">
                        <a:effectLst/>
                        <a:latin typeface="HG丸ｺﾞｼｯｸM-PRO" panose="020F0600000000000000" pitchFamily="50" charset="-128"/>
                        <a:ea typeface="HG丸ｺﾞｼｯｸM-PRO" panose="020F0600000000000000"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6"/>
                  </a:ext>
                </a:extLst>
              </a:tr>
              <a:tr h="490378">
                <a:tc vMerge="1">
                  <a:txBody>
                    <a:bodyPr/>
                    <a:lstStyle/>
                    <a:p>
                      <a:endParaRPr kumimoji="1" lang="ja-JP" altLang="en-US"/>
                    </a:p>
                  </a:txBody>
                  <a:tcPr/>
                </a:tc>
                <a:tc vMerge="1">
                  <a:txBody>
                    <a:bodyPr/>
                    <a:lstStyle/>
                    <a:p>
                      <a:endParaRPr kumimoji="1" lang="ja-JP" altLang="en-US" sz="110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HG丸ｺﾞｼｯｸM-PRO" pitchFamily="50" charset="-128"/>
                          <a:ea typeface="HG丸ｺﾞｼｯｸM-PRO" pitchFamily="50" charset="-128"/>
                        </a:rPr>
                        <a:t>特定毒物の製造許可</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ctr"/>
                      <a:r>
                        <a:rPr lang="ja-JP" altLang="en-US" sz="10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遺跡の発見に関する届出の受理</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HG丸ｺﾞｼｯｸM-PRO" pitchFamily="50" charset="-128"/>
                          <a:ea typeface="HG丸ｺﾞｼｯｸM-PRO" pitchFamily="50" charset="-128"/>
                        </a:rPr>
                        <a:t>工業用地下水の採取の許可</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ctr"/>
                      <a:r>
                        <a:rPr lang="ja-JP" altLang="en-US" sz="1000" b="0" i="0" u="none" strike="noStrike" dirty="0" smtClean="0">
                          <a:effectLst/>
                          <a:latin typeface="HG丸ｺﾞｼｯｸM-PRO" panose="020F0600000000000000" pitchFamily="50" charset="-128"/>
                          <a:ea typeface="HG丸ｺﾞｼｯｸM-PRO" panose="020F0600000000000000" pitchFamily="50" charset="-128"/>
                        </a:rPr>
                        <a:t>指定区間外の国道、県道の管理</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7"/>
                  </a:ext>
                </a:extLst>
              </a:tr>
              <a:tr h="490378">
                <a:tc vMerge="1">
                  <a:txBody>
                    <a:bodyPr/>
                    <a:lstStyle/>
                    <a:p>
                      <a:endParaRPr kumimoji="1" lang="ja-JP" altLang="en-US"/>
                    </a:p>
                  </a:txBody>
                  <a:tcPr/>
                </a:tc>
                <a:tc>
                  <a:txBody>
                    <a:bodyPr/>
                    <a:lstStyle/>
                    <a:p>
                      <a:r>
                        <a:rPr lang="ja-JP" altLang="en-US" sz="1000" b="0" i="0" u="none" strike="noStrike" dirty="0" smtClean="0">
                          <a:effectLst/>
                          <a:latin typeface="HG丸ｺﾞｼｯｸM-PRO" panose="020F0600000000000000" pitchFamily="50" charset="-128"/>
                          <a:ea typeface="HG丸ｺﾞｼｯｸM-PRO" panose="020F0600000000000000" pitchFamily="50" charset="-128"/>
                        </a:rPr>
                        <a:t>児童相談所の設置</a:t>
                      </a:r>
                      <a:br>
                        <a:rPr lang="ja-JP" altLang="en-US" sz="1000" b="0" i="0" u="none" strike="noStrike" dirty="0" smtClean="0">
                          <a:effectLst/>
                          <a:latin typeface="HG丸ｺﾞｼｯｸM-PRO" panose="020F0600000000000000" pitchFamily="50" charset="-128"/>
                          <a:ea typeface="HG丸ｺﾞｼｯｸM-PRO" panose="020F0600000000000000" pitchFamily="50" charset="-128"/>
                        </a:rPr>
                      </a:br>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動物取扱業の登録</a:t>
                      </a:r>
                      <a:endParaRPr lang="en-US" altLang="ja-JP" sz="10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dirty="0" smtClean="0">
                          <a:solidFill>
                            <a:schemeClr val="tx1"/>
                          </a:solidFill>
                          <a:latin typeface="HG丸ｺﾞｼｯｸM-PRO" pitchFamily="50" charset="-128"/>
                          <a:ea typeface="HG丸ｺﾞｼｯｸM-PRO" pitchFamily="50" charset="-128"/>
                          <a:cs typeface="Meiryo UI" pitchFamily="50" charset="-128"/>
                        </a:rPr>
                        <a:t>博物館の設置登録</a:t>
                      </a:r>
                    </a:p>
                    <a:p>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000" b="0" i="0" u="none" strike="noStrike" dirty="0" smtClean="0">
                          <a:effectLst/>
                          <a:latin typeface="HG丸ｺﾞｼｯｸM-PRO" panose="020F0600000000000000" pitchFamily="50" charset="-128"/>
                          <a:ea typeface="HG丸ｺﾞｼｯｸM-PRO" panose="020F0600000000000000" pitchFamily="50" charset="-128"/>
                        </a:rPr>
                        <a:t>指定区間の一級河川</a:t>
                      </a:r>
                      <a:r>
                        <a:rPr lang="en-US" altLang="ja-JP" sz="1000" b="0" i="0" u="none" strike="noStrike" dirty="0" smtClean="0">
                          <a:effectLst/>
                          <a:latin typeface="HG丸ｺﾞｼｯｸM-PRO" panose="020F0600000000000000" pitchFamily="50" charset="-128"/>
                          <a:ea typeface="HG丸ｺﾞｼｯｸM-PRO" panose="020F0600000000000000" pitchFamily="50" charset="-128"/>
                        </a:rPr>
                        <a:t/>
                      </a:r>
                      <a:br>
                        <a:rPr lang="en-US" altLang="ja-JP" sz="1000" b="0" i="0" u="none" strike="noStrike" dirty="0" smtClean="0">
                          <a:effectLst/>
                          <a:latin typeface="HG丸ｺﾞｼｯｸM-PRO" panose="020F0600000000000000" pitchFamily="50" charset="-128"/>
                          <a:ea typeface="HG丸ｺﾞｼｯｸM-PRO" panose="020F0600000000000000" pitchFamily="50" charset="-128"/>
                        </a:rPr>
                      </a:br>
                      <a:r>
                        <a:rPr lang="ja-JP" altLang="en-US" sz="1000" b="0" i="0" u="none" strike="noStrike" dirty="0" smtClean="0">
                          <a:effectLst/>
                          <a:latin typeface="HG丸ｺﾞｼｯｸM-PRO" panose="020F0600000000000000" pitchFamily="50" charset="-128"/>
                          <a:ea typeface="HG丸ｺﾞｼｯｸM-PRO" panose="020F0600000000000000" pitchFamily="50" charset="-128"/>
                        </a:rPr>
                        <a:t> （一部）の管理</a:t>
                      </a:r>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490378">
                <a:tc rowSpan="4">
                  <a:txBody>
                    <a:bodyPr/>
                    <a:lstStyle/>
                    <a:p>
                      <a:pPr algn="ctr"/>
                      <a:r>
                        <a:rPr kumimoji="1" lang="ja-JP" altLang="en-US" sz="1100" b="1" dirty="0" smtClean="0">
                          <a:solidFill>
                            <a:schemeClr val="tx1"/>
                          </a:solidFill>
                          <a:latin typeface="ＭＳ Ｐゴシック" pitchFamily="50" charset="-128"/>
                          <a:ea typeface="ＭＳ Ｐゴシック" pitchFamily="50" charset="-128"/>
                        </a:rPr>
                        <a:t>中核市</a:t>
                      </a:r>
                      <a:endParaRPr kumimoji="1" lang="ja-JP" altLang="en-US" sz="1100" b="1" dirty="0">
                        <a:solidFill>
                          <a:schemeClr val="tx1"/>
                        </a:solidFill>
                        <a:latin typeface="ＭＳ Ｐゴシック" pitchFamily="50" charset="-128"/>
                        <a:ea typeface="ＭＳ Ｐゴシック" pitchFamily="50" charset="-128"/>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00" b="0" i="0" u="none" strike="noStrike" dirty="0" smtClean="0">
                          <a:effectLst/>
                          <a:latin typeface="HG丸ｺﾞｼｯｸM-PRO" panose="020F0600000000000000" pitchFamily="50" charset="-128"/>
                          <a:ea typeface="HG丸ｺﾞｼｯｸM-PRO" panose="020F0600000000000000" pitchFamily="50" charset="-128"/>
                        </a:rPr>
                        <a:t>母子父子福祉資金・寡婦福祉資金の貸付け</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kumimoji="1" lang="ja-JP" altLang="en-US" sz="1000" b="0" dirty="0" smtClean="0">
                          <a:solidFill>
                            <a:schemeClr val="tx1"/>
                          </a:solidFill>
                          <a:latin typeface="HG丸ｺﾞｼｯｸM-PRO" pitchFamily="50" charset="-128"/>
                          <a:ea typeface="HG丸ｺﾞｼｯｸM-PRO" pitchFamily="50" charset="-128"/>
                        </a:rPr>
                        <a:t>犬・猫の引取り</a:t>
                      </a:r>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ctr"/>
                      <a:r>
                        <a:rPr lang="ja-JP" altLang="en-US" sz="10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県費負担教職員の研修</a:t>
                      </a:r>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ctr"/>
                      <a:r>
                        <a:rPr lang="ja-JP" altLang="en-US" sz="10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一般廃棄物処理施設・産業廃棄物処理施設の設置の許可</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ctr"/>
                      <a:r>
                        <a:rPr lang="ja-JP" altLang="en-US" sz="1000" b="0" i="0" u="none" strike="noStrike" dirty="0" smtClean="0">
                          <a:effectLst/>
                          <a:latin typeface="HG丸ｺﾞｼｯｸM-PRO" panose="020F0600000000000000" pitchFamily="50" charset="-128"/>
                          <a:ea typeface="HG丸ｺﾞｼｯｸM-PRO" panose="020F0600000000000000" pitchFamily="50" charset="-128"/>
                        </a:rPr>
                        <a:t>屋外広告物の条例による設置制限</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9"/>
                  </a:ext>
                </a:extLst>
              </a:tr>
              <a:tr h="490378">
                <a:tc vMerge="1">
                  <a:txBody>
                    <a:bodyPr/>
                    <a:lstStyle/>
                    <a:p>
                      <a:endParaRPr kumimoji="1" lang="ja-JP" altLang="en-US"/>
                    </a:p>
                  </a:txBody>
                  <a:tcPr/>
                </a:tc>
                <a:tc rowSpan="2">
                  <a:txBody>
                    <a:bodyPr/>
                    <a:lstStyle/>
                    <a:p>
                      <a:pPr marL="0" marR="0" lvl="0" indent="0" algn="l" defTabSz="844083"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effectLst/>
                          <a:latin typeface="HG丸ｺﾞｼｯｸM-PRO" panose="020F0600000000000000" pitchFamily="50" charset="-128"/>
                          <a:ea typeface="HG丸ｺﾞｼｯｸM-PRO" panose="020F0600000000000000" pitchFamily="50" charset="-128"/>
                        </a:rPr>
                        <a:t>保育所・認定こども園（幼保連携型）、養護老人ホームの設置の認可・監督</a:t>
                      </a:r>
                    </a:p>
                    <a:p>
                      <a:pPr algn="l" fontAlgn="ctr"/>
                      <a:endParaRPr lang="ja-JP" altLang="en-US" sz="1000" b="0" i="0" u="none" strike="noStrike" dirty="0" smtClean="0">
                        <a:effectLst/>
                        <a:latin typeface="HG丸ｺﾞｼｯｸM-PRO" panose="020F0600000000000000" pitchFamily="50" charset="-128"/>
                        <a:ea typeface="HG丸ｺﾞｼｯｸM-PRO" panose="020F0600000000000000"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保健所の設置</a:t>
                      </a:r>
                      <a:endParaRPr kumimoji="1" lang="ja-JP" altLang="en-US" sz="1000" b="0" dirty="0" smtClean="0">
                        <a:solidFill>
                          <a:schemeClr val="tx1"/>
                        </a:solidFill>
                        <a:latin typeface="HG丸ｺﾞｼｯｸM-PRO" pitchFamily="50" charset="-128"/>
                        <a:ea typeface="HG丸ｺﾞｼｯｸM-PRO" pitchFamily="50" charset="-128"/>
                      </a:endParaRPr>
                    </a:p>
                    <a:p>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ctr"/>
                      <a:r>
                        <a:rPr lang="ja-JP" altLang="en-US" sz="10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重要文化財（一部）の現状変更等の許可</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ctr"/>
                      <a:r>
                        <a:rPr lang="ja-JP" altLang="en-US" sz="1000" b="0" i="0" u="none" strike="noStrike" dirty="0" err="1" smtClean="0">
                          <a:solidFill>
                            <a:schemeClr val="tx1"/>
                          </a:solidFill>
                          <a:effectLst/>
                          <a:latin typeface="HG丸ｺﾞｼｯｸM-PRO" panose="020F0600000000000000" pitchFamily="50" charset="-128"/>
                          <a:ea typeface="HG丸ｺﾞｼｯｸM-PRO" panose="020F0600000000000000" pitchFamily="50" charset="-128"/>
                        </a:rPr>
                        <a:t>ばい</a:t>
                      </a:r>
                      <a:r>
                        <a:rPr lang="ja-JP" altLang="en-US" sz="10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煙発生施設・ダイオキシン類発生</a:t>
                      </a:r>
                      <a:r>
                        <a:rPr lang="ja-JP" altLang="en-US" sz="1000" b="0" i="0" u="none" strike="noStrike" spc="-70" baseline="0" dirty="0" smtClean="0">
                          <a:solidFill>
                            <a:schemeClr val="tx1"/>
                          </a:solidFill>
                          <a:effectLst/>
                          <a:latin typeface="HG丸ｺﾞｼｯｸM-PRO" panose="020F0600000000000000" pitchFamily="50" charset="-128"/>
                          <a:ea typeface="HG丸ｺﾞｼｯｸM-PRO" panose="020F0600000000000000" pitchFamily="50" charset="-128"/>
                        </a:rPr>
                        <a:t>施設の設置の届出の受理</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ctr"/>
                      <a:r>
                        <a:rPr lang="ja-JP" altLang="en-US" sz="1000" b="0" i="0" u="none" strike="noStrike" dirty="0" smtClean="0">
                          <a:effectLst/>
                          <a:latin typeface="HG丸ｺﾞｼｯｸM-PRO" panose="020F0600000000000000" pitchFamily="50" charset="-128"/>
                          <a:ea typeface="HG丸ｺﾞｼｯｸM-PRO" panose="020F0600000000000000" pitchFamily="50" charset="-128"/>
                        </a:rPr>
                        <a:t>サービス付高齢者向け住宅事業の登録</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10"/>
                  </a:ext>
                </a:extLst>
              </a:tr>
              <a:tr h="490378">
                <a:tc vMerge="1">
                  <a:txBody>
                    <a:bodyPr/>
                    <a:lstStyle/>
                    <a:p>
                      <a:endParaRPr kumimoji="1" lang="ja-JP" altLang="en-US"/>
                    </a:p>
                  </a:txBody>
                  <a:tcPr/>
                </a:tc>
                <a:tc vMerge="1">
                  <a:txBody>
                    <a:bodyPr/>
                    <a:lstStyle/>
                    <a:p>
                      <a:pPr algn="l" fontAlgn="ctr"/>
                      <a:endParaRPr lang="ja-JP" altLang="en-US" sz="1100" b="1" i="0" u="none" strike="noStrike" dirty="0" smtClean="0">
                        <a:effectLst/>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飲食店営業等の許可</a:t>
                      </a:r>
                      <a:endParaRPr kumimoji="1" lang="ja-JP" altLang="en-US" sz="1000" b="0" dirty="0" smtClean="0">
                        <a:solidFill>
                          <a:schemeClr val="tx1"/>
                        </a:solidFill>
                        <a:latin typeface="HG丸ｺﾞｼｯｸM-PRO" pitchFamily="50" charset="-128"/>
                        <a:ea typeface="HG丸ｺﾞｼｯｸM-PRO" pitchFamily="50" charset="-128"/>
                      </a:endParaRPr>
                    </a:p>
                    <a:p>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lang="ja-JP" altLang="en-US" b="0" dirty="0"/>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l" defTabSz="844083"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n-cs"/>
                        </a:rPr>
                        <a:t>土壌汚染の除去等の措置が必要な区域の指定</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fontAlgn="ctr"/>
                      <a:r>
                        <a:rPr lang="ja-JP" altLang="en-US" sz="1000" b="0" i="0" u="none" strike="noStrike" dirty="0" smtClean="0">
                          <a:effectLst/>
                          <a:latin typeface="HG丸ｺﾞｼｯｸM-PRO" panose="020F0600000000000000" pitchFamily="50" charset="-128"/>
                          <a:ea typeface="HG丸ｺﾞｼｯｸM-PRO" panose="020F0600000000000000" pitchFamily="50" charset="-128"/>
                        </a:rPr>
                        <a:t>市街化区域又は市街化調整区域内の開発行為の許可</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14407">
                <a:tc vMerge="1">
                  <a:txBody>
                    <a:bodyPr/>
                    <a:lstStyle/>
                    <a:p>
                      <a:endParaRPr kumimoji="1" lang="ja-JP" altLang="en-US"/>
                    </a:p>
                  </a:txBody>
                  <a:tcPr/>
                </a:tc>
                <a:tc>
                  <a:txBody>
                    <a:bodyPr/>
                    <a:lstStyle/>
                    <a:p>
                      <a:pPr marL="0" marR="0" lvl="0" indent="0" algn="l" defTabSz="844083" rtl="0" eaLnBrk="1" fontAlgn="ctr" latinLnBrk="0" hangingPunct="1">
                        <a:lnSpc>
                          <a:spcPct val="100000"/>
                        </a:lnSpc>
                        <a:spcBef>
                          <a:spcPts val="0"/>
                        </a:spcBef>
                        <a:spcAft>
                          <a:spcPts val="0"/>
                        </a:spcAft>
                        <a:buClrTx/>
                        <a:buSzTx/>
                        <a:buFontTx/>
                        <a:buNone/>
                        <a:tabLst/>
                        <a:defRPr/>
                      </a:pPr>
                      <a:endParaRPr lang="ja-JP" altLang="en-US" sz="1000" b="1" i="0" u="none" strike="noStrike" dirty="0" smtClean="0">
                        <a:effectLst/>
                        <a:latin typeface="HG丸ｺﾞｼｯｸM-PRO" panose="020F0600000000000000" pitchFamily="50" charset="-128"/>
                        <a:ea typeface="HG丸ｺﾞｼｯｸM-PRO" panose="020F0600000000000000"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437911516"/>
                  </a:ext>
                </a:extLst>
              </a:tr>
            </a:tbl>
          </a:graphicData>
        </a:graphic>
      </p:graphicFrame>
      <p:sp>
        <p:nvSpPr>
          <p:cNvPr id="8" name="スライド番号プレースホルダー 1"/>
          <p:cNvSpPr>
            <a:spLocks noGrp="1"/>
          </p:cNvSpPr>
          <p:nvPr>
            <p:ph type="sldNum" sz="quarter" idx="12"/>
          </p:nvPr>
        </p:nvSpPr>
        <p:spPr>
          <a:xfrm>
            <a:off x="7086599" y="6588796"/>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11</a:t>
            </a:r>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911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14"/>
          <p:cNvGraphicFramePr>
            <a:graphicFrameLocks noGrp="1"/>
          </p:cNvGraphicFramePr>
          <p:nvPr>
            <p:extLst>
              <p:ext uri="{D42A27DB-BD31-4B8C-83A1-F6EECF244321}">
                <p14:modId xmlns:p14="http://schemas.microsoft.com/office/powerpoint/2010/main" val="3625314431"/>
              </p:ext>
            </p:extLst>
          </p:nvPr>
        </p:nvGraphicFramePr>
        <p:xfrm>
          <a:off x="76478" y="309095"/>
          <a:ext cx="8964489" cy="6251282"/>
        </p:xfrm>
        <a:graphic>
          <a:graphicData uri="http://schemas.openxmlformats.org/drawingml/2006/table">
            <a:tbl>
              <a:tblPr/>
              <a:tblGrid>
                <a:gridCol w="301439">
                  <a:extLst>
                    <a:ext uri="{9D8B030D-6E8A-4147-A177-3AD203B41FA5}">
                      <a16:colId xmlns:a16="http://schemas.microsoft.com/office/drawing/2014/main" val="20000"/>
                    </a:ext>
                  </a:extLst>
                </a:gridCol>
                <a:gridCol w="1535545">
                  <a:extLst>
                    <a:ext uri="{9D8B030D-6E8A-4147-A177-3AD203B41FA5}">
                      <a16:colId xmlns:a16="http://schemas.microsoft.com/office/drawing/2014/main" val="20001"/>
                    </a:ext>
                  </a:extLst>
                </a:gridCol>
                <a:gridCol w="1543068">
                  <a:extLst>
                    <a:ext uri="{9D8B030D-6E8A-4147-A177-3AD203B41FA5}">
                      <a16:colId xmlns:a16="http://schemas.microsoft.com/office/drawing/2014/main" val="20002"/>
                    </a:ext>
                  </a:extLst>
                </a:gridCol>
                <a:gridCol w="1543068">
                  <a:extLst>
                    <a:ext uri="{9D8B030D-6E8A-4147-A177-3AD203B41FA5}">
                      <a16:colId xmlns:a16="http://schemas.microsoft.com/office/drawing/2014/main" val="20003"/>
                    </a:ext>
                  </a:extLst>
                </a:gridCol>
                <a:gridCol w="1543068">
                  <a:extLst>
                    <a:ext uri="{9D8B030D-6E8A-4147-A177-3AD203B41FA5}">
                      <a16:colId xmlns:a16="http://schemas.microsoft.com/office/drawing/2014/main" val="20004"/>
                    </a:ext>
                  </a:extLst>
                </a:gridCol>
                <a:gridCol w="1403599">
                  <a:extLst>
                    <a:ext uri="{9D8B030D-6E8A-4147-A177-3AD203B41FA5}">
                      <a16:colId xmlns:a16="http://schemas.microsoft.com/office/drawing/2014/main" val="20005"/>
                    </a:ext>
                  </a:extLst>
                </a:gridCol>
                <a:gridCol w="1094702">
                  <a:extLst>
                    <a:ext uri="{9D8B030D-6E8A-4147-A177-3AD203B41FA5}">
                      <a16:colId xmlns:a16="http://schemas.microsoft.com/office/drawing/2014/main" val="20006"/>
                    </a:ext>
                  </a:extLst>
                </a:gridCol>
              </a:tblGrid>
              <a:tr h="539742">
                <a:tc rowSpan="5">
                  <a:txBody>
                    <a:bodyPr/>
                    <a:lstStyle/>
                    <a:p>
                      <a:pPr algn="ctr"/>
                      <a:r>
                        <a:rPr kumimoji="1" lang="ja-JP" altLang="en-US" sz="1100" b="1" dirty="0" smtClean="0">
                          <a:solidFill>
                            <a:schemeClr val="tx1"/>
                          </a:solidFill>
                          <a:latin typeface="ＭＳ Ｐゴシック" pitchFamily="50" charset="-128"/>
                          <a:ea typeface="ＭＳ Ｐゴシック" pitchFamily="50" charset="-128"/>
                        </a:rPr>
                        <a:t>中核市</a:t>
                      </a:r>
                      <a:endParaRPr kumimoji="1" lang="ja-JP" altLang="en-US" sz="1100" b="1" dirty="0">
                        <a:solidFill>
                          <a:schemeClr val="tx1"/>
                        </a:solidFill>
                        <a:latin typeface="ＭＳ Ｐゴシック" pitchFamily="50" charset="-128"/>
                        <a:ea typeface="ＭＳ Ｐゴシック" pitchFamily="50" charset="-128"/>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844083"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effectLst/>
                          <a:latin typeface="HG丸ｺﾞｼｯｸM-PRO" panose="020F0600000000000000" pitchFamily="50" charset="-128"/>
                          <a:ea typeface="HG丸ｺﾞｼｯｸM-PRO" panose="020F0600000000000000" pitchFamily="50" charset="-128"/>
                        </a:rPr>
                        <a:t>介護サービス事業者の指定（一部を除く）</a:t>
                      </a:r>
                    </a:p>
                    <a:p>
                      <a:pPr algn="l" fontAlgn="ctr"/>
                      <a:endParaRPr lang="ja-JP" altLang="en-US" sz="1000" b="0" i="0" u="none" strike="noStrike" dirty="0" smtClean="0">
                        <a:effectLst/>
                        <a:latin typeface="HG丸ｺﾞｼｯｸM-PRO" panose="020F0600000000000000" pitchFamily="50" charset="-128"/>
                        <a:ea typeface="HG丸ｺﾞｼｯｸM-PRO" panose="020F0600000000000000"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温泉の利用許可</a:t>
                      </a:r>
                      <a:endParaRPr kumimoji="1" lang="ja-JP" altLang="en-US" sz="1000" b="0" dirty="0" smtClean="0">
                        <a:solidFill>
                          <a:schemeClr val="tx1"/>
                        </a:solidFill>
                        <a:latin typeface="HG丸ｺﾞｼｯｸM-PRO" pitchFamily="50" charset="-128"/>
                        <a:ea typeface="HG丸ｺﾞｼｯｸM-PRO" pitchFamily="50" charset="-128"/>
                      </a:endParaRPr>
                    </a:p>
                    <a:p>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ctr"/>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ctr"/>
                      <a:r>
                        <a:rPr lang="ja-JP" altLang="en-US" sz="10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浄化槽の設置の届出の受理</a:t>
                      </a:r>
                      <a:endParaRPr kumimoji="1" lang="ja-JP" altLang="en-US" sz="1000" b="0" dirty="0" smtClean="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ctr"/>
                      <a:r>
                        <a:rPr lang="ja-JP" altLang="en-US" sz="1000" b="0" i="0" u="none" strike="noStrike" dirty="0" smtClean="0">
                          <a:effectLst/>
                          <a:latin typeface="HG丸ｺﾞｼｯｸM-PRO" panose="020F0600000000000000" pitchFamily="50" charset="-128"/>
                          <a:ea typeface="HG丸ｺﾞｼｯｸM-PRO" panose="020F0600000000000000" pitchFamily="50" charset="-128"/>
                        </a:rPr>
                        <a:t>土地区画整理組合・防災街区計画整備組合の設立の認可</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539742">
                <a:tc vMerge="1">
                  <a:txBody>
                    <a:bodyPr/>
                    <a:lstStyle/>
                    <a:p>
                      <a:endParaRPr kumimoji="1" lang="ja-JP" altLang="en-US"/>
                    </a:p>
                  </a:txBody>
                  <a:tcPr/>
                </a:tc>
                <a:tc>
                  <a:txBody>
                    <a:bodyPr/>
                    <a:lstStyle/>
                    <a:p>
                      <a:pPr algn="l" fontAlgn="ctr"/>
                      <a:r>
                        <a:rPr lang="ja-JP" altLang="en-US" sz="1000" b="0" i="0" u="none" strike="noStrike" dirty="0" smtClean="0">
                          <a:effectLst/>
                          <a:latin typeface="HG丸ｺﾞｼｯｸM-PRO" panose="020F0600000000000000" pitchFamily="50" charset="-128"/>
                          <a:ea typeface="HG丸ｺﾞｼｯｸM-PRO" panose="020F0600000000000000" pitchFamily="50" charset="-128"/>
                        </a:rPr>
                        <a:t>第一種社会福祉事業の経営許可・監督</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ctr"/>
                      <a:r>
                        <a:rPr lang="ja-JP" altLang="en-US" sz="10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旅館業・公衆浴場の経営許可</a:t>
                      </a:r>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ctr"/>
                      <a:r>
                        <a:rPr lang="ja-JP" altLang="en-US" sz="10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一般粉</a:t>
                      </a:r>
                      <a:r>
                        <a:rPr lang="ja-JP" altLang="en-US" sz="1000" b="0" i="0" u="none" strike="noStrike" dirty="0" err="1" smtClean="0">
                          <a:solidFill>
                            <a:schemeClr val="tx1"/>
                          </a:solidFill>
                          <a:effectLst/>
                          <a:latin typeface="HG丸ｺﾞｼｯｸM-PRO" panose="020F0600000000000000" pitchFamily="50" charset="-128"/>
                          <a:ea typeface="HG丸ｺﾞｼｯｸM-PRO" panose="020F0600000000000000" pitchFamily="50" charset="-128"/>
                        </a:rPr>
                        <a:t>じん</a:t>
                      </a:r>
                      <a:r>
                        <a:rPr lang="ja-JP" altLang="en-US" sz="10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発生施設の設置の届出の受理</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開発審査会</a:t>
                      </a:r>
                    </a:p>
                    <a:p>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539742">
                <a:tc vMerge="1">
                  <a:txBody>
                    <a:bodyPr/>
                    <a:lstStyle/>
                    <a:p>
                      <a:endParaRPr kumimoji="1" lang="ja-JP" altLang="en-US"/>
                    </a:p>
                  </a:txBody>
                  <a:tcPr/>
                </a:tc>
                <a:tc>
                  <a:txBody>
                    <a:bodyPr/>
                    <a:lstStyle/>
                    <a:p>
                      <a:pPr algn="l" fontAlgn="ctr"/>
                      <a:r>
                        <a:rPr lang="ja-JP" altLang="en-US" sz="1000" b="0" i="0" u="none" strike="noStrike" dirty="0" err="1" smtClean="0">
                          <a:effectLst/>
                          <a:latin typeface="HG丸ｺﾞｼｯｸM-PRO" panose="020F0600000000000000" pitchFamily="50" charset="-128"/>
                          <a:ea typeface="HG丸ｺﾞｼｯｸM-PRO" panose="020F0600000000000000" pitchFamily="50" charset="-128"/>
                        </a:rPr>
                        <a:t>障がい</a:t>
                      </a:r>
                      <a:r>
                        <a:rPr lang="ja-JP" altLang="en-US" sz="1000" b="0" i="0" u="none" strike="noStrike" dirty="0" smtClean="0">
                          <a:effectLst/>
                          <a:latin typeface="HG丸ｺﾞｼｯｸM-PRO" panose="020F0600000000000000" pitchFamily="50" charset="-128"/>
                          <a:ea typeface="HG丸ｺﾞｼｯｸM-PRO" panose="020F0600000000000000" pitchFamily="50" charset="-128"/>
                        </a:rPr>
                        <a:t>福祉サービス事業者の指定</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ctr"/>
                      <a:r>
                        <a:rPr lang="ja-JP" altLang="en-US" sz="10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理容所・美容所の位置等の届出の受理</a:t>
                      </a:r>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ctr"/>
                      <a:r>
                        <a:rPr lang="ja-JP" altLang="en-US" sz="10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汚水又は廃液を排出する特定施設の設置の届出の受理</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r h="539742">
                <a:tc vMerge="1">
                  <a:txBody>
                    <a:bodyPr/>
                    <a:lstStyle/>
                    <a:p>
                      <a:endParaRPr kumimoji="1" lang="ja-JP" altLang="en-US"/>
                    </a:p>
                  </a:txBody>
                  <a:tcPr/>
                </a:tc>
                <a:tc>
                  <a:txBody>
                    <a:bodyPr/>
                    <a:lstStyle/>
                    <a:p>
                      <a:pPr algn="l" fontAlgn="ctr"/>
                      <a:r>
                        <a:rPr lang="ja-JP" altLang="en-US" sz="1000" b="0" i="0" u="none" strike="noStrike" dirty="0" err="1" smtClean="0">
                          <a:effectLst/>
                          <a:latin typeface="HG丸ｺﾞｼｯｸM-PRO" panose="020F0600000000000000" pitchFamily="50" charset="-128"/>
                          <a:ea typeface="HG丸ｺﾞｼｯｸM-PRO" panose="020F0600000000000000" pitchFamily="50" charset="-128"/>
                        </a:rPr>
                        <a:t>身体障がい</a:t>
                      </a:r>
                      <a:r>
                        <a:rPr lang="ja-JP" altLang="en-US" sz="1000" b="0" i="0" u="none" strike="noStrike" dirty="0" smtClean="0">
                          <a:effectLst/>
                          <a:latin typeface="HG丸ｺﾞｼｯｸM-PRO" panose="020F0600000000000000" pitchFamily="50" charset="-128"/>
                          <a:ea typeface="HG丸ｺﾞｼｯｸM-PRO" panose="020F0600000000000000" pitchFamily="50" charset="-128"/>
                        </a:rPr>
                        <a:t>者手帳の</a:t>
                      </a:r>
                      <a:endParaRPr lang="en-US" altLang="ja-JP" sz="10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ja-JP" altLang="en-US" sz="1000" b="0" i="0" u="none" strike="noStrike" dirty="0" smtClean="0">
                          <a:effectLst/>
                          <a:latin typeface="HG丸ｺﾞｼｯｸM-PRO" panose="020F0600000000000000" pitchFamily="50" charset="-128"/>
                          <a:ea typeface="HG丸ｺﾞｼｯｸM-PRO" panose="020F0600000000000000" pitchFamily="50" charset="-128"/>
                        </a:rPr>
                        <a:t>交付</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ctr"/>
                      <a:r>
                        <a:rPr lang="ja-JP" altLang="en-US" sz="10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薬局の開設許可</a:t>
                      </a:r>
                      <a:endParaRPr lang="en-US" altLang="ja-JP" sz="10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ja-JP" altLang="en-US" b="0" dirty="0"/>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ctr"/>
                      <a:endParaRPr lang="ja-JP" altLang="en-US" sz="1000" b="0" i="0" u="none" strike="noStrike" dirty="0" smtClean="0">
                        <a:effectLst/>
                        <a:latin typeface="HG丸ｺﾞｼｯｸM-PRO" panose="020F0600000000000000" pitchFamily="50" charset="-128"/>
                        <a:ea typeface="HG丸ｺﾞｼｯｸM-PRO" panose="020F0600000000000000"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r h="539742">
                <a:tc vMerge="1">
                  <a:txBody>
                    <a:bodyPr/>
                    <a:lstStyle/>
                    <a:p>
                      <a:endParaRPr kumimoji="1" lang="ja-JP" altLang="en-US"/>
                    </a:p>
                  </a:txBody>
                  <a:tcPr/>
                </a:tc>
                <a:tc>
                  <a:txBody>
                    <a:bodyPr/>
                    <a:lstStyle/>
                    <a:p>
                      <a:endParaRPr lang="ja-JP" altLang="en-US" b="0" dirty="0"/>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毒物・劇物の販売業の登録</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39742">
                <a:tc rowSpan="6">
                  <a:txBody>
                    <a:bodyPr/>
                    <a:lstStyle/>
                    <a:p>
                      <a:pPr algn="ctr"/>
                      <a:r>
                        <a:rPr kumimoji="1" lang="ja-JP" altLang="en-US" sz="1100" b="1" dirty="0" smtClean="0">
                          <a:solidFill>
                            <a:schemeClr val="tx1"/>
                          </a:solidFill>
                          <a:latin typeface="ＭＳ Ｐゴシック" pitchFamily="50" charset="-128"/>
                          <a:ea typeface="ＭＳ Ｐゴシック" pitchFamily="50" charset="-128"/>
                        </a:rPr>
                        <a:t>一般市・町村</a:t>
                      </a:r>
                      <a:endParaRPr kumimoji="1" lang="ja-JP" altLang="en-US" sz="1100" b="1" dirty="0">
                        <a:solidFill>
                          <a:schemeClr val="tx1"/>
                        </a:solidFill>
                        <a:latin typeface="ＭＳ Ｐゴシック" pitchFamily="50" charset="-128"/>
                        <a:ea typeface="ＭＳ Ｐゴシック" pitchFamily="50" charset="-128"/>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dirty="0" smtClean="0">
                          <a:effectLst/>
                          <a:latin typeface="HG丸ｺﾞｼｯｸM-PRO" panose="020F0600000000000000" pitchFamily="50" charset="-128"/>
                          <a:ea typeface="HG丸ｺﾞｼｯｸM-PRO" panose="020F0600000000000000" pitchFamily="50" charset="-128"/>
                        </a:rPr>
                        <a:t>保育所の設置・運営</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ctr"/>
                      <a:r>
                        <a:rPr lang="ja-JP" altLang="en-US" sz="10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市町村保健センターの設置</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小中学校の設置管理</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ctr"/>
                      <a:r>
                        <a:rPr lang="ja-JP" altLang="en-US" sz="10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一般廃棄物の収集・</a:t>
                      </a:r>
                      <a:endParaRPr lang="en-US" altLang="ja-JP" sz="10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endParaRPr>
                    </a:p>
                    <a:p>
                      <a:pPr algn="l" fontAlgn="ctr"/>
                      <a:r>
                        <a:rPr lang="en-US" altLang="ja-JP" sz="10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 </a:t>
                      </a:r>
                      <a:r>
                        <a:rPr lang="ja-JP" altLang="en-US" sz="10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処理</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ctr"/>
                      <a:r>
                        <a:rPr lang="ja-JP" altLang="en-US" sz="10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水道事業の運営</a:t>
                      </a:r>
                      <a:endParaRPr lang="en-US" altLang="ja-JP" sz="10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endParaRPr>
                    </a:p>
                    <a:p>
                      <a:pPr algn="l" fontAlgn="ctr"/>
                      <a:endParaRPr lang="en-US" altLang="ja-JP" sz="10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ja-JP" altLang="en-US" sz="1000" b="0" i="0" u="none" strike="noStrike" dirty="0" smtClean="0">
                          <a:effectLst/>
                          <a:latin typeface="HG丸ｺﾞｼｯｸM-PRO" panose="020F0600000000000000" pitchFamily="50" charset="-128"/>
                          <a:ea typeface="HG丸ｺﾞｼｯｸM-PRO" panose="020F0600000000000000" pitchFamily="50" charset="-128"/>
                        </a:rPr>
                        <a:t>下水道の整備･管理運営</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kumimoji="1" lang="ja-JP" altLang="en-US" sz="1000" b="0" dirty="0" smtClean="0">
                          <a:solidFill>
                            <a:schemeClr val="tx1"/>
                          </a:solidFill>
                          <a:latin typeface="HG丸ｺﾞｼｯｸM-PRO" pitchFamily="50" charset="-128"/>
                          <a:ea typeface="HG丸ｺﾞｼｯｸM-PRO" pitchFamily="50" charset="-128"/>
                        </a:rPr>
                        <a:t>消防・救急活動</a:t>
                      </a:r>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5"/>
                  </a:ext>
                </a:extLst>
              </a:tr>
              <a:tr h="539742">
                <a:tc vMerge="1">
                  <a:txBody>
                    <a:bodyPr/>
                    <a:lstStyle/>
                    <a:p>
                      <a:endParaRPr kumimoji="1" lang="ja-JP" altLang="en-US"/>
                    </a:p>
                  </a:txBody>
                  <a:tcPr/>
                </a:tc>
                <a:tc>
                  <a:txBody>
                    <a:bodyPr/>
                    <a:lstStyle/>
                    <a:p>
                      <a:pPr algn="l" fontAlgn="ctr"/>
                      <a:r>
                        <a:rPr lang="ja-JP" altLang="en-US" sz="1000" b="0" i="0" u="none" strike="noStrike" dirty="0" smtClean="0">
                          <a:effectLst/>
                          <a:latin typeface="HG丸ｺﾞｼｯｸM-PRO" panose="020F0600000000000000" pitchFamily="50" charset="-128"/>
                          <a:ea typeface="HG丸ｺﾞｼｯｸM-PRO" panose="020F0600000000000000" pitchFamily="50" charset="-128"/>
                        </a:rPr>
                        <a:t>生活保護（市・福祉事務所設置町村が処理）</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ja-JP" altLang="en-US" sz="10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健康増進事業の実施</a:t>
                      </a:r>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ctr"/>
                      <a:r>
                        <a:rPr lang="ja-JP" altLang="en-US" sz="10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幼稚園の設置・運営</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ctr"/>
                      <a:r>
                        <a:rPr lang="ja-JP" altLang="en-US" sz="10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騒音、振動、悪臭を規制する地域の指定、規制基準の設定</a:t>
                      </a:r>
                      <a:endParaRPr lang="en-US" altLang="ja-JP" sz="10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endParaRPr>
                    </a:p>
                    <a:p>
                      <a:pPr algn="l" fontAlgn="ctr"/>
                      <a:r>
                        <a:rPr lang="ja-JP" altLang="en-US" sz="10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 （市のみ）</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ctr"/>
                      <a:r>
                        <a:rPr lang="ja-JP" altLang="en-US" sz="1000" b="0" i="0" u="none" strike="noStrike" dirty="0" smtClean="0">
                          <a:effectLst/>
                          <a:latin typeface="HG丸ｺﾞｼｯｸM-PRO" pitchFamily="50" charset="-128"/>
                          <a:ea typeface="HG丸ｺﾞｼｯｸM-PRO" pitchFamily="50" charset="-128"/>
                        </a:rPr>
                        <a:t>都市計画</a:t>
                      </a:r>
                      <a:endParaRPr lang="en-US" altLang="ja-JP" sz="1000" b="0" i="0" u="none" strike="noStrike" dirty="0" smtClean="0">
                        <a:effectLst/>
                        <a:latin typeface="HG丸ｺﾞｼｯｸM-PRO" pitchFamily="50" charset="-128"/>
                        <a:ea typeface="HG丸ｺﾞｼｯｸM-PRO" pitchFamily="50" charset="-128"/>
                      </a:endParaRPr>
                    </a:p>
                    <a:p>
                      <a:pPr algn="l" fontAlgn="ctr"/>
                      <a:r>
                        <a:rPr lang="en-US" altLang="ja-JP" sz="1000" b="0" i="0" u="none" strike="noStrike" dirty="0" smtClean="0">
                          <a:effectLst/>
                          <a:latin typeface="HG丸ｺﾞｼｯｸM-PRO" pitchFamily="50" charset="-128"/>
                          <a:ea typeface="HG丸ｺﾞｼｯｸM-PRO" pitchFamily="50" charset="-128"/>
                        </a:rPr>
                        <a:t> </a:t>
                      </a:r>
                      <a:r>
                        <a:rPr lang="ja-JP" altLang="en-US" sz="1000" b="0" i="0" u="none" strike="noStrike" dirty="0" smtClean="0">
                          <a:effectLst/>
                          <a:latin typeface="HG丸ｺﾞｼｯｸM-PRO" pitchFamily="50" charset="-128"/>
                          <a:ea typeface="HG丸ｺﾞｼｯｸM-PRO" pitchFamily="50" charset="-128"/>
                        </a:rPr>
                        <a:t>（用途地域、地区計画</a:t>
                      </a:r>
                      <a:endParaRPr lang="en-US" altLang="ja-JP" sz="1000" b="0" i="0" u="none" strike="noStrike" dirty="0" smtClean="0">
                        <a:effectLst/>
                        <a:latin typeface="HG丸ｺﾞｼｯｸM-PRO" pitchFamily="50" charset="-128"/>
                        <a:ea typeface="HG丸ｺﾞｼｯｸM-PRO" pitchFamily="50" charset="-128"/>
                      </a:endParaRPr>
                    </a:p>
                    <a:p>
                      <a:pPr algn="l" fontAlgn="ctr"/>
                      <a:r>
                        <a:rPr lang="ja-JP" altLang="en-US" sz="1000" b="0" i="0" u="none" strike="noStrike" dirty="0" smtClean="0">
                          <a:effectLst/>
                          <a:latin typeface="HG丸ｺﾞｼｯｸM-PRO" pitchFamily="50" charset="-128"/>
                          <a:ea typeface="HG丸ｺﾞｼｯｸM-PRO" pitchFamily="50" charset="-128"/>
                        </a:rPr>
                        <a:t>　等）</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kumimoji="1" lang="ja-JP" altLang="en-US" sz="1000" b="0" dirty="0" smtClean="0">
                          <a:solidFill>
                            <a:schemeClr val="tx1"/>
                          </a:solidFill>
                          <a:latin typeface="HG丸ｺﾞｼｯｸM-PRO" pitchFamily="50" charset="-128"/>
                          <a:ea typeface="HG丸ｺﾞｼｯｸM-PRO" pitchFamily="50" charset="-128"/>
                        </a:rPr>
                        <a:t>災害の予防･警戒･防除等</a:t>
                      </a:r>
                      <a:endParaRPr kumimoji="1" lang="en-US" altLang="ja-JP" sz="1000" b="0" dirty="0" smtClean="0">
                        <a:solidFill>
                          <a:schemeClr val="tx1"/>
                        </a:solidFill>
                        <a:latin typeface="HG丸ｺﾞｼｯｸM-PRO" pitchFamily="50" charset="-128"/>
                        <a:ea typeface="HG丸ｺﾞｼｯｸM-PRO" pitchFamily="50" charset="-128"/>
                      </a:endParaRPr>
                    </a:p>
                    <a:p>
                      <a:r>
                        <a:rPr kumimoji="1" lang="ja-JP" altLang="en-US" sz="1000" b="0" dirty="0" smtClean="0">
                          <a:solidFill>
                            <a:schemeClr val="tx1"/>
                          </a:solidFill>
                          <a:latin typeface="HG丸ｺﾞｼｯｸM-PRO" pitchFamily="50" charset="-128"/>
                          <a:ea typeface="HG丸ｺﾞｼｯｸM-PRO" pitchFamily="50" charset="-128"/>
                        </a:rPr>
                        <a:t>（その他）</a:t>
                      </a:r>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6"/>
                  </a:ext>
                </a:extLst>
              </a:tr>
              <a:tr h="539742">
                <a:tc vMerge="1">
                  <a:txBody>
                    <a:bodyPr/>
                    <a:lstStyle/>
                    <a:p>
                      <a:endParaRPr kumimoji="1" lang="ja-JP" altLang="en-US"/>
                    </a:p>
                  </a:txBody>
                  <a:tcPr/>
                </a:tc>
                <a:tc>
                  <a:txBody>
                    <a:bodyPr/>
                    <a:lstStyle/>
                    <a:p>
                      <a:pPr algn="l" fontAlgn="ctr"/>
                      <a:r>
                        <a:rPr lang="ja-JP" altLang="en-US" sz="1000" b="0" i="0" u="none" strike="noStrike" dirty="0" smtClean="0">
                          <a:effectLst/>
                          <a:latin typeface="HG丸ｺﾞｼｯｸM-PRO" panose="020F0600000000000000" pitchFamily="50" charset="-128"/>
                          <a:ea typeface="HG丸ｺﾞｼｯｸM-PRO" panose="020F0600000000000000" pitchFamily="50" charset="-128"/>
                        </a:rPr>
                        <a:t>養護老人ホームの設置・運営</a:t>
                      </a:r>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ctr"/>
                      <a:r>
                        <a:rPr lang="ja-JP" altLang="en-US" sz="10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定期の予防接種の実施</a:t>
                      </a:r>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ctr"/>
                      <a:r>
                        <a:rPr lang="ja-JP" altLang="en-US" sz="10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就学困難と認められる学齢児童又は学齢生徒の保護者に対する援助</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ja-JP" altLang="en-US" sz="10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浄化槽清掃業の許可</a:t>
                      </a:r>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ctr"/>
                      <a:r>
                        <a:rPr lang="ja-JP" altLang="en-US" sz="1000" b="0" i="0" u="none" strike="noStrike" dirty="0" smtClean="0">
                          <a:effectLst/>
                          <a:latin typeface="HG丸ｺﾞｼｯｸM-PRO" panose="020F0600000000000000" pitchFamily="50" charset="-128"/>
                          <a:ea typeface="HG丸ｺﾞｼｯｸM-PRO" panose="020F0600000000000000" pitchFamily="50" charset="-128"/>
                        </a:rPr>
                        <a:t>市町村道の建設・管理</a:t>
                      </a:r>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kumimoji="1" lang="ja-JP" altLang="en-US" sz="1000" b="0" dirty="0" smtClean="0">
                          <a:solidFill>
                            <a:schemeClr val="tx1"/>
                          </a:solidFill>
                          <a:latin typeface="HG丸ｺﾞｼｯｸM-PRO" pitchFamily="50" charset="-128"/>
                          <a:ea typeface="HG丸ｺﾞｼｯｸM-PRO" pitchFamily="50" charset="-128"/>
                        </a:rPr>
                        <a:t>戸籍・住基</a:t>
                      </a:r>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7"/>
                  </a:ext>
                </a:extLst>
              </a:tr>
              <a:tr h="539742">
                <a:tc vMerge="1">
                  <a:txBody>
                    <a:bodyPr/>
                    <a:lstStyle/>
                    <a:p>
                      <a:endParaRPr kumimoji="1" lang="ja-JP" altLang="en-US"/>
                    </a:p>
                  </a:txBody>
                  <a:tcPr/>
                </a:tc>
                <a:tc>
                  <a:txBody>
                    <a:bodyPr/>
                    <a:lstStyle/>
                    <a:p>
                      <a:pPr algn="l" fontAlgn="ctr"/>
                      <a:r>
                        <a:rPr lang="ja-JP" altLang="en-US" sz="1000" b="0" i="0" u="none" strike="noStrike" dirty="0" err="1" smtClean="0">
                          <a:effectLst/>
                          <a:latin typeface="HG丸ｺﾞｼｯｸM-PRO" panose="020F0600000000000000" pitchFamily="50" charset="-128"/>
                          <a:ea typeface="HG丸ｺﾞｼｯｸM-PRO" panose="020F0600000000000000" pitchFamily="50" charset="-128"/>
                        </a:rPr>
                        <a:t>障がい</a:t>
                      </a:r>
                      <a:r>
                        <a:rPr lang="ja-JP" altLang="en-US" sz="1000" b="0" i="0" u="none" strike="noStrike" dirty="0" smtClean="0">
                          <a:effectLst/>
                          <a:latin typeface="HG丸ｺﾞｼｯｸM-PRO" panose="020F0600000000000000" pitchFamily="50" charset="-128"/>
                          <a:ea typeface="HG丸ｺﾞｼｯｸM-PRO" panose="020F0600000000000000" pitchFamily="50" charset="-128"/>
                        </a:rPr>
                        <a:t>者自立支援給付（一部を除く）</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ja-JP" altLang="en-US" sz="10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結核に係る健康診断</a:t>
                      </a:r>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ctr"/>
                      <a:r>
                        <a:rPr lang="ja-JP" altLang="en-US" sz="1000" b="0" i="0" u="none" strike="noStrike" dirty="0" smtClean="0">
                          <a:effectLst/>
                          <a:latin typeface="HG丸ｺﾞｼｯｸM-PRO" panose="020F0600000000000000" pitchFamily="50" charset="-128"/>
                          <a:ea typeface="HG丸ｺﾞｼｯｸM-PRO" panose="020F0600000000000000" pitchFamily="50" charset="-128"/>
                        </a:rPr>
                        <a:t>県費負担教職員の服務の監督</a:t>
                      </a:r>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ja-JP" altLang="en-US" b="0" dirty="0"/>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ja-JP" altLang="en-US" sz="1000" b="0" i="0" u="none" strike="noStrike" dirty="0" smtClean="0">
                          <a:effectLst/>
                          <a:latin typeface="HG丸ｺﾞｼｯｸM-PRO" panose="020F0600000000000000" pitchFamily="50" charset="-128"/>
                          <a:ea typeface="HG丸ｺﾞｼｯｸM-PRO" panose="020F0600000000000000" pitchFamily="50" charset="-128"/>
                        </a:rPr>
                        <a:t>準用河川の管理</a:t>
                      </a:r>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ja-JP" altLang="en-US" b="0" dirty="0"/>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8"/>
                  </a:ext>
                </a:extLst>
              </a:tr>
              <a:tr h="539742">
                <a:tc vMerge="1">
                  <a:txBody>
                    <a:bodyPr/>
                    <a:lstStyle/>
                    <a:p>
                      <a:endParaRPr kumimoji="1" lang="ja-JP" altLang="en-US"/>
                    </a:p>
                  </a:txBody>
                  <a:tcPr/>
                </a:tc>
                <a:tc>
                  <a:txBody>
                    <a:bodyPr/>
                    <a:lstStyle/>
                    <a:p>
                      <a:pPr algn="l" fontAlgn="ctr"/>
                      <a:r>
                        <a:rPr lang="ja-JP" altLang="en-US" sz="1000" b="0" i="0" u="none" strike="noStrike" dirty="0" err="1" smtClean="0">
                          <a:effectLst/>
                          <a:latin typeface="HG丸ｺﾞｼｯｸM-PRO" panose="020F0600000000000000" pitchFamily="50" charset="-128"/>
                          <a:ea typeface="HG丸ｺﾞｼｯｸM-PRO" panose="020F0600000000000000" pitchFamily="50" charset="-128"/>
                        </a:rPr>
                        <a:t>身体障がい</a:t>
                      </a:r>
                      <a:r>
                        <a:rPr lang="ja-JP" altLang="en-US" sz="1000" b="0" i="0" u="none" strike="noStrike" dirty="0" smtClean="0">
                          <a:effectLst/>
                          <a:latin typeface="HG丸ｺﾞｼｯｸM-PRO" panose="020F0600000000000000" pitchFamily="50" charset="-128"/>
                          <a:ea typeface="HG丸ｺﾞｼｯｸM-PRO" panose="020F0600000000000000" pitchFamily="50" charset="-128"/>
                        </a:rPr>
                        <a:t>者相談・知的</a:t>
                      </a:r>
                      <a:r>
                        <a:rPr lang="ja-JP" altLang="en-US" sz="1000" b="0" i="0" u="none" strike="noStrike" dirty="0" err="1" smtClean="0">
                          <a:effectLst/>
                          <a:latin typeface="HG丸ｺﾞｼｯｸM-PRO" panose="020F0600000000000000" pitchFamily="50" charset="-128"/>
                          <a:ea typeface="HG丸ｺﾞｼｯｸM-PRO" panose="020F0600000000000000" pitchFamily="50" charset="-128"/>
                        </a:rPr>
                        <a:t>障がい</a:t>
                      </a:r>
                      <a:r>
                        <a:rPr lang="ja-JP" altLang="en-US" sz="1000" b="0" i="0" u="none" strike="noStrike" dirty="0" smtClean="0">
                          <a:effectLst/>
                          <a:latin typeface="HG丸ｺﾞｼｯｸM-PRO" panose="020F0600000000000000" pitchFamily="50" charset="-128"/>
                          <a:ea typeface="HG丸ｺﾞｼｯｸM-PRO" panose="020F0600000000000000" pitchFamily="50" charset="-128"/>
                        </a:rPr>
                        <a:t>者相談の委託</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ja-JP" altLang="en-US" sz="1000" b="0" i="0" u="none" strike="noStrike" dirty="0" smtClean="0">
                          <a:effectLst/>
                          <a:latin typeface="HG丸ｺﾞｼｯｸM-PRO" panose="020F0600000000000000" pitchFamily="50" charset="-128"/>
                          <a:ea typeface="HG丸ｺﾞｼｯｸM-PRO" panose="020F0600000000000000" pitchFamily="50" charset="-128"/>
                        </a:rPr>
                        <a:t>母子健康手帳の交付</a:t>
                      </a:r>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ja-JP" altLang="en-US" b="0" dirty="0"/>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ja-JP" altLang="en-US" b="0" dirty="0"/>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9"/>
                  </a:ext>
                </a:extLst>
              </a:tr>
              <a:tr h="539742">
                <a:tc vMerge="1">
                  <a:txBody>
                    <a:bodyPr/>
                    <a:lstStyle/>
                    <a:p>
                      <a:endParaRPr kumimoji="1" lang="ja-JP" altLang="en-US"/>
                    </a:p>
                  </a:txBody>
                  <a:tcPr/>
                </a:tc>
                <a:tc>
                  <a:txBody>
                    <a:bodyPr/>
                    <a:lstStyle/>
                    <a:p>
                      <a:pPr algn="l" fontAlgn="ctr"/>
                      <a:r>
                        <a:rPr lang="ja-JP" altLang="en-US" sz="1000" b="0" i="0" u="none" strike="noStrike" dirty="0" smtClean="0">
                          <a:effectLst/>
                          <a:latin typeface="HG丸ｺﾞｼｯｸM-PRO" panose="020F0600000000000000" pitchFamily="50" charset="-128"/>
                          <a:ea typeface="HG丸ｺﾞｼｯｸM-PRO" panose="020F0600000000000000" pitchFamily="50" charset="-128"/>
                        </a:rPr>
                        <a:t>介護保険・国民健康保険事業</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dirty="0" smtClean="0">
                          <a:effectLst/>
                          <a:latin typeface="HG丸ｺﾞｼｯｸM-PRO" panose="020F0600000000000000" pitchFamily="50" charset="-128"/>
                          <a:ea typeface="HG丸ｺﾞｼｯｸM-PRO" panose="020F0600000000000000" pitchFamily="50" charset="-128"/>
                        </a:rPr>
                        <a:t>埋葬、火葬の許可</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ltLang="en-US" b="0" dirty="0"/>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8" name="スライド番号プレースホルダー 1"/>
          <p:cNvSpPr>
            <a:spLocks noGrp="1"/>
          </p:cNvSpPr>
          <p:nvPr>
            <p:ph type="sldNum" sz="quarter" idx="12"/>
          </p:nvPr>
        </p:nvSpPr>
        <p:spPr>
          <a:xfrm>
            <a:off x="7086599" y="6492875"/>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12</a:t>
            </a:r>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15169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632446195"/>
              </p:ext>
            </p:extLst>
          </p:nvPr>
        </p:nvGraphicFramePr>
        <p:xfrm>
          <a:off x="286609" y="656215"/>
          <a:ext cx="8655715" cy="5596324"/>
        </p:xfrm>
        <a:graphic>
          <a:graphicData uri="http://schemas.openxmlformats.org/drawingml/2006/table">
            <a:tbl>
              <a:tblPr/>
              <a:tblGrid>
                <a:gridCol w="397177">
                  <a:extLst>
                    <a:ext uri="{9D8B030D-6E8A-4147-A177-3AD203B41FA5}">
                      <a16:colId xmlns:a16="http://schemas.microsoft.com/office/drawing/2014/main" val="20000"/>
                    </a:ext>
                  </a:extLst>
                </a:gridCol>
                <a:gridCol w="739458">
                  <a:extLst>
                    <a:ext uri="{9D8B030D-6E8A-4147-A177-3AD203B41FA5}">
                      <a16:colId xmlns:a16="http://schemas.microsoft.com/office/drawing/2014/main" val="20001"/>
                    </a:ext>
                  </a:extLst>
                </a:gridCol>
                <a:gridCol w="1399830">
                  <a:extLst>
                    <a:ext uri="{9D8B030D-6E8A-4147-A177-3AD203B41FA5}">
                      <a16:colId xmlns:a16="http://schemas.microsoft.com/office/drawing/2014/main" val="20002"/>
                    </a:ext>
                  </a:extLst>
                </a:gridCol>
                <a:gridCol w="1474678">
                  <a:extLst>
                    <a:ext uri="{9D8B030D-6E8A-4147-A177-3AD203B41FA5}">
                      <a16:colId xmlns:a16="http://schemas.microsoft.com/office/drawing/2014/main" val="20003"/>
                    </a:ext>
                  </a:extLst>
                </a:gridCol>
                <a:gridCol w="2222248">
                  <a:extLst>
                    <a:ext uri="{9D8B030D-6E8A-4147-A177-3AD203B41FA5}">
                      <a16:colId xmlns:a16="http://schemas.microsoft.com/office/drawing/2014/main" val="20004"/>
                    </a:ext>
                  </a:extLst>
                </a:gridCol>
                <a:gridCol w="1836934">
                  <a:extLst>
                    <a:ext uri="{9D8B030D-6E8A-4147-A177-3AD203B41FA5}">
                      <a16:colId xmlns:a16="http://schemas.microsoft.com/office/drawing/2014/main" val="20005"/>
                    </a:ext>
                  </a:extLst>
                </a:gridCol>
                <a:gridCol w="585390">
                  <a:extLst>
                    <a:ext uri="{9D8B030D-6E8A-4147-A177-3AD203B41FA5}">
                      <a16:colId xmlns:a16="http://schemas.microsoft.com/office/drawing/2014/main" val="20006"/>
                    </a:ext>
                  </a:extLst>
                </a:gridCol>
              </a:tblGrid>
              <a:tr h="117595">
                <a:tc rowSpan="2">
                  <a:txBody>
                    <a:bodyPr/>
                    <a:lstStyle/>
                    <a:p>
                      <a:pPr algn="ctr"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ctr" fontAlgn="ctr"/>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人口増減率（</a:t>
                      </a:r>
                      <a:r>
                        <a:rPr lang="en-US" altLang="ja-JP" sz="600" b="0" i="0" u="none" strike="noStrike" dirty="0">
                          <a:solidFill>
                            <a:srgbClr val="000000"/>
                          </a:solidFill>
                          <a:effectLst/>
                          <a:latin typeface="ＭＳ Ｐゴシック" panose="020B0600070205080204" pitchFamily="50" charset="-128"/>
                          <a:ea typeface="ＭＳ Ｐゴシック" panose="020B0600070205080204" pitchFamily="50" charset="-128"/>
                        </a:rPr>
                        <a:t>2015</a:t>
                      </a:r>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r>
                        <a:rPr lang="en-US" altLang="ja-JP" sz="600" b="0" i="0" u="none" strike="noStrike" dirty="0">
                          <a:solidFill>
                            <a:srgbClr val="000000"/>
                          </a:solidFill>
                          <a:effectLst/>
                          <a:latin typeface="ＭＳ Ｐゴシック" panose="020B0600070205080204" pitchFamily="50" charset="-128"/>
                          <a:ea typeface="ＭＳ Ｐゴシック" panose="020B0600070205080204" pitchFamily="50" charset="-128"/>
                        </a:rPr>
                        <a:t>2040</a:t>
                      </a:r>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114327">
                <a:tc vMerge="1">
                  <a:txBody>
                    <a:bodyPr/>
                    <a:lstStyle/>
                    <a:p>
                      <a:endParaRPr kumimoji="1" lang="ja-JP" altLang="en-US"/>
                    </a:p>
                  </a:txBody>
                  <a:tcPr/>
                </a:tc>
                <a:tc>
                  <a:txBody>
                    <a:bodyPr/>
                    <a:lstStyle/>
                    <a:p>
                      <a:pPr algn="ctr" fontAlgn="ctr"/>
                      <a:r>
                        <a:rPr lang="ja-JP" altLang="en-US" sz="700" b="0" i="0" u="none" strike="noStrike" spc="-150" baseline="0" dirty="0">
                          <a:solidFill>
                            <a:srgbClr val="000000"/>
                          </a:solidFill>
                          <a:effectLst/>
                          <a:latin typeface="ＭＳ Ｐゴシック" panose="020B0600070205080204" pitchFamily="50" charset="-128"/>
                          <a:ea typeface="ＭＳ Ｐゴシック" panose="020B0600070205080204" pitchFamily="50" charset="-128"/>
                        </a:rPr>
                        <a:t>増加</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spc="-150" baseline="0"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700" b="0" i="0" u="none" strike="noStrike" spc="-150" baseline="0" dirty="0">
                          <a:solidFill>
                            <a:srgbClr val="000000"/>
                          </a:solidFill>
                          <a:effectLst/>
                          <a:latin typeface="ＭＳ Ｐゴシック" panose="020B0600070205080204" pitchFamily="50" charset="-128"/>
                          <a:ea typeface="ＭＳ Ｐゴシック" panose="020B0600070205080204" pitchFamily="50" charset="-128"/>
                        </a:rPr>
                        <a:t>０～▲１０％</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ja-JP" altLang="en-US" sz="700" b="0" i="0" u="none" strike="noStrike" spc="-150" baseline="0" dirty="0">
                          <a:solidFill>
                            <a:srgbClr val="000000"/>
                          </a:solidFill>
                          <a:effectLst/>
                          <a:latin typeface="ＭＳ Ｐゴシック" panose="020B0600070205080204" pitchFamily="50" charset="-128"/>
                          <a:ea typeface="ＭＳ Ｐゴシック" panose="020B0600070205080204" pitchFamily="50" charset="-128"/>
                        </a:rPr>
                        <a:t>～▲２０％</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spc="-150" baseline="0" dirty="0">
                          <a:solidFill>
                            <a:srgbClr val="000000"/>
                          </a:solidFill>
                          <a:effectLst/>
                          <a:latin typeface="ＭＳ Ｐゴシック" panose="020B0600070205080204" pitchFamily="50" charset="-128"/>
                          <a:ea typeface="ＭＳ Ｐゴシック" panose="020B0600070205080204" pitchFamily="50" charset="-128"/>
                        </a:rPr>
                        <a:t>～▲３０％</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spc="-150" baseline="0" dirty="0">
                          <a:solidFill>
                            <a:srgbClr val="000000"/>
                          </a:solidFill>
                          <a:effectLst/>
                          <a:latin typeface="ＭＳ Ｐゴシック" panose="020B0600070205080204" pitchFamily="50" charset="-128"/>
                          <a:ea typeface="ＭＳ Ｐゴシック" panose="020B0600070205080204" pitchFamily="50" charset="-128"/>
                        </a:rPr>
                        <a:t>～▲４０％</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spc="-150" baseline="0" dirty="0">
                          <a:solidFill>
                            <a:srgbClr val="000000"/>
                          </a:solidFill>
                          <a:effectLst/>
                          <a:latin typeface="ＭＳ Ｐゴシック" panose="020B0600070205080204" pitchFamily="50" charset="-128"/>
                          <a:ea typeface="ＭＳ Ｐゴシック" panose="020B0600070205080204" pitchFamily="50" charset="-128"/>
                        </a:rPr>
                        <a:t>～▲５０％</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3144">
                <a:tc>
                  <a:txBody>
                    <a:bodyPr/>
                    <a:lstStyle/>
                    <a:p>
                      <a:pPr algn="l" fontAlgn="ctr"/>
                      <a:r>
                        <a:rPr lang="ja-JP" altLang="en-US" sz="800" b="0" i="0" u="none" strike="noStrike" spc="-150" dirty="0">
                          <a:solidFill>
                            <a:srgbClr val="000000"/>
                          </a:solidFill>
                          <a:effectLst/>
                          <a:latin typeface="ＭＳ Ｐゴシック" panose="020B0600070205080204" pitchFamily="50" charset="-128"/>
                          <a:ea typeface="ＭＳ Ｐゴシック" panose="020B0600070205080204" pitchFamily="50" charset="-128"/>
                        </a:rPr>
                        <a:t>１００万人</a:t>
                      </a:r>
                      <a:endParaRPr lang="en-US" altLang="ja-JP" sz="800" b="0" i="0" u="none" strike="noStrike" spc="-150" dirty="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800" b="0" i="0" u="none" strike="noStrike" spc="-150" dirty="0">
                          <a:solidFill>
                            <a:srgbClr val="000000"/>
                          </a:solidFill>
                          <a:effectLst/>
                          <a:latin typeface="ＭＳ Ｐゴシック" panose="020B0600070205080204" pitchFamily="50" charset="-128"/>
                          <a:ea typeface="ＭＳ Ｐゴシック" panose="020B0600070205080204" pitchFamily="50" charset="-128"/>
                        </a:rPr>
                        <a:t>以上</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さいたま市、川崎市、福岡市</a:t>
                      </a:r>
                      <a:endParaRPr lang="en-US" altLang="ja-JP"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t"/>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60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団体）</a:t>
                      </a:r>
                    </a:p>
                  </a:txBody>
                  <a:tcPr marL="3842" marR="3842" marT="3842" marB="0">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札幌市、横浜市、名古屋市、京都市</a:t>
                      </a:r>
                      <a:r>
                        <a:rPr lang="ja-JP" altLang="en-US" sz="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6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t"/>
                      <a:r>
                        <a:rPr lang="ja-JP" altLang="en-US" sz="800" b="1" i="0" u="none" strike="noStrike" dirty="0" smtClean="0">
                          <a:solidFill>
                            <a:srgbClr val="000000"/>
                          </a:solidFill>
                          <a:effectLst/>
                          <a:latin typeface="ＭＳ Ｐゴシック" panose="020B0600070205080204" pitchFamily="50" charset="-128"/>
                          <a:ea typeface="ＭＳ Ｐゴシック" panose="020B0600070205080204" pitchFamily="50" charset="-128"/>
                        </a:rPr>
                        <a:t>大阪市</a:t>
                      </a:r>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広島市（</a:t>
                      </a:r>
                      <a:r>
                        <a:rPr lang="en-US" altLang="ja-JP" sz="600" b="0" i="0" u="none" strike="noStrike" dirty="0">
                          <a:solidFill>
                            <a:srgbClr val="000000"/>
                          </a:solidFill>
                          <a:effectLst/>
                          <a:latin typeface="ＭＳ Ｐゴシック" panose="020B0600070205080204" pitchFamily="50" charset="-128"/>
                          <a:ea typeface="ＭＳ Ｐゴシック" panose="020B0600070205080204" pitchFamily="50" charset="-128"/>
                        </a:rPr>
                        <a:t>6</a:t>
                      </a:r>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団体）</a:t>
                      </a:r>
                    </a:p>
                  </a:txBody>
                  <a:tcPr marL="3842" marR="3842" marT="3842"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600" b="0" i="0" u="sng" strike="noStrike" dirty="0">
                          <a:solidFill>
                            <a:srgbClr val="FF0000"/>
                          </a:solidFill>
                          <a:effectLst/>
                          <a:latin typeface="ＭＳ Ｐゴシック" panose="020B0600070205080204" pitchFamily="50" charset="-128"/>
                          <a:ea typeface="ＭＳ Ｐゴシック" panose="020B0600070205080204" pitchFamily="50" charset="-128"/>
                        </a:rPr>
                        <a:t>仙台市</a:t>
                      </a:r>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、神戸市</a:t>
                      </a:r>
                      <a:endParaRPr lang="en-US" altLang="ja-JP"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a:spcAft>
                          <a:spcPts val="0"/>
                        </a:spcAft>
                      </a:pPr>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6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団体）</a:t>
                      </a:r>
                    </a:p>
                  </a:txBody>
                  <a:tcPr marL="3842" marR="3842" marT="3842" marB="0">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t"/>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3842" marR="3842" marT="3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3842" marR="3842" marT="3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3842" marR="3842" marT="3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9577">
                <a:tc>
                  <a:txBody>
                    <a:bodyPr/>
                    <a:lstStyle/>
                    <a:p>
                      <a:pPr algn="l" fontAlgn="ctr"/>
                      <a:r>
                        <a:rPr lang="ja-JP" altLang="en-US" sz="800" b="0" i="0" u="none" strike="noStrike" spc="-150" dirty="0">
                          <a:solidFill>
                            <a:srgbClr val="000000"/>
                          </a:solidFill>
                          <a:effectLst/>
                          <a:latin typeface="ＭＳ Ｐゴシック" panose="020B0600070205080204" pitchFamily="50" charset="-128"/>
                          <a:ea typeface="ＭＳ Ｐゴシック" panose="020B0600070205080204" pitchFamily="50" charset="-128"/>
                        </a:rPr>
                        <a:t>５０～</a:t>
                      </a:r>
                      <a:endParaRPr lang="en-US" altLang="ja-JP" sz="800" b="0" i="0" u="none" strike="noStrike" spc="-150" dirty="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800" b="0" i="0" u="none" strike="noStrike" spc="-150" dirty="0">
                          <a:solidFill>
                            <a:srgbClr val="000000"/>
                          </a:solidFill>
                          <a:effectLst/>
                          <a:latin typeface="ＭＳ Ｐゴシック" panose="020B0600070205080204" pitchFamily="50" charset="-128"/>
                          <a:ea typeface="ＭＳ Ｐゴシック" panose="020B0600070205080204" pitchFamily="50" charset="-128"/>
                        </a:rPr>
                        <a:t>１００万人</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川口市、大田区、世田谷区、杉並区、板橋区、練馬区</a:t>
                      </a:r>
                      <a:endParaRPr lang="en-US" altLang="ja-JP"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t"/>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600" b="0" i="0" u="none" strike="noStrike" dirty="0">
                          <a:solidFill>
                            <a:srgbClr val="000000"/>
                          </a:solidFill>
                          <a:effectLst/>
                          <a:latin typeface="ＭＳ Ｐゴシック" panose="020B0600070205080204" pitchFamily="50" charset="-128"/>
                          <a:ea typeface="ＭＳ Ｐゴシック" panose="020B0600070205080204" pitchFamily="50" charset="-128"/>
                        </a:rPr>
                        <a:t>6</a:t>
                      </a:r>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団体）</a:t>
                      </a:r>
                    </a:p>
                  </a:txBody>
                  <a:tcPr marL="3842" marR="3842" marT="3842" marB="0">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spcAft>
                          <a:spcPts val="0"/>
                        </a:spcAft>
                      </a:pPr>
                      <a:r>
                        <a:rPr lang="ja-JP" altLang="en-US" sz="600" b="0" i="0" u="sng" strike="noStrike" kern="0" dirty="0">
                          <a:solidFill>
                            <a:srgbClr val="FF0000"/>
                          </a:solidFill>
                          <a:effectLst/>
                          <a:latin typeface="Century" panose="02040604050505020304" pitchFamily="18" charset="0"/>
                          <a:ea typeface="+mn-ea"/>
                        </a:rPr>
                        <a:t>宇都宮市</a:t>
                      </a:r>
                      <a:r>
                        <a:rPr lang="ja-JP" altLang="en-US" sz="600" b="0" i="0" u="none" strike="noStrike" kern="0" dirty="0">
                          <a:solidFill>
                            <a:schemeClr val="tx1"/>
                          </a:solidFill>
                          <a:effectLst/>
                          <a:latin typeface="Century" panose="02040604050505020304" pitchFamily="18" charset="0"/>
                          <a:ea typeface="+mn-ea"/>
                        </a:rPr>
                        <a:t>、千</a:t>
                      </a:r>
                      <a:r>
                        <a:rPr lang="ja-JP" altLang="en-US" sz="600" b="0" i="0" u="none" strike="noStrike" kern="0" dirty="0">
                          <a:solidFill>
                            <a:srgbClr val="000000"/>
                          </a:solidFill>
                          <a:effectLst/>
                          <a:latin typeface="Century" panose="02040604050505020304" pitchFamily="18" charset="0"/>
                          <a:ea typeface="+mn-ea"/>
                        </a:rPr>
                        <a:t>葉市、船橋市、江戸川区、相模原市、浜松市、岡山市、熊本市</a:t>
                      </a:r>
                      <a:endParaRPr lang="en-US" altLang="ja-JP" sz="600" b="0" i="0" u="none" strike="noStrike" kern="0" dirty="0">
                        <a:solidFill>
                          <a:srgbClr val="000000"/>
                        </a:solidFill>
                        <a:effectLst/>
                        <a:latin typeface="Century" panose="02040604050505020304" pitchFamily="18" charset="0"/>
                        <a:ea typeface="+mn-ea"/>
                      </a:endParaRPr>
                    </a:p>
                    <a:p>
                      <a:pPr algn="l">
                        <a:spcAft>
                          <a:spcPts val="0"/>
                        </a:spcAft>
                      </a:pPr>
                      <a:r>
                        <a:rPr lang="zh-TW"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zh-TW" sz="600" b="0" i="0" u="none" strike="noStrike" dirty="0">
                          <a:solidFill>
                            <a:srgbClr val="000000"/>
                          </a:solidFill>
                          <a:effectLst/>
                          <a:latin typeface="ＭＳ Ｐゴシック" panose="020B0600070205080204" pitchFamily="50" charset="-128"/>
                          <a:ea typeface="ＭＳ Ｐゴシック" panose="020B0600070205080204" pitchFamily="50" charset="-128"/>
                        </a:rPr>
                        <a:t>8</a:t>
                      </a:r>
                      <a:r>
                        <a:rPr lang="zh-TW"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団体）</a:t>
                      </a:r>
                    </a:p>
                  </a:txBody>
                  <a:tcPr marL="3842" marR="3842" marT="3842" marB="0">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足立区、八王子市、新潟市、静岡市、</a:t>
                      </a:r>
                      <a:r>
                        <a:rPr lang="ja-JP" altLang="en-US" sz="800" b="1" i="0" u="none" strike="noStrike" dirty="0">
                          <a:solidFill>
                            <a:srgbClr val="000000"/>
                          </a:solidFill>
                          <a:effectLst/>
                          <a:latin typeface="ＭＳ Ｐゴシック" panose="020B0600070205080204" pitchFamily="50" charset="-128"/>
                          <a:ea typeface="ＭＳ Ｐゴシック" panose="020B0600070205080204" pitchFamily="50" charset="-128"/>
                        </a:rPr>
                        <a:t>堺市、</a:t>
                      </a:r>
                      <a:r>
                        <a:rPr lang="ja-JP" altLang="en-US" sz="800" b="1" i="0" u="sng" strike="noStrike" dirty="0">
                          <a:solidFill>
                            <a:srgbClr val="FF0000"/>
                          </a:solidFill>
                          <a:effectLst/>
                          <a:latin typeface="ＭＳ Ｐゴシック" panose="020B0600070205080204" pitchFamily="50" charset="-128"/>
                          <a:ea typeface="ＭＳ Ｐゴシック" panose="020B0600070205080204" pitchFamily="50" charset="-128"/>
                        </a:rPr>
                        <a:t>東大阪市</a:t>
                      </a:r>
                      <a:r>
                        <a:rPr kumimoji="1" lang="ja-JP" altLang="en-US" sz="600" b="0" i="0" u="none" strike="noStrike" kern="0" dirty="0">
                          <a:solidFill>
                            <a:srgbClr val="000000"/>
                          </a:solidFill>
                          <a:effectLst/>
                          <a:latin typeface="Century" panose="02040604050505020304" pitchFamily="18" charset="0"/>
                          <a:ea typeface="+mn-ea"/>
                          <a:cs typeface="+mn-cs"/>
                        </a:rPr>
                        <a:t>、</a:t>
                      </a:r>
                      <a:r>
                        <a:rPr lang="ja-JP" altLang="en-US" sz="600" b="0" i="0" u="sng" strike="noStrike" dirty="0">
                          <a:solidFill>
                            <a:srgbClr val="FF0000"/>
                          </a:solidFill>
                          <a:effectLst/>
                          <a:latin typeface="ＭＳ Ｐゴシック" panose="020B0600070205080204" pitchFamily="50" charset="-128"/>
                          <a:ea typeface="ＭＳ Ｐゴシック" panose="020B0600070205080204" pitchFamily="50" charset="-128"/>
                        </a:rPr>
                        <a:t>姫路市</a:t>
                      </a:r>
                      <a:r>
                        <a:rPr kumimoji="1" lang="ja-JP" altLang="en-US" sz="600" b="0" i="0" u="none" strike="noStrike" kern="0" dirty="0">
                          <a:solidFill>
                            <a:srgbClr val="000000"/>
                          </a:solidFill>
                          <a:effectLst/>
                          <a:latin typeface="Century" panose="02040604050505020304" pitchFamily="18" charset="0"/>
                          <a:ea typeface="+mn-ea"/>
                          <a:cs typeface="+mn-cs"/>
                        </a:rPr>
                        <a:t>、</a:t>
                      </a:r>
                      <a:r>
                        <a:rPr lang="ja-JP" altLang="en-US" sz="600" b="0" i="0" u="sng" strike="noStrike" dirty="0">
                          <a:solidFill>
                            <a:srgbClr val="FF0000"/>
                          </a:solidFill>
                          <a:effectLst/>
                          <a:latin typeface="ＭＳ Ｐゴシック" panose="020B0600070205080204" pitchFamily="50" charset="-128"/>
                          <a:ea typeface="ＭＳ Ｐゴシック" panose="020B0600070205080204" pitchFamily="50" charset="-128"/>
                        </a:rPr>
                        <a:t>松山市</a:t>
                      </a:r>
                      <a:r>
                        <a:rPr kumimoji="1" lang="ja-JP" altLang="en-US" sz="600" b="0" i="0" u="none" strike="noStrike" kern="0" dirty="0">
                          <a:solidFill>
                            <a:srgbClr val="000000"/>
                          </a:solidFill>
                          <a:effectLst/>
                          <a:latin typeface="Century" panose="02040604050505020304" pitchFamily="18" charset="0"/>
                          <a:ea typeface="+mn-ea"/>
                          <a:cs typeface="+mn-cs"/>
                        </a:rPr>
                        <a:t>、</a:t>
                      </a:r>
                      <a:r>
                        <a:rPr lang="ja-JP" altLang="en-US" sz="600" b="0" i="0" u="none" strike="noStrike" dirty="0">
                          <a:solidFill>
                            <a:schemeClr val="tx1"/>
                          </a:solidFill>
                          <a:effectLst/>
                          <a:latin typeface="ＭＳ Ｐゴシック" panose="020B0600070205080204" pitchFamily="50" charset="-128"/>
                          <a:ea typeface="ＭＳ Ｐゴシック" panose="020B0600070205080204" pitchFamily="50" charset="-128"/>
                        </a:rPr>
                        <a:t>北九州市、</a:t>
                      </a:r>
                      <a:r>
                        <a:rPr lang="ja-JP" altLang="en-US" sz="6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鹿児島市　</a:t>
                      </a:r>
                      <a:r>
                        <a:rPr lang="zh-TW" altLang="en-US" sz="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zh-TW" sz="6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r>
                        <a:rPr lang="zh-TW"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団体）</a:t>
                      </a:r>
                    </a:p>
                  </a:txBody>
                  <a:tcPr marL="3842" marR="3842" marT="3842" marB="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l" fontAlgn="t"/>
                      <a:endParaRPr lang="zh-CN"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842" marR="3842" marT="3842" marB="0">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3842" marR="3842" marT="3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3842" marR="3842" marT="3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99299">
                <a:tc>
                  <a:txBody>
                    <a:bodyPr/>
                    <a:lstStyle/>
                    <a:p>
                      <a:pPr algn="l" fontAlgn="ctr"/>
                      <a:r>
                        <a:rPr lang="ja-JP" altLang="en-US" sz="800" b="0" i="0" u="none" strike="noStrike" spc="-150" dirty="0">
                          <a:solidFill>
                            <a:srgbClr val="000000"/>
                          </a:solidFill>
                          <a:effectLst/>
                          <a:latin typeface="ＭＳ Ｐゴシック" panose="020B0600070205080204" pitchFamily="50" charset="-128"/>
                          <a:ea typeface="ＭＳ Ｐゴシック" panose="020B0600070205080204" pitchFamily="50" charset="-128"/>
                        </a:rPr>
                        <a:t>２０～</a:t>
                      </a:r>
                      <a:endParaRPr lang="en-US" altLang="ja-JP" sz="800" b="0" i="0" u="none" strike="noStrike" spc="-150" dirty="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800" b="0" i="0" u="none" strike="noStrike" spc="-150" dirty="0">
                          <a:solidFill>
                            <a:srgbClr val="000000"/>
                          </a:solidFill>
                          <a:effectLst/>
                          <a:latin typeface="ＭＳ Ｐゴシック" panose="020B0600070205080204" pitchFamily="50" charset="-128"/>
                          <a:ea typeface="ＭＳ Ｐゴシック" panose="020B0600070205080204" pitchFamily="50" charset="-128"/>
                        </a:rPr>
                        <a:t>５０万人</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spcAft>
                          <a:spcPts val="0"/>
                        </a:spcAft>
                      </a:pPr>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つくば市、越谷市、柏市、港区、新宿区、文京区、墨田区、</a:t>
                      </a:r>
                      <a:r>
                        <a:rPr lang="ja-JP" altLang="en-US" sz="600" b="0" i="0" u="none" strike="noStrike" dirty="0">
                          <a:solidFill>
                            <a:srgbClr val="00B050"/>
                          </a:solidFill>
                          <a:effectLst/>
                          <a:latin typeface="ＭＳ Ｐゴシック" panose="020B0600070205080204" pitchFamily="50" charset="-128"/>
                          <a:ea typeface="ＭＳ Ｐゴシック" panose="020B0600070205080204" pitchFamily="50" charset="-128"/>
                        </a:rPr>
                        <a:t>江東区</a:t>
                      </a:r>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、品川区、目黒区、渋谷区、豊島区、荒川区、調布市、西東京市、</a:t>
                      </a:r>
                      <a:r>
                        <a:rPr lang="ja-JP" altLang="en-US" sz="600" b="0" i="0" u="none" strike="noStrike" dirty="0">
                          <a:solidFill>
                            <a:srgbClr val="000000"/>
                          </a:solidFill>
                          <a:effectLst/>
                          <a:latin typeface="ＭＳ Ｐゴシック" panose="020B0600070205080204" pitchFamily="50" charset="-128"/>
                          <a:ea typeface="+mn-ea"/>
                        </a:rPr>
                        <a:t>藤沢市、岡崎市</a:t>
                      </a:r>
                      <a:endParaRPr lang="en-US" altLang="ja-JP" sz="600" b="0" i="0" u="none" strike="noStrike" dirty="0">
                        <a:solidFill>
                          <a:srgbClr val="000000"/>
                        </a:solidFill>
                        <a:effectLst/>
                        <a:latin typeface="ＭＳ Ｐゴシック" panose="020B0600070205080204" pitchFamily="50" charset="-128"/>
                        <a:ea typeface="+mn-ea"/>
                      </a:endParaRPr>
                    </a:p>
                    <a:p>
                      <a:pPr algn="l">
                        <a:spcAft>
                          <a:spcPts val="0"/>
                        </a:spcAft>
                      </a:pPr>
                      <a:r>
                        <a:rPr lang="ja-JP" altLang="en-US" sz="600" b="0" i="0" u="none" strike="noStrike" dirty="0">
                          <a:solidFill>
                            <a:srgbClr val="000000"/>
                          </a:solidFill>
                          <a:effectLst/>
                          <a:latin typeface="ＭＳ Ｐゴシック" panose="020B0600070205080204" pitchFamily="50" charset="-128"/>
                          <a:ea typeface="+mn-ea"/>
                        </a:rPr>
                        <a:t>（</a:t>
                      </a:r>
                      <a:r>
                        <a:rPr lang="en-US" altLang="ja-JP" sz="600" b="0" i="0" u="none" strike="noStrike" dirty="0">
                          <a:solidFill>
                            <a:srgbClr val="000000"/>
                          </a:solidFill>
                          <a:effectLst/>
                          <a:latin typeface="ＭＳ Ｐゴシック" panose="020B0600070205080204" pitchFamily="50" charset="-128"/>
                          <a:ea typeface="+mn-ea"/>
                        </a:rPr>
                        <a:t>17</a:t>
                      </a:r>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団体）</a:t>
                      </a:r>
                      <a:endParaRPr lang="ja-JP" altLang="en-US" sz="600" b="0" i="0" u="none" strike="noStrike" dirty="0">
                        <a:solidFill>
                          <a:srgbClr val="70AD47"/>
                        </a:solidFill>
                        <a:effectLst/>
                        <a:latin typeface="ＭＳ Ｐゴシック" panose="020B0600070205080204" pitchFamily="50" charset="-128"/>
                        <a:ea typeface="ＭＳ Ｐゴシック" panose="020B0600070205080204" pitchFamily="50" charset="-128"/>
                      </a:endParaRPr>
                    </a:p>
                  </a:txBody>
                  <a:tcPr marL="3842" marR="3842" marT="3842" marB="0">
                    <a:lnL w="635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spcAft>
                          <a:spcPts val="0"/>
                        </a:spcAft>
                      </a:pPr>
                      <a:r>
                        <a:rPr lang="ja-JP" altLang="en-US" sz="600" b="0" i="0" u="none" strike="noStrike" kern="0" dirty="0">
                          <a:solidFill>
                            <a:srgbClr val="000000"/>
                          </a:solidFill>
                          <a:effectLst/>
                          <a:latin typeface="Century" panose="02040604050505020304" pitchFamily="18" charset="0"/>
                          <a:ea typeface="+mn-ea"/>
                        </a:rPr>
                        <a:t>水戸市、高崎市、</a:t>
                      </a:r>
                      <a:r>
                        <a:rPr lang="ja-JP" altLang="en-US" sz="600" b="0" i="0" u="sng" strike="noStrike" kern="0" dirty="0">
                          <a:solidFill>
                            <a:srgbClr val="FF0000"/>
                          </a:solidFill>
                          <a:effectLst/>
                          <a:latin typeface="Century" panose="02040604050505020304" pitchFamily="18" charset="0"/>
                          <a:ea typeface="+mn-ea"/>
                        </a:rPr>
                        <a:t>伊勢崎市</a:t>
                      </a:r>
                      <a:r>
                        <a:rPr lang="ja-JP" altLang="en-US" sz="600" b="0" i="0" u="none" strike="noStrike" kern="0" dirty="0">
                          <a:solidFill>
                            <a:srgbClr val="000000"/>
                          </a:solidFill>
                          <a:effectLst/>
                          <a:latin typeface="Century" panose="02040604050505020304" pitchFamily="18" charset="0"/>
                          <a:ea typeface="+mn-ea"/>
                        </a:rPr>
                        <a:t>、太田市、川越市、上尾市、草加市、市川市、松戸市、中野区、北区、葛飾区、府中市、町田市、茅ヶ崎市、大和市、金沢市、福井市、松本市、一宮市、豊田市、四日市市、大津市、</a:t>
                      </a:r>
                      <a:r>
                        <a:rPr lang="ja-JP" altLang="en-US" sz="800" b="1" i="0" u="none" strike="noStrike" kern="0" dirty="0">
                          <a:solidFill>
                            <a:srgbClr val="000000"/>
                          </a:solidFill>
                          <a:effectLst/>
                          <a:latin typeface="Century" panose="02040604050505020304" pitchFamily="18" charset="0"/>
                          <a:ea typeface="+mn-ea"/>
                        </a:rPr>
                        <a:t>豊中市、吹田市、茨木市、</a:t>
                      </a:r>
                      <a:r>
                        <a:rPr lang="ja-JP" altLang="en-US" sz="600" b="0" i="0" u="none" strike="noStrike" kern="0" dirty="0">
                          <a:solidFill>
                            <a:srgbClr val="000000"/>
                          </a:solidFill>
                          <a:effectLst/>
                          <a:latin typeface="Century" panose="02040604050505020304" pitchFamily="18" charset="0"/>
                          <a:ea typeface="+mn-ea"/>
                        </a:rPr>
                        <a:t>明石市、西宮市、倉敷市、福山市、高松市、久留米市、佐賀市、大分市、宮崎市、</a:t>
                      </a:r>
                      <a:r>
                        <a:rPr lang="ja-JP" altLang="en-US" sz="600" b="0" i="0" u="none" strike="noStrike" kern="0" dirty="0" smtClean="0">
                          <a:solidFill>
                            <a:srgbClr val="000000"/>
                          </a:solidFill>
                          <a:effectLst/>
                          <a:latin typeface="Century" panose="02040604050505020304" pitchFamily="18" charset="0"/>
                          <a:ea typeface="+mn-ea"/>
                        </a:rPr>
                        <a:t>那覇市　</a:t>
                      </a:r>
                      <a:r>
                        <a:rPr lang="ja-JP" altLang="en-US" sz="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600" b="0" i="0" u="none" strike="noStrike" dirty="0">
                          <a:solidFill>
                            <a:srgbClr val="000000"/>
                          </a:solidFill>
                          <a:effectLst/>
                          <a:latin typeface="ＭＳ Ｐゴシック" panose="020B0600070205080204" pitchFamily="50" charset="-128"/>
                          <a:ea typeface="ＭＳ Ｐゴシック" panose="020B0600070205080204" pitchFamily="50" charset="-128"/>
                        </a:rPr>
                        <a:t>36</a:t>
                      </a:r>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団体）</a:t>
                      </a:r>
                    </a:p>
                  </a:txBody>
                  <a:tcPr marL="3842" marR="3842" marT="3842" marB="0">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盛岡市、山形市、前橋市、所沢市、</a:t>
                      </a:r>
                      <a:r>
                        <a:rPr lang="ja-JP" altLang="en-US" sz="600" b="0" i="0" u="none" strike="noStrike" dirty="0">
                          <a:solidFill>
                            <a:srgbClr val="000000"/>
                          </a:solidFill>
                          <a:effectLst/>
                          <a:latin typeface="ＭＳ Ｐゴシック" panose="020B0600070205080204" pitchFamily="50" charset="-128"/>
                          <a:ea typeface="+mn-ea"/>
                        </a:rPr>
                        <a:t>平塚市、厚木市、長岡市、富山市、長野市、岐阜市、豊橋市、春日井市、津市、</a:t>
                      </a:r>
                      <a:r>
                        <a:rPr lang="ja-JP" altLang="en-US" sz="800" b="1" i="0" u="none" strike="noStrike" dirty="0">
                          <a:solidFill>
                            <a:srgbClr val="000000"/>
                          </a:solidFill>
                          <a:effectLst/>
                          <a:latin typeface="ＭＳ Ｐゴシック" panose="020B0600070205080204" pitchFamily="50" charset="-128"/>
                          <a:ea typeface="+mn-ea"/>
                        </a:rPr>
                        <a:t>高槻市、枚方市、八尾市</a:t>
                      </a:r>
                      <a:r>
                        <a:rPr lang="ja-JP" altLang="en-US" sz="600" b="0" i="0" u="none" strike="noStrike" dirty="0">
                          <a:solidFill>
                            <a:srgbClr val="000000"/>
                          </a:solidFill>
                          <a:effectLst/>
                          <a:latin typeface="ＭＳ Ｐゴシック" panose="020B0600070205080204" pitchFamily="50" charset="-128"/>
                          <a:ea typeface="+mn-ea"/>
                        </a:rPr>
                        <a:t>、尼崎市、加古川市、</a:t>
                      </a:r>
                      <a:r>
                        <a:rPr lang="ja-JP" altLang="en-US" sz="600" b="0" i="0" u="sng" strike="noStrike" dirty="0">
                          <a:solidFill>
                            <a:srgbClr val="FF0000"/>
                          </a:solidFill>
                          <a:effectLst/>
                          <a:latin typeface="ＭＳ Ｐゴシック" panose="020B0600070205080204" pitchFamily="50" charset="-128"/>
                          <a:ea typeface="+mn-ea"/>
                        </a:rPr>
                        <a:t>宝塚市</a:t>
                      </a:r>
                      <a:r>
                        <a:rPr lang="ja-JP" altLang="en-US" sz="600" b="0" i="0" u="none" strike="noStrike" dirty="0">
                          <a:solidFill>
                            <a:srgbClr val="000000"/>
                          </a:solidFill>
                          <a:effectLst/>
                          <a:latin typeface="ＭＳ Ｐゴシック" panose="020B0600070205080204" pitchFamily="50" charset="-128"/>
                          <a:ea typeface="+mn-ea"/>
                        </a:rPr>
                        <a:t>、奈良市、和歌山市、</a:t>
                      </a:r>
                      <a:r>
                        <a:rPr lang="ja-JP" altLang="en-US" sz="600" b="0" i="0" u="sng" strike="noStrike" dirty="0">
                          <a:solidFill>
                            <a:srgbClr val="FF0000"/>
                          </a:solidFill>
                          <a:effectLst/>
                          <a:latin typeface="ＭＳ Ｐゴシック" panose="020B0600070205080204" pitchFamily="50" charset="-128"/>
                          <a:ea typeface="+mn-ea"/>
                        </a:rPr>
                        <a:t>松江市</a:t>
                      </a:r>
                      <a:r>
                        <a:rPr lang="ja-JP" altLang="en-US" sz="600" b="0" i="0" u="none" strike="noStrike" dirty="0">
                          <a:solidFill>
                            <a:srgbClr val="000000"/>
                          </a:solidFill>
                          <a:effectLst/>
                          <a:latin typeface="ＭＳ Ｐゴシック" panose="020B0600070205080204" pitchFamily="50" charset="-128"/>
                          <a:ea typeface="+mn-ea"/>
                        </a:rPr>
                        <a:t>、徳島市、高知市、佐世保市</a:t>
                      </a:r>
                      <a:endParaRPr lang="en-US" altLang="ja-JP" sz="600" b="0" i="0" u="none" strike="noStrike" dirty="0">
                        <a:solidFill>
                          <a:srgbClr val="000000"/>
                        </a:solidFill>
                        <a:effectLst/>
                        <a:latin typeface="ＭＳ Ｐゴシック" panose="020B0600070205080204" pitchFamily="50" charset="-128"/>
                        <a:ea typeface="+mn-ea"/>
                      </a:endParaRPr>
                    </a:p>
                    <a:p>
                      <a:pPr algn="l">
                        <a:spcAft>
                          <a:spcPts val="0"/>
                        </a:spcAft>
                      </a:pPr>
                      <a:r>
                        <a:rPr lang="zh-TW"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600" b="0" i="0" u="none" strike="noStrike" dirty="0">
                          <a:solidFill>
                            <a:srgbClr val="000000"/>
                          </a:solidFill>
                          <a:effectLst/>
                          <a:latin typeface="ＭＳ Ｐゴシック" panose="020B0600070205080204" pitchFamily="50" charset="-128"/>
                          <a:ea typeface="ＭＳ Ｐゴシック" panose="020B0600070205080204" pitchFamily="50" charset="-128"/>
                        </a:rPr>
                        <a:t>25</a:t>
                      </a:r>
                      <a:r>
                        <a:rPr lang="zh-TW"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団体）</a:t>
                      </a:r>
                    </a:p>
                  </a:txBody>
                  <a:tcPr marL="3842" marR="3842" marT="3842" marB="0">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旭川市、青森市、</a:t>
                      </a:r>
                      <a:r>
                        <a:rPr lang="ja-JP" altLang="en-US" sz="600" b="0" i="0" u="sng" strike="noStrike" dirty="0">
                          <a:solidFill>
                            <a:srgbClr val="FF0000"/>
                          </a:solidFill>
                          <a:effectLst/>
                          <a:latin typeface="ＭＳ Ｐゴシック" panose="020B0600070205080204" pitchFamily="50" charset="-128"/>
                          <a:ea typeface="ＭＳ Ｐゴシック" panose="020B0600070205080204" pitchFamily="50" charset="-128"/>
                        </a:rPr>
                        <a:t>八戸市</a:t>
                      </a:r>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、秋田市、</a:t>
                      </a:r>
                      <a:r>
                        <a:rPr lang="ja-JP" altLang="en-US" sz="600" b="0" i="0" u="sng" strike="noStrike" dirty="0">
                          <a:solidFill>
                            <a:srgbClr val="FF0000"/>
                          </a:solidFill>
                          <a:effectLst/>
                          <a:latin typeface="ＭＳ Ｐゴシック" panose="020B0600070205080204" pitchFamily="50" charset="-128"/>
                          <a:ea typeface="ＭＳ Ｐゴシック" panose="020B0600070205080204" pitchFamily="50" charset="-128"/>
                        </a:rPr>
                        <a:t>春日部市</a:t>
                      </a:r>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、市原市、</a:t>
                      </a:r>
                      <a:r>
                        <a:rPr lang="ja-JP" altLang="en-US" sz="600" b="0" i="0" u="none" strike="noStrike" dirty="0">
                          <a:solidFill>
                            <a:srgbClr val="000000"/>
                          </a:solidFill>
                          <a:effectLst/>
                          <a:latin typeface="ＭＳ Ｐゴシック" panose="020B0600070205080204" pitchFamily="50" charset="-128"/>
                          <a:ea typeface="+mn-ea"/>
                        </a:rPr>
                        <a:t>横須賀市、</a:t>
                      </a:r>
                      <a:r>
                        <a:rPr lang="ja-JP" altLang="en-US" sz="600" b="0" i="0" u="sng" strike="noStrike" dirty="0">
                          <a:solidFill>
                            <a:srgbClr val="FF0000"/>
                          </a:solidFill>
                          <a:effectLst/>
                          <a:latin typeface="ＭＳ Ｐゴシック" panose="020B0600070205080204" pitchFamily="50" charset="-128"/>
                          <a:ea typeface="+mn-ea"/>
                        </a:rPr>
                        <a:t>富士市</a:t>
                      </a:r>
                      <a:r>
                        <a:rPr lang="ja-JP" altLang="en-US" sz="600" b="0" i="0" u="none" strike="noStrike" dirty="0">
                          <a:solidFill>
                            <a:srgbClr val="000000"/>
                          </a:solidFill>
                          <a:effectLst/>
                          <a:latin typeface="ＭＳ Ｐゴシック" panose="020B0600070205080204" pitchFamily="50" charset="-128"/>
                          <a:ea typeface="+mn-ea"/>
                        </a:rPr>
                        <a:t>、</a:t>
                      </a:r>
                      <a:r>
                        <a:rPr lang="ja-JP" altLang="en-US" sz="800" b="1" i="0" u="sng" strike="noStrike" dirty="0">
                          <a:solidFill>
                            <a:srgbClr val="FF0000"/>
                          </a:solidFill>
                          <a:effectLst/>
                          <a:latin typeface="ＭＳ Ｐゴシック" panose="020B0600070205080204" pitchFamily="50" charset="-128"/>
                          <a:ea typeface="+mn-ea"/>
                        </a:rPr>
                        <a:t>寝屋川市</a:t>
                      </a:r>
                      <a:r>
                        <a:rPr lang="ja-JP" altLang="en-US" sz="600" b="0" i="0" u="none" strike="noStrike" dirty="0">
                          <a:solidFill>
                            <a:srgbClr val="000000"/>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呉市</a:t>
                      </a:r>
                      <a:r>
                        <a:rPr lang="ja-JP" altLang="en-US" sz="600" b="0" i="0" u="none" strike="noStrike" dirty="0">
                          <a:solidFill>
                            <a:srgbClr val="000000"/>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下関市</a:t>
                      </a:r>
                      <a:r>
                        <a:rPr lang="ja-JP" altLang="en-US" sz="600" b="0" i="0" u="none" strike="noStrike" dirty="0">
                          <a:solidFill>
                            <a:srgbClr val="000000"/>
                          </a:solidFill>
                          <a:effectLst/>
                          <a:latin typeface="ＭＳ Ｐゴシック" panose="020B0600070205080204" pitchFamily="50" charset="-128"/>
                          <a:ea typeface="+mn-ea"/>
                        </a:rPr>
                        <a:t>、長崎市</a:t>
                      </a:r>
                      <a:endParaRPr lang="en-US" altLang="ja-JP" sz="600" b="0" i="0" u="none" strike="noStrike" dirty="0">
                        <a:solidFill>
                          <a:srgbClr val="000000"/>
                        </a:solidFill>
                        <a:effectLst/>
                        <a:latin typeface="ＭＳ Ｐゴシック" panose="020B0600070205080204" pitchFamily="50" charset="-128"/>
                        <a:ea typeface="+mn-ea"/>
                      </a:endParaRPr>
                    </a:p>
                    <a:p>
                      <a:pPr algn="l">
                        <a:spcAft>
                          <a:spcPts val="0"/>
                        </a:spcAft>
                      </a:pPr>
                      <a:r>
                        <a:rPr lang="zh-TW"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zh-TW" sz="600" b="0" i="0" u="none" strike="noStrike" dirty="0">
                          <a:solidFill>
                            <a:srgbClr val="000000"/>
                          </a:solidFill>
                          <a:effectLst/>
                          <a:latin typeface="ＭＳ Ｐゴシック" panose="020B0600070205080204" pitchFamily="50" charset="-128"/>
                          <a:ea typeface="ＭＳ Ｐゴシック" panose="020B0600070205080204" pitchFamily="50" charset="-128"/>
                        </a:rPr>
                        <a:t>12</a:t>
                      </a:r>
                      <a:r>
                        <a:rPr lang="zh-TW"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団体）</a:t>
                      </a:r>
                    </a:p>
                  </a:txBody>
                  <a:tcPr marL="3842" marR="3842" marT="3842" marB="0">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600" b="0" i="0" u="sng" strike="noStrike" dirty="0">
                          <a:solidFill>
                            <a:srgbClr val="FF0000"/>
                          </a:solidFill>
                          <a:effectLst/>
                          <a:latin typeface="ＭＳ Ｐゴシック" panose="020B0600070205080204" pitchFamily="50" charset="-128"/>
                          <a:ea typeface="ＭＳ Ｐゴシック" panose="020B0600070205080204" pitchFamily="50" charset="-128"/>
                        </a:rPr>
                        <a:t>函館市</a:t>
                      </a:r>
                      <a:endParaRPr lang="en-US" altLang="ja-JP" sz="600" b="0" i="0" u="sng" strike="noStrike" dirty="0">
                        <a:solidFill>
                          <a:srgbClr val="FF0000"/>
                        </a:solidFill>
                        <a:effectLst/>
                        <a:latin typeface="ＭＳ Ｐゴシック" panose="020B0600070205080204" pitchFamily="50" charset="-128"/>
                        <a:ea typeface="ＭＳ Ｐゴシック" panose="020B0600070205080204" pitchFamily="50" charset="-128"/>
                      </a:endParaRPr>
                    </a:p>
                    <a:p>
                      <a:pPr algn="l" fontAlgn="t"/>
                      <a:r>
                        <a:rPr lang="en-US" altLang="ja-JP" sz="600" b="0" i="0" u="none" strike="noStrike" dirty="0">
                          <a:solidFill>
                            <a:schemeClr val="tx1"/>
                          </a:solidFill>
                          <a:effectLst/>
                          <a:latin typeface="ＭＳ Ｐゴシック" panose="020B0600070205080204" pitchFamily="50" charset="-128"/>
                          <a:ea typeface="ＭＳ Ｐゴシック" panose="020B0600070205080204" pitchFamily="50" charset="-128"/>
                        </a:rPr>
                        <a:t>(1</a:t>
                      </a:r>
                      <a:r>
                        <a:rPr lang="ja-JP" altLang="en-US" sz="600" b="0" i="0" u="none" strike="noStrike" dirty="0">
                          <a:solidFill>
                            <a:schemeClr val="tx1"/>
                          </a:solidFill>
                          <a:effectLst/>
                          <a:latin typeface="ＭＳ Ｐゴシック" panose="020B0600070205080204" pitchFamily="50" charset="-128"/>
                          <a:ea typeface="ＭＳ Ｐゴシック" panose="020B0600070205080204" pitchFamily="50" charset="-128"/>
                        </a:rPr>
                        <a:t>団体）</a:t>
                      </a:r>
                      <a:endParaRPr lang="en-US" altLang="ja-JP" sz="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p>
                      <a:pPr algn="l" fontAlgn="t"/>
                      <a:endParaRPr lang="en-US" altLang="ja-JP" sz="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3842" marR="3842" marT="3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3842" marR="3842" marT="3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77903">
                <a:tc>
                  <a:txBody>
                    <a:bodyPr/>
                    <a:lstStyle/>
                    <a:p>
                      <a:pPr algn="l" fontAlgn="ctr"/>
                      <a:r>
                        <a:rPr lang="ja-JP" altLang="en-US" sz="800" b="0" i="0" u="none" strike="noStrike" spc="-150" dirty="0">
                          <a:solidFill>
                            <a:srgbClr val="000000"/>
                          </a:solidFill>
                          <a:effectLst/>
                          <a:latin typeface="ＭＳ Ｐゴシック" panose="020B0600070205080204" pitchFamily="50" charset="-128"/>
                          <a:ea typeface="ＭＳ Ｐゴシック" panose="020B0600070205080204" pitchFamily="50" charset="-128"/>
                        </a:rPr>
                        <a:t>１０～</a:t>
                      </a:r>
                      <a:endParaRPr lang="en-US" altLang="ja-JP" sz="800" b="0" i="0" u="none" strike="noStrike" spc="-150" dirty="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800" b="0" i="0" u="none" strike="noStrike" spc="-150" dirty="0">
                          <a:solidFill>
                            <a:srgbClr val="000000"/>
                          </a:solidFill>
                          <a:effectLst/>
                          <a:latin typeface="ＭＳ Ｐゴシック" panose="020B0600070205080204" pitchFamily="50" charset="-128"/>
                          <a:ea typeface="ＭＳ Ｐゴシック" panose="020B0600070205080204" pitchFamily="50" charset="-128"/>
                        </a:rPr>
                        <a:t>２０万人</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spcAft>
                          <a:spcPts val="0"/>
                        </a:spcAft>
                      </a:pPr>
                      <a:r>
                        <a:rPr lang="ja-JP" altLang="en-US" sz="600" b="0" i="0" u="none" strike="noStrike" dirty="0">
                          <a:solidFill>
                            <a:srgbClr val="000000"/>
                          </a:solidFill>
                          <a:effectLst/>
                          <a:latin typeface="ＭＳ Ｐゴシック" panose="020B0600070205080204" pitchFamily="50" charset="-128"/>
                          <a:ea typeface="+mn-ea"/>
                        </a:rPr>
                        <a:t>戸田市、朝霞市、三郷市、ふじみ野市、木更津市、</a:t>
                      </a:r>
                      <a:r>
                        <a:rPr lang="ja-JP" altLang="en-US" sz="600" b="0" i="0" u="none" strike="noStrike" dirty="0">
                          <a:solidFill>
                            <a:srgbClr val="00B050"/>
                          </a:solidFill>
                          <a:effectLst/>
                          <a:latin typeface="ＭＳ Ｐゴシック" panose="020B0600070205080204" pitchFamily="50" charset="-128"/>
                          <a:ea typeface="+mn-ea"/>
                        </a:rPr>
                        <a:t>流山市</a:t>
                      </a:r>
                      <a:r>
                        <a:rPr lang="ja-JP" altLang="en-US" sz="600" b="0" i="0" u="none" strike="noStrike" dirty="0">
                          <a:solidFill>
                            <a:srgbClr val="000000"/>
                          </a:solidFill>
                          <a:effectLst/>
                          <a:latin typeface="ＭＳ Ｐゴシック" panose="020B0600070205080204" pitchFamily="50" charset="-128"/>
                          <a:ea typeface="+mn-ea"/>
                        </a:rPr>
                        <a:t>、浦安市、中央区、</a:t>
                      </a:r>
                      <a:r>
                        <a:rPr lang="ja-JP" altLang="en-US" sz="600" b="0" i="0" u="none" strike="noStrike" dirty="0">
                          <a:solidFill>
                            <a:srgbClr val="00B050"/>
                          </a:solidFill>
                          <a:effectLst/>
                          <a:latin typeface="ＭＳ Ｐゴシック" panose="020B0600070205080204" pitchFamily="50" charset="-128"/>
                          <a:ea typeface="+mn-ea"/>
                        </a:rPr>
                        <a:t>台東区</a:t>
                      </a:r>
                      <a:r>
                        <a:rPr lang="ja-JP" altLang="en-US" sz="600" b="0" i="0" u="none" strike="noStrike" dirty="0">
                          <a:solidFill>
                            <a:srgbClr val="000000"/>
                          </a:solidFill>
                          <a:effectLst/>
                          <a:latin typeface="ＭＳ Ｐゴシック" panose="020B0600070205080204" pitchFamily="50" charset="-128"/>
                          <a:ea typeface="+mn-ea"/>
                        </a:rPr>
                        <a:t>、三鷹市、小金井市、日野市、刈谷市、安城市、東海市、草津市、浦添市、沖縄市、うるま市</a:t>
                      </a:r>
                      <a:endParaRPr lang="en-US" altLang="ja-JP"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a:spcAft>
                          <a:spcPts val="0"/>
                        </a:spcAft>
                      </a:pPr>
                      <a:r>
                        <a:rPr lang="en-US" altLang="ja-JP" sz="600" b="0" i="0" u="none" strike="noStrike" dirty="0">
                          <a:solidFill>
                            <a:srgbClr val="000000"/>
                          </a:solidFill>
                          <a:effectLst/>
                          <a:latin typeface="ＭＳ Ｐゴシック" panose="020B0600070205080204" pitchFamily="50" charset="-128"/>
                          <a:ea typeface="ＭＳ Ｐゴシック" panose="020B0600070205080204" pitchFamily="50" charset="-128"/>
                        </a:rPr>
                        <a:t>(19</a:t>
                      </a:r>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団体</a:t>
                      </a:r>
                      <a:r>
                        <a:rPr lang="en-US" altLang="ja-JP" sz="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3842" marR="3842" marT="3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spcAft>
                          <a:spcPts val="0"/>
                        </a:spcAft>
                      </a:pPr>
                      <a:r>
                        <a:rPr lang="ja-JP" altLang="en-US" sz="600" b="0" i="0" u="none" strike="noStrike" dirty="0">
                          <a:solidFill>
                            <a:srgbClr val="000000"/>
                          </a:solidFill>
                          <a:effectLst/>
                          <a:latin typeface="ＭＳ Ｐゴシック" panose="020B0600070205080204" pitchFamily="50" charset="-128"/>
                          <a:ea typeface="+mn-ea"/>
                        </a:rPr>
                        <a:t>帯広市、小山市、</a:t>
                      </a:r>
                      <a:r>
                        <a:rPr lang="ja-JP" altLang="en-US" sz="600" b="0" i="0" u="none" strike="noStrike" dirty="0">
                          <a:solidFill>
                            <a:schemeClr val="tx1"/>
                          </a:solidFill>
                          <a:effectLst/>
                          <a:latin typeface="ＭＳ Ｐゴシック" panose="020B0600070205080204" pitchFamily="50" charset="-128"/>
                          <a:ea typeface="+mn-ea"/>
                        </a:rPr>
                        <a:t>新座市、</a:t>
                      </a:r>
                      <a:r>
                        <a:rPr lang="ja-JP" altLang="en-US" sz="600" b="0" i="0" u="none" strike="noStrike" dirty="0">
                          <a:solidFill>
                            <a:srgbClr val="000000"/>
                          </a:solidFill>
                          <a:effectLst/>
                          <a:latin typeface="ＭＳ Ｐゴシック" panose="020B0600070205080204" pitchFamily="50" charset="-128"/>
                          <a:ea typeface="+mn-ea"/>
                        </a:rPr>
                        <a:t>富士見市、成田市、習志野市、八千代市、鎌ケ谷市、立川市、武蔵野市、小平市、東村山市、国分寺市、東久留米市、</a:t>
                      </a:r>
                      <a:r>
                        <a:rPr lang="ja-JP" altLang="en-US" sz="600" b="0" i="0" u="sng" strike="noStrike" dirty="0">
                          <a:solidFill>
                            <a:srgbClr val="FF0000"/>
                          </a:solidFill>
                          <a:effectLst/>
                          <a:latin typeface="ＭＳ Ｐゴシック" panose="020B0600070205080204" pitchFamily="50" charset="-128"/>
                          <a:ea typeface="+mn-ea"/>
                        </a:rPr>
                        <a:t>伊勢原市</a:t>
                      </a:r>
                      <a:r>
                        <a:rPr kumimoji="1" lang="ja-JP" altLang="en-US" sz="600" b="0" i="0" u="none" strike="noStrike" kern="0" dirty="0">
                          <a:solidFill>
                            <a:srgbClr val="000000"/>
                          </a:solidFill>
                          <a:effectLst/>
                          <a:latin typeface="Century" panose="02040604050505020304" pitchFamily="18" charset="0"/>
                          <a:ea typeface="+mn-ea"/>
                          <a:cs typeface="+mn-cs"/>
                        </a:rPr>
                        <a:t>、</a:t>
                      </a:r>
                      <a:r>
                        <a:rPr lang="ja-JP" altLang="en-US" sz="600" b="0" i="0" u="none" strike="noStrike" dirty="0">
                          <a:solidFill>
                            <a:srgbClr val="000000"/>
                          </a:solidFill>
                          <a:effectLst/>
                          <a:latin typeface="ＭＳ Ｐゴシック" panose="020B0600070205080204" pitchFamily="50" charset="-128"/>
                          <a:ea typeface="+mn-ea"/>
                        </a:rPr>
                        <a:t>海老名市、藤枝市、豊川市、西尾市、小牧市、稲沢市、桑名市、彦根市、</a:t>
                      </a:r>
                      <a:r>
                        <a:rPr lang="ja-JP" altLang="en-US" sz="800" b="1" i="0" u="none" strike="noStrike" dirty="0">
                          <a:solidFill>
                            <a:srgbClr val="000000"/>
                          </a:solidFill>
                          <a:effectLst/>
                          <a:latin typeface="ＭＳ Ｐゴシック" panose="020B0600070205080204" pitchFamily="50" charset="-128"/>
                          <a:ea typeface="+mn-ea"/>
                        </a:rPr>
                        <a:t>和泉市、箕面市</a:t>
                      </a:r>
                      <a:r>
                        <a:rPr lang="ja-JP" altLang="en-US" sz="600" b="0" i="0" u="none" strike="noStrike" dirty="0">
                          <a:solidFill>
                            <a:srgbClr val="000000"/>
                          </a:solidFill>
                          <a:effectLst/>
                          <a:latin typeface="ＭＳ Ｐゴシック" panose="020B0600070205080204" pitchFamily="50" charset="-128"/>
                          <a:ea typeface="+mn-ea"/>
                        </a:rPr>
                        <a:t>、米子市、出雲市、東広島市、廿日市市、山口市、防府市、</a:t>
                      </a:r>
                      <a:r>
                        <a:rPr lang="ja-JP" altLang="en-US" sz="600" b="0" i="0" u="sng" strike="noStrike" dirty="0">
                          <a:solidFill>
                            <a:srgbClr val="FF0000"/>
                          </a:solidFill>
                          <a:effectLst/>
                          <a:latin typeface="ＭＳ Ｐゴシック" panose="020B0600070205080204" pitchFamily="50" charset="-128"/>
                          <a:ea typeface="+mn-ea"/>
                        </a:rPr>
                        <a:t>丸亀市</a:t>
                      </a:r>
                      <a:r>
                        <a:rPr kumimoji="1" lang="ja-JP" altLang="en-US" sz="600" b="0" i="0" u="none" strike="noStrike" kern="0" dirty="0">
                          <a:solidFill>
                            <a:srgbClr val="000000"/>
                          </a:solidFill>
                          <a:effectLst/>
                          <a:latin typeface="Century" panose="02040604050505020304" pitchFamily="18" charset="0"/>
                          <a:ea typeface="+mn-ea"/>
                          <a:cs typeface="+mn-cs"/>
                        </a:rPr>
                        <a:t>、</a:t>
                      </a:r>
                      <a:r>
                        <a:rPr lang="ja-JP" altLang="en-US" sz="600" b="0" i="0" u="sng" strike="noStrike" dirty="0">
                          <a:solidFill>
                            <a:srgbClr val="FF0000"/>
                          </a:solidFill>
                          <a:effectLst/>
                          <a:latin typeface="ＭＳ Ｐゴシック" panose="020B0600070205080204" pitchFamily="50" charset="-128"/>
                          <a:ea typeface="+mn-ea"/>
                        </a:rPr>
                        <a:t>筑紫野市</a:t>
                      </a:r>
                      <a:r>
                        <a:rPr kumimoji="1" lang="ja-JP" altLang="en-US" sz="600" b="0" i="0" u="none" strike="noStrike" kern="0" dirty="0">
                          <a:solidFill>
                            <a:srgbClr val="000000"/>
                          </a:solidFill>
                          <a:effectLst/>
                          <a:latin typeface="Century" panose="02040604050505020304" pitchFamily="18" charset="0"/>
                          <a:ea typeface="+mn-ea"/>
                          <a:cs typeface="+mn-cs"/>
                        </a:rPr>
                        <a:t>、</a:t>
                      </a:r>
                      <a:r>
                        <a:rPr lang="ja-JP" altLang="en-US" sz="600" b="0" i="0" u="none" strike="noStrike" dirty="0">
                          <a:solidFill>
                            <a:srgbClr val="000000"/>
                          </a:solidFill>
                          <a:effectLst/>
                          <a:latin typeface="ＭＳ Ｐゴシック" panose="020B0600070205080204" pitchFamily="50" charset="-128"/>
                          <a:ea typeface="+mn-ea"/>
                        </a:rPr>
                        <a:t>春日市</a:t>
                      </a:r>
                      <a:endParaRPr lang="en-US" altLang="ja-JP" sz="600" b="0" i="0" u="none" strike="noStrike" dirty="0">
                        <a:solidFill>
                          <a:srgbClr val="000000"/>
                        </a:solidFill>
                        <a:effectLst/>
                        <a:latin typeface="ＭＳ Ｐゴシック" panose="020B0600070205080204" pitchFamily="50" charset="-128"/>
                        <a:ea typeface="+mn-ea"/>
                      </a:endParaRPr>
                    </a:p>
                    <a:p>
                      <a:pPr algn="l">
                        <a:spcAft>
                          <a:spcPts val="0"/>
                        </a:spcAft>
                      </a:pPr>
                      <a:r>
                        <a:rPr lang="ja-JP" altLang="en-US" sz="600" b="0" i="0" u="none" strike="noStrike" dirty="0">
                          <a:solidFill>
                            <a:srgbClr val="000000"/>
                          </a:solidFill>
                          <a:effectLst/>
                          <a:latin typeface="ＭＳ Ｐゴシック" panose="020B0600070205080204" pitchFamily="50" charset="-128"/>
                          <a:ea typeface="+mn-ea"/>
                        </a:rPr>
                        <a:t>（</a:t>
                      </a:r>
                      <a:r>
                        <a:rPr lang="en-US" altLang="ja-JP" sz="600" b="0" i="0" u="none" strike="noStrike" dirty="0">
                          <a:solidFill>
                            <a:srgbClr val="000000"/>
                          </a:solidFill>
                          <a:effectLst/>
                          <a:latin typeface="ＭＳ Ｐゴシック" panose="020B0600070205080204" pitchFamily="50" charset="-128"/>
                          <a:ea typeface="ＭＳ Ｐゴシック" panose="020B0600070205080204" pitchFamily="50" charset="-128"/>
                        </a:rPr>
                        <a:t>34</a:t>
                      </a:r>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団体）</a:t>
                      </a:r>
                    </a:p>
                  </a:txBody>
                  <a:tcPr marL="3842" marR="3842" marT="3842" marB="0">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spcAft>
                          <a:spcPts val="0"/>
                        </a:spcAft>
                      </a:pPr>
                      <a:r>
                        <a:rPr lang="zh-TW"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苫小牧市</a:t>
                      </a:r>
                      <a:r>
                        <a:rPr lang="ja-JP" altLang="en-US" sz="600" b="0" i="0" u="none" strike="noStrike" dirty="0" err="1">
                          <a:solidFill>
                            <a:srgbClr val="000000"/>
                          </a:solidFill>
                          <a:effectLst/>
                          <a:latin typeface="ＭＳ Ｐゴシック" panose="020B0600070205080204" pitchFamily="50" charset="-128"/>
                          <a:ea typeface="+mn-ea"/>
                        </a:rPr>
                        <a:t>、</a:t>
                      </a:r>
                      <a:r>
                        <a:rPr lang="ja-JP" altLang="en-US" sz="600" b="0" i="0" u="none" strike="noStrike" dirty="0">
                          <a:solidFill>
                            <a:srgbClr val="000000"/>
                          </a:solidFill>
                          <a:effectLst/>
                          <a:latin typeface="ＭＳ Ｐゴシック" panose="020B0600070205080204" pitchFamily="50" charset="-128"/>
                          <a:ea typeface="+mn-ea"/>
                        </a:rPr>
                        <a:t>大崎市、土浦市、古河市、ひたちなか市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佐野市</a:t>
                      </a:r>
                      <a:r>
                        <a:rPr kumimoji="1" lang="ja-JP" altLang="en-US" sz="600" b="0" i="0" u="none" strike="noStrike" kern="0" dirty="0">
                          <a:solidFill>
                            <a:srgbClr val="000000"/>
                          </a:solidFill>
                          <a:effectLst/>
                          <a:latin typeface="Century" panose="02040604050505020304" pitchFamily="18" charset="0"/>
                          <a:ea typeface="+mn-ea"/>
                          <a:cs typeface="+mn-cs"/>
                        </a:rPr>
                        <a:t>、</a:t>
                      </a:r>
                      <a:r>
                        <a:rPr lang="ja-JP" altLang="en-US" sz="600" b="0" i="0" u="sng" strike="noStrike" dirty="0">
                          <a:solidFill>
                            <a:srgbClr val="FF0000"/>
                          </a:solidFill>
                          <a:effectLst/>
                          <a:latin typeface="ＭＳ Ｐゴシック" panose="020B0600070205080204" pitchFamily="50" charset="-128"/>
                          <a:ea typeface="+mn-ea"/>
                        </a:rPr>
                        <a:t>那須塩原市</a:t>
                      </a:r>
                      <a:r>
                        <a:rPr kumimoji="1" lang="ja-JP" altLang="en-US" sz="600" b="0" i="0" u="none" strike="noStrike" kern="0" dirty="0">
                          <a:solidFill>
                            <a:srgbClr val="000000"/>
                          </a:solidFill>
                          <a:effectLst/>
                          <a:latin typeface="Century" panose="02040604050505020304" pitchFamily="18" charset="0"/>
                          <a:ea typeface="+mn-ea"/>
                          <a:cs typeface="+mn-cs"/>
                        </a:rPr>
                        <a:t>、</a:t>
                      </a:r>
                      <a:r>
                        <a:rPr lang="ja-JP" altLang="en-US" sz="600" b="0" i="0" u="none" strike="noStrike" dirty="0">
                          <a:solidFill>
                            <a:schemeClr val="tx1"/>
                          </a:solidFill>
                          <a:effectLst/>
                          <a:latin typeface="ＭＳ Ｐゴシック" panose="020B0600070205080204" pitchFamily="50" charset="-128"/>
                          <a:ea typeface="+mn-ea"/>
                        </a:rPr>
                        <a:t>熊谷市、</a:t>
                      </a:r>
                      <a:r>
                        <a:rPr lang="ja-JP" altLang="en-US" sz="600" b="0" i="0" u="sng" strike="noStrike" dirty="0">
                          <a:solidFill>
                            <a:srgbClr val="FF0000"/>
                          </a:solidFill>
                          <a:effectLst/>
                          <a:latin typeface="ＭＳ Ｐゴシック" panose="020B0600070205080204" pitchFamily="50" charset="-128"/>
                          <a:ea typeface="+mn-ea"/>
                        </a:rPr>
                        <a:t>鴻巣市</a:t>
                      </a:r>
                      <a:r>
                        <a:rPr kumimoji="1" lang="ja-JP" altLang="en-US" sz="600" b="0" i="0" u="none" strike="noStrike" kern="0" dirty="0">
                          <a:solidFill>
                            <a:srgbClr val="000000"/>
                          </a:solidFill>
                          <a:effectLst/>
                          <a:latin typeface="Century" panose="02040604050505020304" pitchFamily="18" charset="0"/>
                          <a:ea typeface="+mn-ea"/>
                          <a:cs typeface="+mn-cs"/>
                        </a:rPr>
                        <a:t>、</a:t>
                      </a:r>
                      <a:r>
                        <a:rPr lang="ja-JP" altLang="en-US" sz="600" b="0" i="0" u="none" strike="noStrike" dirty="0">
                          <a:solidFill>
                            <a:schemeClr val="tx1"/>
                          </a:solidFill>
                          <a:effectLst/>
                          <a:latin typeface="ＭＳ Ｐゴシック" panose="020B0600070205080204" pitchFamily="50" charset="-128"/>
                          <a:ea typeface="+mn-ea"/>
                        </a:rPr>
                        <a:t>深谷市、入間市、久喜市、</a:t>
                      </a:r>
                      <a:r>
                        <a:rPr lang="ja-JP" altLang="en-US" sz="600" b="0" i="0" u="sng" strike="noStrike" dirty="0">
                          <a:solidFill>
                            <a:srgbClr val="FF0000"/>
                          </a:solidFill>
                          <a:effectLst/>
                          <a:latin typeface="ＭＳ Ｐゴシック" panose="020B0600070205080204" pitchFamily="50" charset="-128"/>
                          <a:ea typeface="+mn-ea"/>
                        </a:rPr>
                        <a:t>坂戸市</a:t>
                      </a:r>
                      <a:r>
                        <a:rPr kumimoji="1" lang="ja-JP" altLang="en-US" sz="600" b="0" i="0" u="none" strike="noStrike" kern="0" dirty="0">
                          <a:solidFill>
                            <a:srgbClr val="000000"/>
                          </a:solidFill>
                          <a:effectLst/>
                          <a:latin typeface="Century" panose="02040604050505020304" pitchFamily="18" charset="0"/>
                          <a:ea typeface="+mn-ea"/>
                          <a:cs typeface="+mn-cs"/>
                        </a:rPr>
                        <a:t>、野田市</a:t>
                      </a:r>
                      <a:r>
                        <a:rPr lang="ja-JP" altLang="en-US" sz="600" b="0" i="0" u="none" strike="noStrike" dirty="0">
                          <a:solidFill>
                            <a:schemeClr val="tx1"/>
                          </a:solidFill>
                          <a:effectLst/>
                          <a:latin typeface="ＭＳ Ｐゴシック" panose="020B0600070205080204" pitchFamily="50" charset="-128"/>
                          <a:ea typeface="+mn-ea"/>
                        </a:rPr>
                        <a:t>、佐</a:t>
                      </a:r>
                      <a:r>
                        <a:rPr kumimoji="1" lang="ja-JP" altLang="en-US" sz="600" b="0" i="0" u="none" strike="noStrike" kern="0" dirty="0">
                          <a:solidFill>
                            <a:srgbClr val="000000"/>
                          </a:solidFill>
                          <a:effectLst/>
                          <a:latin typeface="Century" panose="02040604050505020304" pitchFamily="18" charset="0"/>
                          <a:ea typeface="+mn-ea"/>
                          <a:cs typeface="+mn-cs"/>
                        </a:rPr>
                        <a:t>倉</a:t>
                      </a:r>
                      <a:r>
                        <a:rPr lang="ja-JP" altLang="en-US" sz="600" b="0" i="0" u="none" strike="noStrike" dirty="0">
                          <a:solidFill>
                            <a:schemeClr val="tx1"/>
                          </a:solidFill>
                          <a:effectLst/>
                          <a:latin typeface="ＭＳ Ｐゴシック" panose="020B0600070205080204" pitchFamily="50" charset="-128"/>
                          <a:ea typeface="+mn-ea"/>
                        </a:rPr>
                        <a:t>市、我孫子市、青梅市、</a:t>
                      </a:r>
                      <a:r>
                        <a:rPr lang="ja-JP" altLang="en-US" sz="600" b="0" i="0" u="sng" strike="noStrike" dirty="0">
                          <a:solidFill>
                            <a:srgbClr val="FF0000"/>
                          </a:solidFill>
                          <a:effectLst/>
                          <a:latin typeface="ＭＳ Ｐゴシック" panose="020B0600070205080204" pitchFamily="50" charset="-128"/>
                          <a:ea typeface="+mn-ea"/>
                        </a:rPr>
                        <a:t>昭島市</a:t>
                      </a:r>
                      <a:r>
                        <a:rPr kumimoji="1" lang="ja-JP" altLang="en-US" sz="600" b="0" i="0" u="none" strike="noStrike" kern="0" dirty="0">
                          <a:solidFill>
                            <a:srgbClr val="000000"/>
                          </a:solidFill>
                          <a:effectLst/>
                          <a:latin typeface="Century" panose="02040604050505020304" pitchFamily="18" charset="0"/>
                          <a:ea typeface="+mn-ea"/>
                          <a:cs typeface="+mn-cs"/>
                        </a:rPr>
                        <a:t>、</a:t>
                      </a:r>
                      <a:r>
                        <a:rPr lang="ja-JP" altLang="en-US" sz="600" b="0" i="0" u="none" strike="noStrike" dirty="0">
                          <a:solidFill>
                            <a:schemeClr val="tx1"/>
                          </a:solidFill>
                          <a:effectLst/>
                          <a:latin typeface="ＭＳ Ｐゴシック" panose="020B0600070205080204" pitchFamily="50" charset="-128"/>
                          <a:ea typeface="+mn-ea"/>
                        </a:rPr>
                        <a:t>多摩市、鎌倉市、小田原市、秦野市、座間市、高岡市、</a:t>
                      </a:r>
                      <a:r>
                        <a:rPr lang="ja-JP" altLang="en-US" sz="600" b="0" i="0" u="sng" strike="noStrike" dirty="0">
                          <a:solidFill>
                            <a:srgbClr val="FF0000"/>
                          </a:solidFill>
                          <a:effectLst/>
                          <a:latin typeface="ＭＳ Ｐゴシック" panose="020B0600070205080204" pitchFamily="50" charset="-128"/>
                          <a:ea typeface="+mn-ea"/>
                        </a:rPr>
                        <a:t>小松市</a:t>
                      </a:r>
                      <a:r>
                        <a:rPr kumimoji="1" lang="ja-JP" altLang="en-US" sz="600" b="0" i="0" u="none" strike="noStrike" kern="0" dirty="0">
                          <a:solidFill>
                            <a:srgbClr val="000000"/>
                          </a:solidFill>
                          <a:effectLst/>
                          <a:latin typeface="Century" panose="02040604050505020304" pitchFamily="18" charset="0"/>
                          <a:ea typeface="+mn-ea"/>
                          <a:cs typeface="+mn-cs"/>
                        </a:rPr>
                        <a:t>、</a:t>
                      </a:r>
                      <a:r>
                        <a:rPr lang="ja-JP" altLang="en-US" sz="600" b="0" i="0" u="sng" strike="noStrike" dirty="0">
                          <a:solidFill>
                            <a:srgbClr val="FF0000"/>
                          </a:solidFill>
                          <a:effectLst/>
                          <a:latin typeface="ＭＳ Ｐゴシック" panose="020B0600070205080204" pitchFamily="50" charset="-128"/>
                          <a:ea typeface="+mn-ea"/>
                        </a:rPr>
                        <a:t>白山市</a:t>
                      </a:r>
                      <a:r>
                        <a:rPr kumimoji="1" lang="ja-JP" altLang="en-US" sz="600" b="0" i="0" u="none" strike="noStrike" kern="0" dirty="0">
                          <a:solidFill>
                            <a:srgbClr val="000000"/>
                          </a:solidFill>
                          <a:effectLst/>
                          <a:latin typeface="Century" panose="02040604050505020304" pitchFamily="18" charset="0"/>
                          <a:ea typeface="+mn-ea"/>
                          <a:cs typeface="+mn-cs"/>
                        </a:rPr>
                        <a:t>、</a:t>
                      </a:r>
                      <a:r>
                        <a:rPr lang="ja-JP" altLang="en-US" sz="600" b="0" i="0" u="none" strike="noStrike" dirty="0">
                          <a:solidFill>
                            <a:schemeClr val="tx1"/>
                          </a:solidFill>
                          <a:effectLst/>
                          <a:latin typeface="ＭＳ Ｐゴシック" panose="020B0600070205080204" pitchFamily="50" charset="-128"/>
                          <a:ea typeface="+mn-ea"/>
                        </a:rPr>
                        <a:t>甲府市、上田市、大垣市</a:t>
                      </a:r>
                      <a:r>
                        <a:rPr kumimoji="1" lang="ja-JP" altLang="en-US" sz="600" b="0" i="0" u="none" strike="noStrike" kern="0" dirty="0">
                          <a:solidFill>
                            <a:srgbClr val="000000"/>
                          </a:solidFill>
                          <a:effectLst/>
                          <a:latin typeface="Century" panose="02040604050505020304" pitchFamily="18" charset="0"/>
                          <a:ea typeface="+mn-ea"/>
                          <a:cs typeface="+mn-cs"/>
                        </a:rPr>
                        <a:t>、</a:t>
                      </a:r>
                      <a:r>
                        <a:rPr lang="ja-JP" altLang="en-US" sz="600" b="0" i="0" u="sng" strike="noStrike" dirty="0">
                          <a:solidFill>
                            <a:srgbClr val="FF0000"/>
                          </a:solidFill>
                          <a:effectLst/>
                          <a:latin typeface="ＭＳ Ｐゴシック" panose="020B0600070205080204" pitchFamily="50" charset="-128"/>
                          <a:ea typeface="+mn-ea"/>
                        </a:rPr>
                        <a:t>多治見市</a:t>
                      </a:r>
                      <a:r>
                        <a:rPr kumimoji="1" lang="ja-JP" altLang="en-US" sz="600" b="0" i="0" u="none" strike="noStrike" kern="0" dirty="0">
                          <a:solidFill>
                            <a:srgbClr val="000000"/>
                          </a:solidFill>
                          <a:effectLst/>
                          <a:latin typeface="Century" panose="02040604050505020304" pitchFamily="18" charset="0"/>
                          <a:ea typeface="+mn-ea"/>
                          <a:cs typeface="+mn-cs"/>
                        </a:rPr>
                        <a:t>、</a:t>
                      </a:r>
                      <a:r>
                        <a:rPr lang="ja-JP" altLang="en-US" sz="600" b="0" i="0" u="none" strike="noStrike" dirty="0">
                          <a:solidFill>
                            <a:schemeClr val="tx1"/>
                          </a:solidFill>
                          <a:effectLst/>
                          <a:latin typeface="ＭＳ Ｐゴシック" panose="020B0600070205080204" pitchFamily="50" charset="-128"/>
                          <a:ea typeface="+mn-ea"/>
                        </a:rPr>
                        <a:t>各務原市、</a:t>
                      </a:r>
                      <a:r>
                        <a:rPr lang="ja-JP" altLang="en-US" sz="600" b="0" i="0" u="sng" strike="noStrike" dirty="0">
                          <a:solidFill>
                            <a:srgbClr val="FF0000"/>
                          </a:solidFill>
                          <a:effectLst/>
                          <a:latin typeface="ＭＳ Ｐゴシック" panose="020B0600070205080204" pitchFamily="50" charset="-128"/>
                          <a:ea typeface="+mn-ea"/>
                        </a:rPr>
                        <a:t>三島市</a:t>
                      </a:r>
                      <a:r>
                        <a:rPr kumimoji="1" lang="ja-JP" altLang="en-US" sz="600" b="0" i="0" u="none" strike="noStrike" kern="0" dirty="0">
                          <a:solidFill>
                            <a:srgbClr val="000000"/>
                          </a:solidFill>
                          <a:effectLst/>
                          <a:latin typeface="Century" panose="02040604050505020304" pitchFamily="18" charset="0"/>
                          <a:ea typeface="+mn-ea"/>
                          <a:cs typeface="+mn-cs"/>
                        </a:rPr>
                        <a:t>、</a:t>
                      </a:r>
                      <a:r>
                        <a:rPr lang="ja-JP" altLang="en-US" sz="600" b="0" i="0" u="none" strike="noStrike" dirty="0">
                          <a:solidFill>
                            <a:schemeClr val="tx1"/>
                          </a:solidFill>
                          <a:effectLst/>
                          <a:latin typeface="ＭＳ Ｐゴシック" panose="020B0600070205080204" pitchFamily="50" charset="-128"/>
                          <a:ea typeface="+mn-ea"/>
                        </a:rPr>
                        <a:t>富士宮市、磐田市、</a:t>
                      </a:r>
                      <a:r>
                        <a:rPr lang="ja-JP" altLang="en-US" sz="600" b="0" i="0" u="sng" strike="noStrike" dirty="0">
                          <a:solidFill>
                            <a:srgbClr val="FF0000"/>
                          </a:solidFill>
                          <a:effectLst/>
                          <a:latin typeface="ＭＳ Ｐゴシック" panose="020B0600070205080204" pitchFamily="50" charset="-128"/>
                          <a:ea typeface="+mn-ea"/>
                        </a:rPr>
                        <a:t>掛川市</a:t>
                      </a:r>
                      <a:r>
                        <a:rPr kumimoji="1" lang="ja-JP" altLang="en-US" sz="600" b="0" i="0" u="none" strike="noStrike" kern="0" dirty="0">
                          <a:solidFill>
                            <a:srgbClr val="000000"/>
                          </a:solidFill>
                          <a:effectLst/>
                          <a:latin typeface="Century" panose="02040604050505020304" pitchFamily="18" charset="0"/>
                          <a:ea typeface="+mn-ea"/>
                          <a:cs typeface="+mn-cs"/>
                        </a:rPr>
                        <a:t>、</a:t>
                      </a:r>
                      <a:r>
                        <a:rPr lang="ja-JP" altLang="en-US" sz="600" b="0" i="0" u="sng" strike="noStrike" dirty="0">
                          <a:solidFill>
                            <a:srgbClr val="FF0000"/>
                          </a:solidFill>
                          <a:effectLst/>
                          <a:latin typeface="ＭＳ Ｐゴシック" panose="020B0600070205080204" pitchFamily="50" charset="-128"/>
                          <a:ea typeface="+mn-ea"/>
                        </a:rPr>
                        <a:t>半田市</a:t>
                      </a:r>
                      <a:r>
                        <a:rPr kumimoji="1" lang="ja-JP" altLang="en-US" sz="600" b="0" i="0" u="none" strike="noStrike" kern="0" dirty="0">
                          <a:solidFill>
                            <a:srgbClr val="000000"/>
                          </a:solidFill>
                          <a:effectLst/>
                          <a:latin typeface="Century" panose="02040604050505020304" pitchFamily="18" charset="0"/>
                          <a:ea typeface="+mn-ea"/>
                          <a:cs typeface="+mn-cs"/>
                        </a:rPr>
                        <a:t>、</a:t>
                      </a:r>
                      <a:r>
                        <a:rPr lang="ja-JP" altLang="en-US" sz="600" b="0" i="0" u="none" strike="noStrike" dirty="0">
                          <a:solidFill>
                            <a:schemeClr val="tx1"/>
                          </a:solidFill>
                          <a:effectLst/>
                          <a:latin typeface="ＭＳ Ｐゴシック" panose="020B0600070205080204" pitchFamily="50" charset="-128"/>
                          <a:ea typeface="+mn-ea"/>
                        </a:rPr>
                        <a:t>伊勢市、松阪市、鈴鹿市、</a:t>
                      </a:r>
                      <a:r>
                        <a:rPr lang="ja-JP" altLang="en-US" sz="600" b="0" i="0" u="sng" strike="noStrike" dirty="0">
                          <a:solidFill>
                            <a:srgbClr val="FF0000"/>
                          </a:solidFill>
                          <a:effectLst/>
                          <a:latin typeface="ＭＳ Ｐゴシック" panose="020B0600070205080204" pitchFamily="50" charset="-128"/>
                          <a:ea typeface="+mn-ea"/>
                        </a:rPr>
                        <a:t>長浜市</a:t>
                      </a:r>
                      <a:r>
                        <a:rPr kumimoji="1" lang="ja-JP" altLang="en-US" sz="600" b="0" i="0" u="none" strike="noStrike" kern="0" dirty="0">
                          <a:solidFill>
                            <a:srgbClr val="000000"/>
                          </a:solidFill>
                          <a:effectLst/>
                          <a:latin typeface="Century" panose="02040604050505020304" pitchFamily="18" charset="0"/>
                          <a:ea typeface="+mn-ea"/>
                          <a:cs typeface="+mn-cs"/>
                        </a:rPr>
                        <a:t>、</a:t>
                      </a:r>
                      <a:r>
                        <a:rPr lang="ja-JP" altLang="en-US" sz="600" b="0" i="0" u="none" strike="noStrike" dirty="0">
                          <a:solidFill>
                            <a:schemeClr val="tx1"/>
                          </a:solidFill>
                          <a:effectLst/>
                          <a:latin typeface="ＭＳ Ｐゴシック" panose="020B0600070205080204" pitchFamily="50" charset="-128"/>
                          <a:ea typeface="+mn-ea"/>
                        </a:rPr>
                        <a:t>東近江市、</a:t>
                      </a:r>
                      <a:r>
                        <a:rPr lang="ja-JP" altLang="en-US" sz="800" b="1" i="0" u="none" strike="noStrike" dirty="0">
                          <a:solidFill>
                            <a:schemeClr val="tx1"/>
                          </a:solidFill>
                          <a:effectLst/>
                          <a:latin typeface="ＭＳ Ｐゴシック" panose="020B0600070205080204" pitchFamily="50" charset="-128"/>
                          <a:ea typeface="+mn-ea"/>
                        </a:rPr>
                        <a:t>岸和田市、</a:t>
                      </a:r>
                      <a:r>
                        <a:rPr lang="ja-JP" altLang="en-US" sz="800" b="1" i="0" u="sng" strike="noStrike" dirty="0">
                          <a:solidFill>
                            <a:srgbClr val="FF0000"/>
                          </a:solidFill>
                          <a:effectLst/>
                          <a:latin typeface="ＭＳ Ｐゴシック" panose="020B0600070205080204" pitchFamily="50" charset="-128"/>
                          <a:ea typeface="+mn-ea"/>
                        </a:rPr>
                        <a:t>池田市</a:t>
                      </a:r>
                      <a:r>
                        <a:rPr kumimoji="1" lang="ja-JP" altLang="en-US" sz="800" b="1" i="0" u="none" strike="noStrike" kern="0" dirty="0">
                          <a:solidFill>
                            <a:srgbClr val="000000"/>
                          </a:solidFill>
                          <a:effectLst/>
                          <a:latin typeface="Century" panose="02040604050505020304" pitchFamily="18" charset="0"/>
                          <a:ea typeface="+mn-ea"/>
                          <a:cs typeface="+mn-cs"/>
                        </a:rPr>
                        <a:t>、</a:t>
                      </a:r>
                      <a:r>
                        <a:rPr lang="ja-JP" altLang="en-US" sz="800" b="1" i="0" u="sng" strike="noStrike" dirty="0">
                          <a:solidFill>
                            <a:srgbClr val="FF0000"/>
                          </a:solidFill>
                          <a:effectLst/>
                          <a:latin typeface="ＭＳ Ｐゴシック" panose="020B0600070205080204" pitchFamily="50" charset="-128"/>
                          <a:ea typeface="+mn-ea"/>
                        </a:rPr>
                        <a:t>泉佐野市</a:t>
                      </a:r>
                      <a:r>
                        <a:rPr kumimoji="1" lang="ja-JP" altLang="en-US" sz="600" b="0" i="0" u="none" strike="noStrike" kern="0" dirty="0">
                          <a:solidFill>
                            <a:srgbClr val="000000"/>
                          </a:solidFill>
                          <a:effectLst/>
                          <a:latin typeface="Century" panose="02040604050505020304" pitchFamily="18" charset="0"/>
                          <a:ea typeface="+mn-ea"/>
                          <a:cs typeface="+mn-cs"/>
                        </a:rPr>
                        <a:t>、</a:t>
                      </a:r>
                      <a:r>
                        <a:rPr lang="ja-JP" altLang="en-US" sz="600" b="0" i="0" u="none" strike="noStrike" dirty="0">
                          <a:solidFill>
                            <a:schemeClr val="tx1"/>
                          </a:solidFill>
                          <a:effectLst/>
                          <a:latin typeface="ＭＳ Ｐゴシック" panose="020B0600070205080204" pitchFamily="50" charset="-128"/>
                          <a:ea typeface="+mn-ea"/>
                        </a:rPr>
                        <a:t>伊丹市、川西市、</a:t>
                      </a:r>
                      <a:r>
                        <a:rPr lang="ja-JP" altLang="en-US" sz="600" b="0" i="0" u="sng" strike="noStrike" dirty="0">
                          <a:solidFill>
                            <a:srgbClr val="FF0000"/>
                          </a:solidFill>
                          <a:effectLst/>
                          <a:latin typeface="ＭＳ Ｐゴシック" panose="020B0600070205080204" pitchFamily="50" charset="-128"/>
                          <a:ea typeface="+mn-ea"/>
                        </a:rPr>
                        <a:t>三田市</a:t>
                      </a:r>
                      <a:r>
                        <a:rPr kumimoji="1" lang="ja-JP" altLang="en-US" sz="600" b="0" i="0" u="none" strike="noStrike" kern="0" dirty="0">
                          <a:solidFill>
                            <a:srgbClr val="000000"/>
                          </a:solidFill>
                          <a:effectLst/>
                          <a:latin typeface="Century" panose="02040604050505020304" pitchFamily="18" charset="0"/>
                          <a:ea typeface="+mn-ea"/>
                          <a:cs typeface="+mn-cs"/>
                        </a:rPr>
                        <a:t>、</a:t>
                      </a:r>
                      <a:r>
                        <a:rPr lang="ja-JP" altLang="en-US" sz="600" b="0" i="0" u="none" strike="noStrike" dirty="0">
                          <a:solidFill>
                            <a:schemeClr val="tx1"/>
                          </a:solidFill>
                          <a:effectLst/>
                          <a:latin typeface="ＭＳ Ｐゴシック" panose="020B0600070205080204" pitchFamily="50" charset="-128"/>
                          <a:ea typeface="+mn-ea"/>
                        </a:rPr>
                        <a:t>橿原市、生駒市、鳥取市、</a:t>
                      </a:r>
                      <a:r>
                        <a:rPr lang="ja-JP" altLang="en-US" sz="600" b="0" i="0" u="sng" strike="noStrike" dirty="0">
                          <a:solidFill>
                            <a:srgbClr val="FF0000"/>
                          </a:solidFill>
                          <a:effectLst/>
                          <a:latin typeface="ＭＳ Ｐゴシック" panose="020B0600070205080204" pitchFamily="50" charset="-128"/>
                          <a:ea typeface="+mn-ea"/>
                        </a:rPr>
                        <a:t>津山市</a:t>
                      </a:r>
                      <a:r>
                        <a:rPr kumimoji="1" lang="ja-JP" altLang="en-US" sz="600" b="0" i="0" u="none" strike="noStrike" kern="0" dirty="0">
                          <a:solidFill>
                            <a:srgbClr val="000000"/>
                          </a:solidFill>
                          <a:effectLst/>
                          <a:latin typeface="Century" panose="02040604050505020304" pitchFamily="18" charset="0"/>
                          <a:ea typeface="+mn-ea"/>
                          <a:cs typeface="+mn-cs"/>
                        </a:rPr>
                        <a:t>、</a:t>
                      </a:r>
                      <a:r>
                        <a:rPr lang="ja-JP" altLang="en-US" sz="600" b="0" i="0" u="none" strike="noStrike" dirty="0">
                          <a:solidFill>
                            <a:schemeClr val="tx1"/>
                          </a:solidFill>
                          <a:effectLst/>
                          <a:latin typeface="ＭＳ Ｐゴシック" panose="020B0600070205080204" pitchFamily="50" charset="-128"/>
                          <a:ea typeface="+mn-ea"/>
                        </a:rPr>
                        <a:t>宇部市、新居浜市、飯塚市、諫早市、</a:t>
                      </a:r>
                      <a:r>
                        <a:rPr lang="ja-JP" altLang="en-US" sz="600" b="0" i="0" u="sng" strike="noStrike" dirty="0">
                          <a:solidFill>
                            <a:srgbClr val="FF0000"/>
                          </a:solidFill>
                          <a:effectLst/>
                          <a:latin typeface="ＭＳ Ｐゴシック" panose="020B0600070205080204" pitchFamily="50" charset="-128"/>
                          <a:ea typeface="+mn-ea"/>
                        </a:rPr>
                        <a:t>別府市</a:t>
                      </a:r>
                      <a:r>
                        <a:rPr kumimoji="1" lang="ja-JP" altLang="en-US" sz="600" b="0" i="0" u="none" strike="noStrike" kern="0" dirty="0">
                          <a:solidFill>
                            <a:srgbClr val="000000"/>
                          </a:solidFill>
                          <a:effectLst/>
                          <a:latin typeface="Century" panose="02040604050505020304" pitchFamily="18" charset="0"/>
                          <a:ea typeface="+mn-ea"/>
                          <a:cs typeface="+mn-cs"/>
                        </a:rPr>
                        <a:t>、</a:t>
                      </a:r>
                      <a:r>
                        <a:rPr lang="ja-JP" altLang="en-US" sz="600" b="0" i="0" u="none" strike="noStrike" dirty="0">
                          <a:solidFill>
                            <a:schemeClr val="tx1"/>
                          </a:solidFill>
                          <a:effectLst/>
                          <a:latin typeface="ＭＳ Ｐゴシック" panose="020B0600070205080204" pitchFamily="50" charset="-128"/>
                          <a:ea typeface="+mn-ea"/>
                        </a:rPr>
                        <a:t>都城市、</a:t>
                      </a:r>
                      <a:r>
                        <a:rPr lang="ja-JP" altLang="en-US" sz="600" b="0" i="0" u="sng" strike="noStrike" dirty="0">
                          <a:solidFill>
                            <a:srgbClr val="FF0000"/>
                          </a:solidFill>
                          <a:effectLst/>
                          <a:latin typeface="ＭＳ Ｐゴシック" panose="020B0600070205080204" pitchFamily="50" charset="-128"/>
                          <a:ea typeface="+mn-ea"/>
                        </a:rPr>
                        <a:t>鹿屋市</a:t>
                      </a:r>
                      <a:r>
                        <a:rPr kumimoji="1" lang="ja-JP" altLang="en-US" sz="600" b="0" i="0" u="none" strike="noStrike" kern="0" dirty="0">
                          <a:solidFill>
                            <a:srgbClr val="000000"/>
                          </a:solidFill>
                          <a:effectLst/>
                          <a:latin typeface="Century" panose="02040604050505020304" pitchFamily="18" charset="0"/>
                          <a:ea typeface="+mn-ea"/>
                          <a:cs typeface="+mn-cs"/>
                        </a:rPr>
                        <a:t>、</a:t>
                      </a:r>
                      <a:r>
                        <a:rPr lang="ja-JP" altLang="en-US" sz="600" b="0" i="0" u="none" strike="noStrike" dirty="0">
                          <a:solidFill>
                            <a:schemeClr val="tx1"/>
                          </a:solidFill>
                          <a:effectLst/>
                          <a:latin typeface="ＭＳ Ｐゴシック" panose="020B0600070205080204" pitchFamily="50" charset="-128"/>
                          <a:ea typeface="+mn-ea"/>
                        </a:rPr>
                        <a:t>霧島市</a:t>
                      </a:r>
                      <a:endParaRPr lang="en-US" altLang="ja-JP" sz="600" b="0" i="0" u="none" strike="noStrike" dirty="0">
                        <a:solidFill>
                          <a:schemeClr val="tx1"/>
                        </a:solidFill>
                        <a:effectLst/>
                        <a:latin typeface="ＭＳ Ｐゴシック" panose="020B0600070205080204" pitchFamily="50" charset="-128"/>
                        <a:ea typeface="+mn-ea"/>
                      </a:endParaRPr>
                    </a:p>
                    <a:p>
                      <a:pPr algn="l">
                        <a:spcAft>
                          <a:spcPts val="0"/>
                        </a:spcAft>
                      </a:pPr>
                      <a:r>
                        <a:rPr lang="ja-JP" altLang="en-US" sz="600" b="0" i="0" u="none" strike="noStrike" dirty="0">
                          <a:solidFill>
                            <a:schemeClr val="tx1"/>
                          </a:solidFill>
                          <a:effectLst/>
                          <a:latin typeface="ＭＳ Ｐゴシック" panose="020B0600070205080204" pitchFamily="50" charset="-128"/>
                          <a:ea typeface="+mn-ea"/>
                        </a:rPr>
                        <a:t>（</a:t>
                      </a:r>
                      <a:r>
                        <a:rPr lang="en-US" altLang="ja-JP" sz="600" b="0" i="0" u="none" strike="noStrike" dirty="0">
                          <a:solidFill>
                            <a:srgbClr val="000000"/>
                          </a:solidFill>
                          <a:effectLst/>
                          <a:latin typeface="ＭＳ Ｐゴシック" panose="020B0600070205080204" pitchFamily="50" charset="-128"/>
                          <a:ea typeface="ＭＳ Ｐゴシック" panose="020B0600070205080204" pitchFamily="50" charset="-128"/>
                        </a:rPr>
                        <a:t>59</a:t>
                      </a:r>
                      <a:r>
                        <a:rPr lang="zh-TW"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団体）</a:t>
                      </a:r>
                    </a:p>
                  </a:txBody>
                  <a:tcPr marL="3842" marR="3842" marT="3842"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a:spcAft>
                          <a:spcPts val="0"/>
                        </a:spcAft>
                      </a:pPr>
                      <a:r>
                        <a:rPr lang="zh-TW"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釧路市</a:t>
                      </a:r>
                      <a:r>
                        <a:rPr lang="ja-JP" altLang="en-US" sz="600" b="0" i="0" u="none" strike="noStrike" dirty="0" err="1">
                          <a:solidFill>
                            <a:srgbClr val="000000"/>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北見市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江別市</a:t>
                      </a:r>
                      <a:r>
                        <a:rPr lang="ja-JP" altLang="en-US" sz="600" b="0" i="0" u="none" strike="noStrike" dirty="0">
                          <a:solidFill>
                            <a:schemeClr val="tx1"/>
                          </a:solidFill>
                          <a:effectLst/>
                          <a:latin typeface="ＭＳ Ｐゴシック" panose="020B0600070205080204" pitchFamily="50" charset="-128"/>
                          <a:ea typeface="+mn-ea"/>
                        </a:rPr>
                        <a:t>、弘前市、</a:t>
                      </a:r>
                      <a:r>
                        <a:rPr lang="ja-JP" altLang="en-US" sz="600" b="0" i="0" u="sng" strike="noStrike" dirty="0">
                          <a:solidFill>
                            <a:srgbClr val="FF0000"/>
                          </a:solidFill>
                          <a:effectLst/>
                          <a:latin typeface="ＭＳ Ｐゴシック" panose="020B0600070205080204" pitchFamily="50" charset="-128"/>
                          <a:ea typeface="+mn-ea"/>
                        </a:rPr>
                        <a:t>一関市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奥州市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酒田市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取手市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筑西市</a:t>
                      </a:r>
                      <a:r>
                        <a:rPr lang="ja-JP" altLang="en-US" sz="600" b="0" i="0" u="none" strike="noStrike" dirty="0">
                          <a:solidFill>
                            <a:schemeClr val="tx1"/>
                          </a:solidFill>
                          <a:effectLst/>
                          <a:latin typeface="ＭＳ Ｐゴシック" panose="020B0600070205080204" pitchFamily="50" charset="-128"/>
                          <a:ea typeface="+mn-ea"/>
                        </a:rPr>
                        <a:t>、足利市、栃木市、</a:t>
                      </a:r>
                      <a:r>
                        <a:rPr lang="ja-JP" altLang="en-US" sz="600" b="0" i="0" u="sng" strike="noStrike" dirty="0">
                          <a:solidFill>
                            <a:srgbClr val="FF0000"/>
                          </a:solidFill>
                          <a:effectLst/>
                          <a:latin typeface="ＭＳ Ｐゴシック" panose="020B0600070205080204" pitchFamily="50" charset="-128"/>
                          <a:ea typeface="+mn-ea"/>
                        </a:rPr>
                        <a:t>加須市</a:t>
                      </a:r>
                      <a:r>
                        <a:rPr lang="ja-JP" altLang="en-US" sz="600" b="0" i="0" u="none" strike="noStrike" dirty="0">
                          <a:solidFill>
                            <a:schemeClr val="tx1"/>
                          </a:solidFill>
                          <a:effectLst/>
                          <a:latin typeface="ＭＳ Ｐゴシック" panose="020B0600070205080204" pitchFamily="50" charset="-128"/>
                          <a:ea typeface="+mn-ea"/>
                        </a:rPr>
                        <a:t>、狭山市、上越市、</a:t>
                      </a:r>
                      <a:r>
                        <a:rPr lang="ja-JP" altLang="en-US" sz="600" b="0" i="0" u="sng" strike="noStrike" dirty="0">
                          <a:solidFill>
                            <a:srgbClr val="FF0000"/>
                          </a:solidFill>
                          <a:effectLst/>
                          <a:latin typeface="ＭＳ Ｐゴシック" panose="020B0600070205080204" pitchFamily="50" charset="-128"/>
                          <a:ea typeface="+mn-ea"/>
                        </a:rPr>
                        <a:t>飯田市、</a:t>
                      </a:r>
                      <a:r>
                        <a:rPr lang="ja-JP" altLang="en-US" sz="600" b="0" i="0" u="none" strike="noStrike" dirty="0">
                          <a:solidFill>
                            <a:schemeClr val="tx1"/>
                          </a:solidFill>
                          <a:effectLst/>
                          <a:latin typeface="ＭＳ Ｐゴシック" panose="020B0600070205080204" pitchFamily="50" charset="-128"/>
                          <a:ea typeface="+mn-ea"/>
                        </a:rPr>
                        <a:t>沼津市、焼津市、瀬戸市、宇治市、</a:t>
                      </a:r>
                      <a:r>
                        <a:rPr lang="ja-JP" altLang="en-US" sz="800" b="1" i="0" u="none" strike="noStrike" dirty="0">
                          <a:solidFill>
                            <a:schemeClr val="tx1"/>
                          </a:solidFill>
                          <a:effectLst/>
                          <a:latin typeface="ＭＳ Ｐゴシック" panose="020B0600070205080204" pitchFamily="50" charset="-128"/>
                          <a:ea typeface="+mn-ea"/>
                        </a:rPr>
                        <a:t>守口市、</a:t>
                      </a:r>
                      <a:r>
                        <a:rPr lang="ja-JP" altLang="en-US" sz="800" b="1" i="0" u="sng" strike="noStrike" dirty="0">
                          <a:solidFill>
                            <a:srgbClr val="FF0000"/>
                          </a:solidFill>
                          <a:effectLst/>
                          <a:latin typeface="ＭＳ Ｐゴシック" panose="020B0600070205080204" pitchFamily="50" charset="-128"/>
                          <a:ea typeface="+mn-ea"/>
                        </a:rPr>
                        <a:t>松原市</a:t>
                      </a:r>
                      <a:r>
                        <a:rPr lang="ja-JP" altLang="en-US" sz="800" b="1" i="0" u="none" strike="noStrike" dirty="0">
                          <a:solidFill>
                            <a:schemeClr val="tx1"/>
                          </a:solidFill>
                          <a:effectLst/>
                          <a:latin typeface="ＭＳ Ｐゴシック" panose="020B0600070205080204" pitchFamily="50" charset="-128"/>
                          <a:ea typeface="+mn-ea"/>
                        </a:rPr>
                        <a:t>、</a:t>
                      </a:r>
                      <a:r>
                        <a:rPr lang="ja-JP" altLang="en-US" sz="800" b="1" i="0" u="sng" strike="noStrike" dirty="0">
                          <a:solidFill>
                            <a:srgbClr val="FF0000"/>
                          </a:solidFill>
                          <a:effectLst/>
                          <a:latin typeface="ＭＳ Ｐゴシック" panose="020B0600070205080204" pitchFamily="50" charset="-128"/>
                          <a:ea typeface="+mn-ea"/>
                        </a:rPr>
                        <a:t>大東市</a:t>
                      </a:r>
                      <a:r>
                        <a:rPr lang="ja-JP" altLang="en-US" sz="800" b="1" i="0" u="none" strike="noStrike" dirty="0">
                          <a:solidFill>
                            <a:schemeClr val="tx1"/>
                          </a:solidFill>
                          <a:effectLst/>
                          <a:latin typeface="ＭＳ Ｐゴシック" panose="020B0600070205080204" pitchFamily="50" charset="-128"/>
                          <a:ea typeface="+mn-ea"/>
                        </a:rPr>
                        <a:t>、</a:t>
                      </a:r>
                      <a:r>
                        <a:rPr lang="ja-JP" altLang="en-US" sz="800" b="1" i="0" u="sng" strike="noStrike" dirty="0">
                          <a:solidFill>
                            <a:srgbClr val="FF0000"/>
                          </a:solidFill>
                          <a:effectLst/>
                          <a:latin typeface="ＭＳ Ｐゴシック" panose="020B0600070205080204" pitchFamily="50" charset="-128"/>
                          <a:ea typeface="+mn-ea"/>
                        </a:rPr>
                        <a:t>羽曳野市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none" strike="noStrike" dirty="0">
                          <a:solidFill>
                            <a:srgbClr val="000000"/>
                          </a:solidFill>
                          <a:effectLst/>
                          <a:latin typeface="ＭＳ Ｐゴシック" panose="020B0600070205080204" pitchFamily="50" charset="-128"/>
                          <a:ea typeface="+mn-ea"/>
                        </a:rPr>
                        <a:t>尾道市、</a:t>
                      </a:r>
                      <a:r>
                        <a:rPr lang="ja-JP" altLang="en-US" sz="600" b="0" i="0" u="sng" strike="noStrike" dirty="0">
                          <a:solidFill>
                            <a:srgbClr val="FF0000"/>
                          </a:solidFill>
                          <a:effectLst/>
                          <a:latin typeface="ＭＳ Ｐゴシック" panose="020B0600070205080204" pitchFamily="50" charset="-128"/>
                          <a:ea typeface="+mn-ea"/>
                        </a:rPr>
                        <a:t>岩国市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none" strike="noStrike" dirty="0">
                          <a:solidFill>
                            <a:srgbClr val="000000"/>
                          </a:solidFill>
                          <a:effectLst/>
                          <a:latin typeface="ＭＳ Ｐゴシック" panose="020B0600070205080204" pitchFamily="50" charset="-128"/>
                          <a:ea typeface="+mn-ea"/>
                        </a:rPr>
                        <a:t>周南市、</a:t>
                      </a:r>
                      <a:r>
                        <a:rPr lang="ja-JP" altLang="en-US" sz="600" b="0" i="0" u="sng" strike="noStrike" dirty="0">
                          <a:solidFill>
                            <a:srgbClr val="FF0000"/>
                          </a:solidFill>
                          <a:effectLst/>
                          <a:latin typeface="ＭＳ Ｐゴシック" panose="020B0600070205080204" pitchFamily="50" charset="-128"/>
                          <a:ea typeface="+mn-ea"/>
                        </a:rPr>
                        <a:t>西条市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大牟田市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唐津市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八代市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延岡市</a:t>
                      </a:r>
                      <a:endParaRPr lang="en-US" altLang="ja-JP" sz="600" b="0" i="0" u="sng" strike="noStrike" dirty="0">
                        <a:solidFill>
                          <a:srgbClr val="FF0000"/>
                        </a:solidFill>
                        <a:effectLst/>
                        <a:latin typeface="ＭＳ Ｐゴシック" panose="020B0600070205080204" pitchFamily="50" charset="-128"/>
                        <a:ea typeface="+mn-ea"/>
                      </a:endParaRPr>
                    </a:p>
                    <a:p>
                      <a:pPr algn="l">
                        <a:spcAft>
                          <a:spcPts val="0"/>
                        </a:spcAft>
                      </a:pPr>
                      <a:r>
                        <a:rPr lang="ja-JP" altLang="en-US" sz="600" b="0" i="0" u="none" strike="noStrike" dirty="0">
                          <a:solidFill>
                            <a:srgbClr val="000000"/>
                          </a:solidFill>
                          <a:effectLst/>
                          <a:latin typeface="ＭＳ Ｐゴシック" panose="020B0600070205080204" pitchFamily="50" charset="-128"/>
                          <a:ea typeface="+mn-ea"/>
                        </a:rPr>
                        <a:t>（</a:t>
                      </a:r>
                      <a:r>
                        <a:rPr lang="en-US" altLang="ja-JP" sz="600" b="0" i="0" u="none" strike="noStrike" dirty="0">
                          <a:solidFill>
                            <a:srgbClr val="000000"/>
                          </a:solidFill>
                          <a:effectLst/>
                          <a:latin typeface="ＭＳ Ｐゴシック" panose="020B0600070205080204" pitchFamily="50" charset="-128"/>
                          <a:ea typeface="ＭＳ Ｐゴシック" panose="020B0600070205080204" pitchFamily="50" charset="-128"/>
                        </a:rPr>
                        <a:t>31</a:t>
                      </a:r>
                      <a:r>
                        <a:rPr lang="zh-TW"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団体）</a:t>
                      </a:r>
                    </a:p>
                  </a:txBody>
                  <a:tcPr marL="3842" marR="3842" marT="3842" marB="0">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a:spcAft>
                          <a:spcPts val="0"/>
                        </a:spcAft>
                      </a:pPr>
                      <a:r>
                        <a:rPr lang="zh-TW" altLang="en-US" sz="600" b="0" i="0" u="sng" strike="noStrike" dirty="0">
                          <a:solidFill>
                            <a:srgbClr val="FF0000"/>
                          </a:solidFill>
                          <a:effectLst/>
                          <a:latin typeface="ＭＳ Ｐゴシック" panose="020B0600070205080204" pitchFamily="50" charset="-128"/>
                          <a:ea typeface="ＭＳ Ｐゴシック" panose="020B0600070205080204" pitchFamily="50" charset="-128"/>
                        </a:rPr>
                        <a:t>石巻市</a:t>
                      </a:r>
                      <a:r>
                        <a:rPr lang="ja-JP" altLang="en-US" sz="600" b="0" i="0" u="none" strike="noStrike" dirty="0" err="1">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鶴岡市</a:t>
                      </a:r>
                      <a:r>
                        <a:rPr lang="ja-JP" altLang="en-US" sz="600" b="0" i="0" u="none" strike="noStrike" dirty="0">
                          <a:solidFill>
                            <a:schemeClr val="tx1"/>
                          </a:solidFill>
                          <a:effectLst/>
                          <a:latin typeface="ＭＳ Ｐゴシック" panose="020B0600070205080204" pitchFamily="50" charset="-128"/>
                          <a:ea typeface="+mn-ea"/>
                        </a:rPr>
                        <a:t>、日立市、</a:t>
                      </a:r>
                      <a:r>
                        <a:rPr lang="ja-JP" altLang="en-US" sz="600" b="0" i="0" u="sng" strike="noStrike" dirty="0">
                          <a:solidFill>
                            <a:srgbClr val="FF0000"/>
                          </a:solidFill>
                          <a:effectLst/>
                          <a:latin typeface="ＭＳ Ｐゴシック" panose="020B0600070205080204" pitchFamily="50" charset="-128"/>
                          <a:ea typeface="+mn-ea"/>
                        </a:rPr>
                        <a:t>桐生市</a:t>
                      </a:r>
                      <a:r>
                        <a:rPr lang="ja-JP" altLang="en-US" sz="600" b="0" i="0" u="none" strike="noStrike" dirty="0">
                          <a:solidFill>
                            <a:schemeClr val="tx1"/>
                          </a:solidFill>
                          <a:effectLst/>
                          <a:latin typeface="ＭＳ Ｐゴシック" panose="020B0600070205080204" pitchFamily="50" charset="-128"/>
                          <a:ea typeface="+mn-ea"/>
                        </a:rPr>
                        <a:t>、</a:t>
                      </a:r>
                      <a:endParaRPr lang="en-US" altLang="ja-JP" sz="600" b="0" i="0" u="none" strike="noStrike" dirty="0">
                        <a:solidFill>
                          <a:schemeClr val="tx1"/>
                        </a:solidFill>
                        <a:effectLst/>
                        <a:latin typeface="ＭＳ Ｐゴシック" panose="020B0600070205080204" pitchFamily="50" charset="-128"/>
                        <a:ea typeface="+mn-ea"/>
                      </a:endParaRPr>
                    </a:p>
                    <a:p>
                      <a:pPr algn="l">
                        <a:spcAft>
                          <a:spcPts val="0"/>
                        </a:spcAft>
                      </a:pPr>
                      <a:r>
                        <a:rPr lang="ja-JP" altLang="en-US" sz="800" b="1" i="0" u="sng" strike="noStrike" dirty="0">
                          <a:solidFill>
                            <a:srgbClr val="FF0000"/>
                          </a:solidFill>
                          <a:effectLst/>
                          <a:latin typeface="ＭＳ Ｐゴシック" panose="020B0600070205080204" pitchFamily="50" charset="-128"/>
                          <a:ea typeface="+mn-ea"/>
                        </a:rPr>
                        <a:t>富田林市</a:t>
                      </a:r>
                      <a:r>
                        <a:rPr lang="ja-JP" altLang="en-US" sz="800" b="1" i="0" u="none" strike="noStrike" dirty="0">
                          <a:solidFill>
                            <a:schemeClr val="tx1"/>
                          </a:solidFill>
                          <a:effectLst/>
                          <a:latin typeface="ＭＳ Ｐゴシック" panose="020B0600070205080204" pitchFamily="50" charset="-128"/>
                          <a:ea typeface="+mn-ea"/>
                        </a:rPr>
                        <a:t>、</a:t>
                      </a:r>
                      <a:r>
                        <a:rPr lang="ja-JP" altLang="en-US" sz="800" b="1" i="0" u="sng" strike="noStrike" dirty="0">
                          <a:solidFill>
                            <a:srgbClr val="FF0000"/>
                          </a:solidFill>
                          <a:effectLst/>
                          <a:latin typeface="ＭＳ Ｐゴシック" panose="020B0600070205080204" pitchFamily="50" charset="-128"/>
                          <a:ea typeface="+mn-ea"/>
                        </a:rPr>
                        <a:t>河内長野市</a:t>
                      </a:r>
                      <a:r>
                        <a:rPr lang="ja-JP" altLang="en-US" sz="800" b="1" i="0" u="none" strike="noStrike" dirty="0">
                          <a:solidFill>
                            <a:schemeClr val="tx1"/>
                          </a:solidFill>
                          <a:effectLst/>
                          <a:latin typeface="ＭＳ Ｐゴシック" panose="020B0600070205080204" pitchFamily="50" charset="-128"/>
                          <a:ea typeface="+mn-ea"/>
                        </a:rPr>
                        <a:t>、</a:t>
                      </a:r>
                      <a:r>
                        <a:rPr lang="ja-JP" altLang="en-US" sz="800" b="1" i="0" u="sng" strike="noStrike" dirty="0">
                          <a:solidFill>
                            <a:srgbClr val="FF0000"/>
                          </a:solidFill>
                          <a:effectLst/>
                          <a:latin typeface="ＭＳ Ｐゴシック" panose="020B0600070205080204" pitchFamily="50" charset="-128"/>
                          <a:ea typeface="+mn-ea"/>
                        </a:rPr>
                        <a:t>門真市</a:t>
                      </a:r>
                      <a:r>
                        <a:rPr lang="ja-JP" altLang="en-US" sz="600" b="0" i="0" u="none" strike="noStrike" dirty="0">
                          <a:solidFill>
                            <a:schemeClr val="tx1"/>
                          </a:solidFill>
                          <a:effectLst/>
                          <a:latin typeface="ＭＳ Ｐゴシック" panose="020B0600070205080204" pitchFamily="50" charset="-128"/>
                          <a:ea typeface="+mn-ea"/>
                        </a:rPr>
                        <a:t>、今治市</a:t>
                      </a:r>
                      <a:endParaRPr lang="en-US" altLang="zh-TW" sz="600" b="0" i="0" u="none" strike="noStrike" dirty="0">
                        <a:solidFill>
                          <a:schemeClr val="tx1"/>
                        </a:solidFill>
                        <a:effectLst/>
                        <a:latin typeface="ＭＳ Ｐゴシック" panose="020B0600070205080204" pitchFamily="50" charset="-128"/>
                        <a:ea typeface="+mn-ea"/>
                      </a:endParaRPr>
                    </a:p>
                    <a:p>
                      <a:pPr algn="l">
                        <a:spcAft>
                          <a:spcPts val="0"/>
                        </a:spcAft>
                      </a:pPr>
                      <a:r>
                        <a:rPr lang="zh-TW" altLang="en-US" sz="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zh-TW" sz="600" b="0" i="0" u="none" strike="noStrike" dirty="0">
                          <a:solidFill>
                            <a:schemeClr val="tx1"/>
                          </a:solidFill>
                          <a:effectLst/>
                          <a:latin typeface="ＭＳ Ｐゴシック" panose="020B0600070205080204" pitchFamily="50" charset="-128"/>
                          <a:ea typeface="ＭＳ Ｐゴシック" panose="020B0600070205080204" pitchFamily="50" charset="-128"/>
                        </a:rPr>
                        <a:t>8</a:t>
                      </a:r>
                      <a:r>
                        <a:rPr lang="zh-TW"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団体）</a:t>
                      </a:r>
                    </a:p>
                  </a:txBody>
                  <a:tcPr marL="3842" marR="3842" marT="3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600" b="0" i="0" u="sng" strike="noStrike" dirty="0">
                          <a:solidFill>
                            <a:srgbClr val="FF0000"/>
                          </a:solidFill>
                          <a:effectLst/>
                          <a:latin typeface="ＭＳ Ｐゴシック" panose="020B0600070205080204" pitchFamily="50" charset="-128"/>
                          <a:ea typeface="ＭＳ Ｐゴシック" panose="020B0600070205080204" pitchFamily="50" charset="-128"/>
                        </a:rPr>
                        <a:t>小樽市</a:t>
                      </a:r>
                      <a:endParaRPr lang="en-US" altLang="ja-JP" sz="600" b="0" i="0" u="sng" strike="noStrike" dirty="0">
                        <a:solidFill>
                          <a:srgbClr val="FF0000"/>
                        </a:solidFill>
                        <a:effectLst/>
                        <a:latin typeface="ＭＳ Ｐゴシック" panose="020B0600070205080204" pitchFamily="50" charset="-128"/>
                        <a:ea typeface="ＭＳ Ｐゴシック" panose="020B0600070205080204" pitchFamily="50" charset="-128"/>
                      </a:endParaRPr>
                    </a:p>
                    <a:p>
                      <a:pPr algn="l" fontAlgn="t"/>
                      <a:r>
                        <a:rPr lang="en-US" altLang="ja-JP" sz="600" b="0" i="0" u="none" strike="noStrike" dirty="0">
                          <a:solidFill>
                            <a:schemeClr val="tx1"/>
                          </a:solidFill>
                          <a:effectLst/>
                          <a:latin typeface="ＭＳ Ｐゴシック" panose="020B0600070205080204" pitchFamily="50" charset="-128"/>
                          <a:ea typeface="ＭＳ Ｐゴシック" panose="020B0600070205080204" pitchFamily="50" charset="-128"/>
                        </a:rPr>
                        <a:t>(1</a:t>
                      </a:r>
                      <a:r>
                        <a:rPr lang="ja-JP" altLang="en-US" sz="600" b="0" i="0" u="none" strike="noStrike" dirty="0">
                          <a:solidFill>
                            <a:schemeClr val="tx1"/>
                          </a:solidFill>
                          <a:effectLst/>
                          <a:latin typeface="ＭＳ Ｐゴシック" panose="020B0600070205080204" pitchFamily="50" charset="-128"/>
                          <a:ea typeface="ＭＳ Ｐゴシック" panose="020B0600070205080204" pitchFamily="50" charset="-128"/>
                        </a:rPr>
                        <a:t>団体）</a:t>
                      </a:r>
                    </a:p>
                  </a:txBody>
                  <a:tcPr marL="3842" marR="3842" marT="3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04479">
                <a:tc>
                  <a:txBody>
                    <a:bodyPr/>
                    <a:lstStyle/>
                    <a:p>
                      <a:pPr algn="l" fontAlgn="ctr"/>
                      <a:r>
                        <a:rPr lang="ja-JP" altLang="en-US" sz="800" b="0" i="0" u="none" strike="noStrike" spc="-150" dirty="0">
                          <a:solidFill>
                            <a:srgbClr val="000000"/>
                          </a:solidFill>
                          <a:effectLst/>
                          <a:latin typeface="ＭＳ Ｐゴシック" panose="020B0600070205080204" pitchFamily="50" charset="-128"/>
                          <a:ea typeface="ＭＳ Ｐゴシック" panose="020B0600070205080204" pitchFamily="50" charset="-128"/>
                        </a:rPr>
                        <a:t>３～</a:t>
                      </a:r>
                      <a:endParaRPr lang="en-US" altLang="ja-JP" sz="800" b="0" i="0" u="none" strike="noStrike" spc="-150" dirty="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800" b="0" i="0" u="none" strike="noStrike" spc="-150" dirty="0">
                          <a:solidFill>
                            <a:srgbClr val="000000"/>
                          </a:solidFill>
                          <a:effectLst/>
                          <a:latin typeface="ＭＳ Ｐゴシック" panose="020B0600070205080204" pitchFamily="50" charset="-128"/>
                          <a:ea typeface="ＭＳ Ｐゴシック" panose="020B0600070205080204" pitchFamily="50" charset="-128"/>
                        </a:rPr>
                        <a:t>１０万人</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spcAft>
                          <a:spcPts val="0"/>
                        </a:spcAft>
                      </a:pPr>
                      <a:r>
                        <a:rPr lang="ja-JP" altLang="en-US" sz="600" b="0" i="0" u="none" strike="noStrike" dirty="0">
                          <a:solidFill>
                            <a:srgbClr val="000000"/>
                          </a:solidFill>
                          <a:effectLst/>
                          <a:latin typeface="ＭＳ Ｐゴシック" panose="020B0600070205080204" pitchFamily="50" charset="-128"/>
                          <a:ea typeface="+mn-ea"/>
                        </a:rPr>
                        <a:t>名取市、富谷市、利府町、守谷市、つくばみらい市、志木市、吉川市、伊奈町、</a:t>
                      </a:r>
                      <a:r>
                        <a:rPr lang="ja-JP" altLang="en-US" sz="600" b="0" i="0" u="none" strike="noStrike" dirty="0">
                          <a:solidFill>
                            <a:schemeClr val="tx1"/>
                          </a:solidFill>
                          <a:effectLst/>
                          <a:latin typeface="+mn-ea"/>
                          <a:ea typeface="+mn-ea"/>
                        </a:rPr>
                        <a:t>印西市、千代田区、</a:t>
                      </a:r>
                      <a:r>
                        <a:rPr lang="ja-JP" altLang="en-US" sz="600" b="0" i="0" u="none" strike="noStrike" dirty="0">
                          <a:solidFill>
                            <a:srgbClr val="000000"/>
                          </a:solidFill>
                          <a:effectLst/>
                          <a:latin typeface="+mn-ea"/>
                          <a:ea typeface="+mn-ea"/>
                        </a:rPr>
                        <a:t>狛江市、稲城市、野々市市、</a:t>
                      </a:r>
                      <a:r>
                        <a:rPr lang="ja-JP" altLang="en-US" sz="600" b="0" i="0" u="none" strike="noStrike" dirty="0">
                          <a:solidFill>
                            <a:srgbClr val="000000"/>
                          </a:solidFill>
                          <a:effectLst/>
                          <a:latin typeface="ＭＳ Ｐゴシック" panose="020B0600070205080204" pitchFamily="50" charset="-128"/>
                          <a:ea typeface="+mn-ea"/>
                        </a:rPr>
                        <a:t>瑞穂市、常滑市、大府市、知立市、高浜市、日進市、長久手市、幸田町、守山市、栗東市、京田辺市、木津川市、藍住町、</a:t>
                      </a:r>
                      <a:r>
                        <a:rPr lang="ja-JP" altLang="en-US" sz="600" b="0" i="0" u="none" strike="noStrike" dirty="0">
                          <a:solidFill>
                            <a:srgbClr val="00B050"/>
                          </a:solidFill>
                          <a:effectLst/>
                          <a:latin typeface="ＭＳ Ｐゴシック" panose="020B0600070205080204" pitchFamily="50" charset="-128"/>
                          <a:ea typeface="+mn-ea"/>
                        </a:rPr>
                        <a:t>大野城市、</a:t>
                      </a:r>
                      <a:r>
                        <a:rPr lang="ja-JP" altLang="en-US" sz="600" b="0" i="0" u="none" strike="noStrike" dirty="0">
                          <a:solidFill>
                            <a:schemeClr val="tx1"/>
                          </a:solidFill>
                          <a:effectLst/>
                          <a:latin typeface="ＭＳ Ｐゴシック" panose="020B0600070205080204" pitchFamily="50" charset="-128"/>
                          <a:ea typeface="+mn-ea"/>
                        </a:rPr>
                        <a:t>福津市、</a:t>
                      </a:r>
                      <a:r>
                        <a:rPr lang="ja-JP" altLang="en-US" sz="600" b="0" i="0" u="none" strike="noStrike" dirty="0">
                          <a:solidFill>
                            <a:srgbClr val="000000"/>
                          </a:solidFill>
                          <a:effectLst/>
                          <a:latin typeface="ＭＳ Ｐゴシック" panose="020B0600070205080204" pitchFamily="50" charset="-128"/>
                          <a:ea typeface="+mn-ea"/>
                        </a:rPr>
                        <a:t>志免町、新宮町、粕屋町、鳥栖市、合志市、大津町、菊陽町、</a:t>
                      </a:r>
                      <a:r>
                        <a:rPr lang="ja-JP" altLang="en-US" sz="600" b="0" i="0" u="none" strike="noStrike" dirty="0">
                          <a:solidFill>
                            <a:srgbClr val="00B050"/>
                          </a:solidFill>
                          <a:effectLst/>
                          <a:latin typeface="ＭＳ Ｐゴシック" panose="020B0600070205080204" pitchFamily="50" charset="-128"/>
                          <a:ea typeface="+mn-ea"/>
                        </a:rPr>
                        <a:t>宜野湾市</a:t>
                      </a:r>
                      <a:r>
                        <a:rPr lang="ja-JP" altLang="en-US" sz="600" b="0" i="0" u="none" strike="noStrike" dirty="0">
                          <a:solidFill>
                            <a:schemeClr val="tx1"/>
                          </a:solidFill>
                          <a:effectLst/>
                          <a:latin typeface="ＭＳ Ｐゴシック" panose="020B0600070205080204" pitchFamily="50" charset="-128"/>
                          <a:ea typeface="+mn-ea"/>
                        </a:rPr>
                        <a:t>、名護市、豊見城市、南城市、読谷村、南風原町</a:t>
                      </a:r>
                      <a:endParaRPr lang="en-US" altLang="ja-JP" sz="600" b="0" i="0" u="none" strike="noStrike" dirty="0">
                        <a:solidFill>
                          <a:schemeClr val="tx1"/>
                        </a:solidFill>
                        <a:effectLst/>
                        <a:latin typeface="ＭＳ Ｐゴシック" panose="020B0600070205080204" pitchFamily="50" charset="-128"/>
                        <a:ea typeface="+mn-ea"/>
                      </a:endParaRPr>
                    </a:p>
                    <a:p>
                      <a:pPr algn="l">
                        <a:spcAft>
                          <a:spcPts val="0"/>
                        </a:spcAft>
                      </a:pPr>
                      <a:r>
                        <a:rPr lang="zh-TW"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zh-TW" sz="600" b="0" i="0" u="none" strike="noStrike" dirty="0">
                          <a:solidFill>
                            <a:srgbClr val="000000"/>
                          </a:solidFill>
                          <a:effectLst/>
                          <a:latin typeface="ＭＳ Ｐゴシック" panose="020B0600070205080204" pitchFamily="50" charset="-128"/>
                          <a:ea typeface="ＭＳ Ｐゴシック" panose="020B0600070205080204" pitchFamily="50" charset="-128"/>
                        </a:rPr>
                        <a:t>41</a:t>
                      </a:r>
                      <a:r>
                        <a:rPr lang="zh-TW"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団体）</a:t>
                      </a:r>
                    </a:p>
                  </a:txBody>
                  <a:tcPr marL="3842" marR="3842" marT="3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spcAft>
                          <a:spcPts val="0"/>
                        </a:spcAft>
                      </a:pPr>
                      <a:r>
                        <a:rPr lang="ja-JP" altLang="en-US" sz="600" b="0" i="0" u="none" strike="noStrike" dirty="0">
                          <a:solidFill>
                            <a:srgbClr val="000000"/>
                          </a:solidFill>
                          <a:effectLst/>
                          <a:latin typeface="ＭＳ Ｐゴシック" panose="020B0600070205080204" pitchFamily="50" charset="-128"/>
                          <a:ea typeface="+mn-ea"/>
                        </a:rPr>
                        <a:t>千歳市、恵庭市、滝沢市、東根市、牛久市、鹿嶋市、さくら市、下野市、壬生町、東松山市、蕨市、和光市、八潮市、白岡市、</a:t>
                      </a:r>
                      <a:r>
                        <a:rPr lang="ja-JP" altLang="en-US" sz="600" b="0" i="0" u="none" strike="noStrike" dirty="0">
                          <a:solidFill>
                            <a:schemeClr val="tx1"/>
                          </a:solidFill>
                          <a:effectLst/>
                          <a:latin typeface="+mn-ea"/>
                          <a:ea typeface="+mn-ea"/>
                        </a:rPr>
                        <a:t>四街道市、袖ケ浦市、白井市、</a:t>
                      </a:r>
                      <a:r>
                        <a:rPr lang="ja-JP" altLang="en-US" sz="600" b="0" i="0" u="none" strike="noStrike" dirty="0">
                          <a:solidFill>
                            <a:srgbClr val="000000"/>
                          </a:solidFill>
                          <a:effectLst/>
                          <a:latin typeface="+mn-ea"/>
                          <a:ea typeface="+mn-ea"/>
                        </a:rPr>
                        <a:t>国立市、東大和市、清瀬市、武蔵村山市、綾瀬市、能美市、</a:t>
                      </a:r>
                      <a:r>
                        <a:rPr lang="ja-JP" altLang="en-US" sz="600" b="0" i="0" u="none" strike="noStrike" dirty="0">
                          <a:solidFill>
                            <a:srgbClr val="000000"/>
                          </a:solidFill>
                          <a:effectLst/>
                          <a:latin typeface="ＭＳ Ｐゴシック" panose="020B0600070205080204" pitchFamily="50" charset="-128"/>
                          <a:ea typeface="+mn-ea"/>
                        </a:rPr>
                        <a:t>津幡町、鯖江市、甲斐市、美濃加茂市、可児市、袋井市、菊川市、長泉町、岩倉市、清須市、北名古屋市、みよし市、東郷町、扶桑町、大治町、蟹江町、いなべ市、菰野町、野洲市、長岡京市、精華町、芦屋市、加東市、播磨町、香芝市、葛城市、広陵町、岩出市、総社市、府中町、下松市、筑後市、宗像市、太宰府市、古賀市、那珂川町、</a:t>
                      </a:r>
                      <a:r>
                        <a:rPr lang="ja-JP" altLang="en-US" sz="600" b="0" i="0" u="sng" strike="noStrike" dirty="0">
                          <a:solidFill>
                            <a:srgbClr val="FF0000"/>
                          </a:solidFill>
                          <a:effectLst/>
                          <a:latin typeface="ＭＳ Ｐゴシック" panose="020B0600070205080204" pitchFamily="50" charset="-128"/>
                          <a:ea typeface="+mn-ea"/>
                        </a:rPr>
                        <a:t>篠栗町</a:t>
                      </a:r>
                      <a:r>
                        <a:rPr kumimoji="1" lang="ja-JP" altLang="en-US" sz="600" b="0" i="0" u="none" strike="noStrike" kern="0" dirty="0">
                          <a:solidFill>
                            <a:srgbClr val="000000"/>
                          </a:solidFill>
                          <a:effectLst/>
                          <a:latin typeface="Century" panose="02040604050505020304" pitchFamily="18" charset="0"/>
                          <a:ea typeface="+mn-ea"/>
                          <a:cs typeface="+mn-cs"/>
                        </a:rPr>
                        <a:t>、</a:t>
                      </a:r>
                      <a:r>
                        <a:rPr lang="ja-JP" altLang="en-US" sz="600" b="0" i="0" u="none" strike="noStrike" dirty="0">
                          <a:solidFill>
                            <a:srgbClr val="000000"/>
                          </a:solidFill>
                          <a:effectLst/>
                          <a:latin typeface="ＭＳ Ｐゴシック" panose="020B0600070205080204" pitchFamily="50" charset="-128"/>
                          <a:ea typeface="+mn-ea"/>
                        </a:rPr>
                        <a:t>大村市、石垣市、糸満市</a:t>
                      </a:r>
                      <a:endParaRPr lang="en-US" altLang="ja-JP"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a:spcAft>
                          <a:spcPts val="0"/>
                        </a:spcAft>
                      </a:pPr>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600" b="0" i="0" u="none" strike="noStrike" dirty="0">
                          <a:solidFill>
                            <a:srgbClr val="000000"/>
                          </a:solidFill>
                          <a:effectLst/>
                          <a:latin typeface="ＭＳ Ｐゴシック" panose="020B0600070205080204" pitchFamily="50" charset="-128"/>
                          <a:ea typeface="ＭＳ Ｐゴシック" panose="020B0600070205080204" pitchFamily="50" charset="-128"/>
                        </a:rPr>
                        <a:t>63</a:t>
                      </a:r>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団体）</a:t>
                      </a:r>
                    </a:p>
                  </a:txBody>
                  <a:tcPr marL="3842" marR="3842" marT="3842"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600" b="0" i="0" u="none" strike="noStrike" dirty="0">
                          <a:solidFill>
                            <a:srgbClr val="000000"/>
                          </a:solidFill>
                          <a:effectLst/>
                          <a:latin typeface="ＭＳ Ｐゴシック" panose="020B0600070205080204" pitchFamily="50" charset="-128"/>
                          <a:ea typeface="+mn-ea"/>
                        </a:rPr>
                        <a:t>音更町、北上市、岩沼市、東松島市、柴田町、天童市、那珂市、神栖市、東海村、阿見町、</a:t>
                      </a:r>
                      <a:r>
                        <a:rPr lang="ja-JP" altLang="en-US" sz="600" b="0" i="0" u="sng" strike="noStrike" dirty="0">
                          <a:solidFill>
                            <a:srgbClr val="FF0000"/>
                          </a:solidFill>
                          <a:effectLst/>
                          <a:latin typeface="ＭＳ Ｐゴシック" panose="020B0600070205080204" pitchFamily="50" charset="-128"/>
                          <a:ea typeface="+mn-ea"/>
                        </a:rPr>
                        <a:t>上三川町</a:t>
                      </a:r>
                      <a:r>
                        <a:rPr lang="ja-JP" altLang="en-US" sz="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600" b="0" i="0" u="none" strike="noStrike" dirty="0">
                          <a:solidFill>
                            <a:srgbClr val="000000"/>
                          </a:solidFill>
                          <a:effectLst/>
                          <a:latin typeface="ＭＳ Ｐゴシック" panose="020B0600070205080204" pitchFamily="50" charset="-128"/>
                          <a:ea typeface="+mn-ea"/>
                        </a:rPr>
                        <a:t>みどり市、大泉町、本庄市、桶川市、蓮田市、鶴ヶ島市、三芳町、</a:t>
                      </a:r>
                      <a:r>
                        <a:rPr lang="ja-JP" altLang="en-US" sz="600" b="0" i="0" u="sng" strike="noStrike" dirty="0">
                          <a:solidFill>
                            <a:srgbClr val="FF0000"/>
                          </a:solidFill>
                          <a:effectLst/>
                          <a:latin typeface="ＭＳ Ｐゴシック" panose="020B0600070205080204" pitchFamily="50" charset="-128"/>
                          <a:ea typeface="+mn-ea"/>
                        </a:rPr>
                        <a:t>上里町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宮代町</a:t>
                      </a:r>
                      <a:r>
                        <a:rPr kumimoji="1" lang="ja-JP" altLang="en-US" sz="600" b="0" i="0" u="none" strike="noStrike" kern="0" dirty="0">
                          <a:solidFill>
                            <a:srgbClr val="000000"/>
                          </a:solidFill>
                          <a:effectLst/>
                          <a:latin typeface="Century" panose="02040604050505020304" pitchFamily="18" charset="0"/>
                          <a:ea typeface="+mn-ea"/>
                          <a:cs typeface="+mn-cs"/>
                        </a:rPr>
                        <a:t>、</a:t>
                      </a:r>
                      <a:r>
                        <a:rPr lang="ja-JP" altLang="en-US" sz="600" b="0" i="0" u="none" strike="noStrike" dirty="0">
                          <a:solidFill>
                            <a:srgbClr val="000000"/>
                          </a:solidFill>
                          <a:effectLst/>
                          <a:latin typeface="ＭＳ Ｐゴシック" panose="020B0600070205080204" pitchFamily="50" charset="-128"/>
                          <a:ea typeface="+mn-ea"/>
                        </a:rPr>
                        <a:t>東金市、</a:t>
                      </a:r>
                      <a:r>
                        <a:rPr lang="ja-JP" altLang="en-US" sz="600" b="0" i="0" u="none" strike="noStrike" dirty="0">
                          <a:solidFill>
                            <a:schemeClr val="tx1"/>
                          </a:solidFill>
                          <a:effectLst/>
                          <a:latin typeface="+mn-ea"/>
                          <a:ea typeface="+mn-ea"/>
                        </a:rPr>
                        <a:t>あきる野市、</a:t>
                      </a:r>
                      <a:r>
                        <a:rPr lang="ja-JP" altLang="en-US" sz="600" b="0" i="0" u="sng" strike="noStrike" dirty="0">
                          <a:solidFill>
                            <a:srgbClr val="FF0000"/>
                          </a:solidFill>
                          <a:effectLst/>
                          <a:latin typeface="+mn-ea"/>
                          <a:ea typeface="+mn-ea"/>
                        </a:rPr>
                        <a:t>瑞穂町</a:t>
                      </a:r>
                      <a:r>
                        <a:rPr lang="ja-JP" altLang="en-US" sz="600" b="0" i="0" u="none" strike="noStrike" dirty="0">
                          <a:solidFill>
                            <a:schemeClr val="tx1"/>
                          </a:solidFill>
                          <a:effectLst/>
                          <a:latin typeface="+mn-ea"/>
                          <a:ea typeface="+mn-ea"/>
                        </a:rPr>
                        <a:t>、逗子市、</a:t>
                      </a:r>
                      <a:r>
                        <a:rPr lang="ja-JP" altLang="en-US" sz="600" b="0" i="0" u="sng" strike="noStrike" dirty="0">
                          <a:solidFill>
                            <a:srgbClr val="FF0000"/>
                          </a:solidFill>
                          <a:effectLst/>
                          <a:latin typeface="+mn-ea"/>
                          <a:ea typeface="+mn-ea"/>
                        </a:rPr>
                        <a:t>葉山町</a:t>
                      </a:r>
                      <a:r>
                        <a:rPr lang="ja-JP" altLang="en-US" sz="600" b="0" i="0" u="none" strike="noStrike" dirty="0">
                          <a:solidFill>
                            <a:schemeClr val="tx1"/>
                          </a:solidFill>
                          <a:effectLst/>
                          <a:latin typeface="+mn-ea"/>
                          <a:ea typeface="+mn-ea"/>
                        </a:rPr>
                        <a:t>、</a:t>
                      </a:r>
                      <a:r>
                        <a:rPr kumimoji="1" lang="ja-JP" altLang="en-US" sz="600" b="0" i="0" u="none" strike="noStrike" kern="0" dirty="0">
                          <a:solidFill>
                            <a:srgbClr val="000000"/>
                          </a:solidFill>
                          <a:effectLst/>
                          <a:latin typeface="Century" panose="02040604050505020304" pitchFamily="18" charset="0"/>
                          <a:ea typeface="+mn-ea"/>
                          <a:cs typeface="+mn-cs"/>
                        </a:rPr>
                        <a:t>寒川町</a:t>
                      </a:r>
                      <a:r>
                        <a:rPr lang="ja-JP" altLang="en-US" sz="600" b="0" i="0" u="none" strike="noStrike" dirty="0">
                          <a:solidFill>
                            <a:schemeClr val="tx1"/>
                          </a:solidFill>
                          <a:effectLst/>
                          <a:latin typeface="+mn-ea"/>
                          <a:ea typeface="+mn-ea"/>
                        </a:rPr>
                        <a:t>、黒部市、砺波市、射水市、</a:t>
                      </a:r>
                      <a:r>
                        <a:rPr lang="ja-JP" altLang="en-US" sz="600" b="0" i="0" u="sng" strike="noStrike" dirty="0">
                          <a:solidFill>
                            <a:srgbClr val="FF0000"/>
                          </a:solidFill>
                          <a:effectLst/>
                          <a:latin typeface="+mn-ea"/>
                          <a:ea typeface="+mn-ea"/>
                        </a:rPr>
                        <a:t>かほく市</a:t>
                      </a:r>
                      <a:r>
                        <a:rPr lang="ja-JP" altLang="en-US" sz="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600" b="0" i="0" u="none" strike="noStrike" dirty="0">
                          <a:solidFill>
                            <a:srgbClr val="000000"/>
                          </a:solidFill>
                          <a:effectLst/>
                          <a:latin typeface="ＭＳ Ｐゴシック" panose="020B0600070205080204" pitchFamily="50" charset="-128"/>
                          <a:ea typeface="+mn-ea"/>
                        </a:rPr>
                        <a:t>敦賀市、坂井市、南アルプス市、笛吹市、</a:t>
                      </a:r>
                      <a:r>
                        <a:rPr lang="ja-JP" altLang="en-US" sz="600" b="0" i="0" u="sng" strike="noStrike" dirty="0">
                          <a:solidFill>
                            <a:srgbClr val="FF0000"/>
                          </a:solidFill>
                          <a:effectLst/>
                          <a:latin typeface="ＭＳ Ｐゴシック" panose="020B0600070205080204" pitchFamily="50" charset="-128"/>
                          <a:ea typeface="+mn-ea"/>
                        </a:rPr>
                        <a:t>中央市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none" strike="noStrike" dirty="0">
                          <a:solidFill>
                            <a:srgbClr val="000000"/>
                          </a:solidFill>
                          <a:effectLst/>
                          <a:latin typeface="ＭＳ Ｐゴシック" panose="020B0600070205080204" pitchFamily="50" charset="-128"/>
                          <a:ea typeface="+mn-ea"/>
                        </a:rPr>
                        <a:t>諏訪市、</a:t>
                      </a:r>
                      <a:r>
                        <a:rPr lang="ja-JP" altLang="en-US" sz="600" b="0" i="0" u="sng" strike="noStrike" dirty="0">
                          <a:solidFill>
                            <a:srgbClr val="FF0000"/>
                          </a:solidFill>
                          <a:effectLst/>
                          <a:latin typeface="ＭＳ Ｐゴシック" panose="020B0600070205080204" pitchFamily="50" charset="-128"/>
                          <a:ea typeface="+mn-ea"/>
                        </a:rPr>
                        <a:t>駒ヶ根市</a:t>
                      </a:r>
                      <a:r>
                        <a:rPr lang="ja-JP" altLang="en-US" sz="600" b="0" i="0" u="none" strike="noStrike" dirty="0">
                          <a:solidFill>
                            <a:srgbClr val="000000"/>
                          </a:solidFill>
                          <a:effectLst/>
                          <a:latin typeface="ＭＳ Ｐゴシック" panose="020B0600070205080204" pitchFamily="50" charset="-128"/>
                          <a:ea typeface="+mn-ea"/>
                        </a:rPr>
                        <a:t>、茅野市、塩尻市、佐久市、</a:t>
                      </a:r>
                      <a:r>
                        <a:rPr lang="ja-JP" altLang="en-US" sz="600" b="0" i="0" u="sng" strike="noStrike" dirty="0">
                          <a:solidFill>
                            <a:srgbClr val="FF0000"/>
                          </a:solidFill>
                          <a:effectLst/>
                          <a:latin typeface="ＭＳ Ｐゴシック" panose="020B0600070205080204" pitchFamily="50" charset="-128"/>
                          <a:ea typeface="+mn-ea"/>
                        </a:rPr>
                        <a:t>東御市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none" strike="noStrike" dirty="0">
                          <a:solidFill>
                            <a:srgbClr val="000000"/>
                          </a:solidFill>
                          <a:effectLst/>
                          <a:latin typeface="ＭＳ Ｐゴシック" panose="020B0600070205080204" pitchFamily="50" charset="-128"/>
                          <a:ea typeface="+mn-ea"/>
                        </a:rPr>
                        <a:t>安曇野市、中津川市、羽島市、島田市、御殿場市、裾野市、湖西市、</a:t>
                      </a:r>
                      <a:r>
                        <a:rPr lang="ja-JP" altLang="en-US" sz="600" b="0" i="0" u="sng" strike="noStrike" dirty="0">
                          <a:solidFill>
                            <a:srgbClr val="FF0000"/>
                          </a:solidFill>
                          <a:effectLst/>
                          <a:latin typeface="ＭＳ Ｐゴシック" panose="020B0600070205080204" pitchFamily="50" charset="-128"/>
                          <a:ea typeface="+mn-ea"/>
                        </a:rPr>
                        <a:t>清水町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none" strike="noStrike" dirty="0">
                          <a:solidFill>
                            <a:srgbClr val="000000"/>
                          </a:solidFill>
                          <a:effectLst/>
                          <a:latin typeface="ＭＳ Ｐゴシック" panose="020B0600070205080204" pitchFamily="50" charset="-128"/>
                          <a:ea typeface="+mn-ea"/>
                        </a:rPr>
                        <a:t>碧南市、蒲郡市、犬山市、江南市、知多市、尾張旭市、豊明市、田原市、弥富市、あま市、東浦町、武豊町、亀山市、近江八幡市、甲賀市、湖南市、福知山市、向日市、</a:t>
                      </a:r>
                      <a:r>
                        <a:rPr lang="ja-JP" altLang="en-US" sz="800" b="1" i="0" u="none" strike="noStrike" dirty="0">
                          <a:solidFill>
                            <a:srgbClr val="000000"/>
                          </a:solidFill>
                          <a:effectLst/>
                          <a:latin typeface="ＭＳ Ｐゴシック" panose="020B0600070205080204" pitchFamily="50" charset="-128"/>
                          <a:ea typeface="+mn-ea"/>
                        </a:rPr>
                        <a:t>貝塚市、摂津市、藤井寺市、大阪狭山市</a:t>
                      </a:r>
                      <a:r>
                        <a:rPr lang="ja-JP" altLang="en-US" sz="600" b="0" i="0" u="none" strike="noStrike" dirty="0">
                          <a:solidFill>
                            <a:srgbClr val="000000"/>
                          </a:solidFill>
                          <a:effectLst/>
                          <a:latin typeface="ＭＳ Ｐゴシック" panose="020B0600070205080204" pitchFamily="50" charset="-128"/>
                          <a:ea typeface="+mn-ea"/>
                        </a:rPr>
                        <a:t>、小野市、</a:t>
                      </a:r>
                      <a:r>
                        <a:rPr lang="ja-JP" altLang="en-US" sz="600" b="0" i="0" u="sng" strike="noStrike" dirty="0">
                          <a:solidFill>
                            <a:srgbClr val="FF0000"/>
                          </a:solidFill>
                          <a:effectLst/>
                          <a:latin typeface="ＭＳ Ｐゴシック" panose="020B0600070205080204" pitchFamily="50" charset="-128"/>
                          <a:ea typeface="+mn-ea"/>
                        </a:rPr>
                        <a:t>稲美町</a:t>
                      </a:r>
                      <a:r>
                        <a:rPr lang="ja-JP" altLang="en-US" sz="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600" b="0" i="0" u="sng" strike="noStrike" dirty="0">
                          <a:solidFill>
                            <a:srgbClr val="FF0000"/>
                          </a:solidFill>
                          <a:effectLst/>
                          <a:latin typeface="ＭＳ Ｐゴシック" panose="020B0600070205080204" pitchFamily="50" charset="-128"/>
                          <a:ea typeface="+mn-ea"/>
                        </a:rPr>
                        <a:t>太子町</a:t>
                      </a:r>
                      <a:r>
                        <a:rPr lang="ja-JP" altLang="en-US" sz="600" b="0" i="0" u="none" strike="noStrike" dirty="0">
                          <a:solidFill>
                            <a:srgbClr val="000000"/>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田原本町</a:t>
                      </a:r>
                      <a:r>
                        <a:rPr lang="ja-JP" altLang="en-US" sz="600" b="0" i="0" u="none" strike="noStrike" dirty="0">
                          <a:solidFill>
                            <a:srgbClr val="000000"/>
                          </a:solidFill>
                          <a:effectLst/>
                          <a:latin typeface="ＭＳ Ｐゴシック" panose="020B0600070205080204" pitchFamily="50" charset="-128"/>
                          <a:ea typeface="+mn-ea"/>
                        </a:rPr>
                        <a:t>、瀬戸内市、赤磐市、</a:t>
                      </a:r>
                      <a:r>
                        <a:rPr lang="ja-JP" altLang="en-US" sz="600" b="0" i="0" u="sng" strike="noStrike" dirty="0">
                          <a:solidFill>
                            <a:srgbClr val="FF0000"/>
                          </a:solidFill>
                          <a:effectLst/>
                          <a:latin typeface="ＭＳ Ｐゴシック" panose="020B0600070205080204" pitchFamily="50" charset="-128"/>
                          <a:ea typeface="+mn-ea"/>
                        </a:rPr>
                        <a:t>善通寺市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東温市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松前町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香南市</a:t>
                      </a:r>
                      <a:r>
                        <a:rPr lang="ja-JP" altLang="en-US" sz="600" b="0" i="0" u="none" strike="noStrike" dirty="0">
                          <a:solidFill>
                            <a:schemeClr val="tx1"/>
                          </a:solidFill>
                          <a:effectLst/>
                          <a:latin typeface="ＭＳ Ｐゴシック" panose="020B0600070205080204" pitchFamily="50" charset="-128"/>
                          <a:ea typeface="+mn-ea"/>
                        </a:rPr>
                        <a:t>、直方市、行橋市、小郡市、糸島市、宇美町、</a:t>
                      </a:r>
                      <a:r>
                        <a:rPr lang="ja-JP" altLang="en-US" sz="600" b="0" i="0" u="sng" strike="noStrike" dirty="0">
                          <a:solidFill>
                            <a:srgbClr val="FF0000"/>
                          </a:solidFill>
                          <a:effectLst/>
                          <a:latin typeface="ＭＳ Ｐゴシック" panose="020B0600070205080204" pitchFamily="50" charset="-128"/>
                          <a:ea typeface="+mn-ea"/>
                        </a:rPr>
                        <a:t>岡垣町</a:t>
                      </a:r>
                      <a:r>
                        <a:rPr lang="ja-JP" altLang="en-US" sz="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600" b="0" i="0" u="none" strike="noStrike" dirty="0">
                          <a:solidFill>
                            <a:srgbClr val="000000"/>
                          </a:solidFill>
                          <a:effectLst/>
                          <a:latin typeface="ＭＳ Ｐゴシック" panose="020B0600070205080204" pitchFamily="50" charset="-128"/>
                          <a:ea typeface="+mn-ea"/>
                        </a:rPr>
                        <a:t>武雄市、小城市、</a:t>
                      </a:r>
                      <a:r>
                        <a:rPr lang="ja-JP" altLang="en-US" sz="600" b="0" i="0" u="sng" strike="noStrike" dirty="0">
                          <a:solidFill>
                            <a:srgbClr val="FF0000"/>
                          </a:solidFill>
                          <a:effectLst/>
                          <a:latin typeface="ＭＳ Ｐゴシック" panose="020B0600070205080204" pitchFamily="50" charset="-128"/>
                          <a:ea typeface="+mn-ea"/>
                        </a:rPr>
                        <a:t>神埼市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none" strike="noStrike" dirty="0">
                          <a:solidFill>
                            <a:srgbClr val="000000"/>
                          </a:solidFill>
                          <a:effectLst/>
                          <a:latin typeface="ＭＳ Ｐゴシック" panose="020B0600070205080204" pitchFamily="50" charset="-128"/>
                          <a:ea typeface="+mn-ea"/>
                        </a:rPr>
                        <a:t>長与町、宇土市、</a:t>
                      </a:r>
                      <a:r>
                        <a:rPr lang="ja-JP" altLang="en-US" sz="600" b="0" i="0" u="sng" strike="noStrike" dirty="0">
                          <a:solidFill>
                            <a:srgbClr val="FF0000"/>
                          </a:solidFill>
                          <a:effectLst/>
                          <a:latin typeface="ＭＳ Ｐゴシック" panose="020B0600070205080204" pitchFamily="50" charset="-128"/>
                          <a:ea typeface="+mn-ea"/>
                        </a:rPr>
                        <a:t>益城町</a:t>
                      </a:r>
                      <a:r>
                        <a:rPr lang="ja-JP" altLang="en-US" sz="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600" b="0" i="0" u="none" strike="noStrike" dirty="0">
                          <a:solidFill>
                            <a:srgbClr val="000000"/>
                          </a:solidFill>
                          <a:effectLst/>
                          <a:latin typeface="ＭＳ Ｐゴシック" panose="020B0600070205080204" pitchFamily="50" charset="-128"/>
                          <a:ea typeface="+mn-ea"/>
                        </a:rPr>
                        <a:t>中津市、</a:t>
                      </a:r>
                      <a:r>
                        <a:rPr lang="ja-JP" altLang="en-US" sz="600" b="0" i="0" u="sng" strike="noStrike" dirty="0">
                          <a:solidFill>
                            <a:srgbClr val="FF0000"/>
                          </a:solidFill>
                          <a:effectLst/>
                          <a:latin typeface="ＭＳ Ｐゴシック" panose="020B0600070205080204" pitchFamily="50" charset="-128"/>
                          <a:ea typeface="+mn-ea"/>
                        </a:rPr>
                        <a:t>由布市</a:t>
                      </a:r>
                      <a:r>
                        <a:rPr lang="ja-JP" altLang="en-US" sz="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600" b="0" i="0" u="none" strike="noStrike" dirty="0">
                          <a:solidFill>
                            <a:srgbClr val="000000"/>
                          </a:solidFill>
                          <a:effectLst/>
                          <a:latin typeface="ＭＳ Ｐゴシック" panose="020B0600070205080204" pitchFamily="50" charset="-128"/>
                          <a:ea typeface="+mn-ea"/>
                        </a:rPr>
                        <a:t>姶良市、</a:t>
                      </a:r>
                      <a:r>
                        <a:rPr lang="ja-JP" altLang="en-US" sz="600" b="0" i="0" u="none" strike="noStrike" dirty="0">
                          <a:solidFill>
                            <a:schemeClr val="tx1"/>
                          </a:solidFill>
                          <a:effectLst/>
                          <a:latin typeface="ＭＳ Ｐゴシック" panose="020B0600070205080204" pitchFamily="50" charset="-128"/>
                          <a:ea typeface="+mn-ea"/>
                        </a:rPr>
                        <a:t>宮</a:t>
                      </a:r>
                      <a:r>
                        <a:rPr lang="ja-JP" altLang="en-US" sz="600" b="0" i="0" u="none" strike="noStrike" dirty="0">
                          <a:solidFill>
                            <a:srgbClr val="000000"/>
                          </a:solidFill>
                          <a:effectLst/>
                          <a:latin typeface="ＭＳ Ｐゴシック" panose="020B0600070205080204" pitchFamily="50" charset="-128"/>
                          <a:ea typeface="+mn-ea"/>
                        </a:rPr>
                        <a:t>古島市、</a:t>
                      </a:r>
                      <a:r>
                        <a:rPr lang="ja-JP" altLang="en-US" sz="600" b="0" i="0" u="none" strike="noStrike" dirty="0" smtClean="0">
                          <a:solidFill>
                            <a:srgbClr val="000000"/>
                          </a:solidFill>
                          <a:effectLst/>
                          <a:latin typeface="ＭＳ Ｐゴシック" panose="020B0600070205080204" pitchFamily="50" charset="-128"/>
                          <a:ea typeface="+mn-ea"/>
                        </a:rPr>
                        <a:t>西原町（</a:t>
                      </a:r>
                      <a:r>
                        <a:rPr lang="en-US" altLang="ja-JP" sz="600" b="0" i="0" u="none" strike="noStrike" dirty="0">
                          <a:solidFill>
                            <a:srgbClr val="000000"/>
                          </a:solidFill>
                          <a:effectLst/>
                          <a:latin typeface="ＭＳ Ｐゴシック" panose="020B0600070205080204" pitchFamily="50" charset="-128"/>
                          <a:ea typeface="ＭＳ Ｐゴシック" panose="020B0600070205080204" pitchFamily="50" charset="-128"/>
                        </a:rPr>
                        <a:t>98</a:t>
                      </a:r>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団体</a:t>
                      </a:r>
                      <a:r>
                        <a:rPr lang="ja-JP" altLang="en-US" sz="600" b="0" i="0" u="none" strike="noStrike" dirty="0">
                          <a:solidFill>
                            <a:srgbClr val="000000"/>
                          </a:solidFill>
                          <a:effectLst/>
                          <a:latin typeface="ＭＳ Ｐゴシック" panose="020B0600070205080204" pitchFamily="50" charset="-128"/>
                          <a:ea typeface="+mn-ea"/>
                        </a:rPr>
                        <a:t>）</a:t>
                      </a:r>
                      <a:endPar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842" marR="3842" marT="3842"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600" b="0" i="0" u="sng" strike="noStrike" dirty="0">
                          <a:solidFill>
                            <a:srgbClr val="FF0000"/>
                          </a:solidFill>
                          <a:effectLst/>
                          <a:latin typeface="ＭＳ Ｐゴシック" panose="020B0600070205080204" pitchFamily="50" charset="-128"/>
                          <a:ea typeface="+mn-ea"/>
                        </a:rPr>
                        <a:t>網走市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伊達市</a:t>
                      </a:r>
                      <a:r>
                        <a:rPr lang="ja-JP" altLang="en-US" sz="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600" b="0" i="0" u="none" strike="noStrike" dirty="0">
                          <a:solidFill>
                            <a:srgbClr val="000000"/>
                          </a:solidFill>
                          <a:effectLst/>
                          <a:latin typeface="ＭＳ Ｐゴシック" panose="020B0600070205080204" pitchFamily="50" charset="-128"/>
                          <a:ea typeface="+mn-ea"/>
                        </a:rPr>
                        <a:t>北広島市、石狩市</a:t>
                      </a:r>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600" b="0" i="0" u="none" strike="noStrike" dirty="0">
                          <a:solidFill>
                            <a:srgbClr val="000000"/>
                          </a:solidFill>
                          <a:effectLst/>
                          <a:latin typeface="ＭＳ Ｐゴシック" panose="020B0600070205080204" pitchFamily="50" charset="-128"/>
                          <a:ea typeface="+mn-ea"/>
                        </a:rPr>
                        <a:t>十和田市、三沢市、むつ市、花巻市</a:t>
                      </a:r>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600" b="0" i="0" u="sng" strike="noStrike" dirty="0">
                          <a:solidFill>
                            <a:srgbClr val="FF0000"/>
                          </a:solidFill>
                          <a:effectLst/>
                          <a:latin typeface="ＭＳ Ｐゴシック" panose="020B0600070205080204" pitchFamily="50" charset="-128"/>
                          <a:ea typeface="+mn-ea"/>
                        </a:rPr>
                        <a:t>久慈市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紫波町</a:t>
                      </a:r>
                      <a:r>
                        <a:rPr lang="ja-JP" altLang="en-US" sz="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600" b="0" i="0" u="none" strike="noStrike" dirty="0">
                          <a:solidFill>
                            <a:schemeClr val="tx1"/>
                          </a:solidFill>
                          <a:effectLst/>
                          <a:latin typeface="ＭＳ Ｐゴシック" panose="020B0600070205080204" pitchFamily="50" charset="-128"/>
                          <a:ea typeface="+mn-ea"/>
                        </a:rPr>
                        <a:t>塩</a:t>
                      </a:r>
                      <a:r>
                        <a:rPr lang="ja-JP" altLang="en-US" sz="600" b="0" i="0" u="none" strike="noStrike" dirty="0">
                          <a:solidFill>
                            <a:srgbClr val="000000"/>
                          </a:solidFill>
                          <a:effectLst/>
                          <a:latin typeface="ＭＳ Ｐゴシック" panose="020B0600070205080204" pitchFamily="50" charset="-128"/>
                          <a:ea typeface="+mn-ea"/>
                        </a:rPr>
                        <a:t>竈市、</a:t>
                      </a:r>
                      <a:r>
                        <a:rPr lang="ja-JP" altLang="en-US" sz="600" b="0" i="0" u="sng" strike="noStrike" dirty="0">
                          <a:solidFill>
                            <a:srgbClr val="FF0000"/>
                          </a:solidFill>
                          <a:effectLst/>
                          <a:latin typeface="ＭＳ Ｐゴシック" panose="020B0600070205080204" pitchFamily="50" charset="-128"/>
                          <a:ea typeface="+mn-ea"/>
                        </a:rPr>
                        <a:t>角田市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none" strike="noStrike" dirty="0">
                          <a:solidFill>
                            <a:srgbClr val="000000"/>
                          </a:solidFill>
                          <a:effectLst/>
                          <a:latin typeface="ＭＳ Ｐゴシック" panose="020B0600070205080204" pitchFamily="50" charset="-128"/>
                          <a:ea typeface="+mn-ea"/>
                        </a:rPr>
                        <a:t>多賀城市、登米市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亘理町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none" strike="noStrike" dirty="0">
                          <a:solidFill>
                            <a:srgbClr val="000000"/>
                          </a:solidFill>
                          <a:effectLst/>
                          <a:latin typeface="ＭＳ Ｐゴシック" panose="020B0600070205080204" pitchFamily="50" charset="-128"/>
                          <a:ea typeface="+mn-ea"/>
                        </a:rPr>
                        <a:t>米沢市、寒河江市、</a:t>
                      </a:r>
                      <a:r>
                        <a:rPr lang="ja-JP" altLang="en-US" sz="600" b="0" i="0" u="sng" strike="noStrike" dirty="0">
                          <a:solidFill>
                            <a:srgbClr val="FF0000"/>
                          </a:solidFill>
                          <a:effectLst/>
                          <a:latin typeface="ＭＳ Ｐゴシック" panose="020B0600070205080204" pitchFamily="50" charset="-128"/>
                          <a:ea typeface="+mn-ea"/>
                        </a:rPr>
                        <a:t>南陽市</a:t>
                      </a:r>
                      <a:r>
                        <a:rPr lang="ja-JP" altLang="en-US" sz="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600" b="0" i="0" u="none" strike="noStrike" dirty="0">
                          <a:solidFill>
                            <a:srgbClr val="000000"/>
                          </a:solidFill>
                          <a:effectLst/>
                          <a:latin typeface="ＭＳ Ｐゴシック" panose="020B0600070205080204" pitchFamily="50" charset="-128"/>
                          <a:ea typeface="+mn-ea"/>
                        </a:rPr>
                        <a:t>石岡市、結城市、龍ケ崎市、下妻市、常総市、笠間市、坂東市、かすみがうら市、鉾田市、小美玉市、</a:t>
                      </a:r>
                      <a:r>
                        <a:rPr lang="ja-JP" altLang="en-US" sz="600" b="0" i="0" u="sng" strike="noStrike" dirty="0">
                          <a:solidFill>
                            <a:srgbClr val="FF0000"/>
                          </a:solidFill>
                          <a:effectLst/>
                          <a:latin typeface="ＭＳ Ｐゴシック" panose="020B0600070205080204" pitchFamily="50" charset="-128"/>
                          <a:ea typeface="+mn-ea"/>
                        </a:rPr>
                        <a:t>茨城町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none" strike="noStrike" dirty="0">
                          <a:solidFill>
                            <a:srgbClr val="000000"/>
                          </a:solidFill>
                          <a:effectLst/>
                          <a:latin typeface="ＭＳ Ｐゴシック" panose="020B0600070205080204" pitchFamily="50" charset="-128"/>
                          <a:ea typeface="+mn-ea"/>
                        </a:rPr>
                        <a:t>鹿沼市、真岡市、大田原市、館林市、藤岡市、富岡市、安中市、</a:t>
                      </a:r>
                      <a:r>
                        <a:rPr lang="ja-JP" altLang="en-US" sz="600" b="0" i="0" u="sng" strike="noStrike" dirty="0">
                          <a:solidFill>
                            <a:srgbClr val="FF0000"/>
                          </a:solidFill>
                          <a:effectLst/>
                          <a:latin typeface="ＭＳ Ｐゴシック" panose="020B0600070205080204" pitchFamily="50" charset="-128"/>
                          <a:ea typeface="+mn-ea"/>
                        </a:rPr>
                        <a:t>玉村町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none" strike="noStrike" dirty="0">
                          <a:solidFill>
                            <a:srgbClr val="000000"/>
                          </a:solidFill>
                          <a:effectLst/>
                          <a:latin typeface="ＭＳ Ｐゴシック" panose="020B0600070205080204" pitchFamily="50" charset="-128"/>
                          <a:ea typeface="+mn-ea"/>
                        </a:rPr>
                        <a:t>行田市、秩父市、飯能市、羽生市、北本市、幸手市、日高市、杉戸町、</a:t>
                      </a:r>
                      <a:r>
                        <a:rPr lang="ja-JP" altLang="en-US" sz="600" b="0" i="0" u="sng" strike="noStrike" dirty="0">
                          <a:solidFill>
                            <a:srgbClr val="FF0000"/>
                          </a:solidFill>
                          <a:effectLst/>
                          <a:latin typeface="ＭＳ Ｐゴシック" panose="020B0600070205080204" pitchFamily="50" charset="-128"/>
                          <a:ea typeface="+mn-ea"/>
                        </a:rPr>
                        <a:t>松伏町</a:t>
                      </a:r>
                      <a:r>
                        <a:rPr lang="ja-JP" altLang="en-US" sz="600" b="0" i="0" u="none" strike="noStrike" dirty="0">
                          <a:solidFill>
                            <a:srgbClr val="000000"/>
                          </a:solidFill>
                          <a:effectLst/>
                          <a:latin typeface="ＭＳ Ｐゴシック" panose="020B0600070205080204" pitchFamily="50" charset="-128"/>
                          <a:ea typeface="+mn-ea"/>
                        </a:rPr>
                        <a:t>、館山市、茂原市、旭市、</a:t>
                      </a:r>
                      <a:r>
                        <a:rPr lang="ja-JP" altLang="en-US" sz="600" b="0" i="0" u="sng" strike="noStrike" dirty="0">
                          <a:solidFill>
                            <a:srgbClr val="FF0000"/>
                          </a:solidFill>
                          <a:effectLst/>
                          <a:latin typeface="+mn-ea"/>
                          <a:ea typeface="+mn-ea"/>
                        </a:rPr>
                        <a:t>鴨川市</a:t>
                      </a:r>
                      <a:r>
                        <a:rPr lang="ja-JP" altLang="en-US" sz="600" b="0" i="0" u="none" strike="noStrike" dirty="0">
                          <a:solidFill>
                            <a:schemeClr val="tx1"/>
                          </a:solidFill>
                          <a:effectLst/>
                          <a:latin typeface="+mn-ea"/>
                          <a:ea typeface="+mn-ea"/>
                        </a:rPr>
                        <a:t>、君津市、八街市、富里市、大網白里市、羽村市、南足柄市、</a:t>
                      </a:r>
                      <a:r>
                        <a:rPr lang="ja-JP" altLang="en-US" sz="600" b="0" i="0" u="sng" strike="noStrike" dirty="0">
                          <a:solidFill>
                            <a:srgbClr val="FF0000"/>
                          </a:solidFill>
                          <a:effectLst/>
                          <a:latin typeface="+mn-ea"/>
                          <a:ea typeface="+mn-ea"/>
                        </a:rPr>
                        <a:t>大磯町</a:t>
                      </a:r>
                      <a:r>
                        <a:rPr lang="ja-JP" altLang="en-US" sz="600" b="0" i="0" u="none" strike="noStrike" dirty="0">
                          <a:solidFill>
                            <a:srgbClr val="000000"/>
                          </a:solidFill>
                          <a:effectLst/>
                          <a:latin typeface="ＭＳ Ｐゴシック" panose="020B0600070205080204" pitchFamily="50" charset="-128"/>
                          <a:ea typeface="+mn-ea"/>
                        </a:rPr>
                        <a:t>、三条市、新発田市、見附市、燕市、阿賀野市、南魚沼市、</a:t>
                      </a:r>
                      <a:r>
                        <a:rPr lang="ja-JP" altLang="en-US" sz="600" b="0" i="0" u="sng" strike="noStrike" dirty="0">
                          <a:solidFill>
                            <a:srgbClr val="FF0000"/>
                          </a:solidFill>
                          <a:effectLst/>
                          <a:latin typeface="ＭＳ Ｐゴシック" panose="020B0600070205080204" pitchFamily="50" charset="-128"/>
                          <a:ea typeface="+mn-ea"/>
                        </a:rPr>
                        <a:t>胎内市</a:t>
                      </a:r>
                      <a:r>
                        <a:rPr lang="ja-JP" altLang="en-US" sz="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600" b="0" i="0" u="none" strike="noStrike" dirty="0">
                          <a:solidFill>
                            <a:srgbClr val="000000"/>
                          </a:solidFill>
                          <a:effectLst/>
                          <a:latin typeface="ＭＳ Ｐゴシック" panose="020B0600070205080204" pitchFamily="50" charset="-128"/>
                          <a:ea typeface="+mn-ea"/>
                        </a:rPr>
                        <a:t>魚津市、</a:t>
                      </a:r>
                      <a:r>
                        <a:rPr lang="ja-JP" altLang="en-US" sz="600" b="0" i="0" u="sng" strike="noStrike" dirty="0">
                          <a:solidFill>
                            <a:srgbClr val="FF0000"/>
                          </a:solidFill>
                          <a:effectLst/>
                          <a:latin typeface="ＭＳ Ｐゴシック" panose="020B0600070205080204" pitchFamily="50" charset="-128"/>
                          <a:ea typeface="+mn-ea"/>
                        </a:rPr>
                        <a:t>滑川市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小矢部市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none" strike="noStrike" dirty="0">
                          <a:solidFill>
                            <a:srgbClr val="000000"/>
                          </a:solidFill>
                          <a:effectLst/>
                          <a:latin typeface="ＭＳ Ｐゴシック" panose="020B0600070205080204" pitchFamily="50" charset="-128"/>
                          <a:ea typeface="+mn-ea"/>
                        </a:rPr>
                        <a:t>七尾市、越前市、富士吉田市、</a:t>
                      </a:r>
                      <a:r>
                        <a:rPr lang="ja-JP" altLang="en-US" sz="600" b="0" i="0" u="sng" strike="noStrike" dirty="0">
                          <a:solidFill>
                            <a:srgbClr val="FF0000"/>
                          </a:solidFill>
                          <a:effectLst/>
                          <a:latin typeface="ＭＳ Ｐゴシック" panose="020B0600070205080204" pitchFamily="50" charset="-128"/>
                          <a:ea typeface="+mn-ea"/>
                        </a:rPr>
                        <a:t>山梨市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none" strike="noStrike" dirty="0">
                          <a:solidFill>
                            <a:srgbClr val="000000"/>
                          </a:solidFill>
                          <a:effectLst/>
                          <a:latin typeface="ＭＳ Ｐゴシック" panose="020B0600070205080204" pitchFamily="50" charset="-128"/>
                          <a:ea typeface="+mn-ea"/>
                        </a:rPr>
                        <a:t>北杜市、須坂市、小諸市、伊那市、中野市、千曲市、高山市、関市、</a:t>
                      </a:r>
                      <a:r>
                        <a:rPr lang="ja-JP" altLang="en-US" sz="600" b="0" i="0" u="sng" strike="noStrike" dirty="0">
                          <a:solidFill>
                            <a:srgbClr val="FF0000"/>
                          </a:solidFill>
                          <a:effectLst/>
                          <a:latin typeface="ＭＳ Ｐゴシック" panose="020B0600070205080204" pitchFamily="50" charset="-128"/>
                          <a:ea typeface="+mn-ea"/>
                        </a:rPr>
                        <a:t>瑞浪市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none" strike="noStrike" dirty="0">
                          <a:solidFill>
                            <a:srgbClr val="000000"/>
                          </a:solidFill>
                          <a:effectLst/>
                          <a:latin typeface="ＭＳ Ｐゴシック" panose="020B0600070205080204" pitchFamily="50" charset="-128"/>
                          <a:ea typeface="+mn-ea"/>
                        </a:rPr>
                        <a:t>恵那市、土岐市、</a:t>
                      </a:r>
                      <a:r>
                        <a:rPr lang="ja-JP" altLang="en-US" sz="600" b="0" i="0" u="sng" strike="noStrike" dirty="0">
                          <a:solidFill>
                            <a:srgbClr val="FF0000"/>
                          </a:solidFill>
                          <a:effectLst/>
                          <a:latin typeface="ＭＳ Ｐゴシック" panose="020B0600070205080204" pitchFamily="50" charset="-128"/>
                          <a:ea typeface="+mn-ea"/>
                        </a:rPr>
                        <a:t>本巣市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none" strike="noStrike" dirty="0">
                          <a:solidFill>
                            <a:srgbClr val="000000"/>
                          </a:solidFill>
                          <a:effectLst/>
                          <a:latin typeface="ＭＳ Ｐゴシック" panose="020B0600070205080204" pitchFamily="50" charset="-128"/>
                          <a:ea typeface="+mn-ea"/>
                        </a:rPr>
                        <a:t>郡上市、伊豆の国市、</a:t>
                      </a:r>
                      <a:r>
                        <a:rPr lang="ja-JP" altLang="en-US" sz="600" b="0" i="0" u="sng" strike="noStrike" dirty="0">
                          <a:solidFill>
                            <a:srgbClr val="FF0000"/>
                          </a:solidFill>
                          <a:effectLst/>
                          <a:latin typeface="ＭＳ Ｐゴシック" panose="020B0600070205080204" pitchFamily="50" charset="-128"/>
                          <a:ea typeface="+mn-ea"/>
                        </a:rPr>
                        <a:t>函南町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none" strike="noStrike" dirty="0">
                          <a:solidFill>
                            <a:srgbClr val="000000"/>
                          </a:solidFill>
                          <a:effectLst/>
                          <a:latin typeface="ＭＳ Ｐゴシック" panose="020B0600070205080204" pitchFamily="50" charset="-128"/>
                          <a:ea typeface="+mn-ea"/>
                        </a:rPr>
                        <a:t>津島市、愛西市、名張市、高島市、米原市、亀岡市、八幡市、</a:t>
                      </a:r>
                      <a:r>
                        <a:rPr lang="ja-JP" altLang="en-US" sz="800" b="1" i="0" u="none" strike="noStrike" dirty="0">
                          <a:solidFill>
                            <a:srgbClr val="000000"/>
                          </a:solidFill>
                          <a:effectLst/>
                          <a:latin typeface="ＭＳ Ｐゴシック" panose="020B0600070205080204" pitchFamily="50" charset="-128"/>
                          <a:ea typeface="+mn-ea"/>
                        </a:rPr>
                        <a:t>泉大津市、高石市、泉南市、四條畷市、交野市、熊取町</a:t>
                      </a:r>
                      <a:r>
                        <a:rPr lang="ja-JP" altLang="en-US" sz="600" b="0" i="0" u="none" strike="noStrike" dirty="0">
                          <a:solidFill>
                            <a:srgbClr val="000000"/>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相生市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none" strike="noStrike" dirty="0">
                          <a:solidFill>
                            <a:srgbClr val="000000"/>
                          </a:solidFill>
                          <a:effectLst/>
                          <a:latin typeface="ＭＳ Ｐゴシック" panose="020B0600070205080204" pitchFamily="50" charset="-128"/>
                          <a:ea typeface="+mn-ea"/>
                        </a:rPr>
                        <a:t>豊岡市、赤穂市、</a:t>
                      </a:r>
                      <a:r>
                        <a:rPr lang="ja-JP" altLang="en-US" sz="600" b="0" i="0" u="sng" strike="noStrike" dirty="0">
                          <a:solidFill>
                            <a:srgbClr val="FF0000"/>
                          </a:solidFill>
                          <a:effectLst/>
                          <a:latin typeface="ＭＳ Ｐゴシック" panose="020B0600070205080204" pitchFamily="50" charset="-128"/>
                          <a:ea typeface="+mn-ea"/>
                        </a:rPr>
                        <a:t>西脇市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none" strike="noStrike" dirty="0">
                          <a:solidFill>
                            <a:srgbClr val="000000"/>
                          </a:solidFill>
                          <a:effectLst/>
                          <a:latin typeface="ＭＳ Ｐゴシック" panose="020B0600070205080204" pitchFamily="50" charset="-128"/>
                          <a:ea typeface="+mn-ea"/>
                        </a:rPr>
                        <a:t>高砂市、加西市、篠山市、丹波市、</a:t>
                      </a:r>
                      <a:r>
                        <a:rPr lang="ja-JP" altLang="en-US" sz="600" b="0" i="0" u="none" strike="noStrike" dirty="0" err="1">
                          <a:solidFill>
                            <a:srgbClr val="000000"/>
                          </a:solidFill>
                          <a:effectLst/>
                          <a:latin typeface="ＭＳ Ｐゴシック" panose="020B0600070205080204" pitchFamily="50" charset="-128"/>
                          <a:ea typeface="+mn-ea"/>
                        </a:rPr>
                        <a:t>たつの</a:t>
                      </a:r>
                      <a:r>
                        <a:rPr lang="ja-JP" altLang="en-US" sz="600" b="0" i="0" u="none" strike="noStrike" dirty="0">
                          <a:solidFill>
                            <a:srgbClr val="000000"/>
                          </a:solidFill>
                          <a:effectLst/>
                          <a:latin typeface="ＭＳ Ｐゴシック" panose="020B0600070205080204" pitchFamily="50" charset="-128"/>
                          <a:ea typeface="+mn-ea"/>
                        </a:rPr>
                        <a:t>市、</a:t>
                      </a:r>
                      <a:r>
                        <a:rPr lang="ja-JP" altLang="en-US" sz="600" b="0" i="0" u="sng" strike="noStrike" dirty="0">
                          <a:solidFill>
                            <a:srgbClr val="FF0000"/>
                          </a:solidFill>
                          <a:effectLst/>
                          <a:latin typeface="ＭＳ Ｐゴシック" panose="020B0600070205080204" pitchFamily="50" charset="-128"/>
                          <a:ea typeface="+mn-ea"/>
                        </a:rPr>
                        <a:t>猪名川町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none" strike="noStrike" dirty="0">
                          <a:solidFill>
                            <a:srgbClr val="000000"/>
                          </a:solidFill>
                          <a:effectLst/>
                          <a:latin typeface="ＭＳ Ｐゴシック" panose="020B0600070205080204" pitchFamily="50" charset="-128"/>
                          <a:ea typeface="+mn-ea"/>
                        </a:rPr>
                        <a:t>大和郡山市、天理市、桜井市、橋本市、田辺市、紀の川市、倉吉市、</a:t>
                      </a:r>
                      <a:r>
                        <a:rPr lang="ja-JP" altLang="en-US" sz="600" b="0" i="0" u="sng" strike="noStrike" dirty="0">
                          <a:solidFill>
                            <a:srgbClr val="FF0000"/>
                          </a:solidFill>
                          <a:effectLst/>
                          <a:latin typeface="ＭＳ Ｐゴシック" panose="020B0600070205080204" pitchFamily="50" charset="-128"/>
                          <a:ea typeface="+mn-ea"/>
                        </a:rPr>
                        <a:t>境港市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none" strike="noStrike" dirty="0">
                          <a:solidFill>
                            <a:srgbClr val="000000"/>
                          </a:solidFill>
                          <a:effectLst/>
                          <a:latin typeface="ＭＳ Ｐゴシック" panose="020B0600070205080204" pitchFamily="50" charset="-128"/>
                          <a:ea typeface="+mn-ea"/>
                        </a:rPr>
                        <a:t>浜田市、益田市、真庭市、</a:t>
                      </a:r>
                      <a:r>
                        <a:rPr lang="ja-JP" altLang="en-US" sz="600" b="0" i="0" u="sng" strike="noStrike" dirty="0">
                          <a:solidFill>
                            <a:srgbClr val="FF0000"/>
                          </a:solidFill>
                          <a:effectLst/>
                          <a:latin typeface="ＭＳ Ｐゴシック" panose="020B0600070205080204" pitchFamily="50" charset="-128"/>
                          <a:ea typeface="+mn-ea"/>
                        </a:rPr>
                        <a:t>浅口市</a:t>
                      </a:r>
                      <a:r>
                        <a:rPr lang="ja-JP" altLang="en-US" sz="600" b="0" i="0" u="none" strike="noStrike" dirty="0">
                          <a:solidFill>
                            <a:srgbClr val="000000"/>
                          </a:solidFill>
                          <a:effectLst/>
                          <a:latin typeface="ＭＳ Ｐゴシック" panose="020B0600070205080204" pitchFamily="50" charset="-128"/>
                          <a:ea typeface="+mn-ea"/>
                        </a:rPr>
                        <a:t>、三原市、三次市、</a:t>
                      </a:r>
                      <a:r>
                        <a:rPr kumimoji="1" lang="ja-JP" altLang="en-US" sz="600" b="0" i="0" u="none" strike="noStrike" kern="1200" dirty="0">
                          <a:solidFill>
                            <a:srgbClr val="000000"/>
                          </a:solidFill>
                          <a:effectLst/>
                          <a:latin typeface="ＭＳ Ｐゴシック" panose="020B0600070205080204" pitchFamily="50" charset="-128"/>
                          <a:ea typeface="+mn-ea"/>
                          <a:cs typeface="+mn-cs"/>
                        </a:rPr>
                        <a:t>光市</a:t>
                      </a:r>
                      <a:r>
                        <a:rPr lang="ja-JP" altLang="en-US" sz="600" b="0" i="0" u="none" strike="noStrike" dirty="0">
                          <a:solidFill>
                            <a:srgbClr val="000000"/>
                          </a:solidFill>
                          <a:effectLst/>
                          <a:latin typeface="ＭＳ Ｐゴシック" panose="020B0600070205080204" pitchFamily="50" charset="-128"/>
                          <a:ea typeface="+mn-ea"/>
                        </a:rPr>
                        <a:t>、山陽小野田市、鳴門市、</a:t>
                      </a:r>
                      <a:r>
                        <a:rPr lang="ja-JP" altLang="en-US" sz="600" b="0" i="0" u="sng" strike="noStrike" dirty="0">
                          <a:solidFill>
                            <a:srgbClr val="FF0000"/>
                          </a:solidFill>
                          <a:effectLst/>
                          <a:latin typeface="ＭＳ Ｐゴシック" panose="020B0600070205080204" pitchFamily="50" charset="-128"/>
                          <a:ea typeface="+mn-ea"/>
                        </a:rPr>
                        <a:t>小松島市</a:t>
                      </a:r>
                      <a:r>
                        <a:rPr lang="ja-JP" altLang="en-US" sz="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600" b="0" i="0" u="none" strike="noStrike" dirty="0">
                          <a:solidFill>
                            <a:srgbClr val="000000"/>
                          </a:solidFill>
                          <a:effectLst/>
                          <a:latin typeface="ＭＳ Ｐゴシック" panose="020B0600070205080204" pitchFamily="50" charset="-128"/>
                          <a:ea typeface="+mn-ea"/>
                        </a:rPr>
                        <a:t>阿南市、坂出市、三豊市、</a:t>
                      </a:r>
                      <a:r>
                        <a:rPr lang="ja-JP" altLang="en-US" sz="600" b="0" i="0" u="sng" strike="noStrike" dirty="0">
                          <a:solidFill>
                            <a:srgbClr val="FF0000"/>
                          </a:solidFill>
                          <a:effectLst/>
                          <a:latin typeface="ＭＳ Ｐゴシック" panose="020B0600070205080204" pitchFamily="50" charset="-128"/>
                          <a:ea typeface="+mn-ea"/>
                        </a:rPr>
                        <a:t>伊予市</a:t>
                      </a:r>
                      <a:r>
                        <a:rPr lang="ja-JP" altLang="en-US" sz="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600" b="0" i="0" u="none" strike="noStrike" dirty="0">
                          <a:solidFill>
                            <a:srgbClr val="000000"/>
                          </a:solidFill>
                          <a:effectLst/>
                          <a:latin typeface="ＭＳ Ｐゴシック" panose="020B0600070205080204" pitchFamily="50" charset="-128"/>
                          <a:ea typeface="+mn-ea"/>
                        </a:rPr>
                        <a:t>四国中央市、南国市、</a:t>
                      </a:r>
                      <a:r>
                        <a:rPr lang="ja-JP" altLang="en-US" sz="600" b="0" i="0" u="sng" strike="noStrike" dirty="0">
                          <a:solidFill>
                            <a:srgbClr val="FF0000"/>
                          </a:solidFill>
                          <a:effectLst/>
                          <a:latin typeface="ＭＳ Ｐゴシック" panose="020B0600070205080204" pitchFamily="50" charset="-128"/>
                          <a:ea typeface="+mn-ea"/>
                        </a:rPr>
                        <a:t>四万十市</a:t>
                      </a:r>
                      <a:r>
                        <a:rPr lang="ja-JP" altLang="en-US" sz="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600" b="0" i="0" u="none" strike="noStrike" dirty="0">
                          <a:solidFill>
                            <a:srgbClr val="000000"/>
                          </a:solidFill>
                          <a:effectLst/>
                          <a:latin typeface="ＭＳ Ｐゴシック" panose="020B0600070205080204" pitchFamily="50" charset="-128"/>
                          <a:ea typeface="+mn-ea"/>
                        </a:rPr>
                        <a:t>田川市、</a:t>
                      </a:r>
                      <a:r>
                        <a:rPr lang="ja-JP" altLang="en-US" sz="600" b="0" i="0" u="sng" strike="noStrike" dirty="0">
                          <a:solidFill>
                            <a:srgbClr val="FF0000"/>
                          </a:solidFill>
                          <a:effectLst/>
                          <a:latin typeface="ＭＳ Ｐゴシック" panose="020B0600070205080204" pitchFamily="50" charset="-128"/>
                          <a:ea typeface="+mn-ea"/>
                        </a:rPr>
                        <a:t>苅田町</a:t>
                      </a:r>
                      <a:r>
                        <a:rPr lang="ja-JP" altLang="en-US" sz="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600" b="0" i="0" u="none" strike="noStrike" dirty="0">
                          <a:solidFill>
                            <a:srgbClr val="000000"/>
                          </a:solidFill>
                          <a:effectLst/>
                          <a:latin typeface="ＭＳ Ｐゴシック" panose="020B0600070205080204" pitchFamily="50" charset="-128"/>
                          <a:ea typeface="+mn-ea"/>
                        </a:rPr>
                        <a:t>伊万里市、島原市、荒尾市、玉名市、山鹿市、菊池市、宇城市、宇佐市、小林市、日向市、出水市、薩摩川内市、日置市、</a:t>
                      </a:r>
                      <a:r>
                        <a:rPr lang="ja-JP" altLang="en-US" sz="600" b="0" i="0" u="sng" strike="noStrike" dirty="0" smtClean="0">
                          <a:solidFill>
                            <a:srgbClr val="FF0000"/>
                          </a:solidFill>
                          <a:effectLst/>
                          <a:latin typeface="ＭＳ Ｐゴシック" panose="020B0600070205080204" pitchFamily="50" charset="-128"/>
                          <a:ea typeface="+mn-ea"/>
                        </a:rPr>
                        <a:t>志布志市　</a:t>
                      </a:r>
                      <a:r>
                        <a:rPr lang="ja-JP" altLang="en-US" sz="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600" b="0" i="0" u="none" strike="noStrike" dirty="0">
                          <a:solidFill>
                            <a:srgbClr val="000000"/>
                          </a:solidFill>
                          <a:effectLst/>
                          <a:latin typeface="ＭＳ Ｐゴシック" panose="020B0600070205080204" pitchFamily="50" charset="-128"/>
                          <a:ea typeface="ＭＳ Ｐゴシック" panose="020B0600070205080204" pitchFamily="50" charset="-128"/>
                        </a:rPr>
                        <a:t>150</a:t>
                      </a:r>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団体）</a:t>
                      </a:r>
                    </a:p>
                  </a:txBody>
                  <a:tcPr marL="3842" marR="3842" marT="3842"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600" b="0" i="0" u="none" strike="noStrike" dirty="0">
                          <a:solidFill>
                            <a:srgbClr val="000000"/>
                          </a:solidFill>
                          <a:effectLst/>
                          <a:latin typeface="ＭＳ Ｐゴシック" panose="020B0600070205080204" pitchFamily="50" charset="-128"/>
                          <a:ea typeface="+mn-ea"/>
                        </a:rPr>
                        <a:t>室蘭市、岩見沢市、</a:t>
                      </a:r>
                      <a:r>
                        <a:rPr lang="ja-JP" altLang="en-US" sz="600" b="0" i="0" u="sng" strike="noStrike" dirty="0">
                          <a:solidFill>
                            <a:srgbClr val="FF0000"/>
                          </a:solidFill>
                          <a:effectLst/>
                          <a:latin typeface="ＭＳ Ｐゴシック" panose="020B0600070205080204" pitchFamily="50" charset="-128"/>
                          <a:ea typeface="+mn-ea"/>
                        </a:rPr>
                        <a:t>滝川市</a:t>
                      </a:r>
                      <a:r>
                        <a:rPr lang="ja-JP" altLang="en-US" sz="600" b="0" i="0" u="none" strike="noStrike" dirty="0">
                          <a:solidFill>
                            <a:schemeClr val="tx1"/>
                          </a:solidFill>
                          <a:effectLst/>
                          <a:latin typeface="ＭＳ Ｐゴシック" panose="020B0600070205080204" pitchFamily="50" charset="-128"/>
                          <a:ea typeface="+mn-ea"/>
                        </a:rPr>
                        <a:t>、登別市、北斗市、</a:t>
                      </a:r>
                      <a:r>
                        <a:rPr lang="ja-JP" altLang="en-US" sz="600" b="0" i="0" u="sng" strike="noStrike" dirty="0">
                          <a:solidFill>
                            <a:srgbClr val="FF0000"/>
                          </a:solidFill>
                          <a:effectLst/>
                          <a:latin typeface="ＭＳ Ｐゴシック" panose="020B0600070205080204" pitchFamily="50" charset="-128"/>
                          <a:ea typeface="+mn-ea"/>
                        </a:rPr>
                        <a:t>黒石市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none" strike="noStrike" dirty="0">
                          <a:solidFill>
                            <a:srgbClr val="000000"/>
                          </a:solidFill>
                          <a:effectLst/>
                          <a:latin typeface="ＭＳ Ｐゴシック" panose="020B0600070205080204" pitchFamily="50" charset="-128"/>
                          <a:ea typeface="+mn-ea"/>
                        </a:rPr>
                        <a:t>五所川原市</a:t>
                      </a:r>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600" b="0" i="0" u="sng" strike="noStrike" dirty="0">
                          <a:solidFill>
                            <a:srgbClr val="FF0000"/>
                          </a:solidFill>
                          <a:effectLst/>
                          <a:latin typeface="ＭＳ Ｐゴシック" panose="020B0600070205080204" pitchFamily="50" charset="-128"/>
                          <a:ea typeface="+mn-ea"/>
                        </a:rPr>
                        <a:t>平川市</a:t>
                      </a:r>
                      <a:r>
                        <a:rPr lang="ja-JP" altLang="en-US" sz="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600" b="0" i="0" u="none" strike="noStrike" dirty="0">
                          <a:solidFill>
                            <a:srgbClr val="000000"/>
                          </a:solidFill>
                          <a:effectLst/>
                          <a:latin typeface="ＭＳ Ｐゴシック" panose="020B0600070205080204" pitchFamily="50" charset="-128"/>
                          <a:ea typeface="+mn-ea"/>
                        </a:rPr>
                        <a:t>宮古市、</a:t>
                      </a:r>
                      <a:r>
                        <a:rPr lang="ja-JP" altLang="en-US" sz="600" b="0" i="0" u="sng" strike="noStrike" dirty="0">
                          <a:solidFill>
                            <a:srgbClr val="FF0000"/>
                          </a:solidFill>
                          <a:effectLst/>
                          <a:latin typeface="ＭＳ Ｐゴシック" panose="020B0600070205080204" pitchFamily="50" charset="-128"/>
                          <a:ea typeface="+mn-ea"/>
                        </a:rPr>
                        <a:t>大船渡市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釜石市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白石市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none" strike="noStrike" dirty="0">
                          <a:solidFill>
                            <a:srgbClr val="000000"/>
                          </a:solidFill>
                          <a:effectLst/>
                          <a:latin typeface="ＭＳ Ｐゴシック" panose="020B0600070205080204" pitchFamily="50" charset="-128"/>
                          <a:ea typeface="+mn-ea"/>
                        </a:rPr>
                        <a:t>栗原市、横手市、大館市、</a:t>
                      </a:r>
                      <a:r>
                        <a:rPr lang="ja-JP" altLang="en-US" sz="600" b="0" i="0" u="sng" strike="noStrike" dirty="0">
                          <a:solidFill>
                            <a:srgbClr val="FF0000"/>
                          </a:solidFill>
                          <a:effectLst/>
                          <a:latin typeface="ＭＳ Ｐゴシック" panose="020B0600070205080204" pitchFamily="50" charset="-128"/>
                          <a:ea typeface="+mn-ea"/>
                        </a:rPr>
                        <a:t>鹿角市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none" strike="noStrike" dirty="0">
                          <a:solidFill>
                            <a:srgbClr val="000000"/>
                          </a:solidFill>
                          <a:effectLst/>
                          <a:latin typeface="ＭＳ Ｐゴシック" panose="020B0600070205080204" pitchFamily="50" charset="-128"/>
                          <a:ea typeface="+mn-ea"/>
                        </a:rPr>
                        <a:t>由利本荘市、</a:t>
                      </a:r>
                      <a:r>
                        <a:rPr lang="ja-JP" altLang="en-US" sz="600" b="0" i="0" u="sng" strike="noStrike" dirty="0">
                          <a:solidFill>
                            <a:srgbClr val="FF0000"/>
                          </a:solidFill>
                          <a:effectLst/>
                          <a:latin typeface="ＭＳ Ｐゴシック" panose="020B0600070205080204" pitchFamily="50" charset="-128"/>
                          <a:ea typeface="+mn-ea"/>
                        </a:rPr>
                        <a:t>潟上市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none" strike="noStrike" dirty="0">
                          <a:solidFill>
                            <a:srgbClr val="000000"/>
                          </a:solidFill>
                          <a:effectLst/>
                          <a:latin typeface="ＭＳ Ｐゴシック" panose="020B0600070205080204" pitchFamily="50" charset="-128"/>
                          <a:ea typeface="+mn-ea"/>
                        </a:rPr>
                        <a:t>大仙市、</a:t>
                      </a:r>
                      <a:r>
                        <a:rPr lang="ja-JP" altLang="en-US" sz="600" b="0" i="0" u="sng" strike="noStrike" dirty="0">
                          <a:solidFill>
                            <a:srgbClr val="FF0000"/>
                          </a:solidFill>
                          <a:effectLst/>
                          <a:latin typeface="ＭＳ Ｐゴシック" panose="020B0600070205080204" pitchFamily="50" charset="-128"/>
                          <a:ea typeface="+mn-ea"/>
                        </a:rPr>
                        <a:t>新庄市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上山市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none" strike="noStrike" dirty="0">
                          <a:solidFill>
                            <a:srgbClr val="000000"/>
                          </a:solidFill>
                          <a:effectLst/>
                          <a:latin typeface="ＭＳ Ｐゴシック" panose="020B0600070205080204" pitchFamily="50" charset="-128"/>
                          <a:ea typeface="+mn-ea"/>
                        </a:rPr>
                        <a:t>常陸太田市、</a:t>
                      </a:r>
                      <a:r>
                        <a:rPr lang="ja-JP" altLang="en-US" sz="600" b="0" i="0" u="sng" strike="noStrike" dirty="0">
                          <a:solidFill>
                            <a:srgbClr val="FF0000"/>
                          </a:solidFill>
                          <a:effectLst/>
                          <a:latin typeface="ＭＳ Ｐゴシック" panose="020B0600070205080204" pitchFamily="50" charset="-128"/>
                          <a:ea typeface="+mn-ea"/>
                        </a:rPr>
                        <a:t>北茨城市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常陸大宮市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稲敷市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桜川市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行方市</a:t>
                      </a:r>
                      <a:r>
                        <a:rPr lang="ja-JP" altLang="en-US" sz="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600" b="0" i="0" u="none" strike="noStrike" dirty="0">
                          <a:solidFill>
                            <a:srgbClr val="000000"/>
                          </a:solidFill>
                          <a:effectLst/>
                          <a:latin typeface="ＭＳ Ｐゴシック" panose="020B0600070205080204" pitchFamily="50" charset="-128"/>
                          <a:ea typeface="+mn-ea"/>
                        </a:rPr>
                        <a:t>日光市、</a:t>
                      </a:r>
                      <a:r>
                        <a:rPr lang="ja-JP" altLang="en-US" sz="600" b="0" i="0" u="sng" strike="noStrike" dirty="0">
                          <a:solidFill>
                            <a:srgbClr val="FF0000"/>
                          </a:solidFill>
                          <a:effectLst/>
                          <a:latin typeface="ＭＳ Ｐゴシック" panose="020B0600070205080204" pitchFamily="50" charset="-128"/>
                          <a:ea typeface="+mn-ea"/>
                        </a:rPr>
                        <a:t>矢板市</a:t>
                      </a:r>
                      <a:r>
                        <a:rPr lang="ja-JP" altLang="en-US" sz="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600" b="0" i="0" u="none" strike="noStrike" dirty="0">
                          <a:solidFill>
                            <a:srgbClr val="000000"/>
                          </a:solidFill>
                          <a:effectLst/>
                          <a:latin typeface="ＭＳ Ｐゴシック" panose="020B0600070205080204" pitchFamily="50" charset="-128"/>
                          <a:ea typeface="+mn-ea"/>
                        </a:rPr>
                        <a:t>沼田市、渋川市、</a:t>
                      </a:r>
                      <a:r>
                        <a:rPr lang="ja-JP" altLang="en-US" sz="600" b="0" i="0" u="sng" strike="noStrike" dirty="0">
                          <a:solidFill>
                            <a:srgbClr val="FF0000"/>
                          </a:solidFill>
                          <a:effectLst/>
                          <a:latin typeface="ＭＳ Ｐゴシック" panose="020B0600070205080204" pitchFamily="50" charset="-128"/>
                          <a:ea typeface="+mn-ea"/>
                        </a:rPr>
                        <a:t>毛呂山町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小川町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寄居町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none" strike="noStrike" dirty="0">
                          <a:solidFill>
                            <a:schemeClr val="tx1"/>
                          </a:solidFill>
                          <a:effectLst/>
                          <a:latin typeface="+mn-ea"/>
                          <a:ea typeface="+mn-ea"/>
                        </a:rPr>
                        <a:t>富津市、</a:t>
                      </a:r>
                      <a:r>
                        <a:rPr lang="ja-JP" altLang="en-US" sz="600" b="0" i="0" u="sng" strike="noStrike" dirty="0">
                          <a:solidFill>
                            <a:srgbClr val="FF0000"/>
                          </a:solidFill>
                          <a:effectLst/>
                          <a:latin typeface="+mn-ea"/>
                          <a:ea typeface="+mn-ea"/>
                        </a:rPr>
                        <a:t>匝瑳市</a:t>
                      </a:r>
                      <a:r>
                        <a:rPr lang="ja-JP" altLang="en-US" sz="600" b="0" i="0" u="none" strike="noStrike" dirty="0">
                          <a:solidFill>
                            <a:schemeClr val="tx1"/>
                          </a:solidFill>
                          <a:effectLst/>
                          <a:latin typeface="+mn-ea"/>
                          <a:ea typeface="+mn-ea"/>
                        </a:rPr>
                        <a:t>、香取市、山武市、</a:t>
                      </a:r>
                      <a:r>
                        <a:rPr lang="ja-JP" altLang="en-US" sz="600" b="0" i="0" u="sng" strike="noStrike" dirty="0">
                          <a:solidFill>
                            <a:srgbClr val="FF0000"/>
                          </a:solidFill>
                          <a:effectLst/>
                          <a:latin typeface="+mn-ea"/>
                          <a:ea typeface="+mn-ea"/>
                        </a:rPr>
                        <a:t>いすみ市</a:t>
                      </a:r>
                      <a:r>
                        <a:rPr lang="ja-JP" altLang="en-US" sz="600" b="0" i="0" u="none" strike="noStrike" dirty="0">
                          <a:solidFill>
                            <a:schemeClr val="tx1"/>
                          </a:solidFill>
                          <a:effectLst/>
                          <a:latin typeface="+mn-ea"/>
                          <a:ea typeface="+mn-ea"/>
                        </a:rPr>
                        <a:t>、</a:t>
                      </a:r>
                      <a:r>
                        <a:rPr lang="ja-JP" altLang="en-US" sz="600" b="0" i="0" u="none" strike="noStrike" dirty="0">
                          <a:solidFill>
                            <a:srgbClr val="000000"/>
                          </a:solidFill>
                          <a:effectLst/>
                          <a:latin typeface="+mn-ea"/>
                          <a:ea typeface="+mn-ea"/>
                        </a:rPr>
                        <a:t>福生市、</a:t>
                      </a:r>
                      <a:r>
                        <a:rPr lang="ja-JP" altLang="en-US" sz="600" b="0" i="0" u="sng" strike="noStrike" dirty="0">
                          <a:solidFill>
                            <a:srgbClr val="FF0000"/>
                          </a:solidFill>
                          <a:effectLst/>
                          <a:latin typeface="+mn-ea"/>
                          <a:ea typeface="+mn-ea"/>
                        </a:rPr>
                        <a:t>三浦市</a:t>
                      </a:r>
                      <a:r>
                        <a:rPr lang="ja-JP" altLang="en-US" sz="600" b="0" i="0" u="none" strike="noStrike" dirty="0">
                          <a:solidFill>
                            <a:srgbClr val="000000"/>
                          </a:solidFill>
                          <a:effectLst/>
                          <a:latin typeface="+mn-ea"/>
                          <a:ea typeface="+mn-ea"/>
                        </a:rPr>
                        <a:t>、</a:t>
                      </a:r>
                      <a:r>
                        <a:rPr lang="ja-JP" altLang="en-US" sz="600" b="0" i="0" u="sng" strike="noStrike" dirty="0">
                          <a:solidFill>
                            <a:srgbClr val="FF0000"/>
                          </a:solidFill>
                          <a:effectLst/>
                          <a:latin typeface="+mn-ea"/>
                          <a:ea typeface="+mn-ea"/>
                        </a:rPr>
                        <a:t>愛川町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none" strike="noStrike" dirty="0">
                          <a:solidFill>
                            <a:srgbClr val="000000"/>
                          </a:solidFill>
                          <a:effectLst/>
                          <a:latin typeface="ＭＳ Ｐゴシック" panose="020B0600070205080204" pitchFamily="50" charset="-128"/>
                          <a:ea typeface="+mn-ea"/>
                        </a:rPr>
                        <a:t>柏崎市、</a:t>
                      </a:r>
                      <a:r>
                        <a:rPr lang="ja-JP" altLang="en-US" sz="600" b="0" i="0" u="sng" strike="noStrike" dirty="0">
                          <a:solidFill>
                            <a:srgbClr val="FF0000"/>
                          </a:solidFill>
                          <a:effectLst/>
                          <a:latin typeface="ＭＳ Ｐゴシック" panose="020B0600070205080204" pitchFamily="50" charset="-128"/>
                          <a:ea typeface="+mn-ea"/>
                        </a:rPr>
                        <a:t>小千谷市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none" strike="noStrike" dirty="0">
                          <a:solidFill>
                            <a:srgbClr val="000000"/>
                          </a:solidFill>
                          <a:effectLst/>
                          <a:latin typeface="ＭＳ Ｐゴシック" panose="020B0600070205080204" pitchFamily="50" charset="-128"/>
                          <a:ea typeface="+mn-ea"/>
                        </a:rPr>
                        <a:t>十日町市、村上市、</a:t>
                      </a:r>
                      <a:r>
                        <a:rPr lang="ja-JP" altLang="en-US" sz="600" b="0" i="0" u="sng" strike="noStrike" dirty="0">
                          <a:solidFill>
                            <a:srgbClr val="FF0000"/>
                          </a:solidFill>
                          <a:effectLst/>
                          <a:latin typeface="ＭＳ Ｐゴシック" panose="020B0600070205080204" pitchFamily="50" charset="-128"/>
                          <a:ea typeface="+mn-ea"/>
                        </a:rPr>
                        <a:t>糸魚川市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妙高市</a:t>
                      </a:r>
                      <a:r>
                        <a:rPr lang="ja-JP" altLang="en-US" sz="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600" b="0" i="0" u="none" strike="noStrike" dirty="0">
                          <a:solidFill>
                            <a:srgbClr val="000000"/>
                          </a:solidFill>
                          <a:effectLst/>
                          <a:latin typeface="ＭＳ Ｐゴシック" panose="020B0600070205080204" pitchFamily="50" charset="-128"/>
                          <a:ea typeface="+mn-ea"/>
                        </a:rPr>
                        <a:t>五泉市、</a:t>
                      </a:r>
                      <a:r>
                        <a:rPr lang="ja-JP" altLang="en-US" sz="600" b="0" i="0" u="sng" strike="noStrike" dirty="0">
                          <a:solidFill>
                            <a:srgbClr val="FF0000"/>
                          </a:solidFill>
                          <a:effectLst/>
                          <a:latin typeface="ＭＳ Ｐゴシック" panose="020B0600070205080204" pitchFamily="50" charset="-128"/>
                          <a:ea typeface="+mn-ea"/>
                        </a:rPr>
                        <a:t>魚沼市</a:t>
                      </a:r>
                      <a:r>
                        <a:rPr lang="ja-JP" altLang="en-US" sz="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600" b="0" i="0" u="sng" strike="noStrike" dirty="0">
                          <a:solidFill>
                            <a:srgbClr val="FF0000"/>
                          </a:solidFill>
                          <a:effectLst/>
                          <a:latin typeface="ＭＳ Ｐゴシック" panose="020B0600070205080204" pitchFamily="50" charset="-128"/>
                          <a:ea typeface="+mn-ea"/>
                        </a:rPr>
                        <a:t>氷見市</a:t>
                      </a:r>
                      <a:r>
                        <a:rPr lang="ja-JP" altLang="en-US" sz="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600" b="0" i="0" u="none" strike="noStrike" dirty="0">
                          <a:solidFill>
                            <a:schemeClr val="tx1"/>
                          </a:solidFill>
                          <a:effectLst/>
                          <a:latin typeface="ＭＳ Ｐゴシック" panose="020B0600070205080204" pitchFamily="50" charset="-128"/>
                          <a:ea typeface="+mn-ea"/>
                        </a:rPr>
                        <a:t>南砺</a:t>
                      </a:r>
                      <a:r>
                        <a:rPr lang="ja-JP" altLang="en-US" sz="600" b="0" i="0" u="none" strike="noStrike" dirty="0">
                          <a:solidFill>
                            <a:srgbClr val="000000"/>
                          </a:solidFill>
                          <a:effectLst/>
                          <a:latin typeface="ＭＳ Ｐゴシック" panose="020B0600070205080204" pitchFamily="50" charset="-128"/>
                          <a:ea typeface="+mn-ea"/>
                        </a:rPr>
                        <a:t>市、加賀市、</a:t>
                      </a:r>
                      <a:r>
                        <a:rPr lang="ja-JP" altLang="en-US" sz="600" b="0" i="0" u="sng" strike="noStrike" dirty="0">
                          <a:solidFill>
                            <a:srgbClr val="FF0000"/>
                          </a:solidFill>
                          <a:effectLst/>
                          <a:latin typeface="ＭＳ Ｐゴシック" panose="020B0600070205080204" pitchFamily="50" charset="-128"/>
                          <a:ea typeface="+mn-ea"/>
                        </a:rPr>
                        <a:t>大野市</a:t>
                      </a:r>
                      <a:r>
                        <a:rPr lang="ja-JP" altLang="en-US" sz="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600" b="0" i="0" u="sng" strike="noStrike" dirty="0">
                          <a:solidFill>
                            <a:srgbClr val="FF0000"/>
                          </a:solidFill>
                          <a:effectLst/>
                          <a:latin typeface="ＭＳ Ｐゴシック" panose="020B0600070205080204" pitchFamily="50" charset="-128"/>
                          <a:ea typeface="+mn-ea"/>
                        </a:rPr>
                        <a:t>都留市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韮崎市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甲州市</a:t>
                      </a:r>
                      <a:r>
                        <a:rPr lang="ja-JP" altLang="en-US" sz="600" b="0" i="0" u="sng" strike="noStrike" dirty="0">
                          <a:solidFill>
                            <a:schemeClr val="tx1"/>
                          </a:solidFill>
                          <a:effectLst/>
                          <a:latin typeface="ＭＳ Ｐゴシック" panose="020B0600070205080204" pitchFamily="50" charset="-128"/>
                          <a:ea typeface="+mn-ea"/>
                        </a:rPr>
                        <a:t>、</a:t>
                      </a:r>
                      <a:r>
                        <a:rPr lang="ja-JP" altLang="en-US" sz="600" b="0" i="0" u="none" strike="noStrike" dirty="0">
                          <a:solidFill>
                            <a:schemeClr val="tx1"/>
                          </a:solidFill>
                          <a:effectLst/>
                          <a:latin typeface="ＭＳ Ｐゴシック" panose="020B0600070205080204" pitchFamily="50" charset="-128"/>
                          <a:ea typeface="+mn-ea"/>
                        </a:rPr>
                        <a:t>岡谷市、</a:t>
                      </a:r>
                      <a:r>
                        <a:rPr lang="ja-JP" altLang="en-US" sz="600" b="0" i="0" u="sng" strike="noStrike" dirty="0">
                          <a:solidFill>
                            <a:srgbClr val="FF0000"/>
                          </a:solidFill>
                          <a:effectLst/>
                          <a:latin typeface="ＭＳ Ｐゴシック" panose="020B0600070205080204" pitchFamily="50" charset="-128"/>
                          <a:ea typeface="+mn-ea"/>
                        </a:rPr>
                        <a:t>下呂市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熱海市</a:t>
                      </a:r>
                      <a:r>
                        <a:rPr lang="ja-JP" altLang="en-US" sz="600" b="0" i="0" u="none" strike="noStrike" dirty="0">
                          <a:solidFill>
                            <a:schemeClr val="tx1"/>
                          </a:solidFill>
                          <a:effectLst/>
                          <a:latin typeface="ＭＳ Ｐゴシック" panose="020B0600070205080204" pitchFamily="50" charset="-128"/>
                          <a:ea typeface="+mn-ea"/>
                        </a:rPr>
                        <a:t>、伊東市、</a:t>
                      </a:r>
                      <a:r>
                        <a:rPr lang="ja-JP" altLang="en-US" sz="600" b="0" i="0" u="sng" strike="noStrike" dirty="0">
                          <a:solidFill>
                            <a:srgbClr val="FF0000"/>
                          </a:solidFill>
                          <a:effectLst/>
                          <a:latin typeface="ＭＳ Ｐゴシック" panose="020B0600070205080204" pitchFamily="50" charset="-128"/>
                          <a:ea typeface="+mn-ea"/>
                        </a:rPr>
                        <a:t>御前崎市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牧之原市</a:t>
                      </a:r>
                      <a:r>
                        <a:rPr lang="ja-JP" altLang="en-US" sz="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600" b="0" i="0" u="none" strike="noStrike" dirty="0">
                          <a:solidFill>
                            <a:srgbClr val="000000"/>
                          </a:solidFill>
                          <a:effectLst/>
                          <a:latin typeface="ＭＳ Ｐゴシック" panose="020B0600070205080204" pitchFamily="50" charset="-128"/>
                          <a:ea typeface="+mn-ea"/>
                        </a:rPr>
                        <a:t>新城市、伊賀市、舞鶴市、</a:t>
                      </a:r>
                      <a:r>
                        <a:rPr lang="ja-JP" altLang="en-US" sz="600" b="0" i="0" u="sng" strike="noStrike" dirty="0">
                          <a:solidFill>
                            <a:srgbClr val="FF0000"/>
                          </a:solidFill>
                          <a:effectLst/>
                          <a:latin typeface="ＭＳ Ｐゴシック" panose="020B0600070205080204" pitchFamily="50" charset="-128"/>
                          <a:ea typeface="+mn-ea"/>
                        </a:rPr>
                        <a:t>綾部市</a:t>
                      </a:r>
                      <a:r>
                        <a:rPr lang="ja-JP" altLang="en-US" sz="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600" b="0" i="0" u="none" strike="noStrike" dirty="0">
                          <a:solidFill>
                            <a:srgbClr val="000000"/>
                          </a:solidFill>
                          <a:effectLst/>
                          <a:latin typeface="ＭＳ Ｐゴシック" panose="020B0600070205080204" pitchFamily="50" charset="-128"/>
                          <a:ea typeface="+mn-ea"/>
                        </a:rPr>
                        <a:t>城陽市、京丹後市、</a:t>
                      </a:r>
                      <a:r>
                        <a:rPr lang="ja-JP" altLang="en-US" sz="600" b="0" i="0" u="sng" strike="noStrike" dirty="0">
                          <a:solidFill>
                            <a:srgbClr val="FF0000"/>
                          </a:solidFill>
                          <a:effectLst/>
                          <a:latin typeface="ＭＳ Ｐゴシック" panose="020B0600070205080204" pitchFamily="50" charset="-128"/>
                          <a:ea typeface="+mn-ea"/>
                        </a:rPr>
                        <a:t>南丹市</a:t>
                      </a:r>
                      <a:r>
                        <a:rPr lang="ja-JP" altLang="en-US" sz="600" b="0" i="0" u="none" strike="noStrike" dirty="0">
                          <a:solidFill>
                            <a:schemeClr val="tx1"/>
                          </a:solidFill>
                          <a:effectLst/>
                          <a:latin typeface="ＭＳ Ｐゴシック" panose="020B0600070205080204" pitchFamily="50" charset="-128"/>
                          <a:ea typeface="+mn-ea"/>
                        </a:rPr>
                        <a:t>、</a:t>
                      </a:r>
                      <a:r>
                        <a:rPr lang="zh-TW" altLang="en-US" sz="800" b="1" i="0" u="none" strike="noStrike" dirty="0">
                          <a:solidFill>
                            <a:srgbClr val="000000"/>
                          </a:solidFill>
                          <a:effectLst/>
                          <a:latin typeface="ＭＳ Ｐゴシック" panose="020B0600070205080204" pitchFamily="50" charset="-128"/>
                          <a:ea typeface="ＭＳ Ｐゴシック" panose="020B0600070205080204" pitchFamily="50" charset="-128"/>
                        </a:rPr>
                        <a:t>柏原市</a:t>
                      </a:r>
                      <a:r>
                        <a:rPr lang="ja-JP" altLang="en-US" sz="800" b="1" i="0" u="none" strike="noStrike" dirty="0" err="1">
                          <a:solidFill>
                            <a:srgbClr val="000000"/>
                          </a:solidFill>
                          <a:effectLst/>
                          <a:latin typeface="ＭＳ Ｐゴシック" panose="020B0600070205080204" pitchFamily="50" charset="-128"/>
                          <a:ea typeface="+mn-ea"/>
                        </a:rPr>
                        <a:t>、</a:t>
                      </a:r>
                      <a:r>
                        <a:rPr lang="ja-JP" altLang="en-US" sz="800" b="1" i="0" u="none" strike="noStrike" dirty="0">
                          <a:solidFill>
                            <a:srgbClr val="000000"/>
                          </a:solidFill>
                          <a:effectLst/>
                          <a:latin typeface="ＭＳ Ｐゴシック" panose="020B0600070205080204" pitchFamily="50" charset="-128"/>
                          <a:ea typeface="+mn-ea"/>
                        </a:rPr>
                        <a:t>阪南市</a:t>
                      </a:r>
                      <a:r>
                        <a:rPr lang="ja-JP" altLang="en-US" sz="600" b="0" i="0" u="none" strike="noStrike" dirty="0">
                          <a:solidFill>
                            <a:srgbClr val="000000"/>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洲本市</a:t>
                      </a:r>
                      <a:r>
                        <a:rPr lang="ja-JP" altLang="en-US" sz="600" b="0" i="0" u="none" strike="noStrike" dirty="0">
                          <a:solidFill>
                            <a:srgbClr val="000000"/>
                          </a:solidFill>
                          <a:effectLst/>
                          <a:latin typeface="ＭＳ Ｐゴシック" panose="020B0600070205080204" pitchFamily="50" charset="-128"/>
                          <a:ea typeface="+mn-ea"/>
                        </a:rPr>
                        <a:t>、三木市、南あわじ市、</a:t>
                      </a:r>
                      <a:r>
                        <a:rPr lang="ja-JP" altLang="en-US" sz="600" b="0" i="0" u="sng" strike="noStrike" dirty="0">
                          <a:solidFill>
                            <a:srgbClr val="FF0000"/>
                          </a:solidFill>
                          <a:effectLst/>
                          <a:latin typeface="ＭＳ Ｐゴシック" panose="020B0600070205080204" pitchFamily="50" charset="-128"/>
                          <a:ea typeface="+mn-ea"/>
                        </a:rPr>
                        <a:t>朝来市</a:t>
                      </a:r>
                      <a:r>
                        <a:rPr lang="ja-JP" altLang="en-US" sz="600" b="0" i="0" u="none" strike="noStrike" dirty="0">
                          <a:solidFill>
                            <a:schemeClr val="tx1"/>
                          </a:solidFill>
                          <a:effectLst/>
                          <a:latin typeface="ＭＳ Ｐゴシック" panose="020B0600070205080204" pitchFamily="50" charset="-128"/>
                          <a:ea typeface="+mn-ea"/>
                        </a:rPr>
                        <a:t>、淡路市、大和高田市、海南市、</a:t>
                      </a:r>
                      <a:r>
                        <a:rPr lang="ja-JP" altLang="en-US" sz="600" b="0" i="0" u="sng" strike="noStrike" dirty="0">
                          <a:solidFill>
                            <a:srgbClr val="FF0000"/>
                          </a:solidFill>
                          <a:effectLst/>
                          <a:latin typeface="ＭＳ Ｐゴシック" panose="020B0600070205080204" pitchFamily="50" charset="-128"/>
                          <a:ea typeface="+mn-ea"/>
                        </a:rPr>
                        <a:t>大田市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安来市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雲南市</a:t>
                      </a:r>
                      <a:r>
                        <a:rPr lang="ja-JP" altLang="en-US" sz="600" b="0" i="0" u="none" strike="noStrike" dirty="0">
                          <a:solidFill>
                            <a:schemeClr val="tx1"/>
                          </a:solidFill>
                          <a:effectLst/>
                          <a:latin typeface="ＭＳ Ｐゴシック" panose="020B0600070205080204" pitchFamily="50" charset="-128"/>
                          <a:ea typeface="+mn-ea"/>
                        </a:rPr>
                        <a:t>、玉野市、笠岡市、</a:t>
                      </a:r>
                      <a:r>
                        <a:rPr lang="ja-JP" altLang="en-US" sz="600" b="0" i="0" u="sng" strike="noStrike" dirty="0">
                          <a:solidFill>
                            <a:srgbClr val="FF0000"/>
                          </a:solidFill>
                          <a:effectLst/>
                          <a:latin typeface="ＭＳ Ｐゴシック" panose="020B0600070205080204" pitchFamily="50" charset="-128"/>
                          <a:ea typeface="+mn-ea"/>
                        </a:rPr>
                        <a:t>井原市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高梁市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備前市</a:t>
                      </a:r>
                      <a:r>
                        <a:rPr lang="ja-JP" altLang="en-US" sz="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600" b="0" i="0" u="sng" strike="noStrike" dirty="0">
                          <a:solidFill>
                            <a:srgbClr val="FF0000"/>
                          </a:solidFill>
                          <a:effectLst/>
                          <a:latin typeface="ＭＳ Ｐゴシック" panose="020B0600070205080204" pitchFamily="50" charset="-128"/>
                          <a:ea typeface="+mn-ea"/>
                        </a:rPr>
                        <a:t>府中市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庄原市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柳井市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吉野川市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阿波市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美馬市</a:t>
                      </a:r>
                      <a:r>
                        <a:rPr lang="ja-JP" altLang="en-US" sz="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600" b="0" i="0" u="none" strike="noStrike" dirty="0">
                          <a:solidFill>
                            <a:schemeClr val="tx1"/>
                          </a:solidFill>
                          <a:effectLst/>
                          <a:latin typeface="ＭＳ Ｐゴシック" panose="020B0600070205080204" pitchFamily="50" charset="-128"/>
                          <a:ea typeface="+mn-ea"/>
                        </a:rPr>
                        <a:t>観音寺市、さぬき市、</a:t>
                      </a:r>
                      <a:r>
                        <a:rPr lang="ja-JP" altLang="en-US" sz="600" b="0" i="0" u="sng" strike="noStrike" dirty="0">
                          <a:solidFill>
                            <a:srgbClr val="FF0000"/>
                          </a:solidFill>
                          <a:effectLst/>
                          <a:latin typeface="ＭＳ Ｐゴシック" panose="020B0600070205080204" pitchFamily="50" charset="-128"/>
                          <a:ea typeface="+mn-ea"/>
                        </a:rPr>
                        <a:t>大洲市</a:t>
                      </a:r>
                      <a:r>
                        <a:rPr lang="ja-JP" altLang="en-US" sz="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600" b="0" i="0" u="sng" strike="noStrike" dirty="0">
                          <a:solidFill>
                            <a:srgbClr val="FF0000"/>
                          </a:solidFill>
                          <a:effectLst/>
                          <a:latin typeface="ＭＳ Ｐゴシック" panose="020B0600070205080204" pitchFamily="50" charset="-128"/>
                          <a:ea typeface="+mn-ea"/>
                        </a:rPr>
                        <a:t>西予市</a:t>
                      </a:r>
                      <a:r>
                        <a:rPr lang="ja-JP" altLang="en-US" sz="600" b="0" i="0" u="none" strike="noStrike" dirty="0">
                          <a:solidFill>
                            <a:schemeClr val="tx1"/>
                          </a:solidFill>
                          <a:effectLst/>
                          <a:latin typeface="ＭＳ Ｐゴシック" panose="020B0600070205080204" pitchFamily="50" charset="-128"/>
                          <a:ea typeface="+mn-ea"/>
                        </a:rPr>
                        <a:t>、柳川市、八女市、</a:t>
                      </a:r>
                      <a:r>
                        <a:rPr lang="ja-JP" altLang="en-US" sz="600" b="0" i="0" u="sng" strike="noStrike" dirty="0">
                          <a:solidFill>
                            <a:srgbClr val="FF0000"/>
                          </a:solidFill>
                          <a:effectLst/>
                          <a:latin typeface="ＭＳ Ｐゴシック" panose="020B0600070205080204" pitchFamily="50" charset="-128"/>
                          <a:ea typeface="+mn-ea"/>
                        </a:rPr>
                        <a:t>大川市</a:t>
                      </a:r>
                      <a:r>
                        <a:rPr lang="ja-JP" altLang="en-US" sz="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600" b="0" i="0" u="sng" strike="noStrike" dirty="0">
                          <a:solidFill>
                            <a:srgbClr val="FF0000"/>
                          </a:solidFill>
                          <a:effectLst/>
                          <a:latin typeface="ＭＳ Ｐゴシック" panose="020B0600070205080204" pitchFamily="50" charset="-128"/>
                          <a:ea typeface="+mn-ea"/>
                        </a:rPr>
                        <a:t>中間市</a:t>
                      </a:r>
                      <a:r>
                        <a:rPr lang="ja-JP" altLang="en-US" sz="600" b="0" i="0" u="none" strike="noStrike" dirty="0">
                          <a:solidFill>
                            <a:schemeClr val="tx1"/>
                          </a:solidFill>
                          <a:effectLst/>
                          <a:latin typeface="ＭＳ Ｐゴシック" panose="020B0600070205080204" pitchFamily="50" charset="-128"/>
                          <a:ea typeface="+mn-ea"/>
                        </a:rPr>
                        <a:t>、朝倉市、</a:t>
                      </a:r>
                      <a:r>
                        <a:rPr lang="ja-JP" altLang="en-US" sz="600" b="0" i="0" u="sng" strike="noStrike" dirty="0">
                          <a:solidFill>
                            <a:srgbClr val="FF0000"/>
                          </a:solidFill>
                          <a:effectLst/>
                          <a:latin typeface="ＭＳ Ｐゴシック" panose="020B0600070205080204" pitchFamily="50" charset="-128"/>
                          <a:ea typeface="+mn-ea"/>
                        </a:rPr>
                        <a:t>みやま市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雲仙市</a:t>
                      </a:r>
                      <a:r>
                        <a:rPr lang="ja-JP" altLang="en-US" sz="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600" b="0" i="0" u="sng" strike="noStrike" dirty="0">
                          <a:solidFill>
                            <a:srgbClr val="FF0000"/>
                          </a:solidFill>
                          <a:effectLst/>
                          <a:latin typeface="ＭＳ Ｐゴシック" panose="020B0600070205080204" pitchFamily="50" charset="-128"/>
                          <a:ea typeface="+mn-ea"/>
                        </a:rPr>
                        <a:t>人吉市</a:t>
                      </a:r>
                      <a:r>
                        <a:rPr lang="ja-JP" altLang="en-US" sz="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600" b="0" i="0" u="none" strike="noStrike" dirty="0">
                          <a:solidFill>
                            <a:schemeClr val="tx1"/>
                          </a:solidFill>
                          <a:effectLst/>
                          <a:latin typeface="ＭＳ Ｐゴシック" panose="020B0600070205080204" pitchFamily="50" charset="-128"/>
                          <a:ea typeface="+mn-ea"/>
                        </a:rPr>
                        <a:t>天草市、日田市、佐伯市、</a:t>
                      </a:r>
                      <a:r>
                        <a:rPr lang="ja-JP" altLang="en-US" sz="600" b="0" i="0" u="sng" strike="noStrike" dirty="0">
                          <a:solidFill>
                            <a:srgbClr val="FF0000"/>
                          </a:solidFill>
                          <a:effectLst/>
                          <a:latin typeface="ＭＳ Ｐゴシック" panose="020B0600070205080204" pitchFamily="50" charset="-128"/>
                          <a:ea typeface="+mn-ea"/>
                        </a:rPr>
                        <a:t>臼杵市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杵築市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豊後大野市</a:t>
                      </a:r>
                      <a:r>
                        <a:rPr lang="ja-JP" altLang="en-US" sz="600" b="0" i="0" u="none" strike="noStrike" dirty="0">
                          <a:solidFill>
                            <a:schemeClr val="tx1"/>
                          </a:solidFill>
                          <a:effectLst/>
                          <a:latin typeface="ＭＳ Ｐゴシック" panose="020B0600070205080204" pitchFamily="50" charset="-128"/>
                          <a:ea typeface="+mn-ea"/>
                        </a:rPr>
                        <a:t>、日南市、</a:t>
                      </a:r>
                      <a:r>
                        <a:rPr lang="ja-JP" altLang="en-US" sz="600" b="0" i="0" u="sng" strike="noStrike" dirty="0">
                          <a:solidFill>
                            <a:srgbClr val="FF0000"/>
                          </a:solidFill>
                          <a:effectLst/>
                          <a:latin typeface="ＭＳ Ｐゴシック" panose="020B0600070205080204" pitchFamily="50" charset="-128"/>
                          <a:ea typeface="+mn-ea"/>
                        </a:rPr>
                        <a:t>西都市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指宿市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曽於市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奄美市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南九州市</a:t>
                      </a:r>
                      <a:endParaRPr lang="en-US" altLang="zh-TW" sz="600" b="0" i="0" u="sng" strike="noStrike" dirty="0">
                        <a:solidFill>
                          <a:srgbClr val="FF0000"/>
                        </a:solidFill>
                        <a:effectLst/>
                        <a:latin typeface="ＭＳ Ｐゴシック" panose="020B0600070205080204" pitchFamily="50" charset="-128"/>
                        <a:ea typeface="ＭＳ Ｐゴシック" panose="020B0600070205080204" pitchFamily="50" charset="-128"/>
                      </a:endParaRPr>
                    </a:p>
                    <a:p>
                      <a:pPr algn="l">
                        <a:spcAft>
                          <a:spcPts val="0"/>
                        </a:spcAft>
                      </a:pPr>
                      <a:r>
                        <a:rPr lang="zh-TW" altLang="en-US" sz="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zh-TW" sz="60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r>
                        <a:rPr lang="en-US" altLang="ja-JP" sz="600" b="0" i="0" u="none" strike="noStrike" dirty="0">
                          <a:solidFill>
                            <a:srgbClr val="000000"/>
                          </a:solidFill>
                          <a:effectLst/>
                          <a:latin typeface="ＭＳ Ｐゴシック" panose="020B0600070205080204" pitchFamily="50" charset="-128"/>
                          <a:ea typeface="ＭＳ Ｐゴシック" panose="020B0600070205080204" pitchFamily="50" charset="-128"/>
                        </a:rPr>
                        <a:t>7</a:t>
                      </a:r>
                      <a:r>
                        <a:rPr lang="zh-TW"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団体）</a:t>
                      </a:r>
                      <a:endParaRPr lang="en-US" altLang="ja-JP"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842" marR="3842" marT="3842" marB="0">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spcAft>
                          <a:spcPts val="0"/>
                        </a:spcAft>
                      </a:pPr>
                      <a:r>
                        <a:rPr lang="ja-JP" altLang="en-US" sz="600" b="0" i="0" u="sng" strike="noStrike" dirty="0">
                          <a:solidFill>
                            <a:srgbClr val="FF0000"/>
                          </a:solidFill>
                          <a:effectLst/>
                          <a:latin typeface="ＭＳ Ｐゴシック" panose="020B0600070205080204" pitchFamily="50" charset="-128"/>
                          <a:ea typeface="+mn-ea"/>
                        </a:rPr>
                        <a:t>稚内市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つがる市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none" strike="noStrike" dirty="0">
                          <a:solidFill>
                            <a:srgbClr val="000000"/>
                          </a:solidFill>
                          <a:effectLst/>
                          <a:latin typeface="ＭＳ Ｐゴシック" panose="020B0600070205080204" pitchFamily="50" charset="-128"/>
                          <a:ea typeface="+mn-ea"/>
                        </a:rPr>
                        <a:t>気仙沼市、能代市、</a:t>
                      </a:r>
                      <a:r>
                        <a:rPr lang="ja-JP" altLang="en-US" sz="600" b="0" i="0" u="sng" strike="noStrike" dirty="0">
                          <a:solidFill>
                            <a:srgbClr val="FF0000"/>
                          </a:solidFill>
                          <a:effectLst/>
                          <a:latin typeface="ＭＳ Ｐゴシック" panose="020B0600070205080204" pitchFamily="50" charset="-128"/>
                          <a:ea typeface="+mn-ea"/>
                        </a:rPr>
                        <a:t>湯沢市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北秋田市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none" strike="noStrike" dirty="0">
                          <a:solidFill>
                            <a:srgbClr val="000000"/>
                          </a:solidFill>
                          <a:effectLst/>
                          <a:latin typeface="ＭＳ Ｐゴシック" panose="020B0600070205080204" pitchFamily="50" charset="-128"/>
                          <a:ea typeface="+mn-ea"/>
                        </a:rPr>
                        <a:t>銚子市、</a:t>
                      </a:r>
                      <a:r>
                        <a:rPr lang="ja-JP" altLang="en-US" sz="600" b="0" i="0" u="sng" strike="noStrike" dirty="0">
                          <a:solidFill>
                            <a:srgbClr val="FF0000"/>
                          </a:solidFill>
                          <a:effectLst/>
                          <a:latin typeface="+mn-ea"/>
                          <a:ea typeface="+mn-ea"/>
                        </a:rPr>
                        <a:t>南房総市</a:t>
                      </a:r>
                      <a:r>
                        <a:rPr lang="ja-JP" altLang="en-US" sz="600" b="0" i="0" u="none" strike="noStrike" dirty="0">
                          <a:solidFill>
                            <a:srgbClr val="000000"/>
                          </a:solidFill>
                          <a:effectLst/>
                          <a:latin typeface="ＭＳ Ｐゴシック" panose="020B0600070205080204" pitchFamily="50" charset="-128"/>
                          <a:ea typeface="+mn-ea"/>
                        </a:rPr>
                        <a:t>、佐渡市、</a:t>
                      </a:r>
                      <a:r>
                        <a:rPr lang="ja-JP" altLang="en-US" sz="600" b="0" i="0" u="sng" strike="noStrike" dirty="0">
                          <a:solidFill>
                            <a:srgbClr val="FF0000"/>
                          </a:solidFill>
                          <a:effectLst/>
                          <a:latin typeface="ＭＳ Ｐゴシック" panose="020B0600070205080204" pitchFamily="50" charset="-128"/>
                          <a:ea typeface="+mn-ea"/>
                        </a:rPr>
                        <a:t>海津市</a:t>
                      </a:r>
                      <a:r>
                        <a:rPr lang="ja-JP" altLang="en-US" sz="600" b="0" i="0" u="none" strike="noStrike" dirty="0">
                          <a:solidFill>
                            <a:srgbClr val="000000"/>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伊豆市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志摩市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宍粟市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五條市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宇陀市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新見市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萩市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長門市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東かがわ市</a:t>
                      </a:r>
                      <a:r>
                        <a:rPr lang="ja-JP" altLang="en-US" sz="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600" b="0" i="0" u="none" strike="noStrike" dirty="0">
                          <a:solidFill>
                            <a:srgbClr val="000000"/>
                          </a:solidFill>
                          <a:effectLst/>
                          <a:latin typeface="ＭＳ Ｐゴシック" panose="020B0600070205080204" pitchFamily="50" charset="-128"/>
                          <a:ea typeface="+mn-ea"/>
                        </a:rPr>
                        <a:t>宇和島市、</a:t>
                      </a:r>
                      <a:r>
                        <a:rPr lang="ja-JP" altLang="en-US" sz="600" b="0" i="0" u="sng" strike="noStrike" dirty="0">
                          <a:solidFill>
                            <a:srgbClr val="FF0000"/>
                          </a:solidFill>
                          <a:effectLst/>
                          <a:latin typeface="ＭＳ Ｐゴシック" panose="020B0600070205080204" pitchFamily="50" charset="-128"/>
                          <a:ea typeface="+mn-ea"/>
                        </a:rPr>
                        <a:t>八幡浜市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嘉麻市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平戸市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対馬市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五島市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南島原市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南さつま市</a:t>
                      </a:r>
                      <a:endParaRPr lang="en-US" altLang="ja-JP" sz="600" b="0" i="0" u="sng" strike="noStrike" dirty="0">
                        <a:solidFill>
                          <a:srgbClr val="FF0000"/>
                        </a:solidFill>
                        <a:effectLst/>
                        <a:latin typeface="ＭＳ Ｐゴシック" panose="020B0600070205080204" pitchFamily="50" charset="-128"/>
                        <a:ea typeface="+mn-ea"/>
                      </a:endParaRPr>
                    </a:p>
                    <a:p>
                      <a:pPr algn="l">
                        <a:spcAft>
                          <a:spcPts val="0"/>
                        </a:spcAft>
                      </a:pPr>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600" b="0" i="0" u="none" strike="noStrike" dirty="0">
                          <a:solidFill>
                            <a:srgbClr val="000000"/>
                          </a:solidFill>
                          <a:effectLst/>
                          <a:latin typeface="ＭＳ Ｐゴシック" panose="020B0600070205080204" pitchFamily="50" charset="-128"/>
                          <a:ea typeface="ＭＳ Ｐゴシック" panose="020B0600070205080204" pitchFamily="50" charset="-128"/>
                        </a:rPr>
                        <a:t>27</a:t>
                      </a:r>
                      <a:r>
                        <a:rPr lang="zh-TW"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団体）</a:t>
                      </a:r>
                      <a:endParaRPr lang="zh-TW" altLang="en-US" sz="6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3842" marR="3842" marT="3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1" name="正方形/長方形 10"/>
          <p:cNvSpPr/>
          <p:nvPr/>
        </p:nvSpPr>
        <p:spPr>
          <a:xfrm>
            <a:off x="265187" y="251497"/>
            <a:ext cx="8677137" cy="378409"/>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801051" eaLnBrk="0" fontAlgn="base" hangingPunct="0">
              <a:spcBef>
                <a:spcPct val="0"/>
              </a:spcBef>
              <a:spcAft>
                <a:spcPct val="0"/>
              </a:spcAft>
              <a:defRPr/>
            </a:pPr>
            <a:r>
              <a:rPr kumimoji="1" lang="ja-JP" altLang="en-US" sz="1752" b="1" dirty="0">
                <a:solidFill>
                  <a:prstClr val="black"/>
                </a:solidFill>
                <a:latin typeface="Meiryo UI" pitchFamily="50" charset="-128"/>
                <a:ea typeface="Meiryo UI" pitchFamily="50" charset="-128"/>
                <a:cs typeface="Meiryo UI" pitchFamily="50" charset="-128"/>
              </a:rPr>
              <a:t>（参考）人口段階別市区町村の変動（</a:t>
            </a:r>
            <a:r>
              <a:rPr kumimoji="1" lang="en-US" altLang="ja-JP" sz="1752" b="1" dirty="0">
                <a:solidFill>
                  <a:prstClr val="black"/>
                </a:solidFill>
                <a:latin typeface="Meiryo UI" pitchFamily="50" charset="-128"/>
                <a:ea typeface="Meiryo UI" pitchFamily="50" charset="-128"/>
                <a:cs typeface="Meiryo UI" pitchFamily="50" charset="-128"/>
              </a:rPr>
              <a:t>2015⇒2040</a:t>
            </a:r>
            <a:r>
              <a:rPr kumimoji="1" lang="ja-JP" altLang="en-US" sz="1752" b="1" dirty="0">
                <a:solidFill>
                  <a:prstClr val="black"/>
                </a:solidFill>
                <a:latin typeface="Meiryo UI" pitchFamily="50" charset="-128"/>
                <a:ea typeface="Meiryo UI" pitchFamily="50" charset="-128"/>
                <a:cs typeface="Meiryo UI" pitchFamily="50" charset="-128"/>
              </a:rPr>
              <a:t>）</a:t>
            </a:r>
            <a:r>
              <a:rPr kumimoji="1" lang="en-US" altLang="ja-JP" sz="1752" b="1" dirty="0">
                <a:solidFill>
                  <a:prstClr val="black"/>
                </a:solidFill>
                <a:latin typeface="Meiryo UI" pitchFamily="50" charset="-128"/>
                <a:ea typeface="Meiryo UI" pitchFamily="50" charset="-128"/>
                <a:cs typeface="Meiryo UI" pitchFamily="50" charset="-128"/>
              </a:rPr>
              <a:t>&lt;H30</a:t>
            </a:r>
            <a:r>
              <a:rPr kumimoji="1" lang="ja-JP" altLang="en-US" sz="1752" b="1" dirty="0">
                <a:solidFill>
                  <a:prstClr val="black"/>
                </a:solidFill>
                <a:latin typeface="Meiryo UI" pitchFamily="50" charset="-128"/>
                <a:ea typeface="Meiryo UI" pitchFamily="50" charset="-128"/>
                <a:cs typeface="Meiryo UI" pitchFamily="50" charset="-128"/>
              </a:rPr>
              <a:t>推計</a:t>
            </a:r>
            <a:r>
              <a:rPr kumimoji="1" lang="en-US" altLang="ja-JP" sz="1752" b="1" dirty="0">
                <a:solidFill>
                  <a:prstClr val="black"/>
                </a:solidFill>
                <a:latin typeface="Meiryo UI" pitchFamily="50" charset="-128"/>
                <a:ea typeface="Meiryo UI" pitchFamily="50" charset="-128"/>
                <a:cs typeface="Meiryo UI" pitchFamily="50" charset="-128"/>
              </a:rPr>
              <a:t>&gt;</a:t>
            </a:r>
          </a:p>
        </p:txBody>
      </p:sp>
      <p:sp>
        <p:nvSpPr>
          <p:cNvPr id="13" name="正方形/長方形 12"/>
          <p:cNvSpPr/>
          <p:nvPr/>
        </p:nvSpPr>
        <p:spPr>
          <a:xfrm>
            <a:off x="6647329" y="6375279"/>
            <a:ext cx="2390132" cy="342594"/>
          </a:xfrm>
          <a:prstGeom prst="rect">
            <a:avLst/>
          </a:prstGeom>
        </p:spPr>
        <p:txBody>
          <a:bodyPr wrap="square">
            <a:spAutoFit/>
          </a:bodyPr>
          <a:lstStyle/>
          <a:p>
            <a:r>
              <a:rPr lang="en-US" altLang="ja-JP" sz="542" dirty="0">
                <a:solidFill>
                  <a:prstClr val="black"/>
                </a:solidFill>
              </a:rPr>
              <a:t>※</a:t>
            </a:r>
            <a:r>
              <a:rPr lang="ja-JP" altLang="en-US" sz="542" dirty="0">
                <a:solidFill>
                  <a:prstClr val="black"/>
                </a:solidFill>
              </a:rPr>
              <a:t>下線（赤文字）は</a:t>
            </a:r>
            <a:r>
              <a:rPr lang="en-US" altLang="ja-JP" sz="542" dirty="0">
                <a:solidFill>
                  <a:prstClr val="black"/>
                </a:solidFill>
              </a:rPr>
              <a:t>2040</a:t>
            </a:r>
            <a:r>
              <a:rPr lang="ja-JP" altLang="en-US" sz="542" dirty="0">
                <a:solidFill>
                  <a:prstClr val="black"/>
                </a:solidFill>
              </a:rPr>
              <a:t>年の人口が下位の人口区分へ変動する団体。</a:t>
            </a:r>
            <a:endParaRPr lang="en-US" altLang="ja-JP" sz="542" dirty="0">
              <a:solidFill>
                <a:prstClr val="black"/>
              </a:solidFill>
            </a:endParaRPr>
          </a:p>
          <a:p>
            <a:r>
              <a:rPr lang="ja-JP" altLang="en-US" sz="542" dirty="0" smtClean="0">
                <a:solidFill>
                  <a:prstClr val="black"/>
                </a:solidFill>
              </a:rPr>
              <a:t>    枠囲み</a:t>
            </a:r>
            <a:r>
              <a:rPr lang="ja-JP" altLang="en-US" sz="542" dirty="0">
                <a:solidFill>
                  <a:prstClr val="black"/>
                </a:solidFill>
              </a:rPr>
              <a:t>（緑文字）は</a:t>
            </a:r>
            <a:r>
              <a:rPr lang="en-US" altLang="ja-JP" sz="542" dirty="0">
                <a:solidFill>
                  <a:prstClr val="black"/>
                </a:solidFill>
              </a:rPr>
              <a:t>2040</a:t>
            </a:r>
            <a:r>
              <a:rPr lang="ja-JP" altLang="en-US" sz="542" dirty="0">
                <a:solidFill>
                  <a:prstClr val="black"/>
                </a:solidFill>
              </a:rPr>
              <a:t>年の人口が上位の人口区分へ　変動する団体。</a:t>
            </a:r>
            <a:endParaRPr lang="en-US" altLang="ja-JP" sz="542" dirty="0">
              <a:solidFill>
                <a:prstClr val="black"/>
              </a:solidFill>
            </a:endParaRPr>
          </a:p>
          <a:p>
            <a:r>
              <a:rPr lang="en-US" altLang="ja-JP" sz="542" dirty="0">
                <a:solidFill>
                  <a:prstClr val="black"/>
                </a:solidFill>
              </a:rPr>
              <a:t>※</a:t>
            </a:r>
            <a:r>
              <a:rPr lang="ja-JP" altLang="en-US" sz="542" dirty="0">
                <a:solidFill>
                  <a:prstClr val="black"/>
                </a:solidFill>
              </a:rPr>
              <a:t>太枠は各人口段階において団体数が最も多い人口増減率のカテゴリー</a:t>
            </a:r>
          </a:p>
        </p:txBody>
      </p:sp>
      <p:sp>
        <p:nvSpPr>
          <p:cNvPr id="14" name="テキスト ボックス 13"/>
          <p:cNvSpPr txBox="1"/>
          <p:nvPr/>
        </p:nvSpPr>
        <p:spPr>
          <a:xfrm>
            <a:off x="265187" y="6338881"/>
            <a:ext cx="3747146" cy="384529"/>
          </a:xfrm>
          <a:prstGeom prst="rect">
            <a:avLst/>
          </a:prstGeom>
          <a:noFill/>
        </p:spPr>
        <p:txBody>
          <a:bodyPr wrap="square" rtlCol="0">
            <a:spAutoFit/>
          </a:bodyPr>
          <a:lstStyle/>
          <a:p>
            <a:pPr marL="162164" indent="-162164"/>
            <a:r>
              <a:rPr lang="ja-JP" altLang="en-US" sz="633" dirty="0">
                <a:solidFill>
                  <a:srgbClr val="000000"/>
                </a:solidFill>
                <a:latin typeface="ＭＳ Ｐゴシック" panose="020B0600070205080204" pitchFamily="50" charset="-128"/>
              </a:rPr>
              <a:t>出典</a:t>
            </a:r>
            <a:r>
              <a:rPr lang="ja-JP" altLang="en-US" sz="633" dirty="0" smtClean="0">
                <a:solidFill>
                  <a:srgbClr val="000000"/>
                </a:solidFill>
                <a:latin typeface="ＭＳ Ｐゴシック" panose="020B0600070205080204" pitchFamily="50" charset="-128"/>
              </a:rPr>
              <a:t>：総務省「自治体</a:t>
            </a:r>
            <a:r>
              <a:rPr lang="ja-JP" altLang="en-US" sz="633" dirty="0">
                <a:solidFill>
                  <a:srgbClr val="000000"/>
                </a:solidFill>
                <a:latin typeface="ＭＳ Ｐゴシック" panose="020B0600070205080204" pitchFamily="50" charset="-128"/>
              </a:rPr>
              <a:t>戦略</a:t>
            </a:r>
            <a:r>
              <a:rPr lang="en-US" altLang="ja-JP" sz="633" dirty="0">
                <a:solidFill>
                  <a:srgbClr val="000000"/>
                </a:solidFill>
                <a:latin typeface="ＭＳ Ｐゴシック" panose="020B0600070205080204" pitchFamily="50" charset="-128"/>
              </a:rPr>
              <a:t>2040</a:t>
            </a:r>
            <a:r>
              <a:rPr lang="ja-JP" altLang="en-US" sz="633" dirty="0">
                <a:solidFill>
                  <a:srgbClr val="000000"/>
                </a:solidFill>
                <a:latin typeface="ＭＳ Ｐゴシック" panose="020B0600070205080204" pitchFamily="50" charset="-128"/>
              </a:rPr>
              <a:t>構想</a:t>
            </a:r>
            <a:r>
              <a:rPr lang="ja-JP" altLang="en-US" sz="633" dirty="0" smtClean="0">
                <a:solidFill>
                  <a:srgbClr val="000000"/>
                </a:solidFill>
                <a:latin typeface="ＭＳ Ｐゴシック" panose="020B0600070205080204" pitchFamily="50" charset="-128"/>
              </a:rPr>
              <a:t>研究会（第一次</a:t>
            </a:r>
            <a:r>
              <a:rPr lang="ja-JP" altLang="en-US" sz="633" dirty="0">
                <a:solidFill>
                  <a:srgbClr val="000000"/>
                </a:solidFill>
                <a:latin typeface="ＭＳ Ｐゴシック" panose="020B0600070205080204" pitchFamily="50" charset="-128"/>
              </a:rPr>
              <a:t>・第二次報告の</a:t>
            </a:r>
            <a:r>
              <a:rPr lang="ja-JP" altLang="en-US" sz="633" dirty="0" smtClean="0">
                <a:solidFill>
                  <a:srgbClr val="000000"/>
                </a:solidFill>
                <a:latin typeface="ＭＳ Ｐゴシック" panose="020B0600070205080204" pitchFamily="50" charset="-128"/>
              </a:rPr>
              <a:t>概要</a:t>
            </a:r>
            <a:r>
              <a:rPr lang="en-US" altLang="ja-JP" sz="633" dirty="0" smtClean="0">
                <a:solidFill>
                  <a:srgbClr val="000000"/>
                </a:solidFill>
                <a:latin typeface="ＭＳ Ｐゴシック" panose="020B0600070205080204" pitchFamily="50" charset="-128"/>
              </a:rPr>
              <a:t>)</a:t>
            </a:r>
            <a:r>
              <a:rPr lang="ja-JP" altLang="en-US" sz="633" dirty="0" smtClean="0">
                <a:solidFill>
                  <a:srgbClr val="000000"/>
                </a:solidFill>
                <a:latin typeface="ＭＳ Ｐゴシック" panose="020B0600070205080204" pitchFamily="50" charset="-128"/>
              </a:rPr>
              <a:t>」</a:t>
            </a:r>
            <a:endParaRPr lang="en-US" altLang="ja-JP" sz="633" dirty="0" smtClean="0">
              <a:solidFill>
                <a:srgbClr val="000000"/>
              </a:solidFill>
              <a:latin typeface="ＭＳ Ｐゴシック" panose="020B0600070205080204" pitchFamily="50" charset="-128"/>
            </a:endParaRPr>
          </a:p>
          <a:p>
            <a:pPr marL="162164" indent="-162164"/>
            <a:r>
              <a:rPr lang="ja-JP" altLang="en-US" sz="633" dirty="0" smtClean="0">
                <a:solidFill>
                  <a:srgbClr val="000000"/>
                </a:solidFill>
                <a:latin typeface="ＭＳ Ｐゴシック" panose="020B0600070205080204" pitchFamily="50" charset="-128"/>
              </a:rPr>
              <a:t>（ </a:t>
            </a:r>
            <a:r>
              <a:rPr lang="ja-JP" altLang="en-US" sz="633" dirty="0">
                <a:solidFill>
                  <a:srgbClr val="000000"/>
                </a:solidFill>
                <a:latin typeface="ＭＳ Ｐゴシック" panose="020B0600070205080204" pitchFamily="50" charset="-128"/>
              </a:rPr>
              <a:t>国立社会保障・人口問題研究所「日本の地域別将来推計人口（Ｈ</a:t>
            </a:r>
            <a:r>
              <a:rPr lang="en-US" altLang="ja-JP" sz="633" dirty="0">
                <a:solidFill>
                  <a:srgbClr val="000000"/>
                </a:solidFill>
                <a:latin typeface="ＭＳ Ｐゴシック" panose="020B0600070205080204" pitchFamily="50" charset="-128"/>
              </a:rPr>
              <a:t>30</a:t>
            </a:r>
            <a:r>
              <a:rPr lang="ja-JP" altLang="en-US" sz="633" dirty="0" err="1">
                <a:solidFill>
                  <a:srgbClr val="000000"/>
                </a:solidFill>
                <a:latin typeface="ＭＳ Ｐゴシック" panose="020B0600070205080204" pitchFamily="50" charset="-128"/>
              </a:rPr>
              <a:t>．</a:t>
            </a:r>
            <a:r>
              <a:rPr lang="ja-JP" altLang="en-US" sz="633" dirty="0">
                <a:solidFill>
                  <a:srgbClr val="000000"/>
                </a:solidFill>
                <a:latin typeface="ＭＳ Ｐゴシック" panose="020B0600070205080204" pitchFamily="50" charset="-128"/>
              </a:rPr>
              <a:t>３）</a:t>
            </a:r>
            <a:r>
              <a:rPr lang="ja-JP" altLang="en-US" sz="633" dirty="0" smtClean="0">
                <a:solidFill>
                  <a:srgbClr val="000000"/>
                </a:solidFill>
                <a:latin typeface="ＭＳ Ｐゴシック" panose="020B0600070205080204" pitchFamily="50" charset="-128"/>
              </a:rPr>
              <a:t>」より作成）</a:t>
            </a:r>
            <a:endParaRPr lang="en-US" altLang="ja-JP" sz="633" dirty="0">
              <a:solidFill>
                <a:srgbClr val="000000"/>
              </a:solidFill>
              <a:latin typeface="ＭＳ Ｐゴシック" panose="020B0600070205080204" pitchFamily="50" charset="-128"/>
            </a:endParaRPr>
          </a:p>
          <a:p>
            <a:pPr marL="162164" indent="-162164"/>
            <a:r>
              <a:rPr lang="en-US" altLang="ja-JP" sz="633" dirty="0">
                <a:solidFill>
                  <a:srgbClr val="000000"/>
                </a:solidFill>
                <a:latin typeface="ＭＳ Ｐゴシック" panose="020B0600070205080204" pitchFamily="50" charset="-128"/>
              </a:rPr>
              <a:t>※</a:t>
            </a:r>
            <a:r>
              <a:rPr lang="ja-JP" altLang="en-US" sz="633" dirty="0">
                <a:solidFill>
                  <a:srgbClr val="000000"/>
                </a:solidFill>
                <a:latin typeface="ＭＳ Ｐゴシック" panose="020B0600070205080204" pitchFamily="50" charset="-128"/>
              </a:rPr>
              <a:t> 地域別将来推計人口では福島県内市町村は推計がないため、市区町村数の合計は</a:t>
            </a:r>
            <a:r>
              <a:rPr lang="en-US" altLang="ja-JP" sz="633" dirty="0">
                <a:solidFill>
                  <a:srgbClr val="000000"/>
                </a:solidFill>
                <a:latin typeface="ＭＳ Ｐゴシック" panose="020B0600070205080204" pitchFamily="50" charset="-128"/>
              </a:rPr>
              <a:t>1,682</a:t>
            </a:r>
            <a:r>
              <a:rPr lang="ja-JP" altLang="en-US" sz="633" dirty="0">
                <a:solidFill>
                  <a:srgbClr val="000000"/>
                </a:solidFill>
                <a:latin typeface="ＭＳ Ｐゴシック" panose="020B0600070205080204" pitchFamily="50" charset="-128"/>
              </a:rPr>
              <a:t>としている。</a:t>
            </a:r>
            <a:r>
              <a:rPr lang="ja-JP" altLang="en-US" sz="633" dirty="0">
                <a:solidFill>
                  <a:prstClr val="black"/>
                </a:solidFill>
                <a:latin typeface="ＭＳ Ｐゴシック" panose="020B0600070205080204" pitchFamily="50" charset="-128"/>
              </a:rPr>
              <a:t> </a:t>
            </a:r>
            <a:endParaRPr lang="en-US" altLang="ja-JP" sz="633" dirty="0">
              <a:solidFill>
                <a:srgbClr val="000000"/>
              </a:solidFill>
              <a:latin typeface="ＭＳ Ｐゴシック" panose="020B0600070205080204" pitchFamily="50" charset="-128"/>
            </a:endParaRPr>
          </a:p>
        </p:txBody>
      </p:sp>
      <p:sp>
        <p:nvSpPr>
          <p:cNvPr id="15" name="正方形/長方形 14"/>
          <p:cNvSpPr/>
          <p:nvPr/>
        </p:nvSpPr>
        <p:spPr>
          <a:xfrm>
            <a:off x="5782509" y="6451710"/>
            <a:ext cx="993086" cy="189732"/>
          </a:xfrm>
          <a:prstGeom prst="rect">
            <a:avLst/>
          </a:prstGeom>
        </p:spPr>
        <p:txBody>
          <a:bodyPr wrap="square">
            <a:spAutoFit/>
          </a:bodyPr>
          <a:lstStyle/>
          <a:p>
            <a:r>
              <a:rPr lang="en-US" altLang="ja-JP" sz="633" dirty="0">
                <a:solidFill>
                  <a:prstClr val="black"/>
                </a:solidFill>
              </a:rPr>
              <a:t>※</a:t>
            </a:r>
            <a:r>
              <a:rPr lang="ja-JP" altLang="en-US" sz="633" dirty="0">
                <a:solidFill>
                  <a:prstClr val="black"/>
                </a:solidFill>
              </a:rPr>
              <a:t>人口は</a:t>
            </a:r>
            <a:r>
              <a:rPr lang="en-US" altLang="ja-JP" sz="633" dirty="0">
                <a:solidFill>
                  <a:prstClr val="black"/>
                </a:solidFill>
              </a:rPr>
              <a:t>2015</a:t>
            </a:r>
            <a:r>
              <a:rPr lang="ja-JP" altLang="en-US" sz="633" dirty="0">
                <a:solidFill>
                  <a:prstClr val="black"/>
                </a:solidFill>
              </a:rPr>
              <a:t>年時点</a:t>
            </a:r>
          </a:p>
        </p:txBody>
      </p:sp>
      <p:sp>
        <p:nvSpPr>
          <p:cNvPr id="2" name="スライド番号プレースホルダー 1"/>
          <p:cNvSpPr>
            <a:spLocks noGrp="1"/>
          </p:cNvSpPr>
          <p:nvPr>
            <p:ph type="sldNum" sz="quarter" idx="12"/>
          </p:nvPr>
        </p:nvSpPr>
        <p:spPr>
          <a:xfrm>
            <a:off x="6903861" y="6533906"/>
            <a:ext cx="2133600" cy="365125"/>
          </a:xfrm>
        </p:spPr>
        <p:txBody>
          <a:bodyPr/>
          <a:lstStyle/>
          <a:p>
            <a:r>
              <a:rPr lang="en-US" altLang="ja-JP" dirty="0" smtClean="0"/>
              <a:t>13</a:t>
            </a:r>
            <a:endParaRPr lang="ja-JP" altLang="en-US" dirty="0"/>
          </a:p>
        </p:txBody>
      </p:sp>
      <p:sp>
        <p:nvSpPr>
          <p:cNvPr id="3" name="正方形/長方形 2"/>
          <p:cNvSpPr/>
          <p:nvPr/>
        </p:nvSpPr>
        <p:spPr>
          <a:xfrm>
            <a:off x="885825" y="2661357"/>
            <a:ext cx="238125" cy="85725"/>
          </a:xfrm>
          <a:prstGeom prst="rect">
            <a:avLst/>
          </a:prstGeom>
          <a:no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smtClean="0"/>
          </a:p>
        </p:txBody>
      </p:sp>
      <p:sp>
        <p:nvSpPr>
          <p:cNvPr id="17" name="正方形/長方形 16"/>
          <p:cNvSpPr/>
          <p:nvPr/>
        </p:nvSpPr>
        <p:spPr>
          <a:xfrm>
            <a:off x="1162050" y="1759744"/>
            <a:ext cx="238125" cy="89050"/>
          </a:xfrm>
          <a:prstGeom prst="rect">
            <a:avLst/>
          </a:prstGeom>
          <a:no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smtClean="0"/>
          </a:p>
        </p:txBody>
      </p:sp>
      <p:sp>
        <p:nvSpPr>
          <p:cNvPr id="18" name="正方形/長方形 17"/>
          <p:cNvSpPr/>
          <p:nvPr/>
        </p:nvSpPr>
        <p:spPr>
          <a:xfrm>
            <a:off x="807244" y="4964906"/>
            <a:ext cx="316706" cy="83344"/>
          </a:xfrm>
          <a:prstGeom prst="rect">
            <a:avLst/>
          </a:prstGeom>
          <a:no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smtClean="0"/>
          </a:p>
        </p:txBody>
      </p:sp>
      <p:sp>
        <p:nvSpPr>
          <p:cNvPr id="19" name="正方形/長方形 18"/>
          <p:cNvSpPr/>
          <p:nvPr/>
        </p:nvSpPr>
        <p:spPr>
          <a:xfrm>
            <a:off x="1241822" y="5241132"/>
            <a:ext cx="158353" cy="85724"/>
          </a:xfrm>
          <a:prstGeom prst="rect">
            <a:avLst/>
          </a:prstGeom>
          <a:no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smtClean="0"/>
          </a:p>
        </p:txBody>
      </p:sp>
      <p:sp>
        <p:nvSpPr>
          <p:cNvPr id="20" name="正方形/長方形 19"/>
          <p:cNvSpPr/>
          <p:nvPr/>
        </p:nvSpPr>
        <p:spPr>
          <a:xfrm>
            <a:off x="684610" y="5326857"/>
            <a:ext cx="158353" cy="88088"/>
          </a:xfrm>
          <a:prstGeom prst="rect">
            <a:avLst/>
          </a:prstGeom>
          <a:no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smtClean="0"/>
          </a:p>
        </p:txBody>
      </p:sp>
      <p:sp>
        <p:nvSpPr>
          <p:cNvPr id="21" name="正方形/長方形 20"/>
          <p:cNvSpPr/>
          <p:nvPr/>
        </p:nvSpPr>
        <p:spPr>
          <a:xfrm>
            <a:off x="965597" y="2751728"/>
            <a:ext cx="238125" cy="85725"/>
          </a:xfrm>
          <a:prstGeom prst="rect">
            <a:avLst/>
          </a:prstGeom>
          <a:no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smtClean="0"/>
          </a:p>
        </p:txBody>
      </p:sp>
    </p:spTree>
    <p:extLst>
      <p:ext uri="{BB962C8B-B14F-4D97-AF65-F5344CB8AC3E}">
        <p14:creationId xmlns:p14="http://schemas.microsoft.com/office/powerpoint/2010/main" val="29430905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04701" y="254796"/>
            <a:ext cx="8867201" cy="378409"/>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801051" eaLnBrk="0" fontAlgn="base" hangingPunct="0">
              <a:spcBef>
                <a:spcPct val="0"/>
              </a:spcBef>
              <a:spcAft>
                <a:spcPct val="0"/>
              </a:spcAft>
              <a:defRPr/>
            </a:pPr>
            <a:r>
              <a:rPr kumimoji="1" lang="ja-JP" altLang="en-US" sz="1752" b="1" dirty="0">
                <a:solidFill>
                  <a:prstClr val="black"/>
                </a:solidFill>
                <a:latin typeface="Meiryo UI" pitchFamily="50" charset="-128"/>
                <a:ea typeface="Meiryo UI" pitchFamily="50" charset="-128"/>
                <a:cs typeface="Meiryo UI" pitchFamily="50" charset="-128"/>
              </a:rPr>
              <a:t>（参考）人口段階別市区町村の変動（</a:t>
            </a:r>
            <a:r>
              <a:rPr kumimoji="1" lang="en-US" altLang="ja-JP" sz="1752" b="1" dirty="0">
                <a:solidFill>
                  <a:prstClr val="black"/>
                </a:solidFill>
                <a:latin typeface="Meiryo UI" pitchFamily="50" charset="-128"/>
                <a:ea typeface="Meiryo UI" pitchFamily="50" charset="-128"/>
                <a:cs typeface="Meiryo UI" pitchFamily="50" charset="-128"/>
              </a:rPr>
              <a:t>2015⇒2040</a:t>
            </a:r>
            <a:r>
              <a:rPr kumimoji="1" lang="ja-JP" altLang="en-US" sz="1752" b="1" dirty="0">
                <a:solidFill>
                  <a:prstClr val="black"/>
                </a:solidFill>
                <a:latin typeface="Meiryo UI" pitchFamily="50" charset="-128"/>
                <a:ea typeface="Meiryo UI" pitchFamily="50" charset="-128"/>
                <a:cs typeface="Meiryo UI" pitchFamily="50" charset="-128"/>
              </a:rPr>
              <a:t>）</a:t>
            </a:r>
            <a:r>
              <a:rPr kumimoji="1" lang="en-US" altLang="ja-JP" sz="1752" b="1" dirty="0">
                <a:solidFill>
                  <a:prstClr val="black"/>
                </a:solidFill>
                <a:latin typeface="Meiryo UI" pitchFamily="50" charset="-128"/>
                <a:ea typeface="Meiryo UI" pitchFamily="50" charset="-128"/>
                <a:cs typeface="Meiryo UI" pitchFamily="50" charset="-128"/>
              </a:rPr>
              <a:t>&lt;H30</a:t>
            </a:r>
            <a:r>
              <a:rPr kumimoji="1" lang="ja-JP" altLang="en-US" sz="1752" b="1" dirty="0">
                <a:solidFill>
                  <a:prstClr val="black"/>
                </a:solidFill>
                <a:latin typeface="Meiryo UI" pitchFamily="50" charset="-128"/>
                <a:ea typeface="Meiryo UI" pitchFamily="50" charset="-128"/>
                <a:cs typeface="Meiryo UI" pitchFamily="50" charset="-128"/>
              </a:rPr>
              <a:t>推計</a:t>
            </a:r>
            <a:r>
              <a:rPr kumimoji="1" lang="en-US" altLang="ja-JP" sz="1752" b="1" dirty="0">
                <a:solidFill>
                  <a:prstClr val="black"/>
                </a:solidFill>
                <a:latin typeface="Meiryo UI" pitchFamily="50" charset="-128"/>
                <a:ea typeface="Meiryo UI" pitchFamily="50" charset="-128"/>
                <a:cs typeface="Meiryo UI" pitchFamily="50" charset="-128"/>
              </a:rPr>
              <a:t>&gt;</a:t>
            </a:r>
          </a:p>
        </p:txBody>
      </p:sp>
      <p:graphicFrame>
        <p:nvGraphicFramePr>
          <p:cNvPr id="9" name="表 8"/>
          <p:cNvGraphicFramePr>
            <a:graphicFrameLocks noGrp="1"/>
          </p:cNvGraphicFramePr>
          <p:nvPr>
            <p:extLst/>
          </p:nvPr>
        </p:nvGraphicFramePr>
        <p:xfrm>
          <a:off x="204701" y="672614"/>
          <a:ext cx="8867200" cy="5403156"/>
        </p:xfrm>
        <a:graphic>
          <a:graphicData uri="http://schemas.openxmlformats.org/drawingml/2006/table">
            <a:tbl>
              <a:tblPr/>
              <a:tblGrid>
                <a:gridCol w="281455">
                  <a:extLst>
                    <a:ext uri="{9D8B030D-6E8A-4147-A177-3AD203B41FA5}">
                      <a16:colId xmlns:a16="http://schemas.microsoft.com/office/drawing/2014/main" val="20000"/>
                    </a:ext>
                  </a:extLst>
                </a:gridCol>
                <a:gridCol w="415572">
                  <a:extLst>
                    <a:ext uri="{9D8B030D-6E8A-4147-A177-3AD203B41FA5}">
                      <a16:colId xmlns:a16="http://schemas.microsoft.com/office/drawing/2014/main" val="20001"/>
                    </a:ext>
                  </a:extLst>
                </a:gridCol>
                <a:gridCol w="462796">
                  <a:extLst>
                    <a:ext uri="{9D8B030D-6E8A-4147-A177-3AD203B41FA5}">
                      <a16:colId xmlns:a16="http://schemas.microsoft.com/office/drawing/2014/main" val="20002"/>
                    </a:ext>
                  </a:extLst>
                </a:gridCol>
                <a:gridCol w="623358">
                  <a:extLst>
                    <a:ext uri="{9D8B030D-6E8A-4147-A177-3AD203B41FA5}">
                      <a16:colId xmlns:a16="http://schemas.microsoft.com/office/drawing/2014/main" val="20003"/>
                    </a:ext>
                  </a:extLst>
                </a:gridCol>
                <a:gridCol w="1142823">
                  <a:extLst>
                    <a:ext uri="{9D8B030D-6E8A-4147-A177-3AD203B41FA5}">
                      <a16:colId xmlns:a16="http://schemas.microsoft.com/office/drawing/2014/main" val="20004"/>
                    </a:ext>
                  </a:extLst>
                </a:gridCol>
                <a:gridCol w="1748237">
                  <a:extLst>
                    <a:ext uri="{9D8B030D-6E8A-4147-A177-3AD203B41FA5}">
                      <a16:colId xmlns:a16="http://schemas.microsoft.com/office/drawing/2014/main" val="20005"/>
                    </a:ext>
                  </a:extLst>
                </a:gridCol>
                <a:gridCol w="2056138">
                  <a:extLst>
                    <a:ext uri="{9D8B030D-6E8A-4147-A177-3AD203B41FA5}">
                      <a16:colId xmlns:a16="http://schemas.microsoft.com/office/drawing/2014/main" val="20006"/>
                    </a:ext>
                  </a:extLst>
                </a:gridCol>
                <a:gridCol w="1424269">
                  <a:extLst>
                    <a:ext uri="{9D8B030D-6E8A-4147-A177-3AD203B41FA5}">
                      <a16:colId xmlns:a16="http://schemas.microsoft.com/office/drawing/2014/main" val="20007"/>
                    </a:ext>
                  </a:extLst>
                </a:gridCol>
                <a:gridCol w="356276">
                  <a:extLst>
                    <a:ext uri="{9D8B030D-6E8A-4147-A177-3AD203B41FA5}">
                      <a16:colId xmlns:a16="http://schemas.microsoft.com/office/drawing/2014/main" val="20008"/>
                    </a:ext>
                  </a:extLst>
                </a:gridCol>
                <a:gridCol w="356276">
                  <a:extLst>
                    <a:ext uri="{9D8B030D-6E8A-4147-A177-3AD203B41FA5}">
                      <a16:colId xmlns:a16="http://schemas.microsoft.com/office/drawing/2014/main" val="20009"/>
                    </a:ext>
                  </a:extLst>
                </a:gridCol>
              </a:tblGrid>
              <a:tr h="218970">
                <a:tc rowSpan="2">
                  <a:txBody>
                    <a:bodyPr/>
                    <a:lstStyle/>
                    <a:p>
                      <a:pPr algn="ctr"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9">
                  <a:txBody>
                    <a:bodyPr/>
                    <a:lstStyle/>
                    <a:p>
                      <a:pPr algn="ctr" fontAlgn="ctr"/>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人口増減率（</a:t>
                      </a:r>
                      <a:r>
                        <a:rPr lang="en-US" altLang="ja-JP" sz="600" b="0" i="0" u="none" strike="noStrike" dirty="0">
                          <a:solidFill>
                            <a:srgbClr val="000000"/>
                          </a:solidFill>
                          <a:effectLst/>
                          <a:latin typeface="ＭＳ Ｐゴシック" panose="020B0600070205080204" pitchFamily="50" charset="-128"/>
                          <a:ea typeface="ＭＳ Ｐゴシック" panose="020B0600070205080204" pitchFamily="50" charset="-128"/>
                        </a:rPr>
                        <a:t>2015</a:t>
                      </a:r>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r>
                        <a:rPr lang="en-US" altLang="ja-JP" sz="600" b="0" i="0" u="none" strike="noStrike" dirty="0">
                          <a:solidFill>
                            <a:srgbClr val="000000"/>
                          </a:solidFill>
                          <a:effectLst/>
                          <a:latin typeface="ＭＳ Ｐゴシック" panose="020B0600070205080204" pitchFamily="50" charset="-128"/>
                          <a:ea typeface="ＭＳ Ｐゴシック" panose="020B0600070205080204" pitchFamily="50" charset="-128"/>
                        </a:rPr>
                        <a:t>2040</a:t>
                      </a:r>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50" marR="4250" marT="4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2393">
                <a:tc vMerge="1">
                  <a:txBody>
                    <a:bodyPr/>
                    <a:lstStyle/>
                    <a:p>
                      <a:endParaRPr kumimoji="1" lang="ja-JP" altLang="en-US"/>
                    </a:p>
                  </a:txBody>
                  <a:tcPr/>
                </a:tc>
                <a:tc>
                  <a:txBody>
                    <a:bodyPr/>
                    <a:lstStyle/>
                    <a:p>
                      <a:pPr algn="ctr" fontAlgn="ctr"/>
                      <a:r>
                        <a:rPr lang="ja-JP" altLang="en-US" sz="600" b="0" i="0" u="none" strike="noStrike" spc="-50" baseline="0" dirty="0">
                          <a:solidFill>
                            <a:srgbClr val="000000"/>
                          </a:solidFill>
                          <a:effectLst/>
                          <a:latin typeface="ＭＳ Ｐゴシック" panose="020B0600070205080204" pitchFamily="50" charset="-128"/>
                          <a:ea typeface="ＭＳ Ｐゴシック" panose="020B0600070205080204" pitchFamily="50" charset="-128"/>
                        </a:rPr>
                        <a:t>増加</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spc="-50" baseline="0"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600" b="0" i="0" u="none" strike="noStrike" spc="-50" baseline="0" dirty="0">
                          <a:solidFill>
                            <a:srgbClr val="000000"/>
                          </a:solidFill>
                          <a:effectLst/>
                          <a:latin typeface="ＭＳ Ｐゴシック" panose="020B0600070205080204" pitchFamily="50" charset="-128"/>
                          <a:ea typeface="ＭＳ Ｐゴシック" panose="020B0600070205080204" pitchFamily="50" charset="-128"/>
                        </a:rPr>
                        <a:t>０～</a:t>
                      </a:r>
                      <a:endParaRPr lang="en-US" altLang="ja-JP" sz="600" b="0" i="0" u="none" strike="noStrike" spc="-50" baseline="0" dirty="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600" b="0" i="0" u="none" strike="noStrike" spc="-50" baseline="0" dirty="0">
                          <a:solidFill>
                            <a:srgbClr val="000000"/>
                          </a:solidFill>
                          <a:effectLst/>
                          <a:latin typeface="ＭＳ Ｐゴシック" panose="020B0600070205080204" pitchFamily="50" charset="-128"/>
                          <a:ea typeface="ＭＳ Ｐゴシック" panose="020B0600070205080204" pitchFamily="50" charset="-128"/>
                        </a:rPr>
                        <a:t>▲１０％</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spc="-50" baseline="0" dirty="0">
                          <a:solidFill>
                            <a:srgbClr val="000000"/>
                          </a:solidFill>
                          <a:effectLst/>
                          <a:latin typeface="ＭＳ Ｐゴシック" panose="020B0600070205080204" pitchFamily="50" charset="-128"/>
                          <a:ea typeface="ＭＳ Ｐゴシック" panose="020B0600070205080204" pitchFamily="50" charset="-128"/>
                        </a:rPr>
                        <a:t>～▲２０％</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spc="-50" baseline="0" dirty="0">
                          <a:solidFill>
                            <a:srgbClr val="000000"/>
                          </a:solidFill>
                          <a:effectLst/>
                          <a:latin typeface="ＭＳ Ｐゴシック" panose="020B0600070205080204" pitchFamily="50" charset="-128"/>
                          <a:ea typeface="ＭＳ Ｐゴシック" panose="020B0600070205080204" pitchFamily="50" charset="-128"/>
                        </a:rPr>
                        <a:t>～▲３０％</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spc="-50" baseline="0" dirty="0">
                          <a:solidFill>
                            <a:srgbClr val="000000"/>
                          </a:solidFill>
                          <a:effectLst/>
                          <a:latin typeface="ＭＳ Ｐゴシック" panose="020B0600070205080204" pitchFamily="50" charset="-128"/>
                          <a:ea typeface="ＭＳ Ｐゴシック" panose="020B0600070205080204" pitchFamily="50" charset="-128"/>
                        </a:rPr>
                        <a:t>～▲４０％</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ja-JP" altLang="en-US" sz="600" b="0" i="0" u="none" strike="noStrike" spc="-50" baseline="0" dirty="0">
                          <a:solidFill>
                            <a:srgbClr val="000000"/>
                          </a:solidFill>
                          <a:effectLst/>
                          <a:latin typeface="ＭＳ Ｐゴシック" panose="020B0600070205080204" pitchFamily="50" charset="-128"/>
                          <a:ea typeface="ＭＳ Ｐゴシック" panose="020B0600070205080204" pitchFamily="50" charset="-128"/>
                        </a:rPr>
                        <a:t>～▲５０％</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spc="-50" baseline="0" dirty="0">
                          <a:solidFill>
                            <a:srgbClr val="000000"/>
                          </a:solidFill>
                          <a:effectLst/>
                          <a:latin typeface="ＭＳ Ｐゴシック" panose="020B0600070205080204" pitchFamily="50" charset="-128"/>
                          <a:ea typeface="ＭＳ Ｐゴシック" panose="020B0600070205080204" pitchFamily="50" charset="-128"/>
                        </a:rPr>
                        <a:t>～▲６０％</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spc="-50" baseline="0" dirty="0">
                          <a:solidFill>
                            <a:srgbClr val="000000"/>
                          </a:solidFill>
                          <a:effectLst/>
                          <a:latin typeface="ＭＳ Ｐゴシック" panose="020B0600070205080204" pitchFamily="50" charset="-128"/>
                          <a:ea typeface="ＭＳ Ｐゴシック" panose="020B0600070205080204" pitchFamily="50" charset="-128"/>
                        </a:rPr>
                        <a:t>～▲７０％</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spc="-50" baseline="0" dirty="0">
                          <a:solidFill>
                            <a:srgbClr val="000000"/>
                          </a:solidFill>
                          <a:effectLst/>
                          <a:latin typeface="ＭＳ Ｐゴシック" panose="020B0600070205080204" pitchFamily="50" charset="-128"/>
                          <a:ea typeface="ＭＳ Ｐゴシック" panose="020B0600070205080204" pitchFamily="50" charset="-128"/>
                        </a:rPr>
                        <a:t>▲７０％～</a:t>
                      </a:r>
                      <a:endParaRPr lang="en-US" altLang="ja-JP" sz="600" b="0" i="0" u="none" strike="noStrike" spc="-50"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37104">
                <a:tc>
                  <a:txBody>
                    <a:bodyPr/>
                    <a:lstStyle/>
                    <a:p>
                      <a:pPr algn="l" fontAlgn="ctr"/>
                      <a:r>
                        <a:rPr lang="ja-JP" altLang="en-US" sz="800" b="0" i="0" u="none" strike="noStrike" spc="-150" dirty="0">
                          <a:solidFill>
                            <a:srgbClr val="000000"/>
                          </a:solidFill>
                          <a:effectLst/>
                          <a:latin typeface="ＭＳ Ｐゴシック" panose="020B0600070205080204" pitchFamily="50" charset="-128"/>
                          <a:ea typeface="ＭＳ Ｐゴシック" panose="020B0600070205080204" pitchFamily="50" charset="-128"/>
                        </a:rPr>
                        <a:t>１～３万人</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spcAft>
                          <a:spcPts val="0"/>
                        </a:spcAft>
                      </a:pPr>
                      <a:r>
                        <a:rPr lang="zh-TW"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吉岡町</a:t>
                      </a:r>
                      <a:r>
                        <a:rPr lang="ja-JP" altLang="en-US" sz="600" b="0" i="0" u="none" strike="noStrike" dirty="0" err="1">
                          <a:solidFill>
                            <a:srgbClr val="000000"/>
                          </a:solidFill>
                          <a:effectLst/>
                          <a:latin typeface="ＭＳ Ｐゴシック" panose="020B0600070205080204" pitchFamily="50" charset="-128"/>
                          <a:ea typeface="ＭＳ Ｐゴシック" panose="020B0600070205080204" pitchFamily="50" charset="-128"/>
                        </a:rPr>
                        <a:t>、</a:t>
                      </a:r>
                      <a:r>
                        <a:rPr lang="ja-JP" altLang="en-US" sz="600" b="0" i="0" u="none" strike="noStrike" dirty="0">
                          <a:solidFill>
                            <a:srgbClr val="000000"/>
                          </a:solidFill>
                          <a:effectLst/>
                          <a:latin typeface="+mn-ea"/>
                          <a:ea typeface="+mn-ea"/>
                        </a:rPr>
                        <a:t>滑川町、開成町、御代田町、南箕輪村、豊山町、大口町、阿久比町、朝日町、川越町、愛荘町、北島町、宇多津町、須恵町、恩納村、金武町、北谷町、北中城村、中城村、与那原町、八重瀬町</a:t>
                      </a:r>
                      <a:endParaRPr lang="en-US" altLang="ja-JP" sz="600" b="0" i="0" u="none" strike="noStrike" dirty="0">
                        <a:solidFill>
                          <a:srgbClr val="000000"/>
                        </a:solidFill>
                        <a:effectLst/>
                        <a:latin typeface="+mn-ea"/>
                        <a:ea typeface="+mn-ea"/>
                      </a:endParaRPr>
                    </a:p>
                    <a:p>
                      <a:pPr algn="l">
                        <a:spcAft>
                          <a:spcPts val="0"/>
                        </a:spcAft>
                      </a:pPr>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600" b="0" i="0" u="none" strike="noStrike" dirty="0">
                          <a:solidFill>
                            <a:srgbClr val="000000"/>
                          </a:solidFill>
                          <a:effectLst/>
                          <a:latin typeface="ＭＳ Ｐゴシック" panose="020B0600070205080204" pitchFamily="50" charset="-128"/>
                          <a:ea typeface="ＭＳ Ｐゴシック" panose="020B0600070205080204" pitchFamily="50" charset="-128"/>
                        </a:rPr>
                        <a:t>21</a:t>
                      </a:r>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団体）</a:t>
                      </a:r>
                      <a:endParaRPr lang="zh-TW"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842" marR="3842" marT="3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spcAft>
                          <a:spcPts val="0"/>
                        </a:spcAft>
                      </a:pPr>
                      <a:r>
                        <a:rPr lang="zh-TW" altLang="en-US" sz="600" b="0" i="0" u="sng" strike="noStrike" dirty="0">
                          <a:solidFill>
                            <a:srgbClr val="FF0000"/>
                          </a:solidFill>
                          <a:effectLst/>
                          <a:latin typeface="ＭＳ Ｐゴシック" panose="020B0600070205080204" pitchFamily="50" charset="-128"/>
                          <a:ea typeface="ＭＳ Ｐゴシック" panose="020B0600070205080204" pitchFamily="50" charset="-128"/>
                        </a:rPr>
                        <a:t>東神楽町</a:t>
                      </a:r>
                      <a:r>
                        <a:rPr lang="ja-JP" altLang="en-US" sz="600" b="0" i="0" u="none" strike="noStrike" dirty="0" err="1">
                          <a:solidFill>
                            <a:schemeClr val="tx1"/>
                          </a:solidFill>
                          <a:effectLst/>
                          <a:latin typeface="ＭＳ Ｐゴシック" panose="020B0600070205080204" pitchFamily="50" charset="-128"/>
                          <a:ea typeface="+mn-ea"/>
                        </a:rPr>
                        <a:t>、</a:t>
                      </a:r>
                      <a:r>
                        <a:rPr lang="ja-JP" altLang="en-US" sz="600" b="0" i="0" u="none" strike="noStrike" dirty="0">
                          <a:solidFill>
                            <a:schemeClr val="tx1"/>
                          </a:solidFill>
                          <a:effectLst/>
                          <a:latin typeface="ＭＳ Ｐゴシック" panose="020B0600070205080204" pitchFamily="50" charset="-128"/>
                          <a:ea typeface="+mn-ea"/>
                        </a:rPr>
                        <a:t>矢巾町、大和町、</a:t>
                      </a:r>
                      <a:r>
                        <a:rPr lang="ja-JP" altLang="en-US" sz="600" b="0" i="0" u="none" strike="noStrike" dirty="0">
                          <a:solidFill>
                            <a:srgbClr val="000000"/>
                          </a:solidFill>
                          <a:effectLst/>
                          <a:latin typeface="+mn-ea"/>
                          <a:ea typeface="+mn-ea"/>
                        </a:rPr>
                        <a:t>一宮町、</a:t>
                      </a:r>
                      <a:r>
                        <a:rPr lang="ja-JP" altLang="en-US" sz="600" b="0" i="0" u="none" strike="noStrike" dirty="0">
                          <a:solidFill>
                            <a:schemeClr val="tx1"/>
                          </a:solidFill>
                          <a:effectLst/>
                          <a:latin typeface="ＭＳ Ｐゴシック" panose="020B0600070205080204" pitchFamily="50" charset="-128"/>
                          <a:ea typeface="+mn-ea"/>
                        </a:rPr>
                        <a:t>聖籠町、内灘町、昭和町、岐南町、北方町、玉城町、福崎町、三郷町、早島町、里庄町、勝央町、坂町、松茂町、筑前町、吉野ヶ里町、三股町、嘉手納町</a:t>
                      </a:r>
                      <a:endParaRPr lang="en-US" altLang="ja-JP" sz="600" b="0" i="0" u="none" strike="noStrike" dirty="0">
                        <a:solidFill>
                          <a:schemeClr val="tx1"/>
                        </a:solidFill>
                        <a:effectLst/>
                        <a:latin typeface="ＭＳ Ｐゴシック" panose="020B0600070205080204" pitchFamily="50" charset="-128"/>
                        <a:ea typeface="+mn-ea"/>
                      </a:endParaRPr>
                    </a:p>
                    <a:p>
                      <a:pPr algn="l">
                        <a:spcAft>
                          <a:spcPts val="0"/>
                        </a:spcAft>
                      </a:pPr>
                      <a:r>
                        <a:rPr lang="ja-JP" altLang="en-US" sz="600" b="0" i="0" u="none" strike="noStrike" dirty="0">
                          <a:solidFill>
                            <a:schemeClr val="tx1"/>
                          </a:solidFill>
                          <a:effectLst/>
                          <a:latin typeface="ＭＳ Ｐゴシック" panose="020B0600070205080204" pitchFamily="50" charset="-128"/>
                          <a:ea typeface="+mn-ea"/>
                        </a:rPr>
                        <a:t>（</a:t>
                      </a:r>
                      <a:r>
                        <a:rPr lang="en-US" altLang="ja-JP" sz="600" b="0" i="0" u="none" strike="noStrike" dirty="0">
                          <a:solidFill>
                            <a:schemeClr val="tx1"/>
                          </a:solidFill>
                          <a:effectLst/>
                          <a:latin typeface="ＭＳ Ｐゴシック" panose="020B0600070205080204" pitchFamily="50" charset="-128"/>
                          <a:ea typeface="+mn-ea"/>
                        </a:rPr>
                        <a:t>21</a:t>
                      </a:r>
                      <a:r>
                        <a:rPr lang="ja-JP" altLang="en-US" sz="600" b="0" i="0" u="none" strike="noStrike" dirty="0">
                          <a:solidFill>
                            <a:schemeClr val="tx1"/>
                          </a:solidFill>
                          <a:effectLst/>
                          <a:latin typeface="ＭＳ Ｐゴシック" panose="020B0600070205080204" pitchFamily="50" charset="-128"/>
                          <a:ea typeface="+mn-ea"/>
                        </a:rPr>
                        <a:t>団体）</a:t>
                      </a:r>
                      <a:endParaRPr lang="zh-TW" altLang="en-US" sz="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3842" marR="3842" marT="3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spcAft>
                          <a:spcPts val="0"/>
                        </a:spcAft>
                      </a:pPr>
                      <a:r>
                        <a:rPr lang="zh-TW"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幕別町</a:t>
                      </a:r>
                      <a:r>
                        <a:rPr lang="ja-JP" altLang="en-US" sz="600" b="0" i="0" u="none" strike="noStrike" dirty="0" err="1">
                          <a:solidFill>
                            <a:srgbClr val="000000"/>
                          </a:solidFill>
                          <a:effectLst/>
                          <a:latin typeface="ＭＳ Ｐゴシック" panose="020B0600070205080204" pitchFamily="50" charset="-128"/>
                          <a:ea typeface="+mn-ea"/>
                        </a:rPr>
                        <a:t>、</a:t>
                      </a:r>
                      <a:r>
                        <a:rPr lang="ja-JP" altLang="en-US" sz="600" b="0" i="0" u="none" strike="noStrike" dirty="0">
                          <a:solidFill>
                            <a:srgbClr val="000000"/>
                          </a:solidFill>
                          <a:effectLst/>
                          <a:latin typeface="ＭＳ Ｐゴシック" panose="020B0600070205080204" pitchFamily="50" charset="-128"/>
                          <a:ea typeface="+mn-ea"/>
                        </a:rPr>
                        <a:t>中標津町、</a:t>
                      </a:r>
                      <a:r>
                        <a:rPr lang="ja-JP" altLang="en-US" sz="600" b="0" i="0" u="sng" strike="noStrike" dirty="0">
                          <a:solidFill>
                            <a:srgbClr val="FF0000"/>
                          </a:solidFill>
                          <a:effectLst/>
                          <a:latin typeface="ＭＳ Ｐゴシック" panose="020B0600070205080204" pitchFamily="50" charset="-128"/>
                          <a:ea typeface="+mn-ea"/>
                        </a:rPr>
                        <a:t>六戸町</a:t>
                      </a:r>
                      <a:r>
                        <a:rPr lang="ja-JP" altLang="en-US" sz="600" b="0" i="0" u="none" strike="noStrike" dirty="0">
                          <a:solidFill>
                            <a:schemeClr val="tx1"/>
                          </a:solidFill>
                          <a:effectLst/>
                          <a:latin typeface="ＭＳ Ｐゴシック" panose="020B0600070205080204" pitchFamily="50" charset="-128"/>
                          <a:ea typeface="+mn-ea"/>
                        </a:rPr>
                        <a:t>、おいらせ町、大河原町、高根沢町、榛東村、</a:t>
                      </a:r>
                      <a:r>
                        <a:rPr lang="ja-JP" altLang="en-US" sz="600" b="0" i="0" u="sng" strike="noStrike" dirty="0">
                          <a:solidFill>
                            <a:srgbClr val="FF0000"/>
                          </a:solidFill>
                          <a:effectLst/>
                          <a:latin typeface="ＭＳ Ｐゴシック" panose="020B0600070205080204" pitchFamily="50" charset="-128"/>
                          <a:ea typeface="+mn-ea"/>
                        </a:rPr>
                        <a:t>明和町</a:t>
                      </a:r>
                      <a:r>
                        <a:rPr lang="ja-JP" altLang="en-US" sz="600" b="0" i="0" u="none" strike="noStrike" dirty="0">
                          <a:solidFill>
                            <a:srgbClr val="FF0000"/>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千代田町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none" strike="noStrike" dirty="0">
                          <a:solidFill>
                            <a:schemeClr val="tx1"/>
                          </a:solidFill>
                          <a:effectLst/>
                          <a:latin typeface="+mn-ea"/>
                          <a:ea typeface="+mn-ea"/>
                        </a:rPr>
                        <a:t>長生村、日の出町</a:t>
                      </a:r>
                      <a:r>
                        <a:rPr lang="ja-JP" altLang="en-US" sz="600" b="0" i="0" u="none" strike="noStrike" dirty="0">
                          <a:solidFill>
                            <a:srgbClr val="000000"/>
                          </a:solidFill>
                          <a:effectLst/>
                          <a:latin typeface="+mn-ea"/>
                          <a:ea typeface="+mn-ea"/>
                        </a:rPr>
                        <a:t>、大井町、富士河口湖町、軽井沢町、高森町、笠松町、大野町、池田町、吉田町、明和町、大山崎町、</a:t>
                      </a:r>
                      <a:r>
                        <a:rPr lang="ja-JP" altLang="en-US" sz="800" b="1" i="0" u="none" strike="noStrike" dirty="0">
                          <a:solidFill>
                            <a:srgbClr val="000000"/>
                          </a:solidFill>
                          <a:effectLst/>
                          <a:latin typeface="+mn-ea"/>
                          <a:ea typeface="+mn-ea"/>
                        </a:rPr>
                        <a:t>島本町、忠岡町</a:t>
                      </a:r>
                      <a:r>
                        <a:rPr lang="ja-JP" altLang="en-US" sz="600" b="0" i="0" u="none" strike="noStrike" dirty="0">
                          <a:solidFill>
                            <a:srgbClr val="000000"/>
                          </a:solidFill>
                          <a:effectLst/>
                          <a:latin typeface="+mn-ea"/>
                          <a:ea typeface="+mn-ea"/>
                        </a:rPr>
                        <a:t>、王寺町、有田川町、上富田町、湯梨浜町、海田町、石井町、多度津町、遠賀町、大刀洗町、大木町、広川町、基山町、時津町、波佐見町、佐々町、日出町、本部町</a:t>
                      </a:r>
                      <a:endParaRPr lang="en-US" altLang="ja-JP" sz="600" b="0" i="0" u="none" strike="noStrike" dirty="0">
                        <a:solidFill>
                          <a:srgbClr val="000000"/>
                        </a:solidFill>
                        <a:effectLst/>
                        <a:latin typeface="+mn-ea"/>
                        <a:ea typeface="+mn-ea"/>
                      </a:endParaRPr>
                    </a:p>
                    <a:p>
                      <a:pPr algn="l">
                        <a:spcAft>
                          <a:spcPts val="0"/>
                        </a:spcAft>
                      </a:pPr>
                      <a:r>
                        <a:rPr lang="ja-JP" altLang="en-US" sz="600" b="0" i="0" u="none" strike="noStrike" dirty="0">
                          <a:solidFill>
                            <a:srgbClr val="000000"/>
                          </a:solidFill>
                          <a:effectLst/>
                          <a:latin typeface="+mn-ea"/>
                          <a:ea typeface="+mn-ea"/>
                        </a:rPr>
                        <a:t>（</a:t>
                      </a:r>
                      <a:r>
                        <a:rPr lang="en-US" altLang="ja-JP" sz="600" b="0" i="0" u="none" strike="noStrike" dirty="0">
                          <a:solidFill>
                            <a:srgbClr val="000000"/>
                          </a:solidFill>
                          <a:effectLst/>
                          <a:latin typeface="+mn-ea"/>
                          <a:ea typeface="+mn-ea"/>
                        </a:rPr>
                        <a:t>40</a:t>
                      </a:r>
                      <a:r>
                        <a:rPr lang="ja-JP" altLang="en-US" sz="600" b="0" i="0" u="none" strike="noStrike" dirty="0">
                          <a:solidFill>
                            <a:srgbClr val="000000"/>
                          </a:solidFill>
                          <a:effectLst/>
                          <a:latin typeface="+mn-ea"/>
                          <a:ea typeface="+mn-ea"/>
                        </a:rPr>
                        <a:t>団体）</a:t>
                      </a:r>
                      <a:endParaRPr lang="zh-TW" altLang="en-US" sz="600" b="0" i="0" u="sng"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3842" marR="3842" marT="3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spcAft>
                          <a:spcPts val="0"/>
                        </a:spcAft>
                      </a:pPr>
                      <a:r>
                        <a:rPr lang="ja-JP" altLang="en-US" sz="600" b="0" i="0" u="none" strike="noStrike" dirty="0">
                          <a:solidFill>
                            <a:srgbClr val="000000"/>
                          </a:solidFill>
                          <a:effectLst/>
                          <a:latin typeface="ＭＳ Ｐゴシック" panose="020B0600070205080204" pitchFamily="50" charset="-128"/>
                          <a:ea typeface="+mn-ea"/>
                        </a:rPr>
                        <a:t>七飯町、倶知安町</a:t>
                      </a:r>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600" b="0" i="0" u="none" strike="noStrike" dirty="0">
                          <a:solidFill>
                            <a:srgbClr val="000000"/>
                          </a:solidFill>
                          <a:effectLst/>
                          <a:latin typeface="ＭＳ Ｐゴシック" panose="020B0600070205080204" pitchFamily="50" charset="-128"/>
                          <a:ea typeface="+mn-ea"/>
                        </a:rPr>
                        <a:t>芽室町、別海町、</a:t>
                      </a:r>
                      <a:r>
                        <a:rPr lang="ja-JP" altLang="en-US" sz="600" b="0" i="0" u="sng" strike="noStrike" dirty="0">
                          <a:solidFill>
                            <a:srgbClr val="FF0000"/>
                          </a:solidFill>
                          <a:effectLst/>
                          <a:latin typeface="ＭＳ Ｐゴシック" panose="020B0600070205080204" pitchFamily="50" charset="-128"/>
                          <a:ea typeface="+mn-ea"/>
                        </a:rPr>
                        <a:t>六ヶ所村</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階上町</a:t>
                      </a:r>
                      <a:r>
                        <a:rPr lang="ja-JP" altLang="en-US" sz="600" b="0" i="0" u="none" strike="noStrike" dirty="0">
                          <a:solidFill>
                            <a:schemeClr val="tx1"/>
                          </a:solidFill>
                          <a:effectLst/>
                          <a:latin typeface="ＭＳ Ｐゴシック" panose="020B0600070205080204" pitchFamily="50" charset="-128"/>
                          <a:ea typeface="+mn-ea"/>
                        </a:rPr>
                        <a:t>、金ケ崎町、</a:t>
                      </a:r>
                      <a:r>
                        <a:rPr lang="ja-JP" altLang="en-US" sz="600" b="0" i="0" u="sng" strike="noStrike" dirty="0">
                          <a:solidFill>
                            <a:srgbClr val="FF0000"/>
                          </a:solidFill>
                          <a:effectLst/>
                          <a:latin typeface="ＭＳ Ｐゴシック" panose="020B0600070205080204" pitchFamily="50" charset="-128"/>
                          <a:ea typeface="+mn-ea"/>
                        </a:rPr>
                        <a:t>村田町</a:t>
                      </a:r>
                      <a:r>
                        <a:rPr lang="ja-JP" altLang="en-US" sz="600" b="0" i="0" u="none" strike="noStrike" dirty="0">
                          <a:solidFill>
                            <a:srgbClr val="FF0000"/>
                          </a:solidFill>
                          <a:effectLst/>
                          <a:latin typeface="ＭＳ Ｐゴシック" panose="020B0600070205080204" pitchFamily="50" charset="-128"/>
                          <a:ea typeface="+mn-ea"/>
                        </a:rPr>
                        <a:t>、</a:t>
                      </a:r>
                      <a:r>
                        <a:rPr lang="ja-JP" altLang="en-US" sz="600" b="0" i="0" u="none" strike="noStrike" dirty="0">
                          <a:solidFill>
                            <a:schemeClr val="tx1"/>
                          </a:solidFill>
                          <a:effectLst/>
                          <a:latin typeface="ＭＳ Ｐゴシック" panose="020B0600070205080204" pitchFamily="50" charset="-128"/>
                          <a:ea typeface="+mn-ea"/>
                        </a:rPr>
                        <a:t>七ヶ浜町、山辺町、八千代町、境町、益子町、</a:t>
                      </a:r>
                      <a:r>
                        <a:rPr lang="ja-JP" altLang="en-US" sz="600" b="0" i="0" u="sng" strike="noStrike" dirty="0">
                          <a:solidFill>
                            <a:srgbClr val="FF0000"/>
                          </a:solidFill>
                          <a:effectLst/>
                          <a:latin typeface="ＭＳ Ｐゴシック" panose="020B0600070205080204" pitchFamily="50" charset="-128"/>
                          <a:ea typeface="+mn-ea"/>
                        </a:rPr>
                        <a:t>市貝町</a:t>
                      </a:r>
                      <a:r>
                        <a:rPr lang="ja-JP" altLang="en-US" sz="600" b="0" i="0" u="none" strike="noStrike" dirty="0">
                          <a:solidFill>
                            <a:schemeClr val="tx1"/>
                          </a:solidFill>
                          <a:effectLst/>
                          <a:latin typeface="ＭＳ Ｐゴシック" panose="020B0600070205080204" pitchFamily="50" charset="-128"/>
                          <a:ea typeface="+mn-ea"/>
                        </a:rPr>
                        <a:t>、野木町、</a:t>
                      </a:r>
                      <a:r>
                        <a:rPr lang="ja-JP" altLang="en-US" sz="600" b="0" i="0" u="sng" strike="noStrike" dirty="0">
                          <a:solidFill>
                            <a:srgbClr val="FF0000"/>
                          </a:solidFill>
                          <a:effectLst/>
                          <a:latin typeface="ＭＳ Ｐゴシック" panose="020B0600070205080204" pitchFamily="50" charset="-128"/>
                          <a:ea typeface="+mn-ea"/>
                        </a:rPr>
                        <a:t>甘楽町</a:t>
                      </a:r>
                      <a:r>
                        <a:rPr lang="ja-JP" altLang="en-US" sz="600" b="0" i="0" u="none" strike="noStrike" dirty="0">
                          <a:solidFill>
                            <a:schemeClr val="tx1"/>
                          </a:solidFill>
                          <a:effectLst/>
                          <a:latin typeface="ＭＳ Ｐゴシック" panose="020B0600070205080204" pitchFamily="50" charset="-128"/>
                          <a:ea typeface="+mn-ea"/>
                        </a:rPr>
                        <a:t>、板倉町、邑楽町、</a:t>
                      </a:r>
                      <a:r>
                        <a:rPr lang="ja-JP" altLang="en-US" sz="600" b="0" i="0" u="none" strike="noStrike" dirty="0">
                          <a:solidFill>
                            <a:srgbClr val="000000"/>
                          </a:solidFill>
                          <a:effectLst/>
                          <a:latin typeface="+mj-ea"/>
                          <a:ea typeface="+mj-ea"/>
                        </a:rPr>
                        <a:t>嵐山町、</a:t>
                      </a:r>
                      <a:r>
                        <a:rPr lang="ja-JP" altLang="en-US" sz="600" b="0" i="0" u="sng" strike="noStrike" dirty="0">
                          <a:solidFill>
                            <a:srgbClr val="FF0000"/>
                          </a:solidFill>
                          <a:effectLst/>
                          <a:latin typeface="+mj-ea"/>
                          <a:ea typeface="+mj-ea"/>
                        </a:rPr>
                        <a:t>美里町</a:t>
                      </a:r>
                      <a:r>
                        <a:rPr lang="ja-JP" altLang="en-US" sz="600" b="0" i="0" u="none" strike="noStrike" dirty="0">
                          <a:solidFill>
                            <a:schemeClr val="tx1"/>
                          </a:solidFill>
                          <a:effectLst/>
                          <a:latin typeface="+mj-ea"/>
                          <a:ea typeface="+mj-ea"/>
                        </a:rPr>
                        <a:t>、</a:t>
                      </a:r>
                      <a:r>
                        <a:rPr lang="ja-JP" altLang="en-US" sz="600" b="0" i="0" u="none" strike="noStrike" dirty="0">
                          <a:solidFill>
                            <a:srgbClr val="000000"/>
                          </a:solidFill>
                          <a:effectLst/>
                          <a:latin typeface="+mj-ea"/>
                          <a:ea typeface="+mj-ea"/>
                        </a:rPr>
                        <a:t>酒々井町、横芝光町、</a:t>
                      </a:r>
                      <a:r>
                        <a:rPr lang="ja-JP" altLang="en-US" sz="600" b="0" i="0" u="none" strike="noStrike" dirty="0">
                          <a:solidFill>
                            <a:schemeClr val="tx1"/>
                          </a:solidFill>
                          <a:effectLst/>
                          <a:latin typeface="+mj-ea"/>
                          <a:ea typeface="+mj-ea"/>
                        </a:rPr>
                        <a:t>二宮町、</a:t>
                      </a:r>
                      <a:r>
                        <a:rPr lang="ja-JP" altLang="en-US" sz="600" b="0" i="0" u="none" strike="noStrike" dirty="0">
                          <a:solidFill>
                            <a:schemeClr val="tx1"/>
                          </a:solidFill>
                          <a:effectLst/>
                          <a:latin typeface="ＭＳ Ｐゴシック" panose="020B0600070205080204" pitchFamily="50" charset="-128"/>
                          <a:ea typeface="+mn-ea"/>
                        </a:rPr>
                        <a:t>立山町、小浜市、勝山市、あわら市、永平寺町、</a:t>
                      </a:r>
                      <a:r>
                        <a:rPr lang="ja-JP" altLang="en-US" sz="600" b="0" i="0" u="sng" strike="noStrike" dirty="0">
                          <a:solidFill>
                            <a:srgbClr val="FF0000"/>
                          </a:solidFill>
                          <a:effectLst/>
                          <a:latin typeface="ＭＳ Ｐゴシック" panose="020B0600070205080204" pitchFamily="50" charset="-128"/>
                          <a:ea typeface="+mn-ea"/>
                        </a:rPr>
                        <a:t>高浜町</a:t>
                      </a:r>
                      <a:r>
                        <a:rPr lang="ja-JP" altLang="en-US" sz="600" b="0" i="0" u="none" strike="noStrike" dirty="0">
                          <a:solidFill>
                            <a:schemeClr val="tx1"/>
                          </a:solidFill>
                          <a:effectLst/>
                          <a:latin typeface="ＭＳ Ｐゴシック" panose="020B0600070205080204" pitchFamily="50" charset="-128"/>
                          <a:ea typeface="+mn-ea"/>
                        </a:rPr>
                        <a:t>、若狭町、富士見町、箕輪町、松川町、</a:t>
                      </a:r>
                      <a:r>
                        <a:rPr lang="ja-JP" altLang="en-US" sz="600" b="0" i="0" u="sng" strike="noStrike" dirty="0">
                          <a:solidFill>
                            <a:srgbClr val="FF0000"/>
                          </a:solidFill>
                          <a:effectLst/>
                          <a:latin typeface="ＭＳ Ｐゴシック" panose="020B0600070205080204" pitchFamily="50" charset="-128"/>
                          <a:ea typeface="+mn-ea"/>
                        </a:rPr>
                        <a:t>小布施町</a:t>
                      </a:r>
                      <a:r>
                        <a:rPr lang="ja-JP" altLang="en-US" sz="600" b="0" i="0" u="none" strike="noStrike" dirty="0">
                          <a:solidFill>
                            <a:schemeClr val="tx1"/>
                          </a:solidFill>
                          <a:effectLst/>
                          <a:latin typeface="ＭＳ Ｐゴシック" panose="020B0600070205080204" pitchFamily="50" charset="-128"/>
                          <a:ea typeface="+mn-ea"/>
                        </a:rPr>
                        <a:t>、垂井町、神戸町、安八町、</a:t>
                      </a:r>
                      <a:r>
                        <a:rPr lang="ja-JP" altLang="en-US" sz="600" b="0" i="0" u="sng" strike="noStrike" dirty="0">
                          <a:solidFill>
                            <a:srgbClr val="FF0000"/>
                          </a:solidFill>
                          <a:effectLst/>
                          <a:latin typeface="ＭＳ Ｐゴシック" panose="020B0600070205080204" pitchFamily="50" charset="-128"/>
                          <a:ea typeface="+mn-ea"/>
                        </a:rPr>
                        <a:t>川辺町</a:t>
                      </a:r>
                      <a:r>
                        <a:rPr lang="ja-JP" altLang="en-US" sz="600" b="0" i="0" u="none" strike="noStrike" dirty="0">
                          <a:solidFill>
                            <a:schemeClr val="tx1"/>
                          </a:solidFill>
                          <a:effectLst/>
                          <a:latin typeface="ＭＳ Ｐゴシック" panose="020B0600070205080204" pitchFamily="50" charset="-128"/>
                          <a:ea typeface="+mn-ea"/>
                        </a:rPr>
                        <a:t>、御嵩町、森町、東員町、多気町、日野町、</a:t>
                      </a:r>
                      <a:r>
                        <a:rPr lang="ja-JP" altLang="en-US" sz="600" b="0" i="0" u="sng" strike="noStrike" dirty="0">
                          <a:solidFill>
                            <a:srgbClr val="FF0000"/>
                          </a:solidFill>
                          <a:effectLst/>
                          <a:latin typeface="ＭＳ Ｐゴシック" panose="020B0600070205080204" pitchFamily="50" charset="-128"/>
                          <a:ea typeface="+mn-ea"/>
                        </a:rPr>
                        <a:t>竜王町</a:t>
                      </a:r>
                      <a:r>
                        <a:rPr lang="ja-JP" altLang="en-US" sz="600" b="0" i="0" u="none" strike="noStrike" dirty="0">
                          <a:solidFill>
                            <a:schemeClr val="tx1"/>
                          </a:solidFill>
                          <a:effectLst/>
                          <a:latin typeface="ＭＳ Ｐゴシック" panose="020B0600070205080204" pitchFamily="50" charset="-128"/>
                          <a:ea typeface="+mn-ea"/>
                        </a:rPr>
                        <a:t>、久御山町、</a:t>
                      </a:r>
                      <a:r>
                        <a:rPr lang="ja-JP" altLang="en-US" sz="800" b="1" i="0" u="none" strike="noStrike" dirty="0">
                          <a:solidFill>
                            <a:schemeClr val="tx1"/>
                          </a:solidFill>
                          <a:effectLst/>
                          <a:latin typeface="ＭＳ Ｐゴシック" panose="020B0600070205080204" pitchFamily="50" charset="-128"/>
                          <a:ea typeface="+mn-ea"/>
                        </a:rPr>
                        <a:t>太子町、河南町</a:t>
                      </a:r>
                      <a:r>
                        <a:rPr lang="ja-JP" altLang="en-US" sz="600" b="0" i="0" u="none" strike="noStrike" dirty="0">
                          <a:solidFill>
                            <a:schemeClr val="tx1"/>
                          </a:solidFill>
                          <a:effectLst/>
                          <a:latin typeface="ＭＳ Ｐゴシック" panose="020B0600070205080204" pitchFamily="50" charset="-128"/>
                          <a:ea typeface="+mn-ea"/>
                        </a:rPr>
                        <a:t>、斑鳩町、御坊市、白浜町、北栄町、</a:t>
                      </a:r>
                      <a:r>
                        <a:rPr lang="ja-JP" altLang="en-US" sz="600" b="0" i="0" u="sng" strike="noStrike" dirty="0">
                          <a:solidFill>
                            <a:srgbClr val="FF0000"/>
                          </a:solidFill>
                          <a:effectLst/>
                          <a:latin typeface="ＭＳ Ｐゴシック" panose="020B0600070205080204" pitchFamily="50" charset="-128"/>
                          <a:ea typeface="+mn-ea"/>
                        </a:rPr>
                        <a:t>南部町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伯耆町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矢掛町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鏡野町</a:t>
                      </a:r>
                      <a:r>
                        <a:rPr lang="ja-JP" altLang="en-US" sz="600" b="0" i="0" u="none" strike="noStrike" dirty="0">
                          <a:solidFill>
                            <a:schemeClr val="tx1"/>
                          </a:solidFill>
                          <a:effectLst/>
                          <a:latin typeface="ＭＳ Ｐゴシック" panose="020B0600070205080204" pitchFamily="50" charset="-128"/>
                          <a:ea typeface="+mn-ea"/>
                        </a:rPr>
                        <a:t>、大竹市、安芸高田市、熊野町、北広島町、田布施町、</a:t>
                      </a:r>
                      <a:r>
                        <a:rPr lang="ja-JP" altLang="en-US" sz="600" b="0" i="0" u="sng" strike="noStrike" dirty="0">
                          <a:solidFill>
                            <a:srgbClr val="FF0000"/>
                          </a:solidFill>
                          <a:effectLst/>
                          <a:latin typeface="ＭＳ Ｐゴシック" panose="020B0600070205080204" pitchFamily="50" charset="-128"/>
                          <a:ea typeface="+mn-ea"/>
                        </a:rPr>
                        <a:t>平生町</a:t>
                      </a:r>
                      <a:r>
                        <a:rPr lang="ja-JP" altLang="en-US" sz="600" b="0" i="0" u="none" strike="noStrike" dirty="0">
                          <a:solidFill>
                            <a:schemeClr val="tx1"/>
                          </a:solidFill>
                          <a:effectLst/>
                          <a:latin typeface="ＭＳ Ｐゴシック" panose="020B0600070205080204" pitchFamily="50" charset="-128"/>
                          <a:ea typeface="+mn-ea"/>
                        </a:rPr>
                        <a:t>、東みよし町、三木町、綾川町、まんの</a:t>
                      </a:r>
                      <a:r>
                        <a:rPr lang="ja-JP" altLang="en-US" sz="600" b="0" i="0" u="none" strike="noStrike" dirty="0" err="1">
                          <a:solidFill>
                            <a:schemeClr val="tx1"/>
                          </a:solidFill>
                          <a:effectLst/>
                          <a:latin typeface="ＭＳ Ｐゴシック" panose="020B0600070205080204" pitchFamily="50" charset="-128"/>
                          <a:ea typeface="+mn-ea"/>
                        </a:rPr>
                        <a:t>う</a:t>
                      </a:r>
                      <a:r>
                        <a:rPr lang="ja-JP" altLang="en-US" sz="600" b="0" i="0" u="none" strike="noStrike" dirty="0">
                          <a:solidFill>
                            <a:schemeClr val="tx1"/>
                          </a:solidFill>
                          <a:effectLst/>
                          <a:latin typeface="ＭＳ Ｐゴシック" panose="020B0600070205080204" pitchFamily="50" charset="-128"/>
                          <a:ea typeface="+mn-ea"/>
                        </a:rPr>
                        <a:t>町、砥部町、香美市、豊前市、宮若市、水巻町、桂川町、鹿島市、嬉野市、みやき町、有田町、川棚町、阿蘇市、長洲町、</a:t>
                      </a:r>
                      <a:r>
                        <a:rPr lang="ja-JP" altLang="en-US" sz="600" b="0" i="0" u="sng" strike="noStrike" dirty="0">
                          <a:solidFill>
                            <a:srgbClr val="FF0000"/>
                          </a:solidFill>
                          <a:effectLst/>
                          <a:latin typeface="ＭＳ Ｐゴシック" panose="020B0600070205080204" pitchFamily="50" charset="-128"/>
                          <a:ea typeface="+mn-ea"/>
                        </a:rPr>
                        <a:t>南阿蘇村</a:t>
                      </a:r>
                      <a:r>
                        <a:rPr lang="ja-JP" altLang="en-US" sz="600" b="0" i="0" u="none" strike="noStrike" dirty="0">
                          <a:solidFill>
                            <a:schemeClr val="tx1"/>
                          </a:solidFill>
                          <a:effectLst/>
                          <a:latin typeface="ＭＳ Ｐゴシック" panose="020B0600070205080204" pitchFamily="50" charset="-128"/>
                          <a:ea typeface="+mn-ea"/>
                        </a:rPr>
                        <a:t>、御船町、</a:t>
                      </a:r>
                      <a:r>
                        <a:rPr lang="ja-JP" altLang="en-US" sz="600" b="0" i="0" u="sng" strike="noStrike" dirty="0">
                          <a:solidFill>
                            <a:srgbClr val="FF0000"/>
                          </a:solidFill>
                          <a:effectLst/>
                          <a:latin typeface="ＭＳ Ｐゴシック" panose="020B0600070205080204" pitchFamily="50" charset="-128"/>
                          <a:ea typeface="+mn-ea"/>
                        </a:rPr>
                        <a:t>甲佐町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錦町</a:t>
                      </a:r>
                      <a:r>
                        <a:rPr lang="ja-JP" altLang="en-US" sz="600" b="0" i="0" u="none" strike="noStrike" dirty="0">
                          <a:solidFill>
                            <a:schemeClr val="tx1"/>
                          </a:solidFill>
                          <a:effectLst/>
                          <a:latin typeface="ＭＳ Ｐゴシック" panose="020B0600070205080204" pitchFamily="50" charset="-128"/>
                          <a:ea typeface="+mn-ea"/>
                        </a:rPr>
                        <a:t>、豊後高田市、高鍋町、新富町、門川町、</a:t>
                      </a:r>
                      <a:r>
                        <a:rPr lang="ja-JP" altLang="en-US" sz="600" b="0" i="0" u="sng" strike="noStrike" dirty="0" smtClean="0">
                          <a:solidFill>
                            <a:srgbClr val="FF0000"/>
                          </a:solidFill>
                          <a:effectLst/>
                          <a:latin typeface="ＭＳ Ｐゴシック" panose="020B0600070205080204" pitchFamily="50" charset="-128"/>
                          <a:ea typeface="+mn-ea"/>
                        </a:rPr>
                        <a:t>屋久島町</a:t>
                      </a:r>
                      <a:r>
                        <a:rPr lang="ja-JP" altLang="en-US" sz="600" b="0" i="0" u="none" strike="noStrike" dirty="0" smtClean="0">
                          <a:solidFill>
                            <a:schemeClr val="tx1"/>
                          </a:solidFill>
                          <a:effectLst/>
                          <a:latin typeface="ＭＳ Ｐゴシック" panose="020B0600070205080204" pitchFamily="50" charset="-128"/>
                          <a:ea typeface="+mn-ea"/>
                        </a:rPr>
                        <a:t>（</a:t>
                      </a:r>
                      <a:r>
                        <a:rPr lang="en-US" altLang="ja-JP" sz="600" b="0" i="0" u="none" strike="noStrike" dirty="0">
                          <a:solidFill>
                            <a:schemeClr val="tx1"/>
                          </a:solidFill>
                          <a:effectLst/>
                          <a:latin typeface="ＭＳ Ｐゴシック" panose="020B0600070205080204" pitchFamily="50" charset="-128"/>
                          <a:ea typeface="+mn-ea"/>
                        </a:rPr>
                        <a:t>87</a:t>
                      </a:r>
                      <a:r>
                        <a:rPr lang="ja-JP" altLang="en-US" sz="600" b="0" i="0" u="none" strike="noStrike" dirty="0">
                          <a:solidFill>
                            <a:schemeClr val="tx1"/>
                          </a:solidFill>
                          <a:effectLst/>
                          <a:latin typeface="ＭＳ Ｐゴシック" panose="020B0600070205080204" pitchFamily="50" charset="-128"/>
                          <a:ea typeface="+mn-ea"/>
                        </a:rPr>
                        <a:t>団体）</a:t>
                      </a:r>
                      <a:endParaRPr lang="en-US" altLang="ja-JP" sz="600" b="0" i="0" u="none" strike="noStrike" dirty="0">
                        <a:solidFill>
                          <a:schemeClr val="tx1"/>
                        </a:solidFill>
                        <a:effectLst/>
                        <a:latin typeface="ＭＳ Ｐゴシック" panose="020B0600070205080204" pitchFamily="50" charset="-128"/>
                        <a:ea typeface="+mn-ea"/>
                      </a:endParaRPr>
                    </a:p>
                  </a:txBody>
                  <a:tcPr marL="3842" marR="3842" marT="3842" marB="0">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spcAft>
                          <a:spcPts val="0"/>
                        </a:spcAft>
                      </a:pPr>
                      <a:r>
                        <a:rPr lang="ja-JP" altLang="en-US" sz="600" b="0" i="0" u="none" strike="noStrike" dirty="0">
                          <a:solidFill>
                            <a:srgbClr val="000000"/>
                          </a:solidFill>
                          <a:effectLst/>
                          <a:latin typeface="ＭＳ Ｐゴシック" panose="020B0600070205080204" pitchFamily="50" charset="-128"/>
                          <a:ea typeface="+mn-ea"/>
                        </a:rPr>
                        <a:t>名寄市、富良野市、</a:t>
                      </a:r>
                      <a:r>
                        <a:rPr lang="ja-JP" altLang="en-US" sz="600" b="0" i="0" u="sng" strike="noStrike" dirty="0">
                          <a:solidFill>
                            <a:srgbClr val="FF0000"/>
                          </a:solidFill>
                          <a:effectLst/>
                          <a:latin typeface="ＭＳ Ｐゴシック" panose="020B0600070205080204" pitchFamily="50" charset="-128"/>
                          <a:ea typeface="+mn-ea"/>
                        </a:rPr>
                        <a:t>長沼町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栗山町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美瑛町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上富良野町</a:t>
                      </a:r>
                      <a:r>
                        <a:rPr lang="ja-JP" altLang="en-US" sz="600" b="0" i="0" u="none" strike="noStrike" dirty="0">
                          <a:solidFill>
                            <a:schemeClr val="tx1"/>
                          </a:solidFill>
                          <a:effectLst/>
                          <a:latin typeface="ＭＳ Ｐゴシック" panose="020B0600070205080204" pitchFamily="50" charset="-128"/>
                          <a:ea typeface="+mn-ea"/>
                        </a:rPr>
                        <a:t>、美幌町、</a:t>
                      </a:r>
                      <a:r>
                        <a:rPr lang="ja-JP" altLang="en-US" sz="600" b="0" i="0" u="sng" strike="noStrike" dirty="0">
                          <a:solidFill>
                            <a:srgbClr val="FF0000"/>
                          </a:solidFill>
                          <a:effectLst/>
                          <a:latin typeface="ＭＳ Ｐゴシック" panose="020B0600070205080204" pitchFamily="50" charset="-128"/>
                          <a:ea typeface="+mn-ea"/>
                        </a:rPr>
                        <a:t>斜里町</a:t>
                      </a:r>
                      <a:r>
                        <a:rPr lang="ja-JP" altLang="en-US" sz="600" b="0" i="0" u="none" strike="noStrike" dirty="0">
                          <a:solidFill>
                            <a:schemeClr val="tx1"/>
                          </a:solidFill>
                          <a:effectLst/>
                          <a:latin typeface="ＭＳ Ｐゴシック" panose="020B0600070205080204" pitchFamily="50" charset="-128"/>
                          <a:ea typeface="+mn-ea"/>
                        </a:rPr>
                        <a:t>、遠軽町、釧路町、藤崎町、</a:t>
                      </a:r>
                      <a:r>
                        <a:rPr lang="ja-JP" altLang="en-US" sz="600" b="0" i="0" u="sng" strike="noStrike" dirty="0">
                          <a:solidFill>
                            <a:srgbClr val="FF0000"/>
                          </a:solidFill>
                          <a:effectLst/>
                          <a:latin typeface="ＭＳ Ｐゴシック" panose="020B0600070205080204" pitchFamily="50" charset="-128"/>
                          <a:ea typeface="+mn-ea"/>
                        </a:rPr>
                        <a:t>鶴田町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野辺地町</a:t>
                      </a:r>
                      <a:r>
                        <a:rPr lang="ja-JP" altLang="en-US" sz="600" b="0" i="0" u="none" strike="noStrike" dirty="0">
                          <a:solidFill>
                            <a:schemeClr val="tx1"/>
                          </a:solidFill>
                          <a:effectLst/>
                          <a:latin typeface="ＭＳ Ｐゴシック" panose="020B0600070205080204" pitchFamily="50" charset="-128"/>
                          <a:ea typeface="+mn-ea"/>
                        </a:rPr>
                        <a:t>、東北町、五戸町、南部町、遠野市、陸前高田市、二戸市、雫石町、</a:t>
                      </a:r>
                      <a:r>
                        <a:rPr lang="ja-JP" altLang="en-US" sz="600" b="0" i="0" u="sng" strike="noStrike" dirty="0">
                          <a:solidFill>
                            <a:srgbClr val="FF0000"/>
                          </a:solidFill>
                          <a:effectLst/>
                          <a:latin typeface="ＭＳ Ｐゴシック" panose="020B0600070205080204" pitchFamily="50" charset="-128"/>
                          <a:ea typeface="+mn-ea"/>
                        </a:rPr>
                        <a:t>大槌町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蔵王町</a:t>
                      </a:r>
                      <a:r>
                        <a:rPr lang="ja-JP" altLang="en-US" sz="600" b="0" i="0" u="none" strike="noStrike" dirty="0">
                          <a:solidFill>
                            <a:srgbClr val="FF0000"/>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山元町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松島町</a:t>
                      </a:r>
                      <a:r>
                        <a:rPr lang="ja-JP" altLang="en-US" sz="600" b="0" i="0" u="none" strike="noStrike" dirty="0">
                          <a:solidFill>
                            <a:schemeClr val="tx1"/>
                          </a:solidFill>
                          <a:effectLst/>
                          <a:latin typeface="ＭＳ Ｐゴシック" panose="020B0600070205080204" pitchFamily="50" charset="-128"/>
                          <a:ea typeface="+mn-ea"/>
                        </a:rPr>
                        <a:t>、加美町、涌谷町、美里町、美郷町、村山市、長井市、</a:t>
                      </a:r>
                      <a:r>
                        <a:rPr lang="ja-JP" altLang="en-US" sz="600" b="0" i="0" u="sng" strike="noStrike" dirty="0">
                          <a:solidFill>
                            <a:srgbClr val="FF0000"/>
                          </a:solidFill>
                          <a:effectLst/>
                          <a:latin typeface="ＭＳ Ｐゴシック" panose="020B0600070205080204" pitchFamily="50" charset="-128"/>
                          <a:ea typeface="+mn-ea"/>
                        </a:rPr>
                        <a:t>中山町</a:t>
                      </a:r>
                      <a:r>
                        <a:rPr lang="ja-JP" altLang="en-US" sz="600" b="0" i="0" u="none" strike="noStrike" dirty="0">
                          <a:solidFill>
                            <a:schemeClr val="tx1"/>
                          </a:solidFill>
                          <a:effectLst/>
                          <a:latin typeface="ＭＳ Ｐゴシック" panose="020B0600070205080204" pitchFamily="50" charset="-128"/>
                          <a:ea typeface="+mn-ea"/>
                        </a:rPr>
                        <a:t>、河北町、高畠町、</a:t>
                      </a:r>
                      <a:r>
                        <a:rPr lang="ja-JP" altLang="en-US" sz="600" b="0" i="0" u="sng" strike="noStrike" dirty="0">
                          <a:solidFill>
                            <a:srgbClr val="FF0000"/>
                          </a:solidFill>
                          <a:effectLst/>
                          <a:latin typeface="ＭＳ Ｐゴシック" panose="020B0600070205080204" pitchFamily="50" charset="-128"/>
                          <a:ea typeface="+mn-ea"/>
                        </a:rPr>
                        <a:t>白鷹町</a:t>
                      </a:r>
                      <a:r>
                        <a:rPr lang="ja-JP" altLang="en-US" sz="600" b="0" i="0" u="none" strike="noStrike" dirty="0">
                          <a:solidFill>
                            <a:srgbClr val="FF0000"/>
                          </a:solidFill>
                          <a:effectLst/>
                          <a:latin typeface="ＭＳ Ｐゴシック" panose="020B0600070205080204" pitchFamily="50" charset="-128"/>
                          <a:ea typeface="+mn-ea"/>
                        </a:rPr>
                        <a:t>、</a:t>
                      </a:r>
                      <a:r>
                        <a:rPr lang="ja-JP" altLang="en-US" sz="600" b="0" i="0" u="none" strike="noStrike" dirty="0">
                          <a:solidFill>
                            <a:schemeClr val="tx1"/>
                          </a:solidFill>
                          <a:effectLst/>
                          <a:latin typeface="ＭＳ Ｐゴシック" panose="020B0600070205080204" pitchFamily="50" charset="-128"/>
                          <a:ea typeface="+mn-ea"/>
                        </a:rPr>
                        <a:t>庄内町、高萩市、潮来市、城里町、那須烏山市、芳賀町、那須町、中之条町、</a:t>
                      </a:r>
                      <a:r>
                        <a:rPr lang="ja-JP" altLang="en-US" sz="600" b="0" i="0" u="sng" strike="noStrike" dirty="0">
                          <a:solidFill>
                            <a:srgbClr val="FF0000"/>
                          </a:solidFill>
                          <a:effectLst/>
                          <a:latin typeface="+mj-ea"/>
                          <a:ea typeface="+mj-ea"/>
                        </a:rPr>
                        <a:t>越生町</a:t>
                      </a:r>
                      <a:r>
                        <a:rPr lang="ja-JP" altLang="en-US" sz="600" b="0" i="0" u="none" strike="noStrike" dirty="0">
                          <a:solidFill>
                            <a:srgbClr val="FF0000"/>
                          </a:solidFill>
                          <a:effectLst/>
                          <a:latin typeface="+mj-ea"/>
                          <a:ea typeface="+mj-ea"/>
                        </a:rPr>
                        <a:t>、</a:t>
                      </a:r>
                      <a:r>
                        <a:rPr lang="ja-JP" altLang="en-US" sz="600" b="0" i="0" u="none" strike="noStrike" dirty="0">
                          <a:solidFill>
                            <a:srgbClr val="000000"/>
                          </a:solidFill>
                          <a:effectLst/>
                          <a:latin typeface="+mj-ea"/>
                          <a:ea typeface="+mj-ea"/>
                        </a:rPr>
                        <a:t>川島町、吉見町、</a:t>
                      </a:r>
                      <a:r>
                        <a:rPr lang="ja-JP" altLang="en-US" sz="600" b="0" i="0" u="sng" strike="noStrike" dirty="0">
                          <a:solidFill>
                            <a:srgbClr val="FF0000"/>
                          </a:solidFill>
                          <a:effectLst/>
                          <a:latin typeface="+mj-ea"/>
                          <a:ea typeface="+mj-ea"/>
                        </a:rPr>
                        <a:t>鳩山町</a:t>
                      </a:r>
                      <a:r>
                        <a:rPr lang="ja-JP" altLang="en-US" sz="600" b="0" i="0" u="none" strike="noStrike" dirty="0">
                          <a:solidFill>
                            <a:srgbClr val="000000"/>
                          </a:solidFill>
                          <a:effectLst/>
                          <a:latin typeface="+mj-ea"/>
                          <a:ea typeface="+mj-ea"/>
                        </a:rPr>
                        <a:t>、</a:t>
                      </a:r>
                      <a:r>
                        <a:rPr lang="ja-JP" altLang="en-US" sz="600" b="0" i="0" u="sng" strike="noStrike" dirty="0">
                          <a:solidFill>
                            <a:srgbClr val="FF0000"/>
                          </a:solidFill>
                          <a:effectLst/>
                          <a:latin typeface="+mj-ea"/>
                          <a:ea typeface="+mj-ea"/>
                        </a:rPr>
                        <a:t>神川町</a:t>
                      </a:r>
                      <a:r>
                        <a:rPr lang="ja-JP" altLang="en-US" sz="600" b="0" i="0" u="none" strike="noStrike" dirty="0">
                          <a:solidFill>
                            <a:srgbClr val="000000"/>
                          </a:solidFill>
                          <a:effectLst/>
                          <a:latin typeface="+mj-ea"/>
                          <a:ea typeface="+mj-ea"/>
                        </a:rPr>
                        <a:t>、栄町、</a:t>
                      </a:r>
                      <a:r>
                        <a:rPr lang="ja-JP" altLang="en-US" sz="600" b="0" i="0" u="sng" strike="noStrike" dirty="0">
                          <a:solidFill>
                            <a:srgbClr val="FF0000"/>
                          </a:solidFill>
                          <a:effectLst/>
                          <a:latin typeface="+mj-ea"/>
                          <a:ea typeface="+mj-ea"/>
                        </a:rPr>
                        <a:t>東庄町</a:t>
                      </a:r>
                      <a:r>
                        <a:rPr lang="ja-JP" altLang="en-US" sz="600" b="0" i="0" u="none" strike="noStrike" dirty="0">
                          <a:solidFill>
                            <a:schemeClr val="tx1"/>
                          </a:solidFill>
                          <a:effectLst/>
                          <a:latin typeface="+mj-ea"/>
                          <a:ea typeface="+mj-ea"/>
                        </a:rPr>
                        <a:t>、</a:t>
                      </a:r>
                      <a:r>
                        <a:rPr lang="ja-JP" altLang="en-US" sz="600" b="0" i="0" u="sng" strike="noStrike" dirty="0">
                          <a:solidFill>
                            <a:srgbClr val="FF0000"/>
                          </a:solidFill>
                          <a:effectLst/>
                          <a:latin typeface="+mj-ea"/>
                          <a:ea typeface="+mj-ea"/>
                        </a:rPr>
                        <a:t>松田町</a:t>
                      </a:r>
                      <a:r>
                        <a:rPr lang="ja-JP" altLang="en-US" sz="600" b="0" i="0" u="none" strike="noStrike" dirty="0">
                          <a:solidFill>
                            <a:schemeClr val="tx1"/>
                          </a:solidFill>
                          <a:effectLst/>
                          <a:latin typeface="+mj-ea"/>
                          <a:ea typeface="+mj-ea"/>
                        </a:rPr>
                        <a:t>、</a:t>
                      </a:r>
                      <a:r>
                        <a:rPr lang="ja-JP" altLang="en-US" sz="600" b="0" i="0" u="sng" strike="noStrike" dirty="0">
                          <a:solidFill>
                            <a:srgbClr val="FF0000"/>
                          </a:solidFill>
                          <a:effectLst/>
                          <a:latin typeface="+mj-ea"/>
                          <a:ea typeface="+mj-ea"/>
                        </a:rPr>
                        <a:t>箱根町</a:t>
                      </a:r>
                      <a:r>
                        <a:rPr lang="ja-JP" altLang="en-US" sz="600" b="0" i="0" u="none" strike="noStrike" dirty="0">
                          <a:solidFill>
                            <a:schemeClr val="tx1"/>
                          </a:solidFill>
                          <a:effectLst/>
                          <a:latin typeface="+mj-ea"/>
                          <a:ea typeface="+mj-ea"/>
                        </a:rPr>
                        <a:t>、</a:t>
                      </a:r>
                      <a:r>
                        <a:rPr lang="ja-JP" altLang="en-US" sz="600" b="0" i="0" u="none" strike="noStrike" dirty="0">
                          <a:solidFill>
                            <a:srgbClr val="000000"/>
                          </a:solidFill>
                          <a:effectLst/>
                          <a:latin typeface="+mj-ea"/>
                          <a:ea typeface="+mj-ea"/>
                        </a:rPr>
                        <a:t>湯河原町</a:t>
                      </a:r>
                      <a:r>
                        <a:rPr lang="ja-JP" altLang="en-US" sz="600" b="0" i="0" u="none" strike="noStrike" dirty="0">
                          <a:solidFill>
                            <a:schemeClr val="tx1"/>
                          </a:solidFill>
                          <a:effectLst/>
                          <a:latin typeface="+mj-ea"/>
                          <a:ea typeface="+mj-ea"/>
                        </a:rPr>
                        <a:t>、加茂市、</a:t>
                      </a:r>
                      <a:r>
                        <a:rPr lang="ja-JP" altLang="en-US" sz="600" b="0" i="0" u="sng" strike="noStrike" dirty="0">
                          <a:solidFill>
                            <a:srgbClr val="FF0000"/>
                          </a:solidFill>
                          <a:effectLst/>
                          <a:latin typeface="+mj-ea"/>
                          <a:ea typeface="+mj-ea"/>
                        </a:rPr>
                        <a:t>田上町</a:t>
                      </a:r>
                      <a:r>
                        <a:rPr lang="ja-JP" altLang="en-US" sz="600" b="0" i="0" u="none" strike="noStrike" dirty="0">
                          <a:solidFill>
                            <a:schemeClr val="tx1"/>
                          </a:solidFill>
                          <a:effectLst/>
                          <a:latin typeface="+mj-ea"/>
                          <a:ea typeface="+mj-ea"/>
                        </a:rPr>
                        <a:t>、</a:t>
                      </a:r>
                      <a:r>
                        <a:rPr lang="ja-JP" altLang="en-US" sz="600" b="0" i="0" u="sng" strike="noStrike" dirty="0">
                          <a:solidFill>
                            <a:srgbClr val="FF0000"/>
                          </a:solidFill>
                          <a:effectLst/>
                          <a:latin typeface="+mj-ea"/>
                          <a:ea typeface="+mj-ea"/>
                        </a:rPr>
                        <a:t>津南町</a:t>
                      </a:r>
                      <a:r>
                        <a:rPr lang="ja-JP" altLang="en-US" sz="600" b="0" i="0" u="none" strike="noStrike" dirty="0">
                          <a:solidFill>
                            <a:schemeClr val="tx1"/>
                          </a:solidFill>
                          <a:effectLst/>
                          <a:latin typeface="+mj-ea"/>
                          <a:ea typeface="+mj-ea"/>
                        </a:rPr>
                        <a:t>、上市町、入善町、羽咋市、中能登町、</a:t>
                      </a:r>
                      <a:r>
                        <a:rPr lang="ja-JP" altLang="en-US" sz="600" b="0" i="0" u="sng" strike="noStrike" dirty="0">
                          <a:solidFill>
                            <a:srgbClr val="FF0000"/>
                          </a:solidFill>
                          <a:effectLst/>
                          <a:latin typeface="+mj-ea"/>
                          <a:ea typeface="+mj-ea"/>
                        </a:rPr>
                        <a:t>南越前町</a:t>
                      </a:r>
                      <a:r>
                        <a:rPr lang="ja-JP" altLang="en-US" sz="600" b="0" i="0" u="none" strike="noStrike" dirty="0">
                          <a:solidFill>
                            <a:schemeClr val="tx1"/>
                          </a:solidFill>
                          <a:effectLst/>
                          <a:latin typeface="+mj-ea"/>
                          <a:ea typeface="+mj-ea"/>
                        </a:rPr>
                        <a:t>、越前町、富士川町、大町市、</a:t>
                      </a:r>
                      <a:r>
                        <a:rPr lang="ja-JP" altLang="en-US" sz="600" b="0" i="0" u="sng" strike="noStrike" dirty="0">
                          <a:solidFill>
                            <a:srgbClr val="FF0000"/>
                          </a:solidFill>
                          <a:effectLst/>
                          <a:latin typeface="+mj-ea"/>
                          <a:ea typeface="+mj-ea"/>
                        </a:rPr>
                        <a:t>佐久穂町</a:t>
                      </a:r>
                      <a:r>
                        <a:rPr lang="ja-JP" altLang="en-US" sz="600" b="0" i="0" u="none" strike="noStrike" dirty="0">
                          <a:solidFill>
                            <a:schemeClr val="tx1"/>
                          </a:solidFill>
                          <a:effectLst/>
                          <a:latin typeface="+mj-ea"/>
                          <a:ea typeface="+mj-ea"/>
                        </a:rPr>
                        <a:t>、下諏訪町、辰野町、</a:t>
                      </a:r>
                      <a:r>
                        <a:rPr lang="ja-JP" altLang="en-US" sz="600" b="0" i="0" u="sng" strike="noStrike" dirty="0">
                          <a:solidFill>
                            <a:srgbClr val="FF0000"/>
                          </a:solidFill>
                          <a:effectLst/>
                          <a:latin typeface="+mj-ea"/>
                          <a:ea typeface="+mj-ea"/>
                        </a:rPr>
                        <a:t>木曽町</a:t>
                      </a:r>
                      <a:r>
                        <a:rPr lang="ja-JP" altLang="en-US" sz="600" b="0" i="0" u="none" strike="noStrike" dirty="0">
                          <a:solidFill>
                            <a:srgbClr val="FF0000"/>
                          </a:solidFill>
                          <a:effectLst/>
                          <a:latin typeface="+mj-ea"/>
                          <a:ea typeface="+mj-ea"/>
                        </a:rPr>
                        <a:t>、</a:t>
                      </a:r>
                      <a:r>
                        <a:rPr lang="ja-JP" altLang="en-US" sz="600" b="0" i="0" u="sng" strike="noStrike" dirty="0">
                          <a:solidFill>
                            <a:srgbClr val="FF0000"/>
                          </a:solidFill>
                          <a:effectLst/>
                          <a:latin typeface="+mj-ea"/>
                          <a:ea typeface="+mj-ea"/>
                        </a:rPr>
                        <a:t>坂城町</a:t>
                      </a:r>
                      <a:r>
                        <a:rPr lang="ja-JP" altLang="en-US" sz="600" b="0" i="0" u="none" strike="noStrike" dirty="0">
                          <a:solidFill>
                            <a:schemeClr val="tx1"/>
                          </a:solidFill>
                          <a:effectLst/>
                          <a:latin typeface="+mj-ea"/>
                          <a:ea typeface="+mj-ea"/>
                        </a:rPr>
                        <a:t>、</a:t>
                      </a:r>
                      <a:r>
                        <a:rPr lang="ja-JP" altLang="en-US" sz="600" b="0" i="0" u="sng" strike="noStrike" dirty="0">
                          <a:solidFill>
                            <a:srgbClr val="FF0000"/>
                          </a:solidFill>
                          <a:effectLst/>
                          <a:latin typeface="+mj-ea"/>
                          <a:ea typeface="+mj-ea"/>
                        </a:rPr>
                        <a:t>飯綱町</a:t>
                      </a:r>
                      <a:r>
                        <a:rPr lang="ja-JP" altLang="en-US" sz="600" b="0" i="0" u="none" strike="noStrike" dirty="0">
                          <a:solidFill>
                            <a:schemeClr val="tx1"/>
                          </a:solidFill>
                          <a:effectLst/>
                          <a:latin typeface="+mj-ea"/>
                          <a:ea typeface="+mj-ea"/>
                        </a:rPr>
                        <a:t>、美濃市、山県市、飛騨市、養老町、小山町、美浜町、</a:t>
                      </a:r>
                      <a:r>
                        <a:rPr lang="ja-JP" altLang="en-US" sz="600" b="0" i="0" u="sng" strike="noStrike" dirty="0">
                          <a:solidFill>
                            <a:srgbClr val="FF0000"/>
                          </a:solidFill>
                          <a:effectLst/>
                          <a:latin typeface="+mj-ea"/>
                          <a:ea typeface="+mj-ea"/>
                        </a:rPr>
                        <a:t>紀宝町</a:t>
                      </a:r>
                      <a:r>
                        <a:rPr lang="ja-JP" altLang="en-US" sz="600" b="0" i="0" u="none" strike="noStrike" dirty="0">
                          <a:solidFill>
                            <a:schemeClr val="tx1"/>
                          </a:solidFill>
                          <a:effectLst/>
                          <a:latin typeface="+mj-ea"/>
                          <a:ea typeface="+mj-ea"/>
                        </a:rPr>
                        <a:t>、与謝野町、養父市、</a:t>
                      </a:r>
                      <a:r>
                        <a:rPr lang="ja-JP" altLang="en-US" sz="600" b="0" i="0" u="sng" strike="noStrike" dirty="0">
                          <a:solidFill>
                            <a:srgbClr val="FF0000"/>
                          </a:solidFill>
                          <a:effectLst/>
                          <a:latin typeface="+mj-ea"/>
                          <a:ea typeface="+mj-ea"/>
                        </a:rPr>
                        <a:t>市川町</a:t>
                      </a:r>
                      <a:r>
                        <a:rPr lang="ja-JP" altLang="en-US" sz="600" b="0" i="0" u="none" strike="noStrike" dirty="0">
                          <a:solidFill>
                            <a:schemeClr val="tx1"/>
                          </a:solidFill>
                          <a:effectLst/>
                          <a:latin typeface="+mj-ea"/>
                          <a:ea typeface="+mj-ea"/>
                        </a:rPr>
                        <a:t>、</a:t>
                      </a:r>
                      <a:r>
                        <a:rPr lang="ja-JP" altLang="en-US" sz="600" b="0" i="0" u="sng" strike="noStrike" dirty="0">
                          <a:solidFill>
                            <a:srgbClr val="FF0000"/>
                          </a:solidFill>
                          <a:effectLst/>
                          <a:latin typeface="+mj-ea"/>
                          <a:ea typeface="+mj-ea"/>
                        </a:rPr>
                        <a:t>神河町</a:t>
                      </a:r>
                      <a:r>
                        <a:rPr lang="ja-JP" altLang="en-US" sz="600" b="0" i="0" u="none" strike="noStrike" dirty="0">
                          <a:solidFill>
                            <a:schemeClr val="tx1"/>
                          </a:solidFill>
                          <a:effectLst/>
                          <a:latin typeface="+mj-ea"/>
                          <a:ea typeface="+mj-ea"/>
                        </a:rPr>
                        <a:t>、</a:t>
                      </a:r>
                      <a:r>
                        <a:rPr lang="ja-JP" altLang="en-US" sz="600" b="0" i="0" u="sng" strike="noStrike" dirty="0">
                          <a:solidFill>
                            <a:srgbClr val="FF0000"/>
                          </a:solidFill>
                          <a:effectLst/>
                          <a:latin typeface="+mj-ea"/>
                          <a:ea typeface="+mj-ea"/>
                        </a:rPr>
                        <a:t>新温泉町</a:t>
                      </a:r>
                      <a:r>
                        <a:rPr lang="ja-JP" altLang="en-US" sz="600" b="0" i="0" u="none" strike="noStrike" dirty="0">
                          <a:solidFill>
                            <a:schemeClr val="tx1"/>
                          </a:solidFill>
                          <a:effectLst/>
                          <a:latin typeface="+mj-ea"/>
                          <a:ea typeface="+mj-ea"/>
                        </a:rPr>
                        <a:t>、平群町、河合町、大淀町、有田市、新宮市、かつらぎ町、</a:t>
                      </a:r>
                      <a:r>
                        <a:rPr lang="ja-JP" altLang="en-US" sz="600" b="0" i="0" u="sng" strike="noStrike" dirty="0">
                          <a:solidFill>
                            <a:srgbClr val="FF0000"/>
                          </a:solidFill>
                          <a:effectLst/>
                          <a:latin typeface="+mj-ea"/>
                          <a:ea typeface="+mj-ea"/>
                        </a:rPr>
                        <a:t>みなべ町</a:t>
                      </a:r>
                      <a:r>
                        <a:rPr lang="ja-JP" altLang="en-US" sz="600" b="0" i="0" u="none" strike="noStrike" dirty="0">
                          <a:solidFill>
                            <a:srgbClr val="FF0000"/>
                          </a:solidFill>
                          <a:effectLst/>
                          <a:latin typeface="+mj-ea"/>
                          <a:ea typeface="+mj-ea"/>
                        </a:rPr>
                        <a:t>、</a:t>
                      </a:r>
                      <a:r>
                        <a:rPr lang="ja-JP" altLang="en-US" sz="600" b="0" i="0" u="sng" strike="noStrike" dirty="0">
                          <a:solidFill>
                            <a:srgbClr val="FF0000"/>
                          </a:solidFill>
                          <a:effectLst/>
                          <a:latin typeface="+mj-ea"/>
                          <a:ea typeface="+mj-ea"/>
                        </a:rPr>
                        <a:t>岩美町</a:t>
                      </a:r>
                      <a:r>
                        <a:rPr lang="ja-JP" altLang="en-US" sz="600" b="0" i="0" u="none" strike="noStrike" dirty="0">
                          <a:solidFill>
                            <a:srgbClr val="FF0000"/>
                          </a:solidFill>
                          <a:effectLst/>
                          <a:latin typeface="+mj-ea"/>
                          <a:ea typeface="+mj-ea"/>
                        </a:rPr>
                        <a:t>、</a:t>
                      </a:r>
                      <a:r>
                        <a:rPr lang="ja-JP" altLang="en-US" sz="600" b="0" i="0" u="none" strike="noStrike" dirty="0">
                          <a:solidFill>
                            <a:schemeClr val="tx1"/>
                          </a:solidFill>
                          <a:effectLst/>
                          <a:latin typeface="+mj-ea"/>
                          <a:ea typeface="+mj-ea"/>
                        </a:rPr>
                        <a:t>八頭町、琴浦町、大山町、江津市、</a:t>
                      </a:r>
                      <a:r>
                        <a:rPr lang="ja-JP" altLang="en-US" sz="600" b="0" i="0" u="sng" strike="noStrike" dirty="0">
                          <a:solidFill>
                            <a:srgbClr val="FF0000"/>
                          </a:solidFill>
                          <a:effectLst/>
                          <a:latin typeface="+mj-ea"/>
                          <a:ea typeface="+mj-ea"/>
                        </a:rPr>
                        <a:t>邑南町</a:t>
                      </a:r>
                      <a:r>
                        <a:rPr lang="ja-JP" altLang="en-US" sz="600" b="0" i="0" u="none" strike="noStrike" dirty="0">
                          <a:solidFill>
                            <a:srgbClr val="FF0000"/>
                          </a:solidFill>
                          <a:effectLst/>
                          <a:latin typeface="+mj-ea"/>
                          <a:ea typeface="+mj-ea"/>
                        </a:rPr>
                        <a:t>、</a:t>
                      </a:r>
                      <a:r>
                        <a:rPr lang="ja-JP" altLang="en-US" sz="600" b="0" i="0" u="sng" strike="noStrike" dirty="0">
                          <a:solidFill>
                            <a:srgbClr val="FF0000"/>
                          </a:solidFill>
                          <a:effectLst/>
                          <a:latin typeface="+mj-ea"/>
                          <a:ea typeface="+mj-ea"/>
                        </a:rPr>
                        <a:t>隠岐の島町</a:t>
                      </a:r>
                      <a:r>
                        <a:rPr lang="ja-JP" altLang="en-US" sz="600" b="0" i="0" u="none" strike="noStrike" dirty="0">
                          <a:solidFill>
                            <a:schemeClr val="tx1"/>
                          </a:solidFill>
                          <a:effectLst/>
                          <a:latin typeface="+mj-ea"/>
                          <a:ea typeface="+mj-ea"/>
                        </a:rPr>
                        <a:t>、美作市、</a:t>
                      </a:r>
                      <a:r>
                        <a:rPr lang="ja-JP" altLang="en-US" sz="600" b="0" i="0" u="sng" strike="noStrike" dirty="0">
                          <a:solidFill>
                            <a:srgbClr val="FF0000"/>
                          </a:solidFill>
                          <a:effectLst/>
                          <a:latin typeface="+mj-ea"/>
                          <a:ea typeface="+mj-ea"/>
                        </a:rPr>
                        <a:t>和気町</a:t>
                      </a:r>
                      <a:r>
                        <a:rPr lang="ja-JP" altLang="en-US" sz="600" b="0" i="0" u="none" strike="noStrike" dirty="0">
                          <a:solidFill>
                            <a:schemeClr val="tx1"/>
                          </a:solidFill>
                          <a:effectLst/>
                          <a:latin typeface="+mj-ea"/>
                          <a:ea typeface="+mj-ea"/>
                        </a:rPr>
                        <a:t>、</a:t>
                      </a:r>
                      <a:r>
                        <a:rPr lang="ja-JP" altLang="en-US" sz="600" b="0" i="0" u="sng" strike="noStrike" dirty="0">
                          <a:solidFill>
                            <a:srgbClr val="FF0000"/>
                          </a:solidFill>
                          <a:effectLst/>
                          <a:latin typeface="+mj-ea"/>
                          <a:ea typeface="+mj-ea"/>
                        </a:rPr>
                        <a:t>美咲町</a:t>
                      </a:r>
                      <a:r>
                        <a:rPr lang="ja-JP" altLang="en-US" sz="600" b="0" i="0" u="none" strike="noStrike" dirty="0">
                          <a:solidFill>
                            <a:schemeClr val="tx1"/>
                          </a:solidFill>
                          <a:effectLst/>
                          <a:latin typeface="+mj-ea"/>
                          <a:ea typeface="+mj-ea"/>
                        </a:rPr>
                        <a:t>、</a:t>
                      </a:r>
                      <a:r>
                        <a:rPr lang="ja-JP" altLang="en-US" sz="600" b="0" i="0" u="sng" strike="noStrike" dirty="0">
                          <a:solidFill>
                            <a:srgbClr val="FF0000"/>
                          </a:solidFill>
                          <a:effectLst/>
                          <a:latin typeface="+mj-ea"/>
                          <a:ea typeface="+mj-ea"/>
                        </a:rPr>
                        <a:t>吉備中央町</a:t>
                      </a:r>
                      <a:r>
                        <a:rPr lang="ja-JP" altLang="en-US" sz="600" b="0" i="0" u="none" strike="noStrike" dirty="0">
                          <a:solidFill>
                            <a:schemeClr val="tx1"/>
                          </a:solidFill>
                          <a:effectLst/>
                          <a:latin typeface="+mj-ea"/>
                          <a:ea typeface="+mj-ea"/>
                        </a:rPr>
                        <a:t>、世羅町、美祢市、</a:t>
                      </a:r>
                      <a:r>
                        <a:rPr lang="ja-JP" altLang="en-US" sz="600" b="0" i="0" u="sng" strike="noStrike" dirty="0">
                          <a:solidFill>
                            <a:srgbClr val="FF0000"/>
                          </a:solidFill>
                          <a:effectLst/>
                          <a:latin typeface="+mj-ea"/>
                          <a:ea typeface="+mj-ea"/>
                        </a:rPr>
                        <a:t>板野町</a:t>
                      </a:r>
                      <a:r>
                        <a:rPr lang="ja-JP" altLang="en-US" sz="600" b="0" i="0" u="none" strike="noStrike" dirty="0">
                          <a:solidFill>
                            <a:schemeClr val="tx1"/>
                          </a:solidFill>
                          <a:effectLst/>
                          <a:latin typeface="+mj-ea"/>
                          <a:ea typeface="+mj-ea"/>
                        </a:rPr>
                        <a:t>、</a:t>
                      </a:r>
                      <a:r>
                        <a:rPr lang="ja-JP" altLang="en-US" sz="600" b="0" i="0" u="sng" strike="noStrike" dirty="0">
                          <a:solidFill>
                            <a:srgbClr val="FF0000"/>
                          </a:solidFill>
                          <a:effectLst/>
                          <a:latin typeface="+mj-ea"/>
                          <a:ea typeface="+mj-ea"/>
                        </a:rPr>
                        <a:t>上板町</a:t>
                      </a:r>
                      <a:r>
                        <a:rPr lang="ja-JP" altLang="en-US" sz="600" b="0" i="0" u="none" strike="noStrike" dirty="0">
                          <a:solidFill>
                            <a:schemeClr val="tx1"/>
                          </a:solidFill>
                          <a:effectLst/>
                          <a:latin typeface="+mj-ea"/>
                          <a:ea typeface="+mj-ea"/>
                        </a:rPr>
                        <a:t>、</a:t>
                      </a:r>
                      <a:r>
                        <a:rPr lang="ja-JP" altLang="en-US" sz="600" b="0" i="0" u="sng" strike="noStrike" dirty="0">
                          <a:solidFill>
                            <a:srgbClr val="FF0000"/>
                          </a:solidFill>
                          <a:effectLst/>
                          <a:latin typeface="+mj-ea"/>
                          <a:ea typeface="+mj-ea"/>
                        </a:rPr>
                        <a:t>土庄町</a:t>
                      </a:r>
                      <a:r>
                        <a:rPr lang="ja-JP" altLang="en-US" sz="600" b="0" i="0" u="none" strike="noStrike" dirty="0">
                          <a:solidFill>
                            <a:schemeClr val="tx1"/>
                          </a:solidFill>
                          <a:effectLst/>
                          <a:latin typeface="+mj-ea"/>
                          <a:ea typeface="+mj-ea"/>
                        </a:rPr>
                        <a:t>、内子町、安芸市、土佐市、宿毛市、</a:t>
                      </a:r>
                      <a:r>
                        <a:rPr lang="ja-JP" altLang="en-US" sz="600" b="0" i="0" u="sng" strike="noStrike" dirty="0">
                          <a:solidFill>
                            <a:srgbClr val="FF0000"/>
                          </a:solidFill>
                          <a:effectLst/>
                          <a:latin typeface="+mj-ea"/>
                          <a:ea typeface="+mj-ea"/>
                        </a:rPr>
                        <a:t>佐川町</a:t>
                      </a:r>
                      <a:r>
                        <a:rPr lang="ja-JP" altLang="en-US" sz="600" b="0" i="0" u="none" strike="noStrike" dirty="0">
                          <a:solidFill>
                            <a:schemeClr val="tx1"/>
                          </a:solidFill>
                          <a:effectLst/>
                          <a:latin typeface="+mj-ea"/>
                          <a:ea typeface="+mj-ea"/>
                        </a:rPr>
                        <a:t>、四万十町、うきは市、</a:t>
                      </a:r>
                      <a:r>
                        <a:rPr lang="ja-JP" altLang="en-US" sz="600" b="0" i="0" u="sng" strike="noStrike" dirty="0">
                          <a:solidFill>
                            <a:srgbClr val="FF0000"/>
                          </a:solidFill>
                          <a:effectLst/>
                          <a:latin typeface="+mj-ea"/>
                          <a:ea typeface="+mj-ea"/>
                        </a:rPr>
                        <a:t>鞍手町</a:t>
                      </a:r>
                      <a:r>
                        <a:rPr lang="ja-JP" altLang="en-US" sz="600" b="0" i="0" u="none" strike="noStrike" dirty="0">
                          <a:solidFill>
                            <a:schemeClr val="tx1"/>
                          </a:solidFill>
                          <a:effectLst/>
                          <a:latin typeface="+mj-ea"/>
                          <a:ea typeface="+mj-ea"/>
                        </a:rPr>
                        <a:t>、福智町、みやこ町、築上町、多久市、白石町、松浦市、壱岐市、西海市、水俣市、</a:t>
                      </a:r>
                      <a:r>
                        <a:rPr lang="ja-JP" altLang="en-US" sz="600" b="0" i="0" u="sng" strike="noStrike" dirty="0">
                          <a:solidFill>
                            <a:srgbClr val="FF0000"/>
                          </a:solidFill>
                          <a:effectLst/>
                          <a:latin typeface="+mj-ea"/>
                          <a:ea typeface="+mj-ea"/>
                        </a:rPr>
                        <a:t>氷川町</a:t>
                      </a:r>
                      <a:r>
                        <a:rPr lang="ja-JP" altLang="en-US" sz="600" b="0" i="0" u="none" strike="noStrike" dirty="0">
                          <a:solidFill>
                            <a:srgbClr val="FF0000"/>
                          </a:solidFill>
                          <a:effectLst/>
                          <a:latin typeface="+mj-ea"/>
                          <a:ea typeface="+mj-ea"/>
                        </a:rPr>
                        <a:t>、</a:t>
                      </a:r>
                      <a:r>
                        <a:rPr lang="ja-JP" altLang="en-US" sz="600" b="0" i="0" u="sng" strike="noStrike" dirty="0">
                          <a:solidFill>
                            <a:srgbClr val="FF0000"/>
                          </a:solidFill>
                          <a:effectLst/>
                          <a:latin typeface="+mj-ea"/>
                          <a:ea typeface="+mj-ea"/>
                        </a:rPr>
                        <a:t>あさぎり町</a:t>
                      </a:r>
                      <a:r>
                        <a:rPr lang="ja-JP" altLang="en-US" sz="600" b="0" i="0" u="none" strike="noStrike" dirty="0">
                          <a:solidFill>
                            <a:schemeClr val="tx1"/>
                          </a:solidFill>
                          <a:effectLst/>
                          <a:latin typeface="+mj-ea"/>
                          <a:ea typeface="+mj-ea"/>
                        </a:rPr>
                        <a:t>、</a:t>
                      </a:r>
                      <a:r>
                        <a:rPr lang="ja-JP" altLang="en-US" sz="600" b="0" i="0" u="sng" strike="noStrike" dirty="0">
                          <a:solidFill>
                            <a:srgbClr val="FF0000"/>
                          </a:solidFill>
                          <a:effectLst/>
                          <a:latin typeface="+mj-ea"/>
                          <a:ea typeface="+mj-ea"/>
                        </a:rPr>
                        <a:t>玖珠町</a:t>
                      </a:r>
                      <a:r>
                        <a:rPr lang="ja-JP" altLang="en-US" sz="600" b="0" i="0" u="none" strike="noStrike" dirty="0">
                          <a:solidFill>
                            <a:schemeClr val="tx1"/>
                          </a:solidFill>
                          <a:effectLst/>
                          <a:latin typeface="+mj-ea"/>
                          <a:ea typeface="+mj-ea"/>
                        </a:rPr>
                        <a:t>、国富町、川南町、</a:t>
                      </a:r>
                      <a:r>
                        <a:rPr lang="ja-JP" altLang="en-US" sz="600" b="0" i="0" u="sng" strike="noStrike" dirty="0">
                          <a:solidFill>
                            <a:srgbClr val="FF0000"/>
                          </a:solidFill>
                          <a:effectLst/>
                          <a:latin typeface="+mj-ea"/>
                          <a:ea typeface="+mj-ea"/>
                        </a:rPr>
                        <a:t>都農町</a:t>
                      </a:r>
                      <a:r>
                        <a:rPr lang="ja-JP" altLang="en-US" sz="600" b="0" i="0" u="none" strike="noStrike" dirty="0">
                          <a:solidFill>
                            <a:schemeClr val="tx1"/>
                          </a:solidFill>
                          <a:effectLst/>
                          <a:latin typeface="+mj-ea"/>
                          <a:ea typeface="+mj-ea"/>
                        </a:rPr>
                        <a:t>、</a:t>
                      </a:r>
                      <a:r>
                        <a:rPr lang="ja-JP" altLang="en-US" sz="600" b="0" i="0" u="sng" strike="noStrike" dirty="0">
                          <a:solidFill>
                            <a:srgbClr val="FF0000"/>
                          </a:solidFill>
                          <a:effectLst/>
                          <a:latin typeface="+mj-ea"/>
                          <a:ea typeface="+mj-ea"/>
                        </a:rPr>
                        <a:t>高千穂町</a:t>
                      </a:r>
                      <a:r>
                        <a:rPr lang="ja-JP" altLang="en-US" sz="600" b="0" i="0" u="none" strike="noStrike" dirty="0">
                          <a:solidFill>
                            <a:schemeClr val="tx1"/>
                          </a:solidFill>
                          <a:effectLst/>
                          <a:latin typeface="+mj-ea"/>
                          <a:ea typeface="+mj-ea"/>
                        </a:rPr>
                        <a:t>、枕崎市、西之表市、</a:t>
                      </a:r>
                      <a:r>
                        <a:rPr lang="ja-JP" altLang="en-US" sz="600" b="0" i="0" u="none" strike="noStrike" dirty="0" err="1">
                          <a:solidFill>
                            <a:schemeClr val="tx1"/>
                          </a:solidFill>
                          <a:effectLst/>
                          <a:latin typeface="+mj-ea"/>
                          <a:ea typeface="+mj-ea"/>
                        </a:rPr>
                        <a:t>いちき</a:t>
                      </a:r>
                      <a:r>
                        <a:rPr lang="ja-JP" altLang="en-US" sz="600" b="0" i="0" u="none" strike="noStrike" dirty="0">
                          <a:solidFill>
                            <a:schemeClr val="tx1"/>
                          </a:solidFill>
                          <a:effectLst/>
                          <a:latin typeface="+mj-ea"/>
                          <a:ea typeface="+mj-ea"/>
                        </a:rPr>
                        <a:t>串木野市、さつま町、</a:t>
                      </a:r>
                      <a:r>
                        <a:rPr lang="ja-JP" altLang="en-US" sz="600" b="0" i="0" u="sng" strike="noStrike" dirty="0">
                          <a:solidFill>
                            <a:srgbClr val="FF0000"/>
                          </a:solidFill>
                          <a:effectLst/>
                          <a:latin typeface="+mj-ea"/>
                          <a:ea typeface="+mj-ea"/>
                        </a:rPr>
                        <a:t>長島町</a:t>
                      </a:r>
                      <a:r>
                        <a:rPr lang="ja-JP" altLang="en-US" sz="600" b="0" i="0" u="none" strike="noStrike" dirty="0">
                          <a:solidFill>
                            <a:schemeClr val="tx1"/>
                          </a:solidFill>
                          <a:effectLst/>
                          <a:latin typeface="+mj-ea"/>
                          <a:ea typeface="+mj-ea"/>
                        </a:rPr>
                        <a:t>、</a:t>
                      </a:r>
                      <a:r>
                        <a:rPr lang="ja-JP" altLang="en-US" sz="600" b="0" i="0" u="sng" strike="noStrike" dirty="0">
                          <a:solidFill>
                            <a:srgbClr val="FF0000"/>
                          </a:solidFill>
                          <a:effectLst/>
                          <a:latin typeface="+mj-ea"/>
                          <a:ea typeface="+mj-ea"/>
                        </a:rPr>
                        <a:t>徳之島町</a:t>
                      </a:r>
                      <a:endParaRPr lang="en-US" altLang="ja-JP" sz="600" b="0" i="0" u="sng" strike="noStrike" dirty="0">
                        <a:solidFill>
                          <a:srgbClr val="FF0000"/>
                        </a:solidFill>
                        <a:effectLst/>
                        <a:latin typeface="+mj-ea"/>
                        <a:ea typeface="+mj-ea"/>
                      </a:endParaRPr>
                    </a:p>
                    <a:p>
                      <a:pPr algn="l">
                        <a:spcAft>
                          <a:spcPts val="0"/>
                        </a:spcAft>
                      </a:pPr>
                      <a:r>
                        <a:rPr lang="ja-JP" altLang="en-US" sz="600" b="0" i="0" u="none" strike="noStrike" dirty="0">
                          <a:solidFill>
                            <a:schemeClr val="tx1"/>
                          </a:solidFill>
                          <a:effectLst/>
                          <a:latin typeface="+mj-ea"/>
                          <a:ea typeface="+mj-ea"/>
                        </a:rPr>
                        <a:t>（</a:t>
                      </a:r>
                      <a:r>
                        <a:rPr lang="en-US" altLang="ja-JP" sz="600" b="0" i="0" u="none" strike="noStrike" dirty="0">
                          <a:solidFill>
                            <a:schemeClr val="tx1"/>
                          </a:solidFill>
                          <a:effectLst/>
                          <a:latin typeface="+mj-ea"/>
                          <a:ea typeface="+mj-ea"/>
                        </a:rPr>
                        <a:t>134</a:t>
                      </a:r>
                      <a:r>
                        <a:rPr lang="ja-JP" altLang="en-US" sz="600" b="0" i="0" u="none" strike="noStrike" dirty="0">
                          <a:solidFill>
                            <a:schemeClr val="tx1"/>
                          </a:solidFill>
                          <a:effectLst/>
                          <a:latin typeface="+mj-ea"/>
                          <a:ea typeface="+mj-ea"/>
                        </a:rPr>
                        <a:t>団体）</a:t>
                      </a:r>
                    </a:p>
                  </a:txBody>
                  <a:tcPr marL="3842" marR="3842" marT="3842"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l">
                        <a:spcAft>
                          <a:spcPts val="0"/>
                        </a:spcAft>
                      </a:pPr>
                      <a:r>
                        <a:rPr lang="zh-TW"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留萌市</a:t>
                      </a:r>
                      <a:r>
                        <a:rPr lang="ja-JP" altLang="en-US" sz="600" b="0" i="0" u="none" strike="noStrike" dirty="0" err="1">
                          <a:solidFill>
                            <a:srgbClr val="000000"/>
                          </a:solidFill>
                          <a:effectLst/>
                          <a:latin typeface="ＭＳ Ｐゴシック" panose="020B0600070205080204" pitchFamily="50" charset="-128"/>
                          <a:ea typeface="+mn-ea"/>
                        </a:rPr>
                        <a:t>、</a:t>
                      </a:r>
                      <a:r>
                        <a:rPr lang="ja-JP" altLang="en-US" sz="600" b="0" i="0" u="none" strike="noStrike" dirty="0">
                          <a:solidFill>
                            <a:schemeClr val="tx1"/>
                          </a:solidFill>
                          <a:effectLst/>
                          <a:latin typeface="ＭＳ Ｐゴシック" panose="020B0600070205080204" pitchFamily="50" charset="-128"/>
                          <a:ea typeface="+mn-ea"/>
                        </a:rPr>
                        <a:t>紋別市、士別市、</a:t>
                      </a:r>
                      <a:r>
                        <a:rPr lang="ja-JP" altLang="en-US" sz="600" b="0" i="0" u="none" strike="noStrike" dirty="0">
                          <a:solidFill>
                            <a:srgbClr val="000000"/>
                          </a:solidFill>
                          <a:effectLst/>
                          <a:latin typeface="ＭＳ Ｐゴシック" panose="020B0600070205080204" pitchFamily="50" charset="-128"/>
                          <a:ea typeface="+mn-ea"/>
                        </a:rPr>
                        <a:t>根室市、砂川市、深川市、当別町、</a:t>
                      </a:r>
                      <a:r>
                        <a:rPr lang="ja-JP" altLang="en-US" sz="600" b="0" i="0" u="sng" strike="noStrike" dirty="0">
                          <a:solidFill>
                            <a:srgbClr val="FF0000"/>
                          </a:solidFill>
                          <a:effectLst/>
                          <a:latin typeface="ＭＳ Ｐゴシック" panose="020B0600070205080204" pitchFamily="50" charset="-128"/>
                          <a:ea typeface="+mn-ea"/>
                        </a:rPr>
                        <a:t>八雲町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岩内町</a:t>
                      </a:r>
                      <a:r>
                        <a:rPr lang="ja-JP" altLang="en-US" sz="600" b="0" i="0" u="none" strike="noStrike" dirty="0">
                          <a:solidFill>
                            <a:schemeClr val="tx1"/>
                          </a:solidFill>
                          <a:effectLst/>
                          <a:latin typeface="ＭＳ Ｐゴシック" panose="020B0600070205080204" pitchFamily="50" charset="-128"/>
                          <a:ea typeface="+mn-ea"/>
                        </a:rPr>
                        <a:t>、余市町、</a:t>
                      </a:r>
                      <a:r>
                        <a:rPr lang="ja-JP" altLang="en-US" sz="600" b="0" i="0" u="sng" strike="noStrike" dirty="0">
                          <a:solidFill>
                            <a:srgbClr val="FF0000"/>
                          </a:solidFill>
                          <a:effectLst/>
                          <a:latin typeface="ＭＳ Ｐゴシック" panose="020B0600070205080204" pitchFamily="50" charset="-128"/>
                          <a:ea typeface="+mn-ea"/>
                        </a:rPr>
                        <a:t>白老町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日高町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浦河町</a:t>
                      </a:r>
                      <a:r>
                        <a:rPr lang="ja-JP" altLang="en-US" sz="600" b="0" i="0" u="none" strike="noStrike" dirty="0">
                          <a:solidFill>
                            <a:schemeClr val="tx1"/>
                          </a:solidFill>
                          <a:effectLst/>
                          <a:latin typeface="ＭＳ Ｐゴシック" panose="020B0600070205080204" pitchFamily="50" charset="-128"/>
                          <a:ea typeface="+mn-ea"/>
                        </a:rPr>
                        <a:t>、新ひだか町、</a:t>
                      </a:r>
                      <a:r>
                        <a:rPr lang="ja-JP" altLang="en-US" sz="600" b="0" i="0" u="sng" strike="noStrike" dirty="0">
                          <a:solidFill>
                            <a:srgbClr val="FF0000"/>
                          </a:solidFill>
                          <a:effectLst/>
                          <a:latin typeface="ＭＳ Ｐゴシック" panose="020B0600070205080204" pitchFamily="50" charset="-128"/>
                          <a:ea typeface="+mn-ea"/>
                        </a:rPr>
                        <a:t>平内町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板柳町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七戸町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三戸町</a:t>
                      </a:r>
                      <a:r>
                        <a:rPr lang="ja-JP" altLang="en-US" sz="600" b="0" i="0" u="none" strike="noStrike" dirty="0">
                          <a:solidFill>
                            <a:schemeClr val="tx1"/>
                          </a:solidFill>
                          <a:effectLst/>
                          <a:latin typeface="ＭＳ Ｐゴシック" panose="020B0600070205080204" pitchFamily="50" charset="-128"/>
                          <a:ea typeface="+mn-ea"/>
                        </a:rPr>
                        <a:t>、八幡平市、</a:t>
                      </a:r>
                      <a:r>
                        <a:rPr lang="ja-JP" altLang="en-US" sz="600" b="0" i="0" u="sng" strike="noStrike" dirty="0">
                          <a:solidFill>
                            <a:srgbClr val="FF0000"/>
                          </a:solidFill>
                          <a:effectLst/>
                          <a:latin typeface="ＭＳ Ｐゴシック" panose="020B0600070205080204" pitchFamily="50" charset="-128"/>
                          <a:ea typeface="+mn-ea"/>
                        </a:rPr>
                        <a:t>岩手町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山田町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洋野町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一戸町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丸森町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南三陸町</a:t>
                      </a:r>
                      <a:r>
                        <a:rPr lang="ja-JP" altLang="en-US" sz="600" b="0" i="0" u="none" strike="noStrike" dirty="0">
                          <a:solidFill>
                            <a:schemeClr val="tx1"/>
                          </a:solidFill>
                          <a:effectLst/>
                          <a:latin typeface="ＭＳ Ｐゴシック" panose="020B0600070205080204" pitchFamily="50" charset="-128"/>
                          <a:ea typeface="+mn-ea"/>
                        </a:rPr>
                        <a:t>、に</a:t>
                      </a:r>
                      <a:r>
                        <a:rPr lang="ja-JP" altLang="en-US" sz="600" b="0" i="0" u="none" strike="noStrike" dirty="0" err="1">
                          <a:solidFill>
                            <a:schemeClr val="tx1"/>
                          </a:solidFill>
                          <a:effectLst/>
                          <a:latin typeface="ＭＳ Ｐゴシック" panose="020B0600070205080204" pitchFamily="50" charset="-128"/>
                          <a:ea typeface="+mn-ea"/>
                        </a:rPr>
                        <a:t>かほ</a:t>
                      </a:r>
                      <a:r>
                        <a:rPr lang="ja-JP" altLang="en-US" sz="600" b="0" i="0" u="none" strike="noStrike" dirty="0">
                          <a:solidFill>
                            <a:schemeClr val="tx1"/>
                          </a:solidFill>
                          <a:effectLst/>
                          <a:latin typeface="ＭＳ Ｐゴシック" panose="020B0600070205080204" pitchFamily="50" charset="-128"/>
                          <a:ea typeface="+mn-ea"/>
                        </a:rPr>
                        <a:t>市、仙北市、</a:t>
                      </a:r>
                      <a:r>
                        <a:rPr lang="ja-JP" altLang="en-US" sz="600" b="0" i="0" u="sng" strike="noStrike" dirty="0">
                          <a:solidFill>
                            <a:srgbClr val="FF0000"/>
                          </a:solidFill>
                          <a:effectLst/>
                          <a:latin typeface="ＭＳ Ｐゴシック" panose="020B0600070205080204" pitchFamily="50" charset="-128"/>
                          <a:ea typeface="+mn-ea"/>
                        </a:rPr>
                        <a:t>三種町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羽後町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尾花沢市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川西町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遊佐町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大洗町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大子町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美浦村</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利根町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塩谷町</a:t>
                      </a:r>
                      <a:r>
                        <a:rPr lang="ja-JP" altLang="en-US" sz="600" b="0" i="0" u="none" strike="noStrike" dirty="0">
                          <a:solidFill>
                            <a:schemeClr val="tx1"/>
                          </a:solidFill>
                          <a:effectLst/>
                          <a:latin typeface="ＭＳ Ｐゴシック" panose="020B0600070205080204" pitchFamily="50" charset="-128"/>
                          <a:ea typeface="+mn-ea"/>
                        </a:rPr>
                        <a:t>、那珂川町、</a:t>
                      </a:r>
                      <a:r>
                        <a:rPr lang="ja-JP" altLang="en-US" sz="600" b="0" i="0" u="sng" strike="noStrike" dirty="0">
                          <a:solidFill>
                            <a:srgbClr val="FF0000"/>
                          </a:solidFill>
                          <a:effectLst/>
                          <a:latin typeface="ＭＳ Ｐゴシック" panose="020B0600070205080204" pitchFamily="50" charset="-128"/>
                          <a:ea typeface="+mn-ea"/>
                        </a:rPr>
                        <a:t>東吾妻町</a:t>
                      </a:r>
                      <a:r>
                        <a:rPr lang="ja-JP" altLang="en-US" sz="600" b="0" i="0" u="none" strike="noStrike" dirty="0">
                          <a:solidFill>
                            <a:schemeClr val="tx1"/>
                          </a:solidFill>
                          <a:effectLst/>
                          <a:latin typeface="ＭＳ Ｐゴシック" panose="020B0600070205080204" pitchFamily="50" charset="-128"/>
                          <a:ea typeface="+mn-ea"/>
                        </a:rPr>
                        <a:t>、みなかみ町、</a:t>
                      </a:r>
                      <a:r>
                        <a:rPr lang="ja-JP" altLang="en-US" sz="600" b="0" i="0" u="sng" strike="noStrike" dirty="0">
                          <a:solidFill>
                            <a:srgbClr val="FF0000"/>
                          </a:solidFill>
                          <a:effectLst/>
                          <a:latin typeface="+mn-ea"/>
                          <a:ea typeface="+mn-ea"/>
                        </a:rPr>
                        <a:t>ときがわ町</a:t>
                      </a:r>
                      <a:r>
                        <a:rPr lang="ja-JP" altLang="en-US" sz="600" b="0" i="0" u="none" strike="noStrike" dirty="0">
                          <a:solidFill>
                            <a:srgbClr val="000000"/>
                          </a:solidFill>
                          <a:effectLst/>
                          <a:latin typeface="+mn-ea"/>
                          <a:ea typeface="+mn-ea"/>
                        </a:rPr>
                        <a:t>、</a:t>
                      </a:r>
                      <a:r>
                        <a:rPr lang="ja-JP" altLang="en-US" sz="600" b="0" i="0" u="sng" strike="noStrike" dirty="0">
                          <a:solidFill>
                            <a:srgbClr val="FF0000"/>
                          </a:solidFill>
                          <a:effectLst/>
                          <a:latin typeface="+mn-ea"/>
                          <a:ea typeface="+mn-ea"/>
                        </a:rPr>
                        <a:t>皆野町</a:t>
                      </a:r>
                      <a:r>
                        <a:rPr lang="ja-JP" altLang="en-US" sz="600" b="0" i="0" u="none" strike="noStrike" dirty="0">
                          <a:solidFill>
                            <a:srgbClr val="000000"/>
                          </a:solidFill>
                          <a:effectLst/>
                          <a:latin typeface="+mn-ea"/>
                          <a:ea typeface="+mn-ea"/>
                        </a:rPr>
                        <a:t>、</a:t>
                      </a:r>
                      <a:r>
                        <a:rPr lang="ja-JP" altLang="en-US" sz="600" b="0" i="0" u="sng" strike="noStrike" dirty="0">
                          <a:solidFill>
                            <a:srgbClr val="FF0000"/>
                          </a:solidFill>
                          <a:effectLst/>
                          <a:latin typeface="+mn-ea"/>
                          <a:ea typeface="+mn-ea"/>
                        </a:rPr>
                        <a:t>小鹿野町</a:t>
                      </a:r>
                      <a:r>
                        <a:rPr lang="ja-JP" altLang="en-US" sz="600" b="0" i="0" u="none" strike="noStrike" dirty="0">
                          <a:solidFill>
                            <a:srgbClr val="000000"/>
                          </a:solidFill>
                          <a:effectLst/>
                          <a:latin typeface="+mn-ea"/>
                          <a:ea typeface="+mn-ea"/>
                        </a:rPr>
                        <a:t>、勝浦市、</a:t>
                      </a:r>
                      <a:r>
                        <a:rPr lang="ja-JP" altLang="en-US" sz="600" b="0" i="0" u="sng" strike="noStrike" dirty="0">
                          <a:solidFill>
                            <a:srgbClr val="FF0000"/>
                          </a:solidFill>
                          <a:effectLst/>
                          <a:latin typeface="+mn-ea"/>
                          <a:ea typeface="+mn-ea"/>
                        </a:rPr>
                        <a:t>多古町</a:t>
                      </a:r>
                      <a:r>
                        <a:rPr lang="ja-JP" altLang="en-US" sz="600" b="0" i="0" u="none" strike="noStrike" dirty="0">
                          <a:solidFill>
                            <a:srgbClr val="000000"/>
                          </a:solidFill>
                          <a:effectLst/>
                          <a:latin typeface="+mn-ea"/>
                          <a:ea typeface="+mn-ea"/>
                        </a:rPr>
                        <a:t>、</a:t>
                      </a:r>
                      <a:r>
                        <a:rPr lang="ja-JP" altLang="en-US" sz="600" b="0" i="0" u="sng" strike="noStrike" dirty="0">
                          <a:solidFill>
                            <a:srgbClr val="FF0000"/>
                          </a:solidFill>
                          <a:effectLst/>
                          <a:latin typeface="+mn-ea"/>
                          <a:ea typeface="+mn-ea"/>
                        </a:rPr>
                        <a:t>九十九里町</a:t>
                      </a:r>
                      <a:r>
                        <a:rPr lang="ja-JP" altLang="en-US" sz="600" b="0" i="0" u="none" strike="noStrike" dirty="0">
                          <a:solidFill>
                            <a:srgbClr val="000000"/>
                          </a:solidFill>
                          <a:effectLst/>
                          <a:latin typeface="+mn-ea"/>
                          <a:ea typeface="+mn-ea"/>
                        </a:rPr>
                        <a:t>、</a:t>
                      </a:r>
                      <a:r>
                        <a:rPr lang="ja-JP" altLang="en-US" sz="600" b="0" i="0" u="sng" strike="noStrike" dirty="0">
                          <a:solidFill>
                            <a:srgbClr val="FF0000"/>
                          </a:solidFill>
                          <a:effectLst/>
                          <a:latin typeface="+mn-ea"/>
                          <a:ea typeface="+mn-ea"/>
                        </a:rPr>
                        <a:t>白子町</a:t>
                      </a:r>
                      <a:r>
                        <a:rPr lang="ja-JP" altLang="en-US" sz="600" b="0" i="0" u="none" strike="noStrike" dirty="0">
                          <a:solidFill>
                            <a:srgbClr val="000000"/>
                          </a:solidFill>
                          <a:effectLst/>
                          <a:latin typeface="+mn-ea"/>
                          <a:ea typeface="+mn-ea"/>
                        </a:rPr>
                        <a:t>、</a:t>
                      </a:r>
                      <a:r>
                        <a:rPr lang="ja-JP" altLang="en-US" sz="600" b="0" i="0" u="sng" strike="noStrike" dirty="0">
                          <a:solidFill>
                            <a:srgbClr val="FF0000"/>
                          </a:solidFill>
                          <a:effectLst/>
                          <a:latin typeface="+mn-ea"/>
                          <a:ea typeface="+mn-ea"/>
                        </a:rPr>
                        <a:t>山北町</a:t>
                      </a:r>
                      <a:r>
                        <a:rPr lang="ja-JP" altLang="en-US" sz="600" b="0" i="0" u="none" strike="noStrike" dirty="0">
                          <a:solidFill>
                            <a:schemeClr val="tx1"/>
                          </a:solidFill>
                          <a:effectLst/>
                          <a:latin typeface="+mn-ea"/>
                          <a:ea typeface="+mn-ea"/>
                        </a:rPr>
                        <a:t>、輪島市、志賀町、</a:t>
                      </a:r>
                      <a:r>
                        <a:rPr lang="ja-JP" altLang="en-US" sz="600" b="0" i="0" u="sng" strike="noStrike" dirty="0">
                          <a:solidFill>
                            <a:srgbClr val="FF0000"/>
                          </a:solidFill>
                          <a:effectLst/>
                          <a:latin typeface="+mn-ea"/>
                          <a:ea typeface="+mn-ea"/>
                        </a:rPr>
                        <a:t>宝達志水町</a:t>
                      </a:r>
                      <a:r>
                        <a:rPr lang="ja-JP" altLang="en-US" sz="600" b="0" i="0" u="none" strike="noStrike" dirty="0">
                          <a:solidFill>
                            <a:schemeClr val="tx1"/>
                          </a:solidFill>
                          <a:effectLst/>
                          <a:latin typeface="+mn-ea"/>
                          <a:ea typeface="+mn-ea"/>
                        </a:rPr>
                        <a:t>、大月市、上野原市、</a:t>
                      </a:r>
                      <a:r>
                        <a:rPr lang="ja-JP" altLang="en-US" sz="600" b="0" i="0" u="sng" strike="noStrike" dirty="0">
                          <a:solidFill>
                            <a:srgbClr val="FF0000"/>
                          </a:solidFill>
                          <a:effectLst/>
                          <a:latin typeface="+mn-ea"/>
                          <a:ea typeface="+mn-ea"/>
                        </a:rPr>
                        <a:t>市川三郷町</a:t>
                      </a:r>
                      <a:r>
                        <a:rPr lang="ja-JP" altLang="en-US" sz="600" b="0" i="0" u="none" strike="noStrike" dirty="0">
                          <a:solidFill>
                            <a:schemeClr val="tx1"/>
                          </a:solidFill>
                          <a:effectLst/>
                          <a:latin typeface="+mn-ea"/>
                          <a:ea typeface="+mn-ea"/>
                        </a:rPr>
                        <a:t>、飯山市、</a:t>
                      </a:r>
                      <a:r>
                        <a:rPr lang="ja-JP" altLang="en-US" sz="600" b="0" i="0" u="sng" strike="noStrike" dirty="0">
                          <a:solidFill>
                            <a:srgbClr val="FF0000"/>
                          </a:solidFill>
                          <a:effectLst/>
                          <a:latin typeface="+mn-ea"/>
                          <a:ea typeface="+mn-ea"/>
                        </a:rPr>
                        <a:t>山ノ内町</a:t>
                      </a:r>
                      <a:r>
                        <a:rPr lang="ja-JP" altLang="en-US" sz="600" b="0" i="0" u="none" strike="noStrike" dirty="0">
                          <a:solidFill>
                            <a:schemeClr val="tx1"/>
                          </a:solidFill>
                          <a:effectLst/>
                          <a:latin typeface="+mn-ea"/>
                          <a:ea typeface="+mn-ea"/>
                        </a:rPr>
                        <a:t>、揖斐川町、</a:t>
                      </a:r>
                      <a:r>
                        <a:rPr lang="ja-JP" altLang="en-US" sz="600" b="0" i="0" u="sng" strike="noStrike" dirty="0">
                          <a:solidFill>
                            <a:srgbClr val="FF0000"/>
                          </a:solidFill>
                          <a:effectLst/>
                          <a:latin typeface="ＭＳ Ｐゴシック" panose="020B0600070205080204" pitchFamily="50" charset="-128"/>
                          <a:ea typeface="+mn-ea"/>
                        </a:rPr>
                        <a:t>八百津町</a:t>
                      </a:r>
                      <a:r>
                        <a:rPr lang="ja-JP" altLang="en-US" sz="600" b="0" i="0" u="none" strike="noStrike" dirty="0">
                          <a:solidFill>
                            <a:schemeClr val="tx1"/>
                          </a:solidFill>
                          <a:effectLst/>
                          <a:latin typeface="ＭＳ Ｐゴシック" panose="020B0600070205080204" pitchFamily="50" charset="-128"/>
                          <a:ea typeface="+mn-ea"/>
                        </a:rPr>
                        <a:t>、下田市、南知多町、鳥羽市、</a:t>
                      </a:r>
                      <a:r>
                        <a:rPr lang="ja-JP" altLang="en-US" sz="600" b="0" i="0" u="sng" strike="noStrike" dirty="0">
                          <a:solidFill>
                            <a:srgbClr val="FF0000"/>
                          </a:solidFill>
                          <a:effectLst/>
                          <a:latin typeface="ＭＳ Ｐゴシック" panose="020B0600070205080204" pitchFamily="50" charset="-128"/>
                          <a:ea typeface="+mn-ea"/>
                        </a:rPr>
                        <a:t>熊野市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紀北町</a:t>
                      </a:r>
                      <a:r>
                        <a:rPr lang="ja-JP" altLang="en-US" sz="600" b="0" i="0" u="none" strike="noStrike" dirty="0">
                          <a:solidFill>
                            <a:schemeClr val="tx1"/>
                          </a:solidFill>
                          <a:effectLst/>
                          <a:latin typeface="ＭＳ Ｐゴシック" panose="020B0600070205080204" pitchFamily="50" charset="-128"/>
                          <a:ea typeface="+mn-ea"/>
                        </a:rPr>
                        <a:t>、宮津市、</a:t>
                      </a:r>
                      <a:r>
                        <a:rPr lang="ja-JP" altLang="en-US" sz="600" b="0" i="0" u="sng" strike="noStrike" dirty="0">
                          <a:solidFill>
                            <a:srgbClr val="FF0000"/>
                          </a:solidFill>
                          <a:effectLst/>
                          <a:latin typeface="ＭＳ Ｐゴシック" panose="020B0600070205080204" pitchFamily="50" charset="-128"/>
                          <a:ea typeface="+mn-ea"/>
                        </a:rPr>
                        <a:t>京丹波町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800" b="1" i="0" u="none" strike="noStrike" dirty="0">
                          <a:solidFill>
                            <a:schemeClr val="tx1"/>
                          </a:solidFill>
                          <a:effectLst/>
                          <a:latin typeface="ＭＳ Ｐゴシック" panose="020B0600070205080204" pitchFamily="50" charset="-128"/>
                          <a:ea typeface="+mn-ea"/>
                        </a:rPr>
                        <a:t>豊能町、</a:t>
                      </a:r>
                      <a:r>
                        <a:rPr lang="ja-JP" altLang="en-US" sz="800" b="1" i="0" u="sng" strike="noStrike" dirty="0">
                          <a:solidFill>
                            <a:srgbClr val="FF0000"/>
                          </a:solidFill>
                          <a:effectLst/>
                          <a:latin typeface="ＭＳ Ｐゴシック" panose="020B0600070205080204" pitchFamily="50" charset="-128"/>
                          <a:ea typeface="+mn-ea"/>
                        </a:rPr>
                        <a:t>能勢町</a:t>
                      </a:r>
                      <a:r>
                        <a:rPr lang="ja-JP" altLang="en-US" sz="800" b="1" i="0" u="none" strike="noStrike" dirty="0">
                          <a:solidFill>
                            <a:schemeClr val="tx1"/>
                          </a:solidFill>
                          <a:effectLst/>
                          <a:latin typeface="ＭＳ Ｐゴシック" panose="020B0600070205080204" pitchFamily="50" charset="-128"/>
                          <a:ea typeface="+mn-ea"/>
                        </a:rPr>
                        <a:t>、</a:t>
                      </a:r>
                      <a:r>
                        <a:rPr lang="ja-JP" altLang="en-US" sz="800" b="1" i="0" u="sng" strike="noStrike" dirty="0">
                          <a:solidFill>
                            <a:srgbClr val="FF0000"/>
                          </a:solidFill>
                          <a:effectLst/>
                          <a:latin typeface="ＭＳ Ｐゴシック" panose="020B0600070205080204" pitchFamily="50" charset="-128"/>
                          <a:ea typeface="+mn-ea"/>
                        </a:rPr>
                        <a:t>岬町</a:t>
                      </a:r>
                      <a:r>
                        <a:rPr lang="ja-JP" altLang="en-US" sz="600" b="0" i="0" u="none" strike="noStrike" dirty="0">
                          <a:solidFill>
                            <a:schemeClr val="tx1"/>
                          </a:solidFill>
                          <a:effectLst/>
                          <a:latin typeface="ＭＳ Ｐゴシック" panose="020B0600070205080204" pitchFamily="50" charset="-128"/>
                          <a:ea typeface="+mn-ea"/>
                        </a:rPr>
                        <a:t>、多可町、</a:t>
                      </a:r>
                      <a:r>
                        <a:rPr lang="ja-JP" altLang="en-US" sz="600" b="0" i="0" u="sng" strike="noStrike" dirty="0">
                          <a:solidFill>
                            <a:srgbClr val="FF0000"/>
                          </a:solidFill>
                          <a:effectLst/>
                          <a:latin typeface="ＭＳ Ｐゴシック" panose="020B0600070205080204" pitchFamily="50" charset="-128"/>
                          <a:ea typeface="+mn-ea"/>
                        </a:rPr>
                        <a:t>上郡町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佐用町</a:t>
                      </a:r>
                      <a:r>
                        <a:rPr lang="ja-JP" altLang="en-US" sz="600" b="0" i="0" u="none" strike="noStrike" dirty="0">
                          <a:solidFill>
                            <a:schemeClr val="tx1"/>
                          </a:solidFill>
                          <a:effectLst/>
                          <a:latin typeface="ＭＳ Ｐゴシック" panose="020B0600070205080204" pitchFamily="50" charset="-128"/>
                          <a:ea typeface="+mn-ea"/>
                        </a:rPr>
                        <a:t>、香美町、御所市、上牧町、</a:t>
                      </a:r>
                      <a:r>
                        <a:rPr lang="ja-JP" altLang="en-US" sz="600" b="0" i="0" u="sng" strike="noStrike" dirty="0">
                          <a:solidFill>
                            <a:srgbClr val="FF0000"/>
                          </a:solidFill>
                          <a:effectLst/>
                          <a:latin typeface="ＭＳ Ｐゴシック" panose="020B0600070205080204" pitchFamily="50" charset="-128"/>
                          <a:ea typeface="+mn-ea"/>
                        </a:rPr>
                        <a:t>湯浅町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那智勝浦町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串本町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奥出雲町</a:t>
                      </a:r>
                      <a:r>
                        <a:rPr lang="ja-JP" altLang="en-US" sz="600" b="0" i="0" u="none" strike="noStrike" dirty="0">
                          <a:solidFill>
                            <a:schemeClr val="tx1"/>
                          </a:solidFill>
                          <a:effectLst/>
                          <a:latin typeface="ＭＳ Ｐゴシック" panose="020B0600070205080204" pitchFamily="50" charset="-128"/>
                          <a:ea typeface="+mn-ea"/>
                        </a:rPr>
                        <a:t>、竹原市、江田島市、三好市、</a:t>
                      </a:r>
                      <a:r>
                        <a:rPr lang="ja-JP" altLang="en-US" sz="600" b="0" i="0" u="sng" strike="noStrike" dirty="0">
                          <a:solidFill>
                            <a:srgbClr val="FF0000"/>
                          </a:solidFill>
                          <a:effectLst/>
                          <a:latin typeface="ＭＳ Ｐゴシック" panose="020B0600070205080204" pitchFamily="50" charset="-128"/>
                          <a:ea typeface="+mn-ea"/>
                        </a:rPr>
                        <a:t>小豆島町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鬼北町</a:t>
                      </a:r>
                      <a:r>
                        <a:rPr lang="ja-JP" altLang="en-US" sz="600" b="0" i="0" u="none" strike="noStrike" dirty="0">
                          <a:solidFill>
                            <a:schemeClr val="tx1"/>
                          </a:solidFill>
                          <a:effectLst/>
                          <a:latin typeface="ＭＳ Ｐゴシック" panose="020B0600070205080204" pitchFamily="50" charset="-128"/>
                          <a:ea typeface="+mn-ea"/>
                        </a:rPr>
                        <a:t>、愛南町、須崎市、</a:t>
                      </a:r>
                      <a:r>
                        <a:rPr lang="ja-JP" altLang="en-US" sz="600" b="0" i="0" u="sng" strike="noStrike" dirty="0">
                          <a:solidFill>
                            <a:srgbClr val="FF0000"/>
                          </a:solidFill>
                          <a:effectLst/>
                          <a:latin typeface="ＭＳ Ｐゴシック" panose="020B0600070205080204" pitchFamily="50" charset="-128"/>
                          <a:ea typeface="+mn-ea"/>
                        </a:rPr>
                        <a:t>土佐清水市</a:t>
                      </a:r>
                      <a:r>
                        <a:rPr lang="ja-JP" altLang="en-US" sz="600" b="0" i="0" u="none" strike="noStrike" dirty="0">
                          <a:solidFill>
                            <a:schemeClr val="tx1"/>
                          </a:solidFill>
                          <a:effectLst/>
                          <a:latin typeface="ＭＳ Ｐゴシック" panose="020B0600070205080204" pitchFamily="50" charset="-128"/>
                          <a:ea typeface="+mn-ea"/>
                        </a:rPr>
                        <a:t>、いの町、</a:t>
                      </a:r>
                      <a:r>
                        <a:rPr lang="ja-JP" altLang="en-US" sz="600" b="0" i="0" u="sng" strike="noStrike" dirty="0">
                          <a:solidFill>
                            <a:srgbClr val="FF0000"/>
                          </a:solidFill>
                          <a:effectLst/>
                          <a:latin typeface="ＭＳ Ｐゴシック" panose="020B0600070205080204" pitchFamily="50" charset="-128"/>
                          <a:ea typeface="+mn-ea"/>
                        </a:rPr>
                        <a:t>黒潮町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芦屋町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香春町</a:t>
                      </a:r>
                      <a:r>
                        <a:rPr lang="ja-JP" altLang="en-US" sz="600" b="0" i="0" u="none" strike="noStrike" dirty="0">
                          <a:solidFill>
                            <a:srgbClr val="FF0000"/>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川崎町</a:t>
                      </a:r>
                      <a:r>
                        <a:rPr lang="ja-JP" altLang="en-US" sz="600" b="0" i="0" u="none" strike="noStrike" dirty="0">
                          <a:solidFill>
                            <a:schemeClr val="tx1"/>
                          </a:solidFill>
                          <a:effectLst/>
                          <a:latin typeface="ＭＳ Ｐゴシック" panose="020B0600070205080204" pitchFamily="50" charset="-128"/>
                          <a:ea typeface="+mn-ea"/>
                        </a:rPr>
                        <a:t>、上天草市、</a:t>
                      </a:r>
                      <a:r>
                        <a:rPr lang="ja-JP" altLang="en-US" sz="600" b="0" i="0" u="sng" strike="noStrike" dirty="0">
                          <a:solidFill>
                            <a:srgbClr val="FF0000"/>
                          </a:solidFill>
                          <a:effectLst/>
                          <a:latin typeface="ＭＳ Ｐゴシック" panose="020B0600070205080204" pitchFamily="50" charset="-128"/>
                          <a:ea typeface="+mn-ea"/>
                        </a:rPr>
                        <a:t>美里町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和水町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山都町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芦北町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津久見市</a:t>
                      </a:r>
                      <a:r>
                        <a:rPr lang="ja-JP" altLang="en-US" sz="600" b="0" i="0" u="none" strike="noStrike" dirty="0">
                          <a:solidFill>
                            <a:schemeClr val="tx1"/>
                          </a:solidFill>
                          <a:effectLst/>
                          <a:latin typeface="ＭＳ Ｐゴシック" panose="020B0600070205080204" pitchFamily="50" charset="-128"/>
                          <a:ea typeface="+mn-ea"/>
                        </a:rPr>
                        <a:t>、竹田市、国東市、串間市、えびの市、阿久根市、</a:t>
                      </a:r>
                      <a:r>
                        <a:rPr lang="ja-JP" altLang="en-US" sz="600" b="0" i="0" u="sng" strike="noStrike" dirty="0">
                          <a:solidFill>
                            <a:srgbClr val="FF0000"/>
                          </a:solidFill>
                          <a:effectLst/>
                          <a:latin typeface="ＭＳ Ｐゴシック" panose="020B0600070205080204" pitchFamily="50" charset="-128"/>
                          <a:ea typeface="+mn-ea"/>
                        </a:rPr>
                        <a:t>垂水市</a:t>
                      </a:r>
                      <a:r>
                        <a:rPr lang="ja-JP" altLang="en-US" sz="600" b="0" i="0" u="none" strike="noStrike" dirty="0">
                          <a:solidFill>
                            <a:schemeClr val="tx1"/>
                          </a:solidFill>
                          <a:effectLst/>
                          <a:latin typeface="ＭＳ Ｐゴシック" panose="020B0600070205080204" pitchFamily="50" charset="-128"/>
                          <a:ea typeface="+mn-ea"/>
                        </a:rPr>
                        <a:t>、伊佐市、</a:t>
                      </a:r>
                      <a:r>
                        <a:rPr lang="ja-JP" altLang="en-US" sz="600" b="0" i="0" u="sng" strike="noStrike" dirty="0">
                          <a:solidFill>
                            <a:srgbClr val="FF0000"/>
                          </a:solidFill>
                          <a:effectLst/>
                          <a:latin typeface="ＭＳ Ｐゴシック" panose="020B0600070205080204" pitchFamily="50" charset="-128"/>
                          <a:ea typeface="+mn-ea"/>
                        </a:rPr>
                        <a:t>湧水町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大崎町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肝付町</a:t>
                      </a:r>
                      <a:endParaRPr lang="en-US" altLang="ja-JP" sz="600" b="0" i="0" u="sng" strike="noStrike" dirty="0">
                        <a:solidFill>
                          <a:srgbClr val="FF0000"/>
                        </a:solidFill>
                        <a:effectLst/>
                        <a:latin typeface="ＭＳ Ｐゴシック" panose="020B0600070205080204" pitchFamily="50" charset="-128"/>
                        <a:ea typeface="+mn-ea"/>
                      </a:endParaRPr>
                    </a:p>
                    <a:p>
                      <a:pPr algn="l">
                        <a:spcAft>
                          <a:spcPts val="0"/>
                        </a:spcAft>
                      </a:pPr>
                      <a:r>
                        <a:rPr lang="ja-JP" altLang="en-US" sz="600" b="0" i="0" u="none" strike="noStrike" dirty="0">
                          <a:solidFill>
                            <a:schemeClr val="tx1"/>
                          </a:solidFill>
                          <a:effectLst/>
                          <a:latin typeface="ＭＳ Ｐゴシック" panose="020B0600070205080204" pitchFamily="50" charset="-128"/>
                          <a:ea typeface="+mn-ea"/>
                        </a:rPr>
                        <a:t>（</a:t>
                      </a:r>
                      <a:r>
                        <a:rPr lang="en-US" altLang="ja-JP" sz="600" b="0" i="0" u="none" strike="noStrike" dirty="0">
                          <a:solidFill>
                            <a:schemeClr val="tx1"/>
                          </a:solidFill>
                          <a:effectLst/>
                          <a:latin typeface="ＭＳ Ｐゴシック" panose="020B0600070205080204" pitchFamily="50" charset="-128"/>
                          <a:ea typeface="+mn-ea"/>
                        </a:rPr>
                        <a:t>107</a:t>
                      </a:r>
                      <a:r>
                        <a:rPr lang="ja-JP" altLang="en-US" sz="600" b="0" i="0" u="none" strike="noStrike" dirty="0">
                          <a:solidFill>
                            <a:schemeClr val="tx1"/>
                          </a:solidFill>
                          <a:effectLst/>
                          <a:latin typeface="ＭＳ Ｐゴシック" panose="020B0600070205080204" pitchFamily="50" charset="-128"/>
                          <a:ea typeface="+mn-ea"/>
                        </a:rPr>
                        <a:t>団体）</a:t>
                      </a:r>
                      <a:endParaRPr lang="en-US" altLang="ja-JP" sz="600" b="0" i="0" u="none" strike="noStrike" dirty="0">
                        <a:solidFill>
                          <a:schemeClr val="tx1"/>
                        </a:solidFill>
                        <a:effectLst/>
                        <a:latin typeface="ＭＳ Ｐゴシック" panose="020B0600070205080204" pitchFamily="50" charset="-128"/>
                        <a:ea typeface="+mn-ea"/>
                      </a:endParaRPr>
                    </a:p>
                  </a:txBody>
                  <a:tcPr marL="3842" marR="3842" marT="3842" marB="0">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spcAft>
                          <a:spcPts val="0"/>
                        </a:spcAft>
                      </a:pPr>
                      <a:r>
                        <a:rPr lang="zh-TW" altLang="en-US" sz="600" b="0" i="0" u="none" strike="noStrike" dirty="0">
                          <a:solidFill>
                            <a:schemeClr val="tx1"/>
                          </a:solidFill>
                          <a:effectLst/>
                          <a:latin typeface="ＭＳ Ｐゴシック" panose="020B0600070205080204" pitchFamily="50" charset="-128"/>
                          <a:ea typeface="ＭＳ Ｐゴシック" panose="020B0600070205080204" pitchFamily="50" charset="-128"/>
                        </a:rPr>
                        <a:t>美唄市</a:t>
                      </a:r>
                      <a:r>
                        <a:rPr lang="ja-JP" altLang="en-US" sz="600" b="0" i="0" u="none" strike="noStrike" dirty="0" err="1">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芦別市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赤平市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森町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err="1">
                          <a:solidFill>
                            <a:srgbClr val="FF0000"/>
                          </a:solidFill>
                          <a:effectLst/>
                          <a:latin typeface="ＭＳ Ｐゴシック" panose="020B0600070205080204" pitchFamily="50" charset="-128"/>
                          <a:ea typeface="+mn-ea"/>
                        </a:rPr>
                        <a:t>鰺ヶ</a:t>
                      </a:r>
                      <a:r>
                        <a:rPr lang="ja-JP" altLang="en-US" sz="600" b="0" i="0" u="sng" strike="noStrike" dirty="0">
                          <a:solidFill>
                            <a:srgbClr val="FF0000"/>
                          </a:solidFill>
                          <a:effectLst/>
                          <a:latin typeface="ＭＳ Ｐゴシック" panose="020B0600070205080204" pitchFamily="50" charset="-128"/>
                          <a:ea typeface="+mn-ea"/>
                        </a:rPr>
                        <a:t>沢町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中泊町</a:t>
                      </a:r>
                      <a:r>
                        <a:rPr lang="ja-JP" altLang="en-US" sz="600" b="0" i="0" u="none" strike="noStrike" dirty="0">
                          <a:solidFill>
                            <a:schemeClr val="tx1"/>
                          </a:solidFill>
                          <a:effectLst/>
                          <a:latin typeface="ＭＳ Ｐゴシック" panose="020B0600070205080204" pitchFamily="50" charset="-128"/>
                          <a:ea typeface="+mn-ea"/>
                        </a:rPr>
                        <a:t>、男鹿市、</a:t>
                      </a:r>
                      <a:r>
                        <a:rPr lang="ja-JP" altLang="en-US" sz="600" b="0" i="0" u="sng" strike="noStrike" dirty="0">
                          <a:solidFill>
                            <a:srgbClr val="FF0000"/>
                          </a:solidFill>
                          <a:effectLst/>
                          <a:latin typeface="ＭＳ Ｐゴシック" panose="020B0600070205080204" pitchFamily="50" charset="-128"/>
                          <a:ea typeface="+mn-ea"/>
                        </a:rPr>
                        <a:t>茂木町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阿賀町</a:t>
                      </a:r>
                      <a:r>
                        <a:rPr lang="ja-JP" altLang="en-US" sz="600" b="0" i="0" u="none" strike="noStrike" dirty="0">
                          <a:solidFill>
                            <a:schemeClr val="tx1"/>
                          </a:solidFill>
                          <a:effectLst/>
                          <a:latin typeface="ＭＳ Ｐゴシック" panose="020B0600070205080204" pitchFamily="50" charset="-128"/>
                          <a:ea typeface="+mn-ea"/>
                        </a:rPr>
                        <a:t>、</a:t>
                      </a:r>
                      <a:r>
                        <a:rPr lang="zh-TW" altLang="en-US" sz="600" b="0" i="0" u="sng" strike="noStrike" dirty="0">
                          <a:solidFill>
                            <a:srgbClr val="FF0000"/>
                          </a:solidFill>
                          <a:effectLst/>
                          <a:latin typeface="ＭＳ Ｐゴシック" panose="020B0600070205080204" pitchFamily="50" charset="-128"/>
                          <a:ea typeface="ＭＳ Ｐゴシック" panose="020B0600070205080204" pitchFamily="50" charset="-128"/>
                        </a:rPr>
                        <a:t>朝日町</a:t>
                      </a:r>
                      <a:r>
                        <a:rPr lang="ja-JP" altLang="en-US" sz="600" b="0" i="0" u="none" strike="noStrike" dirty="0" err="1">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珠洲市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能登町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身延町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東伊豆町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尾鷲市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周防大島町</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室戸市</a:t>
                      </a:r>
                      <a:r>
                        <a:rPr lang="ja-JP" altLang="en-US" sz="600" b="0" i="0" u="none" strike="noStrike" dirty="0">
                          <a:solidFill>
                            <a:schemeClr val="tx1"/>
                          </a:solidFill>
                          <a:effectLst/>
                          <a:latin typeface="ＭＳ Ｐゴシック" panose="020B0600070205080204" pitchFamily="50" charset="-128"/>
                          <a:ea typeface="+mn-ea"/>
                        </a:rPr>
                        <a:t>、</a:t>
                      </a:r>
                      <a:r>
                        <a:rPr lang="ja-JP" altLang="en-US" sz="600" b="0" i="0" u="sng" strike="noStrike" dirty="0">
                          <a:solidFill>
                            <a:srgbClr val="FF0000"/>
                          </a:solidFill>
                          <a:effectLst/>
                          <a:latin typeface="ＭＳ Ｐゴシック" panose="020B0600070205080204" pitchFamily="50" charset="-128"/>
                          <a:ea typeface="+mn-ea"/>
                        </a:rPr>
                        <a:t>新上五島町</a:t>
                      </a:r>
                      <a:endParaRPr lang="en-US" altLang="ja-JP" sz="600" b="0" i="0" u="sng" strike="noStrike" dirty="0">
                        <a:solidFill>
                          <a:srgbClr val="FF0000"/>
                        </a:solidFill>
                        <a:effectLst/>
                        <a:latin typeface="ＭＳ Ｐゴシック" panose="020B0600070205080204" pitchFamily="50" charset="-128"/>
                        <a:ea typeface="+mn-ea"/>
                      </a:endParaRPr>
                    </a:p>
                    <a:p>
                      <a:pPr algn="l">
                        <a:spcAft>
                          <a:spcPts val="0"/>
                        </a:spcAft>
                      </a:pPr>
                      <a:r>
                        <a:rPr lang="ja-JP" altLang="en-US" sz="600" b="0" i="0" u="none" strike="noStrike" dirty="0">
                          <a:solidFill>
                            <a:schemeClr val="tx1"/>
                          </a:solidFill>
                          <a:effectLst/>
                          <a:latin typeface="ＭＳ Ｐゴシック" panose="020B0600070205080204" pitchFamily="50" charset="-128"/>
                          <a:ea typeface="+mn-ea"/>
                        </a:rPr>
                        <a:t>（</a:t>
                      </a:r>
                      <a:r>
                        <a:rPr lang="en-US" altLang="ja-JP" sz="600" b="0" i="0" u="none" strike="noStrike" dirty="0">
                          <a:solidFill>
                            <a:schemeClr val="tx1"/>
                          </a:solidFill>
                          <a:effectLst/>
                          <a:latin typeface="ＭＳ Ｐゴシック" panose="020B0600070205080204" pitchFamily="50" charset="-128"/>
                          <a:ea typeface="+mn-ea"/>
                        </a:rPr>
                        <a:t>18</a:t>
                      </a:r>
                      <a:r>
                        <a:rPr lang="ja-JP" altLang="en-US" sz="600" b="0" i="0" u="none" strike="noStrike" dirty="0">
                          <a:solidFill>
                            <a:schemeClr val="tx1"/>
                          </a:solidFill>
                          <a:effectLst/>
                          <a:latin typeface="ＭＳ Ｐゴシック" panose="020B0600070205080204" pitchFamily="50" charset="-128"/>
                          <a:ea typeface="+mn-ea"/>
                        </a:rPr>
                        <a:t>団体）</a:t>
                      </a:r>
                      <a:endParaRPr lang="zh-TW" altLang="en-US" sz="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3842" marR="3842" marT="3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600" b="0" i="0" u="sng" strike="noStrike" dirty="0">
                          <a:solidFill>
                            <a:srgbClr val="FF0000"/>
                          </a:solidFill>
                          <a:effectLst/>
                          <a:latin typeface="ＭＳ Ｐゴシック" panose="020B0600070205080204" pitchFamily="50" charset="-128"/>
                          <a:ea typeface="+mn-ea"/>
                        </a:rPr>
                        <a:t>南伊勢町</a:t>
                      </a:r>
                      <a:endParaRPr lang="en-US" altLang="ja-JP" sz="600" b="0" i="0" u="sng" strike="noStrike" dirty="0">
                        <a:solidFill>
                          <a:srgbClr val="FF0000"/>
                        </a:solidFill>
                        <a:effectLst/>
                        <a:latin typeface="ＭＳ Ｐゴシック" panose="020B0600070205080204" pitchFamily="50" charset="-128"/>
                        <a:ea typeface="+mn-ea"/>
                      </a:endParaRPr>
                    </a:p>
                    <a:p>
                      <a:pPr algn="l" fontAlgn="t"/>
                      <a:r>
                        <a:rPr lang="ja-JP" altLang="en-US" sz="600" b="0" i="0" u="none" strike="noStrike" dirty="0">
                          <a:solidFill>
                            <a:schemeClr val="tx1"/>
                          </a:solidFill>
                          <a:effectLst/>
                          <a:latin typeface="ＭＳ Ｐゴシック" panose="020B0600070205080204" pitchFamily="50" charset="-128"/>
                          <a:ea typeface="+mn-ea"/>
                        </a:rPr>
                        <a:t>（</a:t>
                      </a:r>
                      <a:r>
                        <a:rPr lang="en-US" altLang="ja-JP" sz="600" b="0" i="0" u="none" strike="noStrike" dirty="0">
                          <a:solidFill>
                            <a:schemeClr val="tx1"/>
                          </a:solidFill>
                          <a:effectLst/>
                          <a:latin typeface="ＭＳ Ｐゴシック" panose="020B0600070205080204" pitchFamily="50" charset="-128"/>
                          <a:ea typeface="+mn-ea"/>
                        </a:rPr>
                        <a:t>1</a:t>
                      </a:r>
                      <a:r>
                        <a:rPr lang="ja-JP" altLang="en-US" sz="600" b="0" i="0" u="none" strike="noStrike" dirty="0">
                          <a:solidFill>
                            <a:schemeClr val="tx1"/>
                          </a:solidFill>
                          <a:effectLst/>
                          <a:latin typeface="ＭＳ Ｐゴシック" panose="020B0600070205080204" pitchFamily="50" charset="-128"/>
                          <a:ea typeface="+mn-ea"/>
                        </a:rPr>
                        <a:t>団体）</a:t>
                      </a:r>
                      <a:endParaRPr lang="ja-JP" altLang="en-US" sz="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3842" marR="3842" marT="3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ja-JP" altLang="en-US" sz="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3842" marR="3842" marT="3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14689">
                <a:tc>
                  <a:txBody>
                    <a:bodyPr/>
                    <a:lstStyle/>
                    <a:p>
                      <a:pPr algn="l" fontAlgn="ctr"/>
                      <a:r>
                        <a:rPr lang="ja-JP" altLang="en-US" sz="800" b="0" i="0" u="none" strike="noStrike" spc="-150" dirty="0">
                          <a:solidFill>
                            <a:srgbClr val="000000"/>
                          </a:solidFill>
                          <a:effectLst/>
                          <a:latin typeface="ＭＳ Ｐゴシック" panose="020B0600070205080204" pitchFamily="50" charset="-128"/>
                          <a:ea typeface="ＭＳ Ｐゴシック" panose="020B0600070205080204" pitchFamily="50" charset="-128"/>
                        </a:rPr>
                        <a:t>１万人未満</a:t>
                      </a:r>
                      <a:endParaRPr lang="en-US" altLang="ja-JP" sz="800" b="0" i="0" u="none" strike="noStrike" spc="-150" dirty="0">
                        <a:solidFill>
                          <a:srgbClr val="000000"/>
                        </a:solidFill>
                        <a:effectLst/>
                        <a:latin typeface="ＭＳ Ｐゴシック" panose="020B0600070205080204" pitchFamily="50" charset="-128"/>
                        <a:ea typeface="ＭＳ Ｐゴシック" panose="020B0600070205080204" pitchFamily="50" charset="-128"/>
                      </a:endParaRP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spcAft>
                          <a:spcPts val="0"/>
                        </a:spcAft>
                      </a:pPr>
                      <a:r>
                        <a:rPr lang="zh-TW"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御蔵島村</a:t>
                      </a:r>
                      <a:r>
                        <a:rPr lang="ja-JP" altLang="en-US" sz="600" b="0" i="0" u="none" strike="noStrike" dirty="0" err="1">
                          <a:solidFill>
                            <a:srgbClr val="000000"/>
                          </a:solidFill>
                          <a:effectLst/>
                          <a:latin typeface="ＭＳ Ｐゴシック" panose="020B0600070205080204" pitchFamily="50" charset="-128"/>
                          <a:ea typeface="+mn-ea"/>
                        </a:rPr>
                        <a:t>、</a:t>
                      </a:r>
                      <a:r>
                        <a:rPr lang="ja-JP" altLang="en-US" sz="600" b="0" i="0" u="none" strike="noStrike" dirty="0">
                          <a:solidFill>
                            <a:srgbClr val="000000"/>
                          </a:solidFill>
                          <a:effectLst/>
                          <a:latin typeface="ＭＳ Ｐゴシック" panose="020B0600070205080204" pitchFamily="50" charset="-128"/>
                          <a:ea typeface="+mn-ea"/>
                        </a:rPr>
                        <a:t>川北町、日吉津村、久山町、宜野座村</a:t>
                      </a:r>
                      <a:endParaRPr lang="en-US" altLang="ja-JP" sz="600" b="0" i="0" u="none" strike="noStrike" dirty="0">
                        <a:solidFill>
                          <a:srgbClr val="000000"/>
                        </a:solidFill>
                        <a:effectLst/>
                        <a:latin typeface="ＭＳ Ｐゴシック" panose="020B0600070205080204" pitchFamily="50" charset="-128"/>
                        <a:ea typeface="+mn-ea"/>
                      </a:endParaRPr>
                    </a:p>
                    <a:p>
                      <a:pPr algn="l">
                        <a:spcAft>
                          <a:spcPts val="0"/>
                        </a:spcAft>
                      </a:pPr>
                      <a:r>
                        <a:rPr lang="ja-JP" altLang="en-US" sz="600" b="0" i="0" u="none" strike="noStrike" dirty="0">
                          <a:solidFill>
                            <a:srgbClr val="000000"/>
                          </a:solidFill>
                          <a:effectLst/>
                          <a:latin typeface="ＭＳ Ｐゴシック" panose="020B0600070205080204" pitchFamily="50" charset="-128"/>
                          <a:ea typeface="+mn-ea"/>
                        </a:rPr>
                        <a:t>（</a:t>
                      </a:r>
                      <a:r>
                        <a:rPr lang="en-US" altLang="ja-JP" sz="600" b="0" i="0" u="none" strike="noStrike" dirty="0">
                          <a:solidFill>
                            <a:srgbClr val="000000"/>
                          </a:solidFill>
                          <a:effectLst/>
                          <a:latin typeface="ＭＳ Ｐゴシック" panose="020B0600070205080204" pitchFamily="50" charset="-128"/>
                          <a:ea typeface="+mn-ea"/>
                        </a:rPr>
                        <a:t>5</a:t>
                      </a:r>
                      <a:r>
                        <a:rPr lang="ja-JP" altLang="en-US" sz="600" b="0" i="0" u="none" strike="noStrike" dirty="0">
                          <a:solidFill>
                            <a:srgbClr val="000000"/>
                          </a:solidFill>
                          <a:effectLst/>
                          <a:latin typeface="ＭＳ Ｐゴシック" panose="020B0600070205080204" pitchFamily="50" charset="-128"/>
                          <a:ea typeface="+mn-ea"/>
                        </a:rPr>
                        <a:t>団体）</a:t>
                      </a:r>
                      <a:endParaRPr lang="zh-TW"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842" marR="3842" marT="3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spcAft>
                          <a:spcPts val="0"/>
                        </a:spcAft>
                      </a:pPr>
                      <a:r>
                        <a:rPr lang="ja-JP" altLang="en-US" sz="600" b="0" i="0" u="none" strike="noStrike" dirty="0">
                          <a:solidFill>
                            <a:srgbClr val="000000"/>
                          </a:solidFill>
                          <a:effectLst/>
                          <a:latin typeface="ＭＳ Ｐゴシック" panose="020B0600070205080204" pitchFamily="50" charset="-128"/>
                          <a:ea typeface="+mn-ea"/>
                        </a:rPr>
                        <a:t>ニセコ町、舟橋村、忍野村、山形村、豊郷町、</a:t>
                      </a:r>
                      <a:r>
                        <a:rPr lang="ja-JP" altLang="en-US" sz="800" b="1" i="0" u="none" strike="noStrike" dirty="0">
                          <a:solidFill>
                            <a:srgbClr val="000000"/>
                          </a:solidFill>
                          <a:effectLst/>
                          <a:latin typeface="ＭＳ Ｐゴシック" panose="020B0600070205080204" pitchFamily="50" charset="-128"/>
                          <a:ea typeface="+mn-ea"/>
                        </a:rPr>
                        <a:t>田尻町</a:t>
                      </a:r>
                      <a:r>
                        <a:rPr lang="ja-JP" altLang="en-US" sz="600" b="0" i="0" u="none" strike="noStrike" dirty="0">
                          <a:solidFill>
                            <a:srgbClr val="000000"/>
                          </a:solidFill>
                          <a:effectLst/>
                          <a:latin typeface="ＭＳ Ｐゴシック" panose="020B0600070205080204" pitchFamily="50" charset="-128"/>
                          <a:ea typeface="+mn-ea"/>
                        </a:rPr>
                        <a:t>、日高町、上峰町、江北町、嘉島町、今帰仁村、竹富町</a:t>
                      </a:r>
                      <a:endParaRPr lang="en-US" altLang="ja-JP" sz="600" b="0" i="0" u="none" strike="noStrike" dirty="0">
                        <a:solidFill>
                          <a:srgbClr val="000000"/>
                        </a:solidFill>
                        <a:effectLst/>
                        <a:latin typeface="ＭＳ Ｐゴシック" panose="020B0600070205080204" pitchFamily="50" charset="-128"/>
                        <a:ea typeface="+mn-ea"/>
                      </a:endParaRPr>
                    </a:p>
                    <a:p>
                      <a:pPr algn="l">
                        <a:spcAft>
                          <a:spcPts val="0"/>
                        </a:spcAft>
                      </a:pPr>
                      <a:r>
                        <a:rPr lang="ja-JP" altLang="en-US" sz="600" b="0" i="0" u="none" strike="noStrike" dirty="0">
                          <a:solidFill>
                            <a:srgbClr val="000000"/>
                          </a:solidFill>
                          <a:effectLst/>
                          <a:latin typeface="ＭＳ Ｐゴシック" panose="020B0600070205080204" pitchFamily="50" charset="-128"/>
                          <a:ea typeface="+mn-ea"/>
                        </a:rPr>
                        <a:t>（</a:t>
                      </a:r>
                      <a:r>
                        <a:rPr lang="en-US" altLang="ja-JP" sz="600" b="0" i="0" u="none" strike="noStrike" dirty="0">
                          <a:solidFill>
                            <a:srgbClr val="000000"/>
                          </a:solidFill>
                          <a:effectLst/>
                          <a:latin typeface="ＭＳ Ｐゴシック" panose="020B0600070205080204" pitchFamily="50" charset="-128"/>
                          <a:ea typeface="+mn-ea"/>
                        </a:rPr>
                        <a:t>12</a:t>
                      </a:r>
                      <a:r>
                        <a:rPr lang="ja-JP" altLang="en-US" sz="600" b="0" i="0" u="none" strike="noStrike" dirty="0">
                          <a:solidFill>
                            <a:srgbClr val="000000"/>
                          </a:solidFill>
                          <a:effectLst/>
                          <a:latin typeface="ＭＳ Ｐゴシック" panose="020B0600070205080204" pitchFamily="50" charset="-128"/>
                          <a:ea typeface="+mn-ea"/>
                        </a:rPr>
                        <a:t>団体）</a:t>
                      </a:r>
                      <a:endPar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842" marR="3842" marT="3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spcAft>
                          <a:spcPts val="0"/>
                        </a:spcAft>
                      </a:pPr>
                      <a:r>
                        <a:rPr lang="zh-TW"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東川町</a:t>
                      </a:r>
                      <a:r>
                        <a:rPr lang="ja-JP" altLang="en-US" sz="600" b="0" i="0" u="none" strike="noStrike" dirty="0" err="1">
                          <a:solidFill>
                            <a:srgbClr val="000000"/>
                          </a:solidFill>
                          <a:effectLst/>
                          <a:latin typeface="ＭＳ Ｐゴシック" panose="020B0600070205080204" pitchFamily="50" charset="-128"/>
                          <a:ea typeface="+mn-ea"/>
                        </a:rPr>
                        <a:t>、</a:t>
                      </a:r>
                      <a:r>
                        <a:rPr lang="ja-JP" altLang="en-US" sz="600" b="0" i="0" u="none" strike="noStrike" dirty="0">
                          <a:solidFill>
                            <a:srgbClr val="000000"/>
                          </a:solidFill>
                          <a:effectLst/>
                          <a:latin typeface="ＭＳ Ｐゴシック" panose="020B0600070205080204" pitchFamily="50" charset="-128"/>
                          <a:ea typeface="+mn-ea"/>
                        </a:rPr>
                        <a:t>鹿追町、中札内村、更別村、</a:t>
                      </a:r>
                      <a:r>
                        <a:rPr lang="ja-JP" altLang="en-US" sz="600" b="0" i="0" u="none" strike="noStrike" dirty="0">
                          <a:solidFill>
                            <a:srgbClr val="000000"/>
                          </a:solidFill>
                          <a:effectLst/>
                          <a:latin typeface="+mn-ea"/>
                          <a:ea typeface="+mn-ea"/>
                        </a:rPr>
                        <a:t>小笠原村、刈羽村、鳴沢村、川上村、原村、宮田村、松川村、輪之内町、富加町、和木町、西原村、綾町、龍郷町、渡嘉敷村、南大東村、北大東村、与那国町</a:t>
                      </a:r>
                      <a:endParaRPr lang="en-US" altLang="ja-JP" sz="600" b="0" i="0" u="none" strike="noStrike" dirty="0">
                        <a:solidFill>
                          <a:srgbClr val="000000"/>
                        </a:solidFill>
                        <a:effectLst/>
                        <a:latin typeface="+mn-ea"/>
                        <a:ea typeface="+mn-ea"/>
                      </a:endParaRPr>
                    </a:p>
                    <a:p>
                      <a:pPr algn="l">
                        <a:spcAft>
                          <a:spcPts val="0"/>
                        </a:spcAft>
                      </a:pPr>
                      <a:r>
                        <a:rPr lang="ja-JP" altLang="en-US" sz="600" b="0" i="0" u="none" strike="noStrike" dirty="0">
                          <a:solidFill>
                            <a:srgbClr val="000000"/>
                          </a:solidFill>
                          <a:effectLst/>
                          <a:latin typeface="+mn-ea"/>
                          <a:ea typeface="+mn-ea"/>
                        </a:rPr>
                        <a:t>（</a:t>
                      </a:r>
                      <a:r>
                        <a:rPr lang="en-US" altLang="ja-JP" sz="600" b="0" i="0" u="none" strike="noStrike" dirty="0">
                          <a:solidFill>
                            <a:srgbClr val="000000"/>
                          </a:solidFill>
                          <a:effectLst/>
                          <a:latin typeface="+mn-ea"/>
                          <a:ea typeface="+mn-ea"/>
                        </a:rPr>
                        <a:t>21</a:t>
                      </a:r>
                      <a:r>
                        <a:rPr lang="ja-JP" altLang="en-US" sz="600" b="0" i="0" u="none" strike="noStrike" dirty="0">
                          <a:solidFill>
                            <a:srgbClr val="000000"/>
                          </a:solidFill>
                          <a:effectLst/>
                          <a:latin typeface="+mn-ea"/>
                          <a:ea typeface="+mn-ea"/>
                        </a:rPr>
                        <a:t>団体）</a:t>
                      </a:r>
                      <a:endParaRPr lang="zh-TW"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842" marR="3842" marT="3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spcAft>
                          <a:spcPts val="0"/>
                        </a:spcAft>
                      </a:pPr>
                      <a:r>
                        <a:rPr lang="zh-TW"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鷹栖町</a:t>
                      </a:r>
                      <a:r>
                        <a:rPr lang="ja-JP" altLang="en-US" sz="600" b="0" i="0" u="none" strike="noStrike" dirty="0" err="1">
                          <a:solidFill>
                            <a:srgbClr val="000000"/>
                          </a:solidFill>
                          <a:effectLst/>
                          <a:latin typeface="ＭＳ Ｐゴシック" panose="020B0600070205080204" pitchFamily="50" charset="-128"/>
                          <a:ea typeface="+mn-ea"/>
                        </a:rPr>
                        <a:t>、</a:t>
                      </a:r>
                      <a:r>
                        <a:rPr lang="ja-JP" altLang="en-US" sz="600" b="0" i="0" u="none" strike="noStrike" dirty="0">
                          <a:solidFill>
                            <a:srgbClr val="000000"/>
                          </a:solidFill>
                          <a:effectLst/>
                          <a:latin typeface="ＭＳ Ｐゴシック" panose="020B0600070205080204" pitchFamily="50" charset="-128"/>
                          <a:ea typeface="+mn-ea"/>
                        </a:rPr>
                        <a:t>西興部村、厚真町、新冠町、士幌町、清水町、大樹町、鶴居村、大衡村、色麻町、三川町、嬬恋村、高山村、川場村、昭和村、</a:t>
                      </a:r>
                      <a:r>
                        <a:rPr lang="ja-JP" altLang="en-US" sz="600" b="0" i="0" u="none" strike="noStrike" dirty="0">
                          <a:solidFill>
                            <a:srgbClr val="000000"/>
                          </a:solidFill>
                          <a:effectLst/>
                          <a:latin typeface="+mn-ea"/>
                          <a:ea typeface="+mn-ea"/>
                        </a:rPr>
                        <a:t>睦沢町、新島村、清川村、弥彦村、湯沢町、西桂町、山中湖村、中川村、下條村、豊丘村、池田町、白馬村、高山村、坂祝町、白川村、飛島村、宇治田原町、川西町、海士町、西粟倉村、芸西村、吉富町、上毛町、玉東町、木城町、十島村、喜界町、天城町、和泊町、与論町、大宜味村、東村、座間味村、粟国村、伊平屋村、伊是名村</a:t>
                      </a:r>
                      <a:endParaRPr lang="en-US" altLang="ja-JP" sz="600" b="0" i="0" u="none" strike="noStrike" dirty="0">
                        <a:solidFill>
                          <a:srgbClr val="000000"/>
                        </a:solidFill>
                        <a:effectLst/>
                        <a:latin typeface="+mn-ea"/>
                        <a:ea typeface="+mn-ea"/>
                      </a:endParaRPr>
                    </a:p>
                    <a:p>
                      <a:pPr algn="l">
                        <a:spcAft>
                          <a:spcPts val="0"/>
                        </a:spcAft>
                      </a:pPr>
                      <a:r>
                        <a:rPr lang="ja-JP" altLang="en-US" sz="600" b="0" i="0" u="none" strike="noStrike" dirty="0">
                          <a:solidFill>
                            <a:srgbClr val="000000"/>
                          </a:solidFill>
                          <a:effectLst/>
                          <a:latin typeface="+mn-ea"/>
                          <a:ea typeface="+mn-ea"/>
                        </a:rPr>
                        <a:t>（</a:t>
                      </a:r>
                      <a:r>
                        <a:rPr lang="en-US" altLang="ja-JP" sz="600" b="0" i="0" u="none" strike="noStrike" dirty="0">
                          <a:solidFill>
                            <a:srgbClr val="000000"/>
                          </a:solidFill>
                          <a:effectLst/>
                          <a:latin typeface="+mn-ea"/>
                          <a:ea typeface="+mn-ea"/>
                        </a:rPr>
                        <a:t>51</a:t>
                      </a:r>
                      <a:r>
                        <a:rPr lang="ja-JP" altLang="en-US" sz="600" b="0" i="0" u="none" strike="noStrike" dirty="0">
                          <a:solidFill>
                            <a:srgbClr val="000000"/>
                          </a:solidFill>
                          <a:effectLst/>
                          <a:latin typeface="+mn-ea"/>
                          <a:ea typeface="+mn-ea"/>
                        </a:rPr>
                        <a:t>団体）</a:t>
                      </a:r>
                      <a:endParaRPr lang="zh-TW"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842" marR="3842" marT="3842"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spcAft>
                          <a:spcPts val="0"/>
                        </a:spcAft>
                      </a:pPr>
                      <a:r>
                        <a:rPr lang="zh-CN"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新篠津村</a:t>
                      </a:r>
                      <a:r>
                        <a:rPr lang="ja-JP" altLang="en-US" sz="600" b="0" i="0" u="none" strike="noStrike" dirty="0" err="1">
                          <a:solidFill>
                            <a:srgbClr val="000000"/>
                          </a:solidFill>
                          <a:effectLst/>
                          <a:latin typeface="ＭＳ Ｐゴシック" panose="020B0600070205080204" pitchFamily="50" charset="-128"/>
                          <a:ea typeface="+mn-ea"/>
                        </a:rPr>
                        <a:t>、</a:t>
                      </a:r>
                      <a:r>
                        <a:rPr lang="ja-JP" altLang="en-US" sz="600" b="0" i="0" u="none" strike="noStrike" dirty="0">
                          <a:solidFill>
                            <a:srgbClr val="000000"/>
                          </a:solidFill>
                          <a:effectLst/>
                          <a:latin typeface="ＭＳ Ｐゴシック" panose="020B0600070205080204" pitchFamily="50" charset="-128"/>
                          <a:ea typeface="+mn-ea"/>
                        </a:rPr>
                        <a:t>鹿部町、今金町、黒松内町、真狩村、留寿都村、共和町、泊村、仁木町、月形町、新十津川町、当麻町、中富良野町、南富良野町、猿払村、幌延町、小清水町、訓子府町、大空町、豊浦町、壮瞥町、安平町、上士幌町、新得町、浜中町、標茶町、標津町、田舎館村、横浜町、東通村、平泉町、川崎町、大郷町、大潟村、大江町、金山町、五霞町、</a:t>
                      </a:r>
                      <a:r>
                        <a:rPr lang="ja-JP" altLang="en-US" sz="600" b="0" i="0" u="none" strike="noStrike" dirty="0">
                          <a:solidFill>
                            <a:srgbClr val="000000"/>
                          </a:solidFill>
                          <a:effectLst/>
                          <a:latin typeface="+mn-ea"/>
                          <a:ea typeface="+mn-ea"/>
                        </a:rPr>
                        <a:t>横瀬町、長瀞町、神崎町、芝山町、長柄町、御宿町、大島町、利島村、神津島村、三宅村、青ヶ島村、中井町、出雲崎町、粟島浦村、美浜町、おおい町、道志村、南牧村、立科町、青木村、飯島町、阿智村、平谷村、売木村、泰阜村、喬木村、木祖村、大桑村、麻績村、生坂村、朝日村、木島平村、南伊豆町、松崎町、木曽岬町、度会町、御浜町、甲良町、多賀町、井手町、安堵町、高取町、明日香村、広川町、美浜町、印南町、日高川町、太地町、三朝町、吉賀町、西ノ島町、新庄村、奈義町、久米南町、直島町、琴平町、北川村、本山町、土佐町、檮原町、糸田町、大任町、赤村、玄海町、大町町、東彼杵町、南関町、南小国町、産山村、高森町、水上村、九重町、高原町、東串良町、中種子町、宇検村、瀬戸内町、伊仙町、知名町、国頭村、伊江村、久米島町、多良間村</a:t>
                      </a:r>
                      <a:endParaRPr lang="en-US" altLang="ja-JP" sz="600" b="0" i="0" u="none" strike="noStrike" dirty="0">
                        <a:solidFill>
                          <a:srgbClr val="000000"/>
                        </a:solidFill>
                        <a:effectLst/>
                        <a:latin typeface="+mn-ea"/>
                        <a:ea typeface="+mn-ea"/>
                      </a:endParaRPr>
                    </a:p>
                    <a:p>
                      <a:pPr algn="l">
                        <a:spcAft>
                          <a:spcPts val="0"/>
                        </a:spcAft>
                      </a:pPr>
                      <a:r>
                        <a:rPr lang="ja-JP" altLang="en-US" sz="600" b="0" i="0" u="none" strike="noStrike" dirty="0">
                          <a:solidFill>
                            <a:srgbClr val="000000"/>
                          </a:solidFill>
                          <a:effectLst/>
                          <a:latin typeface="+mn-ea"/>
                          <a:ea typeface="+mn-ea"/>
                        </a:rPr>
                        <a:t>（</a:t>
                      </a:r>
                      <a:r>
                        <a:rPr lang="en-US" altLang="ja-JP" sz="600" b="0" i="0" u="none" strike="noStrike" dirty="0">
                          <a:solidFill>
                            <a:srgbClr val="000000"/>
                          </a:solidFill>
                          <a:effectLst/>
                          <a:latin typeface="+mn-ea"/>
                          <a:ea typeface="+mn-ea"/>
                        </a:rPr>
                        <a:t>120</a:t>
                      </a:r>
                      <a:r>
                        <a:rPr lang="ja-JP" altLang="en-US" sz="600" b="0" i="0" u="none" strike="noStrike" dirty="0">
                          <a:solidFill>
                            <a:srgbClr val="000000"/>
                          </a:solidFill>
                          <a:effectLst/>
                          <a:latin typeface="+mn-ea"/>
                          <a:ea typeface="+mn-ea"/>
                        </a:rPr>
                        <a:t>団体）</a:t>
                      </a:r>
                      <a:endParaRPr lang="zh-CN"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842" marR="3842" marT="3842"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zh-TW"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知内町</a:t>
                      </a:r>
                      <a:r>
                        <a:rPr lang="ja-JP" altLang="en-US" sz="600" b="0" i="0" u="none" strike="noStrike" dirty="0" err="1">
                          <a:solidFill>
                            <a:srgbClr val="000000"/>
                          </a:solidFill>
                          <a:effectLst/>
                          <a:latin typeface="ＭＳ Ｐゴシック" panose="020B0600070205080204" pitchFamily="50" charset="-128"/>
                          <a:ea typeface="+mn-ea"/>
                        </a:rPr>
                        <a:t>、</a:t>
                      </a:r>
                      <a:r>
                        <a:rPr lang="ja-JP" altLang="en-US" sz="600" b="0" i="0" u="none" strike="noStrike" dirty="0">
                          <a:solidFill>
                            <a:srgbClr val="000000"/>
                          </a:solidFill>
                          <a:effectLst/>
                          <a:latin typeface="ＭＳ Ｐゴシック" panose="020B0600070205080204" pitchFamily="50" charset="-128"/>
                          <a:ea typeface="+mn-ea"/>
                        </a:rPr>
                        <a:t>長万部町、江差町、厚沢部町、寿都町、蘭越町、喜茂別町、京極町、赤井川村、南幌町、奈井江町、由仁町、浦臼町、秩父別町、雨竜町、北竜町、比布町、和寒町、剣淵町、下川町、</a:t>
                      </a:r>
                      <a:r>
                        <a:rPr lang="zh-TW"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美深町</a:t>
                      </a:r>
                      <a:r>
                        <a:rPr lang="ja-JP" altLang="en-US" sz="600" b="0" i="0" u="none" strike="noStrike" dirty="0" err="1">
                          <a:solidFill>
                            <a:srgbClr val="000000"/>
                          </a:solidFill>
                          <a:effectLst/>
                          <a:latin typeface="ＭＳ Ｐゴシック" panose="020B0600070205080204" pitchFamily="50" charset="-128"/>
                          <a:ea typeface="+mn-ea"/>
                        </a:rPr>
                        <a:t>、</a:t>
                      </a:r>
                      <a:r>
                        <a:rPr lang="ja-JP" altLang="en-US" sz="600" b="0" i="0" u="none" strike="noStrike" dirty="0">
                          <a:solidFill>
                            <a:srgbClr val="000000"/>
                          </a:solidFill>
                          <a:effectLst/>
                          <a:latin typeface="ＭＳ Ｐゴシック" panose="020B0600070205080204" pitchFamily="50" charset="-128"/>
                          <a:ea typeface="+mn-ea"/>
                        </a:rPr>
                        <a:t>小平町、羽幌町、遠別町、天塩町、浜頓別町、枝幸町、豊富町、清里町、置戸町、佐呂間町、湧別町、興部町、雄武町、洞爺湖町、平取町、えりも町、広尾町、池田町、豊頃町、本別町、足寄町、陸別町、浦幌町、厚岸町、弟子屈町、羅臼町、蓬田村、西目屋村、大間町、田子町、新郷村、住田町、岩泉町、田野畑村、普代村、軽米町、野田村、九戸村、女川町、五城目町、八郎潟町、井川町、東成瀬村、西川町、朝日町、大石田町、最上町、舟形町、大蔵村、戸沢村、飯豊町、河内町、長野原町、草津町、片品村、</a:t>
                      </a:r>
                      <a:r>
                        <a:rPr lang="ja-JP" altLang="en-US" sz="600" b="0" i="0" u="none" strike="noStrike" dirty="0">
                          <a:solidFill>
                            <a:srgbClr val="000000"/>
                          </a:solidFill>
                          <a:effectLst/>
                          <a:latin typeface="+mn-ea"/>
                          <a:ea typeface="+mn-ea"/>
                        </a:rPr>
                        <a:t>東秩父村、長南町、大多喜町、鋸南町、八丈町、真鶴町、関川村、池田町、小海町、南相木村、北相木村、長和町、阿南町、上松町、南木曽町、王滝村、筑北村、小谷村、野沢温泉村、信濃町、小川村、栄村、関ケ原町、七宗町、東白川村、河津町、川根本町、設楽町、東栄町、大台町、大紀町、</a:t>
                      </a:r>
                      <a:r>
                        <a:rPr lang="zh-TW"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山添村</a:t>
                      </a:r>
                      <a:r>
                        <a:rPr lang="ja-JP" altLang="en-US" sz="600" b="0" i="0" u="none" strike="noStrike" dirty="0" err="1">
                          <a:solidFill>
                            <a:srgbClr val="000000"/>
                          </a:solidFill>
                          <a:effectLst/>
                          <a:latin typeface="ＭＳ Ｐゴシック" panose="020B0600070205080204" pitchFamily="50" charset="-128"/>
                          <a:ea typeface="+mn-ea"/>
                        </a:rPr>
                        <a:t>、</a:t>
                      </a:r>
                      <a:r>
                        <a:rPr lang="ja-JP" altLang="en-US" sz="600" b="0" i="0" u="none" strike="noStrike" dirty="0">
                          <a:solidFill>
                            <a:srgbClr val="000000"/>
                          </a:solidFill>
                          <a:effectLst/>
                          <a:latin typeface="ＭＳ Ｐゴシック" panose="020B0600070205080204" pitchFamily="50" charset="-128"/>
                          <a:ea typeface="+mn-ea"/>
                        </a:rPr>
                        <a:t>三宅町、古座川町、北山村、智頭町、江府町、飯南町、川本町、美郷町、津和野町、知夫村、安芸太田町、大崎上島町、神石高原町、勝浦町、佐那河内村、美波町、上島町、松野町、奈半利町、田野町、中土佐町、越知町、日高村、津野町、三原村、小竹町、東峰村、添田町、太良町、小国町、津奈木町、多良木町、湯前町、相良村、山江村、苓北町、西米良村、三島村、南種子町、大和村、</a:t>
                      </a:r>
                      <a:r>
                        <a:rPr lang="ja-JP" altLang="en-US" sz="600" b="0" i="0" u="none" strike="noStrike" dirty="0" smtClean="0">
                          <a:solidFill>
                            <a:srgbClr val="000000"/>
                          </a:solidFill>
                          <a:effectLst/>
                          <a:latin typeface="ＭＳ Ｐゴシック" panose="020B0600070205080204" pitchFamily="50" charset="-128"/>
                          <a:ea typeface="+mn-ea"/>
                        </a:rPr>
                        <a:t>渡名喜村（</a:t>
                      </a:r>
                      <a:r>
                        <a:rPr lang="en-US" altLang="ja-JP" sz="600" b="0" i="0" u="none" strike="noStrike" dirty="0">
                          <a:solidFill>
                            <a:srgbClr val="000000"/>
                          </a:solidFill>
                          <a:effectLst/>
                          <a:latin typeface="ＭＳ Ｐゴシック" panose="020B0600070205080204" pitchFamily="50" charset="-128"/>
                          <a:ea typeface="+mn-ea"/>
                        </a:rPr>
                        <a:t>149</a:t>
                      </a:r>
                      <a:r>
                        <a:rPr lang="ja-JP" altLang="en-US" sz="600" b="0" i="0" u="none" strike="noStrike" dirty="0">
                          <a:solidFill>
                            <a:srgbClr val="000000"/>
                          </a:solidFill>
                          <a:effectLst/>
                          <a:latin typeface="ＭＳ Ｐゴシック" panose="020B0600070205080204" pitchFamily="50" charset="-128"/>
                          <a:ea typeface="+mn-ea"/>
                        </a:rPr>
                        <a:t>団体）</a:t>
                      </a:r>
                      <a:endParaRPr lang="zh-TW"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842" marR="3842" marT="3842"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l">
                        <a:spcAft>
                          <a:spcPts val="0"/>
                        </a:spcAft>
                      </a:pPr>
                      <a:r>
                        <a:rPr lang="zh-TW"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三笠市</a:t>
                      </a:r>
                      <a:r>
                        <a:rPr lang="ja-JP" altLang="en-US" sz="600" b="0" i="0" u="none" strike="noStrike" dirty="0" err="1">
                          <a:solidFill>
                            <a:srgbClr val="000000"/>
                          </a:solidFill>
                          <a:effectLst/>
                          <a:latin typeface="ＭＳ Ｐゴシック" panose="020B0600070205080204" pitchFamily="50" charset="-128"/>
                          <a:ea typeface="+mn-ea"/>
                        </a:rPr>
                        <a:t>、</a:t>
                      </a:r>
                      <a:r>
                        <a:rPr lang="ja-JP" altLang="en-US" sz="600" b="0" i="0" u="none" strike="noStrike" dirty="0">
                          <a:solidFill>
                            <a:srgbClr val="000000"/>
                          </a:solidFill>
                          <a:effectLst/>
                          <a:latin typeface="ＭＳ Ｐゴシック" panose="020B0600070205080204" pitchFamily="50" charset="-128"/>
                          <a:ea typeface="+mn-ea"/>
                        </a:rPr>
                        <a:t>上ノ国町、乙部町、奥尻町、</a:t>
                      </a:r>
                      <a:r>
                        <a:rPr lang="ja-JP" altLang="en-US" sz="600" b="0" i="0" u="none" strike="noStrike" dirty="0" err="1">
                          <a:solidFill>
                            <a:srgbClr val="000000"/>
                          </a:solidFill>
                          <a:effectLst/>
                          <a:latin typeface="ＭＳ Ｐゴシック" panose="020B0600070205080204" pitchFamily="50" charset="-128"/>
                          <a:ea typeface="+mn-ea"/>
                        </a:rPr>
                        <a:t>せ</a:t>
                      </a:r>
                      <a:r>
                        <a:rPr lang="ja-JP" altLang="en-US" sz="600" b="0" i="0" u="none" strike="noStrike" dirty="0">
                          <a:solidFill>
                            <a:srgbClr val="000000"/>
                          </a:solidFill>
                          <a:effectLst/>
                          <a:latin typeface="ＭＳ Ｐゴシック" panose="020B0600070205080204" pitchFamily="50" charset="-128"/>
                          <a:ea typeface="+mn-ea"/>
                        </a:rPr>
                        <a:t>たな町、島牧村、神恵内村、古平町、妹背牛町、沼田町、愛別町、上川町、占冠村、音威子府村、中川町、幌加内町、増毛町、苫前町、初山別村、中頓別町、礼文町、利尻町、利尻富士町、津別町、滝上町、むかわ町、様似町、白糠町、外ヶ浜町、深浦町、大鰐町、風間浦村、佐井村、葛巻町、西和賀町、七ヶ宿町、小坂町、上小阿仁村、藤里町、八峰町、真室川町、鮭川村、小国町、上野村、下仁田町、</a:t>
                      </a:r>
                      <a:r>
                        <a:rPr lang="ja-JP" altLang="en-US" sz="600" b="0" i="0" u="none" strike="noStrike" dirty="0">
                          <a:solidFill>
                            <a:srgbClr val="000000"/>
                          </a:solidFill>
                          <a:effectLst/>
                          <a:latin typeface="+mn-ea"/>
                          <a:ea typeface="+mn-ea"/>
                        </a:rPr>
                        <a:t>檜原村、奥多摩町、穴水町、早川町、南部町、小菅村、根羽村、大鹿村、白川町、西伊豆町、豊根村、笠置町、和束町、南山城村、伊根町、</a:t>
                      </a:r>
                      <a:r>
                        <a:rPr lang="ja-JP" altLang="en-US" sz="800" b="1" i="0" u="none" strike="noStrike" dirty="0">
                          <a:solidFill>
                            <a:srgbClr val="000000"/>
                          </a:solidFill>
                          <a:effectLst/>
                          <a:latin typeface="+mn-ea"/>
                          <a:ea typeface="+mn-ea"/>
                        </a:rPr>
                        <a:t>千早赤阪村</a:t>
                      </a:r>
                      <a:r>
                        <a:rPr lang="ja-JP" altLang="en-US" sz="600" b="0" i="0" u="none" strike="noStrike" dirty="0">
                          <a:solidFill>
                            <a:srgbClr val="000000"/>
                          </a:solidFill>
                          <a:effectLst/>
                          <a:latin typeface="+mn-ea"/>
                          <a:ea typeface="+mn-ea"/>
                        </a:rPr>
                        <a:t>、曽爾村、吉野町、十津川村、下北山村、紀美野町、九度山町、高野町、</a:t>
                      </a:r>
                      <a:r>
                        <a:rPr lang="ja-JP" altLang="en-US" sz="600" b="0" i="0" u="none" strike="noStrike" dirty="0">
                          <a:solidFill>
                            <a:srgbClr val="000000"/>
                          </a:solidFill>
                          <a:effectLst/>
                          <a:latin typeface="ＭＳ Ｐゴシック" panose="020B0600070205080204" pitchFamily="50" charset="-128"/>
                          <a:ea typeface="+mn-ea"/>
                        </a:rPr>
                        <a:t>由良町、</a:t>
                      </a:r>
                      <a:r>
                        <a:rPr lang="ja-JP" altLang="en-US" sz="600" b="0" i="0" u="none" strike="noStrike" dirty="0">
                          <a:solidFill>
                            <a:srgbClr val="000000"/>
                          </a:solidFill>
                          <a:effectLst/>
                          <a:latin typeface="+mn-ea"/>
                          <a:ea typeface="+mn-ea"/>
                        </a:rPr>
                        <a:t>すさみ町、若桜町、日南町、日野町、阿武町、上勝町、神山町、那賀町、牟岐町、海陽町、つるぎ町、久万高原町、伊方町、東洋町、安田町、馬路村、大川村、仁淀川町、大月町、小値賀町、五木村、球磨村、姫島村、諸塚村、椎葉村、美郷町、日之影町、五ヶ瀬町、錦江町、</a:t>
                      </a:r>
                      <a:r>
                        <a:rPr lang="ja-JP" altLang="en-US" sz="600" b="0" i="0" u="none" strike="noStrike" dirty="0" smtClean="0">
                          <a:solidFill>
                            <a:srgbClr val="000000"/>
                          </a:solidFill>
                          <a:effectLst/>
                          <a:latin typeface="+mn-ea"/>
                          <a:ea typeface="+mn-ea"/>
                        </a:rPr>
                        <a:t>南大隅町（</a:t>
                      </a:r>
                      <a:r>
                        <a:rPr lang="en-US" altLang="ja-JP" sz="600" b="0" i="0" u="none" strike="noStrike" dirty="0">
                          <a:solidFill>
                            <a:srgbClr val="000000"/>
                          </a:solidFill>
                          <a:effectLst/>
                          <a:latin typeface="+mn-ea"/>
                          <a:ea typeface="+mn-ea"/>
                        </a:rPr>
                        <a:t>99</a:t>
                      </a:r>
                      <a:r>
                        <a:rPr lang="ja-JP" altLang="en-US" sz="600" b="0" i="0" u="none" strike="noStrike" dirty="0">
                          <a:solidFill>
                            <a:srgbClr val="000000"/>
                          </a:solidFill>
                          <a:effectLst/>
                          <a:latin typeface="+mn-ea"/>
                          <a:ea typeface="+mn-ea"/>
                        </a:rPr>
                        <a:t>団体）</a:t>
                      </a:r>
                      <a:endParaRPr lang="zh-TW"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842" marR="3842" marT="3842" marB="0">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600" b="0" i="0" u="none" strike="noStrike" dirty="0">
                          <a:solidFill>
                            <a:srgbClr val="000000"/>
                          </a:solidFill>
                          <a:effectLst/>
                          <a:latin typeface="ＭＳ Ｐゴシック" panose="020B0600070205080204" pitchFamily="50" charset="-128"/>
                          <a:ea typeface="+mn-ea"/>
                        </a:rPr>
                        <a:t>夕張市、歌志内市、松前町、福島町、木古内町、積丹町、上砂川町、今別町、神流町、南牧村、丹波山村、天龍村、御杖村、下市町、黒滝村、天川村、野迫川村、上北山村、東吉野村、</a:t>
                      </a:r>
                      <a:r>
                        <a:rPr lang="ja-JP" altLang="en-US" sz="600" b="0" i="0" u="none" strike="noStrike" dirty="0">
                          <a:solidFill>
                            <a:srgbClr val="000000"/>
                          </a:solidFill>
                          <a:effectLst/>
                          <a:latin typeface="+mn-ea"/>
                          <a:ea typeface="+mn-ea"/>
                        </a:rPr>
                        <a:t>上関町、</a:t>
                      </a:r>
                      <a:r>
                        <a:rPr lang="ja-JP" altLang="en-US" sz="600" b="0" i="0" u="none" strike="noStrike" dirty="0">
                          <a:solidFill>
                            <a:srgbClr val="000000"/>
                          </a:solidFill>
                          <a:effectLst/>
                          <a:latin typeface="ＭＳ Ｐゴシック" panose="020B0600070205080204" pitchFamily="50" charset="-128"/>
                          <a:ea typeface="+mn-ea"/>
                        </a:rPr>
                        <a:t>大豊町</a:t>
                      </a:r>
                      <a:endParaRPr lang="en-US" altLang="ja-JP" sz="600" b="0" i="0" u="none" strike="noStrike" dirty="0">
                        <a:solidFill>
                          <a:srgbClr val="000000"/>
                        </a:solidFill>
                        <a:effectLst/>
                        <a:latin typeface="ＭＳ Ｐゴシック" panose="020B0600070205080204" pitchFamily="50" charset="-128"/>
                        <a:ea typeface="+mn-ea"/>
                      </a:endParaRPr>
                    </a:p>
                    <a:p>
                      <a:pPr algn="l" fontAlgn="t"/>
                      <a:r>
                        <a:rPr lang="ja-JP" altLang="en-US" sz="600" b="0" i="0" u="none" strike="noStrike" dirty="0">
                          <a:solidFill>
                            <a:srgbClr val="000000"/>
                          </a:solidFill>
                          <a:effectLst/>
                          <a:latin typeface="ＭＳ Ｐゴシック" panose="020B0600070205080204" pitchFamily="50" charset="-128"/>
                          <a:ea typeface="+mn-ea"/>
                        </a:rPr>
                        <a:t>（</a:t>
                      </a:r>
                      <a:r>
                        <a:rPr lang="en-US" altLang="ja-JP" sz="600" b="0" i="0" u="none" strike="noStrike" dirty="0">
                          <a:solidFill>
                            <a:srgbClr val="000000"/>
                          </a:solidFill>
                          <a:effectLst/>
                          <a:latin typeface="ＭＳ Ｐゴシック" panose="020B0600070205080204" pitchFamily="50" charset="-128"/>
                          <a:ea typeface="+mn-ea"/>
                        </a:rPr>
                        <a:t>21</a:t>
                      </a:r>
                      <a:r>
                        <a:rPr lang="ja-JP" altLang="en-US" sz="600" b="0" i="0" u="none" strike="noStrike" dirty="0">
                          <a:solidFill>
                            <a:srgbClr val="000000"/>
                          </a:solidFill>
                          <a:effectLst/>
                          <a:latin typeface="ＭＳ Ｐゴシック" panose="020B0600070205080204" pitchFamily="50" charset="-128"/>
                          <a:ea typeface="+mn-ea"/>
                        </a:rPr>
                        <a:t>団体）</a:t>
                      </a:r>
                      <a:endPar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842" marR="3842" marT="3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600" b="0" i="0" u="none" strike="noStrike" dirty="0">
                          <a:solidFill>
                            <a:srgbClr val="000000"/>
                          </a:solidFill>
                          <a:effectLst/>
                          <a:latin typeface="ＭＳ Ｐゴシック" panose="020B0600070205080204" pitchFamily="50" charset="-128"/>
                          <a:ea typeface="+mn-ea"/>
                        </a:rPr>
                        <a:t>川上村</a:t>
                      </a:r>
                      <a:endParaRPr lang="en-US" altLang="ja-JP" sz="600" b="0" i="0" u="none" strike="noStrike" dirty="0">
                        <a:solidFill>
                          <a:srgbClr val="000000"/>
                        </a:solidFill>
                        <a:effectLst/>
                        <a:latin typeface="ＭＳ Ｐゴシック" panose="020B0600070205080204" pitchFamily="50" charset="-128"/>
                        <a:ea typeface="+mn-ea"/>
                      </a:endParaRPr>
                    </a:p>
                    <a:p>
                      <a:pPr algn="l" fontAlgn="t"/>
                      <a:r>
                        <a:rPr lang="ja-JP" altLang="en-US" sz="600" b="0" i="0" u="none" strike="noStrike" dirty="0">
                          <a:solidFill>
                            <a:srgbClr val="000000"/>
                          </a:solidFill>
                          <a:effectLst/>
                          <a:latin typeface="ＭＳ Ｐゴシック" panose="020B0600070205080204" pitchFamily="50" charset="-128"/>
                          <a:ea typeface="+mn-ea"/>
                        </a:rPr>
                        <a:t>（１団体）</a:t>
                      </a:r>
                      <a:endPar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842" marR="3842" marT="3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0" name="正方形/長方形 9"/>
          <p:cNvSpPr/>
          <p:nvPr/>
        </p:nvSpPr>
        <p:spPr>
          <a:xfrm>
            <a:off x="6832927" y="6352808"/>
            <a:ext cx="5483163" cy="342594"/>
          </a:xfrm>
          <a:prstGeom prst="rect">
            <a:avLst/>
          </a:prstGeom>
        </p:spPr>
        <p:txBody>
          <a:bodyPr wrap="square">
            <a:spAutoFit/>
          </a:bodyPr>
          <a:lstStyle/>
          <a:p>
            <a:r>
              <a:rPr lang="en-US" altLang="ja-JP" sz="542" dirty="0">
                <a:solidFill>
                  <a:prstClr val="black"/>
                </a:solidFill>
              </a:rPr>
              <a:t>※</a:t>
            </a:r>
            <a:r>
              <a:rPr lang="ja-JP" altLang="en-US" sz="542" dirty="0">
                <a:solidFill>
                  <a:prstClr val="black"/>
                </a:solidFill>
              </a:rPr>
              <a:t>下線（赤文字）は</a:t>
            </a:r>
            <a:r>
              <a:rPr lang="en-US" altLang="ja-JP" sz="542" dirty="0">
                <a:solidFill>
                  <a:prstClr val="black"/>
                </a:solidFill>
              </a:rPr>
              <a:t>2040</a:t>
            </a:r>
            <a:r>
              <a:rPr lang="ja-JP" altLang="en-US" sz="542" dirty="0">
                <a:solidFill>
                  <a:prstClr val="black"/>
                </a:solidFill>
              </a:rPr>
              <a:t>年の人口が下位の人口区分へ変動する団体。</a:t>
            </a:r>
            <a:endParaRPr lang="en-US" altLang="ja-JP" sz="542" dirty="0">
              <a:solidFill>
                <a:prstClr val="black"/>
              </a:solidFill>
            </a:endParaRPr>
          </a:p>
          <a:p>
            <a:r>
              <a:rPr lang="ja-JP" altLang="en-US" sz="542" dirty="0" smtClean="0">
                <a:solidFill>
                  <a:prstClr val="black"/>
                </a:solidFill>
              </a:rPr>
              <a:t>    枠囲み</a:t>
            </a:r>
            <a:r>
              <a:rPr lang="ja-JP" altLang="en-US" sz="542" dirty="0">
                <a:solidFill>
                  <a:prstClr val="black"/>
                </a:solidFill>
              </a:rPr>
              <a:t>（緑文字）は</a:t>
            </a:r>
            <a:r>
              <a:rPr lang="en-US" altLang="ja-JP" sz="542" dirty="0">
                <a:solidFill>
                  <a:prstClr val="black"/>
                </a:solidFill>
              </a:rPr>
              <a:t>2040</a:t>
            </a:r>
            <a:r>
              <a:rPr lang="ja-JP" altLang="en-US" sz="542" dirty="0">
                <a:solidFill>
                  <a:prstClr val="black"/>
                </a:solidFill>
              </a:rPr>
              <a:t>年の人口が上位の人口区分へ　変動する団体。</a:t>
            </a:r>
            <a:endParaRPr lang="en-US" altLang="ja-JP" sz="542" dirty="0">
              <a:solidFill>
                <a:prstClr val="black"/>
              </a:solidFill>
            </a:endParaRPr>
          </a:p>
          <a:p>
            <a:r>
              <a:rPr lang="en-US" altLang="ja-JP" sz="542" dirty="0">
                <a:solidFill>
                  <a:prstClr val="black"/>
                </a:solidFill>
              </a:rPr>
              <a:t>※</a:t>
            </a:r>
            <a:r>
              <a:rPr lang="ja-JP" altLang="en-US" sz="542" dirty="0">
                <a:solidFill>
                  <a:prstClr val="black"/>
                </a:solidFill>
              </a:rPr>
              <a:t>太枠は各人口段階において団体数が最も多い人口増減率のカテゴリー</a:t>
            </a:r>
          </a:p>
        </p:txBody>
      </p:sp>
      <p:sp>
        <p:nvSpPr>
          <p:cNvPr id="12" name="正方形/長方形 11"/>
          <p:cNvSpPr/>
          <p:nvPr/>
        </p:nvSpPr>
        <p:spPr>
          <a:xfrm>
            <a:off x="5945215" y="6429239"/>
            <a:ext cx="993086" cy="189732"/>
          </a:xfrm>
          <a:prstGeom prst="rect">
            <a:avLst/>
          </a:prstGeom>
        </p:spPr>
        <p:txBody>
          <a:bodyPr wrap="square">
            <a:spAutoFit/>
          </a:bodyPr>
          <a:lstStyle/>
          <a:p>
            <a:r>
              <a:rPr lang="en-US" altLang="ja-JP" sz="633" dirty="0">
                <a:solidFill>
                  <a:prstClr val="black"/>
                </a:solidFill>
              </a:rPr>
              <a:t>※</a:t>
            </a:r>
            <a:r>
              <a:rPr lang="ja-JP" altLang="en-US" sz="633" dirty="0">
                <a:solidFill>
                  <a:prstClr val="black"/>
                </a:solidFill>
              </a:rPr>
              <a:t>人口は</a:t>
            </a:r>
            <a:r>
              <a:rPr lang="en-US" altLang="ja-JP" sz="633" dirty="0">
                <a:solidFill>
                  <a:prstClr val="black"/>
                </a:solidFill>
              </a:rPr>
              <a:t>2015</a:t>
            </a:r>
            <a:r>
              <a:rPr lang="ja-JP" altLang="en-US" sz="633" dirty="0">
                <a:solidFill>
                  <a:prstClr val="black"/>
                </a:solidFill>
              </a:rPr>
              <a:t>年時点</a:t>
            </a:r>
          </a:p>
        </p:txBody>
      </p:sp>
      <p:sp>
        <p:nvSpPr>
          <p:cNvPr id="13" name="正方形/長方形 12"/>
          <p:cNvSpPr/>
          <p:nvPr/>
        </p:nvSpPr>
        <p:spPr>
          <a:xfrm>
            <a:off x="5851984" y="357524"/>
            <a:ext cx="3722525" cy="48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23" dirty="0">
                <a:solidFill>
                  <a:schemeClr val="tx1"/>
                </a:solidFill>
              </a:rPr>
              <a:t>出典：自治体戦略</a:t>
            </a:r>
            <a:r>
              <a:rPr kumimoji="1" lang="en-US" altLang="ja-JP" sz="723" dirty="0">
                <a:solidFill>
                  <a:schemeClr val="tx1"/>
                </a:solidFill>
              </a:rPr>
              <a:t>2040</a:t>
            </a:r>
            <a:r>
              <a:rPr kumimoji="1" lang="ja-JP" altLang="en-US" sz="723" dirty="0">
                <a:solidFill>
                  <a:schemeClr val="tx1"/>
                </a:solidFill>
              </a:rPr>
              <a:t>構想研究会第一次・第二次報告の概要</a:t>
            </a:r>
          </a:p>
        </p:txBody>
      </p:sp>
      <p:sp>
        <p:nvSpPr>
          <p:cNvPr id="2" name="スライド番号プレースホルダー 1"/>
          <p:cNvSpPr>
            <a:spLocks noGrp="1"/>
          </p:cNvSpPr>
          <p:nvPr>
            <p:ph type="sldNum" sz="quarter" idx="12"/>
          </p:nvPr>
        </p:nvSpPr>
        <p:spPr>
          <a:xfrm>
            <a:off x="6938301" y="6568957"/>
            <a:ext cx="2133600" cy="365125"/>
          </a:xfrm>
        </p:spPr>
        <p:txBody>
          <a:bodyPr/>
          <a:lstStyle/>
          <a:p>
            <a:r>
              <a:rPr lang="en-US" altLang="ja-JP" dirty="0" smtClean="0"/>
              <a:t>14</a:t>
            </a:r>
            <a:endParaRPr lang="ja-JP" altLang="en-US" dirty="0"/>
          </a:p>
        </p:txBody>
      </p:sp>
      <p:sp>
        <p:nvSpPr>
          <p:cNvPr id="14" name="テキスト ボックス 13"/>
          <p:cNvSpPr txBox="1"/>
          <p:nvPr/>
        </p:nvSpPr>
        <p:spPr>
          <a:xfrm>
            <a:off x="149850" y="6331840"/>
            <a:ext cx="3747146" cy="384529"/>
          </a:xfrm>
          <a:prstGeom prst="rect">
            <a:avLst/>
          </a:prstGeom>
          <a:noFill/>
        </p:spPr>
        <p:txBody>
          <a:bodyPr wrap="square" rtlCol="0">
            <a:spAutoFit/>
          </a:bodyPr>
          <a:lstStyle/>
          <a:p>
            <a:pPr marL="162164" indent="-162164"/>
            <a:r>
              <a:rPr lang="ja-JP" altLang="en-US" sz="633" dirty="0">
                <a:solidFill>
                  <a:srgbClr val="000000"/>
                </a:solidFill>
                <a:latin typeface="ＭＳ Ｐゴシック" panose="020B0600070205080204" pitchFamily="50" charset="-128"/>
              </a:rPr>
              <a:t>出典</a:t>
            </a:r>
            <a:r>
              <a:rPr lang="ja-JP" altLang="en-US" sz="633" dirty="0" smtClean="0">
                <a:solidFill>
                  <a:srgbClr val="000000"/>
                </a:solidFill>
                <a:latin typeface="ＭＳ Ｐゴシック" panose="020B0600070205080204" pitchFamily="50" charset="-128"/>
              </a:rPr>
              <a:t>：総務省「自治体</a:t>
            </a:r>
            <a:r>
              <a:rPr lang="ja-JP" altLang="en-US" sz="633" dirty="0">
                <a:solidFill>
                  <a:srgbClr val="000000"/>
                </a:solidFill>
                <a:latin typeface="ＭＳ Ｐゴシック" panose="020B0600070205080204" pitchFamily="50" charset="-128"/>
              </a:rPr>
              <a:t>戦略</a:t>
            </a:r>
            <a:r>
              <a:rPr lang="en-US" altLang="ja-JP" sz="633" dirty="0">
                <a:solidFill>
                  <a:srgbClr val="000000"/>
                </a:solidFill>
                <a:latin typeface="ＭＳ Ｐゴシック" panose="020B0600070205080204" pitchFamily="50" charset="-128"/>
              </a:rPr>
              <a:t>2040</a:t>
            </a:r>
            <a:r>
              <a:rPr lang="ja-JP" altLang="en-US" sz="633" dirty="0">
                <a:solidFill>
                  <a:srgbClr val="000000"/>
                </a:solidFill>
                <a:latin typeface="ＭＳ Ｐゴシック" panose="020B0600070205080204" pitchFamily="50" charset="-128"/>
              </a:rPr>
              <a:t>構想</a:t>
            </a:r>
            <a:r>
              <a:rPr lang="ja-JP" altLang="en-US" sz="633" dirty="0" smtClean="0">
                <a:solidFill>
                  <a:srgbClr val="000000"/>
                </a:solidFill>
                <a:latin typeface="ＭＳ Ｐゴシック" panose="020B0600070205080204" pitchFamily="50" charset="-128"/>
              </a:rPr>
              <a:t>研究会（第一次</a:t>
            </a:r>
            <a:r>
              <a:rPr lang="ja-JP" altLang="en-US" sz="633" dirty="0">
                <a:solidFill>
                  <a:srgbClr val="000000"/>
                </a:solidFill>
                <a:latin typeface="ＭＳ Ｐゴシック" panose="020B0600070205080204" pitchFamily="50" charset="-128"/>
              </a:rPr>
              <a:t>・第二次報告の</a:t>
            </a:r>
            <a:r>
              <a:rPr lang="ja-JP" altLang="en-US" sz="633" dirty="0" smtClean="0">
                <a:solidFill>
                  <a:srgbClr val="000000"/>
                </a:solidFill>
                <a:latin typeface="ＭＳ Ｐゴシック" panose="020B0600070205080204" pitchFamily="50" charset="-128"/>
              </a:rPr>
              <a:t>概要</a:t>
            </a:r>
            <a:r>
              <a:rPr lang="en-US" altLang="ja-JP" sz="633" dirty="0" smtClean="0">
                <a:solidFill>
                  <a:srgbClr val="000000"/>
                </a:solidFill>
                <a:latin typeface="ＭＳ Ｐゴシック" panose="020B0600070205080204" pitchFamily="50" charset="-128"/>
              </a:rPr>
              <a:t>)</a:t>
            </a:r>
            <a:r>
              <a:rPr lang="ja-JP" altLang="en-US" sz="633" dirty="0" smtClean="0">
                <a:solidFill>
                  <a:srgbClr val="000000"/>
                </a:solidFill>
                <a:latin typeface="ＭＳ Ｐゴシック" panose="020B0600070205080204" pitchFamily="50" charset="-128"/>
              </a:rPr>
              <a:t>」</a:t>
            </a:r>
            <a:endParaRPr lang="en-US" altLang="ja-JP" sz="633" dirty="0" smtClean="0">
              <a:solidFill>
                <a:srgbClr val="000000"/>
              </a:solidFill>
              <a:latin typeface="ＭＳ Ｐゴシック" panose="020B0600070205080204" pitchFamily="50" charset="-128"/>
            </a:endParaRPr>
          </a:p>
          <a:p>
            <a:pPr marL="162164" indent="-162164"/>
            <a:r>
              <a:rPr lang="ja-JP" altLang="en-US" sz="633" dirty="0" smtClean="0">
                <a:solidFill>
                  <a:srgbClr val="000000"/>
                </a:solidFill>
                <a:latin typeface="ＭＳ Ｐゴシック" panose="020B0600070205080204" pitchFamily="50" charset="-128"/>
              </a:rPr>
              <a:t>（ </a:t>
            </a:r>
            <a:r>
              <a:rPr lang="ja-JP" altLang="en-US" sz="633" dirty="0">
                <a:solidFill>
                  <a:srgbClr val="000000"/>
                </a:solidFill>
                <a:latin typeface="ＭＳ Ｐゴシック" panose="020B0600070205080204" pitchFamily="50" charset="-128"/>
              </a:rPr>
              <a:t>国立社会保障・人口問題研究所「日本の地域別将来推計人口（Ｈ</a:t>
            </a:r>
            <a:r>
              <a:rPr lang="en-US" altLang="ja-JP" sz="633" dirty="0">
                <a:solidFill>
                  <a:srgbClr val="000000"/>
                </a:solidFill>
                <a:latin typeface="ＭＳ Ｐゴシック" panose="020B0600070205080204" pitchFamily="50" charset="-128"/>
              </a:rPr>
              <a:t>30</a:t>
            </a:r>
            <a:r>
              <a:rPr lang="ja-JP" altLang="en-US" sz="633" dirty="0" err="1">
                <a:solidFill>
                  <a:srgbClr val="000000"/>
                </a:solidFill>
                <a:latin typeface="ＭＳ Ｐゴシック" panose="020B0600070205080204" pitchFamily="50" charset="-128"/>
              </a:rPr>
              <a:t>．</a:t>
            </a:r>
            <a:r>
              <a:rPr lang="ja-JP" altLang="en-US" sz="633" dirty="0">
                <a:solidFill>
                  <a:srgbClr val="000000"/>
                </a:solidFill>
                <a:latin typeface="ＭＳ Ｐゴシック" panose="020B0600070205080204" pitchFamily="50" charset="-128"/>
              </a:rPr>
              <a:t>３）</a:t>
            </a:r>
            <a:r>
              <a:rPr lang="ja-JP" altLang="en-US" sz="633" dirty="0" smtClean="0">
                <a:solidFill>
                  <a:srgbClr val="000000"/>
                </a:solidFill>
                <a:latin typeface="ＭＳ Ｐゴシック" panose="020B0600070205080204" pitchFamily="50" charset="-128"/>
              </a:rPr>
              <a:t>」より作成）</a:t>
            </a:r>
            <a:endParaRPr lang="en-US" altLang="ja-JP" sz="633" dirty="0">
              <a:solidFill>
                <a:srgbClr val="000000"/>
              </a:solidFill>
              <a:latin typeface="ＭＳ Ｐゴシック" panose="020B0600070205080204" pitchFamily="50" charset="-128"/>
            </a:endParaRPr>
          </a:p>
          <a:p>
            <a:pPr marL="162164" indent="-162164"/>
            <a:r>
              <a:rPr lang="en-US" altLang="ja-JP" sz="633" dirty="0">
                <a:solidFill>
                  <a:srgbClr val="000000"/>
                </a:solidFill>
                <a:latin typeface="ＭＳ Ｐゴシック" panose="020B0600070205080204" pitchFamily="50" charset="-128"/>
              </a:rPr>
              <a:t>※</a:t>
            </a:r>
            <a:r>
              <a:rPr lang="ja-JP" altLang="en-US" sz="633" dirty="0">
                <a:solidFill>
                  <a:srgbClr val="000000"/>
                </a:solidFill>
                <a:latin typeface="ＭＳ Ｐゴシック" panose="020B0600070205080204" pitchFamily="50" charset="-128"/>
              </a:rPr>
              <a:t> 地域別将来推計人口では福島県内市町村は推計がないため、市区町村数の合計は</a:t>
            </a:r>
            <a:r>
              <a:rPr lang="en-US" altLang="ja-JP" sz="633" dirty="0">
                <a:solidFill>
                  <a:srgbClr val="000000"/>
                </a:solidFill>
                <a:latin typeface="ＭＳ Ｐゴシック" panose="020B0600070205080204" pitchFamily="50" charset="-128"/>
              </a:rPr>
              <a:t>1,682</a:t>
            </a:r>
            <a:r>
              <a:rPr lang="ja-JP" altLang="en-US" sz="633" dirty="0">
                <a:solidFill>
                  <a:srgbClr val="000000"/>
                </a:solidFill>
                <a:latin typeface="ＭＳ Ｐゴシック" panose="020B0600070205080204" pitchFamily="50" charset="-128"/>
              </a:rPr>
              <a:t>としている。</a:t>
            </a:r>
            <a:r>
              <a:rPr lang="ja-JP" altLang="en-US" sz="633" dirty="0">
                <a:solidFill>
                  <a:prstClr val="black"/>
                </a:solidFill>
                <a:latin typeface="ＭＳ Ｐゴシック" panose="020B0600070205080204" pitchFamily="50" charset="-128"/>
              </a:rPr>
              <a:t> </a:t>
            </a:r>
            <a:endParaRPr lang="en-US" altLang="ja-JP" sz="633" dirty="0">
              <a:solidFill>
                <a:srgbClr val="000000"/>
              </a:solidFill>
              <a:latin typeface="ＭＳ Ｐゴシック" panose="020B0600070205080204" pitchFamily="50" charset="-128"/>
            </a:endParaRPr>
          </a:p>
        </p:txBody>
      </p:sp>
    </p:spTree>
    <p:extLst>
      <p:ext uri="{BB962C8B-B14F-4D97-AF65-F5344CB8AC3E}">
        <p14:creationId xmlns:p14="http://schemas.microsoft.com/office/powerpoint/2010/main" val="19934000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84973" y="716336"/>
            <a:ext cx="4705504" cy="5572307"/>
          </a:xfrm>
          <a:prstGeom prst="rect">
            <a:avLst/>
          </a:prstGeom>
        </p:spPr>
      </p:pic>
      <p:sp>
        <p:nvSpPr>
          <p:cNvPr id="9" name="正方形/長方形 8"/>
          <p:cNvSpPr/>
          <p:nvPr/>
        </p:nvSpPr>
        <p:spPr>
          <a:xfrm>
            <a:off x="233432" y="272361"/>
            <a:ext cx="8677137" cy="378409"/>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801051" eaLnBrk="0" fontAlgn="base" hangingPunct="0">
              <a:spcBef>
                <a:spcPct val="0"/>
              </a:spcBef>
              <a:spcAft>
                <a:spcPct val="0"/>
              </a:spcAft>
              <a:defRPr/>
            </a:pPr>
            <a:r>
              <a:rPr kumimoji="1" lang="ja-JP" altLang="en-US" sz="1752" b="1" dirty="0">
                <a:solidFill>
                  <a:prstClr val="black"/>
                </a:solidFill>
                <a:latin typeface="Meiryo UI" pitchFamily="50" charset="-128"/>
                <a:ea typeface="Meiryo UI" pitchFamily="50" charset="-128"/>
                <a:cs typeface="Meiryo UI" pitchFamily="50" charset="-128"/>
              </a:rPr>
              <a:t>（参考）</a:t>
            </a:r>
            <a:r>
              <a:rPr kumimoji="1" lang="en-US" altLang="ja-JP" sz="1752" b="1" dirty="0">
                <a:solidFill>
                  <a:prstClr val="black"/>
                </a:solidFill>
                <a:latin typeface="Meiryo UI" pitchFamily="50" charset="-128"/>
                <a:ea typeface="Meiryo UI" pitchFamily="50" charset="-128"/>
                <a:cs typeface="Meiryo UI" pitchFamily="50" charset="-128"/>
              </a:rPr>
              <a:t> </a:t>
            </a:r>
            <a:r>
              <a:rPr kumimoji="1" lang="ja-JP" altLang="en-US" sz="1752" b="1" dirty="0">
                <a:solidFill>
                  <a:prstClr val="black"/>
                </a:solidFill>
                <a:latin typeface="Meiryo UI" pitchFamily="50" charset="-128"/>
                <a:ea typeface="Meiryo UI" pitchFamily="50" charset="-128"/>
                <a:cs typeface="Meiryo UI" pitchFamily="50" charset="-128"/>
              </a:rPr>
              <a:t>大阪圏における市町村別の人口の変動（</a:t>
            </a:r>
            <a:r>
              <a:rPr kumimoji="1" lang="en-US" altLang="ja-JP" sz="1752" b="1" dirty="0">
                <a:solidFill>
                  <a:prstClr val="black"/>
                </a:solidFill>
                <a:latin typeface="Meiryo UI" pitchFamily="50" charset="-128"/>
                <a:ea typeface="Meiryo UI" pitchFamily="50" charset="-128"/>
                <a:cs typeface="Meiryo UI" pitchFamily="50" charset="-128"/>
              </a:rPr>
              <a:t>2015</a:t>
            </a:r>
            <a:r>
              <a:rPr kumimoji="1" lang="ja-JP" altLang="en-US" sz="1752" b="1" dirty="0">
                <a:solidFill>
                  <a:prstClr val="black"/>
                </a:solidFill>
                <a:latin typeface="Meiryo UI" pitchFamily="50" charset="-128"/>
                <a:ea typeface="Meiryo UI" pitchFamily="50" charset="-128"/>
                <a:cs typeface="Meiryo UI" pitchFamily="50" charset="-128"/>
              </a:rPr>
              <a:t>年⇒</a:t>
            </a:r>
            <a:r>
              <a:rPr kumimoji="1" lang="en-US" altLang="ja-JP" sz="1752" b="1" dirty="0">
                <a:solidFill>
                  <a:prstClr val="black"/>
                </a:solidFill>
                <a:latin typeface="Meiryo UI" pitchFamily="50" charset="-128"/>
                <a:ea typeface="Meiryo UI" pitchFamily="50" charset="-128"/>
                <a:cs typeface="Meiryo UI" pitchFamily="50" charset="-128"/>
              </a:rPr>
              <a:t>2040</a:t>
            </a:r>
            <a:r>
              <a:rPr kumimoji="1" lang="ja-JP" altLang="en-US" sz="1752" b="1" dirty="0">
                <a:solidFill>
                  <a:prstClr val="black"/>
                </a:solidFill>
                <a:latin typeface="Meiryo UI" pitchFamily="50" charset="-128"/>
                <a:ea typeface="Meiryo UI" pitchFamily="50" charset="-128"/>
                <a:cs typeface="Meiryo UI" pitchFamily="50" charset="-128"/>
              </a:rPr>
              <a:t>年）</a:t>
            </a:r>
          </a:p>
        </p:txBody>
      </p:sp>
      <p:sp>
        <p:nvSpPr>
          <p:cNvPr id="10" name="テキスト ボックス 9"/>
          <p:cNvSpPr txBox="1"/>
          <p:nvPr/>
        </p:nvSpPr>
        <p:spPr>
          <a:xfrm>
            <a:off x="233432" y="6288643"/>
            <a:ext cx="5337754" cy="398827"/>
          </a:xfrm>
          <a:prstGeom prst="rect">
            <a:avLst/>
          </a:prstGeom>
          <a:noFill/>
        </p:spPr>
        <p:txBody>
          <a:bodyPr wrap="square" rtlCol="0">
            <a:spAutoFit/>
          </a:bodyPr>
          <a:lstStyle/>
          <a:p>
            <a:pPr marL="170243" indent="-170243" defTabSz="433892">
              <a:defRPr/>
            </a:pPr>
            <a:r>
              <a:rPr kumimoji="1" lang="ja-JP" altLang="en-US" sz="996" dirty="0">
                <a:solidFill>
                  <a:prstClr val="black"/>
                </a:solidFill>
                <a:latin typeface="Meiryo UI" panose="020B0604030504040204" pitchFamily="50" charset="-128"/>
                <a:ea typeface="Meiryo UI" panose="020B0604030504040204" pitchFamily="50" charset="-128"/>
              </a:rPr>
              <a:t>出典：総務省「自治体戦略</a:t>
            </a:r>
            <a:r>
              <a:rPr kumimoji="1" lang="en-US" altLang="ja-JP" sz="996" dirty="0">
                <a:solidFill>
                  <a:prstClr val="black"/>
                </a:solidFill>
                <a:latin typeface="Meiryo UI" panose="020B0604030504040204" pitchFamily="50" charset="-128"/>
                <a:ea typeface="Meiryo UI" panose="020B0604030504040204" pitchFamily="50" charset="-128"/>
              </a:rPr>
              <a:t>2040</a:t>
            </a:r>
            <a:r>
              <a:rPr kumimoji="1" lang="ja-JP" altLang="en-US" sz="996" dirty="0">
                <a:solidFill>
                  <a:prstClr val="black"/>
                </a:solidFill>
                <a:latin typeface="Meiryo UI" panose="020B0604030504040204" pitchFamily="50" charset="-128"/>
                <a:ea typeface="Meiryo UI" panose="020B0604030504040204" pitchFamily="50" charset="-128"/>
              </a:rPr>
              <a:t>構想研究会（第</a:t>
            </a:r>
            <a:r>
              <a:rPr kumimoji="1" lang="en-US" altLang="ja-JP" sz="996" dirty="0">
                <a:solidFill>
                  <a:prstClr val="black"/>
                </a:solidFill>
                <a:latin typeface="Meiryo UI" panose="020B0604030504040204" pitchFamily="50" charset="-128"/>
                <a:ea typeface="Meiryo UI" panose="020B0604030504040204" pitchFamily="50" charset="-128"/>
              </a:rPr>
              <a:t>12</a:t>
            </a:r>
            <a:r>
              <a:rPr kumimoji="1" lang="ja-JP" altLang="en-US" sz="996" dirty="0">
                <a:solidFill>
                  <a:prstClr val="black"/>
                </a:solidFill>
                <a:latin typeface="Meiryo UI" panose="020B0604030504040204" pitchFamily="50" charset="-128"/>
                <a:ea typeface="Meiryo UI" panose="020B0604030504040204" pitchFamily="50" charset="-128"/>
              </a:rPr>
              <a:t>回）」事務局提出資料</a:t>
            </a:r>
            <a:endParaRPr kumimoji="1" lang="en-US" altLang="ja-JP" sz="996" dirty="0">
              <a:solidFill>
                <a:prstClr val="black"/>
              </a:solidFill>
              <a:latin typeface="Meiryo UI" panose="020B0604030504040204" pitchFamily="50" charset="-128"/>
              <a:ea typeface="Meiryo UI" panose="020B0604030504040204" pitchFamily="50" charset="-128"/>
            </a:endParaRPr>
          </a:p>
          <a:p>
            <a:pPr marL="170243" indent="-170243" defTabSz="433892">
              <a:defRPr/>
            </a:pPr>
            <a:r>
              <a:rPr kumimoji="1" lang="ja-JP" altLang="en-US" sz="996" dirty="0">
                <a:solidFill>
                  <a:prstClr val="black"/>
                </a:solidFill>
                <a:latin typeface="Meiryo UI" panose="020B0604030504040204" pitchFamily="50" charset="-128"/>
                <a:ea typeface="Meiryo UI" panose="020B0604030504040204" pitchFamily="50" charset="-128"/>
              </a:rPr>
              <a:t>　　　　（国立社会保障・人口問題研究所「日本の地域別将来推計人口（</a:t>
            </a:r>
            <a:r>
              <a:rPr kumimoji="1" lang="en-US" altLang="ja-JP" sz="996" dirty="0">
                <a:solidFill>
                  <a:prstClr val="black"/>
                </a:solidFill>
                <a:latin typeface="Meiryo UI" panose="020B0604030504040204" pitchFamily="50" charset="-128"/>
                <a:ea typeface="Meiryo UI" panose="020B0604030504040204" pitchFamily="50" charset="-128"/>
              </a:rPr>
              <a:t>H30.3</a:t>
            </a:r>
            <a:r>
              <a:rPr kumimoji="1" lang="ja-JP" altLang="en-US" sz="996" dirty="0">
                <a:solidFill>
                  <a:prstClr val="black"/>
                </a:solidFill>
                <a:latin typeface="Meiryo UI" panose="020B0604030504040204" pitchFamily="50" charset="-128"/>
                <a:ea typeface="Meiryo UI" panose="020B0604030504040204" pitchFamily="50" charset="-128"/>
              </a:rPr>
              <a:t>）」より作成）</a:t>
            </a:r>
          </a:p>
        </p:txBody>
      </p:sp>
      <p:pic>
        <p:nvPicPr>
          <p:cNvPr id="8" name="図 7"/>
          <p:cNvPicPr>
            <a:picLocks noChangeAspect="1"/>
          </p:cNvPicPr>
          <p:nvPr/>
        </p:nvPicPr>
        <p:blipFill>
          <a:blip r:embed="rId4"/>
          <a:stretch>
            <a:fillRect/>
          </a:stretch>
        </p:blipFill>
        <p:spPr>
          <a:xfrm>
            <a:off x="6490477" y="961575"/>
            <a:ext cx="2024962" cy="1865946"/>
          </a:xfrm>
          <a:prstGeom prst="rect">
            <a:avLst/>
          </a:prstGeom>
        </p:spPr>
      </p:pic>
      <p:sp>
        <p:nvSpPr>
          <p:cNvPr id="2" name="スライド番号プレースホルダー 1"/>
          <p:cNvSpPr>
            <a:spLocks noGrp="1"/>
          </p:cNvSpPr>
          <p:nvPr>
            <p:ph type="sldNum" sz="quarter" idx="12"/>
          </p:nvPr>
        </p:nvSpPr>
        <p:spPr>
          <a:xfrm>
            <a:off x="6956605" y="6504907"/>
            <a:ext cx="2133600" cy="365125"/>
          </a:xfrm>
        </p:spPr>
        <p:txBody>
          <a:bodyPr/>
          <a:lstStyle/>
          <a:p>
            <a:r>
              <a:rPr lang="en-US" altLang="ja-JP" dirty="0" smtClean="0"/>
              <a:t>15</a:t>
            </a:r>
            <a:endParaRPr lang="ja-JP" altLang="en-US" dirty="0"/>
          </a:p>
        </p:txBody>
      </p:sp>
    </p:spTree>
    <p:extLst>
      <p:ext uri="{BB962C8B-B14F-4D97-AF65-F5344CB8AC3E}">
        <p14:creationId xmlns:p14="http://schemas.microsoft.com/office/powerpoint/2010/main" val="8014112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33432" y="272361"/>
            <a:ext cx="8677137" cy="378409"/>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801051" eaLnBrk="0" fontAlgn="base" hangingPunct="0">
              <a:spcBef>
                <a:spcPct val="0"/>
              </a:spcBef>
              <a:spcAft>
                <a:spcPct val="0"/>
              </a:spcAft>
              <a:defRPr/>
            </a:pPr>
            <a:r>
              <a:rPr kumimoji="1" lang="ja-JP" altLang="en-US" sz="1752" b="1" dirty="0">
                <a:solidFill>
                  <a:prstClr val="black"/>
                </a:solidFill>
                <a:latin typeface="Meiryo UI" pitchFamily="50" charset="-128"/>
                <a:ea typeface="Meiryo UI" pitchFamily="50" charset="-128"/>
                <a:cs typeface="Meiryo UI" pitchFamily="50" charset="-128"/>
              </a:rPr>
              <a:t>（参考）</a:t>
            </a:r>
            <a:r>
              <a:rPr kumimoji="1" lang="en-US" altLang="ja-JP" sz="1752" b="1" dirty="0">
                <a:solidFill>
                  <a:prstClr val="black"/>
                </a:solidFill>
                <a:latin typeface="Meiryo UI" pitchFamily="50" charset="-128"/>
                <a:ea typeface="Meiryo UI" pitchFamily="50" charset="-128"/>
                <a:cs typeface="Meiryo UI" pitchFamily="50" charset="-128"/>
              </a:rPr>
              <a:t> </a:t>
            </a:r>
            <a:r>
              <a:rPr kumimoji="1" lang="ja-JP" altLang="en-US" sz="1752" b="1" dirty="0">
                <a:solidFill>
                  <a:prstClr val="black"/>
                </a:solidFill>
                <a:latin typeface="Meiryo UI" pitchFamily="50" charset="-128"/>
                <a:ea typeface="Meiryo UI" pitchFamily="50" charset="-128"/>
                <a:cs typeface="Meiryo UI" pitchFamily="50" charset="-128"/>
              </a:rPr>
              <a:t>大阪市・堺市・神戸市・京都市の通勤・通学</a:t>
            </a:r>
            <a:r>
              <a:rPr kumimoji="1" lang="en-US" altLang="ja-JP" sz="1752" b="1" dirty="0">
                <a:solidFill>
                  <a:prstClr val="black"/>
                </a:solidFill>
                <a:latin typeface="Meiryo UI" pitchFamily="50" charset="-128"/>
                <a:ea typeface="Meiryo UI" pitchFamily="50" charset="-128"/>
                <a:cs typeface="Meiryo UI" pitchFamily="50" charset="-128"/>
              </a:rPr>
              <a:t>10%</a:t>
            </a:r>
            <a:r>
              <a:rPr kumimoji="1" lang="ja-JP" altLang="en-US" sz="1752" b="1" dirty="0">
                <a:solidFill>
                  <a:prstClr val="black"/>
                </a:solidFill>
                <a:latin typeface="Meiryo UI" pitchFamily="50" charset="-128"/>
                <a:ea typeface="Meiryo UI" pitchFamily="50" charset="-128"/>
                <a:cs typeface="Meiryo UI" pitchFamily="50" charset="-128"/>
              </a:rPr>
              <a:t>圏</a:t>
            </a:r>
          </a:p>
        </p:txBody>
      </p:sp>
      <p:sp>
        <p:nvSpPr>
          <p:cNvPr id="10" name="テキスト ボックス 9"/>
          <p:cNvSpPr txBox="1"/>
          <p:nvPr/>
        </p:nvSpPr>
        <p:spPr>
          <a:xfrm>
            <a:off x="233431" y="6288643"/>
            <a:ext cx="5600698" cy="398827"/>
          </a:xfrm>
          <a:prstGeom prst="rect">
            <a:avLst/>
          </a:prstGeom>
          <a:noFill/>
        </p:spPr>
        <p:txBody>
          <a:bodyPr wrap="square" rtlCol="0">
            <a:spAutoFit/>
          </a:bodyPr>
          <a:lstStyle/>
          <a:p>
            <a:pPr marL="170243" indent="-170243" defTabSz="433892">
              <a:defRPr/>
            </a:pPr>
            <a:r>
              <a:rPr kumimoji="1" lang="ja-JP" altLang="en-US" sz="996" dirty="0">
                <a:solidFill>
                  <a:prstClr val="black"/>
                </a:solidFill>
                <a:latin typeface="Meiryo UI" panose="020B0604030504040204" pitchFamily="50" charset="-128"/>
                <a:ea typeface="Meiryo UI" panose="020B0604030504040204" pitchFamily="50" charset="-128"/>
              </a:rPr>
              <a:t>出典：総務省「自治体戦略</a:t>
            </a:r>
            <a:r>
              <a:rPr kumimoji="1" lang="en-US" altLang="ja-JP" sz="996" dirty="0">
                <a:solidFill>
                  <a:prstClr val="black"/>
                </a:solidFill>
                <a:latin typeface="Meiryo UI" panose="020B0604030504040204" pitchFamily="50" charset="-128"/>
                <a:ea typeface="Meiryo UI" panose="020B0604030504040204" pitchFamily="50" charset="-128"/>
              </a:rPr>
              <a:t>2040</a:t>
            </a:r>
            <a:r>
              <a:rPr kumimoji="1" lang="ja-JP" altLang="en-US" sz="996" dirty="0">
                <a:solidFill>
                  <a:prstClr val="black"/>
                </a:solidFill>
                <a:latin typeface="Meiryo UI" panose="020B0604030504040204" pitchFamily="50" charset="-128"/>
                <a:ea typeface="Meiryo UI" panose="020B0604030504040204" pitchFamily="50" charset="-128"/>
              </a:rPr>
              <a:t>構想研究会（第</a:t>
            </a:r>
            <a:r>
              <a:rPr kumimoji="1" lang="en-US" altLang="ja-JP" sz="996" dirty="0">
                <a:solidFill>
                  <a:prstClr val="black"/>
                </a:solidFill>
                <a:latin typeface="Meiryo UI" panose="020B0604030504040204" pitchFamily="50" charset="-128"/>
                <a:ea typeface="Meiryo UI" panose="020B0604030504040204" pitchFamily="50" charset="-128"/>
              </a:rPr>
              <a:t>12</a:t>
            </a:r>
            <a:r>
              <a:rPr kumimoji="1" lang="ja-JP" altLang="en-US" sz="996" dirty="0">
                <a:solidFill>
                  <a:prstClr val="black"/>
                </a:solidFill>
                <a:latin typeface="Meiryo UI" panose="020B0604030504040204" pitchFamily="50" charset="-128"/>
                <a:ea typeface="Meiryo UI" panose="020B0604030504040204" pitchFamily="50" charset="-128"/>
              </a:rPr>
              <a:t>回）」事務局提出資料</a:t>
            </a:r>
            <a:endParaRPr kumimoji="1" lang="en-US" altLang="ja-JP" sz="996" dirty="0">
              <a:solidFill>
                <a:prstClr val="black"/>
              </a:solidFill>
              <a:latin typeface="Meiryo UI" panose="020B0604030504040204" pitchFamily="50" charset="-128"/>
              <a:ea typeface="Meiryo UI" panose="020B0604030504040204" pitchFamily="50" charset="-128"/>
            </a:endParaRPr>
          </a:p>
          <a:p>
            <a:pPr marL="170243" indent="-170243" defTabSz="433892">
              <a:defRPr/>
            </a:pPr>
            <a:r>
              <a:rPr kumimoji="1" lang="ja-JP" altLang="en-US" sz="996" dirty="0">
                <a:solidFill>
                  <a:prstClr val="black"/>
                </a:solidFill>
                <a:latin typeface="Meiryo UI" panose="020B0604030504040204" pitchFamily="50" charset="-128"/>
                <a:ea typeface="Meiryo UI" panose="020B0604030504040204" pitchFamily="50" charset="-128"/>
              </a:rPr>
              <a:t>　　　　（総務省統計局「平成</a:t>
            </a:r>
            <a:r>
              <a:rPr kumimoji="1" lang="en-US" altLang="ja-JP" sz="996" dirty="0">
                <a:solidFill>
                  <a:prstClr val="black"/>
                </a:solidFill>
                <a:latin typeface="Meiryo UI" panose="020B0604030504040204" pitchFamily="50" charset="-128"/>
                <a:ea typeface="Meiryo UI" panose="020B0604030504040204" pitchFamily="50" charset="-128"/>
              </a:rPr>
              <a:t>27</a:t>
            </a:r>
            <a:r>
              <a:rPr kumimoji="1" lang="ja-JP" altLang="en-US" sz="996" dirty="0">
                <a:solidFill>
                  <a:prstClr val="black"/>
                </a:solidFill>
                <a:latin typeface="Meiryo UI" panose="020B0604030504040204" pitchFamily="50" charset="-128"/>
                <a:ea typeface="Meiryo UI" panose="020B0604030504040204" pitchFamily="50" charset="-128"/>
              </a:rPr>
              <a:t>年国勢調査」従業地・通学地による人口・就業状況等集計より作成）</a:t>
            </a:r>
          </a:p>
        </p:txBody>
      </p:sp>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34806" y="768146"/>
            <a:ext cx="5121553" cy="5377631"/>
          </a:xfrm>
          <a:prstGeom prst="rect">
            <a:avLst/>
          </a:prstGeom>
        </p:spPr>
      </p:pic>
      <p:grpSp>
        <p:nvGrpSpPr>
          <p:cNvPr id="7" name="グループ化 6"/>
          <p:cNvGrpSpPr/>
          <p:nvPr/>
        </p:nvGrpSpPr>
        <p:grpSpPr>
          <a:xfrm>
            <a:off x="6247865" y="4159912"/>
            <a:ext cx="2662704" cy="2011355"/>
            <a:chOff x="7373846" y="4068902"/>
            <a:chExt cx="2532154" cy="1944216"/>
          </a:xfrm>
        </p:grpSpPr>
        <p:sp>
          <p:nvSpPr>
            <p:cNvPr id="8" name="正方形/長方形 7"/>
            <p:cNvSpPr/>
            <p:nvPr/>
          </p:nvSpPr>
          <p:spPr>
            <a:xfrm>
              <a:off x="7373846" y="4068902"/>
              <a:ext cx="2475698" cy="194421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6413"/>
              <a:endParaRPr lang="ja-JP" altLang="en-US" sz="1627">
                <a:solidFill>
                  <a:prstClr val="white"/>
                </a:solidFill>
              </a:endParaRPr>
            </a:p>
          </p:txBody>
        </p:sp>
        <p:sp>
          <p:nvSpPr>
            <p:cNvPr id="11" name="テキスト ボックス 10"/>
            <p:cNvSpPr txBox="1"/>
            <p:nvPr/>
          </p:nvSpPr>
          <p:spPr>
            <a:xfrm>
              <a:off x="7373846" y="4068902"/>
              <a:ext cx="2532154" cy="358243"/>
            </a:xfrm>
            <a:prstGeom prst="rect">
              <a:avLst/>
            </a:prstGeom>
            <a:noFill/>
          </p:spPr>
          <p:txBody>
            <a:bodyPr wrap="square" rtlCol="0">
              <a:spAutoFit/>
            </a:bodyPr>
            <a:lstStyle/>
            <a:p>
              <a:pPr defTabSz="826413"/>
              <a:r>
                <a:rPr lang="ja-JP" altLang="en-US" sz="904" dirty="0">
                  <a:solidFill>
                    <a:prstClr val="black"/>
                  </a:solidFill>
                </a:rPr>
                <a:t>凡例：市町村単位の網掛けは以下の地域</a:t>
              </a:r>
              <a:r>
                <a:rPr lang="ja-JP" altLang="en-US" sz="904" dirty="0" smtClean="0">
                  <a:solidFill>
                    <a:prstClr val="black"/>
                  </a:solidFill>
                </a:rPr>
                <a:t>への</a:t>
              </a:r>
              <a:r>
                <a:rPr lang="ja-JP" altLang="en-US" sz="904" dirty="0">
                  <a:solidFill>
                    <a:prstClr val="black"/>
                  </a:solidFill>
                </a:rPr>
                <a:t>　</a:t>
              </a:r>
              <a:endParaRPr lang="en-US" altLang="ja-JP" sz="904" dirty="0">
                <a:solidFill>
                  <a:prstClr val="black"/>
                </a:solidFill>
              </a:endParaRPr>
            </a:p>
            <a:p>
              <a:pPr defTabSz="826413"/>
              <a:r>
                <a:rPr lang="ja-JP" altLang="en-US" sz="904" dirty="0">
                  <a:solidFill>
                    <a:prstClr val="black"/>
                  </a:solidFill>
                </a:rPr>
                <a:t>　　　　</a:t>
              </a:r>
              <a:r>
                <a:rPr lang="ja-JP" altLang="en-US" sz="904" dirty="0" smtClean="0">
                  <a:solidFill>
                    <a:prstClr val="black"/>
                  </a:solidFill>
                </a:rPr>
                <a:t>通勤</a:t>
              </a:r>
              <a:r>
                <a:rPr lang="ja-JP" altLang="en-US" sz="904" dirty="0">
                  <a:solidFill>
                    <a:prstClr val="black"/>
                  </a:solidFill>
                </a:rPr>
                <a:t>通学</a:t>
              </a:r>
              <a:r>
                <a:rPr lang="en-US" altLang="ja-JP" sz="904" dirty="0">
                  <a:solidFill>
                    <a:prstClr val="black"/>
                  </a:solidFill>
                </a:rPr>
                <a:t>10</a:t>
              </a:r>
              <a:r>
                <a:rPr lang="ja-JP" altLang="en-US" sz="904" dirty="0">
                  <a:solidFill>
                    <a:prstClr val="black"/>
                  </a:solidFill>
                </a:rPr>
                <a:t>％圏を示している。</a:t>
              </a:r>
            </a:p>
          </p:txBody>
        </p:sp>
        <p:sp>
          <p:nvSpPr>
            <p:cNvPr id="12" name="正方形/長方形 11"/>
            <p:cNvSpPr/>
            <p:nvPr/>
          </p:nvSpPr>
          <p:spPr>
            <a:xfrm>
              <a:off x="7545288" y="4509120"/>
              <a:ext cx="360040" cy="144016"/>
            </a:xfrm>
            <a:prstGeom prst="rect">
              <a:avLst/>
            </a:prstGeom>
            <a:solidFill>
              <a:srgbClr val="66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6413"/>
              <a:endParaRPr lang="ja-JP" altLang="en-US" sz="1627">
                <a:solidFill>
                  <a:prstClr val="white"/>
                </a:solidFill>
              </a:endParaRPr>
            </a:p>
          </p:txBody>
        </p:sp>
        <p:cxnSp>
          <p:nvCxnSpPr>
            <p:cNvPr id="13" name="直線矢印コネクタ 12"/>
            <p:cNvCxnSpPr/>
            <p:nvPr/>
          </p:nvCxnSpPr>
          <p:spPr>
            <a:xfrm>
              <a:off x="7977336" y="4581128"/>
              <a:ext cx="21602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8193360" y="4456110"/>
              <a:ext cx="1224136" cy="223747"/>
            </a:xfrm>
            <a:prstGeom prst="rect">
              <a:avLst/>
            </a:prstGeom>
            <a:noFill/>
          </p:spPr>
          <p:txBody>
            <a:bodyPr wrap="square" rtlCol="0">
              <a:spAutoFit/>
            </a:bodyPr>
            <a:lstStyle/>
            <a:p>
              <a:pPr defTabSz="826413"/>
              <a:r>
                <a:rPr lang="ja-JP" altLang="en-US" sz="904" dirty="0">
                  <a:solidFill>
                    <a:prstClr val="black"/>
                  </a:solidFill>
                </a:rPr>
                <a:t>大阪市</a:t>
              </a:r>
            </a:p>
          </p:txBody>
        </p:sp>
        <p:sp>
          <p:nvSpPr>
            <p:cNvPr id="15" name="正方形/長方形 14"/>
            <p:cNvSpPr/>
            <p:nvPr/>
          </p:nvSpPr>
          <p:spPr>
            <a:xfrm>
              <a:off x="7545288" y="4725144"/>
              <a:ext cx="360040" cy="144016"/>
            </a:xfrm>
            <a:prstGeom prst="rect">
              <a:avLst/>
            </a:prstGeom>
            <a:solidFill>
              <a:srgbClr val="FF66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6413"/>
              <a:endParaRPr lang="ja-JP" altLang="en-US" sz="1627">
                <a:solidFill>
                  <a:prstClr val="white"/>
                </a:solidFill>
              </a:endParaRPr>
            </a:p>
          </p:txBody>
        </p:sp>
        <p:cxnSp>
          <p:nvCxnSpPr>
            <p:cNvPr id="16" name="直線矢印コネクタ 15"/>
            <p:cNvCxnSpPr/>
            <p:nvPr/>
          </p:nvCxnSpPr>
          <p:spPr>
            <a:xfrm>
              <a:off x="7977336" y="4797152"/>
              <a:ext cx="21602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8193360" y="4674041"/>
              <a:ext cx="1224136" cy="223747"/>
            </a:xfrm>
            <a:prstGeom prst="rect">
              <a:avLst/>
            </a:prstGeom>
            <a:noFill/>
          </p:spPr>
          <p:txBody>
            <a:bodyPr wrap="square" rtlCol="0">
              <a:spAutoFit/>
            </a:bodyPr>
            <a:lstStyle/>
            <a:p>
              <a:pPr defTabSz="826413"/>
              <a:r>
                <a:rPr lang="ja-JP" altLang="en-US" sz="904" dirty="0">
                  <a:solidFill>
                    <a:prstClr val="black"/>
                  </a:solidFill>
                </a:rPr>
                <a:t>神戸市</a:t>
              </a:r>
            </a:p>
          </p:txBody>
        </p:sp>
        <p:sp>
          <p:nvSpPr>
            <p:cNvPr id="18" name="正方形/長方形 17"/>
            <p:cNvSpPr/>
            <p:nvPr/>
          </p:nvSpPr>
          <p:spPr>
            <a:xfrm>
              <a:off x="7545288" y="4971246"/>
              <a:ext cx="360040" cy="144016"/>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6413"/>
              <a:endParaRPr lang="ja-JP" altLang="en-US" sz="1627">
                <a:solidFill>
                  <a:prstClr val="white"/>
                </a:solidFill>
              </a:endParaRPr>
            </a:p>
          </p:txBody>
        </p:sp>
        <p:cxnSp>
          <p:nvCxnSpPr>
            <p:cNvPr id="19" name="直線矢印コネクタ 18"/>
            <p:cNvCxnSpPr/>
            <p:nvPr/>
          </p:nvCxnSpPr>
          <p:spPr>
            <a:xfrm>
              <a:off x="7977336" y="5043254"/>
              <a:ext cx="21602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8193360" y="4928275"/>
              <a:ext cx="1224136" cy="223747"/>
            </a:xfrm>
            <a:prstGeom prst="rect">
              <a:avLst/>
            </a:prstGeom>
            <a:noFill/>
          </p:spPr>
          <p:txBody>
            <a:bodyPr wrap="square" rtlCol="0">
              <a:spAutoFit/>
            </a:bodyPr>
            <a:lstStyle/>
            <a:p>
              <a:pPr defTabSz="826413"/>
              <a:r>
                <a:rPr lang="ja-JP" altLang="en-US" sz="904" dirty="0">
                  <a:solidFill>
                    <a:prstClr val="black"/>
                  </a:solidFill>
                </a:rPr>
                <a:t>京都市</a:t>
              </a:r>
            </a:p>
          </p:txBody>
        </p:sp>
        <p:sp>
          <p:nvSpPr>
            <p:cNvPr id="21" name="正方形/長方形 20"/>
            <p:cNvSpPr/>
            <p:nvPr/>
          </p:nvSpPr>
          <p:spPr>
            <a:xfrm>
              <a:off x="7545288" y="5215509"/>
              <a:ext cx="360040" cy="144016"/>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6413"/>
              <a:endParaRPr lang="ja-JP" altLang="en-US" sz="1627">
                <a:solidFill>
                  <a:prstClr val="white"/>
                </a:solidFill>
              </a:endParaRPr>
            </a:p>
          </p:txBody>
        </p:sp>
        <p:cxnSp>
          <p:nvCxnSpPr>
            <p:cNvPr id="22" name="直線矢印コネクタ 21"/>
            <p:cNvCxnSpPr/>
            <p:nvPr/>
          </p:nvCxnSpPr>
          <p:spPr>
            <a:xfrm>
              <a:off x="7977336" y="5287517"/>
              <a:ext cx="21602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8172411" y="5165782"/>
              <a:ext cx="1224136" cy="223747"/>
            </a:xfrm>
            <a:prstGeom prst="rect">
              <a:avLst/>
            </a:prstGeom>
            <a:noFill/>
          </p:spPr>
          <p:txBody>
            <a:bodyPr wrap="square" rtlCol="0">
              <a:spAutoFit/>
            </a:bodyPr>
            <a:lstStyle/>
            <a:p>
              <a:pPr defTabSz="826413"/>
              <a:r>
                <a:rPr lang="ja-JP" altLang="en-US" sz="904" dirty="0">
                  <a:solidFill>
                    <a:prstClr val="black"/>
                  </a:solidFill>
                </a:rPr>
                <a:t>大阪市及び堺市</a:t>
              </a:r>
            </a:p>
          </p:txBody>
        </p:sp>
        <p:sp>
          <p:nvSpPr>
            <p:cNvPr id="24" name="正方形/長方形 23"/>
            <p:cNvSpPr/>
            <p:nvPr/>
          </p:nvSpPr>
          <p:spPr>
            <a:xfrm>
              <a:off x="7549752" y="5459772"/>
              <a:ext cx="360040" cy="144016"/>
            </a:xfrm>
            <a:prstGeom prst="rect">
              <a:avLst/>
            </a:prstGeom>
            <a:solidFill>
              <a:srgbClr val="FF66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6413"/>
              <a:endParaRPr lang="ja-JP" altLang="en-US" sz="1627">
                <a:solidFill>
                  <a:prstClr val="white"/>
                </a:solidFill>
              </a:endParaRPr>
            </a:p>
          </p:txBody>
        </p:sp>
        <p:cxnSp>
          <p:nvCxnSpPr>
            <p:cNvPr id="25" name="直線矢印コネクタ 24"/>
            <p:cNvCxnSpPr/>
            <p:nvPr/>
          </p:nvCxnSpPr>
          <p:spPr>
            <a:xfrm>
              <a:off x="7977336" y="5531780"/>
              <a:ext cx="21602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8174400" y="5400539"/>
              <a:ext cx="1381823" cy="223747"/>
            </a:xfrm>
            <a:prstGeom prst="rect">
              <a:avLst/>
            </a:prstGeom>
            <a:noFill/>
          </p:spPr>
          <p:txBody>
            <a:bodyPr wrap="square" rtlCol="0">
              <a:spAutoFit/>
            </a:bodyPr>
            <a:lstStyle/>
            <a:p>
              <a:pPr defTabSz="826413"/>
              <a:r>
                <a:rPr lang="ja-JP" altLang="en-US" sz="904" dirty="0">
                  <a:solidFill>
                    <a:prstClr val="black"/>
                  </a:solidFill>
                </a:rPr>
                <a:t>京都市及び大阪市</a:t>
              </a:r>
            </a:p>
          </p:txBody>
        </p:sp>
        <p:sp>
          <p:nvSpPr>
            <p:cNvPr id="27" name="正方形/長方形 26"/>
            <p:cNvSpPr/>
            <p:nvPr/>
          </p:nvSpPr>
          <p:spPr>
            <a:xfrm>
              <a:off x="7550199" y="5708304"/>
              <a:ext cx="360040" cy="144016"/>
            </a:xfrm>
            <a:prstGeom prst="rect">
              <a:avLst/>
            </a:prstGeom>
            <a:solidFill>
              <a:srgbClr val="3333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6413"/>
              <a:endParaRPr lang="ja-JP" altLang="en-US" sz="1627">
                <a:solidFill>
                  <a:prstClr val="white"/>
                </a:solidFill>
              </a:endParaRPr>
            </a:p>
          </p:txBody>
        </p:sp>
        <p:cxnSp>
          <p:nvCxnSpPr>
            <p:cNvPr id="28" name="直線矢印コネクタ 27"/>
            <p:cNvCxnSpPr/>
            <p:nvPr/>
          </p:nvCxnSpPr>
          <p:spPr>
            <a:xfrm>
              <a:off x="7977336" y="5780312"/>
              <a:ext cx="21602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8154944" y="5649237"/>
              <a:ext cx="1381823" cy="223747"/>
            </a:xfrm>
            <a:prstGeom prst="rect">
              <a:avLst/>
            </a:prstGeom>
            <a:noFill/>
          </p:spPr>
          <p:txBody>
            <a:bodyPr wrap="square" rtlCol="0">
              <a:spAutoFit/>
            </a:bodyPr>
            <a:lstStyle/>
            <a:p>
              <a:pPr defTabSz="826413"/>
              <a:r>
                <a:rPr lang="ja-JP" altLang="en-US" sz="904" dirty="0">
                  <a:solidFill>
                    <a:prstClr val="black"/>
                  </a:solidFill>
                </a:rPr>
                <a:t>神戸市及び大阪市</a:t>
              </a:r>
            </a:p>
          </p:txBody>
        </p:sp>
      </p:grpSp>
      <p:sp>
        <p:nvSpPr>
          <p:cNvPr id="2" name="スライド番号プレースホルダー 1"/>
          <p:cNvSpPr>
            <a:spLocks noGrp="1"/>
          </p:cNvSpPr>
          <p:nvPr>
            <p:ph type="sldNum" sz="quarter" idx="12"/>
          </p:nvPr>
        </p:nvSpPr>
        <p:spPr>
          <a:xfrm>
            <a:off x="6897091" y="6565374"/>
            <a:ext cx="2133600" cy="365125"/>
          </a:xfrm>
        </p:spPr>
        <p:txBody>
          <a:bodyPr/>
          <a:lstStyle/>
          <a:p>
            <a:r>
              <a:rPr lang="en-US" altLang="ja-JP" dirty="0" smtClean="0"/>
              <a:t>16</a:t>
            </a:r>
            <a:endParaRPr lang="ja-JP" altLang="en-US" dirty="0"/>
          </a:p>
        </p:txBody>
      </p:sp>
    </p:spTree>
    <p:extLst>
      <p:ext uri="{BB962C8B-B14F-4D97-AF65-F5344CB8AC3E}">
        <p14:creationId xmlns:p14="http://schemas.microsoft.com/office/powerpoint/2010/main" val="42171227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6959364"/>
              </p:ext>
            </p:extLst>
          </p:nvPr>
        </p:nvGraphicFramePr>
        <p:xfrm>
          <a:off x="107504" y="620688"/>
          <a:ext cx="8856984" cy="5921285"/>
        </p:xfrm>
        <a:graphic>
          <a:graphicData uri="http://schemas.openxmlformats.org/drawingml/2006/table">
            <a:tbl>
              <a:tblPr firstRow="1" bandRow="1">
                <a:tableStyleId>{5940675A-B579-460E-94D1-54222C63F5DA}</a:tableStyleId>
              </a:tblPr>
              <a:tblGrid>
                <a:gridCol w="432048">
                  <a:extLst>
                    <a:ext uri="{9D8B030D-6E8A-4147-A177-3AD203B41FA5}">
                      <a16:colId xmlns:a16="http://schemas.microsoft.com/office/drawing/2014/main" val="3670108222"/>
                    </a:ext>
                  </a:extLst>
                </a:gridCol>
                <a:gridCol w="1512168">
                  <a:extLst>
                    <a:ext uri="{9D8B030D-6E8A-4147-A177-3AD203B41FA5}">
                      <a16:colId xmlns:a16="http://schemas.microsoft.com/office/drawing/2014/main" val="3262678964"/>
                    </a:ext>
                  </a:extLst>
                </a:gridCol>
                <a:gridCol w="5040560">
                  <a:extLst>
                    <a:ext uri="{9D8B030D-6E8A-4147-A177-3AD203B41FA5}">
                      <a16:colId xmlns:a16="http://schemas.microsoft.com/office/drawing/2014/main" val="3645470877"/>
                    </a:ext>
                  </a:extLst>
                </a:gridCol>
                <a:gridCol w="1872208">
                  <a:extLst>
                    <a:ext uri="{9D8B030D-6E8A-4147-A177-3AD203B41FA5}">
                      <a16:colId xmlns:a16="http://schemas.microsoft.com/office/drawing/2014/main" val="1272682691"/>
                    </a:ext>
                  </a:extLst>
                </a:gridCol>
              </a:tblGrid>
              <a:tr h="305346">
                <a:tc>
                  <a:txBody>
                    <a:bodyPr/>
                    <a:lstStyle/>
                    <a:p>
                      <a:pPr>
                        <a:lnSpc>
                          <a:spcPts val="1800"/>
                        </a:lnSpc>
                      </a:pP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800"/>
                        </a:lnSpc>
                      </a:pPr>
                      <a:r>
                        <a:rPr kumimoji="1" lang="ja-JP" altLang="en-US" sz="1400" b="1" dirty="0" smtClean="0">
                          <a:latin typeface="Meiryo UI" panose="020B0604030504040204" pitchFamily="50" charset="-128"/>
                          <a:ea typeface="Meiryo UI" panose="020B0604030504040204" pitchFamily="50" charset="-128"/>
                        </a:rPr>
                        <a:t>共同処理制度</a:t>
                      </a:r>
                      <a:endParaRPr kumimoji="1" lang="ja-JP" altLang="en-US" sz="1400" b="1" dirty="0">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ts val="1800"/>
                        </a:lnSpc>
                      </a:pPr>
                      <a:r>
                        <a:rPr kumimoji="1" lang="ja-JP" altLang="en-US" sz="1400" b="1" dirty="0" smtClean="0">
                          <a:latin typeface="Meiryo UI" panose="020B0604030504040204" pitchFamily="50" charset="-128"/>
                          <a:ea typeface="Meiryo UI" panose="020B0604030504040204" pitchFamily="50" charset="-128"/>
                        </a:rPr>
                        <a:t>制度の概要</a:t>
                      </a:r>
                      <a:endParaRPr kumimoji="1" lang="ja-JP" altLang="en-US" sz="1400" b="1" dirty="0">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ctr">
                        <a:lnSpc>
                          <a:spcPts val="1800"/>
                        </a:lnSpc>
                      </a:pPr>
                      <a:r>
                        <a:rPr kumimoji="1" lang="ja-JP" altLang="en-US" sz="1400" b="1" dirty="0" smtClean="0">
                          <a:latin typeface="Meiryo UI" panose="020B0604030504040204" pitchFamily="50" charset="-128"/>
                          <a:ea typeface="Meiryo UI" panose="020B0604030504040204" pitchFamily="50" charset="-128"/>
                        </a:rPr>
                        <a:t>管理・執行権限と</a:t>
                      </a:r>
                    </a:p>
                    <a:p>
                      <a:pPr algn="ctr">
                        <a:lnSpc>
                          <a:spcPts val="1800"/>
                        </a:lnSpc>
                      </a:pPr>
                      <a:r>
                        <a:rPr kumimoji="1" lang="ja-JP" altLang="en-US" sz="1400" b="1" dirty="0" smtClean="0">
                          <a:latin typeface="Meiryo UI" panose="020B0604030504040204" pitchFamily="50" charset="-128"/>
                          <a:ea typeface="Meiryo UI" panose="020B0604030504040204" pitchFamily="50" charset="-128"/>
                        </a:rPr>
                        <a:t>法令上の責任の所在</a:t>
                      </a:r>
                      <a:endParaRPr kumimoji="1" lang="ja-JP" altLang="en-US" sz="1400" b="1" dirty="0">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val="306055630"/>
                  </a:ext>
                </a:extLst>
              </a:tr>
              <a:tr h="96935">
                <a:tc>
                  <a:txBody>
                    <a:bodyPr/>
                    <a:lstStyle/>
                    <a:p>
                      <a:pPr>
                        <a:lnSpc>
                          <a:spcPts val="800"/>
                        </a:lnSpc>
                      </a:pPr>
                      <a:endParaRPr kumimoji="1" lang="ja-JP" altLang="en-US" sz="800" dirty="0">
                        <a:latin typeface="Meiryo UI" panose="020B0604030504040204" pitchFamily="50" charset="-128"/>
                        <a:ea typeface="Meiryo UI" panose="020B0604030504040204"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nSpc>
                          <a:spcPts val="800"/>
                        </a:lnSpc>
                      </a:pPr>
                      <a:endParaRPr kumimoji="1" lang="ja-JP" altLang="en-US" sz="800" dirty="0">
                        <a:latin typeface="Meiryo UI" panose="020B0604030504040204" pitchFamily="50" charset="-128"/>
                        <a:ea typeface="Meiryo UI" panose="020B0604030504040204"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ts val="800"/>
                        </a:lnSpc>
                      </a:pPr>
                      <a:endParaRPr kumimoji="1" lang="ja-JP" altLang="en-US" sz="800" dirty="0">
                        <a:latin typeface="Meiryo UI" panose="020B0604030504040204" pitchFamily="50" charset="-128"/>
                        <a:ea typeface="Meiryo UI" panose="020B0604030504040204"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nSpc>
                          <a:spcPts val="800"/>
                        </a:lnSpc>
                      </a:pPr>
                      <a:endParaRPr kumimoji="1" lang="ja-JP" altLang="en-US" sz="800" dirty="0">
                        <a:latin typeface="Meiryo UI" panose="020B0604030504040204" pitchFamily="50" charset="-128"/>
                        <a:ea typeface="Meiryo UI" panose="020B0604030504040204"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947439313"/>
                  </a:ext>
                </a:extLst>
              </a:tr>
              <a:tr h="355186">
                <a:tc rowSpan="5">
                  <a:txBody>
                    <a:bodyPr/>
                    <a:lstStyle/>
                    <a:p>
                      <a:pPr algn="ctr">
                        <a:lnSpc>
                          <a:spcPts val="1800"/>
                        </a:lnSpc>
                      </a:pPr>
                      <a:r>
                        <a:rPr kumimoji="1" lang="ja-JP" altLang="en-US" sz="1400" dirty="0" smtClean="0">
                          <a:latin typeface="Meiryo UI" panose="020B0604030504040204" pitchFamily="50" charset="-128"/>
                          <a:ea typeface="Meiryo UI" panose="020B0604030504040204" pitchFamily="50" charset="-128"/>
                        </a:rPr>
                        <a:t>法人の設立を要しない</a:t>
                      </a:r>
                      <a:endParaRPr kumimoji="1" lang="ja-JP" altLang="en-US" sz="1400" dirty="0">
                        <a:latin typeface="Meiryo UI" panose="020B0604030504040204" pitchFamily="50" charset="-128"/>
                        <a:ea typeface="Meiryo UI" panose="020B0604030504040204" pitchFamily="50" charset="-128"/>
                      </a:endParaRPr>
                    </a:p>
                  </a:txBody>
                  <a:tcPr vert="eaVert" anchor="ctr">
                    <a:lnR w="28575" cap="flat" cmpd="sng" algn="ctr">
                      <a:solidFill>
                        <a:schemeClr val="tx1"/>
                      </a:solidFill>
                      <a:prstDash val="solid"/>
                      <a:round/>
                      <a:headEnd type="none" w="med" len="med"/>
                      <a:tailEnd type="none" w="med" len="med"/>
                    </a:lnR>
                  </a:tcPr>
                </a:tc>
                <a:tc>
                  <a:txBody>
                    <a:bodyPr/>
                    <a:lstStyle/>
                    <a:p>
                      <a:pPr algn="ctr">
                        <a:lnSpc>
                          <a:spcPts val="1600"/>
                        </a:lnSpc>
                        <a:spcBef>
                          <a:spcPts val="600"/>
                        </a:spcBef>
                      </a:pPr>
                      <a:r>
                        <a:rPr kumimoji="1" lang="ja-JP" altLang="en-US" sz="1400" b="1" dirty="0" smtClean="0">
                          <a:latin typeface="Meiryo UI" panose="020B0604030504040204" pitchFamily="50" charset="-128"/>
                          <a:ea typeface="Meiryo UI" panose="020B0604030504040204" pitchFamily="50" charset="-128"/>
                        </a:rPr>
                        <a:t>連携協約</a:t>
                      </a:r>
                      <a:endParaRPr kumimoji="1" lang="en-US" altLang="ja-JP" sz="1400" b="1" dirty="0" smtClean="0">
                        <a:latin typeface="Meiryo UI" panose="020B0604030504040204" pitchFamily="50" charset="-128"/>
                        <a:ea typeface="Meiryo UI" panose="020B0604030504040204" pitchFamily="50" charset="-128"/>
                      </a:endParaRPr>
                    </a:p>
                    <a:p>
                      <a:pPr algn="ctr">
                        <a:lnSpc>
                          <a:spcPts val="1100"/>
                        </a:lnSpc>
                        <a:spcBef>
                          <a:spcPts val="200"/>
                        </a:spcBef>
                      </a:pPr>
                      <a:r>
                        <a:rPr kumimoji="1" lang="ja-JP" altLang="en-US" sz="900" dirty="0" smtClean="0">
                          <a:latin typeface="Meiryo UI" panose="020B0604030504040204" pitchFamily="50" charset="-128"/>
                          <a:ea typeface="Meiryo UI" panose="020B0604030504040204" pitchFamily="50" charset="-128"/>
                        </a:rPr>
                        <a:t>（法</a:t>
                      </a:r>
                      <a:r>
                        <a:rPr kumimoji="1" lang="en-US" altLang="ja-JP" sz="900" dirty="0" smtClean="0">
                          <a:latin typeface="Meiryo UI" panose="020B0604030504040204" pitchFamily="50" charset="-128"/>
                          <a:ea typeface="Meiryo UI" panose="020B0604030504040204" pitchFamily="50" charset="-128"/>
                        </a:rPr>
                        <a:t>252</a:t>
                      </a:r>
                      <a:r>
                        <a:rPr kumimoji="1" lang="ja-JP" altLang="en-US" sz="900" dirty="0" smtClean="0">
                          <a:latin typeface="Meiryo UI" panose="020B0604030504040204" pitchFamily="50" charset="-128"/>
                          <a:ea typeface="Meiryo UI" panose="020B0604030504040204" pitchFamily="50" charset="-128"/>
                        </a:rPr>
                        <a:t>の</a:t>
                      </a:r>
                      <a:r>
                        <a:rPr kumimoji="1" lang="en-US" altLang="ja-JP" sz="900" dirty="0" smtClean="0">
                          <a:latin typeface="Meiryo UI" panose="020B0604030504040204" pitchFamily="50" charset="-128"/>
                          <a:ea typeface="Meiryo UI" panose="020B0604030504040204" pitchFamily="50" charset="-128"/>
                        </a:rPr>
                        <a:t>2</a:t>
                      </a:r>
                      <a:r>
                        <a:rPr kumimoji="1" lang="ja-JP" altLang="en-US" sz="900" dirty="0" smtClean="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174625" indent="-174625">
                        <a:lnSpc>
                          <a:spcPts val="1500"/>
                        </a:lnSpc>
                        <a:spcBef>
                          <a:spcPts val="0"/>
                        </a:spcBef>
                      </a:pPr>
                      <a:r>
                        <a:rPr kumimoji="1" lang="ja-JP" altLang="en-US" sz="1200" dirty="0" smtClean="0">
                          <a:latin typeface="Meiryo UI" panose="020B0604030504040204" pitchFamily="50" charset="-128"/>
                          <a:ea typeface="Meiryo UI" panose="020B0604030504040204" pitchFamily="50" charset="-128"/>
                        </a:rPr>
                        <a:t>〇 地方公共団体が、連携して事務を処理するに当たっての基本的な方針及び</a:t>
                      </a:r>
                      <a:endParaRPr kumimoji="1" lang="en-US" altLang="ja-JP" sz="1200" dirty="0" smtClean="0">
                        <a:latin typeface="Meiryo UI" panose="020B0604030504040204" pitchFamily="50" charset="-128"/>
                        <a:ea typeface="Meiryo UI" panose="020B0604030504040204" pitchFamily="50" charset="-128"/>
                      </a:endParaRPr>
                    </a:p>
                    <a:p>
                      <a:pPr marL="174625" indent="-174625">
                        <a:lnSpc>
                          <a:spcPts val="1500"/>
                        </a:lnSpc>
                        <a:spcBef>
                          <a:spcPts val="0"/>
                        </a:spcBef>
                      </a:pPr>
                      <a:r>
                        <a:rPr kumimoji="1" lang="en-US" altLang="ja-JP"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役割分担を定めるための制度</a:t>
                      </a: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174625" indent="-174625" algn="ctr">
                        <a:lnSpc>
                          <a:spcPts val="1400"/>
                        </a:lnSpc>
                        <a:spcBef>
                          <a:spcPts val="300"/>
                        </a:spcBef>
                      </a:pP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86343300"/>
                  </a:ext>
                </a:extLst>
              </a:tr>
              <a:tr h="339749">
                <a:tc vMerge="1">
                  <a:txBody>
                    <a:bodyPr/>
                    <a:lstStyle/>
                    <a:p>
                      <a:pPr>
                        <a:lnSpc>
                          <a:spcPts val="1800"/>
                        </a:lnSpc>
                      </a:pP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lnSpc>
                          <a:spcPts val="1600"/>
                        </a:lnSpc>
                        <a:spcBef>
                          <a:spcPts val="600"/>
                        </a:spcBef>
                      </a:pPr>
                      <a:r>
                        <a:rPr kumimoji="1" lang="ja-JP" altLang="en-US" sz="1400" b="1" dirty="0" smtClean="0">
                          <a:latin typeface="Meiryo UI" panose="020B0604030504040204" pitchFamily="50" charset="-128"/>
                          <a:ea typeface="Meiryo UI" panose="020B0604030504040204" pitchFamily="50" charset="-128"/>
                        </a:rPr>
                        <a:t>協議会</a:t>
                      </a:r>
                      <a:endParaRPr kumimoji="1" lang="en-US" altLang="ja-JP" sz="1400" b="1"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ts val="1100"/>
                        </a:lnSpc>
                        <a:spcBef>
                          <a:spcPts val="200"/>
                        </a:spcBef>
                        <a:spcAft>
                          <a:spcPts val="0"/>
                        </a:spcAft>
                        <a:buClrTx/>
                        <a:buSzTx/>
                        <a:buFontTx/>
                        <a:buNone/>
                        <a:tabLst/>
                        <a:defRPr/>
                      </a:pPr>
                      <a:r>
                        <a:rPr kumimoji="1" lang="ja-JP" altLang="en-US" sz="900" dirty="0" smtClean="0">
                          <a:latin typeface="Meiryo UI" panose="020B0604030504040204" pitchFamily="50" charset="-128"/>
                          <a:ea typeface="Meiryo UI" panose="020B0604030504040204" pitchFamily="50" charset="-128"/>
                        </a:rPr>
                        <a:t>（法</a:t>
                      </a:r>
                      <a:r>
                        <a:rPr kumimoji="1" lang="en-US" altLang="ja-JP" sz="900" dirty="0" smtClean="0">
                          <a:latin typeface="Meiryo UI" panose="020B0604030504040204" pitchFamily="50" charset="-128"/>
                          <a:ea typeface="Meiryo UI" panose="020B0604030504040204" pitchFamily="50" charset="-128"/>
                        </a:rPr>
                        <a:t>252</a:t>
                      </a:r>
                      <a:r>
                        <a:rPr kumimoji="1" lang="ja-JP" altLang="en-US" sz="900" dirty="0" smtClean="0">
                          <a:latin typeface="Meiryo UI" panose="020B0604030504040204" pitchFamily="50" charset="-128"/>
                          <a:ea typeface="Meiryo UI" panose="020B0604030504040204" pitchFamily="50" charset="-128"/>
                        </a:rPr>
                        <a:t>の</a:t>
                      </a:r>
                      <a:r>
                        <a:rPr kumimoji="1" lang="en-US" altLang="ja-JP" sz="900" dirty="0" smtClean="0">
                          <a:latin typeface="Meiryo UI" panose="020B0604030504040204" pitchFamily="50" charset="-128"/>
                          <a:ea typeface="Meiryo UI" panose="020B0604030504040204" pitchFamily="50" charset="-128"/>
                        </a:rPr>
                        <a:t>2</a:t>
                      </a:r>
                      <a:r>
                        <a:rPr kumimoji="1" lang="ja-JP" altLang="en-US" sz="900" dirty="0" smtClean="0">
                          <a:latin typeface="Meiryo UI" panose="020B0604030504040204" pitchFamily="50" charset="-128"/>
                          <a:ea typeface="Meiryo UI" panose="020B0604030504040204" pitchFamily="50" charset="-128"/>
                        </a:rPr>
                        <a:t>の</a:t>
                      </a:r>
                      <a:r>
                        <a:rPr kumimoji="1" lang="en-US" altLang="ja-JP" sz="900" dirty="0" smtClean="0">
                          <a:latin typeface="Meiryo UI" panose="020B0604030504040204" pitchFamily="50" charset="-128"/>
                          <a:ea typeface="Meiryo UI" panose="020B0604030504040204" pitchFamily="50" charset="-128"/>
                        </a:rPr>
                        <a:t>2</a:t>
                      </a:r>
                      <a:r>
                        <a:rPr kumimoji="1" lang="ja-JP" altLang="en-US" sz="900" dirty="0" smtClean="0">
                          <a:latin typeface="Meiryo UI" panose="020B0604030504040204" pitchFamily="50" charset="-128"/>
                          <a:ea typeface="Meiryo UI" panose="020B0604030504040204" pitchFamily="50" charset="-128"/>
                        </a:rPr>
                        <a:t>～）</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lumMod val="85000"/>
                      </a:schemeClr>
                    </a:solidFill>
                  </a:tcPr>
                </a:tc>
                <a:tc>
                  <a:txBody>
                    <a:bodyPr/>
                    <a:lstStyle/>
                    <a:p>
                      <a:pPr marL="174625" indent="-174625">
                        <a:lnSpc>
                          <a:spcPts val="1500"/>
                        </a:lnSpc>
                        <a:spcBef>
                          <a:spcPts val="0"/>
                        </a:spcBef>
                      </a:pPr>
                      <a:r>
                        <a:rPr kumimoji="1" lang="ja-JP" altLang="en-US" sz="1200" dirty="0" smtClean="0">
                          <a:latin typeface="Meiryo UI" panose="020B0604030504040204" pitchFamily="50" charset="-128"/>
                          <a:ea typeface="Meiryo UI" panose="020B0604030504040204" pitchFamily="50" charset="-128"/>
                        </a:rPr>
                        <a:t>〇 地方公共団体が、共同して管理執行、連絡調整、計画作成を行うための制度</a:t>
                      </a:r>
                      <a:endParaRPr kumimoji="1" lang="en-US" altLang="ja-JP" sz="1200" dirty="0" smtClean="0">
                        <a:latin typeface="Meiryo UI" panose="020B0604030504040204" pitchFamily="50" charset="-128"/>
                        <a:ea typeface="Meiryo UI" panose="020B0604030504040204" pitchFamily="50" charset="-128"/>
                      </a:endParaRPr>
                    </a:p>
                    <a:p>
                      <a:pPr marL="174625" indent="-174625">
                        <a:lnSpc>
                          <a:spcPts val="1500"/>
                        </a:lnSpc>
                        <a:spcBef>
                          <a:spcPts val="0"/>
                        </a:spcBef>
                      </a:pPr>
                      <a:r>
                        <a:rPr kumimoji="1" lang="ja-JP" altLang="en-US" sz="1200" dirty="0" smtClean="0">
                          <a:latin typeface="Meiryo UI" panose="020B0604030504040204" pitchFamily="50" charset="-128"/>
                          <a:ea typeface="Meiryo UI" panose="020B0604030504040204" pitchFamily="50" charset="-128"/>
                        </a:rPr>
                        <a:t>〇 各構成団体の長等の名において事務を管理執行</a:t>
                      </a: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174625" indent="-174625" algn="ctr">
                        <a:lnSpc>
                          <a:spcPts val="1400"/>
                        </a:lnSpc>
                        <a:spcBef>
                          <a:spcPts val="300"/>
                        </a:spcBef>
                      </a:pPr>
                      <a:r>
                        <a:rPr kumimoji="1" lang="ja-JP" altLang="en-US" sz="1200" dirty="0" smtClean="0">
                          <a:latin typeface="Meiryo UI" panose="020B0604030504040204" pitchFamily="50" charset="-128"/>
                          <a:ea typeface="Meiryo UI" panose="020B0604030504040204" pitchFamily="50" charset="-128"/>
                        </a:rPr>
                        <a:t>それぞれの団体</a:t>
                      </a:r>
                    </a:p>
                    <a:p>
                      <a:pPr marL="174625" indent="-174625" algn="ctr">
                        <a:lnSpc>
                          <a:spcPts val="1400"/>
                        </a:lnSpc>
                        <a:spcBef>
                          <a:spcPts val="300"/>
                        </a:spcBef>
                      </a:pPr>
                      <a:r>
                        <a:rPr kumimoji="1" lang="ja-JP" altLang="en-US" sz="1200" dirty="0" smtClean="0">
                          <a:latin typeface="Meiryo UI" panose="020B0604030504040204" pitchFamily="50" charset="-128"/>
                          <a:ea typeface="Meiryo UI" panose="020B0604030504040204" pitchFamily="50" charset="-128"/>
                        </a:rPr>
                        <a:t>（実務は協議会が担う）</a:t>
                      </a: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547273849"/>
                  </a:ext>
                </a:extLst>
              </a:tr>
              <a:tr h="490426">
                <a:tc vMerge="1">
                  <a:txBody>
                    <a:bodyPr/>
                    <a:lstStyle/>
                    <a:p>
                      <a:pPr>
                        <a:lnSpc>
                          <a:spcPts val="1800"/>
                        </a:lnSpc>
                      </a:pP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lnSpc>
                          <a:spcPts val="1600"/>
                        </a:lnSpc>
                        <a:spcBef>
                          <a:spcPts val="600"/>
                        </a:spcBef>
                      </a:pPr>
                      <a:r>
                        <a:rPr kumimoji="1" lang="ja-JP" altLang="en-US" sz="1400" b="1" dirty="0" smtClean="0">
                          <a:latin typeface="Meiryo UI" panose="020B0604030504040204" pitchFamily="50" charset="-128"/>
                          <a:ea typeface="Meiryo UI" panose="020B0604030504040204" pitchFamily="50" charset="-128"/>
                        </a:rPr>
                        <a:t>機関等の共同設置</a:t>
                      </a:r>
                      <a:endParaRPr kumimoji="1" lang="en-US" altLang="ja-JP" sz="1400" b="1"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ts val="1100"/>
                        </a:lnSpc>
                        <a:spcBef>
                          <a:spcPts val="200"/>
                        </a:spcBef>
                        <a:spcAft>
                          <a:spcPts val="0"/>
                        </a:spcAft>
                        <a:buClrTx/>
                        <a:buSzTx/>
                        <a:buFontTx/>
                        <a:buNone/>
                        <a:tabLst/>
                        <a:defRPr/>
                      </a:pPr>
                      <a:r>
                        <a:rPr kumimoji="1" lang="ja-JP" altLang="en-US" sz="900" dirty="0" smtClean="0">
                          <a:latin typeface="Meiryo UI" panose="020B0604030504040204" pitchFamily="50" charset="-128"/>
                          <a:ea typeface="Meiryo UI" panose="020B0604030504040204" pitchFamily="50" charset="-128"/>
                        </a:rPr>
                        <a:t>（法</a:t>
                      </a:r>
                      <a:r>
                        <a:rPr kumimoji="1" lang="en-US" altLang="ja-JP" sz="900" dirty="0" smtClean="0">
                          <a:latin typeface="Meiryo UI" panose="020B0604030504040204" pitchFamily="50" charset="-128"/>
                          <a:ea typeface="Meiryo UI" panose="020B0604030504040204" pitchFamily="50" charset="-128"/>
                        </a:rPr>
                        <a:t>252</a:t>
                      </a:r>
                      <a:r>
                        <a:rPr kumimoji="1" lang="ja-JP" altLang="en-US" sz="900" dirty="0" smtClean="0">
                          <a:latin typeface="Meiryo UI" panose="020B0604030504040204" pitchFamily="50" charset="-128"/>
                          <a:ea typeface="Meiryo UI" panose="020B0604030504040204" pitchFamily="50" charset="-128"/>
                        </a:rPr>
                        <a:t>の</a:t>
                      </a:r>
                      <a:r>
                        <a:rPr kumimoji="1" lang="en-US" altLang="ja-JP" sz="900" dirty="0" smtClean="0">
                          <a:latin typeface="Meiryo UI" panose="020B0604030504040204" pitchFamily="50" charset="-128"/>
                          <a:ea typeface="Meiryo UI" panose="020B0604030504040204" pitchFamily="50" charset="-128"/>
                        </a:rPr>
                        <a:t>7</a:t>
                      </a:r>
                      <a:r>
                        <a:rPr kumimoji="1" lang="ja-JP" altLang="en-US" sz="900" dirty="0" smtClean="0">
                          <a:latin typeface="Meiryo UI" panose="020B0604030504040204" pitchFamily="50" charset="-128"/>
                          <a:ea typeface="Meiryo UI" panose="020B0604030504040204" pitchFamily="50" charset="-128"/>
                        </a:rPr>
                        <a:t>～）</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lumMod val="85000"/>
                      </a:schemeClr>
                    </a:solidFill>
                  </a:tcPr>
                </a:tc>
                <a:tc>
                  <a:txBody>
                    <a:bodyPr/>
                    <a:lstStyle/>
                    <a:p>
                      <a:pPr marL="174625" indent="-174625">
                        <a:lnSpc>
                          <a:spcPts val="1500"/>
                        </a:lnSpc>
                        <a:spcBef>
                          <a:spcPts val="0"/>
                        </a:spcBef>
                      </a:pPr>
                      <a:r>
                        <a:rPr kumimoji="1" lang="ja-JP" altLang="en-US" sz="1200" dirty="0" smtClean="0">
                          <a:latin typeface="Meiryo UI" panose="020B0604030504040204" pitchFamily="50" charset="-128"/>
                          <a:ea typeface="Meiryo UI" panose="020B0604030504040204" pitchFamily="50" charset="-128"/>
                        </a:rPr>
                        <a:t>〇 地方公共団体の委員会又は委員、行政機関、長の内部組織等を複数の</a:t>
                      </a:r>
                      <a:endParaRPr kumimoji="1" lang="en-US" altLang="ja-JP" sz="1200" dirty="0" smtClean="0">
                        <a:latin typeface="Meiryo UI" panose="020B0604030504040204" pitchFamily="50" charset="-128"/>
                        <a:ea typeface="Meiryo UI" panose="020B0604030504040204" pitchFamily="50" charset="-128"/>
                      </a:endParaRPr>
                    </a:p>
                    <a:p>
                      <a:pPr marL="174625" indent="-174625">
                        <a:lnSpc>
                          <a:spcPts val="1500"/>
                        </a:lnSpc>
                        <a:spcBef>
                          <a:spcPts val="0"/>
                        </a:spcBef>
                      </a:pPr>
                      <a:r>
                        <a:rPr kumimoji="1" lang="en-US" altLang="ja-JP"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地方公共団体が共同で設置する制度</a:t>
                      </a:r>
                      <a:endParaRPr kumimoji="1" lang="en-US" altLang="ja-JP" sz="1200" dirty="0" smtClean="0">
                        <a:latin typeface="Meiryo UI" panose="020B0604030504040204" pitchFamily="50" charset="-128"/>
                        <a:ea typeface="Meiryo UI" panose="020B0604030504040204" pitchFamily="50" charset="-128"/>
                      </a:endParaRPr>
                    </a:p>
                    <a:p>
                      <a:pPr marL="174625" indent="-174625">
                        <a:lnSpc>
                          <a:spcPts val="1500"/>
                        </a:lnSpc>
                        <a:spcBef>
                          <a:spcPts val="0"/>
                        </a:spcBef>
                      </a:pPr>
                      <a:r>
                        <a:rPr kumimoji="1" lang="ja-JP" altLang="en-US" sz="1200" dirty="0" smtClean="0">
                          <a:latin typeface="Meiryo UI" panose="020B0604030504040204" pitchFamily="50" charset="-128"/>
                          <a:ea typeface="Meiryo UI" panose="020B0604030504040204" pitchFamily="50" charset="-128"/>
                        </a:rPr>
                        <a:t>〇 各団体共通の機関等としての性格を有し、管理執行効果はそれぞれの団体</a:t>
                      </a:r>
                      <a:endParaRPr kumimoji="1" lang="en-US" altLang="ja-JP" sz="1200" dirty="0" smtClean="0">
                        <a:latin typeface="Meiryo UI" panose="020B0604030504040204" pitchFamily="50" charset="-128"/>
                        <a:ea typeface="Meiryo UI" panose="020B0604030504040204" pitchFamily="50" charset="-128"/>
                      </a:endParaRPr>
                    </a:p>
                    <a:p>
                      <a:pPr marL="174625" indent="-174625">
                        <a:lnSpc>
                          <a:spcPts val="1500"/>
                        </a:lnSpc>
                        <a:spcBef>
                          <a:spcPts val="0"/>
                        </a:spcBef>
                      </a:pPr>
                      <a:r>
                        <a:rPr kumimoji="1" lang="en-US" altLang="ja-JP"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に帰属</a:t>
                      </a: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174625" indent="-174625" algn="ctr">
                        <a:lnSpc>
                          <a:spcPts val="1400"/>
                        </a:lnSpc>
                        <a:spcBef>
                          <a:spcPts val="300"/>
                        </a:spcBef>
                      </a:pPr>
                      <a:r>
                        <a:rPr kumimoji="1" lang="ja-JP" altLang="en-US" sz="1200" dirty="0" smtClean="0">
                          <a:latin typeface="Meiryo UI" panose="020B0604030504040204" pitchFamily="50" charset="-128"/>
                          <a:ea typeface="Meiryo UI" panose="020B0604030504040204" pitchFamily="50" charset="-128"/>
                        </a:rPr>
                        <a:t>それぞれの団体</a:t>
                      </a:r>
                    </a:p>
                    <a:p>
                      <a:pPr marL="174625" indent="-174625" algn="ctr">
                        <a:lnSpc>
                          <a:spcPts val="1400"/>
                        </a:lnSpc>
                        <a:spcBef>
                          <a:spcPts val="300"/>
                        </a:spcBef>
                      </a:pPr>
                      <a:r>
                        <a:rPr kumimoji="1" lang="ja-JP" altLang="en-US" sz="1100" dirty="0" smtClean="0">
                          <a:latin typeface="Meiryo UI" panose="020B0604030504040204" pitchFamily="50" charset="-128"/>
                          <a:ea typeface="Meiryo UI" panose="020B0604030504040204" pitchFamily="50" charset="-128"/>
                        </a:rPr>
                        <a:t>（指揮命令は一元化できる）</a:t>
                      </a:r>
                    </a:p>
                  </a:txBody>
                  <a:tcPr marL="36000" marR="36000" marT="36000" marB="36000"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69790841"/>
                  </a:ext>
                </a:extLst>
              </a:tr>
              <a:tr h="668854">
                <a:tc vMerge="1">
                  <a:txBody>
                    <a:bodyPr/>
                    <a:lstStyle/>
                    <a:p>
                      <a:pPr>
                        <a:lnSpc>
                          <a:spcPts val="1800"/>
                        </a:lnSpc>
                      </a:pP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lnSpc>
                          <a:spcPts val="1600"/>
                        </a:lnSpc>
                        <a:spcBef>
                          <a:spcPts val="600"/>
                        </a:spcBef>
                      </a:pPr>
                      <a:r>
                        <a:rPr kumimoji="1" lang="ja-JP" altLang="en-US" sz="1400" b="1" dirty="0" smtClean="0">
                          <a:latin typeface="Meiryo UI" panose="020B0604030504040204" pitchFamily="50" charset="-128"/>
                          <a:ea typeface="Meiryo UI" panose="020B0604030504040204" pitchFamily="50" charset="-128"/>
                        </a:rPr>
                        <a:t>事務の委託</a:t>
                      </a:r>
                      <a:endParaRPr kumimoji="1" lang="en-US" altLang="ja-JP" sz="1400" b="1"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ts val="1100"/>
                        </a:lnSpc>
                        <a:spcBef>
                          <a:spcPts val="200"/>
                        </a:spcBef>
                        <a:spcAft>
                          <a:spcPts val="0"/>
                        </a:spcAft>
                        <a:buClrTx/>
                        <a:buSzTx/>
                        <a:buFontTx/>
                        <a:buNone/>
                        <a:tabLst/>
                        <a:defRPr/>
                      </a:pPr>
                      <a:r>
                        <a:rPr kumimoji="1" lang="ja-JP" altLang="en-US" sz="900" dirty="0" smtClean="0">
                          <a:latin typeface="Meiryo UI" panose="020B0604030504040204" pitchFamily="50" charset="-128"/>
                          <a:ea typeface="Meiryo UI" panose="020B0604030504040204" pitchFamily="50" charset="-128"/>
                        </a:rPr>
                        <a:t>（法</a:t>
                      </a:r>
                      <a:r>
                        <a:rPr kumimoji="1" lang="en-US" altLang="ja-JP" sz="900" dirty="0" smtClean="0">
                          <a:latin typeface="Meiryo UI" panose="020B0604030504040204" pitchFamily="50" charset="-128"/>
                          <a:ea typeface="Meiryo UI" panose="020B0604030504040204" pitchFamily="50" charset="-128"/>
                        </a:rPr>
                        <a:t>252</a:t>
                      </a:r>
                      <a:r>
                        <a:rPr kumimoji="1" lang="ja-JP" altLang="en-US" sz="900" dirty="0" smtClean="0">
                          <a:latin typeface="Meiryo UI" panose="020B0604030504040204" pitchFamily="50" charset="-128"/>
                          <a:ea typeface="Meiryo UI" panose="020B0604030504040204" pitchFamily="50" charset="-128"/>
                        </a:rPr>
                        <a:t>の</a:t>
                      </a:r>
                      <a:r>
                        <a:rPr kumimoji="1" lang="en-US" altLang="ja-JP" sz="900" dirty="0" smtClean="0">
                          <a:latin typeface="Meiryo UI" panose="020B0604030504040204" pitchFamily="50" charset="-128"/>
                          <a:ea typeface="Meiryo UI" panose="020B0604030504040204" pitchFamily="50" charset="-128"/>
                        </a:rPr>
                        <a:t>14</a:t>
                      </a:r>
                      <a:r>
                        <a:rPr kumimoji="1" lang="ja-JP" altLang="en-US" sz="900" dirty="0" smtClean="0">
                          <a:latin typeface="Meiryo UI" panose="020B0604030504040204" pitchFamily="50" charset="-128"/>
                          <a:ea typeface="Meiryo UI" panose="020B0604030504040204" pitchFamily="50" charset="-128"/>
                        </a:rPr>
                        <a:t>～）</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lumMod val="85000"/>
                      </a:schemeClr>
                    </a:solidFill>
                  </a:tcPr>
                </a:tc>
                <a:tc>
                  <a:txBody>
                    <a:bodyPr/>
                    <a:lstStyle/>
                    <a:p>
                      <a:pPr marL="174625" indent="-174625">
                        <a:lnSpc>
                          <a:spcPts val="1500"/>
                        </a:lnSpc>
                        <a:spcBef>
                          <a:spcPts val="0"/>
                        </a:spcBef>
                      </a:pPr>
                      <a:r>
                        <a:rPr kumimoji="1" lang="ja-JP" altLang="en-US" sz="1200" dirty="0" smtClean="0">
                          <a:latin typeface="Meiryo UI" panose="020B0604030504040204" pitchFamily="50" charset="-128"/>
                          <a:ea typeface="Meiryo UI" panose="020B0604030504040204" pitchFamily="50" charset="-128"/>
                        </a:rPr>
                        <a:t>〇 地方公共団体の事務の一部の管理・執行を他の地方公共団体に委ねる制度</a:t>
                      </a:r>
                      <a:endParaRPr kumimoji="1" lang="en-US" altLang="ja-JP" sz="1200" dirty="0" smtClean="0">
                        <a:latin typeface="Meiryo UI" panose="020B0604030504040204" pitchFamily="50" charset="-128"/>
                        <a:ea typeface="Meiryo UI" panose="020B0604030504040204" pitchFamily="50" charset="-128"/>
                      </a:endParaRPr>
                    </a:p>
                    <a:p>
                      <a:pPr marL="174625" indent="-174625">
                        <a:lnSpc>
                          <a:spcPts val="1500"/>
                        </a:lnSpc>
                        <a:spcBef>
                          <a:spcPts val="0"/>
                        </a:spcBef>
                      </a:pPr>
                      <a:r>
                        <a:rPr kumimoji="1" lang="ja-JP" altLang="en-US" sz="1200" dirty="0" smtClean="0">
                          <a:latin typeface="Meiryo UI" panose="020B0604030504040204" pitchFamily="50" charset="-128"/>
                          <a:ea typeface="Meiryo UI" panose="020B0604030504040204" pitchFamily="50" charset="-128"/>
                        </a:rPr>
                        <a:t>〇 受託団体は、受託事務を自己の事務として処理</a:t>
                      </a:r>
                      <a:endParaRPr kumimoji="1" lang="en-US" altLang="ja-JP" sz="1200" dirty="0" smtClean="0">
                        <a:latin typeface="Meiryo UI" panose="020B0604030504040204" pitchFamily="50" charset="-128"/>
                        <a:ea typeface="Meiryo UI" panose="020B0604030504040204" pitchFamily="50" charset="-128"/>
                      </a:endParaRPr>
                    </a:p>
                    <a:p>
                      <a:pPr marL="174625" indent="-174625">
                        <a:lnSpc>
                          <a:spcPts val="1500"/>
                        </a:lnSpc>
                        <a:spcBef>
                          <a:spcPts val="0"/>
                        </a:spcBef>
                      </a:pPr>
                      <a:r>
                        <a:rPr kumimoji="1" lang="ja-JP" altLang="en-US" sz="1200" dirty="0" smtClean="0">
                          <a:latin typeface="Meiryo UI" panose="020B0604030504040204" pitchFamily="50" charset="-128"/>
                          <a:ea typeface="Meiryo UI" panose="020B0604030504040204" pitchFamily="50" charset="-128"/>
                        </a:rPr>
                        <a:t>〇 委託した団体は、事務処理権限を失う</a:t>
                      </a: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174625" indent="-174625" algn="ctr">
                        <a:lnSpc>
                          <a:spcPts val="1400"/>
                        </a:lnSpc>
                        <a:spcBef>
                          <a:spcPts val="300"/>
                        </a:spcBef>
                      </a:pPr>
                      <a:r>
                        <a:rPr kumimoji="1" lang="ja-JP" altLang="en-US" sz="1200" dirty="0" smtClean="0">
                          <a:latin typeface="Meiryo UI" panose="020B0604030504040204" pitchFamily="50" charset="-128"/>
                          <a:ea typeface="Meiryo UI" panose="020B0604030504040204" pitchFamily="50" charset="-128"/>
                        </a:rPr>
                        <a:t>受託した団体</a:t>
                      </a: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831038915"/>
                  </a:ext>
                </a:extLst>
              </a:tr>
              <a:tr h="523096">
                <a:tc vMerge="1">
                  <a:txBody>
                    <a:bodyPr/>
                    <a:lstStyle/>
                    <a:p>
                      <a:pPr>
                        <a:lnSpc>
                          <a:spcPts val="1800"/>
                        </a:lnSpc>
                      </a:pP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lnSpc>
                          <a:spcPts val="1600"/>
                        </a:lnSpc>
                        <a:spcBef>
                          <a:spcPts val="600"/>
                        </a:spcBef>
                      </a:pPr>
                      <a:r>
                        <a:rPr kumimoji="1" lang="ja-JP" altLang="en-US" sz="1400" b="1" dirty="0" smtClean="0">
                          <a:latin typeface="Meiryo UI" panose="020B0604030504040204" pitchFamily="50" charset="-128"/>
                          <a:ea typeface="Meiryo UI" panose="020B0604030504040204" pitchFamily="50" charset="-128"/>
                        </a:rPr>
                        <a:t>事務の代替執行</a:t>
                      </a:r>
                      <a:endParaRPr kumimoji="1" lang="en-US" altLang="ja-JP" sz="1400" b="1"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ts val="1100"/>
                        </a:lnSpc>
                        <a:spcBef>
                          <a:spcPts val="200"/>
                        </a:spcBef>
                        <a:spcAft>
                          <a:spcPts val="0"/>
                        </a:spcAft>
                        <a:buClrTx/>
                        <a:buSzTx/>
                        <a:buFontTx/>
                        <a:buNone/>
                        <a:tabLst/>
                        <a:defRPr/>
                      </a:pPr>
                      <a:r>
                        <a:rPr kumimoji="1" lang="ja-JP" altLang="en-US" sz="900" dirty="0" smtClean="0">
                          <a:latin typeface="Meiryo UI" panose="020B0604030504040204" pitchFamily="50" charset="-128"/>
                          <a:ea typeface="Meiryo UI" panose="020B0604030504040204" pitchFamily="50" charset="-128"/>
                        </a:rPr>
                        <a:t>（法</a:t>
                      </a:r>
                      <a:r>
                        <a:rPr kumimoji="1" lang="en-US" altLang="ja-JP" sz="900" dirty="0" smtClean="0">
                          <a:latin typeface="Meiryo UI" panose="020B0604030504040204" pitchFamily="50" charset="-128"/>
                          <a:ea typeface="Meiryo UI" panose="020B0604030504040204" pitchFamily="50" charset="-128"/>
                        </a:rPr>
                        <a:t>252</a:t>
                      </a:r>
                      <a:r>
                        <a:rPr kumimoji="1" lang="ja-JP" altLang="en-US" sz="900" dirty="0" smtClean="0">
                          <a:latin typeface="Meiryo UI" panose="020B0604030504040204" pitchFamily="50" charset="-128"/>
                          <a:ea typeface="Meiryo UI" panose="020B0604030504040204" pitchFamily="50" charset="-128"/>
                        </a:rPr>
                        <a:t>の</a:t>
                      </a:r>
                      <a:r>
                        <a:rPr kumimoji="1" lang="en-US" altLang="ja-JP" sz="900" dirty="0" smtClean="0">
                          <a:latin typeface="Meiryo UI" panose="020B0604030504040204" pitchFamily="50" charset="-128"/>
                          <a:ea typeface="Meiryo UI" panose="020B0604030504040204" pitchFamily="50" charset="-128"/>
                        </a:rPr>
                        <a:t>16</a:t>
                      </a:r>
                      <a:r>
                        <a:rPr kumimoji="1" lang="ja-JP" altLang="en-US" sz="900" dirty="0" smtClean="0">
                          <a:latin typeface="Meiryo UI" panose="020B0604030504040204" pitchFamily="50" charset="-128"/>
                          <a:ea typeface="Meiryo UI" panose="020B0604030504040204" pitchFamily="50" charset="-128"/>
                        </a:rPr>
                        <a:t>の</a:t>
                      </a:r>
                      <a:r>
                        <a:rPr kumimoji="1" lang="en-US" altLang="ja-JP" sz="900" dirty="0" smtClean="0">
                          <a:latin typeface="Meiryo UI" panose="020B0604030504040204" pitchFamily="50" charset="-128"/>
                          <a:ea typeface="Meiryo UI" panose="020B0604030504040204" pitchFamily="50" charset="-128"/>
                        </a:rPr>
                        <a:t>2</a:t>
                      </a:r>
                      <a:r>
                        <a:rPr kumimoji="1" lang="ja-JP" altLang="en-US" sz="900" dirty="0" smtClean="0">
                          <a:latin typeface="Meiryo UI" panose="020B0604030504040204" pitchFamily="50" charset="-128"/>
                          <a:ea typeface="Meiryo UI" panose="020B0604030504040204" pitchFamily="50" charset="-128"/>
                        </a:rPr>
                        <a:t>～）</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174625" marR="0" lvl="0" indent="-174625" algn="l" defTabSz="914400" rtl="0" eaLnBrk="1" fontAlgn="auto" latinLnBrk="0" hangingPunct="1">
                        <a:lnSpc>
                          <a:spcPts val="15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〇 地方公共団体の事務の一部の管理・執行を当該地方公共団体の名において　</a:t>
                      </a:r>
                      <a:endParaRPr kumimoji="1" lang="en-US" altLang="ja-JP" sz="1200" dirty="0" smtClean="0">
                        <a:latin typeface="Meiryo UI" panose="020B0604030504040204" pitchFamily="50" charset="-128"/>
                        <a:ea typeface="Meiryo UI" panose="020B0604030504040204" pitchFamily="50" charset="-128"/>
                      </a:endParaRPr>
                    </a:p>
                    <a:p>
                      <a:pPr marL="174625" marR="0" lvl="0" indent="-174625" algn="l" defTabSz="914400" rtl="0" eaLnBrk="1" fontAlgn="auto" latinLnBrk="0" hangingPunct="1">
                        <a:lnSpc>
                          <a:spcPts val="15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　　他の地方公共団体に行わせる制度</a:t>
                      </a:r>
                      <a:endParaRPr kumimoji="1" lang="en-US" altLang="ja-JP" sz="1200" dirty="0" smtClean="0">
                        <a:latin typeface="Meiryo UI" panose="020B0604030504040204" pitchFamily="50" charset="-128"/>
                        <a:ea typeface="Meiryo UI" panose="020B0604030504040204" pitchFamily="50" charset="-128"/>
                      </a:endParaRPr>
                    </a:p>
                    <a:p>
                      <a:pPr marL="174625" marR="0" lvl="0" indent="-174625" algn="l" defTabSz="914400" rtl="0" eaLnBrk="1" fontAlgn="auto" latinLnBrk="0" hangingPunct="1">
                        <a:lnSpc>
                          <a:spcPts val="15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〇 代替執行事務の処理権限は、代替執行を求めた地方公共団体に残る</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174625" marR="0" lvl="0" indent="-174625" algn="ctr" defTabSz="914400" rtl="0" eaLnBrk="1" fontAlgn="auto" latinLnBrk="0" hangingPunct="1">
                        <a:lnSpc>
                          <a:spcPts val="1400"/>
                        </a:lnSpc>
                        <a:spcBef>
                          <a:spcPts val="30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事務を任せる団体</a:t>
                      </a:r>
                    </a:p>
                  </a:txBody>
                  <a:tcPr marL="36000" marR="36000" marT="36000" marB="36000"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27270089"/>
                  </a:ext>
                </a:extLst>
              </a:tr>
              <a:tr h="0">
                <a:tc>
                  <a:txBody>
                    <a:bodyPr/>
                    <a:lstStyle/>
                    <a:p>
                      <a:pPr>
                        <a:lnSpc>
                          <a:spcPts val="300"/>
                        </a:lnSpc>
                      </a:pPr>
                      <a:endParaRPr kumimoji="1" lang="ja-JP" altLang="en-US" sz="800" dirty="0">
                        <a:latin typeface="Meiryo UI" panose="020B0604030504040204" pitchFamily="50" charset="-128"/>
                        <a:ea typeface="Meiryo UI" panose="020B0604030504040204"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lnSpc>
                          <a:spcPts val="300"/>
                        </a:lnSpc>
                      </a:pPr>
                      <a:endParaRPr kumimoji="1" lang="ja-JP" altLang="en-US" sz="800" dirty="0">
                        <a:latin typeface="Meiryo UI" panose="020B0604030504040204" pitchFamily="50" charset="-128"/>
                        <a:ea typeface="Meiryo UI" panose="020B0604030504040204" pitchFamily="50" charset="-128"/>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ts val="300"/>
                        </a:lnSpc>
                        <a:spcBef>
                          <a:spcPts val="0"/>
                        </a:spcBef>
                      </a:pPr>
                      <a:endParaRPr kumimoji="1" lang="ja-JP" altLang="en-US" sz="800" dirty="0">
                        <a:latin typeface="Meiryo UI" panose="020B0604030504040204" pitchFamily="50" charset="-128"/>
                        <a:ea typeface="Meiryo UI" panose="020B0604030504040204" pitchFamily="50" charset="-128"/>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lnSpc>
                          <a:spcPts val="300"/>
                        </a:lnSpc>
                      </a:pPr>
                      <a:endParaRPr kumimoji="1" lang="ja-JP" altLang="en-US" sz="800" dirty="0">
                        <a:latin typeface="Meiryo UI" panose="020B0604030504040204" pitchFamily="50" charset="-128"/>
                        <a:ea typeface="Meiryo UI" panose="020B0604030504040204" pitchFamily="50" charset="-128"/>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299915804"/>
                  </a:ext>
                </a:extLst>
              </a:tr>
              <a:tr h="465097">
                <a:tc rowSpan="2">
                  <a:txBody>
                    <a:bodyPr/>
                    <a:lstStyle/>
                    <a:p>
                      <a:pPr algn="ctr">
                        <a:lnSpc>
                          <a:spcPts val="1800"/>
                        </a:lnSpc>
                      </a:pPr>
                      <a:r>
                        <a:rPr kumimoji="1" lang="ja-JP" altLang="en-US" sz="1400" dirty="0" smtClean="0">
                          <a:latin typeface="Meiryo UI" panose="020B0604030504040204" pitchFamily="50" charset="-128"/>
                          <a:ea typeface="Meiryo UI" panose="020B0604030504040204" pitchFamily="50" charset="-128"/>
                        </a:rPr>
                        <a:t>法人を設立</a:t>
                      </a:r>
                      <a:endParaRPr kumimoji="1" lang="ja-JP" altLang="en-US" sz="1400" dirty="0">
                        <a:latin typeface="Meiryo UI" panose="020B0604030504040204" pitchFamily="50" charset="-128"/>
                        <a:ea typeface="Meiryo UI" panose="020B0604030504040204" pitchFamily="50" charset="-128"/>
                      </a:endParaRPr>
                    </a:p>
                  </a:txBody>
                  <a:tcPr vert="eaVert" anchor="ctr">
                    <a:lnR w="28575" cap="flat" cmpd="sng" algn="ctr">
                      <a:solidFill>
                        <a:schemeClr val="tx1"/>
                      </a:solidFill>
                      <a:prstDash val="solid"/>
                      <a:round/>
                      <a:headEnd type="none" w="med" len="med"/>
                      <a:tailEnd type="none" w="med" len="med"/>
                    </a:lnR>
                  </a:tcPr>
                </a:tc>
                <a:tc>
                  <a:txBody>
                    <a:bodyPr/>
                    <a:lstStyle/>
                    <a:p>
                      <a:pPr algn="ctr">
                        <a:lnSpc>
                          <a:spcPts val="1600"/>
                        </a:lnSpc>
                        <a:spcBef>
                          <a:spcPts val="600"/>
                        </a:spcBef>
                      </a:pPr>
                      <a:r>
                        <a:rPr kumimoji="1" lang="ja-JP" altLang="en-US" sz="1400" b="1" dirty="0" smtClean="0">
                          <a:latin typeface="Meiryo UI" panose="020B0604030504040204" pitchFamily="50" charset="-128"/>
                          <a:ea typeface="Meiryo UI" panose="020B0604030504040204" pitchFamily="50" charset="-128"/>
                        </a:rPr>
                        <a:t>一部事務組合</a:t>
                      </a:r>
                      <a:endParaRPr kumimoji="1" lang="en-US" altLang="ja-JP" sz="1400" b="1"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ts val="1100"/>
                        </a:lnSpc>
                        <a:spcBef>
                          <a:spcPts val="200"/>
                        </a:spcBef>
                        <a:spcAft>
                          <a:spcPts val="0"/>
                        </a:spcAft>
                        <a:buClrTx/>
                        <a:buSzTx/>
                        <a:buFontTx/>
                        <a:buNone/>
                        <a:tabLst/>
                        <a:defRPr/>
                      </a:pPr>
                      <a:r>
                        <a:rPr kumimoji="1" lang="ja-JP" altLang="en-US" sz="900" dirty="0" smtClean="0">
                          <a:latin typeface="Meiryo UI" panose="020B0604030504040204" pitchFamily="50" charset="-128"/>
                          <a:ea typeface="Meiryo UI" panose="020B0604030504040204" pitchFamily="50" charset="-128"/>
                        </a:rPr>
                        <a:t>（法</a:t>
                      </a:r>
                      <a:r>
                        <a:rPr kumimoji="1" lang="en-US" altLang="ja-JP" sz="900" dirty="0" smtClean="0">
                          <a:latin typeface="Meiryo UI" panose="020B0604030504040204" pitchFamily="50" charset="-128"/>
                          <a:ea typeface="Meiryo UI" panose="020B0604030504040204" pitchFamily="50" charset="-128"/>
                        </a:rPr>
                        <a:t>284</a:t>
                      </a:r>
                      <a:r>
                        <a:rPr kumimoji="1" lang="ja-JP" altLang="en-US" sz="900" dirty="0" smtClean="0">
                          <a:latin typeface="Meiryo UI" panose="020B0604030504040204" pitchFamily="50" charset="-128"/>
                          <a:ea typeface="Meiryo UI" panose="020B0604030504040204" pitchFamily="50" charset="-128"/>
                        </a:rPr>
                        <a:t>～）</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174625" indent="-174625">
                        <a:lnSpc>
                          <a:spcPts val="1500"/>
                        </a:lnSpc>
                        <a:spcBef>
                          <a:spcPts val="0"/>
                        </a:spcBef>
                      </a:pPr>
                      <a:r>
                        <a:rPr kumimoji="1" lang="ja-JP" altLang="en-US" sz="1200" dirty="0" smtClean="0">
                          <a:latin typeface="Meiryo UI" panose="020B0604030504040204" pitchFamily="50" charset="-128"/>
                          <a:ea typeface="Meiryo UI" panose="020B0604030504040204" pitchFamily="50" charset="-128"/>
                        </a:rPr>
                        <a:t>〇 地方公共団体が、その事務の一部を共同して処理するために設ける特別地方</a:t>
                      </a:r>
                      <a:endParaRPr kumimoji="1" lang="en-US" altLang="ja-JP" sz="1200" dirty="0" smtClean="0">
                        <a:latin typeface="Meiryo UI" panose="020B0604030504040204" pitchFamily="50" charset="-128"/>
                        <a:ea typeface="Meiryo UI" panose="020B0604030504040204" pitchFamily="50" charset="-128"/>
                      </a:endParaRPr>
                    </a:p>
                    <a:p>
                      <a:pPr marL="174625" indent="-174625">
                        <a:lnSpc>
                          <a:spcPts val="1500"/>
                        </a:lnSpc>
                        <a:spcBef>
                          <a:spcPts val="0"/>
                        </a:spcBef>
                      </a:pPr>
                      <a:r>
                        <a:rPr kumimoji="1" lang="en-US" altLang="ja-JP"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公共団体</a:t>
                      </a:r>
                      <a:endParaRPr kumimoji="1" lang="en-US" altLang="ja-JP" sz="1200" dirty="0" smtClean="0">
                        <a:latin typeface="Meiryo UI" panose="020B0604030504040204" pitchFamily="50" charset="-128"/>
                        <a:ea typeface="Meiryo UI" panose="020B0604030504040204" pitchFamily="50" charset="-128"/>
                      </a:endParaRPr>
                    </a:p>
                    <a:p>
                      <a:pPr marL="174625" indent="-174625">
                        <a:lnSpc>
                          <a:spcPts val="1500"/>
                        </a:lnSpc>
                        <a:spcBef>
                          <a:spcPts val="0"/>
                        </a:spcBef>
                      </a:pPr>
                      <a:r>
                        <a:rPr kumimoji="1" lang="ja-JP" altLang="en-US" sz="1200" dirty="0" smtClean="0">
                          <a:latin typeface="Meiryo UI" panose="020B0604030504040204" pitchFamily="50" charset="-128"/>
                          <a:ea typeface="Meiryo UI" panose="020B0604030504040204" pitchFamily="50" charset="-128"/>
                        </a:rPr>
                        <a:t>〇 構成団体は、事務処理権限を失う</a:t>
                      </a: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174625" indent="-174625" algn="ctr">
                        <a:lnSpc>
                          <a:spcPts val="1400"/>
                        </a:lnSpc>
                        <a:spcBef>
                          <a:spcPts val="300"/>
                        </a:spcBef>
                      </a:pPr>
                      <a:r>
                        <a:rPr kumimoji="1" lang="ja-JP" altLang="en-US" sz="1200" dirty="0" smtClean="0">
                          <a:latin typeface="Meiryo UI" panose="020B0604030504040204" pitchFamily="50" charset="-128"/>
                          <a:ea typeface="Meiryo UI" panose="020B0604030504040204" pitchFamily="50" charset="-128"/>
                        </a:rPr>
                        <a:t>一部事務組合</a:t>
                      </a: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141566550"/>
                  </a:ext>
                </a:extLst>
              </a:tr>
              <a:tr h="838491">
                <a:tc vMerge="1">
                  <a:txBody>
                    <a:bodyPr/>
                    <a:lstStyle/>
                    <a:p>
                      <a:pPr>
                        <a:lnSpc>
                          <a:spcPts val="1800"/>
                        </a:lnSpc>
                      </a:pP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lnSpc>
                          <a:spcPts val="1600"/>
                        </a:lnSpc>
                        <a:spcBef>
                          <a:spcPts val="600"/>
                        </a:spcBef>
                      </a:pPr>
                      <a:r>
                        <a:rPr kumimoji="1" lang="ja-JP" altLang="en-US" sz="1400" b="1" dirty="0" smtClean="0">
                          <a:latin typeface="Meiryo UI" panose="020B0604030504040204" pitchFamily="50" charset="-128"/>
                          <a:ea typeface="Meiryo UI" panose="020B0604030504040204" pitchFamily="50" charset="-128"/>
                        </a:rPr>
                        <a:t>広域連合</a:t>
                      </a:r>
                      <a:endParaRPr kumimoji="1" lang="en-US" altLang="ja-JP" sz="1400" b="1"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ts val="1100"/>
                        </a:lnSpc>
                        <a:spcBef>
                          <a:spcPts val="200"/>
                        </a:spcBef>
                        <a:spcAft>
                          <a:spcPts val="0"/>
                        </a:spcAft>
                        <a:buClrTx/>
                        <a:buSzTx/>
                        <a:buFontTx/>
                        <a:buNone/>
                        <a:tabLst/>
                        <a:defRPr/>
                      </a:pPr>
                      <a:r>
                        <a:rPr kumimoji="1" lang="ja-JP" altLang="en-US" sz="900" dirty="0" smtClean="0">
                          <a:latin typeface="Meiryo UI" panose="020B0604030504040204" pitchFamily="50" charset="-128"/>
                          <a:ea typeface="Meiryo UI" panose="020B0604030504040204" pitchFamily="50" charset="-128"/>
                        </a:rPr>
                        <a:t>（法</a:t>
                      </a:r>
                      <a:r>
                        <a:rPr kumimoji="1" lang="en-US" altLang="ja-JP" sz="900" dirty="0" smtClean="0">
                          <a:latin typeface="Meiryo UI" panose="020B0604030504040204" pitchFamily="50" charset="-128"/>
                          <a:ea typeface="Meiryo UI" panose="020B0604030504040204" pitchFamily="50" charset="-128"/>
                        </a:rPr>
                        <a:t>284</a:t>
                      </a:r>
                      <a:r>
                        <a:rPr kumimoji="1" lang="ja-JP" altLang="en-US" sz="900" dirty="0" err="1" smtClean="0">
                          <a:latin typeface="Meiryo UI" panose="020B0604030504040204" pitchFamily="50" charset="-128"/>
                          <a:ea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rPr>
                        <a:t>291</a:t>
                      </a:r>
                      <a:r>
                        <a:rPr kumimoji="1" lang="ja-JP" altLang="en-US" sz="900" dirty="0" smtClean="0">
                          <a:latin typeface="Meiryo UI" panose="020B0604030504040204" pitchFamily="50" charset="-128"/>
                          <a:ea typeface="Meiryo UI" panose="020B0604030504040204" pitchFamily="50" charset="-128"/>
                        </a:rPr>
                        <a:t>の</a:t>
                      </a:r>
                      <a:r>
                        <a:rPr kumimoji="1" lang="en-US" altLang="ja-JP" sz="900" dirty="0" smtClean="0">
                          <a:latin typeface="Meiryo UI" panose="020B0604030504040204" pitchFamily="50" charset="-128"/>
                          <a:ea typeface="Meiryo UI" panose="020B0604030504040204" pitchFamily="50" charset="-128"/>
                        </a:rPr>
                        <a:t>2</a:t>
                      </a:r>
                      <a:r>
                        <a:rPr kumimoji="1" lang="ja-JP" altLang="en-US" sz="900" dirty="0" smtClean="0">
                          <a:latin typeface="Meiryo UI" panose="020B0604030504040204" pitchFamily="50" charset="-128"/>
                          <a:ea typeface="Meiryo UI" panose="020B0604030504040204" pitchFamily="50" charset="-128"/>
                        </a:rPr>
                        <a:t>～）</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174625" indent="-174625">
                        <a:lnSpc>
                          <a:spcPts val="1500"/>
                        </a:lnSpc>
                        <a:spcBef>
                          <a:spcPts val="0"/>
                        </a:spcBef>
                      </a:pPr>
                      <a:r>
                        <a:rPr kumimoji="1" lang="ja-JP" altLang="en-US" sz="1200" dirty="0" smtClean="0">
                          <a:latin typeface="Meiryo UI" panose="020B0604030504040204" pitchFamily="50" charset="-128"/>
                          <a:ea typeface="Meiryo UI" panose="020B0604030504040204" pitchFamily="50" charset="-128"/>
                        </a:rPr>
                        <a:t>〇 地方公共団体が、広域にわたり処理することが適当であると認められる事務を</a:t>
                      </a:r>
                      <a:endParaRPr kumimoji="1" lang="en-US" altLang="ja-JP" sz="1200" dirty="0" smtClean="0">
                        <a:latin typeface="Meiryo UI" panose="020B0604030504040204" pitchFamily="50" charset="-128"/>
                        <a:ea typeface="Meiryo UI" panose="020B0604030504040204" pitchFamily="50" charset="-128"/>
                      </a:endParaRPr>
                    </a:p>
                    <a:p>
                      <a:pPr marL="174625" indent="-174625">
                        <a:lnSpc>
                          <a:spcPts val="1500"/>
                        </a:lnSpc>
                        <a:spcBef>
                          <a:spcPts val="0"/>
                        </a:spcBef>
                      </a:pPr>
                      <a:r>
                        <a:rPr kumimoji="1" lang="en-US" altLang="ja-JP"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処理するために設ける特別地方公共団体</a:t>
                      </a:r>
                      <a:endParaRPr kumimoji="1" lang="en-US" altLang="ja-JP" sz="1200" dirty="0" smtClean="0">
                        <a:latin typeface="Meiryo UI" panose="020B0604030504040204" pitchFamily="50" charset="-128"/>
                        <a:ea typeface="Meiryo UI" panose="020B0604030504040204" pitchFamily="50" charset="-128"/>
                      </a:endParaRPr>
                    </a:p>
                    <a:p>
                      <a:pPr marL="174625" indent="-174625">
                        <a:lnSpc>
                          <a:spcPts val="1500"/>
                        </a:lnSpc>
                        <a:spcBef>
                          <a:spcPts val="0"/>
                        </a:spcBef>
                      </a:pPr>
                      <a:r>
                        <a:rPr kumimoji="1" lang="ja-JP" altLang="en-US" sz="1200" dirty="0" smtClean="0">
                          <a:latin typeface="Meiryo UI" panose="020B0604030504040204" pitchFamily="50" charset="-128"/>
                          <a:ea typeface="Meiryo UI" panose="020B0604030504040204" pitchFamily="50" charset="-128"/>
                        </a:rPr>
                        <a:t>〇 国または都道府県から直接に権限や事務の移譲を受けることができる</a:t>
                      </a:r>
                    </a:p>
                    <a:p>
                      <a:pPr marL="174625" indent="-174625">
                        <a:lnSpc>
                          <a:spcPts val="1500"/>
                        </a:lnSpc>
                        <a:spcBef>
                          <a:spcPts val="0"/>
                        </a:spcBef>
                      </a:pPr>
                      <a:r>
                        <a:rPr kumimoji="1" lang="ja-JP" altLang="en-US" sz="1200" dirty="0" smtClean="0">
                          <a:latin typeface="Meiryo UI" panose="020B0604030504040204" pitchFamily="50" charset="-128"/>
                          <a:ea typeface="Meiryo UI" panose="020B0604030504040204" pitchFamily="50" charset="-128"/>
                        </a:rPr>
                        <a:t>〇 首長を直接選挙できる</a:t>
                      </a:r>
                      <a:endParaRPr kumimoji="1" lang="en-US" altLang="ja-JP" sz="1200" dirty="0" smtClean="0">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174625" indent="-174625" algn="ctr">
                        <a:lnSpc>
                          <a:spcPts val="1400"/>
                        </a:lnSpc>
                        <a:spcBef>
                          <a:spcPts val="300"/>
                        </a:spcBef>
                      </a:pPr>
                      <a:r>
                        <a:rPr kumimoji="1" lang="ja-JP" altLang="en-US" sz="1200" dirty="0" smtClean="0">
                          <a:latin typeface="Meiryo UI" panose="020B0604030504040204" pitchFamily="50" charset="-128"/>
                          <a:ea typeface="Meiryo UI" panose="020B0604030504040204" pitchFamily="50" charset="-128"/>
                        </a:rPr>
                        <a:t>広域連合</a:t>
                      </a:r>
                      <a:endParaRPr kumimoji="1" lang="en-US" altLang="ja-JP" sz="1200" dirty="0" smtClean="0">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126483930"/>
                  </a:ext>
                </a:extLst>
              </a:tr>
              <a:tr h="0">
                <a:tc>
                  <a:txBody>
                    <a:bodyPr/>
                    <a:lstStyle/>
                    <a:p>
                      <a:pPr algn="ctr">
                        <a:lnSpc>
                          <a:spcPts val="800"/>
                        </a:lnSpc>
                        <a:spcBef>
                          <a:spcPts val="0"/>
                        </a:spcBef>
                      </a:pPr>
                      <a:endParaRPr kumimoji="1" lang="ja-JP" altLang="en-US" sz="800" strike="sngStrike" dirty="0">
                        <a:latin typeface="Meiryo UI" panose="020B0604030504040204" pitchFamily="50" charset="-128"/>
                        <a:ea typeface="Meiryo UI" panose="020B0604030504040204" pitchFamily="50" charset="-128"/>
                      </a:endParaRPr>
                    </a:p>
                  </a:txBody>
                  <a:tcPr marT="0" marB="0" vert="ea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endParaRPr kumimoji="1" lang="ja-JP" altLang="en-US" sz="800" strike="sngStrike" dirty="0" smtClean="0">
                        <a:latin typeface="Meiryo UI" panose="020B0604030504040204" pitchFamily="50" charset="-128"/>
                        <a:ea typeface="Meiryo UI" panose="020B0604030504040204" pitchFamily="50" charset="-128"/>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174625" indent="-174625">
                        <a:lnSpc>
                          <a:spcPts val="800"/>
                        </a:lnSpc>
                        <a:spcBef>
                          <a:spcPts val="0"/>
                        </a:spcBef>
                      </a:pPr>
                      <a:endParaRPr kumimoji="1" lang="en-US" altLang="ja-JP" sz="800" strike="sngStrike" dirty="0" smtClean="0">
                        <a:latin typeface="Meiryo UI" panose="020B0604030504040204" pitchFamily="50" charset="-128"/>
                        <a:ea typeface="Meiryo UI" panose="020B0604030504040204" pitchFamily="50" charset="-128"/>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174625" indent="-174625" algn="ctr">
                        <a:lnSpc>
                          <a:spcPts val="800"/>
                        </a:lnSpc>
                        <a:spcBef>
                          <a:spcPts val="0"/>
                        </a:spcBef>
                      </a:pPr>
                      <a:endParaRPr kumimoji="1" lang="en-US" altLang="ja-JP" sz="800" strike="sngStrike" dirty="0" smtClean="0">
                        <a:latin typeface="Meiryo UI" panose="020B0604030504040204" pitchFamily="50" charset="-128"/>
                        <a:ea typeface="Meiryo UI" panose="020B0604030504040204" pitchFamily="50" charset="-128"/>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6591999"/>
                  </a:ext>
                </a:extLst>
              </a:tr>
              <a:tr h="407968">
                <a:tc gridSpan="2">
                  <a:txBody>
                    <a:bodyPr/>
                    <a:lstStyle/>
                    <a:p>
                      <a:pPr algn="ctr">
                        <a:lnSpc>
                          <a:spcPts val="1600"/>
                        </a:lnSpc>
                        <a:spcBef>
                          <a:spcPts val="600"/>
                        </a:spcBef>
                      </a:pPr>
                      <a:r>
                        <a:rPr kumimoji="1" lang="ja-JP" altLang="en-US" sz="1400" b="1" dirty="0" smtClean="0">
                          <a:latin typeface="Meiryo UI" panose="020B0604030504040204" pitchFamily="50" charset="-128"/>
                          <a:ea typeface="Meiryo UI" panose="020B0604030504040204" pitchFamily="50" charset="-128"/>
                        </a:rPr>
                        <a:t>職員の派遣</a:t>
                      </a:r>
                      <a:endParaRPr kumimoji="1" lang="en-US" altLang="ja-JP" sz="1400" b="1"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ts val="1100"/>
                        </a:lnSpc>
                        <a:spcBef>
                          <a:spcPts val="20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rPr>
                        <a:t>法</a:t>
                      </a:r>
                      <a:r>
                        <a:rPr kumimoji="1" lang="en-US" altLang="ja-JP" sz="900" dirty="0" smtClean="0">
                          <a:latin typeface="Meiryo UI" panose="020B0604030504040204" pitchFamily="50" charset="-128"/>
                          <a:ea typeface="Meiryo UI" panose="020B0604030504040204" pitchFamily="50" charset="-128"/>
                        </a:rPr>
                        <a:t>252</a:t>
                      </a:r>
                      <a:r>
                        <a:rPr kumimoji="1" lang="ja-JP" altLang="en-US" sz="900" dirty="0" smtClean="0">
                          <a:latin typeface="Meiryo UI" panose="020B0604030504040204" pitchFamily="50" charset="-128"/>
                          <a:ea typeface="Meiryo UI" panose="020B0604030504040204" pitchFamily="50" charset="-128"/>
                        </a:rPr>
                        <a:t>の</a:t>
                      </a:r>
                      <a:r>
                        <a:rPr kumimoji="1" lang="en-US" altLang="ja-JP" sz="900" dirty="0" smtClean="0">
                          <a:latin typeface="Meiryo UI" panose="020B0604030504040204" pitchFamily="50" charset="-128"/>
                          <a:ea typeface="Meiryo UI" panose="020B0604030504040204" pitchFamily="50" charset="-128"/>
                        </a:rPr>
                        <a:t>17</a:t>
                      </a:r>
                      <a:r>
                        <a:rPr kumimoji="1" lang="ja-JP" altLang="en-US" sz="900" dirty="0" smtClean="0">
                          <a:latin typeface="Meiryo UI" panose="020B0604030504040204" pitchFamily="50" charset="-128"/>
                          <a:ea typeface="Meiryo UI" panose="020B0604030504040204" pitchFamily="50" charset="-128"/>
                        </a:rPr>
                        <a:t>）</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endParaRPr kumimoji="1" lang="ja-JP" altLang="en-US" sz="1200" dirty="0" smtClean="0">
                        <a:latin typeface="Meiryo UI" panose="020B0604030504040204" pitchFamily="50" charset="-128"/>
                        <a:ea typeface="Meiryo UI" panose="020B0604030504040204" pitchFamily="50" charset="-128"/>
                      </a:endParaRPr>
                    </a:p>
                  </a:txBody>
                  <a:tcPr marL="0" marR="0" anchor="ctr"/>
                </a:tc>
                <a:tc>
                  <a:txBody>
                    <a:bodyPr/>
                    <a:lstStyle/>
                    <a:p>
                      <a:pPr marL="174625" indent="-174625">
                        <a:lnSpc>
                          <a:spcPts val="1400"/>
                        </a:lnSpc>
                        <a:spcBef>
                          <a:spcPts val="0"/>
                        </a:spcBef>
                      </a:pPr>
                      <a:r>
                        <a:rPr kumimoji="1" lang="ja-JP" altLang="en-US" sz="1200" dirty="0" smtClean="0">
                          <a:latin typeface="Meiryo UI" panose="020B0604030504040204" pitchFamily="50" charset="-128"/>
                          <a:ea typeface="Meiryo UI" panose="020B0604030504040204" pitchFamily="50" charset="-128"/>
                        </a:rPr>
                        <a:t>〇</a:t>
                      </a:r>
                      <a:r>
                        <a:rPr kumimoji="1" lang="ja-JP" altLang="en-US" sz="1200" baseline="0" dirty="0" smtClean="0">
                          <a:latin typeface="Meiryo UI" panose="020B0604030504040204" pitchFamily="50" charset="-128"/>
                          <a:ea typeface="Meiryo UI" panose="020B0604030504040204" pitchFamily="50" charset="-128"/>
                        </a:rPr>
                        <a:t> 地方公共団体相互の協力援助に関する措置としての制度</a:t>
                      </a:r>
                      <a:endParaRPr kumimoji="1" lang="en-US" altLang="ja-JP" sz="1200" dirty="0" smtClean="0">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4625" indent="-174625" algn="ctr">
                        <a:lnSpc>
                          <a:spcPts val="1400"/>
                        </a:lnSpc>
                        <a:spcBef>
                          <a:spcPts val="0"/>
                        </a:spcBef>
                      </a:pPr>
                      <a:endParaRPr kumimoji="1" lang="en-US" altLang="ja-JP" sz="1200" dirty="0" smtClean="0">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1252147"/>
                  </a:ext>
                </a:extLst>
              </a:tr>
            </a:tbl>
          </a:graphicData>
        </a:graphic>
      </p:graphicFrame>
      <p:sp>
        <p:nvSpPr>
          <p:cNvPr id="5" name="テキスト ボックス 4"/>
          <p:cNvSpPr txBox="1"/>
          <p:nvPr/>
        </p:nvSpPr>
        <p:spPr>
          <a:xfrm>
            <a:off x="87355" y="6613228"/>
            <a:ext cx="7200800" cy="276551"/>
          </a:xfrm>
          <a:prstGeom prst="rect">
            <a:avLst/>
          </a:prstGeom>
          <a:noFill/>
        </p:spPr>
        <p:txBody>
          <a:bodyPr wrap="square" rtlCol="0">
            <a:spAutoFit/>
          </a:bodyPr>
          <a:lstStyle/>
          <a:p>
            <a:pPr marL="180975" indent="-180975">
              <a:lnSpc>
                <a:spcPct val="114000"/>
              </a:lnSpc>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出典：総務省ホームページ及び第</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32</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次地方制度調査会第</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34</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回専門小委員会配布資料から副首都推進局で作成</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07504" y="88035"/>
            <a:ext cx="8905867" cy="378409"/>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801051" eaLnBrk="0" fontAlgn="base" hangingPunct="0">
              <a:spcBef>
                <a:spcPct val="0"/>
              </a:spcBef>
              <a:spcAft>
                <a:spcPct val="0"/>
              </a:spcAft>
              <a:defRPr/>
            </a:pPr>
            <a:r>
              <a:rPr kumimoji="1" lang="ja-JP" altLang="en-US" sz="1752" b="1" dirty="0">
                <a:solidFill>
                  <a:prstClr val="black"/>
                </a:solidFill>
                <a:latin typeface="Meiryo UI" pitchFamily="50" charset="-128"/>
                <a:ea typeface="Meiryo UI" pitchFamily="50" charset="-128"/>
                <a:cs typeface="Meiryo UI" pitchFamily="50" charset="-128"/>
              </a:rPr>
              <a:t>（参考）</a:t>
            </a:r>
            <a:r>
              <a:rPr kumimoji="1" lang="en-US" altLang="ja-JP" sz="1752" b="1" dirty="0">
                <a:solidFill>
                  <a:prstClr val="black"/>
                </a:solidFill>
                <a:latin typeface="Meiryo UI" pitchFamily="50" charset="-128"/>
                <a:ea typeface="Meiryo UI" pitchFamily="50" charset="-128"/>
                <a:cs typeface="Meiryo UI" pitchFamily="50" charset="-128"/>
              </a:rPr>
              <a:t> </a:t>
            </a:r>
            <a:r>
              <a:rPr kumimoji="1" lang="ja-JP" altLang="en-US" sz="1752" b="1" dirty="0" smtClean="0">
                <a:solidFill>
                  <a:prstClr val="black"/>
                </a:solidFill>
                <a:latin typeface="Meiryo UI" pitchFamily="50" charset="-128"/>
                <a:ea typeface="Meiryo UI" pitchFamily="50" charset="-128"/>
                <a:cs typeface="Meiryo UI" pitchFamily="50" charset="-128"/>
              </a:rPr>
              <a:t>地方自治法の事務の共同処理制度</a:t>
            </a:r>
            <a:endParaRPr kumimoji="1" lang="ja-JP" altLang="en-US" sz="1752" b="1" dirty="0">
              <a:solidFill>
                <a:prstClr val="black"/>
              </a:solidFill>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a:xfrm>
            <a:off x="6830888" y="6541973"/>
            <a:ext cx="2133600" cy="365125"/>
          </a:xfrm>
        </p:spPr>
        <p:txBody>
          <a:bodyPr/>
          <a:lstStyle/>
          <a:p>
            <a:r>
              <a:rPr lang="en-US" altLang="ja-JP" dirty="0" smtClean="0"/>
              <a:t>17</a:t>
            </a:r>
            <a:endParaRPr lang="ja-JP" altLang="en-US" dirty="0"/>
          </a:p>
        </p:txBody>
      </p:sp>
    </p:spTree>
    <p:extLst>
      <p:ext uri="{BB962C8B-B14F-4D97-AF65-F5344CB8AC3E}">
        <p14:creationId xmlns:p14="http://schemas.microsoft.com/office/powerpoint/2010/main" val="40472362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33432" y="272361"/>
            <a:ext cx="8677137" cy="378409"/>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801051" eaLnBrk="0" fontAlgn="base" hangingPunct="0">
              <a:spcBef>
                <a:spcPct val="0"/>
              </a:spcBef>
              <a:spcAft>
                <a:spcPct val="0"/>
              </a:spcAft>
              <a:defRPr/>
            </a:pPr>
            <a:r>
              <a:rPr kumimoji="1" lang="ja-JP" altLang="en-US" sz="1752" b="1" dirty="0">
                <a:solidFill>
                  <a:prstClr val="black"/>
                </a:solidFill>
                <a:latin typeface="Meiryo UI" pitchFamily="50" charset="-128"/>
                <a:ea typeface="Meiryo UI" pitchFamily="50" charset="-128"/>
                <a:cs typeface="Meiryo UI" pitchFamily="50" charset="-128"/>
              </a:rPr>
              <a:t>（参考）</a:t>
            </a:r>
            <a:r>
              <a:rPr kumimoji="1" lang="en-US" altLang="ja-JP" sz="1752" b="1" dirty="0">
                <a:solidFill>
                  <a:prstClr val="black"/>
                </a:solidFill>
                <a:latin typeface="Meiryo UI" pitchFamily="50" charset="-128"/>
                <a:ea typeface="Meiryo UI" pitchFamily="50" charset="-128"/>
                <a:cs typeface="Meiryo UI" pitchFamily="50" charset="-128"/>
              </a:rPr>
              <a:t> </a:t>
            </a:r>
            <a:r>
              <a:rPr kumimoji="1" lang="ja-JP" altLang="en-US" sz="1752" b="1" dirty="0">
                <a:solidFill>
                  <a:prstClr val="black"/>
                </a:solidFill>
                <a:latin typeface="Meiryo UI" pitchFamily="50" charset="-128"/>
                <a:ea typeface="Meiryo UI" pitchFamily="50" charset="-128"/>
                <a:cs typeface="Meiryo UI" pitchFamily="50" charset="-128"/>
              </a:rPr>
              <a:t>広域連携の仕組み</a:t>
            </a:r>
          </a:p>
        </p:txBody>
      </p:sp>
      <p:sp>
        <p:nvSpPr>
          <p:cNvPr id="6" name="テキスト ボックス 5"/>
          <p:cNvSpPr txBox="1"/>
          <p:nvPr/>
        </p:nvSpPr>
        <p:spPr>
          <a:xfrm>
            <a:off x="495979" y="946416"/>
            <a:ext cx="8152043" cy="1678023"/>
          </a:xfrm>
          <a:prstGeom prst="rect">
            <a:avLst/>
          </a:prstGeom>
          <a:noFill/>
        </p:spPr>
        <p:txBody>
          <a:bodyPr wrap="square" rtlCol="0">
            <a:spAutoFit/>
          </a:bodyPr>
          <a:lstStyle/>
          <a:p>
            <a:pPr marL="170243" indent="-170243" defTabSz="433892">
              <a:defRPr/>
            </a:pPr>
            <a:r>
              <a:rPr kumimoji="1" lang="ja-JP" altLang="en-US" sz="1329" dirty="0">
                <a:solidFill>
                  <a:prstClr val="black"/>
                </a:solidFill>
                <a:latin typeface="Meiryo UI" panose="020B0604030504040204" pitchFamily="50" charset="-128"/>
                <a:ea typeface="Meiryo UI" panose="020B0604030504040204" pitchFamily="50" charset="-128"/>
              </a:rPr>
              <a:t>・　人口減少社会において、高齢化や人口の低密度化等により行政コストが増大する一方で資源が限られる中で、行政サービスを安定的、持続的、効率的かつ効果的に提供するためには、あらゆる行政サービスを単独の市町村だけで提供する発想は現実的ではなく、各市町村の資源を有効に活用する観点からも、地方公共団体間の連携により提供することを、これまで以上に柔軟かつ積極的に進めていく必要がある。</a:t>
            </a:r>
            <a:endParaRPr kumimoji="1" lang="en-US" altLang="ja-JP" sz="1329" dirty="0">
              <a:solidFill>
                <a:prstClr val="black"/>
              </a:solidFill>
              <a:latin typeface="Meiryo UI" panose="020B0604030504040204" pitchFamily="50" charset="-128"/>
              <a:ea typeface="Meiryo UI" panose="020B0604030504040204" pitchFamily="50" charset="-128"/>
            </a:endParaRPr>
          </a:p>
          <a:p>
            <a:pPr marL="170243" indent="-170243" defTabSz="433892">
              <a:spcBef>
                <a:spcPts val="570"/>
              </a:spcBef>
              <a:defRPr/>
            </a:pPr>
            <a:r>
              <a:rPr kumimoji="1" lang="ja-JP" altLang="en-US" sz="1329" dirty="0">
                <a:solidFill>
                  <a:prstClr val="black"/>
                </a:solidFill>
                <a:latin typeface="Meiryo UI" panose="020B0604030504040204" pitchFamily="50" charset="-128"/>
                <a:ea typeface="Meiryo UI" panose="020B0604030504040204" pitchFamily="50" charset="-128"/>
              </a:rPr>
              <a:t>・　そのため、平成</a:t>
            </a:r>
            <a:r>
              <a:rPr kumimoji="1" lang="en-US" altLang="ja-JP" sz="1329" dirty="0">
                <a:solidFill>
                  <a:prstClr val="black"/>
                </a:solidFill>
                <a:latin typeface="Meiryo UI" panose="020B0604030504040204" pitchFamily="50" charset="-128"/>
                <a:ea typeface="Meiryo UI" panose="020B0604030504040204" pitchFamily="50" charset="-128"/>
              </a:rPr>
              <a:t>26</a:t>
            </a:r>
            <a:r>
              <a:rPr kumimoji="1" lang="ja-JP" altLang="en-US" sz="1329" dirty="0">
                <a:solidFill>
                  <a:prstClr val="black"/>
                </a:solidFill>
                <a:latin typeface="Meiryo UI" panose="020B0604030504040204" pitchFamily="50" charset="-128"/>
                <a:ea typeface="Meiryo UI" panose="020B0604030504040204" pitchFamily="50" charset="-128"/>
              </a:rPr>
              <a:t>年度に地方自治法を改正し、地方公共団体間で「連携協約」を締結できる新たな仕組みを導入。</a:t>
            </a:r>
            <a:endParaRPr kumimoji="1" lang="en-US" altLang="ja-JP" sz="1329" dirty="0">
              <a:solidFill>
                <a:prstClr val="black"/>
              </a:solidFill>
              <a:latin typeface="Meiryo UI" panose="020B0604030504040204" pitchFamily="50" charset="-128"/>
              <a:ea typeface="Meiryo UI" panose="020B0604030504040204" pitchFamily="50" charset="-128"/>
            </a:endParaRPr>
          </a:p>
          <a:p>
            <a:pPr marL="170243" indent="-170243" defTabSz="433892">
              <a:spcBef>
                <a:spcPts val="570"/>
              </a:spcBef>
              <a:defRPr/>
            </a:pPr>
            <a:r>
              <a:rPr kumimoji="1" lang="ja-JP" altLang="en-US" sz="1329" dirty="0">
                <a:solidFill>
                  <a:prstClr val="black"/>
                </a:solidFill>
                <a:latin typeface="Meiryo UI" panose="020B0604030504040204" pitchFamily="50" charset="-128"/>
                <a:ea typeface="Meiryo UI" panose="020B0604030504040204" pitchFamily="50" charset="-128"/>
              </a:rPr>
              <a:t>・　連携協約を活用した連携中枢都市圏の形成、条件不利地域における都道府県による市町村の補完、三大都市圏における水平的・相互補完的、双務的な</a:t>
            </a:r>
            <a:r>
              <a:rPr kumimoji="1" lang="ja-JP" altLang="en-US" sz="1329" dirty="0" smtClean="0">
                <a:solidFill>
                  <a:prstClr val="black"/>
                </a:solidFill>
                <a:latin typeface="Meiryo UI" panose="020B0604030504040204" pitchFamily="50" charset="-128"/>
                <a:ea typeface="Meiryo UI" panose="020B0604030504040204" pitchFamily="50" charset="-128"/>
              </a:rPr>
              <a:t>取組みを</a:t>
            </a:r>
            <a:r>
              <a:rPr kumimoji="1" lang="ja-JP" altLang="en-US" sz="1329" dirty="0">
                <a:solidFill>
                  <a:prstClr val="black"/>
                </a:solidFill>
                <a:latin typeface="Meiryo UI" panose="020B0604030504040204" pitchFamily="50" charset="-128"/>
                <a:ea typeface="Meiryo UI" panose="020B0604030504040204" pitchFamily="50" charset="-128"/>
              </a:rPr>
              <a:t>推進。</a:t>
            </a:r>
          </a:p>
        </p:txBody>
      </p:sp>
      <p:sp>
        <p:nvSpPr>
          <p:cNvPr id="3" name="正方形/長方形 2"/>
          <p:cNvSpPr/>
          <p:nvPr/>
        </p:nvSpPr>
        <p:spPr>
          <a:xfrm>
            <a:off x="233431" y="854384"/>
            <a:ext cx="8713830" cy="1881514"/>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519" dirty="0"/>
          </a:p>
        </p:txBody>
      </p:sp>
      <p:sp>
        <p:nvSpPr>
          <p:cNvPr id="10" name="テキスト ボックス 9"/>
          <p:cNvSpPr txBox="1"/>
          <p:nvPr/>
        </p:nvSpPr>
        <p:spPr>
          <a:xfrm>
            <a:off x="233431" y="6441975"/>
            <a:ext cx="4352112" cy="245580"/>
          </a:xfrm>
          <a:prstGeom prst="rect">
            <a:avLst/>
          </a:prstGeom>
          <a:noFill/>
        </p:spPr>
        <p:txBody>
          <a:bodyPr wrap="square" rtlCol="0">
            <a:spAutoFit/>
          </a:bodyPr>
          <a:lstStyle/>
          <a:p>
            <a:pPr marL="170243" indent="-170243" defTabSz="433892">
              <a:defRPr/>
            </a:pPr>
            <a:r>
              <a:rPr kumimoji="1" lang="ja-JP" altLang="en-US" sz="996" dirty="0">
                <a:solidFill>
                  <a:prstClr val="black"/>
                </a:solidFill>
                <a:latin typeface="Meiryo UI" panose="020B0604030504040204" pitchFamily="50" charset="-128"/>
                <a:ea typeface="Meiryo UI" panose="020B0604030504040204" pitchFamily="50" charset="-128"/>
              </a:rPr>
              <a:t>出典：総務省「自治体戦略</a:t>
            </a:r>
            <a:r>
              <a:rPr kumimoji="1" lang="en-US" altLang="ja-JP" sz="996" dirty="0">
                <a:solidFill>
                  <a:prstClr val="black"/>
                </a:solidFill>
                <a:latin typeface="Meiryo UI" panose="020B0604030504040204" pitchFamily="50" charset="-128"/>
                <a:ea typeface="Meiryo UI" panose="020B0604030504040204" pitchFamily="50" charset="-128"/>
              </a:rPr>
              <a:t>2040</a:t>
            </a:r>
            <a:r>
              <a:rPr kumimoji="1" lang="ja-JP" altLang="en-US" sz="996" dirty="0">
                <a:solidFill>
                  <a:prstClr val="black"/>
                </a:solidFill>
                <a:latin typeface="Meiryo UI" panose="020B0604030504040204" pitchFamily="50" charset="-128"/>
                <a:ea typeface="Meiryo UI" panose="020B0604030504040204" pitchFamily="50" charset="-128"/>
              </a:rPr>
              <a:t>構想研究会（第</a:t>
            </a:r>
            <a:r>
              <a:rPr kumimoji="1" lang="en-US" altLang="ja-JP" sz="996" dirty="0">
                <a:solidFill>
                  <a:prstClr val="black"/>
                </a:solidFill>
                <a:latin typeface="Meiryo UI" panose="020B0604030504040204" pitchFamily="50" charset="-128"/>
                <a:ea typeface="Meiryo UI" panose="020B0604030504040204" pitchFamily="50" charset="-128"/>
              </a:rPr>
              <a:t>8</a:t>
            </a:r>
            <a:r>
              <a:rPr kumimoji="1" lang="ja-JP" altLang="en-US" sz="996" dirty="0">
                <a:solidFill>
                  <a:prstClr val="black"/>
                </a:solidFill>
                <a:latin typeface="Meiryo UI" panose="020B0604030504040204" pitchFamily="50" charset="-128"/>
                <a:ea typeface="Meiryo UI" panose="020B0604030504040204" pitchFamily="50" charset="-128"/>
              </a:rPr>
              <a:t>回）」事務局提出資料</a:t>
            </a:r>
          </a:p>
        </p:txBody>
      </p:sp>
      <p:sp>
        <p:nvSpPr>
          <p:cNvPr id="7" name="角丸四角形 198"/>
          <p:cNvSpPr>
            <a:spLocks noChangeArrowheads="1"/>
          </p:cNvSpPr>
          <p:nvPr/>
        </p:nvSpPr>
        <p:spPr bwMode="auto">
          <a:xfrm>
            <a:off x="128543" y="2939511"/>
            <a:ext cx="8886915" cy="3430359"/>
          </a:xfrm>
          <a:prstGeom prst="roundRect">
            <a:avLst>
              <a:gd name="adj" fmla="val 5801"/>
            </a:avLst>
          </a:prstGeom>
          <a:solidFill>
            <a:schemeClr val="bg1">
              <a:alpha val="0"/>
            </a:schemeClr>
          </a:solidFill>
          <a:ln w="12700">
            <a:headEnd/>
            <a:tailEnd/>
          </a:ln>
        </p:spPr>
        <p:style>
          <a:lnRef idx="2">
            <a:schemeClr val="dk1"/>
          </a:lnRef>
          <a:fillRef idx="1">
            <a:schemeClr val="lt1"/>
          </a:fillRef>
          <a:effectRef idx="0">
            <a:schemeClr val="dk1"/>
          </a:effectRef>
          <a:fontRef idx="minor">
            <a:schemeClr val="dk1"/>
          </a:fontRef>
        </p:style>
        <p:txBody>
          <a:bodyPr lIns="62361" tIns="31182" rIns="0" bIns="31182" anchor="ctr"/>
          <a:lstStyle/>
          <a:p>
            <a:pPr algn="just" defTabSz="792004" fontAlgn="base">
              <a:spcBef>
                <a:spcPct val="0"/>
              </a:spcBef>
              <a:spcAft>
                <a:spcPct val="0"/>
              </a:spcAft>
              <a:defRPr/>
            </a:pPr>
            <a:endParaRPr lang="en-US" altLang="ja-JP" sz="1040" dirty="0">
              <a:solidFill>
                <a:srgbClr val="000000"/>
              </a:solidFill>
              <a:latin typeface="Meiryo UI" panose="020B0604030504040204" pitchFamily="50" charset="-128"/>
              <a:ea typeface="Meiryo UI" panose="020B0604030504040204" pitchFamily="50" charset="-128"/>
            </a:endParaRPr>
          </a:p>
          <a:p>
            <a:pPr algn="just" defTabSz="792004" fontAlgn="base">
              <a:spcBef>
                <a:spcPct val="0"/>
              </a:spcBef>
              <a:spcAft>
                <a:spcPct val="0"/>
              </a:spcAft>
              <a:defRPr/>
            </a:pPr>
            <a:endParaRPr lang="en-US" altLang="ja-JP" sz="1040" dirty="0">
              <a:solidFill>
                <a:srgbClr val="000000"/>
              </a:solidFill>
              <a:latin typeface="Meiryo UI" panose="020B0604030504040204" pitchFamily="50" charset="-128"/>
              <a:ea typeface="Meiryo UI" panose="020B0604030504040204" pitchFamily="50" charset="-128"/>
            </a:endParaRPr>
          </a:p>
          <a:p>
            <a:pPr algn="just" defTabSz="792004" fontAlgn="base">
              <a:spcBef>
                <a:spcPct val="0"/>
              </a:spcBef>
              <a:spcAft>
                <a:spcPct val="0"/>
              </a:spcAft>
              <a:defRPr/>
            </a:pPr>
            <a:endParaRPr lang="en-US" altLang="ja-JP" sz="1040" dirty="0">
              <a:solidFill>
                <a:srgbClr val="000000"/>
              </a:solidFill>
              <a:latin typeface="Meiryo UI" panose="020B0604030504040204" pitchFamily="50" charset="-128"/>
              <a:ea typeface="Meiryo UI" panose="020B0604030504040204" pitchFamily="50" charset="-128"/>
            </a:endParaRPr>
          </a:p>
          <a:p>
            <a:pPr algn="just" defTabSz="792004" fontAlgn="base">
              <a:spcBef>
                <a:spcPct val="0"/>
              </a:spcBef>
              <a:spcAft>
                <a:spcPct val="0"/>
              </a:spcAft>
              <a:defRPr/>
            </a:pPr>
            <a:endParaRPr lang="en-US" altLang="ja-JP" sz="1040" dirty="0">
              <a:solidFill>
                <a:srgbClr val="000000"/>
              </a:solidFill>
              <a:latin typeface="Meiryo UI" panose="020B0604030504040204" pitchFamily="50" charset="-128"/>
              <a:ea typeface="Meiryo UI" panose="020B0604030504040204" pitchFamily="50" charset="-128"/>
            </a:endParaRPr>
          </a:p>
          <a:p>
            <a:pPr algn="just" defTabSz="792004" fontAlgn="base">
              <a:spcBef>
                <a:spcPct val="0"/>
              </a:spcBef>
              <a:spcAft>
                <a:spcPct val="0"/>
              </a:spcAft>
              <a:defRPr/>
            </a:pPr>
            <a:endParaRPr lang="en-US" altLang="ja-JP" sz="1040" dirty="0">
              <a:solidFill>
                <a:srgbClr val="000000"/>
              </a:solidFill>
              <a:latin typeface="Meiryo UI" panose="020B0604030504040204" pitchFamily="50" charset="-128"/>
              <a:ea typeface="Meiryo UI" panose="020B0604030504040204" pitchFamily="50" charset="-128"/>
            </a:endParaRPr>
          </a:p>
          <a:p>
            <a:pPr algn="just" defTabSz="792004" fontAlgn="base">
              <a:spcBef>
                <a:spcPct val="0"/>
              </a:spcBef>
              <a:spcAft>
                <a:spcPct val="0"/>
              </a:spcAft>
              <a:defRPr/>
            </a:pPr>
            <a:endParaRPr lang="en-US" altLang="ja-JP" sz="1040" dirty="0">
              <a:solidFill>
                <a:srgbClr val="000000"/>
              </a:solidFill>
              <a:latin typeface="Meiryo UI" panose="020B0604030504040204" pitchFamily="50" charset="-128"/>
              <a:ea typeface="Meiryo UI" panose="020B0604030504040204" pitchFamily="50" charset="-128"/>
            </a:endParaRPr>
          </a:p>
          <a:p>
            <a:pPr algn="just" defTabSz="792004" fontAlgn="base">
              <a:spcBef>
                <a:spcPct val="0"/>
              </a:spcBef>
              <a:spcAft>
                <a:spcPct val="0"/>
              </a:spcAft>
              <a:defRPr/>
            </a:pPr>
            <a:endParaRPr lang="en-US" altLang="ja-JP" sz="1040" dirty="0">
              <a:solidFill>
                <a:srgbClr val="000000"/>
              </a:solidFill>
              <a:latin typeface="Meiryo UI" panose="020B0604030504040204" pitchFamily="50" charset="-128"/>
              <a:ea typeface="Meiryo UI" panose="020B0604030504040204" pitchFamily="50" charset="-128"/>
            </a:endParaRPr>
          </a:p>
          <a:p>
            <a:pPr algn="just" defTabSz="792004" fontAlgn="base">
              <a:spcBef>
                <a:spcPct val="0"/>
              </a:spcBef>
              <a:spcAft>
                <a:spcPct val="0"/>
              </a:spcAft>
              <a:defRPr/>
            </a:pPr>
            <a:endParaRPr lang="en-US" altLang="ja-JP" sz="1040" dirty="0">
              <a:solidFill>
                <a:srgbClr val="000000"/>
              </a:solidFill>
              <a:latin typeface="Meiryo UI" panose="020B0604030504040204" pitchFamily="50" charset="-128"/>
              <a:ea typeface="Meiryo UI" panose="020B0604030504040204" pitchFamily="50" charset="-128"/>
            </a:endParaRPr>
          </a:p>
          <a:p>
            <a:pPr algn="just" defTabSz="792004" fontAlgn="base">
              <a:spcBef>
                <a:spcPct val="0"/>
              </a:spcBef>
              <a:spcAft>
                <a:spcPct val="0"/>
              </a:spcAft>
              <a:defRPr/>
            </a:pPr>
            <a:endParaRPr lang="en-US" altLang="ja-JP" sz="1040" dirty="0">
              <a:solidFill>
                <a:srgbClr val="000000"/>
              </a:solidFill>
              <a:latin typeface="Meiryo UI" panose="020B0604030504040204" pitchFamily="50" charset="-128"/>
              <a:ea typeface="Meiryo UI" panose="020B0604030504040204" pitchFamily="50" charset="-128"/>
            </a:endParaRPr>
          </a:p>
        </p:txBody>
      </p:sp>
      <p:sp>
        <p:nvSpPr>
          <p:cNvPr id="8" name="テキスト ボックス 24"/>
          <p:cNvSpPr txBox="1">
            <a:spLocks noChangeArrowheads="1"/>
          </p:cNvSpPr>
          <p:nvPr/>
        </p:nvSpPr>
        <p:spPr bwMode="auto">
          <a:xfrm>
            <a:off x="45401" y="3233324"/>
            <a:ext cx="3390296" cy="453281"/>
          </a:xfrm>
          <a:prstGeom prst="rect">
            <a:avLst/>
          </a:prstGeom>
          <a:noFill/>
          <a:ln w="31750" cmpd="dbl">
            <a:noFill/>
            <a:miter lim="800000"/>
            <a:headEnd/>
            <a:tailEnd/>
          </a:ln>
          <a:extLst>
            <a:ext uri="{909E8E84-426E-40DD-AFC4-6F175D3DCCD1}">
              <a14:hiddenFill xmlns:a14="http://schemas.microsoft.com/office/drawing/2010/main">
                <a:solidFill>
                  <a:srgbClr val="FFFFFF"/>
                </a:solidFill>
              </a14:hiddenFill>
            </a:ext>
          </a:extLst>
        </p:spPr>
        <p:txBody>
          <a:bodyPr wrap="square" lIns="79199" tIns="39600" rIns="79199" bIns="39600">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149877" indent="-149877" algn="just" defTabSz="792004" eaLnBrk="1" fontAlgn="base" hangingPunct="1">
              <a:spcBef>
                <a:spcPts val="0"/>
              </a:spcBef>
              <a:buNone/>
              <a:defRPr/>
            </a:pPr>
            <a:r>
              <a:rPr lang="ja-JP" altLang="en-US" sz="1213" dirty="0">
                <a:solidFill>
                  <a:srgbClr val="000000"/>
                </a:solidFill>
                <a:latin typeface="Meiryo UI" panose="020B0604030504040204" pitchFamily="50" charset="-128"/>
                <a:ea typeface="Meiryo UI" panose="020B0604030504040204" pitchFamily="50" charset="-128"/>
              </a:rPr>
              <a:t>＜連携中枢都市圏＞　</a:t>
            </a:r>
            <a:r>
              <a:rPr lang="en-US" altLang="ja-JP" sz="1213" dirty="0">
                <a:solidFill>
                  <a:srgbClr val="000000"/>
                </a:solidFill>
                <a:latin typeface="Meiryo UI" panose="020B0604030504040204" pitchFamily="50" charset="-128"/>
                <a:ea typeface="Meiryo UI" panose="020B0604030504040204" pitchFamily="50" charset="-128"/>
              </a:rPr>
              <a:t> </a:t>
            </a:r>
          </a:p>
          <a:p>
            <a:pPr algn="just" defTabSz="792004" eaLnBrk="1" fontAlgn="base" hangingPunct="1">
              <a:spcBef>
                <a:spcPts val="0"/>
              </a:spcBef>
              <a:buNone/>
              <a:defRPr/>
            </a:pPr>
            <a:r>
              <a:rPr lang="ja-JP" altLang="en-US" sz="1213" dirty="0">
                <a:solidFill>
                  <a:srgbClr val="000000"/>
                </a:solidFill>
                <a:latin typeface="Meiryo UI" panose="020B0604030504040204" pitchFamily="50" charset="-128"/>
                <a:ea typeface="Meiryo UI" panose="020B0604030504040204" pitchFamily="50" charset="-128"/>
              </a:rPr>
              <a:t>　</a:t>
            </a:r>
            <a:r>
              <a:rPr lang="ja-JP" altLang="en-US" sz="1175" b="1" u="sng" dirty="0">
                <a:solidFill>
                  <a:srgbClr val="000000"/>
                </a:solidFill>
                <a:latin typeface="Meiryo UI" panose="020B0604030504040204" pitchFamily="50" charset="-128"/>
                <a:ea typeface="Meiryo UI" panose="020B0604030504040204" pitchFamily="50" charset="-128"/>
              </a:rPr>
              <a:t>連携中枢都市</a:t>
            </a:r>
            <a:r>
              <a:rPr lang="ja-JP" altLang="en-US" sz="1175" dirty="0">
                <a:solidFill>
                  <a:srgbClr val="000000"/>
                </a:solidFill>
                <a:latin typeface="Meiryo UI" panose="020B0604030504040204" pitchFamily="50" charset="-128"/>
                <a:ea typeface="Meiryo UI" panose="020B0604030504040204" pitchFamily="50" charset="-128"/>
              </a:rPr>
              <a:t>（</a:t>
            </a:r>
            <a:r>
              <a:rPr lang="en-US" altLang="ja-JP" sz="1175" dirty="0">
                <a:solidFill>
                  <a:srgbClr val="000000"/>
                </a:solidFill>
                <a:latin typeface="Meiryo UI" panose="020B0604030504040204" pitchFamily="50" charset="-128"/>
                <a:ea typeface="Meiryo UI" panose="020B0604030504040204" pitchFamily="50" charset="-128"/>
              </a:rPr>
              <a:t>※</a:t>
            </a:r>
            <a:r>
              <a:rPr lang="ja-JP" altLang="en-US" sz="1175" dirty="0">
                <a:solidFill>
                  <a:srgbClr val="000000"/>
                </a:solidFill>
                <a:latin typeface="Meiryo UI" panose="020B0604030504040204" pitchFamily="50" charset="-128"/>
                <a:ea typeface="Meiryo UI" panose="020B0604030504040204" pitchFamily="50" charset="-128"/>
              </a:rPr>
              <a:t>）とその近隣市町村の連携</a:t>
            </a:r>
            <a:endParaRPr lang="en-US" altLang="ja-JP" sz="1175" dirty="0">
              <a:solidFill>
                <a:srgbClr val="000000"/>
              </a:solidFill>
              <a:latin typeface="Meiryo UI" panose="020B0604030504040204" pitchFamily="50" charset="-128"/>
              <a:ea typeface="Meiryo UI" panose="020B0604030504040204" pitchFamily="50" charset="-128"/>
            </a:endParaRPr>
          </a:p>
        </p:txBody>
      </p:sp>
      <p:sp>
        <p:nvSpPr>
          <p:cNvPr id="11" name="テキスト ボックス 24"/>
          <p:cNvSpPr txBox="1">
            <a:spLocks noChangeArrowheads="1"/>
          </p:cNvSpPr>
          <p:nvPr/>
        </p:nvSpPr>
        <p:spPr bwMode="auto">
          <a:xfrm>
            <a:off x="3498095" y="3232756"/>
            <a:ext cx="2570023" cy="826588"/>
          </a:xfrm>
          <a:prstGeom prst="rect">
            <a:avLst/>
          </a:prstGeom>
          <a:noFill/>
          <a:ln w="31750" cmpd="dbl">
            <a:noFill/>
            <a:miter lim="800000"/>
            <a:headEnd/>
            <a:tailEnd/>
          </a:ln>
          <a:extLst>
            <a:ext uri="{909E8E84-426E-40DD-AFC4-6F175D3DCCD1}">
              <a14:hiddenFill xmlns:a14="http://schemas.microsoft.com/office/drawing/2010/main">
                <a:solidFill>
                  <a:srgbClr val="FFFFFF"/>
                </a:solidFill>
              </a14:hiddenFill>
            </a:ext>
          </a:extLst>
        </p:spPr>
        <p:txBody>
          <a:bodyPr wrap="square" lIns="79199" tIns="39600" rIns="79199" bIns="39600">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just" defTabSz="792004" eaLnBrk="1" fontAlgn="base" hangingPunct="1">
              <a:spcBef>
                <a:spcPts val="0"/>
              </a:spcBef>
              <a:buNone/>
              <a:defRPr/>
            </a:pPr>
            <a:r>
              <a:rPr lang="ja-JP" altLang="en-US" sz="1213" dirty="0">
                <a:solidFill>
                  <a:srgbClr val="000000"/>
                </a:solidFill>
                <a:latin typeface="Meiryo UI" panose="020B0604030504040204" pitchFamily="50" charset="-128"/>
                <a:ea typeface="Meiryo UI" panose="020B0604030504040204" pitchFamily="50" charset="-128"/>
              </a:rPr>
              <a:t>＜都道府県による補完＞</a:t>
            </a:r>
            <a:endParaRPr lang="en-US" altLang="ja-JP" sz="1213" dirty="0">
              <a:solidFill>
                <a:srgbClr val="000000"/>
              </a:solidFill>
              <a:latin typeface="Meiryo UI" panose="020B0604030504040204" pitchFamily="50" charset="-128"/>
              <a:ea typeface="Meiryo UI" panose="020B0604030504040204" pitchFamily="50" charset="-128"/>
            </a:endParaRPr>
          </a:p>
          <a:p>
            <a:pPr algn="just" defTabSz="792004" eaLnBrk="1" fontAlgn="base" hangingPunct="1">
              <a:spcBef>
                <a:spcPts val="0"/>
              </a:spcBef>
              <a:buNone/>
              <a:defRPr/>
            </a:pPr>
            <a:r>
              <a:rPr lang="ja-JP" altLang="en-US" sz="1213" dirty="0">
                <a:solidFill>
                  <a:srgbClr val="000000"/>
                </a:solidFill>
                <a:latin typeface="Meiryo UI" panose="020B0604030504040204" pitchFamily="50" charset="-128"/>
                <a:ea typeface="Meiryo UI" panose="020B0604030504040204" pitchFamily="50" charset="-128"/>
              </a:rPr>
              <a:t>　条件不利地域等で</a:t>
            </a:r>
            <a:r>
              <a:rPr lang="ja-JP" altLang="ja-JP" sz="1213" dirty="0">
                <a:solidFill>
                  <a:srgbClr val="000000"/>
                </a:solidFill>
                <a:latin typeface="Meiryo UI" panose="020B0604030504040204" pitchFamily="50" charset="-128"/>
                <a:ea typeface="Meiryo UI" panose="020B0604030504040204" pitchFamily="50" charset="-128"/>
              </a:rPr>
              <a:t>、市町村間の広域連携が困難な場合は、</a:t>
            </a:r>
            <a:r>
              <a:rPr lang="ja-JP" altLang="ja-JP" sz="1213" b="1" u="sng" dirty="0">
                <a:solidFill>
                  <a:srgbClr val="000000"/>
                </a:solidFill>
                <a:latin typeface="Meiryo UI" panose="020B0604030504040204" pitchFamily="50" charset="-128"/>
                <a:ea typeface="Meiryo UI" panose="020B0604030504040204" pitchFamily="50" charset="-128"/>
              </a:rPr>
              <a:t>都道府県による補完</a:t>
            </a:r>
            <a:r>
              <a:rPr lang="ja-JP" altLang="ja-JP" sz="1213" dirty="0">
                <a:solidFill>
                  <a:srgbClr val="000000"/>
                </a:solidFill>
                <a:latin typeface="Meiryo UI" panose="020B0604030504040204" pitchFamily="50" charset="-128"/>
                <a:ea typeface="Meiryo UI" panose="020B0604030504040204" pitchFamily="50" charset="-128"/>
              </a:rPr>
              <a:t>も選択肢</a:t>
            </a:r>
            <a:endParaRPr lang="en-US" altLang="ja-JP" sz="1213" dirty="0">
              <a:solidFill>
                <a:srgbClr val="000000"/>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6971309" y="2997431"/>
            <a:ext cx="1081953" cy="213456"/>
          </a:xfrm>
          <a:prstGeom prst="rect">
            <a:avLst/>
          </a:prstGeom>
        </p:spPr>
        <p:style>
          <a:lnRef idx="2">
            <a:schemeClr val="dk1"/>
          </a:lnRef>
          <a:fillRef idx="1">
            <a:schemeClr val="lt1"/>
          </a:fillRef>
          <a:effectRef idx="0">
            <a:schemeClr val="dk1"/>
          </a:effectRef>
          <a:fontRef idx="minor">
            <a:schemeClr val="dk1"/>
          </a:fontRef>
        </p:style>
        <p:txBody>
          <a:bodyPr wrap="square" lIns="79199" tIns="0" rIns="79199" bIns="0" anchor="ctr">
            <a:spAutoFit/>
          </a:bodyPr>
          <a:lstStyle/>
          <a:p>
            <a:pPr algn="ctr" defTabSz="792004" fontAlgn="base">
              <a:spcBef>
                <a:spcPct val="0"/>
              </a:spcBef>
              <a:spcAft>
                <a:spcPct val="0"/>
              </a:spcAft>
              <a:defRPr/>
            </a:pPr>
            <a:r>
              <a:rPr lang="ja-JP" altLang="en-US" sz="1387" b="1" dirty="0">
                <a:solidFill>
                  <a:srgbClr val="000000"/>
                </a:solidFill>
                <a:latin typeface="Meiryo UI" panose="020B0604030504040204" pitchFamily="50" charset="-128"/>
                <a:ea typeface="Meiryo UI" panose="020B0604030504040204" pitchFamily="50" charset="-128"/>
              </a:rPr>
              <a:t>三</a:t>
            </a:r>
            <a:r>
              <a:rPr lang="ja-JP" altLang="ja-JP" sz="1387" b="1" dirty="0">
                <a:solidFill>
                  <a:srgbClr val="000000"/>
                </a:solidFill>
                <a:latin typeface="Meiryo UI" panose="020B0604030504040204" pitchFamily="50" charset="-128"/>
                <a:ea typeface="Meiryo UI" panose="020B0604030504040204" pitchFamily="50" charset="-128"/>
              </a:rPr>
              <a:t>大都市圏</a:t>
            </a:r>
            <a:endParaRPr lang="ja-JP" altLang="en-US" sz="1387" b="1" dirty="0">
              <a:solidFill>
                <a:srgbClr val="000000"/>
              </a:solidFill>
              <a:latin typeface="Meiryo UI" panose="020B0604030504040204" pitchFamily="50" charset="-128"/>
              <a:ea typeface="Meiryo UI" panose="020B0604030504040204" pitchFamily="50" charset="-128"/>
            </a:endParaRPr>
          </a:p>
        </p:txBody>
      </p:sp>
      <p:sp>
        <p:nvSpPr>
          <p:cNvPr id="13" name="テキスト ボックス 24"/>
          <p:cNvSpPr txBox="1">
            <a:spLocks noChangeArrowheads="1"/>
          </p:cNvSpPr>
          <p:nvPr/>
        </p:nvSpPr>
        <p:spPr bwMode="auto">
          <a:xfrm>
            <a:off x="6143737" y="3232755"/>
            <a:ext cx="2783119" cy="798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cmpd="dbl">
                <a:solidFill>
                  <a:srgbClr val="000000"/>
                </a:solidFill>
                <a:miter lim="800000"/>
                <a:headEnd/>
                <a:tailEnd/>
              </a14:hiddenLine>
            </a:ext>
          </a:extLst>
        </p:spPr>
        <p:txBody>
          <a:bodyPr wrap="square" lIns="79199" tIns="39600" rIns="79199" bIns="39600">
            <a:spAutoFit/>
          </a:bodyPr>
          <a:lstStyle>
            <a:lvl1pPr marL="173038" indent="-173038"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indent="0" defTabSz="792004" eaLnBrk="1" fontAlgn="base" hangingPunct="1">
              <a:lnSpc>
                <a:spcPts val="1387"/>
              </a:lnSpc>
              <a:spcBef>
                <a:spcPct val="0"/>
              </a:spcBef>
              <a:spcAft>
                <a:spcPct val="0"/>
              </a:spcAft>
              <a:buNone/>
            </a:pPr>
            <a:r>
              <a:rPr lang="ja-JP" altLang="en-US" sz="1213" dirty="0">
                <a:solidFill>
                  <a:srgbClr val="000000"/>
                </a:solidFill>
                <a:latin typeface="Meiryo UI" panose="020B0604030504040204" pitchFamily="50" charset="-128"/>
                <a:ea typeface="Meiryo UI" panose="020B0604030504040204" pitchFamily="50" charset="-128"/>
              </a:rPr>
              <a:t>＜双務的な役割分担＞</a:t>
            </a:r>
            <a:endParaRPr lang="en-US" altLang="ja-JP" sz="1213" dirty="0">
              <a:solidFill>
                <a:srgbClr val="000000"/>
              </a:solidFill>
              <a:latin typeface="Meiryo UI" panose="020B0604030504040204" pitchFamily="50" charset="-128"/>
              <a:ea typeface="Meiryo UI" panose="020B0604030504040204" pitchFamily="50" charset="-128"/>
            </a:endParaRPr>
          </a:p>
          <a:p>
            <a:pPr marL="0" indent="0" defTabSz="792004" eaLnBrk="1" fontAlgn="base" hangingPunct="1">
              <a:lnSpc>
                <a:spcPts val="1387"/>
              </a:lnSpc>
              <a:spcBef>
                <a:spcPct val="0"/>
              </a:spcBef>
              <a:spcAft>
                <a:spcPct val="0"/>
              </a:spcAft>
              <a:buNone/>
            </a:pPr>
            <a:r>
              <a:rPr lang="ja-JP" altLang="en-US" sz="1213" dirty="0">
                <a:solidFill>
                  <a:srgbClr val="000000"/>
                </a:solidFill>
                <a:latin typeface="Meiryo UI" panose="020B0604030504040204" pitchFamily="50" charset="-128"/>
                <a:ea typeface="Meiryo UI" panose="020B0604030504040204" pitchFamily="50" charset="-128"/>
              </a:rPr>
              <a:t>　同程度の</a:t>
            </a:r>
            <a:r>
              <a:rPr lang="ja-JP" altLang="ja-JP" sz="1213" dirty="0">
                <a:solidFill>
                  <a:srgbClr val="000000"/>
                </a:solidFill>
                <a:latin typeface="Meiryo UI" panose="020B0604030504040204" pitchFamily="50" charset="-128"/>
                <a:ea typeface="Meiryo UI" panose="020B0604030504040204" pitchFamily="50" charset="-128"/>
              </a:rPr>
              <a:t>規模</a:t>
            </a:r>
            <a:r>
              <a:rPr lang="ja-JP" altLang="en-US" sz="1213" dirty="0">
                <a:solidFill>
                  <a:srgbClr val="000000"/>
                </a:solidFill>
                <a:latin typeface="Meiryo UI" panose="020B0604030504040204" pitchFamily="50" charset="-128"/>
                <a:ea typeface="Meiryo UI" panose="020B0604030504040204" pitchFamily="50" charset="-128"/>
              </a:rPr>
              <a:t>・能力がある</a:t>
            </a:r>
            <a:r>
              <a:rPr lang="ja-JP" altLang="ja-JP" sz="1213" dirty="0">
                <a:solidFill>
                  <a:srgbClr val="000000"/>
                </a:solidFill>
                <a:latin typeface="Meiryo UI" panose="020B0604030504040204" pitchFamily="50" charset="-128"/>
                <a:ea typeface="Meiryo UI" panose="020B0604030504040204" pitchFamily="50" charset="-128"/>
              </a:rPr>
              <a:t>都市の間で、</a:t>
            </a:r>
            <a:r>
              <a:rPr lang="ja-JP" altLang="en-US" sz="1213" dirty="0">
                <a:solidFill>
                  <a:srgbClr val="000000"/>
                </a:solidFill>
                <a:latin typeface="Meiryo UI" panose="020B0604030504040204" pitchFamily="50" charset="-128"/>
                <a:ea typeface="Meiryo UI" panose="020B0604030504040204" pitchFamily="50" charset="-128"/>
              </a:rPr>
              <a:t>水</a:t>
            </a:r>
            <a:r>
              <a:rPr lang="ja-JP" altLang="ja-JP" sz="1213" dirty="0">
                <a:solidFill>
                  <a:srgbClr val="000000"/>
                </a:solidFill>
                <a:latin typeface="Meiryo UI" panose="020B0604030504040204" pitchFamily="50" charset="-128"/>
                <a:ea typeface="Meiryo UI" panose="020B0604030504040204" pitchFamily="50" charset="-128"/>
              </a:rPr>
              <a:t>平・相互補完的、</a:t>
            </a:r>
            <a:r>
              <a:rPr lang="ja-JP" altLang="ja-JP" sz="1213" b="1" u="sng" dirty="0">
                <a:solidFill>
                  <a:srgbClr val="000000"/>
                </a:solidFill>
                <a:latin typeface="Meiryo UI" panose="020B0604030504040204" pitchFamily="50" charset="-128"/>
                <a:ea typeface="Meiryo UI" panose="020B0604030504040204" pitchFamily="50" charset="-128"/>
              </a:rPr>
              <a:t>双務的な役割分担</a:t>
            </a:r>
            <a:r>
              <a:rPr lang="ja-JP" altLang="ja-JP" sz="1213" dirty="0">
                <a:solidFill>
                  <a:srgbClr val="000000"/>
                </a:solidFill>
                <a:latin typeface="Meiryo UI" panose="020B0604030504040204" pitchFamily="50" charset="-128"/>
                <a:ea typeface="Meiryo UI" panose="020B0604030504040204" pitchFamily="50" charset="-128"/>
              </a:rPr>
              <a:t>を促進</a:t>
            </a:r>
          </a:p>
        </p:txBody>
      </p:sp>
      <p:cxnSp>
        <p:nvCxnSpPr>
          <p:cNvPr id="14" name="直線コネクタ 13"/>
          <p:cNvCxnSpPr/>
          <p:nvPr/>
        </p:nvCxnSpPr>
        <p:spPr bwMode="auto">
          <a:xfrm>
            <a:off x="3435695" y="3210841"/>
            <a:ext cx="0" cy="3150827"/>
          </a:xfrm>
          <a:prstGeom prst="line">
            <a:avLst/>
          </a:prstGeom>
          <a:solidFill>
            <a:schemeClr val="bg1"/>
          </a:solidFill>
          <a:ln w="12700" cap="flat" cmpd="sng" algn="ctr">
            <a:solidFill>
              <a:schemeClr val="tx1"/>
            </a:solidFill>
            <a:prstDash val="dash"/>
            <a:round/>
            <a:headEnd type="none" w="med" len="med"/>
            <a:tailEnd type="none" w="med" len="med"/>
          </a:ln>
          <a:effectLst/>
        </p:spPr>
      </p:cxnSp>
      <p:cxnSp>
        <p:nvCxnSpPr>
          <p:cNvPr id="15" name="直線コネクタ 14"/>
          <p:cNvCxnSpPr/>
          <p:nvPr/>
        </p:nvCxnSpPr>
        <p:spPr bwMode="auto">
          <a:xfrm>
            <a:off x="6118875" y="2939511"/>
            <a:ext cx="0" cy="3421168"/>
          </a:xfrm>
          <a:prstGeom prst="line">
            <a:avLst/>
          </a:prstGeom>
          <a:solidFill>
            <a:schemeClr val="bg1"/>
          </a:solidFill>
          <a:ln w="12700" cap="flat" cmpd="sng" algn="ctr">
            <a:solidFill>
              <a:schemeClr val="tx1"/>
            </a:solidFill>
            <a:prstDash val="dash"/>
            <a:round/>
            <a:headEnd type="none" w="med" len="med"/>
            <a:tailEnd type="none" w="med" len="med"/>
          </a:ln>
          <a:effectLst/>
        </p:spPr>
      </p:cxnSp>
      <p:sp>
        <p:nvSpPr>
          <p:cNvPr id="16" name="テキスト ボックス 15"/>
          <p:cNvSpPr txBox="1"/>
          <p:nvPr/>
        </p:nvSpPr>
        <p:spPr>
          <a:xfrm>
            <a:off x="6968511" y="5045322"/>
            <a:ext cx="179372" cy="173253"/>
          </a:xfrm>
          <a:prstGeom prst="rect">
            <a:avLst/>
          </a:prstGeom>
          <a:solidFill>
            <a:schemeClr val="tx2">
              <a:lumMod val="20000"/>
              <a:lumOff val="80000"/>
            </a:schemeClr>
          </a:solidFill>
        </p:spPr>
        <p:txBody>
          <a:bodyPr wrap="square" lIns="0" tIns="0" rIns="0" bIns="0" rtlCol="0">
            <a:spAutoFit/>
          </a:bodyPr>
          <a:lstStyle/>
          <a:p>
            <a:pPr algn="ctr"/>
            <a:r>
              <a:rPr lang="en-US" altLang="ja-JP" sz="1126" dirty="0">
                <a:latin typeface="Meiryo UI" panose="020B0604030504040204" pitchFamily="50" charset="-128"/>
                <a:ea typeface="Meiryo UI" panose="020B0604030504040204" pitchFamily="50" charset="-128"/>
              </a:rPr>
              <a:t>G</a:t>
            </a:r>
            <a:endParaRPr lang="ja-JP" altLang="en-US" sz="1126"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7134329" y="5450948"/>
            <a:ext cx="179372" cy="173253"/>
          </a:xfrm>
          <a:prstGeom prst="rect">
            <a:avLst/>
          </a:prstGeom>
          <a:solidFill>
            <a:schemeClr val="tx2">
              <a:lumMod val="20000"/>
              <a:lumOff val="80000"/>
            </a:schemeClr>
          </a:solidFill>
        </p:spPr>
        <p:txBody>
          <a:bodyPr wrap="square" lIns="0" tIns="0" rIns="0" bIns="0" rtlCol="0">
            <a:spAutoFit/>
          </a:bodyPr>
          <a:lstStyle/>
          <a:p>
            <a:pPr algn="ctr"/>
            <a:r>
              <a:rPr lang="en-US" altLang="ja-JP" sz="1126" dirty="0">
                <a:latin typeface="Meiryo UI" panose="020B0604030504040204" pitchFamily="50" charset="-128"/>
                <a:ea typeface="Meiryo UI" panose="020B0604030504040204" pitchFamily="50" charset="-128"/>
              </a:rPr>
              <a:t>H</a:t>
            </a:r>
            <a:endParaRPr lang="ja-JP" altLang="en-US" sz="1126"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7977419" y="5450290"/>
            <a:ext cx="179372" cy="173253"/>
          </a:xfrm>
          <a:prstGeom prst="rect">
            <a:avLst/>
          </a:prstGeom>
          <a:solidFill>
            <a:schemeClr val="tx2">
              <a:lumMod val="20000"/>
              <a:lumOff val="80000"/>
            </a:schemeClr>
          </a:solidFill>
        </p:spPr>
        <p:txBody>
          <a:bodyPr wrap="square" lIns="0" tIns="0" rIns="0" bIns="0" rtlCol="0">
            <a:spAutoFit/>
          </a:bodyPr>
          <a:lstStyle/>
          <a:p>
            <a:pPr algn="ctr"/>
            <a:r>
              <a:rPr lang="ja-JP" altLang="en-US" sz="1126" dirty="0">
                <a:latin typeface="Meiryo UI" panose="020B0604030504040204" pitchFamily="50" charset="-128"/>
                <a:ea typeface="Meiryo UI" panose="020B0604030504040204" pitchFamily="50" charset="-128"/>
              </a:rPr>
              <a:t>Ｉ</a:t>
            </a:r>
          </a:p>
        </p:txBody>
      </p:sp>
      <p:sp>
        <p:nvSpPr>
          <p:cNvPr id="19" name="正方形/長方形 18"/>
          <p:cNvSpPr/>
          <p:nvPr/>
        </p:nvSpPr>
        <p:spPr>
          <a:xfrm>
            <a:off x="2624682" y="3007016"/>
            <a:ext cx="1622207" cy="213456"/>
          </a:xfrm>
          <a:prstGeom prst="rect">
            <a:avLst/>
          </a:prstGeom>
        </p:spPr>
        <p:style>
          <a:lnRef idx="2">
            <a:schemeClr val="dk1"/>
          </a:lnRef>
          <a:fillRef idx="1">
            <a:schemeClr val="lt1"/>
          </a:fillRef>
          <a:effectRef idx="0">
            <a:schemeClr val="dk1"/>
          </a:effectRef>
          <a:fontRef idx="minor">
            <a:schemeClr val="dk1"/>
          </a:fontRef>
        </p:style>
        <p:txBody>
          <a:bodyPr lIns="79199" tIns="0" rIns="79199" bIns="0" anchor="ctr">
            <a:spAutoFit/>
          </a:bodyPr>
          <a:lstStyle/>
          <a:p>
            <a:pPr algn="ctr" defTabSz="792004" fontAlgn="base">
              <a:spcBef>
                <a:spcPct val="0"/>
              </a:spcBef>
              <a:spcAft>
                <a:spcPct val="0"/>
              </a:spcAft>
              <a:defRPr/>
            </a:pPr>
            <a:r>
              <a:rPr lang="ja-JP" altLang="ja-JP" sz="1387" b="1" dirty="0">
                <a:solidFill>
                  <a:srgbClr val="000000"/>
                </a:solidFill>
                <a:latin typeface="Meiryo UI" panose="020B0604030504040204" pitchFamily="50" charset="-128"/>
                <a:ea typeface="Meiryo UI" panose="020B0604030504040204" pitchFamily="50" charset="-128"/>
              </a:rPr>
              <a:t>地方圏</a:t>
            </a:r>
            <a:endParaRPr lang="ja-JP" altLang="en-US" sz="1387" b="1" dirty="0">
              <a:solidFill>
                <a:srgbClr val="000000"/>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190920" y="6036701"/>
            <a:ext cx="3194866" cy="359201"/>
          </a:xfrm>
          <a:prstGeom prst="rect">
            <a:avLst/>
          </a:prstGeom>
        </p:spPr>
        <p:txBody>
          <a:bodyPr wrap="square">
            <a:spAutoFit/>
          </a:bodyPr>
          <a:lstStyle/>
          <a:p>
            <a:pPr marL="74287" lvl="4" indent="-74287" algn="just"/>
            <a:r>
              <a:rPr lang="en-US" altLang="ja-JP" sz="867" dirty="0">
                <a:solidFill>
                  <a:srgbClr val="000000"/>
                </a:solidFill>
                <a:latin typeface="Meiryo UI" panose="020B0604030504040204" pitchFamily="50" charset="-128"/>
                <a:ea typeface="Meiryo UI" panose="020B0604030504040204" pitchFamily="50" charset="-128"/>
              </a:rPr>
              <a:t>※</a:t>
            </a:r>
            <a:r>
              <a:rPr lang="ja-JP" altLang="en-US" sz="867" spc="-52" dirty="0">
                <a:solidFill>
                  <a:srgbClr val="000000"/>
                </a:solidFill>
                <a:latin typeface="Meiryo UI" panose="020B0604030504040204" pitchFamily="50" charset="-128"/>
                <a:ea typeface="Meiryo UI" panose="020B0604030504040204" pitchFamily="50" charset="-128"/>
              </a:rPr>
              <a:t>これ以外の地域では「定住自立圏」（①人口５万人程度以上で②昼夜間人口比率１以上の市を中心とする圏域）の取組を一層促進</a:t>
            </a:r>
          </a:p>
        </p:txBody>
      </p:sp>
      <p:grpSp>
        <p:nvGrpSpPr>
          <p:cNvPr id="22" name="グループ化 21"/>
          <p:cNvGrpSpPr/>
          <p:nvPr/>
        </p:nvGrpSpPr>
        <p:grpSpPr>
          <a:xfrm>
            <a:off x="6118876" y="4123486"/>
            <a:ext cx="2828385" cy="1989828"/>
            <a:chOff x="7205942" y="4493855"/>
            <a:chExt cx="3263908" cy="2027077"/>
          </a:xfrm>
        </p:grpSpPr>
        <p:pic>
          <p:nvPicPr>
            <p:cNvPr id="23" name="Picture 3" descr="F:\平成25年度行政課\20140401自治法（総理用）\ボツ\三大都市圏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6658" y="4746188"/>
              <a:ext cx="3133192" cy="1757705"/>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p:cNvSpPr txBox="1"/>
            <p:nvPr/>
          </p:nvSpPr>
          <p:spPr>
            <a:xfrm>
              <a:off x="7205942" y="4493855"/>
              <a:ext cx="1392825" cy="311317"/>
            </a:xfrm>
            <a:prstGeom prst="rect">
              <a:avLst/>
            </a:prstGeom>
            <a:noFill/>
          </p:spPr>
          <p:txBody>
            <a:bodyPr wrap="square" rtlCol="0">
              <a:spAutoFit/>
            </a:bodyPr>
            <a:lstStyle/>
            <a:p>
              <a:pPr algn="ctr"/>
              <a:r>
                <a:rPr lang="ja-JP" altLang="en-US" sz="693" dirty="0">
                  <a:latin typeface="Meiryo UI" panose="020B0604030504040204" pitchFamily="50" charset="-128"/>
                  <a:ea typeface="Meiryo UI" panose="020B0604030504040204" pitchFamily="50" charset="-128"/>
                </a:rPr>
                <a:t>文化ホール</a:t>
              </a:r>
              <a:endParaRPr lang="en-US" altLang="ja-JP" sz="693" dirty="0">
                <a:latin typeface="Meiryo UI" panose="020B0604030504040204" pitchFamily="50" charset="-128"/>
                <a:ea typeface="Meiryo UI" panose="020B0604030504040204" pitchFamily="50" charset="-128"/>
              </a:endParaRPr>
            </a:p>
            <a:p>
              <a:pPr algn="ctr"/>
              <a:r>
                <a:rPr lang="ja-JP" altLang="en-US" sz="693" dirty="0">
                  <a:latin typeface="Meiryo UI" panose="020B0604030504040204" pitchFamily="50" charset="-128"/>
                  <a:ea typeface="Meiryo UI" panose="020B0604030504040204" pitchFamily="50" charset="-128"/>
                </a:rPr>
                <a:t>（</a:t>
              </a:r>
              <a:r>
                <a:rPr lang="en-US" altLang="ja-JP" sz="693" dirty="0">
                  <a:latin typeface="Meiryo UI" panose="020B0604030504040204" pitchFamily="50" charset="-128"/>
                  <a:ea typeface="Meiryo UI" panose="020B0604030504040204" pitchFamily="50" charset="-128"/>
                </a:rPr>
                <a:t>B</a:t>
              </a:r>
              <a:r>
                <a:rPr lang="ja-JP" altLang="en-US" sz="693" dirty="0">
                  <a:latin typeface="Meiryo UI" panose="020B0604030504040204" pitchFamily="50" charset="-128"/>
                  <a:ea typeface="Meiryo UI" panose="020B0604030504040204" pitchFamily="50" charset="-128"/>
                </a:rPr>
                <a:t>市・</a:t>
              </a:r>
              <a:r>
                <a:rPr lang="en-US" altLang="ja-JP" sz="693" dirty="0">
                  <a:latin typeface="Meiryo UI" panose="020B0604030504040204" pitchFamily="50" charset="-128"/>
                  <a:ea typeface="Meiryo UI" panose="020B0604030504040204" pitchFamily="50" charset="-128"/>
                </a:rPr>
                <a:t>C</a:t>
              </a:r>
              <a:r>
                <a:rPr lang="ja-JP" altLang="en-US" sz="693" dirty="0">
                  <a:latin typeface="Meiryo UI" panose="020B0604030504040204" pitchFamily="50" charset="-128"/>
                  <a:ea typeface="Meiryo UI" panose="020B0604030504040204" pitchFamily="50" charset="-128"/>
                </a:rPr>
                <a:t>市の住民も利用）</a:t>
              </a:r>
            </a:p>
          </p:txBody>
        </p:sp>
        <p:sp>
          <p:nvSpPr>
            <p:cNvPr id="25" name="テキスト ボックス 24"/>
            <p:cNvSpPr txBox="1"/>
            <p:nvPr/>
          </p:nvSpPr>
          <p:spPr>
            <a:xfrm>
              <a:off x="7220113" y="6198673"/>
              <a:ext cx="1392825" cy="311317"/>
            </a:xfrm>
            <a:prstGeom prst="rect">
              <a:avLst/>
            </a:prstGeom>
            <a:noFill/>
          </p:spPr>
          <p:txBody>
            <a:bodyPr wrap="square" rtlCol="0">
              <a:spAutoFit/>
            </a:bodyPr>
            <a:lstStyle/>
            <a:p>
              <a:pPr algn="ctr"/>
              <a:r>
                <a:rPr lang="ja-JP" altLang="en-US" sz="693" dirty="0">
                  <a:latin typeface="Meiryo UI" panose="020B0604030504040204" pitchFamily="50" charset="-128"/>
                  <a:ea typeface="Meiryo UI" panose="020B0604030504040204" pitchFamily="50" charset="-128"/>
                </a:rPr>
                <a:t>図書館</a:t>
              </a:r>
              <a:endParaRPr lang="en-US" altLang="ja-JP" sz="693" dirty="0">
                <a:latin typeface="Meiryo UI" panose="020B0604030504040204" pitchFamily="50" charset="-128"/>
                <a:ea typeface="Meiryo UI" panose="020B0604030504040204" pitchFamily="50" charset="-128"/>
              </a:endParaRPr>
            </a:p>
            <a:p>
              <a:pPr algn="ctr"/>
              <a:r>
                <a:rPr lang="ja-JP" altLang="en-US" sz="693" dirty="0">
                  <a:latin typeface="Meiryo UI" panose="020B0604030504040204" pitchFamily="50" charset="-128"/>
                  <a:ea typeface="Meiryo UI" panose="020B0604030504040204" pitchFamily="50" charset="-128"/>
                </a:rPr>
                <a:t>（</a:t>
              </a:r>
              <a:r>
                <a:rPr lang="en-US" altLang="ja-JP" sz="693" dirty="0">
                  <a:latin typeface="Meiryo UI" panose="020B0604030504040204" pitchFamily="50" charset="-128"/>
                  <a:ea typeface="Meiryo UI" panose="020B0604030504040204" pitchFamily="50" charset="-128"/>
                </a:rPr>
                <a:t>A</a:t>
              </a:r>
              <a:r>
                <a:rPr lang="ja-JP" altLang="en-US" sz="693" dirty="0">
                  <a:latin typeface="Meiryo UI" panose="020B0604030504040204" pitchFamily="50" charset="-128"/>
                  <a:ea typeface="Meiryo UI" panose="020B0604030504040204" pitchFamily="50" charset="-128"/>
                </a:rPr>
                <a:t>市・</a:t>
              </a:r>
              <a:r>
                <a:rPr lang="en-US" altLang="ja-JP" sz="693" dirty="0">
                  <a:latin typeface="Meiryo UI" panose="020B0604030504040204" pitchFamily="50" charset="-128"/>
                  <a:ea typeface="Meiryo UI" panose="020B0604030504040204" pitchFamily="50" charset="-128"/>
                </a:rPr>
                <a:t>C</a:t>
              </a:r>
              <a:r>
                <a:rPr lang="ja-JP" altLang="en-US" sz="693" dirty="0">
                  <a:latin typeface="Meiryo UI" panose="020B0604030504040204" pitchFamily="50" charset="-128"/>
                  <a:ea typeface="Meiryo UI" panose="020B0604030504040204" pitchFamily="50" charset="-128"/>
                </a:rPr>
                <a:t>市の住民も利用）</a:t>
              </a:r>
            </a:p>
          </p:txBody>
        </p:sp>
        <p:sp>
          <p:nvSpPr>
            <p:cNvPr id="26" name="テキスト ボックス 25"/>
            <p:cNvSpPr txBox="1"/>
            <p:nvPr/>
          </p:nvSpPr>
          <p:spPr>
            <a:xfrm>
              <a:off x="8988731" y="6209615"/>
              <a:ext cx="1392825" cy="311317"/>
            </a:xfrm>
            <a:prstGeom prst="rect">
              <a:avLst/>
            </a:prstGeom>
            <a:noFill/>
          </p:spPr>
          <p:txBody>
            <a:bodyPr wrap="square" rtlCol="0">
              <a:spAutoFit/>
            </a:bodyPr>
            <a:lstStyle/>
            <a:p>
              <a:pPr algn="ctr"/>
              <a:r>
                <a:rPr lang="ja-JP" altLang="en-US" sz="693" dirty="0">
                  <a:latin typeface="Meiryo UI" panose="020B0604030504040204" pitchFamily="50" charset="-128"/>
                  <a:ea typeface="Meiryo UI" panose="020B0604030504040204" pitchFamily="50" charset="-128"/>
                </a:rPr>
                <a:t>介護保険施設</a:t>
              </a:r>
              <a:endParaRPr lang="en-US" altLang="ja-JP" sz="693" dirty="0">
                <a:latin typeface="Meiryo UI" panose="020B0604030504040204" pitchFamily="50" charset="-128"/>
                <a:ea typeface="Meiryo UI" panose="020B0604030504040204" pitchFamily="50" charset="-128"/>
              </a:endParaRPr>
            </a:p>
            <a:p>
              <a:pPr algn="ctr"/>
              <a:r>
                <a:rPr lang="ja-JP" altLang="en-US" sz="693" dirty="0">
                  <a:latin typeface="Meiryo UI" panose="020B0604030504040204" pitchFamily="50" charset="-128"/>
                  <a:ea typeface="Meiryo UI" panose="020B0604030504040204" pitchFamily="50" charset="-128"/>
                </a:rPr>
                <a:t>（</a:t>
              </a:r>
              <a:r>
                <a:rPr lang="en-US" altLang="ja-JP" sz="693" dirty="0">
                  <a:latin typeface="Meiryo UI" panose="020B0604030504040204" pitchFamily="50" charset="-128"/>
                  <a:ea typeface="Meiryo UI" panose="020B0604030504040204" pitchFamily="50" charset="-128"/>
                </a:rPr>
                <a:t>A</a:t>
              </a:r>
              <a:r>
                <a:rPr lang="ja-JP" altLang="en-US" sz="693" dirty="0">
                  <a:latin typeface="Meiryo UI" panose="020B0604030504040204" pitchFamily="50" charset="-128"/>
                  <a:ea typeface="Meiryo UI" panose="020B0604030504040204" pitchFamily="50" charset="-128"/>
                </a:rPr>
                <a:t>市・</a:t>
              </a:r>
              <a:r>
                <a:rPr lang="en-US" altLang="ja-JP" sz="693" dirty="0">
                  <a:latin typeface="Meiryo UI" panose="020B0604030504040204" pitchFamily="50" charset="-128"/>
                  <a:ea typeface="Meiryo UI" panose="020B0604030504040204" pitchFamily="50" charset="-128"/>
                </a:rPr>
                <a:t>B</a:t>
              </a:r>
              <a:r>
                <a:rPr lang="ja-JP" altLang="en-US" sz="693" dirty="0">
                  <a:latin typeface="Meiryo UI" panose="020B0604030504040204" pitchFamily="50" charset="-128"/>
                  <a:ea typeface="Meiryo UI" panose="020B0604030504040204" pitchFamily="50" charset="-128"/>
                </a:rPr>
                <a:t>市の住民も利用）</a:t>
              </a:r>
            </a:p>
          </p:txBody>
        </p:sp>
      </p:grpSp>
      <p:sp>
        <p:nvSpPr>
          <p:cNvPr id="27" name="テキスト ボックス 26"/>
          <p:cNvSpPr txBox="1"/>
          <p:nvPr/>
        </p:nvSpPr>
        <p:spPr>
          <a:xfrm>
            <a:off x="266862" y="3655893"/>
            <a:ext cx="3141915" cy="412421"/>
          </a:xfrm>
          <a:prstGeom prst="rect">
            <a:avLst/>
          </a:prstGeom>
          <a:noFill/>
          <a:ln>
            <a:noFill/>
          </a:ln>
        </p:spPr>
        <p:txBody>
          <a:bodyPr wrap="square" lIns="31196" rIns="31196" rtlCol="0">
            <a:spAutoFit/>
          </a:bodyPr>
          <a:lstStyle/>
          <a:p>
            <a:pPr marL="74287" lvl="4" algn="just"/>
            <a:r>
              <a:rPr lang="en-US" altLang="ja-JP" sz="1040" dirty="0">
                <a:solidFill>
                  <a:srgbClr val="000000"/>
                </a:solidFill>
                <a:latin typeface="Meiryo UI" panose="020B0604030504040204" pitchFamily="50" charset="-128"/>
                <a:ea typeface="Meiryo UI" panose="020B0604030504040204" pitchFamily="50" charset="-128"/>
              </a:rPr>
              <a:t>(1)</a:t>
            </a:r>
            <a:r>
              <a:rPr lang="ja-JP" altLang="en-US" sz="1040" dirty="0">
                <a:solidFill>
                  <a:srgbClr val="000000"/>
                </a:solidFill>
                <a:latin typeface="Meiryo UI" panose="020B0604030504040204" pitchFamily="50" charset="-128"/>
                <a:ea typeface="Meiryo UI" panose="020B0604030504040204" pitchFamily="50" charset="-128"/>
              </a:rPr>
              <a:t>経済成長のけん引、</a:t>
            </a:r>
            <a:r>
              <a:rPr lang="en-US" altLang="ja-JP" sz="1040" dirty="0">
                <a:solidFill>
                  <a:srgbClr val="000000"/>
                </a:solidFill>
                <a:latin typeface="Meiryo UI" panose="020B0604030504040204" pitchFamily="50" charset="-128"/>
                <a:ea typeface="Meiryo UI" panose="020B0604030504040204" pitchFamily="50" charset="-128"/>
              </a:rPr>
              <a:t>(2</a:t>
            </a:r>
            <a:r>
              <a:rPr lang="ja-JP" altLang="en-US" sz="1040" dirty="0">
                <a:solidFill>
                  <a:srgbClr val="000000"/>
                </a:solidFill>
                <a:latin typeface="Meiryo UI" panose="020B0604030504040204" pitchFamily="50" charset="-128"/>
                <a:ea typeface="Meiryo UI" panose="020B0604030504040204" pitchFamily="50" charset="-128"/>
              </a:rPr>
              <a:t>）高次都市機能の集積・強化、</a:t>
            </a:r>
            <a:r>
              <a:rPr lang="en-US" altLang="ja-JP" sz="1040" dirty="0">
                <a:solidFill>
                  <a:srgbClr val="000000"/>
                </a:solidFill>
                <a:latin typeface="Meiryo UI" panose="020B0604030504040204" pitchFamily="50" charset="-128"/>
                <a:ea typeface="Meiryo UI" panose="020B0604030504040204" pitchFamily="50" charset="-128"/>
              </a:rPr>
              <a:t>(3)</a:t>
            </a:r>
            <a:r>
              <a:rPr lang="ja-JP" altLang="en-US" sz="1040" dirty="0">
                <a:solidFill>
                  <a:srgbClr val="000000"/>
                </a:solidFill>
                <a:latin typeface="Meiryo UI" panose="020B0604030504040204" pitchFamily="50" charset="-128"/>
                <a:ea typeface="Meiryo UI" panose="020B0604030504040204" pitchFamily="50" charset="-128"/>
              </a:rPr>
              <a:t>生活関連機能サービスの向上をねらい</a:t>
            </a:r>
            <a:endParaRPr lang="en-US" altLang="ja-JP" sz="1040" dirty="0">
              <a:solidFill>
                <a:srgbClr val="000000"/>
              </a:solidFill>
              <a:latin typeface="Meiryo UI" panose="020B0604030504040204" pitchFamily="50" charset="-128"/>
              <a:ea typeface="Meiryo UI" panose="020B0604030504040204" pitchFamily="50" charset="-128"/>
            </a:endParaRPr>
          </a:p>
        </p:txBody>
      </p:sp>
      <p:pic>
        <p:nvPicPr>
          <p:cNvPr id="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0495" y="4215870"/>
            <a:ext cx="2495704" cy="1861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角丸四角形 28"/>
          <p:cNvSpPr/>
          <p:nvPr/>
        </p:nvSpPr>
        <p:spPr>
          <a:xfrm>
            <a:off x="328367" y="2869288"/>
            <a:ext cx="1818264" cy="291930"/>
          </a:xfrm>
          <a:prstGeom prst="roundRect">
            <a:avLst/>
          </a:prstGeom>
          <a:solidFill>
            <a:srgbClr val="4F81BD"/>
          </a:solidFill>
          <a:ln w="25400" cap="flat" cmpd="sng" algn="ctr">
            <a:solidFill>
              <a:srgbClr val="4F81BD">
                <a:shade val="50000"/>
              </a:srgbClr>
            </a:solidFill>
            <a:prstDash val="solid"/>
          </a:ln>
          <a:effectLst/>
        </p:spPr>
        <p:txBody>
          <a:bodyPr lIns="79199" tIns="39600" rIns="79199" bIns="39600" anchor="ctr"/>
          <a:lstStyle/>
          <a:p>
            <a:pPr defTabSz="792004">
              <a:defRPr/>
            </a:pPr>
            <a:r>
              <a:rPr lang="en-US" altLang="ja-JP" sz="1559" b="1" kern="0" dirty="0">
                <a:solidFill>
                  <a:prstClr val="white"/>
                </a:solidFill>
                <a:latin typeface="Meiryo UI" panose="020B0604030504040204" pitchFamily="50" charset="-128"/>
                <a:ea typeface="Meiryo UI" panose="020B0604030504040204" pitchFamily="50" charset="-128"/>
              </a:rPr>
              <a:t>【</a:t>
            </a:r>
            <a:r>
              <a:rPr lang="ja-JP" altLang="en-US" sz="1559" b="1" kern="0" dirty="0">
                <a:solidFill>
                  <a:prstClr val="white"/>
                </a:solidFill>
                <a:latin typeface="Meiryo UI" panose="020B0604030504040204" pitchFamily="50" charset="-128"/>
                <a:ea typeface="Meiryo UI" panose="020B0604030504040204" pitchFamily="50" charset="-128"/>
              </a:rPr>
              <a:t>具体的な事例</a:t>
            </a:r>
            <a:r>
              <a:rPr lang="en-US" altLang="ja-JP" sz="1559" b="1" kern="0" dirty="0">
                <a:solidFill>
                  <a:prstClr val="white"/>
                </a:solidFill>
                <a:latin typeface="Meiryo UI" panose="020B0604030504040204" pitchFamily="50" charset="-128"/>
                <a:ea typeface="Meiryo UI" panose="020B0604030504040204" pitchFamily="50" charset="-128"/>
              </a:rPr>
              <a:t>】</a:t>
            </a:r>
            <a:endParaRPr lang="ja-JP" altLang="en-US" sz="1559" b="1" kern="0" dirty="0">
              <a:solidFill>
                <a:prstClr val="white"/>
              </a:solidFill>
              <a:latin typeface="Meiryo UI" panose="020B0604030504040204" pitchFamily="50" charset="-128"/>
              <a:ea typeface="Meiryo UI" panose="020B0604030504040204" pitchFamily="50" charset="-128"/>
            </a:endParaRPr>
          </a:p>
        </p:txBody>
      </p:sp>
      <p:sp>
        <p:nvSpPr>
          <p:cNvPr id="30" name="円/楕円 39"/>
          <p:cNvSpPr/>
          <p:nvPr/>
        </p:nvSpPr>
        <p:spPr>
          <a:xfrm>
            <a:off x="4870886" y="5466598"/>
            <a:ext cx="921388" cy="404075"/>
          </a:xfrm>
          <a:prstGeom prst="ellipse">
            <a:avLst/>
          </a:prstGeom>
          <a:solidFill>
            <a:srgbClr val="FFCC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53" dirty="0">
                <a:solidFill>
                  <a:schemeClr val="tx1"/>
                </a:solidFill>
                <a:latin typeface="Meiryo UI" panose="020B0604030504040204" pitchFamily="50" charset="-128"/>
                <a:ea typeface="Meiryo UI" panose="020B0604030504040204" pitchFamily="50" charset="-128"/>
              </a:rPr>
              <a:t>連携中枢都市圏</a:t>
            </a:r>
          </a:p>
        </p:txBody>
      </p:sp>
      <p:grpSp>
        <p:nvGrpSpPr>
          <p:cNvPr id="31" name="グループ化 30"/>
          <p:cNvGrpSpPr/>
          <p:nvPr/>
        </p:nvGrpSpPr>
        <p:grpSpPr>
          <a:xfrm>
            <a:off x="701099" y="4331857"/>
            <a:ext cx="2110602" cy="1726016"/>
            <a:chOff x="1206302" y="4461543"/>
            <a:chExt cx="2239886" cy="1991793"/>
          </a:xfrm>
        </p:grpSpPr>
        <p:pic>
          <p:nvPicPr>
            <p:cNvPr id="3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06302" y="4461543"/>
              <a:ext cx="2239886" cy="199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テキスト ボックス 32"/>
            <p:cNvSpPr txBox="1"/>
            <p:nvPr/>
          </p:nvSpPr>
          <p:spPr>
            <a:xfrm>
              <a:off x="2214414" y="4708913"/>
              <a:ext cx="804649" cy="291239"/>
            </a:xfrm>
            <a:prstGeom prst="rect">
              <a:avLst/>
            </a:prstGeom>
            <a:solidFill>
              <a:srgbClr val="FFD9D9"/>
            </a:solidFill>
          </p:spPr>
          <p:txBody>
            <a:bodyPr wrap="square" rtlCol="0">
              <a:spAutoFit/>
            </a:bodyPr>
            <a:lstStyle/>
            <a:p>
              <a:pPr algn="r"/>
              <a:r>
                <a:rPr lang="ja-JP" altLang="en-US" sz="520" dirty="0">
                  <a:latin typeface="Meiryo UI" panose="020B0604030504040204" pitchFamily="50" charset="-128"/>
                  <a:ea typeface="Meiryo UI" panose="020B0604030504040204" pitchFamily="50" charset="-128"/>
                </a:rPr>
                <a:t>②高次の</a:t>
              </a:r>
              <a:r>
                <a:rPr lang="ja-JP" altLang="en-US" sz="520">
                  <a:latin typeface="Meiryo UI" panose="020B0604030504040204" pitchFamily="50" charset="-128"/>
                  <a:ea typeface="Meiryo UI" panose="020B0604030504040204" pitchFamily="50" charset="-128"/>
                </a:rPr>
                <a:t>都市機能</a:t>
              </a:r>
              <a:endParaRPr lang="en-US" altLang="ja-JP" sz="520">
                <a:latin typeface="Meiryo UI" panose="020B0604030504040204" pitchFamily="50" charset="-128"/>
                <a:ea typeface="Meiryo UI" panose="020B0604030504040204" pitchFamily="50" charset="-128"/>
              </a:endParaRPr>
            </a:p>
            <a:p>
              <a:r>
                <a:rPr lang="ja-JP" altLang="en-US" sz="520">
                  <a:latin typeface="Meiryo UI" panose="020B0604030504040204" pitchFamily="50" charset="-128"/>
                  <a:ea typeface="Meiryo UI" panose="020B0604030504040204" pitchFamily="50" charset="-128"/>
                </a:rPr>
                <a:t> 　の</a:t>
              </a:r>
              <a:r>
                <a:rPr lang="ja-JP" altLang="en-US" sz="520" dirty="0">
                  <a:latin typeface="Meiryo UI" panose="020B0604030504040204" pitchFamily="50" charset="-128"/>
                  <a:ea typeface="Meiryo UI" panose="020B0604030504040204" pitchFamily="50" charset="-128"/>
                </a:rPr>
                <a:t>集積・強化</a:t>
              </a:r>
            </a:p>
          </p:txBody>
        </p:sp>
        <p:sp>
          <p:nvSpPr>
            <p:cNvPr id="34" name="テキスト ボックス 33"/>
            <p:cNvSpPr txBox="1"/>
            <p:nvPr/>
          </p:nvSpPr>
          <p:spPr>
            <a:xfrm>
              <a:off x="3006502" y="4859212"/>
              <a:ext cx="198974" cy="198895"/>
            </a:xfrm>
            <a:prstGeom prst="rect">
              <a:avLst/>
            </a:prstGeom>
            <a:solidFill>
              <a:srgbClr val="FFD9D9"/>
            </a:solidFill>
          </p:spPr>
          <p:txBody>
            <a:bodyPr wrap="square" rtlCol="0">
              <a:spAutoFit/>
            </a:bodyPr>
            <a:lstStyle/>
            <a:p>
              <a:pPr algn="r"/>
              <a:endParaRPr lang="ja-JP" altLang="en-US" sz="520" dirty="0">
                <a:latin typeface="Meiryo UI" panose="020B0604030504040204" pitchFamily="50" charset="-128"/>
                <a:ea typeface="Meiryo UI" panose="020B0604030504040204" pitchFamily="50" charset="-128"/>
              </a:endParaRPr>
            </a:p>
          </p:txBody>
        </p:sp>
      </p:grpSp>
      <p:sp>
        <p:nvSpPr>
          <p:cNvPr id="35" name="スライド番号プレースホルダー 2"/>
          <p:cNvSpPr>
            <a:spLocks noGrp="1"/>
          </p:cNvSpPr>
          <p:nvPr>
            <p:ph type="sldNum" sz="quarter" idx="12"/>
          </p:nvPr>
        </p:nvSpPr>
        <p:spPr>
          <a:xfrm>
            <a:off x="7031827" y="6586470"/>
            <a:ext cx="2042870" cy="330056"/>
          </a:xfrm>
        </p:spPr>
        <p:txBody>
          <a:bodyPr/>
          <a:lstStyle/>
          <a:p>
            <a:r>
              <a:rPr kumimoji="1" lang="en-US" altLang="ja-JP" dirty="0" smtClean="0">
                <a:latin typeface="Meiryo UI" panose="020B0604030504040204" pitchFamily="50" charset="-128"/>
                <a:ea typeface="Meiryo UI" panose="020B0604030504040204" pitchFamily="50" charset="-128"/>
              </a:rPr>
              <a:t>18</a:t>
            </a:r>
            <a:endParaRPr kumimoji="1" lang="ja-JP" altLang="en-US"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552170" y="4020601"/>
            <a:ext cx="2807979" cy="359201"/>
          </a:xfrm>
          <a:prstGeom prst="rect">
            <a:avLst/>
          </a:prstGeom>
          <a:noFill/>
          <a:ln>
            <a:noFill/>
          </a:ln>
        </p:spPr>
        <p:txBody>
          <a:bodyPr wrap="square" lIns="31196" rIns="31196" rtlCol="0">
            <a:spAutoFit/>
          </a:bodyPr>
          <a:lstStyle/>
          <a:p>
            <a:pPr marL="74287" lvl="4" indent="-74287" algn="just"/>
            <a:r>
              <a:rPr lang="en-US" altLang="ja-JP" sz="867" dirty="0">
                <a:solidFill>
                  <a:srgbClr val="000000"/>
                </a:solidFill>
                <a:latin typeface="Meiryo UI" panose="020B0604030504040204" pitchFamily="50" charset="-128"/>
                <a:ea typeface="Meiryo UI" panose="020B0604030504040204" pitchFamily="50" charset="-128"/>
              </a:rPr>
              <a:t>※</a:t>
            </a:r>
            <a:r>
              <a:rPr lang="ja-JP" altLang="en-US" sz="867" dirty="0">
                <a:solidFill>
                  <a:srgbClr val="000000"/>
                </a:solidFill>
                <a:latin typeface="Meiryo UI" panose="020B0604030504040204" pitchFamily="50" charset="-128"/>
                <a:ea typeface="Meiryo UI" panose="020B0604030504040204" pitchFamily="50" charset="-128"/>
              </a:rPr>
              <a:t>①指定都市、中核市（人口</a:t>
            </a:r>
            <a:r>
              <a:rPr lang="en-US" altLang="ja-JP" sz="867" dirty="0">
                <a:solidFill>
                  <a:srgbClr val="000000"/>
                </a:solidFill>
                <a:latin typeface="Meiryo UI" panose="020B0604030504040204" pitchFamily="50" charset="-128"/>
                <a:ea typeface="Meiryo UI" panose="020B0604030504040204" pitchFamily="50" charset="-128"/>
              </a:rPr>
              <a:t>20</a:t>
            </a:r>
            <a:r>
              <a:rPr lang="ja-JP" altLang="en-US" sz="867" dirty="0">
                <a:solidFill>
                  <a:srgbClr val="000000"/>
                </a:solidFill>
                <a:latin typeface="Meiryo UI" panose="020B0604030504040204" pitchFamily="50" charset="-128"/>
                <a:ea typeface="Meiryo UI" panose="020B0604030504040204" pitchFamily="50" charset="-128"/>
              </a:rPr>
              <a:t>万以上）</a:t>
            </a:r>
            <a:endParaRPr lang="en-US" altLang="ja-JP" sz="867" dirty="0">
              <a:solidFill>
                <a:srgbClr val="000000"/>
              </a:solidFill>
              <a:latin typeface="Meiryo UI" panose="020B0604030504040204" pitchFamily="50" charset="-128"/>
              <a:ea typeface="Meiryo UI" panose="020B0604030504040204" pitchFamily="50" charset="-128"/>
            </a:endParaRPr>
          </a:p>
          <a:p>
            <a:pPr marL="74287" lvl="4" indent="-74287" algn="just"/>
            <a:r>
              <a:rPr lang="ja-JP" altLang="en-US" sz="867" dirty="0">
                <a:solidFill>
                  <a:srgbClr val="000000"/>
                </a:solidFill>
                <a:latin typeface="Meiryo UI" panose="020B0604030504040204" pitchFamily="50" charset="-128"/>
                <a:ea typeface="Meiryo UI" panose="020B0604030504040204" pitchFamily="50" charset="-128"/>
              </a:rPr>
              <a:t>　 かつ②昼夜間人口比率おおむね１以上</a:t>
            </a:r>
            <a:endParaRPr lang="en-US" altLang="ja-JP" sz="867"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38113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28788" y="160987"/>
            <a:ext cx="753414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第</a:t>
            </a:r>
            <a:r>
              <a:rPr kumimoji="1" lang="en-US" altLang="ja-JP"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回意見交換会（分科会 </a:t>
            </a:r>
            <a:r>
              <a:rPr kumimoji="1" lang="en-US" altLang="ja-JP"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5.25</a:t>
            </a:r>
            <a:r>
              <a:rPr kumimoji="1" lang="ja-JP" altLang="en-US"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）「基礎自治機能」関係 主な議論</a:t>
            </a:r>
            <a:endPar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角丸四角形 3"/>
          <p:cNvSpPr/>
          <p:nvPr/>
        </p:nvSpPr>
        <p:spPr>
          <a:xfrm>
            <a:off x="257209" y="530319"/>
            <a:ext cx="8718997" cy="6192452"/>
          </a:xfrm>
          <a:prstGeom prst="roundRect">
            <a:avLst>
              <a:gd name="adj" fmla="val 175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t"/>
          <a:lstStyle/>
          <a:p>
            <a:pPr marL="74250" marR="0" lvl="0" indent="0" algn="l" defTabSz="457200" rtl="0" eaLnBrk="1" fontAlgn="auto" latinLnBrk="0" hangingPunct="1">
              <a:lnSpc>
                <a:spcPct val="100000"/>
              </a:lnSpc>
              <a:spcBef>
                <a:spcPts val="120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4250" marR="0" lvl="0" indent="0" algn="l" defTabSz="457200" rtl="0" eaLnBrk="1" fontAlgn="auto" latinLnBrk="0" hangingPunct="1">
              <a:lnSpc>
                <a:spcPct val="100000"/>
              </a:lnSpc>
              <a:spcBef>
                <a:spcPts val="120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現状認識、検討の前提</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360000" marR="0" lvl="0" indent="-285750" algn="l" defTabSz="4572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人口動態には地域差が</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あり</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、人口減少・少子高齢化が進み切った地方と違い、これまで地方から人口移動による供給を受けていた都市部は、これから少子高齢化の影響が急速に進み、</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2040</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年に向けて顕在化していく。</a:t>
            </a:r>
            <a:r>
              <a:rPr kumimoji="1" lang="ja-JP" altLang="en-US" sz="14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大都市周辺部</a:t>
            </a:r>
            <a:r>
              <a:rPr kumimoji="1" lang="ja-JP" altLang="en-US" sz="1400" b="0" i="0" u="sng"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では、平成の大合併の時代に</a:t>
            </a:r>
            <a:r>
              <a:rPr kumimoji="1" lang="ja-JP" altLang="en-US" sz="1400" u="sng" dirty="0">
                <a:solidFill>
                  <a:schemeClr val="tx1"/>
                </a:solidFill>
                <a:latin typeface="Meiryo UI" panose="020B0604030504040204" pitchFamily="50" charset="-128"/>
                <a:ea typeface="Meiryo UI" panose="020B0604030504040204" pitchFamily="50" charset="-128"/>
              </a:rPr>
              <a:t>その</a:t>
            </a:r>
            <a:r>
              <a:rPr kumimoji="1" lang="ja-JP" altLang="en-US" sz="1400" u="sng" dirty="0" smtClean="0">
                <a:solidFill>
                  <a:schemeClr val="tx1"/>
                </a:solidFill>
                <a:latin typeface="Meiryo UI" panose="020B0604030504040204" pitchFamily="50" charset="-128"/>
                <a:ea typeface="Meiryo UI" panose="020B0604030504040204" pitchFamily="50" charset="-128"/>
              </a:rPr>
              <a:t>影響が</a:t>
            </a:r>
            <a:r>
              <a:rPr kumimoji="1" lang="ja-JP" altLang="en-US" sz="1400" b="0" i="0" u="sng"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顕在化していなかったことが、合併の進んで</a:t>
            </a:r>
            <a:r>
              <a:rPr kumimoji="1" lang="ja-JP" altLang="en-US" sz="1400" b="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いない一つの</a:t>
            </a:r>
            <a:r>
              <a:rPr kumimoji="1" lang="ja-JP" altLang="en-US" sz="1400" b="0" i="0" u="sng"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要因</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にもなって</a:t>
            </a: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いる</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400" u="sng" noProof="0" dirty="0" smtClean="0">
                <a:solidFill>
                  <a:schemeClr val="tx1"/>
                </a:solidFill>
                <a:latin typeface="Meiryo UI" panose="020B0604030504040204" pitchFamily="50" charset="-128"/>
                <a:ea typeface="Meiryo UI" panose="020B0604030504040204" pitchFamily="50" charset="-128"/>
              </a:rPr>
              <a:t>今後、問題が顕在化してくる地域が出てくる</a:t>
            </a:r>
            <a:r>
              <a:rPr kumimoji="1" lang="ja-JP" altLang="en-US" sz="1400" noProof="0" dirty="0" smtClean="0">
                <a:solidFill>
                  <a:schemeClr val="tx1"/>
                </a:solidFill>
                <a:latin typeface="Meiryo UI" panose="020B0604030504040204" pitchFamily="50" charset="-128"/>
                <a:ea typeface="Meiryo UI" panose="020B0604030504040204" pitchFamily="50" charset="-128"/>
              </a:rPr>
              <a:t>ので、それに備えていくべき。</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endParaRPr>
          </a:p>
          <a:p>
            <a:pPr marL="360000" marR="0" lvl="0" indent="-285750" algn="l" defTabSz="4572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大阪府の現状は、</a:t>
            </a:r>
            <a:r>
              <a:rPr kumimoji="1" lang="ja-JP" altLang="en-US" sz="1400" u="sng" dirty="0" smtClean="0">
                <a:solidFill>
                  <a:schemeClr val="tx1"/>
                </a:solidFill>
                <a:latin typeface="Meiryo UI" panose="020B0604030504040204" pitchFamily="50" charset="-128"/>
                <a:ea typeface="Meiryo UI" panose="020B0604030504040204" pitchFamily="50" charset="-128"/>
              </a:rPr>
              <a:t>一定人口移動が</a:t>
            </a:r>
            <a:r>
              <a:rPr kumimoji="1" lang="ja-JP" altLang="en-US" sz="1400" b="0" i="0" u="sng"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出切った状態にある地域（三島、豊能、泉北、泉南</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）と、</a:t>
            </a:r>
            <a:r>
              <a:rPr kumimoji="1" lang="ja-JP" altLang="en-US" sz="1400" b="0" i="0" u="sng"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これから急速に出てくる地域（河内）</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の</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2</a:t>
            </a:r>
            <a:r>
              <a:rPr kumimoji="1" lang="ja-JP" altLang="en-US" sz="1400" b="0" i="0" u="none" strike="noStrike" kern="1200" cap="none" spc="0" normalizeH="0" baseline="0" noProof="0" dirty="0" err="1" smtClean="0">
                <a:ln>
                  <a:noFill/>
                </a:ln>
                <a:solidFill>
                  <a:schemeClr val="tx1"/>
                </a:solidFill>
                <a:effectLst/>
                <a:uLnTx/>
                <a:uFillTx/>
                <a:latin typeface="Meiryo UI" panose="020B0604030504040204" pitchFamily="50" charset="-128"/>
                <a:ea typeface="Meiryo UI" panose="020B0604030504040204" pitchFamily="50" charset="-128"/>
                <a:cs typeface="+mn-cs"/>
              </a:rPr>
              <a:t>つの</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パターンが併存しており、それぞれ</a:t>
            </a:r>
            <a:r>
              <a:rPr kumimoji="1" lang="ja-JP" altLang="en-US" sz="1400" dirty="0" smtClean="0">
                <a:solidFill>
                  <a:schemeClr val="tx1"/>
                </a:solidFill>
                <a:latin typeface="Meiryo UI" panose="020B0604030504040204" pitchFamily="50" charset="-128"/>
                <a:ea typeface="Meiryo UI" panose="020B0604030504040204" pitchFamily="50" charset="-128"/>
              </a:rPr>
              <a:t>を分けて</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考えていく必要があるのではないか。</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360000" indent="-285750">
              <a:spcBef>
                <a:spcPts val="600"/>
              </a:spcBef>
              <a:buFont typeface="Wingdings" panose="05000000000000000000" pitchFamily="2" charset="2"/>
              <a:buChar char="Ø"/>
              <a:defRPr/>
            </a:pPr>
            <a:r>
              <a:rPr kumimoji="1" lang="ja-JP" altLang="en-US" sz="1400" dirty="0">
                <a:solidFill>
                  <a:schemeClr val="tx1"/>
                </a:solidFill>
                <a:latin typeface="Meiryo UI" panose="020B0604030504040204" pitchFamily="50" charset="-128"/>
                <a:ea typeface="Meiryo UI" panose="020B0604030504040204" pitchFamily="50" charset="-128"/>
              </a:rPr>
              <a:t>大阪の成長発展、副首都・大阪をどう実現するかに関し、政策ベースで制度を考えることは難しいことであるという前提のうえで、</a:t>
            </a:r>
            <a:r>
              <a:rPr kumimoji="1" lang="ja-JP" altLang="en-US" sz="1400" dirty="0" smtClean="0">
                <a:solidFill>
                  <a:schemeClr val="tx1"/>
                </a:solidFill>
                <a:latin typeface="Meiryo UI" panose="020B0604030504040204" pitchFamily="50" charset="-128"/>
                <a:ea typeface="Meiryo UI" panose="020B0604030504040204" pitchFamily="50" charset="-128"/>
              </a:rPr>
              <a:t>大阪府</a:t>
            </a:r>
            <a:r>
              <a:rPr kumimoji="1" lang="ja-JP" altLang="en-US" sz="1400" dirty="0">
                <a:solidFill>
                  <a:schemeClr val="tx1"/>
                </a:solidFill>
                <a:latin typeface="Meiryo UI" panose="020B0604030504040204" pitchFamily="50" charset="-128"/>
                <a:ea typeface="Meiryo UI" panose="020B0604030504040204" pitchFamily="50" charset="-128"/>
              </a:rPr>
              <a:t>からの</a:t>
            </a:r>
            <a:r>
              <a:rPr kumimoji="1" lang="ja-JP" altLang="en-US" sz="1400" dirty="0" smtClean="0">
                <a:solidFill>
                  <a:schemeClr val="tx1"/>
                </a:solidFill>
                <a:latin typeface="Meiryo UI" panose="020B0604030504040204" pitchFamily="50" charset="-128"/>
                <a:ea typeface="Meiryo UI" panose="020B0604030504040204" pitchFamily="50" charset="-128"/>
              </a:rPr>
              <a:t>中核市並みの権限移譲と</a:t>
            </a:r>
            <a:r>
              <a:rPr kumimoji="1" lang="ja-JP" altLang="en-US" sz="1400" dirty="0">
                <a:solidFill>
                  <a:schemeClr val="tx1"/>
                </a:solidFill>
                <a:latin typeface="Meiryo UI" panose="020B0604030504040204" pitchFamily="50" charset="-128"/>
                <a:ea typeface="Meiryo UI" panose="020B0604030504040204" pitchFamily="50" charset="-128"/>
              </a:rPr>
              <a:t>いう</a:t>
            </a:r>
            <a:r>
              <a:rPr kumimoji="1" lang="ja-JP" altLang="en-US" sz="1400" dirty="0" smtClean="0">
                <a:solidFill>
                  <a:schemeClr val="tx1"/>
                </a:solidFill>
                <a:latin typeface="Meiryo UI" panose="020B0604030504040204" pitchFamily="50" charset="-128"/>
                <a:ea typeface="Meiryo UI" panose="020B0604030504040204" pitchFamily="50" charset="-128"/>
              </a:rPr>
              <a:t>方向は</a:t>
            </a:r>
            <a:r>
              <a:rPr kumimoji="1" lang="ja-JP" altLang="en-US" sz="1400" dirty="0">
                <a:solidFill>
                  <a:schemeClr val="tx1"/>
                </a:solidFill>
                <a:latin typeface="Meiryo UI" panose="020B0604030504040204" pitchFamily="50" charset="-128"/>
                <a:ea typeface="Meiryo UI" panose="020B0604030504040204" pitchFamily="50" charset="-128"/>
              </a:rPr>
              <a:t>地方分権の観点からは相応しいが、政策との適合性がどうか。</a:t>
            </a:r>
            <a:r>
              <a:rPr kumimoji="1" lang="ja-JP" altLang="en-US" sz="1400" u="sng" dirty="0">
                <a:solidFill>
                  <a:schemeClr val="tx1"/>
                </a:solidFill>
                <a:latin typeface="Meiryo UI" panose="020B0604030504040204" pitchFamily="50" charset="-128"/>
                <a:ea typeface="Meiryo UI" panose="020B0604030504040204" pitchFamily="50" charset="-128"/>
              </a:rPr>
              <a:t>大阪市域では府市一体、それ以外の地域は市への権限移譲、さらに町村の課題対応</a:t>
            </a:r>
            <a:r>
              <a:rPr kumimoji="1" lang="ja-JP" altLang="en-US" sz="1400" u="sng" dirty="0" smtClean="0">
                <a:solidFill>
                  <a:schemeClr val="tx1"/>
                </a:solidFill>
                <a:latin typeface="Meiryo UI" panose="020B0604030504040204" pitchFamily="50" charset="-128"/>
                <a:ea typeface="Meiryo UI" panose="020B0604030504040204" pitchFamily="50" charset="-128"/>
              </a:rPr>
              <a:t>の三正面戦略に整合性がある</a:t>
            </a:r>
            <a:r>
              <a:rPr kumimoji="1" lang="ja-JP" altLang="en-US" sz="1400" u="sng" dirty="0">
                <a:solidFill>
                  <a:schemeClr val="tx1"/>
                </a:solidFill>
                <a:latin typeface="Meiryo UI" panose="020B0604030504040204" pitchFamily="50" charset="-128"/>
                <a:ea typeface="Meiryo UI" panose="020B0604030504040204" pitchFamily="50" charset="-128"/>
              </a:rPr>
              <a:t>ものか考える必要</a:t>
            </a:r>
            <a:r>
              <a:rPr kumimoji="1" lang="ja-JP" altLang="en-US" sz="1400" dirty="0">
                <a:solidFill>
                  <a:schemeClr val="tx1"/>
                </a:solidFill>
                <a:latin typeface="Meiryo UI" panose="020B0604030504040204" pitchFamily="50" charset="-128"/>
                <a:ea typeface="Meiryo UI" panose="020B0604030504040204" pitchFamily="50" charset="-128"/>
              </a:rPr>
              <a:t>がある。</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74250">
              <a:spcBef>
                <a:spcPts val="600"/>
              </a:spcBef>
              <a:defRPr/>
            </a:pP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74250">
              <a:spcBef>
                <a:spcPts val="600"/>
              </a:spcBef>
              <a:defRPr/>
            </a:pPr>
            <a:r>
              <a:rPr kumimoji="1" lang="en-US" altLang="ja-JP"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基礎自治機能</a:t>
            </a:r>
            <a:r>
              <a:rPr kumimoji="1" lang="ja-JP" altLang="en-US" sz="1400" dirty="0" smtClean="0">
                <a:solidFill>
                  <a:schemeClr val="tx1"/>
                </a:solidFill>
                <a:latin typeface="Meiryo UI" panose="020B0604030504040204" pitchFamily="50" charset="-128"/>
                <a:ea typeface="Meiryo UI" panose="020B0604030504040204" pitchFamily="50" charset="-128"/>
              </a:rPr>
              <a:t>の仕事、規模</a:t>
            </a:r>
            <a:r>
              <a:rPr kumimoji="1" lang="en-US" altLang="ja-JP" sz="1400" dirty="0" smtClean="0">
                <a:solidFill>
                  <a:schemeClr val="tx1"/>
                </a:solidFill>
                <a:latin typeface="Meiryo UI" panose="020B0604030504040204" pitchFamily="50" charset="-128"/>
                <a:ea typeface="Meiryo UI" panose="020B0604030504040204" pitchFamily="50" charset="-128"/>
              </a:rPr>
              <a:t>】</a:t>
            </a:r>
            <a:endParaRPr kumimoji="1" lang="en-US" altLang="ja-JP"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360000" marR="0" lvl="0" indent="-285750" algn="l" defTabSz="4572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広域機能と基礎自治機能について考える際に</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400" b="0" i="0" u="sng"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情報化</a:t>
            </a:r>
            <a:r>
              <a:rPr kumimoji="1" lang="ja-JP" altLang="en-US" sz="1400" b="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が進んだことで、場所や時間の制約なく、規模の経済も働いて</a:t>
            </a:r>
            <a:r>
              <a:rPr kumimoji="1" lang="ja-JP" altLang="en-US" sz="1400" b="0" i="0" u="sng"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広域化しやすい</a:t>
            </a:r>
            <a:r>
              <a:rPr kumimoji="1" lang="ja-JP" altLang="en-US" sz="1400" b="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もの</a:t>
            </a: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と</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400" b="0" i="0" u="sng"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それら</a:t>
            </a:r>
            <a:r>
              <a:rPr kumimoji="1" lang="ja-JP" altLang="en-US" sz="1400" b="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を物理的に支える人々の日々の生活をどう充実させるか</a:t>
            </a: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、という問題は</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機能</a:t>
            </a:r>
            <a:r>
              <a:rPr kumimoji="1" lang="ja-JP" altLang="en-US" sz="1400" noProof="0" dirty="0" smtClean="0">
                <a:solidFill>
                  <a:schemeClr val="tx1"/>
                </a:solidFill>
                <a:latin typeface="Meiryo UI" panose="020B0604030504040204" pitchFamily="50" charset="-128"/>
                <a:ea typeface="Meiryo UI" panose="020B0604030504040204" pitchFamily="50" charset="-128"/>
              </a:rPr>
              <a:t>を</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分けて</a:t>
            </a: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考える必要がある</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endParaRPr kumimoji="1" lang="en-US" altLang="ja-JP"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360000" indent="-285750">
              <a:spcBef>
                <a:spcPts val="600"/>
              </a:spcBef>
              <a:buFont typeface="Wingdings" panose="05000000000000000000" pitchFamily="2" charset="2"/>
              <a:buChar char="Ø"/>
              <a:defRPr/>
            </a:pPr>
            <a:r>
              <a:rPr kumimoji="1" lang="ja-JP" altLang="en-US" sz="1400" dirty="0">
                <a:solidFill>
                  <a:schemeClr val="tx1"/>
                </a:solidFill>
                <a:latin typeface="Meiryo UI" panose="020B0604030504040204" pitchFamily="50" charset="-128"/>
                <a:ea typeface="Meiryo UI" panose="020B0604030504040204" pitchFamily="50" charset="-128"/>
              </a:rPr>
              <a:t>アンケートを取ったところ、削減してよい市町村サービス</a:t>
            </a:r>
            <a:r>
              <a:rPr kumimoji="1" lang="ja-JP" altLang="en-US" sz="1400" dirty="0" smtClean="0">
                <a:solidFill>
                  <a:schemeClr val="tx1"/>
                </a:solidFill>
                <a:latin typeface="Meiryo UI" panose="020B0604030504040204" pitchFamily="50" charset="-128"/>
                <a:ea typeface="Meiryo UI" panose="020B0604030504040204" pitchFamily="50" charset="-128"/>
              </a:rPr>
              <a:t>の</a:t>
            </a:r>
            <a:r>
              <a:rPr kumimoji="1" lang="en-US" altLang="ja-JP" sz="1400" dirty="0" smtClean="0">
                <a:solidFill>
                  <a:schemeClr val="tx1"/>
                </a:solidFill>
                <a:latin typeface="Meiryo UI" panose="020B0604030504040204" pitchFamily="50" charset="-128"/>
                <a:ea typeface="Meiryo UI" panose="020B0604030504040204" pitchFamily="50" charset="-128"/>
              </a:rPr>
              <a:t>1</a:t>
            </a:r>
            <a:r>
              <a:rPr kumimoji="1" lang="ja-JP" altLang="en-US" sz="1400" dirty="0" smtClean="0">
                <a:solidFill>
                  <a:schemeClr val="tx1"/>
                </a:solidFill>
                <a:latin typeface="Meiryo UI" panose="020B0604030504040204" pitchFamily="50" charset="-128"/>
                <a:ea typeface="Meiryo UI" panose="020B0604030504040204" pitchFamily="50" charset="-128"/>
              </a:rPr>
              <a:t>位</a:t>
            </a:r>
            <a:r>
              <a:rPr kumimoji="1" lang="ja-JP" altLang="en-US" sz="1400" dirty="0">
                <a:solidFill>
                  <a:schemeClr val="tx1"/>
                </a:solidFill>
                <a:latin typeface="Meiryo UI" panose="020B0604030504040204" pitchFamily="50" charset="-128"/>
                <a:ea typeface="Meiryo UI" panose="020B0604030504040204" pitchFamily="50" charset="-128"/>
              </a:rPr>
              <a:t>は生活保護</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2</a:t>
            </a:r>
            <a:r>
              <a:rPr kumimoji="1" lang="ja-JP" altLang="en-US" sz="1400" dirty="0" smtClean="0">
                <a:solidFill>
                  <a:schemeClr val="tx1"/>
                </a:solidFill>
                <a:latin typeface="Meiryo UI" panose="020B0604030504040204" pitchFamily="50" charset="-128"/>
                <a:ea typeface="Meiryo UI" panose="020B0604030504040204" pitchFamily="50" charset="-128"/>
              </a:rPr>
              <a:t>位</a:t>
            </a:r>
            <a:r>
              <a:rPr kumimoji="1" lang="ja-JP" altLang="en-US" sz="1400" dirty="0">
                <a:solidFill>
                  <a:schemeClr val="tx1"/>
                </a:solidFill>
                <a:latin typeface="Meiryo UI" panose="020B0604030504040204" pitchFamily="50" charset="-128"/>
                <a:ea typeface="Meiryo UI" panose="020B0604030504040204" pitchFamily="50" charset="-128"/>
              </a:rPr>
              <a:t>は文化、スポーツ、コミュニティ支援など、３位が広域連携</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ja-JP" altLang="en-US" sz="1400" u="sng" dirty="0" smtClean="0">
                <a:solidFill>
                  <a:schemeClr val="tx1"/>
                </a:solidFill>
                <a:latin typeface="Meiryo UI" panose="020B0604030504040204" pitchFamily="50" charset="-128"/>
                <a:ea typeface="Meiryo UI" panose="020B0604030504040204" pitchFamily="50" charset="-128"/>
              </a:rPr>
              <a:t>残して</a:t>
            </a:r>
            <a:r>
              <a:rPr kumimoji="1" lang="ja-JP" altLang="en-US" sz="1400" u="sng" dirty="0">
                <a:solidFill>
                  <a:schemeClr val="tx1"/>
                </a:solidFill>
                <a:latin typeface="Meiryo UI" panose="020B0604030504040204" pitchFamily="50" charset="-128"/>
                <a:ea typeface="Meiryo UI" panose="020B0604030504040204" pitchFamily="50" charset="-128"/>
              </a:rPr>
              <a:t>ほしいの</a:t>
            </a:r>
            <a:r>
              <a:rPr kumimoji="1" lang="ja-JP" altLang="en-US" sz="1400" u="sng" dirty="0" smtClean="0">
                <a:solidFill>
                  <a:schemeClr val="tx1"/>
                </a:solidFill>
                <a:latin typeface="Meiryo UI" panose="020B0604030504040204" pitchFamily="50" charset="-128"/>
                <a:ea typeface="Meiryo UI" panose="020B0604030504040204" pitchFamily="50" charset="-128"/>
              </a:rPr>
              <a:t>は学校</a:t>
            </a:r>
            <a:r>
              <a:rPr kumimoji="1" lang="ja-JP" altLang="en-US" sz="1400" u="sng" dirty="0">
                <a:solidFill>
                  <a:schemeClr val="tx1"/>
                </a:solidFill>
                <a:latin typeface="Meiryo UI" panose="020B0604030504040204" pitchFamily="50" charset="-128"/>
                <a:ea typeface="Meiryo UI" panose="020B0604030504040204" pitchFamily="50" charset="-128"/>
              </a:rPr>
              <a:t>、福祉などの基礎的サービス</a:t>
            </a:r>
            <a:r>
              <a:rPr kumimoji="1" lang="ja-JP" altLang="en-US" sz="1400" u="sng" dirty="0" smtClean="0">
                <a:solidFill>
                  <a:schemeClr val="tx1"/>
                </a:solidFill>
                <a:latin typeface="Meiryo UI" panose="020B0604030504040204" pitchFamily="50" charset="-128"/>
                <a:ea typeface="Meiryo UI" panose="020B0604030504040204" pitchFamily="50" charset="-128"/>
              </a:rPr>
              <a:t>、削減されたくないのは消防</a:t>
            </a:r>
            <a:r>
              <a:rPr kumimoji="1" lang="ja-JP" altLang="en-US" sz="1400" u="sng" dirty="0">
                <a:solidFill>
                  <a:schemeClr val="tx1"/>
                </a:solidFill>
                <a:latin typeface="Meiryo UI" panose="020B0604030504040204" pitchFamily="50" charset="-128"/>
                <a:ea typeface="Meiryo UI" panose="020B0604030504040204" pitchFamily="50" charset="-128"/>
              </a:rPr>
              <a:t>、救急</a:t>
            </a: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360000" indent="-285750">
              <a:spcBef>
                <a:spcPts val="600"/>
              </a:spcBef>
              <a:buFont typeface="Wingdings" panose="05000000000000000000" pitchFamily="2" charset="2"/>
              <a:buChar char="Ø"/>
              <a:defRPr/>
            </a:pPr>
            <a:r>
              <a:rPr kumimoji="1" lang="ja-JP" altLang="en-US" sz="1400" dirty="0" smtClean="0">
                <a:solidFill>
                  <a:schemeClr val="tx1"/>
                </a:solidFill>
                <a:latin typeface="Meiryo UI" panose="020B0604030504040204" pitchFamily="50" charset="-128"/>
                <a:ea typeface="Meiryo UI" panose="020B0604030504040204" pitchFamily="50" charset="-128"/>
              </a:rPr>
              <a:t>コロナで明らかになったが、</a:t>
            </a:r>
            <a:r>
              <a:rPr kumimoji="1" lang="ja-JP" altLang="en-US" sz="1400" u="sng" dirty="0" smtClean="0">
                <a:solidFill>
                  <a:schemeClr val="tx1"/>
                </a:solidFill>
                <a:latin typeface="Meiryo UI" panose="020B0604030504040204" pitchFamily="50" charset="-128"/>
                <a:ea typeface="Meiryo UI" panose="020B0604030504040204" pitchFamily="50" charset="-128"/>
              </a:rPr>
              <a:t>中核</a:t>
            </a:r>
            <a:r>
              <a:rPr kumimoji="1" lang="ja-JP" altLang="en-US" sz="1400" u="sng" dirty="0">
                <a:solidFill>
                  <a:schemeClr val="tx1"/>
                </a:solidFill>
                <a:latin typeface="Meiryo UI" panose="020B0604030504040204" pitchFamily="50" charset="-128"/>
                <a:ea typeface="Meiryo UI" panose="020B0604030504040204" pitchFamily="50" charset="-128"/>
              </a:rPr>
              <a:t>市で衛生機能を果たすことは難しく、パンデミック対応は広域</a:t>
            </a:r>
            <a:r>
              <a:rPr kumimoji="1" lang="ja-JP" altLang="en-US" sz="1400" dirty="0">
                <a:solidFill>
                  <a:schemeClr val="tx1"/>
                </a:solidFill>
                <a:latin typeface="Meiryo UI" panose="020B0604030504040204" pitchFamily="50" charset="-128"/>
                <a:ea typeface="Meiryo UI" panose="020B0604030504040204" pitchFamily="50" charset="-128"/>
              </a:rPr>
              <a:t>でないとできないのではないか。</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360000" marR="0" lvl="0" indent="-285750" algn="l" defTabSz="4572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4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日々</a:t>
            </a:r>
            <a:r>
              <a:rPr kumimoji="1" lang="ja-JP" altLang="en-US" sz="1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の文化的・都市的</a:t>
            </a:r>
            <a:r>
              <a:rPr kumimoji="1" lang="ja-JP" altLang="en-US" sz="14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生活ができる都市の規模感はチェーンストアが出店する人口</a:t>
            </a:r>
            <a:r>
              <a:rPr kumimoji="1" lang="en-US" altLang="ja-JP" sz="14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4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万人の中核市規模</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が想定されている</a:t>
            </a:r>
            <a:r>
              <a:rPr kumimoji="1" lang="ja-JP" altLang="en-US" sz="1400" dirty="0" err="1" smtClean="0">
                <a:solidFill>
                  <a:prstClr val="black"/>
                </a:solidFill>
                <a:latin typeface="Meiryo UI" panose="020B0604030504040204" pitchFamily="50" charset="-128"/>
                <a:ea typeface="Meiryo UI" panose="020B0604030504040204" pitchFamily="50" charset="-128"/>
              </a:rPr>
              <a:t>。</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スライド番号プレースホルダー 1"/>
          <p:cNvSpPr>
            <a:spLocks noGrp="1"/>
          </p:cNvSpPr>
          <p:nvPr>
            <p:ph type="sldNum" sz="quarter" idx="12"/>
          </p:nvPr>
        </p:nvSpPr>
        <p:spPr>
          <a:xfrm>
            <a:off x="7086599" y="6492875"/>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100" dirty="0">
                <a:solidFill>
                  <a:prstClr val="black">
                    <a:tint val="75000"/>
                  </a:prstClr>
                </a:solidFill>
                <a:latin typeface="Calibri" panose="020F0502020204030204"/>
                <a:ea typeface="游ゴシック" panose="020B0400000000000000" pitchFamily="50" charset="-128"/>
              </a:rPr>
              <a:t>1</a:t>
            </a:r>
            <a:endParaRPr kumimoji="1" lang="ja-JP" altLang="en-US" sz="11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80581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テキスト ボックス 122">
            <a:extLst>
              <a:ext uri="{FF2B5EF4-FFF2-40B4-BE49-F238E27FC236}">
                <a16:creationId xmlns:a16="http://schemas.microsoft.com/office/drawing/2014/main" id="{D584E0BA-A9FD-4A94-B448-A211C17F7630}"/>
              </a:ext>
            </a:extLst>
          </p:cNvPr>
          <p:cNvSpPr txBox="1"/>
          <p:nvPr/>
        </p:nvSpPr>
        <p:spPr>
          <a:xfrm>
            <a:off x="79861" y="2206417"/>
            <a:ext cx="3743094" cy="4353234"/>
          </a:xfrm>
          <a:prstGeom prst="roundRect">
            <a:avLst>
              <a:gd name="adj" fmla="val 1608"/>
            </a:avLst>
          </a:prstGeom>
          <a:solidFill>
            <a:schemeClr val="bg1"/>
          </a:solidFill>
          <a:ln>
            <a:solidFill>
              <a:schemeClr val="bg2">
                <a:lumMod val="50000"/>
              </a:schemeClr>
            </a:solidFill>
          </a:ln>
        </p:spPr>
        <p:txBody>
          <a:bodyPr wrap="square" lIns="33231" tIns="83077" rIns="0" bIns="0" rtlCol="0" anchor="t" anchorCtr="0">
            <a:noAutofit/>
          </a:bodyPr>
          <a:lstStyle/>
          <a:p>
            <a:pPr marL="84994" indent="-84994">
              <a:lnSpc>
                <a:spcPts val="923"/>
              </a:lnSpc>
              <a:tabLst>
                <a:tab pos="86460" algn="l"/>
              </a:tabLst>
            </a:pPr>
            <a:endParaRPr kumimoji="1" lang="en-US" altLang="ja-JP" sz="738" dirty="0">
              <a:latin typeface="UD デジタル 教科書体 NK-R" panose="02020400000000000000" pitchFamily="18" charset="-128"/>
              <a:ea typeface="UD デジタル 教科書体 NK-R" panose="02020400000000000000" pitchFamily="18" charset="-128"/>
            </a:endParaRPr>
          </a:p>
        </p:txBody>
      </p:sp>
      <p:sp>
        <p:nvSpPr>
          <p:cNvPr id="248" name="テキスト ボックス 247">
            <a:extLst>
              <a:ext uri="{FF2B5EF4-FFF2-40B4-BE49-F238E27FC236}">
                <a16:creationId xmlns:a16="http://schemas.microsoft.com/office/drawing/2014/main" id="{D584E0BA-A9FD-4A94-B448-A211C17F7630}"/>
              </a:ext>
            </a:extLst>
          </p:cNvPr>
          <p:cNvSpPr txBox="1"/>
          <p:nvPr/>
        </p:nvSpPr>
        <p:spPr>
          <a:xfrm>
            <a:off x="35526" y="1124235"/>
            <a:ext cx="3755077" cy="997642"/>
          </a:xfrm>
          <a:prstGeom prst="roundRect">
            <a:avLst>
              <a:gd name="adj" fmla="val 4522"/>
            </a:avLst>
          </a:prstGeom>
          <a:solidFill>
            <a:schemeClr val="bg1"/>
          </a:solidFill>
          <a:ln>
            <a:solidFill>
              <a:schemeClr val="bg2">
                <a:lumMod val="50000"/>
              </a:schemeClr>
            </a:solidFill>
          </a:ln>
        </p:spPr>
        <p:txBody>
          <a:bodyPr wrap="square" lIns="0" tIns="66462" rIns="0" bIns="0" rtlCol="0" anchor="t" anchorCtr="0">
            <a:noAutofit/>
          </a:bodyPr>
          <a:lstStyle/>
          <a:p>
            <a:pPr marL="84994" indent="-84994" algn="just">
              <a:lnSpc>
                <a:spcPts val="1015"/>
              </a:lnSpc>
              <a:tabLst>
                <a:tab pos="86460" algn="l"/>
              </a:tabLst>
            </a:pPr>
            <a:r>
              <a:rPr kumimoji="1" lang="ja-JP" altLang="en-US" sz="738" spc="-28" dirty="0">
                <a:latin typeface="UD デジタル 教科書体 NK-R" panose="02020400000000000000" pitchFamily="18" charset="-128"/>
                <a:ea typeface="UD デジタル 教科書体 NK-R" panose="02020400000000000000" pitchFamily="18" charset="-128"/>
              </a:rPr>
              <a:t>　◆交通ネットワークを中心に都市機能が集積した市街地が連坦し、コンパクトな府域を形成</a:t>
            </a:r>
            <a:endParaRPr kumimoji="1" lang="en-US" altLang="ja-JP" sz="738" spc="-28" dirty="0">
              <a:latin typeface="UD デジタル 教科書体 NK-R" panose="02020400000000000000" pitchFamily="18" charset="-128"/>
              <a:ea typeface="UD デジタル 教科書体 NK-R" panose="02020400000000000000" pitchFamily="18" charset="-128"/>
            </a:endParaRPr>
          </a:p>
          <a:p>
            <a:pPr marL="84994" indent="-84994" algn="just">
              <a:lnSpc>
                <a:spcPts val="1015"/>
              </a:lnSpc>
              <a:tabLst>
                <a:tab pos="86460" algn="l"/>
              </a:tabLst>
            </a:pPr>
            <a:r>
              <a:rPr kumimoji="1" lang="ja-JP" altLang="en-US" sz="738" spc="-28" dirty="0">
                <a:latin typeface="UD デジタル 教科書体 NK-R" panose="02020400000000000000" pitchFamily="18" charset="-128"/>
                <a:ea typeface="UD デジタル 教科書体 NK-R" panose="02020400000000000000" pitchFamily="18" charset="-128"/>
              </a:rPr>
              <a:t>　◆近隣府県の主要な都市と一体となって、広域的な経済交流圏を形成</a:t>
            </a:r>
            <a:endParaRPr kumimoji="1" lang="en-US" altLang="ja-JP" sz="738" spc="-28" dirty="0">
              <a:latin typeface="UD デジタル 教科書体 NK-R" panose="02020400000000000000" pitchFamily="18" charset="-128"/>
              <a:ea typeface="UD デジタル 教科書体 NK-R" panose="02020400000000000000" pitchFamily="18" charset="-128"/>
            </a:endParaRPr>
          </a:p>
          <a:p>
            <a:pPr marL="84994" indent="-84994" algn="just">
              <a:lnSpc>
                <a:spcPts val="1015"/>
              </a:lnSpc>
              <a:tabLst>
                <a:tab pos="86460" algn="l"/>
              </a:tabLst>
            </a:pPr>
            <a:r>
              <a:rPr kumimoji="1" lang="ja-JP" altLang="en-US" sz="738" spc="-28" dirty="0">
                <a:latin typeface="UD デジタル 教科書体 NK-R" panose="02020400000000000000" pitchFamily="18" charset="-128"/>
                <a:ea typeface="UD デジタル 教科書体 NK-R" panose="02020400000000000000" pitchFamily="18" charset="-128"/>
              </a:rPr>
              <a:t>　</a:t>
            </a:r>
            <a:r>
              <a:rPr kumimoji="1" lang="ja-JP" altLang="en-US" sz="738" spc="-9" dirty="0">
                <a:latin typeface="UD デジタル 教科書体 NK-R" panose="02020400000000000000" pitchFamily="18" charset="-128"/>
                <a:ea typeface="UD デジタル 教科書体 NK-R" panose="02020400000000000000" pitchFamily="18" charset="-128"/>
              </a:rPr>
              <a:t>◆都市に近接した豊かな自然や歴史・文化資源等の多様な地域資源が集積、アクセスが良い</a:t>
            </a:r>
            <a:endParaRPr kumimoji="1" lang="en-US" altLang="ja-JP" sz="738" spc="-28" dirty="0">
              <a:latin typeface="UD デジタル 教科書体 NK-R" panose="02020400000000000000" pitchFamily="18" charset="-128"/>
              <a:ea typeface="UD デジタル 教科書体 NK-R" panose="02020400000000000000" pitchFamily="18" charset="-128"/>
            </a:endParaRPr>
          </a:p>
          <a:p>
            <a:pPr marL="84994" indent="-84994" algn="just">
              <a:lnSpc>
                <a:spcPts val="1015"/>
              </a:lnSpc>
              <a:tabLst>
                <a:tab pos="86460" algn="l"/>
              </a:tabLst>
            </a:pPr>
            <a:r>
              <a:rPr kumimoji="1" lang="ja-JP" altLang="en-US" sz="738" spc="-28" dirty="0">
                <a:latin typeface="UD デジタル 教科書体 NK-R" panose="02020400000000000000" pitchFamily="18" charset="-128"/>
                <a:ea typeface="UD デジタル 教科書体 NK-R" panose="02020400000000000000" pitchFamily="18" charset="-128"/>
              </a:rPr>
              <a:t>　◆西日本経済の中心、世界のゲートウェイの役割とともに、スーパー・メガリージョンの西の核としての機能が求められている</a:t>
            </a:r>
            <a:endParaRPr kumimoji="1" lang="en-US" altLang="ja-JP" sz="738" spc="-9" dirty="0">
              <a:latin typeface="UD デジタル 教科書体 NK-R" panose="02020400000000000000" pitchFamily="18" charset="-128"/>
              <a:ea typeface="UD デジタル 教科書体 NK-R" panose="02020400000000000000" pitchFamily="18" charset="-128"/>
            </a:endParaRPr>
          </a:p>
          <a:p>
            <a:pPr marL="84994" indent="-84994" algn="just">
              <a:lnSpc>
                <a:spcPts val="1015"/>
              </a:lnSpc>
              <a:tabLst>
                <a:tab pos="86460" algn="l"/>
              </a:tabLst>
            </a:pPr>
            <a:r>
              <a:rPr kumimoji="1" lang="ja-JP" altLang="en-US" sz="738" dirty="0">
                <a:latin typeface="UD デジタル 教科書体 NK-R" panose="02020400000000000000" pitchFamily="18" charset="-128"/>
                <a:ea typeface="UD デジタル 教科書体 NK-R" panose="02020400000000000000" pitchFamily="18" charset="-128"/>
              </a:rPr>
              <a:t>　◆１９７０年大阪万博から５０年余りが経過、大阪の成長・発展を支えてきた多くの都市ストックの計画的な更新により、大都市のリノベーションを進めることが重要</a:t>
            </a:r>
            <a:endParaRPr kumimoji="1" lang="en-US" altLang="ja-JP" sz="738" dirty="0">
              <a:latin typeface="UD デジタル 教科書体 NK-R" panose="02020400000000000000" pitchFamily="18" charset="-128"/>
              <a:ea typeface="UD デジタル 教科書体 NK-R" panose="02020400000000000000" pitchFamily="18" charset="-128"/>
            </a:endParaRPr>
          </a:p>
        </p:txBody>
      </p:sp>
      <p:sp>
        <p:nvSpPr>
          <p:cNvPr id="215" name="テキスト ボックス 214">
            <a:extLst>
              <a:ext uri="{FF2B5EF4-FFF2-40B4-BE49-F238E27FC236}">
                <a16:creationId xmlns:a16="http://schemas.microsoft.com/office/drawing/2014/main" id="{D584E0BA-A9FD-4A94-B448-A211C17F7630}"/>
              </a:ext>
            </a:extLst>
          </p:cNvPr>
          <p:cNvSpPr txBox="1"/>
          <p:nvPr/>
        </p:nvSpPr>
        <p:spPr>
          <a:xfrm>
            <a:off x="66526" y="1039605"/>
            <a:ext cx="1989574" cy="157337"/>
          </a:xfrm>
          <a:prstGeom prst="rect">
            <a:avLst/>
          </a:prstGeom>
          <a:solidFill>
            <a:schemeClr val="accent1"/>
          </a:solidFill>
          <a:ln>
            <a:noFill/>
          </a:ln>
        </p:spPr>
        <p:txBody>
          <a:bodyPr wrap="square" lIns="0" tIns="0" rIns="0" bIns="0" rtlCol="0" anchor="ctr" anchorCtr="0">
            <a:noAutofit/>
          </a:bodyPr>
          <a:lstStyle/>
          <a:p>
            <a:pPr marL="79133">
              <a:lnSpc>
                <a:spcPts val="1200"/>
              </a:lnSpc>
              <a:tabLst>
                <a:tab pos="86460" algn="l"/>
              </a:tabLst>
            </a:pPr>
            <a:r>
              <a:rPr kumimoji="1" lang="ja-JP" altLang="en-US" sz="923" dirty="0">
                <a:solidFill>
                  <a:schemeClr val="bg1"/>
                </a:solidFill>
                <a:latin typeface="UD デジタル 教科書体 NK-B" panose="02020700000000000000" pitchFamily="18" charset="-128"/>
                <a:ea typeface="UD デジタル 教科書体 NK-B" panose="02020700000000000000" pitchFamily="18" charset="-128"/>
              </a:rPr>
              <a:t>１．大阪都市圏からみた特徴・役割</a:t>
            </a:r>
            <a:endParaRPr kumimoji="1" lang="en-US" altLang="ja-JP" sz="923"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220" name="テキスト ボックス 219">
            <a:extLst>
              <a:ext uri="{FF2B5EF4-FFF2-40B4-BE49-F238E27FC236}">
                <a16:creationId xmlns:a16="http://schemas.microsoft.com/office/drawing/2014/main" id="{D584E0BA-A9FD-4A94-B448-A211C17F7630}"/>
              </a:ext>
            </a:extLst>
          </p:cNvPr>
          <p:cNvSpPr txBox="1"/>
          <p:nvPr/>
        </p:nvSpPr>
        <p:spPr>
          <a:xfrm>
            <a:off x="89609" y="2167028"/>
            <a:ext cx="1576160" cy="166305"/>
          </a:xfrm>
          <a:prstGeom prst="rect">
            <a:avLst/>
          </a:prstGeom>
          <a:solidFill>
            <a:schemeClr val="accent1"/>
          </a:solidFill>
          <a:ln>
            <a:noFill/>
          </a:ln>
        </p:spPr>
        <p:txBody>
          <a:bodyPr wrap="square" lIns="0" tIns="0" rIns="0" bIns="0" rtlCol="0" anchor="ctr" anchorCtr="0">
            <a:noAutofit/>
          </a:bodyPr>
          <a:lstStyle/>
          <a:p>
            <a:pPr marL="79133">
              <a:lnSpc>
                <a:spcPts val="1200"/>
              </a:lnSpc>
              <a:tabLst>
                <a:tab pos="86460" algn="l"/>
              </a:tabLst>
            </a:pPr>
            <a:r>
              <a:rPr kumimoji="1" lang="ja-JP" altLang="en-US" sz="923" dirty="0">
                <a:solidFill>
                  <a:schemeClr val="bg1"/>
                </a:solidFill>
                <a:latin typeface="UD デジタル 教科書体 NK-B" panose="02020700000000000000" pitchFamily="18" charset="-128"/>
                <a:ea typeface="UD デジタル 教科書体 NK-B" panose="02020700000000000000" pitchFamily="18" charset="-128"/>
              </a:rPr>
              <a:t>２．めざすべき都市像</a:t>
            </a:r>
            <a:endParaRPr kumimoji="1" lang="en-US" altLang="ja-JP" sz="923"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58" name="テキスト ボックス 57">
            <a:extLst>
              <a:ext uri="{FF2B5EF4-FFF2-40B4-BE49-F238E27FC236}">
                <a16:creationId xmlns:a16="http://schemas.microsoft.com/office/drawing/2014/main" id="{D584E0BA-A9FD-4A94-B448-A211C17F7630}"/>
              </a:ext>
            </a:extLst>
          </p:cNvPr>
          <p:cNvSpPr txBox="1"/>
          <p:nvPr/>
        </p:nvSpPr>
        <p:spPr>
          <a:xfrm>
            <a:off x="46186" y="639815"/>
            <a:ext cx="9072000" cy="332308"/>
          </a:xfrm>
          <a:prstGeom prst="rect">
            <a:avLst/>
          </a:prstGeom>
          <a:noFill/>
          <a:ln>
            <a:noFill/>
          </a:ln>
        </p:spPr>
        <p:txBody>
          <a:bodyPr wrap="square" lIns="33231" tIns="0" rIns="33231" bIns="0" rtlCol="0" anchor="t" anchorCtr="0">
            <a:noAutofit/>
          </a:bodyPr>
          <a:lstStyle/>
          <a:p>
            <a:pPr>
              <a:lnSpc>
                <a:spcPts val="1292"/>
              </a:lnSpc>
              <a:tabLst>
                <a:tab pos="86460" algn="l"/>
              </a:tabLst>
            </a:pPr>
            <a:r>
              <a:rPr kumimoji="1" lang="ja-JP" altLang="en-US" sz="1015" dirty="0">
                <a:latin typeface="UD デジタル 教科書体 NK-B" panose="02020700000000000000" pitchFamily="18" charset="-128"/>
                <a:ea typeface="UD デジタル 教科書体 NK-B" panose="02020700000000000000" pitchFamily="18" charset="-128"/>
              </a:rPr>
              <a:t>　ポストコロナを見据え、大阪・関西万博やスーパー・メガリージョン形成等のインパクトを活かし、東西二極の一極を担う「副首都」として、さらに成長・発展していくため、</a:t>
            </a:r>
            <a:endParaRPr kumimoji="1" lang="en-US" altLang="ja-JP" sz="1015" dirty="0">
              <a:latin typeface="UD デジタル 教科書体 NK-B" panose="02020700000000000000" pitchFamily="18" charset="-128"/>
              <a:ea typeface="UD デジタル 教科書体 NK-B" panose="02020700000000000000" pitchFamily="18" charset="-128"/>
            </a:endParaRPr>
          </a:p>
          <a:p>
            <a:pPr>
              <a:lnSpc>
                <a:spcPts val="1292"/>
              </a:lnSpc>
              <a:tabLst>
                <a:tab pos="86460" algn="l"/>
              </a:tabLst>
            </a:pPr>
            <a:r>
              <a:rPr kumimoji="1" lang="ja-JP" altLang="en-US" sz="1015" dirty="0">
                <a:latin typeface="UD デジタル 教科書体 NK-B" panose="02020700000000000000" pitchFamily="18" charset="-128"/>
                <a:ea typeface="UD デジタル 教科書体 NK-B" panose="02020700000000000000" pitchFamily="18" charset="-128"/>
              </a:rPr>
              <a:t>関西圏や大阪都市圏全体を視野に、</a:t>
            </a:r>
            <a:r>
              <a:rPr kumimoji="1" lang="en-US" altLang="ja-JP" sz="1015" dirty="0">
                <a:latin typeface="UD デジタル 教科書体 NK-B" panose="02020700000000000000" pitchFamily="18" charset="-128"/>
                <a:ea typeface="UD デジタル 教科書体 NK-B" panose="02020700000000000000" pitchFamily="18" charset="-128"/>
              </a:rPr>
              <a:t>2050</a:t>
            </a:r>
            <a:r>
              <a:rPr kumimoji="1" lang="ja-JP" altLang="en-US" sz="1015" dirty="0">
                <a:latin typeface="UD デジタル 教科書体 NK-B" panose="02020700000000000000" pitchFamily="18" charset="-128"/>
                <a:ea typeface="UD デジタル 教科書体 NK-B" panose="02020700000000000000" pitchFamily="18" charset="-128"/>
              </a:rPr>
              <a:t>年を目標として、大阪のめざすべき都市像やまちづくりの方向性、その推進方策等を示す。</a:t>
            </a:r>
            <a:endParaRPr kumimoji="1" lang="en-US" altLang="ja-JP" sz="1015" dirty="0">
              <a:latin typeface="UD デジタル 教科書体 NK-B" panose="02020700000000000000" pitchFamily="18" charset="-128"/>
              <a:ea typeface="UD デジタル 教科書体 NK-B" panose="02020700000000000000" pitchFamily="18" charset="-128"/>
            </a:endParaRPr>
          </a:p>
        </p:txBody>
      </p:sp>
      <p:sp>
        <p:nvSpPr>
          <p:cNvPr id="226" name="テキスト ボックス 225">
            <a:extLst>
              <a:ext uri="{FF2B5EF4-FFF2-40B4-BE49-F238E27FC236}">
                <a16:creationId xmlns:a16="http://schemas.microsoft.com/office/drawing/2014/main" id="{D584E0BA-A9FD-4A94-B448-A211C17F7630}"/>
              </a:ext>
            </a:extLst>
          </p:cNvPr>
          <p:cNvSpPr txBox="1"/>
          <p:nvPr/>
        </p:nvSpPr>
        <p:spPr>
          <a:xfrm>
            <a:off x="3845962" y="1124235"/>
            <a:ext cx="5283384" cy="4146194"/>
          </a:xfrm>
          <a:prstGeom prst="roundRect">
            <a:avLst>
              <a:gd name="adj" fmla="val 880"/>
            </a:avLst>
          </a:prstGeom>
          <a:solidFill>
            <a:schemeClr val="bg1"/>
          </a:solidFill>
          <a:ln>
            <a:solidFill>
              <a:schemeClr val="bg2">
                <a:lumMod val="50000"/>
              </a:schemeClr>
            </a:solidFill>
          </a:ln>
        </p:spPr>
        <p:txBody>
          <a:bodyPr wrap="square" lIns="33231" tIns="116308" rIns="33231" bIns="0" rtlCol="0" anchor="t" anchorCtr="0">
            <a:noAutofit/>
          </a:bodyPr>
          <a:lstStyle/>
          <a:p>
            <a:pPr marL="84994" indent="-84994">
              <a:lnSpc>
                <a:spcPts val="1108"/>
              </a:lnSpc>
              <a:tabLst>
                <a:tab pos="86460" algn="l"/>
              </a:tabLst>
            </a:pPr>
            <a:endParaRPr kumimoji="1" lang="en-US" altLang="ja-JP" sz="831"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227" name="テキスト ボックス 226">
            <a:extLst>
              <a:ext uri="{FF2B5EF4-FFF2-40B4-BE49-F238E27FC236}">
                <a16:creationId xmlns:a16="http://schemas.microsoft.com/office/drawing/2014/main" id="{D584E0BA-A9FD-4A94-B448-A211C17F7630}"/>
              </a:ext>
            </a:extLst>
          </p:cNvPr>
          <p:cNvSpPr txBox="1"/>
          <p:nvPr/>
        </p:nvSpPr>
        <p:spPr>
          <a:xfrm>
            <a:off x="3898929" y="1036930"/>
            <a:ext cx="2160000" cy="149538"/>
          </a:xfrm>
          <a:prstGeom prst="rect">
            <a:avLst/>
          </a:prstGeom>
          <a:solidFill>
            <a:schemeClr val="accent1"/>
          </a:solidFill>
          <a:ln>
            <a:noFill/>
          </a:ln>
        </p:spPr>
        <p:txBody>
          <a:bodyPr wrap="square" lIns="0" tIns="0" rIns="0" bIns="0" rtlCol="0" anchor="ctr" anchorCtr="0">
            <a:noAutofit/>
          </a:bodyPr>
          <a:lstStyle/>
          <a:p>
            <a:pPr marL="79133">
              <a:lnSpc>
                <a:spcPts val="1200"/>
              </a:lnSpc>
              <a:tabLst>
                <a:tab pos="86460" algn="l"/>
              </a:tabLst>
            </a:pPr>
            <a:r>
              <a:rPr kumimoji="1" lang="en-US" altLang="ja-JP" sz="923" dirty="0">
                <a:solidFill>
                  <a:schemeClr val="bg1"/>
                </a:solidFill>
                <a:latin typeface="UD デジタル 教科書体 NK-B" panose="02020700000000000000" pitchFamily="18" charset="-128"/>
                <a:ea typeface="UD デジタル 教科書体 NK-B" panose="02020700000000000000" pitchFamily="18" charset="-128"/>
              </a:rPr>
              <a:t>3</a:t>
            </a:r>
            <a:r>
              <a:rPr kumimoji="1" lang="ja-JP" altLang="en-US" sz="923" dirty="0" err="1">
                <a:solidFill>
                  <a:schemeClr val="bg1"/>
                </a:solidFill>
                <a:latin typeface="UD デジタル 教科書体 NK-B" panose="02020700000000000000" pitchFamily="18" charset="-128"/>
                <a:ea typeface="UD デジタル 教科書体 NK-B" panose="02020700000000000000" pitchFamily="18" charset="-128"/>
              </a:rPr>
              <a:t>．</a:t>
            </a:r>
            <a:r>
              <a:rPr kumimoji="1" lang="ja-JP" altLang="en-US" sz="923" dirty="0">
                <a:solidFill>
                  <a:schemeClr val="bg1"/>
                </a:solidFill>
                <a:latin typeface="UD デジタル 教科書体 NK-B" panose="02020700000000000000" pitchFamily="18" charset="-128"/>
                <a:ea typeface="UD デジタル 教科書体 NK-B" panose="02020700000000000000" pitchFamily="18" charset="-128"/>
              </a:rPr>
              <a:t>まちづくりの戦略と取組の方向性</a:t>
            </a:r>
            <a:endParaRPr kumimoji="1" lang="en-US" altLang="ja-JP" sz="923"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76" name="テキスト ボックス 175">
            <a:extLst>
              <a:ext uri="{FF2B5EF4-FFF2-40B4-BE49-F238E27FC236}">
                <a16:creationId xmlns:a16="http://schemas.microsoft.com/office/drawing/2014/main" id="{D584E0BA-A9FD-4A94-B448-A211C17F7630}"/>
              </a:ext>
            </a:extLst>
          </p:cNvPr>
          <p:cNvSpPr txBox="1"/>
          <p:nvPr/>
        </p:nvSpPr>
        <p:spPr>
          <a:xfrm>
            <a:off x="5632955" y="1553805"/>
            <a:ext cx="1728000" cy="2259692"/>
          </a:xfrm>
          <a:prstGeom prst="rect">
            <a:avLst/>
          </a:prstGeom>
          <a:solidFill>
            <a:schemeClr val="bg1">
              <a:lumMod val="85000"/>
            </a:schemeClr>
          </a:solidFill>
          <a:ln>
            <a:noFill/>
            <a:prstDash val="dash"/>
          </a:ln>
        </p:spPr>
        <p:txBody>
          <a:bodyPr wrap="square" lIns="16615" tIns="99692" rIns="16615" bIns="0" rtlCol="0" anchor="t" anchorCtr="0">
            <a:noAutofit/>
          </a:bodyPr>
          <a:lstStyle/>
          <a:p>
            <a:pPr marL="84994" indent="-84994" algn="ctr">
              <a:lnSpc>
                <a:spcPts val="831"/>
              </a:lnSpc>
              <a:tabLst>
                <a:tab pos="0" algn="l"/>
              </a:tabLst>
            </a:pPr>
            <a:r>
              <a:rPr kumimoji="1" lang="ja-JP" altLang="en-US" sz="738" u="sng" spc="-28" dirty="0">
                <a:latin typeface="UD デジタル 教科書体 NK-B" panose="02020700000000000000" pitchFamily="18" charset="-128"/>
                <a:ea typeface="UD デジタル 教科書体 NK-B" panose="02020700000000000000" pitchFamily="18" charset="-128"/>
              </a:rPr>
              <a:t>大阪ならではの魅力を活かし、</a:t>
            </a:r>
            <a:endParaRPr kumimoji="1" lang="en-US" altLang="ja-JP" sz="738" u="sng" spc="-28" dirty="0">
              <a:latin typeface="UD デジタル 教科書体 NK-B" panose="02020700000000000000" pitchFamily="18" charset="-128"/>
              <a:ea typeface="UD デジタル 教科書体 NK-B" panose="02020700000000000000" pitchFamily="18" charset="-128"/>
            </a:endParaRPr>
          </a:p>
          <a:p>
            <a:pPr marL="84994" indent="-84994" algn="ctr">
              <a:lnSpc>
                <a:spcPts val="831"/>
              </a:lnSpc>
              <a:spcAft>
                <a:spcPts val="554"/>
              </a:spcAft>
              <a:tabLst>
                <a:tab pos="0" algn="l"/>
              </a:tabLst>
            </a:pPr>
            <a:r>
              <a:rPr kumimoji="1" lang="ja-JP" altLang="en-US" sz="738" u="sng" spc="-28" dirty="0">
                <a:latin typeface="UD デジタル 教科書体 NK-B" panose="02020700000000000000" pitchFamily="18" charset="-128"/>
                <a:ea typeface="UD デジタル 教科書体 NK-B" panose="02020700000000000000" pitchFamily="18" charset="-128"/>
              </a:rPr>
              <a:t>暮らしやすさ</a:t>
            </a:r>
            <a:r>
              <a:rPr kumimoji="1" lang="en-US" altLang="ja-JP" sz="738" u="sng" spc="-28" dirty="0">
                <a:latin typeface="UD デジタル 教科書体 NK-B" panose="02020700000000000000" pitchFamily="18" charset="-128"/>
                <a:ea typeface="UD デジタル 教科書体 NK-B" panose="02020700000000000000" pitchFamily="18" charset="-128"/>
              </a:rPr>
              <a:t>No.1</a:t>
            </a:r>
            <a:r>
              <a:rPr kumimoji="1" lang="ja-JP" altLang="en-US" sz="738" u="sng" spc="-28" dirty="0">
                <a:latin typeface="UD デジタル 教科書体 NK-B" panose="02020700000000000000" pitchFamily="18" charset="-128"/>
                <a:ea typeface="UD デジタル 教科書体 NK-B" panose="02020700000000000000" pitchFamily="18" charset="-128"/>
              </a:rPr>
              <a:t>都市を実現</a:t>
            </a:r>
            <a:endParaRPr kumimoji="1" lang="en-US" altLang="ja-JP" sz="738" u="sng" spc="-28" dirty="0">
              <a:latin typeface="UD デジタル 教科書体 NK-B" panose="02020700000000000000" pitchFamily="18" charset="-128"/>
              <a:ea typeface="UD デジタル 教科書体 NK-B" panose="02020700000000000000" pitchFamily="18" charset="-128"/>
            </a:endParaRPr>
          </a:p>
          <a:p>
            <a:pPr marL="84994" indent="-84994">
              <a:lnSpc>
                <a:spcPts val="831"/>
              </a:lnSpc>
              <a:tabLst>
                <a:tab pos="0" algn="l"/>
              </a:tabLst>
            </a:pPr>
            <a:r>
              <a:rPr kumimoji="1" lang="ja-JP" altLang="en-US" sz="738" b="1" dirty="0">
                <a:latin typeface="UD デジタル 教科書体 NK-B" panose="02020700000000000000" pitchFamily="18" charset="-128"/>
                <a:ea typeface="UD デジタル 教科書体 NK-B" panose="02020700000000000000" pitchFamily="18" charset="-128"/>
              </a:rPr>
              <a:t>１）駅周辺での拠点形成と魅力ある生活圏の創造</a:t>
            </a:r>
            <a:endParaRPr kumimoji="1" lang="en-US" altLang="ja-JP" sz="738" b="1" dirty="0">
              <a:latin typeface="UD デジタル 教科書体 NK-B" panose="02020700000000000000" pitchFamily="18" charset="-128"/>
              <a:ea typeface="UD デジタル 教科書体 NK-B" panose="02020700000000000000" pitchFamily="18" charset="-128"/>
            </a:endParaRPr>
          </a:p>
          <a:p>
            <a:pPr marL="84994" indent="-84994">
              <a:lnSpc>
                <a:spcPts val="831"/>
              </a:lnSpc>
              <a:tabLst>
                <a:tab pos="0" algn="l"/>
              </a:tabLst>
            </a:pPr>
            <a:r>
              <a:rPr kumimoji="1" lang="ja-JP" altLang="en-US" sz="646" dirty="0">
                <a:latin typeface="UD デジタル 教科書体 NK-R" panose="02020400000000000000" pitchFamily="18" charset="-128"/>
                <a:ea typeface="UD デジタル 教科書体 NK-R" panose="02020400000000000000" pitchFamily="18" charset="-128"/>
              </a:rPr>
              <a:t>　・駅周辺の再整備等に併せた都市機能の集積、人中心の空間への転換、鉄道沿線まちづくり</a:t>
            </a:r>
            <a:endParaRPr kumimoji="1" lang="en-US" altLang="ja-JP" sz="646" dirty="0">
              <a:latin typeface="UD デジタル 教科書体 NK-R" panose="02020400000000000000" pitchFamily="18" charset="-128"/>
              <a:ea typeface="UD デジタル 教科書体 NK-R" panose="02020400000000000000" pitchFamily="18" charset="-128"/>
            </a:endParaRPr>
          </a:p>
          <a:p>
            <a:pPr marL="84994" indent="-84994">
              <a:lnSpc>
                <a:spcPts val="831"/>
              </a:lnSpc>
              <a:tabLst>
                <a:tab pos="0" algn="l"/>
              </a:tabLst>
            </a:pPr>
            <a:r>
              <a:rPr kumimoji="1" lang="ja-JP" altLang="en-US" sz="646" dirty="0">
                <a:latin typeface="UD デジタル 教科書体 NK-R" panose="02020400000000000000" pitchFamily="18" charset="-128"/>
                <a:ea typeface="UD デジタル 教科書体 NK-R" panose="02020400000000000000" pitchFamily="18" charset="-128"/>
              </a:rPr>
              <a:t>　・新たなﾓﾋﾞﾘﾃｨの活用による回遊性の向上　など</a:t>
            </a:r>
            <a:endParaRPr kumimoji="1" lang="en-US" altLang="ja-JP" sz="646" dirty="0">
              <a:latin typeface="UD デジタル 教科書体 NK-R" panose="02020400000000000000" pitchFamily="18" charset="-128"/>
              <a:ea typeface="UD デジタル 教科書体 NK-R" panose="02020400000000000000" pitchFamily="18" charset="-128"/>
            </a:endParaRPr>
          </a:p>
          <a:p>
            <a:pPr marL="84994" indent="-84994">
              <a:lnSpc>
                <a:spcPts val="831"/>
              </a:lnSpc>
              <a:spcBef>
                <a:spcPts val="277"/>
              </a:spcBef>
              <a:tabLst>
                <a:tab pos="0" algn="l"/>
              </a:tabLst>
            </a:pPr>
            <a:r>
              <a:rPr kumimoji="1" lang="en-US" altLang="ja-JP" sz="738" b="1" dirty="0">
                <a:latin typeface="UD デジタル 教科書体 NK-B" panose="02020700000000000000" pitchFamily="18" charset="-128"/>
                <a:ea typeface="UD デジタル 教科書体 NK-B" panose="02020700000000000000" pitchFamily="18" charset="-128"/>
              </a:rPr>
              <a:t>2)</a:t>
            </a:r>
            <a:r>
              <a:rPr kumimoji="1" lang="ja-JP" altLang="en-US" sz="738" b="1" dirty="0">
                <a:latin typeface="UD デジタル 教科書体 NK-B" panose="02020700000000000000" pitchFamily="18" charset="-128"/>
                <a:ea typeface="UD デジタル 教科書体 NK-B" panose="02020700000000000000" pitchFamily="18" charset="-128"/>
              </a:rPr>
              <a:t>郊外住宅地を多様な世代が住み、働き、交流するまちへ再編</a:t>
            </a:r>
            <a:endParaRPr kumimoji="1" lang="en-US" altLang="ja-JP" sz="738" b="1" dirty="0">
              <a:latin typeface="UD デジタル 教科書体 NK-B" panose="02020700000000000000" pitchFamily="18" charset="-128"/>
              <a:ea typeface="UD デジタル 教科書体 NK-B" panose="02020700000000000000" pitchFamily="18" charset="-128"/>
            </a:endParaRPr>
          </a:p>
          <a:p>
            <a:pPr marL="84994" indent="-84994">
              <a:lnSpc>
                <a:spcPts val="831"/>
              </a:lnSpc>
              <a:tabLst>
                <a:tab pos="0" algn="l"/>
              </a:tabLst>
            </a:pPr>
            <a:r>
              <a:rPr kumimoji="1" lang="ja-JP" altLang="en-US" sz="738" dirty="0">
                <a:latin typeface="UD デジタル 教科書体 NK-R" panose="02020400000000000000" pitchFamily="18" charset="-128"/>
                <a:ea typeface="UD デジタル 教科書体 NK-R" panose="02020400000000000000" pitchFamily="18" charset="-128"/>
              </a:rPr>
              <a:t>　</a:t>
            </a:r>
            <a:r>
              <a:rPr kumimoji="1" lang="ja-JP" altLang="en-US" sz="646" dirty="0">
                <a:latin typeface="UD デジタル 教科書体 NK-R" panose="02020400000000000000" pitchFamily="18" charset="-128"/>
                <a:ea typeface="UD デジタル 教科書体 NK-R" panose="02020400000000000000" pitchFamily="18" charset="-128"/>
              </a:rPr>
              <a:t>・働く場の創出や地域の核となる機能の導入</a:t>
            </a:r>
            <a:endParaRPr kumimoji="1" lang="en-US" altLang="ja-JP" sz="646" dirty="0">
              <a:latin typeface="UD デジタル 教科書体 NK-R" panose="02020400000000000000" pitchFamily="18" charset="-128"/>
              <a:ea typeface="UD デジタル 教科書体 NK-R" panose="02020400000000000000" pitchFamily="18" charset="-128"/>
            </a:endParaRPr>
          </a:p>
          <a:p>
            <a:pPr marL="84994" indent="-84994">
              <a:lnSpc>
                <a:spcPts val="831"/>
              </a:lnSpc>
              <a:tabLst>
                <a:tab pos="0" algn="l"/>
              </a:tabLst>
            </a:pPr>
            <a:r>
              <a:rPr kumimoji="1" lang="ja-JP" altLang="en-US" sz="646" dirty="0">
                <a:latin typeface="UD デジタル 教科書体 NK-R" panose="02020400000000000000" pitchFamily="18" charset="-128"/>
                <a:ea typeface="UD デジタル 教科書体 NK-R" panose="02020400000000000000" pitchFamily="18" charset="-128"/>
              </a:rPr>
              <a:t>　・新たなモビリティを活用した移動の円滑化</a:t>
            </a:r>
            <a:endParaRPr kumimoji="1" lang="en-US" altLang="ja-JP" sz="646" dirty="0">
              <a:latin typeface="UD デジタル 教科書体 NK-R" panose="02020400000000000000" pitchFamily="18" charset="-128"/>
              <a:ea typeface="UD デジタル 教科書体 NK-R" panose="02020400000000000000" pitchFamily="18" charset="-128"/>
            </a:endParaRPr>
          </a:p>
          <a:p>
            <a:pPr marL="84994" indent="-84994">
              <a:lnSpc>
                <a:spcPts val="831"/>
              </a:lnSpc>
              <a:tabLst>
                <a:tab pos="0" algn="l"/>
              </a:tabLst>
            </a:pPr>
            <a:r>
              <a:rPr kumimoji="1" lang="ja-JP" altLang="en-US" sz="646" dirty="0">
                <a:latin typeface="UD デジタル 教科書体 NK-R" panose="02020400000000000000" pitchFamily="18" charset="-128"/>
                <a:ea typeface="UD デジタル 教科書体 NK-R" panose="02020400000000000000" pitchFamily="18" charset="-128"/>
              </a:rPr>
              <a:t>　・周辺の田園環境を活かした農との共存　　など</a:t>
            </a:r>
            <a:endParaRPr kumimoji="1" lang="en-US" altLang="ja-JP" sz="646" dirty="0">
              <a:latin typeface="UD デジタル 教科書体 NK-R" panose="02020400000000000000" pitchFamily="18" charset="-128"/>
              <a:ea typeface="UD デジタル 教科書体 NK-R" panose="02020400000000000000" pitchFamily="18" charset="-128"/>
            </a:endParaRPr>
          </a:p>
          <a:p>
            <a:pPr marL="84994" indent="-84994">
              <a:lnSpc>
                <a:spcPts val="831"/>
              </a:lnSpc>
              <a:spcBef>
                <a:spcPts val="277"/>
              </a:spcBef>
              <a:tabLst>
                <a:tab pos="0" algn="l"/>
              </a:tabLst>
            </a:pPr>
            <a:r>
              <a:rPr kumimoji="1" lang="en-US" altLang="ja-JP" sz="738" b="1" dirty="0">
                <a:latin typeface="UD デジタル 教科書体 NK-B" panose="02020700000000000000" pitchFamily="18" charset="-128"/>
                <a:ea typeface="UD デジタル 教科書体 NK-B" panose="02020700000000000000" pitchFamily="18" charset="-128"/>
              </a:rPr>
              <a:t>3</a:t>
            </a:r>
            <a:r>
              <a:rPr kumimoji="1" lang="ja-JP" altLang="en-US" sz="738" b="1" dirty="0">
                <a:latin typeface="UD デジタル 教科書体 NK-B" panose="02020700000000000000" pitchFamily="18" charset="-128"/>
                <a:ea typeface="UD デジタル 教科書体 NK-B" panose="02020700000000000000" pitchFamily="18" charset="-128"/>
              </a:rPr>
              <a:t>）豊かな自然を活かしたまちづくり</a:t>
            </a:r>
            <a:endParaRPr kumimoji="1" lang="en-US" altLang="ja-JP" sz="738" b="1" dirty="0">
              <a:latin typeface="UD デジタル 教科書体 NK-B" panose="02020700000000000000" pitchFamily="18" charset="-128"/>
              <a:ea typeface="UD デジタル 教科書体 NK-B" panose="02020700000000000000" pitchFamily="18" charset="-128"/>
            </a:endParaRPr>
          </a:p>
          <a:p>
            <a:pPr marL="84994" indent="-84994">
              <a:lnSpc>
                <a:spcPts val="831"/>
              </a:lnSpc>
              <a:tabLst>
                <a:tab pos="0" algn="l"/>
              </a:tabLst>
            </a:pPr>
            <a:r>
              <a:rPr kumimoji="1" lang="ja-JP" altLang="en-US" sz="738" dirty="0">
                <a:latin typeface="UD デジタル 教科書体 NK-R" panose="02020400000000000000" pitchFamily="18" charset="-128"/>
                <a:ea typeface="UD デジタル 教科書体 NK-R" panose="02020400000000000000" pitchFamily="18" charset="-128"/>
              </a:rPr>
              <a:t>　</a:t>
            </a:r>
            <a:r>
              <a:rPr kumimoji="1" lang="ja-JP" altLang="en-US" sz="646" dirty="0">
                <a:latin typeface="UD デジタル 教科書体 NK-R" panose="02020400000000000000" pitchFamily="18" charset="-128"/>
                <a:ea typeface="UD デジタル 教科書体 NK-R" panose="02020400000000000000" pitchFamily="18" charset="-128"/>
              </a:rPr>
              <a:t>・</a:t>
            </a:r>
            <a:r>
              <a:rPr kumimoji="1" lang="en-US" altLang="ja-JP" sz="646" dirty="0">
                <a:latin typeface="UD デジタル 教科書体 NK-R" panose="02020400000000000000" pitchFamily="18" charset="-128"/>
                <a:ea typeface="UD デジタル 教科書体 NK-R" panose="02020400000000000000" pitchFamily="18" charset="-128"/>
              </a:rPr>
              <a:t>AI</a:t>
            </a:r>
            <a:r>
              <a:rPr kumimoji="1" lang="ja-JP" altLang="en-US" sz="646" dirty="0">
                <a:latin typeface="UD デジタル 教科書体 NK-R" panose="02020400000000000000" pitchFamily="18" charset="-128"/>
                <a:ea typeface="UD デジタル 教科書体 NK-R" panose="02020400000000000000" pitchFamily="18" charset="-128"/>
              </a:rPr>
              <a:t>ｵﾝﾃﾞﾏﾝﾄﾞ交通等による交通アクセスの確保</a:t>
            </a:r>
            <a:endParaRPr kumimoji="1" lang="en-US" altLang="ja-JP" sz="646" dirty="0">
              <a:latin typeface="UD デジタル 教科書体 NK-R" panose="02020400000000000000" pitchFamily="18" charset="-128"/>
              <a:ea typeface="UD デジタル 教科書体 NK-R" panose="02020400000000000000" pitchFamily="18" charset="-128"/>
            </a:endParaRPr>
          </a:p>
          <a:p>
            <a:pPr marL="84994" indent="-84994">
              <a:lnSpc>
                <a:spcPts val="831"/>
              </a:lnSpc>
              <a:tabLst>
                <a:tab pos="0" algn="l"/>
              </a:tabLst>
            </a:pPr>
            <a:r>
              <a:rPr kumimoji="1" lang="ja-JP" altLang="en-US" sz="646" dirty="0">
                <a:latin typeface="UD デジタル 教科書体 NK-R" panose="02020400000000000000" pitchFamily="18" charset="-128"/>
                <a:ea typeface="UD デジタル 教科書体 NK-R" panose="02020400000000000000" pitchFamily="18" charset="-128"/>
              </a:rPr>
              <a:t>　・既存ストックを活用した働く場</a:t>
            </a:r>
            <a:r>
              <a:rPr kumimoji="1" lang="ja-JP" altLang="en-US" sz="646">
                <a:latin typeface="UD デジタル 教科書体 NK-R" panose="02020400000000000000" pitchFamily="18" charset="-128"/>
                <a:ea typeface="UD デジタル 教科書体 NK-R" panose="02020400000000000000" pitchFamily="18" charset="-128"/>
              </a:rPr>
              <a:t>等の創出、</a:t>
            </a:r>
            <a:r>
              <a:rPr kumimoji="1" lang="ja-JP" altLang="en-US" sz="646" dirty="0">
                <a:latin typeface="UD デジタル 教科書体 NK-R" panose="02020400000000000000" pitchFamily="18" charset="-128"/>
                <a:ea typeface="UD デジタル 教科書体 NK-R" panose="02020400000000000000" pitchFamily="18" charset="-128"/>
              </a:rPr>
              <a:t>先端技術を活用した生活支援サービスの提供</a:t>
            </a:r>
            <a:endParaRPr kumimoji="1" lang="en-US" altLang="ja-JP" sz="646" dirty="0">
              <a:latin typeface="UD デジタル 教科書体 NK-R" panose="02020400000000000000" pitchFamily="18" charset="-128"/>
              <a:ea typeface="UD デジタル 教科書体 NK-R" panose="02020400000000000000" pitchFamily="18" charset="-128"/>
            </a:endParaRPr>
          </a:p>
          <a:p>
            <a:pPr marL="84994" indent="-84994">
              <a:lnSpc>
                <a:spcPts val="831"/>
              </a:lnSpc>
              <a:tabLst>
                <a:tab pos="0" algn="l"/>
              </a:tabLst>
            </a:pPr>
            <a:r>
              <a:rPr kumimoji="1" lang="ja-JP" altLang="en-US" sz="646" dirty="0">
                <a:latin typeface="UD デジタル 教科書体 NK-R" panose="02020400000000000000" pitchFamily="18" charset="-128"/>
                <a:ea typeface="UD デジタル 教科書体 NK-R" panose="02020400000000000000" pitchFamily="18" charset="-128"/>
              </a:rPr>
              <a:t>　・豊かな自然を体験できるまちづくり、ワーケーションやマルチハビテーションの促進　など</a:t>
            </a:r>
            <a:endParaRPr kumimoji="1" lang="en-US" altLang="ja-JP" sz="646" dirty="0">
              <a:latin typeface="UD デジタル 教科書体 NK-R" panose="02020400000000000000" pitchFamily="18" charset="-128"/>
              <a:ea typeface="UD デジタル 教科書体 NK-R" panose="02020400000000000000" pitchFamily="18" charset="-128"/>
            </a:endParaRPr>
          </a:p>
          <a:p>
            <a:pPr marL="84994" indent="-84994">
              <a:lnSpc>
                <a:spcPts val="831"/>
              </a:lnSpc>
              <a:spcBef>
                <a:spcPts val="185"/>
              </a:spcBef>
              <a:tabLst>
                <a:tab pos="0" algn="l"/>
              </a:tabLst>
            </a:pPr>
            <a:endParaRPr kumimoji="1" lang="en-US" altLang="ja-JP" sz="738" dirty="0">
              <a:latin typeface="UD デジタル 教科書体 NK-R" panose="02020400000000000000" pitchFamily="18" charset="-128"/>
              <a:ea typeface="UD デジタル 教科書体 NK-R" panose="02020400000000000000" pitchFamily="18" charset="-128"/>
            </a:endParaRPr>
          </a:p>
          <a:p>
            <a:pPr marL="84994" indent="-84994">
              <a:lnSpc>
                <a:spcPts val="831"/>
              </a:lnSpc>
              <a:spcBef>
                <a:spcPts val="185"/>
              </a:spcBef>
              <a:tabLst>
                <a:tab pos="0" algn="l"/>
              </a:tabLst>
            </a:pPr>
            <a:endParaRPr kumimoji="1" lang="en-US" altLang="ja-JP" sz="738" dirty="0">
              <a:latin typeface="UD デジタル 教科書体 NK-R" panose="02020400000000000000" pitchFamily="18" charset="-128"/>
              <a:ea typeface="UD デジタル 教科書体 NK-R" panose="02020400000000000000" pitchFamily="18" charset="-128"/>
            </a:endParaRPr>
          </a:p>
          <a:p>
            <a:pPr marL="84994" indent="-84994">
              <a:lnSpc>
                <a:spcPts val="831"/>
              </a:lnSpc>
              <a:spcBef>
                <a:spcPts val="185"/>
              </a:spcBef>
              <a:tabLst>
                <a:tab pos="0" algn="l"/>
              </a:tabLst>
            </a:pPr>
            <a:endParaRPr kumimoji="1" lang="en-US" altLang="ja-JP" sz="738" dirty="0">
              <a:latin typeface="UD デジタル 教科書体 NK-R" panose="02020400000000000000" pitchFamily="18" charset="-128"/>
              <a:ea typeface="UD デジタル 教科書体 NK-R" panose="02020400000000000000" pitchFamily="18" charset="-128"/>
            </a:endParaRPr>
          </a:p>
        </p:txBody>
      </p:sp>
      <p:sp>
        <p:nvSpPr>
          <p:cNvPr id="177" name="テキスト ボックス 176">
            <a:extLst>
              <a:ext uri="{FF2B5EF4-FFF2-40B4-BE49-F238E27FC236}">
                <a16:creationId xmlns:a16="http://schemas.microsoft.com/office/drawing/2014/main" id="{D584E0BA-A9FD-4A94-B448-A211C17F7630}"/>
              </a:ext>
            </a:extLst>
          </p:cNvPr>
          <p:cNvSpPr txBox="1"/>
          <p:nvPr/>
        </p:nvSpPr>
        <p:spPr>
          <a:xfrm>
            <a:off x="7382176" y="1553805"/>
            <a:ext cx="1728000" cy="2259692"/>
          </a:xfrm>
          <a:prstGeom prst="rect">
            <a:avLst/>
          </a:prstGeom>
          <a:solidFill>
            <a:schemeClr val="bg1">
              <a:lumMod val="85000"/>
            </a:schemeClr>
          </a:solidFill>
          <a:ln>
            <a:noFill/>
            <a:prstDash val="dash"/>
          </a:ln>
        </p:spPr>
        <p:txBody>
          <a:bodyPr wrap="square" lIns="16615" tIns="99692" rIns="16615" bIns="0" rtlCol="0" anchor="t" anchorCtr="0">
            <a:noAutofit/>
          </a:bodyPr>
          <a:lstStyle/>
          <a:p>
            <a:pPr marL="84994" indent="-84994">
              <a:lnSpc>
                <a:spcPts val="831"/>
              </a:lnSpc>
              <a:tabLst>
                <a:tab pos="0" algn="l"/>
              </a:tabLst>
            </a:pPr>
            <a:r>
              <a:rPr kumimoji="1" lang="ja-JP" altLang="en-US" sz="738" dirty="0">
                <a:latin typeface="UD デジタル 教科書体 NK-B" panose="02020700000000000000" pitchFamily="18" charset="-128"/>
                <a:ea typeface="UD デジタル 教科書体 NK-B" panose="02020700000000000000" pitchFamily="18" charset="-128"/>
              </a:rPr>
              <a:t>　　</a:t>
            </a:r>
            <a:r>
              <a:rPr kumimoji="1" lang="ja-JP" altLang="en-US" sz="738" u="sng" dirty="0">
                <a:latin typeface="UD デジタル 教科書体 NK-B" panose="02020700000000000000" pitchFamily="18" charset="-128"/>
                <a:ea typeface="UD デジタル 教科書体 NK-B" panose="02020700000000000000" pitchFamily="18" charset="-128"/>
              </a:rPr>
              <a:t>海・川・山や多様な地域資源を活かし、</a:t>
            </a:r>
            <a:endParaRPr kumimoji="1" lang="en-US" altLang="ja-JP" sz="738" u="sng" dirty="0">
              <a:latin typeface="UD デジタル 教科書体 NK-B" panose="02020700000000000000" pitchFamily="18" charset="-128"/>
              <a:ea typeface="UD デジタル 教科書体 NK-B" panose="02020700000000000000" pitchFamily="18" charset="-128"/>
            </a:endParaRPr>
          </a:p>
          <a:p>
            <a:pPr marL="84994" indent="-84994">
              <a:lnSpc>
                <a:spcPts val="831"/>
              </a:lnSpc>
              <a:tabLst>
                <a:tab pos="0" algn="l"/>
              </a:tabLst>
            </a:pPr>
            <a:r>
              <a:rPr kumimoji="1" lang="ja-JP" altLang="en-US" sz="738" dirty="0">
                <a:latin typeface="UD デジタル 教科書体 NK-B" panose="02020700000000000000" pitchFamily="18" charset="-128"/>
                <a:ea typeface="UD デジタル 教科書体 NK-B" panose="02020700000000000000" pitchFamily="18" charset="-128"/>
              </a:rPr>
              <a:t>　　</a:t>
            </a:r>
            <a:r>
              <a:rPr kumimoji="1" lang="ja-JP" altLang="en-US" sz="738" u="sng" dirty="0">
                <a:latin typeface="UD デジタル 教科書体 NK-B" panose="02020700000000000000" pitchFamily="18" charset="-128"/>
                <a:ea typeface="UD デジタル 教科書体 NK-B" panose="02020700000000000000" pitchFamily="18" charset="-128"/>
              </a:rPr>
              <a:t>地域を活性化</a:t>
            </a:r>
            <a:endParaRPr kumimoji="1" lang="en-US" altLang="ja-JP" sz="738" u="sng" dirty="0">
              <a:latin typeface="UD デジタル 教科書体 NK-B" panose="02020700000000000000" pitchFamily="18" charset="-128"/>
              <a:ea typeface="UD デジタル 教科書体 NK-B" panose="02020700000000000000" pitchFamily="18" charset="-128"/>
            </a:endParaRPr>
          </a:p>
          <a:p>
            <a:pPr marL="84994" indent="-84994" algn="just">
              <a:lnSpc>
                <a:spcPts val="831"/>
              </a:lnSpc>
              <a:tabLst>
                <a:tab pos="0" algn="l"/>
              </a:tabLst>
            </a:pPr>
            <a:r>
              <a:rPr kumimoji="1" lang="ja-JP" altLang="en-US" sz="738" dirty="0">
                <a:latin typeface="UD デジタル 教科書体 NK-B" panose="02020700000000000000" pitchFamily="18" charset="-128"/>
                <a:ea typeface="UD デジタル 教科書体 NK-B" panose="02020700000000000000" pitchFamily="18" charset="-128"/>
              </a:rPr>
              <a:t>１）大阪広域ベイエリアのまちづくり</a:t>
            </a:r>
            <a:endParaRPr kumimoji="1" lang="en-US" altLang="ja-JP" sz="738" dirty="0">
              <a:latin typeface="UD デジタル 教科書体 NK-B" panose="02020700000000000000" pitchFamily="18" charset="-128"/>
              <a:ea typeface="UD デジタル 教科書体 NK-B" panose="02020700000000000000" pitchFamily="18" charset="-128"/>
            </a:endParaRPr>
          </a:p>
          <a:p>
            <a:pPr marL="84994" indent="-84994" algn="just">
              <a:lnSpc>
                <a:spcPts val="831"/>
              </a:lnSpc>
              <a:tabLst>
                <a:tab pos="0" algn="l"/>
              </a:tabLst>
            </a:pPr>
            <a:r>
              <a:rPr kumimoji="1" lang="ja-JP" altLang="en-US" sz="646" dirty="0">
                <a:latin typeface="UD デジタル 教科書体 NK-R" panose="02020400000000000000" pitchFamily="18" charset="-128"/>
                <a:ea typeface="UD デジタル 教科書体 NK-R" panose="02020400000000000000" pitchFamily="18" charset="-128"/>
              </a:rPr>
              <a:t>　・多様な地域資源・ストックを活かしたまちづくり</a:t>
            </a:r>
            <a:endParaRPr kumimoji="1" lang="en-US" altLang="ja-JP" sz="646" dirty="0">
              <a:latin typeface="UD デジタル 教科書体 NK-R" panose="02020400000000000000" pitchFamily="18" charset="-128"/>
              <a:ea typeface="UD デジタル 教科書体 NK-R" panose="02020400000000000000" pitchFamily="18" charset="-128"/>
            </a:endParaRPr>
          </a:p>
          <a:p>
            <a:pPr marL="84994" indent="-84994" algn="just">
              <a:lnSpc>
                <a:spcPts val="831"/>
              </a:lnSpc>
              <a:tabLst>
                <a:tab pos="0" algn="l"/>
              </a:tabLst>
            </a:pPr>
            <a:r>
              <a:rPr kumimoji="1" lang="ja-JP" altLang="en-US" sz="738" dirty="0">
                <a:latin typeface="UD デジタル 教科書体 NK-R" panose="02020400000000000000" pitchFamily="18" charset="-128"/>
                <a:ea typeface="UD デジタル 教科書体 NK-R" panose="02020400000000000000" pitchFamily="18" charset="-128"/>
              </a:rPr>
              <a:t>　</a:t>
            </a:r>
            <a:r>
              <a:rPr kumimoji="1" lang="ja-JP" altLang="en-US" sz="646" dirty="0">
                <a:latin typeface="UD デジタル 教科書体 NK-R" panose="02020400000000000000" pitchFamily="18" charset="-128"/>
                <a:ea typeface="UD デジタル 教科書体 NK-R" panose="02020400000000000000" pitchFamily="18" charset="-128"/>
              </a:rPr>
              <a:t>・海上交通・自転車等による回遊性の向上 など</a:t>
            </a:r>
            <a:endParaRPr kumimoji="1" lang="en-US" altLang="ja-JP" sz="646" dirty="0">
              <a:latin typeface="UD デジタル 教科書体 NK-R" panose="02020400000000000000" pitchFamily="18" charset="-128"/>
              <a:ea typeface="UD デジタル 教科書体 NK-R" panose="02020400000000000000" pitchFamily="18" charset="-128"/>
            </a:endParaRPr>
          </a:p>
          <a:p>
            <a:pPr marL="132926" indent="-166158" algn="just">
              <a:lnSpc>
                <a:spcPts val="831"/>
              </a:lnSpc>
              <a:spcBef>
                <a:spcPts val="369"/>
              </a:spcBef>
              <a:tabLst>
                <a:tab pos="0" algn="l"/>
              </a:tabLst>
            </a:pPr>
            <a:r>
              <a:rPr kumimoji="1" lang="ja-JP" altLang="en-US" sz="738" dirty="0">
                <a:latin typeface="UD デジタル 教科書体 NK-B" panose="02020700000000000000" pitchFamily="18" charset="-128"/>
                <a:ea typeface="UD デジタル 教科書体 NK-B" panose="02020700000000000000" pitchFamily="18" charset="-128"/>
              </a:rPr>
              <a:t>２）河川空間を活かした魅力あるまちづくり</a:t>
            </a:r>
            <a:endParaRPr kumimoji="1" lang="en-US" altLang="ja-JP" sz="738" dirty="0">
              <a:latin typeface="UD デジタル 教科書体 NK-B" panose="02020700000000000000" pitchFamily="18" charset="-128"/>
              <a:ea typeface="UD デジタル 教科書体 NK-B" panose="02020700000000000000" pitchFamily="18" charset="-128"/>
            </a:endParaRPr>
          </a:p>
          <a:p>
            <a:pPr marL="132926" indent="-166158" algn="just">
              <a:lnSpc>
                <a:spcPts val="831"/>
              </a:lnSpc>
              <a:tabLst>
                <a:tab pos="0" algn="l"/>
              </a:tabLst>
            </a:pPr>
            <a:r>
              <a:rPr kumimoji="1" lang="ja-JP" altLang="en-US" sz="646" dirty="0">
                <a:latin typeface="UD デジタル 教科書体 NK-R" panose="02020400000000000000" pitchFamily="18" charset="-128"/>
                <a:ea typeface="UD デジタル 教科書体 NK-R" panose="02020400000000000000" pitchFamily="18" charset="-128"/>
              </a:rPr>
              <a:t>　・舟運活性化や水辺空間の整備等にぎわい創出</a:t>
            </a:r>
            <a:endParaRPr kumimoji="1" lang="en-US" altLang="ja-JP" sz="646" dirty="0">
              <a:latin typeface="UD デジタル 教科書体 NK-R" panose="02020400000000000000" pitchFamily="18" charset="-128"/>
              <a:ea typeface="UD デジタル 教科書体 NK-R" panose="02020400000000000000" pitchFamily="18" charset="-128"/>
            </a:endParaRPr>
          </a:p>
          <a:p>
            <a:pPr marL="132926" indent="-166158" algn="just">
              <a:lnSpc>
                <a:spcPts val="831"/>
              </a:lnSpc>
              <a:tabLst>
                <a:tab pos="0" algn="l"/>
              </a:tabLst>
            </a:pPr>
            <a:r>
              <a:rPr kumimoji="1" lang="ja-JP" altLang="en-US" sz="646" dirty="0">
                <a:latin typeface="UD デジタル 教科書体 NK-R" panose="02020400000000000000" pitchFamily="18" charset="-128"/>
                <a:ea typeface="UD デジタル 教科書体 NK-R" panose="02020400000000000000" pitchFamily="18" charset="-128"/>
              </a:rPr>
              <a:t>　・サイクル等による回遊性の向上　　など</a:t>
            </a:r>
            <a:endParaRPr kumimoji="1" lang="en-US" altLang="ja-JP" sz="646" dirty="0">
              <a:latin typeface="UD デジタル 教科書体 NK-R" panose="02020400000000000000" pitchFamily="18" charset="-128"/>
              <a:ea typeface="UD デジタル 教科書体 NK-R" panose="02020400000000000000" pitchFamily="18" charset="-128"/>
            </a:endParaRPr>
          </a:p>
          <a:p>
            <a:pPr marL="132926" indent="-168524" algn="just">
              <a:lnSpc>
                <a:spcPts val="831"/>
              </a:lnSpc>
              <a:spcBef>
                <a:spcPts val="369"/>
              </a:spcBef>
              <a:tabLst>
                <a:tab pos="0" algn="l"/>
              </a:tabLst>
            </a:pPr>
            <a:r>
              <a:rPr kumimoji="1" lang="ja-JP" altLang="en-US" sz="738" dirty="0">
                <a:latin typeface="UD デジタル 教科書体 NK-B" panose="02020700000000000000" pitchFamily="18" charset="-128"/>
                <a:ea typeface="UD デジタル 教科書体 NK-B" panose="02020700000000000000" pitchFamily="18" charset="-128"/>
              </a:rPr>
              <a:t>３）周辺山系の自然資源等を活用したまちづくり</a:t>
            </a:r>
            <a:endParaRPr kumimoji="1" lang="en-US" altLang="ja-JP" sz="738" dirty="0">
              <a:latin typeface="UD デジタル 教科書体 NK-B" panose="02020700000000000000" pitchFamily="18" charset="-128"/>
              <a:ea typeface="UD デジタル 教科書体 NK-B" panose="02020700000000000000" pitchFamily="18" charset="-128"/>
            </a:endParaRPr>
          </a:p>
          <a:p>
            <a:pPr marL="168524" indent="-168524" algn="just">
              <a:lnSpc>
                <a:spcPts val="831"/>
              </a:lnSpc>
              <a:tabLst>
                <a:tab pos="0" algn="l"/>
              </a:tabLst>
            </a:pPr>
            <a:r>
              <a:rPr kumimoji="1" lang="ja-JP" altLang="en-US" sz="646" dirty="0">
                <a:latin typeface="UD デジタル 教科書体 NK-R" panose="02020400000000000000" pitchFamily="18" charset="-128"/>
                <a:ea typeface="UD デジタル 教科書体 NK-R" panose="02020400000000000000" pitchFamily="18" charset="-128"/>
              </a:rPr>
              <a:t>　・自然公園、歴史・文化、風景地等のﾈｯﾄﾜｰｸ化</a:t>
            </a:r>
            <a:endParaRPr kumimoji="1" lang="en-US" altLang="ja-JP" sz="646" dirty="0">
              <a:latin typeface="UD デジタル 教科書体 NK-R" panose="02020400000000000000" pitchFamily="18" charset="-128"/>
              <a:ea typeface="UD デジタル 教科書体 NK-R" panose="02020400000000000000" pitchFamily="18" charset="-128"/>
            </a:endParaRPr>
          </a:p>
          <a:p>
            <a:pPr marL="168524" indent="-168524" algn="just">
              <a:lnSpc>
                <a:spcPts val="831"/>
              </a:lnSpc>
              <a:tabLst>
                <a:tab pos="0" algn="l"/>
              </a:tabLst>
            </a:pPr>
            <a:r>
              <a:rPr kumimoji="1" lang="ja-JP" altLang="en-US" sz="646" dirty="0">
                <a:latin typeface="UD デジタル 教科書体 NK-R" panose="02020400000000000000" pitchFamily="18" charset="-128"/>
                <a:ea typeface="UD デジタル 教科書体 NK-R" panose="02020400000000000000" pitchFamily="18" charset="-128"/>
              </a:rPr>
              <a:t>　・民活による利用促進・利便性向上　など</a:t>
            </a:r>
            <a:endParaRPr kumimoji="1" lang="en-US" altLang="ja-JP" sz="646" dirty="0">
              <a:latin typeface="UD デジタル 教科書体 NK-R" panose="02020400000000000000" pitchFamily="18" charset="-128"/>
              <a:ea typeface="UD デジタル 教科書体 NK-R" panose="02020400000000000000" pitchFamily="18" charset="-128"/>
            </a:endParaRPr>
          </a:p>
          <a:p>
            <a:pPr marL="132926" indent="-166158" algn="just">
              <a:lnSpc>
                <a:spcPts val="831"/>
              </a:lnSpc>
              <a:spcBef>
                <a:spcPts val="369"/>
              </a:spcBef>
              <a:tabLst>
                <a:tab pos="0" algn="l"/>
              </a:tabLst>
            </a:pPr>
            <a:r>
              <a:rPr kumimoji="1" lang="ja-JP" altLang="en-US" sz="738" dirty="0">
                <a:latin typeface="UD デジタル 教科書体 NK-B" panose="02020700000000000000" pitchFamily="18" charset="-128"/>
                <a:ea typeface="UD デジタル 教科書体 NK-B" panose="02020700000000000000" pitchFamily="18" charset="-128"/>
              </a:rPr>
              <a:t>４）多様な地域資源を活かした魅力あふれる都市空間の形成</a:t>
            </a:r>
            <a:endParaRPr kumimoji="1" lang="en-US" altLang="ja-JP" sz="738" dirty="0">
              <a:latin typeface="UD デジタル 教科書体 NK-B" panose="02020700000000000000" pitchFamily="18" charset="-128"/>
              <a:ea typeface="UD デジタル 教科書体 NK-B" panose="02020700000000000000" pitchFamily="18" charset="-128"/>
            </a:endParaRPr>
          </a:p>
          <a:p>
            <a:pPr marL="33705" indent="-67409" algn="just">
              <a:lnSpc>
                <a:spcPts val="831"/>
              </a:lnSpc>
              <a:tabLst>
                <a:tab pos="0" algn="l"/>
              </a:tabLst>
            </a:pPr>
            <a:r>
              <a:rPr kumimoji="1" lang="ja-JP" altLang="en-US" sz="646" spc="-18" dirty="0">
                <a:latin typeface="UD デジタル 教科書体 NK-R" panose="02020400000000000000" pitchFamily="18" charset="-128"/>
                <a:ea typeface="UD デジタル 教科書体 NK-R" panose="02020400000000000000" pitchFamily="18" charset="-128"/>
              </a:rPr>
              <a:t>　・世界遺産など、歴史・文化遺産の魅力発信と</a:t>
            </a:r>
            <a:endParaRPr kumimoji="1" lang="en-US" altLang="ja-JP" sz="646" spc="-18" dirty="0">
              <a:latin typeface="UD デジタル 教科書体 NK-R" panose="02020400000000000000" pitchFamily="18" charset="-128"/>
              <a:ea typeface="UD デジタル 教科書体 NK-R" panose="02020400000000000000" pitchFamily="18" charset="-128"/>
            </a:endParaRPr>
          </a:p>
          <a:p>
            <a:pPr marL="33705" indent="-67409" algn="just">
              <a:lnSpc>
                <a:spcPts val="831"/>
              </a:lnSpc>
              <a:tabLst>
                <a:tab pos="0" algn="l"/>
              </a:tabLst>
            </a:pPr>
            <a:r>
              <a:rPr kumimoji="1" lang="ja-JP" altLang="en-US" sz="646" spc="-18" dirty="0">
                <a:latin typeface="UD デジタル 教科書体 NK-R" panose="02020400000000000000" pitchFamily="18" charset="-128"/>
                <a:ea typeface="UD デジタル 教科書体 NK-R" panose="02020400000000000000" pitchFamily="18" charset="-128"/>
              </a:rPr>
              <a:t>　　観光ネットワークの形成</a:t>
            </a:r>
            <a:endParaRPr kumimoji="1" lang="en-US" altLang="ja-JP" sz="646" spc="-18" dirty="0">
              <a:latin typeface="UD デジタル 教科書体 NK-R" panose="02020400000000000000" pitchFamily="18" charset="-128"/>
              <a:ea typeface="UD デジタル 教科書体 NK-R" panose="02020400000000000000" pitchFamily="18" charset="-128"/>
            </a:endParaRPr>
          </a:p>
          <a:p>
            <a:pPr marL="82064" indent="-82064" algn="just">
              <a:lnSpc>
                <a:spcPts val="831"/>
              </a:lnSpc>
              <a:tabLst>
                <a:tab pos="0" algn="l"/>
              </a:tabLst>
            </a:pPr>
            <a:r>
              <a:rPr kumimoji="1" lang="ja-JP" altLang="en-US" sz="646" dirty="0">
                <a:latin typeface="UD デジタル 教科書体 NK-R" panose="02020400000000000000" pitchFamily="18" charset="-128"/>
                <a:ea typeface="UD デジタル 教科書体 NK-R" panose="02020400000000000000" pitchFamily="18" charset="-128"/>
              </a:rPr>
              <a:t>　</a:t>
            </a:r>
            <a:r>
              <a:rPr kumimoji="1" lang="ja-JP" altLang="en-US" sz="646" spc="-37" dirty="0">
                <a:latin typeface="UD デジタル 教科書体 NK-R" panose="02020400000000000000" pitchFamily="18" charset="-128"/>
                <a:ea typeface="UD デジタル 教科書体 NK-R" panose="02020400000000000000" pitchFamily="18" charset="-128"/>
              </a:rPr>
              <a:t>・景観資源やアートを活かしたまちづくり　　　</a:t>
            </a:r>
            <a:r>
              <a:rPr kumimoji="1" lang="ja-JP" altLang="en-US" sz="646" dirty="0">
                <a:latin typeface="UD デジタル 教科書体 NK-R" panose="02020400000000000000" pitchFamily="18" charset="-128"/>
                <a:ea typeface="UD デジタル 教科書体 NK-R" panose="02020400000000000000" pitchFamily="18" charset="-128"/>
              </a:rPr>
              <a:t>　など</a:t>
            </a:r>
            <a:endParaRPr kumimoji="1" lang="en-US" altLang="ja-JP" sz="738" dirty="0">
              <a:latin typeface="UD デジタル 教科書体 NK-R" panose="02020400000000000000" pitchFamily="18" charset="-128"/>
              <a:ea typeface="UD デジタル 教科書体 NK-R" panose="02020400000000000000" pitchFamily="18" charset="-128"/>
            </a:endParaRPr>
          </a:p>
        </p:txBody>
      </p:sp>
      <p:sp>
        <p:nvSpPr>
          <p:cNvPr id="57" name="テキスト ボックス 56">
            <a:extLst>
              <a:ext uri="{FF2B5EF4-FFF2-40B4-BE49-F238E27FC236}">
                <a16:creationId xmlns:a16="http://schemas.microsoft.com/office/drawing/2014/main" id="{D584E0BA-A9FD-4A94-B448-A211C17F7630}"/>
              </a:ext>
            </a:extLst>
          </p:cNvPr>
          <p:cNvSpPr txBox="1"/>
          <p:nvPr/>
        </p:nvSpPr>
        <p:spPr>
          <a:xfrm>
            <a:off x="28857" y="2387278"/>
            <a:ext cx="2676436" cy="127306"/>
          </a:xfrm>
          <a:prstGeom prst="rect">
            <a:avLst/>
          </a:prstGeom>
          <a:noFill/>
          <a:ln>
            <a:noFill/>
          </a:ln>
        </p:spPr>
        <p:txBody>
          <a:bodyPr wrap="square" lIns="0" tIns="0" rIns="0" bIns="0" rtlCol="0" anchor="t" anchorCtr="0">
            <a:noAutofit/>
          </a:bodyPr>
          <a:lstStyle/>
          <a:p>
            <a:pPr>
              <a:lnSpc>
                <a:spcPts val="1015"/>
              </a:lnSpc>
              <a:tabLst>
                <a:tab pos="86460" algn="l"/>
              </a:tabLst>
            </a:pPr>
            <a:r>
              <a:rPr kumimoji="1" lang="ja-JP" altLang="en-US" sz="831" dirty="0">
                <a:latin typeface="UD デジタル 教科書体 NK-R" panose="02020400000000000000" pitchFamily="18" charset="-128"/>
                <a:ea typeface="UD デジタル 教科書体 NK-R" panose="02020400000000000000" pitchFamily="18" charset="-128"/>
              </a:rPr>
              <a:t>　</a:t>
            </a:r>
            <a:r>
              <a:rPr kumimoji="1" lang="ja-JP" altLang="en-US" sz="831" dirty="0">
                <a:latin typeface="UD デジタル 教科書体 NK-B" panose="02020700000000000000" pitchFamily="18" charset="-128"/>
                <a:ea typeface="UD デジタル 教科書体 NK-B" panose="02020700000000000000" pitchFamily="18" charset="-128"/>
              </a:rPr>
              <a:t>（１）まちづくりの基本目標</a:t>
            </a:r>
            <a:endParaRPr kumimoji="1" lang="en-US" altLang="ja-JP" sz="831" dirty="0">
              <a:latin typeface="UD デジタル 教科書体 NK-B" panose="02020700000000000000" pitchFamily="18" charset="-128"/>
              <a:ea typeface="UD デジタル 教科書体 NK-B" panose="02020700000000000000" pitchFamily="18" charset="-128"/>
            </a:endParaRPr>
          </a:p>
        </p:txBody>
      </p:sp>
      <p:sp>
        <p:nvSpPr>
          <p:cNvPr id="145" name="テキスト ボックス 144">
            <a:extLst>
              <a:ext uri="{FF2B5EF4-FFF2-40B4-BE49-F238E27FC236}">
                <a16:creationId xmlns:a16="http://schemas.microsoft.com/office/drawing/2014/main" id="{D584E0BA-A9FD-4A94-B448-A211C17F7630}"/>
              </a:ext>
            </a:extLst>
          </p:cNvPr>
          <p:cNvSpPr txBox="1"/>
          <p:nvPr/>
        </p:nvSpPr>
        <p:spPr>
          <a:xfrm>
            <a:off x="3874339" y="4136025"/>
            <a:ext cx="2558769" cy="1096615"/>
          </a:xfrm>
          <a:prstGeom prst="rect">
            <a:avLst/>
          </a:prstGeom>
          <a:solidFill>
            <a:schemeClr val="bg1">
              <a:lumMod val="85000"/>
            </a:schemeClr>
          </a:solidFill>
          <a:ln>
            <a:noFill/>
            <a:prstDash val="dash"/>
          </a:ln>
        </p:spPr>
        <p:txBody>
          <a:bodyPr wrap="square" lIns="16615" tIns="66462" rIns="16615" bIns="0" rtlCol="0" anchor="t" anchorCtr="0">
            <a:noAutofit/>
          </a:bodyPr>
          <a:lstStyle/>
          <a:p>
            <a:pPr marL="84994" indent="-84994" algn="ctr">
              <a:lnSpc>
                <a:spcPts val="831"/>
              </a:lnSpc>
              <a:spcBef>
                <a:spcPts val="185"/>
              </a:spcBef>
              <a:spcAft>
                <a:spcPts val="369"/>
              </a:spcAft>
              <a:tabLst>
                <a:tab pos="0" algn="l"/>
              </a:tabLst>
            </a:pPr>
            <a:r>
              <a:rPr kumimoji="1" lang="ja-JP" altLang="en-US" sz="831" u="sng" dirty="0">
                <a:latin typeface="UD デジタル 教科書体 NK-B" panose="02020700000000000000" pitchFamily="18" charset="-128"/>
                <a:ea typeface="UD デジタル 教科書体 NK-B" panose="02020700000000000000" pitchFamily="18" charset="-128"/>
              </a:rPr>
              <a:t>人・モノ・情報の交流を促進</a:t>
            </a:r>
            <a:endParaRPr kumimoji="1" lang="en-US" altLang="ja-JP" sz="738" u="sng" dirty="0">
              <a:latin typeface="UD デジタル 教科書体 NK-R" panose="02020400000000000000" pitchFamily="18" charset="-128"/>
              <a:ea typeface="UD デジタル 教科書体 NK-R" panose="02020400000000000000" pitchFamily="18" charset="-128"/>
            </a:endParaRPr>
          </a:p>
          <a:p>
            <a:pPr marL="84994" indent="-84994">
              <a:lnSpc>
                <a:spcPts val="831"/>
              </a:lnSpc>
              <a:tabLst>
                <a:tab pos="0" algn="l"/>
              </a:tabLst>
            </a:pPr>
            <a:r>
              <a:rPr kumimoji="1" lang="ja-JP" altLang="en-US" sz="738" dirty="0">
                <a:latin typeface="UD デジタル 教科書体 NK-B" panose="02020700000000000000" pitchFamily="18" charset="-128"/>
                <a:ea typeface="UD デジタル 教科書体 NK-B" panose="02020700000000000000" pitchFamily="18" charset="-128"/>
              </a:rPr>
              <a:t>１）交通インフラと連携したまちづくり</a:t>
            </a:r>
            <a:endParaRPr kumimoji="1" lang="en-US" altLang="ja-JP" sz="738" dirty="0">
              <a:latin typeface="UD デジタル 教科書体 NK-B" panose="02020700000000000000" pitchFamily="18" charset="-128"/>
              <a:ea typeface="UD デジタル 教科書体 NK-B" panose="02020700000000000000" pitchFamily="18" charset="-128"/>
            </a:endParaRPr>
          </a:p>
          <a:p>
            <a:pPr marL="84994" indent="-84994">
              <a:lnSpc>
                <a:spcPts val="831"/>
              </a:lnSpc>
              <a:tabLst>
                <a:tab pos="0" algn="l"/>
              </a:tabLst>
            </a:pPr>
            <a:r>
              <a:rPr kumimoji="1" lang="ja-JP" altLang="en-US" sz="646" dirty="0">
                <a:latin typeface="UD デジタル 教科書体 NK-R" panose="02020400000000000000" pitchFamily="18" charset="-128"/>
                <a:ea typeface="UD デジタル 教科書体 NK-R" panose="02020400000000000000" pitchFamily="18" charset="-128"/>
              </a:rPr>
              <a:t>　・道路ネットワークの機能強化と沿道まちづくり</a:t>
            </a:r>
            <a:endParaRPr kumimoji="1" lang="en-US" altLang="ja-JP" sz="646" dirty="0">
              <a:latin typeface="UD デジタル 教科書体 NK-R" panose="02020400000000000000" pitchFamily="18" charset="-128"/>
              <a:ea typeface="UD デジタル 教科書体 NK-R" panose="02020400000000000000" pitchFamily="18" charset="-128"/>
            </a:endParaRPr>
          </a:p>
          <a:p>
            <a:pPr marL="84994" indent="-84994">
              <a:lnSpc>
                <a:spcPts val="831"/>
              </a:lnSpc>
              <a:tabLst>
                <a:tab pos="0" algn="l"/>
              </a:tabLst>
            </a:pPr>
            <a:r>
              <a:rPr kumimoji="1" lang="ja-JP" altLang="en-US" sz="646" dirty="0">
                <a:latin typeface="UD デジタル 教科書体 NK-R" panose="02020400000000000000" pitchFamily="18" charset="-128"/>
                <a:ea typeface="UD デジタル 教科書体 NK-R" panose="02020400000000000000" pitchFamily="18" charset="-128"/>
              </a:rPr>
              <a:t>　・交通ネットワークの充実と沿線まちづくり</a:t>
            </a:r>
            <a:endParaRPr kumimoji="1" lang="en-US" altLang="ja-JP" sz="646" dirty="0">
              <a:latin typeface="UD デジタル 教科書体 NK-R" panose="02020400000000000000" pitchFamily="18" charset="-128"/>
              <a:ea typeface="UD デジタル 教科書体 NK-R" panose="02020400000000000000" pitchFamily="18" charset="-128"/>
            </a:endParaRPr>
          </a:p>
          <a:p>
            <a:pPr marL="84994" indent="-84994">
              <a:lnSpc>
                <a:spcPts val="831"/>
              </a:lnSpc>
              <a:tabLst>
                <a:tab pos="0" algn="l"/>
              </a:tabLst>
            </a:pPr>
            <a:r>
              <a:rPr kumimoji="1" lang="ja-JP" altLang="en-US" sz="646" dirty="0">
                <a:latin typeface="UD デジタル 教科書体 NK-R" panose="02020400000000000000" pitchFamily="18" charset="-128"/>
                <a:ea typeface="UD デジタル 教科書体 NK-R" panose="02020400000000000000" pitchFamily="18" charset="-128"/>
              </a:rPr>
              <a:t>　・空港・港湾の機能強化等</a:t>
            </a:r>
            <a:endParaRPr kumimoji="1" lang="en-US" altLang="ja-JP" sz="646" dirty="0">
              <a:latin typeface="UD デジタル 教科書体 NK-R" panose="02020400000000000000" pitchFamily="18" charset="-128"/>
              <a:ea typeface="UD デジタル 教科書体 NK-R" panose="02020400000000000000" pitchFamily="18" charset="-128"/>
            </a:endParaRPr>
          </a:p>
          <a:p>
            <a:pPr marL="84994" indent="-84994">
              <a:lnSpc>
                <a:spcPts val="831"/>
              </a:lnSpc>
              <a:spcBef>
                <a:spcPts val="369"/>
              </a:spcBef>
              <a:tabLst>
                <a:tab pos="0" algn="l"/>
              </a:tabLst>
            </a:pPr>
            <a:r>
              <a:rPr kumimoji="1" lang="ja-JP" altLang="en-US" sz="738" dirty="0">
                <a:latin typeface="UD デジタル 教科書体 NK-B" panose="02020700000000000000" pitchFamily="18" charset="-128"/>
                <a:ea typeface="UD デジタル 教科書体 NK-B" panose="02020700000000000000" pitchFamily="18" charset="-128"/>
              </a:rPr>
              <a:t>２）豊かな都市空間を創造するまちづくり</a:t>
            </a:r>
          </a:p>
          <a:p>
            <a:pPr marL="84994" indent="-84994">
              <a:lnSpc>
                <a:spcPts val="831"/>
              </a:lnSpc>
              <a:tabLst>
                <a:tab pos="0" algn="l"/>
              </a:tabLst>
            </a:pPr>
            <a:r>
              <a:rPr kumimoji="1" lang="ja-JP" altLang="en-US" sz="646" dirty="0">
                <a:latin typeface="UD デジタル 教科書体 NK-R" panose="02020400000000000000" pitchFamily="18" charset="-128"/>
                <a:ea typeface="UD デジタル 教科書体 NK-R" panose="02020400000000000000" pitchFamily="18" charset="-128"/>
              </a:rPr>
              <a:t>　・人中心の快適で魅力ある空間の創出</a:t>
            </a:r>
          </a:p>
          <a:p>
            <a:pPr marL="84994" indent="-84994">
              <a:lnSpc>
                <a:spcPts val="831"/>
              </a:lnSpc>
              <a:tabLst>
                <a:tab pos="0" algn="l"/>
              </a:tabLst>
            </a:pPr>
            <a:r>
              <a:rPr kumimoji="1" lang="ja-JP" altLang="en-US" sz="646" spc="-18" dirty="0">
                <a:latin typeface="UD デジタル 教科書体 NK-R" panose="02020400000000000000" pitchFamily="18" charset="-128"/>
                <a:ea typeface="UD デジタル 教科書体 NK-R" panose="02020400000000000000" pitchFamily="18" charset="-128"/>
              </a:rPr>
              <a:t>　・自転車、水上交通、新たなモビリティ、エアモビリティを活用したまちづくり</a:t>
            </a:r>
            <a:endParaRPr kumimoji="1" lang="en-US" altLang="ja-JP" sz="646" spc="-18" dirty="0">
              <a:latin typeface="UD デジタル 教科書体 NK-R" panose="02020400000000000000" pitchFamily="18" charset="-128"/>
              <a:ea typeface="UD デジタル 教科書体 NK-R" panose="02020400000000000000" pitchFamily="18" charset="-128"/>
            </a:endParaRPr>
          </a:p>
        </p:txBody>
      </p:sp>
      <p:sp>
        <p:nvSpPr>
          <p:cNvPr id="146" name="テキスト ボックス 145">
            <a:extLst>
              <a:ext uri="{FF2B5EF4-FFF2-40B4-BE49-F238E27FC236}">
                <a16:creationId xmlns:a16="http://schemas.microsoft.com/office/drawing/2014/main" id="{D584E0BA-A9FD-4A94-B448-A211C17F7630}"/>
              </a:ext>
            </a:extLst>
          </p:cNvPr>
          <p:cNvSpPr txBox="1"/>
          <p:nvPr/>
        </p:nvSpPr>
        <p:spPr>
          <a:xfrm>
            <a:off x="6510578" y="4136025"/>
            <a:ext cx="2592000" cy="1096615"/>
          </a:xfrm>
          <a:prstGeom prst="rect">
            <a:avLst/>
          </a:prstGeom>
          <a:solidFill>
            <a:schemeClr val="bg1">
              <a:lumMod val="85000"/>
            </a:schemeClr>
          </a:solidFill>
          <a:ln>
            <a:noFill/>
            <a:prstDash val="dash"/>
          </a:ln>
        </p:spPr>
        <p:txBody>
          <a:bodyPr wrap="square" lIns="16615" tIns="66462" rIns="16615" bIns="0" rtlCol="0" anchor="t" anchorCtr="0">
            <a:noAutofit/>
          </a:bodyPr>
          <a:lstStyle/>
          <a:p>
            <a:pPr marL="84994" indent="-84994" algn="ctr">
              <a:lnSpc>
                <a:spcPts val="831"/>
              </a:lnSpc>
              <a:spcBef>
                <a:spcPts val="185"/>
              </a:spcBef>
              <a:spcAft>
                <a:spcPts val="369"/>
              </a:spcAft>
              <a:tabLst>
                <a:tab pos="0" algn="l"/>
              </a:tabLst>
            </a:pPr>
            <a:r>
              <a:rPr kumimoji="1" lang="ja-JP" altLang="en-US" sz="831" u="sng" dirty="0">
                <a:latin typeface="UD デジタル 教科書体 NK-B" panose="02020700000000000000" pitchFamily="18" charset="-128"/>
                <a:ea typeface="UD デジタル 教科書体 NK-B" panose="02020700000000000000" pitchFamily="18" charset="-128"/>
              </a:rPr>
              <a:t>安全・安心でグリーンな社会を実現</a:t>
            </a:r>
            <a:endParaRPr kumimoji="1" lang="en-US" altLang="ja-JP" sz="831" u="sng" dirty="0">
              <a:latin typeface="UD デジタル 教科書体 NK-B" panose="02020700000000000000" pitchFamily="18" charset="-128"/>
              <a:ea typeface="UD デジタル 教科書体 NK-B" panose="02020700000000000000" pitchFamily="18" charset="-128"/>
            </a:endParaRPr>
          </a:p>
          <a:p>
            <a:pPr marL="84994" indent="-84994">
              <a:lnSpc>
                <a:spcPts val="831"/>
              </a:lnSpc>
              <a:tabLst>
                <a:tab pos="0" algn="l"/>
              </a:tabLst>
            </a:pPr>
            <a:r>
              <a:rPr kumimoji="1" lang="ja-JP" altLang="en-US" sz="738" spc="-18" dirty="0">
                <a:latin typeface="UD デジタル 教科書体 NK-B" panose="02020700000000000000" pitchFamily="18" charset="-128"/>
                <a:ea typeface="UD デジタル 教科書体 NK-B" panose="02020700000000000000" pitchFamily="18" charset="-128"/>
              </a:rPr>
              <a:t>１）安全・安心なまちづくり</a:t>
            </a:r>
            <a:endParaRPr kumimoji="1" lang="en-US" altLang="ja-JP" sz="738" spc="-18" dirty="0">
              <a:latin typeface="UD デジタル 教科書体 NK-B" panose="02020700000000000000" pitchFamily="18" charset="-128"/>
              <a:ea typeface="UD デジタル 教科書体 NK-B" panose="02020700000000000000" pitchFamily="18" charset="-128"/>
            </a:endParaRPr>
          </a:p>
          <a:p>
            <a:pPr marL="84994" indent="-84994">
              <a:lnSpc>
                <a:spcPts val="831"/>
              </a:lnSpc>
              <a:tabLst>
                <a:tab pos="0" algn="l"/>
              </a:tabLst>
            </a:pPr>
            <a:r>
              <a:rPr kumimoji="1" lang="ja-JP" altLang="en-US" sz="738" spc="-18" dirty="0">
                <a:latin typeface="UD デジタル 教科書体 NK-R" panose="02020400000000000000" pitchFamily="18" charset="-128"/>
                <a:ea typeface="UD デジタル 教科書体 NK-R" panose="02020400000000000000" pitchFamily="18" charset="-128"/>
              </a:rPr>
              <a:t>　</a:t>
            </a:r>
            <a:r>
              <a:rPr kumimoji="1" lang="ja-JP" altLang="en-US" sz="646" spc="-18" dirty="0">
                <a:latin typeface="UD デジタル 教科書体 NK-R" panose="02020400000000000000" pitchFamily="18" charset="-128"/>
                <a:ea typeface="UD デジタル 教科書体 NK-R" panose="02020400000000000000" pitchFamily="18" charset="-128"/>
              </a:rPr>
              <a:t>・人命を守る都市機能の強化</a:t>
            </a:r>
            <a:endParaRPr kumimoji="1" lang="en-US" altLang="ja-JP" sz="646" spc="-18" dirty="0">
              <a:latin typeface="UD デジタル 教科書体 NK-R" panose="02020400000000000000" pitchFamily="18" charset="-128"/>
              <a:ea typeface="UD デジタル 教科書体 NK-R" panose="02020400000000000000" pitchFamily="18" charset="-128"/>
            </a:endParaRPr>
          </a:p>
          <a:p>
            <a:pPr marL="84994" indent="-84994">
              <a:lnSpc>
                <a:spcPts val="831"/>
              </a:lnSpc>
              <a:tabLst>
                <a:tab pos="0" algn="l"/>
              </a:tabLst>
            </a:pPr>
            <a:r>
              <a:rPr kumimoji="1" lang="ja-JP" altLang="en-US" sz="646" spc="-18" dirty="0">
                <a:latin typeface="UD デジタル 教科書体 NK-R" panose="02020400000000000000" pitchFamily="18" charset="-128"/>
                <a:ea typeface="UD デジタル 教科書体 NK-R" panose="02020400000000000000" pitchFamily="18" charset="-128"/>
              </a:rPr>
              <a:t>　・供給処理施設の機能維持</a:t>
            </a:r>
            <a:r>
              <a:rPr kumimoji="1" lang="ja-JP" altLang="en-US" sz="646" spc="-18"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646" spc="-18" dirty="0">
                <a:latin typeface="UD デジタル 教科書体 NK-R" panose="02020400000000000000" pitchFamily="18" charset="-128"/>
                <a:ea typeface="UD デジタル 教科書体 NK-R" panose="02020400000000000000" pitchFamily="18" charset="-128"/>
              </a:rPr>
              <a:t>再構築とまちづくりへの利活用</a:t>
            </a:r>
            <a:endParaRPr kumimoji="1" lang="en-US" altLang="ja-JP" sz="646" spc="-18" dirty="0">
              <a:latin typeface="UD デジタル 教科書体 NK-R" panose="02020400000000000000" pitchFamily="18" charset="-128"/>
              <a:ea typeface="UD デジタル 教科書体 NK-R" panose="02020400000000000000" pitchFamily="18" charset="-128"/>
            </a:endParaRPr>
          </a:p>
          <a:p>
            <a:pPr marL="84994" indent="-84994">
              <a:lnSpc>
                <a:spcPts val="831"/>
              </a:lnSpc>
              <a:spcBef>
                <a:spcPts val="277"/>
              </a:spcBef>
              <a:tabLst>
                <a:tab pos="0" algn="l"/>
              </a:tabLst>
            </a:pPr>
            <a:r>
              <a:rPr kumimoji="1" lang="ja-JP" altLang="en-US" sz="738" spc="-18" dirty="0">
                <a:latin typeface="UD デジタル 教科書体 NK-B" panose="02020700000000000000" pitchFamily="18" charset="-128"/>
                <a:ea typeface="UD デジタル 教科書体 NK-B" panose="02020700000000000000" pitchFamily="18" charset="-128"/>
              </a:rPr>
              <a:t>２）グリーン社会の実現に向けたまちづくり</a:t>
            </a:r>
            <a:endParaRPr kumimoji="1" lang="en-US" altLang="ja-JP" sz="738" spc="-18" dirty="0">
              <a:latin typeface="UD デジタル 教科書体 NK-B" panose="02020700000000000000" pitchFamily="18" charset="-128"/>
              <a:ea typeface="UD デジタル 教科書体 NK-B" panose="02020700000000000000" pitchFamily="18" charset="-128"/>
            </a:endParaRPr>
          </a:p>
          <a:p>
            <a:pPr marL="84994" indent="-84994">
              <a:lnSpc>
                <a:spcPts val="831"/>
              </a:lnSpc>
              <a:tabLst>
                <a:tab pos="0" algn="l"/>
              </a:tabLst>
            </a:pPr>
            <a:r>
              <a:rPr kumimoji="1" lang="ja-JP" altLang="en-US" sz="738" spc="-18" dirty="0">
                <a:latin typeface="UD デジタル 教科書体 NK-R" panose="02020400000000000000" pitchFamily="18" charset="-128"/>
                <a:ea typeface="UD デジタル 教科書体 NK-R" panose="02020400000000000000" pitchFamily="18" charset="-128"/>
              </a:rPr>
              <a:t>　</a:t>
            </a:r>
            <a:r>
              <a:rPr kumimoji="1" lang="ja-JP" altLang="en-US" sz="646" spc="-18" dirty="0">
                <a:latin typeface="UD デジタル 教科書体 NK-R" panose="02020400000000000000" pitchFamily="18" charset="-128"/>
                <a:ea typeface="UD デジタル 教科書体 NK-R" panose="02020400000000000000" pitchFamily="18" charset="-128"/>
              </a:rPr>
              <a:t>・みどりを活かした魅力あふれるまちづくり</a:t>
            </a:r>
            <a:endParaRPr kumimoji="1" lang="en-US" altLang="ja-JP" sz="646" spc="-18" dirty="0">
              <a:latin typeface="UD デジタル 教科書体 NK-R" panose="02020400000000000000" pitchFamily="18" charset="-128"/>
              <a:ea typeface="UD デジタル 教科書体 NK-R" panose="02020400000000000000" pitchFamily="18" charset="-128"/>
            </a:endParaRPr>
          </a:p>
          <a:p>
            <a:pPr marL="84994" indent="-84994">
              <a:lnSpc>
                <a:spcPts val="831"/>
              </a:lnSpc>
              <a:tabLst>
                <a:tab pos="0" algn="l"/>
              </a:tabLst>
            </a:pPr>
            <a:r>
              <a:rPr kumimoji="1" lang="ja-JP" altLang="en-US" sz="646" spc="-18" dirty="0">
                <a:latin typeface="UD デジタル 教科書体 NK-R" panose="02020400000000000000" pitchFamily="18" charset="-128"/>
                <a:ea typeface="UD デジタル 教科書体 NK-R" panose="02020400000000000000" pitchFamily="18" charset="-128"/>
              </a:rPr>
              <a:t>　・脱炭素・省エネルギー社会の実現に向けたまちづくり</a:t>
            </a:r>
            <a:endParaRPr kumimoji="1" lang="en-US" altLang="ja-JP" sz="646" spc="-18" dirty="0">
              <a:latin typeface="UD デジタル 教科書体 NK-R" panose="02020400000000000000" pitchFamily="18" charset="-128"/>
              <a:ea typeface="UD デジタル 教科書体 NK-R" panose="02020400000000000000" pitchFamily="18" charset="-128"/>
            </a:endParaRPr>
          </a:p>
          <a:p>
            <a:pPr marL="84994" indent="-84994">
              <a:lnSpc>
                <a:spcPts val="831"/>
              </a:lnSpc>
              <a:tabLst>
                <a:tab pos="0" algn="l"/>
              </a:tabLst>
            </a:pPr>
            <a:r>
              <a:rPr kumimoji="1" lang="ja-JP" altLang="en-US" sz="646" spc="-18" dirty="0">
                <a:latin typeface="UD デジタル 教科書体 NK-R" panose="02020400000000000000" pitchFamily="18" charset="-128"/>
                <a:ea typeface="UD デジタル 教科書体 NK-R" panose="02020400000000000000" pitchFamily="18" charset="-128"/>
              </a:rPr>
              <a:t>　・資源循環型社会の実現に向けたまちづくり　</a:t>
            </a:r>
            <a:endParaRPr kumimoji="1" lang="en-US" altLang="ja-JP" sz="646" spc="-18" dirty="0">
              <a:latin typeface="UD デジタル 教科書体 NK-R" panose="02020400000000000000" pitchFamily="18" charset="-128"/>
              <a:ea typeface="UD デジタル 教科書体 NK-R" panose="02020400000000000000" pitchFamily="18" charset="-128"/>
            </a:endParaRPr>
          </a:p>
        </p:txBody>
      </p:sp>
      <p:sp>
        <p:nvSpPr>
          <p:cNvPr id="175" name="テキスト ボックス 174">
            <a:extLst>
              <a:ext uri="{FF2B5EF4-FFF2-40B4-BE49-F238E27FC236}">
                <a16:creationId xmlns:a16="http://schemas.microsoft.com/office/drawing/2014/main" id="{D584E0BA-A9FD-4A94-B448-A211C17F7630}"/>
              </a:ext>
            </a:extLst>
          </p:cNvPr>
          <p:cNvSpPr txBox="1"/>
          <p:nvPr/>
        </p:nvSpPr>
        <p:spPr>
          <a:xfrm>
            <a:off x="3883184" y="1553805"/>
            <a:ext cx="1728000" cy="2259692"/>
          </a:xfrm>
          <a:prstGeom prst="rect">
            <a:avLst/>
          </a:prstGeom>
          <a:solidFill>
            <a:schemeClr val="bg1">
              <a:lumMod val="85000"/>
            </a:schemeClr>
          </a:solidFill>
          <a:ln>
            <a:noFill/>
            <a:prstDash val="dash"/>
          </a:ln>
        </p:spPr>
        <p:txBody>
          <a:bodyPr wrap="square" lIns="16615" tIns="132923" rIns="16615" bIns="0" rtlCol="0" anchor="t" anchorCtr="0">
            <a:noAutofit/>
          </a:bodyPr>
          <a:lstStyle/>
          <a:p>
            <a:pPr marL="84994" indent="-84994" algn="ctr">
              <a:lnSpc>
                <a:spcPts val="831"/>
              </a:lnSpc>
              <a:spcBef>
                <a:spcPts val="369"/>
              </a:spcBef>
              <a:spcAft>
                <a:spcPts val="554"/>
              </a:spcAft>
              <a:tabLst>
                <a:tab pos="0" algn="l"/>
              </a:tabLst>
            </a:pPr>
            <a:r>
              <a:rPr kumimoji="1" lang="ja-JP" altLang="en-US" sz="738" u="sng" dirty="0">
                <a:latin typeface="UD デジタル 教科書体 NK-B" panose="02020700000000000000" pitchFamily="18" charset="-128"/>
                <a:ea typeface="UD デジタル 教科書体 NK-B" panose="02020700000000000000" pitchFamily="18" charset="-128"/>
              </a:rPr>
              <a:t>成長・発展をけん引する拠点エリアを形成</a:t>
            </a:r>
            <a:endParaRPr kumimoji="1" lang="en-US" altLang="ja-JP" sz="738" u="sng" dirty="0">
              <a:latin typeface="UD デジタル 教科書体 NK-B" panose="02020700000000000000" pitchFamily="18" charset="-128"/>
              <a:ea typeface="UD デジタル 教科書体 NK-B" panose="02020700000000000000" pitchFamily="18" charset="-128"/>
            </a:endParaRPr>
          </a:p>
          <a:p>
            <a:pPr marL="84994" indent="-84994" algn="just">
              <a:lnSpc>
                <a:spcPts val="831"/>
              </a:lnSpc>
              <a:spcBef>
                <a:spcPts val="185"/>
              </a:spcBef>
              <a:tabLst>
                <a:tab pos="0" algn="l"/>
              </a:tabLst>
            </a:pPr>
            <a:r>
              <a:rPr kumimoji="1" lang="ja-JP" altLang="en-US" sz="738" spc="-28" dirty="0">
                <a:latin typeface="UD デジタル 教科書体 NK-B" panose="02020700000000000000" pitchFamily="18" charset="-128"/>
                <a:ea typeface="UD デジタル 教科書体 NK-B" panose="02020700000000000000" pitchFamily="18" charset="-128"/>
              </a:rPr>
              <a:t>１）世界の中で存在感を発揮する拠点エリア</a:t>
            </a:r>
            <a:endParaRPr kumimoji="1" lang="en-US" altLang="ja-JP" sz="738" spc="-28" dirty="0">
              <a:latin typeface="UD デジタル 教科書体 NK-B" panose="02020700000000000000" pitchFamily="18" charset="-128"/>
              <a:ea typeface="UD デジタル 教科書体 NK-B" panose="02020700000000000000" pitchFamily="18" charset="-128"/>
            </a:endParaRPr>
          </a:p>
          <a:p>
            <a:pPr algn="just">
              <a:lnSpc>
                <a:spcPts val="831"/>
              </a:lnSpc>
              <a:tabLst>
                <a:tab pos="0" algn="l"/>
              </a:tabLst>
            </a:pPr>
            <a:r>
              <a:rPr kumimoji="1" lang="en-US" altLang="ja-JP" sz="738" spc="-28" dirty="0">
                <a:latin typeface="UD デジタル 教科書体 NK-R" panose="02020400000000000000" pitchFamily="18" charset="-128"/>
                <a:ea typeface="UD デジタル 教科書体 NK-R" panose="02020400000000000000" pitchFamily="18" charset="-128"/>
              </a:rPr>
              <a:t>   </a:t>
            </a:r>
            <a:r>
              <a:rPr kumimoji="1" lang="ja-JP" altLang="en-US" sz="646" spc="-37" dirty="0">
                <a:latin typeface="UD デジタル 教科書体 NK-R" panose="02020400000000000000" pitchFamily="18" charset="-128"/>
                <a:ea typeface="UD デジタル 教科書体 NK-R" panose="02020400000000000000" pitchFamily="18" charset="-128"/>
              </a:rPr>
              <a:t>都心部やベイエリアにおいて、国際競争力を備えた拠点エリアを形成</a:t>
            </a:r>
            <a:endParaRPr kumimoji="1" lang="en-US" altLang="ja-JP" sz="646" spc="-37" dirty="0">
              <a:latin typeface="UD デジタル 教科書体 NK-R" panose="02020400000000000000" pitchFamily="18" charset="-128"/>
              <a:ea typeface="UD デジタル 教科書体 NK-R" panose="02020400000000000000" pitchFamily="18" charset="-128"/>
            </a:endParaRPr>
          </a:p>
          <a:p>
            <a:pPr marL="82064" indent="-82064" algn="just">
              <a:lnSpc>
                <a:spcPts val="831"/>
              </a:lnSpc>
              <a:tabLst>
                <a:tab pos="0" algn="l"/>
              </a:tabLst>
            </a:pPr>
            <a:r>
              <a:rPr kumimoji="1" lang="ja-JP" altLang="en-US" sz="646" spc="-37" dirty="0">
                <a:latin typeface="UD デジタル 教科書体 NK-R" panose="02020400000000000000" pitchFamily="18" charset="-128"/>
                <a:ea typeface="UD デジタル 教科書体 NK-R" panose="02020400000000000000" pitchFamily="18" charset="-128"/>
              </a:rPr>
              <a:t>　</a:t>
            </a:r>
            <a:r>
              <a:rPr kumimoji="1" lang="en-US" altLang="ja-JP" sz="554" spc="-37" dirty="0">
                <a:latin typeface="UD デジタル 教科書体 NK-R" panose="02020400000000000000" pitchFamily="18" charset="-128"/>
                <a:ea typeface="UD デジタル 教科書体 NK-R" panose="02020400000000000000" pitchFamily="18" charset="-128"/>
              </a:rPr>
              <a:t>【</a:t>
            </a:r>
            <a:r>
              <a:rPr kumimoji="1" lang="ja-JP" altLang="en-US" sz="554" spc="-37" dirty="0">
                <a:latin typeface="UD デジタル 教科書体 NK-R" panose="02020400000000000000" pitchFamily="18" charset="-128"/>
                <a:ea typeface="UD デジタル 教科書体 NK-R" panose="02020400000000000000" pitchFamily="18" charset="-128"/>
              </a:rPr>
              <a:t>拠点エリアの候補</a:t>
            </a:r>
            <a:r>
              <a:rPr kumimoji="1" lang="en-US" altLang="ja-JP" sz="554" spc="-37" dirty="0">
                <a:latin typeface="UD デジタル 教科書体 NK-R" panose="02020400000000000000" pitchFamily="18" charset="-128"/>
                <a:ea typeface="UD デジタル 教科書体 NK-R" panose="02020400000000000000" pitchFamily="18" charset="-128"/>
              </a:rPr>
              <a:t>】</a:t>
            </a:r>
            <a:r>
              <a:rPr kumimoji="1" lang="ja-JP" altLang="en-US" sz="554" spc="-37" dirty="0">
                <a:latin typeface="UD デジタル 教科書体 NK-R" panose="02020400000000000000" pitchFamily="18" charset="-128"/>
                <a:ea typeface="UD デジタル 教科書体 NK-R" panose="02020400000000000000" pitchFamily="18" charset="-128"/>
              </a:rPr>
              <a:t>「新大阪・大阪エリア」、「大阪城・周辺エリア」、「なんば・天王寺・あべのエリア」、「御堂筋・周辺エリア」、「中之島・周辺エリア」、「夢洲・咲洲エリア」、「堺都心周辺エリア」、「関空</a:t>
            </a:r>
            <a:r>
              <a:rPr kumimoji="1" lang="ja-JP" altLang="en-US" sz="554" spc="-37"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554" spc="-37" dirty="0">
                <a:latin typeface="UD デジタル 教科書体 NK-R" panose="02020400000000000000" pitchFamily="18" charset="-128"/>
                <a:ea typeface="UD デジタル 教科書体 NK-R" panose="02020400000000000000" pitchFamily="18" charset="-128"/>
              </a:rPr>
              <a:t>りんくう周辺エリア」</a:t>
            </a:r>
            <a:endParaRPr kumimoji="1" lang="en-US" altLang="ja-JP" sz="646" spc="-37" dirty="0">
              <a:latin typeface="UD デジタル 教科書体 NK-R" panose="02020400000000000000" pitchFamily="18" charset="-128"/>
              <a:ea typeface="UD デジタル 教科書体 NK-R" panose="02020400000000000000" pitchFamily="18" charset="-128"/>
            </a:endParaRPr>
          </a:p>
          <a:p>
            <a:pPr marL="84994" indent="-84994" algn="just">
              <a:lnSpc>
                <a:spcPts val="831"/>
              </a:lnSpc>
              <a:spcBef>
                <a:spcPts val="554"/>
              </a:spcBef>
              <a:tabLst>
                <a:tab pos="0" algn="l"/>
              </a:tabLst>
            </a:pPr>
            <a:r>
              <a:rPr kumimoji="1" lang="ja-JP" altLang="en-US" sz="738" dirty="0">
                <a:latin typeface="UD デジタル 教科書体 NK-B" panose="02020700000000000000" pitchFamily="18" charset="-128"/>
                <a:ea typeface="UD デジタル 教科書体 NK-B" panose="02020700000000000000" pitchFamily="18" charset="-128"/>
              </a:rPr>
              <a:t>２）大阪の中核を担う拠点エリア</a:t>
            </a:r>
            <a:endParaRPr kumimoji="1" lang="en-US" altLang="ja-JP" sz="738" dirty="0">
              <a:latin typeface="UD デジタル 教科書体 NK-B" panose="02020700000000000000" pitchFamily="18" charset="-128"/>
              <a:ea typeface="UD デジタル 教科書体 NK-B" panose="02020700000000000000" pitchFamily="18" charset="-128"/>
            </a:endParaRPr>
          </a:p>
          <a:p>
            <a:pPr algn="just">
              <a:lnSpc>
                <a:spcPts val="831"/>
              </a:lnSpc>
              <a:tabLst>
                <a:tab pos="0" algn="l"/>
              </a:tabLst>
            </a:pPr>
            <a:r>
              <a:rPr kumimoji="1" lang="ja-JP" altLang="en-US" sz="738" spc="-18" dirty="0">
                <a:latin typeface="UD デジタル 教科書体 NK-R" panose="02020400000000000000" pitchFamily="18" charset="-128"/>
                <a:ea typeface="UD デジタル 教科書体 NK-R" panose="02020400000000000000" pitchFamily="18" charset="-128"/>
              </a:rPr>
              <a:t>　</a:t>
            </a:r>
            <a:r>
              <a:rPr kumimoji="1" lang="ja-JP" altLang="en-US" sz="646" spc="-18" dirty="0">
                <a:latin typeface="UD デジタル 教科書体 NK-R" panose="02020400000000000000" pitchFamily="18" charset="-128"/>
                <a:ea typeface="UD デジタル 教科書体 NK-R" panose="02020400000000000000" pitchFamily="18" charset="-128"/>
              </a:rPr>
              <a:t>都心部周辺や郊外部において、多</a:t>
            </a:r>
            <a:r>
              <a:rPr kumimoji="1" lang="ja-JP" altLang="en-US" sz="646" spc="-28" dirty="0">
                <a:latin typeface="UD デジタル 教科書体 NK-R" panose="02020400000000000000" pitchFamily="18" charset="-128"/>
                <a:ea typeface="UD デジタル 教科書体 NK-R" panose="02020400000000000000" pitchFamily="18" charset="-128"/>
              </a:rPr>
              <a:t>様な都市機能を備えた拠点エリアを形成</a:t>
            </a:r>
            <a:endParaRPr kumimoji="1" lang="en-US" altLang="ja-JP" sz="646" spc="-28" dirty="0">
              <a:latin typeface="UD デジタル 教科書体 NK-R" panose="02020400000000000000" pitchFamily="18" charset="-128"/>
              <a:ea typeface="UD デジタル 教科書体 NK-R" panose="02020400000000000000" pitchFamily="18" charset="-128"/>
            </a:endParaRPr>
          </a:p>
          <a:p>
            <a:pPr algn="just">
              <a:lnSpc>
                <a:spcPts val="831"/>
              </a:lnSpc>
              <a:tabLst>
                <a:tab pos="0" algn="l"/>
              </a:tabLst>
            </a:pPr>
            <a:r>
              <a:rPr kumimoji="1" lang="ja-JP" altLang="en-US" sz="554" spc="-37" dirty="0">
                <a:latin typeface="UD デジタル 教科書体 NK-R" panose="02020400000000000000" pitchFamily="18" charset="-128"/>
                <a:ea typeface="UD デジタル 教科書体 NK-R" panose="02020400000000000000" pitchFamily="18" charset="-128"/>
              </a:rPr>
              <a:t>　</a:t>
            </a:r>
            <a:r>
              <a:rPr kumimoji="1" lang="en-US" altLang="ja-JP" sz="554" spc="-37" dirty="0">
                <a:latin typeface="UD デジタル 教科書体 NK-R" panose="02020400000000000000" pitchFamily="18" charset="-128"/>
                <a:ea typeface="UD デジタル 教科書体 NK-R" panose="02020400000000000000" pitchFamily="18" charset="-128"/>
              </a:rPr>
              <a:t>【</a:t>
            </a:r>
            <a:r>
              <a:rPr kumimoji="1" lang="ja-JP" altLang="en-US" sz="554" spc="-37" dirty="0">
                <a:latin typeface="UD デジタル 教科書体 NK-R" panose="02020400000000000000" pitchFamily="18" charset="-128"/>
                <a:ea typeface="UD デジタル 教科書体 NK-R" panose="02020400000000000000" pitchFamily="18" charset="-128"/>
              </a:rPr>
              <a:t>拠点エリアの候補</a:t>
            </a:r>
            <a:r>
              <a:rPr kumimoji="1" lang="en-US" altLang="ja-JP" sz="554" spc="-37" dirty="0">
                <a:latin typeface="UD デジタル 教科書体 NK-R" panose="02020400000000000000" pitchFamily="18" charset="-128"/>
                <a:ea typeface="UD デジタル 教科書体 NK-R" panose="02020400000000000000" pitchFamily="18" charset="-128"/>
              </a:rPr>
              <a:t>】※</a:t>
            </a:r>
            <a:r>
              <a:rPr kumimoji="1" lang="ja-JP" altLang="en-US" sz="554" spc="-37" dirty="0">
                <a:latin typeface="UD デジタル 教科書体 NK-R" panose="02020400000000000000" pitchFamily="18" charset="-128"/>
                <a:ea typeface="UD デジタル 教科書体 NK-R" panose="02020400000000000000" pitchFamily="18" charset="-128"/>
              </a:rPr>
              <a:t>今後精査</a:t>
            </a:r>
            <a:endParaRPr kumimoji="1" lang="en-US" altLang="ja-JP" sz="554" spc="-28" dirty="0">
              <a:latin typeface="UD デジタル 教科書体 NK-R" panose="02020400000000000000" pitchFamily="18" charset="-128"/>
              <a:ea typeface="UD デジタル 教科書体 NK-R" panose="02020400000000000000" pitchFamily="18" charset="-128"/>
            </a:endParaRPr>
          </a:p>
          <a:p>
            <a:pPr marL="84994" indent="-84994" algn="just">
              <a:lnSpc>
                <a:spcPts val="831"/>
              </a:lnSpc>
              <a:spcBef>
                <a:spcPts val="554"/>
              </a:spcBef>
              <a:tabLst>
                <a:tab pos="0" algn="l"/>
              </a:tabLst>
            </a:pPr>
            <a:r>
              <a:rPr kumimoji="1" lang="ja-JP" altLang="en-US" sz="738" dirty="0">
                <a:latin typeface="UD デジタル 教科書体 NK-B" panose="02020700000000000000" pitchFamily="18" charset="-128"/>
                <a:ea typeface="UD デジタル 教科書体 NK-B" panose="02020700000000000000" pitchFamily="18" charset="-128"/>
              </a:rPr>
              <a:t>３）経済成長を促す産業拠点・集積エリア</a:t>
            </a:r>
            <a:endParaRPr kumimoji="1" lang="en-US" altLang="ja-JP" sz="738" dirty="0">
              <a:latin typeface="UD デジタル 教科書体 NK-B" panose="02020700000000000000" pitchFamily="18" charset="-128"/>
              <a:ea typeface="UD デジタル 教科書体 NK-B" panose="02020700000000000000" pitchFamily="18" charset="-128"/>
            </a:endParaRPr>
          </a:p>
          <a:p>
            <a:pPr indent="-82064" algn="just">
              <a:lnSpc>
                <a:spcPts val="831"/>
              </a:lnSpc>
              <a:spcBef>
                <a:spcPts val="185"/>
              </a:spcBef>
              <a:tabLst>
                <a:tab pos="0" algn="l"/>
              </a:tabLst>
            </a:pPr>
            <a:r>
              <a:rPr kumimoji="1" lang="ja-JP" altLang="en-US" sz="738" dirty="0">
                <a:latin typeface="UD デジタル 教科書体 NK-R" panose="02020400000000000000" pitchFamily="18" charset="-128"/>
                <a:ea typeface="UD デジタル 教科書体 NK-R" panose="02020400000000000000" pitchFamily="18" charset="-128"/>
              </a:rPr>
              <a:t>　</a:t>
            </a:r>
            <a:r>
              <a:rPr kumimoji="1" lang="ja-JP" altLang="en-US" sz="646" dirty="0">
                <a:latin typeface="UD デジタル 教科書体 NK-R" panose="02020400000000000000" pitchFamily="18" charset="-128"/>
                <a:ea typeface="UD デジタル 教科書体 NK-R" panose="02020400000000000000" pitchFamily="18" charset="-128"/>
              </a:rPr>
              <a:t> ものづくり産業や健康・医療関連産業、環境・ 新エネ産業など、大阪の成長・発展をけん引する産業拠点エリアの形成や、幹線道路沿道やベイエリア等での新たな産業用地等の創出　など</a:t>
            </a:r>
            <a:endParaRPr kumimoji="1" lang="en-US" altLang="ja-JP" sz="646" dirty="0">
              <a:latin typeface="UD デジタル 教科書体 NK-R" panose="02020400000000000000" pitchFamily="18" charset="-128"/>
              <a:ea typeface="UD デジタル 教科書体 NK-R" panose="02020400000000000000" pitchFamily="18" charset="-128"/>
            </a:endParaRPr>
          </a:p>
          <a:p>
            <a:pPr marL="84994" indent="-84994" algn="just">
              <a:lnSpc>
                <a:spcPts val="831"/>
              </a:lnSpc>
              <a:spcBef>
                <a:spcPts val="185"/>
              </a:spcBef>
              <a:tabLst>
                <a:tab pos="0" algn="l"/>
              </a:tabLst>
            </a:pPr>
            <a:endParaRPr kumimoji="1" lang="en-US" altLang="ja-JP" sz="738" dirty="0">
              <a:latin typeface="UD デジタル 教科書体 NK-R" panose="02020400000000000000" pitchFamily="18" charset="-128"/>
              <a:ea typeface="UD デジタル 教科書体 NK-R" panose="02020400000000000000" pitchFamily="18" charset="-128"/>
            </a:endParaRPr>
          </a:p>
        </p:txBody>
      </p:sp>
      <p:sp>
        <p:nvSpPr>
          <p:cNvPr id="90" name="テキスト ボックス 89">
            <a:extLst>
              <a:ext uri="{FF2B5EF4-FFF2-40B4-BE49-F238E27FC236}">
                <a16:creationId xmlns:a16="http://schemas.microsoft.com/office/drawing/2014/main" id="{D584E0BA-A9FD-4A94-B448-A211C17F7630}"/>
              </a:ext>
            </a:extLst>
          </p:cNvPr>
          <p:cNvSpPr txBox="1"/>
          <p:nvPr/>
        </p:nvSpPr>
        <p:spPr>
          <a:xfrm>
            <a:off x="3894907" y="1480469"/>
            <a:ext cx="332308" cy="132923"/>
          </a:xfrm>
          <a:prstGeom prst="roundRect">
            <a:avLst/>
          </a:prstGeom>
          <a:solidFill>
            <a:schemeClr val="accent4">
              <a:lumMod val="60000"/>
              <a:lumOff val="40000"/>
            </a:schemeClr>
          </a:solidFill>
          <a:ln w="3175">
            <a:solidFill>
              <a:schemeClr val="bg2">
                <a:lumMod val="50000"/>
              </a:schemeClr>
            </a:solidFill>
          </a:ln>
        </p:spPr>
        <p:txBody>
          <a:bodyPr wrap="square" lIns="0" tIns="33231" rIns="0" bIns="0" rtlCol="0" anchor="t" anchorCtr="0">
            <a:noAutofit/>
          </a:bodyPr>
          <a:lstStyle/>
          <a:p>
            <a:pPr marL="84994" indent="-84994" algn="ctr">
              <a:lnSpc>
                <a:spcPts val="646"/>
              </a:lnSpc>
              <a:tabLst>
                <a:tab pos="86460" algn="l"/>
              </a:tabLst>
            </a:pPr>
            <a:r>
              <a:rPr kumimoji="1" lang="ja-JP" altLang="en-US" sz="646" b="1" dirty="0">
                <a:latin typeface="UD デジタル 教科書体 NK-B" panose="02020700000000000000" pitchFamily="18" charset="-128"/>
                <a:ea typeface="UD デジタル 教科書体 NK-B" panose="02020700000000000000" pitchFamily="18" charset="-128"/>
              </a:rPr>
              <a:t>戦略１</a:t>
            </a:r>
            <a:endParaRPr kumimoji="1" lang="en-US" altLang="ja-JP" sz="646" b="1" dirty="0">
              <a:latin typeface="UD デジタル 教科書体 NK-B" panose="02020700000000000000" pitchFamily="18" charset="-128"/>
              <a:ea typeface="UD デジタル 教科書体 NK-B" panose="02020700000000000000" pitchFamily="18" charset="-128"/>
            </a:endParaRPr>
          </a:p>
        </p:txBody>
      </p:sp>
      <p:sp>
        <p:nvSpPr>
          <p:cNvPr id="91" name="テキスト ボックス 90">
            <a:extLst>
              <a:ext uri="{FF2B5EF4-FFF2-40B4-BE49-F238E27FC236}">
                <a16:creationId xmlns:a16="http://schemas.microsoft.com/office/drawing/2014/main" id="{D584E0BA-A9FD-4A94-B448-A211C17F7630}"/>
              </a:ext>
            </a:extLst>
          </p:cNvPr>
          <p:cNvSpPr txBox="1"/>
          <p:nvPr/>
        </p:nvSpPr>
        <p:spPr>
          <a:xfrm>
            <a:off x="5644678" y="1480469"/>
            <a:ext cx="332308" cy="132923"/>
          </a:xfrm>
          <a:prstGeom prst="roundRect">
            <a:avLst/>
          </a:prstGeom>
          <a:solidFill>
            <a:schemeClr val="accent4">
              <a:lumMod val="60000"/>
              <a:lumOff val="40000"/>
            </a:schemeClr>
          </a:solidFill>
          <a:ln w="3175">
            <a:solidFill>
              <a:schemeClr val="bg2">
                <a:lumMod val="50000"/>
              </a:schemeClr>
            </a:solidFill>
          </a:ln>
        </p:spPr>
        <p:txBody>
          <a:bodyPr wrap="square" lIns="0" tIns="33231" rIns="0" bIns="0" rtlCol="0" anchor="t" anchorCtr="0">
            <a:noAutofit/>
          </a:bodyPr>
          <a:lstStyle/>
          <a:p>
            <a:pPr marL="84994" indent="-84994" algn="ctr">
              <a:lnSpc>
                <a:spcPts val="646"/>
              </a:lnSpc>
              <a:tabLst>
                <a:tab pos="86460" algn="l"/>
              </a:tabLst>
            </a:pPr>
            <a:r>
              <a:rPr kumimoji="1" lang="ja-JP" altLang="en-US" sz="646" b="1" dirty="0">
                <a:latin typeface="UD デジタル 教科書体 NK-B" panose="02020700000000000000" pitchFamily="18" charset="-128"/>
                <a:ea typeface="UD デジタル 教科書体 NK-B" panose="02020700000000000000" pitchFamily="18" charset="-128"/>
              </a:rPr>
              <a:t>戦略２</a:t>
            </a:r>
            <a:endParaRPr kumimoji="1" lang="en-US" altLang="ja-JP" sz="646" b="1" dirty="0">
              <a:latin typeface="UD デジタル 教科書体 NK-B" panose="02020700000000000000" pitchFamily="18" charset="-128"/>
              <a:ea typeface="UD デジタル 教科書体 NK-B" panose="02020700000000000000" pitchFamily="18" charset="-128"/>
            </a:endParaRPr>
          </a:p>
        </p:txBody>
      </p:sp>
      <p:sp>
        <p:nvSpPr>
          <p:cNvPr id="92" name="テキスト ボックス 91">
            <a:extLst>
              <a:ext uri="{FF2B5EF4-FFF2-40B4-BE49-F238E27FC236}">
                <a16:creationId xmlns:a16="http://schemas.microsoft.com/office/drawing/2014/main" id="{D584E0BA-A9FD-4A94-B448-A211C17F7630}"/>
              </a:ext>
            </a:extLst>
          </p:cNvPr>
          <p:cNvSpPr txBox="1"/>
          <p:nvPr/>
        </p:nvSpPr>
        <p:spPr>
          <a:xfrm>
            <a:off x="7393899" y="1480469"/>
            <a:ext cx="332308" cy="132923"/>
          </a:xfrm>
          <a:prstGeom prst="roundRect">
            <a:avLst/>
          </a:prstGeom>
          <a:solidFill>
            <a:schemeClr val="accent4">
              <a:lumMod val="60000"/>
              <a:lumOff val="40000"/>
            </a:schemeClr>
          </a:solidFill>
          <a:ln w="3175">
            <a:solidFill>
              <a:schemeClr val="bg2">
                <a:lumMod val="50000"/>
              </a:schemeClr>
            </a:solidFill>
          </a:ln>
        </p:spPr>
        <p:txBody>
          <a:bodyPr wrap="square" lIns="0" tIns="33231" rIns="0" bIns="0" rtlCol="0" anchor="t" anchorCtr="0">
            <a:noAutofit/>
          </a:bodyPr>
          <a:lstStyle/>
          <a:p>
            <a:pPr marL="84994" indent="-84994" algn="ctr">
              <a:lnSpc>
                <a:spcPts val="646"/>
              </a:lnSpc>
              <a:tabLst>
                <a:tab pos="86460" algn="l"/>
              </a:tabLst>
            </a:pPr>
            <a:r>
              <a:rPr kumimoji="1" lang="ja-JP" altLang="en-US" sz="646" b="1" dirty="0">
                <a:latin typeface="UD デジタル 教科書体 NK-B" panose="02020700000000000000" pitchFamily="18" charset="-128"/>
                <a:ea typeface="UD デジタル 教科書体 NK-B" panose="02020700000000000000" pitchFamily="18" charset="-128"/>
              </a:rPr>
              <a:t>戦略３</a:t>
            </a:r>
            <a:endParaRPr kumimoji="1" lang="en-US" altLang="ja-JP" sz="646" b="1" dirty="0">
              <a:latin typeface="UD デジタル 教科書体 NK-B" panose="02020700000000000000" pitchFamily="18" charset="-128"/>
              <a:ea typeface="UD デジタル 教科書体 NK-B" panose="02020700000000000000" pitchFamily="18" charset="-128"/>
            </a:endParaRPr>
          </a:p>
        </p:txBody>
      </p:sp>
      <p:sp>
        <p:nvSpPr>
          <p:cNvPr id="36" name="二等辺三角形 35"/>
          <p:cNvSpPr/>
          <p:nvPr/>
        </p:nvSpPr>
        <p:spPr>
          <a:xfrm>
            <a:off x="4419951" y="3876254"/>
            <a:ext cx="4154009" cy="166154"/>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738"/>
              </a:lnSpc>
            </a:pPr>
            <a:r>
              <a:rPr kumimoji="1" lang="ja-JP" altLang="en-US" sz="923" dirty="0">
                <a:latin typeface="UD デジタル 教科書体 NK-B" panose="02020700000000000000" pitchFamily="18" charset="-128"/>
                <a:ea typeface="UD デジタル 教科書体 NK-B" panose="02020700000000000000" pitchFamily="18" charset="-128"/>
              </a:rPr>
              <a:t>支える</a:t>
            </a:r>
          </a:p>
        </p:txBody>
      </p:sp>
      <p:sp>
        <p:nvSpPr>
          <p:cNvPr id="474" name="テキスト ボックス 473">
            <a:extLst>
              <a:ext uri="{FF2B5EF4-FFF2-40B4-BE49-F238E27FC236}">
                <a16:creationId xmlns:a16="http://schemas.microsoft.com/office/drawing/2014/main" id="{D584E0BA-A9FD-4A94-B448-A211C17F7630}"/>
              </a:ext>
            </a:extLst>
          </p:cNvPr>
          <p:cNvSpPr txBox="1"/>
          <p:nvPr/>
        </p:nvSpPr>
        <p:spPr>
          <a:xfrm>
            <a:off x="3888408" y="4073145"/>
            <a:ext cx="332308" cy="132923"/>
          </a:xfrm>
          <a:prstGeom prst="roundRect">
            <a:avLst/>
          </a:prstGeom>
          <a:solidFill>
            <a:schemeClr val="accent4">
              <a:lumMod val="60000"/>
              <a:lumOff val="40000"/>
            </a:schemeClr>
          </a:solidFill>
          <a:ln w="3175">
            <a:solidFill>
              <a:schemeClr val="bg2">
                <a:lumMod val="50000"/>
              </a:schemeClr>
            </a:solidFill>
          </a:ln>
        </p:spPr>
        <p:txBody>
          <a:bodyPr wrap="square" lIns="0" tIns="33231" rIns="0" bIns="0" rtlCol="0" anchor="t" anchorCtr="0">
            <a:noAutofit/>
          </a:bodyPr>
          <a:lstStyle/>
          <a:p>
            <a:pPr marL="84994" indent="-84994" algn="ctr">
              <a:lnSpc>
                <a:spcPts val="646"/>
              </a:lnSpc>
              <a:tabLst>
                <a:tab pos="86460" algn="l"/>
              </a:tabLst>
            </a:pPr>
            <a:r>
              <a:rPr kumimoji="1" lang="ja-JP" altLang="en-US" sz="646" b="1" dirty="0">
                <a:latin typeface="UD デジタル 教科書体 NK-B" panose="02020700000000000000" pitchFamily="18" charset="-128"/>
                <a:ea typeface="UD デジタル 教科書体 NK-B" panose="02020700000000000000" pitchFamily="18" charset="-128"/>
              </a:rPr>
              <a:t>戦略４</a:t>
            </a:r>
            <a:endParaRPr kumimoji="1" lang="en-US" altLang="ja-JP" sz="646" b="1" dirty="0">
              <a:latin typeface="UD デジタル 教科書体 NK-B" panose="02020700000000000000" pitchFamily="18" charset="-128"/>
              <a:ea typeface="UD デジタル 教科書体 NK-B" panose="02020700000000000000" pitchFamily="18" charset="-128"/>
            </a:endParaRPr>
          </a:p>
        </p:txBody>
      </p:sp>
      <p:sp>
        <p:nvSpPr>
          <p:cNvPr id="475" name="テキスト ボックス 474">
            <a:extLst>
              <a:ext uri="{FF2B5EF4-FFF2-40B4-BE49-F238E27FC236}">
                <a16:creationId xmlns:a16="http://schemas.microsoft.com/office/drawing/2014/main" id="{D584E0BA-A9FD-4A94-B448-A211C17F7630}"/>
              </a:ext>
            </a:extLst>
          </p:cNvPr>
          <p:cNvSpPr txBox="1"/>
          <p:nvPr/>
        </p:nvSpPr>
        <p:spPr>
          <a:xfrm>
            <a:off x="6524645" y="4073145"/>
            <a:ext cx="332308" cy="132923"/>
          </a:xfrm>
          <a:prstGeom prst="roundRect">
            <a:avLst/>
          </a:prstGeom>
          <a:solidFill>
            <a:schemeClr val="accent4">
              <a:lumMod val="60000"/>
              <a:lumOff val="40000"/>
            </a:schemeClr>
          </a:solidFill>
          <a:ln w="3175">
            <a:solidFill>
              <a:schemeClr val="bg2">
                <a:lumMod val="50000"/>
              </a:schemeClr>
            </a:solidFill>
          </a:ln>
        </p:spPr>
        <p:txBody>
          <a:bodyPr wrap="square" lIns="0" tIns="33231" rIns="0" bIns="0" rtlCol="0" anchor="t" anchorCtr="0">
            <a:noAutofit/>
          </a:bodyPr>
          <a:lstStyle/>
          <a:p>
            <a:pPr marL="84994" indent="-84994" algn="ctr">
              <a:lnSpc>
                <a:spcPts val="646"/>
              </a:lnSpc>
              <a:tabLst>
                <a:tab pos="86460" algn="l"/>
              </a:tabLst>
            </a:pPr>
            <a:r>
              <a:rPr kumimoji="1" lang="ja-JP" altLang="en-US" sz="646" b="1" dirty="0">
                <a:latin typeface="UD デジタル 教科書体 NK-B" panose="02020700000000000000" pitchFamily="18" charset="-128"/>
                <a:ea typeface="UD デジタル 教科書体 NK-B" panose="02020700000000000000" pitchFamily="18" charset="-128"/>
              </a:rPr>
              <a:t>戦略５</a:t>
            </a:r>
            <a:endParaRPr kumimoji="1" lang="en-US" altLang="ja-JP" sz="646" b="1" dirty="0">
              <a:latin typeface="UD デジタル 教科書体 NK-B" panose="02020700000000000000" pitchFamily="18" charset="-128"/>
              <a:ea typeface="UD デジタル 教科書体 NK-B" panose="02020700000000000000" pitchFamily="18" charset="-128"/>
            </a:endParaRPr>
          </a:p>
        </p:txBody>
      </p:sp>
      <p:sp>
        <p:nvSpPr>
          <p:cNvPr id="97" name="タイトル 1"/>
          <p:cNvSpPr txBox="1">
            <a:spLocks/>
          </p:cNvSpPr>
          <p:nvPr/>
        </p:nvSpPr>
        <p:spPr>
          <a:xfrm>
            <a:off x="170311" y="2529663"/>
            <a:ext cx="1628308" cy="332308"/>
          </a:xfrm>
          <a:prstGeom prst="roundRect">
            <a:avLst/>
          </a:prstGeom>
          <a:solidFill>
            <a:schemeClr val="accent1">
              <a:lumMod val="40000"/>
              <a:lumOff val="60000"/>
            </a:schemeClr>
          </a:solidFill>
          <a:ln>
            <a:noFill/>
          </a:ln>
        </p:spPr>
        <p:txBody>
          <a:bodyPr vert="horz" lIns="0" tIns="0" rIns="0" bIns="0" rtlCol="0" anchor="ctr" anchorCtr="0">
            <a:noAutofit/>
          </a:bodyPr>
          <a:lstStyle>
            <a:lvl1pPr algn="ctr" defTabSz="685800" rtl="0" eaLnBrk="1" latinLnBrk="0" hangingPunct="1">
              <a:lnSpc>
                <a:spcPct val="90000"/>
              </a:lnSpc>
              <a:spcBef>
                <a:spcPct val="0"/>
              </a:spcBef>
              <a:buNone/>
              <a:defRPr kumimoji="1" sz="2769" kern="1200">
                <a:solidFill>
                  <a:schemeClr val="tx1"/>
                </a:solidFill>
                <a:latin typeface="HGｺﾞｼｯｸE" panose="020B0909000000000000" pitchFamily="49" charset="-128"/>
                <a:ea typeface="HGｺﾞｼｯｸE" panose="020B0909000000000000" pitchFamily="49" charset="-128"/>
                <a:cs typeface="+mj-cs"/>
              </a:defRPr>
            </a:lvl1pPr>
          </a:lstStyle>
          <a:p>
            <a:pPr>
              <a:lnSpc>
                <a:spcPts val="923"/>
              </a:lnSpc>
            </a:pPr>
            <a:r>
              <a:rPr lang="ja-JP" altLang="en-US" sz="738" dirty="0">
                <a:latin typeface="UD デジタル 教科書体 NK-B" panose="02020700000000000000" pitchFamily="18" charset="-128"/>
                <a:ea typeface="UD デジタル 教科書体 NK-B" panose="02020700000000000000" pitchFamily="18" charset="-128"/>
              </a:rPr>
              <a:t>未来社会を支え、新たな価値を</a:t>
            </a:r>
            <a:endParaRPr lang="en-US" altLang="ja-JP" sz="738" dirty="0">
              <a:latin typeface="UD デジタル 教科書体 NK-B" panose="02020700000000000000" pitchFamily="18" charset="-128"/>
              <a:ea typeface="UD デジタル 教科書体 NK-B" panose="02020700000000000000" pitchFamily="18" charset="-128"/>
            </a:endParaRPr>
          </a:p>
          <a:p>
            <a:pPr>
              <a:lnSpc>
                <a:spcPts val="923"/>
              </a:lnSpc>
            </a:pPr>
            <a:r>
              <a:rPr lang="ja-JP" altLang="en-US" sz="738" dirty="0">
                <a:latin typeface="UD デジタル 教科書体 NK-B" panose="02020700000000000000" pitchFamily="18" charset="-128"/>
                <a:ea typeface="UD デジタル 教科書体 NK-B" panose="02020700000000000000" pitchFamily="18" charset="-128"/>
              </a:rPr>
              <a:t>創造し続ける、人中心のまちづくり</a:t>
            </a:r>
            <a:endParaRPr lang="en-US" altLang="ja-JP" sz="738" dirty="0">
              <a:latin typeface="UD デジタル 教科書体 NK-B" panose="02020700000000000000" pitchFamily="18" charset="-128"/>
              <a:ea typeface="UD デジタル 教科書体 NK-B" panose="02020700000000000000" pitchFamily="18" charset="-128"/>
            </a:endParaRPr>
          </a:p>
        </p:txBody>
      </p:sp>
      <p:sp>
        <p:nvSpPr>
          <p:cNvPr id="98" name="テキスト ボックス 97">
            <a:extLst>
              <a:ext uri="{FF2B5EF4-FFF2-40B4-BE49-F238E27FC236}">
                <a16:creationId xmlns:a16="http://schemas.microsoft.com/office/drawing/2014/main" id="{D584E0BA-A9FD-4A94-B448-A211C17F7630}"/>
              </a:ext>
            </a:extLst>
          </p:cNvPr>
          <p:cNvSpPr txBox="1"/>
          <p:nvPr/>
        </p:nvSpPr>
        <p:spPr>
          <a:xfrm>
            <a:off x="1853138" y="2517180"/>
            <a:ext cx="1894154" cy="363458"/>
          </a:xfrm>
          <a:prstGeom prst="rect">
            <a:avLst/>
          </a:prstGeom>
          <a:noFill/>
          <a:ln>
            <a:noFill/>
          </a:ln>
        </p:spPr>
        <p:txBody>
          <a:bodyPr wrap="square" lIns="33231" tIns="0" rIns="33231" bIns="0" rtlCol="0" anchor="t" anchorCtr="0">
            <a:noAutofit/>
          </a:bodyPr>
          <a:lstStyle/>
          <a:p>
            <a:pPr marL="84994" indent="-84994">
              <a:lnSpc>
                <a:spcPts val="923"/>
              </a:lnSpc>
              <a:tabLst>
                <a:tab pos="86460" algn="l"/>
              </a:tabLst>
            </a:pPr>
            <a:r>
              <a:rPr kumimoji="1" lang="ja-JP" altLang="en-US" sz="646" dirty="0">
                <a:latin typeface="UD デジタル 教科書体 NK-R" panose="02020400000000000000" pitchFamily="18" charset="-128"/>
                <a:ea typeface="UD デジタル 教科書体 NK-R" panose="02020400000000000000" pitchFamily="18" charset="-128"/>
              </a:rPr>
              <a:t>①魅力的な国際都市として成長する大阪</a:t>
            </a:r>
            <a:endParaRPr kumimoji="1" lang="en-US" altLang="ja-JP" sz="646" dirty="0">
              <a:latin typeface="UD デジタル 教科書体 NK-R" panose="02020400000000000000" pitchFamily="18" charset="-128"/>
              <a:ea typeface="UD デジタル 教科書体 NK-R" panose="02020400000000000000" pitchFamily="18" charset="-128"/>
            </a:endParaRPr>
          </a:p>
          <a:p>
            <a:pPr marL="84994" indent="-84994">
              <a:lnSpc>
                <a:spcPts val="923"/>
              </a:lnSpc>
              <a:tabLst>
                <a:tab pos="86460" algn="l"/>
              </a:tabLst>
            </a:pPr>
            <a:r>
              <a:rPr kumimoji="1" lang="ja-JP" altLang="en-US" sz="646" spc="-18" dirty="0">
                <a:latin typeface="UD デジタル 教科書体 NK-R" panose="02020400000000000000" pitchFamily="18" charset="-128"/>
                <a:ea typeface="UD デジタル 教科書体 NK-R" panose="02020400000000000000" pitchFamily="18" charset="-128"/>
              </a:rPr>
              <a:t>②健康長寿で誰もが幸せを実感しながら暮らせる大阪</a:t>
            </a:r>
            <a:endParaRPr kumimoji="1" lang="en-US" altLang="ja-JP" sz="646" spc="-18" dirty="0">
              <a:latin typeface="UD デジタル 教科書体 NK-R" panose="02020400000000000000" pitchFamily="18" charset="-128"/>
              <a:ea typeface="UD デジタル 教科書体 NK-R" panose="02020400000000000000" pitchFamily="18" charset="-128"/>
            </a:endParaRPr>
          </a:p>
          <a:p>
            <a:pPr marL="84994" indent="-84994">
              <a:lnSpc>
                <a:spcPts val="923"/>
              </a:lnSpc>
              <a:tabLst>
                <a:tab pos="86460" algn="l"/>
              </a:tabLst>
            </a:pPr>
            <a:r>
              <a:rPr kumimoji="1" lang="ja-JP" altLang="en-US" sz="646" spc="-18" dirty="0">
                <a:latin typeface="UD デジタル 教科書体 NK-R" panose="02020400000000000000" pitchFamily="18" charset="-128"/>
                <a:ea typeface="UD デジタル 教科書体 NK-R" panose="02020400000000000000" pitchFamily="18" charset="-128"/>
              </a:rPr>
              <a:t>③未来へつながる安全・安心な大阪</a:t>
            </a:r>
            <a:endParaRPr kumimoji="1" lang="en-US" altLang="ja-JP" sz="554" spc="-18" dirty="0">
              <a:latin typeface="UD デジタル 教科書体 NK-R" panose="02020400000000000000" pitchFamily="18" charset="-128"/>
              <a:ea typeface="UD デジタル 教科書体 NK-R" panose="02020400000000000000" pitchFamily="18" charset="-128"/>
            </a:endParaRPr>
          </a:p>
        </p:txBody>
      </p:sp>
      <p:sp>
        <p:nvSpPr>
          <p:cNvPr id="99" name="テキスト ボックス 98">
            <a:extLst>
              <a:ext uri="{FF2B5EF4-FFF2-40B4-BE49-F238E27FC236}">
                <a16:creationId xmlns:a16="http://schemas.microsoft.com/office/drawing/2014/main" id="{D584E0BA-A9FD-4A94-B448-A211C17F7630}"/>
              </a:ext>
            </a:extLst>
          </p:cNvPr>
          <p:cNvSpPr txBox="1"/>
          <p:nvPr/>
        </p:nvSpPr>
        <p:spPr>
          <a:xfrm>
            <a:off x="28857" y="2912680"/>
            <a:ext cx="2676436" cy="127306"/>
          </a:xfrm>
          <a:prstGeom prst="rect">
            <a:avLst/>
          </a:prstGeom>
          <a:noFill/>
          <a:ln>
            <a:noFill/>
          </a:ln>
        </p:spPr>
        <p:txBody>
          <a:bodyPr wrap="square" lIns="0" tIns="0" rIns="0" bIns="0" rtlCol="0" anchor="t" anchorCtr="0">
            <a:noAutofit/>
          </a:bodyPr>
          <a:lstStyle/>
          <a:p>
            <a:pPr>
              <a:lnSpc>
                <a:spcPts val="1015"/>
              </a:lnSpc>
              <a:tabLst>
                <a:tab pos="86460" algn="l"/>
              </a:tabLst>
            </a:pPr>
            <a:r>
              <a:rPr kumimoji="1" lang="ja-JP" altLang="en-US" sz="831" dirty="0">
                <a:latin typeface="UD デジタル 教科書体 NK-R" panose="02020400000000000000" pitchFamily="18" charset="-128"/>
                <a:ea typeface="UD デジタル 教科書体 NK-R" panose="02020400000000000000" pitchFamily="18" charset="-128"/>
              </a:rPr>
              <a:t>　</a:t>
            </a:r>
            <a:r>
              <a:rPr kumimoji="1" lang="ja-JP" altLang="en-US" sz="831" dirty="0">
                <a:latin typeface="UD デジタル 教科書体 NK-B" panose="02020700000000000000" pitchFamily="18" charset="-128"/>
                <a:ea typeface="UD デジタル 教科書体 NK-B" panose="02020700000000000000" pitchFamily="18" charset="-128"/>
              </a:rPr>
              <a:t>（２）めざすべき都市構造</a:t>
            </a:r>
            <a:endParaRPr kumimoji="1" lang="en-US" altLang="ja-JP" sz="831" dirty="0">
              <a:latin typeface="UD デジタル 教科書体 NK-B" panose="02020700000000000000" pitchFamily="18" charset="-128"/>
              <a:ea typeface="UD デジタル 教科書体 NK-B" panose="02020700000000000000" pitchFamily="18" charset="-128"/>
            </a:endParaRPr>
          </a:p>
        </p:txBody>
      </p:sp>
      <p:sp>
        <p:nvSpPr>
          <p:cNvPr id="101" name="テキスト ボックス 100">
            <a:extLst>
              <a:ext uri="{FF2B5EF4-FFF2-40B4-BE49-F238E27FC236}">
                <a16:creationId xmlns:a16="http://schemas.microsoft.com/office/drawing/2014/main" id="{D584E0BA-A9FD-4A94-B448-A211C17F7630}"/>
              </a:ext>
            </a:extLst>
          </p:cNvPr>
          <p:cNvSpPr txBox="1"/>
          <p:nvPr/>
        </p:nvSpPr>
        <p:spPr>
          <a:xfrm>
            <a:off x="62467" y="3082048"/>
            <a:ext cx="2160000" cy="127571"/>
          </a:xfrm>
          <a:prstGeom prst="rect">
            <a:avLst/>
          </a:prstGeom>
          <a:noFill/>
          <a:ln>
            <a:noFill/>
          </a:ln>
        </p:spPr>
        <p:txBody>
          <a:bodyPr wrap="square" lIns="33231" tIns="0" rIns="33231" bIns="0" rtlCol="0" anchor="t" anchorCtr="0">
            <a:noAutofit/>
          </a:bodyPr>
          <a:lstStyle/>
          <a:p>
            <a:pPr marL="84994" indent="-84994">
              <a:lnSpc>
                <a:spcPts val="923"/>
              </a:lnSpc>
              <a:tabLst>
                <a:tab pos="86460" algn="l"/>
              </a:tabLst>
            </a:pPr>
            <a:r>
              <a:rPr kumimoji="1" lang="ja-JP" altLang="en-US" sz="738" spc="-55" dirty="0">
                <a:latin typeface="UD デジタル 教科書体 NK-B" panose="02020700000000000000" pitchFamily="18" charset="-128"/>
                <a:ea typeface="UD デジタル 教科書体 NK-B" panose="02020700000000000000" pitchFamily="18" charset="-128"/>
              </a:rPr>
              <a:t>◆広域ﾚﾍﾞﾙ：広域的な都市構造を活かした都市圏の形成</a:t>
            </a:r>
            <a:endParaRPr kumimoji="1" lang="en-US" altLang="ja-JP" sz="646" spc="-55" dirty="0">
              <a:latin typeface="UD デジタル 教科書体 NK-R" panose="02020400000000000000" pitchFamily="18" charset="-128"/>
              <a:ea typeface="UD デジタル 教科書体 NK-R" panose="02020400000000000000" pitchFamily="18" charset="-128"/>
            </a:endParaRPr>
          </a:p>
        </p:txBody>
      </p:sp>
      <p:sp>
        <p:nvSpPr>
          <p:cNvPr id="102" name="テキスト ボックス 101">
            <a:extLst>
              <a:ext uri="{FF2B5EF4-FFF2-40B4-BE49-F238E27FC236}">
                <a16:creationId xmlns:a16="http://schemas.microsoft.com/office/drawing/2014/main" id="{D584E0BA-A9FD-4A94-B448-A211C17F7630}"/>
              </a:ext>
            </a:extLst>
          </p:cNvPr>
          <p:cNvSpPr txBox="1"/>
          <p:nvPr/>
        </p:nvSpPr>
        <p:spPr>
          <a:xfrm>
            <a:off x="120353" y="3290717"/>
            <a:ext cx="1993846" cy="812590"/>
          </a:xfrm>
          <a:prstGeom prst="rect">
            <a:avLst/>
          </a:prstGeom>
          <a:noFill/>
          <a:ln>
            <a:noFill/>
          </a:ln>
        </p:spPr>
        <p:txBody>
          <a:bodyPr wrap="square" lIns="33231" tIns="0" rIns="33231" bIns="0" rtlCol="0" anchor="t" anchorCtr="0">
            <a:noAutofit/>
          </a:bodyPr>
          <a:lstStyle/>
          <a:p>
            <a:pPr>
              <a:lnSpc>
                <a:spcPts val="831"/>
              </a:lnSpc>
              <a:tabLst>
                <a:tab pos="86460" algn="l"/>
              </a:tabLst>
            </a:pPr>
            <a:r>
              <a:rPr kumimoji="1" lang="ja-JP" altLang="en-US" sz="646" dirty="0">
                <a:latin typeface="UD デジタル 教科書体 NK-R" panose="02020400000000000000" pitchFamily="18" charset="-128"/>
                <a:ea typeface="UD デジタル 教科書体 NK-R" panose="02020400000000000000" pitchFamily="18" charset="-128"/>
              </a:rPr>
              <a:t>　国土軸や環状軸、空港・港湾</a:t>
            </a:r>
            <a:r>
              <a:rPr kumimoji="1" lang="ja-JP" altLang="en-US" sz="646"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646" dirty="0">
                <a:latin typeface="UD デジタル 教科書体 NK-R" panose="02020400000000000000" pitchFamily="18" charset="-128"/>
                <a:ea typeface="UD デジタル 教科書体 NK-R" panose="02020400000000000000" pitchFamily="18" charset="-128"/>
              </a:rPr>
              <a:t>新幹線等の広域交通インフラなど、広域的な都市構造を活かし、ｽｰﾊﾟｰ・ﾒｶﾞﾘｰｼﾞｮﾝの西の核、世界のｹﾞｰﾄｳｪｲに相応しい都市圏を形成</a:t>
            </a:r>
            <a:endParaRPr kumimoji="1" lang="en-US" altLang="ja-JP" sz="646" dirty="0">
              <a:latin typeface="UD デジタル 教科書体 NK-R" panose="02020400000000000000" pitchFamily="18" charset="-128"/>
              <a:ea typeface="UD デジタル 教科書体 NK-R" panose="02020400000000000000" pitchFamily="18" charset="-128"/>
            </a:endParaRPr>
          </a:p>
          <a:p>
            <a:pPr marL="79133" indent="-79133">
              <a:lnSpc>
                <a:spcPts val="831"/>
              </a:lnSpc>
              <a:spcBef>
                <a:spcPts val="554"/>
              </a:spcBef>
              <a:tabLst>
                <a:tab pos="86460" algn="l"/>
              </a:tabLst>
            </a:pPr>
            <a:r>
              <a:rPr kumimoji="1" lang="ja-JP" altLang="en-US" sz="646" dirty="0">
                <a:latin typeface="UD デジタル 教科書体 NK-R" panose="02020400000000000000" pitchFamily="18" charset="-128"/>
                <a:ea typeface="UD デジタル 教科書体 NK-R" panose="02020400000000000000" pitchFamily="18" charset="-128"/>
              </a:rPr>
              <a:t>　➢都心部やベイエリアにおいて国際競争力を備えた拠点エリアを形成</a:t>
            </a:r>
            <a:endParaRPr kumimoji="1" lang="en-US" altLang="ja-JP" sz="646" dirty="0">
              <a:latin typeface="UD デジタル 教科書体 NK-R" panose="02020400000000000000" pitchFamily="18" charset="-128"/>
              <a:ea typeface="UD デジタル 教科書体 NK-R" panose="02020400000000000000" pitchFamily="18" charset="-128"/>
            </a:endParaRPr>
          </a:p>
          <a:p>
            <a:pPr marL="79133" indent="-79133">
              <a:lnSpc>
                <a:spcPts val="831"/>
              </a:lnSpc>
              <a:tabLst>
                <a:tab pos="86460" algn="l"/>
              </a:tabLst>
            </a:pPr>
            <a:r>
              <a:rPr kumimoji="1" lang="ja-JP" altLang="en-US" sz="646" dirty="0">
                <a:latin typeface="UD デジタル 教科書体 NK-R" panose="02020400000000000000" pitchFamily="18" charset="-128"/>
                <a:ea typeface="UD デジタル 教科書体 NK-R" panose="02020400000000000000" pitchFamily="18" charset="-128"/>
              </a:rPr>
              <a:t>　➢産業拠点エリアの形成や新たな産業用地等の創出を誘導</a:t>
            </a:r>
            <a:endParaRPr kumimoji="1" lang="en-US" altLang="ja-JP" sz="646" dirty="0">
              <a:latin typeface="UD デジタル 教科書体 NK-R" panose="02020400000000000000" pitchFamily="18" charset="-128"/>
              <a:ea typeface="UD デジタル 教科書体 NK-R" panose="02020400000000000000" pitchFamily="18" charset="-128"/>
            </a:endParaRPr>
          </a:p>
        </p:txBody>
      </p:sp>
      <p:sp>
        <p:nvSpPr>
          <p:cNvPr id="103" name="テキスト ボックス 102">
            <a:extLst>
              <a:ext uri="{FF2B5EF4-FFF2-40B4-BE49-F238E27FC236}">
                <a16:creationId xmlns:a16="http://schemas.microsoft.com/office/drawing/2014/main" id="{D584E0BA-A9FD-4A94-B448-A211C17F7630}"/>
              </a:ext>
            </a:extLst>
          </p:cNvPr>
          <p:cNvSpPr txBox="1"/>
          <p:nvPr/>
        </p:nvSpPr>
        <p:spPr>
          <a:xfrm>
            <a:off x="59119" y="4230322"/>
            <a:ext cx="2509852" cy="127571"/>
          </a:xfrm>
          <a:prstGeom prst="rect">
            <a:avLst/>
          </a:prstGeom>
          <a:noFill/>
          <a:ln>
            <a:noFill/>
          </a:ln>
        </p:spPr>
        <p:txBody>
          <a:bodyPr wrap="square" lIns="33231" tIns="0" rIns="33231" bIns="0" rtlCol="0" anchor="t" anchorCtr="0">
            <a:noAutofit/>
          </a:bodyPr>
          <a:lstStyle/>
          <a:p>
            <a:pPr marL="84994" indent="-84994">
              <a:lnSpc>
                <a:spcPts val="923"/>
              </a:lnSpc>
              <a:tabLst>
                <a:tab pos="86460" algn="l"/>
              </a:tabLst>
            </a:pPr>
            <a:r>
              <a:rPr kumimoji="1" lang="ja-JP" altLang="en-US" sz="738" dirty="0">
                <a:latin typeface="UD デジタル 教科書体 NK-B" panose="02020700000000000000" pitchFamily="18" charset="-128"/>
                <a:ea typeface="UD デジタル 教科書体 NK-B" panose="02020700000000000000" pitchFamily="18" charset="-128"/>
              </a:rPr>
              <a:t>◆府域レベル：マルチハブ＆ネットワーク型都市構造の形成</a:t>
            </a:r>
            <a:endParaRPr kumimoji="1" lang="en-US" altLang="ja-JP" sz="646" spc="-18" dirty="0">
              <a:latin typeface="UD デジタル 教科書体 NK-R" panose="02020400000000000000" pitchFamily="18" charset="-128"/>
              <a:ea typeface="UD デジタル 教科書体 NK-R" panose="02020400000000000000" pitchFamily="18" charset="-128"/>
            </a:endParaRPr>
          </a:p>
        </p:txBody>
      </p:sp>
      <p:sp>
        <p:nvSpPr>
          <p:cNvPr id="104" name="テキスト ボックス 103">
            <a:extLst>
              <a:ext uri="{FF2B5EF4-FFF2-40B4-BE49-F238E27FC236}">
                <a16:creationId xmlns:a16="http://schemas.microsoft.com/office/drawing/2014/main" id="{D584E0BA-A9FD-4A94-B448-A211C17F7630}"/>
              </a:ext>
            </a:extLst>
          </p:cNvPr>
          <p:cNvSpPr txBox="1"/>
          <p:nvPr/>
        </p:nvSpPr>
        <p:spPr>
          <a:xfrm>
            <a:off x="116608" y="4381404"/>
            <a:ext cx="3560444" cy="352148"/>
          </a:xfrm>
          <a:prstGeom prst="rect">
            <a:avLst/>
          </a:prstGeom>
          <a:noFill/>
          <a:ln>
            <a:noFill/>
          </a:ln>
        </p:spPr>
        <p:txBody>
          <a:bodyPr wrap="square" lIns="33231" tIns="0" rIns="33231" bIns="0" rtlCol="0" anchor="t" anchorCtr="0">
            <a:noAutofit/>
          </a:bodyPr>
          <a:lstStyle/>
          <a:p>
            <a:pPr>
              <a:lnSpc>
                <a:spcPts val="831"/>
              </a:lnSpc>
              <a:tabLst>
                <a:tab pos="86460" algn="l"/>
              </a:tabLst>
            </a:pPr>
            <a:r>
              <a:rPr kumimoji="1" lang="ja-JP" altLang="en-US" sz="646" dirty="0">
                <a:latin typeface="UD デジタル 教科書体 NK-R" panose="02020400000000000000" pitchFamily="18" charset="-128"/>
                <a:ea typeface="UD デジタル 教科書体 NK-R" panose="02020400000000000000" pitchFamily="18" charset="-128"/>
              </a:rPr>
              <a:t>　都心部の拠点開発効果の府域への波及や、コロナ禍を契機とした多様な働き方・暮らし方を選択できるまちの実現に向け、放射・環状の都市軸上に多様な都市機能を備えた拠点エリアや魅力ある生活圏を形成し、相互に連携する都市構造をめざす</a:t>
            </a:r>
            <a:endParaRPr kumimoji="1" lang="en-US" altLang="ja-JP" sz="646" dirty="0">
              <a:latin typeface="UD デジタル 教科書体 NK-R" panose="02020400000000000000" pitchFamily="18" charset="-128"/>
              <a:ea typeface="UD デジタル 教科書体 NK-R" panose="02020400000000000000" pitchFamily="18" charset="-128"/>
            </a:endParaRPr>
          </a:p>
        </p:txBody>
      </p:sp>
      <p:grpSp>
        <p:nvGrpSpPr>
          <p:cNvPr id="105" name="グループ化 104">
            <a:extLst>
              <a:ext uri="{FF2B5EF4-FFF2-40B4-BE49-F238E27FC236}">
                <a16:creationId xmlns:a16="http://schemas.microsoft.com/office/drawing/2014/main" id="{264AED56-D301-42FD-8946-AFFEFDAACF45}"/>
              </a:ext>
            </a:extLst>
          </p:cNvPr>
          <p:cNvGrpSpPr/>
          <p:nvPr/>
        </p:nvGrpSpPr>
        <p:grpSpPr>
          <a:xfrm>
            <a:off x="108389" y="4713892"/>
            <a:ext cx="3650187" cy="1827692"/>
            <a:chOff x="791766" y="2940692"/>
            <a:chExt cx="4476293" cy="2241336"/>
          </a:xfrm>
        </p:grpSpPr>
        <p:pic>
          <p:nvPicPr>
            <p:cNvPr id="106" name="図 105">
              <a:extLst>
                <a:ext uri="{FF2B5EF4-FFF2-40B4-BE49-F238E27FC236}">
                  <a16:creationId xmlns:a16="http://schemas.microsoft.com/office/drawing/2014/main" id="{D347BD15-64D0-4CF7-ADC3-AF2AF699623B}"/>
                </a:ext>
              </a:extLst>
            </p:cNvPr>
            <p:cNvPicPr>
              <a:picLocks noChangeAspect="1"/>
            </p:cNvPicPr>
            <p:nvPr/>
          </p:nvPicPr>
          <p:blipFill rotWithShape="1">
            <a:blip r:embed="rId2"/>
            <a:srcRect l="7941" r="13754" b="15935"/>
            <a:stretch/>
          </p:blipFill>
          <p:spPr>
            <a:xfrm>
              <a:off x="2013523" y="2940692"/>
              <a:ext cx="2072396" cy="2241336"/>
            </a:xfrm>
            <a:prstGeom prst="rect">
              <a:avLst/>
            </a:prstGeom>
          </p:spPr>
        </p:pic>
        <p:sp>
          <p:nvSpPr>
            <p:cNvPr id="107" name="テキスト ボックス 106">
              <a:extLst>
                <a:ext uri="{FF2B5EF4-FFF2-40B4-BE49-F238E27FC236}">
                  <a16:creationId xmlns:a16="http://schemas.microsoft.com/office/drawing/2014/main" id="{DCD4E2EB-BDB4-4952-8561-B6230C8FE05A}"/>
                </a:ext>
              </a:extLst>
            </p:cNvPr>
            <p:cNvSpPr txBox="1"/>
            <p:nvPr/>
          </p:nvSpPr>
          <p:spPr>
            <a:xfrm>
              <a:off x="791766" y="3059947"/>
              <a:ext cx="1385552" cy="652025"/>
            </a:xfrm>
            <a:prstGeom prst="rect">
              <a:avLst/>
            </a:prstGeom>
            <a:solidFill>
              <a:schemeClr val="bg1"/>
            </a:solidFill>
            <a:ln w="6350">
              <a:solidFill>
                <a:schemeClr val="bg1">
                  <a:lumMod val="50000"/>
                </a:schemeClr>
              </a:solidFill>
            </a:ln>
          </p:spPr>
          <p:txBody>
            <a:bodyPr wrap="square" lIns="33231" tIns="16615" rIns="0" bIns="0" rtlCol="0" anchor="t" anchorCtr="0">
              <a:noAutofit/>
            </a:bodyPr>
            <a:lstStyle/>
            <a:p>
              <a:pPr>
                <a:lnSpc>
                  <a:spcPts val="831"/>
                </a:lnSpc>
              </a:pPr>
              <a:r>
                <a:rPr kumimoji="1" lang="ja-JP" altLang="en-US" sz="554" dirty="0">
                  <a:latin typeface="Meiryo UI" panose="020B0604030504040204" pitchFamily="50" charset="-128"/>
                  <a:ea typeface="Meiryo UI" panose="020B0604030504040204" pitchFamily="50" charset="-128"/>
                </a:rPr>
                <a:t>交通ネットワークの強化やネットワークを活かしたまちづくりにより、都市軸を強化</a:t>
              </a:r>
              <a:endParaRPr kumimoji="1" lang="en-US" altLang="ja-JP" sz="554" dirty="0">
                <a:latin typeface="Meiryo UI" panose="020B0604030504040204" pitchFamily="50" charset="-128"/>
                <a:ea typeface="Meiryo UI" panose="020B0604030504040204" pitchFamily="50" charset="-128"/>
              </a:endParaRPr>
            </a:p>
          </p:txBody>
        </p:sp>
        <p:cxnSp>
          <p:nvCxnSpPr>
            <p:cNvPr id="108" name="直線コネクタ 107">
              <a:extLst>
                <a:ext uri="{FF2B5EF4-FFF2-40B4-BE49-F238E27FC236}">
                  <a16:creationId xmlns:a16="http://schemas.microsoft.com/office/drawing/2014/main" id="{CA65236B-84F7-4976-9A5E-BB392CD055CB}"/>
                </a:ext>
              </a:extLst>
            </p:cNvPr>
            <p:cNvCxnSpPr>
              <a:cxnSpLocks/>
              <a:endCxn id="107" idx="3"/>
            </p:cNvCxnSpPr>
            <p:nvPr/>
          </p:nvCxnSpPr>
          <p:spPr>
            <a:xfrm flipH="1" flipV="1">
              <a:off x="2177318" y="3385959"/>
              <a:ext cx="774821" cy="132347"/>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9" name="テキスト ボックス 108">
              <a:extLst>
                <a:ext uri="{FF2B5EF4-FFF2-40B4-BE49-F238E27FC236}">
                  <a16:creationId xmlns:a16="http://schemas.microsoft.com/office/drawing/2014/main" id="{C29B0EE1-298E-4A97-8060-0F1AE31B95C9}"/>
                </a:ext>
              </a:extLst>
            </p:cNvPr>
            <p:cNvSpPr txBox="1"/>
            <p:nvPr/>
          </p:nvSpPr>
          <p:spPr>
            <a:xfrm>
              <a:off x="3988581" y="3600216"/>
              <a:ext cx="1263297" cy="453274"/>
            </a:xfrm>
            <a:prstGeom prst="rect">
              <a:avLst/>
            </a:prstGeom>
            <a:solidFill>
              <a:schemeClr val="bg1"/>
            </a:solidFill>
            <a:ln w="6350">
              <a:solidFill>
                <a:schemeClr val="bg1">
                  <a:lumMod val="50000"/>
                </a:schemeClr>
              </a:solidFill>
            </a:ln>
          </p:spPr>
          <p:txBody>
            <a:bodyPr wrap="square" lIns="33231" tIns="0" rIns="0" bIns="0" rtlCol="0" anchor="ctr" anchorCtr="0">
              <a:noAutofit/>
            </a:bodyPr>
            <a:lstStyle/>
            <a:p>
              <a:pPr>
                <a:lnSpc>
                  <a:spcPts val="831"/>
                </a:lnSpc>
              </a:pPr>
              <a:r>
                <a:rPr kumimoji="1" lang="ja-JP" altLang="en-US" sz="554" dirty="0">
                  <a:latin typeface="Meiryo UI" panose="020B0604030504040204" pitchFamily="50" charset="-128"/>
                  <a:ea typeface="Meiryo UI" panose="020B0604030504040204" pitchFamily="50" charset="-128"/>
                </a:rPr>
                <a:t>主要な駅周辺や生活の中心となる場への都市機能の集積など、集約型の歩いて暮らせるまちづくりを推進</a:t>
              </a:r>
              <a:endParaRPr kumimoji="1" lang="en-US" altLang="ja-JP" sz="554" dirty="0">
                <a:latin typeface="Meiryo UI" panose="020B0604030504040204" pitchFamily="50" charset="-128"/>
                <a:ea typeface="Meiryo UI" panose="020B0604030504040204" pitchFamily="50" charset="-128"/>
              </a:endParaRPr>
            </a:p>
          </p:txBody>
        </p:sp>
        <p:cxnSp>
          <p:nvCxnSpPr>
            <p:cNvPr id="110" name="直線コネクタ 109">
              <a:extLst>
                <a:ext uri="{FF2B5EF4-FFF2-40B4-BE49-F238E27FC236}">
                  <a16:creationId xmlns:a16="http://schemas.microsoft.com/office/drawing/2014/main" id="{24632C92-98F5-442E-880C-365093CAFC24}"/>
                </a:ext>
              </a:extLst>
            </p:cNvPr>
            <p:cNvCxnSpPr>
              <a:cxnSpLocks/>
              <a:stCxn id="109" idx="1"/>
            </p:cNvCxnSpPr>
            <p:nvPr/>
          </p:nvCxnSpPr>
          <p:spPr>
            <a:xfrm flipH="1" flipV="1">
              <a:off x="3494863" y="3822414"/>
              <a:ext cx="493718" cy="444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直線コネクタ 111">
              <a:extLst>
                <a:ext uri="{FF2B5EF4-FFF2-40B4-BE49-F238E27FC236}">
                  <a16:creationId xmlns:a16="http://schemas.microsoft.com/office/drawing/2014/main" id="{17228946-D12A-4FE6-9261-97738D21D255}"/>
                </a:ext>
              </a:extLst>
            </p:cNvPr>
            <p:cNvCxnSpPr>
              <a:cxnSpLocks/>
              <a:endCxn id="109" idx="1"/>
            </p:cNvCxnSpPr>
            <p:nvPr/>
          </p:nvCxnSpPr>
          <p:spPr>
            <a:xfrm flipV="1">
              <a:off x="3485439" y="3826854"/>
              <a:ext cx="503142" cy="604595"/>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3" name="テキスト ボックス 112">
              <a:extLst>
                <a:ext uri="{FF2B5EF4-FFF2-40B4-BE49-F238E27FC236}">
                  <a16:creationId xmlns:a16="http://schemas.microsoft.com/office/drawing/2014/main" id="{22B9B6C2-BCFA-442B-B02D-0812AB9AB464}"/>
                </a:ext>
              </a:extLst>
            </p:cNvPr>
            <p:cNvSpPr txBox="1"/>
            <p:nvPr/>
          </p:nvSpPr>
          <p:spPr>
            <a:xfrm>
              <a:off x="804859" y="4219881"/>
              <a:ext cx="1181794" cy="326013"/>
            </a:xfrm>
            <a:prstGeom prst="rect">
              <a:avLst/>
            </a:prstGeom>
            <a:solidFill>
              <a:schemeClr val="bg1"/>
            </a:solidFill>
            <a:ln w="6350">
              <a:solidFill>
                <a:schemeClr val="bg1">
                  <a:lumMod val="50000"/>
                </a:schemeClr>
              </a:solidFill>
            </a:ln>
          </p:spPr>
          <p:txBody>
            <a:bodyPr wrap="square" lIns="33231" tIns="0" rIns="0" bIns="0" rtlCol="0" anchor="ctr" anchorCtr="0">
              <a:noAutofit/>
            </a:bodyPr>
            <a:lstStyle/>
            <a:p>
              <a:pPr>
                <a:lnSpc>
                  <a:spcPts val="831"/>
                </a:lnSpc>
              </a:pPr>
              <a:r>
                <a:rPr kumimoji="1" lang="ja-JP" altLang="en-US" sz="554" dirty="0">
                  <a:latin typeface="Meiryo UI" panose="020B0604030504040204" pitchFamily="50" charset="-128"/>
                  <a:ea typeface="Meiryo UI" panose="020B0604030504040204" pitchFamily="50" charset="-128"/>
                </a:rPr>
                <a:t>国際競争力を備えた都心部やベイエリアの形成</a:t>
              </a:r>
              <a:endParaRPr kumimoji="1" lang="en-US" altLang="ja-JP" sz="554" dirty="0">
                <a:latin typeface="Meiryo UI" panose="020B0604030504040204" pitchFamily="50" charset="-128"/>
                <a:ea typeface="Meiryo UI" panose="020B0604030504040204" pitchFamily="50" charset="-128"/>
              </a:endParaRPr>
            </a:p>
          </p:txBody>
        </p:sp>
        <p:cxnSp>
          <p:nvCxnSpPr>
            <p:cNvPr id="114" name="直線コネクタ 113">
              <a:extLst>
                <a:ext uri="{FF2B5EF4-FFF2-40B4-BE49-F238E27FC236}">
                  <a16:creationId xmlns:a16="http://schemas.microsoft.com/office/drawing/2014/main" id="{FE3A54EA-DDE8-4E2A-8707-123D8CA90C00}"/>
                </a:ext>
              </a:extLst>
            </p:cNvPr>
            <p:cNvCxnSpPr>
              <a:cxnSpLocks/>
              <a:stCxn id="113" idx="3"/>
            </p:cNvCxnSpPr>
            <p:nvPr/>
          </p:nvCxnSpPr>
          <p:spPr>
            <a:xfrm flipV="1">
              <a:off x="1986653" y="4080623"/>
              <a:ext cx="583777" cy="302265"/>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33104E4A-4F98-47D9-A4BD-E04AC41BA0FD}"/>
                </a:ext>
              </a:extLst>
            </p:cNvPr>
            <p:cNvCxnSpPr>
              <a:cxnSpLocks/>
              <a:stCxn id="118" idx="1"/>
            </p:cNvCxnSpPr>
            <p:nvPr/>
          </p:nvCxnSpPr>
          <p:spPr>
            <a:xfrm flipH="1">
              <a:off x="2984965" y="3217574"/>
              <a:ext cx="1019797" cy="176973"/>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直線コネクタ 115">
              <a:extLst>
                <a:ext uri="{FF2B5EF4-FFF2-40B4-BE49-F238E27FC236}">
                  <a16:creationId xmlns:a16="http://schemas.microsoft.com/office/drawing/2014/main" id="{18709950-1203-4680-9026-B01ABFFB8A07}"/>
                </a:ext>
              </a:extLst>
            </p:cNvPr>
            <p:cNvCxnSpPr>
              <a:cxnSpLocks/>
              <a:stCxn id="118" idx="1"/>
            </p:cNvCxnSpPr>
            <p:nvPr/>
          </p:nvCxnSpPr>
          <p:spPr>
            <a:xfrm flipH="1">
              <a:off x="3471420" y="3217574"/>
              <a:ext cx="533342" cy="326591"/>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直線コネクタ 116">
              <a:extLst>
                <a:ext uri="{FF2B5EF4-FFF2-40B4-BE49-F238E27FC236}">
                  <a16:creationId xmlns:a16="http://schemas.microsoft.com/office/drawing/2014/main" id="{5449D7C3-9C03-499D-B981-E78BE6AE4B74}"/>
                </a:ext>
              </a:extLst>
            </p:cNvPr>
            <p:cNvCxnSpPr>
              <a:cxnSpLocks/>
              <a:endCxn id="127" idx="1"/>
            </p:cNvCxnSpPr>
            <p:nvPr/>
          </p:nvCxnSpPr>
          <p:spPr>
            <a:xfrm>
              <a:off x="3180282" y="4683110"/>
              <a:ext cx="773885" cy="178733"/>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8" name="テキスト ボックス 117">
              <a:extLst>
                <a:ext uri="{FF2B5EF4-FFF2-40B4-BE49-F238E27FC236}">
                  <a16:creationId xmlns:a16="http://schemas.microsoft.com/office/drawing/2014/main" id="{5D05F269-569F-44E0-B66C-9C8ACC2E688B}"/>
                </a:ext>
              </a:extLst>
            </p:cNvPr>
            <p:cNvSpPr txBox="1"/>
            <p:nvPr/>
          </p:nvSpPr>
          <p:spPr>
            <a:xfrm>
              <a:off x="4004762" y="3074943"/>
              <a:ext cx="1263297" cy="285261"/>
            </a:xfrm>
            <a:prstGeom prst="rect">
              <a:avLst/>
            </a:prstGeom>
            <a:solidFill>
              <a:schemeClr val="bg1"/>
            </a:solidFill>
            <a:ln w="6350">
              <a:solidFill>
                <a:schemeClr val="bg1">
                  <a:lumMod val="50000"/>
                </a:schemeClr>
              </a:solidFill>
            </a:ln>
          </p:spPr>
          <p:txBody>
            <a:bodyPr wrap="square" lIns="33231" tIns="0" rIns="0" bIns="0" rtlCol="0" anchor="ctr" anchorCtr="0">
              <a:noAutofit/>
            </a:bodyPr>
            <a:lstStyle/>
            <a:p>
              <a:pPr>
                <a:lnSpc>
                  <a:spcPts val="831"/>
                </a:lnSpc>
              </a:pPr>
              <a:r>
                <a:rPr kumimoji="1" lang="ja-JP" altLang="en-US" sz="554" dirty="0">
                  <a:latin typeface="Meiryo UI" panose="020B0604030504040204" pitchFamily="50" charset="-128"/>
                  <a:ea typeface="Meiryo UI" panose="020B0604030504040204" pitchFamily="50" charset="-128"/>
                </a:rPr>
                <a:t>多様な都市機能を備えた府域の中核を担う拠点エリアを形成</a:t>
              </a:r>
            </a:p>
          </p:txBody>
        </p:sp>
        <p:cxnSp>
          <p:nvCxnSpPr>
            <p:cNvPr id="119" name="直線コネクタ 118">
              <a:extLst>
                <a:ext uri="{FF2B5EF4-FFF2-40B4-BE49-F238E27FC236}">
                  <a16:creationId xmlns:a16="http://schemas.microsoft.com/office/drawing/2014/main" id="{18709950-1203-4680-9026-B01ABFFB8A07}"/>
                </a:ext>
              </a:extLst>
            </p:cNvPr>
            <p:cNvCxnSpPr>
              <a:cxnSpLocks/>
              <a:stCxn id="118" idx="1"/>
            </p:cNvCxnSpPr>
            <p:nvPr/>
          </p:nvCxnSpPr>
          <p:spPr>
            <a:xfrm flipH="1">
              <a:off x="3282763" y="3217574"/>
              <a:ext cx="721999" cy="550214"/>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直線コネクタ 124">
              <a:extLst>
                <a:ext uri="{FF2B5EF4-FFF2-40B4-BE49-F238E27FC236}">
                  <a16:creationId xmlns:a16="http://schemas.microsoft.com/office/drawing/2014/main" id="{31A6918D-DB8E-43C1-BC79-EA2A4B5307F2}"/>
                </a:ext>
              </a:extLst>
            </p:cNvPr>
            <p:cNvCxnSpPr>
              <a:cxnSpLocks/>
              <a:stCxn id="113" idx="3"/>
            </p:cNvCxnSpPr>
            <p:nvPr/>
          </p:nvCxnSpPr>
          <p:spPr>
            <a:xfrm flipV="1">
              <a:off x="1986653" y="4104789"/>
              <a:ext cx="911459" cy="278099"/>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直線コネクタ 125">
              <a:extLst>
                <a:ext uri="{FF2B5EF4-FFF2-40B4-BE49-F238E27FC236}">
                  <a16:creationId xmlns:a16="http://schemas.microsoft.com/office/drawing/2014/main" id="{D8EFABA5-EC09-4DFC-90CC-81EB9DDDAB87}"/>
                </a:ext>
              </a:extLst>
            </p:cNvPr>
            <p:cNvCxnSpPr>
              <a:cxnSpLocks/>
              <a:stCxn id="113" idx="3"/>
            </p:cNvCxnSpPr>
            <p:nvPr/>
          </p:nvCxnSpPr>
          <p:spPr>
            <a:xfrm>
              <a:off x="1986653" y="4382888"/>
              <a:ext cx="475725" cy="191161"/>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7" name="テキスト ボックス 126">
              <a:extLst>
                <a:ext uri="{FF2B5EF4-FFF2-40B4-BE49-F238E27FC236}">
                  <a16:creationId xmlns:a16="http://schemas.microsoft.com/office/drawing/2014/main" id="{C67CEC16-553A-40BA-B9B9-E87ACCAE4FAB}"/>
                </a:ext>
              </a:extLst>
            </p:cNvPr>
            <p:cNvSpPr txBox="1"/>
            <p:nvPr/>
          </p:nvSpPr>
          <p:spPr>
            <a:xfrm>
              <a:off x="3954166" y="4658085"/>
              <a:ext cx="1299563" cy="407516"/>
            </a:xfrm>
            <a:prstGeom prst="rect">
              <a:avLst/>
            </a:prstGeom>
            <a:solidFill>
              <a:schemeClr val="bg1"/>
            </a:solidFill>
            <a:ln w="6350">
              <a:solidFill>
                <a:schemeClr val="bg1">
                  <a:lumMod val="50000"/>
                </a:schemeClr>
              </a:solidFill>
            </a:ln>
          </p:spPr>
          <p:txBody>
            <a:bodyPr wrap="square" lIns="33231" tIns="0" rIns="0" bIns="0" rtlCol="0" anchor="ctr" anchorCtr="0">
              <a:noAutofit/>
            </a:bodyPr>
            <a:lstStyle/>
            <a:p>
              <a:pPr>
                <a:lnSpc>
                  <a:spcPts val="831"/>
                </a:lnSpc>
              </a:pPr>
              <a:r>
                <a:rPr kumimoji="1" lang="ja-JP" altLang="en-US" sz="554" dirty="0">
                  <a:latin typeface="Meiryo UI" panose="020B0604030504040204" pitchFamily="50" charset="-128"/>
                  <a:ea typeface="Meiryo UI" panose="020B0604030504040204" pitchFamily="50" charset="-128"/>
                </a:rPr>
                <a:t>みどり豊かな環境と都心部等へのアクセス性を活かした魅力あるまちづくりの推進</a:t>
              </a:r>
              <a:endParaRPr kumimoji="1" lang="en-US" altLang="ja-JP" sz="554" dirty="0">
                <a:latin typeface="Meiryo UI" panose="020B0604030504040204" pitchFamily="50" charset="-128"/>
                <a:ea typeface="Meiryo UI" panose="020B0604030504040204" pitchFamily="50" charset="-128"/>
              </a:endParaRPr>
            </a:p>
          </p:txBody>
        </p:sp>
        <p:cxnSp>
          <p:nvCxnSpPr>
            <p:cNvPr id="143" name="直線コネクタ 142">
              <a:extLst>
                <a:ext uri="{FF2B5EF4-FFF2-40B4-BE49-F238E27FC236}">
                  <a16:creationId xmlns:a16="http://schemas.microsoft.com/office/drawing/2014/main" id="{CA65236B-84F7-4976-9A5E-BB392CD055CB}"/>
                </a:ext>
              </a:extLst>
            </p:cNvPr>
            <p:cNvCxnSpPr>
              <a:cxnSpLocks/>
              <a:endCxn id="107" idx="3"/>
            </p:cNvCxnSpPr>
            <p:nvPr/>
          </p:nvCxnSpPr>
          <p:spPr>
            <a:xfrm flipH="1" flipV="1">
              <a:off x="2177318" y="3385959"/>
              <a:ext cx="645304" cy="297672"/>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5449D7C3-9C03-499D-B981-E78BE6AE4B74}"/>
                </a:ext>
              </a:extLst>
            </p:cNvPr>
            <p:cNvCxnSpPr>
              <a:cxnSpLocks/>
              <a:endCxn id="109" idx="1"/>
            </p:cNvCxnSpPr>
            <p:nvPr/>
          </p:nvCxnSpPr>
          <p:spPr>
            <a:xfrm flipV="1">
              <a:off x="3737010" y="3826854"/>
              <a:ext cx="251572" cy="12680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CA65236B-84F7-4976-9A5E-BB392CD055CB}"/>
                </a:ext>
              </a:extLst>
            </p:cNvPr>
            <p:cNvCxnSpPr>
              <a:cxnSpLocks/>
              <a:endCxn id="107" idx="3"/>
            </p:cNvCxnSpPr>
            <p:nvPr/>
          </p:nvCxnSpPr>
          <p:spPr>
            <a:xfrm flipH="1" flipV="1">
              <a:off x="2177318" y="3385959"/>
              <a:ext cx="330624" cy="214257"/>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直線コネクタ 121">
              <a:extLst>
                <a:ext uri="{FF2B5EF4-FFF2-40B4-BE49-F238E27FC236}">
                  <a16:creationId xmlns:a16="http://schemas.microsoft.com/office/drawing/2014/main" id="{CA65236B-84F7-4976-9A5E-BB392CD055CB}"/>
                </a:ext>
              </a:extLst>
            </p:cNvPr>
            <p:cNvCxnSpPr>
              <a:cxnSpLocks/>
              <a:endCxn id="107" idx="3"/>
            </p:cNvCxnSpPr>
            <p:nvPr/>
          </p:nvCxnSpPr>
          <p:spPr>
            <a:xfrm flipH="1" flipV="1">
              <a:off x="2177318" y="3385959"/>
              <a:ext cx="570122" cy="649475"/>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89" name="テキスト ボックス 188">
            <a:extLst>
              <a:ext uri="{FF2B5EF4-FFF2-40B4-BE49-F238E27FC236}">
                <a16:creationId xmlns:a16="http://schemas.microsoft.com/office/drawing/2014/main" id="{D584E0BA-A9FD-4A94-B448-A211C17F7630}"/>
              </a:ext>
            </a:extLst>
          </p:cNvPr>
          <p:cNvSpPr txBox="1"/>
          <p:nvPr/>
        </p:nvSpPr>
        <p:spPr>
          <a:xfrm>
            <a:off x="3905336" y="1214473"/>
            <a:ext cx="5139018" cy="261566"/>
          </a:xfrm>
          <a:prstGeom prst="rect">
            <a:avLst/>
          </a:prstGeom>
          <a:noFill/>
          <a:ln>
            <a:noFill/>
          </a:ln>
        </p:spPr>
        <p:txBody>
          <a:bodyPr wrap="square" lIns="33231" tIns="0" rIns="33231" bIns="0" rtlCol="0" anchor="t" anchorCtr="0">
            <a:noAutofit/>
          </a:bodyPr>
          <a:lstStyle/>
          <a:p>
            <a:pPr>
              <a:lnSpc>
                <a:spcPts val="1015"/>
              </a:lnSpc>
              <a:tabLst>
                <a:tab pos="86460" algn="l"/>
              </a:tabLst>
            </a:pPr>
            <a:r>
              <a:rPr kumimoji="1" lang="ja-JP" altLang="en-US" sz="738" dirty="0">
                <a:latin typeface="UD デジタル 教科書体 NK-R" panose="02020400000000000000" pitchFamily="18" charset="-128"/>
                <a:ea typeface="UD デジタル 教科書体 NK-R" panose="02020400000000000000" pitchFamily="18" charset="-128"/>
              </a:rPr>
              <a:t>　広域的な視点から取り組むべき５つのまちづくりの戦略とその取組の方向性を示し、民間活力を最大限活かしながら、多様な主体が一体となって取組を進める。</a:t>
            </a:r>
            <a:endParaRPr kumimoji="1" lang="en-US" altLang="ja-JP" sz="738" dirty="0">
              <a:latin typeface="UD デジタル 教科書体 NK-R" panose="02020400000000000000" pitchFamily="18" charset="-128"/>
              <a:ea typeface="UD デジタル 教科書体 NK-R" panose="02020400000000000000" pitchFamily="18" charset="-128"/>
            </a:endParaRPr>
          </a:p>
        </p:txBody>
      </p:sp>
      <p:sp>
        <p:nvSpPr>
          <p:cNvPr id="192" name="テキスト ボックス 191">
            <a:extLst>
              <a:ext uri="{FF2B5EF4-FFF2-40B4-BE49-F238E27FC236}">
                <a16:creationId xmlns:a16="http://schemas.microsoft.com/office/drawing/2014/main" id="{D584E0BA-A9FD-4A94-B448-A211C17F7630}"/>
              </a:ext>
            </a:extLst>
          </p:cNvPr>
          <p:cNvSpPr txBox="1"/>
          <p:nvPr/>
        </p:nvSpPr>
        <p:spPr>
          <a:xfrm>
            <a:off x="3873739" y="5338772"/>
            <a:ext cx="5227831" cy="188238"/>
          </a:xfrm>
          <a:prstGeom prst="rect">
            <a:avLst/>
          </a:prstGeom>
          <a:noFill/>
          <a:ln>
            <a:noFill/>
          </a:ln>
        </p:spPr>
        <p:txBody>
          <a:bodyPr wrap="square" lIns="33231" tIns="0" rIns="33231" bIns="0" rtlCol="0" anchor="t" anchorCtr="0">
            <a:noAutofit/>
          </a:bodyPr>
          <a:lstStyle/>
          <a:p>
            <a:pPr marL="79133" indent="-79133">
              <a:lnSpc>
                <a:spcPts val="1292"/>
              </a:lnSpc>
              <a:tabLst>
                <a:tab pos="86460" algn="l"/>
              </a:tabLst>
            </a:pPr>
            <a:r>
              <a:rPr kumimoji="1" lang="en-US" altLang="ja-JP" sz="1015" dirty="0">
                <a:latin typeface="Meiryo UI" panose="020B0604030504040204" pitchFamily="50" charset="-128"/>
                <a:ea typeface="Meiryo UI" panose="020B0604030504040204" pitchFamily="50" charset="-128"/>
              </a:rPr>
              <a:t>※</a:t>
            </a:r>
            <a:r>
              <a:rPr kumimoji="1" lang="ja-JP" altLang="en-US" sz="1015" dirty="0">
                <a:latin typeface="Meiryo UI" panose="020B0604030504040204" pitchFamily="50" charset="-128"/>
                <a:ea typeface="Meiryo UI" panose="020B0604030504040204" pitchFamily="50" charset="-128"/>
              </a:rPr>
              <a:t>今後、それぞれの項目についてブラッシュアップを図るとともに、以下について検討する。</a:t>
            </a:r>
            <a:endParaRPr kumimoji="1" lang="en-US" altLang="ja-JP" sz="1015" dirty="0">
              <a:latin typeface="Meiryo UI" panose="020B0604030504040204" pitchFamily="50" charset="-128"/>
              <a:ea typeface="Meiryo UI" panose="020B0604030504040204" pitchFamily="50" charset="-128"/>
            </a:endParaRPr>
          </a:p>
        </p:txBody>
      </p:sp>
      <p:grpSp>
        <p:nvGrpSpPr>
          <p:cNvPr id="70" name="グループ化 69"/>
          <p:cNvGrpSpPr/>
          <p:nvPr/>
        </p:nvGrpSpPr>
        <p:grpSpPr>
          <a:xfrm>
            <a:off x="3845961" y="6028759"/>
            <a:ext cx="2492308" cy="530892"/>
            <a:chOff x="3483511" y="6287764"/>
            <a:chExt cx="2700000" cy="575133"/>
          </a:xfrm>
        </p:grpSpPr>
        <p:sp>
          <p:nvSpPr>
            <p:cNvPr id="71" name="テキスト ボックス 70">
              <a:extLst>
                <a:ext uri="{FF2B5EF4-FFF2-40B4-BE49-F238E27FC236}">
                  <a16:creationId xmlns:a16="http://schemas.microsoft.com/office/drawing/2014/main" id="{D584E0BA-A9FD-4A94-B448-A211C17F7630}"/>
                </a:ext>
              </a:extLst>
            </p:cNvPr>
            <p:cNvSpPr txBox="1"/>
            <p:nvPr/>
          </p:nvSpPr>
          <p:spPr>
            <a:xfrm>
              <a:off x="3483511" y="6358897"/>
              <a:ext cx="2700000" cy="504000"/>
            </a:xfrm>
            <a:prstGeom prst="roundRect">
              <a:avLst>
                <a:gd name="adj" fmla="val 12578"/>
              </a:avLst>
            </a:prstGeom>
            <a:solidFill>
              <a:schemeClr val="bg1"/>
            </a:solidFill>
            <a:ln>
              <a:solidFill>
                <a:schemeClr val="bg2">
                  <a:lumMod val="50000"/>
                </a:schemeClr>
              </a:solidFill>
            </a:ln>
          </p:spPr>
          <p:txBody>
            <a:bodyPr wrap="square" lIns="33231" tIns="99692" rIns="0" bIns="0" rtlCol="0" anchor="ctr" anchorCtr="0">
              <a:noAutofit/>
            </a:bodyPr>
            <a:lstStyle/>
            <a:p>
              <a:pPr>
                <a:lnSpc>
                  <a:spcPts val="923"/>
                </a:lnSpc>
                <a:tabLst>
                  <a:tab pos="86460" algn="l"/>
                </a:tabLst>
              </a:pPr>
              <a:r>
                <a:rPr kumimoji="1" lang="ja-JP" altLang="en-US" sz="738" spc="-18" dirty="0">
                  <a:latin typeface="UD デジタル 教科書体 NK-R" panose="02020400000000000000" pitchFamily="18" charset="-128"/>
                  <a:ea typeface="UD デジタル 教科書体 NK-R" panose="02020400000000000000" pitchFamily="18" charset="-128"/>
                </a:rPr>
                <a:t>・規制緩和や公民連携の促進など、民間主導による取組の推進</a:t>
              </a:r>
            </a:p>
            <a:p>
              <a:pPr marL="84994" indent="-84994">
                <a:lnSpc>
                  <a:spcPts val="923"/>
                </a:lnSpc>
                <a:tabLst>
                  <a:tab pos="86460" algn="l"/>
                </a:tabLst>
              </a:pPr>
              <a:r>
                <a:rPr kumimoji="1" lang="ja-JP" altLang="en-US" sz="738" dirty="0">
                  <a:latin typeface="UD デジタル 教科書体 NK-R" panose="02020400000000000000" pitchFamily="18" charset="-128"/>
                  <a:ea typeface="UD デジタル 教科書体 NK-R" panose="02020400000000000000" pitchFamily="18" charset="-128"/>
                </a:rPr>
                <a:t>・府、市町村、民間団体等による推進体制の構築　等</a:t>
              </a:r>
              <a:endParaRPr kumimoji="1" lang="en-US" altLang="ja-JP" sz="738" dirty="0">
                <a:latin typeface="UD デジタル 教科書体 NK-R" panose="02020400000000000000" pitchFamily="18" charset="-128"/>
                <a:ea typeface="UD デジタル 教科書体 NK-R" panose="02020400000000000000" pitchFamily="18" charset="-128"/>
              </a:endParaRPr>
            </a:p>
          </p:txBody>
        </p:sp>
        <p:sp>
          <p:nvSpPr>
            <p:cNvPr id="72" name="テキスト ボックス 71">
              <a:extLst>
                <a:ext uri="{FF2B5EF4-FFF2-40B4-BE49-F238E27FC236}">
                  <a16:creationId xmlns:a16="http://schemas.microsoft.com/office/drawing/2014/main" id="{D584E0BA-A9FD-4A94-B448-A211C17F7630}"/>
                </a:ext>
              </a:extLst>
            </p:cNvPr>
            <p:cNvSpPr txBox="1"/>
            <p:nvPr/>
          </p:nvSpPr>
          <p:spPr>
            <a:xfrm>
              <a:off x="3540664" y="6287764"/>
              <a:ext cx="2124000" cy="162000"/>
            </a:xfrm>
            <a:prstGeom prst="rect">
              <a:avLst/>
            </a:prstGeom>
            <a:solidFill>
              <a:schemeClr val="accent1"/>
            </a:solidFill>
            <a:ln>
              <a:noFill/>
            </a:ln>
          </p:spPr>
          <p:txBody>
            <a:bodyPr wrap="square" lIns="0" tIns="0" rIns="0" bIns="0" rtlCol="0" anchor="ctr" anchorCtr="0">
              <a:noAutofit/>
            </a:bodyPr>
            <a:lstStyle/>
            <a:p>
              <a:pPr marL="79133">
                <a:lnSpc>
                  <a:spcPts val="1200"/>
                </a:lnSpc>
                <a:tabLst>
                  <a:tab pos="86460" algn="l"/>
                </a:tabLst>
              </a:pPr>
              <a:r>
                <a:rPr kumimoji="1" lang="ja-JP" altLang="en-US" sz="923" dirty="0">
                  <a:solidFill>
                    <a:schemeClr val="bg1"/>
                  </a:solidFill>
                  <a:latin typeface="UD デジタル 教科書体 NK-B" panose="02020700000000000000" pitchFamily="18" charset="-128"/>
                  <a:ea typeface="UD デジタル 教科書体 NK-B" panose="02020700000000000000" pitchFamily="18" charset="-128"/>
                </a:rPr>
                <a:t>○　グランドデザインの推進に向けて</a:t>
              </a:r>
              <a:endParaRPr kumimoji="1" lang="en-US" altLang="ja-JP" sz="923" dirty="0">
                <a:solidFill>
                  <a:schemeClr val="bg1"/>
                </a:solidFill>
                <a:latin typeface="UD デジタル 教科書体 NK-B" panose="02020700000000000000" pitchFamily="18" charset="-128"/>
                <a:ea typeface="UD デジタル 教科書体 NK-B" panose="02020700000000000000" pitchFamily="18" charset="-128"/>
              </a:endParaRPr>
            </a:p>
          </p:txBody>
        </p:sp>
      </p:grpSp>
      <p:grpSp>
        <p:nvGrpSpPr>
          <p:cNvPr id="73" name="グループ化 72"/>
          <p:cNvGrpSpPr/>
          <p:nvPr/>
        </p:nvGrpSpPr>
        <p:grpSpPr>
          <a:xfrm>
            <a:off x="6370997" y="6045808"/>
            <a:ext cx="2758154" cy="522100"/>
            <a:chOff x="6406516" y="6297289"/>
            <a:chExt cx="2988000" cy="565608"/>
          </a:xfrm>
        </p:grpSpPr>
        <p:sp>
          <p:nvSpPr>
            <p:cNvPr id="74" name="テキスト ボックス 73">
              <a:extLst>
                <a:ext uri="{FF2B5EF4-FFF2-40B4-BE49-F238E27FC236}">
                  <a16:creationId xmlns:a16="http://schemas.microsoft.com/office/drawing/2014/main" id="{D584E0BA-A9FD-4A94-B448-A211C17F7630}"/>
                </a:ext>
              </a:extLst>
            </p:cNvPr>
            <p:cNvSpPr txBox="1"/>
            <p:nvPr/>
          </p:nvSpPr>
          <p:spPr>
            <a:xfrm>
              <a:off x="6406516" y="6358897"/>
              <a:ext cx="2988000" cy="504000"/>
            </a:xfrm>
            <a:prstGeom prst="roundRect">
              <a:avLst>
                <a:gd name="adj" fmla="val 12578"/>
              </a:avLst>
            </a:prstGeom>
            <a:solidFill>
              <a:schemeClr val="bg1"/>
            </a:solidFill>
            <a:ln>
              <a:solidFill>
                <a:schemeClr val="bg2">
                  <a:lumMod val="50000"/>
                </a:schemeClr>
              </a:solidFill>
            </a:ln>
          </p:spPr>
          <p:txBody>
            <a:bodyPr wrap="square" lIns="33231" tIns="99692" rIns="0" bIns="0" rtlCol="0" anchor="ctr" anchorCtr="0">
              <a:noAutofit/>
            </a:bodyPr>
            <a:lstStyle/>
            <a:p>
              <a:pPr>
                <a:lnSpc>
                  <a:spcPts val="1015"/>
                </a:lnSpc>
                <a:tabLst>
                  <a:tab pos="0" algn="l"/>
                </a:tabLst>
              </a:pPr>
              <a:r>
                <a:rPr kumimoji="1" lang="ja-JP" altLang="en-US" sz="738" dirty="0">
                  <a:latin typeface="UD デジタル 教科書体 NK-R" panose="02020400000000000000" pitchFamily="18" charset="-128"/>
                  <a:ea typeface="UD デジタル 教科書体 NK-R" panose="02020400000000000000" pitchFamily="18" charset="-128"/>
                </a:rPr>
                <a:t>重点プロジェクト等について、</a:t>
              </a:r>
              <a:r>
                <a:rPr kumimoji="1" lang="en-US" altLang="ja-JP" sz="738" dirty="0">
                  <a:latin typeface="UD デジタル 教科書体 NK-R" panose="02020400000000000000" pitchFamily="18" charset="-128"/>
                  <a:ea typeface="UD デジタル 教科書体 NK-R" panose="02020400000000000000" pitchFamily="18" charset="-128"/>
                </a:rPr>
                <a:t>2050</a:t>
              </a:r>
              <a:r>
                <a:rPr kumimoji="1" lang="ja-JP" altLang="en-US" sz="738" dirty="0">
                  <a:latin typeface="UD デジタル 教科書体 NK-R" panose="02020400000000000000" pitchFamily="18" charset="-128"/>
                  <a:ea typeface="UD デジタル 教科書体 NK-R" panose="02020400000000000000" pitchFamily="18" charset="-128"/>
                </a:rPr>
                <a:t>年を見据えた、短期・中期・長期を目標年次とした取組ロードマップ（</a:t>
              </a:r>
              <a:r>
                <a:rPr kumimoji="1" lang="en-US" altLang="ja-JP" sz="738" dirty="0">
                  <a:latin typeface="UD デジタル 教科書体 NK-R" panose="02020400000000000000" pitchFamily="18" charset="-128"/>
                  <a:ea typeface="UD デジタル 教科書体 NK-R" panose="02020400000000000000" pitchFamily="18" charset="-128"/>
                </a:rPr>
                <a:t>2025</a:t>
              </a:r>
              <a:r>
                <a:rPr kumimoji="1" lang="ja-JP" altLang="en-US" sz="738" dirty="0">
                  <a:latin typeface="UD デジタル 教科書体 NK-R" panose="02020400000000000000" pitchFamily="18" charset="-128"/>
                  <a:ea typeface="UD デジタル 教科書体 NK-R" panose="02020400000000000000" pitchFamily="18" charset="-128"/>
                </a:rPr>
                <a:t>年、</a:t>
              </a:r>
              <a:r>
                <a:rPr kumimoji="1" lang="en-US" altLang="ja-JP" sz="738" dirty="0">
                  <a:latin typeface="UD デジタル 教科書体 NK-R" panose="02020400000000000000" pitchFamily="18" charset="-128"/>
                  <a:ea typeface="UD デジタル 教科書体 NK-R" panose="02020400000000000000" pitchFamily="18" charset="-128"/>
                </a:rPr>
                <a:t>2030</a:t>
              </a:r>
              <a:r>
                <a:rPr kumimoji="1" lang="ja-JP" altLang="en-US" sz="738" dirty="0">
                  <a:latin typeface="UD デジタル 教科書体 NK-R" panose="02020400000000000000" pitchFamily="18" charset="-128"/>
                  <a:ea typeface="UD デジタル 教科書体 NK-R" panose="02020400000000000000" pitchFamily="18" charset="-128"/>
                </a:rPr>
                <a:t>年、</a:t>
              </a:r>
              <a:r>
                <a:rPr kumimoji="1" lang="en-US" altLang="ja-JP" sz="738" dirty="0">
                  <a:latin typeface="UD デジタル 教科書体 NK-R" panose="02020400000000000000" pitchFamily="18" charset="-128"/>
                  <a:ea typeface="UD デジタル 教科書体 NK-R" panose="02020400000000000000" pitchFamily="18" charset="-128"/>
                </a:rPr>
                <a:t>2040</a:t>
              </a:r>
              <a:r>
                <a:rPr kumimoji="1" lang="ja-JP" altLang="en-US" sz="738" dirty="0">
                  <a:latin typeface="UD デジタル 教科書体 NK-R" panose="02020400000000000000" pitchFamily="18" charset="-128"/>
                  <a:ea typeface="UD デジタル 教科書体 NK-R" panose="02020400000000000000" pitchFamily="18" charset="-128"/>
                </a:rPr>
                <a:t>年）</a:t>
              </a:r>
              <a:endParaRPr kumimoji="1" lang="en-US" altLang="ja-JP" sz="738" dirty="0">
                <a:latin typeface="UD デジタル 教科書体 NK-R" panose="02020400000000000000" pitchFamily="18" charset="-128"/>
                <a:ea typeface="UD デジタル 教科書体 NK-R" panose="02020400000000000000" pitchFamily="18" charset="-128"/>
              </a:endParaRPr>
            </a:p>
          </p:txBody>
        </p:sp>
        <p:sp>
          <p:nvSpPr>
            <p:cNvPr id="75" name="テキスト ボックス 74">
              <a:extLst>
                <a:ext uri="{FF2B5EF4-FFF2-40B4-BE49-F238E27FC236}">
                  <a16:creationId xmlns:a16="http://schemas.microsoft.com/office/drawing/2014/main" id="{D584E0BA-A9FD-4A94-B448-A211C17F7630}"/>
                </a:ext>
              </a:extLst>
            </p:cNvPr>
            <p:cNvSpPr txBox="1"/>
            <p:nvPr/>
          </p:nvSpPr>
          <p:spPr>
            <a:xfrm>
              <a:off x="6463667" y="6297289"/>
              <a:ext cx="1404000" cy="162000"/>
            </a:xfrm>
            <a:prstGeom prst="rect">
              <a:avLst/>
            </a:prstGeom>
            <a:solidFill>
              <a:schemeClr val="accent1"/>
            </a:solidFill>
            <a:ln>
              <a:noFill/>
            </a:ln>
          </p:spPr>
          <p:txBody>
            <a:bodyPr wrap="square" lIns="0" tIns="0" rIns="0" bIns="0" rtlCol="0" anchor="ctr" anchorCtr="0">
              <a:noAutofit/>
            </a:bodyPr>
            <a:lstStyle/>
            <a:p>
              <a:pPr marL="79133">
                <a:lnSpc>
                  <a:spcPts val="1200"/>
                </a:lnSpc>
                <a:tabLst>
                  <a:tab pos="86460" algn="l"/>
                </a:tabLst>
              </a:pPr>
              <a:r>
                <a:rPr kumimoji="1" lang="ja-JP" altLang="en-US" sz="923" dirty="0">
                  <a:solidFill>
                    <a:schemeClr val="bg1"/>
                  </a:solidFill>
                  <a:latin typeface="UD デジタル 教科書体 NK-B" panose="02020700000000000000" pitchFamily="18" charset="-128"/>
                  <a:ea typeface="UD デジタル 教科書体 NK-B" panose="02020700000000000000" pitchFamily="18" charset="-128"/>
                </a:rPr>
                <a:t>○</a:t>
              </a:r>
              <a:r>
                <a:rPr kumimoji="1" lang="ja-JP" altLang="en-US" sz="923">
                  <a:solidFill>
                    <a:schemeClr val="bg1"/>
                  </a:solidFill>
                  <a:latin typeface="UD デジタル 教科書体 NK-B" panose="02020700000000000000" pitchFamily="18" charset="-128"/>
                  <a:ea typeface="UD デジタル 教科書体 NK-B" panose="02020700000000000000" pitchFamily="18" charset="-128"/>
                </a:rPr>
                <a:t>　取組ロードマップ</a:t>
              </a:r>
              <a:endParaRPr kumimoji="1" lang="en-US" altLang="ja-JP" sz="923" dirty="0">
                <a:solidFill>
                  <a:schemeClr val="bg1"/>
                </a:solidFill>
                <a:latin typeface="UD デジタル 教科書体 NK-B" panose="02020700000000000000" pitchFamily="18" charset="-128"/>
                <a:ea typeface="UD デジタル 教科書体 NK-B" panose="02020700000000000000" pitchFamily="18" charset="-128"/>
              </a:endParaRPr>
            </a:p>
          </p:txBody>
        </p:sp>
      </p:grpSp>
      <p:grpSp>
        <p:nvGrpSpPr>
          <p:cNvPr id="76" name="グループ化 75"/>
          <p:cNvGrpSpPr/>
          <p:nvPr/>
        </p:nvGrpSpPr>
        <p:grpSpPr>
          <a:xfrm>
            <a:off x="3845961" y="5540936"/>
            <a:ext cx="2492308" cy="431200"/>
            <a:chOff x="3483511" y="6287764"/>
            <a:chExt cx="2700000" cy="467133"/>
          </a:xfrm>
        </p:grpSpPr>
        <p:sp>
          <p:nvSpPr>
            <p:cNvPr id="77" name="テキスト ボックス 76">
              <a:extLst>
                <a:ext uri="{FF2B5EF4-FFF2-40B4-BE49-F238E27FC236}">
                  <a16:creationId xmlns:a16="http://schemas.microsoft.com/office/drawing/2014/main" id="{D584E0BA-A9FD-4A94-B448-A211C17F7630}"/>
                </a:ext>
              </a:extLst>
            </p:cNvPr>
            <p:cNvSpPr txBox="1"/>
            <p:nvPr/>
          </p:nvSpPr>
          <p:spPr>
            <a:xfrm>
              <a:off x="3483511" y="6358897"/>
              <a:ext cx="2700000" cy="396000"/>
            </a:xfrm>
            <a:prstGeom prst="roundRect">
              <a:avLst>
                <a:gd name="adj" fmla="val 12578"/>
              </a:avLst>
            </a:prstGeom>
            <a:solidFill>
              <a:schemeClr val="bg1"/>
            </a:solidFill>
            <a:ln>
              <a:solidFill>
                <a:schemeClr val="bg2">
                  <a:lumMod val="50000"/>
                </a:schemeClr>
              </a:solidFill>
            </a:ln>
          </p:spPr>
          <p:txBody>
            <a:bodyPr wrap="square" lIns="33231" tIns="99692" rIns="0" bIns="0" rtlCol="0" anchor="ctr" anchorCtr="0">
              <a:noAutofit/>
            </a:bodyPr>
            <a:lstStyle/>
            <a:p>
              <a:pPr>
                <a:lnSpc>
                  <a:spcPts val="923"/>
                </a:lnSpc>
                <a:tabLst>
                  <a:tab pos="86460" algn="l"/>
                </a:tabLst>
              </a:pPr>
              <a:r>
                <a:rPr kumimoji="1" lang="ja-JP" altLang="en-US" sz="738" dirty="0">
                  <a:latin typeface="UD デジタル 教科書体 NK-R" panose="02020400000000000000" pitchFamily="18" charset="-128"/>
                  <a:ea typeface="UD デジタル 教科書体 NK-R" panose="02020400000000000000" pitchFamily="18" charset="-128"/>
                </a:rPr>
                <a:t>戦略と取組みの方向性を踏まえた、大阪全体のまちづくりプロジェクトの提示</a:t>
              </a:r>
              <a:endParaRPr kumimoji="1" lang="en-US" altLang="ja-JP" sz="738" dirty="0">
                <a:latin typeface="UD デジタル 教科書体 NK-R" panose="02020400000000000000" pitchFamily="18" charset="-128"/>
                <a:ea typeface="UD デジタル 教科書体 NK-R" panose="02020400000000000000" pitchFamily="18" charset="-128"/>
              </a:endParaRPr>
            </a:p>
          </p:txBody>
        </p:sp>
        <p:sp>
          <p:nvSpPr>
            <p:cNvPr id="78" name="テキスト ボックス 77">
              <a:extLst>
                <a:ext uri="{FF2B5EF4-FFF2-40B4-BE49-F238E27FC236}">
                  <a16:creationId xmlns:a16="http://schemas.microsoft.com/office/drawing/2014/main" id="{D584E0BA-A9FD-4A94-B448-A211C17F7630}"/>
                </a:ext>
              </a:extLst>
            </p:cNvPr>
            <p:cNvSpPr txBox="1"/>
            <p:nvPr/>
          </p:nvSpPr>
          <p:spPr>
            <a:xfrm>
              <a:off x="3540664" y="6287764"/>
              <a:ext cx="2124000" cy="162000"/>
            </a:xfrm>
            <a:prstGeom prst="rect">
              <a:avLst/>
            </a:prstGeom>
            <a:solidFill>
              <a:schemeClr val="accent1"/>
            </a:solidFill>
            <a:ln>
              <a:noFill/>
            </a:ln>
          </p:spPr>
          <p:txBody>
            <a:bodyPr wrap="square" lIns="0" tIns="0" rIns="0" bIns="0" rtlCol="0" anchor="ctr" anchorCtr="0">
              <a:noAutofit/>
            </a:bodyPr>
            <a:lstStyle/>
            <a:p>
              <a:pPr marL="79133">
                <a:lnSpc>
                  <a:spcPts val="1200"/>
                </a:lnSpc>
                <a:tabLst>
                  <a:tab pos="86460" algn="l"/>
                </a:tabLst>
              </a:pPr>
              <a:r>
                <a:rPr kumimoji="1" lang="ja-JP" altLang="en-US" sz="923" dirty="0">
                  <a:solidFill>
                    <a:schemeClr val="bg1"/>
                  </a:solidFill>
                  <a:latin typeface="UD デジタル 教科書体 NK-B" panose="02020700000000000000" pitchFamily="18" charset="-128"/>
                  <a:ea typeface="UD デジタル 教科書体 NK-B" panose="02020700000000000000" pitchFamily="18" charset="-128"/>
                </a:rPr>
                <a:t>○　まちづくりプロジェクト図</a:t>
              </a:r>
              <a:endParaRPr kumimoji="1" lang="en-US" altLang="ja-JP" sz="923" dirty="0">
                <a:solidFill>
                  <a:schemeClr val="bg1"/>
                </a:solidFill>
                <a:latin typeface="UD デジタル 教科書体 NK-B" panose="02020700000000000000" pitchFamily="18" charset="-128"/>
                <a:ea typeface="UD デジタル 教科書体 NK-B" panose="02020700000000000000" pitchFamily="18" charset="-128"/>
              </a:endParaRPr>
            </a:p>
          </p:txBody>
        </p:sp>
      </p:grpSp>
      <p:grpSp>
        <p:nvGrpSpPr>
          <p:cNvPr id="79" name="グループ化 78"/>
          <p:cNvGrpSpPr/>
          <p:nvPr/>
        </p:nvGrpSpPr>
        <p:grpSpPr>
          <a:xfrm>
            <a:off x="6370997" y="5557986"/>
            <a:ext cx="2758154" cy="422407"/>
            <a:chOff x="6406516" y="6297289"/>
            <a:chExt cx="2988000" cy="457608"/>
          </a:xfrm>
        </p:grpSpPr>
        <p:sp>
          <p:nvSpPr>
            <p:cNvPr id="80" name="テキスト ボックス 79">
              <a:extLst>
                <a:ext uri="{FF2B5EF4-FFF2-40B4-BE49-F238E27FC236}">
                  <a16:creationId xmlns:a16="http://schemas.microsoft.com/office/drawing/2014/main" id="{D584E0BA-A9FD-4A94-B448-A211C17F7630}"/>
                </a:ext>
              </a:extLst>
            </p:cNvPr>
            <p:cNvSpPr txBox="1"/>
            <p:nvPr/>
          </p:nvSpPr>
          <p:spPr>
            <a:xfrm>
              <a:off x="6406516" y="6358897"/>
              <a:ext cx="2988000" cy="396000"/>
            </a:xfrm>
            <a:prstGeom prst="roundRect">
              <a:avLst>
                <a:gd name="adj" fmla="val 12578"/>
              </a:avLst>
            </a:prstGeom>
            <a:solidFill>
              <a:schemeClr val="bg1"/>
            </a:solidFill>
            <a:ln>
              <a:solidFill>
                <a:schemeClr val="bg2">
                  <a:lumMod val="50000"/>
                </a:schemeClr>
              </a:solidFill>
            </a:ln>
          </p:spPr>
          <p:txBody>
            <a:bodyPr wrap="square" lIns="33231" tIns="99692" rIns="0" bIns="0" rtlCol="0" anchor="ctr" anchorCtr="0">
              <a:noAutofit/>
            </a:bodyPr>
            <a:lstStyle/>
            <a:p>
              <a:pPr>
                <a:lnSpc>
                  <a:spcPts val="1015"/>
                </a:lnSpc>
                <a:tabLst>
                  <a:tab pos="0" algn="l"/>
                </a:tabLst>
              </a:pPr>
              <a:r>
                <a:rPr kumimoji="1" lang="ja-JP" altLang="en-US" sz="738" dirty="0">
                  <a:latin typeface="UD デジタル 教科書体 NK-R" panose="02020400000000000000" pitchFamily="18" charset="-128"/>
                  <a:ea typeface="UD デジタル 教科書体 NK-R" panose="02020400000000000000" pitchFamily="18" charset="-128"/>
                </a:rPr>
                <a:t>パースやストーリー等を用いたまちの将来像やライフスタイルのイメージの提示</a:t>
              </a:r>
              <a:endParaRPr kumimoji="1" lang="en-US" altLang="ja-JP" sz="738" dirty="0">
                <a:latin typeface="UD デジタル 教科書体 NK-R" panose="02020400000000000000" pitchFamily="18" charset="-128"/>
                <a:ea typeface="UD デジタル 教科書体 NK-R" panose="02020400000000000000" pitchFamily="18" charset="-128"/>
              </a:endParaRPr>
            </a:p>
          </p:txBody>
        </p:sp>
        <p:sp>
          <p:nvSpPr>
            <p:cNvPr id="81" name="テキスト ボックス 80">
              <a:extLst>
                <a:ext uri="{FF2B5EF4-FFF2-40B4-BE49-F238E27FC236}">
                  <a16:creationId xmlns:a16="http://schemas.microsoft.com/office/drawing/2014/main" id="{D584E0BA-A9FD-4A94-B448-A211C17F7630}"/>
                </a:ext>
              </a:extLst>
            </p:cNvPr>
            <p:cNvSpPr txBox="1"/>
            <p:nvPr/>
          </p:nvSpPr>
          <p:spPr>
            <a:xfrm>
              <a:off x="6463667" y="6297289"/>
              <a:ext cx="1404000" cy="162000"/>
            </a:xfrm>
            <a:prstGeom prst="rect">
              <a:avLst/>
            </a:prstGeom>
            <a:solidFill>
              <a:schemeClr val="accent1"/>
            </a:solidFill>
            <a:ln>
              <a:noFill/>
            </a:ln>
          </p:spPr>
          <p:txBody>
            <a:bodyPr wrap="square" lIns="0" tIns="0" rIns="0" bIns="0" rtlCol="0" anchor="ctr" anchorCtr="0">
              <a:noAutofit/>
            </a:bodyPr>
            <a:lstStyle/>
            <a:p>
              <a:pPr marL="79133">
                <a:lnSpc>
                  <a:spcPts val="1200"/>
                </a:lnSpc>
                <a:tabLst>
                  <a:tab pos="86460" algn="l"/>
                </a:tabLst>
              </a:pPr>
              <a:r>
                <a:rPr kumimoji="1" lang="ja-JP" altLang="en-US" sz="923" dirty="0">
                  <a:solidFill>
                    <a:schemeClr val="bg1"/>
                  </a:solidFill>
                  <a:latin typeface="UD デジタル 教科書体 NK-B" panose="02020700000000000000" pitchFamily="18" charset="-128"/>
                  <a:ea typeface="UD デジタル 教科書体 NK-B" panose="02020700000000000000" pitchFamily="18" charset="-128"/>
                </a:rPr>
                <a:t>○　将来イメージ</a:t>
              </a:r>
              <a:endParaRPr kumimoji="1" lang="en-US" altLang="ja-JP" sz="923" dirty="0">
                <a:solidFill>
                  <a:schemeClr val="bg1"/>
                </a:solidFill>
                <a:latin typeface="UD デジタル 教科書体 NK-B" panose="02020700000000000000" pitchFamily="18" charset="-128"/>
                <a:ea typeface="UD デジタル 教科書体 NK-B" panose="02020700000000000000" pitchFamily="18" charset="-128"/>
              </a:endParaRPr>
            </a:p>
          </p:txBody>
        </p:sp>
      </p:grpSp>
      <p:sp>
        <p:nvSpPr>
          <p:cNvPr id="144" name="テキスト ボックス 143">
            <a:extLst>
              <a:ext uri="{FF2B5EF4-FFF2-40B4-BE49-F238E27FC236}">
                <a16:creationId xmlns:a16="http://schemas.microsoft.com/office/drawing/2014/main" id="{DCD4E2EB-BDB4-4952-8561-B6230C8FE05A}"/>
              </a:ext>
            </a:extLst>
          </p:cNvPr>
          <p:cNvSpPr txBox="1"/>
          <p:nvPr/>
        </p:nvSpPr>
        <p:spPr>
          <a:xfrm>
            <a:off x="135723" y="5053874"/>
            <a:ext cx="1063385" cy="265846"/>
          </a:xfrm>
          <a:prstGeom prst="bracketPair">
            <a:avLst>
              <a:gd name="adj" fmla="val 11691"/>
            </a:avLst>
          </a:prstGeom>
          <a:noFill/>
          <a:ln w="6350">
            <a:solidFill>
              <a:schemeClr val="tx1">
                <a:lumMod val="50000"/>
                <a:lumOff val="50000"/>
              </a:schemeClr>
            </a:solidFill>
          </a:ln>
        </p:spPr>
        <p:txBody>
          <a:bodyPr wrap="square" lIns="33231" tIns="16615" rIns="0" bIns="0" rtlCol="0" anchor="t" anchorCtr="0">
            <a:noAutofit/>
          </a:bodyPr>
          <a:lstStyle/>
          <a:p>
            <a:pPr>
              <a:lnSpc>
                <a:spcPts val="646"/>
              </a:lnSpc>
            </a:pPr>
            <a:r>
              <a:rPr kumimoji="1" lang="ja-JP" altLang="en-US" sz="462" dirty="0">
                <a:latin typeface="Meiryo UI" panose="020B0604030504040204" pitchFamily="50" charset="-128"/>
                <a:ea typeface="Meiryo UI" panose="020B0604030504040204" pitchFamily="50" charset="-128"/>
              </a:rPr>
              <a:t>新大阪を中心に、広域交通ネットワークの強化及び連携まちづくりにより、東西・南北都市軸を強化</a:t>
            </a:r>
            <a:endParaRPr kumimoji="1" lang="en-US" altLang="ja-JP" sz="554"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rotWithShape="1">
          <a:blip r:embed="rId3"/>
          <a:srcRect l="18552" t="12495" r="19287" b="13643"/>
          <a:stretch/>
        </p:blipFill>
        <p:spPr>
          <a:xfrm>
            <a:off x="2203675" y="3092277"/>
            <a:ext cx="1569427" cy="1217736"/>
          </a:xfrm>
          <a:prstGeom prst="rect">
            <a:avLst/>
          </a:prstGeom>
        </p:spPr>
      </p:pic>
      <p:sp>
        <p:nvSpPr>
          <p:cNvPr id="67" name="正方形/長方形 66"/>
          <p:cNvSpPr/>
          <p:nvPr/>
        </p:nvSpPr>
        <p:spPr>
          <a:xfrm>
            <a:off x="243617" y="56008"/>
            <a:ext cx="8677137" cy="378409"/>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801051" eaLnBrk="0" fontAlgn="base" hangingPunct="0">
              <a:spcBef>
                <a:spcPct val="0"/>
              </a:spcBef>
              <a:spcAft>
                <a:spcPct val="0"/>
              </a:spcAft>
              <a:defRPr/>
            </a:pPr>
            <a:r>
              <a:rPr kumimoji="1" lang="ja-JP" altLang="en-US" sz="1752" b="1" dirty="0">
                <a:solidFill>
                  <a:prstClr val="black"/>
                </a:solidFill>
                <a:latin typeface="Meiryo UI" pitchFamily="50" charset="-128"/>
                <a:ea typeface="Meiryo UI" pitchFamily="50" charset="-128"/>
                <a:cs typeface="Meiryo UI" pitchFamily="50" charset="-128"/>
              </a:rPr>
              <a:t>（参考）</a:t>
            </a:r>
            <a:r>
              <a:rPr kumimoji="1" lang="en-US" altLang="ja-JP" sz="1752" b="1" dirty="0">
                <a:solidFill>
                  <a:prstClr val="black"/>
                </a:solidFill>
                <a:latin typeface="Meiryo UI" pitchFamily="50" charset="-128"/>
                <a:ea typeface="Meiryo UI" pitchFamily="50" charset="-128"/>
                <a:cs typeface="Meiryo UI" pitchFamily="50" charset="-128"/>
              </a:rPr>
              <a:t> </a:t>
            </a:r>
            <a:r>
              <a:rPr kumimoji="1" lang="ja-JP" altLang="en-US" sz="1752" b="1" dirty="0" smtClean="0">
                <a:solidFill>
                  <a:prstClr val="black"/>
                </a:solidFill>
                <a:latin typeface="Meiryo UI" pitchFamily="50" charset="-128"/>
                <a:ea typeface="Meiryo UI" pitchFamily="50" charset="-128"/>
                <a:cs typeface="Meiryo UI" pitchFamily="50" charset="-128"/>
              </a:rPr>
              <a:t>新しいまちづくりのグランドデザイン　中間とりまとめ（案）の概要</a:t>
            </a:r>
            <a:endParaRPr kumimoji="1" lang="ja-JP" altLang="en-US" sz="1752" b="1" dirty="0">
              <a:solidFill>
                <a:prstClr val="black"/>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234136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44147" y="591437"/>
            <a:ext cx="8718997" cy="6084000"/>
          </a:xfrm>
          <a:prstGeom prst="roundRect">
            <a:avLst>
              <a:gd name="adj" fmla="val 175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t"/>
          <a:lstStyle/>
          <a:p>
            <a:pPr marL="285750" indent="-285750">
              <a:buFont typeface="Wingdings" panose="05000000000000000000" pitchFamily="2" charset="2"/>
              <a:buChar char="Ø"/>
            </a:pPr>
            <a:endParaRPr kumimoji="1" lang="en-US" altLang="ja-JP" sz="1400" dirty="0" smtClean="0">
              <a:solidFill>
                <a:prstClr val="black"/>
              </a:solidFill>
              <a:latin typeface="Meiryo UI" panose="020B0604030504040204" pitchFamily="50" charset="-128"/>
              <a:ea typeface="Meiryo UI" panose="020B0604030504040204" pitchFamily="50" charset="-128"/>
            </a:endParaRPr>
          </a:p>
          <a:p>
            <a:pPr lvl="0">
              <a:spcBef>
                <a:spcPts val="600"/>
              </a:spcBef>
              <a:defRPr/>
            </a:pP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合併と連携、垂直補完</a:t>
            </a:r>
            <a:r>
              <a:rPr kumimoji="1" lang="en-US" altLang="ja-JP" sz="1400" dirty="0">
                <a:solidFill>
                  <a:schemeClr val="tx1"/>
                </a:solidFill>
                <a:latin typeface="Meiryo UI" panose="020B0604030504040204" pitchFamily="50" charset="-128"/>
                <a:ea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endParaRPr>
          </a:p>
          <a:p>
            <a:pPr marL="285750" indent="-285750">
              <a:spcBef>
                <a:spcPts val="600"/>
              </a:spcBef>
              <a:buFont typeface="Wingdings" panose="05000000000000000000" pitchFamily="2" charset="2"/>
              <a:buChar char="Ø"/>
            </a:pPr>
            <a:r>
              <a:rPr kumimoji="1" lang="ja-JP" altLang="en-US" sz="1400" dirty="0">
                <a:solidFill>
                  <a:schemeClr val="tx1"/>
                </a:solidFill>
                <a:latin typeface="Meiryo UI" panose="020B0604030504040204" pitchFamily="50" charset="-128"/>
                <a:ea typeface="Meiryo UI" panose="020B0604030504040204" pitchFamily="50" charset="-128"/>
              </a:rPr>
              <a:t>中核市でなくてもよいので、</a:t>
            </a:r>
            <a:r>
              <a:rPr kumimoji="1" lang="ja-JP" altLang="en-US" sz="1400" u="sng" dirty="0">
                <a:solidFill>
                  <a:schemeClr val="tx1"/>
                </a:solidFill>
                <a:latin typeface="Meiryo UI" panose="020B0604030504040204" pitchFamily="50" charset="-128"/>
                <a:ea typeface="Meiryo UI" panose="020B0604030504040204" pitchFamily="50" charset="-128"/>
              </a:rPr>
              <a:t>中核市規模にあたる</a:t>
            </a:r>
            <a:r>
              <a:rPr kumimoji="1" lang="en-US" altLang="ja-JP" sz="1400" u="sng" dirty="0">
                <a:solidFill>
                  <a:schemeClr val="tx1"/>
                </a:solidFill>
                <a:latin typeface="Meiryo UI" panose="020B0604030504040204" pitchFamily="50" charset="-128"/>
                <a:ea typeface="Meiryo UI" panose="020B0604030504040204" pitchFamily="50" charset="-128"/>
              </a:rPr>
              <a:t>30</a:t>
            </a:r>
            <a:r>
              <a:rPr kumimoji="1" lang="ja-JP" altLang="en-US" sz="1400" u="sng" dirty="0">
                <a:solidFill>
                  <a:schemeClr val="tx1"/>
                </a:solidFill>
                <a:latin typeface="Meiryo UI" panose="020B0604030504040204" pitchFamily="50" charset="-128"/>
                <a:ea typeface="Meiryo UI" panose="020B0604030504040204" pitchFamily="50" charset="-128"/>
              </a:rPr>
              <a:t>万人程度の業務処理できる主体があるとよい</a:t>
            </a:r>
            <a:r>
              <a:rPr kumimoji="1" lang="ja-JP" altLang="en-US" sz="1400" dirty="0">
                <a:solidFill>
                  <a:schemeClr val="tx1"/>
                </a:solidFill>
                <a:latin typeface="Meiryo UI" panose="020B0604030504040204" pitchFamily="50" charset="-128"/>
                <a:ea typeface="Meiryo UI" panose="020B0604030504040204" pitchFamily="50" charset="-128"/>
              </a:rPr>
              <a:t>。一方で、合併</a:t>
            </a:r>
            <a:r>
              <a:rPr kumimoji="1" lang="ja-JP" altLang="en-US" sz="1400" dirty="0" smtClean="0">
                <a:solidFill>
                  <a:schemeClr val="tx1"/>
                </a:solidFill>
                <a:latin typeface="Meiryo UI" panose="020B0604030504040204" pitchFamily="50" charset="-128"/>
                <a:ea typeface="Meiryo UI" panose="020B0604030504040204" pitchFamily="50" charset="-128"/>
              </a:rPr>
              <a:t>して中核</a:t>
            </a:r>
            <a:r>
              <a:rPr kumimoji="1" lang="ja-JP" altLang="en-US" sz="1400" dirty="0">
                <a:solidFill>
                  <a:schemeClr val="tx1"/>
                </a:solidFill>
                <a:latin typeface="Meiryo UI" panose="020B0604030504040204" pitchFamily="50" charset="-128"/>
                <a:ea typeface="Meiryo UI" panose="020B0604030504040204" pitchFamily="50" charset="-128"/>
              </a:rPr>
              <a:t>市になる勢いは今はつかないので、業務連携を進めていくのが現実的。実態として</a:t>
            </a:r>
            <a:r>
              <a:rPr kumimoji="1" lang="ja-JP" altLang="en-US" sz="1400" u="sng" dirty="0">
                <a:solidFill>
                  <a:schemeClr val="tx1"/>
                </a:solidFill>
                <a:latin typeface="Meiryo UI" panose="020B0604030504040204" pitchFamily="50" charset="-128"/>
                <a:ea typeface="Meiryo UI" panose="020B0604030504040204" pitchFamily="50" charset="-128"/>
              </a:rPr>
              <a:t>業務連携を進めておき、再び国の議論の波がきたときにスムーズに移れるように準備</a:t>
            </a:r>
            <a:r>
              <a:rPr kumimoji="1" lang="ja-JP" altLang="en-US" sz="1400" dirty="0">
                <a:solidFill>
                  <a:schemeClr val="tx1"/>
                </a:solidFill>
                <a:latin typeface="Meiryo UI" panose="020B0604030504040204" pitchFamily="50" charset="-128"/>
                <a:ea typeface="Meiryo UI" panose="020B0604030504040204" pitchFamily="50" charset="-128"/>
              </a:rPr>
              <a:t>しておくのがよい。どうしてもできないところは、府が直接フォローするというのも考えておくべき</a:t>
            </a:r>
            <a:r>
              <a:rPr kumimoji="1" lang="ja-JP" altLang="en-US" sz="1400" dirty="0" smtClean="0">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285750" indent="-285750">
              <a:spcBef>
                <a:spcPts val="600"/>
              </a:spcBef>
              <a:buFont typeface="Wingdings" panose="05000000000000000000" pitchFamily="2" charset="2"/>
              <a:buChar char="Ø"/>
            </a:pPr>
            <a:r>
              <a:rPr kumimoji="1" lang="ja-JP" altLang="en-US" sz="1400" dirty="0" smtClean="0">
                <a:solidFill>
                  <a:prstClr val="black"/>
                </a:solidFill>
                <a:latin typeface="Meiryo UI" panose="020B0604030504040204" pitchFamily="50" charset="-128"/>
                <a:ea typeface="Meiryo UI" panose="020B0604030504040204" pitchFamily="50" charset="-128"/>
              </a:rPr>
              <a:t>基本的</a:t>
            </a:r>
            <a:r>
              <a:rPr kumimoji="1" lang="ja-JP" altLang="en-US" sz="1400" dirty="0">
                <a:solidFill>
                  <a:prstClr val="black"/>
                </a:solidFill>
                <a:latin typeface="Meiryo UI" panose="020B0604030504040204" pitchFamily="50" charset="-128"/>
                <a:ea typeface="Meiryo UI" panose="020B0604030504040204" pitchFamily="50" charset="-128"/>
              </a:rPr>
              <a:t>には</a:t>
            </a:r>
            <a:r>
              <a:rPr kumimoji="1" lang="ja-JP" altLang="en-US" sz="1400" u="sng" dirty="0">
                <a:solidFill>
                  <a:prstClr val="black"/>
                </a:solidFill>
                <a:latin typeface="Meiryo UI" panose="020B0604030504040204" pitchFamily="50" charset="-128"/>
                <a:ea typeface="Meiryo UI" panose="020B0604030504040204" pitchFamily="50" charset="-128"/>
              </a:rPr>
              <a:t>既存の自治の単位を残しつつも</a:t>
            </a:r>
            <a:r>
              <a:rPr kumimoji="1" lang="ja-JP" altLang="en-US" sz="1400" u="sng" dirty="0">
                <a:solidFill>
                  <a:schemeClr val="tx1"/>
                </a:solidFill>
                <a:latin typeface="Meiryo UI" panose="020B0604030504040204" pitchFamily="50" charset="-128"/>
                <a:ea typeface="Meiryo UI" panose="020B0604030504040204" pitchFamily="50" charset="-128"/>
              </a:rPr>
              <a:t>、その役割を広域</a:t>
            </a:r>
            <a:r>
              <a:rPr kumimoji="1" lang="ja-JP" altLang="en-US" sz="1400" u="sng" dirty="0" smtClean="0">
                <a:solidFill>
                  <a:schemeClr val="tx1"/>
                </a:solidFill>
                <a:latin typeface="Meiryo UI" panose="020B0604030504040204" pitchFamily="50" charset="-128"/>
                <a:ea typeface="Meiryo UI" panose="020B0604030504040204" pitchFamily="50" charset="-128"/>
              </a:rPr>
              <a:t>レベルや府のレベルで担う</a:t>
            </a:r>
            <a:r>
              <a:rPr kumimoji="1" lang="ja-JP" altLang="en-US" sz="1400" u="sng" dirty="0">
                <a:solidFill>
                  <a:schemeClr val="tx1"/>
                </a:solidFill>
                <a:latin typeface="Meiryo UI" panose="020B0604030504040204" pitchFamily="50" charset="-128"/>
                <a:ea typeface="Meiryo UI" panose="020B0604030504040204" pitchFamily="50" charset="-128"/>
              </a:rPr>
              <a:t>、あるいは、近隣の一定規模の市が一定程度の役割を負う</a:t>
            </a:r>
            <a:r>
              <a:rPr kumimoji="1" lang="ja-JP" altLang="en-US" sz="1400" dirty="0">
                <a:solidFill>
                  <a:schemeClr val="tx1"/>
                </a:solidFill>
                <a:latin typeface="Meiryo UI" panose="020B0604030504040204" pitchFamily="50" charset="-128"/>
                <a:ea typeface="Meiryo UI" panose="020B0604030504040204" pitchFamily="50" charset="-128"/>
              </a:rPr>
              <a:t>ことなどにより、基礎自治の機能と自治の単位</a:t>
            </a:r>
            <a:r>
              <a:rPr kumimoji="1" lang="ja-JP" altLang="en-US" sz="1400" dirty="0" smtClean="0">
                <a:solidFill>
                  <a:schemeClr val="tx1"/>
                </a:solidFill>
                <a:latin typeface="Meiryo UI" panose="020B0604030504040204" pitchFamily="50" charset="-128"/>
                <a:ea typeface="Meiryo UI" panose="020B0604030504040204" pitchFamily="50" charset="-128"/>
              </a:rPr>
              <a:t>を</a:t>
            </a:r>
            <a:r>
              <a:rPr kumimoji="1" lang="ja-JP" altLang="en-US" sz="1400" dirty="0">
                <a:solidFill>
                  <a:schemeClr val="tx1"/>
                </a:solidFill>
                <a:latin typeface="Meiryo UI" panose="020B0604030504040204" pitchFamily="50" charset="-128"/>
                <a:ea typeface="Meiryo UI" panose="020B0604030504040204" pitchFamily="50" charset="-128"/>
              </a:rPr>
              <a:t>分けて</a:t>
            </a:r>
            <a:r>
              <a:rPr kumimoji="1" lang="ja-JP" altLang="en-US" sz="1400" dirty="0" smtClean="0">
                <a:solidFill>
                  <a:schemeClr val="tx1"/>
                </a:solidFill>
                <a:latin typeface="Meiryo UI" panose="020B0604030504040204" pitchFamily="50" charset="-128"/>
                <a:ea typeface="Meiryo UI" panose="020B0604030504040204" pitchFamily="50" charset="-128"/>
              </a:rPr>
              <a:t>考えて</a:t>
            </a:r>
            <a:r>
              <a:rPr kumimoji="1" lang="ja-JP" altLang="en-US" sz="1400" dirty="0">
                <a:solidFill>
                  <a:schemeClr val="tx1"/>
                </a:solidFill>
                <a:latin typeface="Meiryo UI" panose="020B0604030504040204" pitchFamily="50" charset="-128"/>
                <a:ea typeface="Meiryo UI" panose="020B0604030504040204" pitchFamily="50" charset="-128"/>
              </a:rPr>
              <a:t>いくことが必要ではないか</a:t>
            </a:r>
            <a:r>
              <a:rPr kumimoji="1" lang="ja-JP" altLang="en-US" sz="1400" dirty="0" smtClean="0">
                <a:solidFill>
                  <a:schemeClr val="tx1"/>
                </a:solidFill>
                <a:latin typeface="Meiryo UI" panose="020B0604030504040204" pitchFamily="50" charset="-128"/>
                <a:ea typeface="Meiryo UI" panose="020B0604030504040204" pitchFamily="50" charset="-128"/>
              </a:rPr>
              <a:t>。</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285750" indent="-285750">
              <a:spcBef>
                <a:spcPts val="600"/>
              </a:spcBef>
              <a:buFont typeface="Wingdings" panose="05000000000000000000" pitchFamily="2" charset="2"/>
              <a:buChar char="Ø"/>
            </a:pPr>
            <a:r>
              <a:rPr kumimoji="1" lang="ja-JP" altLang="en-US" sz="1400" dirty="0" smtClean="0">
                <a:solidFill>
                  <a:schemeClr val="tx1"/>
                </a:solidFill>
                <a:latin typeface="Meiryo UI" panose="020B0604030504040204" pitchFamily="50" charset="-128"/>
                <a:ea typeface="Meiryo UI" panose="020B0604030504040204" pitchFamily="50" charset="-128"/>
              </a:rPr>
              <a:t>合併</a:t>
            </a:r>
            <a:r>
              <a:rPr kumimoji="1" lang="ja-JP" altLang="en-US" sz="1400" dirty="0">
                <a:solidFill>
                  <a:schemeClr val="tx1"/>
                </a:solidFill>
                <a:latin typeface="Meiryo UI" panose="020B0604030504040204" pitchFamily="50" charset="-128"/>
                <a:ea typeface="Meiryo UI" panose="020B0604030504040204" pitchFamily="50" charset="-128"/>
              </a:rPr>
              <a:t>したところがそもそもやっていけるのか、また、合併がいい選択なのかは分からない</a:t>
            </a:r>
            <a:r>
              <a:rPr kumimoji="1" lang="ja-JP" altLang="en-US" sz="1400" dirty="0" smtClean="0">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285750" indent="-285750">
              <a:spcBef>
                <a:spcPts val="600"/>
              </a:spcBef>
              <a:buFont typeface="Wingdings" panose="05000000000000000000" pitchFamily="2" charset="2"/>
              <a:buChar char="Ø"/>
            </a:pPr>
            <a:r>
              <a:rPr kumimoji="1" lang="ja-JP" altLang="en-US" sz="1400" dirty="0" smtClean="0">
                <a:solidFill>
                  <a:schemeClr val="tx1"/>
                </a:solidFill>
                <a:latin typeface="Meiryo UI" panose="020B0604030504040204" pitchFamily="50" charset="-128"/>
                <a:ea typeface="Meiryo UI" panose="020B0604030504040204" pitchFamily="50" charset="-128"/>
              </a:rPr>
              <a:t>合併</a:t>
            </a:r>
            <a:r>
              <a:rPr kumimoji="1" lang="ja-JP" altLang="en-US" sz="1400" dirty="0">
                <a:solidFill>
                  <a:schemeClr val="tx1"/>
                </a:solidFill>
                <a:latin typeface="Meiryo UI" panose="020B0604030504040204" pitchFamily="50" charset="-128"/>
                <a:ea typeface="Meiryo UI" panose="020B0604030504040204" pitchFamily="50" charset="-128"/>
              </a:rPr>
              <a:t>は、基礎自治体のハレーションが大きく、</a:t>
            </a:r>
            <a:r>
              <a:rPr kumimoji="1" lang="ja-JP" altLang="en-US" sz="1400" u="sng" dirty="0">
                <a:solidFill>
                  <a:schemeClr val="tx1"/>
                </a:solidFill>
                <a:latin typeface="Meiryo UI" panose="020B0604030504040204" pitchFamily="50" charset="-128"/>
                <a:ea typeface="Meiryo UI" panose="020B0604030504040204" pitchFamily="50" charset="-128"/>
              </a:rPr>
              <a:t>近い将来、再び国が合併を推奨する可能性も低い。自治としての単位を残しつつ、自力で難しい部分を近隣自治体や府レベルで担うことを考えていくべき</a:t>
            </a:r>
            <a:r>
              <a:rPr kumimoji="1" lang="ja-JP" altLang="en-US" sz="1400" dirty="0">
                <a:solidFill>
                  <a:schemeClr val="tx1"/>
                </a:solidFill>
                <a:latin typeface="Meiryo UI" panose="020B0604030504040204" pitchFamily="50" charset="-128"/>
                <a:ea typeface="Meiryo UI" panose="020B0604030504040204" pitchFamily="50" charset="-128"/>
              </a:rPr>
              <a:t>でないか</a:t>
            </a:r>
            <a:r>
              <a:rPr kumimoji="1" lang="ja-JP" altLang="en-US" sz="1400" dirty="0" smtClean="0">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285750" indent="-285750">
              <a:spcBef>
                <a:spcPts val="600"/>
              </a:spcBef>
              <a:buFont typeface="Wingdings" panose="05000000000000000000" pitchFamily="2" charset="2"/>
              <a:buChar char="Ø"/>
            </a:pPr>
            <a:r>
              <a:rPr kumimoji="1" lang="ja-JP" altLang="en-US" sz="1400" dirty="0">
                <a:solidFill>
                  <a:schemeClr val="tx1"/>
                </a:solidFill>
                <a:latin typeface="Meiryo UI" panose="020B0604030504040204" pitchFamily="50" charset="-128"/>
                <a:ea typeface="Meiryo UI" panose="020B0604030504040204" pitchFamily="50" charset="-128"/>
              </a:rPr>
              <a:t>自力による対応が難しい地域には府が直接一部機能を担うなど、連携と両面で考える必要</a:t>
            </a:r>
            <a:r>
              <a:rPr kumimoji="1" lang="ja-JP" altLang="en-US" sz="1400" dirty="0" smtClean="0">
                <a:solidFill>
                  <a:schemeClr val="tx1"/>
                </a:solidFill>
                <a:latin typeface="Meiryo UI" panose="020B0604030504040204" pitchFamily="50" charset="-128"/>
                <a:ea typeface="Meiryo UI" panose="020B0604030504040204" pitchFamily="50" charset="-128"/>
              </a:rPr>
              <a:t>。</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285750" indent="-285750">
              <a:spcBef>
                <a:spcPts val="600"/>
              </a:spcBef>
              <a:buFont typeface="Wingdings" panose="05000000000000000000" pitchFamily="2" charset="2"/>
              <a:buChar char="Ø"/>
            </a:pP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74250" marR="0" lvl="0" indent="0" algn="l" defTabSz="457200" rtl="0" eaLnBrk="1" fontAlgn="auto" latinLnBrk="0" hangingPunct="1">
              <a:lnSpc>
                <a:spcPct val="100000"/>
              </a:lnSpc>
              <a:spcBef>
                <a:spcPts val="600"/>
              </a:spcBef>
              <a:spcAft>
                <a:spcPts val="0"/>
              </a:spcAft>
              <a:buClrTx/>
              <a:buSzTx/>
              <a:buFontTx/>
              <a:buNone/>
              <a:tabLst/>
              <a:defRPr/>
            </a:pP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機能分担・連携の枠組み</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p>
          <a:p>
            <a:pPr marL="360000" marR="0" lvl="0" indent="-285750" algn="l" defTabSz="4572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過疎地域を支援するよりもその周辺の</a:t>
            </a:r>
            <a:r>
              <a:rPr kumimoji="1" lang="ja-JP" altLang="en-US" sz="1400" b="0" i="0" u="sng"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中核的な地域を支援するアプローチは間違っていない</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。中核的な地域はいくつかあった方がよい。一方、</a:t>
            </a:r>
            <a:r>
              <a:rPr kumimoji="1" lang="ja-JP" altLang="en-US" sz="1400" b="0" i="0" u="sng"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町村で自力ではサービスを</a:t>
            </a:r>
            <a:r>
              <a:rPr kumimoji="1" lang="ja-JP" altLang="en-US" sz="1400" u="sng" dirty="0" smtClean="0">
                <a:solidFill>
                  <a:schemeClr val="tx1"/>
                </a:solidFill>
                <a:latin typeface="Meiryo UI" panose="020B0604030504040204" pitchFamily="50" charset="-128"/>
                <a:ea typeface="Meiryo UI" panose="020B0604030504040204" pitchFamily="50" charset="-128"/>
              </a:rPr>
              <a:t>維持するのが難しい地域には、府が直接一部の自治機能を担う</a:t>
            </a:r>
            <a:r>
              <a:rPr kumimoji="1" lang="ja-JP" altLang="en-US" sz="1400" dirty="0" smtClean="0">
                <a:solidFill>
                  <a:schemeClr val="tx1"/>
                </a:solidFill>
                <a:latin typeface="Meiryo UI" panose="020B0604030504040204" pitchFamily="50" charset="-128"/>
                <a:ea typeface="Meiryo UI" panose="020B0604030504040204" pitchFamily="50" charset="-128"/>
              </a:rPr>
              <a:t>など、両面で考える必要がある。</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endParaRPr>
          </a:p>
          <a:p>
            <a:pPr marL="360000" marR="0" lvl="0" indent="-285750" algn="l" defTabSz="4572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400" dirty="0">
                <a:solidFill>
                  <a:schemeClr val="tx1"/>
                </a:solidFill>
                <a:latin typeface="Meiryo UI" panose="020B0604030504040204" pitchFamily="50" charset="-128"/>
                <a:ea typeface="Meiryo UI" panose="020B0604030504040204" pitchFamily="50" charset="-128"/>
              </a:rPr>
              <a:t>市町村</a:t>
            </a:r>
            <a:r>
              <a:rPr kumimoji="1" lang="ja-JP" altLang="en-US" sz="1400" dirty="0" smtClean="0">
                <a:solidFill>
                  <a:schemeClr val="tx1"/>
                </a:solidFill>
                <a:latin typeface="Meiryo UI" panose="020B0604030504040204" pitchFamily="50" charset="-128"/>
                <a:ea typeface="Meiryo UI" panose="020B0604030504040204" pitchFamily="50" charset="-128"/>
              </a:rPr>
              <a:t>は人材派遣よりも財政支援を求めている。一方で</a:t>
            </a:r>
            <a:r>
              <a:rPr kumimoji="1" lang="ja-JP" altLang="en-US" sz="1400" u="sng" dirty="0" smtClean="0">
                <a:solidFill>
                  <a:schemeClr val="tx1"/>
                </a:solidFill>
                <a:latin typeface="Meiryo UI" panose="020B0604030504040204" pitchFamily="50" charset="-128"/>
                <a:ea typeface="Meiryo UI" panose="020B0604030504040204" pitchFamily="50" charset="-128"/>
              </a:rPr>
              <a:t>システムの一括発注などの</a:t>
            </a:r>
            <a:r>
              <a:rPr kumimoji="1" lang="en-US" altLang="ja-JP" sz="1400" u="sng" dirty="0" smtClean="0">
                <a:solidFill>
                  <a:schemeClr val="tx1"/>
                </a:solidFill>
                <a:latin typeface="Meiryo UI" panose="020B0604030504040204" pitchFamily="50" charset="-128"/>
                <a:ea typeface="Meiryo UI" panose="020B0604030504040204" pitchFamily="50" charset="-128"/>
              </a:rPr>
              <a:t>DX</a:t>
            </a:r>
            <a:r>
              <a:rPr kumimoji="1" lang="ja-JP" altLang="en-US" sz="1400" u="sng" dirty="0" smtClean="0">
                <a:solidFill>
                  <a:schemeClr val="tx1"/>
                </a:solidFill>
                <a:latin typeface="Meiryo UI" panose="020B0604030504040204" pitchFamily="50" charset="-128"/>
                <a:ea typeface="Meiryo UI" panose="020B0604030504040204" pitchFamily="50" charset="-128"/>
              </a:rPr>
              <a:t>支援、パッケージングによる集約化</a:t>
            </a:r>
            <a:r>
              <a:rPr kumimoji="1" lang="ja-JP" altLang="en-US" sz="1400" dirty="0" smtClean="0">
                <a:solidFill>
                  <a:schemeClr val="tx1"/>
                </a:solidFill>
                <a:latin typeface="Meiryo UI" panose="020B0604030504040204" pitchFamily="50" charset="-128"/>
                <a:ea typeface="Meiryo UI" panose="020B0604030504040204" pitchFamily="50" charset="-128"/>
              </a:rPr>
              <a:t>など、できることはたく</a:t>
            </a:r>
            <a:r>
              <a:rPr kumimoji="1" lang="ja-JP" altLang="en-US" sz="1400" dirty="0">
                <a:solidFill>
                  <a:schemeClr val="tx1"/>
                </a:solidFill>
                <a:latin typeface="Meiryo UI" panose="020B0604030504040204" pitchFamily="50" charset="-128"/>
                <a:ea typeface="Meiryo UI" panose="020B0604030504040204" pitchFamily="50" charset="-128"/>
              </a:rPr>
              <a:t>さんあるのではないか。</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endParaRPr>
          </a:p>
          <a:p>
            <a:pPr marL="360000" marR="0" lvl="0" indent="-285750" algn="l" defTabSz="4572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人を相手にする対人サービスの分野は地元に近い自治体で見ていく</a:t>
            </a:r>
            <a:r>
              <a:rPr kumimoji="1" lang="ja-JP" altLang="en-US" sz="1400" noProof="0" dirty="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一方で保育士が</a:t>
            </a:r>
            <a:r>
              <a:rPr kumimoji="1" lang="en-US" altLang="ja-JP" sz="1400" dirty="0" smtClean="0">
                <a:solidFill>
                  <a:schemeClr val="tx1"/>
                </a:solidFill>
                <a:latin typeface="Meiryo UI" panose="020B0604030504040204" pitchFamily="50" charset="-128"/>
                <a:ea typeface="Meiryo UI" panose="020B0604030504040204" pitchFamily="50" charset="-128"/>
              </a:rPr>
              <a:t>3,</a:t>
            </a:r>
            <a:r>
              <a:rPr kumimoji="1" lang="en-US" altLang="ja-JP" sz="1400" dirty="0">
                <a:solidFill>
                  <a:schemeClr val="tx1"/>
                </a:solidFill>
                <a:latin typeface="Meiryo UI" panose="020B0604030504040204" pitchFamily="50" charset="-128"/>
                <a:ea typeface="Meiryo UI" panose="020B0604030504040204" pitchFamily="50" charset="-128"/>
              </a:rPr>
              <a:t>4</a:t>
            </a:r>
            <a:r>
              <a:rPr kumimoji="1" lang="ja-JP" altLang="en-US" sz="1400" dirty="0" smtClean="0">
                <a:solidFill>
                  <a:schemeClr val="tx1"/>
                </a:solidFill>
                <a:latin typeface="Meiryo UI" panose="020B0604030504040204" pitchFamily="50" charset="-128"/>
                <a:ea typeface="Meiryo UI" panose="020B0604030504040204" pitchFamily="50" charset="-128"/>
              </a:rPr>
              <a:t>人であったり、建築主事が</a:t>
            </a:r>
            <a:r>
              <a:rPr kumimoji="1" lang="en-US" altLang="ja-JP" sz="1400" dirty="0" smtClean="0">
                <a:solidFill>
                  <a:schemeClr val="tx1"/>
                </a:solidFill>
                <a:latin typeface="Meiryo UI" panose="020B0604030504040204" pitchFamily="50" charset="-128"/>
                <a:ea typeface="Meiryo UI" panose="020B0604030504040204" pitchFamily="50" charset="-128"/>
              </a:rPr>
              <a:t>1</a:t>
            </a:r>
            <a:r>
              <a:rPr kumimoji="1" lang="ja-JP" altLang="en-US" sz="1400" dirty="0" smtClean="0">
                <a:solidFill>
                  <a:schemeClr val="tx1"/>
                </a:solidFill>
                <a:latin typeface="Meiryo UI" panose="020B0604030504040204" pitchFamily="50" charset="-128"/>
                <a:ea typeface="Meiryo UI" panose="020B0604030504040204" pitchFamily="50" charset="-128"/>
              </a:rPr>
              <a:t>人ではノウハウの継承も難しく、そうしたことも念頭に</a:t>
            </a:r>
            <a:r>
              <a:rPr kumimoji="1" lang="ja-JP" altLang="en-US" sz="1400" u="sng" dirty="0" smtClean="0">
                <a:solidFill>
                  <a:schemeClr val="tx1"/>
                </a:solidFill>
                <a:latin typeface="Meiryo UI" panose="020B0604030504040204" pitchFamily="50" charset="-128"/>
                <a:ea typeface="Meiryo UI" panose="020B0604030504040204" pitchFamily="50" charset="-128"/>
              </a:rPr>
              <a:t>必要な職員数が確保できるよう、合同採用など必要な規模にまとめる必要</a:t>
            </a:r>
            <a:r>
              <a:rPr kumimoji="1" lang="ja-JP" altLang="en-US" sz="1400" dirty="0" smtClean="0">
                <a:solidFill>
                  <a:schemeClr val="tx1"/>
                </a:solidFill>
                <a:latin typeface="Meiryo UI" panose="020B0604030504040204" pitchFamily="50" charset="-128"/>
                <a:ea typeface="Meiryo UI" panose="020B0604030504040204" pitchFamily="50" charset="-128"/>
              </a:rPr>
              <a:t>がある。このあたりは、事務の性格や規模に応じて細かく検討すべき</a:t>
            </a:r>
            <a:r>
              <a:rPr kumimoji="1" lang="ja-JP" altLang="en-US" sz="1400" b="0" i="0" u="none" strike="noStrike" kern="1200" cap="none" spc="0" normalizeH="0" baseline="0" noProof="0" dirty="0" err="1" smtClean="0">
                <a:ln>
                  <a:noFill/>
                </a:ln>
                <a:solidFill>
                  <a:schemeClr val="tx1"/>
                </a:solidFill>
                <a:effectLst/>
                <a:uLnTx/>
                <a:uFillTx/>
                <a:latin typeface="Meiryo UI" panose="020B0604030504040204" pitchFamily="50" charset="-128"/>
                <a:ea typeface="Meiryo UI" panose="020B0604030504040204" pitchFamily="50" charset="-128"/>
                <a:cs typeface="+mn-cs"/>
              </a:rPr>
              <a:t>。</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360000" marR="0" lvl="0" indent="-285750" algn="l" defTabSz="457200" rtl="0" eaLnBrk="1" fontAlgn="auto" latinLnBrk="0" hangingPunct="1">
              <a:lnSpc>
                <a:spcPct val="100000"/>
              </a:lnSpc>
              <a:spcBef>
                <a:spcPts val="600"/>
              </a:spcBef>
              <a:spcAft>
                <a:spcPts val="0"/>
              </a:spcAft>
              <a:buClrTx/>
              <a:buSzTx/>
              <a:buFont typeface="Wingdings" panose="05000000000000000000" pitchFamily="2" charset="2"/>
              <a:buChar char="Ø"/>
              <a:tabLst/>
              <a:defRPr/>
            </a:pP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60000" marR="0" lvl="0" indent="-285750" algn="l" defTabSz="457200" rtl="0" eaLnBrk="1" fontAlgn="auto" latinLnBrk="0" hangingPunct="1">
              <a:lnSpc>
                <a:spcPct val="100000"/>
              </a:lnSpc>
              <a:spcBef>
                <a:spcPts val="600"/>
              </a:spcBef>
              <a:spcAft>
                <a:spcPts val="0"/>
              </a:spcAft>
              <a:buClrTx/>
              <a:buSzTx/>
              <a:buFont typeface="Wingdings" panose="05000000000000000000" pitchFamily="2" charset="2"/>
              <a:buChar char="Ø"/>
              <a:tabLst/>
              <a:defRPr/>
            </a:pPr>
            <a:endParaRPr kumimoji="1" lang="en-US" altLang="ja-JP" sz="1400" dirty="0">
              <a:solidFill>
                <a:prstClr val="black"/>
              </a:solidFill>
              <a:latin typeface="Meiryo UI" panose="020B0604030504040204" pitchFamily="50" charset="-128"/>
              <a:ea typeface="Meiryo UI" panose="020B0604030504040204" pitchFamily="50" charset="-128"/>
            </a:endParaRPr>
          </a:p>
          <a:p>
            <a:pPr marL="360000" marR="0" lvl="0" indent="-285750" algn="l" defTabSz="457200" rtl="0" eaLnBrk="1" fontAlgn="auto" latinLnBrk="0" hangingPunct="1">
              <a:lnSpc>
                <a:spcPct val="100000"/>
              </a:lnSpc>
              <a:spcBef>
                <a:spcPts val="600"/>
              </a:spcBef>
              <a:spcAft>
                <a:spcPts val="0"/>
              </a:spcAft>
              <a:buClrTx/>
              <a:buSzTx/>
              <a:buFont typeface="Wingdings" panose="05000000000000000000" pitchFamily="2" charset="2"/>
              <a:buChar char="Ø"/>
              <a:tabLst/>
              <a:defRPr/>
            </a:pP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p:cNvSpPr txBox="1"/>
          <p:nvPr/>
        </p:nvSpPr>
        <p:spPr>
          <a:xfrm>
            <a:off x="128788" y="160987"/>
            <a:ext cx="753414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第</a:t>
            </a:r>
            <a:r>
              <a:rPr kumimoji="1" lang="en-US" altLang="ja-JP"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回意見交換会（分科会 </a:t>
            </a:r>
            <a:r>
              <a:rPr kumimoji="1" lang="en-US" altLang="ja-JP"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5.25</a:t>
            </a:r>
            <a:r>
              <a:rPr kumimoji="1" lang="ja-JP" altLang="en-US"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）「基礎自治機能」関係 主な議論</a:t>
            </a:r>
            <a:endPar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スライド番号プレースホルダー 1"/>
          <p:cNvSpPr>
            <a:spLocks noGrp="1"/>
          </p:cNvSpPr>
          <p:nvPr>
            <p:ph type="sldNum" sz="quarter" idx="12"/>
          </p:nvPr>
        </p:nvSpPr>
        <p:spPr>
          <a:xfrm>
            <a:off x="7086599" y="6492875"/>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2</a:t>
            </a:r>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69721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55644" y="230858"/>
            <a:ext cx="8420490" cy="388120"/>
          </a:xfrm>
          <a:prstGeom prst="rect">
            <a:avLst/>
          </a:prstGeom>
          <a:noFill/>
        </p:spPr>
        <p:txBody>
          <a:bodyPr wrap="square" rtlCol="0">
            <a:spAutoFit/>
          </a:bodyPr>
          <a:lstStyle/>
          <a:p>
            <a:pPr lvl="0"/>
            <a:r>
              <a:rPr kumimoji="1" lang="ja-JP" altLang="en-US" sz="1922" b="1" dirty="0">
                <a:solidFill>
                  <a:prstClr val="black"/>
                </a:solidFill>
                <a:latin typeface="Meiryo UI" panose="020B0604030504040204" pitchFamily="50" charset="-128"/>
                <a:ea typeface="Meiryo UI" panose="020B0604030504040204" pitchFamily="50" charset="-128"/>
              </a:rPr>
              <a:t>■　第８回意見交換会（分科会　</a:t>
            </a:r>
            <a:r>
              <a:rPr kumimoji="1" lang="en-US" altLang="ja-JP" sz="1922" b="1" dirty="0">
                <a:solidFill>
                  <a:prstClr val="black"/>
                </a:solidFill>
                <a:latin typeface="Meiryo UI" panose="020B0604030504040204" pitchFamily="50" charset="-128"/>
                <a:ea typeface="Meiryo UI" panose="020B0604030504040204" pitchFamily="50" charset="-128"/>
              </a:rPr>
              <a:t>5.25</a:t>
            </a:r>
            <a:r>
              <a:rPr kumimoji="1" lang="ja-JP" altLang="en-US" sz="1922" b="1" dirty="0" smtClean="0">
                <a:solidFill>
                  <a:prstClr val="black"/>
                </a:solidFill>
                <a:latin typeface="Meiryo UI" panose="020B0604030504040204" pitchFamily="50" charset="-128"/>
                <a:ea typeface="Meiryo UI" panose="020B0604030504040204" pitchFamily="50" charset="-128"/>
              </a:rPr>
              <a:t>）市町村局の主な発言</a:t>
            </a:r>
            <a:endParaRPr kumimoji="1" lang="ja-JP" altLang="en-US" sz="192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角丸四角形 3"/>
          <p:cNvSpPr/>
          <p:nvPr/>
        </p:nvSpPr>
        <p:spPr>
          <a:xfrm>
            <a:off x="136134" y="618978"/>
            <a:ext cx="8640000" cy="6050136"/>
          </a:xfrm>
          <a:prstGeom prst="roundRect">
            <a:avLst>
              <a:gd name="adj" fmla="val 175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34162" tIns="68324" rIns="34162" bIns="34162" rtlCol="0" anchor="t"/>
          <a:lstStyle/>
          <a:p>
            <a:pPr marL="258318" marR="0" lvl="0" indent="-258318"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329"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341649" marR="0" lvl="0" indent="-271184" algn="l" defTabSz="457200" rtl="0" eaLnBrk="1" fontAlgn="auto" latinLnBrk="0" hangingPunct="1">
              <a:lnSpc>
                <a:spcPct val="100000"/>
              </a:lnSpc>
              <a:spcBef>
                <a:spcPts val="570"/>
              </a:spcBef>
              <a:spcAft>
                <a:spcPts val="0"/>
              </a:spcAft>
              <a:buClrTx/>
              <a:buSzTx/>
              <a:buFont typeface="Wingdings" panose="05000000000000000000" pitchFamily="2" charset="2"/>
              <a:buChar char="Ø"/>
              <a:tabLst/>
              <a:defRPr/>
            </a:pPr>
            <a:endParaRPr kumimoji="1" lang="en-US" altLang="ja-JP" sz="1329"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p:cNvSpPr/>
          <p:nvPr/>
        </p:nvSpPr>
        <p:spPr>
          <a:xfrm>
            <a:off x="297153" y="765114"/>
            <a:ext cx="3200399" cy="352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1" lang="en-US" altLang="ja-JP" sz="1446"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dirty="0" smtClean="0">
                <a:solidFill>
                  <a:prstClr val="black"/>
                </a:solidFill>
                <a:latin typeface="Meiryo UI" panose="020B0604030504040204" pitchFamily="50" charset="-128"/>
                <a:ea typeface="Meiryo UI" panose="020B0604030504040204" pitchFamily="50" charset="-128"/>
              </a:rPr>
              <a:t>大阪府総務部市町村局</a:t>
            </a:r>
            <a:r>
              <a:rPr kumimoji="1" lang="en-US" altLang="ja-JP" sz="1446"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endParaRPr kumimoji="1" lang="ja-JP" altLang="en-US" sz="14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9" name="正方形/長方形 8"/>
          <p:cNvSpPr/>
          <p:nvPr/>
        </p:nvSpPr>
        <p:spPr>
          <a:xfrm>
            <a:off x="297153" y="1051306"/>
            <a:ext cx="8478981" cy="56897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2250" indent="-222250">
              <a:spcAft>
                <a:spcPts val="400"/>
              </a:spcAft>
              <a:defRPr/>
            </a:pPr>
            <a:r>
              <a:rPr kumimoji="1" lang="ja-JP" altLang="en-US" sz="1300" dirty="0" smtClean="0">
                <a:solidFill>
                  <a:schemeClr val="tx1"/>
                </a:solidFill>
                <a:latin typeface="Meiryo UI"/>
                <a:ea typeface="Meiryo UI"/>
              </a:rPr>
              <a:t>○</a:t>
            </a:r>
            <a:r>
              <a:rPr kumimoji="1" lang="ja-JP" altLang="en-US" sz="1300" b="0" i="0" u="none" strike="noStrike" kern="1200" cap="none" spc="0" normalizeH="0" baseline="0" noProof="0" dirty="0" smtClean="0">
                <a:ln>
                  <a:noFill/>
                </a:ln>
                <a:solidFill>
                  <a:schemeClr val="tx1"/>
                </a:solidFill>
                <a:effectLst/>
                <a:uLnTx/>
                <a:uFillTx/>
                <a:latin typeface="Meiryo UI"/>
                <a:ea typeface="Meiryo UI"/>
                <a:cs typeface="+mn-cs"/>
              </a:rPr>
              <a:t>　</a:t>
            </a:r>
            <a:r>
              <a:rPr kumimoji="1" lang="ja-JP" altLang="en-US" sz="1400" dirty="0">
                <a:solidFill>
                  <a:prstClr val="black"/>
                </a:solidFill>
                <a:latin typeface="Meiryo UI" panose="020B0604030504040204" pitchFamily="50" charset="-128"/>
                <a:ea typeface="Meiryo UI" panose="020B0604030504040204" pitchFamily="50" charset="-128"/>
              </a:rPr>
              <a:t>府内の自治体の人口の増減や財政状況は、地域によって大きく異なっている。また、同じエリアであっても、個々の市町村を見ると大きく状況が異なる。</a:t>
            </a:r>
            <a:endParaRPr kumimoji="1" lang="en-US" altLang="ja-JP" sz="1400" dirty="0">
              <a:solidFill>
                <a:prstClr val="black"/>
              </a:solidFill>
              <a:latin typeface="Meiryo UI" panose="020B0604030504040204" pitchFamily="50" charset="-128"/>
              <a:ea typeface="Meiryo UI" panose="020B0604030504040204" pitchFamily="50" charset="-128"/>
            </a:endParaRPr>
          </a:p>
          <a:p>
            <a:pPr marL="179388" marR="0" lvl="0" indent="-179388" algn="l" defTabSz="457200" rtl="0" eaLnBrk="1" fontAlgn="auto" latinLnBrk="0" hangingPunct="1">
              <a:lnSpc>
                <a:spcPct val="100000"/>
              </a:lnSpc>
              <a:spcBef>
                <a:spcPts val="0"/>
              </a:spcBef>
              <a:spcAft>
                <a:spcPts val="400"/>
              </a:spcAft>
              <a:buClrTx/>
              <a:buSzTx/>
              <a:buFontTx/>
              <a:buNone/>
              <a:tabLst/>
              <a:defRPr/>
            </a:pPr>
            <a:r>
              <a:rPr kumimoji="1" lang="ja-JP" altLang="en-US" sz="1300" b="0" i="0" u="none" strike="noStrike" kern="1200" cap="none" spc="0" normalizeH="0" baseline="0" noProof="0" dirty="0" smtClean="0">
                <a:ln>
                  <a:noFill/>
                </a:ln>
                <a:solidFill>
                  <a:schemeClr val="tx1"/>
                </a:solidFill>
                <a:effectLst/>
                <a:uLnTx/>
                <a:uFillTx/>
                <a:latin typeface="Meiryo UI"/>
                <a:ea typeface="Meiryo UI"/>
                <a:cs typeface="+mn-cs"/>
              </a:rPr>
              <a:t>　　</a:t>
            </a:r>
            <a:r>
              <a:rPr kumimoji="1" lang="ja-JP" altLang="en-US" sz="1400" b="0" i="0" u="none" strike="noStrike" kern="1200" cap="none" spc="0" normalizeH="0" baseline="0" noProof="0" dirty="0" smtClean="0">
                <a:ln>
                  <a:noFill/>
                </a:ln>
                <a:solidFill>
                  <a:schemeClr val="tx1"/>
                </a:solidFill>
                <a:effectLst/>
                <a:uLnTx/>
                <a:uFillTx/>
                <a:latin typeface="Meiryo UI"/>
                <a:ea typeface="Meiryo UI"/>
                <a:cs typeface="+mn-cs"/>
              </a:rPr>
              <a:t>・大阪府の市町村の特徴として、</a:t>
            </a:r>
            <a:r>
              <a:rPr kumimoji="1" lang="ja-JP" altLang="en-US" sz="1400" b="0" i="0" u="sng" strike="noStrike" kern="1200" cap="none" spc="0" normalizeH="0" baseline="0" noProof="0" dirty="0" smtClean="0">
                <a:ln>
                  <a:noFill/>
                </a:ln>
                <a:solidFill>
                  <a:schemeClr val="tx1"/>
                </a:solidFill>
                <a:effectLst/>
                <a:uLnTx/>
                <a:uFillTx/>
                <a:latin typeface="Meiryo UI"/>
                <a:ea typeface="Meiryo UI"/>
                <a:cs typeface="+mn-cs"/>
              </a:rPr>
              <a:t>中心部に</a:t>
            </a:r>
            <a:r>
              <a:rPr kumimoji="1" lang="en-US" altLang="ja-JP" sz="1400" b="0" i="0" u="sng" strike="noStrike" kern="1200" cap="none" spc="0" normalizeH="0" baseline="0" noProof="0" dirty="0" smtClean="0">
                <a:ln>
                  <a:noFill/>
                </a:ln>
                <a:solidFill>
                  <a:schemeClr val="tx1"/>
                </a:solidFill>
                <a:effectLst/>
                <a:uLnTx/>
                <a:uFillTx/>
                <a:latin typeface="Meiryo UI"/>
                <a:ea typeface="Meiryo UI"/>
                <a:cs typeface="+mn-cs"/>
              </a:rPr>
              <a:t>2</a:t>
            </a:r>
            <a:r>
              <a:rPr kumimoji="1" lang="ja-JP" altLang="en-US" sz="1400" b="0" i="0" u="sng" strike="noStrike" kern="1200" cap="none" spc="0" normalizeH="0" baseline="0" noProof="0" dirty="0" err="1" smtClean="0">
                <a:ln>
                  <a:noFill/>
                </a:ln>
                <a:solidFill>
                  <a:schemeClr val="tx1"/>
                </a:solidFill>
                <a:effectLst/>
                <a:uLnTx/>
                <a:uFillTx/>
                <a:latin typeface="Meiryo UI"/>
                <a:ea typeface="Meiryo UI"/>
                <a:cs typeface="+mn-cs"/>
              </a:rPr>
              <a:t>つの</a:t>
            </a:r>
            <a:r>
              <a:rPr kumimoji="1" lang="ja-JP" altLang="en-US" sz="1400" b="0" i="0" u="sng" strike="noStrike" kern="1200" cap="none" spc="0" normalizeH="0" baseline="0" noProof="0" dirty="0" smtClean="0">
                <a:ln>
                  <a:noFill/>
                </a:ln>
                <a:solidFill>
                  <a:schemeClr val="tx1"/>
                </a:solidFill>
                <a:effectLst/>
                <a:uLnTx/>
                <a:uFillTx/>
                <a:latin typeface="Meiryo UI"/>
                <a:ea typeface="Meiryo UI"/>
                <a:cs typeface="+mn-cs"/>
              </a:rPr>
              <a:t>政令市があり、北部に</a:t>
            </a:r>
            <a:r>
              <a:rPr kumimoji="1" lang="en-US" altLang="ja-JP" sz="1400" b="0" i="0" u="sng" strike="noStrike" kern="1200" cap="none" spc="0" normalizeH="0" baseline="0" noProof="0" dirty="0" smtClean="0">
                <a:ln>
                  <a:noFill/>
                </a:ln>
                <a:solidFill>
                  <a:schemeClr val="tx1"/>
                </a:solidFill>
                <a:effectLst/>
                <a:uLnTx/>
                <a:uFillTx/>
                <a:latin typeface="Meiryo UI"/>
                <a:ea typeface="Meiryo UI"/>
                <a:cs typeface="+mn-cs"/>
              </a:rPr>
              <a:t>7</a:t>
            </a:r>
            <a:r>
              <a:rPr kumimoji="1" lang="ja-JP" altLang="en-US" sz="1400" b="0" i="0" u="sng" strike="noStrike" kern="1200" cap="none" spc="0" normalizeH="0" baseline="0" noProof="0" dirty="0" err="1" smtClean="0">
                <a:ln>
                  <a:noFill/>
                </a:ln>
                <a:solidFill>
                  <a:schemeClr val="tx1"/>
                </a:solidFill>
                <a:effectLst/>
                <a:uLnTx/>
                <a:uFillTx/>
                <a:latin typeface="Meiryo UI"/>
                <a:ea typeface="Meiryo UI"/>
                <a:cs typeface="+mn-cs"/>
              </a:rPr>
              <a:t>つの</a:t>
            </a:r>
            <a:r>
              <a:rPr kumimoji="1" lang="ja-JP" altLang="en-US" sz="1400" b="0" i="0" u="sng" strike="noStrike" kern="1200" cap="none" spc="0" normalizeH="0" baseline="0" noProof="0" dirty="0" smtClean="0">
                <a:ln>
                  <a:noFill/>
                </a:ln>
                <a:solidFill>
                  <a:schemeClr val="tx1"/>
                </a:solidFill>
                <a:effectLst/>
                <a:uLnTx/>
                <a:uFillTx/>
                <a:latin typeface="Meiryo UI"/>
                <a:ea typeface="Meiryo UI"/>
                <a:cs typeface="+mn-cs"/>
              </a:rPr>
              <a:t>中核市が集まっている</a:t>
            </a:r>
            <a:r>
              <a:rPr kumimoji="1" lang="ja-JP" altLang="en-US" sz="1400" b="0" i="0" u="none" strike="noStrike" kern="1200" cap="none" spc="0" normalizeH="0" baseline="0" noProof="0" dirty="0" smtClean="0">
                <a:ln>
                  <a:noFill/>
                </a:ln>
                <a:solidFill>
                  <a:schemeClr val="tx1"/>
                </a:solidFill>
                <a:effectLst/>
                <a:uLnTx/>
                <a:uFillTx/>
                <a:latin typeface="Meiryo UI"/>
                <a:ea typeface="Meiryo UI"/>
                <a:cs typeface="+mn-cs"/>
              </a:rPr>
              <a:t>。</a:t>
            </a:r>
            <a:r>
              <a:rPr kumimoji="1" lang="ja-JP" altLang="en-US" sz="1400" b="0" i="0" u="sng" strike="noStrike" kern="1200" cap="none" spc="0" normalizeH="0" baseline="0" noProof="0" dirty="0" smtClean="0">
                <a:ln>
                  <a:noFill/>
                </a:ln>
                <a:solidFill>
                  <a:schemeClr val="tx1"/>
                </a:solidFill>
                <a:effectLst/>
                <a:uLnTx/>
                <a:uFillTx/>
                <a:latin typeface="Meiryo UI"/>
                <a:ea typeface="Meiryo UI"/>
              </a:rPr>
              <a:t>規模の小さな　</a:t>
            </a:r>
            <a:endParaRPr kumimoji="1" lang="en-US" altLang="ja-JP" sz="1400" b="0" i="0" u="sng" strike="noStrike" kern="1200" cap="none" spc="0" normalizeH="0" baseline="0" noProof="0" dirty="0" smtClean="0">
              <a:ln>
                <a:noFill/>
              </a:ln>
              <a:solidFill>
                <a:schemeClr val="tx1"/>
              </a:solidFill>
              <a:effectLst/>
              <a:uLnTx/>
              <a:uFillTx/>
              <a:latin typeface="Meiryo UI"/>
              <a:ea typeface="Meiryo UI"/>
            </a:endParaRPr>
          </a:p>
          <a:p>
            <a:pPr marL="179388" marR="0" lvl="0" indent="-179388" algn="l" defTabSz="457200" rtl="0" eaLnBrk="1" fontAlgn="auto" latinLnBrk="0" hangingPunct="1">
              <a:lnSpc>
                <a:spcPct val="100000"/>
              </a:lnSpc>
              <a:spcBef>
                <a:spcPts val="0"/>
              </a:spcBef>
              <a:spcAft>
                <a:spcPts val="400"/>
              </a:spcAft>
              <a:buClrTx/>
              <a:buSzTx/>
              <a:buFontTx/>
              <a:buNone/>
              <a:tabLst/>
              <a:defRPr/>
            </a:pPr>
            <a:r>
              <a:rPr kumimoji="1" lang="ja-JP" altLang="en-US" sz="1400" dirty="0">
                <a:solidFill>
                  <a:schemeClr val="tx1"/>
                </a:solidFill>
                <a:latin typeface="Meiryo UI"/>
                <a:ea typeface="Meiryo UI"/>
              </a:rPr>
              <a:t>　</a:t>
            </a:r>
            <a:r>
              <a:rPr kumimoji="1" lang="ja-JP" altLang="en-US" sz="1400" dirty="0" smtClean="0">
                <a:solidFill>
                  <a:schemeClr val="tx1"/>
                </a:solidFill>
                <a:latin typeface="Meiryo UI"/>
                <a:ea typeface="Meiryo UI"/>
              </a:rPr>
              <a:t>　　</a:t>
            </a:r>
            <a:r>
              <a:rPr kumimoji="1" lang="ja-JP" altLang="en-US" sz="1400" b="0" i="0" u="sng" strike="noStrike" kern="1200" cap="none" spc="0" normalizeH="0" baseline="0" noProof="0" dirty="0" smtClean="0">
                <a:ln>
                  <a:noFill/>
                </a:ln>
                <a:solidFill>
                  <a:schemeClr val="tx1"/>
                </a:solidFill>
                <a:effectLst/>
                <a:uLnTx/>
                <a:uFillTx/>
                <a:latin typeface="Meiryo UI"/>
                <a:ea typeface="Meiryo UI"/>
              </a:rPr>
              <a:t>町村が周辺部</a:t>
            </a:r>
            <a:r>
              <a:rPr kumimoji="1" lang="ja-JP" altLang="en-US" sz="1400" b="0" i="0" u="none" strike="noStrike" kern="1200" cap="none" spc="0" normalizeH="0" baseline="0" noProof="0" dirty="0" smtClean="0">
                <a:ln>
                  <a:noFill/>
                </a:ln>
                <a:solidFill>
                  <a:schemeClr val="tx1"/>
                </a:solidFill>
                <a:effectLst/>
                <a:uLnTx/>
                <a:uFillTx/>
                <a:latin typeface="Meiryo UI"/>
                <a:ea typeface="Meiryo UI"/>
                <a:cs typeface="+mn-cs"/>
              </a:rPr>
              <a:t>にある。</a:t>
            </a:r>
            <a:endParaRPr kumimoji="1" lang="en-US" altLang="ja-JP" sz="1400" b="0" i="0" u="none" strike="noStrike" kern="1200" cap="none" spc="0" normalizeH="0" baseline="0" noProof="0" dirty="0" smtClean="0">
              <a:ln>
                <a:noFill/>
              </a:ln>
              <a:solidFill>
                <a:schemeClr val="tx1"/>
              </a:solidFill>
              <a:effectLst/>
              <a:uLnTx/>
              <a:uFillTx/>
              <a:latin typeface="Meiryo UI"/>
              <a:ea typeface="Meiryo UI"/>
              <a:cs typeface="+mn-cs"/>
            </a:endParaRPr>
          </a:p>
          <a:p>
            <a:pPr marL="179388" marR="0" lvl="0" indent="-179388" algn="l" defTabSz="457200" rtl="0" eaLnBrk="1" fontAlgn="auto" latinLnBrk="0" hangingPunct="1">
              <a:lnSpc>
                <a:spcPct val="100000"/>
              </a:lnSpc>
              <a:spcBef>
                <a:spcPts val="0"/>
              </a:spcBef>
              <a:spcAft>
                <a:spcPts val="400"/>
              </a:spcAft>
              <a:buClrTx/>
              <a:buSzTx/>
              <a:buFontTx/>
              <a:buNone/>
              <a:tabLst/>
              <a:defRPr/>
            </a:pPr>
            <a:r>
              <a:rPr kumimoji="1" lang="ja-JP" altLang="en-US" sz="1300" noProof="0" dirty="0">
                <a:solidFill>
                  <a:schemeClr val="tx1"/>
                </a:solidFill>
                <a:latin typeface="Meiryo UI"/>
                <a:ea typeface="Meiryo UI"/>
              </a:rPr>
              <a:t>　</a:t>
            </a:r>
            <a:r>
              <a:rPr kumimoji="1" lang="ja-JP" altLang="en-US" sz="1300" noProof="0" dirty="0" smtClean="0">
                <a:solidFill>
                  <a:schemeClr val="tx1"/>
                </a:solidFill>
                <a:latin typeface="Meiryo UI"/>
                <a:ea typeface="Meiryo UI"/>
              </a:rPr>
              <a:t>　</a:t>
            </a:r>
            <a:r>
              <a:rPr kumimoji="1" lang="ja-JP" altLang="en-US" sz="1400" noProof="0" dirty="0" smtClean="0">
                <a:solidFill>
                  <a:schemeClr val="tx1"/>
                </a:solidFill>
                <a:latin typeface="Meiryo UI"/>
                <a:ea typeface="Meiryo UI"/>
              </a:rPr>
              <a:t>・</a:t>
            </a:r>
            <a:r>
              <a:rPr kumimoji="1" lang="en-US" altLang="ja-JP" sz="1400" b="0" i="0" u="none" strike="noStrike" kern="1200" cap="none" spc="0" normalizeH="0" baseline="0" noProof="0" dirty="0" smtClean="0">
                <a:ln>
                  <a:noFill/>
                </a:ln>
                <a:solidFill>
                  <a:schemeClr val="tx1"/>
                </a:solidFill>
                <a:effectLst/>
                <a:uLnTx/>
                <a:uFillTx/>
                <a:latin typeface="Meiryo UI"/>
                <a:ea typeface="Meiryo UI"/>
              </a:rPr>
              <a:t>1990</a:t>
            </a:r>
            <a:r>
              <a:rPr kumimoji="1" lang="ja-JP" altLang="en-US" sz="1400" b="0" i="0" u="none" strike="noStrike" kern="1200" cap="none" spc="0" normalizeH="0" baseline="0" noProof="0" dirty="0" smtClean="0">
                <a:ln>
                  <a:noFill/>
                </a:ln>
                <a:solidFill>
                  <a:schemeClr val="tx1"/>
                </a:solidFill>
                <a:effectLst/>
                <a:uLnTx/>
                <a:uFillTx/>
                <a:latin typeface="Meiryo UI"/>
                <a:ea typeface="Meiryo UI"/>
              </a:rPr>
              <a:t>年から</a:t>
            </a:r>
            <a:r>
              <a:rPr kumimoji="1" lang="en-US" altLang="ja-JP" sz="1400" b="0" i="0" u="none" strike="noStrike" kern="1200" cap="none" spc="0" normalizeH="0" baseline="0" noProof="0" dirty="0" smtClean="0">
                <a:ln>
                  <a:noFill/>
                </a:ln>
                <a:solidFill>
                  <a:schemeClr val="tx1"/>
                </a:solidFill>
                <a:effectLst/>
                <a:uLnTx/>
                <a:uFillTx/>
                <a:latin typeface="Meiryo UI"/>
                <a:ea typeface="Meiryo UI"/>
              </a:rPr>
              <a:t>2020</a:t>
            </a:r>
            <a:r>
              <a:rPr kumimoji="1" lang="ja-JP" altLang="en-US" sz="1400" b="0" i="0" u="none" strike="noStrike" kern="1200" cap="none" spc="0" normalizeH="0" baseline="0" noProof="0" dirty="0" smtClean="0">
                <a:ln>
                  <a:noFill/>
                </a:ln>
                <a:solidFill>
                  <a:schemeClr val="tx1"/>
                </a:solidFill>
                <a:effectLst/>
                <a:uLnTx/>
                <a:uFillTx/>
                <a:latin typeface="Meiryo UI"/>
                <a:ea typeface="Meiryo UI"/>
              </a:rPr>
              <a:t>年までの間、</a:t>
            </a:r>
            <a:r>
              <a:rPr kumimoji="1" lang="ja-JP" altLang="en-US" sz="1400" u="sng" dirty="0" smtClean="0">
                <a:solidFill>
                  <a:schemeClr val="tx1"/>
                </a:solidFill>
                <a:latin typeface="Meiryo UI"/>
                <a:ea typeface="Meiryo UI"/>
              </a:rPr>
              <a:t>三島や豊能地域の人口は増加しているものの、河内地域は大きく減っている</a:t>
            </a:r>
            <a:r>
              <a:rPr kumimoji="1" lang="ja-JP" altLang="en-US" sz="1400" dirty="0" smtClean="0">
                <a:solidFill>
                  <a:schemeClr val="tx1"/>
                </a:solidFill>
                <a:latin typeface="Meiryo UI"/>
                <a:ea typeface="Meiryo UI"/>
              </a:rPr>
              <a:t>。財</a:t>
            </a:r>
            <a:endParaRPr kumimoji="1" lang="en-US" altLang="ja-JP" sz="1400" dirty="0" smtClean="0">
              <a:solidFill>
                <a:schemeClr val="tx1"/>
              </a:solidFill>
              <a:latin typeface="Meiryo UI"/>
              <a:ea typeface="Meiryo UI"/>
            </a:endParaRPr>
          </a:p>
          <a:p>
            <a:pPr marL="179388" marR="0" lvl="0" indent="-179388" algn="l" defTabSz="457200" rtl="0" eaLnBrk="1" fontAlgn="auto" latinLnBrk="0" hangingPunct="1">
              <a:lnSpc>
                <a:spcPct val="100000"/>
              </a:lnSpc>
              <a:spcBef>
                <a:spcPts val="0"/>
              </a:spcBef>
              <a:spcAft>
                <a:spcPts val="400"/>
              </a:spcAft>
              <a:buClrTx/>
              <a:buSzTx/>
              <a:buFontTx/>
              <a:buNone/>
              <a:tabLst/>
              <a:defRPr/>
            </a:pPr>
            <a:r>
              <a:rPr kumimoji="1" lang="ja-JP" altLang="en-US" sz="1400" dirty="0">
                <a:solidFill>
                  <a:schemeClr val="tx1"/>
                </a:solidFill>
                <a:latin typeface="Meiryo UI"/>
                <a:ea typeface="Meiryo UI"/>
              </a:rPr>
              <a:t>　</a:t>
            </a:r>
            <a:r>
              <a:rPr kumimoji="1" lang="ja-JP" altLang="en-US" sz="1400" dirty="0" smtClean="0">
                <a:solidFill>
                  <a:schemeClr val="tx1"/>
                </a:solidFill>
                <a:latin typeface="Meiryo UI"/>
                <a:ea typeface="Meiryo UI"/>
              </a:rPr>
              <a:t>　　政力指数でみると、全エリアで低下がみられるが、</a:t>
            </a:r>
            <a:r>
              <a:rPr kumimoji="1" lang="ja-JP" altLang="en-US" sz="1400" u="sng" dirty="0" smtClean="0">
                <a:solidFill>
                  <a:schemeClr val="tx1"/>
                </a:solidFill>
                <a:latin typeface="Meiryo UI"/>
                <a:ea typeface="Meiryo UI"/>
              </a:rPr>
              <a:t>生産年齢人口の減少が少なく、関空関連税収もある泉北・泉南</a:t>
            </a:r>
            <a:endParaRPr kumimoji="1" lang="en-US" altLang="ja-JP" sz="1400" u="sng" dirty="0" smtClean="0">
              <a:solidFill>
                <a:schemeClr val="tx1"/>
              </a:solidFill>
              <a:latin typeface="Meiryo UI"/>
              <a:ea typeface="Meiryo UI"/>
            </a:endParaRPr>
          </a:p>
          <a:p>
            <a:pPr marL="179388" marR="0" lvl="0" indent="-179388" algn="l" defTabSz="457200" rtl="0" eaLnBrk="1" fontAlgn="auto" latinLnBrk="0" hangingPunct="1">
              <a:lnSpc>
                <a:spcPct val="100000"/>
              </a:lnSpc>
              <a:spcBef>
                <a:spcPts val="0"/>
              </a:spcBef>
              <a:spcAft>
                <a:spcPts val="400"/>
              </a:spcAft>
              <a:buClrTx/>
              <a:buSzTx/>
              <a:buFontTx/>
              <a:buNone/>
              <a:tabLst/>
              <a:defRPr/>
            </a:pPr>
            <a:r>
              <a:rPr kumimoji="1" lang="ja-JP" altLang="en-US" sz="1400" dirty="0">
                <a:solidFill>
                  <a:schemeClr val="tx1"/>
                </a:solidFill>
                <a:latin typeface="Meiryo UI"/>
                <a:ea typeface="Meiryo UI"/>
              </a:rPr>
              <a:t>　</a:t>
            </a:r>
            <a:r>
              <a:rPr kumimoji="1" lang="ja-JP" altLang="en-US" sz="1400" dirty="0" smtClean="0">
                <a:solidFill>
                  <a:schemeClr val="tx1"/>
                </a:solidFill>
                <a:latin typeface="Meiryo UI"/>
                <a:ea typeface="Meiryo UI"/>
              </a:rPr>
              <a:t>　　</a:t>
            </a:r>
            <a:r>
              <a:rPr kumimoji="1" lang="ja-JP" altLang="en-US" sz="1400" u="sng" dirty="0" smtClean="0">
                <a:solidFill>
                  <a:schemeClr val="tx1"/>
                </a:solidFill>
                <a:latin typeface="Meiryo UI"/>
                <a:ea typeface="Meiryo UI"/>
              </a:rPr>
              <a:t>地域が他と比べて低下幅が小さい</a:t>
            </a:r>
            <a:r>
              <a:rPr kumimoji="1" lang="ja-JP" altLang="en-US" sz="1400" dirty="0" smtClean="0">
                <a:solidFill>
                  <a:schemeClr val="tx1"/>
                </a:solidFill>
                <a:latin typeface="Meiryo UI"/>
                <a:ea typeface="Meiryo UI"/>
              </a:rPr>
              <a:t>。</a:t>
            </a:r>
            <a:endParaRPr kumimoji="1" lang="en-US" altLang="ja-JP" sz="1400" b="0" i="0" u="none" strike="noStrike" kern="1200" cap="none" spc="0" normalizeH="0" baseline="0" noProof="0" dirty="0" smtClean="0">
              <a:ln>
                <a:noFill/>
              </a:ln>
              <a:solidFill>
                <a:schemeClr val="tx1"/>
              </a:solidFill>
              <a:effectLst/>
              <a:uLnTx/>
              <a:uFillTx/>
              <a:latin typeface="Meiryo UI"/>
              <a:ea typeface="Meiryo UI"/>
            </a:endParaRPr>
          </a:p>
          <a:p>
            <a:pPr marL="179388" marR="0" lvl="0" indent="-179388" algn="l" defTabSz="457200" rtl="0" eaLnBrk="1" fontAlgn="auto" latinLnBrk="0" hangingPunct="1">
              <a:lnSpc>
                <a:spcPct val="100000"/>
              </a:lnSpc>
              <a:spcBef>
                <a:spcPts val="0"/>
              </a:spcBef>
              <a:spcAft>
                <a:spcPts val="400"/>
              </a:spcAft>
              <a:buClrTx/>
              <a:buSzTx/>
              <a:buFontTx/>
              <a:buNone/>
              <a:tabLst/>
              <a:defRPr/>
            </a:pPr>
            <a:endParaRPr kumimoji="1" lang="en-US" altLang="ja-JP" sz="1300" dirty="0" smtClean="0">
              <a:solidFill>
                <a:schemeClr val="tx1"/>
              </a:solidFill>
              <a:latin typeface="Meiryo UI"/>
              <a:ea typeface="Meiryo UI"/>
            </a:endParaRPr>
          </a:p>
          <a:p>
            <a:pPr marL="290513" marR="0" lvl="0" indent="-290513" algn="l" defTabSz="457200" rtl="0" eaLnBrk="1" fontAlgn="auto" latinLnBrk="0" hangingPunct="1">
              <a:lnSpc>
                <a:spcPct val="100000"/>
              </a:lnSpc>
              <a:spcBef>
                <a:spcPts val="0"/>
              </a:spcBef>
              <a:spcAft>
                <a:spcPts val="400"/>
              </a:spcAft>
              <a:buClrTx/>
              <a:buSzTx/>
              <a:buFontTx/>
              <a:buNone/>
              <a:tabLst/>
              <a:defRPr/>
            </a:pPr>
            <a:r>
              <a:rPr kumimoji="1" lang="ja-JP" altLang="en-US" sz="1400" dirty="0" smtClean="0">
                <a:solidFill>
                  <a:schemeClr val="tx1"/>
                </a:solidFill>
                <a:latin typeface="Meiryo UI"/>
                <a:ea typeface="Meiryo UI"/>
              </a:rPr>
              <a:t>○</a:t>
            </a:r>
            <a:r>
              <a:rPr kumimoji="1" lang="ja-JP" altLang="en-US" sz="1400" b="0" i="0" u="none" strike="noStrike" kern="1200" cap="none" spc="0" normalizeH="0" baseline="0" noProof="0" dirty="0" smtClean="0">
                <a:ln>
                  <a:noFill/>
                </a:ln>
                <a:solidFill>
                  <a:schemeClr val="tx1"/>
                </a:solidFill>
                <a:effectLst/>
                <a:uLnTx/>
                <a:uFillTx/>
                <a:latin typeface="Meiryo UI"/>
                <a:ea typeface="Meiryo UI"/>
              </a:rPr>
              <a:t>　大阪での平成の市町村合併では</a:t>
            </a:r>
            <a:r>
              <a:rPr kumimoji="1" lang="en-US" altLang="ja-JP" sz="1400" b="0" i="0" u="none" strike="noStrike" kern="1200" cap="none" spc="0" normalizeH="0" baseline="0" noProof="0" dirty="0" smtClean="0">
                <a:ln>
                  <a:noFill/>
                </a:ln>
                <a:solidFill>
                  <a:schemeClr val="tx1"/>
                </a:solidFill>
                <a:effectLst/>
                <a:uLnTx/>
                <a:uFillTx/>
                <a:latin typeface="Meiryo UI"/>
                <a:ea typeface="Meiryo UI"/>
              </a:rPr>
              <a:t>1</a:t>
            </a:r>
            <a:r>
              <a:rPr kumimoji="1" lang="ja-JP" altLang="en-US" sz="1400" b="0" i="0" u="none" strike="noStrike" kern="1200" cap="none" spc="0" normalizeH="0" baseline="0" noProof="0" dirty="0" smtClean="0">
                <a:ln>
                  <a:noFill/>
                </a:ln>
                <a:solidFill>
                  <a:schemeClr val="tx1"/>
                </a:solidFill>
                <a:effectLst/>
                <a:uLnTx/>
                <a:uFillTx/>
                <a:latin typeface="Meiryo UI"/>
                <a:ea typeface="Meiryo UI"/>
              </a:rPr>
              <a:t>例のみだが、分権については、</a:t>
            </a:r>
            <a:r>
              <a:rPr kumimoji="1" lang="en-US" altLang="ja-JP" sz="1400" b="0" i="0" u="none" strike="noStrike" kern="1200" cap="none" spc="0" normalizeH="0" baseline="0" noProof="0" dirty="0" smtClean="0">
                <a:ln>
                  <a:noFill/>
                </a:ln>
                <a:solidFill>
                  <a:schemeClr val="tx1"/>
                </a:solidFill>
                <a:effectLst/>
                <a:uLnTx/>
                <a:uFillTx/>
                <a:latin typeface="Meiryo UI"/>
                <a:ea typeface="Meiryo UI"/>
              </a:rPr>
              <a:t>2030</a:t>
            </a:r>
            <a:r>
              <a:rPr kumimoji="1" lang="ja-JP" altLang="en-US" sz="1400" b="0" i="0" u="none" strike="noStrike" kern="1200" cap="none" spc="0" normalizeH="0" baseline="0" noProof="0" dirty="0" smtClean="0">
                <a:ln>
                  <a:noFill/>
                </a:ln>
                <a:solidFill>
                  <a:schemeClr val="tx1"/>
                </a:solidFill>
                <a:effectLst/>
                <a:uLnTx/>
                <a:uFillTx/>
                <a:latin typeface="Meiryo UI"/>
                <a:ea typeface="Meiryo UI"/>
              </a:rPr>
              <a:t>年頃に、</a:t>
            </a:r>
            <a:r>
              <a:rPr kumimoji="1" lang="ja-JP" altLang="en-US" sz="1400" b="0" i="0" u="sng" strike="noStrike" kern="1200" cap="none" spc="0" normalizeH="0" baseline="0" noProof="0" dirty="0" smtClean="0">
                <a:ln>
                  <a:noFill/>
                </a:ln>
                <a:solidFill>
                  <a:schemeClr val="tx1"/>
                </a:solidFill>
                <a:effectLst/>
                <a:uLnTx/>
                <a:uFillTx/>
                <a:latin typeface="Meiryo UI"/>
                <a:ea typeface="Meiryo UI"/>
              </a:rPr>
              <a:t>府内市町村を中核市並みにすることをめざし、財政・人的支援、権限移譲や広域連携を推進</a:t>
            </a:r>
            <a:r>
              <a:rPr kumimoji="1" lang="ja-JP" altLang="en-US" sz="1400" b="0" i="0" u="none" strike="noStrike" kern="1200" cap="none" spc="0" normalizeH="0" baseline="0" noProof="0" dirty="0" smtClean="0">
                <a:ln>
                  <a:noFill/>
                </a:ln>
                <a:solidFill>
                  <a:schemeClr val="tx1"/>
                </a:solidFill>
                <a:effectLst/>
                <a:uLnTx/>
                <a:uFillTx/>
                <a:latin typeface="Meiryo UI"/>
                <a:ea typeface="Meiryo UI"/>
              </a:rPr>
              <a:t>してきた。現在、</a:t>
            </a:r>
            <a:r>
              <a:rPr kumimoji="1" lang="ja-JP" altLang="en-US" sz="1400" b="0" i="0" u="sng" strike="noStrike" kern="1200" cap="none" spc="0" normalizeH="0" baseline="0" noProof="0" dirty="0" smtClean="0">
                <a:ln>
                  <a:noFill/>
                </a:ln>
                <a:solidFill>
                  <a:schemeClr val="tx1"/>
                </a:solidFill>
                <a:effectLst/>
                <a:uLnTx/>
                <a:uFillTx/>
                <a:latin typeface="Meiryo UI"/>
                <a:ea typeface="Meiryo UI"/>
              </a:rPr>
              <a:t>府内には中核市が</a:t>
            </a:r>
            <a:r>
              <a:rPr kumimoji="1" lang="en-US" altLang="ja-JP" sz="1400" b="0" i="0" u="sng" strike="noStrike" kern="1200" cap="none" spc="0" normalizeH="0" baseline="0" noProof="0" dirty="0" smtClean="0">
                <a:ln>
                  <a:noFill/>
                </a:ln>
                <a:solidFill>
                  <a:schemeClr val="tx1"/>
                </a:solidFill>
                <a:effectLst/>
                <a:uLnTx/>
                <a:uFillTx/>
                <a:latin typeface="Meiryo UI"/>
                <a:ea typeface="Meiryo UI"/>
              </a:rPr>
              <a:t>7</a:t>
            </a:r>
            <a:r>
              <a:rPr kumimoji="1" lang="ja-JP" altLang="en-US" sz="1400" b="0" i="0" u="sng" strike="noStrike" kern="1200" cap="none" spc="0" normalizeH="0" baseline="0" noProof="0" dirty="0" smtClean="0">
                <a:ln>
                  <a:noFill/>
                </a:ln>
                <a:solidFill>
                  <a:schemeClr val="tx1"/>
                </a:solidFill>
                <a:effectLst/>
                <a:uLnTx/>
                <a:uFillTx/>
                <a:latin typeface="Meiryo UI"/>
                <a:ea typeface="Meiryo UI"/>
              </a:rPr>
              <a:t>市</a:t>
            </a:r>
            <a:r>
              <a:rPr kumimoji="1" lang="ja-JP" altLang="en-US" sz="1400" b="0" i="0" u="none" strike="noStrike" kern="1200" cap="none" spc="0" normalizeH="0" baseline="0" noProof="0" dirty="0" smtClean="0">
                <a:ln>
                  <a:noFill/>
                </a:ln>
                <a:solidFill>
                  <a:schemeClr val="tx1"/>
                </a:solidFill>
                <a:effectLst/>
                <a:uLnTx/>
                <a:uFillTx/>
                <a:latin typeface="Meiryo UI"/>
                <a:ea typeface="Meiryo UI"/>
              </a:rPr>
              <a:t>あり、都道府県別では全国最多。</a:t>
            </a:r>
            <a:endParaRPr kumimoji="1" lang="en-US" altLang="ja-JP" sz="1400" b="0" i="0" u="none" strike="noStrike" kern="1200" cap="none" spc="0" normalizeH="0" baseline="0" noProof="0" dirty="0" smtClean="0">
              <a:ln>
                <a:noFill/>
              </a:ln>
              <a:solidFill>
                <a:schemeClr val="tx1"/>
              </a:solidFill>
              <a:effectLst/>
              <a:uLnTx/>
              <a:uFillTx/>
              <a:latin typeface="Meiryo UI"/>
              <a:ea typeface="Meiryo UI"/>
            </a:endParaRPr>
          </a:p>
          <a:p>
            <a:pPr marL="222250" lvl="0" indent="-222250">
              <a:spcAft>
                <a:spcPts val="400"/>
              </a:spcAft>
              <a:defRPr/>
            </a:pPr>
            <a:endParaRPr kumimoji="1" lang="en-US" altLang="ja-JP" sz="1400" dirty="0">
              <a:solidFill>
                <a:schemeClr val="tx1"/>
              </a:solidFill>
              <a:latin typeface="Meiryo UI"/>
              <a:ea typeface="Meiryo UI"/>
            </a:endParaRPr>
          </a:p>
          <a:p>
            <a:pPr marL="249238" lvl="0" indent="-249238">
              <a:spcAft>
                <a:spcPts val="400"/>
              </a:spcAft>
              <a:defRPr/>
            </a:pPr>
            <a:r>
              <a:rPr kumimoji="1" lang="ja-JP" altLang="en-US" sz="1400" dirty="0">
                <a:solidFill>
                  <a:schemeClr val="tx1"/>
                </a:solidFill>
                <a:latin typeface="Meiryo UI"/>
                <a:ea typeface="Meiryo UI"/>
              </a:rPr>
              <a:t>○　今後の課題としては、町村などの小規模な団体においては、持続的な行政サービスの提供、厳しい財政状況への対応、人材育成・専門人材の確保などの課題が顕著になっていると思う。</a:t>
            </a:r>
            <a:endParaRPr kumimoji="1" lang="en-US" altLang="ja-JP" sz="1400" dirty="0">
              <a:solidFill>
                <a:schemeClr val="tx1"/>
              </a:solidFill>
              <a:latin typeface="Meiryo UI"/>
              <a:ea typeface="Meiryo UI"/>
            </a:endParaRPr>
          </a:p>
          <a:p>
            <a:pPr marL="179388" lvl="0" indent="-179388">
              <a:spcAft>
                <a:spcPts val="400"/>
              </a:spcAft>
            </a:pPr>
            <a:endParaRPr kumimoji="1" lang="en-US" altLang="ja-JP" sz="1300" dirty="0" smtClean="0">
              <a:solidFill>
                <a:prstClr val="black"/>
              </a:solidFill>
              <a:latin typeface="Meiryo UI"/>
              <a:ea typeface="Meiryo UI"/>
            </a:endParaRPr>
          </a:p>
          <a:p>
            <a:pPr marL="179388" lvl="0" indent="-179388">
              <a:spcAft>
                <a:spcPts val="400"/>
              </a:spcAft>
            </a:pPr>
            <a:r>
              <a:rPr kumimoji="1" lang="ja-JP" altLang="en-US" sz="1400" dirty="0" smtClean="0">
                <a:solidFill>
                  <a:prstClr val="black"/>
                </a:solidFill>
                <a:latin typeface="Meiryo UI"/>
                <a:ea typeface="Meiryo UI"/>
              </a:rPr>
              <a:t>○</a:t>
            </a:r>
            <a:r>
              <a:rPr kumimoji="1" lang="ja-JP" altLang="en-US" sz="1400" b="0" i="0" u="none" strike="noStrike" kern="1200" cap="none" spc="0" normalizeH="0" baseline="0" noProof="0" dirty="0" smtClean="0">
                <a:ln>
                  <a:noFill/>
                </a:ln>
                <a:solidFill>
                  <a:prstClr val="black"/>
                </a:solidFill>
                <a:effectLst/>
                <a:uLnTx/>
                <a:uFillTx/>
                <a:latin typeface="Meiryo UI"/>
                <a:ea typeface="Meiryo UI"/>
              </a:rPr>
              <a:t>　</a:t>
            </a:r>
            <a:r>
              <a:rPr kumimoji="1" lang="ja-JP" altLang="en-US" sz="1400" dirty="0">
                <a:solidFill>
                  <a:prstClr val="black"/>
                </a:solidFill>
                <a:latin typeface="Meiryo UI"/>
                <a:ea typeface="Meiryo UI"/>
              </a:rPr>
              <a:t>府としても、連携のコアとなるところを作るのが重要と考えており、</a:t>
            </a:r>
            <a:r>
              <a:rPr kumimoji="1" lang="ja-JP" altLang="en-US" sz="1400" u="sng" dirty="0">
                <a:solidFill>
                  <a:prstClr val="black"/>
                </a:solidFill>
                <a:latin typeface="Meiryo UI"/>
                <a:ea typeface="Meiryo UI"/>
              </a:rPr>
              <a:t>中心となる幹事市に補助金を多めに配分する</a:t>
            </a:r>
            <a:r>
              <a:rPr kumimoji="1" lang="ja-JP" altLang="en-US" sz="1400" u="sng" dirty="0" smtClean="0">
                <a:solidFill>
                  <a:prstClr val="black"/>
                </a:solidFill>
                <a:latin typeface="Meiryo UI"/>
                <a:ea typeface="Meiryo UI"/>
              </a:rPr>
              <a:t>など</a:t>
            </a:r>
            <a:endParaRPr kumimoji="1" lang="en-US" altLang="ja-JP" sz="1400" u="sng" dirty="0" smtClean="0">
              <a:solidFill>
                <a:prstClr val="black"/>
              </a:solidFill>
              <a:latin typeface="Meiryo UI"/>
              <a:ea typeface="Meiryo UI"/>
            </a:endParaRPr>
          </a:p>
          <a:p>
            <a:pPr marL="179388" lvl="0" indent="-179388">
              <a:spcAft>
                <a:spcPts val="400"/>
              </a:spcAft>
            </a:pPr>
            <a:r>
              <a:rPr kumimoji="1" lang="ja-JP" altLang="en-US" sz="1400" dirty="0">
                <a:solidFill>
                  <a:prstClr val="black"/>
                </a:solidFill>
                <a:latin typeface="Meiryo UI"/>
                <a:ea typeface="Meiryo UI"/>
              </a:rPr>
              <a:t>　</a:t>
            </a:r>
            <a:r>
              <a:rPr kumimoji="1" lang="ja-JP" altLang="en-US" sz="1400" dirty="0" smtClean="0">
                <a:solidFill>
                  <a:prstClr val="black"/>
                </a:solidFill>
                <a:latin typeface="Meiryo UI"/>
                <a:ea typeface="Meiryo UI"/>
              </a:rPr>
              <a:t>　 </a:t>
            </a:r>
            <a:r>
              <a:rPr kumimoji="1" lang="ja-JP" altLang="en-US" sz="1400" u="sng" dirty="0" smtClean="0">
                <a:solidFill>
                  <a:prstClr val="black"/>
                </a:solidFill>
                <a:latin typeface="Meiryo UI"/>
                <a:ea typeface="Meiryo UI"/>
              </a:rPr>
              <a:t>工夫</a:t>
            </a:r>
            <a:r>
              <a:rPr kumimoji="1" lang="ja-JP" altLang="en-US" sz="1400" dirty="0">
                <a:solidFill>
                  <a:prstClr val="black"/>
                </a:solidFill>
                <a:latin typeface="Meiryo UI"/>
                <a:ea typeface="Meiryo UI"/>
              </a:rPr>
              <a:t>を行っている。</a:t>
            </a:r>
            <a:endParaRPr kumimoji="1" lang="en-US" altLang="ja-JP" sz="1400" dirty="0">
              <a:solidFill>
                <a:prstClr val="black"/>
              </a:solidFill>
              <a:latin typeface="Meiryo UI"/>
              <a:ea typeface="Meiryo UI"/>
            </a:endParaRPr>
          </a:p>
          <a:p>
            <a:pPr marL="179388" lvl="0" indent="-179388">
              <a:spcAft>
                <a:spcPts val="400"/>
              </a:spcAft>
            </a:pPr>
            <a:endParaRPr kumimoji="1" lang="en-US" altLang="ja-JP" sz="1400" b="0" i="0" u="none" strike="noStrike" kern="1200" cap="none" spc="0" normalizeH="0" baseline="0" noProof="0" dirty="0" smtClean="0">
              <a:ln>
                <a:noFill/>
              </a:ln>
              <a:solidFill>
                <a:prstClr val="black"/>
              </a:solidFill>
              <a:effectLst/>
              <a:uLnTx/>
              <a:uFillTx/>
              <a:latin typeface="Meiryo UI"/>
              <a:ea typeface="Meiryo UI"/>
            </a:endParaRPr>
          </a:p>
          <a:p>
            <a:pPr marL="222250" lvl="0" indent="-222250">
              <a:spcAft>
                <a:spcPts val="400"/>
              </a:spcAft>
            </a:pPr>
            <a:r>
              <a:rPr kumimoji="1" lang="ja-JP" altLang="en-US" sz="1400" dirty="0">
                <a:solidFill>
                  <a:prstClr val="black"/>
                </a:solidFill>
                <a:latin typeface="Meiryo UI"/>
                <a:ea typeface="Meiryo UI"/>
              </a:rPr>
              <a:t>○　</a:t>
            </a:r>
            <a:r>
              <a:rPr kumimoji="1" lang="ja-JP" altLang="en-US" sz="1400" dirty="0" smtClean="0">
                <a:solidFill>
                  <a:prstClr val="black"/>
                </a:solidFill>
                <a:latin typeface="Meiryo UI"/>
                <a:ea typeface="Meiryo UI"/>
              </a:rPr>
              <a:t>今後も</a:t>
            </a:r>
            <a:r>
              <a:rPr kumimoji="1" lang="ja-JP" altLang="en-US" sz="1400" b="0" i="0" u="none" strike="noStrike" kern="1200" cap="none" spc="0" normalizeH="0" baseline="0" noProof="0" dirty="0" err="1" smtClean="0">
                <a:ln>
                  <a:noFill/>
                </a:ln>
                <a:solidFill>
                  <a:prstClr val="black"/>
                </a:solidFill>
                <a:effectLst/>
                <a:uLnTx/>
                <a:uFillTx/>
                <a:latin typeface="Meiryo UI"/>
                <a:ea typeface="Meiryo UI"/>
              </a:rPr>
              <a:t>、</a:t>
            </a:r>
            <a:r>
              <a:rPr kumimoji="1" lang="ja-JP" altLang="en-US" sz="1400" b="0" i="0" u="none" strike="noStrike" kern="1200" cap="none" spc="0" normalizeH="0" baseline="0" noProof="0" dirty="0" smtClean="0">
                <a:ln>
                  <a:noFill/>
                </a:ln>
                <a:solidFill>
                  <a:prstClr val="black"/>
                </a:solidFill>
                <a:effectLst/>
                <a:uLnTx/>
                <a:uFillTx/>
                <a:latin typeface="Meiryo UI"/>
                <a:ea typeface="Meiryo UI"/>
              </a:rPr>
              <a:t>市町村における将来のあり方検討の促進や、市町村の検討の場への参画、市町村の取組み支援や、必要に応じて、国への働きかけなどを行っていく。</a:t>
            </a:r>
            <a:endParaRPr kumimoji="1" lang="en-US" altLang="ja-JP" sz="1400" b="0" i="0" u="none" strike="noStrike" kern="1200" cap="none" spc="0" normalizeH="0" baseline="0" noProof="0" dirty="0" smtClean="0">
              <a:ln>
                <a:noFill/>
              </a:ln>
              <a:solidFill>
                <a:prstClr val="black"/>
              </a:solidFill>
              <a:effectLst/>
              <a:uLnTx/>
              <a:uFillTx/>
              <a:latin typeface="Meiryo UI"/>
              <a:ea typeface="Meiryo UI"/>
            </a:endParaRPr>
          </a:p>
          <a:p>
            <a:pPr marL="0" marR="0" lvl="0" indent="0" algn="l" defTabSz="457200" rtl="0" eaLnBrk="1" fontAlgn="auto" latinLnBrk="0" hangingPunct="1">
              <a:lnSpc>
                <a:spcPct val="100000"/>
              </a:lnSpc>
              <a:spcBef>
                <a:spcPts val="0"/>
              </a:spcBef>
              <a:spcAft>
                <a:spcPts val="40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Meiryo UI"/>
              <a:ea typeface="Meiryo UI"/>
              <a:cs typeface="+mn-cs"/>
            </a:endParaRPr>
          </a:p>
          <a:p>
            <a:pPr marL="179388" lvl="0" indent="-179388">
              <a:spcAft>
                <a:spcPts val="400"/>
              </a:spcAft>
            </a:pPr>
            <a:endParaRPr kumimoji="1" lang="en-US" altLang="ja-JP" sz="1300" b="0" i="0" u="none" strike="noStrike" kern="1200" cap="none" spc="0" normalizeH="0" baseline="0" noProof="0" dirty="0" smtClean="0">
              <a:ln>
                <a:noFill/>
              </a:ln>
              <a:solidFill>
                <a:prstClr val="black"/>
              </a:solidFill>
              <a:effectLst/>
              <a:uLnTx/>
              <a:uFillTx/>
              <a:latin typeface="Meiryo UI"/>
              <a:ea typeface="Meiryo UI"/>
              <a:cs typeface="+mn-cs"/>
            </a:endParaRPr>
          </a:p>
        </p:txBody>
      </p:sp>
      <p:sp>
        <p:nvSpPr>
          <p:cNvPr id="3" name="スライド番号プレースホルダー 2"/>
          <p:cNvSpPr>
            <a:spLocks noGrp="1"/>
          </p:cNvSpPr>
          <p:nvPr>
            <p:ph type="sldNum" sz="quarter" idx="12"/>
          </p:nvPr>
        </p:nvSpPr>
        <p:spPr>
          <a:xfrm>
            <a:off x="7063191" y="6492875"/>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tint val="75000"/>
                  </a:prstClr>
                </a:solidFill>
                <a:effectLst/>
                <a:uLnTx/>
                <a:uFillTx/>
                <a:latin typeface="Meiryo UI"/>
                <a:ea typeface="Meiryo UI"/>
                <a:cs typeface="+mn-cs"/>
              </a:rPr>
              <a:t>3</a:t>
            </a:r>
            <a:endParaRPr kumimoji="1" lang="ja-JP" altLang="en-US" sz="1100" b="0" i="0" u="none" strike="noStrike" kern="1200" cap="none" spc="0" normalizeH="0" baseline="0" noProof="0" dirty="0">
              <a:ln>
                <a:noFill/>
              </a:ln>
              <a:solidFill>
                <a:prstClr val="black">
                  <a:tint val="75000"/>
                </a:prstClr>
              </a:solidFill>
              <a:effectLst/>
              <a:uLnTx/>
              <a:uFillTx/>
              <a:latin typeface="Meiryo UI"/>
              <a:ea typeface="Meiryo UI"/>
              <a:cs typeface="+mn-cs"/>
            </a:endParaRPr>
          </a:p>
        </p:txBody>
      </p:sp>
    </p:spTree>
    <p:extLst>
      <p:ext uri="{BB962C8B-B14F-4D97-AF65-F5344CB8AC3E}">
        <p14:creationId xmlns:p14="http://schemas.microsoft.com/office/powerpoint/2010/main" val="1008195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2E09B5B-E1F6-44A5-9051-9B347A006ACA}" type="slidenum">
              <a:rPr kumimoji="1" lang="ja-JP" altLang="en-US" smtClean="0"/>
              <a:t>5</a:t>
            </a:fld>
            <a:endParaRPr kumimoji="1" lang="ja-JP" altLang="en-US"/>
          </a:p>
        </p:txBody>
      </p:sp>
      <p:sp>
        <p:nvSpPr>
          <p:cNvPr id="3" name="テキスト ボックス 2"/>
          <p:cNvSpPr txBox="1"/>
          <p:nvPr/>
        </p:nvSpPr>
        <p:spPr>
          <a:xfrm>
            <a:off x="355644" y="230858"/>
            <a:ext cx="8420490" cy="388120"/>
          </a:xfrm>
          <a:prstGeom prst="rect">
            <a:avLst/>
          </a:prstGeom>
          <a:noFill/>
        </p:spPr>
        <p:txBody>
          <a:bodyPr wrap="square" rtlCol="0">
            <a:spAutoFit/>
          </a:bodyPr>
          <a:lstStyle/>
          <a:p>
            <a:pPr lvl="0"/>
            <a:r>
              <a:rPr kumimoji="1" lang="ja-JP" altLang="en-US" sz="1922" b="1" dirty="0">
                <a:solidFill>
                  <a:prstClr val="black"/>
                </a:solidFill>
                <a:latin typeface="Meiryo UI" panose="020B0604030504040204" pitchFamily="50" charset="-128"/>
                <a:ea typeface="Meiryo UI" panose="020B0604030504040204" pitchFamily="50" charset="-128"/>
              </a:rPr>
              <a:t>■　</a:t>
            </a:r>
            <a:r>
              <a:rPr kumimoji="1" lang="ja-JP" altLang="en-US" sz="1922" b="1" dirty="0" smtClean="0">
                <a:solidFill>
                  <a:prstClr val="black"/>
                </a:solidFill>
                <a:latin typeface="Meiryo UI" panose="020B0604030504040204" pitchFamily="50" charset="-128"/>
                <a:ea typeface="Meiryo UI" panose="020B0604030504040204" pitchFamily="50" charset="-128"/>
              </a:rPr>
              <a:t>第９回</a:t>
            </a:r>
            <a:r>
              <a:rPr kumimoji="1" lang="ja-JP" altLang="en-US" sz="1922" b="1" dirty="0">
                <a:solidFill>
                  <a:prstClr val="black"/>
                </a:solidFill>
                <a:latin typeface="Meiryo UI" panose="020B0604030504040204" pitchFamily="50" charset="-128"/>
                <a:ea typeface="Meiryo UI" panose="020B0604030504040204" pitchFamily="50" charset="-128"/>
              </a:rPr>
              <a:t>意見交換会（</a:t>
            </a:r>
            <a:r>
              <a:rPr kumimoji="1" lang="ja-JP" altLang="en-US" sz="1922" b="1" dirty="0" smtClean="0">
                <a:solidFill>
                  <a:prstClr val="black"/>
                </a:solidFill>
                <a:latin typeface="Meiryo UI" panose="020B0604030504040204" pitchFamily="50" charset="-128"/>
                <a:ea typeface="Meiryo UI" panose="020B0604030504040204" pitchFamily="50" charset="-128"/>
              </a:rPr>
              <a:t>分科会</a:t>
            </a:r>
            <a:r>
              <a:rPr kumimoji="1" lang="en-US" altLang="ja-JP" sz="1922" b="1" dirty="0" smtClean="0">
                <a:solidFill>
                  <a:prstClr val="black"/>
                </a:solidFill>
                <a:latin typeface="Meiryo UI" panose="020B0604030504040204" pitchFamily="50" charset="-128"/>
                <a:ea typeface="Meiryo UI" panose="020B0604030504040204" pitchFamily="50" charset="-128"/>
              </a:rPr>
              <a:t>(</a:t>
            </a:r>
            <a:r>
              <a:rPr kumimoji="1" lang="ja-JP" altLang="en-US" sz="1922" b="1" dirty="0" smtClean="0">
                <a:solidFill>
                  <a:prstClr val="black"/>
                </a:solidFill>
                <a:latin typeface="Meiryo UI" panose="020B0604030504040204" pitchFamily="50" charset="-128"/>
                <a:ea typeface="Meiryo UI" panose="020B0604030504040204" pitchFamily="50" charset="-128"/>
              </a:rPr>
              <a:t>人材</a:t>
            </a:r>
            <a:r>
              <a:rPr kumimoji="1" lang="en-US" altLang="ja-JP" sz="1922" b="1" dirty="0" smtClean="0">
                <a:solidFill>
                  <a:prstClr val="black"/>
                </a:solidFill>
                <a:latin typeface="Meiryo UI" panose="020B0604030504040204" pitchFamily="50" charset="-128"/>
                <a:ea typeface="Meiryo UI" panose="020B0604030504040204" pitchFamily="50" charset="-128"/>
              </a:rPr>
              <a:t>)</a:t>
            </a:r>
            <a:r>
              <a:rPr kumimoji="1" lang="ja-JP" altLang="en-US" sz="1922" b="1" dirty="0">
                <a:solidFill>
                  <a:prstClr val="black"/>
                </a:solidFill>
                <a:latin typeface="Meiryo UI" panose="020B0604030504040204" pitchFamily="50" charset="-128"/>
                <a:ea typeface="Meiryo UI" panose="020B0604030504040204" pitchFamily="50" charset="-128"/>
              </a:rPr>
              <a:t>　</a:t>
            </a:r>
            <a:r>
              <a:rPr kumimoji="1" lang="en-US" altLang="ja-JP" sz="1922" b="1" dirty="0" smtClean="0">
                <a:solidFill>
                  <a:prstClr val="black"/>
                </a:solidFill>
                <a:latin typeface="Meiryo UI" panose="020B0604030504040204" pitchFamily="50" charset="-128"/>
                <a:ea typeface="Meiryo UI" panose="020B0604030504040204" pitchFamily="50" charset="-128"/>
              </a:rPr>
              <a:t>6.3</a:t>
            </a:r>
            <a:r>
              <a:rPr kumimoji="1" lang="ja-JP" altLang="en-US" sz="1922" b="1" dirty="0" smtClean="0">
                <a:solidFill>
                  <a:prstClr val="black"/>
                </a:solidFill>
                <a:latin typeface="Meiryo UI" panose="020B0604030504040204" pitchFamily="50" charset="-128"/>
                <a:ea typeface="Meiryo UI" panose="020B0604030504040204" pitchFamily="50" charset="-128"/>
              </a:rPr>
              <a:t>）</a:t>
            </a:r>
            <a:r>
              <a:rPr kumimoji="1" lang="ja-JP" altLang="en-US" sz="1922" b="1" dirty="0">
                <a:solidFill>
                  <a:prstClr val="black"/>
                </a:solidFill>
                <a:latin typeface="Meiryo UI" panose="020B0604030504040204" pitchFamily="50" charset="-128"/>
                <a:ea typeface="Meiryo UI" panose="020B0604030504040204" pitchFamily="50" charset="-128"/>
              </a:rPr>
              <a:t>まちづくり</a:t>
            </a:r>
            <a:r>
              <a:rPr kumimoji="1" lang="ja-JP" altLang="en-US" sz="1922" b="1" dirty="0" smtClean="0">
                <a:solidFill>
                  <a:prstClr val="black"/>
                </a:solidFill>
                <a:latin typeface="Meiryo UI" panose="020B0604030504040204" pitchFamily="50" charset="-128"/>
                <a:ea typeface="Meiryo UI" panose="020B0604030504040204" pitchFamily="50" charset="-128"/>
              </a:rPr>
              <a:t>に関する主な発言</a:t>
            </a:r>
            <a:endParaRPr kumimoji="1" lang="ja-JP" altLang="en-US" sz="192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角丸四角形 3"/>
          <p:cNvSpPr/>
          <p:nvPr/>
        </p:nvSpPr>
        <p:spPr>
          <a:xfrm>
            <a:off x="245889" y="618978"/>
            <a:ext cx="8640000" cy="6050136"/>
          </a:xfrm>
          <a:prstGeom prst="roundRect">
            <a:avLst>
              <a:gd name="adj" fmla="val 175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34162" tIns="68324" rIns="34162" bIns="34162" rtlCol="0" anchor="t"/>
          <a:lstStyle/>
          <a:p>
            <a:pPr marL="258318" marR="0" lvl="0" indent="-258318"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32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41649" marR="0" lvl="0" indent="-271184" algn="l" defTabSz="457200" rtl="0" eaLnBrk="1" fontAlgn="auto" latinLnBrk="0" hangingPunct="1">
              <a:lnSpc>
                <a:spcPct val="100000"/>
              </a:lnSpc>
              <a:spcBef>
                <a:spcPts val="570"/>
              </a:spcBef>
              <a:spcAft>
                <a:spcPts val="0"/>
              </a:spcAft>
              <a:buClrTx/>
              <a:buSzTx/>
              <a:buFont typeface="Wingdings" panose="05000000000000000000" pitchFamily="2" charset="2"/>
              <a:buChar char="Ø"/>
              <a:tabLst/>
              <a:defRPr/>
            </a:pPr>
            <a:endParaRPr kumimoji="1" lang="en-US" altLang="ja-JP" sz="132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p:cNvSpPr/>
          <p:nvPr/>
        </p:nvSpPr>
        <p:spPr>
          <a:xfrm>
            <a:off x="297153" y="711063"/>
            <a:ext cx="8478981" cy="56897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3525" indent="-263525">
              <a:lnSpc>
                <a:spcPts val="2000"/>
              </a:lnSpc>
              <a:spcAft>
                <a:spcPts val="1200"/>
              </a:spcAft>
            </a:pPr>
            <a:r>
              <a:rPr lang="ja-JP" altLang="en-US" sz="1400" dirty="0" smtClean="0">
                <a:solidFill>
                  <a:schemeClr val="tx1"/>
                </a:solidFill>
                <a:latin typeface="Meiryo UI" panose="020B0604030504040204" pitchFamily="50" charset="-128"/>
                <a:ea typeface="Meiryo UI" panose="020B0604030504040204" pitchFamily="50" charset="-128"/>
              </a:rPr>
              <a:t>○　オンラインだけではきちんとしたコミュニケーションが取れないということで、対面の重要性も言われ始めている。</a:t>
            </a:r>
            <a:r>
              <a:rPr lang="ja-JP" altLang="ja-JP" sz="1400" u="sng" dirty="0" smtClean="0">
                <a:solidFill>
                  <a:schemeClr val="tx1"/>
                </a:solidFill>
                <a:latin typeface="Meiryo UI" panose="020B0604030504040204" pitchFamily="50" charset="-128"/>
                <a:ea typeface="Meiryo UI" panose="020B0604030504040204" pitchFamily="50" charset="-128"/>
              </a:rPr>
              <a:t>オンライン</a:t>
            </a:r>
            <a:r>
              <a:rPr lang="ja-JP" altLang="ja-JP" sz="1400" u="sng" dirty="0">
                <a:solidFill>
                  <a:schemeClr val="tx1"/>
                </a:solidFill>
                <a:latin typeface="Meiryo UI" panose="020B0604030504040204" pitchFamily="50" charset="-128"/>
                <a:ea typeface="Meiryo UI" panose="020B0604030504040204" pitchFamily="50" charset="-128"/>
              </a:rPr>
              <a:t>を補足的なツール</a:t>
            </a:r>
            <a:r>
              <a:rPr lang="ja-JP" altLang="ja-JP" sz="1400" dirty="0">
                <a:solidFill>
                  <a:schemeClr val="tx1"/>
                </a:solidFill>
                <a:latin typeface="Meiryo UI" panose="020B0604030504040204" pitchFamily="50" charset="-128"/>
                <a:ea typeface="Meiryo UI" panose="020B0604030504040204" pitchFamily="50" charset="-128"/>
              </a:rPr>
              <a:t>として使いながら</a:t>
            </a:r>
            <a:r>
              <a:rPr lang="ja-JP" altLang="ja-JP" sz="1400" dirty="0" smtClean="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公共</a:t>
            </a:r>
            <a:r>
              <a:rPr lang="ja-JP" altLang="en-US" sz="1400" dirty="0" smtClean="0">
                <a:solidFill>
                  <a:schemeClr val="tx1"/>
                </a:solidFill>
                <a:latin typeface="Meiryo UI" panose="020B0604030504040204" pitchFamily="50" charset="-128"/>
                <a:ea typeface="Meiryo UI" panose="020B0604030504040204" pitchFamily="50" charset="-128"/>
              </a:rPr>
              <a:t>交通を含め</a:t>
            </a:r>
            <a:r>
              <a:rPr lang="ja-JP" altLang="en-US" sz="1400" u="sng" dirty="0" smtClean="0">
                <a:solidFill>
                  <a:schemeClr val="tx1"/>
                </a:solidFill>
                <a:latin typeface="Meiryo UI" panose="020B0604030504040204" pitchFamily="50" charset="-128"/>
                <a:ea typeface="Meiryo UI" panose="020B0604030504040204" pitchFamily="50" charset="-128"/>
              </a:rPr>
              <a:t>ウォーカブル</a:t>
            </a:r>
            <a:r>
              <a:rPr lang="ja-JP" altLang="ja-JP" sz="1400" u="sng" dirty="0" smtClean="0">
                <a:solidFill>
                  <a:schemeClr val="tx1"/>
                </a:solidFill>
                <a:latin typeface="Meiryo UI" panose="020B0604030504040204" pitchFamily="50" charset="-128"/>
                <a:ea typeface="Meiryo UI" panose="020B0604030504040204" pitchFamily="50" charset="-128"/>
              </a:rPr>
              <a:t>シティ</a:t>
            </a:r>
            <a:r>
              <a:rPr lang="ja-JP" altLang="ja-JP" sz="1400" dirty="0" smtClean="0">
                <a:solidFill>
                  <a:schemeClr val="tx1"/>
                </a:solidFill>
                <a:latin typeface="Meiryo UI" panose="020B0604030504040204" pitchFamily="50" charset="-128"/>
                <a:ea typeface="Meiryo UI" panose="020B0604030504040204" pitchFamily="50" charset="-128"/>
              </a:rPr>
              <a:t>が</a:t>
            </a:r>
            <a:r>
              <a:rPr lang="ja-JP" altLang="en-US" sz="1400" dirty="0" smtClean="0">
                <a:solidFill>
                  <a:schemeClr val="tx1"/>
                </a:solidFill>
                <a:latin typeface="Meiryo UI" panose="020B0604030504040204" pitchFamily="50" charset="-128"/>
                <a:ea typeface="Meiryo UI" panose="020B0604030504040204" pitchFamily="50" charset="-128"/>
              </a:rPr>
              <a:t>めざ</a:t>
            </a:r>
            <a:r>
              <a:rPr lang="ja-JP" altLang="ja-JP" sz="1400" dirty="0" smtClean="0">
                <a:solidFill>
                  <a:schemeClr val="tx1"/>
                </a:solidFill>
                <a:latin typeface="Meiryo UI" panose="020B0604030504040204" pitchFamily="50" charset="-128"/>
                <a:ea typeface="Meiryo UI" panose="020B0604030504040204" pitchFamily="50" charset="-128"/>
              </a:rPr>
              <a:t>す</a:t>
            </a:r>
            <a:r>
              <a:rPr lang="ja-JP" altLang="ja-JP" sz="1400" dirty="0">
                <a:solidFill>
                  <a:schemeClr val="tx1"/>
                </a:solidFill>
                <a:latin typeface="Meiryo UI" panose="020B0604030504040204" pitchFamily="50" charset="-128"/>
                <a:ea typeface="Meiryo UI" panose="020B0604030504040204" pitchFamily="50" charset="-128"/>
              </a:rPr>
              <a:t>都市像</a:t>
            </a:r>
            <a:r>
              <a:rPr lang="ja-JP" altLang="ja-JP" sz="1400" dirty="0" smtClean="0">
                <a:solidFill>
                  <a:schemeClr val="tx1"/>
                </a:solidFill>
                <a:latin typeface="Meiryo UI" panose="020B0604030504040204" pitchFamily="50" charset="-128"/>
                <a:ea typeface="Meiryo UI" panose="020B0604030504040204" pitchFamily="50" charset="-128"/>
              </a:rPr>
              <a:t>。</a:t>
            </a:r>
            <a:endParaRPr lang="ja-JP" altLang="ja-JP" sz="1400" dirty="0">
              <a:solidFill>
                <a:schemeClr val="tx1"/>
              </a:solidFill>
              <a:latin typeface="Meiryo UI" panose="020B0604030504040204" pitchFamily="50" charset="-128"/>
              <a:ea typeface="Meiryo UI" panose="020B0604030504040204" pitchFamily="50" charset="-128"/>
            </a:endParaRPr>
          </a:p>
          <a:p>
            <a:pPr marL="263525" indent="-263525">
              <a:lnSpc>
                <a:spcPts val="2000"/>
              </a:lnSpc>
              <a:spcAft>
                <a:spcPts val="1200"/>
              </a:spcAft>
            </a:pPr>
            <a:r>
              <a:rPr lang="ja-JP" altLang="en-US" sz="1400" dirty="0" smtClean="0">
                <a:solidFill>
                  <a:schemeClr val="tx1"/>
                </a:solidFill>
                <a:latin typeface="Meiryo UI" panose="020B0604030504040204" pitchFamily="50" charset="-128"/>
                <a:ea typeface="Meiryo UI" panose="020B0604030504040204" pitchFamily="50" charset="-128"/>
              </a:rPr>
              <a:t>○　概ね</a:t>
            </a:r>
            <a:r>
              <a:rPr lang="en-US" altLang="ja-JP" sz="1400" u="sng" dirty="0">
                <a:solidFill>
                  <a:schemeClr val="tx1"/>
                </a:solidFill>
                <a:latin typeface="Meiryo UI" panose="020B0604030504040204" pitchFamily="50" charset="-128"/>
                <a:ea typeface="Meiryo UI" panose="020B0604030504040204" pitchFamily="50" charset="-128"/>
              </a:rPr>
              <a:t>1</a:t>
            </a:r>
            <a:r>
              <a:rPr lang="ja-JP" altLang="ja-JP" sz="1400" u="sng" dirty="0" err="1" smtClean="0">
                <a:solidFill>
                  <a:schemeClr val="tx1"/>
                </a:solidFill>
                <a:latin typeface="Meiryo UI" panose="020B0604030504040204" pitchFamily="50" charset="-128"/>
                <a:ea typeface="Meiryo UI" panose="020B0604030504040204" pitchFamily="50" charset="-128"/>
              </a:rPr>
              <a:t>つの</a:t>
            </a:r>
            <a:r>
              <a:rPr lang="ja-JP" altLang="ja-JP" sz="1400" u="sng" dirty="0">
                <a:solidFill>
                  <a:schemeClr val="tx1"/>
                </a:solidFill>
                <a:latin typeface="Meiryo UI" panose="020B0604030504040204" pitchFamily="50" charset="-128"/>
                <a:ea typeface="Meiryo UI" panose="020B0604030504040204" pitchFamily="50" charset="-128"/>
              </a:rPr>
              <a:t>市</a:t>
            </a:r>
            <a:r>
              <a:rPr lang="ja-JP" altLang="ja-JP" sz="1400" u="sng" dirty="0" smtClean="0">
                <a:solidFill>
                  <a:schemeClr val="tx1"/>
                </a:solidFill>
                <a:latin typeface="Meiryo UI" panose="020B0604030504040204" pitchFamily="50" charset="-128"/>
                <a:ea typeface="Meiryo UI" panose="020B0604030504040204" pitchFamily="50" charset="-128"/>
              </a:rPr>
              <a:t>に</a:t>
            </a:r>
            <a:r>
              <a:rPr lang="en-US" altLang="ja-JP" sz="1400" u="sng" dirty="0" smtClean="0">
                <a:solidFill>
                  <a:schemeClr val="tx1"/>
                </a:solidFill>
                <a:latin typeface="Meiryo UI" panose="020B0604030504040204" pitchFamily="50" charset="-128"/>
                <a:ea typeface="Meiryo UI" panose="020B0604030504040204" pitchFamily="50" charset="-128"/>
              </a:rPr>
              <a:t>1</a:t>
            </a:r>
            <a:r>
              <a:rPr lang="ja-JP" altLang="ja-JP" sz="1400" u="sng" dirty="0" smtClean="0">
                <a:solidFill>
                  <a:schemeClr val="tx1"/>
                </a:solidFill>
                <a:latin typeface="Meiryo UI" panose="020B0604030504040204" pitchFamily="50" charset="-128"/>
                <a:ea typeface="Meiryo UI" panose="020B0604030504040204" pitchFamily="50" charset="-128"/>
              </a:rPr>
              <a:t>つぐ</a:t>
            </a:r>
            <a:r>
              <a:rPr lang="ja-JP" altLang="ja-JP" sz="1400" u="sng" dirty="0">
                <a:solidFill>
                  <a:schemeClr val="tx1"/>
                </a:solidFill>
                <a:latin typeface="Meiryo UI" panose="020B0604030504040204" pitchFamily="50" charset="-128"/>
                <a:ea typeface="Meiryo UI" panose="020B0604030504040204" pitchFamily="50" charset="-128"/>
              </a:rPr>
              <a:t>らいのレベルで拠点</a:t>
            </a:r>
            <a:r>
              <a:rPr lang="ja-JP" altLang="ja-JP" sz="1400" dirty="0" smtClean="0">
                <a:solidFill>
                  <a:schemeClr val="tx1"/>
                </a:solidFill>
                <a:latin typeface="Meiryo UI" panose="020B0604030504040204" pitchFamily="50" charset="-128"/>
                <a:ea typeface="Meiryo UI" panose="020B0604030504040204" pitchFamily="50" charset="-128"/>
              </a:rPr>
              <a:t>を</a:t>
            </a:r>
            <a:r>
              <a:rPr lang="ja-JP" altLang="en-US" sz="1400" dirty="0" smtClean="0">
                <a:solidFill>
                  <a:schemeClr val="tx1"/>
                </a:solidFill>
                <a:latin typeface="Meiryo UI" panose="020B0604030504040204" pitchFamily="50" charset="-128"/>
                <a:ea typeface="Meiryo UI" panose="020B0604030504040204" pitchFamily="50" charset="-128"/>
              </a:rPr>
              <a:t>作れる</a:t>
            </a:r>
            <a:r>
              <a:rPr lang="ja-JP" altLang="ja-JP" sz="1400" dirty="0" smtClean="0">
                <a:solidFill>
                  <a:schemeClr val="tx1"/>
                </a:solidFill>
                <a:latin typeface="Meiryo UI" panose="020B0604030504040204" pitchFamily="50" charset="-128"/>
                <a:ea typeface="Meiryo UI" panose="020B0604030504040204" pitchFamily="50" charset="-128"/>
              </a:rPr>
              <a:t>ので</a:t>
            </a:r>
            <a:r>
              <a:rPr lang="ja-JP" altLang="ja-JP" sz="1400" dirty="0">
                <a:solidFill>
                  <a:schemeClr val="tx1"/>
                </a:solidFill>
                <a:latin typeface="Meiryo UI" panose="020B0604030504040204" pitchFamily="50" charset="-128"/>
                <a:ea typeface="Meiryo UI" panose="020B0604030504040204" pitchFamily="50" charset="-128"/>
              </a:rPr>
              <a:t>ないか</a:t>
            </a:r>
            <a:r>
              <a:rPr lang="ja-JP" altLang="ja-JP" sz="1400" dirty="0" smtClean="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ただ</a:t>
            </a:r>
            <a:r>
              <a:rPr lang="ja-JP" altLang="en-US" sz="1400" dirty="0" smtClean="0">
                <a:solidFill>
                  <a:schemeClr val="tx1"/>
                </a:solidFill>
                <a:latin typeface="Meiryo UI" panose="020B0604030504040204" pitchFamily="50" charset="-128"/>
                <a:ea typeface="Meiryo UI" panose="020B0604030504040204" pitchFamily="50" charset="-128"/>
              </a:rPr>
              <a:t>、小さな自治体でいろんな都市機能を集めるのは無理なので、</a:t>
            </a:r>
            <a:r>
              <a:rPr lang="ja-JP" altLang="en-US" sz="1400" u="sng" dirty="0" smtClean="0">
                <a:solidFill>
                  <a:schemeClr val="tx1"/>
                </a:solidFill>
                <a:latin typeface="Meiryo UI" panose="020B0604030504040204" pitchFamily="50" charset="-128"/>
                <a:ea typeface="Meiryo UI" panose="020B0604030504040204" pitchFamily="50" charset="-128"/>
              </a:rPr>
              <a:t>複数の市町村が集まった広域圏というもので都市機能を整理していくことが必要</a:t>
            </a:r>
            <a:r>
              <a:rPr lang="ja-JP" altLang="en-US" sz="1400" dirty="0" smtClean="0">
                <a:solidFill>
                  <a:schemeClr val="tx1"/>
                </a:solidFill>
                <a:latin typeface="Meiryo UI" panose="020B0604030504040204" pitchFamily="50" charset="-128"/>
                <a:ea typeface="Meiryo UI" panose="020B0604030504040204" pitchFamily="50" charset="-128"/>
              </a:rPr>
              <a:t>になる。</a:t>
            </a:r>
            <a:endParaRPr lang="ja-JP" altLang="ja-JP" sz="1400" dirty="0">
              <a:solidFill>
                <a:schemeClr val="tx1"/>
              </a:solidFill>
              <a:latin typeface="Meiryo UI" panose="020B0604030504040204" pitchFamily="50" charset="-128"/>
              <a:ea typeface="Meiryo UI" panose="020B0604030504040204" pitchFamily="50" charset="-128"/>
            </a:endParaRPr>
          </a:p>
          <a:p>
            <a:pPr marL="263525" indent="-263525">
              <a:lnSpc>
                <a:spcPts val="2000"/>
              </a:lnSpc>
              <a:spcAft>
                <a:spcPts val="1200"/>
              </a:spcAft>
            </a:pPr>
            <a:r>
              <a:rPr lang="ja-JP" altLang="en-US" sz="1400" dirty="0" smtClean="0">
                <a:solidFill>
                  <a:schemeClr val="tx1"/>
                </a:solidFill>
                <a:latin typeface="Meiryo UI" panose="020B0604030504040204" pitchFamily="50" charset="-128"/>
                <a:ea typeface="Meiryo UI" panose="020B0604030504040204" pitchFamily="50" charset="-128"/>
              </a:rPr>
              <a:t>○　そう</a:t>
            </a:r>
            <a:r>
              <a:rPr lang="ja-JP" altLang="en-US" sz="1400" dirty="0">
                <a:solidFill>
                  <a:schemeClr val="tx1"/>
                </a:solidFill>
                <a:latin typeface="Meiryo UI" panose="020B0604030504040204" pitchFamily="50" charset="-128"/>
                <a:ea typeface="Meiryo UI" panose="020B0604030504040204" pitchFamily="50" charset="-128"/>
              </a:rPr>
              <a:t>なると、広域行政組織の役割が必要になる。フランスのように</a:t>
            </a:r>
            <a:r>
              <a:rPr lang="ja-JP" altLang="ja-JP" sz="1400" dirty="0">
                <a:solidFill>
                  <a:schemeClr val="tx1"/>
                </a:solidFill>
                <a:latin typeface="Meiryo UI" panose="020B0604030504040204" pitchFamily="50" charset="-128"/>
                <a:ea typeface="Meiryo UI" panose="020B0604030504040204" pitchFamily="50" charset="-128"/>
              </a:rPr>
              <a:t>新たな広域行政組織を設けることも考えられるが、</a:t>
            </a:r>
            <a:r>
              <a:rPr lang="ja-JP" altLang="ja-JP" sz="1400" u="sng" dirty="0">
                <a:solidFill>
                  <a:schemeClr val="tx1"/>
                </a:solidFill>
                <a:latin typeface="Meiryo UI" panose="020B0604030504040204" pitchFamily="50" charset="-128"/>
                <a:ea typeface="Meiryo UI" panose="020B0604030504040204" pitchFamily="50" charset="-128"/>
              </a:rPr>
              <a:t>大阪府が広域行政組織としての役割を担うことで、小規模な市町村も成り立っていく</a:t>
            </a:r>
            <a:r>
              <a:rPr lang="ja-JP" altLang="ja-JP" sz="1400" dirty="0">
                <a:solidFill>
                  <a:schemeClr val="tx1"/>
                </a:solidFill>
                <a:latin typeface="Meiryo UI" panose="020B0604030504040204" pitchFamily="50" charset="-128"/>
                <a:ea typeface="Meiryo UI" panose="020B0604030504040204" pitchFamily="50" charset="-128"/>
              </a:rPr>
              <a:t>のでないか。</a:t>
            </a:r>
          </a:p>
          <a:p>
            <a:pPr marL="263525" indent="-263525">
              <a:lnSpc>
                <a:spcPts val="2000"/>
              </a:lnSpc>
              <a:spcAft>
                <a:spcPts val="1200"/>
              </a:spcAft>
            </a:pPr>
            <a:r>
              <a:rPr lang="ja-JP" altLang="en-US" sz="1400" dirty="0" smtClean="0">
                <a:solidFill>
                  <a:schemeClr val="tx1"/>
                </a:solidFill>
                <a:latin typeface="Meiryo UI" panose="020B0604030504040204" pitchFamily="50" charset="-128"/>
                <a:ea typeface="Meiryo UI" panose="020B0604030504040204" pitchFamily="50" charset="-128"/>
              </a:rPr>
              <a:t>○　</a:t>
            </a:r>
            <a:r>
              <a:rPr lang="ja-JP" altLang="en-US" sz="1400" u="sng" dirty="0" smtClean="0">
                <a:solidFill>
                  <a:schemeClr val="tx1"/>
                </a:solidFill>
                <a:latin typeface="Meiryo UI" panose="020B0604030504040204" pitchFamily="50" charset="-128"/>
                <a:ea typeface="Meiryo UI" panose="020B0604030504040204" pitchFamily="50" charset="-128"/>
              </a:rPr>
              <a:t>必要</a:t>
            </a:r>
            <a:r>
              <a:rPr lang="ja-JP" altLang="en-US" sz="1400" u="sng" dirty="0">
                <a:solidFill>
                  <a:schemeClr val="tx1"/>
                </a:solidFill>
                <a:latin typeface="Meiryo UI" panose="020B0604030504040204" pitchFamily="50" charset="-128"/>
                <a:ea typeface="Meiryo UI" panose="020B0604030504040204" pitchFamily="50" charset="-128"/>
              </a:rPr>
              <a:t>な都市機能について、大阪府がある程度コントロールしながら、複数の市町村で配置を考えるような方針を</a:t>
            </a:r>
            <a:r>
              <a:rPr lang="ja-JP" altLang="en-US" sz="1400" u="sng" dirty="0" smtClean="0">
                <a:solidFill>
                  <a:schemeClr val="tx1"/>
                </a:solidFill>
                <a:latin typeface="Meiryo UI" panose="020B0604030504040204" pitchFamily="50" charset="-128"/>
                <a:ea typeface="Meiryo UI" panose="020B0604030504040204" pitchFamily="50" charset="-128"/>
              </a:rPr>
              <a:t>考えて</a:t>
            </a:r>
            <a:r>
              <a:rPr lang="ja-JP" altLang="en-US" sz="1400" u="sng" dirty="0">
                <a:solidFill>
                  <a:schemeClr val="tx1"/>
                </a:solidFill>
                <a:latin typeface="Meiryo UI" panose="020B0604030504040204" pitchFamily="50" charset="-128"/>
                <a:ea typeface="Meiryo UI" panose="020B0604030504040204" pitchFamily="50" charset="-128"/>
              </a:rPr>
              <a:t>いくことが、公共施設マネジメントの観点から望ましい</a:t>
            </a:r>
            <a:r>
              <a:rPr lang="ja-JP" altLang="en-US" sz="1400" dirty="0">
                <a:solidFill>
                  <a:schemeClr val="tx1"/>
                </a:solidFill>
                <a:latin typeface="Meiryo UI" panose="020B0604030504040204" pitchFamily="50" charset="-128"/>
                <a:ea typeface="Meiryo UI" panose="020B0604030504040204" pitchFamily="50" charset="-128"/>
              </a:rPr>
              <a:t>のではないか。（例えば、同じような機能の中規模のホール</a:t>
            </a:r>
            <a:r>
              <a:rPr lang="ja-JP" altLang="en-US" sz="1400" dirty="0" smtClean="0">
                <a:solidFill>
                  <a:schemeClr val="tx1"/>
                </a:solidFill>
                <a:latin typeface="Meiryo UI" panose="020B0604030504040204" pitchFamily="50" charset="-128"/>
                <a:ea typeface="Meiryo UI" panose="020B0604030504040204" pitchFamily="50" charset="-128"/>
              </a:rPr>
              <a:t>を個々に作るのでなく、複数の市町村が協力してホールの規模や配置を考えるなど。）</a:t>
            </a:r>
            <a:endParaRPr lang="en-US" altLang="ja-JP" sz="1400" dirty="0" smtClean="0">
              <a:solidFill>
                <a:schemeClr val="tx1"/>
              </a:solidFill>
              <a:latin typeface="Meiryo UI" panose="020B0604030504040204" pitchFamily="50" charset="-128"/>
              <a:ea typeface="Meiryo UI" panose="020B0604030504040204" pitchFamily="50" charset="-128"/>
            </a:endParaRPr>
          </a:p>
          <a:p>
            <a:pPr marL="263525" indent="-263525">
              <a:lnSpc>
                <a:spcPts val="2000"/>
              </a:lnSpc>
              <a:spcAft>
                <a:spcPts val="1200"/>
              </a:spcAft>
            </a:pPr>
            <a:r>
              <a:rPr lang="ja-JP" altLang="en-US" sz="1400" dirty="0" smtClean="0">
                <a:solidFill>
                  <a:schemeClr val="tx1"/>
                </a:solidFill>
                <a:latin typeface="Meiryo UI" panose="020B0604030504040204" pitchFamily="50" charset="-128"/>
                <a:ea typeface="Meiryo UI" panose="020B0604030504040204" pitchFamily="50" charset="-128"/>
              </a:rPr>
              <a:t>○　立地適正化計画で市町村毎に誘導したい施設を設置となっているが、ある程度の規模の市町村はそれでよいが、町村など小さな規模では策定が難しいので、</a:t>
            </a:r>
            <a:r>
              <a:rPr lang="ja-JP" altLang="en-US" sz="1400" u="sng" dirty="0" smtClean="0">
                <a:solidFill>
                  <a:schemeClr val="tx1"/>
                </a:solidFill>
                <a:latin typeface="Meiryo UI" panose="020B0604030504040204" pitchFamily="50" charset="-128"/>
                <a:ea typeface="Meiryo UI" panose="020B0604030504040204" pitchFamily="50" charset="-128"/>
              </a:rPr>
              <a:t>広域で立地適正化計画を作っていくことも必要</a:t>
            </a:r>
            <a:r>
              <a:rPr lang="ja-JP" altLang="en-US" sz="1400" dirty="0" smtClean="0">
                <a:solidFill>
                  <a:schemeClr val="tx1"/>
                </a:solidFill>
                <a:latin typeface="Meiryo UI" panose="020B0604030504040204" pitchFamily="50" charset="-128"/>
                <a:ea typeface="Meiryo UI" panose="020B0604030504040204" pitchFamily="50" charset="-128"/>
              </a:rPr>
              <a:t>になるのではないか。</a:t>
            </a:r>
            <a:r>
              <a:rPr lang="en-US" altLang="ja-JP" sz="1400" dirty="0" smtClean="0">
                <a:solidFill>
                  <a:schemeClr val="tx1"/>
                </a:solidFill>
                <a:latin typeface="Meiryo UI" panose="020B0604030504040204" pitchFamily="50" charset="-128"/>
                <a:ea typeface="Meiryo UI" panose="020B0604030504040204" pitchFamily="50" charset="-128"/>
              </a:rPr>
              <a:t/>
            </a:r>
            <a:br>
              <a:rPr lang="en-US" altLang="ja-JP" sz="1400" dirty="0" smtClean="0">
                <a:solidFill>
                  <a:schemeClr val="tx1"/>
                </a:solidFill>
                <a:latin typeface="Meiryo UI" panose="020B0604030504040204" pitchFamily="50" charset="-128"/>
                <a:ea typeface="Meiryo UI" panose="020B0604030504040204" pitchFamily="50" charset="-128"/>
              </a:rPr>
            </a:br>
            <a:r>
              <a:rPr lang="ja-JP" altLang="en-US" sz="1400" dirty="0" smtClean="0">
                <a:solidFill>
                  <a:schemeClr val="tx1"/>
                </a:solidFill>
                <a:latin typeface="Meiryo UI" panose="020B0604030504040204" pitchFamily="50" charset="-128"/>
                <a:ea typeface="Meiryo UI" panose="020B0604030504040204" pitchFamily="50" charset="-128"/>
              </a:rPr>
              <a:t>（例えば、県で複数の市町村をまとめたマスタープランのようなものを作って調整するなど。）</a:t>
            </a:r>
            <a:endParaRPr lang="en-US" altLang="ja-JP" sz="1400" dirty="0">
              <a:solidFill>
                <a:schemeClr val="tx1"/>
              </a:solidFill>
              <a:latin typeface="Meiryo UI" panose="020B0604030504040204" pitchFamily="50" charset="-128"/>
              <a:ea typeface="Meiryo UI" panose="020B0604030504040204" pitchFamily="50" charset="-128"/>
            </a:endParaRPr>
          </a:p>
          <a:p>
            <a:pPr marL="263525" indent="-263525">
              <a:lnSpc>
                <a:spcPts val="2000"/>
              </a:lnSpc>
              <a:spcAft>
                <a:spcPts val="1200"/>
              </a:spcAft>
            </a:pPr>
            <a:r>
              <a:rPr lang="ja-JP" altLang="en-US" sz="1400" dirty="0" smtClean="0">
                <a:solidFill>
                  <a:schemeClr val="tx1"/>
                </a:solidFill>
                <a:latin typeface="Meiryo UI" panose="020B0604030504040204" pitchFamily="50" charset="-128"/>
                <a:ea typeface="Meiryo UI" panose="020B0604030504040204" pitchFamily="50" charset="-128"/>
              </a:rPr>
              <a:t>○　コロナで自分の住んでいる地域の環境が大事になっているが、</a:t>
            </a:r>
            <a:r>
              <a:rPr lang="ja-JP" altLang="en-US" sz="1400" u="sng" dirty="0" smtClean="0">
                <a:solidFill>
                  <a:schemeClr val="tx1"/>
                </a:solidFill>
                <a:latin typeface="Meiryo UI" panose="020B0604030504040204" pitchFamily="50" charset="-128"/>
                <a:ea typeface="Meiryo UI" panose="020B0604030504040204" pitchFamily="50" charset="-128"/>
              </a:rPr>
              <a:t>各市町村が必要なものをフルセットで持つということはかなり難しくなってきている</a:t>
            </a:r>
            <a:r>
              <a:rPr lang="ja-JP" altLang="en-US" sz="1400" dirty="0" smtClean="0">
                <a:solidFill>
                  <a:schemeClr val="tx1"/>
                </a:solidFill>
                <a:latin typeface="Meiryo UI" panose="020B0604030504040204" pitchFamily="50" charset="-128"/>
                <a:ea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endParaRPr>
          </a:p>
          <a:p>
            <a:pPr marL="263525" indent="-263525">
              <a:lnSpc>
                <a:spcPts val="2000"/>
              </a:lnSpc>
              <a:spcAft>
                <a:spcPts val="1200"/>
              </a:spcAft>
            </a:pPr>
            <a:r>
              <a:rPr lang="ja-JP" altLang="en-US" sz="1400" dirty="0" smtClean="0">
                <a:solidFill>
                  <a:schemeClr val="tx1"/>
                </a:solidFill>
                <a:latin typeface="Meiryo UI" panose="020B0604030504040204" pitchFamily="50" charset="-128"/>
                <a:ea typeface="Meiryo UI" panose="020B0604030504040204" pitchFamily="50" charset="-128"/>
              </a:rPr>
              <a:t>○　これ</a:t>
            </a:r>
            <a:r>
              <a:rPr lang="ja-JP" altLang="en-US" sz="1400" dirty="0">
                <a:solidFill>
                  <a:schemeClr val="tx1"/>
                </a:solidFill>
                <a:latin typeface="Meiryo UI" panose="020B0604030504040204" pitchFamily="50" charset="-128"/>
                <a:ea typeface="Meiryo UI" panose="020B0604030504040204" pitchFamily="50" charset="-128"/>
              </a:rPr>
              <a:t>まで日本の都市計画は、どちらかと言えば、用途の純化ということだったが、</a:t>
            </a:r>
            <a:r>
              <a:rPr lang="ja-JP" altLang="en-US" sz="1400" u="sng" dirty="0">
                <a:solidFill>
                  <a:schemeClr val="tx1"/>
                </a:solidFill>
                <a:latin typeface="Meiryo UI" panose="020B0604030504040204" pitchFamily="50" charset="-128"/>
                <a:ea typeface="Meiryo UI" panose="020B0604030504040204" pitchFamily="50" charset="-128"/>
              </a:rPr>
              <a:t>用途の混在も認めざるを得なくなるの</a:t>
            </a:r>
            <a:r>
              <a:rPr lang="ja-JP" altLang="en-US" sz="1400" u="sng" dirty="0" smtClean="0">
                <a:solidFill>
                  <a:schemeClr val="tx1"/>
                </a:solidFill>
                <a:latin typeface="Meiryo UI" panose="020B0604030504040204" pitchFamily="50" charset="-128"/>
                <a:ea typeface="Meiryo UI" panose="020B0604030504040204" pitchFamily="50" charset="-128"/>
              </a:rPr>
              <a:t>では</a:t>
            </a:r>
            <a:r>
              <a:rPr lang="ja-JP" altLang="en-US" sz="1400" u="sng" dirty="0">
                <a:solidFill>
                  <a:schemeClr val="tx1"/>
                </a:solidFill>
                <a:latin typeface="Meiryo UI" panose="020B0604030504040204" pitchFamily="50" charset="-128"/>
                <a:ea typeface="Meiryo UI" panose="020B0604030504040204" pitchFamily="50" charset="-128"/>
              </a:rPr>
              <a:t>ないか。</a:t>
            </a:r>
            <a:r>
              <a:rPr lang="ja-JP" altLang="en-US" sz="1400" dirty="0">
                <a:solidFill>
                  <a:schemeClr val="tx1"/>
                </a:solidFill>
                <a:latin typeface="Meiryo UI" panose="020B0604030504040204" pitchFamily="50" charset="-128"/>
                <a:ea typeface="Meiryo UI" panose="020B0604030504040204" pitchFamily="50" charset="-128"/>
              </a:rPr>
              <a:t>（第一種低層住宅地で、特別用途地域の制度により、高齢化に対応してコンビニの出店を認めるなど。</a:t>
            </a:r>
            <a:r>
              <a:rPr lang="ja-JP" altLang="en-US" sz="1400" dirty="0" smtClean="0">
                <a:solidFill>
                  <a:schemeClr val="tx1"/>
                </a:solidFill>
                <a:latin typeface="Meiryo UI" panose="020B0604030504040204" pitchFamily="50" charset="-128"/>
                <a:ea typeface="Meiryo UI" panose="020B0604030504040204" pitchFamily="50" charset="-128"/>
              </a:rPr>
              <a:t>）さらには、</a:t>
            </a:r>
            <a:r>
              <a:rPr lang="en-US" altLang="ja-JP" sz="1400" dirty="0" smtClean="0">
                <a:solidFill>
                  <a:schemeClr val="tx1"/>
                </a:solidFill>
                <a:latin typeface="Meiryo UI" panose="020B0604030504040204" pitchFamily="50" charset="-128"/>
                <a:ea typeface="Meiryo UI" panose="020B0604030504040204" pitchFamily="50" charset="-128"/>
              </a:rPr>
              <a:t>1</a:t>
            </a:r>
            <a:r>
              <a:rPr lang="ja-JP" altLang="en-US" sz="1400" dirty="0" err="1" smtClean="0">
                <a:solidFill>
                  <a:schemeClr val="tx1"/>
                </a:solidFill>
                <a:latin typeface="Meiryo UI" panose="020B0604030504040204" pitchFamily="50" charset="-128"/>
                <a:ea typeface="Meiryo UI" panose="020B0604030504040204" pitchFamily="50" charset="-128"/>
              </a:rPr>
              <a:t>つの</a:t>
            </a:r>
            <a:r>
              <a:rPr lang="ja-JP" altLang="en-US" sz="1400" dirty="0" smtClean="0">
                <a:solidFill>
                  <a:schemeClr val="tx1"/>
                </a:solidFill>
                <a:latin typeface="Meiryo UI" panose="020B0604030504040204" pitchFamily="50" charset="-128"/>
                <a:ea typeface="Meiryo UI" panose="020B0604030504040204" pitchFamily="50" charset="-128"/>
              </a:rPr>
              <a:t>施設の中で、複数の機能を持つようなことも考えていく必要があるのではないか。（例えば、学校を昼間は子供が使い、夜や土日は地域のコミュニティのための施設として使うなど。）</a:t>
            </a:r>
            <a:r>
              <a:rPr lang="en-US" altLang="ja-JP" sz="1400" dirty="0" smtClean="0">
                <a:solidFill>
                  <a:schemeClr val="tx1"/>
                </a:solidFill>
                <a:latin typeface="Meiryo UI" panose="020B0604030504040204" pitchFamily="50" charset="-128"/>
                <a:ea typeface="Meiryo UI" panose="020B0604030504040204" pitchFamily="50" charset="-128"/>
              </a:rPr>
              <a:t/>
            </a:r>
            <a:br>
              <a:rPr lang="en-US" altLang="ja-JP" sz="1400" dirty="0" smtClean="0">
                <a:solidFill>
                  <a:schemeClr val="tx1"/>
                </a:solidFill>
                <a:latin typeface="Meiryo UI" panose="020B0604030504040204" pitchFamily="50" charset="-128"/>
                <a:ea typeface="Meiryo UI" panose="020B0604030504040204" pitchFamily="50" charset="-128"/>
              </a:rPr>
            </a:br>
            <a:endParaRPr lang="en-US" altLang="ja-JP" sz="1400" dirty="0">
              <a:solidFill>
                <a:schemeClr val="tx1"/>
              </a:solidFill>
              <a:latin typeface="Meiryo UI" panose="020B0604030504040204" pitchFamily="50" charset="-128"/>
              <a:ea typeface="Meiryo UI" panose="020B0604030504040204" pitchFamily="50" charset="-128"/>
            </a:endParaRPr>
          </a:p>
          <a:p>
            <a:pPr marL="179388" lvl="0" indent="-179388">
              <a:spcAft>
                <a:spcPts val="1200"/>
              </a:spcAft>
            </a:pPr>
            <a:endParaRPr kumimoji="1" lang="en-US" altLang="ja-JP" sz="1300" b="0" i="0" u="none" strike="noStrike" kern="1200" cap="none" spc="0" normalizeH="0" baseline="0" noProof="0" dirty="0" smtClean="0">
              <a:ln>
                <a:noFill/>
              </a:ln>
              <a:solidFill>
                <a:schemeClr val="tx1"/>
              </a:solidFill>
              <a:effectLst/>
              <a:uLnTx/>
              <a:uFillTx/>
              <a:latin typeface="Meiryo UI"/>
              <a:ea typeface="Meiryo UI"/>
              <a:cs typeface="+mn-cs"/>
            </a:endParaRPr>
          </a:p>
        </p:txBody>
      </p:sp>
      <p:sp>
        <p:nvSpPr>
          <p:cNvPr id="6" name="スライド番号プレースホルダー 2"/>
          <p:cNvSpPr txBox="1">
            <a:spLocks/>
          </p:cNvSpPr>
          <p:nvPr/>
        </p:nvSpPr>
        <p:spPr>
          <a:xfrm>
            <a:off x="7063191" y="6492875"/>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kumimoji="1" lang="en-US" altLang="ja-JP" sz="1100" dirty="0" smtClean="0">
                <a:solidFill>
                  <a:prstClr val="black">
                    <a:tint val="75000"/>
                  </a:prstClr>
                </a:solidFill>
                <a:latin typeface="Meiryo UI"/>
                <a:ea typeface="Meiryo UI"/>
              </a:rPr>
              <a:t>4</a:t>
            </a:r>
            <a:endParaRPr kumimoji="1" lang="ja-JP" altLang="en-US" sz="1100" dirty="0">
              <a:solidFill>
                <a:prstClr val="black">
                  <a:tint val="75000"/>
                </a:prstClr>
              </a:solidFill>
              <a:latin typeface="Meiryo UI"/>
              <a:ea typeface="Meiryo UI"/>
            </a:endParaRPr>
          </a:p>
        </p:txBody>
      </p:sp>
    </p:spTree>
    <p:extLst>
      <p:ext uri="{BB962C8B-B14F-4D97-AF65-F5344CB8AC3E}">
        <p14:creationId xmlns:p14="http://schemas.microsoft.com/office/powerpoint/2010/main" val="13445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005040232"/>
              </p:ext>
            </p:extLst>
          </p:nvPr>
        </p:nvGraphicFramePr>
        <p:xfrm>
          <a:off x="36000" y="341547"/>
          <a:ext cx="9057464" cy="6322860"/>
        </p:xfrm>
        <a:graphic>
          <a:graphicData uri="http://schemas.openxmlformats.org/drawingml/2006/table">
            <a:tbl>
              <a:tblPr firstRow="1" bandRow="1">
                <a:tableStyleId>{5C22544A-7EE6-4342-B048-85BDC9FD1C3A}</a:tableStyleId>
              </a:tblPr>
              <a:tblGrid>
                <a:gridCol w="972000">
                  <a:extLst>
                    <a:ext uri="{9D8B030D-6E8A-4147-A177-3AD203B41FA5}">
                      <a16:colId xmlns:a16="http://schemas.microsoft.com/office/drawing/2014/main" val="3164408231"/>
                    </a:ext>
                  </a:extLst>
                </a:gridCol>
                <a:gridCol w="2021366">
                  <a:extLst>
                    <a:ext uri="{9D8B030D-6E8A-4147-A177-3AD203B41FA5}">
                      <a16:colId xmlns:a16="http://schemas.microsoft.com/office/drawing/2014/main" val="410889248"/>
                    </a:ext>
                  </a:extLst>
                </a:gridCol>
                <a:gridCol w="2021366">
                  <a:extLst>
                    <a:ext uri="{9D8B030D-6E8A-4147-A177-3AD203B41FA5}">
                      <a16:colId xmlns:a16="http://schemas.microsoft.com/office/drawing/2014/main" val="1788653758"/>
                    </a:ext>
                  </a:extLst>
                </a:gridCol>
                <a:gridCol w="2021366">
                  <a:extLst>
                    <a:ext uri="{9D8B030D-6E8A-4147-A177-3AD203B41FA5}">
                      <a16:colId xmlns:a16="http://schemas.microsoft.com/office/drawing/2014/main" val="2811575869"/>
                    </a:ext>
                  </a:extLst>
                </a:gridCol>
                <a:gridCol w="2021366">
                  <a:extLst>
                    <a:ext uri="{9D8B030D-6E8A-4147-A177-3AD203B41FA5}">
                      <a16:colId xmlns:a16="http://schemas.microsoft.com/office/drawing/2014/main" val="2318557540"/>
                    </a:ext>
                  </a:extLst>
                </a:gridCol>
              </a:tblGrid>
              <a:tr h="288000">
                <a:tc>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大阪市域</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豊能地域</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三島地域</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北河内地域</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347022767"/>
                  </a:ext>
                </a:extLst>
              </a:tr>
              <a:tr h="540000">
                <a:tc>
                  <a:txBody>
                    <a:bodyPr/>
                    <a:lstStyle/>
                    <a:p>
                      <a:r>
                        <a:rPr kumimoji="1" lang="ja-JP" altLang="en-US" sz="1200" b="1" dirty="0" smtClean="0">
                          <a:latin typeface="Meiryo UI" panose="020B0604030504040204" pitchFamily="50" charset="-128"/>
                          <a:ea typeface="Meiryo UI" panose="020B0604030504040204" pitchFamily="50" charset="-128"/>
                        </a:rPr>
                        <a:t>構成</a:t>
                      </a:r>
                      <a:endParaRPr kumimoji="1" lang="en-US" altLang="ja-JP" sz="1200" b="1" dirty="0" smtClean="0">
                        <a:latin typeface="Meiryo UI" panose="020B0604030504040204" pitchFamily="50" charset="-128"/>
                        <a:ea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endParaRPr>
                    </a:p>
                  </a:txBody>
                  <a:tcPr/>
                </a:tc>
                <a:tc>
                  <a:txBody>
                    <a:bodyPr/>
                    <a:lstStyle/>
                    <a:p>
                      <a:pPr algn="l"/>
                      <a:r>
                        <a:rPr kumimoji="1" lang="ja-JP" altLang="en-US" sz="1050" dirty="0" smtClean="0">
                          <a:latin typeface="Meiryo UI" panose="020B0604030504040204" pitchFamily="50" charset="-128"/>
                          <a:ea typeface="Meiryo UI" panose="020B0604030504040204" pitchFamily="50" charset="-128"/>
                        </a:rPr>
                        <a:t>●大阪市</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l"/>
                      <a:r>
                        <a:rPr kumimoji="1" lang="ja-JP" altLang="en-US" sz="1050" dirty="0" smtClean="0">
                          <a:latin typeface="Meiryo UI" panose="020B0604030504040204" pitchFamily="50" charset="-128"/>
                          <a:ea typeface="Meiryo UI" panose="020B0604030504040204" pitchFamily="50" charset="-128"/>
                        </a:rPr>
                        <a:t>★豊中市、池田市、箕面市、豊能町、能勢町</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l"/>
                      <a:r>
                        <a:rPr kumimoji="1" lang="ja-JP" altLang="en-US" sz="1050" dirty="0" smtClean="0">
                          <a:latin typeface="Meiryo UI" panose="020B0604030504040204" pitchFamily="50" charset="-128"/>
                          <a:ea typeface="Meiryo UI" panose="020B0604030504040204" pitchFamily="50" charset="-128"/>
                        </a:rPr>
                        <a:t>★吹田市、★高槻市、☆茨木市、摂津市、島本町</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l"/>
                      <a:r>
                        <a:rPr kumimoji="1" lang="ja-JP" altLang="en-US" sz="1050" dirty="0" smtClean="0">
                          <a:latin typeface="Meiryo UI" panose="020B0604030504040204" pitchFamily="50" charset="-128"/>
                          <a:ea typeface="Meiryo UI" panose="020B0604030504040204" pitchFamily="50" charset="-128"/>
                        </a:rPr>
                        <a:t>守口市、★枚方市、★寝屋川市、大東市、門真市、四條畷市、交野市</a:t>
                      </a:r>
                      <a:endParaRPr kumimoji="1" lang="ja-JP" altLang="en-US" sz="1050" dirty="0">
                        <a:latin typeface="Meiryo UI" panose="020B0604030504040204" pitchFamily="50" charset="-128"/>
                        <a:ea typeface="Meiryo UI" panose="020B0604030504040204" pitchFamily="50" charset="-128"/>
                      </a:endParaRPr>
                    </a:p>
                  </a:txBody>
                  <a:tcPr>
                    <a:solidFill>
                      <a:srgbClr val="CFD5EA"/>
                    </a:solidFill>
                  </a:tcPr>
                </a:tc>
                <a:extLst>
                  <a:ext uri="{0D108BD9-81ED-4DB2-BD59-A6C34878D82A}">
                    <a16:rowId xmlns:a16="http://schemas.microsoft.com/office/drawing/2014/main" val="4062737597"/>
                  </a:ext>
                </a:extLst>
              </a:tr>
              <a:tr h="288000">
                <a:tc>
                  <a:txBody>
                    <a:bodyPr/>
                    <a:lstStyle/>
                    <a:p>
                      <a:r>
                        <a:rPr kumimoji="1" lang="ja-JP" altLang="en-US" sz="1200" b="1" dirty="0" smtClean="0">
                          <a:latin typeface="Meiryo UI" panose="020B0604030504040204" pitchFamily="50" charset="-128"/>
                          <a:ea typeface="Meiryo UI" panose="020B0604030504040204" pitchFamily="50" charset="-128"/>
                        </a:rPr>
                        <a:t>面積</a:t>
                      </a:r>
                      <a:endParaRPr kumimoji="1" lang="ja-JP" altLang="en-US" sz="1200" b="1" dirty="0">
                        <a:latin typeface="Meiryo UI" panose="020B0604030504040204" pitchFamily="50" charset="-128"/>
                        <a:ea typeface="Meiryo UI" panose="020B0604030504040204" pitchFamily="50" charset="-128"/>
                      </a:endParaRPr>
                    </a:p>
                  </a:txBody>
                  <a:tcPr/>
                </a:tc>
                <a:tc>
                  <a:txBody>
                    <a:bodyPr/>
                    <a:lstStyle/>
                    <a:p>
                      <a:pPr algn="l"/>
                      <a:r>
                        <a:rPr kumimoji="1" lang="en-US" altLang="ja-JP" sz="1000" dirty="0" smtClean="0">
                          <a:latin typeface="Meiryo UI" panose="020B0604030504040204" pitchFamily="50" charset="-128"/>
                          <a:ea typeface="Meiryo UI" panose="020B0604030504040204" pitchFamily="50" charset="-128"/>
                        </a:rPr>
                        <a:t>225.21k</a:t>
                      </a:r>
                      <a:r>
                        <a:rPr kumimoji="1" lang="ja-JP" altLang="en-US" sz="1000" dirty="0" smtClean="0">
                          <a:latin typeface="Meiryo UI" panose="020B0604030504040204" pitchFamily="50" charset="-128"/>
                          <a:ea typeface="Meiryo UI" panose="020B0604030504040204" pitchFamily="50" charset="-128"/>
                        </a:rPr>
                        <a:t>㎡</a:t>
                      </a:r>
                      <a:endParaRPr kumimoji="1" lang="en-US" altLang="ja-JP" sz="1000" dirty="0" smtClean="0">
                        <a:latin typeface="Meiryo UI" panose="020B0604030504040204" pitchFamily="50" charset="-128"/>
                        <a:ea typeface="Meiryo UI" panose="020B0604030504040204" pitchFamily="50" charset="-128"/>
                      </a:endParaRPr>
                    </a:p>
                  </a:txBody>
                  <a:tcPr/>
                </a:tc>
                <a:tc>
                  <a:txBody>
                    <a:bodyPr/>
                    <a:lstStyle/>
                    <a:p>
                      <a:pPr algn="l"/>
                      <a:r>
                        <a:rPr kumimoji="1" lang="en-US" altLang="ja-JP" sz="1000" dirty="0" smtClean="0">
                          <a:latin typeface="Meiryo UI" panose="020B0604030504040204" pitchFamily="50" charset="-128"/>
                          <a:ea typeface="Meiryo UI" panose="020B0604030504040204" pitchFamily="50" charset="-128"/>
                        </a:rPr>
                        <a:t>239.52k</a:t>
                      </a:r>
                      <a:r>
                        <a:rPr kumimoji="1" lang="ja-JP" altLang="en-US" sz="1000" dirty="0" smtClean="0">
                          <a:latin typeface="Meiryo UI" panose="020B0604030504040204" pitchFamily="50" charset="-128"/>
                          <a:ea typeface="Meiryo UI" panose="020B0604030504040204" pitchFamily="50" charset="-128"/>
                        </a:rPr>
                        <a:t>㎡</a:t>
                      </a:r>
                      <a:endParaRPr kumimoji="1" lang="en-US" altLang="ja-JP" sz="1000" dirty="0" smtClean="0">
                        <a:latin typeface="Meiryo UI" panose="020B0604030504040204" pitchFamily="50" charset="-128"/>
                        <a:ea typeface="Meiryo UI" panose="020B0604030504040204" pitchFamily="50" charset="-128"/>
                      </a:endParaRPr>
                    </a:p>
                  </a:txBody>
                  <a:tcPr/>
                </a:tc>
                <a:tc>
                  <a:txBody>
                    <a:bodyPr/>
                    <a:lstStyle/>
                    <a:p>
                      <a:pPr algn="l"/>
                      <a:r>
                        <a:rPr kumimoji="1" lang="en-US" altLang="ja-JP" sz="1000" dirty="0" smtClean="0">
                          <a:latin typeface="Meiryo UI" panose="020B0604030504040204" pitchFamily="50" charset="-128"/>
                          <a:ea typeface="Meiryo UI" panose="020B0604030504040204" pitchFamily="50" charset="-128"/>
                        </a:rPr>
                        <a:t>249.55k</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algn="l"/>
                      <a:r>
                        <a:rPr kumimoji="1" lang="en-US" altLang="ja-JP" sz="1000" dirty="0" smtClean="0">
                          <a:latin typeface="Meiryo UI" panose="020B0604030504040204" pitchFamily="50" charset="-128"/>
                          <a:ea typeface="Meiryo UI" panose="020B0604030504040204" pitchFamily="50" charset="-128"/>
                        </a:rPr>
                        <a:t>177.34k</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329686945"/>
                  </a:ext>
                </a:extLst>
              </a:tr>
              <a:tr h="288000">
                <a:tc>
                  <a:txBody>
                    <a:bodyPr/>
                    <a:lstStyle/>
                    <a:p>
                      <a:r>
                        <a:rPr kumimoji="1" lang="ja-JP" altLang="en-US" sz="1200" b="1" dirty="0" smtClean="0">
                          <a:latin typeface="Meiryo UI" panose="020B0604030504040204" pitchFamily="50" charset="-128"/>
                          <a:ea typeface="Meiryo UI" panose="020B0604030504040204" pitchFamily="50" charset="-128"/>
                        </a:rPr>
                        <a:t>人口</a:t>
                      </a:r>
                      <a:r>
                        <a:rPr kumimoji="1" lang="en-US" altLang="ja-JP" sz="1000" b="0" dirty="0" smtClean="0">
                          <a:latin typeface="Meiryo UI" panose="020B0604030504040204" pitchFamily="50" charset="-128"/>
                          <a:ea typeface="Meiryo UI" panose="020B0604030504040204" pitchFamily="50" charset="-128"/>
                        </a:rPr>
                        <a:t>(2020)</a:t>
                      </a:r>
                      <a:endParaRPr kumimoji="1" lang="ja-JP" altLang="en-US" sz="1200" b="0" dirty="0">
                        <a:latin typeface="Meiryo UI" panose="020B0604030504040204" pitchFamily="50" charset="-128"/>
                        <a:ea typeface="Meiryo UI" panose="020B0604030504040204" pitchFamily="50" charset="-128"/>
                      </a:endParaRPr>
                    </a:p>
                  </a:txBody>
                  <a:tcPr/>
                </a:tc>
                <a:tc>
                  <a:txBody>
                    <a:bodyPr/>
                    <a:lstStyle/>
                    <a:p>
                      <a:pPr algn="l"/>
                      <a:r>
                        <a:rPr kumimoji="1" lang="en-US" altLang="ja-JP" sz="1000" dirty="0" smtClean="0">
                          <a:latin typeface="Meiryo UI" panose="020B0604030504040204" pitchFamily="50" charset="-128"/>
                          <a:ea typeface="Meiryo UI" panose="020B0604030504040204" pitchFamily="50" charset="-128"/>
                        </a:rPr>
                        <a:t>2,752,412</a:t>
                      </a:r>
                      <a:r>
                        <a:rPr kumimoji="1" lang="ja-JP" altLang="en-US" sz="1000" dirty="0" smtClean="0">
                          <a:latin typeface="Meiryo UI" panose="020B0604030504040204" pitchFamily="50" charset="-128"/>
                          <a:ea typeface="Meiryo UI" panose="020B0604030504040204" pitchFamily="50" charset="-128"/>
                        </a:rPr>
                        <a:t>人</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algn="l"/>
                      <a:r>
                        <a:rPr kumimoji="1" lang="en-US" altLang="ja-JP" sz="1000" dirty="0" smtClean="0">
                          <a:latin typeface="Meiryo UI" panose="020B0604030504040204" pitchFamily="50" charset="-128"/>
                          <a:ea typeface="Meiryo UI" panose="020B0604030504040204" pitchFamily="50" charset="-128"/>
                        </a:rPr>
                        <a:t>670,777</a:t>
                      </a:r>
                      <a:r>
                        <a:rPr kumimoji="1" lang="ja-JP" altLang="en-US" sz="1000" dirty="0" smtClean="0">
                          <a:latin typeface="Meiryo UI" panose="020B0604030504040204" pitchFamily="50" charset="-128"/>
                          <a:ea typeface="Meiryo UI" panose="020B0604030504040204" pitchFamily="50" charset="-128"/>
                        </a:rPr>
                        <a:t>人</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algn="l"/>
                      <a:r>
                        <a:rPr kumimoji="1" lang="en-US" altLang="ja-JP" sz="1000" dirty="0" smtClean="0">
                          <a:latin typeface="Meiryo UI" panose="020B0604030504040204" pitchFamily="50" charset="-128"/>
                          <a:ea typeface="Meiryo UI" panose="020B0604030504040204" pitchFamily="50" charset="-128"/>
                        </a:rPr>
                        <a:t>1,144,378</a:t>
                      </a:r>
                      <a:r>
                        <a:rPr kumimoji="1" lang="ja-JP" altLang="en-US" sz="1000" dirty="0" smtClean="0">
                          <a:latin typeface="Meiryo UI" panose="020B0604030504040204" pitchFamily="50" charset="-128"/>
                          <a:ea typeface="Meiryo UI" panose="020B0604030504040204" pitchFamily="50" charset="-128"/>
                        </a:rPr>
                        <a:t>人</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algn="l"/>
                      <a:r>
                        <a:rPr kumimoji="1" lang="en-US" altLang="ja-JP" sz="1000" dirty="0" smtClean="0">
                          <a:latin typeface="Meiryo UI" panose="020B0604030504040204" pitchFamily="50" charset="-128"/>
                          <a:ea typeface="Meiryo UI" panose="020B0604030504040204" pitchFamily="50" charset="-128"/>
                        </a:rPr>
                        <a:t>1,139,459</a:t>
                      </a:r>
                      <a:r>
                        <a:rPr kumimoji="1" lang="ja-JP" altLang="en-US" sz="1000" dirty="0" smtClean="0">
                          <a:latin typeface="Meiryo UI" panose="020B0604030504040204" pitchFamily="50" charset="-128"/>
                          <a:ea typeface="Meiryo UI" panose="020B0604030504040204" pitchFamily="50" charset="-128"/>
                        </a:rPr>
                        <a:t>人</a:t>
                      </a:r>
                      <a:endParaRPr kumimoji="1" lang="ja-JP" altLang="en-US"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562186330"/>
                  </a:ext>
                </a:extLst>
              </a:tr>
              <a:tr h="432000">
                <a:tc>
                  <a:txBody>
                    <a:bodyPr/>
                    <a:lstStyle/>
                    <a:p>
                      <a:r>
                        <a:rPr kumimoji="1" lang="ja-JP" altLang="en-US" sz="1200" b="1" dirty="0" smtClean="0">
                          <a:latin typeface="Meiryo UI" panose="020B0604030504040204" pitchFamily="50" charset="-128"/>
                          <a:ea typeface="Meiryo UI" panose="020B0604030504040204" pitchFamily="50" charset="-128"/>
                        </a:rPr>
                        <a:t>人口の推移</a:t>
                      </a:r>
                      <a:endParaRPr kumimoji="1" lang="ja-JP" altLang="en-US" sz="1200" b="1" dirty="0">
                        <a:latin typeface="Meiryo UI" panose="020B0604030504040204" pitchFamily="50" charset="-128"/>
                        <a:ea typeface="Meiryo UI" panose="020B0604030504040204" pitchFamily="50" charset="-128"/>
                      </a:endParaRPr>
                    </a:p>
                  </a:txBody>
                  <a:tcPr/>
                </a:tc>
                <a:tc>
                  <a:txBody>
                    <a:bodyPr/>
                    <a:lstStyle/>
                    <a:p>
                      <a:pPr algn="l"/>
                      <a:r>
                        <a:rPr kumimoji="1" lang="en-US" altLang="ja-JP" sz="1000" dirty="0" smtClean="0">
                          <a:latin typeface="Meiryo UI" panose="020B0604030504040204" pitchFamily="50" charset="-128"/>
                          <a:ea typeface="Meiryo UI" panose="020B0604030504040204" pitchFamily="50" charset="-128"/>
                        </a:rPr>
                        <a:t>2015</a:t>
                      </a:r>
                      <a:r>
                        <a:rPr kumimoji="1" lang="ja-JP" altLang="en-US" sz="1000" dirty="0" smtClean="0">
                          <a:latin typeface="Meiryo UI" panose="020B0604030504040204" pitchFamily="50" charset="-128"/>
                          <a:ea typeface="Meiryo UI" panose="020B0604030504040204" pitchFamily="50" charset="-128"/>
                        </a:rPr>
                        <a:t>　</a:t>
                      </a:r>
                      <a:r>
                        <a:rPr kumimoji="1" lang="en-US" altLang="ja-JP" sz="1000" dirty="0" smtClean="0">
                          <a:latin typeface="Meiryo UI" panose="020B0604030504040204" pitchFamily="50" charset="-128"/>
                          <a:ea typeface="Meiryo UI" panose="020B0604030504040204" pitchFamily="50" charset="-128"/>
                        </a:rPr>
                        <a:t>2,691,185</a:t>
                      </a:r>
                      <a:r>
                        <a:rPr kumimoji="1" lang="ja-JP" altLang="en-US" sz="1000" dirty="0" smtClean="0">
                          <a:latin typeface="Meiryo UI" panose="020B0604030504040204" pitchFamily="50" charset="-128"/>
                          <a:ea typeface="Meiryo UI" panose="020B0604030504040204" pitchFamily="50" charset="-128"/>
                        </a:rPr>
                        <a:t>人</a:t>
                      </a:r>
                      <a:endParaRPr kumimoji="1" lang="en-US" altLang="ja-JP" sz="1000" dirty="0" smtClean="0">
                        <a:latin typeface="Meiryo UI" panose="020B0604030504040204" pitchFamily="50" charset="-128"/>
                        <a:ea typeface="Meiryo UI" panose="020B0604030504040204" pitchFamily="50" charset="-128"/>
                      </a:endParaRPr>
                    </a:p>
                    <a:p>
                      <a:pPr algn="l"/>
                      <a:r>
                        <a:rPr kumimoji="1" lang="en-US" altLang="ja-JP" sz="1000" dirty="0" smtClean="0">
                          <a:latin typeface="Meiryo UI" panose="020B0604030504040204" pitchFamily="50" charset="-128"/>
                          <a:ea typeface="Meiryo UI" panose="020B0604030504040204" pitchFamily="50" charset="-128"/>
                        </a:rPr>
                        <a:t>2040</a:t>
                      </a:r>
                      <a:r>
                        <a:rPr kumimoji="1" lang="ja-JP" altLang="en-US" sz="1000" dirty="0" smtClean="0">
                          <a:latin typeface="Meiryo UI" panose="020B0604030504040204" pitchFamily="50" charset="-128"/>
                          <a:ea typeface="Meiryo UI" panose="020B0604030504040204" pitchFamily="50" charset="-128"/>
                        </a:rPr>
                        <a:t>　</a:t>
                      </a:r>
                      <a:r>
                        <a:rPr kumimoji="1" lang="en-US" altLang="ja-JP" sz="1000" dirty="0" smtClean="0">
                          <a:latin typeface="Meiryo UI" panose="020B0604030504040204" pitchFamily="50" charset="-128"/>
                          <a:ea typeface="Meiryo UI" panose="020B0604030504040204" pitchFamily="50" charset="-128"/>
                        </a:rPr>
                        <a:t>2,488,747</a:t>
                      </a:r>
                      <a:r>
                        <a:rPr kumimoji="1" lang="ja-JP" altLang="en-US" sz="1000" dirty="0" smtClean="0">
                          <a:latin typeface="Meiryo UI" panose="020B0604030504040204" pitchFamily="50" charset="-128"/>
                          <a:ea typeface="Meiryo UI" panose="020B0604030504040204" pitchFamily="50" charset="-128"/>
                        </a:rPr>
                        <a:t>人</a:t>
                      </a:r>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7.6</a:t>
                      </a: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smtClean="0">
                        <a:latin typeface="Meiryo UI" panose="020B0604030504040204" pitchFamily="50" charset="-128"/>
                        <a:ea typeface="Meiryo UI" panose="020B0604030504040204" pitchFamily="50" charset="-128"/>
                      </a:endParaRPr>
                    </a:p>
                  </a:txBody>
                  <a:tcPr marL="36000" marR="36000"/>
                </a:tc>
                <a:tc>
                  <a:txBody>
                    <a:bodyPr/>
                    <a:lstStyle/>
                    <a:p>
                      <a:pPr algn="l"/>
                      <a:r>
                        <a:rPr kumimoji="1" lang="en-US" altLang="ja-JP" sz="1000" dirty="0" smtClean="0">
                          <a:latin typeface="Meiryo UI" panose="020B0604030504040204" pitchFamily="50" charset="-128"/>
                          <a:ea typeface="Meiryo UI" panose="020B0604030504040204" pitchFamily="50" charset="-128"/>
                        </a:rPr>
                        <a:t>2015</a:t>
                      </a:r>
                      <a:r>
                        <a:rPr kumimoji="1" lang="ja-JP" altLang="en-US" sz="1000" dirty="0" smtClean="0">
                          <a:latin typeface="Meiryo UI" panose="020B0604030504040204" pitchFamily="50" charset="-128"/>
                          <a:ea typeface="Meiryo UI" panose="020B0604030504040204" pitchFamily="50" charset="-128"/>
                        </a:rPr>
                        <a:t>　</a:t>
                      </a:r>
                      <a:r>
                        <a:rPr kumimoji="1" lang="en-US" altLang="ja-JP" sz="1000" dirty="0" smtClean="0">
                          <a:latin typeface="Meiryo UI" panose="020B0604030504040204" pitchFamily="50" charset="-128"/>
                          <a:ea typeface="Meiryo UI" panose="020B0604030504040204" pitchFamily="50" charset="-128"/>
                        </a:rPr>
                        <a:t>662,149</a:t>
                      </a:r>
                      <a:r>
                        <a:rPr kumimoji="1" lang="ja-JP" altLang="en-US" sz="1000" dirty="0" smtClean="0">
                          <a:latin typeface="Meiryo UI" panose="020B0604030504040204" pitchFamily="50" charset="-128"/>
                          <a:ea typeface="Meiryo UI" panose="020B0604030504040204" pitchFamily="50" charset="-128"/>
                        </a:rPr>
                        <a:t>人</a:t>
                      </a:r>
                      <a:endParaRPr kumimoji="1" lang="en-US" altLang="ja-JP" sz="1000" dirty="0" smtClean="0">
                        <a:latin typeface="Meiryo UI" panose="020B0604030504040204" pitchFamily="50" charset="-128"/>
                        <a:ea typeface="Meiryo UI" panose="020B0604030504040204" pitchFamily="50" charset="-128"/>
                      </a:endParaRPr>
                    </a:p>
                    <a:p>
                      <a:pPr algn="l"/>
                      <a:r>
                        <a:rPr kumimoji="1" lang="en-US" altLang="ja-JP" sz="1000" dirty="0" smtClean="0">
                          <a:latin typeface="Meiryo UI" panose="020B0604030504040204" pitchFamily="50" charset="-128"/>
                          <a:ea typeface="Meiryo UI" panose="020B0604030504040204" pitchFamily="50" charset="-128"/>
                        </a:rPr>
                        <a:t>2040</a:t>
                      </a:r>
                      <a:r>
                        <a:rPr kumimoji="1" lang="ja-JP" altLang="en-US" sz="1000" dirty="0" smtClean="0">
                          <a:latin typeface="Meiryo UI" panose="020B0604030504040204" pitchFamily="50" charset="-128"/>
                          <a:ea typeface="Meiryo UI" panose="020B0604030504040204" pitchFamily="50" charset="-128"/>
                        </a:rPr>
                        <a:t>　</a:t>
                      </a:r>
                      <a:r>
                        <a:rPr kumimoji="1" lang="en-US" altLang="ja-JP" sz="1000" dirty="0" smtClean="0">
                          <a:latin typeface="Meiryo UI" panose="020B0604030504040204" pitchFamily="50" charset="-128"/>
                          <a:ea typeface="Meiryo UI" panose="020B0604030504040204" pitchFamily="50" charset="-128"/>
                        </a:rPr>
                        <a:t>622,222</a:t>
                      </a:r>
                      <a:r>
                        <a:rPr kumimoji="1" lang="ja-JP" altLang="en-US" sz="1000" dirty="0" smtClean="0">
                          <a:latin typeface="Meiryo UI" panose="020B0604030504040204" pitchFamily="50" charset="-128"/>
                          <a:ea typeface="Meiryo UI" panose="020B0604030504040204" pitchFamily="50" charset="-128"/>
                        </a:rPr>
                        <a:t>人</a:t>
                      </a:r>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6.0</a:t>
                      </a: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marL="36000" marR="36000"/>
                </a:tc>
                <a:tc>
                  <a:txBody>
                    <a:bodyPr/>
                    <a:lstStyle/>
                    <a:p>
                      <a:pPr algn="l"/>
                      <a:r>
                        <a:rPr kumimoji="1" lang="en-US" altLang="ja-JP" sz="1000" dirty="0" smtClean="0">
                          <a:latin typeface="Meiryo UI" panose="020B0604030504040204" pitchFamily="50" charset="-128"/>
                          <a:ea typeface="Meiryo UI" panose="020B0604030504040204" pitchFamily="50" charset="-128"/>
                        </a:rPr>
                        <a:t>2015</a:t>
                      </a:r>
                      <a:r>
                        <a:rPr kumimoji="1" lang="ja-JP" altLang="en-US" sz="1000" dirty="0" smtClean="0">
                          <a:latin typeface="Meiryo UI" panose="020B0604030504040204" pitchFamily="50" charset="-128"/>
                          <a:ea typeface="Meiryo UI" panose="020B0604030504040204" pitchFamily="50" charset="-128"/>
                        </a:rPr>
                        <a:t>　</a:t>
                      </a:r>
                      <a:r>
                        <a:rPr kumimoji="1" lang="en-US" altLang="ja-JP" sz="1000" dirty="0" smtClean="0">
                          <a:latin typeface="Meiryo UI" panose="020B0604030504040204" pitchFamily="50" charset="-128"/>
                          <a:ea typeface="Meiryo UI" panose="020B0604030504040204" pitchFamily="50" charset="-128"/>
                        </a:rPr>
                        <a:t>1,121,320</a:t>
                      </a:r>
                      <a:r>
                        <a:rPr kumimoji="1" lang="ja-JP" altLang="en-US" sz="1000" dirty="0" smtClean="0">
                          <a:latin typeface="Meiryo UI" panose="020B0604030504040204" pitchFamily="50" charset="-128"/>
                          <a:ea typeface="Meiryo UI" panose="020B0604030504040204" pitchFamily="50" charset="-128"/>
                        </a:rPr>
                        <a:t>人</a:t>
                      </a:r>
                      <a:endParaRPr kumimoji="1" lang="en-US" altLang="ja-JP" sz="10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Meiryo UI" panose="020B0604030504040204" pitchFamily="50" charset="-128"/>
                          <a:ea typeface="Meiryo UI" panose="020B0604030504040204" pitchFamily="50" charset="-128"/>
                        </a:rPr>
                        <a:t>2040</a:t>
                      </a:r>
                      <a:r>
                        <a:rPr kumimoji="1" lang="ja-JP" altLang="en-US" sz="1000" dirty="0" smtClean="0">
                          <a:latin typeface="Meiryo UI" panose="020B0604030504040204" pitchFamily="50" charset="-128"/>
                          <a:ea typeface="Meiryo UI" panose="020B0604030504040204" pitchFamily="50" charset="-128"/>
                        </a:rPr>
                        <a:t>　</a:t>
                      </a:r>
                      <a:r>
                        <a:rPr kumimoji="1" lang="en-US" altLang="ja-JP" sz="1000" dirty="0" smtClean="0">
                          <a:latin typeface="Meiryo UI" panose="020B0604030504040204" pitchFamily="50" charset="-128"/>
                          <a:ea typeface="Meiryo UI" panose="020B0604030504040204" pitchFamily="50" charset="-128"/>
                        </a:rPr>
                        <a:t>1,037,841</a:t>
                      </a:r>
                      <a:r>
                        <a:rPr kumimoji="1" lang="ja-JP" altLang="en-US" sz="1000" dirty="0" smtClean="0">
                          <a:latin typeface="Meiryo UI" panose="020B0604030504040204" pitchFamily="50" charset="-128"/>
                          <a:ea typeface="Meiryo UI" panose="020B0604030504040204" pitchFamily="50" charset="-128"/>
                        </a:rPr>
                        <a:t>人</a:t>
                      </a:r>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7.4</a:t>
                      </a: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smtClean="0">
                        <a:latin typeface="Meiryo UI" panose="020B0604030504040204" pitchFamily="50" charset="-128"/>
                        <a:ea typeface="Meiryo UI" panose="020B0604030504040204" pitchFamily="50" charset="-128"/>
                      </a:endParaRPr>
                    </a:p>
                  </a:txBody>
                  <a:tcPr marL="36000" marR="36000"/>
                </a:tc>
                <a:tc>
                  <a:txBody>
                    <a:bodyPr/>
                    <a:lstStyle/>
                    <a:p>
                      <a:pPr algn="l"/>
                      <a:r>
                        <a:rPr kumimoji="1" lang="en-US" altLang="ja-JP" sz="1000" dirty="0" smtClean="0">
                          <a:latin typeface="Meiryo UI" panose="020B0604030504040204" pitchFamily="50" charset="-128"/>
                          <a:ea typeface="Meiryo UI" panose="020B0604030504040204" pitchFamily="50" charset="-128"/>
                        </a:rPr>
                        <a:t>2015</a:t>
                      </a:r>
                      <a:r>
                        <a:rPr kumimoji="1" lang="ja-JP" altLang="en-US" sz="1000" dirty="0" smtClean="0">
                          <a:latin typeface="Meiryo UI" panose="020B0604030504040204" pitchFamily="50" charset="-128"/>
                          <a:ea typeface="Meiryo UI" panose="020B0604030504040204" pitchFamily="50" charset="-128"/>
                        </a:rPr>
                        <a:t>　</a:t>
                      </a:r>
                      <a:r>
                        <a:rPr kumimoji="1" lang="en-US" altLang="ja-JP" sz="1000" dirty="0" smtClean="0">
                          <a:latin typeface="Meiryo UI" panose="020B0604030504040204" pitchFamily="50" charset="-128"/>
                          <a:ea typeface="Meiryo UI" panose="020B0604030504040204" pitchFamily="50" charset="-128"/>
                        </a:rPr>
                        <a:t>1,164,015</a:t>
                      </a:r>
                      <a:r>
                        <a:rPr kumimoji="1" lang="ja-JP" altLang="en-US" sz="1000" dirty="0" smtClean="0">
                          <a:latin typeface="Meiryo UI" panose="020B0604030504040204" pitchFamily="50" charset="-128"/>
                          <a:ea typeface="Meiryo UI" panose="020B0604030504040204" pitchFamily="50" charset="-128"/>
                        </a:rPr>
                        <a:t>人</a:t>
                      </a:r>
                      <a:endParaRPr kumimoji="1" lang="en-US" altLang="ja-JP" sz="1000" dirty="0" smtClean="0">
                        <a:latin typeface="Meiryo UI" panose="020B0604030504040204" pitchFamily="50" charset="-128"/>
                        <a:ea typeface="Meiryo UI" panose="020B0604030504040204" pitchFamily="50" charset="-128"/>
                      </a:endParaRPr>
                    </a:p>
                    <a:p>
                      <a:pPr algn="l"/>
                      <a:r>
                        <a:rPr kumimoji="1" lang="en-US" altLang="ja-JP" sz="1000" dirty="0" smtClean="0">
                          <a:latin typeface="Meiryo UI" panose="020B0604030504040204" pitchFamily="50" charset="-128"/>
                          <a:ea typeface="Meiryo UI" panose="020B0604030504040204" pitchFamily="50" charset="-128"/>
                        </a:rPr>
                        <a:t>2040</a:t>
                      </a:r>
                      <a:r>
                        <a:rPr kumimoji="1" lang="ja-JP" altLang="en-US" sz="1000" dirty="0" smtClean="0">
                          <a:latin typeface="Meiryo UI" panose="020B0604030504040204" pitchFamily="50" charset="-128"/>
                          <a:ea typeface="Meiryo UI" panose="020B0604030504040204" pitchFamily="50" charset="-128"/>
                        </a:rPr>
                        <a:t>　   </a:t>
                      </a:r>
                      <a:r>
                        <a:rPr kumimoji="1" lang="en-US" altLang="ja-JP" sz="1000" dirty="0" smtClean="0">
                          <a:latin typeface="Meiryo UI" panose="020B0604030504040204" pitchFamily="50" charset="-128"/>
                          <a:ea typeface="Meiryo UI" panose="020B0604030504040204" pitchFamily="50" charset="-128"/>
                        </a:rPr>
                        <a:t>894,424</a:t>
                      </a:r>
                      <a:r>
                        <a:rPr kumimoji="1" lang="ja-JP" altLang="en-US" sz="1000" dirty="0" smtClean="0">
                          <a:latin typeface="Meiryo UI" panose="020B0604030504040204" pitchFamily="50" charset="-128"/>
                          <a:ea typeface="Meiryo UI" panose="020B0604030504040204" pitchFamily="50" charset="-128"/>
                        </a:rPr>
                        <a:t>人</a:t>
                      </a:r>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23.2</a:t>
                      </a: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smtClean="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3971991542"/>
                  </a:ext>
                </a:extLst>
              </a:tr>
              <a:tr h="432000">
                <a:tc>
                  <a:txBody>
                    <a:bodyPr/>
                    <a:lstStyle/>
                    <a:p>
                      <a:r>
                        <a:rPr kumimoji="1" lang="ja-JP" altLang="en-US" sz="1200" b="1" dirty="0" smtClean="0">
                          <a:latin typeface="Meiryo UI" panose="020B0604030504040204" pitchFamily="50" charset="-128"/>
                          <a:ea typeface="Meiryo UI" panose="020B0604030504040204" pitchFamily="50" charset="-128"/>
                        </a:rPr>
                        <a:t>産業構造</a:t>
                      </a:r>
                      <a:endParaRPr kumimoji="1" lang="en-US" altLang="ja-JP" sz="1200" b="1" dirty="0" smtClean="0">
                        <a:latin typeface="Meiryo UI" panose="020B0604030504040204" pitchFamily="50" charset="-128"/>
                        <a:ea typeface="Meiryo UI" panose="020B0604030504040204" pitchFamily="50" charset="-128"/>
                      </a:endParaRPr>
                    </a:p>
                  </a:txBody>
                  <a:tcPr/>
                </a:tc>
                <a:tc>
                  <a:txBody>
                    <a:bodyPr/>
                    <a:lstStyle/>
                    <a:p>
                      <a:pPr algn="l"/>
                      <a:r>
                        <a:rPr kumimoji="1" lang="ja-JP" altLang="en-US" sz="1000" dirty="0" smtClean="0">
                          <a:latin typeface="Meiryo UI" panose="020B0604030504040204" pitchFamily="50" charset="-128"/>
                          <a:ea typeface="Meiryo UI" panose="020B0604030504040204" pitchFamily="50" charset="-128"/>
                        </a:rPr>
                        <a:t>第一次　第二次　　第三次</a:t>
                      </a:r>
                      <a:endParaRPr kumimoji="1" lang="en-US" altLang="ja-JP" sz="1000" dirty="0" smtClean="0">
                        <a:latin typeface="Meiryo UI" panose="020B0604030504040204" pitchFamily="50" charset="-128"/>
                        <a:ea typeface="Meiryo UI" panose="020B0604030504040204" pitchFamily="50" charset="-128"/>
                      </a:endParaRPr>
                    </a:p>
                    <a:p>
                      <a:pPr algn="l"/>
                      <a:r>
                        <a:rPr kumimoji="1" lang="en-US" altLang="ja-JP" sz="1000" dirty="0" smtClean="0">
                          <a:latin typeface="Meiryo UI" panose="020B0604030504040204" pitchFamily="50" charset="-128"/>
                          <a:ea typeface="Meiryo UI" panose="020B0604030504040204" pitchFamily="50" charset="-128"/>
                        </a:rPr>
                        <a:t>0.1</a:t>
                      </a:r>
                      <a:r>
                        <a:rPr kumimoji="1" lang="ja-JP" altLang="en-US" sz="1000" dirty="0" smtClean="0">
                          <a:latin typeface="Meiryo UI" panose="020B0604030504040204" pitchFamily="50" charset="-128"/>
                          <a:ea typeface="Meiryo UI" panose="020B0604030504040204" pitchFamily="50" charset="-128"/>
                        </a:rPr>
                        <a:t>％　</a:t>
                      </a:r>
                      <a:r>
                        <a:rPr kumimoji="1" lang="ja-JP" altLang="en-US" sz="1000" baseline="0" dirty="0" smtClean="0">
                          <a:latin typeface="Meiryo UI" panose="020B0604030504040204" pitchFamily="50" charset="-128"/>
                          <a:ea typeface="Meiryo UI" panose="020B0604030504040204" pitchFamily="50" charset="-128"/>
                        </a:rPr>
                        <a:t> </a:t>
                      </a:r>
                      <a:r>
                        <a:rPr kumimoji="1" lang="en-US" altLang="ja-JP" sz="1000" dirty="0" smtClean="0">
                          <a:latin typeface="Meiryo UI" panose="020B0604030504040204" pitchFamily="50" charset="-128"/>
                          <a:ea typeface="Meiryo UI" panose="020B0604030504040204" pitchFamily="50" charset="-128"/>
                        </a:rPr>
                        <a:t>20.6</a:t>
                      </a:r>
                      <a:r>
                        <a:rPr kumimoji="1" lang="ja-JP" altLang="en-US" sz="1000" dirty="0" smtClean="0">
                          <a:latin typeface="Meiryo UI" panose="020B0604030504040204" pitchFamily="50" charset="-128"/>
                          <a:ea typeface="Meiryo UI" panose="020B0604030504040204" pitchFamily="50" charset="-128"/>
                        </a:rPr>
                        <a:t>％　 </a:t>
                      </a:r>
                      <a:r>
                        <a:rPr kumimoji="1" lang="en-US" altLang="ja-JP" sz="1000" dirty="0" smtClean="0">
                          <a:latin typeface="Meiryo UI" panose="020B0604030504040204" pitchFamily="50" charset="-128"/>
                          <a:ea typeface="Meiryo UI" panose="020B0604030504040204" pitchFamily="50" charset="-128"/>
                        </a:rPr>
                        <a:t>79.3</a:t>
                      </a:r>
                      <a:r>
                        <a:rPr kumimoji="1" lang="ja-JP" altLang="en-US" sz="1000" dirty="0" smtClean="0">
                          <a:latin typeface="Meiryo UI" panose="020B0604030504040204" pitchFamily="50" charset="-128"/>
                          <a:ea typeface="Meiryo UI" panose="020B0604030504040204" pitchFamily="50" charset="-128"/>
                        </a:rPr>
                        <a:t>％</a:t>
                      </a:r>
                      <a:endParaRPr kumimoji="1" lang="en-US" altLang="ja-JP" sz="1000" dirty="0" smtClean="0">
                        <a:latin typeface="Meiryo UI" panose="020B0604030504040204" pitchFamily="50" charset="-128"/>
                        <a:ea typeface="Meiryo UI" panose="020B0604030504040204" pitchFamily="50" charset="-128"/>
                      </a:endParaRPr>
                    </a:p>
                  </a:txBody>
                  <a:tcPr/>
                </a:tc>
                <a:tc>
                  <a:txBody>
                    <a:bodyPr/>
                    <a:lstStyle/>
                    <a:p>
                      <a:pPr algn="l"/>
                      <a:r>
                        <a:rPr kumimoji="1" lang="ja-JP" altLang="en-US" sz="1000" dirty="0" smtClean="0">
                          <a:latin typeface="Meiryo UI" panose="020B0604030504040204" pitchFamily="50" charset="-128"/>
                          <a:ea typeface="Meiryo UI" panose="020B0604030504040204" pitchFamily="50" charset="-128"/>
                        </a:rPr>
                        <a:t>第一次　第二次　　第三次</a:t>
                      </a:r>
                      <a:endParaRPr kumimoji="1" lang="en-US" altLang="ja-JP" sz="1000" dirty="0" smtClean="0">
                        <a:latin typeface="Meiryo UI" panose="020B0604030504040204" pitchFamily="50" charset="-128"/>
                        <a:ea typeface="Meiryo UI" panose="020B0604030504040204" pitchFamily="50" charset="-128"/>
                      </a:endParaRPr>
                    </a:p>
                    <a:p>
                      <a:pPr algn="l"/>
                      <a:r>
                        <a:rPr kumimoji="1" lang="en-US" altLang="ja-JP" sz="1000" dirty="0" smtClean="0">
                          <a:latin typeface="Meiryo UI" panose="020B0604030504040204" pitchFamily="50" charset="-128"/>
                          <a:ea typeface="Meiryo UI" panose="020B0604030504040204" pitchFamily="50" charset="-128"/>
                        </a:rPr>
                        <a:t>0.6</a:t>
                      </a:r>
                      <a:r>
                        <a:rPr kumimoji="1" lang="ja-JP" altLang="en-US" sz="1000" dirty="0" smtClean="0">
                          <a:latin typeface="Meiryo UI" panose="020B0604030504040204" pitchFamily="50" charset="-128"/>
                          <a:ea typeface="Meiryo UI" panose="020B0604030504040204" pitchFamily="50" charset="-128"/>
                        </a:rPr>
                        <a:t>％　</a:t>
                      </a:r>
                      <a:r>
                        <a:rPr kumimoji="1" lang="ja-JP" altLang="en-US" sz="1000" baseline="0" dirty="0" smtClean="0">
                          <a:latin typeface="Meiryo UI" panose="020B0604030504040204" pitchFamily="50" charset="-128"/>
                          <a:ea typeface="Meiryo UI" panose="020B0604030504040204" pitchFamily="50" charset="-128"/>
                        </a:rPr>
                        <a:t> </a:t>
                      </a:r>
                      <a:r>
                        <a:rPr kumimoji="1" lang="en-US" altLang="ja-JP" sz="1000" baseline="0" dirty="0" smtClean="0">
                          <a:latin typeface="Meiryo UI" panose="020B0604030504040204" pitchFamily="50" charset="-128"/>
                          <a:ea typeface="Meiryo UI" panose="020B0604030504040204" pitchFamily="50" charset="-128"/>
                        </a:rPr>
                        <a:t>18.6</a:t>
                      </a:r>
                      <a:r>
                        <a:rPr kumimoji="1" lang="ja-JP" altLang="en-US" sz="1000" dirty="0" smtClean="0">
                          <a:latin typeface="Meiryo UI" panose="020B0604030504040204" pitchFamily="50" charset="-128"/>
                          <a:ea typeface="Meiryo UI" panose="020B0604030504040204" pitchFamily="50" charset="-128"/>
                        </a:rPr>
                        <a:t>％　 </a:t>
                      </a:r>
                      <a:r>
                        <a:rPr kumimoji="1" lang="en-US" altLang="ja-JP" sz="1000" dirty="0" smtClean="0">
                          <a:latin typeface="Meiryo UI" panose="020B0604030504040204" pitchFamily="50" charset="-128"/>
                          <a:ea typeface="Meiryo UI" panose="020B0604030504040204" pitchFamily="50" charset="-128"/>
                        </a:rPr>
                        <a:t>80.7</a:t>
                      </a:r>
                      <a:r>
                        <a:rPr kumimoji="1" lang="ja-JP" altLang="en-US" sz="1000" dirty="0" smtClean="0">
                          <a:latin typeface="Meiryo UI" panose="020B0604030504040204" pitchFamily="50" charset="-128"/>
                          <a:ea typeface="Meiryo UI" panose="020B0604030504040204" pitchFamily="50" charset="-128"/>
                        </a:rPr>
                        <a:t>％</a:t>
                      </a:r>
                      <a:endParaRPr kumimoji="1" lang="en-US" altLang="ja-JP" sz="1000" dirty="0" smtClean="0">
                        <a:latin typeface="Meiryo UI" panose="020B0604030504040204" pitchFamily="50" charset="-128"/>
                        <a:ea typeface="Meiryo UI" panose="020B0604030504040204" pitchFamily="50" charset="-128"/>
                      </a:endParaRPr>
                    </a:p>
                  </a:txBody>
                  <a:tcPr/>
                </a:tc>
                <a:tc>
                  <a:txBody>
                    <a:bodyPr/>
                    <a:lstStyle/>
                    <a:p>
                      <a:pPr algn="l"/>
                      <a:r>
                        <a:rPr kumimoji="1" lang="ja-JP" altLang="en-US" sz="1000" dirty="0" smtClean="0">
                          <a:latin typeface="Meiryo UI" panose="020B0604030504040204" pitchFamily="50" charset="-128"/>
                          <a:ea typeface="Meiryo UI" panose="020B0604030504040204" pitchFamily="50" charset="-128"/>
                        </a:rPr>
                        <a:t>第一次　第二次　　第三次</a:t>
                      </a:r>
                      <a:endParaRPr kumimoji="1" lang="en-US" altLang="ja-JP" sz="1000" dirty="0" smtClean="0">
                        <a:latin typeface="Meiryo UI" panose="020B0604030504040204" pitchFamily="50" charset="-128"/>
                        <a:ea typeface="Meiryo UI" panose="020B0604030504040204" pitchFamily="50" charset="-128"/>
                      </a:endParaRPr>
                    </a:p>
                    <a:p>
                      <a:pPr algn="l"/>
                      <a:r>
                        <a:rPr kumimoji="1" lang="en-US" altLang="ja-JP" sz="1000" dirty="0" smtClean="0">
                          <a:latin typeface="Meiryo UI" panose="020B0604030504040204" pitchFamily="50" charset="-128"/>
                          <a:ea typeface="Meiryo UI" panose="020B0604030504040204" pitchFamily="50" charset="-128"/>
                        </a:rPr>
                        <a:t>0.4</a:t>
                      </a:r>
                      <a:r>
                        <a:rPr kumimoji="1" lang="ja-JP" altLang="en-US" sz="1000" dirty="0" smtClean="0">
                          <a:latin typeface="Meiryo UI" panose="020B0604030504040204" pitchFamily="50" charset="-128"/>
                          <a:ea typeface="Meiryo UI" panose="020B0604030504040204" pitchFamily="50" charset="-128"/>
                        </a:rPr>
                        <a:t>％　</a:t>
                      </a:r>
                      <a:r>
                        <a:rPr kumimoji="1" lang="ja-JP" altLang="en-US" sz="1000" baseline="0" dirty="0" smtClean="0">
                          <a:latin typeface="Meiryo UI" panose="020B0604030504040204" pitchFamily="50" charset="-128"/>
                          <a:ea typeface="Meiryo UI" panose="020B0604030504040204" pitchFamily="50" charset="-128"/>
                        </a:rPr>
                        <a:t> </a:t>
                      </a:r>
                      <a:r>
                        <a:rPr kumimoji="1" lang="en-US" altLang="ja-JP" sz="1000" baseline="0" dirty="0" smtClean="0">
                          <a:latin typeface="Meiryo UI" panose="020B0604030504040204" pitchFamily="50" charset="-128"/>
                          <a:ea typeface="Meiryo UI" panose="020B0604030504040204" pitchFamily="50" charset="-128"/>
                        </a:rPr>
                        <a:t>20.6</a:t>
                      </a:r>
                      <a:r>
                        <a:rPr kumimoji="1" lang="ja-JP" altLang="en-US" sz="1000" dirty="0" smtClean="0">
                          <a:latin typeface="Meiryo UI" panose="020B0604030504040204" pitchFamily="50" charset="-128"/>
                          <a:ea typeface="Meiryo UI" panose="020B0604030504040204" pitchFamily="50" charset="-128"/>
                        </a:rPr>
                        <a:t>％　 </a:t>
                      </a:r>
                      <a:r>
                        <a:rPr kumimoji="1" lang="en-US" altLang="ja-JP" sz="1000" dirty="0" smtClean="0">
                          <a:latin typeface="Meiryo UI" panose="020B0604030504040204" pitchFamily="50" charset="-128"/>
                          <a:ea typeface="Meiryo UI" panose="020B0604030504040204" pitchFamily="50" charset="-128"/>
                        </a:rPr>
                        <a:t>79.0</a:t>
                      </a:r>
                      <a:r>
                        <a:rPr kumimoji="1" lang="ja-JP" altLang="en-US" sz="1000" dirty="0" smtClean="0">
                          <a:latin typeface="Meiryo UI" panose="020B0604030504040204" pitchFamily="50" charset="-128"/>
                          <a:ea typeface="Meiryo UI" panose="020B0604030504040204" pitchFamily="50" charset="-128"/>
                        </a:rPr>
                        <a:t>％</a:t>
                      </a:r>
                      <a:endParaRPr kumimoji="1" lang="en-US" altLang="ja-JP" sz="1000" dirty="0" smtClean="0">
                        <a:latin typeface="Meiryo UI" panose="020B0604030504040204" pitchFamily="50" charset="-128"/>
                        <a:ea typeface="Meiryo UI" panose="020B0604030504040204" pitchFamily="50" charset="-128"/>
                      </a:endParaRPr>
                    </a:p>
                  </a:txBody>
                  <a:tcPr/>
                </a:tc>
                <a:tc>
                  <a:txBody>
                    <a:bodyPr/>
                    <a:lstStyle/>
                    <a:p>
                      <a:pPr algn="l"/>
                      <a:r>
                        <a:rPr kumimoji="1" lang="ja-JP" altLang="en-US" sz="1000" dirty="0" smtClean="0">
                          <a:latin typeface="Meiryo UI" panose="020B0604030504040204" pitchFamily="50" charset="-128"/>
                          <a:ea typeface="Meiryo UI" panose="020B0604030504040204" pitchFamily="50" charset="-128"/>
                        </a:rPr>
                        <a:t>第一次　第二次　　第三次</a:t>
                      </a:r>
                      <a:endParaRPr kumimoji="1" lang="en-US" altLang="ja-JP" sz="1000" dirty="0" smtClean="0">
                        <a:latin typeface="Meiryo UI" panose="020B0604030504040204" pitchFamily="50" charset="-128"/>
                        <a:ea typeface="Meiryo UI" panose="020B0604030504040204" pitchFamily="50" charset="-128"/>
                      </a:endParaRPr>
                    </a:p>
                    <a:p>
                      <a:pPr algn="l"/>
                      <a:r>
                        <a:rPr kumimoji="1" lang="en-US" altLang="ja-JP" sz="1000" dirty="0" smtClean="0">
                          <a:latin typeface="Meiryo UI" panose="020B0604030504040204" pitchFamily="50" charset="-128"/>
                          <a:ea typeface="Meiryo UI" panose="020B0604030504040204" pitchFamily="50" charset="-128"/>
                        </a:rPr>
                        <a:t>0.4</a:t>
                      </a:r>
                      <a:r>
                        <a:rPr kumimoji="1" lang="ja-JP" altLang="en-US" sz="1000" dirty="0" smtClean="0">
                          <a:latin typeface="Meiryo UI" panose="020B0604030504040204" pitchFamily="50" charset="-128"/>
                          <a:ea typeface="Meiryo UI" panose="020B0604030504040204" pitchFamily="50" charset="-128"/>
                        </a:rPr>
                        <a:t>％　</a:t>
                      </a:r>
                      <a:r>
                        <a:rPr kumimoji="1" lang="ja-JP" altLang="en-US" sz="1000" baseline="0" dirty="0" smtClean="0">
                          <a:latin typeface="Meiryo UI" panose="020B0604030504040204" pitchFamily="50" charset="-128"/>
                          <a:ea typeface="Meiryo UI" panose="020B0604030504040204" pitchFamily="50" charset="-128"/>
                        </a:rPr>
                        <a:t> </a:t>
                      </a:r>
                      <a:r>
                        <a:rPr kumimoji="1" lang="en-US" altLang="ja-JP" sz="1000" baseline="0" dirty="0" smtClean="0">
                          <a:latin typeface="Meiryo UI" panose="020B0604030504040204" pitchFamily="50" charset="-128"/>
                          <a:ea typeface="Meiryo UI" panose="020B0604030504040204" pitchFamily="50" charset="-128"/>
                        </a:rPr>
                        <a:t>25.0</a:t>
                      </a:r>
                      <a:r>
                        <a:rPr kumimoji="1" lang="ja-JP" altLang="en-US" sz="1000" dirty="0" smtClean="0">
                          <a:latin typeface="Meiryo UI" panose="020B0604030504040204" pitchFamily="50" charset="-128"/>
                          <a:ea typeface="Meiryo UI" panose="020B0604030504040204" pitchFamily="50" charset="-128"/>
                        </a:rPr>
                        <a:t>％　 </a:t>
                      </a:r>
                      <a:r>
                        <a:rPr kumimoji="1" lang="en-US" altLang="ja-JP" sz="1000" dirty="0" smtClean="0">
                          <a:latin typeface="Meiryo UI" panose="020B0604030504040204" pitchFamily="50" charset="-128"/>
                          <a:ea typeface="Meiryo UI" panose="020B0604030504040204" pitchFamily="50" charset="-128"/>
                        </a:rPr>
                        <a:t>74.6</a:t>
                      </a:r>
                      <a:r>
                        <a:rPr kumimoji="1" lang="ja-JP" altLang="en-US" sz="1000" dirty="0" smtClean="0">
                          <a:latin typeface="Meiryo UI" panose="020B0604030504040204" pitchFamily="50" charset="-128"/>
                          <a:ea typeface="Meiryo UI" panose="020B0604030504040204" pitchFamily="50" charset="-128"/>
                        </a:rPr>
                        <a:t>％</a:t>
                      </a:r>
                      <a:endParaRPr kumimoji="1" lang="en-US" altLang="ja-JP" sz="10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932060835"/>
                  </a:ext>
                </a:extLst>
              </a:tr>
              <a:tr h="370840">
                <a:tc>
                  <a:txBody>
                    <a:bodyPr/>
                    <a:lstStyle/>
                    <a:p>
                      <a:r>
                        <a:rPr kumimoji="1" lang="ja-JP" altLang="en-US" sz="1200" b="1" dirty="0" smtClean="0">
                          <a:latin typeface="Meiryo UI" panose="020B0604030504040204" pitchFamily="50" charset="-128"/>
                          <a:ea typeface="Meiryo UI" panose="020B0604030504040204" pitchFamily="50" charset="-128"/>
                        </a:rPr>
                        <a:t>大学</a:t>
                      </a:r>
                      <a:endParaRPr kumimoji="1" lang="ja-JP" altLang="en-US" sz="1200" b="1" dirty="0">
                        <a:latin typeface="Meiryo UI" panose="020B0604030504040204" pitchFamily="50" charset="-128"/>
                        <a:ea typeface="Meiryo UI" panose="020B0604030504040204" pitchFamily="50" charset="-128"/>
                      </a:endParaRPr>
                    </a:p>
                  </a:txBody>
                  <a:tcPr/>
                </a:tc>
                <a:tc>
                  <a:txBody>
                    <a:bodyPr/>
                    <a:lstStyle/>
                    <a:p>
                      <a:pPr algn="l"/>
                      <a:r>
                        <a:rPr kumimoji="1" lang="ja-JP" altLang="en-US" sz="900" dirty="0" smtClean="0">
                          <a:latin typeface="Meiryo UI" panose="020B0604030504040204" pitchFamily="50" charset="-128"/>
                          <a:ea typeface="Meiryo UI" panose="020B0604030504040204" pitchFamily="50" charset="-128"/>
                        </a:rPr>
                        <a:t>大阪公立大学、大阪経済大学、大阪工業大学、大阪成蹊大学、大阪女学院大学、大阪総合保育大学、大阪保健医療大学、常磐会学園大学、森ノ宮医療大学、宝塚大学、相愛大学、大阪信愛学院大学</a:t>
                      </a:r>
                      <a:endParaRPr kumimoji="1" lang="ja-JP" altLang="en-US" sz="1000" dirty="0" smtClean="0">
                        <a:latin typeface="Meiryo UI" panose="020B0604030504040204" pitchFamily="50" charset="-128"/>
                        <a:ea typeface="Meiryo UI" panose="020B0604030504040204" pitchFamily="50" charset="-128"/>
                      </a:endParaRPr>
                    </a:p>
                  </a:txBody>
                  <a:tcPr/>
                </a:tc>
                <a:tc>
                  <a:txBody>
                    <a:bodyPr/>
                    <a:lstStyle/>
                    <a:p>
                      <a:pPr algn="l"/>
                      <a:r>
                        <a:rPr kumimoji="1" lang="ja-JP" altLang="en-US" sz="1050" dirty="0" smtClean="0">
                          <a:latin typeface="Meiryo UI" panose="020B0604030504040204" pitchFamily="50" charset="-128"/>
                          <a:ea typeface="Meiryo UI" panose="020B0604030504040204" pitchFamily="50" charset="-128"/>
                        </a:rPr>
                        <a:t>大阪大学、大阪青山大学、大阪音楽大学</a:t>
                      </a:r>
                      <a:endParaRPr kumimoji="1" lang="ja-JP" altLang="en-US" sz="105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l"/>
                      <a:r>
                        <a:rPr kumimoji="1" lang="zh-CN" altLang="en-US" sz="900" dirty="0" smtClean="0">
                          <a:latin typeface="Meiryo UI" panose="020B0604030504040204" pitchFamily="50" charset="-128"/>
                          <a:ea typeface="Meiryo UI" panose="020B0604030504040204" pitchFamily="50" charset="-128"/>
                        </a:rPr>
                        <a:t>大阪大学、関西大学、大阪学院大学、大和大学、千里金蘭大学、大阪人間科学大学、大阪医科薬科大学、立命館大学、追手門学院大学、藍野大学、大阪行岡医療大学、梅花女子大学</a:t>
                      </a:r>
                    </a:p>
                  </a:txBody>
                  <a:tcPr>
                    <a:lnL w="12700" cap="flat" cmpd="sng" algn="ctr">
                      <a:solidFill>
                        <a:schemeClr val="bg1"/>
                      </a:solidFill>
                      <a:prstDash val="solid"/>
                      <a:round/>
                      <a:headEnd type="none" w="med" len="med"/>
                      <a:tailEnd type="none" w="med" len="med"/>
                    </a:lnL>
                  </a:tcPr>
                </a:tc>
                <a:tc>
                  <a:txBody>
                    <a:bodyPr/>
                    <a:lstStyle/>
                    <a:p>
                      <a:pPr algn="l"/>
                      <a:r>
                        <a:rPr kumimoji="1" lang="zh-CN" altLang="en-US" sz="1050" dirty="0" smtClean="0">
                          <a:latin typeface="Meiryo UI" panose="020B0604030504040204" pitchFamily="50" charset="-128"/>
                          <a:ea typeface="Meiryo UI" panose="020B0604030504040204" pitchFamily="50" charset="-128"/>
                        </a:rPr>
                        <a:t>関西外国語大学、大阪歯科大学、関西医科大学、四條畷学園大学、大阪産業大学、摂南大学、大阪電気通信大学、大阪国際大学</a:t>
                      </a:r>
                    </a:p>
                  </a:txBody>
                  <a:tcPr/>
                </a:tc>
                <a:extLst>
                  <a:ext uri="{0D108BD9-81ED-4DB2-BD59-A6C34878D82A}">
                    <a16:rowId xmlns:a16="http://schemas.microsoft.com/office/drawing/2014/main" val="1496207474"/>
                  </a:ext>
                </a:extLst>
              </a:tr>
              <a:tr h="370840">
                <a:tc>
                  <a:txBody>
                    <a:bodyPr/>
                    <a:lstStyle/>
                    <a:p>
                      <a:r>
                        <a:rPr kumimoji="1" lang="ja-JP" altLang="en-US" sz="1200" b="1" dirty="0" smtClean="0">
                          <a:latin typeface="Meiryo UI" panose="020B0604030504040204" pitchFamily="50" charset="-128"/>
                          <a:ea typeface="Meiryo UI" panose="020B0604030504040204" pitchFamily="50" charset="-128"/>
                        </a:rPr>
                        <a:t>文化・</a:t>
                      </a:r>
                      <a:endParaRPr kumimoji="1" lang="en-US" altLang="ja-JP" sz="1200" b="1" dirty="0" smtClean="0">
                        <a:latin typeface="Meiryo UI" panose="020B0604030504040204" pitchFamily="50" charset="-128"/>
                        <a:ea typeface="Meiryo UI" panose="020B0604030504040204" pitchFamily="50" charset="-128"/>
                      </a:endParaRPr>
                    </a:p>
                    <a:p>
                      <a:r>
                        <a:rPr kumimoji="1" lang="ja-JP" altLang="en-US" sz="1200" b="1" dirty="0" smtClean="0">
                          <a:latin typeface="Meiryo UI" panose="020B0604030504040204" pitchFamily="50" charset="-128"/>
                          <a:ea typeface="Meiryo UI" panose="020B0604030504040204" pitchFamily="50" charset="-128"/>
                        </a:rPr>
                        <a:t>都市魅力</a:t>
                      </a:r>
                      <a:endParaRPr kumimoji="1" lang="ja-JP" altLang="en-US" sz="1200" b="1" dirty="0">
                        <a:latin typeface="Meiryo UI" panose="020B0604030504040204" pitchFamily="50" charset="-128"/>
                        <a:ea typeface="Meiryo UI" panose="020B0604030504040204" pitchFamily="50" charset="-128"/>
                      </a:endParaRPr>
                    </a:p>
                  </a:txBody>
                  <a:tcPr/>
                </a:tc>
                <a:tc>
                  <a:txBody>
                    <a:bodyPr/>
                    <a:lstStyle/>
                    <a:p>
                      <a:r>
                        <a:rPr kumimoji="1" lang="ja-JP" altLang="en-US" sz="1000" b="0" dirty="0" smtClean="0">
                          <a:latin typeface="Meiryo UI" panose="020B0604030504040204" pitchFamily="50" charset="-128"/>
                          <a:ea typeface="Meiryo UI" panose="020B0604030504040204" pitchFamily="50" charset="-128"/>
                        </a:rPr>
                        <a:t>大阪城、四天王寺、住吉大社、大阪中之島美術館、大阪歴史博物館、国立文楽劇場、</a:t>
                      </a:r>
                      <a:r>
                        <a:rPr kumimoji="1" lang="en-US" altLang="ja-JP" sz="1000" b="0" dirty="0" smtClean="0">
                          <a:latin typeface="Meiryo UI" panose="020B0604030504040204" pitchFamily="50" charset="-128"/>
                          <a:ea typeface="Meiryo UI" panose="020B0604030504040204" pitchFamily="50" charset="-128"/>
                        </a:rPr>
                        <a:t>USJ</a:t>
                      </a:r>
                      <a:r>
                        <a:rPr kumimoji="1" lang="ja-JP" altLang="en-US" sz="1000" b="0" dirty="0" err="1" smtClean="0">
                          <a:latin typeface="Meiryo UI" panose="020B0604030504040204" pitchFamily="50" charset="-128"/>
                          <a:ea typeface="Meiryo UI" panose="020B0604030504040204" pitchFamily="50" charset="-128"/>
                        </a:rPr>
                        <a:t>、</a:t>
                      </a:r>
                      <a:r>
                        <a:rPr kumimoji="1" lang="ja-JP" altLang="en-US" sz="1000" b="0" dirty="0" smtClean="0">
                          <a:latin typeface="Meiryo UI" panose="020B0604030504040204" pitchFamily="50" charset="-128"/>
                          <a:ea typeface="Meiryo UI" panose="020B0604030504040204" pitchFamily="50" charset="-128"/>
                        </a:rPr>
                        <a:t>新世界・通天閣　他</a:t>
                      </a:r>
                      <a:endParaRPr kumimoji="1" lang="ja-JP" altLang="en-US" sz="1000" b="1" dirty="0">
                        <a:latin typeface="Meiryo UI" panose="020B0604030504040204" pitchFamily="50" charset="-128"/>
                        <a:ea typeface="Meiryo UI" panose="020B0604030504040204" pitchFamily="50" charset="-128"/>
                      </a:endParaRPr>
                    </a:p>
                  </a:txBody>
                  <a:tcPr/>
                </a:tc>
                <a:tc>
                  <a:txBody>
                    <a:bodyPr/>
                    <a:lstStyle/>
                    <a:p>
                      <a:pPr algn="l"/>
                      <a:r>
                        <a:rPr kumimoji="1" lang="ja-JP" altLang="en-US" sz="1000" dirty="0" smtClean="0">
                          <a:latin typeface="Meiryo UI" panose="020B0604030504040204" pitchFamily="50" charset="-128"/>
                          <a:ea typeface="Meiryo UI" panose="020B0604030504040204" pitchFamily="50" charset="-128"/>
                        </a:rPr>
                        <a:t>池田城跡公園、桜塚古墳群、服部緑地、箕面大滝、余野十三仏、能勢妙見山、カップヌードルミュージアム　大阪池田　他</a:t>
                      </a:r>
                      <a:endParaRPr kumimoji="1" lang="ja-JP" altLang="en-US" sz="100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000" b="0" i="0" u="none" strike="noStrike" dirty="0" smtClean="0">
                          <a:solidFill>
                            <a:srgbClr val="000000"/>
                          </a:solidFill>
                          <a:effectLst/>
                          <a:latin typeface="Meiryo UI" panose="020B0604030504040204" pitchFamily="50" charset="-128"/>
                          <a:ea typeface="Meiryo UI" panose="020B0604030504040204" pitchFamily="50" charset="-128"/>
                        </a:rPr>
                        <a:t>万博記念公園、今城塚古墳、総持寺、水無瀬神宮</a:t>
                      </a:r>
                      <a:r>
                        <a:rPr lang="ja-JP" altLang="en-US" sz="1000" b="0" i="0" u="none" strike="noStrike" dirty="0" err="1" smtClean="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川端康成文学館、新幹線公園、パナソニックスタジアム吹田、国立民族学博物館　他</a:t>
                      </a:r>
                    </a:p>
                  </a:txBody>
                  <a:tcPr>
                    <a:lnL w="12700" cap="flat" cmpd="sng" algn="ctr">
                      <a:solidFill>
                        <a:schemeClr val="bg1"/>
                      </a:solidFill>
                      <a:prstDash val="solid"/>
                      <a:round/>
                      <a:headEnd type="none" w="med" len="med"/>
                      <a:tailEnd type="none" w="med" len="med"/>
                    </a:lnL>
                  </a:tcPr>
                </a:tc>
                <a:tc>
                  <a:txBody>
                    <a:bodyPr/>
                    <a:lstStyle/>
                    <a:p>
                      <a:pPr algn="l"/>
                      <a:r>
                        <a:rPr kumimoji="1" lang="ja-JP" altLang="en-US" sz="1000" dirty="0" smtClean="0">
                          <a:latin typeface="Meiryo UI" panose="020B0604030504040204" pitchFamily="50" charset="-128"/>
                          <a:ea typeface="Meiryo UI" panose="020B0604030504040204" pitchFamily="50" charset="-128"/>
                        </a:rPr>
                        <a:t>光明寺、特別史跡百済寺跡、石宝殿古墳、飯森城跡、一休禅師生母の墓、四條畷神社、ひらかたパーク　他</a:t>
                      </a:r>
                    </a:p>
                  </a:txBody>
                  <a:tcPr/>
                </a:tc>
                <a:extLst>
                  <a:ext uri="{0D108BD9-81ED-4DB2-BD59-A6C34878D82A}">
                    <a16:rowId xmlns:a16="http://schemas.microsoft.com/office/drawing/2014/main" val="3247047952"/>
                  </a:ext>
                </a:extLst>
              </a:tr>
              <a:tr h="370840">
                <a:tc>
                  <a:txBody>
                    <a:bodyPr/>
                    <a:lstStyle/>
                    <a:p>
                      <a:r>
                        <a:rPr kumimoji="1" lang="ja-JP" altLang="en-US" sz="1200" b="1" dirty="0" smtClean="0">
                          <a:latin typeface="Meiryo UI" panose="020B0604030504040204" pitchFamily="50" charset="-128"/>
                          <a:ea typeface="Meiryo UI" panose="020B0604030504040204" pitchFamily="50" charset="-128"/>
                        </a:rPr>
                        <a:t>商業施設</a:t>
                      </a:r>
                      <a:endParaRPr kumimoji="1" lang="ja-JP" altLang="en-US" sz="1200" b="1" dirty="0">
                        <a:latin typeface="Meiryo UI" panose="020B0604030504040204" pitchFamily="50" charset="-128"/>
                        <a:ea typeface="Meiryo UI" panose="020B0604030504040204" pitchFamily="50" charset="-128"/>
                      </a:endParaRPr>
                    </a:p>
                  </a:txBody>
                  <a:tcPr/>
                </a:tc>
                <a:tc>
                  <a:txBody>
                    <a:bodyPr/>
                    <a:lstStyle/>
                    <a:p>
                      <a:r>
                        <a:rPr kumimoji="1" lang="ja-JP" altLang="en-US" sz="1000" b="0" dirty="0" smtClean="0">
                          <a:latin typeface="Meiryo UI" panose="020B0604030504040204" pitchFamily="50" charset="-128"/>
                          <a:ea typeface="Meiryo UI" panose="020B0604030504040204" pitchFamily="50" charset="-128"/>
                        </a:rPr>
                        <a:t>大阪駅、難波駅、天王寺駅周辺の百貨店や商業施設など多数</a:t>
                      </a:r>
                      <a:endParaRPr kumimoji="1" lang="ja-JP" altLang="en-US" sz="1000" b="0" dirty="0">
                        <a:latin typeface="Meiryo UI" panose="020B0604030504040204" pitchFamily="50" charset="-128"/>
                        <a:ea typeface="Meiryo UI" panose="020B0604030504040204" pitchFamily="50" charset="-128"/>
                      </a:endParaRPr>
                    </a:p>
                  </a:txBody>
                  <a:tcPr/>
                </a:tc>
                <a:tc>
                  <a:txBody>
                    <a:bodyPr/>
                    <a:lstStyle/>
                    <a:p>
                      <a:pPr algn="l"/>
                      <a:r>
                        <a:rPr kumimoji="1" lang="ja-JP" altLang="en-US" sz="1000" dirty="0" smtClean="0">
                          <a:latin typeface="Meiryo UI" panose="020B0604030504040204" pitchFamily="50" charset="-128"/>
                          <a:ea typeface="Meiryo UI" panose="020B0604030504040204" pitchFamily="50" charset="-128"/>
                        </a:rPr>
                        <a:t>みのおキューズモール、セルシー、せんちゅう・パル専門街</a:t>
                      </a:r>
                      <a:endParaRPr kumimoji="1" lang="ja-JP" altLang="en-US" sz="100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l"/>
                      <a:r>
                        <a:rPr kumimoji="1" lang="ja-JP" altLang="en-US" sz="1000" dirty="0" smtClean="0">
                          <a:latin typeface="Meiryo UI" panose="020B0604030504040204" pitchFamily="50" charset="-128"/>
                          <a:ea typeface="Meiryo UI" panose="020B0604030504040204" pitchFamily="50" charset="-128"/>
                        </a:rPr>
                        <a:t>ららぽーと</a:t>
                      </a:r>
                      <a:r>
                        <a:rPr kumimoji="1" lang="en-US" altLang="ja-JP" sz="1000" dirty="0" smtClean="0">
                          <a:latin typeface="Meiryo UI" panose="020B0604030504040204" pitchFamily="50" charset="-128"/>
                          <a:ea typeface="Meiryo UI" panose="020B0604030504040204" pitchFamily="50" charset="-128"/>
                        </a:rPr>
                        <a:t>EXPOCITY</a:t>
                      </a:r>
                      <a:r>
                        <a:rPr kumimoji="1" lang="ja-JP" altLang="en-US" sz="1000" dirty="0" err="1"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イオン茨木</a:t>
                      </a:r>
                      <a:r>
                        <a:rPr kumimoji="1" lang="en-US" altLang="ja-JP" sz="1000" dirty="0" smtClean="0">
                          <a:latin typeface="Meiryo UI" panose="020B0604030504040204" pitchFamily="50" charset="-128"/>
                          <a:ea typeface="Meiryo UI" panose="020B0604030504040204" pitchFamily="50" charset="-128"/>
                        </a:rPr>
                        <a:t>SC</a:t>
                      </a:r>
                      <a:r>
                        <a:rPr kumimoji="1" lang="ja-JP" altLang="en-US" sz="1000" dirty="0" err="1"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高槻阪急</a:t>
                      </a:r>
                      <a:endParaRPr kumimoji="1" lang="en-US" altLang="ja-JP" sz="1000" dirty="0" smtClean="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l"/>
                      <a:r>
                        <a:rPr kumimoji="1" lang="ja-JP" altLang="en-US" sz="1000" dirty="0" smtClean="0">
                          <a:latin typeface="Meiryo UI" panose="020B0604030504040204" pitchFamily="50" charset="-128"/>
                          <a:ea typeface="Meiryo UI" panose="020B0604030504040204" pitchFamily="50" charset="-128"/>
                        </a:rPr>
                        <a:t>イオンモール大日、</a:t>
                      </a:r>
                      <a:r>
                        <a:rPr kumimoji="1" lang="en-US" altLang="ja-JP" sz="1000" dirty="0" smtClean="0">
                          <a:latin typeface="Meiryo UI" panose="020B0604030504040204" pitchFamily="50" charset="-128"/>
                          <a:ea typeface="Meiryo UI" panose="020B0604030504040204" pitchFamily="50" charset="-128"/>
                        </a:rPr>
                        <a:t>HIRAKATA</a:t>
                      </a:r>
                      <a:r>
                        <a:rPr kumimoji="1" lang="en-US" altLang="ja-JP" sz="1000" baseline="0" dirty="0" smtClean="0">
                          <a:latin typeface="Meiryo UI" panose="020B0604030504040204" pitchFamily="50" charset="-128"/>
                          <a:ea typeface="Meiryo UI" panose="020B0604030504040204" pitchFamily="50" charset="-128"/>
                        </a:rPr>
                        <a:t> T-SITE</a:t>
                      </a:r>
                      <a:r>
                        <a:rPr kumimoji="1" lang="ja-JP" altLang="en-US" sz="1000" baseline="0" dirty="0" err="1"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KUZUHA MALL</a:t>
                      </a:r>
                      <a:r>
                        <a:rPr kumimoji="1" lang="ja-JP" altLang="en-US" sz="1000" dirty="0" err="1"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イオンモール四條畷</a:t>
                      </a:r>
                      <a:endParaRPr kumimoji="1" lang="ja-JP" altLang="en-US"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695727635"/>
                  </a:ext>
                </a:extLst>
              </a:tr>
              <a:tr h="370840">
                <a:tc>
                  <a:txBody>
                    <a:bodyPr/>
                    <a:lstStyle/>
                    <a:p>
                      <a:r>
                        <a:rPr kumimoji="1" lang="ja-JP" altLang="en-US" sz="1200" b="1" dirty="0" smtClean="0">
                          <a:latin typeface="Meiryo UI" panose="020B0604030504040204" pitchFamily="50" charset="-128"/>
                          <a:ea typeface="Meiryo UI" panose="020B0604030504040204" pitchFamily="50" charset="-128"/>
                        </a:rPr>
                        <a:t>交通主要駅</a:t>
                      </a:r>
                      <a:endParaRPr kumimoji="1" lang="ja-JP" altLang="en-US" sz="1200" b="1" dirty="0">
                        <a:latin typeface="Meiryo UI" panose="020B0604030504040204" pitchFamily="50" charset="-128"/>
                        <a:ea typeface="Meiryo UI" panose="020B0604030504040204" pitchFamily="50" charset="-128"/>
                      </a:endParaRPr>
                    </a:p>
                  </a:txBody>
                  <a:tcPr/>
                </a:tc>
                <a:tc>
                  <a:txBody>
                    <a:bodyPr/>
                    <a:lstStyle/>
                    <a:p>
                      <a:r>
                        <a:rPr kumimoji="1" lang="ja-JP" altLang="en-US" sz="1000" b="0" dirty="0" smtClean="0">
                          <a:latin typeface="Meiryo UI" panose="020B0604030504040204" pitchFamily="50" charset="-128"/>
                          <a:ea typeface="Meiryo UI" panose="020B0604030504040204" pitchFamily="50" charset="-128"/>
                        </a:rPr>
                        <a:t>大阪駅、梅田駅、難波駅、天王寺駅、新大阪駅、鶴橋駅、京橋駅</a:t>
                      </a:r>
                      <a:endParaRPr kumimoji="1" lang="ja-JP" altLang="en-US" sz="1000" b="0" dirty="0">
                        <a:latin typeface="Meiryo UI" panose="020B0604030504040204" pitchFamily="50" charset="-128"/>
                        <a:ea typeface="Meiryo UI" panose="020B0604030504040204" pitchFamily="50" charset="-128"/>
                      </a:endParaRPr>
                    </a:p>
                  </a:txBody>
                  <a:tcPr/>
                </a:tc>
                <a:tc>
                  <a:txBody>
                    <a:bodyPr/>
                    <a:lstStyle/>
                    <a:p>
                      <a:pPr algn="l"/>
                      <a:r>
                        <a:rPr kumimoji="1" lang="ja-JP" altLang="en-US" sz="1000" dirty="0" smtClean="0">
                          <a:latin typeface="Meiryo UI" panose="020B0604030504040204" pitchFamily="50" charset="-128"/>
                          <a:ea typeface="Meiryo UI" panose="020B0604030504040204" pitchFamily="50" charset="-128"/>
                        </a:rPr>
                        <a:t>千里中央駅、豊中駅、石橋阪大前駅、池田駅、箕面駅、大阪空港駅</a:t>
                      </a:r>
                      <a:endParaRPr kumimoji="1" lang="ja-JP" altLang="en-US" sz="100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l"/>
                      <a:r>
                        <a:rPr kumimoji="1" lang="ja-JP" altLang="en-US" sz="1000" dirty="0" smtClean="0">
                          <a:latin typeface="Meiryo UI" panose="020B0604030504040204" pitchFamily="50" charset="-128"/>
                          <a:ea typeface="Meiryo UI" panose="020B0604030504040204" pitchFamily="50" charset="-128"/>
                        </a:rPr>
                        <a:t>高槻駅、茨木駅、高槻市駅、茨木市駅、江坂駅、万博記念公園駅、北千里駅</a:t>
                      </a:r>
                      <a:endParaRPr kumimoji="1" lang="ja-JP" altLang="en-US" sz="10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l"/>
                      <a:r>
                        <a:rPr kumimoji="1" lang="ja-JP" altLang="en-US" sz="1000" dirty="0" smtClean="0">
                          <a:latin typeface="Meiryo UI" panose="020B0604030504040204" pitchFamily="50" charset="-128"/>
                          <a:ea typeface="Meiryo UI" panose="020B0604030504040204" pitchFamily="50" charset="-128"/>
                        </a:rPr>
                        <a:t>枚方駅、樟葉駅、寝屋川市駅、守口市駅、大日駅、門真市駅、住道駅、四条畷駅</a:t>
                      </a:r>
                      <a:endParaRPr kumimoji="1" lang="ja-JP" altLang="en-US"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007504343"/>
                  </a:ext>
                </a:extLst>
              </a:tr>
              <a:tr h="370840">
                <a:tc>
                  <a:txBody>
                    <a:bodyPr/>
                    <a:lstStyle/>
                    <a:p>
                      <a:r>
                        <a:rPr kumimoji="1" lang="ja-JP" altLang="en-US" sz="1200" b="1" dirty="0" smtClean="0">
                          <a:latin typeface="Meiryo UI" panose="020B0604030504040204" pitchFamily="50" charset="-128"/>
                          <a:ea typeface="Meiryo UI" panose="020B0604030504040204" pitchFamily="50" charset="-128"/>
                        </a:rPr>
                        <a:t>域内の</a:t>
                      </a:r>
                      <a:endParaRPr kumimoji="1" lang="en-US" altLang="ja-JP" sz="1200" b="1" dirty="0" smtClean="0">
                        <a:latin typeface="Meiryo UI" panose="020B0604030504040204" pitchFamily="50" charset="-128"/>
                        <a:ea typeface="Meiryo UI" panose="020B0604030504040204" pitchFamily="50" charset="-128"/>
                      </a:endParaRPr>
                    </a:p>
                    <a:p>
                      <a:r>
                        <a:rPr kumimoji="1" lang="ja-JP" altLang="en-US" sz="1200" b="1" dirty="0" smtClean="0">
                          <a:latin typeface="Meiryo UI" panose="020B0604030504040204" pitchFamily="50" charset="-128"/>
                          <a:ea typeface="Meiryo UI" panose="020B0604030504040204" pitchFamily="50" charset="-128"/>
                        </a:rPr>
                        <a:t>人の動き</a:t>
                      </a:r>
                      <a:endParaRPr kumimoji="1" lang="ja-JP" altLang="en-US" sz="1200" b="1" dirty="0">
                        <a:latin typeface="Meiryo UI" panose="020B0604030504040204" pitchFamily="50" charset="-128"/>
                        <a:ea typeface="Meiryo UI" panose="020B0604030504040204" pitchFamily="50" charset="-128"/>
                      </a:endParaRPr>
                    </a:p>
                  </a:txBody>
                  <a:tcPr/>
                </a:tc>
                <a:tc>
                  <a:txBody>
                    <a:bodyPr/>
                    <a:lstStyle/>
                    <a:p>
                      <a:pPr marL="85725" indent="-85725">
                        <a:buFont typeface="Arial" panose="020B0604020202020204" pitchFamily="34" charset="0"/>
                        <a:buChar char="•"/>
                      </a:pPr>
                      <a:r>
                        <a:rPr kumimoji="1" lang="ja-JP" altLang="en-US" sz="1000" b="0" dirty="0" smtClean="0">
                          <a:latin typeface="Meiryo UI" panose="020B0604030504040204" pitchFamily="50" charset="-128"/>
                          <a:ea typeface="Meiryo UI" panose="020B0604030504040204" pitchFamily="50" charset="-128"/>
                        </a:rPr>
                        <a:t>通勤では、大阪市民の多くが市内に通勤しているのに加え、大阪府域に留まらず、隣接する府県の人の流れもみられる。</a:t>
                      </a:r>
                      <a:endParaRPr kumimoji="1" lang="en-US" altLang="ja-JP" sz="1000" b="0" dirty="0" smtClean="0">
                        <a:latin typeface="Meiryo UI" panose="020B0604030504040204" pitchFamily="50" charset="-128"/>
                        <a:ea typeface="Meiryo UI" panose="020B0604030504040204" pitchFamily="50" charset="-128"/>
                      </a:endParaRPr>
                    </a:p>
                    <a:p>
                      <a:pPr marL="85725" indent="-85725">
                        <a:buFont typeface="Arial" panose="020B0604020202020204" pitchFamily="34" charset="0"/>
                        <a:buChar char="•"/>
                      </a:pPr>
                      <a:r>
                        <a:rPr kumimoji="1" lang="ja-JP" altLang="en-US" sz="1000" b="0" dirty="0" smtClean="0">
                          <a:latin typeface="Meiryo UI" panose="020B0604030504040204" pitchFamily="50" charset="-128"/>
                          <a:ea typeface="Meiryo UI" panose="020B0604030504040204" pitchFamily="50" charset="-128"/>
                        </a:rPr>
                        <a:t>休日においても、大阪市へは多くの人流が見られる。</a:t>
                      </a:r>
                      <a:endParaRPr kumimoji="1" lang="ja-JP" altLang="en-US" sz="1000" b="0" dirty="0">
                        <a:latin typeface="Meiryo UI" panose="020B0604030504040204" pitchFamily="50" charset="-128"/>
                        <a:ea typeface="Meiryo UI" panose="020B0604030504040204" pitchFamily="50" charset="-128"/>
                      </a:endParaRPr>
                    </a:p>
                  </a:txBody>
                  <a:tcPr marL="36000" marR="36000"/>
                </a:tc>
                <a:tc>
                  <a:txBody>
                    <a:bodyPr/>
                    <a:lstStyle/>
                    <a:p>
                      <a:pPr marL="85725" indent="-85725" algn="l">
                        <a:buFont typeface="Arial" panose="020B0604020202020204" pitchFamily="34" charset="0"/>
                        <a:buChar char="•"/>
                      </a:pPr>
                      <a:r>
                        <a:rPr kumimoji="1" lang="ja-JP" altLang="en-US" sz="1000" dirty="0" smtClean="0">
                          <a:latin typeface="Meiryo UI" panose="020B0604030504040204" pitchFamily="50" charset="-128"/>
                          <a:ea typeface="Meiryo UI" panose="020B0604030504040204" pitchFamily="50" charset="-128"/>
                        </a:rPr>
                        <a:t>大阪市との人流は、通勤・休日とも強め。</a:t>
                      </a:r>
                      <a:endParaRPr kumimoji="1" lang="en-US" altLang="ja-JP" sz="1000" dirty="0" smtClean="0">
                        <a:latin typeface="Meiryo UI" panose="020B0604030504040204" pitchFamily="50" charset="-128"/>
                        <a:ea typeface="Meiryo UI" panose="020B0604030504040204" pitchFamily="50" charset="-128"/>
                      </a:endParaRPr>
                    </a:p>
                    <a:p>
                      <a:pPr marL="85725" indent="-85725" algn="l">
                        <a:buFont typeface="Arial" panose="020B0604020202020204" pitchFamily="34" charset="0"/>
                        <a:buChar char="•"/>
                      </a:pPr>
                      <a:r>
                        <a:rPr kumimoji="1" lang="ja-JP" altLang="en-US" sz="1000" dirty="0" smtClean="0">
                          <a:latin typeface="Meiryo UI" panose="020B0604030504040204" pitchFamily="50" charset="-128"/>
                          <a:ea typeface="Meiryo UI" panose="020B0604030504040204" pitchFamily="50" charset="-128"/>
                        </a:rPr>
                        <a:t>通勤では、大阪市域まで距離のある能勢町を除き、大阪市への人流の動きは比較的大きい。</a:t>
                      </a:r>
                      <a:endParaRPr kumimoji="1" lang="en-US" altLang="ja-JP" sz="1000" dirty="0" smtClean="0">
                        <a:latin typeface="Meiryo UI" panose="020B0604030504040204" pitchFamily="50" charset="-128"/>
                        <a:ea typeface="Meiryo UI" panose="020B0604030504040204" pitchFamily="50" charset="-128"/>
                      </a:endParaRPr>
                    </a:p>
                    <a:p>
                      <a:pPr marL="85725" indent="-85725" algn="l">
                        <a:buFont typeface="Arial" panose="020B0604020202020204" pitchFamily="34" charset="0"/>
                        <a:buChar char="•"/>
                      </a:pPr>
                      <a:r>
                        <a:rPr kumimoji="1" lang="ja-JP" altLang="en-US" sz="1000" dirty="0" smtClean="0">
                          <a:latin typeface="Meiryo UI" panose="020B0604030504040204" pitchFamily="50" charset="-128"/>
                          <a:ea typeface="Meiryo UI" panose="020B0604030504040204" pitchFamily="50" charset="-128"/>
                        </a:rPr>
                        <a:t>休日では、豊能町・能勢町は、隣接の兵庫県への人流も一定みられる。</a:t>
                      </a:r>
                      <a:endParaRPr kumimoji="1" lang="ja-JP" altLang="en-US" sz="1000" dirty="0">
                        <a:latin typeface="Meiryo UI" panose="020B0604030504040204" pitchFamily="50" charset="-128"/>
                        <a:ea typeface="Meiryo UI" panose="020B0604030504040204" pitchFamily="50" charset="-128"/>
                      </a:endParaRPr>
                    </a:p>
                  </a:txBody>
                  <a:tcPr marL="36000" marR="36000">
                    <a:lnR w="12700" cap="flat" cmpd="sng" algn="ctr">
                      <a:solidFill>
                        <a:schemeClr val="bg1"/>
                      </a:solidFill>
                      <a:prstDash val="solid"/>
                      <a:round/>
                      <a:headEnd type="none" w="med" len="med"/>
                      <a:tailEnd type="none" w="med" len="med"/>
                    </a:lnR>
                  </a:tcPr>
                </a:tc>
                <a:tc>
                  <a:txBody>
                    <a:bodyPr/>
                    <a:lstStyle/>
                    <a:p>
                      <a:pPr marL="85725" indent="-85725" algn="l">
                        <a:buFont typeface="Arial" panose="020B0604020202020204" pitchFamily="34" charset="0"/>
                        <a:buChar char="•"/>
                      </a:pPr>
                      <a:r>
                        <a:rPr kumimoji="1" lang="ja-JP" altLang="en-US" sz="1000" dirty="0" smtClean="0">
                          <a:latin typeface="Meiryo UI" panose="020B0604030504040204" pitchFamily="50" charset="-128"/>
                          <a:ea typeface="Meiryo UI" panose="020B0604030504040204" pitchFamily="50" charset="-128"/>
                        </a:rPr>
                        <a:t>大阪市との人流は、通勤・休日とも強め。</a:t>
                      </a:r>
                      <a:endParaRPr kumimoji="1" lang="en-US" altLang="ja-JP" sz="1000" dirty="0" smtClean="0">
                        <a:latin typeface="Meiryo UI" panose="020B0604030504040204" pitchFamily="50" charset="-128"/>
                        <a:ea typeface="Meiryo UI" panose="020B0604030504040204" pitchFamily="50" charset="-128"/>
                      </a:endParaRPr>
                    </a:p>
                    <a:p>
                      <a:pPr marL="85725" indent="-85725" algn="l">
                        <a:buFont typeface="Arial" panose="020B0604020202020204" pitchFamily="34" charset="0"/>
                        <a:buChar char="•"/>
                      </a:pPr>
                      <a:r>
                        <a:rPr kumimoji="1" lang="ja-JP" altLang="en-US" sz="1000" dirty="0" smtClean="0">
                          <a:latin typeface="Meiryo UI" panose="020B0604030504040204" pitchFamily="50" charset="-128"/>
                          <a:ea typeface="Meiryo UI" panose="020B0604030504040204" pitchFamily="50" charset="-128"/>
                        </a:rPr>
                        <a:t>通勤では、全体的に大阪市への人流の動きは大きいが、高槻市は市域内の人流の動きも比較的大きい。</a:t>
                      </a:r>
                      <a:endParaRPr kumimoji="1" lang="en-US" altLang="ja-JP" sz="1000" dirty="0" smtClean="0">
                        <a:latin typeface="Meiryo UI" panose="020B0604030504040204" pitchFamily="50" charset="-128"/>
                        <a:ea typeface="Meiryo UI" panose="020B0604030504040204" pitchFamily="50" charset="-128"/>
                      </a:endParaRPr>
                    </a:p>
                    <a:p>
                      <a:pPr marL="85725" indent="-85725" algn="l">
                        <a:buFont typeface="Arial" panose="020B0604020202020204" pitchFamily="34" charset="0"/>
                        <a:buChar char="•"/>
                      </a:pPr>
                      <a:r>
                        <a:rPr kumimoji="1" lang="ja-JP" altLang="en-US" sz="1000" dirty="0" smtClean="0">
                          <a:latin typeface="Meiryo UI" panose="020B0604030504040204" pitchFamily="50" charset="-128"/>
                          <a:ea typeface="Meiryo UI" panose="020B0604030504040204" pitchFamily="50" charset="-128"/>
                        </a:rPr>
                        <a:t>休日では、高槻市は市域内の人流の割合が高い。島本町は高槻市のほか、京都市への人流も一定みられる。</a:t>
                      </a:r>
                    </a:p>
                  </a:txBody>
                  <a:tcPr marL="36000" marR="36000">
                    <a:lnL w="12700" cap="flat" cmpd="sng" algn="ctr">
                      <a:solidFill>
                        <a:schemeClr val="bg1"/>
                      </a:solidFill>
                      <a:prstDash val="solid"/>
                      <a:round/>
                      <a:headEnd type="none" w="med" len="med"/>
                      <a:tailEnd type="none" w="med" len="med"/>
                    </a:lnL>
                  </a:tcPr>
                </a:tc>
                <a:tc>
                  <a:txBody>
                    <a:bodyPr/>
                    <a:lstStyle/>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dirty="0" smtClean="0">
                          <a:latin typeface="Meiryo UI" panose="020B0604030504040204" pitchFamily="50" charset="-128"/>
                          <a:ea typeface="Meiryo UI" panose="020B0604030504040204" pitchFamily="50" charset="-128"/>
                        </a:rPr>
                        <a:t>大阪市との人流は、通勤・休日とも強め</a:t>
                      </a:r>
                      <a:endParaRPr kumimoji="1" lang="en-US" altLang="ja-JP" sz="900" dirty="0" smtClean="0">
                        <a:latin typeface="Meiryo UI" panose="020B0604030504040204" pitchFamily="50" charset="-128"/>
                        <a:ea typeface="Meiryo UI" panose="020B0604030504040204" pitchFamily="50" charset="-128"/>
                      </a:endParaRP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dirty="0" smtClean="0">
                          <a:latin typeface="Meiryo UI" panose="020B0604030504040204" pitchFamily="50" charset="-128"/>
                          <a:ea typeface="Meiryo UI" panose="020B0604030504040204" pitchFamily="50" charset="-128"/>
                        </a:rPr>
                        <a:t>通勤では、大阪市に近いほど大阪市への人流の動きが大きい一方で、交野市は相対的に小さい。枚方市は域内人流の動きも比較的大きい。</a:t>
                      </a:r>
                      <a:endParaRPr kumimoji="1" lang="en-US" altLang="ja-JP" sz="900" dirty="0" smtClean="0">
                        <a:latin typeface="Meiryo UI" panose="020B0604030504040204" pitchFamily="50" charset="-128"/>
                        <a:ea typeface="Meiryo UI" panose="020B0604030504040204" pitchFamily="50" charset="-128"/>
                      </a:endParaRP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dirty="0" smtClean="0">
                          <a:latin typeface="Meiryo UI" panose="020B0604030504040204" pitchFamily="50" charset="-128"/>
                          <a:ea typeface="Meiryo UI" panose="020B0604030504040204" pitchFamily="50" charset="-128"/>
                        </a:rPr>
                        <a:t>休日では、全体的に大阪市への人流の動きが大きい。また、枚方市へは京都府を含め周辺市からの人流も一定みられる。</a:t>
                      </a:r>
                    </a:p>
                  </a:txBody>
                  <a:tcPr marL="36000" marR="36000"/>
                </a:tc>
                <a:extLst>
                  <a:ext uri="{0D108BD9-81ED-4DB2-BD59-A6C34878D82A}">
                    <a16:rowId xmlns:a16="http://schemas.microsoft.com/office/drawing/2014/main" val="1477685372"/>
                  </a:ext>
                </a:extLst>
              </a:tr>
            </a:tbl>
          </a:graphicData>
        </a:graphic>
      </p:graphicFrame>
      <p:sp>
        <p:nvSpPr>
          <p:cNvPr id="9" name="テキスト ボックス 8"/>
          <p:cNvSpPr txBox="1"/>
          <p:nvPr/>
        </p:nvSpPr>
        <p:spPr>
          <a:xfrm>
            <a:off x="128825" y="0"/>
            <a:ext cx="8420490" cy="388120"/>
          </a:xfrm>
          <a:prstGeom prst="rect">
            <a:avLst/>
          </a:prstGeom>
          <a:noFill/>
        </p:spPr>
        <p:txBody>
          <a:bodyPr wrap="square" rtlCol="0">
            <a:spAutoFit/>
          </a:bodyPr>
          <a:lstStyle/>
          <a:p>
            <a:pPr lvl="0">
              <a:defRPr/>
            </a:pPr>
            <a:r>
              <a:rPr kumimoji="1" lang="ja-JP" altLang="en-US" sz="192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922"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府内各ブロックの</a:t>
            </a:r>
            <a:r>
              <a:rPr kumimoji="1" lang="ja-JP" altLang="en-US" sz="1922" b="1" noProof="0" dirty="0" smtClean="0">
                <a:solidFill>
                  <a:prstClr val="black"/>
                </a:solidFill>
                <a:latin typeface="Meiryo UI" panose="020B0604030504040204" pitchFamily="50" charset="-128"/>
                <a:ea typeface="Meiryo UI" panose="020B0604030504040204" pitchFamily="50" charset="-128"/>
              </a:rPr>
              <a:t>特性と考えられる</a:t>
            </a:r>
            <a:r>
              <a:rPr kumimoji="1" lang="ja-JP" altLang="en-US" sz="1922" b="1" dirty="0" smtClean="0">
                <a:solidFill>
                  <a:prstClr val="black"/>
                </a:solidFill>
                <a:latin typeface="Meiryo UI" panose="020B0604030504040204" pitchFamily="50" charset="-128"/>
                <a:ea typeface="Meiryo UI" panose="020B0604030504040204" pitchFamily="50" charset="-128"/>
              </a:rPr>
              <a:t>対応分類</a:t>
            </a:r>
            <a:endParaRPr kumimoji="1" lang="ja-JP" altLang="en-US" sz="192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スライド番号プレースホルダー 1"/>
          <p:cNvSpPr>
            <a:spLocks noGrp="1"/>
          </p:cNvSpPr>
          <p:nvPr>
            <p:ph type="sldNum" sz="quarter" idx="12"/>
          </p:nvPr>
        </p:nvSpPr>
        <p:spPr>
          <a:xfrm>
            <a:off x="6978661" y="646622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5</a:t>
            </a:r>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テキスト ボックス 2"/>
          <p:cNvSpPr txBox="1"/>
          <p:nvPr/>
        </p:nvSpPr>
        <p:spPr>
          <a:xfrm>
            <a:off x="1084046" y="895350"/>
            <a:ext cx="1908000" cy="216000"/>
          </a:xfrm>
          <a:prstGeom prst="rect">
            <a:avLst/>
          </a:prstGeom>
          <a:solidFill>
            <a:srgbClr val="CFD5EA"/>
          </a:solidFill>
          <a:ln w="6350">
            <a:solidFill>
              <a:schemeClr val="tx1"/>
            </a:solidFill>
            <a:prstDash val="dash"/>
          </a:ln>
        </p:spPr>
        <p:txBody>
          <a:bodyPr wrap="square" rtlCol="0">
            <a:spAutoFit/>
          </a:bodyPr>
          <a:lstStyle/>
          <a:p>
            <a:pPr algn="ctr"/>
            <a:r>
              <a:rPr kumimoji="1" lang="ja-JP" altLang="en-US" sz="900" dirty="0">
                <a:latin typeface="Meiryo UI" panose="020B0604030504040204" pitchFamily="50" charset="-128"/>
                <a:ea typeface="Meiryo UI" panose="020B0604030504040204" pitchFamily="50" charset="-128"/>
              </a:rPr>
              <a:t>●政令</a:t>
            </a:r>
            <a:r>
              <a:rPr kumimoji="1" lang="ja-JP" altLang="en-US" sz="900" dirty="0" smtClean="0">
                <a:latin typeface="Meiryo UI" panose="020B0604030504040204" pitchFamily="50" charset="-128"/>
                <a:ea typeface="Meiryo UI" panose="020B0604030504040204" pitchFamily="50" charset="-128"/>
              </a:rPr>
              <a:t>市★</a:t>
            </a:r>
            <a:r>
              <a:rPr kumimoji="1" lang="ja-JP" altLang="en-US" sz="900" dirty="0">
                <a:latin typeface="Meiryo UI" panose="020B0604030504040204" pitchFamily="50" charset="-128"/>
                <a:ea typeface="Meiryo UI" panose="020B0604030504040204" pitchFamily="50" charset="-128"/>
              </a:rPr>
              <a:t>中核</a:t>
            </a:r>
            <a:r>
              <a:rPr kumimoji="1" lang="ja-JP" altLang="en-US" sz="900" dirty="0" smtClean="0">
                <a:latin typeface="Meiryo UI" panose="020B0604030504040204" pitchFamily="50" charset="-128"/>
                <a:ea typeface="Meiryo UI" panose="020B0604030504040204" pitchFamily="50" charset="-128"/>
              </a:rPr>
              <a:t>市☆</a:t>
            </a:r>
            <a:r>
              <a:rPr kumimoji="1" lang="ja-JP" altLang="en-US" sz="900" dirty="0">
                <a:latin typeface="Meiryo UI" panose="020B0604030504040204" pitchFamily="50" charset="-128"/>
                <a:ea typeface="Meiryo UI" panose="020B0604030504040204" pitchFamily="50" charset="-128"/>
              </a:rPr>
              <a:t>施行</a:t>
            </a:r>
            <a:r>
              <a:rPr kumimoji="1" lang="ja-JP" altLang="en-US" sz="900" dirty="0" smtClean="0">
                <a:latin typeface="Meiryo UI" panose="020B0604030504040204" pitchFamily="50" charset="-128"/>
                <a:ea typeface="Meiryo UI" panose="020B0604030504040204" pitchFamily="50" charset="-128"/>
              </a:rPr>
              <a:t>時特例市</a:t>
            </a:r>
            <a:endParaRPr kumimoji="1" lang="ja-JP" altLang="en-US" sz="900" dirty="0"/>
          </a:p>
        </p:txBody>
      </p:sp>
    </p:spTree>
    <p:extLst>
      <p:ext uri="{BB962C8B-B14F-4D97-AF65-F5344CB8AC3E}">
        <p14:creationId xmlns:p14="http://schemas.microsoft.com/office/powerpoint/2010/main" val="2070682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043912150"/>
              </p:ext>
            </p:extLst>
          </p:nvPr>
        </p:nvGraphicFramePr>
        <p:xfrm>
          <a:off x="36000" y="64664"/>
          <a:ext cx="9037664" cy="1979640"/>
        </p:xfrm>
        <a:graphic>
          <a:graphicData uri="http://schemas.openxmlformats.org/drawingml/2006/table">
            <a:tbl>
              <a:tblPr firstRow="1" bandRow="1">
                <a:tableStyleId>{5C22544A-7EE6-4342-B048-85BDC9FD1C3A}</a:tableStyleId>
              </a:tblPr>
              <a:tblGrid>
                <a:gridCol w="972000">
                  <a:extLst>
                    <a:ext uri="{9D8B030D-6E8A-4147-A177-3AD203B41FA5}">
                      <a16:colId xmlns:a16="http://schemas.microsoft.com/office/drawing/2014/main" val="3164408231"/>
                    </a:ext>
                  </a:extLst>
                </a:gridCol>
                <a:gridCol w="2016416">
                  <a:extLst>
                    <a:ext uri="{9D8B030D-6E8A-4147-A177-3AD203B41FA5}">
                      <a16:colId xmlns:a16="http://schemas.microsoft.com/office/drawing/2014/main" val="3672969353"/>
                    </a:ext>
                  </a:extLst>
                </a:gridCol>
                <a:gridCol w="2016416">
                  <a:extLst>
                    <a:ext uri="{9D8B030D-6E8A-4147-A177-3AD203B41FA5}">
                      <a16:colId xmlns:a16="http://schemas.microsoft.com/office/drawing/2014/main" val="1788653758"/>
                    </a:ext>
                  </a:extLst>
                </a:gridCol>
                <a:gridCol w="2016416">
                  <a:extLst>
                    <a:ext uri="{9D8B030D-6E8A-4147-A177-3AD203B41FA5}">
                      <a16:colId xmlns:a16="http://schemas.microsoft.com/office/drawing/2014/main" val="2811575869"/>
                    </a:ext>
                  </a:extLst>
                </a:gridCol>
                <a:gridCol w="2016416">
                  <a:extLst>
                    <a:ext uri="{9D8B030D-6E8A-4147-A177-3AD203B41FA5}">
                      <a16:colId xmlns:a16="http://schemas.microsoft.com/office/drawing/2014/main" val="2318557540"/>
                    </a:ext>
                  </a:extLst>
                </a:gridCol>
              </a:tblGrid>
              <a:tr h="288000">
                <a:tc>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大阪市域</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豊能地域</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三島地域</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北河内地域</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347022767"/>
                  </a:ext>
                </a:extLst>
              </a:tr>
              <a:tr h="370840">
                <a:tc>
                  <a:txBody>
                    <a:bodyPr/>
                    <a:lstStyle/>
                    <a:p>
                      <a:r>
                        <a:rPr kumimoji="1" lang="ja-JP" altLang="en-US" sz="1200" b="1" dirty="0" smtClean="0">
                          <a:latin typeface="Meiryo UI" panose="020B0604030504040204" pitchFamily="50" charset="-128"/>
                          <a:ea typeface="Meiryo UI" panose="020B0604030504040204" pitchFamily="50" charset="-128"/>
                        </a:rPr>
                        <a:t>まちづくりの</a:t>
                      </a:r>
                      <a:endParaRPr kumimoji="1" lang="en-US" altLang="ja-JP" sz="1200" b="1" dirty="0" smtClean="0">
                        <a:latin typeface="Meiryo UI" panose="020B0604030504040204" pitchFamily="50" charset="-128"/>
                        <a:ea typeface="Meiryo UI" panose="020B0604030504040204" pitchFamily="50" charset="-128"/>
                      </a:endParaRPr>
                    </a:p>
                    <a:p>
                      <a:r>
                        <a:rPr kumimoji="1" lang="ja-JP" altLang="en-US" sz="1200" b="1" dirty="0" smtClean="0">
                          <a:latin typeface="Meiryo UI" panose="020B0604030504040204" pitchFamily="50" charset="-128"/>
                          <a:ea typeface="Meiryo UI" panose="020B0604030504040204" pitchFamily="50" charset="-128"/>
                        </a:rPr>
                        <a:t>取組み</a:t>
                      </a:r>
                      <a:endParaRPr kumimoji="1" lang="ja-JP" altLang="en-US" sz="1200" b="1" dirty="0">
                        <a:latin typeface="Meiryo UI" panose="020B0604030504040204" pitchFamily="50" charset="-128"/>
                        <a:ea typeface="Meiryo UI" panose="020B0604030504040204" pitchFamily="50" charset="-128"/>
                      </a:endParaRPr>
                    </a:p>
                  </a:txBody>
                  <a:tcPr/>
                </a:tc>
                <a:tc>
                  <a:txBody>
                    <a:bodyPr/>
                    <a:lstStyle/>
                    <a:p>
                      <a:r>
                        <a:rPr kumimoji="1" lang="ja-JP" altLang="en-US" sz="900" b="0" dirty="0" smtClean="0">
                          <a:latin typeface="Meiryo UI" panose="020B0604030504040204" pitchFamily="50" charset="-128"/>
                          <a:ea typeface="Meiryo UI" panose="020B0604030504040204" pitchFamily="50" charset="-128"/>
                        </a:rPr>
                        <a:t>うめきた２期、新大阪周辺エリア、夢洲などベイエリア、大阪城東部のまちづくり、淀屋橋駅再開発、阪急淡路駅連続立体交差事業、なにわ筋線、阪神高速淀川左岸線　など</a:t>
                      </a:r>
                      <a:endParaRPr kumimoji="1" lang="ja-JP" altLang="en-US" sz="900" b="0" dirty="0">
                        <a:latin typeface="Meiryo UI" panose="020B0604030504040204" pitchFamily="50" charset="-128"/>
                        <a:ea typeface="Meiryo UI" panose="020B0604030504040204" pitchFamily="50" charset="-128"/>
                      </a:endParaRPr>
                    </a:p>
                  </a:txBody>
                  <a:tcPr/>
                </a:tc>
                <a:tc>
                  <a:txBody>
                    <a:bodyPr/>
                    <a:lstStyle/>
                    <a:p>
                      <a:pPr algn="l"/>
                      <a:r>
                        <a:rPr kumimoji="1" lang="ja-JP" altLang="en-US" sz="1000" dirty="0" smtClean="0">
                          <a:latin typeface="Meiryo UI" panose="020B0604030504040204" pitchFamily="50" charset="-128"/>
                          <a:ea typeface="Meiryo UI" panose="020B0604030504040204" pitchFamily="50" charset="-128"/>
                        </a:rPr>
                        <a:t>箕面森町、千里ニュータウン再生、北大阪急行延伸</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Meiryo UI" panose="020B0604030504040204" pitchFamily="50" charset="-128"/>
                          <a:ea typeface="Meiryo UI" panose="020B0604030504040204" pitchFamily="50" charset="-128"/>
                        </a:rPr>
                        <a:t>彩都、千里ニュータウン再生、北大阪医療都市（健都）、</a:t>
                      </a:r>
                      <a:r>
                        <a:rPr kumimoji="1" lang="en-US" altLang="ja-JP" sz="900" dirty="0" smtClean="0">
                          <a:latin typeface="Meiryo UI" panose="020B0604030504040204" pitchFamily="50" charset="-128"/>
                          <a:ea typeface="Meiryo UI" panose="020B0604030504040204" pitchFamily="50" charset="-128"/>
                        </a:rPr>
                        <a:t>Suita </a:t>
                      </a:r>
                      <a:r>
                        <a:rPr kumimoji="1" lang="ja-JP" altLang="en-US" sz="900" dirty="0" smtClean="0">
                          <a:latin typeface="Meiryo UI" panose="020B0604030504040204" pitchFamily="50" charset="-128"/>
                          <a:ea typeface="Meiryo UI" panose="020B0604030504040204" pitchFamily="50" charset="-128"/>
                        </a:rPr>
                        <a:t>サスティナブル・スマートタウン、万博記念公園駅前アリーナ整備、追手門学院大学総持寺キャンパス整備</a:t>
                      </a:r>
                    </a:p>
                  </a:txBody>
                  <a:tcPr/>
                </a:tc>
                <a:tc>
                  <a:txBody>
                    <a:bodyPr/>
                    <a:lstStyle/>
                    <a:p>
                      <a:pPr algn="l"/>
                      <a:r>
                        <a:rPr kumimoji="1" lang="ja-JP" altLang="en-US" sz="1000" dirty="0" smtClean="0">
                          <a:latin typeface="Meiryo UI" panose="020B0604030504040204" pitchFamily="50" charset="-128"/>
                          <a:ea typeface="Meiryo UI" panose="020B0604030504040204" pitchFamily="50" charset="-128"/>
                        </a:rPr>
                        <a:t>大阪モノレール延伸、枚方駅周辺市街地再開発事業、</a:t>
                      </a:r>
                      <a:r>
                        <a:rPr kumimoji="1" lang="zh-TW" altLang="en-US" sz="1000" dirty="0" smtClean="0">
                          <a:latin typeface="Meiryo UI" panose="020B0604030504040204" pitchFamily="50" charset="-128"/>
                          <a:ea typeface="Meiryo UI" panose="020B0604030504040204" pitchFamily="50" charset="-128"/>
                        </a:rPr>
                        <a:t>門真市松生町商業施設計画</a:t>
                      </a:r>
                      <a:r>
                        <a:rPr kumimoji="1" lang="ja-JP" altLang="en-US" sz="1000" dirty="0" smtClean="0">
                          <a:latin typeface="Meiryo UI" panose="020B0604030504040204" pitchFamily="50" charset="-128"/>
                          <a:ea typeface="Meiryo UI" panose="020B0604030504040204" pitchFamily="50" charset="-128"/>
                        </a:rPr>
                        <a:t>（ららぽーと門真）、光善寺駅西再開発</a:t>
                      </a:r>
                      <a:endParaRPr kumimoji="1" lang="ja-JP" altLang="en-US"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376853096"/>
                  </a:ext>
                </a:extLst>
              </a:tr>
              <a:tr h="370840">
                <a:tc>
                  <a:txBody>
                    <a:bodyPr/>
                    <a:lstStyle/>
                    <a:p>
                      <a:r>
                        <a:rPr kumimoji="1" lang="ja-JP" altLang="en-US" sz="1200" b="1" dirty="0" smtClean="0">
                          <a:latin typeface="Meiryo UI" panose="020B0604030504040204" pitchFamily="50" charset="-128"/>
                          <a:ea typeface="Meiryo UI" panose="020B0604030504040204" pitchFamily="50" charset="-128"/>
                        </a:rPr>
                        <a:t>特徴</a:t>
                      </a:r>
                      <a:endParaRPr kumimoji="1" lang="ja-JP" altLang="en-US" sz="1200" b="1" dirty="0">
                        <a:latin typeface="Meiryo UI" panose="020B0604030504040204" pitchFamily="50" charset="-128"/>
                        <a:ea typeface="Meiryo UI" panose="020B0604030504040204" pitchFamily="50" charset="-128"/>
                      </a:endParaRPr>
                    </a:p>
                  </a:txBody>
                  <a:tcPr/>
                </a:tc>
                <a:tc>
                  <a:txBody>
                    <a:bodyPr/>
                    <a:lstStyle/>
                    <a:p>
                      <a:pPr marL="85725" indent="-85725">
                        <a:buFont typeface="Arial" panose="020B0604020202020204" pitchFamily="34" charset="0"/>
                        <a:buChar char="•"/>
                      </a:pPr>
                      <a:r>
                        <a:rPr kumimoji="1" lang="ja-JP" altLang="en-US" sz="1000" b="0" dirty="0" smtClean="0">
                          <a:latin typeface="Meiryo UI" panose="020B0604030504040204" pitchFamily="50" charset="-128"/>
                          <a:ea typeface="Meiryo UI" panose="020B0604030504040204" pitchFamily="50" charset="-128"/>
                        </a:rPr>
                        <a:t>日本を代表する大都市で、高度なビジネス機能など経済産業の拠点となっている。</a:t>
                      </a:r>
                      <a:endParaRPr kumimoji="1" lang="en-US" altLang="ja-JP" sz="1000" b="0" dirty="0" smtClean="0">
                        <a:latin typeface="Meiryo UI" panose="020B0604030504040204" pitchFamily="50" charset="-128"/>
                        <a:ea typeface="Meiryo UI" panose="020B0604030504040204" pitchFamily="50" charset="-128"/>
                      </a:endParaRPr>
                    </a:p>
                    <a:p>
                      <a:pPr marL="85725" indent="-85725">
                        <a:buFont typeface="Arial" panose="020B0604020202020204" pitchFamily="34" charset="0"/>
                        <a:buChar char="•"/>
                      </a:pPr>
                      <a:r>
                        <a:rPr kumimoji="1" lang="ja-JP" altLang="en-US" sz="1000" b="0" dirty="0" smtClean="0">
                          <a:latin typeface="Meiryo UI" panose="020B0604030504040204" pitchFamily="50" charset="-128"/>
                          <a:ea typeface="Meiryo UI" panose="020B0604030504040204" pitchFamily="50" charset="-128"/>
                        </a:rPr>
                        <a:t>第三次産業の集積が厚いが、第二次産業の集積も見受けられる。</a:t>
                      </a:r>
                      <a:endParaRPr kumimoji="1" lang="en-US" altLang="ja-JP" sz="1000" b="0" dirty="0" smtClean="0">
                        <a:latin typeface="Meiryo UI" panose="020B0604030504040204" pitchFamily="50" charset="-128"/>
                        <a:ea typeface="Meiryo UI" panose="020B0604030504040204" pitchFamily="50" charset="-128"/>
                      </a:endParaRPr>
                    </a:p>
                  </a:txBody>
                  <a:tcPr/>
                </a:tc>
                <a:tc>
                  <a:txBody>
                    <a:bodyPr/>
                    <a:lstStyle/>
                    <a:p>
                      <a:pPr marL="85725" indent="-85725" algn="l">
                        <a:buFont typeface="Arial" panose="020B0604020202020204" pitchFamily="34" charset="0"/>
                        <a:buChar char="•"/>
                      </a:pPr>
                      <a:r>
                        <a:rPr kumimoji="1" lang="ja-JP" altLang="en-US" sz="900" dirty="0" smtClean="0">
                          <a:latin typeface="Meiryo UI" panose="020B0604030504040204" pitchFamily="50" charset="-128"/>
                          <a:ea typeface="Meiryo UI" panose="020B0604030504040204" pitchFamily="50" charset="-128"/>
                        </a:rPr>
                        <a:t>エリア北部は自然豊かな地域、南部は千里ニュータウンなどの住宅地になっている。</a:t>
                      </a:r>
                      <a:endParaRPr kumimoji="1" lang="en-US" altLang="ja-JP" sz="900" dirty="0" smtClean="0">
                        <a:latin typeface="Meiryo UI" panose="020B0604030504040204" pitchFamily="50" charset="-128"/>
                        <a:ea typeface="Meiryo UI" panose="020B0604030504040204" pitchFamily="50" charset="-128"/>
                      </a:endParaRPr>
                    </a:p>
                    <a:p>
                      <a:pPr marL="85725" indent="-85725" algn="l">
                        <a:buFont typeface="Arial" panose="020B0604020202020204" pitchFamily="34" charset="0"/>
                        <a:buChar char="•"/>
                      </a:pPr>
                      <a:r>
                        <a:rPr kumimoji="1" lang="ja-JP" altLang="en-US" sz="900" dirty="0" smtClean="0">
                          <a:latin typeface="Meiryo UI" panose="020B0604030504040204" pitchFamily="50" charset="-128"/>
                          <a:ea typeface="Meiryo UI" panose="020B0604030504040204" pitchFamily="50" charset="-128"/>
                        </a:rPr>
                        <a:t>他地域に比べ、第二次産業の比率が低く、第三次産業の比率が高い。</a:t>
                      </a:r>
                      <a:endParaRPr kumimoji="1" lang="en-US" altLang="ja-JP" sz="900" dirty="0" smtClean="0">
                        <a:latin typeface="Meiryo UI" panose="020B0604030504040204" pitchFamily="50" charset="-128"/>
                        <a:ea typeface="Meiryo UI" panose="020B0604030504040204" pitchFamily="50" charset="-128"/>
                      </a:endParaRPr>
                    </a:p>
                  </a:txBody>
                  <a:tcPr/>
                </a:tc>
                <a:tc>
                  <a:txBody>
                    <a:bodyPr/>
                    <a:lstStyle/>
                    <a:p>
                      <a:pPr marL="85725" indent="-85725" algn="l">
                        <a:buFont typeface="Arial" panose="020B0604020202020204" pitchFamily="34" charset="0"/>
                        <a:buChar char="•"/>
                      </a:pPr>
                      <a:r>
                        <a:rPr kumimoji="1" lang="ja-JP" altLang="en-US" sz="900" dirty="0" smtClean="0">
                          <a:latin typeface="Meiryo UI" panose="020B0604030504040204" pitchFamily="50" charset="-128"/>
                          <a:ea typeface="Meiryo UI" panose="020B0604030504040204" pitchFamily="50" charset="-128"/>
                        </a:rPr>
                        <a:t>大阪と京都の間に位置し、人口が多く、東部は京都とも一定の結びつきがある。</a:t>
                      </a:r>
                      <a:endParaRPr kumimoji="1" lang="en-US" altLang="ja-JP" sz="900" dirty="0" smtClean="0">
                        <a:latin typeface="Meiryo UI" panose="020B0604030504040204" pitchFamily="50" charset="-128"/>
                        <a:ea typeface="Meiryo UI" panose="020B0604030504040204" pitchFamily="50" charset="-128"/>
                      </a:endParaRPr>
                    </a:p>
                    <a:p>
                      <a:pPr marL="85725" indent="-85725" algn="l">
                        <a:buFont typeface="Arial" panose="020B0604020202020204" pitchFamily="34" charset="0"/>
                        <a:buChar char="•"/>
                      </a:pPr>
                      <a:r>
                        <a:rPr kumimoji="1" lang="ja-JP" altLang="en-US" sz="900" dirty="0" smtClean="0">
                          <a:latin typeface="Meiryo UI" panose="020B0604030504040204" pitchFamily="50" charset="-128"/>
                          <a:ea typeface="Meiryo UI" panose="020B0604030504040204" pitchFamily="50" charset="-128"/>
                        </a:rPr>
                        <a:t>万博記念公園などのレジャー・スポーツ関係施設が多い</a:t>
                      </a:r>
                      <a:endParaRPr kumimoji="1" lang="en-US" altLang="ja-JP" sz="900" dirty="0" smtClean="0">
                        <a:latin typeface="Meiryo UI" panose="020B0604030504040204" pitchFamily="50" charset="-128"/>
                        <a:ea typeface="Meiryo UI" panose="020B0604030504040204" pitchFamily="50" charset="-128"/>
                      </a:endParaRPr>
                    </a:p>
                    <a:p>
                      <a:pPr marL="85725" indent="-85725" algn="l">
                        <a:buFont typeface="Arial" panose="020B0604020202020204" pitchFamily="34" charset="0"/>
                        <a:buChar char="•"/>
                      </a:pPr>
                      <a:r>
                        <a:rPr kumimoji="1" lang="ja-JP" altLang="en-US" sz="900" dirty="0" smtClean="0">
                          <a:latin typeface="Meiryo UI" panose="020B0604030504040204" pitchFamily="50" charset="-128"/>
                          <a:ea typeface="Meiryo UI" panose="020B0604030504040204" pitchFamily="50" charset="-128"/>
                        </a:rPr>
                        <a:t>大学が多く所在している。</a:t>
                      </a:r>
                      <a:endParaRPr kumimoji="1" lang="en-US" altLang="ja-JP" sz="900" dirty="0" smtClean="0">
                        <a:latin typeface="Meiryo UI" panose="020B0604030504040204" pitchFamily="50" charset="-128"/>
                        <a:ea typeface="Meiryo UI" panose="020B0604030504040204" pitchFamily="50" charset="-128"/>
                      </a:endParaRPr>
                    </a:p>
                  </a:txBody>
                  <a:tcPr/>
                </a:tc>
                <a:tc>
                  <a:txBody>
                    <a:bodyPr/>
                    <a:lstStyle/>
                    <a:p>
                      <a:pPr marL="85725" indent="-85725" algn="l">
                        <a:buFont typeface="Arial" panose="020B0604020202020204" pitchFamily="34" charset="0"/>
                        <a:buChar char="•"/>
                      </a:pPr>
                      <a:r>
                        <a:rPr kumimoji="1" lang="ja-JP" altLang="en-US" sz="900" dirty="0" smtClean="0">
                          <a:latin typeface="Meiryo UI" panose="020B0604030504040204" pitchFamily="50" charset="-128"/>
                          <a:ea typeface="Meiryo UI" panose="020B0604030504040204" pitchFamily="50" charset="-128"/>
                        </a:rPr>
                        <a:t>大阪と京都の間に位置し、人口が多い。</a:t>
                      </a:r>
                      <a:endParaRPr kumimoji="1" lang="en-US" altLang="ja-JP" sz="900" dirty="0" smtClean="0">
                        <a:latin typeface="Meiryo UI" panose="020B0604030504040204" pitchFamily="50" charset="-128"/>
                        <a:ea typeface="Meiryo UI" panose="020B0604030504040204" pitchFamily="50" charset="-128"/>
                      </a:endParaRPr>
                    </a:p>
                    <a:p>
                      <a:pPr marL="85725" indent="-85725" algn="l">
                        <a:buFont typeface="Arial" panose="020B0604020202020204" pitchFamily="34" charset="0"/>
                        <a:buChar char="•"/>
                      </a:pPr>
                      <a:r>
                        <a:rPr kumimoji="1" lang="ja-JP" altLang="en-US" sz="900" dirty="0" smtClean="0">
                          <a:latin typeface="Meiryo UI" panose="020B0604030504040204" pitchFamily="50" charset="-128"/>
                          <a:ea typeface="Meiryo UI" panose="020B0604030504040204" pitchFamily="50" charset="-128"/>
                        </a:rPr>
                        <a:t>かつては大手家電の製造拠点の集積エリアで、現在でも第二次産業のウェイトが高い。</a:t>
                      </a:r>
                      <a:endParaRPr kumimoji="1" lang="en-US" altLang="ja-JP" sz="900" dirty="0" smtClean="0">
                        <a:latin typeface="Meiryo UI" panose="020B0604030504040204" pitchFamily="50" charset="-128"/>
                        <a:ea typeface="Meiryo UI" panose="020B0604030504040204" pitchFamily="50" charset="-128"/>
                      </a:endParaRPr>
                    </a:p>
                    <a:p>
                      <a:pPr marL="85725" indent="-85725" algn="l">
                        <a:buFont typeface="Arial" panose="020B0604020202020204" pitchFamily="34" charset="0"/>
                        <a:buChar char="•"/>
                      </a:pPr>
                      <a:r>
                        <a:rPr kumimoji="1" lang="ja-JP" altLang="en-US" sz="900" dirty="0" smtClean="0">
                          <a:latin typeface="Meiryo UI" panose="020B0604030504040204" pitchFamily="50" charset="-128"/>
                          <a:ea typeface="Meiryo UI" panose="020B0604030504040204" pitchFamily="50" charset="-128"/>
                        </a:rPr>
                        <a:t>淀川舟運やサイクリングなど、河川を生かした憩いの空間になっている。</a:t>
                      </a:r>
                      <a:endParaRPr kumimoji="1" lang="en-US" altLang="ja-JP" sz="9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731291720"/>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2271761722"/>
              </p:ext>
            </p:extLst>
          </p:nvPr>
        </p:nvGraphicFramePr>
        <p:xfrm>
          <a:off x="36000" y="2187151"/>
          <a:ext cx="9015810" cy="4267200"/>
        </p:xfrm>
        <a:graphic>
          <a:graphicData uri="http://schemas.openxmlformats.org/drawingml/2006/table">
            <a:tbl>
              <a:tblPr bandRow="1">
                <a:tableStyleId>{5C22544A-7EE6-4342-B048-85BDC9FD1C3A}</a:tableStyleId>
              </a:tblPr>
              <a:tblGrid>
                <a:gridCol w="1011750">
                  <a:extLst>
                    <a:ext uri="{9D8B030D-6E8A-4147-A177-3AD203B41FA5}">
                      <a16:colId xmlns:a16="http://schemas.microsoft.com/office/drawing/2014/main" val="1011058020"/>
                    </a:ext>
                  </a:extLst>
                </a:gridCol>
                <a:gridCol w="2001015">
                  <a:extLst>
                    <a:ext uri="{9D8B030D-6E8A-4147-A177-3AD203B41FA5}">
                      <a16:colId xmlns:a16="http://schemas.microsoft.com/office/drawing/2014/main" val="1398313469"/>
                    </a:ext>
                  </a:extLst>
                </a:gridCol>
                <a:gridCol w="2001015">
                  <a:extLst>
                    <a:ext uri="{9D8B030D-6E8A-4147-A177-3AD203B41FA5}">
                      <a16:colId xmlns:a16="http://schemas.microsoft.com/office/drawing/2014/main" val="2480678655"/>
                    </a:ext>
                  </a:extLst>
                </a:gridCol>
                <a:gridCol w="2001015">
                  <a:extLst>
                    <a:ext uri="{9D8B030D-6E8A-4147-A177-3AD203B41FA5}">
                      <a16:colId xmlns:a16="http://schemas.microsoft.com/office/drawing/2014/main" val="294004896"/>
                    </a:ext>
                  </a:extLst>
                </a:gridCol>
                <a:gridCol w="2001015">
                  <a:extLst>
                    <a:ext uri="{9D8B030D-6E8A-4147-A177-3AD203B41FA5}">
                      <a16:colId xmlns:a16="http://schemas.microsoft.com/office/drawing/2014/main" val="3395178124"/>
                    </a:ext>
                  </a:extLst>
                </a:gridCol>
              </a:tblGrid>
              <a:tr h="370840">
                <a:tc>
                  <a:txBody>
                    <a:bodyPr/>
                    <a:lstStyle/>
                    <a:p>
                      <a:r>
                        <a:rPr kumimoji="1" lang="ja-JP" altLang="en-US" sz="1200" b="1" dirty="0" smtClean="0">
                          <a:solidFill>
                            <a:schemeClr val="tx1"/>
                          </a:solidFill>
                        </a:rPr>
                        <a:t>考えられる</a:t>
                      </a:r>
                      <a:endParaRPr kumimoji="1" lang="en-US" altLang="ja-JP" sz="1200" b="1" dirty="0" smtClean="0">
                        <a:solidFill>
                          <a:schemeClr val="tx1"/>
                        </a:solidFill>
                      </a:endParaRPr>
                    </a:p>
                    <a:p>
                      <a:r>
                        <a:rPr kumimoji="1" lang="ja-JP" altLang="en-US" sz="1200" b="1" dirty="0" smtClean="0">
                          <a:solidFill>
                            <a:schemeClr val="tx1"/>
                          </a:solidFill>
                        </a:rPr>
                        <a:t>対応分類と取組み（議論用イメージ）</a:t>
                      </a:r>
                      <a:endParaRPr kumimoji="1" lang="ja-JP" altLang="en-US" sz="1200" b="1" dirty="0">
                        <a:solidFill>
                          <a:schemeClr val="tx1"/>
                        </a:solidFill>
                      </a:endParaRPr>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marL="87313" marR="0" lvl="0" indent="-87313"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00" b="1" dirty="0" smtClean="0">
                          <a:solidFill>
                            <a:schemeClr val="tx1"/>
                          </a:solidFill>
                          <a:latin typeface="Meiryo UI" panose="020B0604030504040204" pitchFamily="50" charset="-128"/>
                          <a:ea typeface="Meiryo UI" panose="020B0604030504040204" pitchFamily="50" charset="-128"/>
                        </a:rPr>
                        <a:t>大阪市と他の市町村との連携</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pPr marL="234950" indent="-234950">
                        <a:buFont typeface="Wingdings" panose="05000000000000000000" pitchFamily="2" charset="2"/>
                        <a:buNone/>
                      </a:pPr>
                      <a:r>
                        <a:rPr kumimoji="1" lang="ja-JP" altLang="en-US" sz="1000" dirty="0" smtClean="0">
                          <a:solidFill>
                            <a:schemeClr val="tx1"/>
                          </a:solidFill>
                          <a:latin typeface="Meiryo UI" panose="020B0604030504040204" pitchFamily="50" charset="-128"/>
                          <a:ea typeface="Meiryo UI" panose="020B0604030504040204" pitchFamily="50" charset="-128"/>
                        </a:rPr>
                        <a:t>　・高度な都市機能整備に関するノウ</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234950" indent="-234950">
                        <a:buFont typeface="Wingdings" panose="05000000000000000000" pitchFamily="2" charset="2"/>
                        <a:buNone/>
                      </a:pPr>
                      <a:r>
                        <a:rPr kumimoji="1" lang="en-US" altLang="ja-JP" sz="1000" baseline="0" dirty="0" smtClean="0">
                          <a:solidFill>
                            <a:schemeClr val="tx1"/>
                          </a:solidFill>
                          <a:latin typeface="Meiryo UI" panose="020B0604030504040204" pitchFamily="50" charset="-128"/>
                          <a:ea typeface="Meiryo UI" panose="020B0604030504040204" pitchFamily="50" charset="-128"/>
                        </a:rPr>
                        <a:t> </a:t>
                      </a:r>
                      <a:r>
                        <a:rPr kumimoji="1" lang="ja-JP" altLang="en-US" sz="1000" dirty="0" smtClean="0">
                          <a:solidFill>
                            <a:schemeClr val="tx1"/>
                          </a:solidFill>
                          <a:latin typeface="Meiryo UI" panose="020B0604030504040204" pitchFamily="50" charset="-128"/>
                          <a:ea typeface="Meiryo UI" panose="020B0604030504040204" pitchFamily="50" charset="-128"/>
                        </a:rPr>
                        <a:t>　ハウの活用</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　・専門人材の派遣</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indent="0">
                        <a:buFont typeface="Wingdings" panose="05000000000000000000" pitchFamily="2" charset="2"/>
                        <a:buNone/>
                      </a:pPr>
                      <a:r>
                        <a:rPr kumimoji="1" lang="ja-JP" altLang="en-US" sz="1000" dirty="0" smtClean="0">
                          <a:solidFill>
                            <a:schemeClr val="tx1"/>
                          </a:solidFill>
                          <a:latin typeface="Meiryo UI" panose="020B0604030504040204" pitchFamily="50" charset="-128"/>
                          <a:ea typeface="Meiryo UI" panose="020B0604030504040204" pitchFamily="50" charset="-128"/>
                        </a:rPr>
                        <a:t>  ・公共施設サービスの共同利用</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indent="0" algn="r">
                        <a:buFont typeface="Wingdings" panose="05000000000000000000" pitchFamily="2" charset="2"/>
                        <a:buNone/>
                      </a:pPr>
                      <a:r>
                        <a:rPr kumimoji="1" lang="ja-JP" altLang="en-US" sz="1000" dirty="0" smtClean="0">
                          <a:solidFill>
                            <a:schemeClr val="tx1"/>
                          </a:solidFill>
                          <a:latin typeface="Meiryo UI" panose="020B0604030504040204" pitchFamily="50" charset="-128"/>
                          <a:ea typeface="Meiryo UI" panose="020B0604030504040204" pitchFamily="50" charset="-128"/>
                        </a:rPr>
                        <a:t>等</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txBody>
                  <a:tcPr marL="36000" marR="36000">
                    <a:lnT w="19050" cap="flat" cmpd="sng" algn="ctr">
                      <a:solidFill>
                        <a:schemeClr val="tx1"/>
                      </a:solidFill>
                      <a:prstDash val="solid"/>
                      <a:round/>
                      <a:headEnd type="none" w="med" len="med"/>
                      <a:tailEnd type="none" w="med" len="med"/>
                    </a:lnT>
                  </a:tcPr>
                </a:tc>
                <a:tc>
                  <a:txBody>
                    <a:bodyPr/>
                    <a:lstStyle/>
                    <a:p>
                      <a:pPr marL="87313" indent="-87313">
                        <a:buFont typeface="Wingdings" panose="05000000000000000000" pitchFamily="2" charset="2"/>
                        <a:buChar char="Ø"/>
                      </a:pPr>
                      <a:r>
                        <a:rPr kumimoji="1" lang="ja-JP" altLang="en-US" sz="1000" b="1" dirty="0" smtClean="0">
                          <a:solidFill>
                            <a:schemeClr val="tx1"/>
                          </a:solidFill>
                          <a:latin typeface="Meiryo UI" panose="020B0604030504040204" pitchFamily="50" charset="-128"/>
                          <a:ea typeface="Meiryo UI" panose="020B0604030504040204" pitchFamily="50" charset="-128"/>
                        </a:rPr>
                        <a:t>一般市同士・一般市と町村の連携</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pPr marL="139700" indent="-139700">
                        <a:buFont typeface="Wingdings" panose="05000000000000000000" pitchFamily="2" charset="2"/>
                        <a:buNone/>
                      </a:pPr>
                      <a:r>
                        <a:rPr kumimoji="1" lang="ja-JP" altLang="en-US" sz="1000" dirty="0" smtClean="0">
                          <a:solidFill>
                            <a:schemeClr val="tx1"/>
                          </a:solidFill>
                          <a:latin typeface="Meiryo UI" panose="020B0604030504040204" pitchFamily="50" charset="-128"/>
                          <a:ea typeface="Meiryo UI" panose="020B0604030504040204" pitchFamily="50" charset="-128"/>
                        </a:rPr>
                        <a:t>　・政策面での連携（広域観光、まちの活性化、多文化共生、リサイクルなど）</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139700" marR="0" lvl="0" indent="-1397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000" kern="1200" dirty="0" smtClean="0">
                          <a:solidFill>
                            <a:schemeClr val="tx1"/>
                          </a:solidFill>
                          <a:latin typeface="Meiryo UI" panose="020B0604030504040204" pitchFamily="50" charset="-128"/>
                          <a:ea typeface="Meiryo UI" panose="020B0604030504040204" pitchFamily="50" charset="-128"/>
                          <a:cs typeface="+mn-cs"/>
                        </a:rPr>
                        <a:t>　・公共施設サービスの共同利用</a:t>
                      </a:r>
                      <a:r>
                        <a:rPr kumimoji="1" lang="en-US" altLang="ja-JP" sz="1000" kern="1200" dirty="0" smtClean="0">
                          <a:solidFill>
                            <a:schemeClr val="tx1"/>
                          </a:solidFill>
                          <a:latin typeface="Meiryo UI" panose="020B0604030504040204" pitchFamily="50" charset="-128"/>
                          <a:ea typeface="Meiryo UI" panose="020B0604030504040204" pitchFamily="50" charset="-128"/>
                          <a:cs typeface="+mn-cs"/>
                        </a:rPr>
                        <a:t/>
                      </a:r>
                      <a:br>
                        <a:rPr kumimoji="1" lang="en-US" altLang="ja-JP" sz="1000" kern="1200" dirty="0" smtClean="0">
                          <a:solidFill>
                            <a:schemeClr val="tx1"/>
                          </a:solidFill>
                          <a:latin typeface="Meiryo UI" panose="020B0604030504040204" pitchFamily="50" charset="-128"/>
                          <a:ea typeface="Meiryo UI" panose="020B0604030504040204" pitchFamily="50" charset="-128"/>
                          <a:cs typeface="+mn-cs"/>
                        </a:rPr>
                      </a:br>
                      <a:r>
                        <a:rPr kumimoji="1" lang="ja-JP" altLang="en-US" sz="1000" kern="1200" dirty="0" smtClean="0">
                          <a:solidFill>
                            <a:schemeClr val="tx1"/>
                          </a:solidFill>
                          <a:latin typeface="Meiryo UI" panose="020B0604030504040204" pitchFamily="50" charset="-128"/>
                          <a:ea typeface="Meiryo UI" panose="020B0604030504040204" pitchFamily="50" charset="-128"/>
                          <a:cs typeface="+mn-cs"/>
                        </a:rPr>
                        <a:t>→公共施設の共同化</a:t>
                      </a:r>
                      <a:endParaRPr kumimoji="1" lang="en-US" altLang="ja-JP" sz="1000" kern="1200" dirty="0" smtClean="0">
                        <a:solidFill>
                          <a:schemeClr val="tx1"/>
                        </a:solidFill>
                        <a:latin typeface="Meiryo UI" panose="020B0604030504040204" pitchFamily="50" charset="-128"/>
                        <a:ea typeface="Meiryo UI" panose="020B0604030504040204" pitchFamily="50" charset="-128"/>
                        <a:cs typeface="+mn-cs"/>
                      </a:endParaRPr>
                    </a:p>
                    <a:p>
                      <a:pPr marL="152400" marR="0" lvl="0" indent="-1524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　・窓口業務に関するノウハウ等の</a:t>
                      </a:r>
                      <a:r>
                        <a:rPr kumimoji="1" lang="en-US" altLang="ja-JP" sz="1000" dirty="0" smtClean="0">
                          <a:solidFill>
                            <a:schemeClr val="tx1"/>
                          </a:solidFill>
                          <a:latin typeface="Meiryo UI" panose="020B0604030504040204" pitchFamily="50" charset="-128"/>
                          <a:ea typeface="Meiryo UI" panose="020B0604030504040204" pitchFamily="50" charset="-128"/>
                        </a:rPr>
                        <a:t/>
                      </a:r>
                      <a:br>
                        <a:rPr kumimoji="1" lang="en-US" altLang="ja-JP" sz="1000" dirty="0" smtClean="0">
                          <a:solidFill>
                            <a:schemeClr val="tx1"/>
                          </a:solidFill>
                          <a:latin typeface="Meiryo UI" panose="020B0604030504040204" pitchFamily="50" charset="-128"/>
                          <a:ea typeface="Meiryo UI" panose="020B0604030504040204" pitchFamily="50" charset="-128"/>
                        </a:rPr>
                      </a:br>
                      <a:r>
                        <a:rPr kumimoji="1" lang="ja-JP" altLang="en-US" sz="1000" dirty="0" smtClean="0">
                          <a:solidFill>
                            <a:schemeClr val="tx1"/>
                          </a:solidFill>
                          <a:latin typeface="Meiryo UI" panose="020B0604030504040204" pitchFamily="50" charset="-128"/>
                          <a:ea typeface="Meiryo UI" panose="020B0604030504040204" pitchFamily="50" charset="-128"/>
                        </a:rPr>
                        <a:t>共有→窓口の共同化</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234950" marR="0" lvl="0" indent="-23495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00" b="1" dirty="0" smtClean="0">
                          <a:solidFill>
                            <a:schemeClr val="tx1"/>
                          </a:solidFill>
                          <a:latin typeface="Meiryo UI" panose="020B0604030504040204" pitchFamily="50" charset="-128"/>
                          <a:ea typeface="Meiryo UI" panose="020B0604030504040204" pitchFamily="50" charset="-128"/>
                        </a:rPr>
                        <a:t>中核市を核にした連携</a:t>
                      </a:r>
                      <a:endParaRPr kumimoji="1" lang="en-US" altLang="ja-JP" sz="700" b="0" kern="1200" dirty="0" smtClean="0">
                        <a:solidFill>
                          <a:schemeClr val="tx1"/>
                        </a:solidFill>
                        <a:latin typeface="Meiryo UI" panose="020B0604030504040204" pitchFamily="50" charset="-128"/>
                        <a:ea typeface="Meiryo UI" panose="020B0604030504040204" pitchFamily="50" charset="-128"/>
                        <a:cs typeface="+mn-cs"/>
                      </a:endParaRPr>
                    </a:p>
                    <a:p>
                      <a:pPr marL="88900" marR="0" lvl="0" indent="-889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700" b="0" dirty="0" smtClean="0">
                          <a:solidFill>
                            <a:schemeClr val="tx1"/>
                          </a:solidFill>
                          <a:latin typeface="Meiryo UI" panose="020B0604030504040204" pitchFamily="50" charset="-128"/>
                          <a:ea typeface="Meiryo UI" panose="020B0604030504040204" pitchFamily="50" charset="-128"/>
                        </a:rPr>
                        <a:t>（上記の一般市同士・一般市と町村の連携メニューに加え）</a:t>
                      </a:r>
                      <a:endParaRPr kumimoji="1" lang="en-US" altLang="ja-JP" sz="700" b="0" dirty="0" smtClean="0">
                        <a:solidFill>
                          <a:schemeClr val="tx1"/>
                        </a:solidFill>
                        <a:latin typeface="Meiryo UI" panose="020B0604030504040204" pitchFamily="50" charset="-128"/>
                        <a:ea typeface="Meiryo UI" panose="020B0604030504040204" pitchFamily="50" charset="-128"/>
                      </a:endParaRPr>
                    </a:p>
                    <a:p>
                      <a:pPr marL="0" indent="0">
                        <a:buFont typeface="Wingdings" panose="05000000000000000000" pitchFamily="2" charset="2"/>
                        <a:buNone/>
                      </a:pPr>
                      <a:r>
                        <a:rPr kumimoji="1" lang="ja-JP" altLang="en-US" sz="1000" dirty="0" smtClean="0">
                          <a:solidFill>
                            <a:schemeClr val="tx1"/>
                          </a:solidFill>
                          <a:latin typeface="Meiryo UI" panose="020B0604030504040204" pitchFamily="50" charset="-128"/>
                          <a:ea typeface="Meiryo UI" panose="020B0604030504040204" pitchFamily="50" charset="-128"/>
                        </a:rPr>
                        <a:t>　・地域ブランドの確立</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indent="0">
                        <a:buFont typeface="Wingdings" panose="05000000000000000000" pitchFamily="2" charset="2"/>
                        <a:buNone/>
                      </a:pPr>
                      <a:r>
                        <a:rPr kumimoji="1" lang="ja-JP" altLang="en-US" sz="1000" dirty="0" smtClean="0">
                          <a:solidFill>
                            <a:schemeClr val="tx1"/>
                          </a:solidFill>
                          <a:latin typeface="Meiryo UI" panose="020B0604030504040204" pitchFamily="50" charset="-128"/>
                          <a:ea typeface="Meiryo UI" panose="020B0604030504040204" pitchFamily="50" charset="-128"/>
                        </a:rPr>
                        <a:t>　・中小企業支援機能の共同化</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indent="0">
                        <a:buFont typeface="Wingdings" panose="05000000000000000000" pitchFamily="2" charset="2"/>
                        <a:buNone/>
                      </a:pPr>
                      <a:r>
                        <a:rPr kumimoji="1" lang="ja-JP" altLang="en-US" sz="1000" dirty="0" smtClean="0">
                          <a:solidFill>
                            <a:schemeClr val="tx1"/>
                          </a:solidFill>
                          <a:latin typeface="Meiryo UI" panose="020B0604030504040204" pitchFamily="50" charset="-128"/>
                          <a:ea typeface="Meiryo UI" panose="020B0604030504040204" pitchFamily="50" charset="-128"/>
                        </a:rPr>
                        <a:t>　・専門人材の共同採用</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indent="0">
                        <a:buFont typeface="Wingdings" panose="05000000000000000000" pitchFamily="2" charset="2"/>
                        <a:buNone/>
                      </a:pP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87313" indent="-87313">
                        <a:buFont typeface="Wingdings" panose="05000000000000000000" pitchFamily="2" charset="2"/>
                        <a:buChar char="Ø"/>
                      </a:pPr>
                      <a:r>
                        <a:rPr kumimoji="1" lang="ja-JP" altLang="en-US" sz="1000" b="1" dirty="0" smtClean="0">
                          <a:solidFill>
                            <a:schemeClr val="tx1"/>
                          </a:solidFill>
                          <a:latin typeface="Meiryo UI" panose="020B0604030504040204" pitchFamily="50" charset="-128"/>
                          <a:ea typeface="Meiryo UI" panose="020B0604030504040204" pitchFamily="50" charset="-128"/>
                        </a:rPr>
                        <a:t>連続性の強い生活・経済圏を成す三島地域との連携</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pPr marL="87313" indent="-87313">
                        <a:buFont typeface="Wingdings" panose="05000000000000000000" pitchFamily="2" charset="2"/>
                        <a:buChar char="Ø"/>
                      </a:pP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pPr marL="87313" indent="-87313">
                        <a:buFont typeface="Wingdings" panose="05000000000000000000" pitchFamily="2" charset="2"/>
                        <a:buChar char="Ø"/>
                      </a:pPr>
                      <a:r>
                        <a:rPr kumimoji="1" lang="ja-JP" altLang="en-US" sz="1000" b="1" dirty="0" smtClean="0">
                          <a:solidFill>
                            <a:schemeClr val="tx1"/>
                          </a:solidFill>
                          <a:latin typeface="Meiryo UI" panose="020B0604030504040204" pitchFamily="50" charset="-128"/>
                          <a:ea typeface="Meiryo UI" panose="020B0604030504040204" pitchFamily="50" charset="-128"/>
                        </a:rPr>
                        <a:t>府による町村への支援</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pPr marL="0" indent="0" algn="r">
                        <a:buFont typeface="Wingdings" panose="05000000000000000000" pitchFamily="2" charset="2"/>
                        <a:buNone/>
                      </a:pPr>
                      <a:r>
                        <a:rPr kumimoji="1" lang="ja-JP" altLang="en-US" sz="1000" b="0" dirty="0" smtClean="0">
                          <a:solidFill>
                            <a:schemeClr val="tx1"/>
                          </a:solidFill>
                          <a:latin typeface="Meiryo UI" panose="020B0604030504040204" pitchFamily="50" charset="-128"/>
                          <a:ea typeface="Meiryo UI" panose="020B0604030504040204" pitchFamily="50" charset="-128"/>
                        </a:rPr>
                        <a:t>等</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36000" marR="36000">
                    <a:lnT w="19050" cap="flat" cmpd="sng" algn="ctr">
                      <a:solidFill>
                        <a:schemeClr val="tx1"/>
                      </a:solidFill>
                      <a:prstDash val="solid"/>
                      <a:round/>
                      <a:headEnd type="none" w="med" len="med"/>
                      <a:tailEnd type="none" w="med" len="med"/>
                    </a:lnT>
                  </a:tcPr>
                </a:tc>
                <a:tc>
                  <a:txBody>
                    <a:bodyPr/>
                    <a:lstStyle/>
                    <a:p>
                      <a:pPr marL="87313" indent="-87313">
                        <a:buFont typeface="Wingdings" panose="05000000000000000000" pitchFamily="2" charset="2"/>
                        <a:buChar char="Ø"/>
                      </a:pPr>
                      <a:r>
                        <a:rPr kumimoji="1" lang="ja-JP" altLang="en-US" sz="1000" b="1" dirty="0" smtClean="0">
                          <a:solidFill>
                            <a:schemeClr val="tx1"/>
                          </a:solidFill>
                          <a:latin typeface="Meiryo UI" panose="020B0604030504040204" pitchFamily="50" charset="-128"/>
                          <a:ea typeface="Meiryo UI" panose="020B0604030504040204" pitchFamily="50" charset="-128"/>
                        </a:rPr>
                        <a:t>一般市同士・一般市と町村の連携</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pPr marL="139700" indent="-139700">
                        <a:buFont typeface="Wingdings" panose="05000000000000000000" pitchFamily="2" charset="2"/>
                        <a:buNone/>
                      </a:pPr>
                      <a:r>
                        <a:rPr kumimoji="1" lang="ja-JP" altLang="en-US" sz="1000" dirty="0" smtClean="0">
                          <a:solidFill>
                            <a:schemeClr val="tx1"/>
                          </a:solidFill>
                          <a:latin typeface="Meiryo UI" panose="020B0604030504040204" pitchFamily="50" charset="-128"/>
                          <a:ea typeface="Meiryo UI" panose="020B0604030504040204" pitchFamily="50" charset="-128"/>
                        </a:rPr>
                        <a:t>　・政策面での連携（広域観光、まちの活性化、多文化共生、リサイクルなど）</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139700" marR="0" lvl="0" indent="-1397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000" kern="1200" dirty="0" smtClean="0">
                          <a:solidFill>
                            <a:schemeClr val="tx1"/>
                          </a:solidFill>
                          <a:latin typeface="Meiryo UI" panose="020B0604030504040204" pitchFamily="50" charset="-128"/>
                          <a:ea typeface="Meiryo UI" panose="020B0604030504040204" pitchFamily="50" charset="-128"/>
                          <a:cs typeface="+mn-cs"/>
                        </a:rPr>
                        <a:t>　・公共施設サービスの共同利用</a:t>
                      </a:r>
                      <a:r>
                        <a:rPr kumimoji="1" lang="en-US" altLang="ja-JP" sz="1000" kern="1200" dirty="0" smtClean="0">
                          <a:solidFill>
                            <a:schemeClr val="tx1"/>
                          </a:solidFill>
                          <a:latin typeface="Meiryo UI" panose="020B0604030504040204" pitchFamily="50" charset="-128"/>
                          <a:ea typeface="Meiryo UI" panose="020B0604030504040204" pitchFamily="50" charset="-128"/>
                          <a:cs typeface="+mn-cs"/>
                        </a:rPr>
                        <a:t/>
                      </a:r>
                      <a:br>
                        <a:rPr kumimoji="1" lang="en-US" altLang="ja-JP" sz="1000" kern="1200" dirty="0" smtClean="0">
                          <a:solidFill>
                            <a:schemeClr val="tx1"/>
                          </a:solidFill>
                          <a:latin typeface="Meiryo UI" panose="020B0604030504040204" pitchFamily="50" charset="-128"/>
                          <a:ea typeface="Meiryo UI" panose="020B0604030504040204" pitchFamily="50" charset="-128"/>
                          <a:cs typeface="+mn-cs"/>
                        </a:rPr>
                      </a:br>
                      <a:r>
                        <a:rPr kumimoji="1" lang="ja-JP" altLang="en-US" sz="1000" kern="1200" dirty="0" smtClean="0">
                          <a:solidFill>
                            <a:schemeClr val="tx1"/>
                          </a:solidFill>
                          <a:latin typeface="Meiryo UI" panose="020B0604030504040204" pitchFamily="50" charset="-128"/>
                          <a:ea typeface="Meiryo UI" panose="020B0604030504040204" pitchFamily="50" charset="-128"/>
                          <a:cs typeface="+mn-cs"/>
                        </a:rPr>
                        <a:t>→公共施設の共同化</a:t>
                      </a:r>
                      <a:endParaRPr kumimoji="1" lang="en-US" altLang="ja-JP" sz="1000" kern="1200" dirty="0" smtClean="0">
                        <a:solidFill>
                          <a:schemeClr val="tx1"/>
                        </a:solidFill>
                        <a:latin typeface="Meiryo UI" panose="020B0604030504040204" pitchFamily="50" charset="-128"/>
                        <a:ea typeface="Meiryo UI" panose="020B0604030504040204" pitchFamily="50" charset="-128"/>
                        <a:cs typeface="+mn-cs"/>
                      </a:endParaRPr>
                    </a:p>
                    <a:p>
                      <a:pPr marL="152400" marR="0" lvl="0" indent="-1524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　・窓口業務に関するノウハウ等の</a:t>
                      </a:r>
                      <a:r>
                        <a:rPr kumimoji="1" lang="en-US" altLang="ja-JP" sz="1000" dirty="0" smtClean="0">
                          <a:solidFill>
                            <a:schemeClr val="tx1"/>
                          </a:solidFill>
                          <a:latin typeface="Meiryo UI" panose="020B0604030504040204" pitchFamily="50" charset="-128"/>
                          <a:ea typeface="Meiryo UI" panose="020B0604030504040204" pitchFamily="50" charset="-128"/>
                        </a:rPr>
                        <a:t/>
                      </a:r>
                      <a:br>
                        <a:rPr kumimoji="1" lang="en-US" altLang="ja-JP" sz="1000" dirty="0" smtClean="0">
                          <a:solidFill>
                            <a:schemeClr val="tx1"/>
                          </a:solidFill>
                          <a:latin typeface="Meiryo UI" panose="020B0604030504040204" pitchFamily="50" charset="-128"/>
                          <a:ea typeface="Meiryo UI" panose="020B0604030504040204" pitchFamily="50" charset="-128"/>
                        </a:rPr>
                      </a:br>
                      <a:r>
                        <a:rPr kumimoji="1" lang="ja-JP" altLang="en-US" sz="1000" dirty="0" smtClean="0">
                          <a:solidFill>
                            <a:schemeClr val="tx1"/>
                          </a:solidFill>
                          <a:latin typeface="Meiryo UI" panose="020B0604030504040204" pitchFamily="50" charset="-128"/>
                          <a:ea typeface="Meiryo UI" panose="020B0604030504040204" pitchFamily="50" charset="-128"/>
                        </a:rPr>
                        <a:t>共有→窓口の共同化</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234950" marR="0" lvl="0" indent="-23495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　</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00" b="1" dirty="0" smtClean="0">
                          <a:solidFill>
                            <a:schemeClr val="tx1"/>
                          </a:solidFill>
                          <a:latin typeface="Meiryo UI" panose="020B0604030504040204" pitchFamily="50" charset="-128"/>
                          <a:ea typeface="Meiryo UI" panose="020B0604030504040204" pitchFamily="50" charset="-128"/>
                        </a:rPr>
                        <a:t>中核市を核にした連携</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pPr marL="88900" marR="0" lvl="0" indent="-889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700" b="0" dirty="0" smtClean="0">
                          <a:solidFill>
                            <a:schemeClr val="tx1"/>
                          </a:solidFill>
                          <a:latin typeface="Meiryo UI" panose="020B0604030504040204" pitchFamily="50" charset="-128"/>
                          <a:ea typeface="Meiryo UI" panose="020B0604030504040204" pitchFamily="50" charset="-128"/>
                        </a:rPr>
                        <a:t>（上記の一般市同士・一般市と町村の連携メニューに加え）</a:t>
                      </a:r>
                      <a:endParaRPr kumimoji="1" lang="en-US" altLang="ja-JP" sz="700" dirty="0" smtClean="0">
                        <a:solidFill>
                          <a:schemeClr val="tx1"/>
                        </a:solidFill>
                        <a:latin typeface="Meiryo UI" panose="020B0604030504040204" pitchFamily="50" charset="-128"/>
                        <a:ea typeface="Meiryo UI" panose="020B0604030504040204" pitchFamily="50" charset="-128"/>
                      </a:endParaRPr>
                    </a:p>
                    <a:p>
                      <a:pPr marL="0" indent="0">
                        <a:buFont typeface="Wingdings" panose="05000000000000000000" pitchFamily="2" charset="2"/>
                        <a:buNone/>
                      </a:pPr>
                      <a:r>
                        <a:rPr kumimoji="1" lang="ja-JP" altLang="en-US" sz="1000" dirty="0" smtClean="0">
                          <a:solidFill>
                            <a:schemeClr val="tx1"/>
                          </a:solidFill>
                          <a:latin typeface="Meiryo UI" panose="020B0604030504040204" pitchFamily="50" charset="-128"/>
                          <a:ea typeface="Meiryo UI" panose="020B0604030504040204" pitchFamily="50" charset="-128"/>
                        </a:rPr>
                        <a:t>　・地域ブランドの確立</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indent="0">
                        <a:buFont typeface="Wingdings" panose="05000000000000000000" pitchFamily="2" charset="2"/>
                        <a:buNone/>
                      </a:pPr>
                      <a:r>
                        <a:rPr kumimoji="1" lang="ja-JP" altLang="en-US" sz="1000" dirty="0" smtClean="0">
                          <a:solidFill>
                            <a:schemeClr val="tx1"/>
                          </a:solidFill>
                          <a:latin typeface="Meiryo UI" panose="020B0604030504040204" pitchFamily="50" charset="-128"/>
                          <a:ea typeface="Meiryo UI" panose="020B0604030504040204" pitchFamily="50" charset="-128"/>
                        </a:rPr>
                        <a:t>　・中小企業支援機能の共同化</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indent="0">
                        <a:buFont typeface="Wingdings" panose="05000000000000000000" pitchFamily="2" charset="2"/>
                        <a:buNone/>
                      </a:pPr>
                      <a:r>
                        <a:rPr kumimoji="1" lang="ja-JP" altLang="en-US" sz="1000" dirty="0" smtClean="0">
                          <a:solidFill>
                            <a:schemeClr val="tx1"/>
                          </a:solidFill>
                          <a:latin typeface="Meiryo UI" panose="020B0604030504040204" pitchFamily="50" charset="-128"/>
                          <a:ea typeface="Meiryo UI" panose="020B0604030504040204" pitchFamily="50" charset="-128"/>
                        </a:rPr>
                        <a:t>　・専門人材の共同採用</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indent="0">
                        <a:buFont typeface="Wingdings" panose="05000000000000000000" pitchFamily="2" charset="2"/>
                        <a:buNone/>
                      </a:pP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87313" indent="-87313">
                        <a:buFont typeface="Wingdings" panose="05000000000000000000" pitchFamily="2" charset="2"/>
                        <a:buChar char="Ø"/>
                      </a:pPr>
                      <a:r>
                        <a:rPr kumimoji="1" lang="ja-JP" altLang="en-US" sz="1000" b="1" dirty="0" smtClean="0">
                          <a:solidFill>
                            <a:schemeClr val="tx1"/>
                          </a:solidFill>
                          <a:latin typeface="Meiryo UI" panose="020B0604030504040204" pitchFamily="50" charset="-128"/>
                          <a:ea typeface="Meiryo UI" panose="020B0604030504040204" pitchFamily="50" charset="-128"/>
                        </a:rPr>
                        <a:t>連続性の強い生活・経済圏を成す豊能地域との連携</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pPr marL="87313" indent="-87313">
                        <a:buFont typeface="Wingdings" panose="05000000000000000000" pitchFamily="2" charset="2"/>
                        <a:buChar char="Ø"/>
                      </a:pP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pPr marL="87313" indent="-87313">
                        <a:buFont typeface="Wingdings" panose="05000000000000000000" pitchFamily="2" charset="2"/>
                        <a:buChar char="Ø"/>
                      </a:pPr>
                      <a:r>
                        <a:rPr kumimoji="1" lang="ja-JP" altLang="en-US" sz="1000" b="1" dirty="0" smtClean="0">
                          <a:solidFill>
                            <a:schemeClr val="tx1"/>
                          </a:solidFill>
                          <a:latin typeface="Meiryo UI" panose="020B0604030504040204" pitchFamily="50" charset="-128"/>
                          <a:ea typeface="Meiryo UI" panose="020B0604030504040204" pitchFamily="50" charset="-128"/>
                        </a:rPr>
                        <a:t>府による町村への支援</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pPr marL="0" indent="0" algn="r">
                        <a:buFont typeface="Wingdings" panose="05000000000000000000" pitchFamily="2" charset="2"/>
                        <a:buNone/>
                      </a:pPr>
                      <a:r>
                        <a:rPr kumimoji="1" lang="ja-JP" altLang="en-US" sz="1000" b="0" dirty="0" smtClean="0">
                          <a:solidFill>
                            <a:schemeClr val="tx1"/>
                          </a:solidFill>
                          <a:latin typeface="Meiryo UI" panose="020B0604030504040204" pitchFamily="50" charset="-128"/>
                          <a:ea typeface="Meiryo UI" panose="020B0604030504040204" pitchFamily="50" charset="-128"/>
                        </a:rPr>
                        <a:t>等</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36000" marR="36000">
                    <a:lnT w="19050" cap="flat" cmpd="sng" algn="ctr">
                      <a:solidFill>
                        <a:schemeClr val="tx1"/>
                      </a:solidFill>
                      <a:prstDash val="solid"/>
                      <a:round/>
                      <a:headEnd type="none" w="med" len="med"/>
                      <a:tailEnd type="none" w="med" len="med"/>
                    </a:lnT>
                  </a:tcPr>
                </a:tc>
                <a:tc>
                  <a:txBody>
                    <a:bodyPr/>
                    <a:lstStyle/>
                    <a:p>
                      <a:pPr marL="87313" indent="-87313">
                        <a:buFont typeface="Wingdings" panose="05000000000000000000" pitchFamily="2" charset="2"/>
                        <a:buChar char="Ø"/>
                      </a:pPr>
                      <a:r>
                        <a:rPr kumimoji="1" lang="ja-JP" altLang="en-US" sz="1000" b="1" dirty="0" smtClean="0">
                          <a:solidFill>
                            <a:schemeClr val="tx1"/>
                          </a:solidFill>
                          <a:latin typeface="Meiryo UI" panose="020B0604030504040204" pitchFamily="50" charset="-128"/>
                          <a:ea typeface="Meiryo UI" panose="020B0604030504040204" pitchFamily="50" charset="-128"/>
                        </a:rPr>
                        <a:t>一般市同士の連携</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pPr marL="139700" indent="-139700">
                        <a:buFont typeface="Wingdings" panose="05000000000000000000" pitchFamily="2" charset="2"/>
                        <a:buNone/>
                      </a:pPr>
                      <a:r>
                        <a:rPr kumimoji="1" lang="ja-JP" altLang="en-US" sz="1000" dirty="0" smtClean="0">
                          <a:solidFill>
                            <a:schemeClr val="tx1"/>
                          </a:solidFill>
                          <a:latin typeface="Meiryo UI" panose="020B0604030504040204" pitchFamily="50" charset="-128"/>
                          <a:ea typeface="Meiryo UI" panose="020B0604030504040204" pitchFamily="50" charset="-128"/>
                        </a:rPr>
                        <a:t>　・政策面での連携（広域観光、まちの活性化、多文化共生、リサイクルなど）</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139700" marR="0" lvl="0" indent="-1397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000" kern="1200" dirty="0" smtClean="0">
                          <a:solidFill>
                            <a:schemeClr val="tx1"/>
                          </a:solidFill>
                          <a:latin typeface="Meiryo UI" panose="020B0604030504040204" pitchFamily="50" charset="-128"/>
                          <a:ea typeface="Meiryo UI" panose="020B0604030504040204" pitchFamily="50" charset="-128"/>
                          <a:cs typeface="+mn-cs"/>
                        </a:rPr>
                        <a:t>　・公共施設サービスの共同利用</a:t>
                      </a:r>
                      <a:r>
                        <a:rPr kumimoji="1" lang="en-US" altLang="ja-JP" sz="1000" kern="1200" dirty="0" smtClean="0">
                          <a:solidFill>
                            <a:schemeClr val="tx1"/>
                          </a:solidFill>
                          <a:latin typeface="Meiryo UI" panose="020B0604030504040204" pitchFamily="50" charset="-128"/>
                          <a:ea typeface="Meiryo UI" panose="020B0604030504040204" pitchFamily="50" charset="-128"/>
                          <a:cs typeface="+mn-cs"/>
                        </a:rPr>
                        <a:t/>
                      </a:r>
                      <a:br>
                        <a:rPr kumimoji="1" lang="en-US" altLang="ja-JP" sz="1000" kern="1200" dirty="0" smtClean="0">
                          <a:solidFill>
                            <a:schemeClr val="tx1"/>
                          </a:solidFill>
                          <a:latin typeface="Meiryo UI" panose="020B0604030504040204" pitchFamily="50" charset="-128"/>
                          <a:ea typeface="Meiryo UI" panose="020B0604030504040204" pitchFamily="50" charset="-128"/>
                          <a:cs typeface="+mn-cs"/>
                        </a:rPr>
                      </a:br>
                      <a:r>
                        <a:rPr kumimoji="1" lang="ja-JP" altLang="en-US" sz="1000" kern="1200" dirty="0" smtClean="0">
                          <a:solidFill>
                            <a:schemeClr val="tx1"/>
                          </a:solidFill>
                          <a:latin typeface="Meiryo UI" panose="020B0604030504040204" pitchFamily="50" charset="-128"/>
                          <a:ea typeface="Meiryo UI" panose="020B0604030504040204" pitchFamily="50" charset="-128"/>
                          <a:cs typeface="+mn-cs"/>
                        </a:rPr>
                        <a:t>→公共施設の共同化</a:t>
                      </a:r>
                      <a:endParaRPr kumimoji="1" lang="en-US" altLang="ja-JP" sz="1000" kern="1200" dirty="0" smtClean="0">
                        <a:solidFill>
                          <a:schemeClr val="tx1"/>
                        </a:solidFill>
                        <a:latin typeface="Meiryo UI" panose="020B0604030504040204" pitchFamily="50" charset="-128"/>
                        <a:ea typeface="Meiryo UI" panose="020B0604030504040204" pitchFamily="50" charset="-128"/>
                        <a:cs typeface="+mn-cs"/>
                      </a:endParaRPr>
                    </a:p>
                    <a:p>
                      <a:pPr marL="234950" marR="0" lvl="0" indent="-23495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　・窓口業務に関するノウハウ等の</a:t>
                      </a:r>
                      <a:r>
                        <a:rPr kumimoji="1" lang="en-US" altLang="ja-JP" sz="1000" dirty="0" smtClean="0">
                          <a:solidFill>
                            <a:schemeClr val="tx1"/>
                          </a:solidFill>
                          <a:latin typeface="Meiryo UI" panose="020B0604030504040204" pitchFamily="50" charset="-128"/>
                          <a:ea typeface="Meiryo UI" panose="020B0604030504040204" pitchFamily="50" charset="-128"/>
                        </a:rPr>
                        <a:t/>
                      </a:r>
                      <a:br>
                        <a:rPr kumimoji="1" lang="en-US" altLang="ja-JP" sz="1000" dirty="0" smtClean="0">
                          <a:solidFill>
                            <a:schemeClr val="tx1"/>
                          </a:solidFill>
                          <a:latin typeface="Meiryo UI" panose="020B0604030504040204" pitchFamily="50" charset="-128"/>
                          <a:ea typeface="Meiryo UI" panose="020B0604030504040204" pitchFamily="50" charset="-128"/>
                        </a:rPr>
                      </a:br>
                      <a:r>
                        <a:rPr kumimoji="1" lang="ja-JP" altLang="en-US" sz="1000" dirty="0" smtClean="0">
                          <a:solidFill>
                            <a:schemeClr val="tx1"/>
                          </a:solidFill>
                          <a:latin typeface="Meiryo UI" panose="020B0604030504040204" pitchFamily="50" charset="-128"/>
                          <a:ea typeface="Meiryo UI" panose="020B0604030504040204" pitchFamily="50" charset="-128"/>
                        </a:rPr>
                        <a:t>共有→窓口の共同化</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234950" marR="0" lvl="0" indent="-23495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　</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00" b="1" dirty="0" smtClean="0">
                          <a:solidFill>
                            <a:schemeClr val="tx1"/>
                          </a:solidFill>
                          <a:latin typeface="Meiryo UI" panose="020B0604030504040204" pitchFamily="50" charset="-128"/>
                          <a:ea typeface="Meiryo UI" panose="020B0604030504040204" pitchFamily="50" charset="-128"/>
                        </a:rPr>
                        <a:t>中核市を核にした連携</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700" b="0" dirty="0" smtClean="0">
                          <a:solidFill>
                            <a:schemeClr val="tx1"/>
                          </a:solidFill>
                          <a:latin typeface="Meiryo UI" panose="020B0604030504040204" pitchFamily="50" charset="-128"/>
                          <a:ea typeface="Meiryo UI" panose="020B0604030504040204" pitchFamily="50" charset="-128"/>
                        </a:rPr>
                        <a:t>（上記の一般市同士の連携メニューに加え）</a:t>
                      </a:r>
                      <a:endParaRPr kumimoji="1" lang="en-US" altLang="ja-JP" sz="700" dirty="0" smtClean="0">
                        <a:solidFill>
                          <a:schemeClr val="tx1"/>
                        </a:solidFill>
                        <a:latin typeface="Meiryo UI" panose="020B0604030504040204" pitchFamily="50" charset="-128"/>
                        <a:ea typeface="Meiryo UI" panose="020B0604030504040204" pitchFamily="50" charset="-128"/>
                      </a:endParaRPr>
                    </a:p>
                    <a:p>
                      <a:pPr marL="0" indent="0">
                        <a:buFont typeface="Wingdings" panose="05000000000000000000" pitchFamily="2" charset="2"/>
                        <a:buNone/>
                      </a:pPr>
                      <a:r>
                        <a:rPr kumimoji="1" lang="ja-JP" altLang="en-US" sz="1000" dirty="0" smtClean="0">
                          <a:solidFill>
                            <a:schemeClr val="tx1"/>
                          </a:solidFill>
                          <a:latin typeface="Meiryo UI" panose="020B0604030504040204" pitchFamily="50" charset="-128"/>
                          <a:ea typeface="Meiryo UI" panose="020B0604030504040204" pitchFamily="50" charset="-128"/>
                        </a:rPr>
                        <a:t>　・地域ブランドの確立</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indent="0">
                        <a:buFont typeface="Wingdings" panose="05000000000000000000" pitchFamily="2" charset="2"/>
                        <a:buNone/>
                      </a:pPr>
                      <a:r>
                        <a:rPr kumimoji="1" lang="ja-JP" altLang="en-US" sz="1000" dirty="0" smtClean="0">
                          <a:solidFill>
                            <a:schemeClr val="tx1"/>
                          </a:solidFill>
                          <a:latin typeface="Meiryo UI" panose="020B0604030504040204" pitchFamily="50" charset="-128"/>
                          <a:ea typeface="Meiryo UI" panose="020B0604030504040204" pitchFamily="50" charset="-128"/>
                        </a:rPr>
                        <a:t>　・中小企業支援機能の共同化</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indent="0">
                        <a:buFont typeface="Wingdings" panose="05000000000000000000" pitchFamily="2" charset="2"/>
                        <a:buNone/>
                      </a:pPr>
                      <a:r>
                        <a:rPr kumimoji="1" lang="ja-JP" altLang="en-US" sz="1000" dirty="0" smtClean="0">
                          <a:solidFill>
                            <a:schemeClr val="tx1"/>
                          </a:solidFill>
                          <a:latin typeface="Meiryo UI" panose="020B0604030504040204" pitchFamily="50" charset="-128"/>
                          <a:ea typeface="Meiryo UI" panose="020B0604030504040204" pitchFamily="50" charset="-128"/>
                        </a:rPr>
                        <a:t>　・専門人材の共同採用</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indent="0">
                        <a:buFont typeface="Wingdings" panose="05000000000000000000" pitchFamily="2" charset="2"/>
                        <a:buNone/>
                      </a:pP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indent="0">
                        <a:buFont typeface="Wingdings" panose="05000000000000000000" pitchFamily="2" charset="2"/>
                        <a:buNone/>
                      </a:pPr>
                      <a:endParaRPr kumimoji="1" lang="en-US" altLang="ja-JP" sz="700" dirty="0" smtClean="0">
                        <a:solidFill>
                          <a:schemeClr val="tx1"/>
                        </a:solidFill>
                        <a:latin typeface="Meiryo UI" panose="020B0604030504040204" pitchFamily="50" charset="-128"/>
                        <a:ea typeface="Meiryo UI" panose="020B0604030504040204" pitchFamily="50" charset="-128"/>
                      </a:endParaRPr>
                    </a:p>
                    <a:p>
                      <a:pPr marL="87313" indent="-87313">
                        <a:buFont typeface="Wingdings" panose="05000000000000000000" pitchFamily="2" charset="2"/>
                        <a:buChar char="Ø"/>
                      </a:pPr>
                      <a:r>
                        <a:rPr kumimoji="1" lang="ja-JP" altLang="en-US" sz="1000" b="1" dirty="0" smtClean="0">
                          <a:solidFill>
                            <a:schemeClr val="tx1"/>
                          </a:solidFill>
                          <a:latin typeface="Meiryo UI" panose="020B0604030504040204" pitchFamily="50" charset="-128"/>
                          <a:ea typeface="Meiryo UI" panose="020B0604030504040204" pitchFamily="50" charset="-128"/>
                        </a:rPr>
                        <a:t>連続性の強い生活・経済圏を成す中河内地域との連携</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pPr marL="227013" marR="0" lvl="0" indent="-227013" algn="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marL="227013" marR="0" lvl="0" indent="-227013" algn="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marL="227013" marR="0" lvl="0" indent="-227013" algn="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marL="227013" marR="0" lvl="0" indent="-227013" algn="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000" b="0" dirty="0" smtClean="0">
                          <a:solidFill>
                            <a:schemeClr val="tx1"/>
                          </a:solidFill>
                          <a:latin typeface="Meiryo UI" panose="020B0604030504040204" pitchFamily="50" charset="-128"/>
                          <a:ea typeface="Meiryo UI" panose="020B0604030504040204" pitchFamily="50" charset="-128"/>
                        </a:rPr>
                        <a:t>等</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36000" marR="3600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14464747"/>
                  </a:ext>
                </a:extLst>
              </a:tr>
              <a:tr h="370840">
                <a:tc>
                  <a:txBody>
                    <a:bodyPr/>
                    <a:lstStyle/>
                    <a:p>
                      <a:r>
                        <a:rPr kumimoji="1" lang="ja-JP" altLang="en-US" sz="1200" b="1" dirty="0" smtClean="0">
                          <a:solidFill>
                            <a:schemeClr val="tx1"/>
                          </a:solidFill>
                        </a:rPr>
                        <a:t>これまでの</a:t>
                      </a:r>
                      <a:endParaRPr kumimoji="1" lang="en-US" altLang="ja-JP" sz="1200" b="1" dirty="0" smtClean="0">
                        <a:solidFill>
                          <a:schemeClr val="tx1"/>
                        </a:solidFill>
                      </a:endParaRPr>
                    </a:p>
                    <a:p>
                      <a:r>
                        <a:rPr kumimoji="1" lang="ja-JP" altLang="en-US" sz="1200" b="1" dirty="0" smtClean="0">
                          <a:solidFill>
                            <a:schemeClr val="tx1"/>
                          </a:solidFill>
                        </a:rPr>
                        <a:t>連携実績</a:t>
                      </a:r>
                      <a:endParaRPr kumimoji="1" lang="ja-JP" altLang="en-US" sz="1200" b="1" dirty="0">
                        <a:solidFill>
                          <a:schemeClr val="tx1"/>
                        </a:solidFill>
                      </a:endParaRPr>
                    </a:p>
                  </a:txBody>
                  <a:tcP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marL="44450" indent="-44450">
                        <a:buFont typeface="Wingdings" panose="05000000000000000000" pitchFamily="2" charset="2"/>
                        <a:buNone/>
                      </a:pPr>
                      <a:r>
                        <a:rPr kumimoji="1" lang="ja-JP" altLang="en-US" sz="900" dirty="0" smtClean="0">
                          <a:solidFill>
                            <a:schemeClr val="tx1"/>
                          </a:solidFill>
                          <a:latin typeface="Meiryo UI" panose="020B0604030504040204" pitchFamily="50" charset="-128"/>
                          <a:ea typeface="Meiryo UI" panose="020B0604030504040204" pitchFamily="50" charset="-128"/>
                        </a:rPr>
                        <a:t>・周辺３市との廃棄物処理施設の共同設置</a:t>
                      </a:r>
                      <a:endParaRPr kumimoji="1" lang="en-US" altLang="ja-JP" sz="900" dirty="0" smtClean="0">
                        <a:solidFill>
                          <a:schemeClr val="tx1"/>
                        </a:solidFill>
                        <a:latin typeface="Meiryo UI" panose="020B0604030504040204" pitchFamily="50" charset="-128"/>
                        <a:ea typeface="Meiryo UI" panose="020B0604030504040204" pitchFamily="50" charset="-128"/>
                      </a:endParaRPr>
                    </a:p>
                    <a:p>
                      <a:pPr marL="60325" indent="-60325">
                        <a:buFont typeface="Wingdings" panose="05000000000000000000" pitchFamily="2" charset="2"/>
                        <a:buNone/>
                      </a:pPr>
                      <a:r>
                        <a:rPr kumimoji="1" lang="ja-JP" altLang="en-US" sz="900" dirty="0" smtClean="0">
                          <a:solidFill>
                            <a:schemeClr val="tx1"/>
                          </a:solidFill>
                          <a:latin typeface="Meiryo UI" panose="020B0604030504040204" pitchFamily="50" charset="-128"/>
                          <a:ea typeface="Meiryo UI" panose="020B0604030504040204" pitchFamily="50" charset="-128"/>
                        </a:rPr>
                        <a:t>・庭窪浄水場施設の共同化</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36000" marR="36000">
                    <a:lnB w="19050" cap="flat" cmpd="sng" algn="ctr">
                      <a:solidFill>
                        <a:schemeClr val="tx1"/>
                      </a:solidFill>
                      <a:prstDash val="solid"/>
                      <a:round/>
                      <a:headEnd type="none" w="med" len="med"/>
                      <a:tailEnd type="none" w="med" len="med"/>
                    </a:lnB>
                  </a:tcPr>
                </a:tc>
                <a:tc>
                  <a:txBody>
                    <a:bodyPr/>
                    <a:lstStyle/>
                    <a:p>
                      <a:pPr marL="44450" indent="-44450" algn="l" defTabSz="914400" rtl="0" eaLnBrk="1" latinLnBrk="0" hangingPunct="1">
                        <a:buFont typeface="Wingdings" panose="05000000000000000000" pitchFamily="2" charset="2"/>
                        <a:buNone/>
                      </a:pPr>
                      <a:r>
                        <a:rPr kumimoji="1" lang="ja-JP" altLang="en-US" sz="900" kern="1200" dirty="0" smtClean="0">
                          <a:solidFill>
                            <a:schemeClr val="tx1"/>
                          </a:solidFill>
                          <a:latin typeface="Meiryo UI" panose="020B0604030504040204" pitchFamily="50" charset="-128"/>
                          <a:ea typeface="Meiryo UI" panose="020B0604030504040204" pitchFamily="50" charset="-128"/>
                          <a:cs typeface="+mn-cs"/>
                        </a:rPr>
                        <a:t>・府から権限移譲を受けた教職員人事事務の共同処理</a:t>
                      </a:r>
                      <a:endParaRPr kumimoji="1" lang="en-US" altLang="ja-JP" sz="900" kern="1200" dirty="0" smtClean="0">
                        <a:solidFill>
                          <a:schemeClr val="tx1"/>
                        </a:solidFill>
                        <a:latin typeface="Meiryo UI" panose="020B0604030504040204" pitchFamily="50" charset="-128"/>
                        <a:ea typeface="Meiryo UI" panose="020B0604030504040204" pitchFamily="50" charset="-128"/>
                        <a:cs typeface="+mn-cs"/>
                      </a:endParaRPr>
                    </a:p>
                    <a:p>
                      <a:pPr marL="44450" indent="-44450" algn="l" defTabSz="914400" rtl="0" eaLnBrk="1" latinLnBrk="0" hangingPunct="1">
                        <a:buFont typeface="Wingdings" panose="05000000000000000000" pitchFamily="2" charset="2"/>
                        <a:buNone/>
                      </a:pPr>
                      <a:r>
                        <a:rPr kumimoji="1" lang="ja-JP" altLang="en-US" sz="900" kern="1200" dirty="0" smtClean="0">
                          <a:solidFill>
                            <a:schemeClr val="tx1"/>
                          </a:solidFill>
                          <a:latin typeface="Meiryo UI" panose="020B0604030504040204" pitchFamily="50" charset="-128"/>
                          <a:ea typeface="Meiryo UI" panose="020B0604030504040204" pitchFamily="50" charset="-128"/>
                          <a:cs typeface="+mn-cs"/>
                        </a:rPr>
                        <a:t>・福祉や府からの移譲事務にかかる機関の共同設置・事務委託</a:t>
                      </a:r>
                      <a:endParaRPr kumimoji="1" lang="en-US" altLang="ja-JP" sz="900" kern="1200" dirty="0" smtClean="0">
                        <a:solidFill>
                          <a:schemeClr val="tx1"/>
                        </a:solidFill>
                        <a:latin typeface="Meiryo UI" panose="020B0604030504040204" pitchFamily="50" charset="-128"/>
                        <a:ea typeface="Meiryo UI" panose="020B0604030504040204" pitchFamily="50" charset="-128"/>
                        <a:cs typeface="+mn-cs"/>
                      </a:endParaRPr>
                    </a:p>
                    <a:p>
                      <a:pPr marL="104775" indent="-104775" algn="l" defTabSz="914400" rtl="0" eaLnBrk="1" latinLnBrk="0" hangingPunct="1">
                        <a:buFont typeface="Wingdings" panose="05000000000000000000" pitchFamily="2" charset="2"/>
                        <a:buNone/>
                      </a:pPr>
                      <a:r>
                        <a:rPr kumimoji="1" lang="ja-JP" altLang="en-US" sz="900" kern="1200" dirty="0" smtClean="0">
                          <a:solidFill>
                            <a:schemeClr val="tx1"/>
                          </a:solidFill>
                          <a:latin typeface="Meiryo UI" panose="020B0604030504040204" pitchFamily="50" charset="-128"/>
                          <a:ea typeface="Meiryo UI" panose="020B0604030504040204" pitchFamily="50" charset="-128"/>
                          <a:cs typeface="+mn-cs"/>
                        </a:rPr>
                        <a:t>・消防指令の共同管理及び執行</a:t>
                      </a:r>
                      <a:endParaRPr kumimoji="1" lang="en-US" altLang="ja-JP" sz="900" kern="1200" dirty="0" smtClean="0">
                        <a:solidFill>
                          <a:schemeClr val="tx1"/>
                        </a:solidFill>
                        <a:latin typeface="Meiryo UI" panose="020B0604030504040204" pitchFamily="50" charset="-128"/>
                        <a:ea typeface="Meiryo UI" panose="020B0604030504040204" pitchFamily="50" charset="-128"/>
                        <a:cs typeface="+mn-cs"/>
                      </a:endParaRPr>
                    </a:p>
                    <a:p>
                      <a:pPr marL="104775" indent="-104775" algn="l" defTabSz="914400" rtl="0" eaLnBrk="1" latinLnBrk="0" hangingPunct="1">
                        <a:buFont typeface="Wingdings" panose="05000000000000000000" pitchFamily="2" charset="2"/>
                        <a:buNone/>
                      </a:pPr>
                      <a:r>
                        <a:rPr kumimoji="1" lang="ja-JP" altLang="en-US" sz="900" kern="1200" dirty="0" smtClean="0">
                          <a:solidFill>
                            <a:schemeClr val="tx1"/>
                          </a:solidFill>
                          <a:latin typeface="Meiryo UI" panose="020B0604030504040204" pitchFamily="50" charset="-128"/>
                          <a:ea typeface="Meiryo UI" panose="020B0604030504040204" pitchFamily="50" charset="-128"/>
                          <a:cs typeface="+mn-cs"/>
                        </a:rPr>
                        <a:t>（豊能地域３市と三島地域２市）</a:t>
                      </a:r>
                      <a:endParaRPr kumimoji="1" lang="en-US" altLang="ja-JP" sz="900" kern="1200" dirty="0" smtClean="0">
                        <a:solidFill>
                          <a:schemeClr val="tx1"/>
                        </a:solidFill>
                        <a:latin typeface="Meiryo UI" panose="020B0604030504040204" pitchFamily="50" charset="-128"/>
                        <a:ea typeface="Meiryo UI" panose="020B0604030504040204" pitchFamily="50" charset="-128"/>
                        <a:cs typeface="+mn-cs"/>
                      </a:endParaRPr>
                    </a:p>
                  </a:txBody>
                  <a:tcPr marL="36000" marR="36000">
                    <a:lnB w="19050" cap="flat" cmpd="sng" algn="ctr">
                      <a:solidFill>
                        <a:schemeClr val="tx1"/>
                      </a:solidFill>
                      <a:prstDash val="solid"/>
                      <a:round/>
                      <a:headEnd type="none" w="med" len="med"/>
                      <a:tailEnd type="none" w="med" len="med"/>
                    </a:lnB>
                  </a:tcPr>
                </a:tc>
                <a:tc>
                  <a:txBody>
                    <a:bodyPr/>
                    <a:lstStyle/>
                    <a:p>
                      <a:pPr marL="42863" indent="-42863" algn="l" defTabSz="914400" rtl="0" eaLnBrk="1" latinLnBrk="0" hangingPunct="1">
                        <a:buFont typeface="Wingdings" panose="05000000000000000000" pitchFamily="2" charset="2"/>
                        <a:buNone/>
                      </a:pPr>
                      <a:r>
                        <a:rPr kumimoji="1" lang="ja-JP" altLang="en-US" sz="900" kern="1200" dirty="0" smtClean="0">
                          <a:solidFill>
                            <a:schemeClr val="tx1"/>
                          </a:solidFill>
                          <a:latin typeface="Meiryo UI" panose="020B0604030504040204" pitchFamily="50" charset="-128"/>
                          <a:ea typeface="Meiryo UI" panose="020B0604030504040204" pitchFamily="50" charset="-128"/>
                          <a:cs typeface="+mn-cs"/>
                        </a:rPr>
                        <a:t>・消防指令の共同管理及び執行</a:t>
                      </a:r>
                      <a:endParaRPr kumimoji="1" lang="en-US" altLang="ja-JP" sz="900" kern="1200" dirty="0" smtClean="0">
                        <a:solidFill>
                          <a:schemeClr val="tx1"/>
                        </a:solidFill>
                        <a:latin typeface="Meiryo UI" panose="020B0604030504040204" pitchFamily="50" charset="-128"/>
                        <a:ea typeface="Meiryo UI" panose="020B0604030504040204" pitchFamily="50" charset="-128"/>
                        <a:cs typeface="+mn-cs"/>
                      </a:endParaRPr>
                    </a:p>
                    <a:p>
                      <a:pPr marL="42863" indent="-42863" algn="l" defTabSz="914400" rtl="0" eaLnBrk="1" latinLnBrk="0" hangingPunct="1">
                        <a:buFont typeface="Wingdings" panose="05000000000000000000" pitchFamily="2" charset="2"/>
                        <a:buNone/>
                      </a:pPr>
                      <a:r>
                        <a:rPr kumimoji="1" lang="ja-JP" altLang="en-US" sz="900" kern="1200" dirty="0" smtClean="0">
                          <a:solidFill>
                            <a:schemeClr val="tx1"/>
                          </a:solidFill>
                          <a:latin typeface="Meiryo UI" panose="020B0604030504040204" pitchFamily="50" charset="-128"/>
                          <a:ea typeface="Meiryo UI" panose="020B0604030504040204" pitchFamily="50" charset="-128"/>
                          <a:cs typeface="+mn-cs"/>
                        </a:rPr>
                        <a:t>（豊能地域３市と三島地域２市）</a:t>
                      </a:r>
                      <a:endParaRPr kumimoji="1" lang="en-US" altLang="ja-JP" sz="900" kern="1200" dirty="0" smtClean="0">
                        <a:solidFill>
                          <a:schemeClr val="tx1"/>
                        </a:solidFill>
                        <a:latin typeface="Meiryo UI" panose="020B0604030504040204" pitchFamily="50" charset="-128"/>
                        <a:ea typeface="Meiryo UI" panose="020B0604030504040204" pitchFamily="50" charset="-128"/>
                        <a:cs typeface="+mn-cs"/>
                      </a:endParaRPr>
                    </a:p>
                    <a:p>
                      <a:pPr marL="0" indent="0">
                        <a:buFont typeface="Wingdings" panose="05000000000000000000" pitchFamily="2" charset="2"/>
                        <a:buNone/>
                      </a:pPr>
                      <a:endParaRPr kumimoji="1" lang="en-US" altLang="ja-JP" sz="900" dirty="0" smtClean="0">
                        <a:solidFill>
                          <a:schemeClr val="tx1"/>
                        </a:solidFill>
                        <a:latin typeface="Meiryo UI" panose="020B0604030504040204" pitchFamily="50" charset="-128"/>
                        <a:ea typeface="Meiryo UI" panose="020B0604030504040204" pitchFamily="50" charset="-128"/>
                      </a:endParaRPr>
                    </a:p>
                    <a:p>
                      <a:pPr marL="180975" indent="-180975">
                        <a:buFont typeface="Wingdings" panose="05000000000000000000" pitchFamily="2" charset="2"/>
                        <a:buChar char="Ø"/>
                      </a:pP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36000" marR="36000">
                    <a:lnB w="19050" cap="flat" cmpd="sng" algn="ctr">
                      <a:solidFill>
                        <a:schemeClr val="tx1"/>
                      </a:solidFill>
                      <a:prstDash val="solid"/>
                      <a:round/>
                      <a:headEnd type="none" w="med" len="med"/>
                      <a:tailEnd type="none" w="med" len="med"/>
                    </a:lnB>
                  </a:tcPr>
                </a:tc>
                <a:tc>
                  <a:txBody>
                    <a:bodyPr/>
                    <a:lstStyle/>
                    <a:p>
                      <a:pPr marL="85725" indent="-85725">
                        <a:buFont typeface="Wingdings" panose="05000000000000000000" pitchFamily="2" charset="2"/>
                        <a:buNone/>
                      </a:pPr>
                      <a:r>
                        <a:rPr kumimoji="1" lang="ja-JP" altLang="en-US" sz="900" dirty="0" smtClean="0">
                          <a:solidFill>
                            <a:schemeClr val="tx1"/>
                          </a:solidFill>
                          <a:latin typeface="Meiryo UI" panose="020B0604030504040204" pitchFamily="50" charset="-128"/>
                          <a:ea typeface="Meiryo UI" panose="020B0604030504040204" pitchFamily="50" charset="-128"/>
                        </a:rPr>
                        <a:t>・介護保険事務を行う広域連合</a:t>
                      </a:r>
                      <a:endParaRPr kumimoji="1" lang="en-US" altLang="ja-JP" sz="900" dirty="0" smtClean="0">
                        <a:solidFill>
                          <a:schemeClr val="tx1"/>
                        </a:solidFill>
                        <a:latin typeface="Meiryo UI" panose="020B0604030504040204" pitchFamily="50" charset="-128"/>
                        <a:ea typeface="Meiryo UI" panose="020B0604030504040204" pitchFamily="50" charset="-128"/>
                      </a:endParaRPr>
                    </a:p>
                    <a:p>
                      <a:pPr marL="85725" indent="-85725">
                        <a:buFont typeface="Wingdings" panose="05000000000000000000" pitchFamily="2" charset="2"/>
                        <a:buNone/>
                      </a:pPr>
                      <a:r>
                        <a:rPr kumimoji="1" lang="ja-JP" altLang="en-US" sz="900" dirty="0" smtClean="0">
                          <a:solidFill>
                            <a:schemeClr val="tx1"/>
                          </a:solidFill>
                          <a:latin typeface="Meiryo UI" panose="020B0604030504040204" pitchFamily="50" charset="-128"/>
                          <a:ea typeface="Meiryo UI" panose="020B0604030504040204" pitchFamily="50" charset="-128"/>
                        </a:rPr>
                        <a:t>・救急医療にかかる協議会</a:t>
                      </a:r>
                      <a:endParaRPr kumimoji="1" lang="en-US" altLang="ja-JP" sz="900" dirty="0" smtClean="0">
                        <a:solidFill>
                          <a:schemeClr val="tx1"/>
                        </a:solidFill>
                        <a:latin typeface="Meiryo UI" panose="020B0604030504040204" pitchFamily="50" charset="-128"/>
                        <a:ea typeface="Meiryo UI" panose="020B0604030504040204" pitchFamily="50" charset="-128"/>
                      </a:endParaRPr>
                    </a:p>
                    <a:p>
                      <a:pPr marL="85725" indent="-85725">
                        <a:buFont typeface="Wingdings" panose="05000000000000000000" pitchFamily="2" charset="2"/>
                        <a:buNone/>
                      </a:pPr>
                      <a:r>
                        <a:rPr kumimoji="1" lang="ja-JP" altLang="en-US" sz="900" dirty="0" smtClean="0">
                          <a:solidFill>
                            <a:schemeClr val="tx1"/>
                          </a:solidFill>
                          <a:latin typeface="Meiryo UI" panose="020B0604030504040204" pitchFamily="50" charset="-128"/>
                          <a:ea typeface="Meiryo UI" panose="020B0604030504040204" pitchFamily="50" charset="-128"/>
                        </a:rPr>
                        <a:t>・ドクターカーの導入</a:t>
                      </a:r>
                      <a:endParaRPr kumimoji="1" lang="en-US" altLang="ja-JP" sz="900" dirty="0" smtClean="0">
                        <a:solidFill>
                          <a:schemeClr val="tx1"/>
                        </a:solidFill>
                        <a:latin typeface="Meiryo UI" panose="020B0604030504040204" pitchFamily="50" charset="-128"/>
                        <a:ea typeface="Meiryo UI" panose="020B0604030504040204" pitchFamily="50" charset="-128"/>
                      </a:endParaRPr>
                    </a:p>
                  </a:txBody>
                  <a:tcPr marL="36000" marR="36000">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7548179"/>
                  </a:ext>
                </a:extLst>
              </a:tr>
            </a:tbl>
          </a:graphicData>
        </a:graphic>
      </p:graphicFrame>
      <p:sp>
        <p:nvSpPr>
          <p:cNvPr id="3" name="スライド番号プレースホルダー 1"/>
          <p:cNvSpPr>
            <a:spLocks noGrp="1"/>
          </p:cNvSpPr>
          <p:nvPr>
            <p:ph type="sldNum" sz="quarter" idx="12"/>
          </p:nvPr>
        </p:nvSpPr>
        <p:spPr>
          <a:xfrm>
            <a:off x="6978661" y="646622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6</a:t>
            </a:r>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60152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201845258"/>
              </p:ext>
            </p:extLst>
          </p:nvPr>
        </p:nvGraphicFramePr>
        <p:xfrm>
          <a:off x="36000" y="468740"/>
          <a:ext cx="9053829" cy="6264780"/>
        </p:xfrm>
        <a:graphic>
          <a:graphicData uri="http://schemas.openxmlformats.org/drawingml/2006/table">
            <a:tbl>
              <a:tblPr firstRow="1" bandRow="1">
                <a:tableStyleId>{5C22544A-7EE6-4342-B048-85BDC9FD1C3A}</a:tableStyleId>
              </a:tblPr>
              <a:tblGrid>
                <a:gridCol w="972000">
                  <a:extLst>
                    <a:ext uri="{9D8B030D-6E8A-4147-A177-3AD203B41FA5}">
                      <a16:colId xmlns:a16="http://schemas.microsoft.com/office/drawing/2014/main" val="3164408231"/>
                    </a:ext>
                  </a:extLst>
                </a:gridCol>
                <a:gridCol w="2021943">
                  <a:extLst>
                    <a:ext uri="{9D8B030D-6E8A-4147-A177-3AD203B41FA5}">
                      <a16:colId xmlns:a16="http://schemas.microsoft.com/office/drawing/2014/main" val="1788653758"/>
                    </a:ext>
                  </a:extLst>
                </a:gridCol>
                <a:gridCol w="2016000">
                  <a:extLst>
                    <a:ext uri="{9D8B030D-6E8A-4147-A177-3AD203B41FA5}">
                      <a16:colId xmlns:a16="http://schemas.microsoft.com/office/drawing/2014/main" val="2811575869"/>
                    </a:ext>
                  </a:extLst>
                </a:gridCol>
                <a:gridCol w="2021943">
                  <a:extLst>
                    <a:ext uri="{9D8B030D-6E8A-4147-A177-3AD203B41FA5}">
                      <a16:colId xmlns:a16="http://schemas.microsoft.com/office/drawing/2014/main" val="2318557540"/>
                    </a:ext>
                  </a:extLst>
                </a:gridCol>
                <a:gridCol w="2021943">
                  <a:extLst>
                    <a:ext uri="{9D8B030D-6E8A-4147-A177-3AD203B41FA5}">
                      <a16:colId xmlns:a16="http://schemas.microsoft.com/office/drawing/2014/main" val="3147140178"/>
                    </a:ext>
                  </a:extLst>
                </a:gridCol>
              </a:tblGrid>
              <a:tr h="288000">
                <a:tc>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中河内地域</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南河内地域</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泉北地域</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泉南地域</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347022767"/>
                  </a:ext>
                </a:extLst>
              </a:tr>
              <a:tr h="684000">
                <a:tc>
                  <a:txBody>
                    <a:bodyPr/>
                    <a:lstStyle/>
                    <a:p>
                      <a:r>
                        <a:rPr kumimoji="1" lang="ja-JP" altLang="en-US" sz="1200" b="1" dirty="0" smtClean="0">
                          <a:latin typeface="Meiryo UI" panose="020B0604030504040204" pitchFamily="50" charset="-128"/>
                          <a:ea typeface="Meiryo UI" panose="020B0604030504040204" pitchFamily="50" charset="-128"/>
                        </a:rPr>
                        <a:t>構成</a:t>
                      </a:r>
                      <a:endParaRPr kumimoji="1" lang="ja-JP" altLang="en-US" sz="1200" b="0" dirty="0" smtClean="0">
                        <a:latin typeface="Meiryo UI" panose="020B0604030504040204" pitchFamily="50" charset="-128"/>
                        <a:ea typeface="Meiryo UI" panose="020B0604030504040204" pitchFamily="50" charset="-128"/>
                      </a:endParaRPr>
                    </a:p>
                  </a:txBody>
                  <a:tcPr/>
                </a:tc>
                <a:tc>
                  <a:txBody>
                    <a:bodyPr/>
                    <a:lstStyle/>
                    <a:p>
                      <a:pPr algn="l"/>
                      <a:r>
                        <a:rPr kumimoji="1" lang="ja-JP" altLang="en-US" sz="1050" dirty="0" smtClean="0">
                          <a:latin typeface="Meiryo UI" panose="020B0604030504040204" pitchFamily="50" charset="-128"/>
                          <a:ea typeface="Meiryo UI" panose="020B0604030504040204" pitchFamily="50" charset="-128"/>
                        </a:rPr>
                        <a:t>★八尾市、柏原市、</a:t>
                      </a:r>
                      <a:endParaRPr kumimoji="1" lang="en-US" altLang="ja-JP" sz="1050" dirty="0" smtClean="0">
                        <a:latin typeface="Meiryo UI" panose="020B0604030504040204" pitchFamily="50" charset="-128"/>
                        <a:ea typeface="Meiryo UI" panose="020B0604030504040204" pitchFamily="50" charset="-128"/>
                      </a:endParaRPr>
                    </a:p>
                    <a:p>
                      <a:pPr algn="l"/>
                      <a:r>
                        <a:rPr kumimoji="1" lang="ja-JP" altLang="en-US" sz="1050" dirty="0" smtClean="0">
                          <a:latin typeface="Meiryo UI" panose="020B0604030504040204" pitchFamily="50" charset="-128"/>
                          <a:ea typeface="Meiryo UI" panose="020B0604030504040204" pitchFamily="50" charset="-128"/>
                        </a:rPr>
                        <a:t>★東大阪市</a:t>
                      </a:r>
                      <a:endParaRPr kumimoji="1" lang="en-US" altLang="ja-JP" sz="1050" dirty="0" smtClean="0">
                        <a:latin typeface="Meiryo UI" panose="020B0604030504040204" pitchFamily="50" charset="-128"/>
                        <a:ea typeface="Meiryo UI" panose="020B0604030504040204" pitchFamily="50" charset="-128"/>
                      </a:endParaRPr>
                    </a:p>
                    <a:p>
                      <a:pPr algn="l"/>
                      <a:endParaRPr kumimoji="1" lang="en-US" altLang="ja-JP" sz="1050" dirty="0" smtClean="0">
                        <a:latin typeface="Meiryo UI" panose="020B0604030504040204" pitchFamily="50" charset="-128"/>
                        <a:ea typeface="Meiryo UI" panose="020B0604030504040204" pitchFamily="50" charset="-128"/>
                      </a:endParaRPr>
                    </a:p>
                  </a:txBody>
                  <a:tcPr/>
                </a:tc>
                <a:tc>
                  <a:txBody>
                    <a:bodyPr/>
                    <a:lstStyle/>
                    <a:p>
                      <a:pPr algn="l"/>
                      <a:r>
                        <a:rPr kumimoji="1" lang="zh-CN" altLang="en-US" sz="1050" dirty="0" smtClean="0">
                          <a:latin typeface="Meiryo UI" panose="020B0604030504040204" pitchFamily="50" charset="-128"/>
                          <a:ea typeface="Meiryo UI" panose="020B0604030504040204" pitchFamily="50" charset="-128"/>
                        </a:rPr>
                        <a:t>富田林市</a:t>
                      </a:r>
                      <a:r>
                        <a:rPr kumimoji="1" lang="zh-CN" altLang="en-US" sz="1050" dirty="0">
                          <a:latin typeface="Meiryo UI" panose="020B0604030504040204" pitchFamily="50" charset="-128"/>
                          <a:ea typeface="Meiryo UI" panose="020B0604030504040204" pitchFamily="50" charset="-128"/>
                        </a:rPr>
                        <a:t>、河内長野市、松原市、羽曳野市、藤井寺市、大阪狭山市、太子町、河南町、千早赤阪村</a:t>
                      </a:r>
                      <a:endParaRPr kumimoji="1" lang="en-US" altLang="ja-JP" sz="1050" dirty="0">
                        <a:latin typeface="Meiryo UI" panose="020B0604030504040204" pitchFamily="50" charset="-128"/>
                        <a:ea typeface="Meiryo UI" panose="020B0604030504040204" pitchFamily="50" charset="-128"/>
                      </a:endParaRPr>
                    </a:p>
                  </a:txBody>
                  <a:tcPr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rPr>
                        <a:t>●</a:t>
                      </a:r>
                      <a:r>
                        <a:rPr kumimoji="1" lang="zh-TW" altLang="en-US" sz="1050" dirty="0" smtClean="0">
                          <a:latin typeface="Meiryo UI" panose="020B0604030504040204" pitchFamily="50" charset="-128"/>
                          <a:ea typeface="Meiryo UI" panose="020B0604030504040204" pitchFamily="50" charset="-128"/>
                        </a:rPr>
                        <a:t>堺市、泉大津市、和泉市、高石市、忠岡町</a:t>
                      </a:r>
                      <a:endParaRPr kumimoji="1" lang="en-US" altLang="ja-JP" sz="105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rPr>
                        <a:t>☆</a:t>
                      </a:r>
                      <a:r>
                        <a:rPr kumimoji="1" lang="zh-TW" altLang="en-US" sz="1050" dirty="0" smtClean="0">
                          <a:latin typeface="Meiryo UI" panose="020B0604030504040204" pitchFamily="50" charset="-128"/>
                          <a:ea typeface="Meiryo UI" panose="020B0604030504040204" pitchFamily="50" charset="-128"/>
                        </a:rPr>
                        <a:t>岸和田市、貝塚市、泉佐野市、泉南市、阪南市、熊取町、田尻町、岬町</a:t>
                      </a:r>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062737597"/>
                  </a:ext>
                </a:extLst>
              </a:tr>
              <a:tr h="288000">
                <a:tc>
                  <a:txBody>
                    <a:bodyPr/>
                    <a:lstStyle/>
                    <a:p>
                      <a:r>
                        <a:rPr kumimoji="1" lang="ja-JP" altLang="en-US" sz="1200" b="1" dirty="0" smtClean="0">
                          <a:latin typeface="Meiryo UI" panose="020B0604030504040204" pitchFamily="50" charset="-128"/>
                          <a:ea typeface="Meiryo UI" panose="020B0604030504040204" pitchFamily="50" charset="-128"/>
                        </a:rPr>
                        <a:t>面積</a:t>
                      </a:r>
                      <a:endParaRPr kumimoji="1" lang="ja-JP" altLang="en-US" sz="1200" b="1" dirty="0">
                        <a:latin typeface="Meiryo UI" panose="020B0604030504040204" pitchFamily="50" charset="-128"/>
                        <a:ea typeface="Meiryo UI" panose="020B0604030504040204" pitchFamily="50" charset="-128"/>
                      </a:endParaRPr>
                    </a:p>
                  </a:txBody>
                  <a:tcPr/>
                </a:tc>
                <a:tc>
                  <a:txBody>
                    <a:bodyPr/>
                    <a:lstStyle/>
                    <a:p>
                      <a:pPr algn="l"/>
                      <a:r>
                        <a:rPr kumimoji="1" lang="en-US" altLang="ja-JP" sz="1000" dirty="0" smtClean="0">
                          <a:latin typeface="Meiryo UI" panose="020B0604030504040204" pitchFamily="50" charset="-128"/>
                          <a:ea typeface="Meiryo UI" panose="020B0604030504040204" pitchFamily="50" charset="-128"/>
                        </a:rPr>
                        <a:t>128.93k</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Meiryo UI" panose="020B0604030504040204" pitchFamily="50" charset="-128"/>
                          <a:ea typeface="Meiryo UI" panose="020B0604030504040204" pitchFamily="50" charset="-128"/>
                        </a:rPr>
                        <a:t>290.00k</a:t>
                      </a:r>
                      <a:r>
                        <a:rPr kumimoji="1" lang="ja-JP" altLang="en-US" sz="1000" dirty="0">
                          <a:latin typeface="Meiryo UI" panose="020B0604030504040204" pitchFamily="50" charset="-128"/>
                          <a:ea typeface="Meiryo UI" panose="020B0604030504040204" pitchFamily="50" charset="-128"/>
                        </a:rPr>
                        <a:t>㎡</a:t>
                      </a:r>
                      <a:endParaRPr kumimoji="1" lang="en-US" altLang="ja-JP" sz="100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Meiryo UI" panose="020B0604030504040204" pitchFamily="50" charset="-128"/>
                          <a:ea typeface="Meiryo UI" panose="020B0604030504040204" pitchFamily="50" charset="-128"/>
                        </a:rPr>
                        <a:t>264.38k</a:t>
                      </a:r>
                      <a:r>
                        <a:rPr kumimoji="1" lang="ja-JP" altLang="en-US" sz="1000" dirty="0">
                          <a:latin typeface="Meiryo UI" panose="020B0604030504040204" pitchFamily="50" charset="-128"/>
                          <a:ea typeface="Meiryo UI" panose="020B0604030504040204" pitchFamily="50" charset="-128"/>
                        </a:rPr>
                        <a:t>㎡</a:t>
                      </a:r>
                      <a:endParaRPr kumimoji="1" lang="en-US" altLang="ja-JP" sz="1000" dirty="0">
                        <a:latin typeface="Meiryo UI" panose="020B0604030504040204" pitchFamily="50" charset="-128"/>
                        <a:ea typeface="Meiryo UI" panose="020B0604030504040204" pitchFamily="50" charset="-128"/>
                      </a:endParaRPr>
                    </a:p>
                  </a:txBody>
                  <a:tcPr/>
                </a:tc>
                <a:tc>
                  <a:txBody>
                    <a:bodyPr/>
                    <a:lstStyle/>
                    <a:p>
                      <a:pPr algn="l"/>
                      <a:r>
                        <a:rPr kumimoji="1" lang="en-US" altLang="ja-JP" sz="1000" dirty="0" smtClean="0">
                          <a:latin typeface="Meiryo UI" panose="020B0604030504040204" pitchFamily="50" charset="-128"/>
                          <a:ea typeface="Meiryo UI" panose="020B0604030504040204" pitchFamily="50" charset="-128"/>
                        </a:rPr>
                        <a:t>330.31k</a:t>
                      </a:r>
                      <a:r>
                        <a:rPr kumimoji="1" lang="ja-JP" altLang="en-US" sz="1000" dirty="0" smtClean="0">
                          <a:latin typeface="Meiryo UI" panose="020B0604030504040204" pitchFamily="50" charset="-128"/>
                          <a:ea typeface="Meiryo UI" panose="020B0604030504040204" pitchFamily="50" charset="-128"/>
                        </a:rPr>
                        <a:t>㎡</a:t>
                      </a:r>
                      <a:endParaRPr kumimoji="1" lang="en-US" altLang="ja-JP" sz="10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329686945"/>
                  </a:ext>
                </a:extLst>
              </a:tr>
              <a:tr h="288000">
                <a:tc>
                  <a:txBody>
                    <a:bodyPr/>
                    <a:lstStyle/>
                    <a:p>
                      <a:r>
                        <a:rPr kumimoji="1" lang="ja-JP" altLang="en-US" sz="1200" b="1" dirty="0" smtClean="0">
                          <a:latin typeface="Meiryo UI" panose="020B0604030504040204" pitchFamily="50" charset="-128"/>
                          <a:ea typeface="Meiryo UI" panose="020B0604030504040204" pitchFamily="50" charset="-128"/>
                        </a:rPr>
                        <a:t>人口</a:t>
                      </a:r>
                      <a:r>
                        <a:rPr kumimoji="1" lang="en-US" altLang="ja-JP" sz="1000" b="0" dirty="0" smtClean="0">
                          <a:latin typeface="Meiryo UI" panose="020B0604030504040204" pitchFamily="50" charset="-128"/>
                          <a:ea typeface="Meiryo UI" panose="020B0604030504040204" pitchFamily="50" charset="-128"/>
                        </a:rPr>
                        <a:t>(2020)</a:t>
                      </a:r>
                      <a:endParaRPr kumimoji="1" lang="ja-JP" altLang="en-US" sz="1200" b="0" dirty="0">
                        <a:latin typeface="Meiryo UI" panose="020B0604030504040204" pitchFamily="50" charset="-128"/>
                        <a:ea typeface="Meiryo UI" panose="020B0604030504040204" pitchFamily="50" charset="-128"/>
                      </a:endParaRPr>
                    </a:p>
                  </a:txBody>
                  <a:tcPr/>
                </a:tc>
                <a:tc>
                  <a:txBody>
                    <a:bodyPr/>
                    <a:lstStyle/>
                    <a:p>
                      <a:pPr algn="l"/>
                      <a:r>
                        <a:rPr kumimoji="1" lang="en-US" altLang="ja-JP" sz="1000" dirty="0" smtClean="0">
                          <a:latin typeface="Meiryo UI" panose="020B0604030504040204" pitchFamily="50" charset="-128"/>
                          <a:ea typeface="Meiryo UI" panose="020B0604030504040204" pitchFamily="50" charset="-128"/>
                        </a:rPr>
                        <a:t>827,357</a:t>
                      </a:r>
                      <a:r>
                        <a:rPr kumimoji="1" lang="ja-JP" altLang="en-US" sz="1000" dirty="0" smtClean="0">
                          <a:latin typeface="Meiryo UI" panose="020B0604030504040204" pitchFamily="50" charset="-128"/>
                          <a:ea typeface="Meiryo UI" panose="020B0604030504040204" pitchFamily="50" charset="-128"/>
                        </a:rPr>
                        <a:t>人</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algn="l"/>
                      <a:r>
                        <a:rPr kumimoji="1" lang="en-US" altLang="ja-JP" sz="1000" dirty="0">
                          <a:latin typeface="Meiryo UI" panose="020B0604030504040204" pitchFamily="50" charset="-128"/>
                          <a:ea typeface="Meiryo UI" panose="020B0604030504040204" pitchFamily="50" charset="-128"/>
                        </a:rPr>
                        <a:t>592,506</a:t>
                      </a:r>
                      <a:r>
                        <a:rPr kumimoji="1" lang="ja-JP" altLang="en-US" sz="1000" dirty="0">
                          <a:latin typeface="Meiryo UI" panose="020B0604030504040204" pitchFamily="50" charset="-128"/>
                          <a:ea typeface="Meiryo UI" panose="020B0604030504040204" pitchFamily="50" charset="-128"/>
                        </a:rPr>
                        <a:t>人</a:t>
                      </a:r>
                    </a:p>
                  </a:txBody>
                  <a:tcPr/>
                </a:tc>
                <a:tc>
                  <a:txBody>
                    <a:bodyPr/>
                    <a:lstStyle/>
                    <a:p>
                      <a:pPr algn="l"/>
                      <a:r>
                        <a:rPr kumimoji="1" lang="en-US" altLang="ja-JP" sz="1000" dirty="0">
                          <a:latin typeface="Meiryo UI" panose="020B0604030504040204" pitchFamily="50" charset="-128"/>
                          <a:ea typeface="Meiryo UI" panose="020B0604030504040204" pitchFamily="50" charset="-128"/>
                        </a:rPr>
                        <a:t>1,157,270</a:t>
                      </a:r>
                      <a:r>
                        <a:rPr kumimoji="1" lang="ja-JP" altLang="en-US" sz="1000" dirty="0">
                          <a:latin typeface="Meiryo UI" panose="020B0604030504040204" pitchFamily="50" charset="-128"/>
                          <a:ea typeface="Meiryo UI" panose="020B0604030504040204" pitchFamily="50" charset="-128"/>
                        </a:rPr>
                        <a:t>人</a:t>
                      </a:r>
                    </a:p>
                  </a:txBody>
                  <a:tcPr/>
                </a:tc>
                <a:tc>
                  <a:txBody>
                    <a:bodyPr/>
                    <a:lstStyle/>
                    <a:p>
                      <a:pPr algn="l"/>
                      <a:r>
                        <a:rPr kumimoji="1" lang="en-US" altLang="ja-JP" sz="1000" dirty="0" smtClean="0">
                          <a:latin typeface="Meiryo UI" panose="020B0604030504040204" pitchFamily="50" charset="-128"/>
                          <a:ea typeface="Meiryo UI" panose="020B0604030504040204" pitchFamily="50" charset="-128"/>
                        </a:rPr>
                        <a:t>553,526</a:t>
                      </a:r>
                      <a:r>
                        <a:rPr kumimoji="1" lang="ja-JP" altLang="en-US" sz="1000" dirty="0" smtClean="0">
                          <a:latin typeface="Meiryo UI" panose="020B0604030504040204" pitchFamily="50" charset="-128"/>
                          <a:ea typeface="Meiryo UI" panose="020B0604030504040204" pitchFamily="50" charset="-128"/>
                        </a:rPr>
                        <a:t>人</a:t>
                      </a:r>
                      <a:endParaRPr kumimoji="1" lang="ja-JP" altLang="en-US"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562186330"/>
                  </a:ext>
                </a:extLst>
              </a:tr>
              <a:tr h="370840">
                <a:tc>
                  <a:txBody>
                    <a:bodyPr/>
                    <a:lstStyle/>
                    <a:p>
                      <a:r>
                        <a:rPr kumimoji="1" lang="ja-JP" altLang="en-US" sz="1200" b="1" dirty="0" smtClean="0">
                          <a:latin typeface="Meiryo UI" panose="020B0604030504040204" pitchFamily="50" charset="-128"/>
                          <a:ea typeface="Meiryo UI" panose="020B0604030504040204" pitchFamily="50" charset="-128"/>
                        </a:rPr>
                        <a:t>人口の推移</a:t>
                      </a:r>
                      <a:endParaRPr kumimoji="1" lang="ja-JP" altLang="en-US" sz="1200" b="1" dirty="0">
                        <a:latin typeface="Meiryo UI" panose="020B0604030504040204" pitchFamily="50" charset="-128"/>
                        <a:ea typeface="Meiryo UI" panose="020B0604030504040204" pitchFamily="50" charset="-128"/>
                      </a:endParaRPr>
                    </a:p>
                  </a:txBody>
                  <a:tcPr/>
                </a:tc>
                <a:tc>
                  <a:txBody>
                    <a:bodyPr/>
                    <a:lstStyle/>
                    <a:p>
                      <a:pPr algn="l"/>
                      <a:r>
                        <a:rPr kumimoji="1" lang="en-US" altLang="ja-JP" sz="1000" dirty="0" smtClean="0">
                          <a:latin typeface="Meiryo UI" panose="020B0604030504040204" pitchFamily="50" charset="-128"/>
                          <a:ea typeface="Meiryo UI" panose="020B0604030504040204" pitchFamily="50" charset="-128"/>
                        </a:rPr>
                        <a:t>2015</a:t>
                      </a:r>
                      <a:r>
                        <a:rPr kumimoji="1" lang="ja-JP" altLang="en-US" sz="1000" dirty="0" smtClean="0">
                          <a:latin typeface="Meiryo UI" panose="020B0604030504040204" pitchFamily="50" charset="-128"/>
                          <a:ea typeface="Meiryo UI" panose="020B0604030504040204" pitchFamily="50" charset="-128"/>
                        </a:rPr>
                        <a:t>　</a:t>
                      </a:r>
                      <a:r>
                        <a:rPr kumimoji="1" lang="en-US" altLang="ja-JP" sz="1000" dirty="0" smtClean="0">
                          <a:latin typeface="Meiryo UI" panose="020B0604030504040204" pitchFamily="50" charset="-128"/>
                          <a:ea typeface="Meiryo UI" panose="020B0604030504040204" pitchFamily="50" charset="-128"/>
                        </a:rPr>
                        <a:t>842,696</a:t>
                      </a:r>
                      <a:r>
                        <a:rPr kumimoji="1" lang="ja-JP" altLang="en-US" sz="1000" dirty="0" smtClean="0">
                          <a:latin typeface="Meiryo UI" panose="020B0604030504040204" pitchFamily="50" charset="-128"/>
                          <a:ea typeface="Meiryo UI" panose="020B0604030504040204" pitchFamily="50" charset="-128"/>
                        </a:rPr>
                        <a:t>人</a:t>
                      </a:r>
                      <a:endParaRPr kumimoji="1" lang="en-US" altLang="ja-JP" sz="1000" dirty="0" smtClean="0">
                        <a:latin typeface="Meiryo UI" panose="020B0604030504040204" pitchFamily="50" charset="-128"/>
                        <a:ea typeface="Meiryo UI" panose="020B0604030504040204" pitchFamily="50" charset="-128"/>
                      </a:endParaRPr>
                    </a:p>
                    <a:p>
                      <a:pPr algn="l"/>
                      <a:r>
                        <a:rPr kumimoji="1" lang="en-US" altLang="ja-JP" sz="1000" dirty="0" smtClean="0">
                          <a:latin typeface="Meiryo UI" panose="020B0604030504040204" pitchFamily="50" charset="-128"/>
                          <a:ea typeface="Meiryo UI" panose="020B0604030504040204" pitchFamily="50" charset="-128"/>
                        </a:rPr>
                        <a:t>2040</a:t>
                      </a:r>
                      <a:r>
                        <a:rPr kumimoji="1" lang="ja-JP" altLang="en-US" sz="1000" dirty="0" smtClean="0">
                          <a:latin typeface="Meiryo UI" panose="020B0604030504040204" pitchFamily="50" charset="-128"/>
                          <a:ea typeface="Meiryo UI" panose="020B0604030504040204" pitchFamily="50" charset="-128"/>
                        </a:rPr>
                        <a:t>　</a:t>
                      </a:r>
                      <a:r>
                        <a:rPr kumimoji="1" lang="en-US" altLang="ja-JP" sz="1000" dirty="0" smtClean="0">
                          <a:latin typeface="Meiryo UI" panose="020B0604030504040204" pitchFamily="50" charset="-128"/>
                          <a:ea typeface="Meiryo UI" panose="020B0604030504040204" pitchFamily="50" charset="-128"/>
                        </a:rPr>
                        <a:t>688,908</a:t>
                      </a:r>
                      <a:r>
                        <a:rPr kumimoji="1" lang="ja-JP" altLang="en-US" sz="1000" dirty="0" smtClean="0">
                          <a:latin typeface="Meiryo UI" panose="020B0604030504040204" pitchFamily="50" charset="-128"/>
                          <a:ea typeface="Meiryo UI" panose="020B0604030504040204" pitchFamily="50" charset="-128"/>
                        </a:rPr>
                        <a:t>人</a:t>
                      </a:r>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18.2%)</a:t>
                      </a:r>
                    </a:p>
                  </a:txBody>
                  <a:tcPr/>
                </a:tc>
                <a:tc>
                  <a:txBody>
                    <a:bodyPr/>
                    <a:lstStyle/>
                    <a:p>
                      <a:pPr marL="0" algn="l" defTabSz="914400" rtl="0" eaLnBrk="1" latinLnBrk="0" hangingPunct="1"/>
                      <a:r>
                        <a:rPr kumimoji="1" lang="en-US" altLang="ja-JP" sz="1000" kern="1200" dirty="0">
                          <a:solidFill>
                            <a:schemeClr val="dk1"/>
                          </a:solidFill>
                          <a:latin typeface="Meiryo UI" panose="020B0604030504040204" pitchFamily="50" charset="-128"/>
                          <a:ea typeface="Meiryo UI" panose="020B0604030504040204" pitchFamily="50" charset="-128"/>
                          <a:cs typeface="+mn-cs"/>
                        </a:rPr>
                        <a:t>2015</a:t>
                      </a:r>
                      <a:r>
                        <a:rPr kumimoji="1" lang="ja-JP" altLang="en-US" sz="1000" kern="1200" dirty="0">
                          <a:solidFill>
                            <a:schemeClr val="dk1"/>
                          </a:solidFill>
                          <a:latin typeface="Meiryo UI" panose="020B0604030504040204" pitchFamily="50" charset="-128"/>
                          <a:ea typeface="Meiryo UI" panose="020B0604030504040204" pitchFamily="50" charset="-128"/>
                          <a:cs typeface="+mn-cs"/>
                        </a:rPr>
                        <a:t>　</a:t>
                      </a:r>
                      <a:r>
                        <a:rPr kumimoji="1" lang="en-US" altLang="ja-JP" sz="1000" kern="1200" dirty="0">
                          <a:solidFill>
                            <a:schemeClr val="dk1"/>
                          </a:solidFill>
                          <a:latin typeface="Meiryo UI" panose="020B0604030504040204" pitchFamily="50" charset="-128"/>
                          <a:ea typeface="Meiryo UI" panose="020B0604030504040204" pitchFamily="50" charset="-128"/>
                          <a:cs typeface="+mn-cs"/>
                        </a:rPr>
                        <a:t>612,886</a:t>
                      </a:r>
                      <a:r>
                        <a:rPr kumimoji="1" lang="ja-JP" altLang="en-US" sz="1000" kern="1200" dirty="0" smtClean="0">
                          <a:solidFill>
                            <a:schemeClr val="dk1"/>
                          </a:solidFill>
                          <a:latin typeface="Meiryo UI" panose="020B0604030504040204" pitchFamily="50" charset="-128"/>
                          <a:ea typeface="Meiryo UI" panose="020B0604030504040204" pitchFamily="50" charset="-128"/>
                          <a:cs typeface="+mn-cs"/>
                        </a:rPr>
                        <a:t>人</a:t>
                      </a:r>
                      <a:endParaRPr kumimoji="1" lang="en-US" altLang="ja-JP" sz="1000" kern="1200" dirty="0" smtClean="0">
                        <a:solidFill>
                          <a:schemeClr val="dk1"/>
                        </a:solidFill>
                        <a:latin typeface="Meiryo UI" panose="020B0604030504040204" pitchFamily="50" charset="-128"/>
                        <a:ea typeface="Meiryo UI" panose="020B0604030504040204" pitchFamily="50" charset="-128"/>
                        <a:cs typeface="+mn-cs"/>
                      </a:endParaRPr>
                    </a:p>
                    <a:p>
                      <a:pPr marL="0" algn="l" defTabSz="914400" rtl="0" eaLnBrk="1" latinLnBrk="0" hangingPunct="1"/>
                      <a:r>
                        <a:rPr kumimoji="1" lang="en-US" altLang="ja-JP" sz="1000" kern="1200" dirty="0" smtClean="0">
                          <a:solidFill>
                            <a:schemeClr val="dk1"/>
                          </a:solidFill>
                          <a:latin typeface="Meiryo UI" panose="020B0604030504040204" pitchFamily="50" charset="-128"/>
                          <a:ea typeface="Meiryo UI" panose="020B0604030504040204" pitchFamily="50" charset="-128"/>
                          <a:cs typeface="+mn-cs"/>
                        </a:rPr>
                        <a:t>2040</a:t>
                      </a:r>
                      <a:r>
                        <a:rPr kumimoji="1" lang="ja-JP" altLang="en-US" sz="1000" kern="1200" dirty="0">
                          <a:solidFill>
                            <a:schemeClr val="dk1"/>
                          </a:solidFill>
                          <a:latin typeface="Meiryo UI" panose="020B0604030504040204" pitchFamily="50" charset="-128"/>
                          <a:ea typeface="Meiryo UI" panose="020B0604030504040204" pitchFamily="50" charset="-128"/>
                          <a:cs typeface="+mn-cs"/>
                        </a:rPr>
                        <a:t>　</a:t>
                      </a:r>
                      <a:r>
                        <a:rPr kumimoji="1" lang="en-US" altLang="ja-JP" sz="1000" kern="1200" dirty="0">
                          <a:solidFill>
                            <a:schemeClr val="dk1"/>
                          </a:solidFill>
                          <a:latin typeface="Meiryo UI" panose="020B0604030504040204" pitchFamily="50" charset="-128"/>
                          <a:ea typeface="Meiryo UI" panose="020B0604030504040204" pitchFamily="50" charset="-128"/>
                          <a:cs typeface="+mn-cs"/>
                        </a:rPr>
                        <a:t>445,850</a:t>
                      </a:r>
                      <a:r>
                        <a:rPr kumimoji="1" lang="ja-JP" altLang="en-US" sz="1000" kern="1200" dirty="0" smtClean="0">
                          <a:solidFill>
                            <a:schemeClr val="dk1"/>
                          </a:solidFill>
                          <a:latin typeface="Meiryo UI" panose="020B0604030504040204" pitchFamily="50" charset="-128"/>
                          <a:ea typeface="Meiryo UI" panose="020B0604030504040204" pitchFamily="50" charset="-128"/>
                          <a:cs typeface="+mn-cs"/>
                        </a:rPr>
                        <a:t>人</a:t>
                      </a:r>
                      <a:r>
                        <a:rPr kumimoji="1" lang="en-US" altLang="ja-JP" sz="1000" kern="1200" dirty="0" smtClean="0">
                          <a:solidFill>
                            <a:schemeClr val="dk1"/>
                          </a:solidFill>
                          <a:latin typeface="Meiryo UI" panose="020B0604030504040204" pitchFamily="50" charset="-128"/>
                          <a:ea typeface="Meiryo UI" panose="020B0604030504040204" pitchFamily="50" charset="-128"/>
                          <a:cs typeface="+mn-cs"/>
                        </a:rPr>
                        <a:t>(</a:t>
                      </a:r>
                      <a:r>
                        <a:rPr kumimoji="1" lang="ja-JP" altLang="en-US" sz="1000" kern="1200" dirty="0" smtClean="0">
                          <a:solidFill>
                            <a:schemeClr val="dk1"/>
                          </a:solidFill>
                          <a:latin typeface="Meiryo UI" panose="020B0604030504040204" pitchFamily="50" charset="-128"/>
                          <a:ea typeface="Meiryo UI" panose="020B0604030504040204" pitchFamily="50" charset="-128"/>
                          <a:cs typeface="+mn-cs"/>
                        </a:rPr>
                        <a:t>▲</a:t>
                      </a:r>
                      <a:r>
                        <a:rPr kumimoji="1" lang="en-US" altLang="ja-JP" sz="1000" kern="1200" dirty="0" smtClean="0">
                          <a:solidFill>
                            <a:schemeClr val="dk1"/>
                          </a:solidFill>
                          <a:latin typeface="Meiryo UI" panose="020B0604030504040204" pitchFamily="50" charset="-128"/>
                          <a:ea typeface="Meiryo UI" panose="020B0604030504040204" pitchFamily="50" charset="-128"/>
                          <a:cs typeface="+mn-cs"/>
                        </a:rPr>
                        <a:t>27.3%)</a:t>
                      </a:r>
                      <a:endParaRPr kumimoji="1" lang="ja-JP" altLang="en-US" sz="1000" kern="1200" dirty="0">
                        <a:solidFill>
                          <a:schemeClr val="dk1"/>
                        </a:solidFill>
                        <a:latin typeface="Meiryo UI" panose="020B0604030504040204" pitchFamily="50" charset="-128"/>
                        <a:ea typeface="Meiryo UI" panose="020B0604030504040204" pitchFamily="50" charset="-128"/>
                        <a:cs typeface="+mn-cs"/>
                      </a:endParaRPr>
                    </a:p>
                  </a:txBody>
                  <a:tcPr/>
                </a:tc>
                <a:tc>
                  <a:txBody>
                    <a:bodyPr/>
                    <a:lstStyle/>
                    <a:p>
                      <a:pPr algn="l"/>
                      <a:r>
                        <a:rPr kumimoji="1" lang="en-US" altLang="ja-JP" sz="1000" dirty="0">
                          <a:latin typeface="Meiryo UI" panose="020B0604030504040204" pitchFamily="50" charset="-128"/>
                          <a:ea typeface="Meiryo UI" panose="020B0604030504040204" pitchFamily="50" charset="-128"/>
                        </a:rPr>
                        <a:t>2015</a:t>
                      </a:r>
                      <a:r>
                        <a:rPr kumimoji="1" lang="ja-JP" altLang="en-US" sz="1000" dirty="0">
                          <a:latin typeface="Meiryo UI" panose="020B0604030504040204" pitchFamily="50" charset="-128"/>
                          <a:ea typeface="Meiryo UI" panose="020B0604030504040204" pitchFamily="50" charset="-128"/>
                        </a:rPr>
                        <a:t>　</a:t>
                      </a:r>
                      <a:r>
                        <a:rPr kumimoji="1" lang="en-US" altLang="ja-JP" sz="1000" dirty="0">
                          <a:latin typeface="Meiryo UI" panose="020B0604030504040204" pitchFamily="50" charset="-128"/>
                          <a:ea typeface="Meiryo UI" panose="020B0604030504040204" pitchFamily="50" charset="-128"/>
                        </a:rPr>
                        <a:t>1,175,143</a:t>
                      </a:r>
                      <a:r>
                        <a:rPr kumimoji="1" lang="ja-JP" altLang="en-US" sz="1000" dirty="0" smtClean="0">
                          <a:latin typeface="Meiryo UI" panose="020B0604030504040204" pitchFamily="50" charset="-128"/>
                          <a:ea typeface="Meiryo UI" panose="020B0604030504040204" pitchFamily="50" charset="-128"/>
                        </a:rPr>
                        <a:t>人</a:t>
                      </a:r>
                      <a:endParaRPr kumimoji="1" lang="en-US" altLang="ja-JP" sz="1000" dirty="0" smtClean="0">
                        <a:latin typeface="Meiryo UI" panose="020B0604030504040204" pitchFamily="50" charset="-128"/>
                        <a:ea typeface="Meiryo UI" panose="020B0604030504040204" pitchFamily="50" charset="-128"/>
                      </a:endParaRPr>
                    </a:p>
                    <a:p>
                      <a:pPr algn="l"/>
                      <a:r>
                        <a:rPr kumimoji="1" lang="en-US" altLang="ja-JP" sz="1000" dirty="0" smtClean="0">
                          <a:latin typeface="Meiryo UI" panose="020B0604030504040204" pitchFamily="50" charset="-128"/>
                          <a:ea typeface="Meiryo UI" panose="020B0604030504040204" pitchFamily="50" charset="-128"/>
                        </a:rPr>
                        <a:t>2040</a:t>
                      </a:r>
                      <a:r>
                        <a:rPr kumimoji="1" lang="ja-JP" altLang="en-US" sz="1000" dirty="0">
                          <a:latin typeface="Meiryo UI" panose="020B0604030504040204" pitchFamily="50" charset="-128"/>
                          <a:ea typeface="Meiryo UI" panose="020B0604030504040204" pitchFamily="50" charset="-128"/>
                        </a:rPr>
                        <a:t>　</a:t>
                      </a:r>
                      <a:r>
                        <a:rPr kumimoji="1" lang="en-US" altLang="ja-JP" sz="1000" dirty="0">
                          <a:latin typeface="Meiryo UI" panose="020B0604030504040204" pitchFamily="50" charset="-128"/>
                          <a:ea typeface="Meiryo UI" panose="020B0604030504040204" pitchFamily="50" charset="-128"/>
                        </a:rPr>
                        <a:t>1,019,441</a:t>
                      </a:r>
                      <a:r>
                        <a:rPr kumimoji="1" lang="ja-JP" altLang="en-US" sz="1000" dirty="0" smtClean="0">
                          <a:latin typeface="Meiryo UI" panose="020B0604030504040204" pitchFamily="50" charset="-128"/>
                          <a:ea typeface="Meiryo UI" panose="020B0604030504040204" pitchFamily="50" charset="-128"/>
                        </a:rPr>
                        <a:t>人</a:t>
                      </a:r>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13.2%)</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algn="l"/>
                      <a:r>
                        <a:rPr kumimoji="1" lang="en-US" altLang="ja-JP" sz="1000" dirty="0" smtClean="0">
                          <a:latin typeface="Meiryo UI" panose="020B0604030504040204" pitchFamily="50" charset="-128"/>
                          <a:ea typeface="Meiryo UI" panose="020B0604030504040204" pitchFamily="50" charset="-128"/>
                        </a:rPr>
                        <a:t>2015</a:t>
                      </a:r>
                      <a:r>
                        <a:rPr kumimoji="1" lang="ja-JP" altLang="en-US" sz="1000" dirty="0" smtClean="0">
                          <a:latin typeface="Meiryo UI" panose="020B0604030504040204" pitchFamily="50" charset="-128"/>
                          <a:ea typeface="Meiryo UI" panose="020B0604030504040204" pitchFamily="50" charset="-128"/>
                        </a:rPr>
                        <a:t>　</a:t>
                      </a:r>
                      <a:r>
                        <a:rPr kumimoji="1" lang="en-US" altLang="ja-JP" sz="1000" baseline="0" dirty="0" smtClean="0">
                          <a:latin typeface="Meiryo UI" panose="020B0604030504040204" pitchFamily="50" charset="-128"/>
                          <a:ea typeface="Meiryo UI" panose="020B0604030504040204" pitchFamily="50" charset="-128"/>
                        </a:rPr>
                        <a:t>  570,075</a:t>
                      </a:r>
                      <a:r>
                        <a:rPr kumimoji="1" lang="ja-JP" altLang="en-US" sz="1000" dirty="0" smtClean="0">
                          <a:latin typeface="Meiryo UI" panose="020B0604030504040204" pitchFamily="50" charset="-128"/>
                          <a:ea typeface="Meiryo UI" panose="020B0604030504040204" pitchFamily="50" charset="-128"/>
                        </a:rPr>
                        <a:t>人</a:t>
                      </a:r>
                      <a:endParaRPr kumimoji="1" lang="en-US" altLang="ja-JP" sz="1000" dirty="0" smtClean="0">
                        <a:latin typeface="Meiryo UI" panose="020B0604030504040204" pitchFamily="50" charset="-128"/>
                        <a:ea typeface="Meiryo UI" panose="020B0604030504040204" pitchFamily="50" charset="-128"/>
                      </a:endParaRPr>
                    </a:p>
                    <a:p>
                      <a:pPr algn="l"/>
                      <a:r>
                        <a:rPr kumimoji="1" lang="en-US" altLang="ja-JP" sz="1000" dirty="0" smtClean="0">
                          <a:latin typeface="Meiryo UI" panose="020B0604030504040204" pitchFamily="50" charset="-128"/>
                          <a:ea typeface="Meiryo UI" panose="020B0604030504040204" pitchFamily="50" charset="-128"/>
                        </a:rPr>
                        <a:t>2040</a:t>
                      </a:r>
                      <a:r>
                        <a:rPr kumimoji="1" lang="ja-JP" altLang="en-US" sz="1000" dirty="0" smtClean="0">
                          <a:latin typeface="Meiryo UI" panose="020B0604030504040204" pitchFamily="50" charset="-128"/>
                          <a:ea typeface="Meiryo UI" panose="020B0604030504040204" pitchFamily="50" charset="-128"/>
                        </a:rPr>
                        <a:t>　  </a:t>
                      </a:r>
                      <a:r>
                        <a:rPr kumimoji="1" lang="en-US" altLang="ja-JP" sz="1000" dirty="0" smtClean="0">
                          <a:latin typeface="Meiryo UI" panose="020B0604030504040204" pitchFamily="50" charset="-128"/>
                          <a:ea typeface="Meiryo UI" panose="020B0604030504040204" pitchFamily="50" charset="-128"/>
                        </a:rPr>
                        <a:t>451,796</a:t>
                      </a:r>
                      <a:r>
                        <a:rPr kumimoji="1" lang="ja-JP" altLang="en-US" sz="1000" dirty="0" smtClean="0">
                          <a:latin typeface="Meiryo UI" panose="020B0604030504040204" pitchFamily="50" charset="-128"/>
                          <a:ea typeface="Meiryo UI" panose="020B0604030504040204" pitchFamily="50" charset="-128"/>
                        </a:rPr>
                        <a:t>人</a:t>
                      </a:r>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20.7%)</a:t>
                      </a:r>
                      <a:endParaRPr kumimoji="1" lang="ja-JP" altLang="en-US" sz="10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971991542"/>
                  </a:ext>
                </a:extLst>
              </a:tr>
              <a:tr h="370840">
                <a:tc>
                  <a:txBody>
                    <a:bodyPr/>
                    <a:lstStyle/>
                    <a:p>
                      <a:r>
                        <a:rPr kumimoji="1" lang="ja-JP" altLang="en-US" sz="1200" b="1" dirty="0" smtClean="0">
                          <a:latin typeface="Meiryo UI" panose="020B0604030504040204" pitchFamily="50" charset="-128"/>
                          <a:ea typeface="Meiryo UI" panose="020B0604030504040204" pitchFamily="50" charset="-128"/>
                        </a:rPr>
                        <a:t>産業構造</a:t>
                      </a:r>
                      <a:endParaRPr kumimoji="1" lang="en-US" altLang="ja-JP" sz="1200" b="1" dirty="0" smtClean="0">
                        <a:latin typeface="Meiryo UI" panose="020B0604030504040204" pitchFamily="50" charset="-128"/>
                        <a:ea typeface="Meiryo UI" panose="020B0604030504040204" pitchFamily="50" charset="-128"/>
                      </a:endParaRPr>
                    </a:p>
                  </a:txBody>
                  <a:tcPr/>
                </a:tc>
                <a:tc>
                  <a:txBody>
                    <a:bodyPr/>
                    <a:lstStyle/>
                    <a:p>
                      <a:pPr algn="l"/>
                      <a:r>
                        <a:rPr kumimoji="1" lang="ja-JP" altLang="en-US" sz="1000" dirty="0" smtClean="0">
                          <a:latin typeface="Meiryo UI" panose="020B0604030504040204" pitchFamily="50" charset="-128"/>
                          <a:ea typeface="Meiryo UI" panose="020B0604030504040204" pitchFamily="50" charset="-128"/>
                        </a:rPr>
                        <a:t>第一次　第二次　　第三次</a:t>
                      </a:r>
                      <a:endParaRPr kumimoji="1" lang="en-US" altLang="ja-JP" sz="1000" dirty="0" smtClean="0">
                        <a:latin typeface="Meiryo UI" panose="020B0604030504040204" pitchFamily="50" charset="-128"/>
                        <a:ea typeface="Meiryo UI" panose="020B0604030504040204" pitchFamily="50" charset="-128"/>
                      </a:endParaRPr>
                    </a:p>
                    <a:p>
                      <a:pPr algn="l"/>
                      <a:r>
                        <a:rPr kumimoji="1" lang="en-US" altLang="ja-JP" sz="1000" dirty="0" smtClean="0">
                          <a:latin typeface="Meiryo UI" panose="020B0604030504040204" pitchFamily="50" charset="-128"/>
                          <a:ea typeface="Meiryo UI" panose="020B0604030504040204" pitchFamily="50" charset="-128"/>
                        </a:rPr>
                        <a:t>0.5</a:t>
                      </a:r>
                      <a:r>
                        <a:rPr kumimoji="1" lang="ja-JP" altLang="en-US" sz="1000" dirty="0" smtClean="0">
                          <a:latin typeface="Meiryo UI" panose="020B0604030504040204" pitchFamily="50" charset="-128"/>
                          <a:ea typeface="Meiryo UI" panose="020B0604030504040204" pitchFamily="50" charset="-128"/>
                        </a:rPr>
                        <a:t>％　</a:t>
                      </a:r>
                      <a:r>
                        <a:rPr kumimoji="1" lang="ja-JP" altLang="en-US" sz="1000" baseline="0" dirty="0" smtClean="0">
                          <a:latin typeface="Meiryo UI" panose="020B0604030504040204" pitchFamily="50" charset="-128"/>
                          <a:ea typeface="Meiryo UI" panose="020B0604030504040204" pitchFamily="50" charset="-128"/>
                        </a:rPr>
                        <a:t> </a:t>
                      </a:r>
                      <a:r>
                        <a:rPr kumimoji="1" lang="en-US" altLang="ja-JP" sz="1000" baseline="0" dirty="0" smtClean="0">
                          <a:latin typeface="Meiryo UI" panose="020B0604030504040204" pitchFamily="50" charset="-128"/>
                          <a:ea typeface="Meiryo UI" panose="020B0604030504040204" pitchFamily="50" charset="-128"/>
                        </a:rPr>
                        <a:t>29.1</a:t>
                      </a:r>
                      <a:r>
                        <a:rPr kumimoji="1" lang="ja-JP" altLang="en-US" sz="1000" dirty="0" smtClean="0">
                          <a:latin typeface="Meiryo UI" panose="020B0604030504040204" pitchFamily="50" charset="-128"/>
                          <a:ea typeface="Meiryo UI" panose="020B0604030504040204" pitchFamily="50" charset="-128"/>
                        </a:rPr>
                        <a:t>％　 </a:t>
                      </a:r>
                      <a:r>
                        <a:rPr kumimoji="1" lang="en-US" altLang="ja-JP" sz="1000" dirty="0" smtClean="0">
                          <a:latin typeface="Meiryo UI" panose="020B0604030504040204" pitchFamily="50" charset="-128"/>
                          <a:ea typeface="Meiryo UI" panose="020B0604030504040204" pitchFamily="50" charset="-128"/>
                        </a:rPr>
                        <a:t>70.4</a:t>
                      </a:r>
                      <a:r>
                        <a:rPr kumimoji="1" lang="ja-JP" altLang="en-US" sz="1000" dirty="0" smtClean="0">
                          <a:latin typeface="Meiryo UI" panose="020B0604030504040204" pitchFamily="50" charset="-128"/>
                          <a:ea typeface="Meiryo UI" panose="020B0604030504040204" pitchFamily="50" charset="-128"/>
                        </a:rPr>
                        <a:t>％</a:t>
                      </a:r>
                      <a:endParaRPr kumimoji="1" lang="en-US" altLang="ja-JP" sz="1000" dirty="0" smtClean="0">
                        <a:latin typeface="Meiryo UI" panose="020B0604030504040204" pitchFamily="50" charset="-128"/>
                        <a:ea typeface="Meiryo UI" panose="020B0604030504040204" pitchFamily="50" charset="-128"/>
                      </a:endParaRPr>
                    </a:p>
                  </a:txBody>
                  <a:tcPr/>
                </a:tc>
                <a:tc>
                  <a:txBody>
                    <a:bodyPr/>
                    <a:lstStyle/>
                    <a:p>
                      <a:pPr algn="l"/>
                      <a:r>
                        <a:rPr kumimoji="1" lang="ja-JP" altLang="en-US" sz="1000" dirty="0" smtClean="0">
                          <a:latin typeface="Meiryo UI" panose="020B0604030504040204" pitchFamily="50" charset="-128"/>
                          <a:ea typeface="Meiryo UI" panose="020B0604030504040204" pitchFamily="50" charset="-128"/>
                        </a:rPr>
                        <a:t>第一次　第二次　　第三次</a:t>
                      </a:r>
                      <a:endParaRPr kumimoji="1" lang="en-US" altLang="ja-JP" sz="1000" dirty="0" smtClean="0">
                        <a:latin typeface="Meiryo UI" panose="020B0604030504040204" pitchFamily="50" charset="-128"/>
                        <a:ea typeface="Meiryo UI" panose="020B0604030504040204" pitchFamily="50" charset="-128"/>
                      </a:endParaRPr>
                    </a:p>
                    <a:p>
                      <a:pPr algn="l"/>
                      <a:r>
                        <a:rPr kumimoji="1" lang="en-US" altLang="ja-JP" sz="1000" dirty="0" smtClean="0">
                          <a:latin typeface="Meiryo UI" panose="020B0604030504040204" pitchFamily="50" charset="-128"/>
                          <a:ea typeface="Meiryo UI" panose="020B0604030504040204" pitchFamily="50" charset="-128"/>
                        </a:rPr>
                        <a:t>1.2</a:t>
                      </a:r>
                      <a:r>
                        <a:rPr kumimoji="1" lang="ja-JP" altLang="en-US" sz="1000" dirty="0" smtClean="0">
                          <a:latin typeface="Meiryo UI" panose="020B0604030504040204" pitchFamily="50" charset="-128"/>
                          <a:ea typeface="Meiryo UI" panose="020B0604030504040204" pitchFamily="50" charset="-128"/>
                        </a:rPr>
                        <a:t>％　</a:t>
                      </a:r>
                      <a:r>
                        <a:rPr kumimoji="1" lang="ja-JP" altLang="en-US" sz="1000" baseline="0" dirty="0" smtClean="0">
                          <a:latin typeface="Meiryo UI" panose="020B0604030504040204" pitchFamily="50" charset="-128"/>
                          <a:ea typeface="Meiryo UI" panose="020B0604030504040204" pitchFamily="50" charset="-128"/>
                        </a:rPr>
                        <a:t> </a:t>
                      </a:r>
                      <a:r>
                        <a:rPr kumimoji="1" lang="en-US" altLang="ja-JP" sz="1000" baseline="0" dirty="0" smtClean="0">
                          <a:latin typeface="Meiryo UI" panose="020B0604030504040204" pitchFamily="50" charset="-128"/>
                          <a:ea typeface="Meiryo UI" panose="020B0604030504040204" pitchFamily="50" charset="-128"/>
                        </a:rPr>
                        <a:t>24.1</a:t>
                      </a:r>
                      <a:r>
                        <a:rPr kumimoji="1" lang="ja-JP" altLang="en-US" sz="1000" dirty="0" smtClean="0">
                          <a:latin typeface="Meiryo UI" panose="020B0604030504040204" pitchFamily="50" charset="-128"/>
                          <a:ea typeface="Meiryo UI" panose="020B0604030504040204" pitchFamily="50" charset="-128"/>
                        </a:rPr>
                        <a:t>％　 </a:t>
                      </a:r>
                      <a:r>
                        <a:rPr kumimoji="1" lang="en-US" altLang="ja-JP" sz="1000" dirty="0" smtClean="0">
                          <a:latin typeface="Meiryo UI" panose="020B0604030504040204" pitchFamily="50" charset="-128"/>
                          <a:ea typeface="Meiryo UI" panose="020B0604030504040204" pitchFamily="50" charset="-128"/>
                        </a:rPr>
                        <a:t>74.7</a:t>
                      </a:r>
                      <a:r>
                        <a:rPr kumimoji="1" lang="ja-JP" altLang="en-US" sz="1000" dirty="0" smtClean="0">
                          <a:latin typeface="Meiryo UI" panose="020B0604030504040204" pitchFamily="50" charset="-128"/>
                          <a:ea typeface="Meiryo UI" panose="020B0604030504040204" pitchFamily="50" charset="-128"/>
                        </a:rPr>
                        <a:t>％</a:t>
                      </a:r>
                      <a:endParaRPr kumimoji="1" lang="en-US" altLang="ja-JP" sz="1000" kern="1200" dirty="0">
                        <a:solidFill>
                          <a:schemeClr val="dk1"/>
                        </a:solidFill>
                        <a:latin typeface="Meiryo UI" panose="020B0604030504040204" pitchFamily="50" charset="-128"/>
                        <a:ea typeface="Meiryo UI" panose="020B0604030504040204" pitchFamily="50" charset="-128"/>
                        <a:cs typeface="+mn-cs"/>
                      </a:endParaRPr>
                    </a:p>
                  </a:txBody>
                  <a:tcPr/>
                </a:tc>
                <a:tc>
                  <a:txBody>
                    <a:bodyPr/>
                    <a:lstStyle/>
                    <a:p>
                      <a:pPr algn="l"/>
                      <a:r>
                        <a:rPr kumimoji="1" lang="ja-JP" altLang="en-US" sz="1000" dirty="0" smtClean="0">
                          <a:latin typeface="Meiryo UI" panose="020B0604030504040204" pitchFamily="50" charset="-128"/>
                          <a:ea typeface="Meiryo UI" panose="020B0604030504040204" pitchFamily="50" charset="-128"/>
                        </a:rPr>
                        <a:t>第一次　第二次　　第三次</a:t>
                      </a:r>
                      <a:endParaRPr kumimoji="1" lang="en-US" altLang="ja-JP" sz="1000" dirty="0" smtClean="0">
                        <a:latin typeface="Meiryo UI" panose="020B0604030504040204" pitchFamily="50" charset="-128"/>
                        <a:ea typeface="Meiryo UI" panose="020B0604030504040204" pitchFamily="50" charset="-128"/>
                      </a:endParaRPr>
                    </a:p>
                    <a:p>
                      <a:pPr algn="l"/>
                      <a:r>
                        <a:rPr kumimoji="1" lang="en-US" altLang="ja-JP" sz="1000" dirty="0" smtClean="0">
                          <a:latin typeface="Meiryo UI" panose="020B0604030504040204" pitchFamily="50" charset="-128"/>
                          <a:ea typeface="Meiryo UI" panose="020B0604030504040204" pitchFamily="50" charset="-128"/>
                        </a:rPr>
                        <a:t>0.5</a:t>
                      </a:r>
                      <a:r>
                        <a:rPr kumimoji="1" lang="ja-JP" altLang="en-US" sz="1000" dirty="0" smtClean="0">
                          <a:latin typeface="Meiryo UI" panose="020B0604030504040204" pitchFamily="50" charset="-128"/>
                          <a:ea typeface="Meiryo UI" panose="020B0604030504040204" pitchFamily="50" charset="-128"/>
                        </a:rPr>
                        <a:t>％　</a:t>
                      </a:r>
                      <a:r>
                        <a:rPr kumimoji="1" lang="ja-JP" altLang="en-US" sz="1000" baseline="0" dirty="0" smtClean="0">
                          <a:latin typeface="Meiryo UI" panose="020B0604030504040204" pitchFamily="50" charset="-128"/>
                          <a:ea typeface="Meiryo UI" panose="020B0604030504040204" pitchFamily="50" charset="-128"/>
                        </a:rPr>
                        <a:t> </a:t>
                      </a:r>
                      <a:r>
                        <a:rPr kumimoji="1" lang="en-US" altLang="ja-JP" sz="1000" baseline="0" dirty="0" smtClean="0">
                          <a:latin typeface="Meiryo UI" panose="020B0604030504040204" pitchFamily="50" charset="-128"/>
                          <a:ea typeface="Meiryo UI" panose="020B0604030504040204" pitchFamily="50" charset="-128"/>
                        </a:rPr>
                        <a:t>23.3</a:t>
                      </a:r>
                      <a:r>
                        <a:rPr kumimoji="1" lang="ja-JP" altLang="en-US" sz="1000" dirty="0" smtClean="0">
                          <a:latin typeface="Meiryo UI" panose="020B0604030504040204" pitchFamily="50" charset="-128"/>
                          <a:ea typeface="Meiryo UI" panose="020B0604030504040204" pitchFamily="50" charset="-128"/>
                        </a:rPr>
                        <a:t>％　 </a:t>
                      </a:r>
                      <a:r>
                        <a:rPr kumimoji="1" lang="en-US" altLang="ja-JP" sz="1000" dirty="0" smtClean="0">
                          <a:latin typeface="Meiryo UI" panose="020B0604030504040204" pitchFamily="50" charset="-128"/>
                          <a:ea typeface="Meiryo UI" panose="020B0604030504040204" pitchFamily="50" charset="-128"/>
                        </a:rPr>
                        <a:t>76.2</a:t>
                      </a:r>
                      <a:r>
                        <a:rPr kumimoji="1" lang="ja-JP" altLang="en-US" sz="1000" dirty="0" smtClean="0">
                          <a:latin typeface="Meiryo UI" panose="020B0604030504040204" pitchFamily="50" charset="-128"/>
                          <a:ea typeface="Meiryo UI" panose="020B0604030504040204" pitchFamily="50" charset="-128"/>
                        </a:rPr>
                        <a:t>％</a:t>
                      </a:r>
                      <a:endParaRPr kumimoji="1" lang="en-US" altLang="ja-JP" sz="1000" dirty="0" smtClean="0">
                        <a:latin typeface="Meiryo UI" panose="020B0604030504040204" pitchFamily="50" charset="-128"/>
                        <a:ea typeface="Meiryo UI" panose="020B0604030504040204" pitchFamily="50" charset="-128"/>
                      </a:endParaRPr>
                    </a:p>
                  </a:txBody>
                  <a:tcPr/>
                </a:tc>
                <a:tc>
                  <a:txBody>
                    <a:bodyPr/>
                    <a:lstStyle/>
                    <a:p>
                      <a:pPr algn="l"/>
                      <a:r>
                        <a:rPr kumimoji="1" lang="ja-JP" altLang="en-US" sz="1000" dirty="0" smtClean="0">
                          <a:latin typeface="Meiryo UI" panose="020B0604030504040204" pitchFamily="50" charset="-128"/>
                          <a:ea typeface="Meiryo UI" panose="020B0604030504040204" pitchFamily="50" charset="-128"/>
                        </a:rPr>
                        <a:t>第一次　第二次　　第三次</a:t>
                      </a:r>
                      <a:endParaRPr kumimoji="1" lang="en-US" altLang="ja-JP" sz="1000" dirty="0" smtClean="0">
                        <a:latin typeface="Meiryo UI" panose="020B0604030504040204" pitchFamily="50" charset="-128"/>
                        <a:ea typeface="Meiryo UI" panose="020B0604030504040204" pitchFamily="50" charset="-128"/>
                      </a:endParaRPr>
                    </a:p>
                    <a:p>
                      <a:pPr algn="l"/>
                      <a:r>
                        <a:rPr kumimoji="1" lang="en-US" altLang="ja-JP" sz="1000" dirty="0" smtClean="0">
                          <a:latin typeface="Meiryo UI" panose="020B0604030504040204" pitchFamily="50" charset="-128"/>
                          <a:ea typeface="Meiryo UI" panose="020B0604030504040204" pitchFamily="50" charset="-128"/>
                        </a:rPr>
                        <a:t>1.7</a:t>
                      </a:r>
                      <a:r>
                        <a:rPr kumimoji="1" lang="ja-JP" altLang="en-US" sz="1000" dirty="0" smtClean="0">
                          <a:latin typeface="Meiryo UI" panose="020B0604030504040204" pitchFamily="50" charset="-128"/>
                          <a:ea typeface="Meiryo UI" panose="020B0604030504040204" pitchFamily="50" charset="-128"/>
                        </a:rPr>
                        <a:t>％　</a:t>
                      </a:r>
                      <a:r>
                        <a:rPr kumimoji="1" lang="ja-JP" altLang="en-US" sz="1000" baseline="0" dirty="0" smtClean="0">
                          <a:latin typeface="Meiryo UI" panose="020B0604030504040204" pitchFamily="50" charset="-128"/>
                          <a:ea typeface="Meiryo UI" panose="020B0604030504040204" pitchFamily="50" charset="-128"/>
                        </a:rPr>
                        <a:t> </a:t>
                      </a:r>
                      <a:r>
                        <a:rPr kumimoji="1" lang="en-US" altLang="ja-JP" sz="1000" baseline="0" dirty="0" smtClean="0">
                          <a:latin typeface="Meiryo UI" panose="020B0604030504040204" pitchFamily="50" charset="-128"/>
                          <a:ea typeface="Meiryo UI" panose="020B0604030504040204" pitchFamily="50" charset="-128"/>
                        </a:rPr>
                        <a:t>23.5</a:t>
                      </a:r>
                      <a:r>
                        <a:rPr kumimoji="1" lang="ja-JP" altLang="en-US" sz="1000" dirty="0" smtClean="0">
                          <a:latin typeface="Meiryo UI" panose="020B0604030504040204" pitchFamily="50" charset="-128"/>
                          <a:ea typeface="Meiryo UI" panose="020B0604030504040204" pitchFamily="50" charset="-128"/>
                        </a:rPr>
                        <a:t>％　 </a:t>
                      </a:r>
                      <a:r>
                        <a:rPr kumimoji="1" lang="en-US" altLang="ja-JP" sz="1000" dirty="0" smtClean="0">
                          <a:latin typeface="Meiryo UI" panose="020B0604030504040204" pitchFamily="50" charset="-128"/>
                          <a:ea typeface="Meiryo UI" panose="020B0604030504040204" pitchFamily="50" charset="-128"/>
                        </a:rPr>
                        <a:t>74.8</a:t>
                      </a:r>
                      <a:r>
                        <a:rPr kumimoji="1" lang="ja-JP" altLang="en-US" sz="1000" dirty="0" smtClean="0">
                          <a:latin typeface="Meiryo UI" panose="020B0604030504040204" pitchFamily="50" charset="-128"/>
                          <a:ea typeface="Meiryo UI" panose="020B0604030504040204" pitchFamily="50" charset="-128"/>
                        </a:rPr>
                        <a:t>％</a:t>
                      </a:r>
                      <a:endParaRPr kumimoji="1" lang="en-US" altLang="ja-JP" sz="10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932060835"/>
                  </a:ext>
                </a:extLst>
              </a:tr>
              <a:tr h="370840">
                <a:tc>
                  <a:txBody>
                    <a:bodyPr/>
                    <a:lstStyle/>
                    <a:p>
                      <a:r>
                        <a:rPr kumimoji="1" lang="ja-JP" altLang="en-US" sz="1200" b="1" dirty="0" smtClean="0">
                          <a:latin typeface="Meiryo UI" panose="020B0604030504040204" pitchFamily="50" charset="-128"/>
                          <a:ea typeface="Meiryo UI" panose="020B0604030504040204" pitchFamily="50" charset="-128"/>
                        </a:rPr>
                        <a:t>大学</a:t>
                      </a:r>
                      <a:endParaRPr kumimoji="1" lang="ja-JP" altLang="en-US" sz="1200" b="1" dirty="0">
                        <a:latin typeface="Meiryo UI" panose="020B0604030504040204" pitchFamily="50" charset="-128"/>
                        <a:ea typeface="Meiryo UI" panose="020B0604030504040204" pitchFamily="50" charset="-128"/>
                      </a:endParaRPr>
                    </a:p>
                  </a:txBody>
                  <a:tcPr/>
                </a:tc>
                <a:tc>
                  <a:txBody>
                    <a:bodyPr/>
                    <a:lstStyle/>
                    <a:p>
                      <a:pPr algn="l"/>
                      <a:r>
                        <a:rPr kumimoji="1" lang="zh-CN" altLang="en-US" sz="1000" dirty="0" smtClean="0">
                          <a:latin typeface="Meiryo UI" panose="020B0604030504040204" pitchFamily="50" charset="-128"/>
                          <a:ea typeface="Meiryo UI" panose="020B0604030504040204" pitchFamily="50" charset="-128"/>
                        </a:rPr>
                        <a:t>大阪経済法科大学、関西福祉科学大学、大阪教育大学、大阪樟蔭女子大学、大阪商業大学、近畿大学、東大阪大学</a:t>
                      </a:r>
                    </a:p>
                  </a:txBody>
                  <a:tcPr/>
                </a:tc>
                <a:tc>
                  <a:txBody>
                    <a:bodyPr/>
                    <a:lstStyle/>
                    <a:p>
                      <a:pPr algn="l"/>
                      <a:r>
                        <a:rPr kumimoji="1" lang="ja-JP" altLang="en-US" sz="1000" dirty="0" smtClean="0">
                          <a:latin typeface="Meiryo UI" panose="020B0604030504040204" pitchFamily="50" charset="-128"/>
                          <a:ea typeface="Meiryo UI" panose="020B0604030504040204" pitchFamily="50" charset="-128"/>
                        </a:rPr>
                        <a:t>大阪公立大学、</a:t>
                      </a:r>
                      <a:r>
                        <a:rPr kumimoji="1" lang="zh-CN" altLang="en-US" sz="1000" dirty="0" smtClean="0">
                          <a:latin typeface="Meiryo UI" panose="020B0604030504040204" pitchFamily="50" charset="-128"/>
                          <a:ea typeface="Meiryo UI" panose="020B0604030504040204" pitchFamily="50" charset="-128"/>
                        </a:rPr>
                        <a:t>大阪</a:t>
                      </a:r>
                      <a:r>
                        <a:rPr kumimoji="1" lang="zh-CN" altLang="en-US" sz="1000" dirty="0">
                          <a:latin typeface="Meiryo UI" panose="020B0604030504040204" pitchFamily="50" charset="-128"/>
                          <a:ea typeface="Meiryo UI" panose="020B0604030504040204" pitchFamily="50" charset="-128"/>
                        </a:rPr>
                        <a:t>大谷大学、大阪芸術大学、帝塚山学院大学、阪南大学、四天王寺</a:t>
                      </a:r>
                      <a:r>
                        <a:rPr kumimoji="1" lang="zh-CN" altLang="en-US" sz="1000" dirty="0" smtClean="0">
                          <a:latin typeface="Meiryo UI" panose="020B0604030504040204" pitchFamily="50" charset="-128"/>
                          <a:ea typeface="Meiryo UI" panose="020B0604030504040204" pitchFamily="50" charset="-128"/>
                        </a:rPr>
                        <a:t>大学</a:t>
                      </a:r>
                      <a:endParaRPr kumimoji="1" lang="zh-CN" altLang="en-US" sz="1000" dirty="0">
                        <a:latin typeface="Meiryo UI" panose="020B0604030504040204" pitchFamily="50" charset="-128"/>
                        <a:ea typeface="Meiryo UI" panose="020B0604030504040204" pitchFamily="50" charset="-128"/>
                      </a:endParaRPr>
                    </a:p>
                  </a:txBody>
                  <a:tcPr/>
                </a:tc>
                <a:tc>
                  <a:txBody>
                    <a:bodyPr/>
                    <a:lstStyle/>
                    <a:p>
                      <a:pPr algn="l"/>
                      <a:r>
                        <a:rPr kumimoji="1" lang="zh-CN" altLang="en-US" sz="1000" dirty="0" smtClean="0">
                          <a:latin typeface="Meiryo UI" panose="020B0604030504040204" pitchFamily="50" charset="-128"/>
                          <a:ea typeface="Meiryo UI" panose="020B0604030504040204" pitchFamily="50" charset="-128"/>
                        </a:rPr>
                        <a:t>大阪</a:t>
                      </a:r>
                      <a:r>
                        <a:rPr kumimoji="1" lang="ja-JP" altLang="en-US" sz="1000" dirty="0" smtClean="0">
                          <a:latin typeface="Meiryo UI" panose="020B0604030504040204" pitchFamily="50" charset="-128"/>
                          <a:ea typeface="Meiryo UI" panose="020B0604030504040204" pitchFamily="50" charset="-128"/>
                        </a:rPr>
                        <a:t>公立</a:t>
                      </a:r>
                      <a:r>
                        <a:rPr kumimoji="1" lang="zh-CN" altLang="en-US" sz="1000" dirty="0" smtClean="0">
                          <a:latin typeface="Meiryo UI" panose="020B0604030504040204" pitchFamily="50" charset="-128"/>
                          <a:ea typeface="Meiryo UI" panose="020B0604030504040204" pitchFamily="50" charset="-128"/>
                        </a:rPr>
                        <a:t>大学、桃山学院大学、太成学院大学、羽衣国際大学、桃山学院教育大学、大阪物療大学</a:t>
                      </a:r>
                      <a:r>
                        <a:rPr kumimoji="1" lang="ja-JP" altLang="en-US" sz="1000" dirty="0" err="1"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関西大学</a:t>
                      </a:r>
                      <a:endParaRPr kumimoji="1" lang="zh-CN" altLang="en-US" sz="1000" dirty="0" smtClean="0">
                        <a:latin typeface="Meiryo UI" panose="020B0604030504040204" pitchFamily="50" charset="-128"/>
                        <a:ea typeface="Meiryo UI" panose="020B0604030504040204" pitchFamily="50" charset="-128"/>
                      </a:endParaRPr>
                    </a:p>
                  </a:txBody>
                  <a:tcPr/>
                </a:tc>
                <a:tc>
                  <a:txBody>
                    <a:bodyPr/>
                    <a:lstStyle/>
                    <a:p>
                      <a:pPr algn="l"/>
                      <a:r>
                        <a:rPr kumimoji="1" lang="ja-JP" altLang="en-US" sz="1000" dirty="0" smtClean="0">
                          <a:latin typeface="Meiryo UI" panose="020B0604030504040204" pitchFamily="50" charset="-128"/>
                          <a:ea typeface="Meiryo UI" panose="020B0604030504040204" pitchFamily="50" charset="-128"/>
                        </a:rPr>
                        <a:t>大阪体育大学、大阪観光大学、関西医療大学、大阪河﨑リハビリテーション大学</a:t>
                      </a:r>
                    </a:p>
                  </a:txBody>
                  <a:tcPr/>
                </a:tc>
                <a:extLst>
                  <a:ext uri="{0D108BD9-81ED-4DB2-BD59-A6C34878D82A}">
                    <a16:rowId xmlns:a16="http://schemas.microsoft.com/office/drawing/2014/main" val="1496207474"/>
                  </a:ext>
                </a:extLst>
              </a:tr>
              <a:tr h="370840">
                <a:tc>
                  <a:txBody>
                    <a:bodyPr/>
                    <a:lstStyle/>
                    <a:p>
                      <a:r>
                        <a:rPr kumimoji="1" lang="ja-JP" altLang="en-US" sz="1200" b="1" dirty="0" smtClean="0">
                          <a:latin typeface="Meiryo UI" panose="020B0604030504040204" pitchFamily="50" charset="-128"/>
                          <a:ea typeface="Meiryo UI" panose="020B0604030504040204" pitchFamily="50" charset="-128"/>
                        </a:rPr>
                        <a:t>文化・</a:t>
                      </a:r>
                      <a:endParaRPr kumimoji="1" lang="en-US" altLang="ja-JP" sz="1200" b="1" dirty="0" smtClean="0">
                        <a:latin typeface="Meiryo UI" panose="020B0604030504040204" pitchFamily="50" charset="-128"/>
                        <a:ea typeface="Meiryo UI" panose="020B0604030504040204" pitchFamily="50" charset="-128"/>
                      </a:endParaRPr>
                    </a:p>
                    <a:p>
                      <a:r>
                        <a:rPr kumimoji="1" lang="ja-JP" altLang="en-US" sz="1200" b="1" dirty="0" smtClean="0">
                          <a:latin typeface="Meiryo UI" panose="020B0604030504040204" pitchFamily="50" charset="-128"/>
                          <a:ea typeface="Meiryo UI" panose="020B0604030504040204" pitchFamily="50" charset="-128"/>
                        </a:rPr>
                        <a:t>都市魅力</a:t>
                      </a:r>
                      <a:endParaRPr kumimoji="1" lang="ja-JP" altLang="en-US" sz="1200" b="1" dirty="0">
                        <a:latin typeface="Meiryo UI" panose="020B0604030504040204" pitchFamily="50" charset="-128"/>
                        <a:ea typeface="Meiryo UI" panose="020B0604030504040204" pitchFamily="50" charset="-128"/>
                      </a:endParaRPr>
                    </a:p>
                  </a:txBody>
                  <a:tcPr/>
                </a:tc>
                <a:tc>
                  <a:txBody>
                    <a:bodyPr/>
                    <a:lstStyle/>
                    <a:p>
                      <a:pPr algn="l"/>
                      <a:r>
                        <a:rPr kumimoji="1" lang="ja-JP" altLang="en-US" sz="1000" dirty="0" smtClean="0">
                          <a:latin typeface="Meiryo UI" panose="020B0604030504040204" pitchFamily="50" charset="-128"/>
                          <a:ea typeface="Meiryo UI" panose="020B0604030504040204" pitchFamily="50" charset="-128"/>
                        </a:rPr>
                        <a:t>東大阪市花園ラグビー場、石切神社、司馬遼太郎記念館、河内ワイン館、久宝寺緑地、東大阪市役所展望ロビー　他</a:t>
                      </a:r>
                    </a:p>
                  </a:txBody>
                  <a:tcPr marL="36000" marR="36000"/>
                </a:tc>
                <a:tc>
                  <a:txBody>
                    <a:bodyPr/>
                    <a:lstStyle/>
                    <a:p>
                      <a:pPr algn="l"/>
                      <a:r>
                        <a:rPr kumimoji="1" lang="ja-JP" altLang="en-US" sz="900" dirty="0" smtClean="0">
                          <a:latin typeface="Meiryo UI" panose="020B0604030504040204" pitchFamily="50" charset="-128"/>
                          <a:ea typeface="Meiryo UI" panose="020B0604030504040204" pitchFamily="50" charset="-128"/>
                        </a:rPr>
                        <a:t>古市古墳群、錦織</a:t>
                      </a:r>
                      <a:r>
                        <a:rPr kumimoji="1" lang="ja-JP" altLang="en-US" sz="900" dirty="0">
                          <a:latin typeface="Meiryo UI" panose="020B0604030504040204" pitchFamily="50" charset="-128"/>
                          <a:ea typeface="Meiryo UI" panose="020B0604030504040204" pitchFamily="50" charset="-128"/>
                        </a:rPr>
                        <a:t>神社、観心寺</a:t>
                      </a:r>
                      <a:r>
                        <a:rPr kumimoji="1" lang="ja-JP" altLang="en-US" sz="900" dirty="0" smtClean="0">
                          <a:latin typeface="Meiryo UI" panose="020B0604030504040204" pitchFamily="50" charset="-128"/>
                          <a:ea typeface="Meiryo UI" panose="020B0604030504040204" pitchFamily="50" charset="-128"/>
                        </a:rPr>
                        <a:t>、富田林寺内町、狭山</a:t>
                      </a:r>
                      <a:r>
                        <a:rPr kumimoji="1" lang="ja-JP" altLang="en-US" sz="900" dirty="0">
                          <a:latin typeface="Meiryo UI" panose="020B0604030504040204" pitchFamily="50" charset="-128"/>
                          <a:ea typeface="Meiryo UI" panose="020B0604030504040204" pitchFamily="50" charset="-128"/>
                        </a:rPr>
                        <a:t>池、竹内街道</a:t>
                      </a:r>
                      <a:r>
                        <a:rPr kumimoji="1" lang="ja-JP" altLang="en-US" sz="900" dirty="0" smtClean="0">
                          <a:latin typeface="Meiryo UI" panose="020B0604030504040204" pitchFamily="50" charset="-128"/>
                          <a:ea typeface="Meiryo UI" panose="020B0604030504040204" pitchFamily="50" charset="-128"/>
                        </a:rPr>
                        <a:t>、金剛山</a:t>
                      </a:r>
                      <a:r>
                        <a:rPr kumimoji="1" lang="ja-JP" altLang="en-US" sz="900" dirty="0">
                          <a:latin typeface="Meiryo UI" panose="020B0604030504040204" pitchFamily="50" charset="-128"/>
                          <a:ea typeface="Meiryo UI" panose="020B0604030504040204" pitchFamily="50" charset="-128"/>
                        </a:rPr>
                        <a:t>、農業公園サバ</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ファーム、岩湧山</a:t>
                      </a:r>
                      <a:r>
                        <a:rPr kumimoji="1" lang="ja-JP" altLang="en-US" sz="900" dirty="0" smtClean="0">
                          <a:latin typeface="Meiryo UI" panose="020B0604030504040204" pitchFamily="50" charset="-128"/>
                          <a:ea typeface="Meiryo UI" panose="020B0604030504040204" pitchFamily="50" charset="-128"/>
                        </a:rPr>
                        <a:t>、葛井寺、二上山</a:t>
                      </a:r>
                      <a:r>
                        <a:rPr kumimoji="1" lang="ja-JP" altLang="en-US" sz="900" dirty="0">
                          <a:latin typeface="Meiryo UI" panose="020B0604030504040204" pitchFamily="50" charset="-128"/>
                          <a:ea typeface="Meiryo UI" panose="020B0604030504040204" pitchFamily="50" charset="-128"/>
                        </a:rPr>
                        <a:t>万葉の森</a:t>
                      </a:r>
                      <a:r>
                        <a:rPr kumimoji="1" lang="ja-JP" altLang="en-US" sz="900" dirty="0" smtClean="0">
                          <a:latin typeface="Meiryo UI" panose="020B0604030504040204" pitchFamily="50" charset="-128"/>
                          <a:ea typeface="Meiryo UI" panose="020B0604030504040204" pitchFamily="50" charset="-128"/>
                        </a:rPr>
                        <a:t>、下赤阪</a:t>
                      </a:r>
                      <a:r>
                        <a:rPr kumimoji="1" lang="ja-JP" altLang="en-US" sz="900" dirty="0">
                          <a:latin typeface="Meiryo UI" panose="020B0604030504040204" pitchFamily="50" charset="-128"/>
                          <a:ea typeface="Meiryo UI" panose="020B0604030504040204" pitchFamily="50" charset="-128"/>
                        </a:rPr>
                        <a:t>の</a:t>
                      </a:r>
                      <a:r>
                        <a:rPr kumimoji="1" lang="ja-JP" altLang="en-US" sz="900" dirty="0" smtClean="0">
                          <a:latin typeface="Meiryo UI" panose="020B0604030504040204" pitchFamily="50" charset="-128"/>
                          <a:ea typeface="Meiryo UI" panose="020B0604030504040204" pitchFamily="50" charset="-128"/>
                        </a:rPr>
                        <a:t>棚田、スポーツパーク松原（スケートボード）</a:t>
                      </a:r>
                      <a:r>
                        <a:rPr kumimoji="1" lang="ja-JP" altLang="en-US" sz="900" dirty="0">
                          <a:latin typeface="Meiryo UI" panose="020B0604030504040204" pitchFamily="50" charset="-128"/>
                          <a:ea typeface="Meiryo UI" panose="020B0604030504040204" pitchFamily="50" charset="-128"/>
                        </a:rPr>
                        <a:t>　他</a:t>
                      </a:r>
                    </a:p>
                  </a:txBody>
                  <a:tcPr marL="36000" marR="36000"/>
                </a:tc>
                <a:tc>
                  <a:txBody>
                    <a:bodyPr/>
                    <a:lstStyle/>
                    <a:p>
                      <a:pPr algn="l"/>
                      <a:r>
                        <a:rPr kumimoji="1" lang="ja-JP" altLang="en-US" sz="1000" dirty="0" smtClean="0">
                          <a:latin typeface="Meiryo UI" panose="020B0604030504040204" pitchFamily="50" charset="-128"/>
                          <a:ea typeface="Meiryo UI" panose="020B0604030504040204" pitchFamily="50" charset="-128"/>
                        </a:rPr>
                        <a:t>百舌鳥古墳群、旧堺燈台、さかい利晶の杜、曽禰神社、専称寺、忠岡神社、浜寺公園、大泉緑地、大仙公園、堺市立ビッグバン　他</a:t>
                      </a:r>
                    </a:p>
                  </a:txBody>
                  <a:tcPr marL="36000" marR="36000"/>
                </a:tc>
                <a:tc>
                  <a:txBody>
                    <a:bodyPr/>
                    <a:lstStyle/>
                    <a:p>
                      <a:pPr algn="l"/>
                      <a:r>
                        <a:rPr kumimoji="1" lang="ja-JP" altLang="en-US" sz="1000" dirty="0" smtClean="0">
                          <a:latin typeface="Meiryo UI" panose="020B0604030504040204" pitchFamily="50" charset="-128"/>
                          <a:ea typeface="Meiryo UI" panose="020B0604030504040204" pitchFamily="50" charset="-128"/>
                        </a:rPr>
                        <a:t>岸和田城、岸和田</a:t>
                      </a:r>
                      <a:r>
                        <a:rPr kumimoji="1" lang="ja-JP" altLang="en-US" sz="1000" dirty="0" err="1" smtClean="0">
                          <a:latin typeface="Meiryo UI" panose="020B0604030504040204" pitchFamily="50" charset="-128"/>
                          <a:ea typeface="Meiryo UI" panose="020B0604030504040204" pitchFamily="50" charset="-128"/>
                        </a:rPr>
                        <a:t>だんじり</a:t>
                      </a:r>
                      <a:r>
                        <a:rPr kumimoji="1" lang="ja-JP" altLang="en-US" sz="1000" dirty="0" smtClean="0">
                          <a:latin typeface="Meiryo UI" panose="020B0604030504040204" pitchFamily="50" charset="-128"/>
                          <a:ea typeface="Meiryo UI" panose="020B0604030504040204" pitchFamily="50" charset="-128"/>
                        </a:rPr>
                        <a:t>会館、二色の浜公園、りんくうタウン、サザンビーチ、泉南ロングパーク、犬鳴山　他</a:t>
                      </a:r>
                    </a:p>
                  </a:txBody>
                  <a:tcPr marL="36000" marR="36000"/>
                </a:tc>
                <a:extLst>
                  <a:ext uri="{0D108BD9-81ED-4DB2-BD59-A6C34878D82A}">
                    <a16:rowId xmlns:a16="http://schemas.microsoft.com/office/drawing/2014/main" val="1677213506"/>
                  </a:ext>
                </a:extLst>
              </a:tr>
              <a:tr h="370840">
                <a:tc>
                  <a:txBody>
                    <a:bodyPr/>
                    <a:lstStyle/>
                    <a:p>
                      <a:r>
                        <a:rPr kumimoji="1" lang="ja-JP" altLang="en-US" sz="1200" b="1" dirty="0" smtClean="0">
                          <a:latin typeface="Meiryo UI" panose="020B0604030504040204" pitchFamily="50" charset="-128"/>
                          <a:ea typeface="Meiryo UI" panose="020B0604030504040204" pitchFamily="50" charset="-128"/>
                        </a:rPr>
                        <a:t>商業施設</a:t>
                      </a:r>
                      <a:endParaRPr kumimoji="1" lang="ja-JP" altLang="en-US" sz="1200" b="1" dirty="0">
                        <a:latin typeface="Meiryo UI" panose="020B0604030504040204" pitchFamily="50" charset="-128"/>
                        <a:ea typeface="Meiryo UI" panose="020B0604030504040204" pitchFamily="50" charset="-128"/>
                      </a:endParaRPr>
                    </a:p>
                  </a:txBody>
                  <a:tcPr/>
                </a:tc>
                <a:tc>
                  <a:txBody>
                    <a:bodyPr/>
                    <a:lstStyle/>
                    <a:p>
                      <a:pPr algn="l"/>
                      <a:r>
                        <a:rPr kumimoji="1" lang="en-US" altLang="ja-JP" sz="1000" dirty="0" smtClean="0">
                          <a:latin typeface="Meiryo UI" panose="020B0604030504040204" pitchFamily="50" charset="-128"/>
                          <a:ea typeface="Meiryo UI" panose="020B0604030504040204" pitchFamily="50" charset="-128"/>
                        </a:rPr>
                        <a:t>ARIO</a:t>
                      </a:r>
                      <a:r>
                        <a:rPr kumimoji="1" lang="ja-JP" altLang="en-US" sz="1000" dirty="0" smtClean="0">
                          <a:latin typeface="Meiryo UI" panose="020B0604030504040204" pitchFamily="50" charset="-128"/>
                          <a:ea typeface="Meiryo UI" panose="020B0604030504040204" pitchFamily="50" charset="-128"/>
                        </a:rPr>
                        <a:t>八尾、ヴェル・ノール布施</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algn="l"/>
                      <a:r>
                        <a:rPr kumimoji="1" lang="ja-JP" altLang="en-US" sz="1000" dirty="0">
                          <a:latin typeface="Meiryo UI" panose="020B0604030504040204" pitchFamily="50" charset="-128"/>
                          <a:ea typeface="Meiryo UI" panose="020B0604030504040204" pitchFamily="50" charset="-128"/>
                        </a:rPr>
                        <a:t>セブンパーク天美</a:t>
                      </a:r>
                      <a:r>
                        <a:rPr kumimoji="1" lang="ja-JP" altLang="en-US" sz="1000" dirty="0" smtClean="0">
                          <a:latin typeface="Meiryo UI" panose="020B0604030504040204" pitchFamily="50" charset="-128"/>
                          <a:ea typeface="Meiryo UI" panose="020B0604030504040204" pitchFamily="50" charset="-128"/>
                        </a:rPr>
                        <a:t>、イオン</a:t>
                      </a:r>
                      <a:r>
                        <a:rPr kumimoji="1" lang="ja-JP" altLang="en-US" sz="1000" dirty="0">
                          <a:latin typeface="Meiryo UI" panose="020B0604030504040204" pitchFamily="50" charset="-128"/>
                          <a:ea typeface="Meiryo UI" panose="020B0604030504040204" pitchFamily="50" charset="-128"/>
                        </a:rPr>
                        <a:t>藤井寺ショッピングセンター</a:t>
                      </a:r>
                    </a:p>
                  </a:txBody>
                  <a:tcPr/>
                </a:tc>
                <a:tc>
                  <a:txBody>
                    <a:bodyPr/>
                    <a:lstStyle/>
                    <a:p>
                      <a:pPr algn="l"/>
                      <a:r>
                        <a:rPr kumimoji="1" lang="ja-JP" altLang="en-US" sz="1000" dirty="0" smtClean="0">
                          <a:latin typeface="Meiryo UI" panose="020B0604030504040204" pitchFamily="50" charset="-128"/>
                          <a:ea typeface="Meiryo UI" panose="020B0604030504040204" pitchFamily="50" charset="-128"/>
                        </a:rPr>
                        <a:t>堺高島屋、アリオ鳳、イオンモール堺北花田、イオンモール堺鉄砲町、泉北パンジョ、ららぽーと和泉</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algn="l"/>
                      <a:r>
                        <a:rPr kumimoji="1" lang="ja-JP" altLang="en-US" sz="1000" dirty="0" smtClean="0">
                          <a:latin typeface="Meiryo UI" panose="020B0604030504040204" pitchFamily="50" charset="-128"/>
                          <a:ea typeface="Meiryo UI" panose="020B0604030504040204" pitchFamily="50" charset="-128"/>
                        </a:rPr>
                        <a:t>岸和田カンカンベイサイドモール、りんくうプレミアムアウトレット、泉南ロングパーク、イオンモールりんくう泉南</a:t>
                      </a:r>
                      <a:endParaRPr kumimoji="1" lang="ja-JP" altLang="en-US"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206959234"/>
                  </a:ext>
                </a:extLst>
              </a:tr>
              <a:tr h="370840">
                <a:tc>
                  <a:txBody>
                    <a:bodyPr/>
                    <a:lstStyle/>
                    <a:p>
                      <a:r>
                        <a:rPr kumimoji="1" lang="ja-JP" altLang="en-US" sz="1200" b="1" dirty="0" smtClean="0">
                          <a:latin typeface="Meiryo UI" panose="020B0604030504040204" pitchFamily="50" charset="-128"/>
                          <a:ea typeface="Meiryo UI" panose="020B0604030504040204" pitchFamily="50" charset="-128"/>
                        </a:rPr>
                        <a:t>交通主要駅</a:t>
                      </a:r>
                      <a:endParaRPr kumimoji="1" lang="ja-JP" altLang="en-US" sz="1200" b="1" dirty="0">
                        <a:latin typeface="Meiryo UI" panose="020B0604030504040204" pitchFamily="50" charset="-128"/>
                        <a:ea typeface="Meiryo UI" panose="020B0604030504040204" pitchFamily="50" charset="-128"/>
                      </a:endParaRPr>
                    </a:p>
                  </a:txBody>
                  <a:tcPr/>
                </a:tc>
                <a:tc>
                  <a:txBody>
                    <a:bodyPr/>
                    <a:lstStyle/>
                    <a:p>
                      <a:pPr algn="l"/>
                      <a:r>
                        <a:rPr kumimoji="1" lang="ja-JP" altLang="en-US" sz="1050" dirty="0" smtClean="0">
                          <a:latin typeface="Meiryo UI" panose="020B0604030504040204" pitchFamily="50" charset="-128"/>
                          <a:ea typeface="Meiryo UI" panose="020B0604030504040204" pitchFamily="50" charset="-128"/>
                        </a:rPr>
                        <a:t>近鉄八尾駅、久宝寺駅、布施駅、新石切駅、長田駅、河内国分駅</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l"/>
                      <a:r>
                        <a:rPr kumimoji="1" lang="ja-JP" altLang="en-US" sz="1050" dirty="0" smtClean="0">
                          <a:latin typeface="Meiryo UI" panose="020B0604030504040204" pitchFamily="50" charset="-128"/>
                          <a:ea typeface="Meiryo UI" panose="020B0604030504040204" pitchFamily="50" charset="-128"/>
                        </a:rPr>
                        <a:t>富田林駅、河内長野駅</a:t>
                      </a:r>
                      <a:r>
                        <a:rPr kumimoji="1" lang="ja-JP" altLang="en-US" sz="1050" dirty="0">
                          <a:latin typeface="Meiryo UI" panose="020B0604030504040204" pitchFamily="50" charset="-128"/>
                          <a:ea typeface="Meiryo UI" panose="020B0604030504040204" pitchFamily="50" charset="-128"/>
                        </a:rPr>
                        <a:t>、金剛駅、古市</a:t>
                      </a:r>
                      <a:r>
                        <a:rPr kumimoji="1" lang="ja-JP" altLang="en-US" sz="1050" dirty="0" smtClean="0">
                          <a:latin typeface="Meiryo UI" panose="020B0604030504040204" pitchFamily="50" charset="-128"/>
                          <a:ea typeface="Meiryo UI" panose="020B0604030504040204" pitchFamily="50" charset="-128"/>
                        </a:rPr>
                        <a:t>駅、道明寺駅</a:t>
                      </a:r>
                      <a:r>
                        <a:rPr kumimoji="1" lang="ja-JP" altLang="en-US" sz="1050" dirty="0">
                          <a:latin typeface="Meiryo UI" panose="020B0604030504040204" pitchFamily="50" charset="-128"/>
                          <a:ea typeface="Meiryo UI" panose="020B0604030504040204" pitchFamily="50" charset="-128"/>
                        </a:rPr>
                        <a:t>、河内</a:t>
                      </a:r>
                      <a:r>
                        <a:rPr kumimoji="1" lang="ja-JP" altLang="en-US" sz="1050" dirty="0" smtClean="0">
                          <a:latin typeface="Meiryo UI" panose="020B0604030504040204" pitchFamily="50" charset="-128"/>
                          <a:ea typeface="Meiryo UI" panose="020B0604030504040204" pitchFamily="50" charset="-128"/>
                        </a:rPr>
                        <a:t>松原駅</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l"/>
                      <a:r>
                        <a:rPr kumimoji="1" lang="ja-JP" altLang="en-US" sz="1050" dirty="0" smtClean="0">
                          <a:latin typeface="Meiryo UI" panose="020B0604030504040204" pitchFamily="50" charset="-128"/>
                          <a:ea typeface="Meiryo UI" panose="020B0604030504040204" pitchFamily="50" charset="-128"/>
                        </a:rPr>
                        <a:t>堺駅、堺市駅、堺東駅、三国ヶ丘駅、中百舌鳥駅、泉大津駅、和泉中央駅、和泉府中駅、羽衣駅</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l"/>
                      <a:r>
                        <a:rPr kumimoji="1" lang="ja-JP" altLang="en-US" sz="1050" dirty="0" smtClean="0">
                          <a:latin typeface="Meiryo UI" panose="020B0604030504040204" pitchFamily="50" charset="-128"/>
                          <a:ea typeface="Meiryo UI" panose="020B0604030504040204" pitchFamily="50" charset="-128"/>
                        </a:rPr>
                        <a:t>日根野駅、りんくうタウン駅、関西空港駅、熊取駅、岸和田駅、泉佐野駅、貝塚駅</a:t>
                      </a:r>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20913225"/>
                  </a:ext>
                </a:extLst>
              </a:tr>
              <a:tr h="370840">
                <a:tc>
                  <a:txBody>
                    <a:bodyPr/>
                    <a:lstStyle/>
                    <a:p>
                      <a:r>
                        <a:rPr kumimoji="1" lang="ja-JP" altLang="en-US" sz="1200" b="1" dirty="0" smtClean="0">
                          <a:latin typeface="Meiryo UI" panose="020B0604030504040204" pitchFamily="50" charset="-128"/>
                          <a:ea typeface="Meiryo UI" panose="020B0604030504040204" pitchFamily="50" charset="-128"/>
                        </a:rPr>
                        <a:t>域内の</a:t>
                      </a:r>
                      <a:endParaRPr kumimoji="1" lang="en-US" altLang="ja-JP" sz="1200" b="1" dirty="0" smtClean="0">
                        <a:latin typeface="Meiryo UI" panose="020B0604030504040204" pitchFamily="50" charset="-128"/>
                        <a:ea typeface="Meiryo UI" panose="020B0604030504040204" pitchFamily="50" charset="-128"/>
                      </a:endParaRPr>
                    </a:p>
                    <a:p>
                      <a:r>
                        <a:rPr kumimoji="1" lang="ja-JP" altLang="en-US" sz="1200" b="1" dirty="0" smtClean="0">
                          <a:latin typeface="Meiryo UI" panose="020B0604030504040204" pitchFamily="50" charset="-128"/>
                          <a:ea typeface="Meiryo UI" panose="020B0604030504040204" pitchFamily="50" charset="-128"/>
                        </a:rPr>
                        <a:t>人の動き</a:t>
                      </a:r>
                      <a:endParaRPr kumimoji="1" lang="ja-JP" altLang="en-US" sz="1200" b="1" dirty="0">
                        <a:latin typeface="Meiryo UI" panose="020B0604030504040204" pitchFamily="50" charset="-128"/>
                        <a:ea typeface="Meiryo UI" panose="020B0604030504040204" pitchFamily="50" charset="-128"/>
                      </a:endParaRPr>
                    </a:p>
                  </a:txBody>
                  <a:tcPr/>
                </a:tc>
                <a:tc>
                  <a:txBody>
                    <a:bodyPr/>
                    <a:lstStyle/>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dirty="0" smtClean="0">
                          <a:latin typeface="Meiryo UI" panose="020B0604030504040204" pitchFamily="50" charset="-128"/>
                          <a:ea typeface="Meiryo UI" panose="020B0604030504040204" pitchFamily="50" charset="-128"/>
                        </a:rPr>
                        <a:t>大阪市との人流は、通勤・休日とも強め</a:t>
                      </a:r>
                      <a:endParaRPr kumimoji="1" lang="en-US" altLang="ja-JP" sz="1000" dirty="0" smtClean="0">
                        <a:latin typeface="Meiryo UI" panose="020B0604030504040204" pitchFamily="50" charset="-128"/>
                        <a:ea typeface="Meiryo UI" panose="020B0604030504040204" pitchFamily="50" charset="-128"/>
                      </a:endParaRP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dirty="0" smtClean="0">
                          <a:latin typeface="Meiryo UI" panose="020B0604030504040204" pitchFamily="50" charset="-128"/>
                          <a:ea typeface="Meiryo UI" panose="020B0604030504040204" pitchFamily="50" charset="-128"/>
                        </a:rPr>
                        <a:t>通勤では、柏原市から大阪市への人流の動きは比較的小さいが、東大阪市・八尾市は大きい。</a:t>
                      </a: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dirty="0" smtClean="0">
                          <a:latin typeface="Meiryo UI" panose="020B0604030504040204" pitchFamily="50" charset="-128"/>
                          <a:ea typeface="Meiryo UI" panose="020B0604030504040204" pitchFamily="50" charset="-128"/>
                        </a:rPr>
                        <a:t>休日では、全体的に大阪市への人流の動きが大きい。</a:t>
                      </a:r>
                    </a:p>
                  </a:txBody>
                  <a:tcPr/>
                </a:tc>
                <a:tc>
                  <a:txBody>
                    <a:bodyPr/>
                    <a:lstStyle/>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85725" algn="l"/>
                        </a:tabLst>
                        <a:defRPr/>
                      </a:pPr>
                      <a:r>
                        <a:rPr kumimoji="1" lang="ja-JP" altLang="en-US" sz="1000" dirty="0" smtClean="0">
                          <a:latin typeface="Meiryo UI" panose="020B0604030504040204" pitchFamily="50" charset="-128"/>
                          <a:ea typeface="Meiryo UI" panose="020B0604030504040204" pitchFamily="50" charset="-128"/>
                        </a:rPr>
                        <a:t>大阪市との人流は、通勤・休日とも強め</a:t>
                      </a:r>
                      <a:endParaRPr kumimoji="1" lang="en-US" altLang="ja-JP" sz="1000" dirty="0" smtClean="0">
                        <a:latin typeface="Meiryo UI" panose="020B0604030504040204" pitchFamily="50" charset="-128"/>
                        <a:ea typeface="Meiryo UI" panose="020B0604030504040204" pitchFamily="50" charset="-128"/>
                      </a:endParaRP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dirty="0" smtClean="0">
                          <a:latin typeface="Meiryo UI" panose="020B0604030504040204" pitchFamily="50" charset="-128"/>
                          <a:ea typeface="Meiryo UI" panose="020B0604030504040204" pitchFamily="50" charset="-128"/>
                        </a:rPr>
                        <a:t>通勤では、町村部は相対的に大阪市への人流の動きが市に比べて小さい。</a:t>
                      </a: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dirty="0" smtClean="0">
                          <a:latin typeface="Meiryo UI" panose="020B0604030504040204" pitchFamily="50" charset="-128"/>
                          <a:ea typeface="Meiryo UI" panose="020B0604030504040204" pitchFamily="50" charset="-128"/>
                        </a:rPr>
                        <a:t>休日では、大阪市への人流の動きとともに堺市への人流の動きも一定みられる。</a:t>
                      </a:r>
                    </a:p>
                  </a:txBody>
                  <a:tcPr/>
                </a:tc>
                <a:tc>
                  <a:txBody>
                    <a:bodyPr/>
                    <a:lstStyle/>
                    <a:p>
                      <a:pPr marL="85725" indent="-85725" algn="l">
                        <a:buFont typeface="Arial" panose="020B0604020202020204" pitchFamily="34" charset="0"/>
                        <a:buChar char="•"/>
                      </a:pPr>
                      <a:r>
                        <a:rPr kumimoji="1" lang="ja-JP" altLang="en-US" sz="900" dirty="0" smtClean="0">
                          <a:latin typeface="Meiryo UI" panose="020B0604030504040204" pitchFamily="50" charset="-128"/>
                          <a:ea typeface="Meiryo UI" panose="020B0604030504040204" pitchFamily="50" charset="-128"/>
                        </a:rPr>
                        <a:t>大阪市との人流は、通勤・休日とも強め</a:t>
                      </a:r>
                      <a:endParaRPr kumimoji="1" lang="en-US" altLang="ja-JP" sz="900" dirty="0" smtClean="0">
                        <a:latin typeface="Meiryo UI" panose="020B0604030504040204" pitchFamily="50" charset="-128"/>
                        <a:ea typeface="Meiryo UI" panose="020B0604030504040204" pitchFamily="50" charset="-128"/>
                      </a:endParaRPr>
                    </a:p>
                    <a:p>
                      <a:pPr marL="85725" indent="-85725" algn="l">
                        <a:buFont typeface="Arial" panose="020B0604020202020204" pitchFamily="34" charset="0"/>
                        <a:buChar char="•"/>
                      </a:pPr>
                      <a:r>
                        <a:rPr kumimoji="1" lang="ja-JP" altLang="en-US" sz="900" dirty="0" smtClean="0">
                          <a:latin typeface="Meiryo UI" panose="020B0604030504040204" pitchFamily="50" charset="-128"/>
                          <a:ea typeface="Meiryo UI" panose="020B0604030504040204" pitchFamily="50" charset="-128"/>
                        </a:rPr>
                        <a:t>通勤では、堺市から大阪市への人流の動きは大きいが、高石市・泉大津市は中位程度。和泉市・忠岡町は相対的に小さい（地域内での比較）。</a:t>
                      </a:r>
                    </a:p>
                    <a:p>
                      <a:pPr marL="85725" indent="-85725" algn="l">
                        <a:buFont typeface="Arial" panose="020B0604020202020204" pitchFamily="34" charset="0"/>
                        <a:buChar char="•"/>
                      </a:pPr>
                      <a:r>
                        <a:rPr kumimoji="1" lang="ja-JP" altLang="en-US" sz="900" dirty="0" smtClean="0">
                          <a:latin typeface="Meiryo UI" panose="020B0604030504040204" pitchFamily="50" charset="-128"/>
                          <a:ea typeface="Meiryo UI" panose="020B0604030504040204" pitchFamily="50" charset="-128"/>
                        </a:rPr>
                        <a:t>休日では、高石市・泉大津市・和泉市では大阪市より堺市への人流が顕著にみられる市もある。</a:t>
                      </a:r>
                    </a:p>
                  </a:txBody>
                  <a:tcPr/>
                </a:tc>
                <a:tc>
                  <a:txBody>
                    <a:bodyPr/>
                    <a:lstStyle/>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dirty="0" smtClean="0">
                          <a:latin typeface="Meiryo UI" panose="020B0604030504040204" pitchFamily="50" charset="-128"/>
                          <a:ea typeface="Meiryo UI" panose="020B0604030504040204" pitchFamily="50" charset="-128"/>
                        </a:rPr>
                        <a:t>大阪市との人流は、通勤・休日とも弱め</a:t>
                      </a:r>
                      <a:endParaRPr kumimoji="1" lang="en-US" altLang="ja-JP" sz="900" dirty="0" smtClean="0">
                        <a:latin typeface="Meiryo UI" panose="020B0604030504040204" pitchFamily="50" charset="-128"/>
                        <a:ea typeface="Meiryo UI" panose="020B0604030504040204" pitchFamily="50" charset="-128"/>
                      </a:endParaRP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dirty="0" smtClean="0">
                          <a:latin typeface="Meiryo UI" panose="020B0604030504040204" pitchFamily="50" charset="-128"/>
                          <a:ea typeface="Meiryo UI" panose="020B0604030504040204" pitchFamily="50" charset="-128"/>
                        </a:rPr>
                        <a:t>通勤では、全体的に他の地域に比べ大阪市への人流の動きは小さい。</a:t>
                      </a: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dirty="0" smtClean="0">
                          <a:latin typeface="Meiryo UI" panose="020B0604030504040204" pitchFamily="50" charset="-128"/>
                          <a:ea typeface="Meiryo UI" panose="020B0604030504040204" pitchFamily="50" charset="-128"/>
                        </a:rPr>
                        <a:t>休日では、岸和田市で大阪市への人流の動きが一定高まるが、他は相対的に小さい。また、堺市への人流の動きも一定みられる。岬町では隣接の和歌山市への人流も一定みられる。</a:t>
                      </a:r>
                    </a:p>
                  </a:txBody>
                  <a:tcPr/>
                </a:tc>
                <a:extLst>
                  <a:ext uri="{0D108BD9-81ED-4DB2-BD59-A6C34878D82A}">
                    <a16:rowId xmlns:a16="http://schemas.microsoft.com/office/drawing/2014/main" val="1958369744"/>
                  </a:ext>
                </a:extLst>
              </a:tr>
            </a:tbl>
          </a:graphicData>
        </a:graphic>
      </p:graphicFrame>
      <p:sp>
        <p:nvSpPr>
          <p:cNvPr id="8" name="スライド番号プレースホルダー 1"/>
          <p:cNvSpPr>
            <a:spLocks noGrp="1"/>
          </p:cNvSpPr>
          <p:nvPr>
            <p:ph type="sldNum" sz="quarter" idx="12"/>
          </p:nvPr>
        </p:nvSpPr>
        <p:spPr>
          <a:xfrm>
            <a:off x="6978661" y="646622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7</a:t>
            </a:r>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テキスト ボックス 6"/>
          <p:cNvSpPr txBox="1"/>
          <p:nvPr/>
        </p:nvSpPr>
        <p:spPr>
          <a:xfrm>
            <a:off x="128825" y="0"/>
            <a:ext cx="8420490" cy="388120"/>
          </a:xfrm>
          <a:prstGeom prst="rect">
            <a:avLst/>
          </a:prstGeom>
          <a:noFill/>
        </p:spPr>
        <p:txBody>
          <a:bodyPr wrap="square" rtlCol="0">
            <a:spAutoFit/>
          </a:bodyPr>
          <a:lstStyle/>
          <a:p>
            <a:pPr lvl="0">
              <a:defRPr/>
            </a:pPr>
            <a:r>
              <a:rPr kumimoji="1" lang="ja-JP" altLang="en-US" sz="192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922"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府内各ブロックの</a:t>
            </a:r>
            <a:r>
              <a:rPr kumimoji="1" lang="ja-JP" altLang="en-US" sz="1922" b="1" noProof="0" dirty="0" smtClean="0">
                <a:solidFill>
                  <a:prstClr val="black"/>
                </a:solidFill>
                <a:latin typeface="Meiryo UI" panose="020B0604030504040204" pitchFamily="50" charset="-128"/>
                <a:ea typeface="Meiryo UI" panose="020B0604030504040204" pitchFamily="50" charset="-128"/>
              </a:rPr>
              <a:t>特性と考えられる</a:t>
            </a:r>
            <a:r>
              <a:rPr kumimoji="1" lang="ja-JP" altLang="en-US" sz="1922" b="1" dirty="0" smtClean="0">
                <a:solidFill>
                  <a:prstClr val="black"/>
                </a:solidFill>
                <a:latin typeface="Meiryo UI" panose="020B0604030504040204" pitchFamily="50" charset="-128"/>
                <a:ea typeface="Meiryo UI" panose="020B0604030504040204" pitchFamily="50" charset="-128"/>
              </a:rPr>
              <a:t>対応分類</a:t>
            </a:r>
            <a:endParaRPr kumimoji="1" lang="ja-JP" altLang="en-US" sz="192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テキスト ボックス 5"/>
          <p:cNvSpPr txBox="1"/>
          <p:nvPr/>
        </p:nvSpPr>
        <p:spPr>
          <a:xfrm>
            <a:off x="1073160" y="1150348"/>
            <a:ext cx="1908000" cy="216000"/>
          </a:xfrm>
          <a:prstGeom prst="rect">
            <a:avLst/>
          </a:prstGeom>
          <a:solidFill>
            <a:srgbClr val="CFD5EA"/>
          </a:solidFill>
          <a:ln w="6350">
            <a:solidFill>
              <a:schemeClr val="tx1"/>
            </a:solidFill>
            <a:prstDash val="dash"/>
          </a:ln>
        </p:spPr>
        <p:txBody>
          <a:bodyPr wrap="square" rtlCol="0">
            <a:spAutoFit/>
          </a:bodyPr>
          <a:lstStyle/>
          <a:p>
            <a:pPr algn="ctr"/>
            <a:r>
              <a:rPr kumimoji="1" lang="ja-JP" altLang="en-US" sz="900" dirty="0">
                <a:latin typeface="Meiryo UI" panose="020B0604030504040204" pitchFamily="50" charset="-128"/>
                <a:ea typeface="Meiryo UI" panose="020B0604030504040204" pitchFamily="50" charset="-128"/>
              </a:rPr>
              <a:t>●政令</a:t>
            </a:r>
            <a:r>
              <a:rPr kumimoji="1" lang="ja-JP" altLang="en-US" sz="900" dirty="0" smtClean="0">
                <a:latin typeface="Meiryo UI" panose="020B0604030504040204" pitchFamily="50" charset="-128"/>
                <a:ea typeface="Meiryo UI" panose="020B0604030504040204" pitchFamily="50" charset="-128"/>
              </a:rPr>
              <a:t>市★</a:t>
            </a:r>
            <a:r>
              <a:rPr kumimoji="1" lang="ja-JP" altLang="en-US" sz="900" dirty="0">
                <a:latin typeface="Meiryo UI" panose="020B0604030504040204" pitchFamily="50" charset="-128"/>
                <a:ea typeface="Meiryo UI" panose="020B0604030504040204" pitchFamily="50" charset="-128"/>
              </a:rPr>
              <a:t>中核</a:t>
            </a:r>
            <a:r>
              <a:rPr kumimoji="1" lang="ja-JP" altLang="en-US" sz="900" dirty="0" smtClean="0">
                <a:latin typeface="Meiryo UI" panose="020B0604030504040204" pitchFamily="50" charset="-128"/>
                <a:ea typeface="Meiryo UI" panose="020B0604030504040204" pitchFamily="50" charset="-128"/>
              </a:rPr>
              <a:t>市☆</a:t>
            </a:r>
            <a:r>
              <a:rPr kumimoji="1" lang="ja-JP" altLang="en-US" sz="900" dirty="0">
                <a:latin typeface="Meiryo UI" panose="020B0604030504040204" pitchFamily="50" charset="-128"/>
                <a:ea typeface="Meiryo UI" panose="020B0604030504040204" pitchFamily="50" charset="-128"/>
              </a:rPr>
              <a:t>施行</a:t>
            </a:r>
            <a:r>
              <a:rPr kumimoji="1" lang="ja-JP" altLang="en-US" sz="900" dirty="0" smtClean="0">
                <a:latin typeface="Meiryo UI" panose="020B0604030504040204" pitchFamily="50" charset="-128"/>
                <a:ea typeface="Meiryo UI" panose="020B0604030504040204" pitchFamily="50" charset="-128"/>
              </a:rPr>
              <a:t>時特例市</a:t>
            </a:r>
            <a:endParaRPr kumimoji="1" lang="ja-JP" altLang="en-US" sz="900" dirty="0"/>
          </a:p>
        </p:txBody>
      </p:sp>
    </p:spTree>
    <p:extLst>
      <p:ext uri="{BB962C8B-B14F-4D97-AF65-F5344CB8AC3E}">
        <p14:creationId xmlns:p14="http://schemas.microsoft.com/office/powerpoint/2010/main" val="2072572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494951308"/>
              </p:ext>
            </p:extLst>
          </p:nvPr>
        </p:nvGraphicFramePr>
        <p:xfrm>
          <a:off x="25638" y="2254213"/>
          <a:ext cx="9072000" cy="3947160"/>
        </p:xfrm>
        <a:graphic>
          <a:graphicData uri="http://schemas.openxmlformats.org/drawingml/2006/table">
            <a:tbl>
              <a:tblPr bandRow="1">
                <a:tableStyleId>{5C22544A-7EE6-4342-B048-85BDC9FD1C3A}</a:tableStyleId>
              </a:tblPr>
              <a:tblGrid>
                <a:gridCol w="1008000">
                  <a:extLst>
                    <a:ext uri="{9D8B030D-6E8A-4147-A177-3AD203B41FA5}">
                      <a16:colId xmlns:a16="http://schemas.microsoft.com/office/drawing/2014/main" val="1011058020"/>
                    </a:ext>
                  </a:extLst>
                </a:gridCol>
                <a:gridCol w="2016000">
                  <a:extLst>
                    <a:ext uri="{9D8B030D-6E8A-4147-A177-3AD203B41FA5}">
                      <a16:colId xmlns:a16="http://schemas.microsoft.com/office/drawing/2014/main" val="1398313469"/>
                    </a:ext>
                  </a:extLst>
                </a:gridCol>
                <a:gridCol w="2016000">
                  <a:extLst>
                    <a:ext uri="{9D8B030D-6E8A-4147-A177-3AD203B41FA5}">
                      <a16:colId xmlns:a16="http://schemas.microsoft.com/office/drawing/2014/main" val="2480678655"/>
                    </a:ext>
                  </a:extLst>
                </a:gridCol>
                <a:gridCol w="2052000">
                  <a:extLst>
                    <a:ext uri="{9D8B030D-6E8A-4147-A177-3AD203B41FA5}">
                      <a16:colId xmlns:a16="http://schemas.microsoft.com/office/drawing/2014/main" val="294004896"/>
                    </a:ext>
                  </a:extLst>
                </a:gridCol>
                <a:gridCol w="1980000">
                  <a:extLst>
                    <a:ext uri="{9D8B030D-6E8A-4147-A177-3AD203B41FA5}">
                      <a16:colId xmlns:a16="http://schemas.microsoft.com/office/drawing/2014/main" val="3395178124"/>
                    </a:ext>
                  </a:extLst>
                </a:gridCol>
              </a:tblGrid>
              <a:tr h="370840">
                <a:tc>
                  <a:txBody>
                    <a:bodyPr/>
                    <a:lstStyle/>
                    <a:p>
                      <a:r>
                        <a:rPr kumimoji="1" lang="ja-JP" altLang="en-US" sz="1200" b="1" dirty="0" smtClean="0">
                          <a:solidFill>
                            <a:schemeClr val="tx1"/>
                          </a:solidFill>
                        </a:rPr>
                        <a:t>考えられる対応分類と取組み（イメージ）</a:t>
                      </a:r>
                      <a:endParaRPr kumimoji="1" lang="ja-JP" altLang="en-US" sz="1200" b="1" dirty="0">
                        <a:solidFill>
                          <a:schemeClr val="tx1"/>
                        </a:solidFill>
                      </a:endParaRPr>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marL="87313" indent="-87313">
                        <a:buFont typeface="Wingdings" panose="05000000000000000000" pitchFamily="2" charset="2"/>
                        <a:buChar char="Ø"/>
                      </a:pPr>
                      <a:r>
                        <a:rPr kumimoji="1" lang="ja-JP" altLang="en-US" sz="1000" b="1" smtClean="0">
                          <a:solidFill>
                            <a:schemeClr val="tx1"/>
                          </a:solidFill>
                          <a:latin typeface="Meiryo UI" panose="020B0604030504040204" pitchFamily="50" charset="-128"/>
                          <a:ea typeface="Meiryo UI" panose="020B0604030504040204" pitchFamily="50" charset="-128"/>
                        </a:rPr>
                        <a:t>一般市同士の連携</a:t>
                      </a:r>
                      <a:endParaRPr kumimoji="1" lang="en-US" altLang="ja-JP" sz="1000" b="1" smtClean="0">
                        <a:solidFill>
                          <a:schemeClr val="tx1"/>
                        </a:solidFill>
                        <a:latin typeface="Meiryo UI" panose="020B0604030504040204" pitchFamily="50" charset="-128"/>
                        <a:ea typeface="Meiryo UI" panose="020B0604030504040204" pitchFamily="50" charset="-128"/>
                      </a:endParaRPr>
                    </a:p>
                    <a:p>
                      <a:pPr marL="139700" indent="-139700">
                        <a:buFont typeface="Wingdings" panose="05000000000000000000" pitchFamily="2" charset="2"/>
                        <a:buNone/>
                      </a:pPr>
                      <a:r>
                        <a:rPr kumimoji="1" lang="ja-JP" altLang="en-US" sz="1000" smtClean="0">
                          <a:solidFill>
                            <a:schemeClr val="tx1"/>
                          </a:solidFill>
                          <a:latin typeface="Meiryo UI" panose="020B0604030504040204" pitchFamily="50" charset="-128"/>
                          <a:ea typeface="Meiryo UI" panose="020B0604030504040204" pitchFamily="50" charset="-128"/>
                        </a:rPr>
                        <a:t>　・政策面での連携（広域観光、まちの活性化、多文化共生、リサイクルなど）</a:t>
                      </a:r>
                      <a:endParaRPr kumimoji="1" lang="en-US" altLang="ja-JP" sz="1000" smtClean="0">
                        <a:solidFill>
                          <a:schemeClr val="tx1"/>
                        </a:solidFill>
                        <a:latin typeface="Meiryo UI" panose="020B0604030504040204" pitchFamily="50" charset="-128"/>
                        <a:ea typeface="Meiryo UI" panose="020B0604030504040204" pitchFamily="50" charset="-128"/>
                      </a:endParaRPr>
                    </a:p>
                    <a:p>
                      <a:pPr marL="139700" marR="0" lvl="0" indent="-1397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000" kern="1200" smtClean="0">
                          <a:solidFill>
                            <a:schemeClr val="tx1"/>
                          </a:solidFill>
                          <a:latin typeface="Meiryo UI" panose="020B0604030504040204" pitchFamily="50" charset="-128"/>
                          <a:ea typeface="Meiryo UI" panose="020B0604030504040204" pitchFamily="50" charset="-128"/>
                          <a:cs typeface="+mn-cs"/>
                        </a:rPr>
                        <a:t>　・公共施設サービスの共同利用</a:t>
                      </a:r>
                      <a:r>
                        <a:rPr kumimoji="1" lang="en-US" altLang="ja-JP" sz="1000" kern="1200" smtClean="0">
                          <a:solidFill>
                            <a:schemeClr val="tx1"/>
                          </a:solidFill>
                          <a:latin typeface="Meiryo UI" panose="020B0604030504040204" pitchFamily="50" charset="-128"/>
                          <a:ea typeface="Meiryo UI" panose="020B0604030504040204" pitchFamily="50" charset="-128"/>
                          <a:cs typeface="+mn-cs"/>
                        </a:rPr>
                        <a:t/>
                      </a:r>
                      <a:br>
                        <a:rPr kumimoji="1" lang="en-US" altLang="ja-JP" sz="1000" kern="1200" smtClean="0">
                          <a:solidFill>
                            <a:schemeClr val="tx1"/>
                          </a:solidFill>
                          <a:latin typeface="Meiryo UI" panose="020B0604030504040204" pitchFamily="50" charset="-128"/>
                          <a:ea typeface="Meiryo UI" panose="020B0604030504040204" pitchFamily="50" charset="-128"/>
                          <a:cs typeface="+mn-cs"/>
                        </a:rPr>
                      </a:br>
                      <a:r>
                        <a:rPr kumimoji="1" lang="ja-JP" altLang="en-US" sz="1000" kern="1200" smtClean="0">
                          <a:solidFill>
                            <a:schemeClr val="tx1"/>
                          </a:solidFill>
                          <a:latin typeface="Meiryo UI" panose="020B0604030504040204" pitchFamily="50" charset="-128"/>
                          <a:ea typeface="Meiryo UI" panose="020B0604030504040204" pitchFamily="50" charset="-128"/>
                          <a:cs typeface="+mn-cs"/>
                        </a:rPr>
                        <a:t>→公共施設の共同化</a:t>
                      </a:r>
                      <a:endParaRPr kumimoji="1" lang="en-US" altLang="ja-JP" sz="1000" kern="1200" smtClean="0">
                        <a:solidFill>
                          <a:schemeClr val="tx1"/>
                        </a:solidFill>
                        <a:latin typeface="Meiryo UI" panose="020B0604030504040204" pitchFamily="50" charset="-128"/>
                        <a:ea typeface="Meiryo UI" panose="020B0604030504040204" pitchFamily="50" charset="-128"/>
                        <a:cs typeface="+mn-cs"/>
                      </a:endParaRPr>
                    </a:p>
                    <a:p>
                      <a:pPr marL="133350" marR="0" lvl="0" indent="-13335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000" smtClean="0">
                          <a:solidFill>
                            <a:schemeClr val="tx1"/>
                          </a:solidFill>
                          <a:latin typeface="Meiryo UI" panose="020B0604030504040204" pitchFamily="50" charset="-128"/>
                          <a:ea typeface="Meiryo UI" panose="020B0604030504040204" pitchFamily="50" charset="-128"/>
                        </a:rPr>
                        <a:t>　・窓口業務に関するノウハウ等の</a:t>
                      </a:r>
                      <a:r>
                        <a:rPr kumimoji="1" lang="en-US" altLang="ja-JP" sz="1000" smtClean="0">
                          <a:solidFill>
                            <a:schemeClr val="tx1"/>
                          </a:solidFill>
                          <a:latin typeface="Meiryo UI" panose="020B0604030504040204" pitchFamily="50" charset="-128"/>
                          <a:ea typeface="Meiryo UI" panose="020B0604030504040204" pitchFamily="50" charset="-128"/>
                        </a:rPr>
                        <a:t/>
                      </a:r>
                      <a:br>
                        <a:rPr kumimoji="1" lang="en-US" altLang="ja-JP" sz="1000" smtClean="0">
                          <a:solidFill>
                            <a:schemeClr val="tx1"/>
                          </a:solidFill>
                          <a:latin typeface="Meiryo UI" panose="020B0604030504040204" pitchFamily="50" charset="-128"/>
                          <a:ea typeface="Meiryo UI" panose="020B0604030504040204" pitchFamily="50" charset="-128"/>
                        </a:rPr>
                      </a:br>
                      <a:r>
                        <a:rPr kumimoji="1" lang="ja-JP" altLang="en-US" sz="1000" smtClean="0">
                          <a:solidFill>
                            <a:schemeClr val="tx1"/>
                          </a:solidFill>
                          <a:latin typeface="Meiryo UI" panose="020B0604030504040204" pitchFamily="50" charset="-128"/>
                          <a:ea typeface="Meiryo UI" panose="020B0604030504040204" pitchFamily="50" charset="-128"/>
                        </a:rPr>
                        <a:t>共有→窓口の共同化</a:t>
                      </a:r>
                      <a:endParaRPr kumimoji="1" lang="en-US" altLang="ja-JP" sz="1000" smtClean="0">
                        <a:solidFill>
                          <a:schemeClr val="tx1"/>
                        </a:solidFill>
                        <a:latin typeface="Meiryo UI" panose="020B0604030504040204" pitchFamily="50" charset="-128"/>
                        <a:ea typeface="Meiryo UI" panose="020B0604030504040204" pitchFamily="50" charset="-128"/>
                      </a:endParaRPr>
                    </a:p>
                    <a:p>
                      <a:pPr marL="234950" marR="0" lvl="0" indent="-23495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000" smtClean="0">
                          <a:solidFill>
                            <a:schemeClr val="tx1"/>
                          </a:solidFill>
                          <a:latin typeface="Meiryo UI" panose="020B0604030504040204" pitchFamily="50" charset="-128"/>
                          <a:ea typeface="Meiryo UI" panose="020B0604030504040204" pitchFamily="50" charset="-128"/>
                        </a:rPr>
                        <a:t>　</a:t>
                      </a:r>
                      <a:endParaRPr kumimoji="1" lang="en-US" altLang="ja-JP" sz="1000" smtClean="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00" b="1" smtClean="0">
                          <a:solidFill>
                            <a:schemeClr val="tx1"/>
                          </a:solidFill>
                          <a:latin typeface="Meiryo UI" panose="020B0604030504040204" pitchFamily="50" charset="-128"/>
                          <a:ea typeface="Meiryo UI" panose="020B0604030504040204" pitchFamily="50" charset="-128"/>
                        </a:rPr>
                        <a:t>中核市を核にした連携</a:t>
                      </a:r>
                      <a:endParaRPr kumimoji="1" lang="en-US" altLang="ja-JP" sz="1000" b="1"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700" b="0" smtClean="0">
                          <a:solidFill>
                            <a:schemeClr val="tx1"/>
                          </a:solidFill>
                          <a:latin typeface="Meiryo UI" panose="020B0604030504040204" pitchFamily="50" charset="-128"/>
                          <a:ea typeface="Meiryo UI" panose="020B0604030504040204" pitchFamily="50" charset="-128"/>
                        </a:rPr>
                        <a:t>（上記の一般市同士の連携メニューに加え）</a:t>
                      </a:r>
                      <a:endParaRPr kumimoji="1" lang="en-US" altLang="ja-JP" sz="700" b="0" smtClean="0">
                        <a:solidFill>
                          <a:schemeClr val="tx1"/>
                        </a:solidFill>
                        <a:latin typeface="Meiryo UI" panose="020B0604030504040204" pitchFamily="50" charset="-128"/>
                        <a:ea typeface="Meiryo UI" panose="020B0604030504040204" pitchFamily="50" charset="-128"/>
                      </a:endParaRPr>
                    </a:p>
                    <a:p>
                      <a:pPr marL="0" indent="0">
                        <a:buFont typeface="Wingdings" panose="05000000000000000000" pitchFamily="2" charset="2"/>
                        <a:buNone/>
                      </a:pPr>
                      <a:r>
                        <a:rPr kumimoji="1" lang="ja-JP" altLang="en-US" sz="1000" smtClean="0">
                          <a:solidFill>
                            <a:schemeClr val="tx1"/>
                          </a:solidFill>
                          <a:latin typeface="Meiryo UI" panose="020B0604030504040204" pitchFamily="50" charset="-128"/>
                          <a:ea typeface="Meiryo UI" panose="020B0604030504040204" pitchFamily="50" charset="-128"/>
                        </a:rPr>
                        <a:t>　・地域ブランドの確立</a:t>
                      </a:r>
                      <a:endParaRPr kumimoji="1" lang="en-US" altLang="ja-JP" sz="1000" smtClean="0">
                        <a:solidFill>
                          <a:schemeClr val="tx1"/>
                        </a:solidFill>
                        <a:latin typeface="Meiryo UI" panose="020B0604030504040204" pitchFamily="50" charset="-128"/>
                        <a:ea typeface="Meiryo UI" panose="020B0604030504040204" pitchFamily="50" charset="-128"/>
                      </a:endParaRPr>
                    </a:p>
                    <a:p>
                      <a:pPr marL="0" indent="0">
                        <a:buFont typeface="Wingdings" panose="05000000000000000000" pitchFamily="2" charset="2"/>
                        <a:buNone/>
                      </a:pPr>
                      <a:r>
                        <a:rPr kumimoji="1" lang="ja-JP" altLang="en-US" sz="1000" smtClean="0">
                          <a:solidFill>
                            <a:schemeClr val="tx1"/>
                          </a:solidFill>
                          <a:latin typeface="Meiryo UI" panose="020B0604030504040204" pitchFamily="50" charset="-128"/>
                          <a:ea typeface="Meiryo UI" panose="020B0604030504040204" pitchFamily="50" charset="-128"/>
                        </a:rPr>
                        <a:t>　・中小企業支援機能の共同化</a:t>
                      </a:r>
                      <a:endParaRPr kumimoji="1" lang="en-US" altLang="ja-JP" sz="1000" smtClean="0">
                        <a:solidFill>
                          <a:schemeClr val="tx1"/>
                        </a:solidFill>
                        <a:latin typeface="Meiryo UI" panose="020B0604030504040204" pitchFamily="50" charset="-128"/>
                        <a:ea typeface="Meiryo UI" panose="020B0604030504040204" pitchFamily="50" charset="-128"/>
                      </a:endParaRPr>
                    </a:p>
                    <a:p>
                      <a:pPr marL="0" indent="0">
                        <a:buFont typeface="Wingdings" panose="05000000000000000000" pitchFamily="2" charset="2"/>
                        <a:buNone/>
                      </a:pPr>
                      <a:r>
                        <a:rPr kumimoji="1" lang="ja-JP" altLang="en-US" sz="1000" smtClean="0">
                          <a:solidFill>
                            <a:schemeClr val="tx1"/>
                          </a:solidFill>
                          <a:latin typeface="Meiryo UI" panose="020B0604030504040204" pitchFamily="50" charset="-128"/>
                          <a:ea typeface="Meiryo UI" panose="020B0604030504040204" pitchFamily="50" charset="-128"/>
                        </a:rPr>
                        <a:t>　・専門人材の共同採用</a:t>
                      </a:r>
                      <a:endParaRPr kumimoji="1" lang="en-US" altLang="ja-JP" sz="1000" smtClean="0">
                        <a:solidFill>
                          <a:schemeClr val="tx1"/>
                        </a:solidFill>
                        <a:latin typeface="Meiryo UI" panose="020B0604030504040204" pitchFamily="50" charset="-128"/>
                        <a:ea typeface="Meiryo UI" panose="020B0604030504040204" pitchFamily="50" charset="-128"/>
                      </a:endParaRPr>
                    </a:p>
                    <a:p>
                      <a:pPr marL="0" indent="0">
                        <a:buFont typeface="Wingdings" panose="05000000000000000000" pitchFamily="2" charset="2"/>
                        <a:buNone/>
                      </a:pPr>
                      <a:endParaRPr kumimoji="1" lang="en-US" altLang="ja-JP" sz="1000" smtClean="0">
                        <a:solidFill>
                          <a:schemeClr val="tx1"/>
                        </a:solidFill>
                        <a:latin typeface="Meiryo UI" panose="020B0604030504040204" pitchFamily="50" charset="-128"/>
                        <a:ea typeface="Meiryo UI" panose="020B0604030504040204" pitchFamily="50" charset="-128"/>
                      </a:endParaRPr>
                    </a:p>
                    <a:p>
                      <a:pPr marL="87313" indent="-87313">
                        <a:buFont typeface="Wingdings" panose="05000000000000000000" pitchFamily="2" charset="2"/>
                        <a:buChar char="Ø"/>
                      </a:pPr>
                      <a:r>
                        <a:rPr kumimoji="1" lang="ja-JP" altLang="en-US" sz="1000" b="1" smtClean="0">
                          <a:solidFill>
                            <a:schemeClr val="tx1"/>
                          </a:solidFill>
                          <a:latin typeface="Meiryo UI" panose="020B0604030504040204" pitchFamily="50" charset="-128"/>
                          <a:ea typeface="Meiryo UI" panose="020B0604030504040204" pitchFamily="50" charset="-128"/>
                        </a:rPr>
                        <a:t>連続性の強い生活・経済圏を成す北河内地域との連携</a:t>
                      </a:r>
                      <a:endParaRPr kumimoji="1" lang="en-US" altLang="ja-JP" sz="1000" b="1" smtClean="0">
                        <a:solidFill>
                          <a:schemeClr val="tx1"/>
                        </a:solidFill>
                        <a:latin typeface="Meiryo UI" panose="020B0604030504040204" pitchFamily="50" charset="-128"/>
                        <a:ea typeface="Meiryo UI" panose="020B0604030504040204" pitchFamily="50" charset="-128"/>
                      </a:endParaRPr>
                    </a:p>
                    <a:p>
                      <a:pPr marL="87313" indent="-87313">
                        <a:buFont typeface="Wingdings" panose="05000000000000000000" pitchFamily="2" charset="2"/>
                        <a:buChar char="Ø"/>
                      </a:pPr>
                      <a:endParaRPr kumimoji="1" lang="en-US" altLang="ja-JP" sz="1000" b="1" smtClean="0">
                        <a:solidFill>
                          <a:schemeClr val="tx1"/>
                        </a:solidFill>
                        <a:latin typeface="Meiryo UI" panose="020B0604030504040204" pitchFamily="50" charset="-128"/>
                        <a:ea typeface="Meiryo UI" panose="020B0604030504040204" pitchFamily="50" charset="-128"/>
                      </a:endParaRPr>
                    </a:p>
                    <a:p>
                      <a:pPr marL="227013" marR="0" lvl="0" indent="-227013" algn="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000" b="0" smtClean="0">
                          <a:solidFill>
                            <a:schemeClr val="tx1"/>
                          </a:solidFill>
                          <a:latin typeface="Meiryo UI" panose="020B0604030504040204" pitchFamily="50" charset="-128"/>
                          <a:ea typeface="Meiryo UI" panose="020B0604030504040204" pitchFamily="50" charset="-128"/>
                        </a:rPr>
                        <a:t>等</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txBody>
                  <a:tcPr marL="36000" marR="36000">
                    <a:lnT w="19050" cap="flat" cmpd="sng" algn="ctr">
                      <a:solidFill>
                        <a:schemeClr val="tx1"/>
                      </a:solidFill>
                      <a:prstDash val="solid"/>
                      <a:round/>
                      <a:headEnd type="none" w="med" len="med"/>
                      <a:tailEnd type="none" w="med" len="med"/>
                    </a:lnT>
                  </a:tcPr>
                </a:tc>
                <a:tc>
                  <a:txBody>
                    <a:bodyPr/>
                    <a:lstStyle/>
                    <a:p>
                      <a:pPr marL="87313" indent="-87313">
                        <a:buFont typeface="Wingdings" panose="05000000000000000000" pitchFamily="2" charset="2"/>
                        <a:buChar char="Ø"/>
                      </a:pPr>
                      <a:r>
                        <a:rPr kumimoji="1" lang="ja-JP" altLang="en-US" sz="1000" b="1" smtClean="0">
                          <a:solidFill>
                            <a:schemeClr val="tx1"/>
                          </a:solidFill>
                          <a:latin typeface="Meiryo UI" panose="020B0604030504040204" pitchFamily="50" charset="-128"/>
                          <a:ea typeface="Meiryo UI" panose="020B0604030504040204" pitchFamily="50" charset="-128"/>
                        </a:rPr>
                        <a:t>一般市同士・一般市と町村の連携</a:t>
                      </a:r>
                      <a:endParaRPr kumimoji="1" lang="en-US" altLang="ja-JP" sz="1000" b="1" smtClean="0">
                        <a:solidFill>
                          <a:schemeClr val="tx1"/>
                        </a:solidFill>
                        <a:latin typeface="Meiryo UI" panose="020B0604030504040204" pitchFamily="50" charset="-128"/>
                        <a:ea typeface="Meiryo UI" panose="020B0604030504040204" pitchFamily="50" charset="-128"/>
                      </a:endParaRPr>
                    </a:p>
                    <a:p>
                      <a:pPr marL="139700" indent="-139700">
                        <a:buFont typeface="Wingdings" panose="05000000000000000000" pitchFamily="2" charset="2"/>
                        <a:buNone/>
                      </a:pPr>
                      <a:r>
                        <a:rPr kumimoji="1" lang="ja-JP" altLang="en-US" sz="1000" smtClean="0">
                          <a:solidFill>
                            <a:schemeClr val="tx1"/>
                          </a:solidFill>
                          <a:latin typeface="Meiryo UI" panose="020B0604030504040204" pitchFamily="50" charset="-128"/>
                          <a:ea typeface="Meiryo UI" panose="020B0604030504040204" pitchFamily="50" charset="-128"/>
                        </a:rPr>
                        <a:t>　・政策面での連携（広域観光、まちの活性化、多文化共生、リサイクルなど）</a:t>
                      </a:r>
                      <a:endParaRPr kumimoji="1" lang="en-US" altLang="ja-JP" sz="1000" smtClean="0">
                        <a:solidFill>
                          <a:schemeClr val="tx1"/>
                        </a:solidFill>
                        <a:latin typeface="Meiryo UI" panose="020B0604030504040204" pitchFamily="50" charset="-128"/>
                        <a:ea typeface="Meiryo UI" panose="020B0604030504040204" pitchFamily="50" charset="-128"/>
                      </a:endParaRPr>
                    </a:p>
                    <a:p>
                      <a:pPr marL="139700" marR="0" lvl="0" indent="-1397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000" kern="1200" smtClean="0">
                          <a:solidFill>
                            <a:schemeClr val="tx1"/>
                          </a:solidFill>
                          <a:latin typeface="Meiryo UI" panose="020B0604030504040204" pitchFamily="50" charset="-128"/>
                          <a:ea typeface="Meiryo UI" panose="020B0604030504040204" pitchFamily="50" charset="-128"/>
                          <a:cs typeface="+mn-cs"/>
                        </a:rPr>
                        <a:t>　・公共施設サービスの共同利用</a:t>
                      </a:r>
                      <a:r>
                        <a:rPr kumimoji="1" lang="en-US" altLang="ja-JP" sz="1000" kern="1200" smtClean="0">
                          <a:solidFill>
                            <a:schemeClr val="tx1"/>
                          </a:solidFill>
                          <a:latin typeface="Meiryo UI" panose="020B0604030504040204" pitchFamily="50" charset="-128"/>
                          <a:ea typeface="Meiryo UI" panose="020B0604030504040204" pitchFamily="50" charset="-128"/>
                          <a:cs typeface="+mn-cs"/>
                        </a:rPr>
                        <a:t/>
                      </a:r>
                      <a:br>
                        <a:rPr kumimoji="1" lang="en-US" altLang="ja-JP" sz="1000" kern="1200" smtClean="0">
                          <a:solidFill>
                            <a:schemeClr val="tx1"/>
                          </a:solidFill>
                          <a:latin typeface="Meiryo UI" panose="020B0604030504040204" pitchFamily="50" charset="-128"/>
                          <a:ea typeface="Meiryo UI" panose="020B0604030504040204" pitchFamily="50" charset="-128"/>
                          <a:cs typeface="+mn-cs"/>
                        </a:rPr>
                      </a:br>
                      <a:r>
                        <a:rPr kumimoji="1" lang="ja-JP" altLang="en-US" sz="1000" kern="1200" smtClean="0">
                          <a:solidFill>
                            <a:schemeClr val="tx1"/>
                          </a:solidFill>
                          <a:latin typeface="Meiryo UI" panose="020B0604030504040204" pitchFamily="50" charset="-128"/>
                          <a:ea typeface="Meiryo UI" panose="020B0604030504040204" pitchFamily="50" charset="-128"/>
                          <a:cs typeface="+mn-cs"/>
                        </a:rPr>
                        <a:t>→公共施設の共同化</a:t>
                      </a:r>
                      <a:endParaRPr kumimoji="1" lang="en-US" altLang="ja-JP" sz="1000" kern="1200" smtClean="0">
                        <a:solidFill>
                          <a:schemeClr val="tx1"/>
                        </a:solidFill>
                        <a:latin typeface="Meiryo UI" panose="020B0604030504040204" pitchFamily="50" charset="-128"/>
                        <a:ea typeface="Meiryo UI" panose="020B0604030504040204" pitchFamily="50" charset="-128"/>
                        <a:cs typeface="+mn-cs"/>
                      </a:endParaRPr>
                    </a:p>
                    <a:p>
                      <a:pPr marL="47625" marR="0" lvl="0" indent="-47625"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000" smtClean="0">
                          <a:solidFill>
                            <a:schemeClr val="tx1"/>
                          </a:solidFill>
                          <a:latin typeface="Meiryo UI" panose="020B0604030504040204" pitchFamily="50" charset="-128"/>
                          <a:ea typeface="Meiryo UI" panose="020B0604030504040204" pitchFamily="50" charset="-128"/>
                        </a:rPr>
                        <a:t>　・窓口業務に関するノウハウ等の</a:t>
                      </a:r>
                      <a:r>
                        <a:rPr kumimoji="1" lang="en-US" altLang="ja-JP" sz="1000" smtClean="0">
                          <a:solidFill>
                            <a:schemeClr val="tx1"/>
                          </a:solidFill>
                          <a:latin typeface="Meiryo UI" panose="020B0604030504040204" pitchFamily="50" charset="-128"/>
                          <a:ea typeface="Meiryo UI" panose="020B0604030504040204" pitchFamily="50" charset="-128"/>
                        </a:rPr>
                        <a:t/>
                      </a:r>
                      <a:br>
                        <a:rPr kumimoji="1" lang="en-US" altLang="ja-JP" sz="1000" smtClean="0">
                          <a:solidFill>
                            <a:schemeClr val="tx1"/>
                          </a:solidFill>
                          <a:latin typeface="Meiryo UI" panose="020B0604030504040204" pitchFamily="50" charset="-128"/>
                          <a:ea typeface="Meiryo UI" panose="020B0604030504040204" pitchFamily="50" charset="-128"/>
                        </a:rPr>
                      </a:br>
                      <a:r>
                        <a:rPr kumimoji="1" lang="ja-JP" altLang="en-US" sz="1000" smtClean="0">
                          <a:solidFill>
                            <a:schemeClr val="tx1"/>
                          </a:solidFill>
                          <a:latin typeface="Meiryo UI" panose="020B0604030504040204" pitchFamily="50" charset="-128"/>
                          <a:ea typeface="Meiryo UI" panose="020B0604030504040204" pitchFamily="50" charset="-128"/>
                        </a:rPr>
                        <a:t>　共有→窓口の共同化</a:t>
                      </a:r>
                      <a:endParaRPr kumimoji="1" lang="en-US" altLang="ja-JP" sz="1000" smtClean="0">
                        <a:solidFill>
                          <a:schemeClr val="tx1"/>
                        </a:solidFill>
                        <a:latin typeface="Meiryo UI" panose="020B0604030504040204" pitchFamily="50" charset="-128"/>
                        <a:ea typeface="Meiryo UI" panose="020B0604030504040204" pitchFamily="50" charset="-128"/>
                      </a:endParaRPr>
                    </a:p>
                    <a:p>
                      <a:pPr marL="234950" marR="0" lvl="0" indent="-23495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000" smtClean="0">
                          <a:solidFill>
                            <a:schemeClr val="tx1"/>
                          </a:solidFill>
                          <a:latin typeface="Meiryo UI" panose="020B0604030504040204" pitchFamily="50" charset="-128"/>
                          <a:ea typeface="Meiryo UI" panose="020B0604030504040204" pitchFamily="50" charset="-128"/>
                        </a:rPr>
                        <a:t>　</a:t>
                      </a:r>
                      <a:endParaRPr kumimoji="1" lang="en-US" altLang="ja-JP" sz="1000" smtClean="0">
                        <a:solidFill>
                          <a:schemeClr val="tx1"/>
                        </a:solidFill>
                        <a:latin typeface="Meiryo UI" panose="020B0604030504040204" pitchFamily="50" charset="-128"/>
                        <a:ea typeface="Meiryo UI" panose="020B0604030504040204" pitchFamily="50" charset="-128"/>
                      </a:endParaRPr>
                    </a:p>
                    <a:p>
                      <a:pPr marL="87313" indent="-87313">
                        <a:buFont typeface="Wingdings" panose="05000000000000000000" pitchFamily="2" charset="2"/>
                        <a:buChar char="Ø"/>
                      </a:pPr>
                      <a:r>
                        <a:rPr kumimoji="1" lang="ja-JP" altLang="en-US" sz="1000" b="1" smtClean="0">
                          <a:solidFill>
                            <a:schemeClr val="tx1"/>
                          </a:solidFill>
                          <a:latin typeface="Meiryo UI" panose="020B0604030504040204" pitchFamily="50" charset="-128"/>
                          <a:ea typeface="Meiryo UI" panose="020B0604030504040204" pitchFamily="50" charset="-128"/>
                        </a:rPr>
                        <a:t>府による町村への支援</a:t>
                      </a:r>
                      <a:endParaRPr kumimoji="1" lang="en-US" altLang="ja-JP" sz="1000" b="1" smtClean="0">
                        <a:solidFill>
                          <a:schemeClr val="tx1"/>
                        </a:solidFill>
                        <a:latin typeface="Meiryo UI" panose="020B0604030504040204" pitchFamily="50" charset="-128"/>
                        <a:ea typeface="Meiryo UI" panose="020B0604030504040204" pitchFamily="50" charset="-128"/>
                      </a:endParaRPr>
                    </a:p>
                    <a:p>
                      <a:pPr marL="87313" indent="-87313">
                        <a:buFont typeface="Wingdings" panose="05000000000000000000" pitchFamily="2" charset="2"/>
                        <a:buChar char="Ø"/>
                      </a:pPr>
                      <a:endParaRPr kumimoji="1" lang="en-US" altLang="ja-JP" sz="1000" b="1" smtClean="0">
                        <a:solidFill>
                          <a:schemeClr val="tx1"/>
                        </a:solidFill>
                        <a:latin typeface="Meiryo UI" panose="020B0604030504040204" pitchFamily="50" charset="-128"/>
                        <a:ea typeface="Meiryo UI" panose="020B0604030504040204" pitchFamily="50" charset="-128"/>
                      </a:endParaRPr>
                    </a:p>
                    <a:p>
                      <a:pPr marL="0" indent="0" algn="r">
                        <a:buFont typeface="Wingdings" panose="05000000000000000000" pitchFamily="2" charset="2"/>
                        <a:buNone/>
                      </a:pPr>
                      <a:r>
                        <a:rPr kumimoji="1" lang="ja-JP" altLang="en-US" sz="1000" b="0" smtClean="0">
                          <a:solidFill>
                            <a:schemeClr val="tx1"/>
                          </a:solidFill>
                          <a:latin typeface="Meiryo UI" panose="020B0604030504040204" pitchFamily="50" charset="-128"/>
                          <a:ea typeface="Meiryo UI" panose="020B0604030504040204" pitchFamily="50" charset="-128"/>
                        </a:rPr>
                        <a:t>等</a:t>
                      </a:r>
                      <a:endParaRPr kumimoji="1" lang="en-US" altLang="ja-JP" sz="1000" kern="1200" dirty="0" smtClean="0">
                        <a:solidFill>
                          <a:schemeClr val="tx1"/>
                        </a:solidFill>
                        <a:latin typeface="Meiryo UI" panose="020B0604030504040204" pitchFamily="50" charset="-128"/>
                        <a:ea typeface="Meiryo UI" panose="020B0604030504040204" pitchFamily="50" charset="-128"/>
                        <a:cs typeface="+mn-cs"/>
                      </a:endParaRPr>
                    </a:p>
                  </a:txBody>
                  <a:tcPr marL="36000" marR="36000">
                    <a:lnT w="19050" cap="flat" cmpd="sng" algn="ctr">
                      <a:solidFill>
                        <a:schemeClr val="tx1"/>
                      </a:solidFill>
                      <a:prstDash val="solid"/>
                      <a:round/>
                      <a:headEnd type="none" w="med" len="med"/>
                      <a:tailEnd type="none" w="med" len="med"/>
                    </a:lnT>
                  </a:tcPr>
                </a:tc>
                <a:tc>
                  <a:txBody>
                    <a:bodyPr/>
                    <a:lstStyle/>
                    <a:p>
                      <a:pPr marL="87313" indent="-87313">
                        <a:buFont typeface="Wingdings" panose="05000000000000000000" pitchFamily="2" charset="2"/>
                        <a:buChar char="Ø"/>
                      </a:pPr>
                      <a:r>
                        <a:rPr kumimoji="1" lang="ja-JP" altLang="en-US" sz="1000" b="1" smtClean="0">
                          <a:solidFill>
                            <a:schemeClr val="tx1"/>
                          </a:solidFill>
                          <a:latin typeface="Meiryo UI" panose="020B0604030504040204" pitchFamily="50" charset="-128"/>
                          <a:ea typeface="Meiryo UI" panose="020B0604030504040204" pitchFamily="50" charset="-128"/>
                        </a:rPr>
                        <a:t>一般市同士・一般市と町村の連携</a:t>
                      </a:r>
                      <a:endParaRPr kumimoji="1" lang="en-US" altLang="ja-JP" sz="1000" b="1" smtClean="0">
                        <a:solidFill>
                          <a:schemeClr val="tx1"/>
                        </a:solidFill>
                        <a:latin typeface="Meiryo UI" panose="020B0604030504040204" pitchFamily="50" charset="-128"/>
                        <a:ea typeface="Meiryo UI" panose="020B0604030504040204" pitchFamily="50" charset="-128"/>
                      </a:endParaRPr>
                    </a:p>
                    <a:p>
                      <a:pPr marL="139700" indent="-139700">
                        <a:buFont typeface="Wingdings" panose="05000000000000000000" pitchFamily="2" charset="2"/>
                        <a:buNone/>
                      </a:pPr>
                      <a:r>
                        <a:rPr kumimoji="1" lang="ja-JP" altLang="en-US" sz="1000" smtClean="0">
                          <a:solidFill>
                            <a:schemeClr val="tx1"/>
                          </a:solidFill>
                          <a:latin typeface="Meiryo UI" panose="020B0604030504040204" pitchFamily="50" charset="-128"/>
                          <a:ea typeface="Meiryo UI" panose="020B0604030504040204" pitchFamily="50" charset="-128"/>
                        </a:rPr>
                        <a:t>　・政策面での連携（広域観光、まちの活性化、多文化共生、リサイクルなど）</a:t>
                      </a:r>
                      <a:endParaRPr kumimoji="1" lang="en-US" altLang="ja-JP" sz="1000" smtClean="0">
                        <a:solidFill>
                          <a:schemeClr val="tx1"/>
                        </a:solidFill>
                        <a:latin typeface="Meiryo UI" panose="020B0604030504040204" pitchFamily="50" charset="-128"/>
                        <a:ea typeface="Meiryo UI" panose="020B0604030504040204" pitchFamily="50" charset="-128"/>
                      </a:endParaRPr>
                    </a:p>
                    <a:p>
                      <a:pPr marL="139700" marR="0" lvl="0" indent="-1397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000" kern="1200" smtClean="0">
                          <a:solidFill>
                            <a:schemeClr val="tx1"/>
                          </a:solidFill>
                          <a:latin typeface="Meiryo UI" panose="020B0604030504040204" pitchFamily="50" charset="-128"/>
                          <a:ea typeface="Meiryo UI" panose="020B0604030504040204" pitchFamily="50" charset="-128"/>
                          <a:cs typeface="+mn-cs"/>
                        </a:rPr>
                        <a:t>　・公共施設サービスの共同利用</a:t>
                      </a:r>
                      <a:r>
                        <a:rPr kumimoji="1" lang="en-US" altLang="ja-JP" sz="1000" kern="1200" smtClean="0">
                          <a:solidFill>
                            <a:schemeClr val="tx1"/>
                          </a:solidFill>
                          <a:latin typeface="Meiryo UI" panose="020B0604030504040204" pitchFamily="50" charset="-128"/>
                          <a:ea typeface="Meiryo UI" panose="020B0604030504040204" pitchFamily="50" charset="-128"/>
                          <a:cs typeface="+mn-cs"/>
                        </a:rPr>
                        <a:t/>
                      </a:r>
                      <a:br>
                        <a:rPr kumimoji="1" lang="en-US" altLang="ja-JP" sz="1000" kern="1200" smtClean="0">
                          <a:solidFill>
                            <a:schemeClr val="tx1"/>
                          </a:solidFill>
                          <a:latin typeface="Meiryo UI" panose="020B0604030504040204" pitchFamily="50" charset="-128"/>
                          <a:ea typeface="Meiryo UI" panose="020B0604030504040204" pitchFamily="50" charset="-128"/>
                          <a:cs typeface="+mn-cs"/>
                        </a:rPr>
                      </a:br>
                      <a:r>
                        <a:rPr kumimoji="1" lang="ja-JP" altLang="en-US" sz="1000" kern="1200" smtClean="0">
                          <a:solidFill>
                            <a:schemeClr val="tx1"/>
                          </a:solidFill>
                          <a:latin typeface="Meiryo UI" panose="020B0604030504040204" pitchFamily="50" charset="-128"/>
                          <a:ea typeface="Meiryo UI" panose="020B0604030504040204" pitchFamily="50" charset="-128"/>
                          <a:cs typeface="+mn-cs"/>
                        </a:rPr>
                        <a:t>→公共施設の共同化</a:t>
                      </a:r>
                      <a:endParaRPr kumimoji="1" lang="en-US" altLang="ja-JP" sz="1000" kern="1200" smtClean="0">
                        <a:solidFill>
                          <a:schemeClr val="tx1"/>
                        </a:solidFill>
                        <a:latin typeface="Meiryo UI" panose="020B0604030504040204" pitchFamily="50" charset="-128"/>
                        <a:ea typeface="Meiryo UI" panose="020B0604030504040204" pitchFamily="50" charset="-128"/>
                        <a:cs typeface="+mn-cs"/>
                      </a:endParaRPr>
                    </a:p>
                    <a:p>
                      <a:pPr marL="57150" marR="0" lvl="0" indent="-5715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000" smtClean="0">
                          <a:solidFill>
                            <a:schemeClr val="tx1"/>
                          </a:solidFill>
                          <a:latin typeface="Meiryo UI" panose="020B0604030504040204" pitchFamily="50" charset="-128"/>
                          <a:ea typeface="Meiryo UI" panose="020B0604030504040204" pitchFamily="50" charset="-128"/>
                        </a:rPr>
                        <a:t>　・窓口業務に関するノウハウ等の</a:t>
                      </a:r>
                      <a:r>
                        <a:rPr kumimoji="1" lang="en-US" altLang="ja-JP" sz="1000" smtClean="0">
                          <a:solidFill>
                            <a:schemeClr val="tx1"/>
                          </a:solidFill>
                          <a:latin typeface="Meiryo UI" panose="020B0604030504040204" pitchFamily="50" charset="-128"/>
                          <a:ea typeface="Meiryo UI" panose="020B0604030504040204" pitchFamily="50" charset="-128"/>
                        </a:rPr>
                        <a:t/>
                      </a:r>
                      <a:br>
                        <a:rPr kumimoji="1" lang="en-US" altLang="ja-JP" sz="1000" smtClean="0">
                          <a:solidFill>
                            <a:schemeClr val="tx1"/>
                          </a:solidFill>
                          <a:latin typeface="Meiryo UI" panose="020B0604030504040204" pitchFamily="50" charset="-128"/>
                          <a:ea typeface="Meiryo UI" panose="020B0604030504040204" pitchFamily="50" charset="-128"/>
                        </a:rPr>
                      </a:br>
                      <a:r>
                        <a:rPr kumimoji="1" lang="ja-JP" altLang="en-US" sz="1000" smtClean="0">
                          <a:solidFill>
                            <a:schemeClr val="tx1"/>
                          </a:solidFill>
                          <a:latin typeface="Meiryo UI" panose="020B0604030504040204" pitchFamily="50" charset="-128"/>
                          <a:ea typeface="Meiryo UI" panose="020B0604030504040204" pitchFamily="50" charset="-128"/>
                        </a:rPr>
                        <a:t>　共有→窓口の共同化</a:t>
                      </a:r>
                      <a:endParaRPr kumimoji="1" lang="en-US" altLang="ja-JP" sz="1000" smtClean="0">
                        <a:solidFill>
                          <a:schemeClr val="tx1"/>
                        </a:solidFill>
                        <a:latin typeface="Meiryo UI" panose="020B0604030504040204" pitchFamily="50" charset="-128"/>
                        <a:ea typeface="Meiryo UI" panose="020B0604030504040204" pitchFamily="50" charset="-128"/>
                      </a:endParaRPr>
                    </a:p>
                    <a:p>
                      <a:pPr marL="234950" indent="-234950">
                        <a:buFont typeface="Wingdings" panose="05000000000000000000" pitchFamily="2" charset="2"/>
                        <a:buNone/>
                      </a:pPr>
                      <a:endParaRPr kumimoji="1" lang="en-US" altLang="ja-JP" sz="1000" smtClean="0">
                        <a:solidFill>
                          <a:schemeClr val="tx1"/>
                        </a:solidFill>
                        <a:latin typeface="Meiryo UI" panose="020B0604030504040204" pitchFamily="50" charset="-128"/>
                        <a:ea typeface="Meiryo UI" panose="020B0604030504040204" pitchFamily="50" charset="-128"/>
                      </a:endParaRPr>
                    </a:p>
                    <a:p>
                      <a:pPr marL="87313" indent="-87313">
                        <a:buFont typeface="Wingdings" panose="05000000000000000000" pitchFamily="2" charset="2"/>
                        <a:buChar char="Ø"/>
                      </a:pPr>
                      <a:r>
                        <a:rPr kumimoji="1" lang="ja-JP" altLang="en-US" sz="1000" b="1" smtClean="0">
                          <a:solidFill>
                            <a:schemeClr val="tx1"/>
                          </a:solidFill>
                          <a:latin typeface="Meiryo UI" panose="020B0604030504040204" pitchFamily="50" charset="-128"/>
                          <a:ea typeface="Meiryo UI" panose="020B0604030504040204" pitchFamily="50" charset="-128"/>
                        </a:rPr>
                        <a:t>政令市の堺市を核にした連携</a:t>
                      </a:r>
                      <a:endParaRPr kumimoji="1" lang="en-US" altLang="ja-JP" sz="1000" b="1"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700" b="0" smtClean="0">
                          <a:solidFill>
                            <a:schemeClr val="tx1"/>
                          </a:solidFill>
                          <a:latin typeface="Meiryo UI" panose="020B0604030504040204" pitchFamily="50" charset="-128"/>
                          <a:ea typeface="Meiryo UI" panose="020B0604030504040204" pitchFamily="50" charset="-128"/>
                        </a:rPr>
                        <a:t>（上記の一般市同士・一般市と町村の連携メニューに加え）</a:t>
                      </a:r>
                      <a:endParaRPr kumimoji="1" lang="en-US" altLang="ja-JP" sz="700" b="0" smtClean="0">
                        <a:solidFill>
                          <a:schemeClr val="tx1"/>
                        </a:solidFill>
                        <a:latin typeface="Meiryo UI" panose="020B0604030504040204" pitchFamily="50" charset="-128"/>
                        <a:ea typeface="Meiryo UI" panose="020B0604030504040204" pitchFamily="50" charset="-128"/>
                      </a:endParaRPr>
                    </a:p>
                    <a:p>
                      <a:pPr marL="139700" marR="0" lvl="0" indent="-1397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000" kern="1200" smtClean="0">
                          <a:solidFill>
                            <a:schemeClr val="tx1"/>
                          </a:solidFill>
                          <a:latin typeface="Meiryo UI" panose="020B0604030504040204" pitchFamily="50" charset="-128"/>
                          <a:ea typeface="Meiryo UI" panose="020B0604030504040204" pitchFamily="50" charset="-128"/>
                          <a:cs typeface="+mn-cs"/>
                        </a:rPr>
                        <a:t>　・高度な都市機能整備に関するノウハウの活用</a:t>
                      </a:r>
                      <a:endParaRPr kumimoji="1" lang="en-US" altLang="ja-JP" sz="1000" kern="1200" smtClean="0">
                        <a:solidFill>
                          <a:schemeClr val="tx1"/>
                        </a:solidFill>
                        <a:latin typeface="Meiryo UI" panose="020B0604030504040204" pitchFamily="50" charset="-128"/>
                        <a:ea typeface="Meiryo UI" panose="020B0604030504040204" pitchFamily="50" charset="-128"/>
                        <a:cs typeface="+mn-cs"/>
                      </a:endParaRPr>
                    </a:p>
                    <a:p>
                      <a:pPr marL="0" indent="0">
                        <a:buFont typeface="Wingdings" panose="05000000000000000000" pitchFamily="2" charset="2"/>
                        <a:buNone/>
                      </a:pPr>
                      <a:r>
                        <a:rPr kumimoji="1" lang="ja-JP" altLang="en-US" sz="1000" smtClean="0">
                          <a:solidFill>
                            <a:schemeClr val="tx1"/>
                          </a:solidFill>
                          <a:latin typeface="Meiryo UI" panose="020B0604030504040204" pitchFamily="50" charset="-128"/>
                          <a:ea typeface="Meiryo UI" panose="020B0604030504040204" pitchFamily="50" charset="-128"/>
                        </a:rPr>
                        <a:t>　・専門人材の共同採用</a:t>
                      </a:r>
                      <a:endParaRPr kumimoji="1" lang="en-US" altLang="ja-JP" sz="600" smtClean="0">
                        <a:solidFill>
                          <a:schemeClr val="tx1"/>
                        </a:solidFill>
                        <a:latin typeface="Meiryo UI" panose="020B0604030504040204" pitchFamily="50" charset="-128"/>
                        <a:ea typeface="Meiryo UI" panose="020B0604030504040204" pitchFamily="50" charset="-128"/>
                      </a:endParaRPr>
                    </a:p>
                    <a:p>
                      <a:pPr marL="0" indent="0">
                        <a:buFont typeface="Wingdings" panose="05000000000000000000" pitchFamily="2" charset="2"/>
                        <a:buNone/>
                      </a:pPr>
                      <a:endParaRPr kumimoji="1" lang="ja-JP" altLang="en-US" sz="1000" smtClean="0">
                        <a:solidFill>
                          <a:schemeClr val="tx1"/>
                        </a:solidFill>
                        <a:latin typeface="Meiryo UI" panose="020B0604030504040204" pitchFamily="50" charset="-128"/>
                        <a:ea typeface="Meiryo UI" panose="020B0604030504040204" pitchFamily="50" charset="-128"/>
                      </a:endParaRPr>
                    </a:p>
                    <a:p>
                      <a:pPr marL="87313" indent="-87313">
                        <a:buFont typeface="Wingdings" panose="05000000000000000000" pitchFamily="2" charset="2"/>
                        <a:buChar char="Ø"/>
                      </a:pPr>
                      <a:r>
                        <a:rPr kumimoji="1" lang="ja-JP" altLang="en-US" sz="1000" b="1" smtClean="0">
                          <a:solidFill>
                            <a:schemeClr val="tx1"/>
                          </a:solidFill>
                          <a:latin typeface="Meiryo UI" panose="020B0604030504040204" pitchFamily="50" charset="-128"/>
                          <a:ea typeface="Meiryo UI" panose="020B0604030504040204" pitchFamily="50" charset="-128"/>
                        </a:rPr>
                        <a:t>府による町村への支援</a:t>
                      </a:r>
                      <a:endParaRPr kumimoji="1" lang="en-US" altLang="ja-JP" sz="1000" b="1" smtClean="0">
                        <a:solidFill>
                          <a:schemeClr val="tx1"/>
                        </a:solidFill>
                        <a:latin typeface="Meiryo UI" panose="020B0604030504040204" pitchFamily="50" charset="-128"/>
                        <a:ea typeface="Meiryo UI" panose="020B0604030504040204" pitchFamily="50" charset="-128"/>
                      </a:endParaRPr>
                    </a:p>
                    <a:p>
                      <a:pPr marL="0" indent="0">
                        <a:buFont typeface="Wingdings" panose="05000000000000000000" pitchFamily="2" charset="2"/>
                        <a:buNone/>
                      </a:pPr>
                      <a:endParaRPr kumimoji="1" lang="en-US" altLang="ja-JP" sz="1000" b="1" smtClean="0">
                        <a:solidFill>
                          <a:schemeClr val="tx1"/>
                        </a:solidFill>
                        <a:latin typeface="Meiryo UI" panose="020B0604030504040204" pitchFamily="50" charset="-128"/>
                        <a:ea typeface="Meiryo UI" panose="020B0604030504040204" pitchFamily="50" charset="-128"/>
                      </a:endParaRPr>
                    </a:p>
                    <a:p>
                      <a:pPr marL="0" indent="0" algn="r">
                        <a:buFont typeface="Wingdings" panose="05000000000000000000" pitchFamily="2" charset="2"/>
                        <a:buNone/>
                      </a:pPr>
                      <a:r>
                        <a:rPr kumimoji="1" lang="ja-JP" altLang="en-US" sz="1000" b="0" smtClean="0">
                          <a:solidFill>
                            <a:schemeClr val="tx1"/>
                          </a:solidFill>
                          <a:latin typeface="Meiryo UI" panose="020B0604030504040204" pitchFamily="50" charset="-128"/>
                          <a:ea typeface="Meiryo UI" panose="020B0604030504040204" pitchFamily="50" charset="-128"/>
                        </a:rPr>
                        <a:t>等</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36000" marR="36000">
                    <a:lnT w="19050" cap="flat" cmpd="sng" algn="ctr">
                      <a:solidFill>
                        <a:schemeClr val="tx1"/>
                      </a:solidFill>
                      <a:prstDash val="solid"/>
                      <a:round/>
                      <a:headEnd type="none" w="med" len="med"/>
                      <a:tailEnd type="none" w="med" len="med"/>
                    </a:lnT>
                  </a:tcPr>
                </a:tc>
                <a:tc>
                  <a:txBody>
                    <a:bodyPr/>
                    <a:lstStyle/>
                    <a:p>
                      <a:pPr marL="87313" indent="-87313">
                        <a:buFont typeface="Wingdings" panose="05000000000000000000" pitchFamily="2" charset="2"/>
                        <a:buChar char="Ø"/>
                      </a:pPr>
                      <a:r>
                        <a:rPr kumimoji="1" lang="ja-JP" altLang="en-US" sz="1000" b="1" smtClean="0">
                          <a:solidFill>
                            <a:schemeClr val="tx1"/>
                          </a:solidFill>
                          <a:latin typeface="Meiryo UI" panose="020B0604030504040204" pitchFamily="50" charset="-128"/>
                          <a:ea typeface="Meiryo UI" panose="020B0604030504040204" pitchFamily="50" charset="-128"/>
                        </a:rPr>
                        <a:t>一般市同士・一般市と町村の連携</a:t>
                      </a:r>
                      <a:endParaRPr kumimoji="1" lang="en-US" altLang="ja-JP" sz="1000" b="1" smtClean="0">
                        <a:solidFill>
                          <a:schemeClr val="tx1"/>
                        </a:solidFill>
                        <a:latin typeface="Meiryo UI" panose="020B0604030504040204" pitchFamily="50" charset="-128"/>
                        <a:ea typeface="Meiryo UI" panose="020B0604030504040204" pitchFamily="50" charset="-128"/>
                      </a:endParaRPr>
                    </a:p>
                    <a:p>
                      <a:pPr marL="139700" indent="-139700">
                        <a:buFont typeface="Wingdings" panose="05000000000000000000" pitchFamily="2" charset="2"/>
                        <a:buNone/>
                      </a:pPr>
                      <a:r>
                        <a:rPr kumimoji="1" lang="ja-JP" altLang="en-US" sz="1000" smtClean="0">
                          <a:solidFill>
                            <a:schemeClr val="tx1"/>
                          </a:solidFill>
                          <a:latin typeface="Meiryo UI" panose="020B0604030504040204" pitchFamily="50" charset="-128"/>
                          <a:ea typeface="Meiryo UI" panose="020B0604030504040204" pitchFamily="50" charset="-128"/>
                        </a:rPr>
                        <a:t>　・政策面での連携（広域観光、まちの活性化、多文化共生、リサイクルなど）</a:t>
                      </a:r>
                      <a:endParaRPr kumimoji="1" lang="en-US" altLang="ja-JP" sz="1000" smtClean="0">
                        <a:solidFill>
                          <a:schemeClr val="tx1"/>
                        </a:solidFill>
                        <a:latin typeface="Meiryo UI" panose="020B0604030504040204" pitchFamily="50" charset="-128"/>
                        <a:ea typeface="Meiryo UI" panose="020B0604030504040204" pitchFamily="50" charset="-128"/>
                      </a:endParaRPr>
                    </a:p>
                    <a:p>
                      <a:pPr marL="139700" marR="0" lvl="0" indent="-1397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000" kern="1200" smtClean="0">
                          <a:solidFill>
                            <a:schemeClr val="tx1"/>
                          </a:solidFill>
                          <a:latin typeface="Meiryo UI" panose="020B0604030504040204" pitchFamily="50" charset="-128"/>
                          <a:ea typeface="Meiryo UI" panose="020B0604030504040204" pitchFamily="50" charset="-128"/>
                          <a:cs typeface="+mn-cs"/>
                        </a:rPr>
                        <a:t>　・公共施設サービスの共同利用</a:t>
                      </a:r>
                      <a:r>
                        <a:rPr kumimoji="1" lang="en-US" altLang="ja-JP" sz="1000" kern="1200" smtClean="0">
                          <a:solidFill>
                            <a:schemeClr val="tx1"/>
                          </a:solidFill>
                          <a:latin typeface="Meiryo UI" panose="020B0604030504040204" pitchFamily="50" charset="-128"/>
                          <a:ea typeface="Meiryo UI" panose="020B0604030504040204" pitchFamily="50" charset="-128"/>
                          <a:cs typeface="+mn-cs"/>
                        </a:rPr>
                        <a:t/>
                      </a:r>
                      <a:br>
                        <a:rPr kumimoji="1" lang="en-US" altLang="ja-JP" sz="1000" kern="1200" smtClean="0">
                          <a:solidFill>
                            <a:schemeClr val="tx1"/>
                          </a:solidFill>
                          <a:latin typeface="Meiryo UI" panose="020B0604030504040204" pitchFamily="50" charset="-128"/>
                          <a:ea typeface="Meiryo UI" panose="020B0604030504040204" pitchFamily="50" charset="-128"/>
                          <a:cs typeface="+mn-cs"/>
                        </a:rPr>
                      </a:br>
                      <a:r>
                        <a:rPr kumimoji="1" lang="ja-JP" altLang="en-US" sz="1000" kern="1200" smtClean="0">
                          <a:solidFill>
                            <a:schemeClr val="tx1"/>
                          </a:solidFill>
                          <a:latin typeface="Meiryo UI" panose="020B0604030504040204" pitchFamily="50" charset="-128"/>
                          <a:ea typeface="Meiryo UI" panose="020B0604030504040204" pitchFamily="50" charset="-128"/>
                          <a:cs typeface="+mn-cs"/>
                        </a:rPr>
                        <a:t>→公共施設の共同化</a:t>
                      </a:r>
                      <a:endParaRPr kumimoji="1" lang="en-US" altLang="ja-JP" sz="1000" kern="1200" smtClean="0">
                        <a:solidFill>
                          <a:schemeClr val="tx1"/>
                        </a:solidFill>
                        <a:latin typeface="Meiryo UI" panose="020B0604030504040204" pitchFamily="50" charset="-128"/>
                        <a:ea typeface="Meiryo UI" panose="020B0604030504040204" pitchFamily="50" charset="-128"/>
                        <a:cs typeface="+mn-cs"/>
                      </a:endParaRPr>
                    </a:p>
                    <a:p>
                      <a:pPr marL="57150" marR="0" lvl="0" indent="-5715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000" smtClean="0">
                          <a:solidFill>
                            <a:schemeClr val="tx1"/>
                          </a:solidFill>
                          <a:latin typeface="Meiryo UI" panose="020B0604030504040204" pitchFamily="50" charset="-128"/>
                          <a:ea typeface="Meiryo UI" panose="020B0604030504040204" pitchFamily="50" charset="-128"/>
                        </a:rPr>
                        <a:t>  ・窓口業務に関するノウハウ等の</a:t>
                      </a:r>
                      <a:r>
                        <a:rPr kumimoji="1" lang="en-US" altLang="ja-JP" sz="1000" smtClean="0">
                          <a:solidFill>
                            <a:schemeClr val="tx1"/>
                          </a:solidFill>
                          <a:latin typeface="Meiryo UI" panose="020B0604030504040204" pitchFamily="50" charset="-128"/>
                          <a:ea typeface="Meiryo UI" panose="020B0604030504040204" pitchFamily="50" charset="-128"/>
                        </a:rPr>
                        <a:t/>
                      </a:r>
                      <a:br>
                        <a:rPr kumimoji="1" lang="en-US" altLang="ja-JP" sz="1000" smtClean="0">
                          <a:solidFill>
                            <a:schemeClr val="tx1"/>
                          </a:solidFill>
                          <a:latin typeface="Meiryo UI" panose="020B0604030504040204" pitchFamily="50" charset="-128"/>
                          <a:ea typeface="Meiryo UI" panose="020B0604030504040204" pitchFamily="50" charset="-128"/>
                        </a:rPr>
                      </a:br>
                      <a:r>
                        <a:rPr kumimoji="1" lang="en-US" altLang="ja-JP" sz="1000" smtClean="0">
                          <a:solidFill>
                            <a:schemeClr val="tx1"/>
                          </a:solidFill>
                          <a:latin typeface="Meiryo UI" panose="020B0604030504040204" pitchFamily="50" charset="-128"/>
                          <a:ea typeface="Meiryo UI" panose="020B0604030504040204" pitchFamily="50" charset="-128"/>
                        </a:rPr>
                        <a:t>  </a:t>
                      </a:r>
                      <a:r>
                        <a:rPr kumimoji="1" lang="ja-JP" altLang="en-US" sz="1000" smtClean="0">
                          <a:solidFill>
                            <a:schemeClr val="tx1"/>
                          </a:solidFill>
                          <a:latin typeface="Meiryo UI" panose="020B0604030504040204" pitchFamily="50" charset="-128"/>
                          <a:ea typeface="Meiryo UI" panose="020B0604030504040204" pitchFamily="50" charset="-128"/>
                        </a:rPr>
                        <a:t>共有→窓口の共同化</a:t>
                      </a:r>
                      <a:endParaRPr kumimoji="1" lang="en-US" altLang="ja-JP" sz="1000" smtClean="0">
                        <a:solidFill>
                          <a:schemeClr val="tx1"/>
                        </a:solidFill>
                        <a:latin typeface="Meiryo UI" panose="020B0604030504040204" pitchFamily="50" charset="-128"/>
                        <a:ea typeface="Meiryo UI" panose="020B0604030504040204" pitchFamily="50" charset="-128"/>
                      </a:endParaRPr>
                    </a:p>
                    <a:p>
                      <a:pPr marL="234950" marR="0" lvl="0" indent="-23495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1000" smtClean="0">
                        <a:solidFill>
                          <a:schemeClr val="tx1"/>
                        </a:solidFill>
                        <a:latin typeface="Meiryo UI" panose="020B0604030504040204" pitchFamily="50" charset="-128"/>
                        <a:ea typeface="Meiryo UI" panose="020B0604030504040204" pitchFamily="50" charset="-128"/>
                      </a:endParaRPr>
                    </a:p>
                    <a:p>
                      <a:pPr marL="87313" indent="-87313">
                        <a:buFont typeface="Wingdings" panose="05000000000000000000" pitchFamily="2" charset="2"/>
                        <a:buChar char="Ø"/>
                      </a:pPr>
                      <a:r>
                        <a:rPr kumimoji="1" lang="ja-JP" altLang="en-US" sz="1000" b="1" smtClean="0">
                          <a:solidFill>
                            <a:schemeClr val="tx1"/>
                          </a:solidFill>
                          <a:latin typeface="Meiryo UI" panose="020B0604030504040204" pitchFamily="50" charset="-128"/>
                          <a:ea typeface="Meiryo UI" panose="020B0604030504040204" pitchFamily="50" charset="-128"/>
                        </a:rPr>
                        <a:t>府による町村への支援</a:t>
                      </a:r>
                      <a:endParaRPr kumimoji="1" lang="en-US" altLang="ja-JP" sz="1000" b="1" smtClean="0">
                        <a:solidFill>
                          <a:schemeClr val="tx1"/>
                        </a:solidFill>
                        <a:latin typeface="Meiryo UI" panose="020B0604030504040204" pitchFamily="50" charset="-128"/>
                        <a:ea typeface="Meiryo UI" panose="020B0604030504040204" pitchFamily="50" charset="-128"/>
                      </a:endParaRPr>
                    </a:p>
                    <a:p>
                      <a:pPr marL="0" indent="0" algn="r">
                        <a:buFont typeface="Wingdings" panose="05000000000000000000" pitchFamily="2" charset="2"/>
                        <a:buNone/>
                      </a:pPr>
                      <a:endParaRPr kumimoji="1" lang="en-US" altLang="ja-JP" sz="1000" b="0" smtClean="0">
                        <a:solidFill>
                          <a:schemeClr val="tx1"/>
                        </a:solidFill>
                        <a:latin typeface="Meiryo UI" panose="020B0604030504040204" pitchFamily="50" charset="-128"/>
                        <a:ea typeface="Meiryo UI" panose="020B0604030504040204" pitchFamily="50" charset="-128"/>
                      </a:endParaRPr>
                    </a:p>
                    <a:p>
                      <a:pPr marL="0" indent="0" algn="r">
                        <a:buFont typeface="Wingdings" panose="05000000000000000000" pitchFamily="2" charset="2"/>
                        <a:buNone/>
                      </a:pPr>
                      <a:r>
                        <a:rPr kumimoji="1" lang="ja-JP" altLang="en-US" sz="1000" b="0" smtClean="0">
                          <a:solidFill>
                            <a:schemeClr val="tx1"/>
                          </a:solidFill>
                          <a:latin typeface="Meiryo UI" panose="020B0604030504040204" pitchFamily="50" charset="-128"/>
                          <a:ea typeface="Meiryo UI" panose="020B0604030504040204" pitchFamily="50" charset="-128"/>
                        </a:rPr>
                        <a:t>等</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36000" marR="3600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14464747"/>
                  </a:ext>
                </a:extLst>
              </a:tr>
              <a:tr h="972000">
                <a:tc>
                  <a:txBody>
                    <a:bodyPr/>
                    <a:lstStyle/>
                    <a:p>
                      <a:r>
                        <a:rPr kumimoji="1" lang="ja-JP" altLang="en-US" sz="1200" b="1" dirty="0" smtClean="0">
                          <a:solidFill>
                            <a:schemeClr val="tx1"/>
                          </a:solidFill>
                        </a:rPr>
                        <a:t>これまでの連携実績</a:t>
                      </a:r>
                      <a:endParaRPr kumimoji="1" lang="ja-JP" altLang="en-US" sz="1200" b="1" dirty="0">
                        <a:solidFill>
                          <a:schemeClr val="tx1"/>
                        </a:solidFill>
                      </a:endParaRPr>
                    </a:p>
                  </a:txBody>
                  <a:tcP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1" lang="ja-JP" altLang="en-US" sz="900" dirty="0" smtClean="0">
                        <a:solidFill>
                          <a:schemeClr val="tx1"/>
                        </a:solidFill>
                        <a:latin typeface="Meiryo UI" panose="020B0604030504040204" pitchFamily="50" charset="-128"/>
                        <a:ea typeface="Meiryo UI" panose="020B0604030504040204" pitchFamily="50" charset="-128"/>
                      </a:endParaRPr>
                    </a:p>
                  </a:txBody>
                  <a:tcPr marL="36000" marR="36000">
                    <a:lnB w="19050" cap="flat" cmpd="sng" algn="ctr">
                      <a:solidFill>
                        <a:schemeClr val="tx1"/>
                      </a:solidFill>
                      <a:prstDash val="solid"/>
                      <a:round/>
                      <a:headEnd type="none" w="med" len="med"/>
                      <a:tailEnd type="none" w="med" len="med"/>
                    </a:lnB>
                  </a:tcPr>
                </a:tc>
                <a:tc>
                  <a:txBody>
                    <a:bodyPr/>
                    <a:lstStyle/>
                    <a:p>
                      <a:pPr marL="85725" indent="-85725">
                        <a:buFont typeface="Wingdings" panose="05000000000000000000" pitchFamily="2" charset="2"/>
                        <a:buNone/>
                      </a:pPr>
                      <a:r>
                        <a:rPr kumimoji="1" lang="ja-JP" altLang="en-US" sz="1000" dirty="0" smtClean="0">
                          <a:solidFill>
                            <a:schemeClr val="tx1"/>
                          </a:solidFill>
                          <a:latin typeface="Meiryo UI" panose="020B0604030504040204" pitchFamily="50" charset="-128"/>
                          <a:ea typeface="Meiryo UI" panose="020B0604030504040204" pitchFamily="50" charset="-128"/>
                        </a:rPr>
                        <a:t>・公平委員会の共同設置</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44450" marR="0" lvl="0" indent="-4445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000" kern="1200" dirty="0" smtClean="0">
                          <a:solidFill>
                            <a:schemeClr val="tx1"/>
                          </a:solidFill>
                          <a:latin typeface="Meiryo UI" panose="020B0604030504040204" pitchFamily="50" charset="-128"/>
                          <a:ea typeface="Meiryo UI" panose="020B0604030504040204" pitchFamily="50" charset="-128"/>
                          <a:cs typeface="+mn-cs"/>
                        </a:rPr>
                        <a:t>・府から移譲された事務（福祉・まちづくり）にかかる機関の共同設置や事務委託</a:t>
                      </a:r>
                      <a:endParaRPr kumimoji="1" lang="en-US" altLang="ja-JP" sz="1000" kern="1200" dirty="0" smtClean="0">
                        <a:solidFill>
                          <a:schemeClr val="tx1"/>
                        </a:solidFill>
                        <a:latin typeface="Meiryo UI" panose="020B0604030504040204" pitchFamily="50" charset="-128"/>
                        <a:ea typeface="Meiryo UI" panose="020B0604030504040204" pitchFamily="50" charset="-128"/>
                        <a:cs typeface="+mn-cs"/>
                      </a:endParaRPr>
                    </a:p>
                    <a:p>
                      <a:pPr marL="73025" marR="0" lvl="0" indent="-73025"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000" kern="1200" dirty="0" smtClean="0">
                          <a:solidFill>
                            <a:schemeClr val="tx1"/>
                          </a:solidFill>
                          <a:latin typeface="Meiryo UI" panose="020B0604030504040204" pitchFamily="50" charset="-128"/>
                          <a:ea typeface="Meiryo UI" panose="020B0604030504040204" pitchFamily="50" charset="-128"/>
                          <a:cs typeface="+mn-cs"/>
                        </a:rPr>
                        <a:t>・華やいで大阪・南河内観光キャンペーン協議会</a:t>
                      </a:r>
                      <a:endParaRPr kumimoji="1" lang="en-US" altLang="ja-JP" sz="1000" kern="1200" dirty="0" smtClean="0">
                        <a:solidFill>
                          <a:schemeClr val="tx1"/>
                        </a:solidFill>
                        <a:latin typeface="Meiryo UI" panose="020B0604030504040204" pitchFamily="50" charset="-128"/>
                        <a:ea typeface="Meiryo UI" panose="020B0604030504040204" pitchFamily="50" charset="-128"/>
                        <a:cs typeface="+mn-cs"/>
                      </a:endParaRPr>
                    </a:p>
                  </a:txBody>
                  <a:tcPr marL="36000" marR="36000">
                    <a:lnB w="190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050" kern="1200" dirty="0" smtClean="0">
                          <a:solidFill>
                            <a:schemeClr val="tx1"/>
                          </a:solidFill>
                          <a:latin typeface="Meiryo UI" panose="020B0604030504040204" pitchFamily="50" charset="-128"/>
                          <a:ea typeface="Meiryo UI" panose="020B0604030504040204" pitchFamily="50" charset="-128"/>
                          <a:cs typeface="+mn-cs"/>
                        </a:rPr>
                        <a:t>・消防指令の共同管理及び執行</a:t>
                      </a:r>
                      <a:endParaRPr kumimoji="1" lang="en-US" altLang="ja-JP" sz="1050" kern="1200" dirty="0" smtClean="0">
                        <a:solidFill>
                          <a:schemeClr val="tx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000" kern="1200" dirty="0" smtClean="0">
                          <a:solidFill>
                            <a:schemeClr val="tx1"/>
                          </a:solidFill>
                          <a:latin typeface="Meiryo UI" panose="020B0604030504040204" pitchFamily="50" charset="-128"/>
                          <a:ea typeface="Meiryo UI" panose="020B0604030504040204" pitchFamily="50" charset="-128"/>
                          <a:cs typeface="+mn-cs"/>
                        </a:rPr>
                        <a:t>（泉北地域１市・泉南地域１町）</a:t>
                      </a:r>
                      <a:endParaRPr kumimoji="1" lang="en-US" altLang="ja-JP" sz="1000" kern="1200" dirty="0" smtClean="0">
                        <a:solidFill>
                          <a:schemeClr val="tx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 </a:t>
                      </a:r>
                      <a:r>
                        <a:rPr kumimoji="1" lang="en-US" altLang="ja-JP" sz="1000" dirty="0" smtClean="0">
                          <a:solidFill>
                            <a:schemeClr val="tx1"/>
                          </a:solidFill>
                          <a:latin typeface="Meiryo UI" panose="020B0604030504040204" pitchFamily="50" charset="-128"/>
                          <a:ea typeface="Meiryo UI" panose="020B0604030504040204" pitchFamily="50" charset="-128"/>
                        </a:rPr>
                        <a:t>KIX</a:t>
                      </a:r>
                      <a:r>
                        <a:rPr kumimoji="1" lang="ja-JP" altLang="en-US" sz="1000" dirty="0" smtClean="0">
                          <a:solidFill>
                            <a:schemeClr val="tx1"/>
                          </a:solidFill>
                          <a:latin typeface="Meiryo UI" panose="020B0604030504040204" pitchFamily="50" charset="-128"/>
                          <a:ea typeface="Meiryo UI" panose="020B0604030504040204" pitchFamily="50" charset="-128"/>
                        </a:rPr>
                        <a:t>泉州ツーリズムビューロー</a:t>
                      </a:r>
                      <a:endParaRPr kumimoji="1" lang="en-US" altLang="ja-JP" sz="1000" kern="1200" dirty="0" smtClean="0">
                        <a:solidFill>
                          <a:schemeClr val="tx1"/>
                        </a:solidFill>
                        <a:latin typeface="Meiryo UI" panose="020B0604030504040204" pitchFamily="50" charset="-128"/>
                        <a:ea typeface="Meiryo UI" panose="020B0604030504040204" pitchFamily="50" charset="-128"/>
                        <a:cs typeface="+mn-cs"/>
                      </a:endParaRPr>
                    </a:p>
                  </a:txBody>
                  <a:tcPr marL="36000" marR="36000">
                    <a:lnB w="19050" cap="flat" cmpd="sng" algn="ctr">
                      <a:solidFill>
                        <a:schemeClr val="tx1"/>
                      </a:solidFill>
                      <a:prstDash val="solid"/>
                      <a:round/>
                      <a:headEnd type="none" w="med" len="med"/>
                      <a:tailEnd type="none" w="med" len="med"/>
                    </a:lnB>
                  </a:tcPr>
                </a:tc>
                <a:tc>
                  <a:txBody>
                    <a:bodyPr/>
                    <a:lstStyle/>
                    <a:p>
                      <a:pPr marL="44450" marR="0" lvl="0" indent="-4445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000" kern="1200" dirty="0" smtClean="0">
                          <a:solidFill>
                            <a:schemeClr val="tx1"/>
                          </a:solidFill>
                          <a:latin typeface="Meiryo UI" panose="020B0604030504040204" pitchFamily="50" charset="-128"/>
                          <a:ea typeface="Meiryo UI" panose="020B0604030504040204" pitchFamily="50" charset="-128"/>
                          <a:cs typeface="+mn-cs"/>
                        </a:rPr>
                        <a:t>・府から移譲された事務（福祉・まちづくり）にかかる機関の共同設置や事務委託</a:t>
                      </a:r>
                      <a:endParaRPr kumimoji="1" lang="en-US" altLang="ja-JP" sz="1000" kern="1200" dirty="0" smtClean="0">
                        <a:solidFill>
                          <a:schemeClr val="tx1"/>
                        </a:solidFill>
                        <a:latin typeface="Meiryo UI" panose="020B0604030504040204" pitchFamily="50" charset="-128"/>
                        <a:ea typeface="Meiryo UI" panose="020B0604030504040204" pitchFamily="50" charset="-128"/>
                        <a:cs typeface="+mn-cs"/>
                      </a:endParaRPr>
                    </a:p>
                    <a:p>
                      <a:pPr marL="85725" marR="0" lvl="0" indent="-85725"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000" kern="1200" dirty="0" smtClean="0">
                          <a:solidFill>
                            <a:schemeClr val="tx1"/>
                          </a:solidFill>
                          <a:latin typeface="Meiryo UI" panose="020B0604030504040204" pitchFamily="50" charset="-128"/>
                          <a:ea typeface="Meiryo UI" panose="020B0604030504040204" pitchFamily="50" charset="-128"/>
                          <a:cs typeface="+mn-cs"/>
                        </a:rPr>
                        <a:t>・消防指令の共同管理及び執行</a:t>
                      </a:r>
                      <a:endParaRPr kumimoji="1" lang="en-US" altLang="ja-JP" sz="1000" kern="1200" dirty="0" smtClean="0">
                        <a:solidFill>
                          <a:schemeClr val="tx1"/>
                        </a:solidFill>
                        <a:latin typeface="Meiryo UI" panose="020B0604030504040204" pitchFamily="50" charset="-128"/>
                        <a:ea typeface="Meiryo UI" panose="020B0604030504040204" pitchFamily="50" charset="-128"/>
                        <a:cs typeface="+mn-cs"/>
                      </a:endParaRPr>
                    </a:p>
                    <a:p>
                      <a:pPr marL="85725" marR="0" lvl="0" indent="-85725"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000" kern="1200" dirty="0" smtClean="0">
                          <a:solidFill>
                            <a:schemeClr val="tx1"/>
                          </a:solidFill>
                          <a:latin typeface="Meiryo UI" panose="020B0604030504040204" pitchFamily="50" charset="-128"/>
                          <a:ea typeface="Meiryo UI" panose="020B0604030504040204" pitchFamily="50" charset="-128"/>
                          <a:cs typeface="+mn-cs"/>
                        </a:rPr>
                        <a:t>（泉北地域１市・泉南地域１町）</a:t>
                      </a:r>
                      <a:endParaRPr kumimoji="1" lang="en-US" altLang="ja-JP" sz="1000" kern="1200" dirty="0" smtClean="0">
                        <a:solidFill>
                          <a:schemeClr val="tx1"/>
                        </a:solidFill>
                        <a:latin typeface="Meiryo UI" panose="020B0604030504040204" pitchFamily="50" charset="-128"/>
                        <a:ea typeface="Meiryo UI" panose="020B0604030504040204" pitchFamily="50" charset="-128"/>
                        <a:cs typeface="+mn-cs"/>
                      </a:endParaRPr>
                    </a:p>
                    <a:p>
                      <a:pPr marL="85725" marR="0" lvl="0" indent="-85725"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000" kern="1200" dirty="0" smtClean="0">
                          <a:solidFill>
                            <a:schemeClr val="tx1"/>
                          </a:solidFill>
                          <a:latin typeface="Meiryo UI" panose="020B0604030504040204" pitchFamily="50" charset="-128"/>
                          <a:ea typeface="Meiryo UI" panose="020B0604030504040204" pitchFamily="50" charset="-128"/>
                          <a:cs typeface="+mn-cs"/>
                        </a:rPr>
                        <a:t>・ </a:t>
                      </a:r>
                      <a:r>
                        <a:rPr kumimoji="1" lang="en-US" altLang="ja-JP" sz="1000" kern="1200" dirty="0" smtClean="0">
                          <a:solidFill>
                            <a:schemeClr val="tx1"/>
                          </a:solidFill>
                          <a:latin typeface="Meiryo UI" panose="020B0604030504040204" pitchFamily="50" charset="-128"/>
                          <a:ea typeface="Meiryo UI" panose="020B0604030504040204" pitchFamily="50" charset="-128"/>
                          <a:cs typeface="+mn-cs"/>
                        </a:rPr>
                        <a:t>KIX</a:t>
                      </a:r>
                      <a:r>
                        <a:rPr kumimoji="1" lang="ja-JP" altLang="en-US" sz="1000" kern="1200" dirty="0" smtClean="0">
                          <a:solidFill>
                            <a:schemeClr val="tx1"/>
                          </a:solidFill>
                          <a:latin typeface="Meiryo UI" panose="020B0604030504040204" pitchFamily="50" charset="-128"/>
                          <a:ea typeface="Meiryo UI" panose="020B0604030504040204" pitchFamily="50" charset="-128"/>
                          <a:cs typeface="+mn-cs"/>
                        </a:rPr>
                        <a:t>泉州ツーリズムビューロー</a:t>
                      </a:r>
                      <a:endParaRPr kumimoji="1" lang="en-US" altLang="ja-JP" sz="1000" kern="1200" dirty="0" smtClean="0">
                        <a:solidFill>
                          <a:schemeClr val="tx1"/>
                        </a:solidFill>
                        <a:latin typeface="Meiryo UI" panose="020B0604030504040204" pitchFamily="50" charset="-128"/>
                        <a:ea typeface="Meiryo UI" panose="020B0604030504040204" pitchFamily="50" charset="-128"/>
                        <a:cs typeface="+mn-cs"/>
                      </a:endParaRPr>
                    </a:p>
                  </a:txBody>
                  <a:tcPr marL="36000" marR="36000">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7548179"/>
                  </a:ext>
                </a:extLst>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975902215"/>
              </p:ext>
            </p:extLst>
          </p:nvPr>
        </p:nvGraphicFramePr>
        <p:xfrm>
          <a:off x="-2" y="86517"/>
          <a:ext cx="9108000" cy="1911060"/>
        </p:xfrm>
        <a:graphic>
          <a:graphicData uri="http://schemas.openxmlformats.org/drawingml/2006/table">
            <a:tbl>
              <a:tblPr firstRow="1" bandRow="1">
                <a:tableStyleId>{5C22544A-7EE6-4342-B048-85BDC9FD1C3A}</a:tableStyleId>
              </a:tblPr>
              <a:tblGrid>
                <a:gridCol w="972000">
                  <a:extLst>
                    <a:ext uri="{9D8B030D-6E8A-4147-A177-3AD203B41FA5}">
                      <a16:colId xmlns:a16="http://schemas.microsoft.com/office/drawing/2014/main" val="3164408231"/>
                    </a:ext>
                  </a:extLst>
                </a:gridCol>
                <a:gridCol w="2016000">
                  <a:extLst>
                    <a:ext uri="{9D8B030D-6E8A-4147-A177-3AD203B41FA5}">
                      <a16:colId xmlns:a16="http://schemas.microsoft.com/office/drawing/2014/main" val="1788653758"/>
                    </a:ext>
                  </a:extLst>
                </a:gridCol>
                <a:gridCol w="2016000">
                  <a:extLst>
                    <a:ext uri="{9D8B030D-6E8A-4147-A177-3AD203B41FA5}">
                      <a16:colId xmlns:a16="http://schemas.microsoft.com/office/drawing/2014/main" val="2811575869"/>
                    </a:ext>
                  </a:extLst>
                </a:gridCol>
                <a:gridCol w="2088000">
                  <a:extLst>
                    <a:ext uri="{9D8B030D-6E8A-4147-A177-3AD203B41FA5}">
                      <a16:colId xmlns:a16="http://schemas.microsoft.com/office/drawing/2014/main" val="2318557540"/>
                    </a:ext>
                  </a:extLst>
                </a:gridCol>
                <a:gridCol w="2016000">
                  <a:extLst>
                    <a:ext uri="{9D8B030D-6E8A-4147-A177-3AD203B41FA5}">
                      <a16:colId xmlns:a16="http://schemas.microsoft.com/office/drawing/2014/main" val="3147140178"/>
                    </a:ext>
                  </a:extLst>
                </a:gridCol>
              </a:tblGrid>
              <a:tr h="288000">
                <a:tc>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中河内地域</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南河内地域</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泉北地域</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泉南地域</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347022767"/>
                  </a:ext>
                </a:extLst>
              </a:tr>
              <a:tr h="562102">
                <a:tc>
                  <a:txBody>
                    <a:bodyPr/>
                    <a:lstStyle/>
                    <a:p>
                      <a:r>
                        <a:rPr kumimoji="1" lang="ja-JP" altLang="en-US" sz="1200" b="1" dirty="0" smtClean="0">
                          <a:latin typeface="Meiryo UI" panose="020B0604030504040204" pitchFamily="50" charset="-128"/>
                          <a:ea typeface="Meiryo UI" panose="020B0604030504040204" pitchFamily="50" charset="-128"/>
                        </a:rPr>
                        <a:t>まちづくりの取組み</a:t>
                      </a:r>
                      <a:endParaRPr kumimoji="1" lang="ja-JP" altLang="en-US" sz="1200" b="1" dirty="0">
                        <a:latin typeface="Meiryo UI" panose="020B0604030504040204" pitchFamily="50" charset="-128"/>
                        <a:ea typeface="Meiryo UI" panose="020B0604030504040204" pitchFamily="50" charset="-128"/>
                      </a:endParaRPr>
                    </a:p>
                  </a:txBody>
                  <a:tcPr/>
                </a:tc>
                <a:tc>
                  <a:txBody>
                    <a:bodyPr/>
                    <a:lstStyle/>
                    <a:p>
                      <a:pPr algn="l"/>
                      <a:r>
                        <a:rPr kumimoji="1" lang="ja-JP" altLang="en-US" sz="1050" dirty="0" smtClean="0">
                          <a:latin typeface="Meiryo UI" panose="020B0604030504040204" pitchFamily="50" charset="-128"/>
                          <a:ea typeface="Meiryo UI" panose="020B0604030504040204" pitchFamily="50" charset="-128"/>
                        </a:rPr>
                        <a:t>大阪モノレール延伸、花園ラグビー場の市営化、</a:t>
                      </a:r>
                      <a:r>
                        <a:rPr kumimoji="1" lang="zh-TW" altLang="en-US" sz="1050" dirty="0" smtClean="0">
                          <a:latin typeface="Meiryo UI" panose="020B0604030504040204" pitchFamily="50" charset="-128"/>
                          <a:ea typeface="Meiryo UI" panose="020B0604030504040204" pitchFamily="50" charset="-128"/>
                        </a:rPr>
                        <a:t>八尾空港西側跡地</a:t>
                      </a:r>
                      <a:r>
                        <a:rPr kumimoji="1" lang="ja-JP" altLang="en-US" sz="1050" dirty="0" smtClean="0">
                          <a:latin typeface="Meiryo UI" panose="020B0604030504040204" pitchFamily="50" charset="-128"/>
                          <a:ea typeface="Meiryo UI" panose="020B0604030504040204" pitchFamily="50" charset="-128"/>
                        </a:rPr>
                        <a:t>利活用検討</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l"/>
                      <a:r>
                        <a:rPr kumimoji="1" lang="ja-JP" altLang="en-US" sz="1050" dirty="0" smtClean="0">
                          <a:latin typeface="Meiryo UI" panose="020B0604030504040204" pitchFamily="50" charset="-128"/>
                          <a:ea typeface="Meiryo UI" panose="020B0604030504040204" pitchFamily="50" charset="-128"/>
                        </a:rPr>
                        <a:t>金剛地区再生、狭山ニュータウンの再生、河内長野市南花台でのスマートシティの取組み</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l"/>
                      <a:r>
                        <a:rPr kumimoji="1" lang="ja-JP" altLang="en-US" sz="1050" dirty="0" smtClean="0">
                          <a:latin typeface="Meiryo UI" panose="020B0604030504040204" pitchFamily="50" charset="-128"/>
                          <a:ea typeface="Meiryo UI" panose="020B0604030504040204" pitchFamily="50" charset="-128"/>
                        </a:rPr>
                        <a:t>堺旧港周辺まちづくり、泉北ニュータウンの再生、泉ヶ丘駅前活性化計画、近畿大学病院移転</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l"/>
                      <a:r>
                        <a:rPr kumimoji="1" lang="ja-JP" altLang="en-US" sz="1050" dirty="0" smtClean="0">
                          <a:latin typeface="Meiryo UI" panose="020B0604030504040204" pitchFamily="50" charset="-128"/>
                          <a:ea typeface="Meiryo UI" panose="020B0604030504040204" pitchFamily="50" charset="-128"/>
                        </a:rPr>
                        <a:t>ゆめみ</a:t>
                      </a:r>
                      <a:r>
                        <a:rPr kumimoji="1" lang="ja-JP" altLang="en-US" sz="1050" dirty="0" err="1" smtClean="0">
                          <a:latin typeface="Meiryo UI" panose="020B0604030504040204" pitchFamily="50" charset="-128"/>
                          <a:ea typeface="Meiryo UI" panose="020B0604030504040204" pitchFamily="50" charset="-128"/>
                        </a:rPr>
                        <a:t>ヶ</a:t>
                      </a:r>
                      <a:r>
                        <a:rPr kumimoji="1" lang="ja-JP" altLang="en-US" sz="1050" dirty="0" smtClean="0">
                          <a:latin typeface="Meiryo UI" panose="020B0604030504040204" pitchFamily="50" charset="-128"/>
                          <a:ea typeface="Meiryo UI" panose="020B0604030504040204" pitchFamily="50" charset="-128"/>
                        </a:rPr>
                        <a:t>丘岸和田、りんくうタウンでのスケートリンクを核としたまちづくり、新たなみさき公園整備</a:t>
                      </a:r>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376853096"/>
                  </a:ext>
                </a:extLst>
              </a:tr>
              <a:tr h="1034372">
                <a:tc>
                  <a:txBody>
                    <a:bodyPr/>
                    <a:lstStyle/>
                    <a:p>
                      <a:r>
                        <a:rPr kumimoji="1" lang="ja-JP" altLang="en-US" sz="1200" b="1" dirty="0" smtClean="0">
                          <a:latin typeface="Meiryo UI" panose="020B0604030504040204" pitchFamily="50" charset="-128"/>
                          <a:ea typeface="Meiryo UI" panose="020B0604030504040204" pitchFamily="50" charset="-128"/>
                        </a:rPr>
                        <a:t>特徴</a:t>
                      </a:r>
                      <a:endParaRPr kumimoji="1" lang="ja-JP" altLang="en-US" sz="1200" b="1" dirty="0">
                        <a:latin typeface="Meiryo UI" panose="020B0604030504040204" pitchFamily="50" charset="-128"/>
                        <a:ea typeface="Meiryo UI" panose="020B0604030504040204" pitchFamily="50" charset="-128"/>
                      </a:endParaRPr>
                    </a:p>
                  </a:txBody>
                  <a:tcPr/>
                </a:tc>
                <a:tc>
                  <a:txBody>
                    <a:bodyPr/>
                    <a:lstStyle/>
                    <a:p>
                      <a:pPr marL="85725" indent="-85725" algn="l">
                        <a:buFont typeface="Arial" panose="020B0604020202020204" pitchFamily="34" charset="0"/>
                        <a:buChar char="•"/>
                      </a:pPr>
                      <a:r>
                        <a:rPr kumimoji="1" lang="ja-JP" altLang="en-US" sz="900" dirty="0" smtClean="0">
                          <a:latin typeface="Meiryo UI" panose="020B0604030504040204" pitchFamily="50" charset="-128"/>
                          <a:ea typeface="Meiryo UI" panose="020B0604030504040204" pitchFamily="50" charset="-128"/>
                        </a:rPr>
                        <a:t>東大阪市、八尾市は府内でも中小町工場が数多く立地するものづくりの集積地であり、他の地域に比べて、第二次産業の従事者が多い。</a:t>
                      </a:r>
                      <a:endParaRPr kumimoji="1" lang="en-US" altLang="ja-JP" sz="900" dirty="0" smtClean="0">
                        <a:latin typeface="Meiryo UI" panose="020B0604030504040204" pitchFamily="50" charset="-128"/>
                        <a:ea typeface="Meiryo UI" panose="020B0604030504040204" pitchFamily="50" charset="-128"/>
                      </a:endParaRPr>
                    </a:p>
                    <a:p>
                      <a:pPr marL="85725" indent="-85725" algn="l">
                        <a:buFont typeface="Arial" panose="020B0604020202020204" pitchFamily="34" charset="0"/>
                        <a:buChar char="•"/>
                      </a:pPr>
                      <a:r>
                        <a:rPr kumimoji="1" lang="ja-JP" altLang="en-US" sz="900" dirty="0" smtClean="0">
                          <a:latin typeface="Meiryo UI" panose="020B0604030504040204" pitchFamily="50" charset="-128"/>
                          <a:ea typeface="Meiryo UI" panose="020B0604030504040204" pitchFamily="50" charset="-128"/>
                        </a:rPr>
                        <a:t>柏原市は古くからぶどうの一大産地であり、ワイン醸造も行われるなど地域ブランド化を進めている。</a:t>
                      </a:r>
                      <a:endParaRPr kumimoji="1" lang="ja-JP" altLang="en-US" sz="900" dirty="0">
                        <a:latin typeface="Meiryo UI" panose="020B0604030504040204" pitchFamily="50" charset="-128"/>
                        <a:ea typeface="Meiryo UI" panose="020B0604030504040204" pitchFamily="50" charset="-128"/>
                      </a:endParaRPr>
                    </a:p>
                  </a:txBody>
                  <a:tcPr/>
                </a:tc>
                <a:tc>
                  <a:txBody>
                    <a:bodyPr/>
                    <a:lstStyle/>
                    <a:p>
                      <a:pPr marL="85725" indent="-85725" algn="l">
                        <a:buFont typeface="Arial" panose="020B0604020202020204" pitchFamily="34" charset="0"/>
                        <a:buChar char="•"/>
                      </a:pPr>
                      <a:r>
                        <a:rPr kumimoji="1" lang="ja-JP" altLang="en-US" sz="1050" dirty="0" smtClean="0">
                          <a:latin typeface="Meiryo UI" panose="020B0604030504040204" pitchFamily="50" charset="-128"/>
                          <a:ea typeface="Meiryo UI" panose="020B0604030504040204" pitchFamily="50" charset="-128"/>
                        </a:rPr>
                        <a:t>世界遺産の古墳群をはじめとした歴史的な文化財が豊富</a:t>
                      </a:r>
                      <a:endParaRPr kumimoji="1" lang="en-US" altLang="ja-JP" sz="1050" dirty="0" smtClean="0">
                        <a:latin typeface="Meiryo UI" panose="020B0604030504040204" pitchFamily="50" charset="-128"/>
                        <a:ea typeface="Meiryo UI" panose="020B0604030504040204" pitchFamily="50" charset="-128"/>
                      </a:endParaRPr>
                    </a:p>
                    <a:p>
                      <a:pPr marL="85725" indent="-85725" algn="l">
                        <a:buFont typeface="Arial" panose="020B0604020202020204" pitchFamily="34" charset="0"/>
                        <a:buChar char="•"/>
                      </a:pPr>
                      <a:r>
                        <a:rPr kumimoji="1" lang="ja-JP" altLang="en-US" sz="1050" dirty="0" smtClean="0">
                          <a:latin typeface="Meiryo UI" panose="020B0604030504040204" pitchFamily="50" charset="-128"/>
                          <a:ea typeface="Meiryo UI" panose="020B0604030504040204" pitchFamily="50" charset="-128"/>
                        </a:rPr>
                        <a:t>農業産出額が大阪府内の</a:t>
                      </a:r>
                      <a:r>
                        <a:rPr kumimoji="1" lang="en-US" altLang="ja-JP" sz="1050" dirty="0" smtClean="0">
                          <a:latin typeface="Meiryo UI" panose="020B0604030504040204" pitchFamily="50" charset="-128"/>
                          <a:ea typeface="Meiryo UI" panose="020B0604030504040204" pitchFamily="50" charset="-128"/>
                        </a:rPr>
                        <a:t>1/4</a:t>
                      </a:r>
                      <a:r>
                        <a:rPr kumimoji="1" lang="ja-JP" altLang="en-US" sz="1050" dirty="0" smtClean="0">
                          <a:latin typeface="Meiryo UI" panose="020B0604030504040204" pitchFamily="50" charset="-128"/>
                          <a:ea typeface="Meiryo UI" panose="020B0604030504040204" pitchFamily="50" charset="-128"/>
                        </a:rPr>
                        <a:t>を占めるなど、米、野菜、果樹栽培が盛んで、ワイン醸造も行われるなど、食の魅力にあふれる地域。</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marL="85725" indent="-85725" algn="l">
                        <a:buFont typeface="Arial" panose="020B0604020202020204" pitchFamily="34" charset="0"/>
                        <a:buChar char="•"/>
                      </a:pPr>
                      <a:r>
                        <a:rPr kumimoji="1" lang="ja-JP" altLang="en-US" sz="1050" dirty="0" smtClean="0">
                          <a:latin typeface="Meiryo UI" panose="020B0604030504040204" pitchFamily="50" charset="-128"/>
                          <a:ea typeface="Meiryo UI" panose="020B0604030504040204" pitchFamily="50" charset="-128"/>
                        </a:rPr>
                        <a:t>政令市の堺市が一定の存在感（商業サービス、臨海部の製造業など）</a:t>
                      </a:r>
                      <a:endParaRPr kumimoji="1" lang="en-US" altLang="ja-JP" sz="1050" dirty="0" smtClean="0">
                        <a:latin typeface="Meiryo UI" panose="020B0604030504040204" pitchFamily="50" charset="-128"/>
                        <a:ea typeface="Meiryo UI" panose="020B0604030504040204" pitchFamily="50" charset="-128"/>
                      </a:endParaRP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smtClean="0">
                          <a:latin typeface="Meiryo UI" panose="020B0604030504040204" pitchFamily="50" charset="-128"/>
                          <a:ea typeface="Meiryo UI" panose="020B0604030504040204" pitchFamily="50" charset="-128"/>
                        </a:rPr>
                        <a:t>世界遺産の古墳群の</a:t>
                      </a:r>
                      <a:r>
                        <a:rPr kumimoji="1" lang="ja-JP" altLang="en-US" sz="1050" smtClean="0">
                          <a:latin typeface="Meiryo UI" panose="020B0604030504040204" pitchFamily="50" charset="-128"/>
                          <a:ea typeface="Meiryo UI" panose="020B0604030504040204" pitchFamily="50" charset="-128"/>
                        </a:rPr>
                        <a:t>ほか、古くから栄えた歴史・文化にあふれる地域</a:t>
                      </a:r>
                      <a:endParaRPr kumimoji="1" lang="en-US" altLang="ja-JP" sz="1050" dirty="0" smtClean="0">
                        <a:latin typeface="Meiryo UI" panose="020B0604030504040204" pitchFamily="50" charset="-128"/>
                        <a:ea typeface="Meiryo UI" panose="020B0604030504040204" pitchFamily="50" charset="-128"/>
                      </a:endParaRPr>
                    </a:p>
                  </a:txBody>
                  <a:tcPr/>
                </a:tc>
                <a:tc>
                  <a:txBody>
                    <a:bodyPr/>
                    <a:lstStyle/>
                    <a:p>
                      <a:pPr marL="85725" indent="-85725" algn="l">
                        <a:buFont typeface="Arial" panose="020B0604020202020204" pitchFamily="34" charset="0"/>
                        <a:buChar char="•"/>
                      </a:pPr>
                      <a:r>
                        <a:rPr kumimoji="1" lang="ja-JP" altLang="en-US" sz="1050" dirty="0" smtClean="0">
                          <a:latin typeface="Meiryo UI" panose="020B0604030504040204" pitchFamily="50" charset="-128"/>
                          <a:ea typeface="Meiryo UI" panose="020B0604030504040204" pitchFamily="50" charset="-128"/>
                        </a:rPr>
                        <a:t>府内の農業産出額の約３割を占め、野菜などの栽培が盛ん。</a:t>
                      </a:r>
                      <a:endParaRPr kumimoji="1" lang="en-US" altLang="ja-JP" sz="1050" dirty="0" smtClean="0">
                        <a:latin typeface="Meiryo UI" panose="020B0604030504040204" pitchFamily="50" charset="-128"/>
                        <a:ea typeface="Meiryo UI" panose="020B0604030504040204" pitchFamily="50" charset="-128"/>
                      </a:endParaRPr>
                    </a:p>
                    <a:p>
                      <a:pPr marL="85725" indent="-85725" algn="l">
                        <a:buFont typeface="Arial" panose="020B0604020202020204" pitchFamily="34" charset="0"/>
                        <a:buChar char="•"/>
                      </a:pPr>
                      <a:r>
                        <a:rPr kumimoji="1" lang="ja-JP" altLang="en-US" sz="1050" dirty="0" smtClean="0">
                          <a:latin typeface="Meiryo UI" panose="020B0604030504040204" pitchFamily="50" charset="-128"/>
                          <a:ea typeface="Meiryo UI" panose="020B0604030504040204" pitchFamily="50" charset="-128"/>
                        </a:rPr>
                        <a:t>りんくうタウンなどの海沿いに大型商業施設が複数立地。</a:t>
                      </a:r>
                      <a:endParaRPr kumimoji="1" lang="en-US" altLang="ja-JP" sz="105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731291720"/>
                  </a:ext>
                </a:extLst>
              </a:tr>
            </a:tbl>
          </a:graphicData>
        </a:graphic>
      </p:graphicFrame>
      <p:sp>
        <p:nvSpPr>
          <p:cNvPr id="4" name="スライド番号プレースホルダー 1"/>
          <p:cNvSpPr>
            <a:spLocks noGrp="1"/>
          </p:cNvSpPr>
          <p:nvPr>
            <p:ph type="sldNum" sz="quarter" idx="12"/>
          </p:nvPr>
        </p:nvSpPr>
        <p:spPr>
          <a:xfrm>
            <a:off x="7123978" y="657125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8</a:t>
            </a:r>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20404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lumMod val="60000"/>
            <a:lumOff val="40000"/>
          </a:schemeClr>
        </a:solidFill>
        <a:ln>
          <a:noFill/>
        </a:ln>
      </a:spPr>
      <a:bodyPr anchor="ctr"/>
      <a:lstStyle>
        <a:defPPr algn="ctr">
          <a:defRPr sz="1600" dirty="0" smtClean="0"/>
        </a:defPPr>
      </a:lstStyle>
      <a:style>
        <a:lnRef idx="2">
          <a:schemeClr val="accent6"/>
        </a:lnRef>
        <a:fillRef idx="1">
          <a:schemeClr val="lt1"/>
        </a:fillRef>
        <a:effectRef idx="0">
          <a:schemeClr val="accent6"/>
        </a:effectRef>
        <a:fontRef idx="minor">
          <a:schemeClr val="dk1"/>
        </a:fontRef>
      </a:style>
    </a:spDef>
  </a:objectDefaults>
  <a:extraClrSchemeLst/>
</a:theme>
</file>

<file path=ppt/theme/theme2.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チームサイト用共有ライブラリ" ma:contentTypeID="0x01010016B13BF77A90F249889FB5DD587B167C0039D37C264BF6024199D1523A07C22F7B" ma:contentTypeVersion="" ma:contentTypeDescription="" ma:contentTypeScope="" ma:versionID="2fd4aecbf0a67636e045d890bab3e494">
  <xsd:schema xmlns:xsd="http://www.w3.org/2001/XMLSchema" xmlns:xs="http://www.w3.org/2001/XMLSchema" xmlns:p="http://schemas.microsoft.com/office/2006/metadata/properties" xmlns:ns2="2be2acaf-88a6-4029-b366-c28176c79890" targetNamespace="http://schemas.microsoft.com/office/2006/metadata/properties" ma:root="true" ma:fieldsID="2f1a7762e99f23df00567060dae6aafc" ns2:_="">
    <xsd:import namespace="2be2acaf-88a6-4029-b366-c28176c79890"/>
    <xsd:element name="properties">
      <xsd:complexType>
        <xsd:sequence>
          <xsd:element name="documentManagement">
            <xsd:complexType>
              <xsd:all>
                <xsd:element ref="ns2:コメント_x300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e2acaf-88a6-4029-b366-c28176c79890" elementFormDefault="qualified">
    <xsd:import namespace="http://schemas.microsoft.com/office/2006/documentManagement/types"/>
    <xsd:import namespace="http://schemas.microsoft.com/office/infopath/2007/PartnerControls"/>
    <xsd:element name="コメント_x3000_" ma:index="8" nillable="true" ma:displayName="コメント　" ma:internalName="_x30b3__x30e1__x30f3__x30c8__x3000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コメント_x3000_ xmlns="2be2acaf-88a6-4029-b366-c28176c79890" xsi:nil="true"/>
  </documentManagement>
</p:properties>
</file>

<file path=customXml/itemProps1.xml><?xml version="1.0" encoding="utf-8"?>
<ds:datastoreItem xmlns:ds="http://schemas.openxmlformats.org/officeDocument/2006/customXml" ds:itemID="{56C10D89-29E9-4A04-8DC7-50AEDB5A1575}"/>
</file>

<file path=customXml/itemProps2.xml><?xml version="1.0" encoding="utf-8"?>
<ds:datastoreItem xmlns:ds="http://schemas.openxmlformats.org/officeDocument/2006/customXml" ds:itemID="{6D35BE16-1759-4EA9-901C-0C9921C4E145}"/>
</file>

<file path=customXml/itemProps3.xml><?xml version="1.0" encoding="utf-8"?>
<ds:datastoreItem xmlns:ds="http://schemas.openxmlformats.org/officeDocument/2006/customXml" ds:itemID="{2447E8DD-064C-4B14-8203-2B9C3AFAC61A}"/>
</file>

<file path=docProps/app.xml><?xml version="1.0" encoding="utf-8"?>
<Properties xmlns="http://schemas.openxmlformats.org/officeDocument/2006/extended-properties" xmlns:vt="http://schemas.openxmlformats.org/officeDocument/2006/docPropsVTypes">
  <TotalTime>0</TotalTime>
  <Words>13130</Words>
  <Application>Microsoft Office PowerPoint</Application>
  <PresentationFormat>画面に合わせる (4:3)</PresentationFormat>
  <Paragraphs>879</Paragraphs>
  <Slides>20</Slides>
  <Notes>5</Notes>
  <HiddenSlides>0</HiddenSlides>
  <MMClips>0</MMClips>
  <ScaleCrop>false</ScaleCrop>
  <HeadingPairs>
    <vt:vector size="6" baseType="variant">
      <vt:variant>
        <vt:lpstr>使用されているフォント</vt:lpstr>
      </vt:variant>
      <vt:variant>
        <vt:i4>13</vt:i4>
      </vt:variant>
      <vt:variant>
        <vt:lpstr>テーマ</vt:lpstr>
      </vt:variant>
      <vt:variant>
        <vt:i4>4</vt:i4>
      </vt:variant>
      <vt:variant>
        <vt:lpstr>スライド タイトル</vt:lpstr>
      </vt:variant>
      <vt:variant>
        <vt:i4>20</vt:i4>
      </vt:variant>
    </vt:vector>
  </HeadingPairs>
  <TitlesOfParts>
    <vt:vector size="37" baseType="lpstr">
      <vt:lpstr>BIZ UDPゴシック</vt:lpstr>
      <vt:lpstr>HG丸ｺﾞｼｯｸM-PRO</vt:lpstr>
      <vt:lpstr>Meiryo UI</vt:lpstr>
      <vt:lpstr>ＭＳ Ｐゴシック</vt:lpstr>
      <vt:lpstr>UD デジタル 教科書体 NK-B</vt:lpstr>
      <vt:lpstr>UD デジタル 教科書体 NK-R</vt:lpstr>
      <vt:lpstr>游ゴシック</vt:lpstr>
      <vt:lpstr>游ゴシック Light</vt:lpstr>
      <vt:lpstr>Arial</vt:lpstr>
      <vt:lpstr>Calibri</vt:lpstr>
      <vt:lpstr>Calibri Light</vt:lpstr>
      <vt:lpstr>Century</vt:lpstr>
      <vt:lpstr>Wingdings</vt:lpstr>
      <vt:lpstr>Office テーマ</vt:lpstr>
      <vt:lpstr>2_Office テーマ</vt:lpstr>
      <vt:lpstr>3_Office テーマ</vt:lpstr>
      <vt:lpstr>4_Office テーマ</vt:lpstr>
      <vt:lpstr>基礎自治機能の充実について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2022-07-14T04:16:17Z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0x01010016B13BF77A90F249889FB5DD587B167C0039D37C264BF6024199D1523A07C22F7B</vt:lpwstr>
  </property>
</Properties>
</file>