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 id="2147483684" r:id="rId2"/>
    <p:sldMasterId id="2147483696" r:id="rId3"/>
  </p:sldMasterIdLst>
  <p:notesMasterIdLst>
    <p:notesMasterId r:id="rId33"/>
  </p:notesMasterIdLst>
  <p:sldIdLst>
    <p:sldId id="265" r:id="rId4"/>
    <p:sldId id="266" r:id="rId5"/>
    <p:sldId id="278" r:id="rId6"/>
    <p:sldId id="308" r:id="rId7"/>
    <p:sldId id="307" r:id="rId8"/>
    <p:sldId id="274" r:id="rId9"/>
    <p:sldId id="279" r:id="rId10"/>
    <p:sldId id="276" r:id="rId11"/>
    <p:sldId id="302" r:id="rId12"/>
    <p:sldId id="277" r:id="rId13"/>
    <p:sldId id="309" r:id="rId14"/>
    <p:sldId id="306" r:id="rId15"/>
    <p:sldId id="280" r:id="rId16"/>
    <p:sldId id="304" r:id="rId17"/>
    <p:sldId id="303" r:id="rId18"/>
    <p:sldId id="294" r:id="rId19"/>
    <p:sldId id="295" r:id="rId20"/>
    <p:sldId id="288" r:id="rId21"/>
    <p:sldId id="300" r:id="rId22"/>
    <p:sldId id="311" r:id="rId23"/>
    <p:sldId id="312" r:id="rId24"/>
    <p:sldId id="291" r:id="rId25"/>
    <p:sldId id="292" r:id="rId26"/>
    <p:sldId id="289" r:id="rId27"/>
    <p:sldId id="283" r:id="rId28"/>
    <p:sldId id="296" r:id="rId29"/>
    <p:sldId id="297" r:id="rId30"/>
    <p:sldId id="298" r:id="rId31"/>
    <p:sldId id="299" r:id="rId32"/>
  </p:sldIdLst>
  <p:sldSz cx="10115550"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71" d="100"/>
          <a:sy n="71" d="100"/>
        </p:scale>
        <p:origin x="11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6EB76F1D-3647-4093-8468-2A7FDA708887}" type="datetimeFigureOut">
              <a:rPr kumimoji="1" lang="ja-JP" altLang="en-US" smtClean="0"/>
              <a:t>2022/9/5</a:t>
            </a:fld>
            <a:endParaRPr kumimoji="1" lang="ja-JP" altLang="en-US"/>
          </a:p>
        </p:txBody>
      </p:sp>
      <p:sp>
        <p:nvSpPr>
          <p:cNvPr id="4" name="スライド イメージ プレースホルダー 3"/>
          <p:cNvSpPr>
            <a:spLocks noGrp="1" noRot="1" noChangeAspect="1"/>
          </p:cNvSpPr>
          <p:nvPr>
            <p:ph type="sldImg" idx="2"/>
          </p:nvPr>
        </p:nvSpPr>
        <p:spPr>
          <a:xfrm>
            <a:off x="1047750" y="1243013"/>
            <a:ext cx="4711700"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E5CB9910-B540-4DB8-8F1B-05FA8362B3A9}" type="slidenum">
              <a:rPr kumimoji="1" lang="ja-JP" altLang="en-US" smtClean="0"/>
              <a:t>‹#›</a:t>
            </a:fld>
            <a:endParaRPr kumimoji="1" lang="ja-JP" altLang="en-US"/>
          </a:p>
        </p:txBody>
      </p:sp>
    </p:spTree>
    <p:extLst>
      <p:ext uri="{BB962C8B-B14F-4D97-AF65-F5344CB8AC3E}">
        <p14:creationId xmlns:p14="http://schemas.microsoft.com/office/powerpoint/2010/main" val="1614185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7165"/>
            <a:fld id="{1A49BDE8-73DB-4E19-B35E-3C31CC8BBB51}" type="slidenum">
              <a:rPr kumimoji="1" lang="ja-JP" altLang="en-US">
                <a:solidFill>
                  <a:prstClr val="black"/>
                </a:solidFill>
                <a:latin typeface="游ゴシック" panose="020F0502020204030204"/>
                <a:ea typeface="游ゴシック" panose="020B0400000000000000" pitchFamily="50" charset="-128"/>
              </a:rPr>
              <a:pPr defTabSz="457165"/>
              <a:t>22</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487781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457165"/>
            <a:fld id="{1A49BDE8-73DB-4E19-B35E-3C31CC8BBB51}" type="slidenum">
              <a:rPr kumimoji="1" lang="ja-JP" altLang="en-US">
                <a:solidFill>
                  <a:prstClr val="black"/>
                </a:solidFill>
                <a:latin typeface="游ゴシック" panose="020F0502020204030204"/>
                <a:ea typeface="游ゴシック" panose="020B0400000000000000" pitchFamily="50" charset="-128"/>
              </a:rPr>
              <a:pPr defTabSz="457165"/>
              <a:t>23</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760137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4E389CD-8F5D-4C61-B891-4918E68F9D75}" type="slidenum">
              <a:rPr kumimoji="1" lang="ja-JP" altLang="en-US" smtClean="0"/>
              <a:t>26</a:t>
            </a:fld>
            <a:endParaRPr kumimoji="1" lang="ja-JP" altLang="en-US"/>
          </a:p>
        </p:txBody>
      </p:sp>
    </p:spTree>
    <p:extLst>
      <p:ext uri="{BB962C8B-B14F-4D97-AF65-F5344CB8AC3E}">
        <p14:creationId xmlns:p14="http://schemas.microsoft.com/office/powerpoint/2010/main" val="1723534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58666" y="1178222"/>
            <a:ext cx="8598218" cy="2506427"/>
          </a:xfrm>
        </p:spPr>
        <p:txBody>
          <a:bodyPr anchor="b"/>
          <a:lstStyle>
            <a:lvl1pPr algn="ctr">
              <a:defRPr sz="6299"/>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64444" y="3781306"/>
            <a:ext cx="7586663"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AB2F94B-1FC8-47EF-90B8-AE76FB585766}" type="datetimeFigureOut">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09B5B-E1F6-44A5-9051-9B347A006ACA}" type="slidenum">
              <a:rPr kumimoji="1" lang="ja-JP" altLang="en-US" smtClean="0"/>
              <a:t>‹#›</a:t>
            </a:fld>
            <a:endParaRPr kumimoji="1" lang="ja-JP" altLang="en-US"/>
          </a:p>
        </p:txBody>
      </p:sp>
    </p:spTree>
    <p:extLst>
      <p:ext uri="{BB962C8B-B14F-4D97-AF65-F5344CB8AC3E}">
        <p14:creationId xmlns:p14="http://schemas.microsoft.com/office/powerpoint/2010/main" val="241654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B2F94B-1FC8-47EF-90B8-AE76FB585766}" type="datetimeFigureOut">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09B5B-E1F6-44A5-9051-9B347A006ACA}" type="slidenum">
              <a:rPr kumimoji="1" lang="ja-JP" altLang="en-US" smtClean="0"/>
              <a:t>‹#›</a:t>
            </a:fld>
            <a:endParaRPr kumimoji="1" lang="ja-JP" altLang="en-US"/>
          </a:p>
        </p:txBody>
      </p:sp>
    </p:spTree>
    <p:extLst>
      <p:ext uri="{BB962C8B-B14F-4D97-AF65-F5344CB8AC3E}">
        <p14:creationId xmlns:p14="http://schemas.microsoft.com/office/powerpoint/2010/main" val="135635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8941" y="383297"/>
            <a:ext cx="2181165" cy="610108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95445" y="383297"/>
            <a:ext cx="6417052" cy="610108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B2F94B-1FC8-47EF-90B8-AE76FB585766}" type="datetimeFigureOut">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09B5B-E1F6-44A5-9051-9B347A006ACA}" type="slidenum">
              <a:rPr kumimoji="1" lang="ja-JP" altLang="en-US" smtClean="0"/>
              <a:t>‹#›</a:t>
            </a:fld>
            <a:endParaRPr kumimoji="1" lang="ja-JP" altLang="en-US"/>
          </a:p>
        </p:txBody>
      </p:sp>
    </p:spTree>
    <p:extLst>
      <p:ext uri="{BB962C8B-B14F-4D97-AF65-F5344CB8AC3E}">
        <p14:creationId xmlns:p14="http://schemas.microsoft.com/office/powerpoint/2010/main" val="19866512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58666" y="1178222"/>
            <a:ext cx="8598218" cy="2506427"/>
          </a:xfrm>
        </p:spPr>
        <p:txBody>
          <a:bodyPr anchor="b"/>
          <a:lstStyle>
            <a:lvl1pPr algn="ctr">
              <a:defRPr sz="6299"/>
            </a:lvl1pPr>
          </a:lstStyle>
          <a:p>
            <a:r>
              <a:rPr lang="ja-JP" altLang="en-US"/>
              <a:t>マスター タイトルの書式設定</a:t>
            </a:r>
            <a:endParaRPr lang="en-US" dirty="0"/>
          </a:p>
        </p:txBody>
      </p:sp>
      <p:sp>
        <p:nvSpPr>
          <p:cNvPr id="3" name="Subtitle 2"/>
          <p:cNvSpPr>
            <a:spLocks noGrp="1"/>
          </p:cNvSpPr>
          <p:nvPr>
            <p:ph type="subTitle" idx="1"/>
          </p:nvPr>
        </p:nvSpPr>
        <p:spPr>
          <a:xfrm>
            <a:off x="1264444" y="3781306"/>
            <a:ext cx="7586663"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A5C1EC-48C9-44D5-A0CD-554124CACAC3}"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671647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AF68D5-3074-42AF-94E2-34D0150E6055}"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84088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90176" y="1794831"/>
            <a:ext cx="8724662" cy="2994714"/>
          </a:xfrm>
        </p:spPr>
        <p:txBody>
          <a:bodyPr anchor="b"/>
          <a:lstStyle>
            <a:lvl1pPr>
              <a:defRPr sz="62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90176" y="4817876"/>
            <a:ext cx="8724662"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B98C7D-5FAC-4454-A273-D684EC45E293}"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725650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95444" y="1916484"/>
            <a:ext cx="4299109"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20997" y="1916484"/>
            <a:ext cx="4299109"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DCC7176-2305-4E9B-9D63-E622D745F8D3}"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3297417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96762" y="383299"/>
            <a:ext cx="8724662"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6763" y="1764832"/>
            <a:ext cx="4279351"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96763" y="2629749"/>
            <a:ext cx="4279351"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20998" y="1764832"/>
            <a:ext cx="4300426"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5120998" y="2629749"/>
            <a:ext cx="4300426"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25F482F-AE49-4C21-AA1D-4B8287DA9AC5}" type="datetime1">
              <a:rPr kumimoji="1" lang="ja-JP" altLang="en-US" smtClean="0"/>
              <a:t>2022/9/5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229614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E4CAD0F-7354-4869-B57B-282C1638E27B}" type="datetime1">
              <a:rPr kumimoji="1" lang="ja-JP" altLang="en-US" smtClean="0"/>
              <a:t>2022/9/5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8646662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AA7F07-A6D1-4F43-ABE1-113643193B2A}" type="datetime1">
              <a:rPr kumimoji="1" lang="ja-JP" altLang="en-US" smtClean="0"/>
              <a:t>2022/9/5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116735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96762" y="479954"/>
            <a:ext cx="3262528" cy="1679840"/>
          </a:xfrm>
        </p:spPr>
        <p:txBody>
          <a:bodyPr anchor="b"/>
          <a:lstStyle>
            <a:lvl1pPr>
              <a:defRPr sz="3359"/>
            </a:lvl1pPr>
          </a:lstStyle>
          <a:p>
            <a:r>
              <a:rPr lang="ja-JP" altLang="en-US"/>
              <a:t>マスター タイトルの書式設定</a:t>
            </a:r>
            <a:endParaRPr lang="en-US" dirty="0"/>
          </a:p>
        </p:txBody>
      </p:sp>
      <p:sp>
        <p:nvSpPr>
          <p:cNvPr id="3" name="Content Placeholder 2"/>
          <p:cNvSpPr>
            <a:spLocks noGrp="1"/>
          </p:cNvSpPr>
          <p:nvPr>
            <p:ph idx="1"/>
          </p:nvPr>
        </p:nvSpPr>
        <p:spPr>
          <a:xfrm>
            <a:off x="4300426" y="1036570"/>
            <a:ext cx="5120997"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96762" y="2159794"/>
            <a:ext cx="326252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6FC76D-6AF4-4B68-B279-CB2A069841AB}"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94288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B2F94B-1FC8-47EF-90B8-AE76FB585766}" type="datetimeFigureOut">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09B5B-E1F6-44A5-9051-9B347A006ACA}" type="slidenum">
              <a:rPr kumimoji="1" lang="ja-JP" altLang="en-US" smtClean="0"/>
              <a:t>‹#›</a:t>
            </a:fld>
            <a:endParaRPr kumimoji="1" lang="ja-JP" altLang="en-US"/>
          </a:p>
        </p:txBody>
      </p:sp>
    </p:spTree>
    <p:extLst>
      <p:ext uri="{BB962C8B-B14F-4D97-AF65-F5344CB8AC3E}">
        <p14:creationId xmlns:p14="http://schemas.microsoft.com/office/powerpoint/2010/main" val="26213615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96762" y="479954"/>
            <a:ext cx="3262528" cy="1679840"/>
          </a:xfrm>
        </p:spPr>
        <p:txBody>
          <a:bodyPr anchor="b"/>
          <a:lstStyle>
            <a:lvl1pPr>
              <a:defRPr sz="33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300426" y="1036570"/>
            <a:ext cx="5120997"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96762" y="2159794"/>
            <a:ext cx="326252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7327B0D-1734-4034-955B-75DD12A69611}"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9508514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46FE25-B591-48E1-971E-42698FF15100}"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5303583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8941" y="383297"/>
            <a:ext cx="2181165"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95445" y="383297"/>
            <a:ext cx="6417052"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885A3D-877E-45C6-84CD-56841CDFC283}"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4684744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58666" y="1178222"/>
            <a:ext cx="8598218" cy="2506427"/>
          </a:xfrm>
        </p:spPr>
        <p:txBody>
          <a:bodyPr anchor="b"/>
          <a:lstStyle>
            <a:lvl1pPr algn="ctr">
              <a:defRPr sz="6299"/>
            </a:lvl1pPr>
          </a:lstStyle>
          <a:p>
            <a:r>
              <a:rPr lang="ja-JP" altLang="en-US"/>
              <a:t>マスター タイトルの書式設定</a:t>
            </a:r>
            <a:endParaRPr lang="en-US" dirty="0"/>
          </a:p>
        </p:txBody>
      </p:sp>
      <p:sp>
        <p:nvSpPr>
          <p:cNvPr id="3" name="Subtitle 2"/>
          <p:cNvSpPr>
            <a:spLocks noGrp="1"/>
          </p:cNvSpPr>
          <p:nvPr>
            <p:ph type="subTitle" idx="1"/>
          </p:nvPr>
        </p:nvSpPr>
        <p:spPr>
          <a:xfrm>
            <a:off x="1264444" y="3781306"/>
            <a:ext cx="7586663"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904ACDB-9FC5-4370-9163-9FCD736D72F6}"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437174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91F0F6-0DCB-4253-A73E-E05EE3ED5A2E}"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4351292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90176" y="1794831"/>
            <a:ext cx="8724662" cy="2994714"/>
          </a:xfrm>
        </p:spPr>
        <p:txBody>
          <a:bodyPr anchor="b"/>
          <a:lstStyle>
            <a:lvl1pPr>
              <a:defRPr sz="62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90176" y="4817876"/>
            <a:ext cx="8724662"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57D78F-394C-434B-A6E7-FF19C8C4B4F6}"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318408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95444" y="1916484"/>
            <a:ext cx="4299109"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20997" y="1916484"/>
            <a:ext cx="4299109"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441BFA-4EF2-4C1E-B248-54213F171008}"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16739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96762" y="383299"/>
            <a:ext cx="8724662"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6763" y="1764832"/>
            <a:ext cx="4279351"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96763" y="2629749"/>
            <a:ext cx="4279351"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20998" y="1764832"/>
            <a:ext cx="4300426"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5120998" y="2629749"/>
            <a:ext cx="4300426"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72A92EC-5B26-43A1-9459-60D96FC8C9CB}" type="datetime1">
              <a:rPr kumimoji="1" lang="ja-JP" altLang="en-US" smtClean="0"/>
              <a:t>2022/9/5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763466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600A15-3421-441F-A443-520E42093384}" type="datetime1">
              <a:rPr kumimoji="1" lang="ja-JP" altLang="en-US" smtClean="0"/>
              <a:t>2022/9/5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0790739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091F37-659C-4FE3-8FC4-7ACD7E6F4BD0}" type="datetime1">
              <a:rPr kumimoji="1" lang="ja-JP" altLang="en-US" smtClean="0"/>
              <a:t>2022/9/5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46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90176" y="1794831"/>
            <a:ext cx="8724662" cy="2994714"/>
          </a:xfrm>
        </p:spPr>
        <p:txBody>
          <a:bodyPr anchor="b"/>
          <a:lstStyle>
            <a:lvl1pPr>
              <a:defRPr sz="6299"/>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90176" y="4817876"/>
            <a:ext cx="8724662"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AB2F94B-1FC8-47EF-90B8-AE76FB585766}" type="datetimeFigureOut">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09B5B-E1F6-44A5-9051-9B347A006ACA}" type="slidenum">
              <a:rPr kumimoji="1" lang="ja-JP" altLang="en-US" smtClean="0"/>
              <a:t>‹#›</a:t>
            </a:fld>
            <a:endParaRPr kumimoji="1" lang="ja-JP" altLang="en-US"/>
          </a:p>
        </p:txBody>
      </p:sp>
    </p:spTree>
    <p:extLst>
      <p:ext uri="{BB962C8B-B14F-4D97-AF65-F5344CB8AC3E}">
        <p14:creationId xmlns:p14="http://schemas.microsoft.com/office/powerpoint/2010/main" val="35583601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96762" y="479954"/>
            <a:ext cx="3262528" cy="1679840"/>
          </a:xfrm>
        </p:spPr>
        <p:txBody>
          <a:bodyPr anchor="b"/>
          <a:lstStyle>
            <a:lvl1pPr>
              <a:defRPr sz="3359"/>
            </a:lvl1pPr>
          </a:lstStyle>
          <a:p>
            <a:r>
              <a:rPr lang="ja-JP" altLang="en-US"/>
              <a:t>マスター タイトルの書式設定</a:t>
            </a:r>
            <a:endParaRPr lang="en-US" dirty="0"/>
          </a:p>
        </p:txBody>
      </p:sp>
      <p:sp>
        <p:nvSpPr>
          <p:cNvPr id="3" name="Content Placeholder 2"/>
          <p:cNvSpPr>
            <a:spLocks noGrp="1"/>
          </p:cNvSpPr>
          <p:nvPr>
            <p:ph idx="1"/>
          </p:nvPr>
        </p:nvSpPr>
        <p:spPr>
          <a:xfrm>
            <a:off x="4300426" y="1036570"/>
            <a:ext cx="5120997"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96762" y="2159794"/>
            <a:ext cx="326252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E939F-D5DF-412E-9584-374A3A05EEBF}"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3097845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96762" y="479954"/>
            <a:ext cx="3262528" cy="1679840"/>
          </a:xfrm>
        </p:spPr>
        <p:txBody>
          <a:bodyPr anchor="b"/>
          <a:lstStyle>
            <a:lvl1pPr>
              <a:defRPr sz="33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300426" y="1036570"/>
            <a:ext cx="5120997"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96762" y="2159794"/>
            <a:ext cx="326252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1D203C-A885-4900-AF6B-1AAA0E5556D4}"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378485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BC4C3D-FAEB-4CEC-9C07-CE4405AA9CEF}"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5136013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8941" y="383297"/>
            <a:ext cx="2181165"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95445" y="383297"/>
            <a:ext cx="6417052"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509889-3C4F-447E-B8C8-ECBB47AC87F3}"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019453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95444" y="1916484"/>
            <a:ext cx="4299109" cy="456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120997" y="1916484"/>
            <a:ext cx="4299109" cy="456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AB2F94B-1FC8-47EF-90B8-AE76FB585766}" type="datetimeFigureOut">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E09B5B-E1F6-44A5-9051-9B347A006ACA}" type="slidenum">
              <a:rPr kumimoji="1" lang="ja-JP" altLang="en-US" smtClean="0"/>
              <a:t>‹#›</a:t>
            </a:fld>
            <a:endParaRPr kumimoji="1" lang="ja-JP" altLang="en-US"/>
          </a:p>
        </p:txBody>
      </p:sp>
    </p:spTree>
    <p:extLst>
      <p:ext uri="{BB962C8B-B14F-4D97-AF65-F5344CB8AC3E}">
        <p14:creationId xmlns:p14="http://schemas.microsoft.com/office/powerpoint/2010/main" val="2442465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96762" y="383299"/>
            <a:ext cx="8724662" cy="139153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96763" y="1764832"/>
            <a:ext cx="4279351"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96763" y="2629749"/>
            <a:ext cx="4279351" cy="38679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120998" y="1764832"/>
            <a:ext cx="4300426"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120998" y="2629749"/>
            <a:ext cx="4300426" cy="38679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AB2F94B-1FC8-47EF-90B8-AE76FB585766}" type="datetimeFigureOut">
              <a:rPr kumimoji="1" lang="ja-JP" altLang="en-US" smtClean="0"/>
              <a:t>2022/9/5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2E09B5B-E1F6-44A5-9051-9B347A006ACA}" type="slidenum">
              <a:rPr kumimoji="1" lang="ja-JP" altLang="en-US" smtClean="0"/>
              <a:t>‹#›</a:t>
            </a:fld>
            <a:endParaRPr kumimoji="1" lang="ja-JP" altLang="en-US"/>
          </a:p>
        </p:txBody>
      </p:sp>
    </p:spTree>
    <p:extLst>
      <p:ext uri="{BB962C8B-B14F-4D97-AF65-F5344CB8AC3E}">
        <p14:creationId xmlns:p14="http://schemas.microsoft.com/office/powerpoint/2010/main" val="2896044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AB2F94B-1FC8-47EF-90B8-AE76FB585766}" type="datetimeFigureOut">
              <a:rPr kumimoji="1" lang="ja-JP" altLang="en-US" smtClean="0"/>
              <a:t>2022/9/5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2E09B5B-E1F6-44A5-9051-9B347A006ACA}" type="slidenum">
              <a:rPr kumimoji="1" lang="ja-JP" altLang="en-US" smtClean="0"/>
              <a:t>‹#›</a:t>
            </a:fld>
            <a:endParaRPr kumimoji="1" lang="ja-JP" altLang="en-US"/>
          </a:p>
        </p:txBody>
      </p:sp>
    </p:spTree>
    <p:extLst>
      <p:ext uri="{BB962C8B-B14F-4D97-AF65-F5344CB8AC3E}">
        <p14:creationId xmlns:p14="http://schemas.microsoft.com/office/powerpoint/2010/main" val="4243315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2F94B-1FC8-47EF-90B8-AE76FB585766}" type="datetimeFigureOut">
              <a:rPr kumimoji="1" lang="ja-JP" altLang="en-US" smtClean="0"/>
              <a:t>2022/9/5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2E09B5B-E1F6-44A5-9051-9B347A006ACA}" type="slidenum">
              <a:rPr kumimoji="1" lang="ja-JP" altLang="en-US" smtClean="0"/>
              <a:t>‹#›</a:t>
            </a:fld>
            <a:endParaRPr kumimoji="1" lang="ja-JP" altLang="en-US"/>
          </a:p>
        </p:txBody>
      </p:sp>
    </p:spTree>
    <p:extLst>
      <p:ext uri="{BB962C8B-B14F-4D97-AF65-F5344CB8AC3E}">
        <p14:creationId xmlns:p14="http://schemas.microsoft.com/office/powerpoint/2010/main" val="997411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96762" y="479954"/>
            <a:ext cx="3262528" cy="1679840"/>
          </a:xfrm>
        </p:spPr>
        <p:txBody>
          <a:bodyPr anchor="b"/>
          <a:lstStyle>
            <a:lvl1pPr>
              <a:defRPr sz="335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300426" y="1036570"/>
            <a:ext cx="5120997"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96762" y="2159794"/>
            <a:ext cx="326252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AB2F94B-1FC8-47EF-90B8-AE76FB585766}" type="datetimeFigureOut">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E09B5B-E1F6-44A5-9051-9B347A006ACA}" type="slidenum">
              <a:rPr kumimoji="1" lang="ja-JP" altLang="en-US" smtClean="0"/>
              <a:t>‹#›</a:t>
            </a:fld>
            <a:endParaRPr kumimoji="1" lang="ja-JP" altLang="en-US"/>
          </a:p>
        </p:txBody>
      </p:sp>
    </p:spTree>
    <p:extLst>
      <p:ext uri="{BB962C8B-B14F-4D97-AF65-F5344CB8AC3E}">
        <p14:creationId xmlns:p14="http://schemas.microsoft.com/office/powerpoint/2010/main" val="3836159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96762" y="479954"/>
            <a:ext cx="3262528" cy="1679840"/>
          </a:xfrm>
        </p:spPr>
        <p:txBody>
          <a:bodyPr anchor="b"/>
          <a:lstStyle>
            <a:lvl1pPr>
              <a:defRPr sz="335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300426" y="1036570"/>
            <a:ext cx="5120997"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smtClean="0"/>
              <a:t>図を追加</a:t>
            </a:r>
            <a:endParaRPr lang="en-US" dirty="0"/>
          </a:p>
        </p:txBody>
      </p:sp>
      <p:sp>
        <p:nvSpPr>
          <p:cNvPr id="4" name="Text Placeholder 3"/>
          <p:cNvSpPr>
            <a:spLocks noGrp="1"/>
          </p:cNvSpPr>
          <p:nvPr>
            <p:ph type="body" sz="half" idx="2"/>
          </p:nvPr>
        </p:nvSpPr>
        <p:spPr>
          <a:xfrm>
            <a:off x="696762" y="2159794"/>
            <a:ext cx="326252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AB2F94B-1FC8-47EF-90B8-AE76FB585766}" type="datetimeFigureOut">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E09B5B-E1F6-44A5-9051-9B347A006ACA}" type="slidenum">
              <a:rPr kumimoji="1" lang="ja-JP" altLang="en-US" smtClean="0"/>
              <a:t>‹#›</a:t>
            </a:fld>
            <a:endParaRPr kumimoji="1" lang="ja-JP" altLang="en-US"/>
          </a:p>
        </p:txBody>
      </p:sp>
    </p:spTree>
    <p:extLst>
      <p:ext uri="{BB962C8B-B14F-4D97-AF65-F5344CB8AC3E}">
        <p14:creationId xmlns:p14="http://schemas.microsoft.com/office/powerpoint/2010/main" val="535183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5444" y="383299"/>
            <a:ext cx="8724662" cy="139153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95444" y="1916484"/>
            <a:ext cx="8724662" cy="45678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95444" y="6672698"/>
            <a:ext cx="2275999"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BAB2F94B-1FC8-47EF-90B8-AE76FB585766}" type="datetimeFigureOut">
              <a:rPr kumimoji="1" lang="ja-JP" altLang="en-US" smtClean="0"/>
              <a:t>2022/9/5</a:t>
            </a:fld>
            <a:endParaRPr kumimoji="1" lang="ja-JP" altLang="en-US"/>
          </a:p>
        </p:txBody>
      </p:sp>
      <p:sp>
        <p:nvSpPr>
          <p:cNvPr id="5" name="Footer Placeholder 4"/>
          <p:cNvSpPr>
            <a:spLocks noGrp="1"/>
          </p:cNvSpPr>
          <p:nvPr>
            <p:ph type="ftr" sz="quarter" idx="3"/>
          </p:nvPr>
        </p:nvSpPr>
        <p:spPr>
          <a:xfrm>
            <a:off x="3350776" y="6672698"/>
            <a:ext cx="3413998"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144107" y="6672698"/>
            <a:ext cx="2275999"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02E09B5B-E1F6-44A5-9051-9B347A006ACA}" type="slidenum">
              <a:rPr kumimoji="1" lang="ja-JP" altLang="en-US" smtClean="0"/>
              <a:t>‹#›</a:t>
            </a:fld>
            <a:endParaRPr kumimoji="1" lang="ja-JP" altLang="en-US"/>
          </a:p>
        </p:txBody>
      </p:sp>
    </p:spTree>
    <p:extLst>
      <p:ext uri="{BB962C8B-B14F-4D97-AF65-F5344CB8AC3E}">
        <p14:creationId xmlns:p14="http://schemas.microsoft.com/office/powerpoint/2010/main" val="1696657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5444" y="383299"/>
            <a:ext cx="8724662"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5444" y="1916484"/>
            <a:ext cx="8724662"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95444" y="6672698"/>
            <a:ext cx="2275999"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133BC9BA-2680-4ECA-9A1D-6E2A05FE8243}" type="datetime1">
              <a:rPr kumimoji="1" lang="ja-JP" altLang="en-US" smtClean="0"/>
              <a:t>2022/9/5</a:t>
            </a:fld>
            <a:endParaRPr kumimoji="1" lang="ja-JP" altLang="en-US"/>
          </a:p>
        </p:txBody>
      </p:sp>
      <p:sp>
        <p:nvSpPr>
          <p:cNvPr id="5" name="Footer Placeholder 4"/>
          <p:cNvSpPr>
            <a:spLocks noGrp="1"/>
          </p:cNvSpPr>
          <p:nvPr>
            <p:ph type="ftr" sz="quarter" idx="3"/>
          </p:nvPr>
        </p:nvSpPr>
        <p:spPr>
          <a:xfrm>
            <a:off x="3350776" y="6672698"/>
            <a:ext cx="3413998"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144107" y="6672698"/>
            <a:ext cx="2275999"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757563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5444" y="383299"/>
            <a:ext cx="8724662"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5444" y="1916484"/>
            <a:ext cx="8724662"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95444" y="6672698"/>
            <a:ext cx="2275999"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C87BE573-8FD0-48B1-B721-8707402F7BAB}" type="datetime1">
              <a:rPr kumimoji="1" lang="ja-JP" altLang="en-US" smtClean="0"/>
              <a:t>2022/9/5</a:t>
            </a:fld>
            <a:endParaRPr kumimoji="1" lang="ja-JP" altLang="en-US"/>
          </a:p>
        </p:txBody>
      </p:sp>
      <p:sp>
        <p:nvSpPr>
          <p:cNvPr id="5" name="Footer Placeholder 4"/>
          <p:cNvSpPr>
            <a:spLocks noGrp="1"/>
          </p:cNvSpPr>
          <p:nvPr>
            <p:ph type="ftr" sz="quarter" idx="3"/>
          </p:nvPr>
        </p:nvSpPr>
        <p:spPr>
          <a:xfrm>
            <a:off x="3350776" y="6672698"/>
            <a:ext cx="3413998"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144107" y="6672698"/>
            <a:ext cx="2275999"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56337518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82908" y="2226187"/>
            <a:ext cx="8977966" cy="1369234"/>
          </a:xfrm>
        </p:spPr>
        <p:txBody>
          <a:bodyPr>
            <a:normAutofit/>
          </a:bodyPr>
          <a:lstStyle/>
          <a:p>
            <a:pPr>
              <a:lnSpc>
                <a:spcPts val="3674"/>
              </a:lnSpc>
              <a:spcBef>
                <a:spcPts val="1260"/>
              </a:spcBef>
            </a:pPr>
            <a:r>
              <a:rPr lang="ja-JP" altLang="en-US" sz="252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副首都実現への国レベルでの対応</a:t>
            </a:r>
            <a:endParaRPr lang="ja-JP" altLang="en-US" sz="252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58234" y="0"/>
            <a:ext cx="9599083" cy="37795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90"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806213" y="3635047"/>
            <a:ext cx="850312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820140" y="4391539"/>
            <a:ext cx="6719358" cy="1839824"/>
          </a:xfrm>
        </p:spPr>
        <p:txBody>
          <a:bodyPr>
            <a:normAutofit/>
          </a:bodyPr>
          <a:lstStyle/>
          <a:p>
            <a:endParaRPr lang="en-US" altLang="ja-JP" b="1" dirty="0">
              <a:solidFill>
                <a:srgbClr val="002060"/>
              </a:solidFill>
            </a:endParaRPr>
          </a:p>
          <a:p>
            <a:endParaRPr lang="en-US" altLang="ja-JP"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副首都推進局</a:t>
            </a:r>
          </a:p>
          <a:p>
            <a:endParaRPr lang="ja-JP" altLang="en-US" b="1" dirty="0">
              <a:solidFill>
                <a:srgbClr val="002060"/>
              </a:solidFill>
            </a:endParaRPr>
          </a:p>
        </p:txBody>
      </p:sp>
      <p:sp>
        <p:nvSpPr>
          <p:cNvPr id="7" name="テキスト ボックス 6"/>
          <p:cNvSpPr txBox="1"/>
          <p:nvPr/>
        </p:nvSpPr>
        <p:spPr>
          <a:xfrm>
            <a:off x="3349798" y="401767"/>
            <a:ext cx="6832212" cy="544765"/>
          </a:xfrm>
          <a:prstGeom prst="rect">
            <a:avLst/>
          </a:prstGeom>
          <a:noFill/>
        </p:spPr>
        <p:txBody>
          <a:bodyPr wrap="square" rtlCol="0">
            <a:spAutoFit/>
          </a:bodyPr>
          <a:lstStyle/>
          <a:p>
            <a:r>
              <a:rPr lang="en-US" altLang="ja-JP" sz="147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7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.7.6</a:t>
            </a:r>
            <a:endParaRPr kumimoji="1" lang="en-US" altLang="ja-JP" sz="147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7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7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47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回</a:t>
            </a:r>
            <a:r>
              <a:rPr lang="ja-JP" altLang="en-US" sz="147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「副首都ビジョン」のバージョンアップに向けた意見</a:t>
            </a:r>
            <a:r>
              <a:rPr lang="ja-JP" altLang="en-US" sz="147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交換会（政策と体制分科会）</a:t>
            </a:r>
            <a:endParaRPr kumimoji="1" lang="ja-JP" altLang="en-US" sz="147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982731" y="986158"/>
            <a:ext cx="1578143" cy="433433"/>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89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資料１</a:t>
            </a:r>
            <a:endParaRPr kumimoji="1" lang="en-US" altLang="ja-JP" sz="189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3613142" y="3417146"/>
            <a:ext cx="5947732" cy="10590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本資料は、意見交換会での議論に役立てるため作成したもので、大阪府市の関係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部局、国、関西各府県市、その他関係団体と調整協議して作成したものではない。</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7982731" y="1463650"/>
            <a:ext cx="1578143"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.9.</a:t>
            </a:r>
            <a:r>
              <a:rPr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8</a:t>
            </a:r>
            <a:r>
              <a:rPr kumimoji="1"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訂正版</a:t>
            </a:r>
            <a:endParaRPr kumimoji="1" lang="en-US" altLang="ja-JP" sz="9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89804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166754952"/>
              </p:ext>
            </p:extLst>
          </p:nvPr>
        </p:nvGraphicFramePr>
        <p:xfrm>
          <a:off x="258235" y="341932"/>
          <a:ext cx="9694840" cy="6847200"/>
        </p:xfrm>
        <a:graphic>
          <a:graphicData uri="http://schemas.openxmlformats.org/drawingml/2006/table">
            <a:tbl>
              <a:tblPr firstRow="1" bandRow="1">
                <a:tableStyleId>{5940675A-B579-460E-94D1-54222C63F5DA}</a:tableStyleId>
              </a:tblPr>
              <a:tblGrid>
                <a:gridCol w="1357659">
                  <a:extLst>
                    <a:ext uri="{9D8B030D-6E8A-4147-A177-3AD203B41FA5}">
                      <a16:colId xmlns:a16="http://schemas.microsoft.com/office/drawing/2014/main" val="4140312282"/>
                    </a:ext>
                  </a:extLst>
                </a:gridCol>
                <a:gridCol w="2770366">
                  <a:extLst>
                    <a:ext uri="{9D8B030D-6E8A-4147-A177-3AD203B41FA5}">
                      <a16:colId xmlns:a16="http://schemas.microsoft.com/office/drawing/2014/main" val="1461061500"/>
                    </a:ext>
                  </a:extLst>
                </a:gridCol>
                <a:gridCol w="2057399">
                  <a:extLst>
                    <a:ext uri="{9D8B030D-6E8A-4147-A177-3AD203B41FA5}">
                      <a16:colId xmlns:a16="http://schemas.microsoft.com/office/drawing/2014/main" val="3077276018"/>
                    </a:ext>
                  </a:extLst>
                </a:gridCol>
                <a:gridCol w="1800225">
                  <a:extLst>
                    <a:ext uri="{9D8B030D-6E8A-4147-A177-3AD203B41FA5}">
                      <a16:colId xmlns:a16="http://schemas.microsoft.com/office/drawing/2014/main" val="2410481685"/>
                    </a:ext>
                  </a:extLst>
                </a:gridCol>
                <a:gridCol w="1709191">
                  <a:extLst>
                    <a:ext uri="{9D8B030D-6E8A-4147-A177-3AD203B41FA5}">
                      <a16:colId xmlns:a16="http://schemas.microsoft.com/office/drawing/2014/main" val="89191601"/>
                    </a:ext>
                  </a:extLst>
                </a:gridCol>
              </a:tblGrid>
              <a:tr h="320258">
                <a:tc rowSpan="3">
                  <a:txBody>
                    <a:bodyPr/>
                    <a:lstStyle/>
                    <a:p>
                      <a:endParaRPr kumimoji="1" lang="ja-JP" altLang="en-US" sz="1500" dirty="0"/>
                    </a:p>
                  </a:txBody>
                  <a:tcPr marL="95991" marR="95991" marT="47995" marB="47995">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l"/>
                      <a:r>
                        <a:rPr kumimoji="1" lang="ja-JP" altLang="en-US" sz="1500" dirty="0" smtClean="0"/>
                        <a:t>　　　　　　　　　　　　　　　　　　　　　　　　　　　　政策推進</a:t>
                      </a:r>
                      <a:endParaRPr kumimoji="1" lang="ja-JP" altLang="en-US" sz="1500" dirty="0"/>
                    </a:p>
                  </a:txBody>
                  <a:tcPr marL="95991" marR="95991" marT="47995" marB="47995" anchor="ctr">
                    <a:solidFill>
                      <a:schemeClr val="bg1">
                        <a:lumMod val="85000"/>
                      </a:schemeClr>
                    </a:solid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46185743"/>
                  </a:ext>
                </a:extLst>
              </a:tr>
              <a:tr h="290185">
                <a:tc vMerge="1">
                  <a:txBody>
                    <a:bodyPr/>
                    <a:lstStyle/>
                    <a:p>
                      <a:pPr algn="ctr"/>
                      <a:endParaRPr kumimoji="1" lang="ja-JP" altLang="en-US" sz="1300" dirty="0"/>
                    </a:p>
                  </a:txBody>
                  <a:tcPr marL="95991" marR="95991" marT="47995" marB="47995">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300" dirty="0" smtClean="0"/>
                        <a:t>義務づけ</a:t>
                      </a:r>
                      <a:endParaRPr kumimoji="1" lang="ja-JP" altLang="en-US" sz="1300" dirty="0"/>
                    </a:p>
                  </a:txBody>
                  <a:tcPr marL="95991" marR="95991" marT="47995" marB="47995" anchor="ctr">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algn="ctr"/>
                      <a:r>
                        <a:rPr kumimoji="1" lang="ja-JP" altLang="en-US" sz="1300" dirty="0" smtClean="0"/>
                        <a:t>　　個別想定メニュー　</a:t>
                      </a:r>
                      <a:r>
                        <a:rPr kumimoji="1" lang="en-US" altLang="ja-JP" sz="1050" dirty="0" smtClean="0"/>
                        <a:t>※</a:t>
                      </a:r>
                      <a:r>
                        <a:rPr kumimoji="1" lang="ja-JP" altLang="en-US" sz="1050" dirty="0" smtClean="0"/>
                        <a:t>個別対応、あるいは、左の法律に一定の根拠規定を設けて対応</a:t>
                      </a:r>
                      <a:endParaRPr kumimoji="1" lang="en-US" altLang="ja-JP" sz="1050" dirty="0" smtClean="0"/>
                    </a:p>
                  </a:txBody>
                  <a:tcPr marL="95991" marR="95991" marT="47995" marB="47995" anchor="ctr">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61115851"/>
                  </a:ext>
                </a:extLst>
              </a:tr>
              <a:tr h="485660">
                <a:tc vMerge="1">
                  <a:txBody>
                    <a:bodyPr/>
                    <a:lstStyle/>
                    <a:p>
                      <a:endParaRPr kumimoji="1" lang="ja-JP" altLang="en-US"/>
                    </a:p>
                  </a:txBody>
                  <a:tcPr/>
                </a:tc>
                <a:tc>
                  <a:txBody>
                    <a:bodyPr/>
                    <a:lstStyle/>
                    <a:p>
                      <a:pPr algn="l"/>
                      <a:r>
                        <a:rPr kumimoji="1" lang="ja-JP" altLang="en-US" sz="1300" dirty="0" smtClean="0"/>
                        <a:t>　　　　副首都整備法の制定</a:t>
                      </a:r>
                      <a:endParaRPr kumimoji="1" lang="ja-JP" altLang="en-US" sz="1300" dirty="0"/>
                    </a:p>
                  </a:txBody>
                  <a:tcPr marL="95991" marR="95991" marT="47995" marB="47995"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300" dirty="0" smtClean="0"/>
                        <a:t>権限・財源移譲</a:t>
                      </a:r>
                      <a:endParaRPr kumimoji="1" lang="en-US" altLang="ja-JP" sz="1300" dirty="0" smtClean="0"/>
                    </a:p>
                    <a:p>
                      <a:pPr algn="ctr"/>
                      <a:r>
                        <a:rPr kumimoji="1" lang="ja-JP" altLang="en-US" sz="1300" dirty="0" smtClean="0"/>
                        <a:t>規制緩和、特区</a:t>
                      </a:r>
                      <a:endParaRPr kumimoji="1" lang="ja-JP" altLang="en-US" sz="1300" dirty="0"/>
                    </a:p>
                  </a:txBody>
                  <a:tcPr marL="95991" marR="95991" marT="47995" marB="47995"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300" dirty="0" smtClean="0"/>
                        <a:t>国出先機関の移管</a:t>
                      </a:r>
                      <a:endParaRPr kumimoji="1" lang="ja-JP" altLang="en-US" sz="1300" dirty="0"/>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300" dirty="0" smtClean="0"/>
                        <a:t>国機関の移転</a:t>
                      </a:r>
                      <a:endParaRPr kumimoji="1" lang="ja-JP" altLang="en-US" sz="1300" dirty="0"/>
                    </a:p>
                  </a:txBody>
                  <a:tcPr marL="95991" marR="95991" marT="47995" marB="47995"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6384312"/>
                  </a:ext>
                </a:extLst>
              </a:tr>
              <a:tr h="2204738">
                <a:tc>
                  <a:txBody>
                    <a:bodyPr/>
                    <a:lstStyle/>
                    <a:p>
                      <a:pPr algn="ctr"/>
                      <a:r>
                        <a:rPr kumimoji="1" lang="ja-JP" altLang="en-US" sz="1300" dirty="0" smtClean="0"/>
                        <a:t>概　　要</a:t>
                      </a:r>
                      <a:endParaRPr kumimoji="1" lang="ja-JP" altLang="en-US" sz="1300" dirty="0"/>
                    </a:p>
                  </a:txBody>
                  <a:tcPr marL="95991" marR="95991" marT="47995" marB="47995"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216000" indent="-216000">
                        <a:buFont typeface="Wingdings" panose="05000000000000000000" pitchFamily="2" charset="2"/>
                        <a:buChar char="Ø"/>
                      </a:pPr>
                      <a:r>
                        <a:rPr lang="ja-JP" altLang="en-US" sz="1400" u="sng" dirty="0" smtClean="0">
                          <a:solidFill>
                            <a:schemeClr val="tx1"/>
                          </a:solidFill>
                        </a:rPr>
                        <a:t>副首都整備（機能強化）のために副首都整備法</a:t>
                      </a:r>
                      <a:r>
                        <a:rPr lang="ja-JP" altLang="en-US" sz="1400" dirty="0" smtClean="0">
                          <a:solidFill>
                            <a:schemeClr val="tx1"/>
                          </a:solidFill>
                        </a:rPr>
                        <a:t>を制定</a:t>
                      </a:r>
                      <a:endParaRPr lang="en-US" altLang="ja-JP" sz="1400" dirty="0" smtClean="0">
                        <a:solidFill>
                          <a:schemeClr val="tx1"/>
                        </a:solidFill>
                      </a:endParaRPr>
                    </a:p>
                    <a:p>
                      <a:pPr marL="0" indent="0">
                        <a:buFont typeface="Wingdings" panose="05000000000000000000" pitchFamily="2" charset="2"/>
                        <a:buNone/>
                      </a:pPr>
                      <a:endParaRPr lang="en-US" altLang="ja-JP" sz="1400" dirty="0" smtClean="0">
                        <a:solidFill>
                          <a:schemeClr val="tx1"/>
                        </a:solidFill>
                      </a:endParaRPr>
                    </a:p>
                    <a:p>
                      <a:pPr marL="216000" indent="-216000">
                        <a:buFont typeface="Wingdings" panose="05000000000000000000" pitchFamily="2" charset="2"/>
                        <a:buChar char="Ø"/>
                      </a:pPr>
                      <a:r>
                        <a:rPr lang="ja-JP" altLang="en-US" sz="1400" dirty="0" smtClean="0">
                          <a:solidFill>
                            <a:schemeClr val="tx1"/>
                          </a:solidFill>
                        </a:rPr>
                        <a:t>副首都の位置づけや国の推進体制、国と地方の協議の場の規定に加えて、</a:t>
                      </a:r>
                      <a:r>
                        <a:rPr lang="ja-JP" altLang="en-US" sz="1400" u="sng" dirty="0" smtClean="0">
                          <a:solidFill>
                            <a:schemeClr val="tx1"/>
                          </a:solidFill>
                        </a:rPr>
                        <a:t>国による計画策定と予算その他の国の施策における副首都の整備についての国の努力義務やその他の立法時・計画策定時の配慮義務</a:t>
                      </a:r>
                      <a:endParaRPr lang="ja-JP" altLang="en-US" sz="1400" u="sng" dirty="0">
                        <a:solidFill>
                          <a:schemeClr val="tx1"/>
                        </a:solidFill>
                      </a:endParaRPr>
                    </a:p>
                  </a:txBody>
                  <a:tcPr marL="95991" marR="95991" marT="47995" marB="47995">
                    <a:lnT w="12700" cap="flat" cmpd="sng" algn="ctr">
                      <a:solidFill>
                        <a:schemeClr val="tx1"/>
                      </a:solidFill>
                      <a:prstDash val="solid"/>
                      <a:round/>
                      <a:headEnd type="none" w="med" len="med"/>
                      <a:tailEnd type="none" w="med" len="med"/>
                    </a:lnT>
                  </a:tcPr>
                </a:tc>
                <a:tc>
                  <a:txBody>
                    <a:bodyPr/>
                    <a:lstStyle/>
                    <a:p>
                      <a:pPr marL="216000" indent="-216000">
                        <a:spcBef>
                          <a:spcPts val="300"/>
                        </a:spcBef>
                        <a:buFont typeface="Wingdings" panose="05000000000000000000" pitchFamily="2" charset="2"/>
                        <a:buChar char="Ø"/>
                      </a:pPr>
                      <a:r>
                        <a:rPr lang="ja-JP" altLang="en-US" sz="1400" u="sng" dirty="0" smtClean="0">
                          <a:solidFill>
                            <a:schemeClr val="tx1"/>
                          </a:solidFill>
                        </a:rPr>
                        <a:t>副首都整備のパッケージメニュー</a:t>
                      </a:r>
                      <a:r>
                        <a:rPr lang="ja-JP" altLang="en-US" sz="1400" dirty="0" smtClean="0">
                          <a:solidFill>
                            <a:schemeClr val="tx1"/>
                          </a:solidFill>
                        </a:rPr>
                        <a:t>創設</a:t>
                      </a:r>
                      <a:endParaRPr lang="en-US" altLang="ja-JP" sz="1400" dirty="0" smtClean="0">
                        <a:solidFill>
                          <a:schemeClr val="tx1"/>
                        </a:solidFill>
                      </a:endParaRPr>
                    </a:p>
                    <a:p>
                      <a:pPr marL="216000" indent="-216000">
                        <a:spcBef>
                          <a:spcPts val="300"/>
                        </a:spcBef>
                        <a:buFont typeface="Wingdings" panose="05000000000000000000" pitchFamily="2" charset="2"/>
                        <a:buChar char="Ø"/>
                      </a:pPr>
                      <a:r>
                        <a:rPr lang="ja-JP" altLang="en-US" sz="1400" u="sng" dirty="0" smtClean="0">
                          <a:solidFill>
                            <a:schemeClr val="tx1"/>
                          </a:solidFill>
                        </a:rPr>
                        <a:t>必要な権限、財源移譲、包括的な資金供給の仕組み、国税、地方税通じた投資減税、規制緩和</a:t>
                      </a:r>
                      <a:r>
                        <a:rPr lang="ja-JP" altLang="en-US" sz="1400" dirty="0" smtClean="0">
                          <a:solidFill>
                            <a:schemeClr val="tx1"/>
                          </a:solidFill>
                        </a:rPr>
                        <a:t>等</a:t>
                      </a:r>
                      <a:endParaRPr lang="en-US" altLang="ja-JP" sz="1400" dirty="0" smtClean="0">
                        <a:solidFill>
                          <a:schemeClr val="tx1"/>
                        </a:solidFill>
                      </a:endParaRPr>
                    </a:p>
                    <a:p>
                      <a:pPr marL="216000" indent="-216000">
                        <a:spcBef>
                          <a:spcPts val="300"/>
                        </a:spcBef>
                        <a:buFont typeface="Wingdings" panose="05000000000000000000" pitchFamily="2" charset="2"/>
                        <a:buChar char="Ø"/>
                      </a:pPr>
                      <a:r>
                        <a:rPr lang="ja-JP" altLang="en-US" sz="1400" dirty="0" smtClean="0">
                          <a:solidFill>
                            <a:schemeClr val="tx1"/>
                          </a:solidFill>
                        </a:rPr>
                        <a:t>あわせて、経済界等含む推進体制</a:t>
                      </a:r>
                      <a:endParaRPr lang="ja-JP" altLang="en-US" sz="1400" dirty="0">
                        <a:solidFill>
                          <a:schemeClr val="tx1"/>
                        </a:solidFill>
                      </a:endParaRPr>
                    </a:p>
                  </a:txBody>
                  <a:tcPr marL="72000" marR="36000" marT="47995" marB="4799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216000" indent="-216000">
                        <a:spcBef>
                          <a:spcPts val="300"/>
                        </a:spcBef>
                        <a:buFont typeface="Wingdings" panose="05000000000000000000" pitchFamily="2" charset="2"/>
                        <a:buChar char="Ø"/>
                      </a:pPr>
                      <a:r>
                        <a:rPr lang="ja-JP" altLang="en-US" sz="1400" dirty="0" smtClean="0">
                          <a:solidFill>
                            <a:schemeClr val="tx1"/>
                          </a:solidFill>
                        </a:rPr>
                        <a:t>産業経済政策の推進に着目して、</a:t>
                      </a:r>
                      <a:r>
                        <a:rPr lang="ja-JP" altLang="en-US" sz="1400" u="sng" dirty="0" smtClean="0">
                          <a:solidFill>
                            <a:schemeClr val="tx1"/>
                          </a:solidFill>
                        </a:rPr>
                        <a:t>近畿経済産業局の移管</a:t>
                      </a:r>
                      <a:endParaRPr lang="en-US" altLang="ja-JP" sz="1400" u="sng" dirty="0" smtClean="0">
                        <a:solidFill>
                          <a:schemeClr val="tx1"/>
                        </a:solidFill>
                      </a:endParaRPr>
                    </a:p>
                    <a:p>
                      <a:pPr marL="216000" indent="-216000">
                        <a:spcBef>
                          <a:spcPts val="300"/>
                        </a:spcBef>
                        <a:buFont typeface="Wingdings" panose="05000000000000000000" pitchFamily="2" charset="2"/>
                        <a:buChar char="Ø"/>
                      </a:pPr>
                      <a:r>
                        <a:rPr lang="ja-JP" altLang="en-US" sz="1400" u="sng" dirty="0" smtClean="0">
                          <a:solidFill>
                            <a:schemeClr val="tx1"/>
                          </a:solidFill>
                        </a:rPr>
                        <a:t>連携強化から移管のステップ</a:t>
                      </a:r>
                      <a:endParaRPr lang="en-US" altLang="ja-JP" sz="1400" u="sng" dirty="0" smtClean="0">
                        <a:solidFill>
                          <a:schemeClr val="tx1"/>
                        </a:solidFill>
                      </a:endParaRPr>
                    </a:p>
                    <a:p>
                      <a:pPr marL="216000" indent="-216000">
                        <a:spcBef>
                          <a:spcPts val="300"/>
                        </a:spcBef>
                        <a:buFont typeface="Wingdings" panose="05000000000000000000" pitchFamily="2" charset="2"/>
                        <a:buChar char="Ø"/>
                      </a:pPr>
                      <a:r>
                        <a:rPr lang="ja-JP" altLang="en-US" sz="1400" dirty="0" smtClean="0">
                          <a:solidFill>
                            <a:schemeClr val="tx1"/>
                          </a:solidFill>
                        </a:rPr>
                        <a:t>左欄のパッケージメニューに追加も</a:t>
                      </a:r>
                      <a:endParaRPr lang="ja-JP" altLang="en-US" sz="1400" dirty="0">
                        <a:solidFill>
                          <a:schemeClr val="tx1"/>
                        </a:solidFill>
                      </a:endParaRPr>
                    </a:p>
                  </a:txBody>
                  <a:tcPr marL="72000" marR="36000" marT="47995" marB="479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216000" marR="0" lvl="0" indent="-216000" algn="l" defTabSz="959937" rtl="0" eaLnBrk="1" fontAlgn="auto" latinLnBrk="0" hangingPunct="1">
                        <a:lnSpc>
                          <a:spcPct val="100000"/>
                        </a:lnSpc>
                        <a:spcBef>
                          <a:spcPts val="30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産業経済政策の推進に着目して、</a:t>
                      </a:r>
                      <a:r>
                        <a:rPr kumimoji="1" lang="ja-JP" altLang="en-US" sz="1400" b="0" i="0" u="sng" strike="noStrike" kern="1200" cap="none" spc="0" normalizeH="0" baseline="0" noProof="0" dirty="0" smtClean="0">
                          <a:ln>
                            <a:noFill/>
                          </a:ln>
                          <a:solidFill>
                            <a:schemeClr val="tx1"/>
                          </a:solidFill>
                          <a:effectLst/>
                          <a:uLnTx/>
                          <a:uFillTx/>
                          <a:latin typeface="+mn-lt"/>
                          <a:ea typeface="+mn-ea"/>
                          <a:cs typeface="+mn-cs"/>
                        </a:rPr>
                        <a:t>中小企業庁の移転</a:t>
                      </a:r>
                      <a:endParaRPr kumimoji="1" lang="en-US" altLang="ja-JP" sz="1400" b="0" i="0" u="sng" strike="noStrike" kern="1200" cap="none" spc="0" normalizeH="0" baseline="0" noProof="0" dirty="0" smtClean="0">
                        <a:ln>
                          <a:noFill/>
                        </a:ln>
                        <a:solidFill>
                          <a:schemeClr val="tx1"/>
                        </a:solidFill>
                        <a:effectLst/>
                        <a:uLnTx/>
                        <a:uFillTx/>
                        <a:latin typeface="+mn-lt"/>
                        <a:ea typeface="+mn-ea"/>
                        <a:cs typeface="+mn-cs"/>
                      </a:endParaRPr>
                    </a:p>
                    <a:p>
                      <a:pPr marL="216000" marR="0" lvl="0" indent="-216000" algn="l" defTabSz="959937" rtl="0" eaLnBrk="1" fontAlgn="auto" latinLnBrk="0" hangingPunct="1">
                        <a:lnSpc>
                          <a:spcPct val="100000"/>
                        </a:lnSpc>
                        <a:spcBef>
                          <a:spcPts val="30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あわせて、</a:t>
                      </a:r>
                      <a:r>
                        <a:rPr kumimoji="1" lang="ja-JP" altLang="en-US" sz="1400" b="0" i="0" u="sng" strike="noStrike" kern="1200" cap="none" spc="0" normalizeH="0" baseline="0" noProof="0" dirty="0" smtClean="0">
                          <a:ln>
                            <a:noFill/>
                          </a:ln>
                          <a:solidFill>
                            <a:schemeClr val="tx1"/>
                          </a:solidFill>
                          <a:effectLst/>
                          <a:uLnTx/>
                          <a:uFillTx/>
                          <a:latin typeface="+mn-lt"/>
                          <a:ea typeface="+mn-ea"/>
                          <a:cs typeface="+mn-cs"/>
                        </a:rPr>
                        <a:t>既移転機関など在阪機関の機能強化</a:t>
                      </a:r>
                      <a:endParaRPr kumimoji="1" lang="en-US" altLang="ja-JP" sz="1400" b="0" i="0" u="sng" strike="noStrike" kern="1200" cap="none" spc="0" normalizeH="0" baseline="0" noProof="0" dirty="0" smtClean="0">
                        <a:ln>
                          <a:noFill/>
                        </a:ln>
                        <a:solidFill>
                          <a:schemeClr val="tx1"/>
                        </a:solidFill>
                        <a:effectLst/>
                        <a:uLnTx/>
                        <a:uFillTx/>
                        <a:latin typeface="+mn-lt"/>
                        <a:ea typeface="+mn-ea"/>
                        <a:cs typeface="+mn-cs"/>
                      </a:endParaRPr>
                    </a:p>
                    <a:p>
                      <a:pPr>
                        <a:spcBef>
                          <a:spcPts val="300"/>
                        </a:spcBef>
                      </a:pPr>
                      <a:endParaRPr lang="ja-JP" altLang="en-US" dirty="0">
                        <a:solidFill>
                          <a:schemeClr val="tx1"/>
                        </a:solidFill>
                      </a:endParaRPr>
                    </a:p>
                  </a:txBody>
                  <a:tcPr marL="72000" marR="36000" marT="47995" marB="4799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68066167"/>
                  </a:ext>
                </a:extLst>
              </a:tr>
              <a:tr h="1360083">
                <a:tc>
                  <a:txBody>
                    <a:bodyPr/>
                    <a:lstStyle/>
                    <a:p>
                      <a:pPr algn="ctr"/>
                      <a:r>
                        <a:rPr kumimoji="1" lang="ja-JP" altLang="en-US" sz="1300" dirty="0" smtClean="0"/>
                        <a:t>効　　果</a:t>
                      </a:r>
                      <a:endParaRPr kumimoji="1" lang="ja-JP" altLang="en-US" sz="1300" dirty="0"/>
                    </a:p>
                  </a:txBody>
                  <a:tcPr marL="95991" marR="95991" marT="47995" marB="47995" anchor="ctr">
                    <a:solidFill>
                      <a:schemeClr val="bg1">
                        <a:lumMod val="85000"/>
                      </a:schemeClr>
                    </a:solidFill>
                  </a:tcPr>
                </a:tc>
                <a:tc>
                  <a:txBody>
                    <a:bodyPr/>
                    <a:lstStyle/>
                    <a:p>
                      <a:pPr marL="216000" indent="-216000">
                        <a:spcBef>
                          <a:spcPts val="300"/>
                        </a:spcBef>
                        <a:buFont typeface="Wingdings" panose="05000000000000000000" pitchFamily="2" charset="2"/>
                        <a:buChar char="Ø"/>
                      </a:pPr>
                      <a:r>
                        <a:rPr lang="ja-JP" altLang="en-US" sz="1400" dirty="0" smtClean="0">
                          <a:solidFill>
                            <a:schemeClr val="tx1"/>
                          </a:solidFill>
                        </a:rPr>
                        <a:t>副首都を整備するとの明確な国家目標の法定</a:t>
                      </a:r>
                      <a:endParaRPr lang="en-US" altLang="ja-JP" sz="1400" dirty="0" smtClean="0">
                        <a:solidFill>
                          <a:schemeClr val="tx1"/>
                        </a:solidFill>
                      </a:endParaRPr>
                    </a:p>
                    <a:p>
                      <a:pPr marL="216000" indent="-216000">
                        <a:spcBef>
                          <a:spcPts val="300"/>
                        </a:spcBef>
                        <a:buFont typeface="Wingdings" panose="05000000000000000000" pitchFamily="2" charset="2"/>
                        <a:buChar char="Ø"/>
                      </a:pPr>
                      <a:r>
                        <a:rPr lang="ja-JP" altLang="en-US" sz="1400" dirty="0" smtClean="0">
                          <a:solidFill>
                            <a:schemeClr val="tx1"/>
                          </a:solidFill>
                        </a:rPr>
                        <a:t>副首都整備の強力な推進力</a:t>
                      </a:r>
                      <a:endParaRPr lang="en-US" altLang="ja-JP" sz="1400" dirty="0" smtClean="0">
                        <a:solidFill>
                          <a:schemeClr val="tx1"/>
                        </a:solidFill>
                      </a:endParaRPr>
                    </a:p>
                    <a:p>
                      <a:pPr marL="285750" indent="-285750">
                        <a:spcBef>
                          <a:spcPts val="300"/>
                        </a:spcBef>
                        <a:buFont typeface="Wingdings" panose="05000000000000000000" pitchFamily="2" charset="2"/>
                        <a:buChar char="Ø"/>
                      </a:pPr>
                      <a:endParaRPr lang="ja-JP" altLang="en-US" sz="1400" dirty="0">
                        <a:solidFill>
                          <a:schemeClr val="tx1"/>
                        </a:solidFill>
                      </a:endParaRPr>
                    </a:p>
                  </a:txBody>
                  <a:tcPr marL="95991" marR="95991" marT="47995" marB="47995"/>
                </a:tc>
                <a:tc>
                  <a:txBody>
                    <a:bodyPr/>
                    <a:lstStyle/>
                    <a:p>
                      <a:pPr marL="285750" indent="-285750">
                        <a:spcBef>
                          <a:spcPts val="300"/>
                        </a:spcBef>
                        <a:buFont typeface="Wingdings" panose="05000000000000000000" pitchFamily="2" charset="2"/>
                        <a:buChar char="Ø"/>
                      </a:pPr>
                      <a:r>
                        <a:rPr lang="ja-JP" altLang="en-US" sz="1400" dirty="0" smtClean="0">
                          <a:solidFill>
                            <a:schemeClr val="tx1"/>
                          </a:solidFill>
                        </a:rPr>
                        <a:t>マンチェスターにおけるシティ・ディール、グロース・ディール、</a:t>
                      </a:r>
                      <a:r>
                        <a:rPr lang="en-US" altLang="ja-JP" sz="1400" dirty="0" smtClean="0">
                          <a:solidFill>
                            <a:schemeClr val="tx1"/>
                          </a:solidFill>
                        </a:rPr>
                        <a:t>LEP</a:t>
                      </a:r>
                      <a:r>
                        <a:rPr lang="ja-JP" altLang="en-US" sz="1400" dirty="0" err="1" smtClean="0">
                          <a:solidFill>
                            <a:schemeClr val="tx1"/>
                          </a:solidFill>
                        </a:rPr>
                        <a:t>、</a:t>
                      </a:r>
                      <a:r>
                        <a:rPr lang="ja-JP" altLang="en-US" sz="1400" dirty="0" smtClean="0">
                          <a:solidFill>
                            <a:schemeClr val="tx1"/>
                          </a:solidFill>
                        </a:rPr>
                        <a:t>エンタープライズゾーン のような地方の責任に基づく実状を踏まえた推進力</a:t>
                      </a:r>
                      <a:endParaRPr lang="ja-JP" altLang="en-US" dirty="0">
                        <a:solidFill>
                          <a:schemeClr val="tx1"/>
                        </a:solidFill>
                      </a:endParaRPr>
                    </a:p>
                  </a:txBody>
                  <a:tcPr marL="72000" marR="36000" marT="47995" marB="47995">
                    <a:lnR w="12700" cap="flat" cmpd="sng" algn="ctr">
                      <a:solidFill>
                        <a:schemeClr val="tx1"/>
                      </a:solidFill>
                      <a:prstDash val="solid"/>
                      <a:round/>
                      <a:headEnd type="none" w="med" len="med"/>
                      <a:tailEnd type="none" w="med" len="med"/>
                    </a:lnR>
                  </a:tcPr>
                </a:tc>
                <a:tc>
                  <a:txBody>
                    <a:bodyPr/>
                    <a:lstStyle/>
                    <a:p>
                      <a:pPr marL="216000" indent="-216000">
                        <a:spcBef>
                          <a:spcPts val="300"/>
                        </a:spcBef>
                        <a:buFont typeface="Wingdings" panose="05000000000000000000" pitchFamily="2" charset="2"/>
                        <a:buChar char="Ø"/>
                      </a:pPr>
                      <a:r>
                        <a:rPr lang="ja-JP" altLang="en-US" sz="1400" dirty="0" smtClean="0">
                          <a:solidFill>
                            <a:schemeClr val="tx1"/>
                          </a:solidFill>
                        </a:rPr>
                        <a:t>産業経済面の地域政策を一定一元化</a:t>
                      </a:r>
                      <a:endParaRPr lang="en-US" altLang="ja-JP" sz="1400" dirty="0" smtClean="0">
                        <a:solidFill>
                          <a:schemeClr val="tx1"/>
                        </a:solidFill>
                      </a:endParaRPr>
                    </a:p>
                    <a:p>
                      <a:pPr marL="216000" indent="-216000">
                        <a:spcBef>
                          <a:spcPts val="300"/>
                        </a:spcBef>
                        <a:buFont typeface="Wingdings" panose="05000000000000000000" pitchFamily="2" charset="2"/>
                        <a:buChar char="Ø"/>
                      </a:pPr>
                      <a:r>
                        <a:rPr lang="ja-JP" altLang="en-US" sz="1400" dirty="0" smtClean="0">
                          <a:solidFill>
                            <a:schemeClr val="tx1"/>
                          </a:solidFill>
                        </a:rPr>
                        <a:t>縦割りでない重点的な政策遂行</a:t>
                      </a:r>
                      <a:endParaRPr lang="en-US" altLang="ja-JP" sz="1400" dirty="0" smtClean="0">
                        <a:solidFill>
                          <a:schemeClr val="tx1"/>
                        </a:solidFill>
                      </a:endParaRPr>
                    </a:p>
                    <a:p>
                      <a:pPr marL="342900" indent="-342900">
                        <a:spcBef>
                          <a:spcPts val="300"/>
                        </a:spcBef>
                        <a:buFont typeface="Wingdings" panose="05000000000000000000" pitchFamily="2" charset="2"/>
                        <a:buChar char="Ø"/>
                      </a:pPr>
                      <a:endParaRPr lang="ja-JP" altLang="en-US" sz="1400" dirty="0">
                        <a:solidFill>
                          <a:schemeClr val="tx1"/>
                        </a:solidFill>
                      </a:endParaRPr>
                    </a:p>
                  </a:txBody>
                  <a:tcPr marL="72000" marR="36000" marT="47995" marB="479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216000" indent="-216000">
                        <a:spcBef>
                          <a:spcPts val="300"/>
                        </a:spcBef>
                        <a:buFont typeface="Wingdings" panose="05000000000000000000" pitchFamily="2" charset="2"/>
                        <a:buChar char="Ø"/>
                      </a:pPr>
                      <a:r>
                        <a:rPr lang="ja-JP" altLang="en-US" sz="1400" dirty="0" smtClean="0">
                          <a:solidFill>
                            <a:schemeClr val="tx1"/>
                          </a:solidFill>
                        </a:rPr>
                        <a:t>地域の実情を踏まえた施策の立案と迅速な実施</a:t>
                      </a:r>
                      <a:endParaRPr lang="ja-JP" altLang="en-US" sz="1400" dirty="0">
                        <a:solidFill>
                          <a:schemeClr val="tx1"/>
                        </a:solidFill>
                      </a:endParaRPr>
                    </a:p>
                  </a:txBody>
                  <a:tcPr marL="72000" marR="36000" marT="47995" marB="4799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815164187"/>
                  </a:ext>
                </a:extLst>
              </a:tr>
              <a:tr h="1852675">
                <a:tc>
                  <a:txBody>
                    <a:bodyPr/>
                    <a:lstStyle/>
                    <a:p>
                      <a:pPr algn="ctr"/>
                      <a:endParaRPr kumimoji="1" lang="en-US" altLang="ja-JP" sz="1500" dirty="0" smtClean="0"/>
                    </a:p>
                    <a:p>
                      <a:pPr algn="ctr"/>
                      <a:endParaRPr kumimoji="1" lang="en-US" altLang="ja-JP" sz="1500" dirty="0" smtClean="0"/>
                    </a:p>
                    <a:p>
                      <a:pPr algn="ctr"/>
                      <a:r>
                        <a:rPr kumimoji="1" lang="ja-JP" altLang="en-US" sz="1500" dirty="0" smtClean="0"/>
                        <a:t>課　　題</a:t>
                      </a:r>
                      <a:endParaRPr kumimoji="1" lang="en-US" altLang="ja-JP" sz="1500" dirty="0" smtClean="0"/>
                    </a:p>
                    <a:p>
                      <a:pPr algn="ctr"/>
                      <a:endParaRPr kumimoji="1" lang="en-US" altLang="ja-JP" sz="1500" dirty="0" smtClean="0"/>
                    </a:p>
                    <a:p>
                      <a:pPr algn="ctr"/>
                      <a:endParaRPr kumimoji="1" lang="en-US" altLang="ja-JP" sz="1500" dirty="0" smtClean="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dirty="0" smtClean="0"/>
                    </a:p>
                  </a:txBody>
                  <a:tcPr marL="95991" marR="95991" marT="47995" marB="47995"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216000" indent="-216000">
                        <a:spcBef>
                          <a:spcPts val="300"/>
                        </a:spcBef>
                        <a:buFont typeface="Wingdings" panose="05000000000000000000" pitchFamily="2" charset="2"/>
                        <a:buChar char="Ø"/>
                      </a:pPr>
                      <a:r>
                        <a:rPr lang="ja-JP" altLang="en-US" sz="1400" dirty="0" smtClean="0">
                          <a:solidFill>
                            <a:schemeClr val="tx1"/>
                          </a:solidFill>
                          <a:latin typeface="+mn-ea"/>
                          <a:ea typeface="+mn-ea"/>
                        </a:rPr>
                        <a:t>立法化の必要性、合理性</a:t>
                      </a:r>
                      <a:endParaRPr lang="en-US" altLang="ja-JP" sz="1400" dirty="0" smtClean="0">
                        <a:solidFill>
                          <a:schemeClr val="tx1"/>
                        </a:solidFill>
                        <a:latin typeface="+mn-ea"/>
                        <a:ea typeface="+mn-ea"/>
                      </a:endParaRPr>
                    </a:p>
                    <a:p>
                      <a:pPr marL="216000" marR="0" lvl="0" indent="-216000" algn="l" defTabSz="959937" rtl="0" eaLnBrk="1" fontAlgn="auto" latinLnBrk="0" hangingPunct="1">
                        <a:lnSpc>
                          <a:spcPct val="100000"/>
                        </a:lnSpc>
                        <a:spcBef>
                          <a:spcPts val="30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関西各府県市、首都である東京都、さらにその他地域の理解</a:t>
                      </a:r>
                      <a:endParaRPr kumimoji="1" lang="en-US" altLang="ja-JP" sz="1400" b="0" i="0" u="none" strike="noStrike" kern="1200" cap="none" spc="0" normalizeH="0" baseline="0" noProof="0" dirty="0" smtClean="0">
                        <a:ln>
                          <a:noFill/>
                        </a:ln>
                        <a:solidFill>
                          <a:schemeClr val="tx1"/>
                        </a:solidFill>
                        <a:effectLst/>
                        <a:uLnTx/>
                        <a:uFillTx/>
                        <a:latin typeface="+mn-ea"/>
                        <a:ea typeface="+mn-ea"/>
                        <a:cs typeface="+mn-cs"/>
                      </a:endParaRPr>
                    </a:p>
                    <a:p>
                      <a:pPr marL="216000" marR="0" lvl="0" indent="-216000" algn="l" defTabSz="959937" rtl="0" eaLnBrk="1" fontAlgn="auto" latinLnBrk="0" hangingPunct="1">
                        <a:lnSpc>
                          <a:spcPct val="100000"/>
                        </a:lnSpc>
                        <a:spcBef>
                          <a:spcPts val="30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地方</a:t>
                      </a:r>
                      <a:r>
                        <a:rPr kumimoji="1" lang="ja-JP" altLang="en-US" sz="1400" b="0" i="0" u="none" strike="noStrike" kern="1200" cap="none" spc="0" normalizeH="0" baseline="0" noProof="0" smtClean="0">
                          <a:ln>
                            <a:noFill/>
                          </a:ln>
                          <a:solidFill>
                            <a:schemeClr val="tx1"/>
                          </a:solidFill>
                          <a:effectLst/>
                          <a:uLnTx/>
                          <a:uFillTx/>
                          <a:latin typeface="+mn-ea"/>
                          <a:ea typeface="+mn-ea"/>
                          <a:cs typeface="+mn-cs"/>
                        </a:rPr>
                        <a:t>自治特別法としての</a:t>
                      </a: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住民投票の可能性</a:t>
                      </a:r>
                    </a:p>
                    <a:p>
                      <a:pPr marL="0" marR="0" lvl="0" indent="0" algn="l" defTabSz="959937" rtl="0" eaLnBrk="1" fontAlgn="auto" latinLnBrk="0" hangingPunct="1">
                        <a:lnSpc>
                          <a:spcPct val="100000"/>
                        </a:lnSpc>
                        <a:spcBef>
                          <a:spcPts val="300"/>
                        </a:spcBef>
                        <a:spcAft>
                          <a:spcPts val="0"/>
                        </a:spcAft>
                        <a:buClrTx/>
                        <a:buSzTx/>
                        <a:buFont typeface="Wingdings" panose="05000000000000000000" pitchFamily="2" charset="2"/>
                        <a:buNone/>
                        <a:tabLst/>
                        <a:defRPr/>
                      </a:pPr>
                      <a:r>
                        <a:rPr kumimoji="1" lang="ja-JP" altLang="en-US" sz="14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　</a:t>
                      </a:r>
                    </a:p>
                    <a:p>
                      <a:pPr marL="285750" indent="-285750">
                        <a:spcBef>
                          <a:spcPts val="300"/>
                        </a:spcBef>
                        <a:buFont typeface="Wingdings" panose="05000000000000000000" pitchFamily="2" charset="2"/>
                        <a:buChar char="Ø"/>
                      </a:pPr>
                      <a:endParaRPr lang="ja-JP" altLang="en-US" sz="1400" dirty="0">
                        <a:solidFill>
                          <a:schemeClr val="tx1"/>
                        </a:solidFill>
                      </a:endParaRPr>
                    </a:p>
                  </a:txBody>
                  <a:tcPr marL="95991" marR="95991" marT="47995" marB="47995"/>
                </a:tc>
                <a:tc>
                  <a:txBody>
                    <a:bodyPr/>
                    <a:lstStyle/>
                    <a:p>
                      <a:pPr marL="216000" marR="0" lvl="0" indent="-21600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必要性、合理性</a:t>
                      </a:r>
                      <a:endParaRPr kumimoji="1" lang="en-US" altLang="ja-JP" sz="1400" b="0" i="0" u="none" strike="noStrike" kern="1200" cap="none" spc="0" normalizeH="0" baseline="0" noProof="0" dirty="0" smtClean="0">
                        <a:ln>
                          <a:noFill/>
                        </a:ln>
                        <a:solidFill>
                          <a:schemeClr val="tx1"/>
                        </a:solidFill>
                        <a:effectLst/>
                        <a:uLnTx/>
                        <a:uFillTx/>
                        <a:latin typeface="+mn-ea"/>
                        <a:ea typeface="+mn-ea"/>
                        <a:cs typeface="+mn-cs"/>
                      </a:endParaRPr>
                    </a:p>
                    <a:p>
                      <a:pPr marL="0" marR="0" lvl="0" indent="0" algn="l" defTabSz="95993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　（なぜ全国で副首都だ</a:t>
                      </a:r>
                      <a:endParaRPr kumimoji="1" lang="en-US" altLang="ja-JP" sz="1400" b="0" i="0" u="none" strike="noStrike" kern="1200" cap="none" spc="0" normalizeH="0" baseline="0" noProof="0" dirty="0" smtClean="0">
                        <a:ln>
                          <a:noFill/>
                        </a:ln>
                        <a:solidFill>
                          <a:schemeClr val="tx1"/>
                        </a:solidFill>
                        <a:effectLst/>
                        <a:uLnTx/>
                        <a:uFillTx/>
                        <a:latin typeface="+mn-ea"/>
                        <a:ea typeface="+mn-ea"/>
                        <a:cs typeface="+mn-cs"/>
                      </a:endParaRPr>
                    </a:p>
                    <a:p>
                      <a:pPr marL="0" marR="0" lvl="0" indent="0" algn="l" defTabSz="95993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　　け）</a:t>
                      </a:r>
                      <a:endParaRPr kumimoji="1" lang="en-US" altLang="ja-JP" sz="1400" b="0" i="0" u="none" strike="noStrike" kern="1200" cap="none" spc="0" normalizeH="0" baseline="0" noProof="0" dirty="0" smtClean="0">
                        <a:ln>
                          <a:noFill/>
                        </a:ln>
                        <a:solidFill>
                          <a:schemeClr val="tx1"/>
                        </a:solidFill>
                        <a:effectLst/>
                        <a:uLnTx/>
                        <a:uFillTx/>
                        <a:latin typeface="+mn-ea"/>
                        <a:ea typeface="+mn-ea"/>
                        <a:cs typeface="+mn-cs"/>
                      </a:endParaRPr>
                    </a:p>
                    <a:p>
                      <a:pPr marL="216000" marR="0" lvl="0" indent="-216000" algn="l" defTabSz="959937" rtl="0" eaLnBrk="1" fontAlgn="auto" latinLnBrk="0" hangingPunct="1">
                        <a:lnSpc>
                          <a:spcPct val="100000"/>
                        </a:lnSpc>
                        <a:spcBef>
                          <a:spcPts val="30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地元経済界等連携</a:t>
                      </a:r>
                      <a:endParaRPr kumimoji="1" lang="en-US" altLang="ja-JP" sz="1400" b="0" i="0" u="none" strike="noStrike" kern="1200" cap="none" spc="0" normalizeH="0" baseline="0" noProof="0" dirty="0" smtClean="0">
                        <a:ln>
                          <a:noFill/>
                        </a:ln>
                        <a:solidFill>
                          <a:schemeClr val="tx1"/>
                        </a:solidFill>
                        <a:effectLst/>
                        <a:uLnTx/>
                        <a:uFillTx/>
                        <a:latin typeface="+mn-ea"/>
                        <a:ea typeface="+mn-ea"/>
                        <a:cs typeface="+mn-cs"/>
                      </a:endParaRPr>
                    </a:p>
                    <a:p>
                      <a:pPr marL="216000" marR="0" lvl="0" indent="-216000" algn="l" defTabSz="959937" rtl="0" eaLnBrk="1" fontAlgn="auto" latinLnBrk="0" hangingPunct="1">
                        <a:lnSpc>
                          <a:spcPct val="100000"/>
                        </a:lnSpc>
                        <a:spcBef>
                          <a:spcPts val="30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関西各府県市、更にその他地域の理解</a:t>
                      </a:r>
                      <a:endParaRPr kumimoji="1" lang="en-US" altLang="ja-JP" sz="1400" b="0" i="0" u="none" strike="noStrike" kern="1200" cap="none" spc="0" normalizeH="0" baseline="0" noProof="0" dirty="0" smtClean="0">
                        <a:ln>
                          <a:noFill/>
                        </a:ln>
                        <a:solidFill>
                          <a:schemeClr val="tx1"/>
                        </a:solidFill>
                        <a:effectLst/>
                        <a:uLnTx/>
                        <a:uFillTx/>
                        <a:latin typeface="+mn-ea"/>
                        <a:ea typeface="+mn-ea"/>
                        <a:cs typeface="+mn-cs"/>
                      </a:endParaRPr>
                    </a:p>
                    <a:p>
                      <a:pPr marL="216000" indent="-216000">
                        <a:spcBef>
                          <a:spcPts val="300"/>
                        </a:spcBef>
                        <a:buFont typeface="Wingdings" panose="05000000000000000000" pitchFamily="2" charset="2"/>
                        <a:buChar char="Ø"/>
                      </a:pPr>
                      <a:r>
                        <a:rPr lang="ja-JP" altLang="en-US" sz="1400" dirty="0" smtClean="0">
                          <a:solidFill>
                            <a:schemeClr val="tx1"/>
                          </a:solidFill>
                          <a:latin typeface="+mn-ea"/>
                          <a:ea typeface="+mn-ea"/>
                        </a:rPr>
                        <a:t>エリア設定（大阪、京阪神、関西）</a:t>
                      </a:r>
                      <a:endParaRPr lang="ja-JP" altLang="en-US" sz="1400" dirty="0">
                        <a:solidFill>
                          <a:schemeClr val="tx1"/>
                        </a:solidFill>
                        <a:latin typeface="+mn-ea"/>
                        <a:ea typeface="+mn-ea"/>
                      </a:endParaRPr>
                    </a:p>
                  </a:txBody>
                  <a:tcPr marL="72000" marR="36000" marT="47995" marB="47995">
                    <a:lnR w="12700" cap="flat" cmpd="sng" algn="ctr">
                      <a:solidFill>
                        <a:schemeClr val="tx1"/>
                      </a:solidFill>
                      <a:prstDash val="solid"/>
                      <a:round/>
                      <a:headEnd type="none" w="med" len="med"/>
                      <a:tailEnd type="none" w="med" len="med"/>
                    </a:lnR>
                  </a:tcPr>
                </a:tc>
                <a:tc>
                  <a:txBody>
                    <a:bodyPr/>
                    <a:lstStyle/>
                    <a:p>
                      <a:pPr marL="216000" marR="0" lvl="0" indent="-21600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必要性、合理性</a:t>
                      </a:r>
                      <a:endParaRPr kumimoji="1" lang="en-US" altLang="ja-JP" sz="1400" b="0" i="0" u="none" strike="noStrike" kern="1200" cap="none" spc="0" normalizeH="0" baseline="0" noProof="0" dirty="0" smtClean="0">
                        <a:ln>
                          <a:noFill/>
                        </a:ln>
                        <a:solidFill>
                          <a:schemeClr val="tx1"/>
                        </a:solidFill>
                        <a:effectLst/>
                        <a:uLnTx/>
                        <a:uFillTx/>
                        <a:latin typeface="+mn-ea"/>
                        <a:ea typeface="+mn-ea"/>
                        <a:cs typeface="+mn-cs"/>
                      </a:endParaRPr>
                    </a:p>
                    <a:p>
                      <a:pPr marL="0" marR="0" lvl="0" indent="0" algn="l" defTabSz="95993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　（なぜ全国で大阪、　　</a:t>
                      </a:r>
                      <a:endParaRPr kumimoji="1" lang="en-US" altLang="ja-JP" sz="1400" b="0" i="0" u="none" strike="noStrike" kern="1200" cap="none" spc="0" normalizeH="0" baseline="0" noProof="0" dirty="0" smtClean="0">
                        <a:ln>
                          <a:noFill/>
                        </a:ln>
                        <a:solidFill>
                          <a:schemeClr val="tx1"/>
                        </a:solidFill>
                        <a:effectLst/>
                        <a:uLnTx/>
                        <a:uFillTx/>
                        <a:latin typeface="+mn-ea"/>
                        <a:ea typeface="+mn-ea"/>
                        <a:cs typeface="+mn-cs"/>
                      </a:endParaRPr>
                    </a:p>
                    <a:p>
                      <a:pPr marL="0" marR="0" lvl="0" indent="0" algn="l" defTabSz="95993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　 京阪神、関西だけ）</a:t>
                      </a:r>
                      <a:endParaRPr kumimoji="1" lang="en-US" altLang="ja-JP" sz="1400" b="0" i="0" u="none" strike="noStrike" kern="1200" cap="none" spc="0" normalizeH="0" baseline="0" noProof="0" dirty="0" smtClean="0">
                        <a:ln>
                          <a:noFill/>
                        </a:ln>
                        <a:solidFill>
                          <a:schemeClr val="tx1"/>
                        </a:solidFill>
                        <a:effectLst/>
                        <a:uLnTx/>
                        <a:uFillTx/>
                        <a:latin typeface="+mn-ea"/>
                        <a:ea typeface="+mn-ea"/>
                        <a:cs typeface="+mn-cs"/>
                      </a:endParaRPr>
                    </a:p>
                    <a:p>
                      <a:pPr marL="216000" marR="0" lvl="0" indent="-216000" algn="l" defTabSz="959937" rtl="0" eaLnBrk="1" fontAlgn="auto" latinLnBrk="0" hangingPunct="1">
                        <a:lnSpc>
                          <a:spcPct val="100000"/>
                        </a:lnSpc>
                        <a:spcBef>
                          <a:spcPts val="30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関西各府県市、更にその他地域の理解</a:t>
                      </a:r>
                      <a:endParaRPr kumimoji="1" lang="en-US" altLang="ja-JP" sz="1400" b="0" i="0" u="none" strike="noStrike" kern="1200" cap="none" spc="0" normalizeH="0" baseline="0" noProof="0" dirty="0" smtClean="0">
                        <a:ln>
                          <a:noFill/>
                        </a:ln>
                        <a:solidFill>
                          <a:schemeClr val="tx1"/>
                        </a:solidFill>
                        <a:effectLst/>
                        <a:uLnTx/>
                        <a:uFillTx/>
                        <a:latin typeface="+mn-ea"/>
                        <a:ea typeface="+mn-ea"/>
                        <a:cs typeface="+mn-cs"/>
                      </a:endParaRPr>
                    </a:p>
                    <a:p>
                      <a:pPr marL="216000" marR="0" lvl="0" indent="-216000" algn="l" defTabSz="959937" rtl="0" eaLnBrk="1" fontAlgn="auto" latinLnBrk="0" hangingPunct="1">
                        <a:lnSpc>
                          <a:spcPct val="100000"/>
                        </a:lnSpc>
                        <a:spcBef>
                          <a:spcPts val="300"/>
                        </a:spcBef>
                        <a:spcAft>
                          <a:spcPts val="0"/>
                        </a:spcAft>
                        <a:buClrTx/>
                        <a:buSzTx/>
                        <a:buFont typeface="Wingdings" panose="05000000000000000000" pitchFamily="2" charset="2"/>
                        <a:buChar char="Ø"/>
                        <a:tabLst/>
                        <a:defRPr/>
                      </a:pPr>
                      <a:r>
                        <a:rPr lang="ja-JP" altLang="en-US" sz="1400" dirty="0" smtClean="0">
                          <a:solidFill>
                            <a:schemeClr val="tx1"/>
                          </a:solidFill>
                          <a:latin typeface="+mn-ea"/>
                          <a:ea typeface="+mn-ea"/>
                        </a:rPr>
                        <a:t>エリア設定と業務の切り分け</a:t>
                      </a:r>
                      <a:endParaRPr lang="ja-JP" altLang="en-US" dirty="0">
                        <a:solidFill>
                          <a:schemeClr val="tx1"/>
                        </a:solidFill>
                        <a:latin typeface="+mn-ea"/>
                        <a:ea typeface="+mn-ea"/>
                      </a:endParaRPr>
                    </a:p>
                  </a:txBody>
                  <a:tcPr marL="72000" marR="36000" marT="47995" marB="479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216000" marR="0" lvl="0" indent="-21600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必要性、合理性</a:t>
                      </a:r>
                      <a:endParaRPr kumimoji="1" lang="en-US" altLang="ja-JP" sz="1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5993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　（なぜ大阪だけ）</a:t>
                      </a:r>
                      <a:endParaRPr kumimoji="1" lang="en-US" altLang="ja-JP" sz="1400" b="0" i="0" u="none" strike="noStrike" kern="1200" cap="none" spc="0" normalizeH="0" baseline="0" noProof="0" dirty="0" smtClean="0">
                        <a:ln>
                          <a:noFill/>
                        </a:ln>
                        <a:solidFill>
                          <a:schemeClr val="tx1"/>
                        </a:solidFill>
                        <a:effectLst/>
                        <a:uLnTx/>
                        <a:uFillTx/>
                        <a:latin typeface="+mn-lt"/>
                        <a:ea typeface="+mn-ea"/>
                        <a:cs typeface="+mn-cs"/>
                      </a:endParaRPr>
                    </a:p>
                    <a:p>
                      <a:pPr marL="216000" marR="0" lvl="0" indent="-216000" algn="l" defTabSz="959937" rtl="0" eaLnBrk="1" fontAlgn="auto" latinLnBrk="0" hangingPunct="1">
                        <a:lnSpc>
                          <a:spcPct val="100000"/>
                        </a:lnSpc>
                        <a:spcBef>
                          <a:spcPts val="30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全国的な中小企業政策との関係</a:t>
                      </a:r>
                      <a:endParaRPr kumimoji="1" lang="en-US" altLang="ja-JP" sz="1400" b="0" i="0" u="none" strike="noStrike" kern="1200" cap="none" spc="0" normalizeH="0" baseline="0" noProof="0" dirty="0" smtClean="0">
                        <a:ln>
                          <a:noFill/>
                        </a:ln>
                        <a:solidFill>
                          <a:schemeClr val="tx1"/>
                        </a:solidFill>
                        <a:effectLst/>
                        <a:uLnTx/>
                        <a:uFillTx/>
                        <a:latin typeface="+mn-ea"/>
                        <a:ea typeface="+mn-ea"/>
                        <a:cs typeface="+mn-cs"/>
                      </a:endParaRPr>
                    </a:p>
                    <a:p>
                      <a:pPr marL="216000" marR="0" lvl="0" indent="-216000" algn="l" defTabSz="959937" rtl="0" eaLnBrk="1" fontAlgn="auto" latinLnBrk="0" hangingPunct="1">
                        <a:lnSpc>
                          <a:spcPct val="100000"/>
                        </a:lnSpc>
                        <a:spcBef>
                          <a:spcPts val="30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関西各府県市、更にその他地域の理解</a:t>
                      </a:r>
                      <a:endParaRPr kumimoji="1" lang="en-US" altLang="ja-JP" sz="1400" b="0" i="0" u="none" strike="noStrike" kern="1200" cap="none" spc="0" normalizeH="0" baseline="0" noProof="0" dirty="0" smtClean="0">
                        <a:ln>
                          <a:noFill/>
                        </a:ln>
                        <a:solidFill>
                          <a:schemeClr val="tx1"/>
                        </a:solidFill>
                        <a:effectLst/>
                        <a:uLnTx/>
                        <a:uFillTx/>
                        <a:latin typeface="+mn-ea"/>
                        <a:ea typeface="+mn-ea"/>
                        <a:cs typeface="+mn-cs"/>
                      </a:endParaRPr>
                    </a:p>
                    <a:p>
                      <a:pPr marL="216000" marR="0" lvl="0" indent="-216000" algn="l" defTabSz="959937" rtl="0" eaLnBrk="1" fontAlgn="auto" latinLnBrk="0" hangingPunct="1">
                        <a:lnSpc>
                          <a:spcPct val="100000"/>
                        </a:lnSpc>
                        <a:spcBef>
                          <a:spcPts val="30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在阪機関の機能強化の状況</a:t>
                      </a:r>
                      <a:endParaRPr lang="ja-JP" altLang="en-US" dirty="0">
                        <a:solidFill>
                          <a:schemeClr val="tx1"/>
                        </a:solidFill>
                        <a:latin typeface="+mn-ea"/>
                        <a:ea typeface="+mn-ea"/>
                      </a:endParaRPr>
                    </a:p>
                  </a:txBody>
                  <a:tcPr marL="72000" marR="36000" marT="47995" marB="4799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69457051"/>
                  </a:ext>
                </a:extLst>
              </a:tr>
            </a:tbl>
          </a:graphicData>
        </a:graphic>
      </p:graphicFrame>
      <p:sp>
        <p:nvSpPr>
          <p:cNvPr id="5" name="正方形/長方形 4"/>
          <p:cNvSpPr/>
          <p:nvPr/>
        </p:nvSpPr>
        <p:spPr>
          <a:xfrm>
            <a:off x="339471" y="-14288"/>
            <a:ext cx="9694841" cy="415498"/>
          </a:xfrm>
          <a:prstGeom prst="rect">
            <a:avLst/>
          </a:prstGeom>
        </p:spPr>
        <p:txBody>
          <a:bodyPr wrap="square">
            <a:spAutoFit/>
          </a:bodyPr>
          <a:lstStyle/>
          <a:p>
            <a:pPr marL="0" marR="0" lvl="0" indent="0" algn="l" defTabSz="479969"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solidFill>
                  <a:prstClr val="black"/>
                </a:solidFill>
                <a:effectLst/>
                <a:uLnTx/>
                <a:uFillTx/>
                <a:latin typeface="Meiryo UI"/>
                <a:ea typeface="Meiryo UI"/>
              </a:rPr>
              <a:t>■ </a:t>
            </a:r>
            <a:r>
              <a:rPr lang="ja-JP" altLang="en-US" sz="2000" b="1" noProof="0" dirty="0" smtClean="0">
                <a:solidFill>
                  <a:prstClr val="black"/>
                </a:solidFill>
                <a:latin typeface="Meiryo UI"/>
                <a:ea typeface="Meiryo UI"/>
              </a:rPr>
              <a:t>③政策推進の義務付けと</a:t>
            </a:r>
            <a:r>
              <a:rPr lang="ja-JP" altLang="en-US" sz="2000" b="1" dirty="0">
                <a:solidFill>
                  <a:prstClr val="black"/>
                </a:solidFill>
                <a:latin typeface="Meiryo UI"/>
                <a:ea typeface="Meiryo UI"/>
              </a:rPr>
              <a:t>個別想定</a:t>
            </a:r>
            <a:r>
              <a:rPr lang="ja-JP" altLang="en-US" sz="2000" b="1" noProof="0" dirty="0" smtClean="0">
                <a:solidFill>
                  <a:prstClr val="black"/>
                </a:solidFill>
                <a:latin typeface="Meiryo UI"/>
                <a:ea typeface="Meiryo UI"/>
              </a:rPr>
              <a:t>メニュー</a:t>
            </a:r>
            <a:endParaRPr kumimoji="0" lang="ja-JP" altLang="en-US" sz="2000" b="1" i="0" u="none" strike="noStrike" kern="1200" cap="none" spc="0" normalizeH="0" baseline="0" noProof="0" dirty="0">
              <a:ln>
                <a:noFill/>
              </a:ln>
              <a:solidFill>
                <a:prstClr val="black"/>
              </a:solidFill>
              <a:effectLst/>
              <a:uLnTx/>
              <a:uFillTx/>
              <a:latin typeface="Meiryo UI"/>
              <a:ea typeface="Meiryo UI"/>
            </a:endParaRPr>
          </a:p>
        </p:txBody>
      </p:sp>
      <p:sp>
        <p:nvSpPr>
          <p:cNvPr id="4" name="スライド番号プレースホルダー 3"/>
          <p:cNvSpPr>
            <a:spLocks noGrp="1"/>
          </p:cNvSpPr>
          <p:nvPr>
            <p:ph type="sldNum" sz="quarter" idx="12"/>
          </p:nvPr>
        </p:nvSpPr>
        <p:spPr>
          <a:xfrm>
            <a:off x="8009246" y="6957018"/>
            <a:ext cx="21336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2"/>
                </a:solidFill>
                <a:effectLst/>
                <a:uLnTx/>
                <a:uFillTx/>
                <a:latin typeface="Calibri 本文"/>
                <a:ea typeface="Meiryo UI"/>
              </a:rPr>
              <a:t>9</a:t>
            </a:r>
            <a:endParaRPr kumimoji="1" lang="ja-JP" altLang="en-US" sz="1100" b="0" i="0" u="none" strike="noStrike" kern="1200" cap="none" spc="0" normalizeH="0" baseline="0" noProof="0" dirty="0">
              <a:ln>
                <a:noFill/>
              </a:ln>
              <a:solidFill>
                <a:schemeClr val="tx2"/>
              </a:solidFill>
              <a:effectLst/>
              <a:uLnTx/>
              <a:uFillTx/>
              <a:latin typeface="Calibri 本文"/>
              <a:ea typeface="Meiryo UI"/>
            </a:endParaRPr>
          </a:p>
        </p:txBody>
      </p:sp>
      <p:graphicFrame>
        <p:nvGraphicFramePr>
          <p:cNvPr id="3" name="表 2"/>
          <p:cNvGraphicFramePr>
            <a:graphicFrameLocks noGrp="1"/>
          </p:cNvGraphicFramePr>
          <p:nvPr/>
        </p:nvGraphicFramePr>
        <p:xfrm>
          <a:off x="12558713" y="1257300"/>
          <a:ext cx="208280" cy="379476"/>
        </p:xfrm>
        <a:graphic>
          <a:graphicData uri="http://schemas.openxmlformats.org/drawingml/2006/table">
            <a:tbl>
              <a:tblPr/>
              <a:tblGrid>
                <a:gridCol w="208280">
                  <a:extLst>
                    <a:ext uri="{9D8B030D-6E8A-4147-A177-3AD203B41FA5}">
                      <a16:colId xmlns:a16="http://schemas.microsoft.com/office/drawing/2014/main" val="152285881"/>
                    </a:ext>
                  </a:extLst>
                </a:gridCol>
              </a:tblGrid>
              <a:tr h="0">
                <a:tc>
                  <a:txBody>
                    <a:bodyPr/>
                    <a:lstStyle/>
                    <a:p>
                      <a:endParaRPr kumimoji="1" lang="ja-JP" alt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3175934443"/>
                  </a:ext>
                </a:extLst>
              </a:tr>
            </a:tbl>
          </a:graphicData>
        </a:graphic>
      </p:graphicFrame>
    </p:spTree>
    <p:extLst>
      <p:ext uri="{BB962C8B-B14F-4D97-AF65-F5344CB8AC3E}">
        <p14:creationId xmlns:p14="http://schemas.microsoft.com/office/powerpoint/2010/main" val="4054085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1638" y="169681"/>
            <a:ext cx="8382050" cy="400110"/>
          </a:xfrm>
          <a:prstGeom prst="rect">
            <a:avLst/>
          </a:prstGeom>
        </p:spPr>
        <p:txBody>
          <a:bodyPr wrap="square">
            <a:spAutoFit/>
          </a:bodyPr>
          <a:lstStyle/>
          <a:p>
            <a:r>
              <a:rPr lang="ja-JP" altLang="en-US" sz="2000" b="1" dirty="0" smtClean="0">
                <a:latin typeface="+mj-lt"/>
              </a:rPr>
              <a:t>■ ご議論</a:t>
            </a:r>
            <a:r>
              <a:rPr lang="ja-JP" altLang="en-US" sz="2000" b="1" dirty="0">
                <a:latin typeface="+mj-lt"/>
              </a:rPr>
              <a:t>いただきたい</a:t>
            </a:r>
            <a:r>
              <a:rPr lang="ja-JP" altLang="en-US" sz="2000" b="1" dirty="0" smtClean="0">
                <a:latin typeface="+mj-lt"/>
              </a:rPr>
              <a:t>主な論点　　</a:t>
            </a:r>
            <a:r>
              <a:rPr lang="en-US" altLang="ja-JP" sz="1200" b="1" dirty="0" smtClean="0">
                <a:latin typeface="+mj-lt"/>
              </a:rPr>
              <a:t>※</a:t>
            </a:r>
            <a:r>
              <a:rPr lang="ja-JP" altLang="en-US" sz="1200" b="1" dirty="0" smtClean="0">
                <a:latin typeface="+mj-lt"/>
              </a:rPr>
              <a:t>これまでの議論を踏まえた確認を含む</a:t>
            </a:r>
            <a:r>
              <a:rPr lang="ja-JP" altLang="en-US" sz="2000" b="1" dirty="0" smtClean="0">
                <a:latin typeface="+mj-lt"/>
              </a:rPr>
              <a:t>　　　　　　　　　　　　　</a:t>
            </a:r>
            <a:r>
              <a:rPr lang="ja-JP" altLang="en-US" sz="2000" dirty="0" smtClean="0">
                <a:latin typeface="+mj-lt"/>
              </a:rPr>
              <a:t>　　　　　　　　　　　　　　　　　　　　　　　　　　　　　　　　　　　　　　　　　　</a:t>
            </a:r>
            <a:endParaRPr lang="ja-JP" altLang="en-US" sz="2000" dirty="0">
              <a:latin typeface="+mj-lt"/>
            </a:endParaRPr>
          </a:p>
        </p:txBody>
      </p:sp>
      <p:sp>
        <p:nvSpPr>
          <p:cNvPr id="5" name="角丸四角形 4"/>
          <p:cNvSpPr/>
          <p:nvPr/>
        </p:nvSpPr>
        <p:spPr>
          <a:xfrm>
            <a:off x="725943" y="560950"/>
            <a:ext cx="7985992" cy="5318973"/>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63525" indent="-263525"/>
            <a:endParaRPr lang="en-US" altLang="ja-JP" sz="1600" b="1" dirty="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sz="1600" b="1" dirty="0">
              <a:solidFill>
                <a:schemeClr val="tx1"/>
              </a:solidFill>
              <a:latin typeface="BIZ UDPゴシック" panose="020B0400000000000000" pitchFamily="50" charset="-128"/>
              <a:ea typeface="BIZ UDPゴシック" panose="020B0400000000000000" pitchFamily="50" charset="-128"/>
            </a:endParaRPr>
          </a:p>
        </p:txBody>
      </p:sp>
      <p:sp>
        <p:nvSpPr>
          <p:cNvPr id="8" name="角丸四角形 7"/>
          <p:cNvSpPr/>
          <p:nvPr/>
        </p:nvSpPr>
        <p:spPr>
          <a:xfrm>
            <a:off x="400050" y="553002"/>
            <a:ext cx="9402856" cy="6610984"/>
          </a:xfrm>
          <a:prstGeom prst="roundRect">
            <a:avLst>
              <a:gd name="adj" fmla="val 2829"/>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564776" y="515432"/>
            <a:ext cx="9238130" cy="6017032"/>
          </a:xfrm>
          <a:prstGeom prst="rect">
            <a:avLst/>
          </a:prstGeom>
        </p:spPr>
        <p:txBody>
          <a:bodyPr wrap="square">
            <a:spAutoFit/>
          </a:bodyPr>
          <a:lstStyle/>
          <a:p>
            <a:pPr lvl="0">
              <a:lnSpc>
                <a:spcPts val="2000"/>
              </a:lnSpc>
              <a:spcBef>
                <a:spcPts val="600"/>
              </a:spcBef>
            </a:pPr>
            <a:endParaRPr kumimoji="1" lang="en-US" altLang="ja-JP" sz="2000" dirty="0" smtClean="0">
              <a:solidFill>
                <a:prstClr val="black"/>
              </a:solidFill>
            </a:endParaRPr>
          </a:p>
          <a:p>
            <a:pPr lvl="0">
              <a:lnSpc>
                <a:spcPts val="2000"/>
              </a:lnSpc>
              <a:spcBef>
                <a:spcPts val="600"/>
              </a:spcBef>
            </a:pPr>
            <a:endParaRPr kumimoji="1" lang="en-US" altLang="ja-JP" sz="2000" dirty="0" smtClean="0">
              <a:solidFill>
                <a:prstClr val="black"/>
              </a:solidFill>
            </a:endParaRPr>
          </a:p>
          <a:p>
            <a:pPr lvl="0">
              <a:lnSpc>
                <a:spcPts val="2000"/>
              </a:lnSpc>
              <a:spcBef>
                <a:spcPts val="600"/>
              </a:spcBef>
            </a:pPr>
            <a:r>
              <a:rPr kumimoji="1" lang="ja-JP" altLang="en-US" sz="2000" dirty="0" smtClean="0">
                <a:solidFill>
                  <a:prstClr val="black"/>
                </a:solidFill>
              </a:rPr>
              <a:t>１．　改めて、副首都ビジョンの目標をどう設定するのか。これまでの議論を踏まえ、</a:t>
            </a:r>
            <a:endParaRPr kumimoji="1" lang="en-US" altLang="ja-JP" sz="2000" dirty="0" smtClean="0">
              <a:solidFill>
                <a:prstClr val="black"/>
              </a:solidFill>
            </a:endParaRPr>
          </a:p>
          <a:p>
            <a:pPr lvl="0">
              <a:lnSpc>
                <a:spcPts val="2000"/>
              </a:lnSpc>
              <a:spcBef>
                <a:spcPts val="600"/>
              </a:spcBef>
            </a:pPr>
            <a:r>
              <a:rPr kumimoji="1" lang="en-US" altLang="ja-JP" sz="2000" dirty="0">
                <a:solidFill>
                  <a:prstClr val="black"/>
                </a:solidFill>
              </a:rPr>
              <a:t> </a:t>
            </a:r>
            <a:r>
              <a:rPr kumimoji="1" lang="en-US" altLang="ja-JP" sz="2000" dirty="0" smtClean="0">
                <a:solidFill>
                  <a:prstClr val="black"/>
                </a:solidFill>
              </a:rPr>
              <a:t>    </a:t>
            </a:r>
            <a:r>
              <a:rPr kumimoji="1" lang="ja-JP" altLang="en-US" sz="2000" dirty="0" smtClean="0">
                <a:solidFill>
                  <a:prstClr val="black"/>
                </a:solidFill>
              </a:rPr>
              <a:t>主眼は経済面での副首都の実現（経済機能強化）でよいか。</a:t>
            </a:r>
            <a:endParaRPr kumimoji="1" lang="en-US" altLang="ja-JP" sz="2000" dirty="0" smtClean="0">
              <a:solidFill>
                <a:prstClr val="black"/>
              </a:solidFill>
            </a:endParaRPr>
          </a:p>
          <a:p>
            <a:pPr lvl="0">
              <a:lnSpc>
                <a:spcPts val="2000"/>
              </a:lnSpc>
              <a:spcBef>
                <a:spcPts val="600"/>
              </a:spcBef>
            </a:pPr>
            <a:endParaRPr kumimoji="1" lang="en-US" altLang="ja-JP" sz="2000" dirty="0">
              <a:solidFill>
                <a:prstClr val="black"/>
              </a:solidFill>
            </a:endParaRPr>
          </a:p>
          <a:p>
            <a:pPr lvl="0">
              <a:lnSpc>
                <a:spcPts val="2000"/>
              </a:lnSpc>
              <a:spcBef>
                <a:spcPts val="600"/>
              </a:spcBef>
            </a:pPr>
            <a:r>
              <a:rPr kumimoji="1" lang="ja-JP" altLang="en-US" sz="2000" dirty="0" smtClean="0">
                <a:solidFill>
                  <a:srgbClr val="FF0000"/>
                </a:solidFill>
              </a:rPr>
              <a:t>　　</a:t>
            </a:r>
            <a:r>
              <a:rPr kumimoji="1" lang="ja-JP" altLang="en-US" sz="2000" dirty="0" smtClean="0"/>
              <a:t>　　その場合、経済機能の強化と首都機能バックアップとの関係をどう考えるか。</a:t>
            </a:r>
            <a:endParaRPr kumimoji="1" lang="en-US" altLang="ja-JP" sz="2000" dirty="0" smtClean="0"/>
          </a:p>
          <a:p>
            <a:pPr lvl="0">
              <a:lnSpc>
                <a:spcPts val="2000"/>
              </a:lnSpc>
              <a:spcBef>
                <a:spcPts val="600"/>
              </a:spcBef>
            </a:pPr>
            <a:endParaRPr kumimoji="1" lang="en-US" altLang="ja-JP" sz="2000" dirty="0"/>
          </a:p>
          <a:p>
            <a:pPr lvl="0">
              <a:lnSpc>
                <a:spcPts val="2000"/>
              </a:lnSpc>
              <a:spcBef>
                <a:spcPts val="600"/>
              </a:spcBef>
            </a:pPr>
            <a:r>
              <a:rPr kumimoji="1" lang="ja-JP" altLang="en-US" sz="2000" dirty="0" smtClean="0"/>
              <a:t>２．  主に経済面での副首都の実現を大阪がめざすとした場合、</a:t>
            </a:r>
            <a:endParaRPr kumimoji="1" lang="en-US" altLang="ja-JP" sz="2000" dirty="0" smtClean="0"/>
          </a:p>
          <a:p>
            <a:pPr lvl="0">
              <a:lnSpc>
                <a:spcPts val="2000"/>
              </a:lnSpc>
              <a:spcBef>
                <a:spcPts val="600"/>
              </a:spcBef>
            </a:pPr>
            <a:r>
              <a:rPr kumimoji="1" lang="ja-JP" altLang="en-US" sz="2000" dirty="0"/>
              <a:t>　</a:t>
            </a:r>
            <a:r>
              <a:rPr kumimoji="1" lang="ja-JP" altLang="en-US" sz="2000" dirty="0" smtClean="0"/>
              <a:t>　　国レベルの対応としては、どのようなことに力点が置かれるべきか。</a:t>
            </a:r>
            <a:endParaRPr kumimoji="1" lang="en-US" altLang="ja-JP" sz="2000" dirty="0" smtClean="0"/>
          </a:p>
          <a:p>
            <a:pPr lvl="0">
              <a:lnSpc>
                <a:spcPts val="2000"/>
              </a:lnSpc>
              <a:spcBef>
                <a:spcPts val="600"/>
              </a:spcBef>
            </a:pPr>
            <a:endParaRPr kumimoji="1" lang="en-US" altLang="ja-JP" sz="2000" dirty="0">
              <a:solidFill>
                <a:prstClr val="black"/>
              </a:solidFill>
            </a:endParaRPr>
          </a:p>
          <a:p>
            <a:pPr lvl="0">
              <a:lnSpc>
                <a:spcPts val="2000"/>
              </a:lnSpc>
              <a:spcBef>
                <a:spcPts val="600"/>
              </a:spcBef>
            </a:pPr>
            <a:r>
              <a:rPr kumimoji="1" lang="ja-JP" altLang="en-US" sz="2000" dirty="0" smtClean="0">
                <a:solidFill>
                  <a:prstClr val="black"/>
                </a:solidFill>
              </a:rPr>
              <a:t>３．　上記を踏まえた</a:t>
            </a:r>
            <a:r>
              <a:rPr kumimoji="1" lang="ja-JP" altLang="en-US" sz="2000" dirty="0">
                <a:solidFill>
                  <a:prstClr val="black"/>
                </a:solidFill>
              </a:rPr>
              <a:t>うえで</a:t>
            </a:r>
            <a:r>
              <a:rPr kumimoji="1" lang="ja-JP" altLang="en-US" sz="2000" dirty="0" smtClean="0">
                <a:solidFill>
                  <a:prstClr val="black"/>
                </a:solidFill>
              </a:rPr>
              <a:t>、前掲のそれぞれの国レベルの対応はどのように評価できるのか。</a:t>
            </a:r>
            <a:endParaRPr kumimoji="1" lang="en-US" altLang="ja-JP" sz="2000" dirty="0" smtClean="0">
              <a:solidFill>
                <a:prstClr val="black"/>
              </a:solidFill>
            </a:endParaRPr>
          </a:p>
          <a:p>
            <a:pPr lvl="0">
              <a:lnSpc>
                <a:spcPts val="2000"/>
              </a:lnSpc>
              <a:spcBef>
                <a:spcPts val="600"/>
              </a:spcBef>
            </a:pPr>
            <a:r>
              <a:rPr kumimoji="1" lang="ja-JP" altLang="en-US" sz="2000" dirty="0">
                <a:solidFill>
                  <a:prstClr val="black"/>
                </a:solidFill>
              </a:rPr>
              <a:t>　</a:t>
            </a:r>
            <a:r>
              <a:rPr kumimoji="1" lang="ja-JP" altLang="en-US" sz="2000" dirty="0" smtClean="0">
                <a:solidFill>
                  <a:prstClr val="black"/>
                </a:solidFill>
              </a:rPr>
              <a:t>　 政策実効性をどのように考えるか。</a:t>
            </a:r>
            <a:endParaRPr kumimoji="1" lang="en-US" altLang="ja-JP" sz="2000" dirty="0" smtClean="0">
              <a:solidFill>
                <a:prstClr val="black"/>
              </a:solidFill>
            </a:endParaRPr>
          </a:p>
          <a:p>
            <a:pPr lvl="0">
              <a:lnSpc>
                <a:spcPts val="2000"/>
              </a:lnSpc>
              <a:spcBef>
                <a:spcPts val="600"/>
              </a:spcBef>
            </a:pPr>
            <a:endParaRPr kumimoji="1" lang="en-US" altLang="ja-JP" sz="2000" dirty="0" smtClean="0">
              <a:solidFill>
                <a:prstClr val="black"/>
              </a:solidFill>
            </a:endParaRPr>
          </a:p>
          <a:p>
            <a:pPr lvl="0">
              <a:lnSpc>
                <a:spcPts val="2000"/>
              </a:lnSpc>
              <a:spcBef>
                <a:spcPts val="600"/>
              </a:spcBef>
            </a:pPr>
            <a:r>
              <a:rPr kumimoji="1" lang="ja-JP" altLang="en-US" sz="2000" dirty="0">
                <a:solidFill>
                  <a:prstClr val="black"/>
                </a:solidFill>
              </a:rPr>
              <a:t>　</a:t>
            </a:r>
            <a:r>
              <a:rPr kumimoji="1" lang="ja-JP" altLang="en-US" sz="2000" dirty="0" smtClean="0">
                <a:solidFill>
                  <a:prstClr val="black"/>
                </a:solidFill>
              </a:rPr>
              <a:t>    　また、それぞれの課題、実現可能性をどのように考えるか。</a:t>
            </a:r>
            <a:endParaRPr kumimoji="1" lang="en-US" altLang="ja-JP" sz="2000" dirty="0">
              <a:solidFill>
                <a:prstClr val="black"/>
              </a:solidFill>
            </a:endParaRPr>
          </a:p>
          <a:p>
            <a:pPr lvl="0">
              <a:lnSpc>
                <a:spcPts val="2000"/>
              </a:lnSpc>
              <a:spcBef>
                <a:spcPts val="600"/>
              </a:spcBef>
            </a:pPr>
            <a:endParaRPr kumimoji="1" lang="en-US" altLang="ja-JP" sz="2000" dirty="0" smtClean="0">
              <a:solidFill>
                <a:prstClr val="black"/>
              </a:solidFill>
            </a:endParaRPr>
          </a:p>
          <a:p>
            <a:pPr lvl="0">
              <a:lnSpc>
                <a:spcPts val="2000"/>
              </a:lnSpc>
              <a:spcBef>
                <a:spcPts val="600"/>
              </a:spcBef>
            </a:pPr>
            <a:endParaRPr kumimoji="1" lang="en-US" altLang="ja-JP" sz="2000" dirty="0">
              <a:solidFill>
                <a:prstClr val="black"/>
              </a:solidFill>
            </a:endParaRPr>
          </a:p>
          <a:p>
            <a:pPr lvl="0">
              <a:lnSpc>
                <a:spcPts val="2000"/>
              </a:lnSpc>
              <a:spcBef>
                <a:spcPts val="600"/>
              </a:spcBef>
            </a:pPr>
            <a:r>
              <a:rPr kumimoji="1" lang="ja-JP" altLang="en-US" sz="2000" dirty="0">
                <a:solidFill>
                  <a:prstClr val="black"/>
                </a:solidFill>
              </a:rPr>
              <a:t>　</a:t>
            </a:r>
            <a:endParaRPr kumimoji="1" lang="en-US" altLang="ja-JP" sz="2000" dirty="0" smtClean="0">
              <a:solidFill>
                <a:prstClr val="black"/>
              </a:solidFill>
            </a:endParaRPr>
          </a:p>
          <a:p>
            <a:pPr lvl="0">
              <a:lnSpc>
                <a:spcPts val="2000"/>
              </a:lnSpc>
              <a:spcBef>
                <a:spcPts val="600"/>
              </a:spcBef>
            </a:pPr>
            <a:endParaRPr kumimoji="1" lang="en-US" altLang="ja-JP" sz="2000" dirty="0">
              <a:solidFill>
                <a:prstClr val="black"/>
              </a:solidFill>
            </a:endParaRPr>
          </a:p>
        </p:txBody>
      </p:sp>
      <p:sp>
        <p:nvSpPr>
          <p:cNvPr id="9" name="スライド番号プレースホルダー 3"/>
          <p:cNvSpPr>
            <a:spLocks noGrp="1"/>
          </p:cNvSpPr>
          <p:nvPr>
            <p:ph type="sldNum" sz="quarter" idx="12"/>
          </p:nvPr>
        </p:nvSpPr>
        <p:spPr>
          <a:xfrm>
            <a:off x="7954655" y="6902427"/>
            <a:ext cx="21336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2"/>
                </a:solidFill>
                <a:latin typeface="Calibri 本文"/>
                <a:ea typeface="Meiryo UI"/>
              </a:rPr>
              <a:t>10</a:t>
            </a:r>
          </a:p>
        </p:txBody>
      </p:sp>
    </p:spTree>
    <p:extLst>
      <p:ext uri="{BB962C8B-B14F-4D97-AF65-F5344CB8AC3E}">
        <p14:creationId xmlns:p14="http://schemas.microsoft.com/office/powerpoint/2010/main" val="1609539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68A1DD0-7B9E-4933-BA51-FF55A6C429FB}"/>
              </a:ext>
            </a:extLst>
          </p:cNvPr>
          <p:cNvSpPr/>
          <p:nvPr/>
        </p:nvSpPr>
        <p:spPr>
          <a:xfrm>
            <a:off x="505999" y="1225606"/>
            <a:ext cx="8692592" cy="5162637"/>
          </a:xfrm>
          <a:prstGeom prst="rect">
            <a:avLst/>
          </a:prstGeom>
          <a:solidFill>
            <a:schemeClr val="bg1"/>
          </a:solidFill>
          <a:ln w="19050">
            <a:solidFill>
              <a:schemeClr val="tx1">
                <a:alpha val="96000"/>
              </a:schemeClr>
            </a:solidFill>
          </a:ln>
          <a:effectLst/>
        </p:spPr>
        <p:txBody>
          <a:bodyPr wrap="square" lIns="180000" tIns="36000" rIns="288000" bIns="36000" anchor="ctr">
            <a:noAutofit/>
          </a:bodyPr>
          <a:lstStyle/>
          <a:p>
            <a:pPr marL="268288" indent="-268288">
              <a:spcBef>
                <a:spcPts val="12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首都</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建設法、国土形成計画法、近畿圏整備法の</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概要</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12</a:t>
            </a:r>
            <a:endParaRPr lang="ja-JP" altLang="en-US" sz="16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国土</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形成計画、関西広域地方計画、近畿圏整備計画</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の</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a:r>
            <a:b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b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現行関係記載・・・・・・・・・・・・・・・・・・・・・・・・・・・・・・・・・・・・・・・・・・・・・・・・・・・・・・・・・・・・・</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13</a:t>
            </a:r>
            <a:endParaRPr lang="ja-JP" altLang="en-US" sz="1600" strike="sngStrike"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首都</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機能のバックアップにかかる大阪府市の取組み（行政分野</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15</a:t>
            </a:r>
            <a:endParaRPr lang="ja-JP" altLang="en-US" sz="16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首都</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機能のバックアップにかかる大阪府市の取組み（経済分野</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16</a:t>
            </a:r>
            <a:endParaRPr lang="ja-JP" altLang="en-US" sz="16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経済</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財政諮問会議、地域主権戦略会議、行政改革推進本部の</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概要・・・・・・・・・・・・・・・・・</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17</a:t>
            </a:r>
          </a:p>
          <a:p>
            <a:pPr marL="268288" indent="-268288">
              <a:spcBef>
                <a:spcPts val="1200"/>
              </a:spcBef>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国</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と地方の協議の場の概要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18</a:t>
            </a:r>
          </a:p>
          <a:p>
            <a:pPr marL="268288" indent="-268288">
              <a:spcBef>
                <a:spcPts val="1200"/>
              </a:spcBef>
            </a:pP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海外の成長都市の分析から考えられる示唆・</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19</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海外</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の成長都市（マンチェスター）における国</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制度・・・・・・・・・・・・・・・・・・・・・・・・・・・・・・・・・</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21</a:t>
            </a:r>
          </a:p>
          <a:p>
            <a:pPr marL="268288" indent="-268288">
              <a:spcBef>
                <a:spcPts val="1200"/>
              </a:spcBef>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大阪</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、関西の特区の</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概要・・・・・・・・・・・・・・・・・・・・・・・・・・・・・・・・・・・・・・・・・・・・・・・・・・・・・</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23</a:t>
            </a:r>
          </a:p>
          <a:p>
            <a:pPr marL="268288" indent="-268288">
              <a:spcBef>
                <a:spcPts val="1200"/>
              </a:spcBef>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国出先</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機関の移管の</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概要・・・・・・・・・・・・・・・・・・・・・・・・・・・・・・・・・・・・・・・・・・・・・・・・・・・・</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24</a:t>
            </a:r>
          </a:p>
          <a:p>
            <a:pPr marL="268288" indent="-268288">
              <a:spcBef>
                <a:spcPts val="1200"/>
              </a:spcBef>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国</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機関移転の概要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25</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r>
            <a:b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b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正方形/長方形 3"/>
          <p:cNvSpPr/>
          <p:nvPr/>
        </p:nvSpPr>
        <p:spPr>
          <a:xfrm>
            <a:off x="505999" y="605026"/>
            <a:ext cx="8382050"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参考資料：目次　　　　　　　　　　</a:t>
            </a:r>
            <a:r>
              <a:rPr lang="ja-JP" altLang="en-US" sz="2000" dirty="0" smtClean="0">
                <a:latin typeface="Meiryo UI" panose="020B0604030504040204" pitchFamily="50" charset="-128"/>
                <a:ea typeface="Meiryo UI" panose="020B0604030504040204" pitchFamily="50" charset="-128"/>
              </a:rPr>
              <a:t>　　　　　　　　　　　　　　　　　　　　　　　　　　　　　　　　　　　　　　　　　　</a:t>
            </a:r>
            <a:endParaRPr lang="ja-JP" altLang="en-US" sz="2000" dirty="0">
              <a:latin typeface="Meiryo UI" panose="020B0604030504040204" pitchFamily="50" charset="-128"/>
              <a:ea typeface="Meiryo UI" panose="020B0604030504040204" pitchFamily="50" charset="-128"/>
            </a:endParaRPr>
          </a:p>
        </p:txBody>
      </p:sp>
      <p:sp>
        <p:nvSpPr>
          <p:cNvPr id="5" name="スライド番号プレースホルダー 3"/>
          <p:cNvSpPr>
            <a:spLocks noGrp="1"/>
          </p:cNvSpPr>
          <p:nvPr>
            <p:ph type="sldNum" sz="quarter" idx="12"/>
          </p:nvPr>
        </p:nvSpPr>
        <p:spPr>
          <a:xfrm>
            <a:off x="7955257" y="6934153"/>
            <a:ext cx="2133600" cy="365125"/>
          </a:xfrm>
        </p:spPr>
        <p:txBody>
          <a:bodyPr/>
          <a:lstStyle/>
          <a:p>
            <a:r>
              <a:rPr kumimoji="1" lang="en-US" altLang="ja-JP" sz="1100" dirty="0" smtClean="0">
                <a:solidFill>
                  <a:schemeClr val="tx2"/>
                </a:solidFill>
              </a:rPr>
              <a:t>11</a:t>
            </a:r>
            <a:endParaRPr kumimoji="1" lang="ja-JP" altLang="en-US" sz="1100" dirty="0">
              <a:solidFill>
                <a:schemeClr val="tx2"/>
              </a:solidFill>
            </a:endParaRPr>
          </a:p>
        </p:txBody>
      </p:sp>
    </p:spTree>
    <p:extLst>
      <p:ext uri="{BB962C8B-B14F-4D97-AF65-F5344CB8AC3E}">
        <p14:creationId xmlns:p14="http://schemas.microsoft.com/office/powerpoint/2010/main" val="2144443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1638" y="135213"/>
            <a:ext cx="8382050"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参考：首都建設法、国土形成計画法、近畿圏整備法の概要　　　　　　　　　　　　　　　</a:t>
            </a:r>
            <a:r>
              <a:rPr lang="ja-JP" altLang="en-US" sz="2000" dirty="0" smtClean="0">
                <a:latin typeface="Meiryo UI" panose="020B0604030504040204" pitchFamily="50" charset="-128"/>
                <a:ea typeface="Meiryo UI" panose="020B0604030504040204" pitchFamily="50" charset="-128"/>
              </a:rPr>
              <a:t>　　　　　　　　　　　　　　　　　　　　　　　　　　　　　　　　　　　　　　　　　　</a:t>
            </a:r>
            <a:endParaRPr lang="ja-JP" altLang="en-US" sz="2000" dirty="0">
              <a:latin typeface="Meiryo UI" panose="020B0604030504040204" pitchFamily="50" charset="-128"/>
              <a:ea typeface="Meiryo UI" panose="020B0604030504040204" pitchFamily="50" charset="-128"/>
            </a:endParaRPr>
          </a:p>
        </p:txBody>
      </p:sp>
      <p:sp>
        <p:nvSpPr>
          <p:cNvPr id="3" name="スライド番号プレースホルダー 3"/>
          <p:cNvSpPr>
            <a:spLocks noGrp="1"/>
          </p:cNvSpPr>
          <p:nvPr>
            <p:ph type="sldNum" sz="quarter" idx="12"/>
          </p:nvPr>
        </p:nvSpPr>
        <p:spPr>
          <a:xfrm>
            <a:off x="7933258" y="6887054"/>
            <a:ext cx="2133600" cy="365125"/>
          </a:xfrm>
        </p:spPr>
        <p:txBody>
          <a:bodyPr/>
          <a:lstStyle/>
          <a:p>
            <a:r>
              <a:rPr kumimoji="1" lang="en-US" altLang="ja-JP" sz="1100" dirty="0" smtClean="0">
                <a:solidFill>
                  <a:schemeClr val="tx2"/>
                </a:solidFill>
              </a:rPr>
              <a:t>12 </a:t>
            </a:r>
            <a:endParaRPr kumimoji="1" lang="ja-JP" altLang="en-US" sz="1100" dirty="0">
              <a:solidFill>
                <a:schemeClr val="tx2"/>
              </a:solidFill>
            </a:endParaRPr>
          </a:p>
        </p:txBody>
      </p:sp>
      <p:graphicFrame>
        <p:nvGraphicFramePr>
          <p:cNvPr id="4" name="表 3"/>
          <p:cNvGraphicFramePr>
            <a:graphicFrameLocks noGrp="1"/>
          </p:cNvGraphicFramePr>
          <p:nvPr>
            <p:extLst>
              <p:ext uri="{D42A27DB-BD31-4B8C-83A1-F6EECF244321}">
                <p14:modId xmlns:p14="http://schemas.microsoft.com/office/powerpoint/2010/main" val="3791268914"/>
              </p:ext>
            </p:extLst>
          </p:nvPr>
        </p:nvGraphicFramePr>
        <p:xfrm>
          <a:off x="241638" y="569792"/>
          <a:ext cx="9445288" cy="6439130"/>
        </p:xfrm>
        <a:graphic>
          <a:graphicData uri="http://schemas.openxmlformats.org/drawingml/2006/table">
            <a:tbl>
              <a:tblPr firstRow="1" bandRow="1">
                <a:tableStyleId>{5C22544A-7EE6-4342-B048-85BDC9FD1C3A}</a:tableStyleId>
              </a:tblPr>
              <a:tblGrid>
                <a:gridCol w="3258800">
                  <a:extLst>
                    <a:ext uri="{9D8B030D-6E8A-4147-A177-3AD203B41FA5}">
                      <a16:colId xmlns:a16="http://schemas.microsoft.com/office/drawing/2014/main" val="2991410354"/>
                    </a:ext>
                  </a:extLst>
                </a:gridCol>
                <a:gridCol w="3277890">
                  <a:extLst>
                    <a:ext uri="{9D8B030D-6E8A-4147-A177-3AD203B41FA5}">
                      <a16:colId xmlns:a16="http://schemas.microsoft.com/office/drawing/2014/main" val="1270008467"/>
                    </a:ext>
                  </a:extLst>
                </a:gridCol>
                <a:gridCol w="2908598">
                  <a:extLst>
                    <a:ext uri="{9D8B030D-6E8A-4147-A177-3AD203B41FA5}">
                      <a16:colId xmlns:a16="http://schemas.microsoft.com/office/drawing/2014/main" val="2358938457"/>
                    </a:ext>
                  </a:extLst>
                </a:gridCol>
              </a:tblGrid>
              <a:tr h="601783">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baseline="0" dirty="0" smtClean="0">
                          <a:solidFill>
                            <a:schemeClr val="tx1"/>
                          </a:solidFill>
                          <a:latin typeface="Meiryo UI" panose="020B0604030504040204" pitchFamily="50" charset="-128"/>
                          <a:ea typeface="Meiryo UI" panose="020B0604030504040204" pitchFamily="50" charset="-128"/>
                        </a:rPr>
                        <a:t>     　　</a:t>
                      </a:r>
                      <a:r>
                        <a:rPr kumimoji="1" lang="ja-JP" altLang="en-US" sz="1600" b="0" baseline="0" dirty="0" smtClean="0">
                          <a:solidFill>
                            <a:schemeClr val="tx1"/>
                          </a:solidFill>
                          <a:latin typeface="Meiryo UI" panose="020B0604030504040204" pitchFamily="50" charset="-128"/>
                          <a:ea typeface="Meiryo UI" panose="020B0604030504040204" pitchFamily="50" charset="-128"/>
                        </a:rPr>
                        <a:t>首都建設法</a:t>
                      </a:r>
                      <a:endParaRPr kumimoji="1" lang="en-US" altLang="ja-JP" sz="1600" b="0" baseline="0" dirty="0" smtClean="0">
                        <a:solidFill>
                          <a:schemeClr val="tx1"/>
                        </a:solidFill>
                        <a:latin typeface="Meiryo UI" panose="020B0604030504040204" pitchFamily="50" charset="-128"/>
                        <a:ea typeface="Meiryo UI" panose="020B0604030504040204" pitchFamily="50" charset="-128"/>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1956.6</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廃止⇒首都圏整備法</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dirty="0" smtClean="0">
                          <a:solidFill>
                            <a:schemeClr val="tx1"/>
                          </a:solidFill>
                          <a:latin typeface="Meiryo UI" panose="020B0604030504040204" pitchFamily="50" charset="-128"/>
                          <a:ea typeface="Meiryo UI" panose="020B0604030504040204" pitchFamily="50" charset="-128"/>
                        </a:rPr>
                        <a:t>　　　</a:t>
                      </a:r>
                      <a:r>
                        <a:rPr kumimoji="1" lang="ja-JP" altLang="en-US" sz="1600" b="0" baseline="0" dirty="0" smtClean="0">
                          <a:solidFill>
                            <a:schemeClr val="tx1"/>
                          </a:solidFill>
                          <a:latin typeface="Meiryo UI" panose="020B0604030504040204" pitchFamily="50" charset="-128"/>
                          <a:ea typeface="Meiryo UI" panose="020B0604030504040204" pitchFamily="50" charset="-128"/>
                        </a:rPr>
                        <a:t> </a:t>
                      </a:r>
                      <a:r>
                        <a:rPr kumimoji="1" lang="ja-JP" altLang="en-US" sz="1600" b="0" dirty="0" smtClean="0">
                          <a:solidFill>
                            <a:schemeClr val="tx1"/>
                          </a:solidFill>
                          <a:latin typeface="Meiryo UI" panose="020B0604030504040204" pitchFamily="50" charset="-128"/>
                          <a:ea typeface="Meiryo UI" panose="020B0604030504040204" pitchFamily="50" charset="-128"/>
                        </a:rPr>
                        <a:t>国土形成計画法　　　　　　　</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dirty="0" smtClean="0">
                          <a:solidFill>
                            <a:schemeClr val="tx1"/>
                          </a:solidFill>
                          <a:latin typeface="Meiryo UI" panose="020B0604030504040204" pitchFamily="50" charset="-128"/>
                          <a:ea typeface="Meiryo UI" panose="020B0604030504040204" pitchFamily="50" charset="-128"/>
                        </a:rPr>
                        <a:t>　</a:t>
                      </a:r>
                      <a:r>
                        <a:rPr kumimoji="1" lang="ja-JP" altLang="en-US" sz="1600" b="0" baseline="0" dirty="0" smtClean="0">
                          <a:solidFill>
                            <a:schemeClr val="tx1"/>
                          </a:solidFill>
                          <a:latin typeface="Meiryo UI" panose="020B0604030504040204" pitchFamily="50" charset="-128"/>
                          <a:ea typeface="Meiryo UI" panose="020B0604030504040204" pitchFamily="50" charset="-128"/>
                        </a:rPr>
                        <a:t> 　　近畿圏整備法</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4972146"/>
                  </a:ext>
                </a:extLst>
              </a:tr>
              <a:tr h="5815814">
                <a:tc>
                  <a:txBody>
                    <a:bodyPr/>
                    <a:lstStyle/>
                    <a:p>
                      <a:r>
                        <a:rPr kumimoji="1" lang="ja-JP" altLang="en-US" sz="1500" dirty="0" smtClean="0">
                          <a:latin typeface="Meiryo UI" panose="020B0604030504040204" pitchFamily="50" charset="-128"/>
                          <a:ea typeface="Meiryo UI" panose="020B0604030504040204" pitchFamily="50" charset="-128"/>
                        </a:rPr>
                        <a:t>　東京都を新しく我が平和国家の首都として十分にその政治、経済、文化等についての機能を発揮し得るよう計画し建設することを目的。</a:t>
                      </a:r>
                      <a:endParaRPr kumimoji="1" lang="ja-JP" altLang="en-US" sz="1500" dirty="0">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 </a:t>
                      </a:r>
                      <a:endParaRPr kumimoji="1" lang="ja-JP" altLang="en-US" sz="1500" dirty="0">
                        <a:solidFill>
                          <a:schemeClr val="tx1"/>
                        </a:solidFill>
                        <a:latin typeface="Meiryo UI" panose="020B0604030504040204" pitchFamily="50" charset="-128"/>
                        <a:ea typeface="Meiryo UI" panose="020B0604030504040204" pitchFamily="50" charset="-128"/>
                      </a:endParaRPr>
                    </a:p>
                    <a:p>
                      <a:r>
                        <a:rPr kumimoji="1" lang="ja-JP" altLang="en-US" sz="1500" dirty="0" smtClean="0">
                          <a:latin typeface="Meiryo UI" panose="020B0604030504040204" pitchFamily="50" charset="-128"/>
                          <a:ea typeface="Meiryo UI" panose="020B0604030504040204" pitchFamily="50" charset="-128"/>
                        </a:rPr>
                        <a:t>　</a:t>
                      </a:r>
                      <a:r>
                        <a:rPr kumimoji="1" lang="ja-JP" altLang="en-US" sz="1500" u="sng" dirty="0" smtClean="0">
                          <a:latin typeface="Meiryo UI" panose="020B0604030504040204" pitchFamily="50" charset="-128"/>
                          <a:ea typeface="Meiryo UI" panose="020B0604030504040204" pitchFamily="50" charset="-128"/>
                        </a:rPr>
                        <a:t>東京都における都市計画及び都市計画事業並びに必要な施設の計画及び事業の基準</a:t>
                      </a:r>
                      <a:r>
                        <a:rPr kumimoji="1" lang="ja-JP" altLang="en-US" sz="1500" dirty="0" smtClean="0">
                          <a:latin typeface="Meiryo UI" panose="020B0604030504040204" pitchFamily="50" charset="-128"/>
                          <a:ea typeface="Meiryo UI" panose="020B0604030504040204" pitchFamily="50" charset="-128"/>
                        </a:rPr>
                        <a:t>となる首都建設計画を作成。</a:t>
                      </a:r>
                      <a:endParaRPr kumimoji="1" lang="ja-JP" altLang="en-US" sz="1500" dirty="0">
                        <a:latin typeface="Meiryo UI" panose="020B0604030504040204" pitchFamily="50" charset="-128"/>
                        <a:ea typeface="Meiryo UI" panose="020B0604030504040204" pitchFamily="50" charset="-128"/>
                      </a:endParaRPr>
                    </a:p>
                    <a:p>
                      <a:endParaRPr kumimoji="1" lang="ja-JP" altLang="en-US" sz="1500" dirty="0">
                        <a:latin typeface="Meiryo UI" panose="020B0604030504040204" pitchFamily="50" charset="-128"/>
                        <a:ea typeface="Meiryo UI" panose="020B0604030504040204" pitchFamily="50" charset="-128"/>
                      </a:endParaRPr>
                    </a:p>
                    <a:p>
                      <a:r>
                        <a:rPr kumimoji="1" lang="ja-JP" altLang="en-US" sz="1500" dirty="0" smtClean="0">
                          <a:latin typeface="Meiryo UI" panose="020B0604030504040204" pitchFamily="50" charset="-128"/>
                          <a:ea typeface="Meiryo UI" panose="020B0604030504040204" pitchFamily="50" charset="-128"/>
                        </a:rPr>
                        <a:t>　首都建設計画を作成し、その実施の推進にあたる</a:t>
                      </a:r>
                      <a:r>
                        <a:rPr kumimoji="1" lang="ja-JP" altLang="en-US" sz="1500" u="sng" dirty="0" smtClean="0">
                          <a:latin typeface="Meiryo UI" panose="020B0604030504040204" pitchFamily="50" charset="-128"/>
                          <a:ea typeface="Meiryo UI" panose="020B0604030504040204" pitchFamily="50" charset="-128"/>
                        </a:rPr>
                        <a:t>首都建設委員会を総理府の外局として設置</a:t>
                      </a:r>
                      <a:r>
                        <a:rPr kumimoji="1" lang="ja-JP" altLang="en-US" sz="1500" dirty="0" smtClean="0">
                          <a:latin typeface="Meiryo UI" panose="020B0604030504040204" pitchFamily="50" charset="-128"/>
                          <a:ea typeface="Meiryo UI" panose="020B0604030504040204" pitchFamily="50" charset="-128"/>
                        </a:rPr>
                        <a:t>。（</a:t>
                      </a:r>
                      <a:r>
                        <a:rPr kumimoji="1" lang="ja-JP" altLang="en-US" sz="1500" u="sng" dirty="0" smtClean="0">
                          <a:latin typeface="Meiryo UI" panose="020B0604030504040204" pitchFamily="50" charset="-128"/>
                          <a:ea typeface="Meiryo UI" panose="020B0604030504040204" pitchFamily="50" charset="-128"/>
                        </a:rPr>
                        <a:t>建設大臣、衆参議員、東京都知事、都議会議員、有識者。</a:t>
                      </a:r>
                      <a:r>
                        <a:rPr kumimoji="1" lang="ja-JP" altLang="en-US" sz="1500" dirty="0" smtClean="0">
                          <a:latin typeface="Meiryo UI" panose="020B0604030504040204" pitchFamily="50" charset="-128"/>
                          <a:ea typeface="Meiryo UI" panose="020B0604030504040204" pitchFamily="50" charset="-128"/>
                        </a:rPr>
                        <a:t>　委員会に事務局）</a:t>
                      </a:r>
                      <a:endParaRPr kumimoji="1" lang="en-US" altLang="ja-JP" sz="1500" dirty="0" smtClean="0">
                        <a:latin typeface="Meiryo UI" panose="020B0604030504040204" pitchFamily="50" charset="-128"/>
                        <a:ea typeface="Meiryo UI" panose="020B0604030504040204" pitchFamily="50" charset="-128"/>
                      </a:endParaRPr>
                    </a:p>
                    <a:p>
                      <a:endParaRPr kumimoji="1" lang="en-US" altLang="ja-JP" sz="1500" dirty="0" smtClean="0">
                        <a:latin typeface="Meiryo UI" panose="020B0604030504040204" pitchFamily="50" charset="-128"/>
                        <a:ea typeface="Meiryo UI" panose="020B0604030504040204" pitchFamily="50" charset="-128"/>
                      </a:endParaRPr>
                    </a:p>
                    <a:p>
                      <a:r>
                        <a:rPr kumimoji="1" lang="ja-JP" altLang="en-US" sz="1500" dirty="0" smtClean="0">
                          <a:latin typeface="Meiryo UI" panose="020B0604030504040204" pitchFamily="50" charset="-128"/>
                          <a:ea typeface="Meiryo UI" panose="020B0604030504040204" pitchFamily="50" charset="-128"/>
                        </a:rPr>
                        <a:t>　事業への協力、援助、助成等の規定。</a:t>
                      </a:r>
                      <a:endParaRPr kumimoji="1" lang="en-US" altLang="ja-JP" sz="1500" dirty="0" smtClean="0">
                        <a:latin typeface="Meiryo UI" panose="020B0604030504040204" pitchFamily="50" charset="-128"/>
                        <a:ea typeface="Meiryo UI" panose="020B0604030504040204" pitchFamily="50" charset="-128"/>
                      </a:endParaRPr>
                    </a:p>
                    <a:p>
                      <a:r>
                        <a:rPr kumimoji="1" lang="en-US" altLang="ja-JP" sz="1500" dirty="0" smtClean="0">
                          <a:latin typeface="Meiryo UI" panose="020B0604030504040204" pitchFamily="50" charset="-128"/>
                          <a:ea typeface="Meiryo UI" panose="020B0604030504040204" pitchFamily="50" charset="-128"/>
                        </a:rPr>
                        <a:t> </a:t>
                      </a:r>
                    </a:p>
                    <a:p>
                      <a:r>
                        <a:rPr kumimoji="1" lang="en-US" altLang="ja-JP" sz="1500" dirty="0" smtClean="0">
                          <a:latin typeface="Meiryo UI" panose="020B0604030504040204" pitchFamily="50" charset="-128"/>
                          <a:ea typeface="Meiryo UI" panose="020B0604030504040204" pitchFamily="50" charset="-128"/>
                        </a:rPr>
                        <a:t>   </a:t>
                      </a:r>
                      <a:r>
                        <a:rPr kumimoji="1" lang="ja-JP" altLang="en-US" sz="1500" dirty="0" smtClean="0">
                          <a:latin typeface="Meiryo UI" panose="020B0604030504040204" pitchFamily="50" charset="-128"/>
                          <a:ea typeface="Meiryo UI" panose="020B0604030504040204" pitchFamily="50" charset="-128"/>
                        </a:rPr>
                        <a:t>地方自治特別法として</a:t>
                      </a:r>
                      <a:r>
                        <a:rPr kumimoji="1" lang="ja-JP" altLang="en-US" sz="1500" u="sng" dirty="0" smtClean="0">
                          <a:latin typeface="Meiryo UI" panose="020B0604030504040204" pitchFamily="50" charset="-128"/>
                          <a:ea typeface="Meiryo UI" panose="020B0604030504040204" pitchFamily="50" charset="-128"/>
                        </a:rPr>
                        <a:t>都民の住民投票。　</a:t>
                      </a:r>
                      <a:endParaRPr kumimoji="1" lang="ja-JP" altLang="en-US" sz="1500" u="sng"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500" dirty="0" smtClean="0">
                          <a:solidFill>
                            <a:schemeClr val="tx1"/>
                          </a:solidFill>
                          <a:latin typeface="Meiryo UI" panose="020B0604030504040204" pitchFamily="50" charset="-128"/>
                          <a:ea typeface="Meiryo UI" panose="020B0604030504040204" pitchFamily="50" charset="-128"/>
                        </a:rPr>
                        <a:t>　</a:t>
                      </a:r>
                      <a:r>
                        <a:rPr kumimoji="1" lang="ja-JP" altLang="en-US" sz="1500" u="sng" dirty="0" smtClean="0">
                          <a:solidFill>
                            <a:schemeClr val="tx1"/>
                          </a:solidFill>
                          <a:latin typeface="Meiryo UI" panose="020B0604030504040204" pitchFamily="50" charset="-128"/>
                          <a:ea typeface="Meiryo UI" panose="020B0604030504040204" pitchFamily="50" charset="-128"/>
                        </a:rPr>
                        <a:t>国土の利用、整備、保全を推進</a:t>
                      </a:r>
                      <a:r>
                        <a:rPr kumimoji="1" lang="ja-JP" altLang="en-US" sz="1500" dirty="0" smtClean="0">
                          <a:solidFill>
                            <a:schemeClr val="tx1"/>
                          </a:solidFill>
                          <a:latin typeface="Meiryo UI" panose="020B0604030504040204" pitchFamily="50" charset="-128"/>
                          <a:ea typeface="Meiryo UI" panose="020B0604030504040204" pitchFamily="50" charset="-128"/>
                        </a:rPr>
                        <a:t>するための総合的かつ基本的な計画として国土形成計画を策定。</a:t>
                      </a:r>
                      <a:endParaRPr kumimoji="1" lang="ja-JP" altLang="en-US" sz="1500" dirty="0">
                        <a:solidFill>
                          <a:schemeClr val="tx1"/>
                        </a:solidFill>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a:t>
                      </a:r>
                      <a:r>
                        <a:rPr kumimoji="1" lang="ja-JP" altLang="en-US" sz="1500" u="sng" dirty="0" smtClean="0">
                          <a:solidFill>
                            <a:schemeClr val="tx1"/>
                          </a:solidFill>
                          <a:latin typeface="Meiryo UI" panose="020B0604030504040204" pitchFamily="50" charset="-128"/>
                          <a:ea typeface="Meiryo UI" panose="020B0604030504040204" pitchFamily="50" charset="-128"/>
                        </a:rPr>
                        <a:t>自立的に発展する地域社会、国際競争力の強化、科学技術の振興等による活力ある経済社会、安全な国民生活、地球環境の保全にも寄与する豊かな環境</a:t>
                      </a:r>
                      <a:r>
                        <a:rPr kumimoji="1" lang="ja-JP" altLang="en-US" sz="1500" dirty="0" smtClean="0">
                          <a:solidFill>
                            <a:schemeClr val="tx1"/>
                          </a:solidFill>
                          <a:latin typeface="Meiryo UI" panose="020B0604030504040204" pitchFamily="50" charset="-128"/>
                          <a:ea typeface="Meiryo UI" panose="020B0604030504040204" pitchFamily="50" charset="-128"/>
                        </a:rPr>
                        <a:t>との理念）</a:t>
                      </a:r>
                      <a:endParaRPr kumimoji="1" lang="en-US" altLang="ja-JP" sz="1500" dirty="0" smtClean="0">
                        <a:solidFill>
                          <a:schemeClr val="tx1"/>
                        </a:solidFill>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　</a:t>
                      </a:r>
                      <a:endParaRPr kumimoji="1" lang="en-US" altLang="ja-JP" sz="1500" dirty="0" smtClean="0">
                        <a:solidFill>
                          <a:schemeClr val="tx1"/>
                        </a:solidFill>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　総合的な国土の形成に関する施策の指針として全国計画を策定。</a:t>
                      </a:r>
                      <a:endParaRPr kumimoji="1" lang="en-US" altLang="ja-JP" sz="1500" dirty="0" smtClean="0">
                        <a:solidFill>
                          <a:schemeClr val="tx1"/>
                        </a:solidFill>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（国土審議会審議、都道府県・政令市の提案制度、閣議決定）</a:t>
                      </a:r>
                      <a:r>
                        <a:rPr kumimoji="1" lang="en-US" altLang="ja-JP" sz="1500" dirty="0" smtClean="0">
                          <a:solidFill>
                            <a:schemeClr val="tx1"/>
                          </a:solidFill>
                          <a:latin typeface="Meiryo UI" panose="020B0604030504040204" pitchFamily="50" charset="-128"/>
                          <a:ea typeface="Meiryo UI" panose="020B0604030504040204" pitchFamily="50" charset="-128"/>
                        </a:rPr>
                        <a:t/>
                      </a:r>
                      <a:br>
                        <a:rPr kumimoji="1" lang="en-US" altLang="ja-JP" sz="1500" dirty="0" smtClean="0">
                          <a:solidFill>
                            <a:schemeClr val="tx1"/>
                          </a:solidFill>
                          <a:latin typeface="Meiryo UI" panose="020B0604030504040204" pitchFamily="50" charset="-128"/>
                          <a:ea typeface="Meiryo UI" panose="020B0604030504040204" pitchFamily="50" charset="-128"/>
                        </a:rPr>
                      </a:br>
                      <a:endParaRPr kumimoji="1" lang="en-US" altLang="ja-JP" sz="1500" dirty="0" smtClean="0">
                        <a:solidFill>
                          <a:schemeClr val="tx1"/>
                        </a:solidFill>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　ブロック単位の地方ごとに、広域地方計画を策定。（</a:t>
                      </a:r>
                      <a:r>
                        <a:rPr kumimoji="1" lang="ja-JP" altLang="en-US" sz="1500" u="sng" dirty="0" smtClean="0">
                          <a:solidFill>
                            <a:schemeClr val="tx1"/>
                          </a:solidFill>
                          <a:latin typeface="Meiryo UI" panose="020B0604030504040204" pitchFamily="50" charset="-128"/>
                          <a:ea typeface="Meiryo UI" panose="020B0604030504040204" pitchFamily="50" charset="-128"/>
                        </a:rPr>
                        <a:t>国出先機関、都道府県、政令市等の広域地方計画協議会での協議</a:t>
                      </a:r>
                      <a:r>
                        <a:rPr kumimoji="1" lang="ja-JP" altLang="en-US" sz="1500" dirty="0" smtClean="0">
                          <a:solidFill>
                            <a:schemeClr val="tx1"/>
                          </a:solidFill>
                          <a:latin typeface="Meiryo UI" panose="020B0604030504040204" pitchFamily="50" charset="-128"/>
                          <a:ea typeface="Meiryo UI" panose="020B0604030504040204" pitchFamily="50" charset="-128"/>
                        </a:rPr>
                        <a:t>、市町村の提案制度、国土交通大臣決定）</a:t>
                      </a:r>
                      <a:r>
                        <a:rPr kumimoji="1" lang="en-US" altLang="ja-JP" sz="1500" dirty="0" smtClean="0">
                          <a:solidFill>
                            <a:schemeClr val="tx1"/>
                          </a:solidFill>
                          <a:latin typeface="Meiryo UI" panose="020B0604030504040204" pitchFamily="50" charset="-128"/>
                          <a:ea typeface="Meiryo UI" panose="020B0604030504040204" pitchFamily="50" charset="-128"/>
                        </a:rPr>
                        <a:t/>
                      </a:r>
                      <a:br>
                        <a:rPr kumimoji="1" lang="en-US" altLang="ja-JP" sz="1500" dirty="0" smtClean="0">
                          <a:solidFill>
                            <a:schemeClr val="tx1"/>
                          </a:solidFill>
                          <a:latin typeface="Meiryo UI" panose="020B0604030504040204" pitchFamily="50" charset="-128"/>
                          <a:ea typeface="Meiryo UI" panose="020B0604030504040204" pitchFamily="50" charset="-128"/>
                        </a:rPr>
                      </a:br>
                      <a:endParaRPr kumimoji="1" lang="ja-JP" altLang="en-US" sz="1500" dirty="0">
                        <a:solidFill>
                          <a:schemeClr val="tx1"/>
                        </a:solidFill>
                        <a:latin typeface="Meiryo UI" panose="020B0604030504040204" pitchFamily="50" charset="-128"/>
                        <a:ea typeface="Meiryo UI" panose="020B0604030504040204" pitchFamily="50" charset="-128"/>
                      </a:endParaRPr>
                    </a:p>
                    <a:p>
                      <a:endParaRPr kumimoji="1" lang="ja-JP" altLang="en-US" sz="15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500" dirty="0" smtClean="0">
                          <a:solidFill>
                            <a:schemeClr val="tx1"/>
                          </a:solidFill>
                          <a:latin typeface="Meiryo UI" panose="020B0604030504040204" pitchFamily="50" charset="-128"/>
                          <a:ea typeface="Meiryo UI" panose="020B0604030504040204" pitchFamily="50" charset="-128"/>
                        </a:rPr>
                        <a:t>　</a:t>
                      </a:r>
                      <a:r>
                        <a:rPr kumimoji="1" lang="ja-JP" altLang="en-US" sz="1500" u="sng" dirty="0" smtClean="0">
                          <a:solidFill>
                            <a:schemeClr val="tx1"/>
                          </a:solidFill>
                          <a:latin typeface="Meiryo UI" panose="020B0604030504040204" pitchFamily="50" charset="-128"/>
                          <a:ea typeface="Meiryo UI" panose="020B0604030504040204" pitchFamily="50" charset="-128"/>
                        </a:rPr>
                        <a:t>首都圏と並ぶわが国の経済、文化等の中心としてふさわしい近畿圏の建設とその秩序ある発展</a:t>
                      </a:r>
                      <a:r>
                        <a:rPr kumimoji="1" lang="ja-JP" altLang="en-US" sz="1500" dirty="0" smtClean="0">
                          <a:solidFill>
                            <a:schemeClr val="tx1"/>
                          </a:solidFill>
                          <a:latin typeface="Meiryo UI" panose="020B0604030504040204" pitchFamily="50" charset="-128"/>
                          <a:ea typeface="Meiryo UI" panose="020B0604030504040204" pitchFamily="50" charset="-128"/>
                        </a:rPr>
                        <a:t>を図るため、近畿圏の整備に関する総合的な計画を策定し、その実施を推進。</a:t>
                      </a:r>
                      <a:endParaRPr kumimoji="1" lang="en-US" altLang="ja-JP" sz="1500" dirty="0" smtClean="0">
                        <a:solidFill>
                          <a:schemeClr val="tx1"/>
                        </a:solidFill>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（福井、三重、滋賀、京都、大阪、兵庫、奈良、和歌山）</a:t>
                      </a:r>
                      <a:endParaRPr kumimoji="1" lang="en-US" altLang="ja-JP" sz="1500" dirty="0" smtClean="0">
                        <a:solidFill>
                          <a:schemeClr val="tx1"/>
                        </a:solidFill>
                        <a:latin typeface="Meiryo UI" panose="020B0604030504040204" pitchFamily="50" charset="-128"/>
                        <a:ea typeface="Meiryo UI" panose="020B0604030504040204" pitchFamily="50" charset="-128"/>
                      </a:endParaRPr>
                    </a:p>
                    <a:p>
                      <a:endParaRPr kumimoji="1" lang="en-US" altLang="ja-JP" sz="1500" dirty="0" smtClean="0">
                        <a:solidFill>
                          <a:schemeClr val="tx1"/>
                        </a:solidFill>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　近畿圏整備計画は、土地利用の基本的な方向や、近郊整備区域、都市開発区域及び保全区域の指定、産業基盤施設、国土保全施設等の整備に関する事項などを定める。</a:t>
                      </a:r>
                      <a:endParaRPr kumimoji="1" lang="en-US" altLang="ja-JP" sz="1500" dirty="0" smtClean="0">
                        <a:solidFill>
                          <a:schemeClr val="tx1"/>
                        </a:solidFill>
                        <a:latin typeface="Meiryo UI" panose="020B0604030504040204" pitchFamily="50" charset="-128"/>
                        <a:ea typeface="Meiryo UI" panose="020B0604030504040204" pitchFamily="50" charset="-128"/>
                      </a:endParaRPr>
                    </a:p>
                    <a:p>
                      <a:endParaRPr kumimoji="1" lang="en-US" altLang="ja-JP" sz="1500" dirty="0" smtClean="0">
                        <a:solidFill>
                          <a:schemeClr val="tx1"/>
                        </a:solidFill>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　計画は、</a:t>
                      </a:r>
                      <a:r>
                        <a:rPr kumimoji="1" lang="ja-JP" altLang="en-US" sz="1500" u="sng" dirty="0" smtClean="0">
                          <a:solidFill>
                            <a:schemeClr val="tx1"/>
                          </a:solidFill>
                          <a:latin typeface="Meiryo UI" panose="020B0604030504040204" pitchFamily="50" charset="-128"/>
                          <a:ea typeface="Meiryo UI" panose="020B0604030504040204" pitchFamily="50" charset="-128"/>
                        </a:rPr>
                        <a:t>国土交通大臣が関係府県、関係政令市</a:t>
                      </a:r>
                      <a:r>
                        <a:rPr kumimoji="1" lang="ja-JP" altLang="en-US" sz="1500" dirty="0" smtClean="0">
                          <a:solidFill>
                            <a:schemeClr val="tx1"/>
                          </a:solidFill>
                          <a:latin typeface="Meiryo UI" panose="020B0604030504040204" pitchFamily="50" charset="-128"/>
                          <a:ea typeface="Meiryo UI" panose="020B0604030504040204" pitchFamily="50" charset="-128"/>
                        </a:rPr>
                        <a:t>及び</a:t>
                      </a:r>
                      <a:r>
                        <a:rPr kumimoji="1" lang="ja-JP" altLang="en-US" sz="1500" u="sng" dirty="0" smtClean="0">
                          <a:solidFill>
                            <a:schemeClr val="tx1"/>
                          </a:solidFill>
                          <a:latin typeface="Meiryo UI" panose="020B0604030504040204" pitchFamily="50" charset="-128"/>
                          <a:ea typeface="Meiryo UI" panose="020B0604030504040204" pitchFamily="50" charset="-128"/>
                        </a:rPr>
                        <a:t>国土審議会の意見を聴く</a:t>
                      </a:r>
                      <a:r>
                        <a:rPr kumimoji="1" lang="ja-JP" altLang="en-US" sz="1500" dirty="0" smtClean="0">
                          <a:solidFill>
                            <a:schemeClr val="tx1"/>
                          </a:solidFill>
                          <a:latin typeface="Meiryo UI" panose="020B0604030504040204" pitchFamily="50" charset="-128"/>
                          <a:ea typeface="Meiryo UI" panose="020B0604030504040204" pitchFamily="50" charset="-128"/>
                        </a:rPr>
                        <a:t>とともに、関係行政機関の長と協議して決定。</a:t>
                      </a:r>
                      <a:endParaRPr kumimoji="1" lang="en-US" altLang="ja-JP" sz="1500" dirty="0" smtClean="0">
                        <a:solidFill>
                          <a:schemeClr val="tx1"/>
                        </a:solidFill>
                        <a:latin typeface="Meiryo UI" panose="020B0604030504040204" pitchFamily="50" charset="-128"/>
                        <a:ea typeface="Meiryo UI" panose="020B0604030504040204" pitchFamily="50" charset="-128"/>
                      </a:endParaRPr>
                    </a:p>
                    <a:p>
                      <a:endParaRPr kumimoji="1" lang="en-US" altLang="ja-JP" sz="1500" dirty="0" smtClean="0">
                        <a:solidFill>
                          <a:schemeClr val="tx1"/>
                        </a:solidFill>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　国土交通大臣に計画の実施に関する勧告権。実施状況の公表義務。必要に応じ、国の普通財産の譲渡。</a:t>
                      </a:r>
                      <a:endParaRPr kumimoji="1" lang="ja-JP" altLang="en-US" sz="15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67082838"/>
                  </a:ext>
                </a:extLst>
              </a:tr>
            </a:tbl>
          </a:graphicData>
        </a:graphic>
      </p:graphicFrame>
    </p:spTree>
    <p:extLst>
      <p:ext uri="{BB962C8B-B14F-4D97-AF65-F5344CB8AC3E}">
        <p14:creationId xmlns:p14="http://schemas.microsoft.com/office/powerpoint/2010/main" val="3752372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22830" y="0"/>
            <a:ext cx="9445288"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参考：国土形成計画、関西広域地方計画、近畿圏整備計画の現行関係記載　　　　　　　　　　　　　　　</a:t>
            </a:r>
            <a:r>
              <a:rPr lang="ja-JP" altLang="en-US" sz="2000" dirty="0" smtClean="0">
                <a:latin typeface="Meiryo UI" panose="020B0604030504040204" pitchFamily="50" charset="-128"/>
                <a:ea typeface="Meiryo UI" panose="020B0604030504040204" pitchFamily="50" charset="-128"/>
              </a:rPr>
              <a:t>　　　　　　　　　　　　　　　　　　　　　　　　　　　　　　　　　　　　　　　　　　</a:t>
            </a:r>
            <a:endParaRPr lang="ja-JP" altLang="en-US" sz="2000"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986424974"/>
              </p:ext>
            </p:extLst>
          </p:nvPr>
        </p:nvGraphicFramePr>
        <p:xfrm>
          <a:off x="122830" y="445021"/>
          <a:ext cx="9876956" cy="6417597"/>
        </p:xfrm>
        <a:graphic>
          <a:graphicData uri="http://schemas.openxmlformats.org/drawingml/2006/table">
            <a:tbl>
              <a:tblPr firstRow="1" bandRow="1">
                <a:tableStyleId>{5C22544A-7EE6-4342-B048-85BDC9FD1C3A}</a:tableStyleId>
              </a:tblPr>
              <a:tblGrid>
                <a:gridCol w="3332359">
                  <a:extLst>
                    <a:ext uri="{9D8B030D-6E8A-4147-A177-3AD203B41FA5}">
                      <a16:colId xmlns:a16="http://schemas.microsoft.com/office/drawing/2014/main" val="2991410354"/>
                    </a:ext>
                  </a:extLst>
                </a:gridCol>
                <a:gridCol w="3327748">
                  <a:extLst>
                    <a:ext uri="{9D8B030D-6E8A-4147-A177-3AD203B41FA5}">
                      <a16:colId xmlns:a16="http://schemas.microsoft.com/office/drawing/2014/main" val="1270008467"/>
                    </a:ext>
                  </a:extLst>
                </a:gridCol>
                <a:gridCol w="3216849">
                  <a:extLst>
                    <a:ext uri="{9D8B030D-6E8A-4147-A177-3AD203B41FA5}">
                      <a16:colId xmlns:a16="http://schemas.microsoft.com/office/drawing/2014/main" val="2358938457"/>
                    </a:ext>
                  </a:extLst>
                </a:gridCol>
              </a:tblGrid>
              <a:tr h="601783">
                <a:tc>
                  <a:txBody>
                    <a:bodyPr/>
                    <a:lstStyle/>
                    <a:p>
                      <a:pPr marL="0" marR="0" lvl="0" indent="0" algn="ctr" defTabSz="959937" rtl="0" eaLnBrk="1" fontAlgn="auto" latinLnBrk="0" hangingPunct="1">
                        <a:lnSpc>
                          <a:spcPct val="100000"/>
                        </a:lnSpc>
                        <a:spcBef>
                          <a:spcPts val="0"/>
                        </a:spcBef>
                        <a:spcAft>
                          <a:spcPts val="0"/>
                        </a:spcAft>
                        <a:buClrTx/>
                        <a:buSzTx/>
                        <a:buFontTx/>
                        <a:buNone/>
                        <a:tabLst/>
                        <a:defRPr/>
                      </a:pPr>
                      <a:r>
                        <a:rPr kumimoji="1" lang="ja-JP" altLang="en-US" baseline="0" dirty="0" smtClean="0">
                          <a:solidFill>
                            <a:schemeClr val="tx1"/>
                          </a:solidFill>
                          <a:latin typeface="Meiryo UI" panose="020B0604030504040204" pitchFamily="50" charset="-128"/>
                          <a:ea typeface="Meiryo UI" panose="020B0604030504040204" pitchFamily="50" charset="-128"/>
                        </a:rPr>
                        <a:t>    </a:t>
                      </a:r>
                      <a:r>
                        <a:rPr kumimoji="1" lang="ja-JP" altLang="en-US" sz="1600" b="0" baseline="0" dirty="0" smtClean="0">
                          <a:solidFill>
                            <a:schemeClr val="tx1"/>
                          </a:solidFill>
                          <a:latin typeface="Meiryo UI" panose="020B0604030504040204" pitchFamily="50" charset="-128"/>
                          <a:ea typeface="Meiryo UI" panose="020B0604030504040204" pitchFamily="50" charset="-128"/>
                        </a:rPr>
                        <a:t>国土形成計画（全国計画）</a:t>
                      </a:r>
                      <a:endParaRPr kumimoji="1" lang="en-US" altLang="ja-JP" sz="1600" b="0" baseline="0" dirty="0" smtClean="0">
                        <a:solidFill>
                          <a:schemeClr val="tx1"/>
                        </a:solidFill>
                        <a:latin typeface="Meiryo UI" panose="020B0604030504040204" pitchFamily="50" charset="-128"/>
                        <a:ea typeface="Meiryo UI" panose="020B0604030504040204" pitchFamily="50" charset="-128"/>
                      </a:endParaRPr>
                    </a:p>
                    <a:p>
                      <a:pPr marL="0" marR="0" lvl="0" indent="0" algn="ctr" defTabSz="959937"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2015.8</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閣議決定</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baseline="0" dirty="0" smtClean="0">
                          <a:solidFill>
                            <a:schemeClr val="tx1"/>
                          </a:solidFill>
                          <a:latin typeface="Meiryo UI" panose="020B0604030504040204" pitchFamily="50" charset="-128"/>
                          <a:ea typeface="Meiryo UI" panose="020B0604030504040204" pitchFamily="50" charset="-128"/>
                        </a:rPr>
                        <a:t>関西広域地方計画</a:t>
                      </a:r>
                      <a:endParaRPr kumimoji="1" lang="en-US" altLang="ja-JP" sz="1600" b="0" baseline="0" dirty="0" smtClean="0">
                        <a:solidFill>
                          <a:schemeClr val="tx1"/>
                        </a:solidFill>
                        <a:latin typeface="Meiryo UI" panose="020B0604030504040204" pitchFamily="50" charset="-128"/>
                        <a:ea typeface="Meiryo UI" panose="020B0604030504040204" pitchFamily="50" charset="-128"/>
                      </a:endParaRPr>
                    </a:p>
                    <a:p>
                      <a:pPr marL="0" marR="0" lvl="0" indent="0" algn="ctr" defTabSz="959937"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tx1"/>
                          </a:solidFill>
                          <a:latin typeface="Meiryo UI" panose="020B0604030504040204" pitchFamily="50" charset="-128"/>
                          <a:ea typeface="Meiryo UI" panose="020B0604030504040204" pitchFamily="50" charset="-128"/>
                        </a:rPr>
                        <a:t>　</a:t>
                      </a:r>
                      <a:r>
                        <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2016.3</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国土交通大臣決定</a:t>
                      </a:r>
                      <a:r>
                        <a:rPr kumimoji="1" lang="ja-JP" altLang="en-US" sz="1600" b="0" dirty="0" smtClean="0">
                          <a:solidFill>
                            <a:schemeClr val="tx1"/>
                          </a:solidFill>
                          <a:latin typeface="Meiryo UI" panose="020B0604030504040204" pitchFamily="50" charset="-128"/>
                          <a:ea typeface="Meiryo UI" panose="020B0604030504040204" pitchFamily="50" charset="-128"/>
                        </a:rPr>
                        <a:t>　　　　　</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baseline="0" dirty="0" smtClean="0">
                          <a:solidFill>
                            <a:schemeClr val="tx1"/>
                          </a:solidFill>
                          <a:latin typeface="Meiryo UI" panose="020B0604030504040204" pitchFamily="50" charset="-128"/>
                          <a:ea typeface="Meiryo UI" panose="020B0604030504040204" pitchFamily="50" charset="-128"/>
                        </a:rPr>
                        <a:t>近畿圏整備計画</a:t>
                      </a:r>
                      <a:endParaRPr kumimoji="1" lang="en-US" altLang="ja-JP" sz="1600" b="0" baseline="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2016.3</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国土交通大臣決定</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4972146"/>
                  </a:ext>
                </a:extLst>
              </a:tr>
              <a:tr h="5815814">
                <a:tc>
                  <a:txBody>
                    <a:bodyPr/>
                    <a:lstStyle/>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第１部　計画の基本的考え方</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第２章 　国土の基本構想</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第３節　東京一極集中の是正と東京圏の位置づけ</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r>
                      <a:br>
                        <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b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（前略）また、東京圏には依然として過密の問題が存在するとともに、首都直下地震等大規模災害の切迫等の課題を踏まえ、東京一極集中の是正を図る必要がある。（中略）また、例えば、</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首都直下地震等の災害リスクを軽減する観点から、ＩＣＴの進化・活用等により、現在東京に存在する国や民間企業の施設、機能等について地方への移転・分散、バックアップを進め、それに伴う地方への移住を促進する</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。（中略）なお、</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国会等の移転については、</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東京一極集中の是正、国土の災害対応力の強化、東京のうるおいのある環境づくり等に寄与する重要な課題として、</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国会等の移転に関する法律に基づき、</a:t>
                      </a:r>
                      <a:r>
                        <a:rPr kumimoji="0" lang="en-US" altLang="ja-JP"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1999</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年に移転先候補地について国会への報告がなされ、現在、国会においてその検討が進められているところであるので、この検討の方向等を踏まえる必要がある。</a:t>
                      </a:r>
                      <a:endParaRPr kumimoji="0" lang="en-US" altLang="ja-JP"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endParaRPr kumimoji="0" lang="en-US" altLang="ja-JP"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endParaRPr kumimoji="0" lang="en-US" altLang="ja-JP"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第３章  国土の基本構想実現のための具体的方向性</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a:t>
                      </a:r>
                      <a:r>
                        <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節　安全・安心と経済成長を支える国土の管理と国土基盤</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r>
                      <a:br>
                        <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b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（１）災害に対し粘り強くしなやかな国土の構築</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rPr>
                        <a:t>（前略）「安全で、豊かさを実感することのできる国」を目指す上においても、防災・減災、</a:t>
                      </a:r>
                      <a:r>
                        <a:rPr kumimoji="1" lang="ja-JP" altLang="en-US" sz="1000" u="sng" dirty="0" smtClean="0">
                          <a:solidFill>
                            <a:schemeClr val="tx1"/>
                          </a:solidFill>
                          <a:latin typeface="Meiryo UI" panose="020B0604030504040204" pitchFamily="50" charset="-128"/>
                          <a:ea typeface="Meiryo UI" panose="020B0604030504040204" pitchFamily="50" charset="-128"/>
                        </a:rPr>
                        <a:t>国土強靱化は、最も重要な取組の一つである。特に、</a:t>
                      </a:r>
                      <a:r>
                        <a:rPr kumimoji="1" lang="en-US" altLang="ja-JP" sz="1000" u="sng" dirty="0" smtClean="0">
                          <a:solidFill>
                            <a:schemeClr val="tx1"/>
                          </a:solidFill>
                          <a:latin typeface="Meiryo UI" panose="020B0604030504040204" pitchFamily="50" charset="-128"/>
                          <a:ea typeface="Meiryo UI" panose="020B0604030504040204" pitchFamily="50" charset="-128"/>
                        </a:rPr>
                        <a:t>30</a:t>
                      </a:r>
                      <a:r>
                        <a:rPr kumimoji="1" lang="ja-JP" altLang="en-US" sz="1000" u="sng" dirty="0" smtClean="0">
                          <a:solidFill>
                            <a:schemeClr val="tx1"/>
                          </a:solidFill>
                          <a:latin typeface="Meiryo UI" panose="020B0604030504040204" pitchFamily="50" charset="-128"/>
                          <a:ea typeface="Meiryo UI" panose="020B0604030504040204" pitchFamily="50" charset="-128"/>
                        </a:rPr>
                        <a:t>年以内に</a:t>
                      </a:r>
                      <a:r>
                        <a:rPr kumimoji="1" lang="en-US" altLang="ja-JP" sz="1000" u="sng" dirty="0" smtClean="0">
                          <a:solidFill>
                            <a:schemeClr val="tx1"/>
                          </a:solidFill>
                          <a:latin typeface="Meiryo UI" panose="020B0604030504040204" pitchFamily="50" charset="-128"/>
                          <a:ea typeface="Meiryo UI" panose="020B0604030504040204" pitchFamily="50" charset="-128"/>
                        </a:rPr>
                        <a:t>70</a:t>
                      </a:r>
                      <a:r>
                        <a:rPr kumimoji="1" lang="ja-JP" altLang="en-US" sz="1000" u="sng" dirty="0" smtClean="0">
                          <a:solidFill>
                            <a:schemeClr val="tx1"/>
                          </a:solidFill>
                          <a:latin typeface="Meiryo UI" panose="020B0604030504040204" pitchFamily="50" charset="-128"/>
                          <a:ea typeface="Meiryo UI" panose="020B0604030504040204" pitchFamily="50" charset="-128"/>
                        </a:rPr>
                        <a:t>％程度の確率で発生するとされる首都直下地震、</a:t>
                      </a:r>
                      <a:r>
                        <a:rPr kumimoji="1" lang="ja-JP" altLang="en-US" sz="1000" u="none" dirty="0" smtClean="0">
                          <a:solidFill>
                            <a:schemeClr val="tx1"/>
                          </a:solidFill>
                          <a:latin typeface="Meiryo UI" panose="020B0604030504040204" pitchFamily="50" charset="-128"/>
                          <a:ea typeface="Meiryo UI" panose="020B0604030504040204" pitchFamily="50" charset="-128"/>
                        </a:rPr>
                        <a:t>南海トラフ地震の切迫や雨の降り方の局地化・激甚化・集中化に伴う風水害、土砂災害の頻発等が懸念される中、国民の命と暮らしを守る喫緊の取組が不可欠となっている。（中略）</a:t>
                      </a:r>
                      <a:r>
                        <a:rPr kumimoji="1" lang="ja-JP" altLang="en-US" sz="1000" u="sng" dirty="0" smtClean="0">
                          <a:solidFill>
                            <a:schemeClr val="tx1"/>
                          </a:solidFill>
                          <a:latin typeface="Meiryo UI" panose="020B0604030504040204" pitchFamily="50" charset="-128"/>
                          <a:ea typeface="Meiryo UI" panose="020B0604030504040204" pitchFamily="50" charset="-128"/>
                        </a:rPr>
                        <a:t>災害に対し粘り強くしなやかな国土とすることを目指す</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１部．関西の現状と課題</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１－３．関西を取り巻く現状と課題</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（２）関西の相対的地位の低下と東京一極集中からの脱却</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１）関西の相対的地位の低下</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（前略）</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首都圏と並び我が国第２の経済圏域である関西が発展し、日本経済を牽引していかなければならない</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（中略）アジアを中心とした都市間競争が激化する中で、我が国では、関西の競争力の強化が必要であるが、域内総生産の伸び、内国普通法人数、人口の社会増のいずれにおいても、</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東京との格差は拡大しており深刻な状況が続いている</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２）人と物の流れを支えるインフラ整備の遅れ</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（前略）</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関西を首都圏と並ぶ成長エンジンへと発展させるため</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には、アジアのゲートウェイ機能を担うとともに、高度な学術・研究機能の強化・活用や産学官の連携による次世代産業の創出を始めとする移輸出型産業の成長を図ることや、日本及びアジアの研究者や高度人材を結集し、起業環境を整え、交流拠点を創出していくことが重要である。</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また関西の有するポテンシャルを最大限活用し、インバウンドによる観光消費の拡大を地域の雇用を支える地域消費型産業の活性化につなげ、関西の暮らしやすさとあいまって、</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東京一極集中の是正の受け皿となることが重要である。</a:t>
                      </a:r>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第１部第１章　近畿圏を取り巻く諸状況と課題</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　我が国が目指す将来像</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（４）東京一極集中の是正</a:t>
                      </a:r>
                    </a:p>
                    <a:p>
                      <a:pPr marL="0" marR="0" lvl="0" indent="0" algn="l"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東京圏への人口の流出超過の継続により、地方の若年人口、生産年齢人口の減少に拍車がかかり、地方の活力の喪失につながっている。地方から東京圏への転出者がそのまま東京圏に留まる「東京一極滞留」を解消し、人の流れを変える必要がある。</a:t>
                      </a:r>
                      <a:r>
                        <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r>
                      <a:br>
                        <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b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３　近畿圏をめぐる状況と課題</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（２）近畿圏の相対的地位の低下と東京一極集中からの脱却</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（前略）</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首都圏と並び我が国第２の経済圏域である近畿圏が発展し、日本経済を牽引していかなければならない</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が、大阪圏（京都府、大阪府、兵庫県、奈良県）と東京圏（埼玉県、千葉県、東京都、神奈川県）との間で大きな差が生じており、域内総生産の伸び、内国普通法人数、人口の社会増のいずれにおいても、東京圏との格差は拡大しており深刻な状況が続いている。</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（中略）</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近畿圏を首都圏と並ぶ成長エンジンへと発展させるためには、</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アジアのゲートウェイ機</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能を担うとともに、高度な学術・研究機能の強化・活用や産学官の連携による次世代産業の創出を始めとする移輸出型産業</a:t>
                      </a:r>
                      <a:r>
                        <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4</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の成長を図ることや、日本及びアジアの研究者や高度人材を結集し、起業環境を整え、交流拠点を創出していくことが重要である。また、インバウンドによる観光消費の拡大を地域の雇用を支える地域消費型産業の活性化につなげ、暮らしやすさとあいまって、</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東京一極集中の是正の受け皿となることが重要である。</a:t>
                      </a:r>
                      <a:endParaRPr kumimoji="0" lang="en-US" altLang="ja-JP"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第１部第２章　近畿圏の将来像とその実現のための施策</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（前略）</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首都圏に次ぐ我が国第２の都市圏である近畿圏が、首都圏、中部圏とともにそれぞれの個性を発揮して「スーパー・メガリージョン」の形成を推進し、複眼型の巨大都市圏域の一翼を担うことが期待されている。先進国の中でも異例ともいえる東京への一極集中是正の牽引役となることは、国土形成に果たす重要な役割でも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67082838"/>
                  </a:ext>
                </a:extLst>
              </a:tr>
            </a:tbl>
          </a:graphicData>
        </a:graphic>
      </p:graphicFrame>
      <p:sp>
        <p:nvSpPr>
          <p:cNvPr id="5" name="スライド番号プレースホルダー 3"/>
          <p:cNvSpPr txBox="1">
            <a:spLocks/>
          </p:cNvSpPr>
          <p:nvPr/>
        </p:nvSpPr>
        <p:spPr>
          <a:xfrm>
            <a:off x="7928396" y="6902427"/>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6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100" dirty="0" smtClean="0">
                <a:solidFill>
                  <a:schemeClr val="tx2"/>
                </a:solidFill>
              </a:rPr>
              <a:t>13</a:t>
            </a:r>
            <a:endParaRPr kumimoji="1" lang="ja-JP" altLang="en-US" sz="1100" dirty="0">
              <a:solidFill>
                <a:schemeClr val="tx2"/>
              </a:solidFill>
            </a:endParaRPr>
          </a:p>
        </p:txBody>
      </p:sp>
    </p:spTree>
    <p:extLst>
      <p:ext uri="{BB962C8B-B14F-4D97-AF65-F5344CB8AC3E}">
        <p14:creationId xmlns:p14="http://schemas.microsoft.com/office/powerpoint/2010/main" val="2692389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1638" y="135213"/>
            <a:ext cx="9873912" cy="707886"/>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参考：国土形成計画、関西広域地方計画、近畿圏整備計画の現行関係記載</a:t>
            </a:r>
            <a:r>
              <a:rPr lang="en-US" altLang="ja-JP" sz="2000" b="1" dirty="0" smtClean="0">
                <a:latin typeface="Meiryo UI" panose="020B0604030504040204" pitchFamily="50" charset="-128"/>
                <a:ea typeface="Meiryo UI" panose="020B0604030504040204" pitchFamily="50" charset="-128"/>
              </a:rPr>
              <a:t/>
            </a:r>
            <a:br>
              <a:rPr lang="en-US" altLang="ja-JP" sz="2000" b="1" dirty="0" smtClean="0">
                <a:latin typeface="Meiryo UI" panose="020B0604030504040204" pitchFamily="50" charset="-128"/>
                <a:ea typeface="Meiryo UI" panose="020B0604030504040204" pitchFamily="50" charset="-128"/>
              </a:rPr>
            </a:br>
            <a:r>
              <a:rPr lang="ja-JP" altLang="en-US" sz="2000" b="1" dirty="0" smtClean="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a:t>
            </a:r>
            <a:endParaRPr lang="ja-JP" altLang="en-US" sz="2000" dirty="0">
              <a:latin typeface="Meiryo UI" panose="020B0604030504040204" pitchFamily="50" charset="-128"/>
              <a:ea typeface="Meiryo UI" panose="020B0604030504040204" pitchFamily="50" charset="-128"/>
            </a:endParaRPr>
          </a:p>
        </p:txBody>
      </p:sp>
      <p:sp>
        <p:nvSpPr>
          <p:cNvPr id="3" name="スライド番号プレースホルダー 3"/>
          <p:cNvSpPr>
            <a:spLocks noGrp="1"/>
          </p:cNvSpPr>
          <p:nvPr>
            <p:ph type="sldNum" sz="quarter" idx="12"/>
          </p:nvPr>
        </p:nvSpPr>
        <p:spPr>
          <a:xfrm>
            <a:off x="7978966" y="6931551"/>
            <a:ext cx="2133600" cy="365125"/>
          </a:xfrm>
        </p:spPr>
        <p:txBody>
          <a:bodyPr/>
          <a:lstStyle/>
          <a:p>
            <a:r>
              <a:rPr kumimoji="1" lang="en-US" altLang="ja-JP" sz="1100" dirty="0" smtClean="0">
                <a:solidFill>
                  <a:schemeClr val="tx2"/>
                </a:solidFill>
              </a:rPr>
              <a:t>14</a:t>
            </a:r>
            <a:endParaRPr kumimoji="1" lang="ja-JP" altLang="en-US" sz="1100" dirty="0">
              <a:solidFill>
                <a:schemeClr val="tx2"/>
              </a:solidFill>
            </a:endParaRPr>
          </a:p>
        </p:txBody>
      </p:sp>
      <p:graphicFrame>
        <p:nvGraphicFramePr>
          <p:cNvPr id="4" name="表 3"/>
          <p:cNvGraphicFramePr>
            <a:graphicFrameLocks noGrp="1"/>
          </p:cNvGraphicFramePr>
          <p:nvPr>
            <p:extLst>
              <p:ext uri="{D42A27DB-BD31-4B8C-83A1-F6EECF244321}">
                <p14:modId xmlns:p14="http://schemas.microsoft.com/office/powerpoint/2010/main" val="125061133"/>
              </p:ext>
            </p:extLst>
          </p:nvPr>
        </p:nvGraphicFramePr>
        <p:xfrm>
          <a:off x="126428" y="535323"/>
          <a:ext cx="9893872" cy="6253491"/>
        </p:xfrm>
        <a:graphic>
          <a:graphicData uri="http://schemas.openxmlformats.org/drawingml/2006/table">
            <a:tbl>
              <a:tblPr firstRow="1" bandRow="1">
                <a:tableStyleId>{5C22544A-7EE6-4342-B048-85BDC9FD1C3A}</a:tableStyleId>
              </a:tblPr>
              <a:tblGrid>
                <a:gridCol w="3332359">
                  <a:extLst>
                    <a:ext uri="{9D8B030D-6E8A-4147-A177-3AD203B41FA5}">
                      <a16:colId xmlns:a16="http://schemas.microsoft.com/office/drawing/2014/main" val="2991410354"/>
                    </a:ext>
                  </a:extLst>
                </a:gridCol>
                <a:gridCol w="3327748">
                  <a:extLst>
                    <a:ext uri="{9D8B030D-6E8A-4147-A177-3AD203B41FA5}">
                      <a16:colId xmlns:a16="http://schemas.microsoft.com/office/drawing/2014/main" val="1270008467"/>
                    </a:ext>
                  </a:extLst>
                </a:gridCol>
                <a:gridCol w="3233765">
                  <a:extLst>
                    <a:ext uri="{9D8B030D-6E8A-4147-A177-3AD203B41FA5}">
                      <a16:colId xmlns:a16="http://schemas.microsoft.com/office/drawing/2014/main" val="2358938457"/>
                    </a:ext>
                  </a:extLst>
                </a:gridCol>
              </a:tblGrid>
              <a:tr h="575604">
                <a:tc>
                  <a:txBody>
                    <a:bodyPr/>
                    <a:lstStyle/>
                    <a:p>
                      <a:pPr marL="0" marR="0" lvl="0" indent="0" algn="ctr" defTabSz="959937" rtl="0" eaLnBrk="1" fontAlgn="auto" latinLnBrk="0" hangingPunct="1">
                        <a:lnSpc>
                          <a:spcPct val="100000"/>
                        </a:lnSpc>
                        <a:spcBef>
                          <a:spcPts val="0"/>
                        </a:spcBef>
                        <a:spcAft>
                          <a:spcPts val="0"/>
                        </a:spcAft>
                        <a:buClrTx/>
                        <a:buSzTx/>
                        <a:buFontTx/>
                        <a:buNone/>
                        <a:tabLst/>
                        <a:defRPr/>
                      </a:pPr>
                      <a:r>
                        <a:rPr kumimoji="1" lang="ja-JP" altLang="en-US" baseline="0" dirty="0" smtClean="0">
                          <a:solidFill>
                            <a:schemeClr val="tx1"/>
                          </a:solidFill>
                          <a:latin typeface="Meiryo UI" panose="020B0604030504040204" pitchFamily="50" charset="-128"/>
                          <a:ea typeface="Meiryo UI" panose="020B0604030504040204" pitchFamily="50" charset="-128"/>
                        </a:rPr>
                        <a:t>    </a:t>
                      </a:r>
                      <a:r>
                        <a:rPr kumimoji="1" lang="ja-JP" altLang="en-US" sz="1600" b="0" baseline="0" dirty="0" smtClean="0">
                          <a:solidFill>
                            <a:schemeClr val="tx1"/>
                          </a:solidFill>
                          <a:latin typeface="Meiryo UI" panose="020B0604030504040204" pitchFamily="50" charset="-128"/>
                          <a:ea typeface="Meiryo UI" panose="020B0604030504040204" pitchFamily="50" charset="-128"/>
                        </a:rPr>
                        <a:t>国土形成計画（全国計画）</a:t>
                      </a:r>
                      <a:endParaRPr kumimoji="1" lang="en-US" altLang="ja-JP" sz="1600" b="0" baseline="0" dirty="0" smtClean="0">
                        <a:solidFill>
                          <a:schemeClr val="tx1"/>
                        </a:solidFill>
                        <a:latin typeface="Meiryo UI" panose="020B0604030504040204" pitchFamily="50" charset="-128"/>
                        <a:ea typeface="Meiryo UI" panose="020B0604030504040204" pitchFamily="50" charset="-128"/>
                      </a:endParaRPr>
                    </a:p>
                    <a:p>
                      <a:pPr marL="0" marR="0" lvl="0" indent="0" algn="ctr" defTabSz="959937"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2015.8</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閣議決定</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baseline="0" dirty="0" smtClean="0">
                          <a:solidFill>
                            <a:schemeClr val="tx1"/>
                          </a:solidFill>
                          <a:latin typeface="Meiryo UI" panose="020B0604030504040204" pitchFamily="50" charset="-128"/>
                          <a:ea typeface="Meiryo UI" panose="020B0604030504040204" pitchFamily="50" charset="-128"/>
                        </a:rPr>
                        <a:t>関西広域地方計画</a:t>
                      </a:r>
                      <a:endParaRPr kumimoji="1" lang="en-US" altLang="ja-JP" sz="1600" b="0" baseline="0" dirty="0" smtClean="0">
                        <a:solidFill>
                          <a:schemeClr val="tx1"/>
                        </a:solidFill>
                        <a:latin typeface="Meiryo UI" panose="020B0604030504040204" pitchFamily="50" charset="-128"/>
                        <a:ea typeface="Meiryo UI" panose="020B0604030504040204" pitchFamily="50" charset="-128"/>
                      </a:endParaRPr>
                    </a:p>
                    <a:p>
                      <a:pPr marL="0" marR="0" lvl="0" indent="0" algn="ctr" defTabSz="959937"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tx1"/>
                          </a:solidFill>
                          <a:latin typeface="Meiryo UI" panose="020B0604030504040204" pitchFamily="50" charset="-128"/>
                          <a:ea typeface="Meiryo UI" panose="020B0604030504040204" pitchFamily="50" charset="-128"/>
                        </a:rPr>
                        <a:t>　</a:t>
                      </a:r>
                      <a:r>
                        <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2016.3</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国土交通大臣決定</a:t>
                      </a:r>
                      <a:r>
                        <a:rPr kumimoji="1" lang="ja-JP" altLang="en-US" sz="1600" b="0" dirty="0" smtClean="0">
                          <a:solidFill>
                            <a:schemeClr val="tx1"/>
                          </a:solidFill>
                          <a:latin typeface="Meiryo UI" panose="020B0604030504040204" pitchFamily="50" charset="-128"/>
                          <a:ea typeface="Meiryo UI" panose="020B0604030504040204" pitchFamily="50" charset="-128"/>
                        </a:rPr>
                        <a:t>　　　　　</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baseline="0" dirty="0" smtClean="0">
                          <a:solidFill>
                            <a:schemeClr val="tx1"/>
                          </a:solidFill>
                          <a:latin typeface="Meiryo UI" panose="020B0604030504040204" pitchFamily="50" charset="-128"/>
                          <a:ea typeface="Meiryo UI" panose="020B0604030504040204" pitchFamily="50" charset="-128"/>
                        </a:rPr>
                        <a:t>近畿圏整備計画</a:t>
                      </a:r>
                      <a:endParaRPr kumimoji="1" lang="en-US" altLang="ja-JP" sz="1600" b="0" baseline="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2016.3</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国土交通大臣決定</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4972146"/>
                  </a:ext>
                </a:extLst>
              </a:tr>
              <a:tr h="5660655">
                <a:tc>
                  <a:txBody>
                    <a:bodyPr/>
                    <a:lstStyle/>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第２部　分野別施策の基本的方向</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第６章 防災・減災に関する基本的な施策</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第４節 諸機能及びネットワークの多重性・</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代替性確保等による災害に強い国土構造の構築</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r>
                      <a:br>
                        <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b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（１）中枢管理機能等のバックアップ等</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災害対応や復旧・復興で重要な役割を担う行政の諸機能が、災害直後においても適切に維持、確保できるよう、政府全体のＢＣＰ（業務継続計画）を踏まえ、各府省庁のＢＣＰについて、実効性を高めるための訓練や評価を実施しつつ、不断に見直す。また、機能が集積している地域の防災・減災対策を進めつつ、官庁施設の耐震化、物資の備蓄、電力等の確保、通信経路やネットワーク拠点の二重化、各種データのバックアップ体制の整備等の対策を推進する。さらに、</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東京に集中する人口及び諸機能の分散、中枢管理機能のバックアップ体制の整備等を進める</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。また、政府業務継続計画（首都直下地震対策）に基づき、</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行政中枢機能の全部又は一部を維持することが困難となった場合における当該行政中枢機能の一時的な代替に関する事項について検討する</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0" lang="ja-JP"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endParaRPr kumimoji="1" lang="en-US" altLang="ja-JP" sz="1000" u="sng" dirty="0" smtClean="0">
                        <a:solidFill>
                          <a:schemeClr val="tx1"/>
                        </a:solidFill>
                        <a:latin typeface="Meiryo UI" panose="020B0604030504040204" pitchFamily="50" charset="-128"/>
                        <a:ea typeface="Meiryo UI" panose="020B0604030504040204" pitchFamily="50" charset="-128"/>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第３部　計画の効果的推進及び広域地方計画の策定・推進</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第２章 広域地方計画の基本的考え方</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（１）各広域ブロックの現況と課題</a:t>
                      </a:r>
                    </a:p>
                    <a:p>
                      <a:pPr marL="0" marR="0" lvl="0" indent="0" algn="l"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⑤</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近畿圏</a:t>
                      </a:r>
                      <a:endParaRPr kumimoji="0" lang="en-US" altLang="ja-JP"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（前略）</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我が国第二の経済圏であり</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中略）健康・医療分野を始め、学術・研究機能が集積している。国際コンテナ戦略港湾、国際空港等、国際的なゲートウェイ機能の集積があり、アジアを中心に近畿圏への訪日外国人数も増大している。（中略）今後、リニア中央新幹線によるスーパー・メガリージョンの形成を見据え、健康・医療産業等の成長分野、観光分野等について、アジアのゲートウェイ機能や歴史、文化等の集積を活用し、対流の拡大を図ることが求められる。</a:t>
                      </a:r>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２部　関西の目指す姿と戦略</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２－４．暮らし・産業を守る災害に強い</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安全・安心圏域</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２－４－２　戦略</a:t>
                      </a:r>
                    </a:p>
                    <a:p>
                      <a:pPr marL="0" marR="0" lvl="0" indent="0" algn="just" defTabSz="914400" rtl="0" eaLnBrk="0" fontAlgn="base" latinLnBrk="0" hangingPunct="0">
                        <a:lnSpc>
                          <a:spcPct val="96000"/>
                        </a:lnSpc>
                        <a:spcBef>
                          <a:spcPct val="0"/>
                        </a:spcBef>
                        <a:spcAft>
                          <a:spcPct val="0"/>
                        </a:spcAft>
                        <a:buClrTx/>
                        <a:buSzTx/>
                        <a:buFontTx/>
                        <a:buNone/>
                        <a:tabLst/>
                        <a:defRPr/>
                      </a:pP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（４）首都圏の有する諸機能のバックアップ等</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①　首都圏に次ぐ人口・経済規模を有し、諸機能</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において相当規模の集積を抱え、さらには首都圏と同時被災の可能性が低く、阪神・淡路大震災の経験を有することから、</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東西の役割分担により災害に強い国土を形成するため、首都圏が大規模な被害を受けた場合に、ＩＣＴの活用等により、首都圏のバックアップを果たす機能を強化するとともに、そのために必要な社会基盤の充実を図る</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②　</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東京に本社等がある民間企業等に対して、本社等のバックアップ機能を関西で確保するよう支援する取組を進める</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③　政府関係機関については、地方からの提案を受ける形で関西への移転を進めることにより、雇用の確保や地域の戦略に応じた発展にもつながるため、各地域が持つ特性を発揮することができる移転提案について、その具体化を図っていく。</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３部　主要プロジェクト</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３－７．関西強靭化・防災連携プロジェクト</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endParaRPr kumimoji="0" lang="ja-JP"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６</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 首都圏の有する諸機能のバックアップ事業</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u="sng" dirty="0" smtClean="0">
                          <a:solidFill>
                            <a:schemeClr val="tx1"/>
                          </a:solidFill>
                          <a:latin typeface="Meiryo UI" panose="020B0604030504040204" pitchFamily="50" charset="-128"/>
                          <a:ea typeface="Meiryo UI" panose="020B0604030504040204" pitchFamily="50" charset="-128"/>
                        </a:rPr>
                        <a:t>首都圏が大規模な被害を受けた場合に、諸機能において相当規模の集積を抱える圏域として、首都圏のバックアップを果たせるよう、社会基盤の充実を図るとともに、東京に本社などがある民間企業等に対して、本社などのバックアップ機能を関西で確保するよう支援する取組を進める。</a:t>
                      </a:r>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第１節　目指す姿</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１　アジアのゲートウェイを担い、我が国の成長エンジンとなる圏域</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○（前略）</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我が国の経済の中核として成長し</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、スーパー・メガリージョンの一翼を担う圏域。</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○（前略）</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我が国の成長を牽引する</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次世代産業が健康・医療産業等の分野で次々と生まれる圏域。</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（中略）</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○（前略）観光誘客により</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我が国の成長を牽引する圏域。</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○次世代につながる産業を生み出し、</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東京との対峙ではなく世界を見据え、我が国のなかでもチャレンジングである成長エンジン圏域。</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○（前略）アジアを中心とした世界のゲートウェイとしての地位を築く圏域。</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4 </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暮らし・産業を守る災害に強い安全・安心圏域</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（前略）</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○首都圏の非常時には、首都圏の有する諸機能のバックアップを担う圏域。</a:t>
                      </a:r>
                      <a:endParaRPr kumimoji="0" lang="en-US" altLang="ja-JP"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第１部第２章第３節４</a:t>
                      </a:r>
                      <a:endParaRPr kumimoji="0"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endPar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（４）首都圏の有する諸機能のバックアップ等</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東西の役割分担により災害に強い国土を形成するため、</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首都圏が大規模な被害を受けた場合に、</a:t>
                      </a:r>
                      <a:r>
                        <a:rPr kumimoji="0" lang="en-US" altLang="ja-JP"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ICT</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の活用等により、首都圏のバックアップを果たす機能を強化するとともに、そのために必要な社会基盤の充実を図る。</a:t>
                      </a:r>
                      <a:endPar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ja-JP" altLang="en-US" sz="10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東京に本社等がある民間企業等に対して、本社等のバックアップ機能を近畿圏で確保するよう支援する取組を進める</a:t>
                      </a: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just" defTabSz="914400" rtl="0" eaLnBrk="0" fontAlgn="base" latinLnBrk="0" hangingPunct="0">
                        <a:lnSpc>
                          <a:spcPct val="96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政府関係機関については、地方からの提案を受ける形で移転を進めることにより、雇用の確保や地域の戦略に応じた発展にもつながるため、各地域が持つ特性を発揮することができる移転提案について、その具体化を図っていく。</a:t>
                      </a:r>
                      <a:endParaRPr kumimoji="0" lang="ja-JP"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67082838"/>
                  </a:ext>
                </a:extLst>
              </a:tr>
            </a:tbl>
          </a:graphicData>
        </a:graphic>
      </p:graphicFrame>
    </p:spTree>
    <p:extLst>
      <p:ext uri="{BB962C8B-B14F-4D97-AF65-F5344CB8AC3E}">
        <p14:creationId xmlns:p14="http://schemas.microsoft.com/office/powerpoint/2010/main" val="3392300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p:cNvSpPr txBox="1">
            <a:spLocks/>
          </p:cNvSpPr>
          <p:nvPr/>
        </p:nvSpPr>
        <p:spPr>
          <a:xfrm>
            <a:off x="7931473" y="6890785"/>
            <a:ext cx="2159794" cy="383297"/>
          </a:xfrm>
          <a:prstGeom prst="rect">
            <a:avLst/>
          </a:prstGeom>
        </p:spPr>
        <p:txBody>
          <a:bodyPr vert="horz" lIns="95991" tIns="47995" rIns="95991" bIns="47995"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100" dirty="0" smtClean="0">
                <a:solidFill>
                  <a:schemeClr val="tx2"/>
                </a:solidFill>
              </a:rPr>
              <a:t>15</a:t>
            </a:r>
            <a:endParaRPr kumimoji="1" lang="ja-JP" altLang="en-US" sz="1100" dirty="0">
              <a:solidFill>
                <a:schemeClr val="tx2"/>
              </a:solidFill>
            </a:endParaRPr>
          </a:p>
        </p:txBody>
      </p:sp>
      <p:sp>
        <p:nvSpPr>
          <p:cNvPr id="10" name="タイトル 1">
            <a:extLst>
              <a:ext uri="{FF2B5EF4-FFF2-40B4-BE49-F238E27FC236}">
                <a16:creationId xmlns:a16="http://schemas.microsoft.com/office/drawing/2014/main" id="{8F9B27B7-805D-41F0-B385-212151CA3647}"/>
              </a:ext>
            </a:extLst>
          </p:cNvPr>
          <p:cNvSpPr txBox="1">
            <a:spLocks/>
          </p:cNvSpPr>
          <p:nvPr/>
        </p:nvSpPr>
        <p:spPr>
          <a:xfrm>
            <a:off x="528793" y="883932"/>
            <a:ext cx="4930804" cy="5101875"/>
          </a:xfrm>
          <a:prstGeom prst="rect">
            <a:avLst/>
          </a:prstGeom>
          <a:noFill/>
          <a:ln w="19050">
            <a:solidFill>
              <a:schemeClr val="tx1"/>
            </a:solidFill>
          </a:ln>
        </p:spPr>
        <p:txBody>
          <a:bodyPr vert="horz" wrap="square" lIns="95991" tIns="47995" rIns="95991" bIns="47995"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2100"/>
              </a:lnSpc>
              <a:spcBef>
                <a:spcPts val="0"/>
              </a:spcBef>
            </a:pPr>
            <a:r>
              <a:rPr lang="ja-JP" altLang="en-US" sz="1365"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65"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2100"/>
              </a:lnSpc>
              <a:spcBef>
                <a:spcPts val="0"/>
              </a:spcBef>
            </a:pPr>
            <a:r>
              <a:rPr lang="ja-JP" altLang="en-US" sz="1365"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65" b="1" dirty="0">
                <a:latin typeface="Meiryo UI" panose="020B0604030504040204" pitchFamily="50" charset="-128"/>
                <a:ea typeface="Meiryo UI" panose="020B0604030504040204" pitchFamily="50" charset="-128"/>
                <a:cs typeface="Meiryo UI" panose="020B0604030504040204" pitchFamily="50" charset="-128"/>
              </a:rPr>
              <a:t>行政分野の主な取組み</a:t>
            </a:r>
            <a:endParaRPr lang="en-US" altLang="ja-JP" sz="1365" b="1"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2100"/>
              </a:lnSpc>
              <a:spcBef>
                <a:spcPts val="0"/>
              </a:spcBef>
            </a:pPr>
            <a:endParaRPr lang="en-US" altLang="ja-JP" sz="1365" b="1"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2100"/>
              </a:lnSpc>
              <a:spcBef>
                <a:spcPts val="0"/>
              </a:spcBef>
            </a:pPr>
            <a:r>
              <a:rPr lang="ja-JP" altLang="en-US" sz="1365" dirty="0">
                <a:latin typeface="Meiryo UI" panose="020B0604030504040204" pitchFamily="50" charset="-128"/>
                <a:ea typeface="Meiryo UI" panose="020B0604030504040204" pitchFamily="50" charset="-128"/>
                <a:cs typeface="Meiryo UI" panose="020B0604030504040204" pitchFamily="50" charset="-128"/>
              </a:rPr>
              <a:t>　▶ 府市それぞれの国家要望としての働きかけ</a:t>
            </a:r>
            <a:endParaRPr lang="en-US" altLang="ja-JP" sz="1365"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050"/>
              </a:lnSpc>
              <a:spcBef>
                <a:spcPts val="0"/>
              </a:spcBef>
            </a:pPr>
            <a:endParaRPr lang="en-US" altLang="ja-JP" sz="1365"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2100"/>
              </a:lnSpc>
              <a:spcBef>
                <a:spcPts val="0"/>
              </a:spcBef>
            </a:pPr>
            <a:r>
              <a:rPr lang="ja-JP" altLang="en-US" sz="1365"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年大阪府最重点要望～（以降、毎年要望）</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
            </a:r>
            <a:br>
              <a:rPr lang="en-US" altLang="ja-JP" sz="1365" dirty="0">
                <a:latin typeface="Meiryo UI" panose="020B0604030504040204" pitchFamily="50" charset="-128"/>
                <a:ea typeface="Meiryo UI" panose="020B0604030504040204" pitchFamily="50" charset="-128"/>
                <a:cs typeface="Meiryo UI" panose="020B0604030504040204" pitchFamily="50" charset="-128"/>
              </a:rPr>
            </a:br>
            <a:r>
              <a:rPr lang="ja-JP" altLang="en-US" sz="1365" dirty="0">
                <a:latin typeface="Meiryo UI" panose="020B0604030504040204" pitchFamily="50" charset="-128"/>
                <a:ea typeface="Meiryo UI" panose="020B0604030504040204" pitchFamily="50" charset="-128"/>
                <a:cs typeface="Meiryo UI" panose="020B0604030504040204" pitchFamily="50" charset="-128"/>
              </a:rPr>
              <a:t>　　 市は平成</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年から　</a:t>
            </a:r>
            <a:r>
              <a:rPr lang="en-US" altLang="ja-JP" sz="1365"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65" b="1" dirty="0">
                <a:latin typeface="Meiryo UI" panose="020B0604030504040204" pitchFamily="50" charset="-128"/>
                <a:ea typeface="Meiryo UI" panose="020B0604030504040204" pitchFamily="50" charset="-128"/>
                <a:cs typeface="Meiryo UI" panose="020B0604030504040204" pitchFamily="50" charset="-128"/>
              </a:rPr>
              <a:t>１</a:t>
            </a:r>
            <a:endParaRPr lang="en-US" altLang="ja-JP" sz="1365" b="1"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2100"/>
              </a:lnSpc>
              <a:spcBef>
                <a:spcPts val="0"/>
              </a:spcBef>
            </a:pPr>
            <a:endParaRPr lang="en-US" altLang="ja-JP" sz="1365" b="1"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2100"/>
              </a:lnSpc>
              <a:spcBef>
                <a:spcPts val="0"/>
              </a:spcBef>
            </a:pPr>
            <a:r>
              <a:rPr lang="ja-JP" altLang="en-US" sz="1365" dirty="0">
                <a:latin typeface="Meiryo UI" panose="020B0604030504040204" pitchFamily="50" charset="-128"/>
                <a:ea typeface="Meiryo UI" panose="020B0604030504040204" pitchFamily="50" charset="-128"/>
                <a:cs typeface="Meiryo UI" panose="020B0604030504040204" pitchFamily="50" charset="-128"/>
              </a:rPr>
              <a:t>　▶ 関西広域連合との協調（広域連合の要望への反映）</a:t>
            </a:r>
            <a:endParaRPr lang="en-US" altLang="ja-JP" sz="1365"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050"/>
              </a:lnSpc>
              <a:spcBef>
                <a:spcPts val="0"/>
              </a:spcBef>
            </a:pPr>
            <a:endParaRPr lang="en-US" altLang="ja-JP" sz="1365"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2100"/>
              </a:lnSpc>
              <a:spcBef>
                <a:spcPts val="0"/>
              </a:spcBef>
            </a:pPr>
            <a:r>
              <a:rPr lang="ja-JP" altLang="en-US" sz="1365"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1365"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2100"/>
              </a:lnSpc>
              <a:spcBef>
                <a:spcPts val="0"/>
              </a:spcBef>
            </a:pPr>
            <a:endParaRPr lang="en-US" altLang="ja-JP" sz="1365"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2100"/>
              </a:lnSpc>
              <a:spcBef>
                <a:spcPts val="0"/>
              </a:spcBef>
            </a:pPr>
            <a:r>
              <a:rPr lang="ja-JP" altLang="en-US" sz="1365" dirty="0">
                <a:latin typeface="Meiryo UI" panose="020B0604030504040204" pitchFamily="50" charset="-128"/>
                <a:ea typeface="Meiryo UI" panose="020B0604030504040204" pitchFamily="50" charset="-128"/>
                <a:cs typeface="Meiryo UI" panose="020B0604030504040204" pitchFamily="50" charset="-128"/>
              </a:rPr>
              <a:t>　▶ 関係省庁への働きかけ（内閣府、内閣官房、国交省）</a:t>
            </a:r>
            <a:r>
              <a:rPr lang="en-US" altLang="ja-JP" sz="1365"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65" b="1" dirty="0">
                <a:latin typeface="Meiryo UI" panose="020B0604030504040204" pitchFamily="50" charset="-128"/>
                <a:ea typeface="Meiryo UI" panose="020B0604030504040204" pitchFamily="50" charset="-128"/>
                <a:cs typeface="Meiryo UI" panose="020B0604030504040204" pitchFamily="50" charset="-128"/>
              </a:rPr>
              <a:t>２</a:t>
            </a:r>
            <a:endParaRPr lang="en-US" altLang="ja-JP" sz="1365" b="1"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050"/>
              </a:lnSpc>
              <a:spcBef>
                <a:spcPts val="0"/>
              </a:spcBef>
            </a:pPr>
            <a:endParaRPr lang="en-US" altLang="ja-JP" sz="1365" b="1"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2100"/>
              </a:lnSpc>
              <a:spcBef>
                <a:spcPts val="0"/>
              </a:spcBef>
            </a:pPr>
            <a:r>
              <a:rPr lang="ja-JP" altLang="en-US" sz="1365" dirty="0">
                <a:latin typeface="Meiryo UI" panose="020B0604030504040204" pitchFamily="50" charset="-128"/>
                <a:ea typeface="Meiryo UI" panose="020B0604030504040204" pitchFamily="50" charset="-128"/>
                <a:cs typeface="Meiryo UI" panose="020B0604030504040204" pitchFamily="50" charset="-128"/>
              </a:rPr>
              <a:t>　 ・内閣府　　平成</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4</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月及び</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6</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月、平成</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1</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
            </a:r>
            <a:br>
              <a:rPr lang="en-US" altLang="ja-JP" sz="1365" dirty="0">
                <a:latin typeface="Meiryo UI" panose="020B0604030504040204" pitchFamily="50" charset="-128"/>
                <a:ea typeface="Meiryo UI" panose="020B0604030504040204" pitchFamily="50" charset="-128"/>
                <a:cs typeface="Meiryo UI" panose="020B0604030504040204" pitchFamily="50" charset="-128"/>
              </a:rPr>
            </a:br>
            <a:r>
              <a:rPr lang="ja-JP" altLang="en-US" sz="1365" dirty="0">
                <a:latin typeface="Meiryo UI" panose="020B0604030504040204" pitchFamily="50" charset="-128"/>
                <a:ea typeface="Meiryo UI" panose="020B0604030504040204" pitchFamily="50" charset="-128"/>
                <a:cs typeface="Meiryo UI" panose="020B0604030504040204" pitchFamily="50" charset="-128"/>
              </a:rPr>
              <a:t>　　 　　　　　　令和元年</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5</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月及び</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1365"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2100"/>
              </a:lnSpc>
              <a:spcBef>
                <a:spcPts val="0"/>
              </a:spcBef>
            </a:pPr>
            <a:r>
              <a:rPr lang="ja-JP" altLang="en-US" sz="1365" dirty="0">
                <a:latin typeface="Meiryo UI" panose="020B0604030504040204" pitchFamily="50" charset="-128"/>
                <a:ea typeface="Meiryo UI" panose="020B0604030504040204" pitchFamily="50" charset="-128"/>
                <a:cs typeface="Meiryo UI" panose="020B0604030504040204" pitchFamily="50" charset="-128"/>
              </a:rPr>
              <a:t>　 ・内閣官房　平成</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7</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1365"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2100"/>
              </a:lnSpc>
              <a:spcBef>
                <a:spcPts val="0"/>
              </a:spcBef>
            </a:pPr>
            <a:r>
              <a:rPr lang="ja-JP" altLang="en-US" sz="1365" dirty="0">
                <a:latin typeface="Meiryo UI" panose="020B0604030504040204" pitchFamily="50" charset="-128"/>
                <a:ea typeface="Meiryo UI" panose="020B0604030504040204" pitchFamily="50" charset="-128"/>
                <a:cs typeface="Meiryo UI" panose="020B0604030504040204" pitchFamily="50" charset="-128"/>
              </a:rPr>
              <a:t>　 ・国交省　　平成</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7</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月、平成</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6</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月、令和</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2</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
            </a:r>
            <a:br>
              <a:rPr lang="en-US" altLang="ja-JP" sz="1365" dirty="0">
                <a:latin typeface="Meiryo UI" panose="020B0604030504040204" pitchFamily="50" charset="-128"/>
                <a:ea typeface="Meiryo UI" panose="020B0604030504040204" pitchFamily="50" charset="-128"/>
                <a:cs typeface="Meiryo UI" panose="020B0604030504040204" pitchFamily="50" charset="-128"/>
              </a:rPr>
            </a:br>
            <a:r>
              <a:rPr lang="ja-JP" altLang="en-US" sz="1365"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3</a:t>
            </a:r>
            <a:r>
              <a:rPr lang="ja-JP" altLang="en-US" sz="1365"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65"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365" dirty="0" smtClean="0">
                <a:latin typeface="Meiryo UI" panose="020B0604030504040204" pitchFamily="50" charset="-128"/>
                <a:ea typeface="Meiryo UI" panose="020B0604030504040204" pitchFamily="50" charset="-128"/>
                <a:cs typeface="Meiryo UI" panose="020B0604030504040204" pitchFamily="50" charset="-128"/>
              </a:rPr>
              <a:t>月、令和４年</a:t>
            </a:r>
            <a:r>
              <a:rPr lang="en-US" altLang="ja-JP" sz="1365"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365"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365"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2100"/>
              </a:lnSpc>
              <a:spcBef>
                <a:spcPts val="0"/>
              </a:spcBef>
            </a:pPr>
            <a:endParaRPr lang="en-US" altLang="ja-JP" sz="1365"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タイトル 1">
            <a:extLst>
              <a:ext uri="{FF2B5EF4-FFF2-40B4-BE49-F238E27FC236}">
                <a16:creationId xmlns:a16="http://schemas.microsoft.com/office/drawing/2014/main" id="{8F9B27B7-805D-41F0-B385-212151CA3647}"/>
              </a:ext>
            </a:extLst>
          </p:cNvPr>
          <p:cNvSpPr txBox="1">
            <a:spLocks/>
          </p:cNvSpPr>
          <p:nvPr/>
        </p:nvSpPr>
        <p:spPr>
          <a:xfrm>
            <a:off x="5794752" y="883931"/>
            <a:ext cx="3854750" cy="2609895"/>
          </a:xfrm>
          <a:prstGeom prst="rect">
            <a:avLst/>
          </a:prstGeom>
          <a:noFill/>
          <a:ln w="19050">
            <a:solidFill>
              <a:schemeClr val="tx1"/>
            </a:solidFill>
            <a:prstDash val="dash"/>
          </a:ln>
        </p:spPr>
        <p:txBody>
          <a:bodyPr vert="horz" wrap="square" lIns="95991" tIns="47995" rIns="95991" bIns="47995" rtlCol="0"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2100"/>
              </a:lnSpc>
              <a:spcBef>
                <a:spcPts val="0"/>
              </a:spcBef>
            </a:pPr>
            <a:r>
              <a:rPr lang="en-US" altLang="ja-JP" sz="126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60" b="1" dirty="0">
                <a:latin typeface="Meiryo UI" panose="020B0604030504040204" pitchFamily="50" charset="-128"/>
                <a:ea typeface="Meiryo UI" panose="020B0604030504040204" pitchFamily="50" charset="-128"/>
                <a:cs typeface="Meiryo UI" panose="020B0604030504040204" pitchFamily="50" charset="-128"/>
              </a:rPr>
              <a:t>１　</a:t>
            </a:r>
            <a:r>
              <a:rPr lang="ja-JP" altLang="en-US" sz="1260" b="1"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260" b="1"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60" b="1"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60" b="1"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60" b="1"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260" b="1" dirty="0">
                <a:latin typeface="Meiryo UI" panose="020B0604030504040204" pitchFamily="50" charset="-128"/>
                <a:ea typeface="Meiryo UI" panose="020B0604030504040204" pitchFamily="50" charset="-128"/>
                <a:cs typeface="Meiryo UI" panose="020B0604030504040204" pitchFamily="50" charset="-128"/>
              </a:rPr>
              <a:t>　大阪府・大阪市</a:t>
            </a:r>
            <a:r>
              <a:rPr lang="en-US" altLang="ja-JP" sz="126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60" b="1" dirty="0">
                <a:latin typeface="Meiryo UI" panose="020B0604030504040204" pitchFamily="50" charset="-128"/>
                <a:ea typeface="Meiryo UI" panose="020B0604030504040204" pitchFamily="50" charset="-128"/>
                <a:cs typeface="Meiryo UI" panose="020B0604030504040204" pitchFamily="50" charset="-128"/>
              </a:rPr>
              <a:t>国家要望文</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a:t>
            </a:r>
          </a:p>
          <a:p>
            <a:pPr algn="l">
              <a:lnSpc>
                <a:spcPts val="1575"/>
              </a:lnSpc>
              <a:spcBef>
                <a:spcPts val="0"/>
              </a:spcBef>
            </a:pPr>
            <a:r>
              <a:rPr lang="en-US" altLang="ja-JP" sz="1260" dirty="0">
                <a:latin typeface="Meiryo UI" panose="020B0604030504040204" pitchFamily="50" charset="-128"/>
                <a:ea typeface="Meiryo UI" panose="020B0604030504040204" pitchFamily="50" charset="-128"/>
                <a:cs typeface="Meiryo UI" panose="020B0604030504040204" pitchFamily="50" charset="-128"/>
              </a:rPr>
              <a:t/>
            </a:r>
            <a:br>
              <a:rPr lang="en-US" altLang="ja-JP" sz="1260" dirty="0">
                <a:latin typeface="Meiryo UI" panose="020B0604030504040204" pitchFamily="50" charset="-128"/>
                <a:ea typeface="Meiryo UI" panose="020B0604030504040204" pitchFamily="50" charset="-128"/>
                <a:cs typeface="Meiryo UI" panose="020B0604030504040204" pitchFamily="50" charset="-128"/>
              </a:rPr>
            </a:br>
            <a:r>
              <a:rPr lang="ja-JP" altLang="en-US" sz="1260" dirty="0">
                <a:latin typeface="Meiryo UI" panose="020B0604030504040204" pitchFamily="50" charset="-128"/>
                <a:ea typeface="Meiryo UI" panose="020B0604030504040204" pitchFamily="50" charset="-128"/>
                <a:cs typeface="Meiryo UI" panose="020B0604030504040204" pitchFamily="50" charset="-128"/>
              </a:rPr>
              <a:t>≪首都機能バックアップ体制の構築≫</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
            </a:r>
            <a:br>
              <a:rPr lang="en-US" altLang="ja-JP" sz="1260" dirty="0">
                <a:latin typeface="Meiryo UI" panose="020B0604030504040204" pitchFamily="50" charset="-128"/>
                <a:ea typeface="Meiryo UI" panose="020B0604030504040204" pitchFamily="50" charset="-128"/>
                <a:cs typeface="Meiryo UI" panose="020B0604030504040204" pitchFamily="50" charset="-128"/>
              </a:rPr>
            </a:br>
            <a:r>
              <a:rPr lang="en-US" altLang="ja-JP" sz="1260" dirty="0">
                <a:latin typeface="Meiryo UI" panose="020B0604030504040204" pitchFamily="50" charset="-128"/>
                <a:ea typeface="Meiryo UI" panose="020B0604030504040204" pitchFamily="50" charset="-128"/>
                <a:cs typeface="Meiryo UI" panose="020B0604030504040204" pitchFamily="50" charset="-128"/>
              </a:rPr>
              <a:t/>
            </a:r>
            <a:br>
              <a:rPr lang="en-US" altLang="ja-JP" sz="1260" dirty="0">
                <a:latin typeface="Meiryo UI" panose="020B0604030504040204" pitchFamily="50" charset="-128"/>
                <a:ea typeface="Meiryo UI" panose="020B0604030504040204" pitchFamily="50" charset="-128"/>
                <a:cs typeface="Meiryo UI" panose="020B0604030504040204" pitchFamily="50" charset="-128"/>
              </a:rPr>
            </a:b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　大規模</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な自然災害や感染症の拡大など、危機事象発生時における東京一極</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集中</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が抱えるリスクを踏まえ、国民生活や日本経済の維持継続の観点から、</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経済基盤</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が確立し各府省の地方支分部局等も集積する大阪・関西を首都機能</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バックアップエリア</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として位置づけ、国土形成計画をはじめとする国の法律・計画</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など</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に明記するとともに、必要な対策を実施すること。</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タイトル 1">
            <a:extLst>
              <a:ext uri="{FF2B5EF4-FFF2-40B4-BE49-F238E27FC236}">
                <a16:creationId xmlns:a16="http://schemas.microsoft.com/office/drawing/2014/main" id="{8F9B27B7-805D-41F0-B385-212151CA3647}"/>
              </a:ext>
            </a:extLst>
          </p:cNvPr>
          <p:cNvSpPr txBox="1">
            <a:spLocks/>
          </p:cNvSpPr>
          <p:nvPr/>
        </p:nvSpPr>
        <p:spPr>
          <a:xfrm>
            <a:off x="5794752" y="3671248"/>
            <a:ext cx="3854750" cy="2351812"/>
          </a:xfrm>
          <a:prstGeom prst="rect">
            <a:avLst/>
          </a:prstGeom>
          <a:noFill/>
          <a:ln w="19050">
            <a:solidFill>
              <a:schemeClr val="tx1"/>
            </a:solidFill>
            <a:prstDash val="dash"/>
          </a:ln>
        </p:spPr>
        <p:txBody>
          <a:bodyPr vert="horz" wrap="square" lIns="95991" tIns="47995" rIns="95991" bIns="47995" rtlCol="0"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680"/>
              </a:lnSpc>
              <a:spcBef>
                <a:spcPts val="945"/>
              </a:spcBef>
            </a:pPr>
            <a:r>
              <a:rPr lang="en-US" altLang="ja-JP" sz="126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60" b="1" dirty="0">
                <a:latin typeface="Meiryo UI" panose="020B0604030504040204" pitchFamily="50" charset="-128"/>
                <a:ea typeface="Meiryo UI" panose="020B0604030504040204" pitchFamily="50" charset="-128"/>
                <a:cs typeface="Meiryo UI" panose="020B0604030504040204" pitchFamily="50" charset="-128"/>
              </a:rPr>
              <a:t>２　関係省庁の反応（例）</a:t>
            </a:r>
            <a:endParaRPr lang="en-US" altLang="ja-JP" sz="1260" b="1"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945"/>
              </a:spcBef>
            </a:pPr>
            <a:r>
              <a:rPr lang="ja-JP" altLang="en-US" sz="1260" dirty="0">
                <a:latin typeface="Meiryo UI" panose="020B0604030504040204" pitchFamily="50" charset="-128"/>
                <a:ea typeface="Meiryo UI" panose="020B0604030504040204" pitchFamily="50" charset="-128"/>
                <a:cs typeface="Meiryo UI" panose="020B0604030504040204" pitchFamily="50" charset="-128"/>
              </a:rPr>
              <a:t>○ 東京以外の関東ではなく大阪でないといけない理由が</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
            </a:r>
            <a:br>
              <a:rPr lang="en-US" altLang="ja-JP" sz="1260" dirty="0">
                <a:latin typeface="Meiryo UI" panose="020B0604030504040204" pitchFamily="50" charset="-128"/>
                <a:ea typeface="Meiryo UI" panose="020B0604030504040204" pitchFamily="50" charset="-128"/>
                <a:cs typeface="Meiryo UI" panose="020B0604030504040204" pitchFamily="50" charset="-128"/>
              </a:rPr>
            </a:br>
            <a:r>
              <a:rPr lang="ja-JP" altLang="en-US" sz="1260" dirty="0">
                <a:latin typeface="Meiryo UI" panose="020B0604030504040204" pitchFamily="50" charset="-128"/>
                <a:ea typeface="Meiryo UI" panose="020B0604030504040204" pitchFamily="50" charset="-128"/>
                <a:cs typeface="Meiryo UI" panose="020B0604030504040204" pitchFamily="50" charset="-128"/>
              </a:rPr>
              <a:t>　 もっといるのではないか。</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945"/>
              </a:spcBef>
            </a:pPr>
            <a:r>
              <a:rPr lang="ja-JP" altLang="en-US" sz="1260" dirty="0">
                <a:latin typeface="Meiryo UI" panose="020B0604030504040204" pitchFamily="50" charset="-128"/>
                <a:ea typeface="Meiryo UI" panose="020B0604030504040204" pitchFamily="50" charset="-128"/>
                <a:cs typeface="Meiryo UI" panose="020B0604030504040204" pitchFamily="50" charset="-128"/>
              </a:rPr>
              <a:t>○ 東京と同じ環境が必要というわけではないと思われる。</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945"/>
              </a:spcBef>
            </a:pPr>
            <a:r>
              <a:rPr lang="ja-JP" altLang="en-US" sz="1260" dirty="0">
                <a:latin typeface="Meiryo UI" panose="020B0604030504040204" pitchFamily="50" charset="-128"/>
                <a:ea typeface="Meiryo UI" panose="020B0604030504040204" pitchFamily="50" charset="-128"/>
                <a:cs typeface="Meiryo UI" panose="020B0604030504040204" pitchFamily="50" charset="-128"/>
              </a:rPr>
              <a:t>○ コロナで距離的な制約はなくなってきているのではないか</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6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945"/>
              </a:spcBef>
            </a:pP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 スーパーメガリージョンの形成、三大都市圏の成長、</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
            </a:r>
            <a:br>
              <a:rPr lang="en-US" altLang="ja-JP" sz="1260" dirty="0">
                <a:latin typeface="Meiryo UI" panose="020B0604030504040204" pitchFamily="50" charset="-128"/>
                <a:ea typeface="Meiryo UI" panose="020B0604030504040204" pitchFamily="50" charset="-128"/>
                <a:cs typeface="Meiryo UI" panose="020B0604030504040204" pitchFamily="50" charset="-128"/>
              </a:rPr>
            </a:br>
            <a:r>
              <a:rPr lang="en-US" altLang="ja-JP" sz="126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　東京一極集中の是正は必要という認識。</a:t>
            </a:r>
            <a:endParaRPr lang="en-US" altLang="ja-JP" sz="126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5104" y="143502"/>
            <a:ext cx="9716038" cy="877163"/>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参考：</a:t>
            </a:r>
            <a:r>
              <a:rPr lang="ja-JP" altLang="en-US" sz="2000" b="1" dirty="0">
                <a:latin typeface="Meiryo UI" panose="020B0604030504040204" pitchFamily="50" charset="-128"/>
                <a:ea typeface="Meiryo UI" panose="020B0604030504040204" pitchFamily="50" charset="-128"/>
              </a:rPr>
              <a:t>首都</a:t>
            </a:r>
            <a:r>
              <a:rPr lang="ja-JP" altLang="en-US" sz="2000" b="1" dirty="0" smtClean="0">
                <a:latin typeface="Meiryo UI" panose="020B0604030504040204" pitchFamily="50" charset="-128"/>
                <a:ea typeface="Meiryo UI" panose="020B0604030504040204" pitchFamily="50" charset="-128"/>
              </a:rPr>
              <a:t>機能のバックアップにかかる大阪府市の取組み（行政分野）</a:t>
            </a:r>
            <a:endParaRPr lang="en-US" altLang="ja-JP" sz="2000" b="1" dirty="0" smtClean="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　　　　　　　　　　　　　　　　　　　　　　　</a:t>
            </a:r>
            <a:r>
              <a:rPr lang="ja-JP" altLang="en-US" sz="1000" b="1" dirty="0" smtClean="0">
                <a:latin typeface="Meiryo UI" panose="020B0604030504040204" pitchFamily="50" charset="-128"/>
                <a:ea typeface="Meiryo UI" panose="020B0604030504040204" pitchFamily="50" charset="-128"/>
              </a:rPr>
              <a:t>　                                                   第</a:t>
            </a:r>
            <a:r>
              <a:rPr lang="en-US" altLang="ja-JP" sz="1000" b="1" dirty="0" smtClean="0">
                <a:latin typeface="Meiryo UI" panose="020B0604030504040204" pitchFamily="50" charset="-128"/>
                <a:ea typeface="Meiryo UI" panose="020B0604030504040204" pitchFamily="50" charset="-128"/>
              </a:rPr>
              <a:t>2</a:t>
            </a:r>
            <a:r>
              <a:rPr lang="ja-JP" altLang="en-US" sz="1000" b="1" dirty="0" smtClean="0">
                <a:latin typeface="Meiryo UI" panose="020B0604030504040204" pitchFamily="50" charset="-128"/>
                <a:ea typeface="Meiryo UI" panose="020B0604030504040204" pitchFamily="50" charset="-128"/>
              </a:rPr>
              <a:t>回意見交換会（</a:t>
            </a:r>
            <a:r>
              <a:rPr lang="en-US" altLang="ja-JP" sz="1000" b="1" dirty="0" smtClean="0">
                <a:latin typeface="Meiryo UI" panose="020B0604030504040204" pitchFamily="50" charset="-128"/>
                <a:ea typeface="Meiryo UI" panose="020B0604030504040204" pitchFamily="50" charset="-128"/>
              </a:rPr>
              <a:t>20220120</a:t>
            </a:r>
            <a:r>
              <a:rPr lang="ja-JP" altLang="en-US" sz="1000" b="1" dirty="0" smtClean="0">
                <a:latin typeface="Meiryo UI" panose="020B0604030504040204" pitchFamily="50" charset="-128"/>
                <a:ea typeface="Meiryo UI" panose="020B0604030504040204" pitchFamily="50" charset="-128"/>
              </a:rPr>
              <a:t>）資料再掲（一部更新）</a:t>
            </a:r>
            <a:r>
              <a:rPr lang="en-US" altLang="ja-JP" sz="1000" b="1" dirty="0" smtClean="0">
                <a:latin typeface="Meiryo UI" panose="020B0604030504040204" pitchFamily="50" charset="-128"/>
                <a:ea typeface="Meiryo UI" panose="020B0604030504040204" pitchFamily="50" charset="-128"/>
              </a:rPr>
              <a:t/>
            </a:r>
            <a:br>
              <a:rPr lang="en-US" altLang="ja-JP" sz="1000" b="1" dirty="0" smtClean="0">
                <a:latin typeface="Meiryo UI" panose="020B0604030504040204" pitchFamily="50" charset="-128"/>
                <a:ea typeface="Meiryo UI" panose="020B0604030504040204" pitchFamily="50" charset="-128"/>
              </a:rPr>
            </a:br>
            <a:r>
              <a:rPr lang="ja-JP" altLang="en-US" sz="1000" b="1"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85423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タイトル 1">
            <a:extLst>
              <a:ext uri="{FF2B5EF4-FFF2-40B4-BE49-F238E27FC236}">
                <a16:creationId xmlns:a16="http://schemas.microsoft.com/office/drawing/2014/main" id="{8F9B27B7-805D-41F0-B385-212151CA3647}"/>
              </a:ext>
            </a:extLst>
          </p:cNvPr>
          <p:cNvSpPr txBox="1">
            <a:spLocks/>
          </p:cNvSpPr>
          <p:nvPr/>
        </p:nvSpPr>
        <p:spPr>
          <a:xfrm>
            <a:off x="5372139" y="735692"/>
            <a:ext cx="4358020" cy="5798318"/>
          </a:xfrm>
          <a:prstGeom prst="rect">
            <a:avLst/>
          </a:prstGeom>
          <a:noFill/>
          <a:ln w="19050">
            <a:solidFill>
              <a:schemeClr val="tx1"/>
            </a:solidFill>
            <a:prstDash val="dash"/>
          </a:ln>
        </p:spPr>
        <p:txBody>
          <a:bodyPr vert="horz" wrap="square" lIns="95991" tIns="47995" rIns="95991" bIns="47995"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680"/>
              </a:lnSpc>
              <a:spcBef>
                <a:spcPts val="945"/>
              </a:spcBef>
            </a:pPr>
            <a:r>
              <a:rPr lang="en-US" altLang="ja-JP" sz="105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１　首都圏企業へのアンケート結果</a:t>
            </a:r>
            <a:r>
              <a:rPr lang="en-US" altLang="ja-JP" sz="105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5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br>
            <a:r>
              <a:rPr lang="ja-JP" altLang="en-US" sz="105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（一時的なバックアップ拠点として想定しているエリア）</a:t>
            </a:r>
            <a:endParaRPr lang="en-US" altLang="ja-JP" sz="105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2"/>
          <a:stretch>
            <a:fillRect/>
          </a:stretch>
        </p:blipFill>
        <p:spPr>
          <a:xfrm>
            <a:off x="5551278" y="1247013"/>
            <a:ext cx="4004671" cy="2412637"/>
          </a:xfrm>
          <a:prstGeom prst="rect">
            <a:avLst/>
          </a:prstGeom>
        </p:spPr>
      </p:pic>
      <p:pic>
        <p:nvPicPr>
          <p:cNvPr id="17" name="図 16"/>
          <p:cNvPicPr>
            <a:picLocks noChangeAspect="1"/>
          </p:cNvPicPr>
          <p:nvPr/>
        </p:nvPicPr>
        <p:blipFill>
          <a:blip r:embed="rId3"/>
          <a:stretch>
            <a:fillRect/>
          </a:stretch>
        </p:blipFill>
        <p:spPr>
          <a:xfrm>
            <a:off x="5715281" y="3820061"/>
            <a:ext cx="3844249" cy="2419343"/>
          </a:xfrm>
          <a:prstGeom prst="rect">
            <a:avLst/>
          </a:prstGeom>
        </p:spPr>
      </p:pic>
      <p:sp>
        <p:nvSpPr>
          <p:cNvPr id="11" name="スライド番号プレースホルダー 1"/>
          <p:cNvSpPr txBox="1">
            <a:spLocks/>
          </p:cNvSpPr>
          <p:nvPr/>
        </p:nvSpPr>
        <p:spPr>
          <a:xfrm>
            <a:off x="7972417" y="6877136"/>
            <a:ext cx="2159794" cy="383297"/>
          </a:xfrm>
          <a:prstGeom prst="rect">
            <a:avLst/>
          </a:prstGeom>
        </p:spPr>
        <p:txBody>
          <a:bodyPr vert="horz" lIns="95991" tIns="47995" rIns="95991" bIns="47995"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100" dirty="0" smtClean="0">
                <a:solidFill>
                  <a:schemeClr val="tx2"/>
                </a:solidFill>
              </a:rPr>
              <a:t>16</a:t>
            </a:r>
            <a:endParaRPr kumimoji="1" lang="ja-JP" altLang="en-US" sz="1100" dirty="0">
              <a:solidFill>
                <a:schemeClr val="tx2"/>
              </a:solidFill>
            </a:endParaRPr>
          </a:p>
        </p:txBody>
      </p:sp>
      <p:sp>
        <p:nvSpPr>
          <p:cNvPr id="14" name="タイトル 1">
            <a:extLst>
              <a:ext uri="{FF2B5EF4-FFF2-40B4-BE49-F238E27FC236}">
                <a16:creationId xmlns:a16="http://schemas.microsoft.com/office/drawing/2014/main" id="{8F9B27B7-805D-41F0-B385-212151CA3647}"/>
              </a:ext>
            </a:extLst>
          </p:cNvPr>
          <p:cNvSpPr txBox="1">
            <a:spLocks/>
          </p:cNvSpPr>
          <p:nvPr/>
        </p:nvSpPr>
        <p:spPr>
          <a:xfrm>
            <a:off x="473970" y="735691"/>
            <a:ext cx="4723958" cy="5798319"/>
          </a:xfrm>
          <a:prstGeom prst="rect">
            <a:avLst/>
          </a:prstGeom>
          <a:noFill/>
          <a:ln w="19050">
            <a:solidFill>
              <a:schemeClr val="tx1"/>
            </a:solidFill>
          </a:ln>
        </p:spPr>
        <p:txBody>
          <a:bodyPr vert="horz" wrap="square" lIns="95991" tIns="47995" rIns="95991" bIns="47995"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680"/>
              </a:lnSpc>
              <a:spcBef>
                <a:spcPts val="0"/>
              </a:spcBef>
            </a:pPr>
            <a:endParaRPr lang="en-US" altLang="ja-JP" sz="126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r>
              <a:rPr lang="ja-JP" altLang="en-US" sz="1260" b="1" dirty="0">
                <a:latin typeface="Meiryo UI" panose="020B0604030504040204" pitchFamily="50" charset="-128"/>
                <a:ea typeface="Meiryo UI" panose="020B0604030504040204" pitchFamily="50" charset="-128"/>
                <a:cs typeface="Meiryo UI" panose="020B0604030504040204" pitchFamily="50" charset="-128"/>
              </a:rPr>
              <a:t>　経済分野の主な取組み</a:t>
            </a:r>
            <a:endParaRPr lang="en-US" altLang="ja-JP" sz="1260" b="1"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endParaRPr lang="en-US" altLang="ja-JP" sz="1260" b="1"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r>
              <a:rPr lang="ja-JP" altLang="en-US" sz="1260" dirty="0">
                <a:latin typeface="Meiryo UI" panose="020B0604030504040204" pitchFamily="50" charset="-128"/>
                <a:ea typeface="Meiryo UI" panose="020B0604030504040204" pitchFamily="50" charset="-128"/>
                <a:cs typeface="Meiryo UI" panose="020B0604030504040204" pitchFamily="50" charset="-128"/>
              </a:rPr>
              <a:t>　● 首都圏企業へのプロモーション</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050"/>
              </a:lnSpc>
              <a:spcBef>
                <a:spcPts val="0"/>
              </a:spcBef>
            </a:pP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r>
              <a:rPr lang="ja-JP" altLang="en-US" sz="1260" dirty="0">
                <a:latin typeface="Meiryo UI" panose="020B0604030504040204" pitchFamily="50" charset="-128"/>
                <a:ea typeface="Meiryo UI" panose="020B0604030504040204" pitchFamily="50" charset="-128"/>
                <a:cs typeface="Meiryo UI" panose="020B0604030504040204" pitchFamily="50" charset="-128"/>
              </a:rPr>
              <a:t>　● 連携協定を締結</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した</a:t>
            </a:r>
            <a:r>
              <a:rPr lang="en-US" altLang="ja-JP" sz="1260" dirty="0" smtClean="0">
                <a:latin typeface="Meiryo UI" panose="020B0604030504040204" pitchFamily="50" charset="-128"/>
                <a:ea typeface="Meiryo UI" panose="020B0604030504040204" pitchFamily="50" charset="-128"/>
                <a:cs typeface="Meiryo UI" panose="020B0604030504040204" pitchFamily="50" charset="-128"/>
              </a:rPr>
              <a:t>JTB</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セミナー</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
            </a:r>
            <a:br>
              <a:rPr lang="en-US" altLang="ja-JP" sz="1260" dirty="0">
                <a:latin typeface="Meiryo UI" panose="020B0604030504040204" pitchFamily="50" charset="-128"/>
                <a:ea typeface="Meiryo UI" panose="020B0604030504040204" pitchFamily="50" charset="-128"/>
                <a:cs typeface="Meiryo UI" panose="020B0604030504040204" pitchFamily="50" charset="-128"/>
              </a:rPr>
            </a:br>
            <a:r>
              <a:rPr lang="ja-JP" altLang="en-US" sz="126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月、令和元年</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050"/>
              </a:lnSpc>
              <a:spcBef>
                <a:spcPts val="0"/>
              </a:spcBef>
            </a:pP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r>
              <a:rPr lang="ja-JP" altLang="en-US" sz="1260" dirty="0">
                <a:latin typeface="Meiryo UI" panose="020B0604030504040204" pitchFamily="50" charset="-128"/>
                <a:ea typeface="Meiryo UI" panose="020B0604030504040204" pitchFamily="50" charset="-128"/>
                <a:cs typeface="Meiryo UI" panose="020B0604030504040204" pitchFamily="50" charset="-128"/>
              </a:rPr>
              <a:t>　● 市経済戦略局主催の企業立地セミナー</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
            </a:r>
            <a:br>
              <a:rPr lang="en-US" altLang="ja-JP" sz="1260" dirty="0">
                <a:latin typeface="Meiryo UI" panose="020B0604030504040204" pitchFamily="50" charset="-128"/>
                <a:ea typeface="Meiryo UI" panose="020B0604030504040204" pitchFamily="50" charset="-128"/>
                <a:cs typeface="Meiryo UI" panose="020B0604030504040204" pitchFamily="50" charset="-128"/>
              </a:rPr>
            </a:br>
            <a:r>
              <a:rPr lang="ja-JP" altLang="en-US" sz="126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月、令和元年</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050"/>
              </a:lnSpc>
              <a:spcBef>
                <a:spcPts val="0"/>
              </a:spcBef>
            </a:pPr>
            <a:r>
              <a:rPr lang="ja-JP" altLang="en-US" sz="126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r>
              <a:rPr lang="ja-JP" altLang="en-US" sz="1260" dirty="0">
                <a:latin typeface="Meiryo UI" panose="020B0604030504040204" pitchFamily="50" charset="-128"/>
                <a:ea typeface="Meiryo UI" panose="020B0604030504040204" pitchFamily="50" charset="-128"/>
                <a:cs typeface="Meiryo UI" panose="020B0604030504040204" pitchFamily="50" charset="-128"/>
              </a:rPr>
              <a:t>  ● 危機管理</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関係セミナー（数字は視聴者数）</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r>
              <a:rPr lang="en-US" altLang="ja-JP" sz="126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（令和元年</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60" dirty="0" smtClean="0">
                <a:latin typeface="Meiryo UI" panose="020B0604030504040204" pitchFamily="50" charset="-128"/>
                <a:ea typeface="Meiryo UI" panose="020B0604030504040204" pitchFamily="50" charset="-128"/>
                <a:cs typeface="Meiryo UI" panose="020B0604030504040204" pitchFamily="50" charset="-128"/>
              </a:rPr>
              <a:t>150</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名、</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60" dirty="0" smtClean="0">
                <a:latin typeface="Meiryo UI" panose="020B0604030504040204" pitchFamily="50" charset="-128"/>
                <a:ea typeface="Meiryo UI" panose="020B0604030504040204" pitchFamily="50" charset="-128"/>
                <a:cs typeface="Meiryo UI" panose="020B0604030504040204" pitchFamily="50" charset="-128"/>
              </a:rPr>
              <a:t>170</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名、令和</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6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r>
              <a:rPr lang="ja-JP" altLang="en-US" sz="126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60" dirty="0" smtClean="0">
                <a:latin typeface="Meiryo UI" panose="020B0604030504040204" pitchFamily="50" charset="-128"/>
                <a:ea typeface="Meiryo UI" panose="020B0604030504040204" pitchFamily="50" charset="-128"/>
                <a:cs typeface="Meiryo UI" panose="020B0604030504040204" pitchFamily="50" charset="-128"/>
              </a:rPr>
              <a:t>383</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名、</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60" dirty="0" smtClean="0">
                <a:latin typeface="Meiryo UI" panose="020B0604030504040204" pitchFamily="50" charset="-128"/>
                <a:ea typeface="Meiryo UI" panose="020B0604030504040204" pitchFamily="50" charset="-128"/>
                <a:cs typeface="Meiryo UI" panose="020B0604030504040204" pitchFamily="50" charset="-128"/>
              </a:rPr>
              <a:t>300</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名、令和</a:t>
            </a:r>
            <a:r>
              <a:rPr lang="en-US" altLang="ja-JP" sz="126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6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60" dirty="0" smtClean="0">
                <a:latin typeface="Meiryo UI" panose="020B0604030504040204" pitchFamily="50" charset="-128"/>
                <a:ea typeface="Meiryo UI" panose="020B0604030504040204" pitchFamily="50" charset="-128"/>
                <a:cs typeface="Meiryo UI" panose="020B0604030504040204" pitchFamily="50" charset="-128"/>
              </a:rPr>
              <a:t>301</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名）</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050"/>
              </a:lnSpc>
              <a:spcBef>
                <a:spcPts val="0"/>
              </a:spcBef>
            </a:pP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r>
              <a:rPr lang="ja-JP" altLang="en-US" sz="1260" dirty="0">
                <a:latin typeface="Meiryo UI" panose="020B0604030504040204" pitchFamily="50" charset="-128"/>
                <a:ea typeface="Meiryo UI" panose="020B0604030504040204" pitchFamily="50" charset="-128"/>
                <a:cs typeface="Meiryo UI" panose="020B0604030504040204" pitchFamily="50" charset="-128"/>
              </a:rPr>
              <a:t>　● マスコミとの連携</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r>
              <a:rPr lang="en-US" altLang="ja-JP" sz="126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（危機管理メディアでのウェブ配信、新聞記事掲載など）</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
            </a:r>
            <a:br>
              <a:rPr lang="en-US" altLang="ja-JP" sz="1260" dirty="0">
                <a:latin typeface="Meiryo UI" panose="020B0604030504040204" pitchFamily="50" charset="-128"/>
                <a:ea typeface="Meiryo UI" panose="020B0604030504040204" pitchFamily="50" charset="-128"/>
                <a:cs typeface="Meiryo UI" panose="020B0604030504040204" pitchFamily="50" charset="-128"/>
              </a:rPr>
            </a:br>
            <a:r>
              <a:rPr lang="ja-JP" altLang="en-US" sz="1260" dirty="0">
                <a:latin typeface="Meiryo UI" panose="020B0604030504040204" pitchFamily="50" charset="-128"/>
                <a:ea typeface="Meiryo UI" panose="020B0604030504040204" pitchFamily="50" charset="-128"/>
                <a:cs typeface="Meiryo UI" panose="020B0604030504040204" pitchFamily="50" charset="-128"/>
              </a:rPr>
              <a:t>　   ・リスク対策</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.COM</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　新建新聞</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r>
              <a:rPr lang="en-US" altLang="ja-JP" sz="126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月、令和</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月、令和</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050"/>
              </a:lnSpc>
              <a:spcBef>
                <a:spcPts val="0"/>
              </a:spcBef>
            </a:pP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r>
              <a:rPr lang="ja-JP" altLang="en-US" sz="1260" dirty="0">
                <a:latin typeface="Meiryo UI" panose="020B0604030504040204" pitchFamily="50" charset="-128"/>
                <a:ea typeface="Meiryo UI" panose="020B0604030504040204" pitchFamily="50" charset="-128"/>
                <a:cs typeface="Meiryo UI" panose="020B0604030504040204" pitchFamily="50" charset="-128"/>
              </a:rPr>
              <a:t>　● 大阪にバックアップ拠点を置く首都圏企業の事例発信</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
            </a:r>
            <a:br>
              <a:rPr lang="en-US" altLang="ja-JP" sz="1260" dirty="0">
                <a:latin typeface="Meiryo UI" panose="020B0604030504040204" pitchFamily="50" charset="-128"/>
                <a:ea typeface="Meiryo UI" panose="020B0604030504040204" pitchFamily="50" charset="-128"/>
                <a:cs typeface="Meiryo UI" panose="020B0604030504040204" pitchFamily="50" charset="-128"/>
              </a:rPr>
            </a:br>
            <a:r>
              <a:rPr lang="ja-JP" altLang="en-US" sz="1260" dirty="0">
                <a:latin typeface="Meiryo UI" panose="020B0604030504040204" pitchFamily="50" charset="-128"/>
                <a:ea typeface="Meiryo UI" panose="020B0604030504040204" pitchFamily="50" charset="-128"/>
                <a:cs typeface="Meiryo UI" panose="020B0604030504040204" pitchFamily="50" charset="-128"/>
              </a:rPr>
              <a:t>　  （府</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市</a:t>
            </a:r>
            <a:r>
              <a:rPr lang="en-US" altLang="ja-JP" sz="1260" dirty="0" smtClean="0">
                <a:latin typeface="Meiryo UI" panose="020B0604030504040204" pitchFamily="50" charset="-128"/>
                <a:ea typeface="Meiryo UI" panose="020B0604030504040204" pitchFamily="50" charset="-128"/>
                <a:cs typeface="Meiryo UI" panose="020B0604030504040204" pitchFamily="50" charset="-128"/>
              </a:rPr>
              <a:t>HP</a:t>
            </a:r>
            <a:r>
              <a:rPr lang="ja-JP" altLang="en-US" sz="1260" dirty="0" smtClean="0">
                <a:latin typeface="Meiryo UI" panose="020B0604030504040204" pitchFamily="50" charset="-128"/>
                <a:ea typeface="Meiryo UI" panose="020B0604030504040204" pitchFamily="50" charset="-128"/>
                <a:cs typeface="Meiryo UI" panose="020B0604030504040204" pitchFamily="50" charset="-128"/>
              </a:rPr>
              <a:t>掲載</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　現在</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社紹介中</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050"/>
              </a:lnSpc>
              <a:spcBef>
                <a:spcPts val="0"/>
              </a:spcBef>
            </a:pPr>
            <a:r>
              <a:rPr lang="ja-JP" altLang="en-US" sz="126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r>
              <a:rPr lang="ja-JP" altLang="en-US" sz="1260" dirty="0">
                <a:latin typeface="Meiryo UI" panose="020B0604030504040204" pitchFamily="50" charset="-128"/>
                <a:ea typeface="Meiryo UI" panose="020B0604030504040204" pitchFamily="50" charset="-128"/>
                <a:cs typeface="Meiryo UI" panose="020B0604030504040204" pitchFamily="50" charset="-128"/>
              </a:rPr>
              <a:t>  ● 首都圏企業へのアンケート</a:t>
            </a:r>
            <a:r>
              <a:rPr lang="en-US" altLang="ja-JP" sz="126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60" b="1"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
            </a:r>
            <a:br>
              <a:rPr lang="en-US" altLang="ja-JP" sz="1260" dirty="0">
                <a:latin typeface="Meiryo UI" panose="020B0604030504040204" pitchFamily="50" charset="-128"/>
                <a:ea typeface="Meiryo UI" panose="020B0604030504040204" pitchFamily="50" charset="-128"/>
                <a:cs typeface="Meiryo UI" panose="020B0604030504040204" pitchFamily="50" charset="-128"/>
              </a:rPr>
            </a:br>
            <a:r>
              <a:rPr lang="ja-JP" altLang="en-US" sz="126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月、令和</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6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6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6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680"/>
              </a:lnSpc>
              <a:spcBef>
                <a:spcPts val="0"/>
              </a:spcBef>
            </a:pPr>
            <a:endParaRPr lang="en-US" altLang="ja-JP" sz="126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7312464" y="6239405"/>
            <a:ext cx="2544853" cy="205441"/>
          </a:xfrm>
          <a:prstGeom prst="rect">
            <a:avLst/>
          </a:prstGeom>
          <a:noFill/>
        </p:spPr>
        <p:txBody>
          <a:bodyPr wrap="square" rtlCol="0">
            <a:spAutoFit/>
          </a:bodyPr>
          <a:lstStyle/>
          <a:p>
            <a:pPr defTabSz="959937">
              <a:defRPr/>
            </a:pPr>
            <a:r>
              <a:rPr kumimoji="1" lang="ja-JP" altLang="en-US" sz="735" dirty="0">
                <a:solidFill>
                  <a:prstClr val="black"/>
                </a:solidFill>
                <a:latin typeface="Meiryo UI" panose="020B0604030504040204" pitchFamily="50" charset="-128"/>
                <a:ea typeface="Meiryo UI" panose="020B0604030504040204" pitchFamily="50" charset="-128"/>
              </a:rPr>
              <a:t>出典：大阪府・大阪市　副首都推進局作成パンフレット</a:t>
            </a:r>
          </a:p>
        </p:txBody>
      </p:sp>
      <p:sp>
        <p:nvSpPr>
          <p:cNvPr id="9" name="正方形/長方形 8"/>
          <p:cNvSpPr/>
          <p:nvPr/>
        </p:nvSpPr>
        <p:spPr>
          <a:xfrm>
            <a:off x="225104" y="75244"/>
            <a:ext cx="9716038" cy="877163"/>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参考：</a:t>
            </a:r>
            <a:r>
              <a:rPr lang="ja-JP" altLang="en-US" sz="2000" b="1" dirty="0">
                <a:latin typeface="Meiryo UI" panose="020B0604030504040204" pitchFamily="50" charset="-128"/>
                <a:ea typeface="Meiryo UI" panose="020B0604030504040204" pitchFamily="50" charset="-128"/>
              </a:rPr>
              <a:t>首都</a:t>
            </a:r>
            <a:r>
              <a:rPr lang="ja-JP" altLang="en-US" sz="2000" b="1" dirty="0" smtClean="0">
                <a:latin typeface="Meiryo UI" panose="020B0604030504040204" pitchFamily="50" charset="-128"/>
                <a:ea typeface="Meiryo UI" panose="020B0604030504040204" pitchFamily="50" charset="-128"/>
              </a:rPr>
              <a:t>機能のバックアップにかかる大阪府市の取組み（</a:t>
            </a:r>
            <a:r>
              <a:rPr lang="ja-JP" altLang="en-US" sz="2000" b="1" dirty="0">
                <a:latin typeface="Meiryo UI" panose="020B0604030504040204" pitchFamily="50" charset="-128"/>
                <a:ea typeface="Meiryo UI" panose="020B0604030504040204" pitchFamily="50" charset="-128"/>
              </a:rPr>
              <a:t>経済</a:t>
            </a:r>
            <a:r>
              <a:rPr lang="ja-JP" altLang="en-US" sz="2000" b="1" dirty="0" smtClean="0">
                <a:latin typeface="Meiryo UI" panose="020B0604030504040204" pitchFamily="50" charset="-128"/>
                <a:ea typeface="Meiryo UI" panose="020B0604030504040204" pitchFamily="50" charset="-128"/>
              </a:rPr>
              <a:t>分野）</a:t>
            </a:r>
            <a:endParaRPr lang="en-US" altLang="ja-JP" sz="2000" b="1" dirty="0" smtClean="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　　　　　　　　　　　　　　　　　　　　　　　　                         </a:t>
            </a:r>
            <a:r>
              <a:rPr lang="ja-JP" altLang="en-US" sz="1000" b="1" dirty="0" smtClean="0">
                <a:latin typeface="Meiryo UI" panose="020B0604030504040204" pitchFamily="50" charset="-128"/>
                <a:ea typeface="Meiryo UI" panose="020B0604030504040204" pitchFamily="50" charset="-128"/>
              </a:rPr>
              <a:t>第</a:t>
            </a:r>
            <a:r>
              <a:rPr lang="en-US" altLang="ja-JP" sz="1000" b="1" dirty="0" smtClean="0">
                <a:latin typeface="Meiryo UI" panose="020B0604030504040204" pitchFamily="50" charset="-128"/>
                <a:ea typeface="Meiryo UI" panose="020B0604030504040204" pitchFamily="50" charset="-128"/>
              </a:rPr>
              <a:t>2</a:t>
            </a:r>
            <a:r>
              <a:rPr lang="ja-JP" altLang="en-US" sz="1000" b="1" dirty="0" smtClean="0">
                <a:latin typeface="Meiryo UI" panose="020B0604030504040204" pitchFamily="50" charset="-128"/>
                <a:ea typeface="Meiryo UI" panose="020B0604030504040204" pitchFamily="50" charset="-128"/>
              </a:rPr>
              <a:t>回意見交換会（</a:t>
            </a:r>
            <a:r>
              <a:rPr lang="en-US" altLang="ja-JP" sz="1000" b="1" dirty="0" smtClean="0">
                <a:latin typeface="Meiryo UI" panose="020B0604030504040204" pitchFamily="50" charset="-128"/>
                <a:ea typeface="Meiryo UI" panose="020B0604030504040204" pitchFamily="50" charset="-128"/>
              </a:rPr>
              <a:t>20220120</a:t>
            </a:r>
            <a:r>
              <a:rPr lang="ja-JP" altLang="en-US" sz="1000" b="1" dirty="0" smtClean="0">
                <a:latin typeface="Meiryo UI" panose="020B0604030504040204" pitchFamily="50" charset="-128"/>
                <a:ea typeface="Meiryo UI" panose="020B0604030504040204" pitchFamily="50" charset="-128"/>
              </a:rPr>
              <a:t>）資料再掲（一部更新）</a:t>
            </a:r>
            <a:r>
              <a:rPr lang="en-US" altLang="ja-JP" sz="1000" b="1" dirty="0" smtClean="0">
                <a:latin typeface="Meiryo UI" panose="020B0604030504040204" pitchFamily="50" charset="-128"/>
                <a:ea typeface="Meiryo UI" panose="020B0604030504040204" pitchFamily="50" charset="-128"/>
              </a:rPr>
              <a:t/>
            </a:r>
            <a:br>
              <a:rPr lang="en-US" altLang="ja-JP" sz="1000" b="1" dirty="0" smtClean="0">
                <a:latin typeface="Meiryo UI" panose="020B0604030504040204" pitchFamily="50" charset="-128"/>
                <a:ea typeface="Meiryo UI" panose="020B0604030504040204" pitchFamily="50" charset="-128"/>
              </a:rPr>
            </a:br>
            <a:r>
              <a:rPr lang="ja-JP" altLang="en-US" sz="1000" b="1"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481045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1638" y="169681"/>
            <a:ext cx="9245262"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参考：</a:t>
            </a:r>
            <a:r>
              <a:rPr lang="ja-JP" altLang="en-US" sz="2000" b="1" dirty="0">
                <a:latin typeface="Meiryo UI" panose="020B0604030504040204" pitchFamily="50" charset="-128"/>
                <a:ea typeface="Meiryo UI" panose="020B0604030504040204" pitchFamily="50" charset="-128"/>
              </a:rPr>
              <a:t>経済</a:t>
            </a:r>
            <a:r>
              <a:rPr lang="ja-JP" altLang="en-US" sz="2000" b="1" dirty="0" smtClean="0">
                <a:latin typeface="Meiryo UI" panose="020B0604030504040204" pitchFamily="50" charset="-128"/>
                <a:ea typeface="Meiryo UI" panose="020B0604030504040204" pitchFamily="50" charset="-128"/>
              </a:rPr>
              <a:t>財政諮問会議、地域主権戦略会議、行政改革推進本部の概要　　　　　　　　　　　　　　　</a:t>
            </a:r>
            <a:r>
              <a:rPr lang="ja-JP" altLang="en-US" sz="2000" dirty="0" smtClean="0">
                <a:latin typeface="Meiryo UI" panose="020B0604030504040204" pitchFamily="50" charset="-128"/>
                <a:ea typeface="Meiryo UI" panose="020B0604030504040204" pitchFamily="50" charset="-128"/>
              </a:rPr>
              <a:t>　　　　　　　　　　　　　　　　　　　　　　　　　　　　　　　　　　　　　　　　　　</a:t>
            </a:r>
            <a:endParaRPr lang="ja-JP" altLang="en-US" sz="2000" dirty="0">
              <a:latin typeface="Meiryo UI" panose="020B0604030504040204" pitchFamily="50" charset="-128"/>
              <a:ea typeface="Meiryo UI" panose="020B0604030504040204" pitchFamily="50" charset="-128"/>
            </a:endParaRPr>
          </a:p>
        </p:txBody>
      </p:sp>
      <p:sp>
        <p:nvSpPr>
          <p:cNvPr id="5" name="スライド番号プレースホルダー 3"/>
          <p:cNvSpPr>
            <a:spLocks noGrp="1"/>
          </p:cNvSpPr>
          <p:nvPr>
            <p:ph type="sldNum" sz="quarter" idx="12"/>
          </p:nvPr>
        </p:nvSpPr>
        <p:spPr>
          <a:xfrm>
            <a:off x="7919610" y="6900702"/>
            <a:ext cx="2133600" cy="365125"/>
          </a:xfrm>
        </p:spPr>
        <p:txBody>
          <a:bodyPr/>
          <a:lstStyle/>
          <a:p>
            <a:r>
              <a:rPr kumimoji="1" lang="en-US" altLang="ja-JP" sz="1100" dirty="0" smtClean="0">
                <a:solidFill>
                  <a:schemeClr val="tx2"/>
                </a:solidFill>
              </a:rPr>
              <a:t>17</a:t>
            </a:r>
            <a:endParaRPr kumimoji="1" lang="ja-JP" altLang="en-US" sz="1100" dirty="0">
              <a:solidFill>
                <a:schemeClr val="tx2"/>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3973428526"/>
              </p:ext>
            </p:extLst>
          </p:nvPr>
        </p:nvGraphicFramePr>
        <p:xfrm>
          <a:off x="671508" y="788758"/>
          <a:ext cx="8815392" cy="6119418"/>
        </p:xfrm>
        <a:graphic>
          <a:graphicData uri="http://schemas.openxmlformats.org/drawingml/2006/table">
            <a:tbl>
              <a:tblPr firstRow="1" bandRow="1">
                <a:tableStyleId>{5C22544A-7EE6-4342-B048-85BDC9FD1C3A}</a:tableStyleId>
              </a:tblPr>
              <a:tblGrid>
                <a:gridCol w="1271588">
                  <a:extLst>
                    <a:ext uri="{9D8B030D-6E8A-4147-A177-3AD203B41FA5}">
                      <a16:colId xmlns:a16="http://schemas.microsoft.com/office/drawing/2014/main" val="2991410354"/>
                    </a:ext>
                  </a:extLst>
                </a:gridCol>
                <a:gridCol w="2500313">
                  <a:extLst>
                    <a:ext uri="{9D8B030D-6E8A-4147-A177-3AD203B41FA5}">
                      <a16:colId xmlns:a16="http://schemas.microsoft.com/office/drawing/2014/main" val="3130019792"/>
                    </a:ext>
                  </a:extLst>
                </a:gridCol>
                <a:gridCol w="2586038">
                  <a:extLst>
                    <a:ext uri="{9D8B030D-6E8A-4147-A177-3AD203B41FA5}">
                      <a16:colId xmlns:a16="http://schemas.microsoft.com/office/drawing/2014/main" val="1270008467"/>
                    </a:ext>
                  </a:extLst>
                </a:gridCol>
                <a:gridCol w="2457453">
                  <a:extLst>
                    <a:ext uri="{9D8B030D-6E8A-4147-A177-3AD203B41FA5}">
                      <a16:colId xmlns:a16="http://schemas.microsoft.com/office/drawing/2014/main" val="2358938457"/>
                    </a:ext>
                  </a:extLst>
                </a:gridCol>
              </a:tblGrid>
              <a:tr h="971533">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baseline="0" dirty="0" smtClean="0">
                          <a:solidFill>
                            <a:schemeClr val="tx1"/>
                          </a:solidFill>
                          <a:latin typeface="Meiryo UI" panose="020B0604030504040204" pitchFamily="50" charset="-128"/>
                          <a:ea typeface="Meiryo UI" panose="020B0604030504040204" pitchFamily="50" charset="-128"/>
                        </a:rPr>
                        <a:t>     </a:t>
                      </a:r>
                      <a:r>
                        <a:rPr kumimoji="1" lang="ja-JP" altLang="en-US" sz="1600" b="0" dirty="0" smtClean="0">
                          <a:solidFill>
                            <a:schemeClr val="tx1"/>
                          </a:solidFill>
                          <a:latin typeface="Meiryo UI" panose="020B0604030504040204" pitchFamily="50" charset="-128"/>
                          <a:ea typeface="Meiryo UI" panose="020B0604030504040204" pitchFamily="50" charset="-128"/>
                        </a:rPr>
                        <a:t>経済財政諮問会議</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dirty="0" smtClean="0">
                          <a:solidFill>
                            <a:schemeClr val="tx1"/>
                          </a:solidFill>
                          <a:latin typeface="Meiryo UI" panose="020B0604030504040204" pitchFamily="50" charset="-128"/>
                          <a:ea typeface="Meiryo UI" panose="020B0604030504040204" pitchFamily="50" charset="-128"/>
                        </a:rPr>
                        <a:t>　　</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p>
                      <a:r>
                        <a:rPr kumimoji="1" lang="ja-JP" altLang="en-US" sz="1600" b="0" dirty="0" smtClean="0">
                          <a:solidFill>
                            <a:schemeClr val="tx1"/>
                          </a:solidFill>
                          <a:latin typeface="Meiryo UI" panose="020B0604030504040204" pitchFamily="50" charset="-128"/>
                          <a:ea typeface="Meiryo UI" panose="020B0604030504040204" pitchFamily="50" charset="-128"/>
                        </a:rPr>
                        <a:t>　　地域主権戦略会議</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p>
                      <a:r>
                        <a:rPr kumimoji="1" lang="ja-JP" altLang="en-US" sz="1600" b="0" dirty="0" smtClean="0">
                          <a:solidFill>
                            <a:schemeClr val="tx1"/>
                          </a:solidFill>
                          <a:latin typeface="Meiryo UI" panose="020B0604030504040204" pitchFamily="50" charset="-128"/>
                          <a:ea typeface="Meiryo UI" panose="020B0604030504040204" pitchFamily="50" charset="-128"/>
                        </a:rPr>
                        <a:t>　　　　　　　</a:t>
                      </a:r>
                      <a:r>
                        <a:rPr kumimoji="1" lang="en-US" altLang="ja-JP" sz="1600" b="0" dirty="0" smtClean="0">
                          <a:solidFill>
                            <a:schemeClr val="tx1"/>
                          </a:solidFill>
                          <a:latin typeface="Meiryo UI" panose="020B0604030504040204" pitchFamily="50" charset="-128"/>
                          <a:ea typeface="Meiryo UI" panose="020B0604030504040204" pitchFamily="50" charset="-128"/>
                        </a:rPr>
                        <a:t>2013.3</a:t>
                      </a:r>
                      <a:r>
                        <a:rPr kumimoji="1" lang="ja-JP" altLang="en-US" sz="1600" b="0" dirty="0" smtClean="0">
                          <a:solidFill>
                            <a:schemeClr val="tx1"/>
                          </a:solidFill>
                          <a:latin typeface="Meiryo UI" panose="020B0604030504040204" pitchFamily="50" charset="-128"/>
                          <a:ea typeface="Meiryo UI" panose="020B0604030504040204" pitchFamily="50" charset="-128"/>
                        </a:rPr>
                        <a:t>廃止</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dirty="0" smtClean="0">
                          <a:solidFill>
                            <a:schemeClr val="tx1"/>
                          </a:solidFill>
                          <a:latin typeface="Meiryo UI" panose="020B0604030504040204" pitchFamily="50" charset="-128"/>
                          <a:ea typeface="Meiryo UI" panose="020B0604030504040204" pitchFamily="50" charset="-128"/>
                        </a:rPr>
                        <a:t>　</a:t>
                      </a:r>
                      <a:r>
                        <a:rPr kumimoji="1" lang="ja-JP" altLang="en-US" sz="1600" b="0" baseline="0" dirty="0" smtClean="0">
                          <a:solidFill>
                            <a:schemeClr val="tx1"/>
                          </a:solidFill>
                          <a:latin typeface="Meiryo UI" panose="020B0604030504040204" pitchFamily="50" charset="-128"/>
                          <a:ea typeface="Meiryo UI" panose="020B0604030504040204" pitchFamily="50" charset="-128"/>
                        </a:rPr>
                        <a:t> </a:t>
                      </a:r>
                      <a:r>
                        <a:rPr kumimoji="1" lang="ja-JP" altLang="en-US" sz="1600" b="0" dirty="0" smtClean="0">
                          <a:solidFill>
                            <a:schemeClr val="tx1"/>
                          </a:solidFill>
                          <a:latin typeface="Meiryo UI" panose="020B0604030504040204" pitchFamily="50" charset="-128"/>
                          <a:ea typeface="Meiryo UI" panose="020B0604030504040204" pitchFamily="50" charset="-128"/>
                        </a:rPr>
                        <a:t>行政改革推進本部</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4972146"/>
                  </a:ext>
                </a:extLst>
              </a:tr>
              <a:tr h="650566">
                <a:tc>
                  <a:txBody>
                    <a:bodyPr/>
                    <a:lstStyle/>
                    <a:p>
                      <a:r>
                        <a:rPr kumimoji="1" lang="ja-JP" altLang="en-US"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根　拠</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 内閣府設置法第</a:t>
                      </a:r>
                      <a:r>
                        <a:rPr kumimoji="1" lang="en-US" altLang="ja-JP" sz="1600" dirty="0" smtClean="0">
                          <a:solidFill>
                            <a:schemeClr val="tx1"/>
                          </a:solidFill>
                          <a:latin typeface="Meiryo UI" panose="020B0604030504040204" pitchFamily="50" charset="-128"/>
                          <a:ea typeface="Meiryo UI" panose="020B0604030504040204" pitchFamily="50" charset="-128"/>
                        </a:rPr>
                        <a:t>18</a:t>
                      </a:r>
                      <a:r>
                        <a:rPr kumimoji="1" lang="ja-JP" altLang="en-US" dirty="0" smtClean="0">
                          <a:solidFill>
                            <a:schemeClr val="tx1"/>
                          </a:solidFill>
                          <a:latin typeface="Meiryo UI" panose="020B0604030504040204" pitchFamily="50" charset="-128"/>
                          <a:ea typeface="Meiryo UI" panose="020B0604030504040204" pitchFamily="50" charset="-128"/>
                        </a:rPr>
                        <a:t>条</a:t>
                      </a:r>
                      <a:endParaRPr kumimoji="1" lang="ja-JP" altLang="en-US"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latin typeface="Meiryo UI" panose="020B0604030504040204" pitchFamily="50" charset="-128"/>
                          <a:ea typeface="Meiryo UI" panose="020B0604030504040204" pitchFamily="50" charset="-128"/>
                        </a:rPr>
                        <a:t>閣議決定</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latin typeface="Meiryo UI" panose="020B0604030504040204" pitchFamily="50" charset="-128"/>
                          <a:ea typeface="Meiryo UI" panose="020B0604030504040204" pitchFamily="50" charset="-128"/>
                        </a:rPr>
                        <a:t>閣議決定</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67082838"/>
                  </a:ext>
                </a:extLst>
              </a:tr>
              <a:tr h="1991983">
                <a:tc>
                  <a:txBody>
                    <a:bodyPr/>
                    <a:lstStyle/>
                    <a:p>
                      <a:r>
                        <a:rPr kumimoji="1" lang="ja-JP" altLang="en-US"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目　的</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latin typeface="Meiryo UI" panose="020B0604030504040204" pitchFamily="50" charset="-128"/>
                          <a:ea typeface="Meiryo UI" panose="020B0604030504040204" pitchFamily="50" charset="-128"/>
                        </a:rPr>
                        <a:t>経済財政政策の重要事項について、有識者等の優れた識見や知識を活用しつつ、内閣総理大臣のリーダシップを十全に発揮</a:t>
                      </a:r>
                      <a:r>
                        <a:rPr kumimoji="1" lang="ja-JP" altLang="en-US" sz="1600" smtClean="0">
                          <a:latin typeface="Meiryo UI" panose="020B0604030504040204" pitchFamily="50" charset="-128"/>
                          <a:ea typeface="Meiryo UI" panose="020B0604030504040204" pitchFamily="50" charset="-128"/>
                        </a:rPr>
                        <a:t>して調査審議。（骨太方針、国土形成計画法に規定する全国計画など）</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latin typeface="Meiryo UI" panose="020B0604030504040204" pitchFamily="50" charset="-128"/>
                          <a:ea typeface="Meiryo UI" panose="020B0604030504040204" pitchFamily="50" charset="-128"/>
                        </a:rPr>
                        <a:t>地域主権に資する改革に関する施策を検討し、実施するとともに、地方分権改革推進委員会の勧告を踏まえた施策を実施。</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latin typeface="Meiryo UI" panose="020B0604030504040204" pitchFamily="50" charset="-128"/>
                          <a:ea typeface="Meiryo UI" panose="020B0604030504040204" pitchFamily="50" charset="-128"/>
                        </a:rPr>
                        <a:t>国民本位で、時代に即した合理的かつ効率的な行政を実現するため、行政改革を政府一体となって、総合的かつ積極的に推進。</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5493040"/>
                  </a:ext>
                </a:extLst>
              </a:tr>
              <a:tr h="1451933">
                <a:tc>
                  <a:txBody>
                    <a:bodyPr/>
                    <a:lstStyle/>
                    <a:p>
                      <a:r>
                        <a:rPr kumimoji="1" lang="ja-JP" altLang="en-US"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構　成</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latin typeface="Meiryo UI" panose="020B0604030504040204" pitchFamily="50" charset="-128"/>
                          <a:ea typeface="Meiryo UI" panose="020B0604030504040204" pitchFamily="50" charset="-128"/>
                        </a:rPr>
                        <a:t>内閣総理大臣、内閣官房長官、経済財政政策担当大臣、他大臣、有識者</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latin typeface="Meiryo UI" panose="020B0604030504040204" pitchFamily="50" charset="-128"/>
                          <a:ea typeface="Meiryo UI" panose="020B0604030504040204" pitchFamily="50" charset="-128"/>
                        </a:rPr>
                        <a:t>内閣総理大臣、地域主権推進担当大臣、内閣官房長官、他大臣、有識者</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latin typeface="Meiryo UI" panose="020B0604030504040204" pitchFamily="50" charset="-128"/>
                          <a:ea typeface="Meiryo UI" panose="020B0604030504040204" pitchFamily="50" charset="-128"/>
                        </a:rPr>
                        <a:t>内閣総理大臣、行政改革担当大臣、内閣官房長官、</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他全ての大臣</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6117048"/>
                  </a:ext>
                </a:extLst>
              </a:tr>
              <a:tr h="1003226">
                <a:tc>
                  <a:txBody>
                    <a:bodyPr/>
                    <a:lstStyle/>
                    <a:p>
                      <a:r>
                        <a:rPr kumimoji="1" lang="ja-JP" altLang="en-US" sz="1600" dirty="0" smtClean="0">
                          <a:latin typeface="Meiryo UI" panose="020B0604030504040204" pitchFamily="50" charset="-128"/>
                          <a:ea typeface="Meiryo UI" panose="020B0604030504040204" pitchFamily="50" charset="-128"/>
                        </a:rPr>
                        <a:t>　事務局</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latin typeface="Meiryo UI" panose="020B0604030504040204" pitchFamily="50" charset="-128"/>
                          <a:ea typeface="Meiryo UI" panose="020B0604030504040204" pitchFamily="50" charset="-128"/>
                        </a:rPr>
                        <a:t>内閣府</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latin typeface="Meiryo UI" panose="020B0604030504040204" pitchFamily="50" charset="-128"/>
                          <a:ea typeface="Meiryo UI" panose="020B0604030504040204" pitchFamily="50" charset="-128"/>
                        </a:rPr>
                        <a:t>内閣府</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latin typeface="Meiryo UI" panose="020B0604030504040204" pitchFamily="50" charset="-128"/>
                          <a:ea typeface="Meiryo UI" panose="020B0604030504040204" pitchFamily="50" charset="-128"/>
                        </a:rPr>
                        <a:t>内閣官房</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03053891"/>
                  </a:ext>
                </a:extLst>
              </a:tr>
            </a:tbl>
          </a:graphicData>
        </a:graphic>
      </p:graphicFrame>
    </p:spTree>
    <p:extLst>
      <p:ext uri="{BB962C8B-B14F-4D97-AF65-F5344CB8AC3E}">
        <p14:creationId xmlns:p14="http://schemas.microsoft.com/office/powerpoint/2010/main" val="3215225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1638" y="169681"/>
            <a:ext cx="9245262"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参考：国と地方の協議の場の概要　　　　　　　　　　　　　　　</a:t>
            </a:r>
            <a:r>
              <a:rPr lang="ja-JP" altLang="en-US" sz="2000" dirty="0" smtClean="0">
                <a:latin typeface="Meiryo UI" panose="020B0604030504040204" pitchFamily="50" charset="-128"/>
                <a:ea typeface="Meiryo UI" panose="020B0604030504040204" pitchFamily="50" charset="-128"/>
              </a:rPr>
              <a:t>　　　　　　　　　　　　　　　　　　　　　　　　　　　　　　　　　　　　　　　　　　</a:t>
            </a:r>
            <a:endParaRPr lang="ja-JP" altLang="en-US" sz="2000" dirty="0">
              <a:latin typeface="Meiryo UI" panose="020B0604030504040204" pitchFamily="50" charset="-128"/>
              <a:ea typeface="Meiryo UI" panose="020B0604030504040204" pitchFamily="50" charset="-128"/>
            </a:endParaRPr>
          </a:p>
        </p:txBody>
      </p:sp>
      <p:sp>
        <p:nvSpPr>
          <p:cNvPr id="5" name="スライド番号プレースホルダー 3"/>
          <p:cNvSpPr>
            <a:spLocks noGrp="1"/>
          </p:cNvSpPr>
          <p:nvPr>
            <p:ph type="sldNum" sz="quarter" idx="12"/>
          </p:nvPr>
        </p:nvSpPr>
        <p:spPr>
          <a:xfrm>
            <a:off x="7933258" y="6887054"/>
            <a:ext cx="2133600" cy="365125"/>
          </a:xfrm>
        </p:spPr>
        <p:txBody>
          <a:bodyPr/>
          <a:lstStyle/>
          <a:p>
            <a:r>
              <a:rPr kumimoji="1" lang="en-US" altLang="ja-JP" sz="1100" dirty="0" smtClean="0">
                <a:solidFill>
                  <a:schemeClr val="tx2"/>
                </a:solidFill>
              </a:rPr>
              <a:t>18</a:t>
            </a:r>
            <a:endParaRPr kumimoji="1" lang="ja-JP" altLang="en-US" sz="1100" dirty="0">
              <a:solidFill>
                <a:schemeClr val="tx2"/>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3859176773"/>
              </p:ext>
            </p:extLst>
          </p:nvPr>
        </p:nvGraphicFramePr>
        <p:xfrm>
          <a:off x="671508" y="703033"/>
          <a:ext cx="4786318" cy="6055198"/>
        </p:xfrm>
        <a:graphic>
          <a:graphicData uri="http://schemas.openxmlformats.org/drawingml/2006/table">
            <a:tbl>
              <a:tblPr firstRow="1" bandRow="1">
                <a:tableStyleId>{5C22544A-7EE6-4342-B048-85BDC9FD1C3A}</a:tableStyleId>
              </a:tblPr>
              <a:tblGrid>
                <a:gridCol w="1485905">
                  <a:extLst>
                    <a:ext uri="{9D8B030D-6E8A-4147-A177-3AD203B41FA5}">
                      <a16:colId xmlns:a16="http://schemas.microsoft.com/office/drawing/2014/main" val="2991410354"/>
                    </a:ext>
                  </a:extLst>
                </a:gridCol>
                <a:gridCol w="3300413">
                  <a:extLst>
                    <a:ext uri="{9D8B030D-6E8A-4147-A177-3AD203B41FA5}">
                      <a16:colId xmlns:a16="http://schemas.microsoft.com/office/drawing/2014/main" val="3130019792"/>
                    </a:ext>
                  </a:extLst>
                </a:gridCol>
              </a:tblGrid>
              <a:tr h="971533">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baseline="0" dirty="0" smtClean="0">
                          <a:solidFill>
                            <a:schemeClr val="tx1"/>
                          </a:solidFill>
                          <a:latin typeface="Meiryo UI" panose="020B0604030504040204" pitchFamily="50" charset="-128"/>
                          <a:ea typeface="Meiryo UI" panose="020B0604030504040204" pitchFamily="50" charset="-128"/>
                        </a:rPr>
                        <a:t>     　</a:t>
                      </a:r>
                      <a:r>
                        <a:rPr kumimoji="1" lang="ja-JP" altLang="en-US" sz="1600" b="0" baseline="0" dirty="0" smtClean="0">
                          <a:solidFill>
                            <a:schemeClr val="tx1"/>
                          </a:solidFill>
                          <a:latin typeface="Meiryo UI" panose="020B0604030504040204" pitchFamily="50" charset="-128"/>
                          <a:ea typeface="Meiryo UI" panose="020B0604030504040204" pitchFamily="50" charset="-128"/>
                        </a:rPr>
                        <a:t>国と地方の協議の場</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4972146"/>
                  </a:ext>
                </a:extLst>
              </a:tr>
              <a:tr h="650566">
                <a:tc>
                  <a:txBody>
                    <a:bodyPr/>
                    <a:lstStyle/>
                    <a:p>
                      <a:r>
                        <a:rPr kumimoji="1" lang="ja-JP" altLang="en-US"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根　拠</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 国と地方の協議の場に関する法律</a:t>
                      </a:r>
                      <a:endParaRPr kumimoji="1" lang="ja-JP" altLang="en-US"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67082838"/>
                  </a:ext>
                </a:extLst>
              </a:tr>
              <a:tr h="1875393">
                <a:tc>
                  <a:txBody>
                    <a:bodyPr/>
                    <a:lstStyle/>
                    <a:p>
                      <a:r>
                        <a:rPr kumimoji="1" lang="ja-JP" altLang="en-US"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目　的</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600" dirty="0" smtClean="0">
                          <a:effectLst/>
                          <a:latin typeface="Meiryo UI" panose="020B0604030504040204" pitchFamily="50" charset="-128"/>
                          <a:ea typeface="Meiryo UI" panose="020B0604030504040204" pitchFamily="50" charset="-128"/>
                        </a:rPr>
                        <a:t>　地方自治に影響を及ぼす国の政策の企画及び立案並 </a:t>
                      </a:r>
                      <a:r>
                        <a:rPr lang="ja-JP" altLang="en-US" sz="1600" dirty="0" err="1" smtClean="0">
                          <a:effectLst/>
                          <a:latin typeface="Meiryo UI" panose="020B0604030504040204" pitchFamily="50" charset="-128"/>
                          <a:ea typeface="Meiryo UI" panose="020B0604030504040204" pitchFamily="50" charset="-128"/>
                        </a:rPr>
                        <a:t>びに</a:t>
                      </a:r>
                      <a:r>
                        <a:rPr lang="ja-JP" altLang="en-US" sz="1600" dirty="0" smtClean="0">
                          <a:effectLst/>
                          <a:latin typeface="Meiryo UI" panose="020B0604030504040204" pitchFamily="50" charset="-128"/>
                          <a:ea typeface="Meiryo UI" panose="020B0604030504040204" pitchFamily="50" charset="-128"/>
                        </a:rPr>
                        <a:t>実施について、関係各大臣と地方六団体の代表者が協議を行い、もって地方分権改革の推進並びに国及び地方公共団体の政策の効果的かつ効率的な推 進を図る。</a:t>
                      </a:r>
                      <a:endParaRPr kumimoji="1" lang="en-US" altLang="ja-JP" sz="1600" dirty="0" smtClean="0">
                        <a:effectLst/>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5493040"/>
                  </a:ext>
                </a:extLst>
              </a:tr>
              <a:tr h="1451933">
                <a:tc>
                  <a:txBody>
                    <a:bodyPr/>
                    <a:lstStyle/>
                    <a:p>
                      <a:r>
                        <a:rPr kumimoji="1" lang="ja-JP" altLang="en-US"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構　成</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　内閣官房長官、地方分権担当大臣、総務大臣、財務大臣、その他大臣、地方</a:t>
                      </a:r>
                      <a:r>
                        <a:rPr kumimoji="1" lang="en-US" altLang="ja-JP" sz="1600" dirty="0" smtClean="0">
                          <a:solidFill>
                            <a:schemeClr val="tx1"/>
                          </a:solidFill>
                          <a:latin typeface="Meiryo UI" panose="020B0604030504040204" pitchFamily="50" charset="-128"/>
                          <a:ea typeface="Meiryo UI" panose="020B0604030504040204" pitchFamily="50" charset="-128"/>
                        </a:rPr>
                        <a:t>6</a:t>
                      </a:r>
                      <a:r>
                        <a:rPr kumimoji="1" lang="ja-JP" altLang="en-US" sz="1600" dirty="0" smtClean="0">
                          <a:solidFill>
                            <a:schemeClr val="tx1"/>
                          </a:solidFill>
                          <a:latin typeface="Meiryo UI" panose="020B0604030504040204" pitchFamily="50" charset="-128"/>
                          <a:ea typeface="Meiryo UI" panose="020B0604030504040204" pitchFamily="50" charset="-128"/>
                        </a:rPr>
                        <a:t>団体代表</a:t>
                      </a:r>
                    </a:p>
                    <a:p>
                      <a:r>
                        <a:rPr kumimoji="1" lang="ja-JP" altLang="en-US" sz="1600" dirty="0" smtClean="0">
                          <a:solidFill>
                            <a:schemeClr val="tx1"/>
                          </a:solidFill>
                          <a:latin typeface="Meiryo UI" panose="020B0604030504040204" pitchFamily="50" charset="-128"/>
                          <a:ea typeface="Meiryo UI" panose="020B0604030504040204" pitchFamily="50" charset="-128"/>
                        </a:rPr>
                        <a:t>（内閣総理大臣はいつでも出席できる）</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　</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6117048"/>
                  </a:ext>
                </a:extLst>
              </a:tr>
              <a:tr h="1003226">
                <a:tc>
                  <a:txBody>
                    <a:bodyPr/>
                    <a:lstStyle/>
                    <a:p>
                      <a:r>
                        <a:rPr kumimoji="1" lang="ja-JP" altLang="en-US" sz="1600" dirty="0" smtClean="0">
                          <a:latin typeface="Meiryo UI" panose="020B0604030504040204" pitchFamily="50" charset="-128"/>
                          <a:ea typeface="Meiryo UI" panose="020B0604030504040204" pitchFamily="50" charset="-128"/>
                        </a:rPr>
                        <a:t>　事務局</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内閣官房</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03053891"/>
                  </a:ext>
                </a:extLst>
              </a:tr>
            </a:tbl>
          </a:graphicData>
        </a:graphic>
      </p:graphicFrame>
    </p:spTree>
    <p:extLst>
      <p:ext uri="{BB962C8B-B14F-4D97-AF65-F5344CB8AC3E}">
        <p14:creationId xmlns:p14="http://schemas.microsoft.com/office/powerpoint/2010/main" val="1978142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393431" y="590865"/>
            <a:ext cx="9152930" cy="6484399"/>
          </a:xfrm>
          <a:prstGeom prst="roundRect">
            <a:avLst>
              <a:gd name="adj" fmla="val 5298"/>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4625" lvl="0" indent="-174625">
              <a:lnSpc>
                <a:spcPts val="1600"/>
              </a:lnSpc>
              <a:spcBef>
                <a:spcPts val="600"/>
              </a:spcBef>
            </a:pPr>
            <a:endParaRPr lang="en-US" altLang="ja-JP" sz="1600" dirty="0" smtClean="0">
              <a:solidFill>
                <a:prstClr val="black"/>
              </a:solidFill>
              <a:latin typeface="Meiryo UI"/>
              <a:ea typeface="Meiryo UI"/>
            </a:endParaRPr>
          </a:p>
          <a:p>
            <a:pPr marL="363698" lvl="0" indent="-285750">
              <a:spcBef>
                <a:spcPts val="630"/>
              </a:spcBef>
              <a:buFont typeface="Wingdings" panose="05000000000000000000" pitchFamily="2" charset="2"/>
              <a:buChar char="Ø"/>
            </a:pPr>
            <a:endParaRPr kumimoji="1" lang="en-US" altLang="ja-JP" sz="1600" dirty="0" smtClean="0">
              <a:solidFill>
                <a:prstClr val="black"/>
              </a:solidFill>
              <a:latin typeface="Meiryo UI" panose="020B0604030504040204" pitchFamily="50" charset="-128"/>
              <a:ea typeface="Meiryo UI" panose="020B0604030504040204" pitchFamily="50" charset="-128"/>
            </a:endParaRPr>
          </a:p>
          <a:p>
            <a:pPr marL="377930" lvl="0" indent="-299982">
              <a:spcBef>
                <a:spcPts val="630"/>
              </a:spcBef>
              <a:buFont typeface="Wingdings" panose="05000000000000000000" pitchFamily="2" charset="2"/>
              <a:buChar char="Ø"/>
            </a:pPr>
            <a:endParaRPr kumimoji="1" lang="en-US" altLang="ja-JP" sz="1600" dirty="0" smtClean="0">
              <a:solidFill>
                <a:prstClr val="black"/>
              </a:solidFill>
              <a:latin typeface="Meiryo UI" panose="020B0604030504040204" pitchFamily="50" charset="-128"/>
              <a:ea typeface="Meiryo UI" panose="020B0604030504040204" pitchFamily="50" charset="-128"/>
            </a:endParaRPr>
          </a:p>
          <a:p>
            <a:pPr marL="174625" lvl="0" indent="-174625">
              <a:lnSpc>
                <a:spcPts val="1600"/>
              </a:lnSpc>
              <a:spcBef>
                <a:spcPts val="600"/>
              </a:spcBef>
            </a:pPr>
            <a:endParaRPr lang="en-US" altLang="ja-JP" sz="1600" dirty="0">
              <a:solidFill>
                <a:prstClr val="black"/>
              </a:solidFill>
              <a:latin typeface="Meiryo UI"/>
              <a:ea typeface="Meiryo UI"/>
            </a:endParaRPr>
          </a:p>
        </p:txBody>
      </p:sp>
      <p:sp>
        <p:nvSpPr>
          <p:cNvPr id="3" name="テキスト ボックス 2"/>
          <p:cNvSpPr txBox="1"/>
          <p:nvPr/>
        </p:nvSpPr>
        <p:spPr>
          <a:xfrm>
            <a:off x="393431" y="169001"/>
            <a:ext cx="9315167"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rPr>
              <a:t>「副首都実現への国レベルでの対応」関係　これまでの主な議論</a:t>
            </a:r>
            <a:endParaRPr kumimoji="1" lang="ja-JP" altLang="en-US" sz="2000" b="1" dirty="0">
              <a:latin typeface="Meiryo UI" panose="020B0604030504040204" pitchFamily="50" charset="-128"/>
              <a:ea typeface="Meiryo UI" panose="020B0604030504040204" pitchFamily="50" charset="-128"/>
            </a:endParaRPr>
          </a:p>
        </p:txBody>
      </p:sp>
      <p:sp>
        <p:nvSpPr>
          <p:cNvPr id="5" name="正方形/長方形 4"/>
          <p:cNvSpPr/>
          <p:nvPr/>
        </p:nvSpPr>
        <p:spPr>
          <a:xfrm>
            <a:off x="-119418" y="853280"/>
            <a:ext cx="2743200" cy="3899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位置づけ</a:t>
            </a:r>
            <a:r>
              <a:rPr kumimoji="1" lang="en-US" altLang="ja-JP" dirty="0" smtClean="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709476" y="777998"/>
            <a:ext cx="8683075" cy="288878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74625" lvl="0" indent="-174625">
              <a:lnSpc>
                <a:spcPts val="1800"/>
              </a:lnSpc>
              <a:spcBef>
                <a:spcPts val="600"/>
              </a:spcBef>
              <a:spcAft>
                <a:spcPts val="600"/>
              </a:spcAft>
            </a:pPr>
            <a:endParaRPr lang="en-US" altLang="ja-JP" dirty="0">
              <a:solidFill>
                <a:prstClr val="black"/>
              </a:solidFill>
              <a:latin typeface="Meiryo UI"/>
              <a:ea typeface="Meiryo UI"/>
            </a:endParaRPr>
          </a:p>
          <a:p>
            <a:pPr marL="285750" lvl="0" indent="-285750">
              <a:lnSpc>
                <a:spcPts val="1800"/>
              </a:lnSpc>
              <a:spcBef>
                <a:spcPts val="600"/>
              </a:spcBef>
              <a:spcAft>
                <a:spcPts val="600"/>
              </a:spcAft>
              <a:buFont typeface="Wingdings" panose="05000000000000000000" pitchFamily="2" charset="2"/>
              <a:buChar char="Ø"/>
            </a:pPr>
            <a:r>
              <a:rPr lang="ja-JP" altLang="en-US" u="sng" dirty="0">
                <a:solidFill>
                  <a:prstClr val="black"/>
                </a:solidFill>
                <a:latin typeface="Meiryo UI"/>
                <a:ea typeface="Meiryo UI"/>
              </a:rPr>
              <a:t>首都が制度的に位置づけられていない中で、副首都を法制度上</a:t>
            </a:r>
            <a:r>
              <a:rPr lang="ja-JP" altLang="en-US" u="sng" dirty="0" smtClean="0">
                <a:solidFill>
                  <a:prstClr val="black"/>
                </a:solidFill>
                <a:latin typeface="Meiryo UI"/>
                <a:ea typeface="Meiryo UI"/>
              </a:rPr>
              <a:t>位置づける</a:t>
            </a:r>
            <a:r>
              <a:rPr lang="ja-JP" altLang="en-US" u="sng" dirty="0">
                <a:solidFill>
                  <a:prstClr val="black"/>
                </a:solidFill>
                <a:latin typeface="Meiryo UI"/>
                <a:ea typeface="Meiryo UI"/>
              </a:rPr>
              <a:t>ことは困難</a:t>
            </a:r>
            <a:r>
              <a:rPr lang="ja-JP" altLang="en-US" dirty="0" smtClean="0">
                <a:solidFill>
                  <a:prstClr val="black"/>
                </a:solidFill>
                <a:latin typeface="Meiryo UI"/>
                <a:ea typeface="Meiryo UI"/>
              </a:rPr>
              <a:t>。</a:t>
            </a:r>
            <a:r>
              <a:rPr lang="en-US" altLang="ja-JP" dirty="0" smtClean="0">
                <a:solidFill>
                  <a:prstClr val="black"/>
                </a:solidFill>
                <a:latin typeface="Meiryo UI"/>
                <a:ea typeface="Meiryo UI"/>
              </a:rPr>
              <a:t/>
            </a:r>
            <a:br>
              <a:rPr lang="en-US" altLang="ja-JP" dirty="0" smtClean="0">
                <a:solidFill>
                  <a:prstClr val="black"/>
                </a:solidFill>
                <a:latin typeface="Meiryo UI"/>
                <a:ea typeface="Meiryo UI"/>
              </a:rPr>
            </a:br>
            <a:r>
              <a:rPr lang="ja-JP" altLang="en-US" dirty="0" smtClean="0">
                <a:solidFill>
                  <a:prstClr val="black"/>
                </a:solidFill>
                <a:latin typeface="Meiryo UI"/>
                <a:ea typeface="Meiryo UI"/>
              </a:rPr>
              <a:t>国</a:t>
            </a:r>
            <a:r>
              <a:rPr lang="ja-JP" altLang="en-US" dirty="0">
                <a:solidFill>
                  <a:prstClr val="black"/>
                </a:solidFill>
                <a:latin typeface="Meiryo UI"/>
                <a:ea typeface="Meiryo UI"/>
              </a:rPr>
              <a:t>やほかの地域による事実上の承認が必要。そのための手段の一つとして、</a:t>
            </a:r>
            <a:r>
              <a:rPr lang="ja-JP" altLang="en-US" u="sng" dirty="0">
                <a:solidFill>
                  <a:prstClr val="black"/>
                </a:solidFill>
                <a:latin typeface="Meiryo UI"/>
                <a:ea typeface="Meiryo UI"/>
              </a:rPr>
              <a:t>国の国土形成計画や</a:t>
            </a:r>
            <a:r>
              <a:rPr lang="ja-JP" altLang="en-US" u="sng" dirty="0" smtClean="0">
                <a:solidFill>
                  <a:prstClr val="black"/>
                </a:solidFill>
                <a:latin typeface="Meiryo UI"/>
                <a:ea typeface="Meiryo UI"/>
              </a:rPr>
              <a:t>近畿圏</a:t>
            </a:r>
            <a:r>
              <a:rPr lang="ja-JP" altLang="en-US" u="sng" dirty="0">
                <a:solidFill>
                  <a:schemeClr val="tx1"/>
                </a:solidFill>
                <a:latin typeface="Meiryo UI"/>
                <a:ea typeface="Meiryo UI"/>
              </a:rPr>
              <a:t>整備</a:t>
            </a:r>
            <a:r>
              <a:rPr lang="ja-JP" altLang="en-US" u="sng" dirty="0" smtClean="0">
                <a:solidFill>
                  <a:schemeClr val="tx1"/>
                </a:solidFill>
                <a:latin typeface="Meiryo UI"/>
                <a:ea typeface="Meiryo UI"/>
              </a:rPr>
              <a:t>計画</a:t>
            </a:r>
            <a:r>
              <a:rPr lang="ja-JP" altLang="en-US" u="sng" dirty="0">
                <a:solidFill>
                  <a:schemeClr val="tx1"/>
                </a:solidFill>
                <a:latin typeface="Meiryo UI"/>
                <a:ea typeface="Meiryo UI"/>
              </a:rPr>
              <a:t>、あるいは国土形成計画を踏まえた広域地方計画</a:t>
            </a:r>
            <a:r>
              <a:rPr lang="ja-JP" altLang="en-US" u="sng" dirty="0" smtClean="0">
                <a:solidFill>
                  <a:schemeClr val="tx1"/>
                </a:solidFill>
                <a:latin typeface="Meiryo UI"/>
                <a:ea typeface="Meiryo UI"/>
              </a:rPr>
              <a:t>に位置づけて</a:t>
            </a:r>
            <a:r>
              <a:rPr lang="ja-JP" altLang="en-US" u="sng" dirty="0">
                <a:solidFill>
                  <a:schemeClr val="tx1"/>
                </a:solidFill>
                <a:latin typeface="Meiryo UI"/>
                <a:ea typeface="Meiryo UI"/>
              </a:rPr>
              <a:t>いくといった働きかけが必要</a:t>
            </a:r>
            <a:r>
              <a:rPr lang="ja-JP" altLang="en-US" dirty="0">
                <a:solidFill>
                  <a:schemeClr val="tx1"/>
                </a:solidFill>
                <a:latin typeface="Meiryo UI"/>
                <a:ea typeface="Meiryo UI"/>
              </a:rPr>
              <a:t>ではないか</a:t>
            </a:r>
            <a:r>
              <a:rPr lang="ja-JP" altLang="en-US" dirty="0" smtClean="0">
                <a:solidFill>
                  <a:schemeClr val="tx1"/>
                </a:solidFill>
                <a:latin typeface="Meiryo UI"/>
                <a:ea typeface="Meiryo UI"/>
              </a:rPr>
              <a:t>。</a:t>
            </a:r>
            <a:endParaRPr lang="en-US" altLang="ja-JP" dirty="0" smtClean="0">
              <a:solidFill>
                <a:schemeClr val="tx1"/>
              </a:solidFill>
              <a:latin typeface="Meiryo UI"/>
              <a:ea typeface="Meiryo UI"/>
            </a:endParaRPr>
          </a:p>
          <a:p>
            <a:pPr marL="285750" lvl="0" indent="-285750">
              <a:lnSpc>
                <a:spcPts val="1800"/>
              </a:lnSpc>
              <a:spcBef>
                <a:spcPts val="600"/>
              </a:spcBef>
              <a:spcAft>
                <a:spcPts val="600"/>
              </a:spcAft>
              <a:buFont typeface="Wingdings" panose="05000000000000000000" pitchFamily="2" charset="2"/>
              <a:buChar char="Ø"/>
            </a:pPr>
            <a:r>
              <a:rPr lang="ja-JP" altLang="en-US" u="sng" dirty="0" smtClean="0">
                <a:solidFill>
                  <a:schemeClr val="tx1"/>
                </a:solidFill>
                <a:latin typeface="Meiryo UI"/>
                <a:ea typeface="Meiryo UI"/>
              </a:rPr>
              <a:t>大阪</a:t>
            </a:r>
            <a:r>
              <a:rPr lang="ja-JP" altLang="en-US" u="sng" dirty="0">
                <a:solidFill>
                  <a:schemeClr val="tx1"/>
                </a:solidFill>
                <a:latin typeface="Meiryo UI"/>
                <a:ea typeface="Meiryo UI"/>
              </a:rPr>
              <a:t>を副首都として位置づけ、東京のバックアップ機能を果たすということは、大規模災害や感染症等のリスクに備える冗長性、リダンダンシーを確保するうえでも非常に重要</a:t>
            </a:r>
            <a:r>
              <a:rPr lang="ja-JP" altLang="en-US" dirty="0">
                <a:solidFill>
                  <a:schemeClr val="tx1"/>
                </a:solidFill>
                <a:latin typeface="Meiryo UI"/>
                <a:ea typeface="Meiryo UI"/>
              </a:rPr>
              <a:t>。東京の首都性とは別に、大阪のバックアップ機能、</a:t>
            </a:r>
            <a:r>
              <a:rPr lang="ja-JP" altLang="en-US" dirty="0" smtClean="0">
                <a:solidFill>
                  <a:schemeClr val="tx1"/>
                </a:solidFill>
                <a:latin typeface="Meiryo UI"/>
                <a:ea typeface="Meiryo UI"/>
              </a:rPr>
              <a:t>あるいは副首都と</a:t>
            </a:r>
            <a:r>
              <a:rPr lang="ja-JP" altLang="en-US" dirty="0">
                <a:solidFill>
                  <a:schemeClr val="tx1"/>
                </a:solidFill>
                <a:latin typeface="Meiryo UI"/>
                <a:ea typeface="Meiryo UI"/>
              </a:rPr>
              <a:t>しての機能を図るということを念頭に置きながら、議論を進めるべきではないか</a:t>
            </a:r>
            <a:r>
              <a:rPr lang="ja-JP" altLang="en-US" dirty="0" smtClean="0">
                <a:solidFill>
                  <a:schemeClr val="tx1"/>
                </a:solidFill>
                <a:latin typeface="Meiryo UI"/>
                <a:ea typeface="Meiryo UI"/>
              </a:rPr>
              <a:t>。</a:t>
            </a:r>
            <a:endParaRPr lang="en-US" altLang="ja-JP" dirty="0" smtClean="0">
              <a:solidFill>
                <a:schemeClr val="tx1"/>
              </a:solidFill>
              <a:latin typeface="Meiryo UI"/>
              <a:ea typeface="Meiryo UI"/>
            </a:endParaRPr>
          </a:p>
        </p:txBody>
      </p:sp>
      <p:sp>
        <p:nvSpPr>
          <p:cNvPr id="8" name="正方形/長方形 7"/>
          <p:cNvSpPr/>
          <p:nvPr/>
        </p:nvSpPr>
        <p:spPr>
          <a:xfrm>
            <a:off x="547239" y="3853916"/>
            <a:ext cx="2743200" cy="3899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Meiryo UI" panose="020B0604030504040204" pitchFamily="50" charset="-128"/>
                <a:ea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rPr>
              <a:t>国権限・財源、国機関</a:t>
            </a:r>
            <a:r>
              <a:rPr kumimoji="1" lang="en-US" altLang="ja-JP" dirty="0" smtClean="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709476" y="4097580"/>
            <a:ext cx="8683075" cy="287360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lvl="0" indent="-285750">
              <a:lnSpc>
                <a:spcPts val="1800"/>
              </a:lnSpc>
              <a:spcBef>
                <a:spcPts val="600"/>
              </a:spcBef>
              <a:spcAft>
                <a:spcPts val="600"/>
              </a:spcAft>
              <a:buFont typeface="Wingdings" panose="05000000000000000000" pitchFamily="2" charset="2"/>
              <a:buChar char="Ø"/>
            </a:pPr>
            <a:r>
              <a:rPr kumimoji="1" lang="ja-JP" altLang="en-US" u="sng" dirty="0" smtClean="0">
                <a:solidFill>
                  <a:prstClr val="black"/>
                </a:solidFill>
                <a:latin typeface="Meiryo UI" panose="020B0604030504040204" pitchFamily="50" charset="-128"/>
                <a:ea typeface="Meiryo UI" panose="020B0604030504040204" pitchFamily="50" charset="-128"/>
              </a:rPr>
              <a:t>経済</a:t>
            </a:r>
            <a:r>
              <a:rPr kumimoji="1" lang="ja-JP" altLang="en-US" u="sng" dirty="0">
                <a:solidFill>
                  <a:prstClr val="black"/>
                </a:solidFill>
                <a:latin typeface="Meiryo UI" panose="020B0604030504040204" pitchFamily="50" charset="-128"/>
                <a:ea typeface="Meiryo UI" panose="020B0604030504040204" pitchFamily="50" charset="-128"/>
              </a:rPr>
              <a:t>産業省の権限がないと実際の政策展開は難しい</a:t>
            </a:r>
            <a:r>
              <a:rPr kumimoji="1" lang="ja-JP" altLang="en-US" dirty="0">
                <a:solidFill>
                  <a:prstClr val="black"/>
                </a:solidFill>
                <a:latin typeface="Meiryo UI" panose="020B0604030504040204" pitchFamily="50" charset="-128"/>
                <a:ea typeface="Meiryo UI" panose="020B0604030504040204" pitchFamily="50" charset="-128"/>
              </a:rPr>
              <a:t>。広域連合は国からの権限移譲の受け皿になりえるが、現状、連合側からの提案に対して、国の回答はほぼゼロ回答。国は権限を放したくないし、関西だけ特別扱いすることには消極的で、手詰まり感がある。それを解消できる保証はないが、異なる枠組みをつくることも考えられる</a:t>
            </a:r>
            <a:r>
              <a:rPr kumimoji="1" lang="ja-JP" altLang="en-US" dirty="0" smtClean="0">
                <a:solidFill>
                  <a:prstClr val="black"/>
                </a:solidFill>
                <a:latin typeface="Meiryo UI" panose="020B0604030504040204" pitchFamily="50" charset="-128"/>
                <a:ea typeface="Meiryo UI" panose="020B0604030504040204" pitchFamily="50" charset="-128"/>
              </a:rPr>
              <a:t>。</a:t>
            </a:r>
            <a:endParaRPr kumimoji="1" lang="en-US" altLang="ja-JP" dirty="0">
              <a:solidFill>
                <a:prstClr val="black"/>
              </a:solidFill>
              <a:latin typeface="Meiryo UI" panose="020B0604030504040204" pitchFamily="50" charset="-128"/>
              <a:ea typeface="Meiryo UI" panose="020B0604030504040204" pitchFamily="50" charset="-128"/>
            </a:endParaRPr>
          </a:p>
          <a:p>
            <a:pPr marL="285750" lvl="0" indent="-285750">
              <a:lnSpc>
                <a:spcPts val="1800"/>
              </a:lnSpc>
              <a:spcBef>
                <a:spcPts val="600"/>
              </a:spcBef>
              <a:spcAft>
                <a:spcPts val="600"/>
              </a:spcAft>
              <a:buFont typeface="Wingdings" panose="05000000000000000000" pitchFamily="2" charset="2"/>
              <a:buChar char="Ø"/>
            </a:pPr>
            <a:r>
              <a:rPr lang="ja-JP" altLang="en-US" u="sng" dirty="0" smtClean="0">
                <a:solidFill>
                  <a:prstClr val="black"/>
                </a:solidFill>
                <a:latin typeface="Meiryo UI"/>
                <a:ea typeface="Meiryo UI"/>
              </a:rPr>
              <a:t>産業</a:t>
            </a:r>
            <a:r>
              <a:rPr lang="ja-JP" altLang="en-US" u="sng" dirty="0">
                <a:solidFill>
                  <a:prstClr val="black"/>
                </a:solidFill>
                <a:latin typeface="Meiryo UI"/>
                <a:ea typeface="Meiryo UI"/>
              </a:rPr>
              <a:t>政策は都道府県を超える圏域でいかに一元的に政策を進めることができるかにかかっている</a:t>
            </a:r>
            <a:r>
              <a:rPr lang="ja-JP" altLang="en-US" dirty="0">
                <a:solidFill>
                  <a:prstClr val="black"/>
                </a:solidFill>
                <a:latin typeface="Meiryo UI"/>
                <a:ea typeface="Meiryo UI"/>
              </a:rPr>
              <a:t>。関西広域連合といっても、全部の権限が移譲されてるわけではない。都道府県レベルの政策を、とりわけ、大阪</a:t>
            </a:r>
            <a:r>
              <a:rPr lang="ja-JP" altLang="en-US" dirty="0" smtClean="0">
                <a:solidFill>
                  <a:prstClr val="black"/>
                </a:solidFill>
                <a:latin typeface="Meiryo UI"/>
                <a:ea typeface="Meiryo UI"/>
              </a:rPr>
              <a:t>、兵庫</a:t>
            </a:r>
            <a:r>
              <a:rPr lang="ja-JP" altLang="en-US" dirty="0">
                <a:solidFill>
                  <a:prstClr val="black"/>
                </a:solidFill>
                <a:latin typeface="Meiryo UI"/>
                <a:ea typeface="Meiryo UI"/>
              </a:rPr>
              <a:t>、京都、滋賀、できれば関西全体で、和歌山、奈良も含めて、さらには</a:t>
            </a:r>
            <a:r>
              <a:rPr lang="ja-JP" altLang="en-US" u="sng" dirty="0">
                <a:solidFill>
                  <a:prstClr val="black"/>
                </a:solidFill>
                <a:latin typeface="Meiryo UI"/>
                <a:ea typeface="Meiryo UI"/>
              </a:rPr>
              <a:t>国の出先機関も一つになって一元的に実施する必要がある</a:t>
            </a:r>
            <a:r>
              <a:rPr lang="ja-JP" altLang="en-US" dirty="0">
                <a:solidFill>
                  <a:prstClr val="black"/>
                </a:solidFill>
                <a:latin typeface="Meiryo UI"/>
                <a:ea typeface="Meiryo UI"/>
              </a:rPr>
              <a:t>。</a:t>
            </a:r>
            <a:endParaRPr lang="en-US" altLang="ja-JP" dirty="0">
              <a:solidFill>
                <a:prstClr val="black"/>
              </a:solidFill>
              <a:latin typeface="Meiryo UI"/>
              <a:ea typeface="Meiryo UI"/>
            </a:endParaRPr>
          </a:p>
        </p:txBody>
      </p:sp>
      <p:sp>
        <p:nvSpPr>
          <p:cNvPr id="10" name="スライド番号プレースホルダー 3"/>
          <p:cNvSpPr>
            <a:spLocks noGrp="1"/>
          </p:cNvSpPr>
          <p:nvPr>
            <p:ph type="sldNum" sz="quarter" idx="12"/>
          </p:nvPr>
        </p:nvSpPr>
        <p:spPr>
          <a:xfrm>
            <a:off x="7981950" y="6886611"/>
            <a:ext cx="2133600" cy="365125"/>
          </a:xfrm>
        </p:spPr>
        <p:txBody>
          <a:bodyPr/>
          <a:lstStyle/>
          <a:p>
            <a:r>
              <a:rPr kumimoji="1" lang="en-US" altLang="ja-JP" sz="1100" dirty="0">
                <a:solidFill>
                  <a:schemeClr val="tx2"/>
                </a:solidFill>
              </a:rPr>
              <a:t>1</a:t>
            </a:r>
            <a:endParaRPr kumimoji="1" lang="ja-JP" altLang="en-US" sz="1100" dirty="0">
              <a:solidFill>
                <a:schemeClr val="tx2"/>
              </a:solidFill>
            </a:endParaRPr>
          </a:p>
        </p:txBody>
      </p:sp>
    </p:spTree>
    <p:extLst>
      <p:ext uri="{BB962C8B-B14F-4D97-AF65-F5344CB8AC3E}">
        <p14:creationId xmlns:p14="http://schemas.microsoft.com/office/powerpoint/2010/main" val="10899313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33217" y="82004"/>
            <a:ext cx="9329459" cy="400110"/>
          </a:xfrm>
          <a:prstGeom prst="rect">
            <a:avLst/>
          </a:prstGeom>
          <a:noFill/>
        </p:spPr>
        <p:txBody>
          <a:bodyPr wrap="square" rtlCol="0">
            <a:spAutoFit/>
          </a:bodyPr>
          <a:lstStyle/>
          <a:p>
            <a:pPr defTabSz="479969"/>
            <a:r>
              <a:rPr kumimoji="1" lang="ja-JP" altLang="en-US" sz="2000" b="1" dirty="0" smtClean="0">
                <a:solidFill>
                  <a:prstClr val="black"/>
                </a:solidFill>
                <a:latin typeface="Meiryo UI" panose="020B0604030504040204" pitchFamily="50" charset="-128"/>
                <a:ea typeface="Meiryo UI" panose="020B0604030504040204" pitchFamily="50" charset="-128"/>
              </a:rPr>
              <a:t>■参考：海外の成長都市の分析</a:t>
            </a:r>
            <a:r>
              <a:rPr kumimoji="1" lang="ja-JP" altLang="en-US" sz="2000" b="1" dirty="0">
                <a:solidFill>
                  <a:prstClr val="black"/>
                </a:solidFill>
                <a:latin typeface="Meiryo UI" panose="020B0604030504040204" pitchFamily="50" charset="-128"/>
                <a:ea typeface="Meiryo UI" panose="020B0604030504040204" pitchFamily="50" charset="-128"/>
              </a:rPr>
              <a:t>から考えられる</a:t>
            </a:r>
            <a:r>
              <a:rPr kumimoji="1" lang="ja-JP" altLang="en-US" sz="2000" b="1" dirty="0" smtClean="0">
                <a:solidFill>
                  <a:prstClr val="black"/>
                </a:solidFill>
                <a:latin typeface="Meiryo UI" panose="020B0604030504040204" pitchFamily="50" charset="-128"/>
                <a:ea typeface="Meiryo UI" panose="020B0604030504040204" pitchFamily="50" charset="-128"/>
              </a:rPr>
              <a:t>示唆      </a:t>
            </a:r>
            <a:r>
              <a:rPr kumimoji="1" lang="ja-JP" altLang="en-US" sz="1890" b="1" dirty="0" smtClean="0">
                <a:solidFill>
                  <a:prstClr val="black"/>
                </a:solidFill>
                <a:latin typeface="Meiryo UI" panose="020B0604030504040204" pitchFamily="50" charset="-128"/>
                <a:ea typeface="Meiryo UI" panose="020B0604030504040204" pitchFamily="50" charset="-128"/>
              </a:rPr>
              <a:t>　</a:t>
            </a:r>
            <a:r>
              <a:rPr kumimoji="1" lang="ja-JP" altLang="en-US" sz="1000" b="1" dirty="0" smtClean="0">
                <a:solidFill>
                  <a:prstClr val="black"/>
                </a:solidFill>
                <a:latin typeface="Meiryo UI" panose="020B0604030504040204" pitchFamily="50" charset="-128"/>
                <a:ea typeface="Meiryo UI" panose="020B0604030504040204" pitchFamily="50" charset="-128"/>
              </a:rPr>
              <a:t>第８回意見交換会（分科会　</a:t>
            </a:r>
            <a:r>
              <a:rPr kumimoji="1" lang="en-US" altLang="ja-JP" sz="1000" b="1" dirty="0" smtClean="0">
                <a:solidFill>
                  <a:prstClr val="black"/>
                </a:solidFill>
                <a:latin typeface="Meiryo UI" panose="020B0604030504040204" pitchFamily="50" charset="-128"/>
                <a:ea typeface="Meiryo UI" panose="020B0604030504040204" pitchFamily="50" charset="-128"/>
              </a:rPr>
              <a:t>2022.5.25</a:t>
            </a:r>
            <a:r>
              <a:rPr kumimoji="1" lang="ja-JP" altLang="en-US" sz="1000" b="1" dirty="0" smtClean="0">
                <a:solidFill>
                  <a:prstClr val="black"/>
                </a:solidFill>
                <a:latin typeface="Meiryo UI" panose="020B0604030504040204" pitchFamily="50" charset="-128"/>
                <a:ea typeface="Meiryo UI" panose="020B0604030504040204" pitchFamily="50" charset="-128"/>
              </a:rPr>
              <a:t>）資料再掲</a:t>
            </a:r>
            <a:endParaRPr kumimoji="1" lang="ja-JP" altLang="en-US" sz="1000" b="1" dirty="0">
              <a:solidFill>
                <a:prstClr val="black"/>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nvPr>
        </p:nvGraphicFramePr>
        <p:xfrm>
          <a:off x="488070" y="563092"/>
          <a:ext cx="9379357" cy="6118013"/>
        </p:xfrm>
        <a:graphic>
          <a:graphicData uri="http://schemas.openxmlformats.org/drawingml/2006/table">
            <a:tbl>
              <a:tblPr firstRow="1" firstCol="1" bandRow="1">
                <a:tableStyleId>{5940675A-B579-460E-94D1-54222C63F5DA}</a:tableStyleId>
              </a:tblPr>
              <a:tblGrid>
                <a:gridCol w="870171">
                  <a:extLst>
                    <a:ext uri="{9D8B030D-6E8A-4147-A177-3AD203B41FA5}">
                      <a16:colId xmlns:a16="http://schemas.microsoft.com/office/drawing/2014/main" val="250017759"/>
                    </a:ext>
                  </a:extLst>
                </a:gridCol>
                <a:gridCol w="1412978">
                  <a:extLst>
                    <a:ext uri="{9D8B030D-6E8A-4147-A177-3AD203B41FA5}">
                      <a16:colId xmlns:a16="http://schemas.microsoft.com/office/drawing/2014/main" val="2876130793"/>
                    </a:ext>
                  </a:extLst>
                </a:gridCol>
                <a:gridCol w="5404208">
                  <a:extLst>
                    <a:ext uri="{9D8B030D-6E8A-4147-A177-3AD203B41FA5}">
                      <a16:colId xmlns:a16="http://schemas.microsoft.com/office/drawing/2014/main" val="4127123373"/>
                    </a:ext>
                  </a:extLst>
                </a:gridCol>
                <a:gridCol w="1692000">
                  <a:extLst>
                    <a:ext uri="{9D8B030D-6E8A-4147-A177-3AD203B41FA5}">
                      <a16:colId xmlns:a16="http://schemas.microsoft.com/office/drawing/2014/main" val="2634401720"/>
                    </a:ext>
                  </a:extLst>
                </a:gridCol>
              </a:tblGrid>
              <a:tr h="516805">
                <a:tc>
                  <a:txBody>
                    <a:bodyPr/>
                    <a:lstStyle/>
                    <a:p>
                      <a:pPr algn="ctr">
                        <a:spcAft>
                          <a:spcPts val="0"/>
                        </a:spcAft>
                      </a:pPr>
                      <a:r>
                        <a:rPr lang="ja-JP" sz="1500" b="1" kern="100" dirty="0">
                          <a:effectLst/>
                          <a:latin typeface="Meiryo UI" panose="020B0604030504040204" pitchFamily="50" charset="-128"/>
                          <a:ea typeface="Meiryo UI" panose="020B0604030504040204" pitchFamily="50" charset="-128"/>
                        </a:rPr>
                        <a:t>検討</a:t>
                      </a:r>
                      <a:r>
                        <a:rPr lang="ja-JP" sz="1500" b="1" kern="100" dirty="0" smtClean="0">
                          <a:effectLst/>
                          <a:latin typeface="Meiryo UI" panose="020B0604030504040204" pitchFamily="50" charset="-128"/>
                          <a:ea typeface="Meiryo UI" panose="020B0604030504040204" pitchFamily="50" charset="-128"/>
                        </a:rPr>
                        <a:t>の</a:t>
                      </a:r>
                      <a:endParaRPr lang="en-US" altLang="ja-JP" sz="1500" b="1" kern="100" dirty="0" smtClean="0">
                        <a:effectLst/>
                        <a:latin typeface="Meiryo UI" panose="020B0604030504040204" pitchFamily="50" charset="-128"/>
                        <a:ea typeface="Meiryo UI" panose="020B0604030504040204" pitchFamily="50" charset="-128"/>
                      </a:endParaRPr>
                    </a:p>
                    <a:p>
                      <a:pPr algn="ctr">
                        <a:spcAft>
                          <a:spcPts val="0"/>
                        </a:spcAft>
                      </a:pPr>
                      <a:r>
                        <a:rPr lang="ja-JP" sz="1500" b="1" kern="100" dirty="0" smtClean="0">
                          <a:effectLst/>
                          <a:latin typeface="Meiryo UI" panose="020B0604030504040204" pitchFamily="50" charset="-128"/>
                          <a:ea typeface="Meiryo UI" panose="020B0604030504040204" pitchFamily="50" charset="-128"/>
                        </a:rPr>
                        <a:t>側面</a:t>
                      </a:r>
                      <a:endParaRPr lang="ja-JP" sz="15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solidFill>
                      <a:schemeClr val="accent1">
                        <a:lumMod val="40000"/>
                        <a:lumOff val="60000"/>
                      </a:schemeClr>
                    </a:solidFill>
                  </a:tcPr>
                </a:tc>
                <a:tc>
                  <a:txBody>
                    <a:bodyPr/>
                    <a:lstStyle/>
                    <a:p>
                      <a:pPr algn="ctr">
                        <a:spcAft>
                          <a:spcPts val="0"/>
                        </a:spcAft>
                      </a:pPr>
                      <a:r>
                        <a:rPr lang="ja-JP" sz="1500" b="1" kern="100" dirty="0" smtClean="0">
                          <a:effectLst/>
                          <a:latin typeface="Meiryo UI" panose="020B0604030504040204" pitchFamily="50" charset="-128"/>
                          <a:ea typeface="Meiryo UI" panose="020B0604030504040204" pitchFamily="50" charset="-128"/>
                        </a:rPr>
                        <a:t>観</a:t>
                      </a:r>
                      <a:r>
                        <a:rPr lang="ja-JP" altLang="en-US" sz="1500" b="1" kern="100" dirty="0" smtClean="0">
                          <a:effectLst/>
                          <a:latin typeface="Meiryo UI" panose="020B0604030504040204" pitchFamily="50" charset="-128"/>
                          <a:ea typeface="Meiryo UI" panose="020B0604030504040204" pitchFamily="50" charset="-128"/>
                        </a:rPr>
                        <a:t>　</a:t>
                      </a:r>
                      <a:r>
                        <a:rPr lang="ja-JP" sz="1500" b="1" kern="100" dirty="0" smtClean="0">
                          <a:effectLst/>
                          <a:latin typeface="Meiryo UI" panose="020B0604030504040204" pitchFamily="50" charset="-128"/>
                          <a:ea typeface="Meiryo UI" panose="020B0604030504040204" pitchFamily="50" charset="-128"/>
                        </a:rPr>
                        <a:t>点</a:t>
                      </a:r>
                      <a:endParaRPr lang="ja-JP" sz="15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solidFill>
                      <a:schemeClr val="accent1">
                        <a:lumMod val="40000"/>
                        <a:lumOff val="60000"/>
                      </a:schemeClr>
                    </a:solidFill>
                  </a:tcPr>
                </a:tc>
                <a:tc>
                  <a:txBody>
                    <a:bodyPr/>
                    <a:lstStyle/>
                    <a:p>
                      <a:pPr algn="ctr">
                        <a:spcAft>
                          <a:spcPts val="0"/>
                        </a:spcAft>
                      </a:pPr>
                      <a:r>
                        <a:rPr lang="ja-JP" altLang="en-US" sz="1500" b="1" kern="100" dirty="0" smtClean="0">
                          <a:effectLst/>
                          <a:latin typeface="Meiryo UI" panose="020B0604030504040204" pitchFamily="50" charset="-128"/>
                          <a:ea typeface="Meiryo UI" panose="020B0604030504040204" pitchFamily="50" charset="-128"/>
                          <a:cs typeface="+mn-cs"/>
                        </a:rPr>
                        <a:t>示唆</a:t>
                      </a:r>
                      <a:endParaRPr lang="ja-JP" sz="15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solidFill>
                      <a:schemeClr val="accent1">
                        <a:lumMod val="40000"/>
                        <a:lumOff val="60000"/>
                      </a:schemeClr>
                    </a:solidFill>
                  </a:tcPr>
                </a:tc>
                <a:tc>
                  <a:txBody>
                    <a:bodyPr/>
                    <a:lstStyle/>
                    <a:p>
                      <a:pPr algn="ctr">
                        <a:spcAft>
                          <a:spcPts val="0"/>
                        </a:spcAft>
                      </a:pPr>
                      <a:r>
                        <a:rPr lang="ja-JP" altLang="en-US" sz="1500" b="1" kern="100" dirty="0" smtClean="0">
                          <a:effectLst/>
                          <a:latin typeface="Meiryo UI" panose="020B0604030504040204" pitchFamily="50" charset="-128"/>
                          <a:ea typeface="Meiryo UI" panose="020B0604030504040204" pitchFamily="50" charset="-128"/>
                        </a:rPr>
                        <a:t>参　考</a:t>
                      </a:r>
                      <a:endParaRPr lang="en-US" altLang="ja-JP" sz="1500" b="1" kern="100" dirty="0" smtClean="0">
                        <a:effectLst/>
                        <a:latin typeface="Meiryo UI" panose="020B0604030504040204" pitchFamily="50" charset="-128"/>
                        <a:ea typeface="Meiryo UI" panose="020B0604030504040204" pitchFamily="50" charset="-128"/>
                      </a:endParaRPr>
                    </a:p>
                    <a:p>
                      <a:pPr algn="l">
                        <a:spcAft>
                          <a:spcPts val="0"/>
                        </a:spcAft>
                      </a:pPr>
                      <a:r>
                        <a:rPr lang="ja-JP" altLang="en-US" sz="1000" b="1" kern="100" dirty="0" smtClean="0">
                          <a:effectLst/>
                          <a:latin typeface="Meiryo UI" panose="020B0604030504040204" pitchFamily="50" charset="-128"/>
                          <a:ea typeface="Meiryo UI" panose="020B0604030504040204" pitchFamily="50" charset="-128"/>
                        </a:rPr>
                        <a:t>　　大阪の関係</a:t>
                      </a:r>
                      <a:r>
                        <a:rPr lang="ja-JP" sz="1000" b="1" kern="100" dirty="0" smtClean="0">
                          <a:effectLst/>
                          <a:latin typeface="Meiryo UI" panose="020B0604030504040204" pitchFamily="50" charset="-128"/>
                          <a:ea typeface="Meiryo UI" panose="020B0604030504040204" pitchFamily="50" charset="-128"/>
                        </a:rPr>
                        <a:t>施策</a:t>
                      </a:r>
                      <a:r>
                        <a:rPr lang="ja-JP" altLang="en-US" sz="1000" b="1" kern="100" dirty="0" smtClean="0">
                          <a:effectLst/>
                          <a:latin typeface="Meiryo UI" panose="020B0604030504040204" pitchFamily="50" charset="-128"/>
                          <a:ea typeface="Meiryo UI" panose="020B0604030504040204" pitchFamily="50" charset="-128"/>
                        </a:rPr>
                        <a:t>等</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solidFill>
                      <a:schemeClr val="accent1">
                        <a:lumMod val="40000"/>
                        <a:lumOff val="60000"/>
                      </a:schemeClr>
                    </a:solidFill>
                  </a:tcPr>
                </a:tc>
                <a:extLst>
                  <a:ext uri="{0D108BD9-81ED-4DB2-BD59-A6C34878D82A}">
                    <a16:rowId xmlns:a16="http://schemas.microsoft.com/office/drawing/2014/main" val="3991396672"/>
                  </a:ext>
                </a:extLst>
              </a:tr>
              <a:tr h="2161407">
                <a:tc rowSpan="3">
                  <a:txBody>
                    <a:bodyPr/>
                    <a:lstStyle/>
                    <a:p>
                      <a:pPr algn="ctr">
                        <a:spcAft>
                          <a:spcPts val="0"/>
                        </a:spcAft>
                      </a:pPr>
                      <a:r>
                        <a:rPr lang="ja-JP" sz="1500" kern="100" dirty="0">
                          <a:effectLst/>
                          <a:latin typeface="Meiryo UI" panose="020B0604030504040204" pitchFamily="50" charset="-128"/>
                          <a:ea typeface="Meiryo UI" panose="020B0604030504040204" pitchFamily="50" charset="-128"/>
                        </a:rPr>
                        <a:t>政策</a:t>
                      </a:r>
                      <a:endParaRPr lang="ja-JP" sz="15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tc>
                <a:tc>
                  <a:txBody>
                    <a:bodyPr/>
                    <a:lstStyle/>
                    <a:p>
                      <a:pPr algn="just">
                        <a:spcAft>
                          <a:spcPts val="0"/>
                        </a:spcAft>
                      </a:pPr>
                      <a:r>
                        <a:rPr lang="ja-JP" sz="1500" kern="100" dirty="0">
                          <a:effectLst/>
                          <a:latin typeface="Meiryo UI" panose="020B0604030504040204" pitchFamily="50" charset="-128"/>
                          <a:ea typeface="Meiryo UI" panose="020B0604030504040204" pitchFamily="50" charset="-128"/>
                        </a:rPr>
                        <a:t>産業構造の転換</a:t>
                      </a:r>
                      <a:endParaRPr lang="ja-JP" sz="15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tc>
                <a:tc>
                  <a:txBody>
                    <a:bodyPr/>
                    <a:lstStyle/>
                    <a:p>
                      <a:pPr marL="174625" lvl="0" indent="-174625" algn="just">
                        <a:spcAft>
                          <a:spcPts val="600"/>
                        </a:spcAft>
                        <a:buFont typeface="Meiryo UI" panose="020B0604030504040204" pitchFamily="50" charset="-128"/>
                        <a:buChar char="◯"/>
                      </a:pPr>
                      <a:r>
                        <a:rPr lang="ja-JP" sz="1300" kern="100" dirty="0">
                          <a:solidFill>
                            <a:schemeClr val="tx1"/>
                          </a:solidFill>
                          <a:effectLst/>
                          <a:latin typeface="Meiryo UI" panose="020B0604030504040204" pitchFamily="50" charset="-128"/>
                          <a:ea typeface="Meiryo UI" panose="020B0604030504040204" pitchFamily="50" charset="-128"/>
                        </a:rPr>
                        <a:t>地域経済をけん引してきた重工業の衰退に起因した人口減、雇用減等による都市の衰退を契機として、地域経済の振興と雇用の確保、生活の向上を持続させるために</a:t>
                      </a:r>
                      <a:r>
                        <a:rPr lang="ja-JP" sz="1300" kern="100" dirty="0" smtClean="0">
                          <a:solidFill>
                            <a:schemeClr val="tx1"/>
                          </a:solidFill>
                          <a:effectLst/>
                          <a:latin typeface="Meiryo UI" panose="020B0604030504040204" pitchFamily="50" charset="-128"/>
                          <a:ea typeface="Meiryo UI" panose="020B0604030504040204" pitchFamily="50" charset="-128"/>
                        </a:rPr>
                        <a:t>、</a:t>
                      </a:r>
                      <a:r>
                        <a:rPr lang="ja-JP" altLang="en-US" sz="1300" b="1" kern="100" dirty="0" smtClean="0">
                          <a:solidFill>
                            <a:schemeClr val="tx1"/>
                          </a:solidFill>
                          <a:effectLst/>
                          <a:latin typeface="Meiryo UI" panose="020B0604030504040204" pitchFamily="50" charset="-128"/>
                          <a:ea typeface="Meiryo UI" panose="020B0604030504040204" pitchFamily="50" charset="-128"/>
                        </a:rPr>
                        <a:t>既存産業の高度化に加え、</a:t>
                      </a:r>
                      <a:r>
                        <a:rPr lang="ja-JP" sz="1300" b="1" kern="100" dirty="0" smtClean="0">
                          <a:solidFill>
                            <a:schemeClr val="tx1"/>
                          </a:solidFill>
                          <a:effectLst/>
                          <a:latin typeface="Meiryo UI" panose="020B0604030504040204" pitchFamily="50" charset="-128"/>
                          <a:ea typeface="Meiryo UI" panose="020B0604030504040204" pitchFamily="50" charset="-128"/>
                        </a:rPr>
                        <a:t>地域</a:t>
                      </a:r>
                      <a:r>
                        <a:rPr lang="ja-JP" sz="1300" b="1" kern="100" dirty="0">
                          <a:solidFill>
                            <a:schemeClr val="tx1"/>
                          </a:solidFill>
                          <a:effectLst/>
                          <a:latin typeface="Meiryo UI" panose="020B0604030504040204" pitchFamily="50" charset="-128"/>
                          <a:ea typeface="Meiryo UI" panose="020B0604030504040204" pitchFamily="50" charset="-128"/>
                        </a:rPr>
                        <a:t>産業の新分野へ構造転換を図っていく</a:t>
                      </a:r>
                      <a:r>
                        <a:rPr lang="ja-JP" sz="1300" kern="100" dirty="0">
                          <a:solidFill>
                            <a:schemeClr val="tx1"/>
                          </a:solidFill>
                          <a:effectLst/>
                          <a:latin typeface="Meiryo UI" panose="020B0604030504040204" pitchFamily="50" charset="-128"/>
                          <a:ea typeface="Meiryo UI" panose="020B0604030504040204" pitchFamily="50" charset="-128"/>
                        </a:rPr>
                        <a:t>ことが、都市経営上極めて重要なファクターになっているのではないか。</a:t>
                      </a:r>
                    </a:p>
                    <a:p>
                      <a:pPr marL="174625" lvl="0" indent="-174625" algn="just">
                        <a:spcAft>
                          <a:spcPts val="600"/>
                        </a:spcAft>
                        <a:buFont typeface="Meiryo UI" panose="020B0604030504040204" pitchFamily="50" charset="-128"/>
                        <a:buChar char="◯"/>
                      </a:pPr>
                      <a:r>
                        <a:rPr lang="ja-JP" sz="1300" kern="100" dirty="0" smtClean="0">
                          <a:solidFill>
                            <a:schemeClr val="tx1"/>
                          </a:solidFill>
                          <a:effectLst/>
                          <a:latin typeface="Meiryo UI" panose="020B0604030504040204" pitchFamily="50" charset="-128"/>
                          <a:ea typeface="Meiryo UI" panose="020B0604030504040204" pitchFamily="50" charset="-128"/>
                        </a:rPr>
                        <a:t>国際的</a:t>
                      </a:r>
                      <a:r>
                        <a:rPr lang="ja-JP" sz="1300" kern="100" dirty="0">
                          <a:solidFill>
                            <a:schemeClr val="tx1"/>
                          </a:solidFill>
                          <a:effectLst/>
                          <a:latin typeface="Meiryo UI" panose="020B0604030504040204" pitchFamily="50" charset="-128"/>
                          <a:ea typeface="Meiryo UI" panose="020B0604030504040204" pitchFamily="50" charset="-128"/>
                        </a:rPr>
                        <a:t>な経済情勢や社会潮流に柔軟に対応し</a:t>
                      </a:r>
                      <a:r>
                        <a:rPr lang="ja-JP" sz="1300" kern="100" dirty="0" smtClean="0">
                          <a:solidFill>
                            <a:schemeClr val="tx1"/>
                          </a:solidFill>
                          <a:effectLst/>
                          <a:latin typeface="Meiryo UI" panose="020B0604030504040204" pitchFamily="50" charset="-128"/>
                          <a:ea typeface="Meiryo UI" panose="020B0604030504040204" pitchFamily="50" charset="-128"/>
                        </a:rPr>
                        <a:t>、</a:t>
                      </a:r>
                      <a:r>
                        <a:rPr lang="en-US" altLang="ja-JP" sz="1300" b="1" kern="100" dirty="0" smtClean="0">
                          <a:solidFill>
                            <a:schemeClr val="tx1"/>
                          </a:solidFill>
                          <a:effectLst/>
                          <a:latin typeface="Meiryo UI" panose="020B0604030504040204" pitchFamily="50" charset="-128"/>
                          <a:ea typeface="Meiryo UI" panose="020B0604030504040204" pitchFamily="50" charset="-128"/>
                        </a:rPr>
                        <a:t>DX</a:t>
                      </a:r>
                      <a:r>
                        <a:rPr lang="ja-JP" sz="1300" b="1" kern="100" dirty="0" err="1" smtClean="0">
                          <a:solidFill>
                            <a:schemeClr val="tx1"/>
                          </a:solidFill>
                          <a:effectLst/>
                          <a:latin typeface="Meiryo UI" panose="020B0604030504040204" pitchFamily="50" charset="-128"/>
                          <a:ea typeface="Meiryo UI" panose="020B0604030504040204" pitchFamily="50" charset="-128"/>
                        </a:rPr>
                        <a:t>、</a:t>
                      </a:r>
                      <a:r>
                        <a:rPr lang="ja-JP" sz="1300" b="1" kern="100" dirty="0">
                          <a:solidFill>
                            <a:schemeClr val="tx1"/>
                          </a:solidFill>
                          <a:effectLst/>
                          <a:latin typeface="Meiryo UI" panose="020B0604030504040204" pitchFamily="50" charset="-128"/>
                          <a:ea typeface="Meiryo UI" panose="020B0604030504040204" pitchFamily="50" charset="-128"/>
                        </a:rPr>
                        <a:t>脱炭素、エネルギー等の社会課題の解決をめざした産業の育成</a:t>
                      </a:r>
                      <a:r>
                        <a:rPr lang="ja-JP" sz="1300" kern="100" dirty="0">
                          <a:solidFill>
                            <a:schemeClr val="tx1"/>
                          </a:solidFill>
                          <a:effectLst/>
                          <a:latin typeface="Meiryo UI" panose="020B0604030504040204" pitchFamily="50" charset="-128"/>
                          <a:ea typeface="Meiryo UI" panose="020B0604030504040204" pitchFamily="50" charset="-128"/>
                        </a:rPr>
                        <a:t>を</a:t>
                      </a:r>
                      <a:r>
                        <a:rPr lang="ja-JP" sz="1300" kern="100" dirty="0" smtClean="0">
                          <a:solidFill>
                            <a:schemeClr val="tx1"/>
                          </a:solidFill>
                          <a:effectLst/>
                          <a:latin typeface="Meiryo UI" panose="020B0604030504040204" pitchFamily="50" charset="-128"/>
                          <a:ea typeface="Meiryo UI" panose="020B0604030504040204" pitchFamily="50" charset="-128"/>
                        </a:rPr>
                        <a:t>進めて</a:t>
                      </a:r>
                      <a:r>
                        <a:rPr lang="ja-JP" altLang="en-US" sz="1300" kern="100" dirty="0" smtClean="0">
                          <a:solidFill>
                            <a:schemeClr val="tx1"/>
                          </a:solidFill>
                          <a:effectLst/>
                          <a:latin typeface="Meiryo UI" panose="020B0604030504040204" pitchFamily="50" charset="-128"/>
                          <a:ea typeface="Meiryo UI" panose="020B0604030504040204" pitchFamily="50" charset="-128"/>
                        </a:rPr>
                        <a:t>いくことが重要で</a:t>
                      </a:r>
                      <a:r>
                        <a:rPr lang="ja-JP" sz="1300" kern="100" dirty="0" smtClean="0">
                          <a:solidFill>
                            <a:schemeClr val="tx1"/>
                          </a:solidFill>
                          <a:effectLst/>
                          <a:latin typeface="Meiryo UI" panose="020B0604030504040204" pitchFamily="50" charset="-128"/>
                          <a:ea typeface="Meiryo UI" panose="020B0604030504040204" pitchFamily="50" charset="-128"/>
                        </a:rPr>
                        <a:t>は</a:t>
                      </a:r>
                      <a:r>
                        <a:rPr lang="ja-JP" sz="1300" kern="100" dirty="0">
                          <a:solidFill>
                            <a:schemeClr val="tx1"/>
                          </a:solidFill>
                          <a:effectLst/>
                          <a:latin typeface="Meiryo UI" panose="020B0604030504040204" pitchFamily="50" charset="-128"/>
                          <a:ea typeface="Meiryo UI" panose="020B0604030504040204" pitchFamily="50" charset="-128"/>
                        </a:rPr>
                        <a:t>ないか。</a:t>
                      </a:r>
                    </a:p>
                    <a:p>
                      <a:pPr marL="174625" lvl="0" indent="-174625" algn="just">
                        <a:spcAft>
                          <a:spcPts val="600"/>
                        </a:spcAft>
                        <a:buFont typeface="Meiryo UI" panose="020B0604030504040204" pitchFamily="50" charset="-128"/>
                        <a:buChar char="◯"/>
                      </a:pPr>
                      <a:r>
                        <a:rPr lang="ja-JP" sz="1300" kern="100" dirty="0">
                          <a:solidFill>
                            <a:schemeClr val="tx1"/>
                          </a:solidFill>
                          <a:effectLst/>
                          <a:latin typeface="Meiryo UI" panose="020B0604030504040204" pitchFamily="50" charset="-128"/>
                          <a:ea typeface="Meiryo UI" panose="020B0604030504040204" pitchFamily="50" charset="-128"/>
                        </a:rPr>
                        <a:t>インキュベート施設やイノベーションセンター等、</a:t>
                      </a:r>
                      <a:r>
                        <a:rPr lang="ja-JP" sz="1300" b="1" kern="100" dirty="0">
                          <a:solidFill>
                            <a:schemeClr val="tx1"/>
                          </a:solidFill>
                          <a:effectLst/>
                          <a:latin typeface="Meiryo UI" panose="020B0604030504040204" pitchFamily="50" charset="-128"/>
                          <a:ea typeface="Meiryo UI" panose="020B0604030504040204" pitchFamily="50" charset="-128"/>
                        </a:rPr>
                        <a:t>新しいビジネスの創出につなげるための環境整備、新産業分野のクラスター形成</a:t>
                      </a:r>
                      <a:r>
                        <a:rPr lang="ja-JP" sz="1300" kern="100" dirty="0">
                          <a:solidFill>
                            <a:schemeClr val="tx1"/>
                          </a:solidFill>
                          <a:effectLst/>
                          <a:latin typeface="Meiryo UI" panose="020B0604030504040204" pitchFamily="50" charset="-128"/>
                          <a:ea typeface="Meiryo UI" panose="020B0604030504040204" pitchFamily="50" charset="-128"/>
                        </a:rPr>
                        <a:t>を進めるとともに、</a:t>
                      </a:r>
                      <a:r>
                        <a:rPr lang="ja-JP" sz="1300" b="1" kern="100" dirty="0">
                          <a:solidFill>
                            <a:schemeClr val="tx1"/>
                          </a:solidFill>
                          <a:effectLst/>
                          <a:latin typeface="Meiryo UI" panose="020B0604030504040204" pitchFamily="50" charset="-128"/>
                          <a:ea typeface="Meiryo UI" panose="020B0604030504040204" pitchFamily="50" charset="-128"/>
                        </a:rPr>
                        <a:t>スタートアップ企業への積極的な支援</a:t>
                      </a:r>
                      <a:r>
                        <a:rPr lang="ja-JP" sz="1300" kern="100" dirty="0">
                          <a:solidFill>
                            <a:schemeClr val="tx1"/>
                          </a:solidFill>
                          <a:effectLst/>
                          <a:latin typeface="Meiryo UI" panose="020B0604030504040204" pitchFamily="50" charset="-128"/>
                          <a:ea typeface="Meiryo UI" panose="020B0604030504040204" pitchFamily="50" charset="-128"/>
                        </a:rPr>
                        <a:t>に</a:t>
                      </a:r>
                      <a:r>
                        <a:rPr lang="ja-JP" sz="1300" kern="100" dirty="0" smtClean="0">
                          <a:solidFill>
                            <a:schemeClr val="tx1"/>
                          </a:solidFill>
                          <a:effectLst/>
                          <a:latin typeface="Meiryo UI" panose="020B0604030504040204" pitchFamily="50" charset="-128"/>
                          <a:ea typeface="Meiryo UI" panose="020B0604030504040204" pitchFamily="50" charset="-128"/>
                        </a:rPr>
                        <a:t>取り組んで</a:t>
                      </a:r>
                      <a:r>
                        <a:rPr lang="ja-JP" altLang="en-US" sz="1300" kern="100" dirty="0" smtClean="0">
                          <a:solidFill>
                            <a:schemeClr val="tx1"/>
                          </a:solidFill>
                          <a:effectLst/>
                          <a:latin typeface="Meiryo UI" panose="020B0604030504040204" pitchFamily="50" charset="-128"/>
                          <a:ea typeface="Meiryo UI" panose="020B0604030504040204" pitchFamily="50" charset="-128"/>
                        </a:rPr>
                        <a:t>くことが必要で</a:t>
                      </a:r>
                      <a:r>
                        <a:rPr lang="ja-JP" sz="1300" kern="100" dirty="0" smtClean="0">
                          <a:solidFill>
                            <a:schemeClr val="tx1"/>
                          </a:solidFill>
                          <a:effectLst/>
                          <a:latin typeface="Meiryo UI" panose="020B0604030504040204" pitchFamily="50" charset="-128"/>
                          <a:ea typeface="Meiryo UI" panose="020B0604030504040204" pitchFamily="50" charset="-128"/>
                        </a:rPr>
                        <a:t>は</a:t>
                      </a:r>
                      <a:r>
                        <a:rPr lang="ja-JP" sz="1300" kern="100" dirty="0">
                          <a:solidFill>
                            <a:schemeClr val="tx1"/>
                          </a:solidFill>
                          <a:effectLst/>
                          <a:latin typeface="Meiryo UI" panose="020B0604030504040204" pitchFamily="50" charset="-128"/>
                          <a:ea typeface="Meiryo UI" panose="020B0604030504040204" pitchFamily="50" charset="-128"/>
                        </a:rPr>
                        <a:t>ないか。</a:t>
                      </a:r>
                      <a:endParaRPr lang="ja-JP" sz="13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tc>
                <a:tc>
                  <a:txBody>
                    <a:bodyPr/>
                    <a:lstStyle/>
                    <a:p>
                      <a:pPr marL="93663" lvl="0" indent="-93663" algn="l">
                        <a:spcAft>
                          <a:spcPts val="0"/>
                        </a:spcAft>
                        <a:buFont typeface="Wingdings" panose="05000000000000000000" pitchFamily="2" charset="2"/>
                        <a:buChar char=""/>
                      </a:pPr>
                      <a:r>
                        <a:rPr lang="ja-JP" sz="1300" kern="100" dirty="0">
                          <a:solidFill>
                            <a:schemeClr val="tx1"/>
                          </a:solidFill>
                          <a:effectLst/>
                          <a:latin typeface="Meiryo UI" panose="020B0604030504040204" pitchFamily="50" charset="-128"/>
                          <a:ea typeface="Meiryo UI" panose="020B0604030504040204" pitchFamily="50" charset="-128"/>
                        </a:rPr>
                        <a:t>健康医療関連産業の集積</a:t>
                      </a:r>
                    </a:p>
                    <a:p>
                      <a:pPr marL="93663" lvl="0" indent="-93663" algn="l">
                        <a:spcAft>
                          <a:spcPts val="0"/>
                        </a:spcAft>
                        <a:buFont typeface="Wingdings" panose="05000000000000000000" pitchFamily="2" charset="2"/>
                        <a:buChar char=""/>
                      </a:pPr>
                      <a:r>
                        <a:rPr lang="ja-JP" sz="1300" kern="100" dirty="0">
                          <a:solidFill>
                            <a:schemeClr val="tx1"/>
                          </a:solidFill>
                          <a:effectLst/>
                          <a:latin typeface="Meiryo UI" panose="020B0604030504040204" pitchFamily="50" charset="-128"/>
                          <a:ea typeface="Meiryo UI" panose="020B0604030504040204" pitchFamily="50" charset="-128"/>
                        </a:rPr>
                        <a:t>交通等社会インフラの整備</a:t>
                      </a:r>
                    </a:p>
                    <a:p>
                      <a:pPr marL="93663" lvl="0" indent="-93663" algn="l">
                        <a:spcAft>
                          <a:spcPts val="0"/>
                        </a:spcAft>
                        <a:buFont typeface="Wingdings" panose="05000000000000000000" pitchFamily="2" charset="2"/>
                        <a:buChar char=""/>
                      </a:pPr>
                      <a:r>
                        <a:rPr lang="ja-JP" sz="1300" kern="100" dirty="0">
                          <a:solidFill>
                            <a:schemeClr val="tx1"/>
                          </a:solidFill>
                          <a:effectLst/>
                          <a:latin typeface="Meiryo UI" panose="020B0604030504040204" pitchFamily="50" charset="-128"/>
                          <a:ea typeface="Meiryo UI" panose="020B0604030504040204" pitchFamily="50" charset="-128"/>
                        </a:rPr>
                        <a:t>大阪産業局</a:t>
                      </a:r>
                    </a:p>
                    <a:p>
                      <a:pPr marL="93663" lvl="0" indent="-93663" algn="l">
                        <a:spcAft>
                          <a:spcPts val="0"/>
                        </a:spcAft>
                        <a:buFont typeface="Wingdings" panose="05000000000000000000" pitchFamily="2" charset="2"/>
                        <a:buChar char=""/>
                      </a:pPr>
                      <a:r>
                        <a:rPr lang="ja-JP" sz="1300" kern="100" dirty="0">
                          <a:solidFill>
                            <a:schemeClr val="tx1"/>
                          </a:solidFill>
                          <a:effectLst/>
                          <a:latin typeface="Meiryo UI" panose="020B0604030504040204" pitchFamily="50" charset="-128"/>
                          <a:ea typeface="Meiryo UI" panose="020B0604030504040204" pitchFamily="50" charset="-128"/>
                        </a:rPr>
                        <a:t>大阪産業技術研究所</a:t>
                      </a:r>
                    </a:p>
                    <a:p>
                      <a:pPr marL="93663" lvl="0" indent="-93663" algn="l">
                        <a:spcAft>
                          <a:spcPts val="0"/>
                        </a:spcAft>
                        <a:buFont typeface="Wingdings" panose="05000000000000000000" pitchFamily="2" charset="2"/>
                        <a:buChar char=""/>
                      </a:pPr>
                      <a:r>
                        <a:rPr lang="ja-JP" sz="1300" kern="100" dirty="0">
                          <a:solidFill>
                            <a:schemeClr val="tx1"/>
                          </a:solidFill>
                          <a:effectLst/>
                          <a:latin typeface="Meiryo UI" panose="020B0604030504040204" pitchFamily="50" charset="-128"/>
                          <a:ea typeface="Meiryo UI" panose="020B0604030504040204" pitchFamily="50" charset="-128"/>
                        </a:rPr>
                        <a:t>大阪イノベーションハブ</a:t>
                      </a:r>
                    </a:p>
                    <a:p>
                      <a:pPr marL="93663" lvl="0" indent="-93663" algn="l">
                        <a:spcAft>
                          <a:spcPts val="0"/>
                        </a:spcAft>
                        <a:buFont typeface="Wingdings" panose="05000000000000000000" pitchFamily="2" charset="2"/>
                        <a:buChar char=""/>
                      </a:pPr>
                      <a:r>
                        <a:rPr lang="ja-JP" sz="1300" kern="100" dirty="0">
                          <a:solidFill>
                            <a:schemeClr val="tx1"/>
                          </a:solidFill>
                          <a:effectLst/>
                          <a:latin typeface="Meiryo UI" panose="020B0604030504040204" pitchFamily="50" charset="-128"/>
                          <a:ea typeface="Meiryo UI" panose="020B0604030504040204" pitchFamily="50" charset="-128"/>
                        </a:rPr>
                        <a:t>スマートシティ戦略</a:t>
                      </a:r>
                      <a:endParaRPr lang="ja-JP" sz="13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tc>
                <a:extLst>
                  <a:ext uri="{0D108BD9-81ED-4DB2-BD59-A6C34878D82A}">
                    <a16:rowId xmlns:a16="http://schemas.microsoft.com/office/drawing/2014/main" val="3474340105"/>
                  </a:ext>
                </a:extLst>
              </a:tr>
              <a:tr h="1147069">
                <a:tc vMerge="1">
                  <a:txBody>
                    <a:bodyPr/>
                    <a:lstStyle/>
                    <a:p>
                      <a:endParaRPr kumimoji="1" lang="ja-JP" altLang="en-US"/>
                    </a:p>
                  </a:txBody>
                  <a:tcPr/>
                </a:tc>
                <a:tc>
                  <a:txBody>
                    <a:bodyPr/>
                    <a:lstStyle/>
                    <a:p>
                      <a:pPr algn="just">
                        <a:spcAft>
                          <a:spcPts val="0"/>
                        </a:spcAft>
                      </a:pPr>
                      <a:r>
                        <a:rPr lang="ja-JP" sz="1500" kern="100" dirty="0">
                          <a:effectLst/>
                          <a:latin typeface="Meiryo UI" panose="020B0604030504040204" pitchFamily="50" charset="-128"/>
                          <a:ea typeface="Meiryo UI" panose="020B0604030504040204" pitchFamily="50" charset="-128"/>
                        </a:rPr>
                        <a:t>資金・投資・金融</a:t>
                      </a:r>
                      <a:endParaRPr lang="ja-JP" sz="15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tc>
                <a:tc>
                  <a:txBody>
                    <a:bodyPr/>
                    <a:lstStyle/>
                    <a:p>
                      <a:pPr marL="174625" lvl="0" indent="-174625" algn="just">
                        <a:spcAft>
                          <a:spcPts val="600"/>
                        </a:spcAft>
                        <a:buFont typeface="Meiryo UI" panose="020B0604030504040204" pitchFamily="50" charset="-128"/>
                        <a:buChar char="◯"/>
                      </a:pPr>
                      <a:r>
                        <a:rPr lang="ja-JP" sz="1300" b="1" kern="100" dirty="0">
                          <a:solidFill>
                            <a:schemeClr val="tx1"/>
                          </a:solidFill>
                          <a:effectLst/>
                          <a:latin typeface="Meiryo UI" panose="020B0604030504040204" pitchFamily="50" charset="-128"/>
                          <a:ea typeface="Meiryo UI" panose="020B0604030504040204" pitchFamily="50" charset="-128"/>
                        </a:rPr>
                        <a:t>イノベーションの創出には資金調達が重要な要素</a:t>
                      </a:r>
                      <a:r>
                        <a:rPr lang="ja-JP" sz="1300" kern="100" dirty="0">
                          <a:solidFill>
                            <a:schemeClr val="tx1"/>
                          </a:solidFill>
                          <a:effectLst/>
                          <a:latin typeface="Meiryo UI" panose="020B0604030504040204" pitchFamily="50" charset="-128"/>
                          <a:ea typeface="Meiryo UI" panose="020B0604030504040204" pitchFamily="50" charset="-128"/>
                        </a:rPr>
                        <a:t>となることから</a:t>
                      </a:r>
                      <a:r>
                        <a:rPr lang="ja-JP" sz="1300" b="1" kern="100" dirty="0">
                          <a:solidFill>
                            <a:schemeClr val="tx1"/>
                          </a:solidFill>
                          <a:effectLst/>
                          <a:latin typeface="Meiryo UI" panose="020B0604030504040204" pitchFamily="50" charset="-128"/>
                          <a:ea typeface="Meiryo UI" panose="020B0604030504040204" pitchFamily="50" charset="-128"/>
                        </a:rPr>
                        <a:t>、基金やベンチャーキャピタル、ファンド、税制優遇等、企業誘致や投資・研究開発に係るインセンティブ、資金調達等の制度を整備していくことが必要</a:t>
                      </a:r>
                      <a:r>
                        <a:rPr lang="ja-JP" sz="1300" kern="100" dirty="0" smtClean="0">
                          <a:solidFill>
                            <a:schemeClr val="tx1"/>
                          </a:solidFill>
                          <a:effectLst/>
                          <a:latin typeface="Meiryo UI" panose="020B0604030504040204" pitchFamily="50" charset="-128"/>
                          <a:ea typeface="Meiryo UI" panose="020B0604030504040204" pitchFamily="50" charset="-128"/>
                        </a:rPr>
                        <a:t>では</a:t>
                      </a:r>
                      <a:r>
                        <a:rPr lang="ja-JP" sz="1300" kern="100" dirty="0">
                          <a:solidFill>
                            <a:schemeClr val="tx1"/>
                          </a:solidFill>
                          <a:effectLst/>
                          <a:latin typeface="Meiryo UI" panose="020B0604030504040204" pitchFamily="50" charset="-128"/>
                          <a:ea typeface="Meiryo UI" panose="020B0604030504040204" pitchFamily="50" charset="-128"/>
                        </a:rPr>
                        <a:t>ないか。</a:t>
                      </a:r>
                    </a:p>
                    <a:p>
                      <a:pPr marL="174625" lvl="0" indent="-174625" algn="just">
                        <a:spcAft>
                          <a:spcPts val="600"/>
                        </a:spcAft>
                        <a:buFont typeface="Meiryo UI" panose="020B0604030504040204" pitchFamily="50" charset="-128"/>
                        <a:buChar char="◯"/>
                      </a:pPr>
                      <a:r>
                        <a:rPr lang="ja-JP" sz="1300" kern="100" dirty="0">
                          <a:solidFill>
                            <a:schemeClr val="tx1"/>
                          </a:solidFill>
                          <a:effectLst/>
                          <a:latin typeface="Meiryo UI" panose="020B0604030504040204" pitchFamily="50" charset="-128"/>
                          <a:ea typeface="Meiryo UI" panose="020B0604030504040204" pitchFamily="50" charset="-128"/>
                        </a:rPr>
                        <a:t>金融機能の充実により</a:t>
                      </a:r>
                      <a:r>
                        <a:rPr lang="ja-JP" sz="1300" kern="100" dirty="0" smtClean="0">
                          <a:solidFill>
                            <a:schemeClr val="tx1"/>
                          </a:solidFill>
                          <a:effectLst/>
                          <a:latin typeface="Meiryo UI" panose="020B0604030504040204" pitchFamily="50" charset="-128"/>
                          <a:ea typeface="Meiryo UI" panose="020B0604030504040204" pitchFamily="50" charset="-128"/>
                        </a:rPr>
                        <a:t>、</a:t>
                      </a:r>
                      <a:r>
                        <a:rPr lang="ja-JP" altLang="en-US" sz="1300" kern="100" dirty="0" smtClean="0">
                          <a:solidFill>
                            <a:schemeClr val="tx1"/>
                          </a:solidFill>
                          <a:effectLst/>
                          <a:latin typeface="Meiryo UI" panose="020B0604030504040204" pitchFamily="50" charset="-128"/>
                          <a:ea typeface="Meiryo UI" panose="020B0604030504040204" pitchFamily="50" charset="-128"/>
                        </a:rPr>
                        <a:t>成長分野への</a:t>
                      </a:r>
                      <a:r>
                        <a:rPr lang="ja-JP" sz="1300" kern="100" dirty="0" smtClean="0">
                          <a:solidFill>
                            <a:schemeClr val="tx1"/>
                          </a:solidFill>
                          <a:effectLst/>
                          <a:latin typeface="Meiryo UI" panose="020B0604030504040204" pitchFamily="50" charset="-128"/>
                          <a:ea typeface="Meiryo UI" panose="020B0604030504040204" pitchFamily="50" charset="-128"/>
                        </a:rPr>
                        <a:t>起業</a:t>
                      </a:r>
                      <a:r>
                        <a:rPr lang="ja-JP" sz="1300" kern="100" dirty="0">
                          <a:solidFill>
                            <a:schemeClr val="tx1"/>
                          </a:solidFill>
                          <a:effectLst/>
                          <a:latin typeface="Meiryo UI" panose="020B0604030504040204" pitchFamily="50" charset="-128"/>
                          <a:ea typeface="Meiryo UI" panose="020B0604030504040204" pitchFamily="50" charset="-128"/>
                        </a:rPr>
                        <a:t>、投資、誘致の促進につなげることができるのではないか。</a:t>
                      </a:r>
                      <a:endParaRPr lang="ja-JP" sz="13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tc>
                <a:tc>
                  <a:txBody>
                    <a:bodyPr/>
                    <a:lstStyle/>
                    <a:p>
                      <a:pPr marL="93663" lvl="0" indent="-93663" algn="l">
                        <a:spcAft>
                          <a:spcPts val="0"/>
                        </a:spcAft>
                        <a:buFont typeface="Wingdings" panose="05000000000000000000" pitchFamily="2" charset="2"/>
                        <a:buChar char=""/>
                      </a:pPr>
                      <a:r>
                        <a:rPr lang="ja-JP" sz="1300" kern="100" dirty="0">
                          <a:solidFill>
                            <a:schemeClr val="tx1"/>
                          </a:solidFill>
                          <a:effectLst/>
                          <a:latin typeface="Meiryo UI" panose="020B0604030504040204" pitchFamily="50" charset="-128"/>
                          <a:ea typeface="Meiryo UI" panose="020B0604030504040204" pitchFamily="50" charset="-128"/>
                        </a:rPr>
                        <a:t>国際金融</a:t>
                      </a:r>
                      <a:r>
                        <a:rPr lang="ja-JP" sz="1300" kern="100" dirty="0" smtClean="0">
                          <a:solidFill>
                            <a:schemeClr val="tx1"/>
                          </a:solidFill>
                          <a:effectLst/>
                          <a:latin typeface="Meiryo UI" panose="020B0604030504040204" pitchFamily="50" charset="-128"/>
                          <a:ea typeface="Meiryo UI" panose="020B0604030504040204" pitchFamily="50" charset="-128"/>
                        </a:rPr>
                        <a:t>都市</a:t>
                      </a:r>
                      <a:r>
                        <a:rPr lang="en-US" altLang="ja-JP" sz="1300" kern="100" dirty="0" smtClean="0">
                          <a:solidFill>
                            <a:schemeClr val="tx1"/>
                          </a:solidFill>
                          <a:effectLst/>
                          <a:latin typeface="Meiryo UI" panose="020B0604030504040204" pitchFamily="50" charset="-128"/>
                          <a:ea typeface="Meiryo UI" panose="020B0604030504040204" pitchFamily="50" charset="-128"/>
                        </a:rPr>
                        <a:t>OSA</a:t>
                      </a:r>
                      <a:br>
                        <a:rPr lang="en-US" altLang="ja-JP" sz="1300" kern="100" dirty="0" smtClean="0">
                          <a:solidFill>
                            <a:schemeClr val="tx1"/>
                          </a:solidFill>
                          <a:effectLst/>
                          <a:latin typeface="Meiryo UI" panose="020B0604030504040204" pitchFamily="50" charset="-128"/>
                          <a:ea typeface="Meiryo UI" panose="020B0604030504040204" pitchFamily="50" charset="-128"/>
                        </a:rPr>
                      </a:br>
                      <a:r>
                        <a:rPr lang="en-US" altLang="ja-JP" sz="1300" kern="100" dirty="0" smtClean="0">
                          <a:solidFill>
                            <a:schemeClr val="tx1"/>
                          </a:solidFill>
                          <a:effectLst/>
                          <a:latin typeface="Meiryo UI" panose="020B0604030504040204" pitchFamily="50" charset="-128"/>
                          <a:ea typeface="Meiryo UI" panose="020B0604030504040204" pitchFamily="50" charset="-128"/>
                        </a:rPr>
                        <a:t>KA</a:t>
                      </a:r>
                      <a:r>
                        <a:rPr lang="ja-JP" altLang="en-US" sz="1300" kern="100" dirty="0" smtClean="0">
                          <a:solidFill>
                            <a:schemeClr val="tx1"/>
                          </a:solidFill>
                          <a:effectLst/>
                          <a:latin typeface="Meiryo UI" panose="020B0604030504040204" pitchFamily="50" charset="-128"/>
                          <a:ea typeface="Meiryo UI" panose="020B0604030504040204" pitchFamily="50" charset="-128"/>
                        </a:rPr>
                        <a:t>に向けた取り組み</a:t>
                      </a:r>
                      <a:endParaRPr lang="ja-JP" sz="13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tc>
                <a:extLst>
                  <a:ext uri="{0D108BD9-81ED-4DB2-BD59-A6C34878D82A}">
                    <a16:rowId xmlns:a16="http://schemas.microsoft.com/office/drawing/2014/main" val="426146587"/>
                  </a:ext>
                </a:extLst>
              </a:tr>
              <a:tr h="2292732">
                <a:tc vMerge="1">
                  <a:txBody>
                    <a:bodyPr/>
                    <a:lstStyle/>
                    <a:p>
                      <a:endParaRPr kumimoji="1" lang="ja-JP" altLang="en-US"/>
                    </a:p>
                  </a:txBody>
                  <a:tcPr/>
                </a:tc>
                <a:tc>
                  <a:txBody>
                    <a:bodyPr/>
                    <a:lstStyle/>
                    <a:p>
                      <a:pPr algn="just">
                        <a:spcAft>
                          <a:spcPts val="0"/>
                        </a:spcAft>
                      </a:pPr>
                      <a:r>
                        <a:rPr lang="ja-JP" sz="1500" kern="100" dirty="0">
                          <a:solidFill>
                            <a:schemeClr val="tx1"/>
                          </a:solidFill>
                          <a:effectLst/>
                          <a:latin typeface="Meiryo UI" panose="020B0604030504040204" pitchFamily="50" charset="-128"/>
                          <a:ea typeface="Meiryo UI" panose="020B0604030504040204" pitchFamily="50" charset="-128"/>
                        </a:rPr>
                        <a:t>資源・人材</a:t>
                      </a:r>
                      <a:endParaRPr lang="ja-JP" sz="15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tc>
                <a:tc>
                  <a:txBody>
                    <a:bodyPr/>
                    <a:lstStyle/>
                    <a:p>
                      <a:pPr marL="174625" lvl="0" indent="-174625" algn="just">
                        <a:spcAft>
                          <a:spcPts val="600"/>
                        </a:spcAft>
                        <a:buFont typeface="Meiryo UI" panose="020B0604030504040204" pitchFamily="50" charset="-128"/>
                        <a:buChar char="◯"/>
                      </a:pPr>
                      <a:r>
                        <a:rPr lang="ja-JP" altLang="en-US" sz="1300" b="0" kern="100" dirty="0" smtClean="0">
                          <a:solidFill>
                            <a:schemeClr val="tx1"/>
                          </a:solidFill>
                          <a:effectLst/>
                          <a:latin typeface="Meiryo UI" panose="020B0604030504040204" pitchFamily="50" charset="-128"/>
                          <a:ea typeface="Meiryo UI" panose="020B0604030504040204" pitchFamily="50" charset="-128"/>
                        </a:rPr>
                        <a:t>産業構造の転換には、</a:t>
                      </a:r>
                      <a:r>
                        <a:rPr lang="ja-JP" altLang="en-US" sz="1300" b="1" kern="100" dirty="0" smtClean="0">
                          <a:solidFill>
                            <a:schemeClr val="tx1"/>
                          </a:solidFill>
                          <a:effectLst/>
                          <a:latin typeface="Meiryo UI" panose="020B0604030504040204" pitchFamily="50" charset="-128"/>
                          <a:ea typeface="Meiryo UI" panose="020B0604030504040204" pitchFamily="50" charset="-128"/>
                        </a:rPr>
                        <a:t>必要な人材の育成・確保、成長分野への人材の流動</a:t>
                      </a:r>
                      <a:r>
                        <a:rPr lang="ja-JP" altLang="en-US" sz="1300" b="0" kern="100" dirty="0" smtClean="0">
                          <a:solidFill>
                            <a:schemeClr val="tx1"/>
                          </a:solidFill>
                          <a:effectLst/>
                          <a:latin typeface="Meiryo UI" panose="020B0604030504040204" pitchFamily="50" charset="-128"/>
                          <a:ea typeface="Meiryo UI" panose="020B0604030504040204" pitchFamily="50" charset="-128"/>
                        </a:rPr>
                        <a:t>が必要ではないか。</a:t>
                      </a:r>
                      <a:endParaRPr lang="en-US" altLang="ja-JP" sz="1300" b="0" kern="100" dirty="0" smtClean="0">
                        <a:solidFill>
                          <a:schemeClr val="tx1"/>
                        </a:solidFill>
                        <a:effectLst/>
                        <a:latin typeface="Meiryo UI" panose="020B0604030504040204" pitchFamily="50" charset="-128"/>
                        <a:ea typeface="Meiryo UI" panose="020B0604030504040204" pitchFamily="50" charset="-128"/>
                      </a:endParaRPr>
                    </a:p>
                    <a:p>
                      <a:pPr marL="174625" lvl="0" indent="-174625" algn="just">
                        <a:spcAft>
                          <a:spcPts val="600"/>
                        </a:spcAft>
                        <a:buFont typeface="Meiryo UI" panose="020B0604030504040204" pitchFamily="50" charset="-128"/>
                        <a:buChar char="◯"/>
                      </a:pPr>
                      <a:r>
                        <a:rPr lang="ja-JP" sz="1300" b="1" kern="100" dirty="0" smtClean="0">
                          <a:solidFill>
                            <a:schemeClr val="tx1"/>
                          </a:solidFill>
                          <a:effectLst/>
                          <a:latin typeface="Meiryo UI" panose="020B0604030504040204" pitchFamily="50" charset="-128"/>
                          <a:ea typeface="Meiryo UI" panose="020B0604030504040204" pitchFamily="50" charset="-128"/>
                        </a:rPr>
                        <a:t>地域</a:t>
                      </a:r>
                      <a:r>
                        <a:rPr lang="ja-JP" sz="1300" b="1" kern="100" dirty="0">
                          <a:solidFill>
                            <a:schemeClr val="tx1"/>
                          </a:solidFill>
                          <a:effectLst/>
                          <a:latin typeface="Meiryo UI" panose="020B0604030504040204" pitchFamily="50" charset="-128"/>
                          <a:ea typeface="Meiryo UI" panose="020B0604030504040204" pitchFamily="50" charset="-128"/>
                        </a:rPr>
                        <a:t>で設置した大学が成長産業を支える人材輩出機能を担う</a:t>
                      </a:r>
                      <a:r>
                        <a:rPr lang="ja-JP" sz="1300" kern="100" dirty="0">
                          <a:solidFill>
                            <a:schemeClr val="tx1"/>
                          </a:solidFill>
                          <a:effectLst/>
                          <a:latin typeface="Meiryo UI" panose="020B0604030504040204" pitchFamily="50" charset="-128"/>
                          <a:ea typeface="Meiryo UI" panose="020B0604030504040204" pitchFamily="50" charset="-128"/>
                        </a:rPr>
                        <a:t>とともに、</a:t>
                      </a:r>
                      <a:r>
                        <a:rPr lang="ja-JP" sz="1300" b="1" kern="100" dirty="0">
                          <a:solidFill>
                            <a:schemeClr val="tx1"/>
                          </a:solidFill>
                          <a:effectLst/>
                          <a:latin typeface="Meiryo UI" panose="020B0604030504040204" pitchFamily="50" charset="-128"/>
                          <a:ea typeface="Meiryo UI" panose="020B0604030504040204" pitchFamily="50" charset="-128"/>
                        </a:rPr>
                        <a:t>スタートアップやイノベーションハブ等の拠点としても重要な役割を担っている</a:t>
                      </a:r>
                      <a:r>
                        <a:rPr lang="ja-JP" sz="1300" kern="100" dirty="0">
                          <a:solidFill>
                            <a:schemeClr val="tx1"/>
                          </a:solidFill>
                          <a:effectLst/>
                          <a:latin typeface="Meiryo UI" panose="020B0604030504040204" pitchFamily="50" charset="-128"/>
                          <a:ea typeface="Meiryo UI" panose="020B0604030504040204" pitchFamily="50" charset="-128"/>
                        </a:rPr>
                        <a:t>のではないか。</a:t>
                      </a:r>
                    </a:p>
                    <a:p>
                      <a:pPr marL="174625" lvl="0" indent="-174625" algn="just">
                        <a:spcAft>
                          <a:spcPts val="600"/>
                        </a:spcAft>
                        <a:buFont typeface="Meiryo UI" panose="020B0604030504040204" pitchFamily="50" charset="-128"/>
                        <a:buChar char="◯"/>
                      </a:pPr>
                      <a:r>
                        <a:rPr lang="ja-JP" sz="1300" kern="100" dirty="0">
                          <a:solidFill>
                            <a:schemeClr val="tx1"/>
                          </a:solidFill>
                          <a:effectLst/>
                          <a:latin typeface="Meiryo UI" panose="020B0604030504040204" pitchFamily="50" charset="-128"/>
                          <a:ea typeface="Meiryo UI" panose="020B0604030504040204" pitchFamily="50" charset="-128"/>
                        </a:rPr>
                        <a:t>大学や研究機関において</a:t>
                      </a:r>
                      <a:r>
                        <a:rPr lang="ja-JP" sz="1300" b="1" kern="100" dirty="0">
                          <a:solidFill>
                            <a:schemeClr val="tx1"/>
                          </a:solidFill>
                          <a:effectLst/>
                          <a:latin typeface="Meiryo UI" panose="020B0604030504040204" pitchFamily="50" charset="-128"/>
                          <a:ea typeface="Meiryo UI" panose="020B0604030504040204" pitchFamily="50" charset="-128"/>
                        </a:rPr>
                        <a:t>高い教育・研究レベルを保持することで、海外を含む域外から優秀な人材を誘引</a:t>
                      </a:r>
                      <a:r>
                        <a:rPr lang="ja-JP" sz="1300" kern="100" dirty="0">
                          <a:solidFill>
                            <a:schemeClr val="tx1"/>
                          </a:solidFill>
                          <a:effectLst/>
                          <a:latin typeface="Meiryo UI" panose="020B0604030504040204" pitchFamily="50" charset="-128"/>
                          <a:ea typeface="Meiryo UI" panose="020B0604030504040204" pitchFamily="50" charset="-128"/>
                        </a:rPr>
                        <a:t>するとともに、</a:t>
                      </a:r>
                      <a:r>
                        <a:rPr lang="ja-JP" sz="1300" b="1" kern="100" dirty="0">
                          <a:solidFill>
                            <a:schemeClr val="tx1"/>
                          </a:solidFill>
                          <a:effectLst/>
                          <a:latin typeface="Meiryo UI" panose="020B0604030504040204" pitchFamily="50" charset="-128"/>
                          <a:ea typeface="Meiryo UI" panose="020B0604030504040204" pitchFamily="50" charset="-128"/>
                        </a:rPr>
                        <a:t>優秀な人材を求めて企業が集積するという好循環を生み出すことができる</a:t>
                      </a:r>
                      <a:r>
                        <a:rPr lang="ja-JP" sz="1300" kern="100" dirty="0">
                          <a:solidFill>
                            <a:schemeClr val="tx1"/>
                          </a:solidFill>
                          <a:effectLst/>
                          <a:latin typeface="Meiryo UI" panose="020B0604030504040204" pitchFamily="50" charset="-128"/>
                          <a:ea typeface="Meiryo UI" panose="020B0604030504040204" pitchFamily="50" charset="-128"/>
                        </a:rPr>
                        <a:t>のではないか</a:t>
                      </a:r>
                      <a:r>
                        <a:rPr lang="ja-JP" sz="1300" kern="100" dirty="0" smtClean="0">
                          <a:solidFill>
                            <a:schemeClr val="tx1"/>
                          </a:solidFill>
                          <a:effectLst/>
                          <a:latin typeface="Meiryo UI" panose="020B0604030504040204" pitchFamily="50" charset="-128"/>
                          <a:ea typeface="Meiryo UI" panose="020B0604030504040204" pitchFamily="50" charset="-128"/>
                        </a:rPr>
                        <a:t>。</a:t>
                      </a:r>
                      <a:endParaRPr lang="en-US" altLang="ja-JP" sz="1300" kern="100" dirty="0" smtClean="0">
                        <a:solidFill>
                          <a:schemeClr val="tx1"/>
                        </a:solidFill>
                        <a:effectLst/>
                        <a:latin typeface="Meiryo UI" panose="020B0604030504040204" pitchFamily="50" charset="-128"/>
                        <a:ea typeface="Meiryo UI" panose="020B0604030504040204" pitchFamily="50" charset="-128"/>
                      </a:endParaRPr>
                    </a:p>
                    <a:p>
                      <a:pPr marL="174625" marR="0" lvl="0" indent="-174625" algn="just" defTabSz="914400" rtl="0" eaLnBrk="1" fontAlgn="auto" latinLnBrk="0" hangingPunct="1">
                        <a:lnSpc>
                          <a:spcPct val="100000"/>
                        </a:lnSpc>
                        <a:spcBef>
                          <a:spcPts val="0"/>
                        </a:spcBef>
                        <a:spcAft>
                          <a:spcPts val="600"/>
                        </a:spcAft>
                        <a:buClrTx/>
                        <a:buSzTx/>
                        <a:buFont typeface="Meiryo UI" panose="020B0604030504040204" pitchFamily="50" charset="-128"/>
                        <a:buChar char="◯"/>
                        <a:tabLst/>
                        <a:defRPr/>
                      </a:pPr>
                      <a:r>
                        <a:rPr lang="ja-JP" altLang="ja-JP" sz="1300" kern="100" dirty="0" smtClean="0">
                          <a:solidFill>
                            <a:schemeClr val="tx1"/>
                          </a:solidFill>
                          <a:effectLst/>
                          <a:latin typeface="Meiryo UI" panose="020B0604030504040204" pitchFamily="50" charset="-128"/>
                          <a:ea typeface="Meiryo UI" panose="020B0604030504040204" pitchFamily="50" charset="-128"/>
                        </a:rPr>
                        <a:t>世界の主要都市との</a:t>
                      </a:r>
                      <a:r>
                        <a:rPr lang="ja-JP" altLang="en-US" sz="1300" kern="100" dirty="0" smtClean="0">
                          <a:solidFill>
                            <a:schemeClr val="tx1"/>
                          </a:solidFill>
                          <a:effectLst/>
                          <a:latin typeface="Meiryo UI" panose="020B0604030504040204" pitchFamily="50" charset="-128"/>
                          <a:ea typeface="Meiryo UI" panose="020B0604030504040204" pitchFamily="50" charset="-128"/>
                        </a:rPr>
                        <a:t>人材獲得</a:t>
                      </a:r>
                      <a:r>
                        <a:rPr lang="ja-JP" altLang="ja-JP" sz="1300" kern="100" dirty="0" smtClean="0">
                          <a:solidFill>
                            <a:schemeClr val="tx1"/>
                          </a:solidFill>
                          <a:effectLst/>
                          <a:latin typeface="Meiryo UI" panose="020B0604030504040204" pitchFamily="50" charset="-128"/>
                          <a:ea typeface="Meiryo UI" panose="020B0604030504040204" pitchFamily="50" charset="-128"/>
                        </a:rPr>
                        <a:t>競争を意識し、</a:t>
                      </a:r>
                      <a:r>
                        <a:rPr lang="ja-JP" altLang="ja-JP" sz="1300" b="1" kern="100" dirty="0" smtClean="0">
                          <a:solidFill>
                            <a:schemeClr val="tx1"/>
                          </a:solidFill>
                          <a:effectLst/>
                          <a:latin typeface="Meiryo UI" panose="020B0604030504040204" pitchFamily="50" charset="-128"/>
                          <a:ea typeface="Meiryo UI" panose="020B0604030504040204" pitchFamily="50" charset="-128"/>
                        </a:rPr>
                        <a:t>利便性が高く、魅力的な住みやすい都市づくり</a:t>
                      </a:r>
                      <a:r>
                        <a:rPr lang="ja-JP" altLang="ja-JP" sz="1300" kern="100" dirty="0" smtClean="0">
                          <a:solidFill>
                            <a:schemeClr val="tx1"/>
                          </a:solidFill>
                          <a:effectLst/>
                          <a:latin typeface="Meiryo UI" panose="020B0604030504040204" pitchFamily="50" charset="-128"/>
                          <a:ea typeface="Meiryo UI" panose="020B0604030504040204" pitchFamily="50" charset="-128"/>
                        </a:rPr>
                        <a:t>をめざしている</a:t>
                      </a:r>
                      <a:r>
                        <a:rPr lang="ja-JP" altLang="en-US" sz="1300" kern="100" dirty="0" smtClean="0">
                          <a:solidFill>
                            <a:schemeClr val="tx1"/>
                          </a:solidFill>
                          <a:effectLst/>
                          <a:latin typeface="Meiryo UI" panose="020B0604030504040204" pitchFamily="50" charset="-128"/>
                          <a:ea typeface="Meiryo UI" panose="020B0604030504040204" pitchFamily="50" charset="-128"/>
                        </a:rPr>
                        <a:t>、ということ</a:t>
                      </a:r>
                      <a:r>
                        <a:rPr lang="ja-JP" altLang="ja-JP" sz="1300" kern="100" dirty="0" smtClean="0">
                          <a:solidFill>
                            <a:schemeClr val="tx1"/>
                          </a:solidFill>
                          <a:effectLst/>
                          <a:latin typeface="Meiryo UI" panose="020B0604030504040204" pitchFamily="50" charset="-128"/>
                          <a:ea typeface="Meiryo UI" panose="020B0604030504040204" pitchFamily="50" charset="-128"/>
                        </a:rPr>
                        <a:t>ではないか。</a:t>
                      </a:r>
                    </a:p>
                  </a:txBody>
                  <a:tcPr marL="39735" marR="39735" marT="0" marB="0" anchor="ctr"/>
                </a:tc>
                <a:tc>
                  <a:txBody>
                    <a:bodyPr/>
                    <a:lstStyle/>
                    <a:p>
                      <a:pPr marL="93663" lvl="0" indent="-93663" algn="l">
                        <a:spcAft>
                          <a:spcPts val="0"/>
                        </a:spcAft>
                        <a:buFont typeface="Wingdings" panose="05000000000000000000" pitchFamily="2" charset="2"/>
                        <a:buChar char=""/>
                      </a:pPr>
                      <a:r>
                        <a:rPr lang="ja-JP" sz="1300" kern="100" dirty="0">
                          <a:solidFill>
                            <a:schemeClr val="tx1"/>
                          </a:solidFill>
                          <a:effectLst/>
                          <a:latin typeface="Meiryo UI" panose="020B0604030504040204" pitchFamily="50" charset="-128"/>
                          <a:ea typeface="Meiryo UI" panose="020B0604030504040204" pitchFamily="50" charset="-128"/>
                        </a:rPr>
                        <a:t>大阪公立</a:t>
                      </a:r>
                      <a:r>
                        <a:rPr lang="ja-JP" sz="1300" kern="100" dirty="0" smtClean="0">
                          <a:solidFill>
                            <a:schemeClr val="tx1"/>
                          </a:solidFill>
                          <a:effectLst/>
                          <a:latin typeface="Meiryo UI" panose="020B0604030504040204" pitchFamily="50" charset="-128"/>
                          <a:ea typeface="Meiryo UI" panose="020B0604030504040204" pitchFamily="50" charset="-128"/>
                        </a:rPr>
                        <a:t>大学</a:t>
                      </a:r>
                      <a:endParaRPr lang="en-US" altLang="ja-JP" sz="1300" kern="100" dirty="0" smtClean="0">
                        <a:solidFill>
                          <a:schemeClr val="tx1"/>
                        </a:solidFill>
                        <a:effectLst/>
                        <a:latin typeface="Meiryo UI" panose="020B0604030504040204" pitchFamily="50" charset="-128"/>
                        <a:ea typeface="Meiryo UI" panose="020B0604030504040204" pitchFamily="50" charset="-128"/>
                      </a:endParaRPr>
                    </a:p>
                    <a:p>
                      <a:pPr marL="93663" lvl="0" indent="-93663" algn="l">
                        <a:spcAft>
                          <a:spcPts val="0"/>
                        </a:spcAft>
                        <a:buFont typeface="Wingdings" panose="05000000000000000000" pitchFamily="2" charset="2"/>
                        <a:buChar char=""/>
                      </a:pPr>
                      <a:r>
                        <a:rPr lang="ja-JP" altLang="en-US" sz="1300" kern="100" dirty="0" smtClean="0">
                          <a:solidFill>
                            <a:schemeClr val="tx1"/>
                          </a:solidFill>
                          <a:effectLst/>
                          <a:latin typeface="Meiryo UI" panose="020B0604030504040204" pitchFamily="50" charset="-128"/>
                          <a:ea typeface="Meiryo UI" panose="020B0604030504040204" pitchFamily="50" charset="-128"/>
                        </a:rPr>
                        <a:t>ナレッジキャピタル</a:t>
                      </a:r>
                      <a:endParaRPr lang="en-US" altLang="ja-JP" sz="1300" kern="100" dirty="0" smtClean="0">
                        <a:solidFill>
                          <a:schemeClr val="tx1"/>
                        </a:solidFill>
                        <a:effectLst/>
                        <a:latin typeface="Meiryo UI" panose="020B0604030504040204" pitchFamily="50" charset="-128"/>
                        <a:ea typeface="Meiryo UI" panose="020B0604030504040204" pitchFamily="50" charset="-128"/>
                      </a:endParaRPr>
                    </a:p>
                    <a:p>
                      <a:pPr marL="93663" lvl="0" indent="-93663" algn="l">
                        <a:spcAft>
                          <a:spcPts val="0"/>
                        </a:spcAft>
                        <a:buFont typeface="Wingdings" panose="05000000000000000000" pitchFamily="2" charset="2"/>
                        <a:buChar char=""/>
                      </a:pPr>
                      <a:r>
                        <a:rPr lang="ja-JP" altLang="en-US" sz="13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うめきた２期</a:t>
                      </a:r>
                      <a:endParaRPr lang="en-US" altLang="ja-JP" sz="13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93663" lvl="0" indent="-93663" algn="l">
                        <a:spcAft>
                          <a:spcPts val="0"/>
                        </a:spcAft>
                        <a:buFont typeface="Wingdings" panose="05000000000000000000" pitchFamily="2" charset="2"/>
                        <a:buChar char=""/>
                      </a:pPr>
                      <a:r>
                        <a:rPr lang="ja-JP" altLang="en-US" sz="13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都市魅力創造戦略</a:t>
                      </a:r>
                      <a:endParaRPr lang="ja-JP" sz="13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tc>
                <a:extLst>
                  <a:ext uri="{0D108BD9-81ED-4DB2-BD59-A6C34878D82A}">
                    <a16:rowId xmlns:a16="http://schemas.microsoft.com/office/drawing/2014/main" val="312226048"/>
                  </a:ext>
                </a:extLst>
              </a:tr>
            </a:tbl>
          </a:graphicData>
        </a:graphic>
      </p:graphicFrame>
      <p:sp>
        <p:nvSpPr>
          <p:cNvPr id="2" name="大かっこ 1"/>
          <p:cNvSpPr/>
          <p:nvPr/>
        </p:nvSpPr>
        <p:spPr>
          <a:xfrm>
            <a:off x="8327463" y="680415"/>
            <a:ext cx="1284018" cy="35448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defTabSz="479969"/>
            <a:endParaRPr kumimoji="1" lang="ja-JP" altLang="en-US" sz="1890">
              <a:solidFill>
                <a:prstClr val="black"/>
              </a:solidFill>
              <a:latin typeface="Meiryo UI"/>
              <a:ea typeface="Meiryo UI"/>
            </a:endParaRPr>
          </a:p>
        </p:txBody>
      </p:sp>
      <p:sp>
        <p:nvSpPr>
          <p:cNvPr id="6" name="スライド番号プレースホルダー 1"/>
          <p:cNvSpPr txBox="1">
            <a:spLocks/>
          </p:cNvSpPr>
          <p:nvPr/>
        </p:nvSpPr>
        <p:spPr>
          <a:xfrm>
            <a:off x="8058150" y="6826251"/>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2060"/>
                </a:solidFill>
                <a:effectLst/>
                <a:uLnTx/>
                <a:uFillTx/>
                <a:latin typeface="Calibri 本文"/>
                <a:ea typeface="游ゴシック" panose="020B0400000000000000" pitchFamily="50" charset="-128"/>
              </a:rPr>
              <a:t>19</a:t>
            </a:r>
            <a:endParaRPr kumimoji="1" lang="ja-JP" altLang="en-US" sz="1100" b="0" i="0" u="none" strike="noStrike" kern="1200" cap="none" spc="0" normalizeH="0" baseline="0" noProof="0" dirty="0">
              <a:ln>
                <a:noFill/>
              </a:ln>
              <a:solidFill>
                <a:srgbClr val="002060"/>
              </a:solidFill>
              <a:effectLst/>
              <a:uLnTx/>
              <a:uFillTx/>
              <a:latin typeface="Calibri 本文"/>
              <a:ea typeface="游ゴシック" panose="020B0400000000000000" pitchFamily="50" charset="-128"/>
            </a:endParaRPr>
          </a:p>
        </p:txBody>
      </p:sp>
    </p:spTree>
    <p:extLst>
      <p:ext uri="{BB962C8B-B14F-4D97-AF65-F5344CB8AC3E}">
        <p14:creationId xmlns:p14="http://schemas.microsoft.com/office/powerpoint/2010/main" val="30336055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453145" y="102190"/>
          <a:ext cx="9292843" cy="7097121"/>
        </p:xfrm>
        <a:graphic>
          <a:graphicData uri="http://schemas.openxmlformats.org/drawingml/2006/table">
            <a:tbl>
              <a:tblPr firstRow="1" firstCol="1" bandRow="1">
                <a:tableStyleId>{5940675A-B579-460E-94D1-54222C63F5DA}</a:tableStyleId>
              </a:tblPr>
              <a:tblGrid>
                <a:gridCol w="968825">
                  <a:extLst>
                    <a:ext uri="{9D8B030D-6E8A-4147-A177-3AD203B41FA5}">
                      <a16:colId xmlns:a16="http://schemas.microsoft.com/office/drawing/2014/main" val="250017759"/>
                    </a:ext>
                  </a:extLst>
                </a:gridCol>
                <a:gridCol w="1393193">
                  <a:extLst>
                    <a:ext uri="{9D8B030D-6E8A-4147-A177-3AD203B41FA5}">
                      <a16:colId xmlns:a16="http://schemas.microsoft.com/office/drawing/2014/main" val="2876130793"/>
                    </a:ext>
                  </a:extLst>
                </a:gridCol>
                <a:gridCol w="5365800">
                  <a:extLst>
                    <a:ext uri="{9D8B030D-6E8A-4147-A177-3AD203B41FA5}">
                      <a16:colId xmlns:a16="http://schemas.microsoft.com/office/drawing/2014/main" val="4127123373"/>
                    </a:ext>
                  </a:extLst>
                </a:gridCol>
                <a:gridCol w="1565025">
                  <a:extLst>
                    <a:ext uri="{9D8B030D-6E8A-4147-A177-3AD203B41FA5}">
                      <a16:colId xmlns:a16="http://schemas.microsoft.com/office/drawing/2014/main" val="2634401720"/>
                    </a:ext>
                  </a:extLst>
                </a:gridCol>
              </a:tblGrid>
              <a:tr h="557697">
                <a:tc>
                  <a:txBody>
                    <a:bodyPr/>
                    <a:lstStyle/>
                    <a:p>
                      <a:pPr algn="ctr">
                        <a:spcAft>
                          <a:spcPts val="0"/>
                        </a:spcAft>
                      </a:pPr>
                      <a:r>
                        <a:rPr lang="ja-JP" sz="1500" b="1" kern="100" dirty="0">
                          <a:effectLst/>
                          <a:latin typeface="Meiryo UI" panose="020B0604030504040204" pitchFamily="50" charset="-128"/>
                          <a:ea typeface="Meiryo UI" panose="020B0604030504040204" pitchFamily="50" charset="-128"/>
                        </a:rPr>
                        <a:t>検討</a:t>
                      </a:r>
                      <a:r>
                        <a:rPr lang="ja-JP" sz="1500" b="1" kern="100" dirty="0" smtClean="0">
                          <a:effectLst/>
                          <a:latin typeface="Meiryo UI" panose="020B0604030504040204" pitchFamily="50" charset="-128"/>
                          <a:ea typeface="Meiryo UI" panose="020B0604030504040204" pitchFamily="50" charset="-128"/>
                        </a:rPr>
                        <a:t>の</a:t>
                      </a:r>
                      <a:endParaRPr lang="en-US" altLang="ja-JP" sz="1500" b="1" kern="100" dirty="0" smtClean="0">
                        <a:effectLst/>
                        <a:latin typeface="Meiryo UI" panose="020B0604030504040204" pitchFamily="50" charset="-128"/>
                        <a:ea typeface="Meiryo UI" panose="020B0604030504040204" pitchFamily="50" charset="-128"/>
                      </a:endParaRPr>
                    </a:p>
                    <a:p>
                      <a:pPr algn="ctr">
                        <a:spcAft>
                          <a:spcPts val="0"/>
                        </a:spcAft>
                      </a:pPr>
                      <a:r>
                        <a:rPr lang="ja-JP" sz="1500" b="1" kern="100" dirty="0" smtClean="0">
                          <a:effectLst/>
                          <a:latin typeface="Meiryo UI" panose="020B0604030504040204" pitchFamily="50" charset="-128"/>
                          <a:ea typeface="Meiryo UI" panose="020B0604030504040204" pitchFamily="50" charset="-128"/>
                        </a:rPr>
                        <a:t>側面</a:t>
                      </a:r>
                      <a:endParaRPr lang="ja-JP" sz="15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solidFill>
                      <a:schemeClr val="accent1">
                        <a:lumMod val="40000"/>
                        <a:lumOff val="60000"/>
                      </a:schemeClr>
                    </a:solidFill>
                  </a:tcPr>
                </a:tc>
                <a:tc>
                  <a:txBody>
                    <a:bodyPr/>
                    <a:lstStyle/>
                    <a:p>
                      <a:pPr algn="ctr">
                        <a:spcAft>
                          <a:spcPts val="0"/>
                        </a:spcAft>
                      </a:pPr>
                      <a:r>
                        <a:rPr lang="ja-JP" sz="1500" b="1" kern="100" dirty="0" smtClean="0">
                          <a:effectLst/>
                          <a:latin typeface="Meiryo UI" panose="020B0604030504040204" pitchFamily="50" charset="-128"/>
                          <a:ea typeface="Meiryo UI" panose="020B0604030504040204" pitchFamily="50" charset="-128"/>
                        </a:rPr>
                        <a:t>観</a:t>
                      </a:r>
                      <a:r>
                        <a:rPr lang="ja-JP" altLang="en-US" sz="1500" b="1" kern="100" dirty="0" smtClean="0">
                          <a:effectLst/>
                          <a:latin typeface="Meiryo UI" panose="020B0604030504040204" pitchFamily="50" charset="-128"/>
                          <a:ea typeface="Meiryo UI" panose="020B0604030504040204" pitchFamily="50" charset="-128"/>
                        </a:rPr>
                        <a:t>　</a:t>
                      </a:r>
                      <a:r>
                        <a:rPr lang="ja-JP" sz="1500" b="1" kern="100" dirty="0" smtClean="0">
                          <a:effectLst/>
                          <a:latin typeface="Meiryo UI" panose="020B0604030504040204" pitchFamily="50" charset="-128"/>
                          <a:ea typeface="Meiryo UI" panose="020B0604030504040204" pitchFamily="50" charset="-128"/>
                        </a:rPr>
                        <a:t>点</a:t>
                      </a:r>
                      <a:endParaRPr lang="ja-JP" sz="15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solidFill>
                      <a:schemeClr val="accent1">
                        <a:lumMod val="40000"/>
                        <a:lumOff val="60000"/>
                      </a:schemeClr>
                    </a:solidFill>
                  </a:tcPr>
                </a:tc>
                <a:tc>
                  <a:txBody>
                    <a:bodyPr/>
                    <a:lstStyle/>
                    <a:p>
                      <a:pPr algn="ctr">
                        <a:spcAft>
                          <a:spcPts val="0"/>
                        </a:spcAft>
                      </a:pPr>
                      <a:r>
                        <a:rPr lang="ja-JP" altLang="en-US" sz="1500" b="1" kern="100" dirty="0" smtClean="0">
                          <a:effectLst/>
                          <a:latin typeface="Meiryo UI" panose="020B0604030504040204" pitchFamily="50" charset="-128"/>
                          <a:ea typeface="Meiryo UI" panose="020B0604030504040204" pitchFamily="50" charset="-128"/>
                          <a:cs typeface="+mn-cs"/>
                        </a:rPr>
                        <a:t>示唆</a:t>
                      </a:r>
                      <a:endParaRPr lang="ja-JP" sz="15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solidFill>
                      <a:schemeClr val="accent1">
                        <a:lumMod val="40000"/>
                        <a:lumOff val="60000"/>
                      </a:schemeClr>
                    </a:solidFill>
                  </a:tcPr>
                </a:tc>
                <a:tc>
                  <a:txBody>
                    <a:bodyPr/>
                    <a:lstStyle/>
                    <a:p>
                      <a:pPr algn="ctr">
                        <a:spcAft>
                          <a:spcPts val="0"/>
                        </a:spcAft>
                      </a:pPr>
                      <a:r>
                        <a:rPr lang="ja-JP" altLang="en-US" sz="1500" b="1" kern="100" dirty="0" smtClean="0">
                          <a:effectLst/>
                          <a:latin typeface="Meiryo UI" panose="020B0604030504040204" pitchFamily="50" charset="-128"/>
                          <a:ea typeface="Meiryo UI" panose="020B0604030504040204" pitchFamily="50" charset="-128"/>
                        </a:rPr>
                        <a:t>参　考</a:t>
                      </a:r>
                      <a:endParaRPr lang="en-US" altLang="ja-JP" sz="1500" b="1" kern="100" dirty="0" smtClean="0">
                        <a:effectLst/>
                        <a:latin typeface="Meiryo UI" panose="020B0604030504040204" pitchFamily="50" charset="-128"/>
                        <a:ea typeface="Meiryo UI" panose="020B0604030504040204" pitchFamily="50" charset="-128"/>
                      </a:endParaRPr>
                    </a:p>
                    <a:p>
                      <a:pPr algn="l">
                        <a:spcAft>
                          <a:spcPts val="0"/>
                        </a:spcAft>
                      </a:pPr>
                      <a:r>
                        <a:rPr lang="ja-JP" altLang="en-US" sz="1100" b="1" kern="100" dirty="0" smtClean="0">
                          <a:effectLst/>
                          <a:latin typeface="Meiryo UI" panose="020B0604030504040204" pitchFamily="50" charset="-128"/>
                          <a:ea typeface="Meiryo UI" panose="020B0604030504040204" pitchFamily="50" charset="-128"/>
                          <a:cs typeface="+mn-cs"/>
                        </a:rPr>
                        <a:t>　　大阪の関係施策等</a:t>
                      </a:r>
                      <a:endParaRPr lang="ja-JP" altLang="ja-JP" sz="11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9735" marR="39735" marT="0" marB="0" anchor="ctr">
                    <a:solidFill>
                      <a:schemeClr val="accent1">
                        <a:lumMod val="40000"/>
                        <a:lumOff val="60000"/>
                      </a:schemeClr>
                    </a:solidFill>
                  </a:tcPr>
                </a:tc>
                <a:extLst>
                  <a:ext uri="{0D108BD9-81ED-4DB2-BD59-A6C34878D82A}">
                    <a16:rowId xmlns:a16="http://schemas.microsoft.com/office/drawing/2014/main" val="3991396672"/>
                  </a:ext>
                </a:extLst>
              </a:tr>
              <a:tr h="2291513">
                <a:tc rowSpan="4">
                  <a:txBody>
                    <a:bodyPr/>
                    <a:lstStyle/>
                    <a:p>
                      <a:pPr algn="ctr">
                        <a:spcAft>
                          <a:spcPts val="0"/>
                        </a:spcAft>
                      </a:pPr>
                      <a:r>
                        <a:rPr lang="ja-JP" altLang="en-US" sz="1500" kern="100" dirty="0" smtClean="0">
                          <a:effectLst/>
                          <a:latin typeface="Meiryo UI" panose="020B0604030504040204" pitchFamily="50" charset="-128"/>
                          <a:ea typeface="Meiryo UI" panose="020B0604030504040204" pitchFamily="50" charset="-128"/>
                          <a:cs typeface="+mn-cs"/>
                        </a:rPr>
                        <a:t>枠組み・</a:t>
                      </a:r>
                      <a:endParaRPr lang="en-US" altLang="ja-JP" sz="1500" kern="100" dirty="0" smtClean="0">
                        <a:effectLst/>
                        <a:latin typeface="Meiryo UI" panose="020B0604030504040204" pitchFamily="50" charset="-128"/>
                        <a:ea typeface="Meiryo UI" panose="020B0604030504040204" pitchFamily="50" charset="-128"/>
                        <a:cs typeface="+mn-cs"/>
                      </a:endParaRPr>
                    </a:p>
                    <a:p>
                      <a:pPr algn="ctr">
                        <a:spcAft>
                          <a:spcPts val="0"/>
                        </a:spcAft>
                      </a:pPr>
                      <a:r>
                        <a:rPr lang="ja-JP" altLang="en-US" sz="1500" kern="100" dirty="0" smtClean="0">
                          <a:effectLst/>
                          <a:latin typeface="Meiryo UI" panose="020B0604030504040204" pitchFamily="50" charset="-128"/>
                          <a:ea typeface="Meiryo UI" panose="020B0604030504040204" pitchFamily="50" charset="-128"/>
                          <a:cs typeface="+mn-cs"/>
                        </a:rPr>
                        <a:t>仕組み</a:t>
                      </a:r>
                      <a:endParaRPr lang="en-US" altLang="ja-JP" sz="1500" kern="100" dirty="0" smtClean="0">
                        <a:effectLst/>
                        <a:latin typeface="Meiryo UI" panose="020B0604030504040204" pitchFamily="50" charset="-128"/>
                        <a:ea typeface="Meiryo UI" panose="020B0604030504040204" pitchFamily="50" charset="-128"/>
                        <a:cs typeface="+mn-cs"/>
                      </a:endParaRPr>
                    </a:p>
                  </a:txBody>
                  <a:tcPr marL="39735" marR="39735" marT="0" marB="0" anchor="ctr"/>
                </a:tc>
                <a:tc>
                  <a:txBody>
                    <a:bodyPr/>
                    <a:lstStyle/>
                    <a:p>
                      <a:pPr algn="just">
                        <a:spcAft>
                          <a:spcPts val="0"/>
                        </a:spcAft>
                      </a:pPr>
                      <a:r>
                        <a:rPr lang="ja-JP" sz="1300" kern="100" dirty="0">
                          <a:effectLst/>
                          <a:latin typeface="Meiryo UI" panose="020B0604030504040204" pitchFamily="50" charset="-128"/>
                          <a:ea typeface="Meiryo UI" panose="020B0604030504040204" pitchFamily="50" charset="-128"/>
                          <a:cs typeface="Times New Roman" panose="02020603050405020304" pitchFamily="18" charset="0"/>
                        </a:rPr>
                        <a:t>国との関係</a:t>
                      </a:r>
                    </a:p>
                  </a:txBody>
                  <a:tcPr marL="71993" marR="71993" marT="0" marB="0" anchor="ctr"/>
                </a:tc>
                <a:tc>
                  <a:txBody>
                    <a:bodyPr/>
                    <a:lstStyle/>
                    <a:p>
                      <a:pPr marL="174625" lvl="0" indent="-174625" algn="just" defTabSz="914400" rtl="0" eaLnBrk="1" latinLnBrk="0" hangingPunct="1">
                        <a:spcAft>
                          <a:spcPts val="600"/>
                        </a:spcAft>
                        <a:buFont typeface="Meiryo UI" panose="020B0604030504040204" pitchFamily="50" charset="-128"/>
                        <a:buChar char="◯"/>
                      </a:pP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中央政府が明確にビジョンを示し、</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地方</a:t>
                      </a: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政府</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と</a:t>
                      </a: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目標を共有</a:t>
                      </a:r>
                      <a:r>
                        <a:rPr kumimoji="1" lang="ja-JP" sz="1300" kern="100" dirty="0">
                          <a:solidFill>
                            <a:schemeClr val="tx1"/>
                          </a:solidFill>
                          <a:effectLst/>
                          <a:latin typeface="Meiryo UI" panose="020B0604030504040204" pitchFamily="50" charset="-128"/>
                          <a:ea typeface="Meiryo UI" panose="020B0604030504040204" pitchFamily="50" charset="-128"/>
                          <a:cs typeface="+mn-cs"/>
                        </a:rPr>
                        <a:t>することで、施策の推進力を高めることができるのではないか。</a:t>
                      </a:r>
                    </a:p>
                    <a:p>
                      <a:pPr marL="174625" lvl="0" indent="-174625" algn="just" defTabSz="914400" rtl="0" eaLnBrk="1" latinLnBrk="0" hangingPunct="1">
                        <a:spcAft>
                          <a:spcPts val="600"/>
                        </a:spcAft>
                        <a:buFont typeface="Meiryo UI" panose="020B0604030504040204" pitchFamily="50" charset="-128"/>
                        <a:buChar char="◯"/>
                      </a:pP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国が都市を経済成長の主要なエンジンと</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位置づ</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け</a:t>
                      </a:r>
                      <a:r>
                        <a:rPr kumimoji="1" lang="ja-JP" altLang="en-US" sz="1300" kern="100" dirty="0" smtClean="0">
                          <a:solidFill>
                            <a:schemeClr val="tx1"/>
                          </a:solidFill>
                          <a:effectLst/>
                          <a:latin typeface="Meiryo UI" panose="020B0604030504040204" pitchFamily="50" charset="-128"/>
                          <a:ea typeface="Meiryo UI" panose="020B0604030504040204" pitchFamily="50" charset="-128"/>
                          <a:cs typeface="+mn-cs"/>
                        </a:rPr>
                        <a:t>るなど</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300" kern="100" dirty="0" smtClean="0">
                          <a:solidFill>
                            <a:schemeClr val="tx1"/>
                          </a:solidFill>
                          <a:effectLst/>
                          <a:latin typeface="Meiryo UI" panose="020B0604030504040204" pitchFamily="50" charset="-128"/>
                          <a:ea typeface="Meiryo UI" panose="020B0604030504040204" pitchFamily="50" charset="-128"/>
                          <a:cs typeface="+mn-cs"/>
                        </a:rPr>
                        <a:t>都市が稼いでいけるような</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地域</a:t>
                      </a:r>
                      <a:r>
                        <a:rPr kumimoji="1" lang="ja-JP" sz="1300" kern="100" dirty="0">
                          <a:solidFill>
                            <a:schemeClr val="tx1"/>
                          </a:solidFill>
                          <a:effectLst/>
                          <a:latin typeface="Meiryo UI" panose="020B0604030504040204" pitchFamily="50" charset="-128"/>
                          <a:ea typeface="Meiryo UI" panose="020B0604030504040204" pitchFamily="50" charset="-128"/>
                          <a:cs typeface="+mn-cs"/>
                        </a:rPr>
                        <a:t>政策を推進して</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い</a:t>
                      </a:r>
                      <a:r>
                        <a:rPr kumimoji="1" lang="ja-JP" altLang="en-US" sz="1300" kern="100" dirty="0" smtClean="0">
                          <a:solidFill>
                            <a:schemeClr val="tx1"/>
                          </a:solidFill>
                          <a:effectLst/>
                          <a:latin typeface="Meiryo UI" panose="020B0604030504040204" pitchFamily="50" charset="-128"/>
                          <a:ea typeface="Meiryo UI" panose="020B0604030504040204" pitchFamily="50" charset="-128"/>
                          <a:cs typeface="+mn-cs"/>
                        </a:rPr>
                        <a:t>く姿勢が求められるので</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は</a:t>
                      </a:r>
                      <a:r>
                        <a:rPr kumimoji="1" lang="ja-JP" sz="1300" kern="100" dirty="0">
                          <a:solidFill>
                            <a:schemeClr val="tx1"/>
                          </a:solidFill>
                          <a:effectLst/>
                          <a:latin typeface="Meiryo UI" panose="020B0604030504040204" pitchFamily="50" charset="-128"/>
                          <a:ea typeface="Meiryo UI" panose="020B0604030504040204" pitchFamily="50" charset="-128"/>
                          <a:cs typeface="+mn-cs"/>
                        </a:rPr>
                        <a:t>ないか</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a:t>
                      </a:r>
                      <a:endParaRPr kumimoji="1" lang="en-US" altLang="ja-JP" sz="1300" kern="100" dirty="0" smtClean="0">
                        <a:solidFill>
                          <a:schemeClr val="tx1"/>
                        </a:solidFill>
                        <a:effectLst/>
                        <a:latin typeface="Meiryo UI" panose="020B0604030504040204" pitchFamily="50" charset="-128"/>
                        <a:ea typeface="Meiryo UI" panose="020B0604030504040204" pitchFamily="50" charset="-128"/>
                        <a:cs typeface="+mn-cs"/>
                      </a:endParaRPr>
                    </a:p>
                    <a:p>
                      <a:pPr marL="174625" lvl="0" indent="-174625" algn="just" defTabSz="914400" rtl="0" eaLnBrk="1" latinLnBrk="0" hangingPunct="1">
                        <a:spcAft>
                          <a:spcPts val="600"/>
                        </a:spcAft>
                        <a:buFont typeface="Meiryo UI" panose="020B0604030504040204" pitchFamily="50" charset="-128"/>
                        <a:buChar char="◯"/>
                      </a:pP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国によるエンタープライズゾーン（規制緩和や税の減免など）の設定</a:t>
                      </a:r>
                      <a:r>
                        <a:rPr kumimoji="1" lang="ja-JP" altLang="en-US" sz="1300" kern="100" dirty="0" smtClean="0">
                          <a:solidFill>
                            <a:schemeClr val="tx1"/>
                          </a:solidFill>
                          <a:effectLst/>
                          <a:latin typeface="Meiryo UI" panose="020B0604030504040204" pitchFamily="50" charset="-128"/>
                          <a:ea typeface="Meiryo UI" panose="020B0604030504040204" pitchFamily="50" charset="-128"/>
                          <a:cs typeface="+mn-cs"/>
                        </a:rPr>
                        <a:t>や</a:t>
                      </a: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国と地域の官民組織（地域産業パートナーシップ）との協定（グロース・ディール）による投資促進</a:t>
                      </a:r>
                      <a:r>
                        <a:rPr kumimoji="1" lang="ja-JP" altLang="en-US" sz="1300" b="0" kern="100" dirty="0" smtClean="0">
                          <a:solidFill>
                            <a:schemeClr val="tx1"/>
                          </a:solidFill>
                          <a:effectLst/>
                          <a:latin typeface="Meiryo UI" panose="020B0604030504040204" pitchFamily="50" charset="-128"/>
                          <a:ea typeface="Meiryo UI" panose="020B0604030504040204" pitchFamily="50" charset="-128"/>
                          <a:cs typeface="+mn-cs"/>
                        </a:rPr>
                        <a:t>などの取組みが求められるのではないか。</a:t>
                      </a:r>
                      <a:endParaRPr kumimoji="1" lang="ja-JP" sz="1300" b="1" kern="100" dirty="0">
                        <a:solidFill>
                          <a:schemeClr val="tx1"/>
                        </a:solidFill>
                        <a:effectLst/>
                        <a:latin typeface="Meiryo UI" panose="020B0604030504040204" pitchFamily="50" charset="-128"/>
                        <a:ea typeface="Meiryo UI" panose="020B0604030504040204" pitchFamily="50" charset="-128"/>
                        <a:cs typeface="+mn-cs"/>
                      </a:endParaRPr>
                    </a:p>
                    <a:p>
                      <a:pPr marL="174625" lvl="0" indent="-174625" algn="just" defTabSz="914400" rtl="0" eaLnBrk="1" latinLnBrk="0" hangingPunct="1">
                        <a:spcAft>
                          <a:spcPts val="600"/>
                        </a:spcAft>
                        <a:buFont typeface="Meiryo UI" panose="020B0604030504040204" pitchFamily="50" charset="-128"/>
                        <a:buChar char="◯"/>
                      </a:pP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国との協定</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シティ・ディール</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等</a:t>
                      </a: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）に</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よ</a:t>
                      </a: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る</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地方</a:t>
                      </a: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が権限と財源を</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確保</a:t>
                      </a:r>
                      <a:r>
                        <a:rPr kumimoji="1" lang="ja-JP" altLang="en-US" sz="1300" kern="100" dirty="0" smtClean="0">
                          <a:solidFill>
                            <a:schemeClr val="tx1"/>
                          </a:solidFill>
                          <a:effectLst/>
                          <a:latin typeface="Meiryo UI" panose="020B0604030504040204" pitchFamily="50" charset="-128"/>
                          <a:ea typeface="Meiryo UI" panose="020B0604030504040204" pitchFamily="50" charset="-128"/>
                          <a:cs typeface="+mn-cs"/>
                        </a:rPr>
                        <a:t>する仕組みを設けることで、創意工夫を凝らした</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取組みを</a:t>
                      </a:r>
                      <a:r>
                        <a:rPr kumimoji="1" lang="ja-JP" altLang="en-US" sz="1300" kern="100" dirty="0" smtClean="0">
                          <a:solidFill>
                            <a:schemeClr val="tx1"/>
                          </a:solidFill>
                          <a:effectLst/>
                          <a:latin typeface="Meiryo UI" panose="020B0604030504040204" pitchFamily="50" charset="-128"/>
                          <a:ea typeface="Meiryo UI" panose="020B0604030504040204" pitchFamily="50" charset="-128"/>
                          <a:cs typeface="+mn-cs"/>
                        </a:rPr>
                        <a:t>推進することが可能となるので</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は</a:t>
                      </a:r>
                      <a:r>
                        <a:rPr kumimoji="1" lang="ja-JP" sz="1300" kern="100" dirty="0">
                          <a:solidFill>
                            <a:schemeClr val="tx1"/>
                          </a:solidFill>
                          <a:effectLst/>
                          <a:latin typeface="Meiryo UI" panose="020B0604030504040204" pitchFamily="50" charset="-128"/>
                          <a:ea typeface="Meiryo UI" panose="020B0604030504040204" pitchFamily="50" charset="-128"/>
                          <a:cs typeface="+mn-cs"/>
                        </a:rPr>
                        <a:t>ないか</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800" kern="100" dirty="0" smtClean="0">
                          <a:solidFill>
                            <a:schemeClr val="tx1"/>
                          </a:solidFill>
                          <a:effectLst/>
                          <a:latin typeface="Meiryo UI" panose="020B0604030504040204" pitchFamily="50" charset="-128"/>
                          <a:ea typeface="Meiryo UI" panose="020B0604030504040204" pitchFamily="50" charset="-128"/>
                          <a:cs typeface="+mn-cs"/>
                        </a:rPr>
                        <a:t>　</a:t>
                      </a:r>
                      <a:endParaRPr kumimoji="1" lang="ja-JP" sz="1300" kern="100" dirty="0">
                        <a:solidFill>
                          <a:schemeClr val="tx1"/>
                        </a:solidFill>
                        <a:effectLst/>
                        <a:latin typeface="Meiryo UI" panose="020B0604030504040204" pitchFamily="50" charset="-128"/>
                        <a:ea typeface="Meiryo UI" panose="020B0604030504040204" pitchFamily="50" charset="-128"/>
                        <a:cs typeface="+mn-cs"/>
                      </a:endParaRPr>
                    </a:p>
                  </a:txBody>
                  <a:tcPr marL="71993" marR="71993" marT="0" marB="0" anchor="ctr"/>
                </a:tc>
                <a:tc>
                  <a:txBody>
                    <a:bodyPr/>
                    <a:lstStyle/>
                    <a:p>
                      <a:pPr marL="93663" lvl="0" indent="-93663" algn="just">
                        <a:spcAft>
                          <a:spcPts val="0"/>
                        </a:spcAft>
                        <a:buFont typeface="Wingdings" panose="05000000000000000000" pitchFamily="2" charset="2"/>
                        <a:buChar char=""/>
                      </a:pPr>
                      <a:r>
                        <a:rPr lang="ja-JP" sz="13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構造改革特</a:t>
                      </a:r>
                      <a:r>
                        <a:rPr lang="ja-JP" sz="13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区</a:t>
                      </a:r>
                      <a:endParaRPr lang="en-US" altLang="ja-JP" sz="13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93663" lvl="0" indent="-93663" algn="just">
                        <a:spcAft>
                          <a:spcPts val="0"/>
                        </a:spcAft>
                        <a:buFont typeface="Wingdings" panose="05000000000000000000" pitchFamily="2" charset="2"/>
                        <a:buChar char=""/>
                      </a:pPr>
                      <a:r>
                        <a:rPr lang="ja-JP" altLang="en-US" sz="13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国家戦略特区</a:t>
                      </a:r>
                      <a:endParaRPr lang="ja-JP" sz="13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extLst>
                  <a:ext uri="{0D108BD9-81ED-4DB2-BD59-A6C34878D82A}">
                    <a16:rowId xmlns:a16="http://schemas.microsoft.com/office/drawing/2014/main" val="3474340105"/>
                  </a:ext>
                </a:extLst>
              </a:tr>
              <a:tr h="1890023">
                <a:tc vMerge="1">
                  <a:txBody>
                    <a:bodyPr/>
                    <a:lstStyle/>
                    <a:p>
                      <a:endParaRPr kumimoji="1" lang="ja-JP" altLang="en-US"/>
                    </a:p>
                  </a:txBody>
                  <a:tcPr/>
                </a:tc>
                <a:tc>
                  <a:txBody>
                    <a:bodyPr/>
                    <a:lstStyle/>
                    <a:p>
                      <a:pPr algn="just">
                        <a:spcAft>
                          <a:spcPts val="0"/>
                        </a:spcAft>
                      </a:pPr>
                      <a:r>
                        <a:rPr lang="ja-JP" sz="1300" kern="100" dirty="0">
                          <a:effectLst/>
                          <a:latin typeface="Meiryo UI" panose="020B0604030504040204" pitchFamily="50" charset="-128"/>
                          <a:ea typeface="Meiryo UI" panose="020B0604030504040204" pitchFamily="50" charset="-128"/>
                          <a:cs typeface="Times New Roman" panose="02020603050405020304" pitchFamily="18" charset="0"/>
                        </a:rPr>
                        <a:t>広域連携</a:t>
                      </a:r>
                    </a:p>
                  </a:txBody>
                  <a:tcPr marL="71993" marR="71993" marT="0" marB="0" anchor="ctr"/>
                </a:tc>
                <a:tc>
                  <a:txBody>
                    <a:bodyPr/>
                    <a:lstStyle/>
                    <a:p>
                      <a:pPr marL="174625" lvl="0" indent="-174625" algn="just" defTabSz="914400" rtl="0" eaLnBrk="1" latinLnBrk="0" hangingPunct="1">
                        <a:spcAft>
                          <a:spcPts val="600"/>
                        </a:spcAft>
                        <a:buFont typeface="Meiryo UI" panose="020B0604030504040204" pitchFamily="50" charset="-128"/>
                        <a:buChar char="◯"/>
                      </a:pP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広域的な自治体連携を形成し、成長に向けた</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ビジョンを共有</a:t>
                      </a:r>
                      <a:r>
                        <a:rPr kumimoji="1" lang="ja-JP" altLang="en-US" sz="1300" b="1" kern="100" dirty="0">
                          <a:solidFill>
                            <a:schemeClr val="tx1"/>
                          </a:solidFill>
                          <a:effectLst/>
                          <a:latin typeface="Meiryo UI" panose="020B0604030504040204" pitchFamily="50" charset="-128"/>
                          <a:ea typeface="Meiryo UI" panose="020B0604030504040204" pitchFamily="50" charset="-128"/>
                          <a:cs typeface="+mn-cs"/>
                        </a:rPr>
                        <a:t>し</a:t>
                      </a:r>
                      <a:r>
                        <a:rPr kumimoji="1" lang="ja-JP" altLang="en-US" sz="1300" b="0" kern="1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具体的な経済・雇用、インフラ整備などを進める</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ことで</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成長の</a:t>
                      </a:r>
                      <a:r>
                        <a:rPr kumimoji="1" lang="ja-JP" sz="1300" kern="100" dirty="0">
                          <a:solidFill>
                            <a:schemeClr val="tx1"/>
                          </a:solidFill>
                          <a:effectLst/>
                          <a:latin typeface="Meiryo UI" panose="020B0604030504040204" pitchFamily="50" charset="-128"/>
                          <a:ea typeface="Meiryo UI" panose="020B0604030504040204" pitchFamily="50" charset="-128"/>
                          <a:cs typeface="+mn-cs"/>
                        </a:rPr>
                        <a:t>推進力</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と</a:t>
                      </a:r>
                      <a:r>
                        <a:rPr kumimoji="1" lang="ja-JP" altLang="en-US" sz="1300" kern="100" dirty="0" smtClean="0">
                          <a:solidFill>
                            <a:schemeClr val="tx1"/>
                          </a:solidFill>
                          <a:effectLst/>
                          <a:latin typeface="Meiryo UI" panose="020B0604030504040204" pitchFamily="50" charset="-128"/>
                          <a:ea typeface="Meiryo UI" panose="020B0604030504040204" pitchFamily="50" charset="-128"/>
                          <a:cs typeface="+mn-cs"/>
                        </a:rPr>
                        <a:t>することができるの</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では</a:t>
                      </a:r>
                      <a:r>
                        <a:rPr kumimoji="1" lang="ja-JP" sz="1300" kern="100" dirty="0">
                          <a:solidFill>
                            <a:schemeClr val="tx1"/>
                          </a:solidFill>
                          <a:effectLst/>
                          <a:latin typeface="Meiryo UI" panose="020B0604030504040204" pitchFamily="50" charset="-128"/>
                          <a:ea typeface="Meiryo UI" panose="020B0604030504040204" pitchFamily="50" charset="-128"/>
                          <a:cs typeface="+mn-cs"/>
                        </a:rPr>
                        <a:t>ないか</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a:t>
                      </a:r>
                      <a:endParaRPr kumimoji="1" lang="en-US" altLang="ja-JP" sz="1300" kern="100" dirty="0" smtClean="0">
                        <a:solidFill>
                          <a:schemeClr val="tx1"/>
                        </a:solidFill>
                        <a:effectLst/>
                        <a:latin typeface="Meiryo UI" panose="020B0604030504040204" pitchFamily="50" charset="-128"/>
                        <a:ea typeface="Meiryo UI" panose="020B0604030504040204" pitchFamily="50" charset="-128"/>
                        <a:cs typeface="+mn-cs"/>
                      </a:endParaRPr>
                    </a:p>
                    <a:p>
                      <a:pPr marL="174625" lvl="0" indent="-174625" algn="just" defTabSz="914400" rtl="0" eaLnBrk="1" latinLnBrk="0" hangingPunct="1">
                        <a:spcAft>
                          <a:spcPts val="600"/>
                        </a:spcAft>
                        <a:buFont typeface="Meiryo UI" panose="020B0604030504040204" pitchFamily="50" charset="-128"/>
                        <a:buChar char="◯"/>
                      </a:pP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連携分野としては、産業に加え、雇用・職業教育、さらにはインフラ整備</a:t>
                      </a:r>
                      <a:r>
                        <a:rPr kumimoji="1" lang="ja-JP" altLang="en-US" sz="1300" kern="100" dirty="0" smtClean="0">
                          <a:solidFill>
                            <a:schemeClr val="tx1"/>
                          </a:solidFill>
                          <a:effectLst/>
                          <a:latin typeface="Meiryo UI" panose="020B0604030504040204" pitchFamily="50" charset="-128"/>
                          <a:ea typeface="Meiryo UI" panose="020B0604030504040204" pitchFamily="50" charset="-128"/>
                          <a:cs typeface="+mn-cs"/>
                        </a:rPr>
                        <a:t>などを中心に考えるべきではないか。</a:t>
                      </a:r>
                      <a:endParaRPr kumimoji="1" lang="ja-JP" sz="1300" kern="100" dirty="0">
                        <a:solidFill>
                          <a:schemeClr val="tx1"/>
                        </a:solidFill>
                        <a:effectLst/>
                        <a:latin typeface="Meiryo UI" panose="020B0604030504040204" pitchFamily="50" charset="-128"/>
                        <a:ea typeface="Meiryo UI" panose="020B0604030504040204" pitchFamily="50" charset="-128"/>
                        <a:cs typeface="+mn-cs"/>
                      </a:endParaRPr>
                    </a:p>
                    <a:p>
                      <a:pPr marL="174625" lvl="0" indent="-174625" algn="just" defTabSz="914400" rtl="0" eaLnBrk="1" latinLnBrk="0" hangingPunct="1">
                        <a:spcAft>
                          <a:spcPts val="600"/>
                        </a:spcAft>
                        <a:buFont typeface="Meiryo UI" panose="020B0604030504040204" pitchFamily="50" charset="-128"/>
                        <a:buChar char="◯"/>
                      </a:pPr>
                      <a:r>
                        <a:rPr kumimoji="1" lang="ja-JP" sz="1300" kern="100" dirty="0">
                          <a:solidFill>
                            <a:schemeClr val="tx1"/>
                          </a:solidFill>
                          <a:effectLst/>
                          <a:latin typeface="Meiryo UI" panose="020B0604030504040204" pitchFamily="50" charset="-128"/>
                          <a:ea typeface="Meiryo UI" panose="020B0604030504040204" pitchFamily="50" charset="-128"/>
                          <a:cs typeface="+mn-cs"/>
                        </a:rPr>
                        <a:t>国や州を越えた連携の実績も見られ、行政的な既存の境界や枠組みにとらわれず、</a:t>
                      </a: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経済交流圏等、柔軟な連携の圏域設定</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を</a:t>
                      </a: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検討</a:t>
                      </a:r>
                      <a:r>
                        <a:rPr kumimoji="1" lang="ja-JP" altLang="en-US" sz="1300" b="0" kern="100" dirty="0" smtClean="0">
                          <a:solidFill>
                            <a:schemeClr val="tx1"/>
                          </a:solidFill>
                          <a:effectLst/>
                          <a:latin typeface="Meiryo UI" panose="020B0604030504040204" pitchFamily="50" charset="-128"/>
                          <a:ea typeface="Meiryo UI" panose="020B0604030504040204" pitchFamily="50" charset="-128"/>
                          <a:cs typeface="+mn-cs"/>
                        </a:rPr>
                        <a:t>することも、選択肢として考えるべきではないか</a:t>
                      </a:r>
                      <a:r>
                        <a:rPr kumimoji="1" lang="ja-JP" sz="1300" b="0" kern="100" dirty="0" smtClean="0">
                          <a:solidFill>
                            <a:schemeClr val="tx1"/>
                          </a:solidFill>
                          <a:effectLst/>
                          <a:latin typeface="Meiryo UI" panose="020B0604030504040204" pitchFamily="50" charset="-128"/>
                          <a:ea typeface="Meiryo UI" panose="020B0604030504040204" pitchFamily="50" charset="-128"/>
                          <a:cs typeface="+mn-cs"/>
                        </a:rPr>
                        <a:t>。</a:t>
                      </a:r>
                      <a:r>
                        <a:rPr kumimoji="1" lang="en-US" altLang="ja-JP" sz="1300" b="0" kern="100" dirty="0" smtClean="0">
                          <a:solidFill>
                            <a:schemeClr val="tx1"/>
                          </a:solidFill>
                          <a:effectLst/>
                          <a:latin typeface="Meiryo UI" panose="020B0604030504040204" pitchFamily="50" charset="-128"/>
                          <a:ea typeface="Meiryo UI" panose="020B0604030504040204" pitchFamily="50" charset="-128"/>
                          <a:cs typeface="+mn-cs"/>
                        </a:rPr>
                        <a:t>    </a:t>
                      </a:r>
                      <a:endParaRPr kumimoji="1" lang="ja-JP" sz="1300" b="0" kern="100" dirty="0">
                        <a:solidFill>
                          <a:schemeClr val="tx1"/>
                        </a:solidFill>
                        <a:effectLst/>
                        <a:latin typeface="Meiryo UI" panose="020B0604030504040204" pitchFamily="50" charset="-128"/>
                        <a:ea typeface="Meiryo UI" panose="020B0604030504040204" pitchFamily="50" charset="-128"/>
                        <a:cs typeface="+mn-cs"/>
                      </a:endParaRPr>
                    </a:p>
                  </a:txBody>
                  <a:tcPr marL="71993" marR="71993" marT="0" marB="0" anchor="ctr"/>
                </a:tc>
                <a:tc>
                  <a:txBody>
                    <a:bodyPr/>
                    <a:lstStyle/>
                    <a:p>
                      <a:pPr marL="93663" lvl="0" indent="-93663" algn="just" defTabSz="914400" rtl="0" eaLnBrk="1" latinLnBrk="0" hangingPunct="1">
                        <a:spcAft>
                          <a:spcPts val="0"/>
                        </a:spcAft>
                        <a:buFont typeface="Wingdings" panose="05000000000000000000" pitchFamily="2" charset="2"/>
                        <a:buChar char=""/>
                      </a:pPr>
                      <a:r>
                        <a:rPr kumimoji="1" lang="ja-JP" sz="13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関西広域連合</a:t>
                      </a:r>
                    </a:p>
                  </a:txBody>
                  <a:tcPr marL="71993" marR="71993" marT="0" marB="0" anchor="ctr"/>
                </a:tc>
                <a:extLst>
                  <a:ext uri="{0D108BD9-81ED-4DB2-BD59-A6C34878D82A}">
                    <a16:rowId xmlns:a16="http://schemas.microsoft.com/office/drawing/2014/main" val="426146587"/>
                  </a:ext>
                </a:extLst>
              </a:tr>
              <a:tr h="778669">
                <a:tc vMerge="1">
                  <a:txBody>
                    <a:bodyPr/>
                    <a:lstStyle/>
                    <a:p>
                      <a:endParaRPr kumimoji="1" lang="ja-JP" altLang="en-US"/>
                    </a:p>
                  </a:txBody>
                  <a:tcPr/>
                </a:tc>
                <a:tc>
                  <a:txBody>
                    <a:bodyPr/>
                    <a:lstStyle/>
                    <a:p>
                      <a:pPr algn="just">
                        <a:spcAft>
                          <a:spcPts val="0"/>
                        </a:spcAft>
                      </a:pPr>
                      <a:r>
                        <a:rPr lang="ja-JP" sz="1300" kern="100" dirty="0">
                          <a:effectLst/>
                          <a:latin typeface="Meiryo UI" panose="020B0604030504040204" pitchFamily="50" charset="-128"/>
                          <a:ea typeface="Meiryo UI" panose="020B0604030504040204" pitchFamily="50" charset="-128"/>
                          <a:cs typeface="Times New Roman" panose="02020603050405020304" pitchFamily="18" charset="0"/>
                        </a:rPr>
                        <a:t>リーダーシップ</a:t>
                      </a:r>
                    </a:p>
                  </a:txBody>
                  <a:tcPr marL="71993" marR="71993" marT="0" marB="0" anchor="ctr"/>
                </a:tc>
                <a:tc>
                  <a:txBody>
                    <a:bodyPr/>
                    <a:lstStyle/>
                    <a:p>
                      <a:pPr marL="174625" lvl="0" indent="-174625" algn="just" defTabSz="914400" rtl="0" eaLnBrk="1" latinLnBrk="0" hangingPunct="1">
                        <a:spcAft>
                          <a:spcPts val="600"/>
                        </a:spcAft>
                        <a:buFont typeface="Meiryo UI" panose="020B0604030504040204" pitchFamily="50" charset="-128"/>
                        <a:buChar char="◯"/>
                      </a:pP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新しい枠組み</a:t>
                      </a:r>
                      <a:r>
                        <a:rPr kumimoji="1" lang="ja-JP" sz="1300" kern="100" dirty="0">
                          <a:solidFill>
                            <a:schemeClr val="tx1"/>
                          </a:solidFill>
                          <a:effectLst/>
                          <a:latin typeface="Meiryo UI" panose="020B0604030504040204" pitchFamily="50" charset="-128"/>
                          <a:ea typeface="Meiryo UI" panose="020B0604030504040204" pitchFamily="50" charset="-128"/>
                          <a:cs typeface="+mn-cs"/>
                        </a:rPr>
                        <a:t>を構築し</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300" kern="100" dirty="0" smtClean="0">
                          <a:solidFill>
                            <a:schemeClr val="tx1"/>
                          </a:solidFill>
                          <a:effectLst/>
                          <a:latin typeface="Meiryo UI" panose="020B0604030504040204" pitchFamily="50" charset="-128"/>
                          <a:ea typeface="Meiryo UI" panose="020B0604030504040204" pitchFamily="50" charset="-128"/>
                          <a:cs typeface="+mn-cs"/>
                        </a:rPr>
                        <a:t>広域的に</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課題</a:t>
                      </a:r>
                      <a:r>
                        <a:rPr kumimoji="1" lang="ja-JP" sz="1300" kern="100" dirty="0">
                          <a:solidFill>
                            <a:schemeClr val="tx1"/>
                          </a:solidFill>
                          <a:effectLst/>
                          <a:latin typeface="Meiryo UI" panose="020B0604030504040204" pitchFamily="50" charset="-128"/>
                          <a:ea typeface="Meiryo UI" panose="020B0604030504040204" pitchFamily="50" charset="-128"/>
                          <a:cs typeface="+mn-cs"/>
                        </a:rPr>
                        <a:t>解決に取り組むためには</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ステークホルダーのコンセンサスを得ながら、</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強力</a:t>
                      </a: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に</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推進</a:t>
                      </a: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していく</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a:t>
                      </a: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リーダーシップ</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」が</a:t>
                      </a: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必要</a:t>
                      </a:r>
                      <a:r>
                        <a:rPr kumimoji="1" lang="ja-JP" sz="1300" kern="100" dirty="0">
                          <a:solidFill>
                            <a:schemeClr val="tx1"/>
                          </a:solidFill>
                          <a:effectLst/>
                          <a:latin typeface="Meiryo UI" panose="020B0604030504040204" pitchFamily="50" charset="-128"/>
                          <a:ea typeface="Meiryo UI" panose="020B0604030504040204" pitchFamily="50" charset="-128"/>
                          <a:cs typeface="+mn-cs"/>
                        </a:rPr>
                        <a:t>ではないか。</a:t>
                      </a:r>
                    </a:p>
                  </a:txBody>
                  <a:tcPr marL="71993" marR="71993" marT="0" marB="0" anchor="ctr"/>
                </a:tc>
                <a:tc>
                  <a:txBody>
                    <a:bodyPr/>
                    <a:lstStyle/>
                    <a:p>
                      <a:pPr marL="93663" lvl="0" indent="-93663" algn="just" defTabSz="914400" rtl="0" eaLnBrk="1" latinLnBrk="0" hangingPunct="1">
                        <a:spcAft>
                          <a:spcPts val="0"/>
                        </a:spcAft>
                        <a:buFont typeface="Wingdings" panose="05000000000000000000" pitchFamily="2" charset="2"/>
                        <a:buChar char=""/>
                      </a:pPr>
                      <a:r>
                        <a:rPr kumimoji="1" lang="ja-JP" sz="13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府市一体条例</a:t>
                      </a:r>
                    </a:p>
                  </a:txBody>
                  <a:tcPr marL="71993" marR="71993" marT="0" marB="0" anchor="ctr"/>
                </a:tc>
                <a:extLst>
                  <a:ext uri="{0D108BD9-81ED-4DB2-BD59-A6C34878D82A}">
                    <a16:rowId xmlns:a16="http://schemas.microsoft.com/office/drawing/2014/main" val="312226048"/>
                  </a:ext>
                </a:extLst>
              </a:tr>
              <a:tr h="1579219">
                <a:tc vMerge="1">
                  <a:txBody>
                    <a:bodyPr/>
                    <a:lstStyle/>
                    <a:p>
                      <a:pPr algn="ctr">
                        <a:spcAft>
                          <a:spcPts val="0"/>
                        </a:spcAft>
                      </a:pPr>
                      <a:endParaRPr lang="en-US" altLang="ja-JP" sz="1400" kern="100" dirty="0" smtClean="0">
                        <a:effectLst/>
                        <a:latin typeface="Meiryo UI" panose="020B0604030504040204" pitchFamily="50" charset="-128"/>
                        <a:ea typeface="Meiryo UI" panose="020B0604030504040204" pitchFamily="50" charset="-128"/>
                        <a:cs typeface="+mn-cs"/>
                      </a:endParaRPr>
                    </a:p>
                  </a:txBody>
                  <a:tcPr marL="37851" marR="37851" marT="0" marB="0" anchor="ctr"/>
                </a:tc>
                <a:tc>
                  <a:txBody>
                    <a:bodyPr/>
                    <a:lstStyle/>
                    <a:p>
                      <a:pPr algn="just">
                        <a:spcAft>
                          <a:spcPts val="0"/>
                        </a:spcAft>
                      </a:pPr>
                      <a:r>
                        <a:rPr 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民間</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、大学・研究機関</a:t>
                      </a:r>
                      <a:r>
                        <a:rPr 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との</a:t>
                      </a:r>
                      <a:r>
                        <a:rPr lang="ja-JP" sz="1300" kern="100" dirty="0">
                          <a:effectLst/>
                          <a:latin typeface="Meiryo UI" panose="020B0604030504040204" pitchFamily="50" charset="-128"/>
                          <a:ea typeface="Meiryo UI" panose="020B0604030504040204" pitchFamily="50" charset="-128"/>
                          <a:cs typeface="Times New Roman" panose="02020603050405020304" pitchFamily="18" charset="0"/>
                        </a:rPr>
                        <a:t>関係</a:t>
                      </a:r>
                    </a:p>
                  </a:txBody>
                  <a:tcPr marL="71993" marR="71993" marT="0" marB="0" anchor="ctr"/>
                </a:tc>
                <a:tc>
                  <a:txBody>
                    <a:bodyPr/>
                    <a:lstStyle/>
                    <a:p>
                      <a:pPr marL="174625" lvl="0" indent="-174625" algn="just" defTabSz="914400" rtl="0" eaLnBrk="1" latinLnBrk="0" hangingPunct="1">
                        <a:spcAft>
                          <a:spcPts val="600"/>
                        </a:spcAft>
                        <a:buFont typeface="Meiryo UI" panose="020B0604030504040204" pitchFamily="50" charset="-128"/>
                        <a:buChar char="◯"/>
                      </a:pPr>
                      <a:r>
                        <a:rPr kumimoji="1" lang="ja-JP" sz="1300" kern="100" dirty="0">
                          <a:solidFill>
                            <a:schemeClr val="tx1"/>
                          </a:solidFill>
                          <a:effectLst/>
                          <a:latin typeface="Meiryo UI" panose="020B0604030504040204" pitchFamily="50" charset="-128"/>
                          <a:ea typeface="Meiryo UI" panose="020B0604030504040204" pitchFamily="50" charset="-128"/>
                          <a:cs typeface="+mn-cs"/>
                        </a:rPr>
                        <a:t>地域経済の発展にあたっては、</a:t>
                      </a: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行政と民間がパートナーシップを結び、「稼げる地域」に</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向けて</a:t>
                      </a: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連携して</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事業</a:t>
                      </a: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を推進</a:t>
                      </a:r>
                      <a:r>
                        <a:rPr kumimoji="1" lang="ja-JP" sz="1300" kern="100" dirty="0">
                          <a:solidFill>
                            <a:schemeClr val="tx1"/>
                          </a:solidFill>
                          <a:effectLst/>
                          <a:latin typeface="Meiryo UI" panose="020B0604030504040204" pitchFamily="50" charset="-128"/>
                          <a:ea typeface="Meiryo UI" panose="020B0604030504040204" pitchFamily="50" charset="-128"/>
                          <a:cs typeface="+mn-cs"/>
                        </a:rPr>
                        <a:t>して</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いく</a:t>
                      </a:r>
                      <a:r>
                        <a:rPr kumimoji="1" lang="ja-JP" altLang="en-US" sz="1300" kern="100" dirty="0" smtClean="0">
                          <a:solidFill>
                            <a:schemeClr val="tx1"/>
                          </a:solidFill>
                          <a:effectLst/>
                          <a:latin typeface="Meiryo UI" panose="020B0604030504040204" pitchFamily="50" charset="-128"/>
                          <a:ea typeface="Meiryo UI" panose="020B0604030504040204" pitchFamily="50" charset="-128"/>
                          <a:cs typeface="+mn-cs"/>
                        </a:rPr>
                        <a:t>ことが重要ではないか</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a:t>
                      </a:r>
                      <a:endParaRPr kumimoji="1" lang="en-US" altLang="ja-JP" sz="1300" kern="100" dirty="0" smtClean="0">
                        <a:solidFill>
                          <a:schemeClr val="tx1"/>
                        </a:solidFill>
                        <a:effectLst/>
                        <a:latin typeface="Meiryo UI" panose="020B0604030504040204" pitchFamily="50" charset="-128"/>
                        <a:ea typeface="Meiryo UI" panose="020B0604030504040204" pitchFamily="50" charset="-128"/>
                        <a:cs typeface="+mn-cs"/>
                      </a:endParaRPr>
                    </a:p>
                    <a:p>
                      <a:pPr marL="174625" lvl="0" indent="-174625" algn="just" defTabSz="914400" rtl="0" eaLnBrk="1" latinLnBrk="0" hangingPunct="1">
                        <a:spcAft>
                          <a:spcPts val="600"/>
                        </a:spcAft>
                        <a:buFont typeface="Meiryo UI" panose="020B0604030504040204" pitchFamily="50" charset="-128"/>
                        <a:buChar char="◯"/>
                      </a:pPr>
                      <a:r>
                        <a:rPr kumimoji="1" lang="ja-JP" altLang="en-US" sz="1300" kern="100" dirty="0" smtClean="0">
                          <a:solidFill>
                            <a:schemeClr val="tx1"/>
                          </a:solidFill>
                          <a:effectLst/>
                          <a:latin typeface="Meiryo UI" panose="020B0604030504040204" pitchFamily="50" charset="-128"/>
                          <a:ea typeface="Meiryo UI" panose="020B0604030504040204" pitchFamily="50" charset="-128"/>
                          <a:cs typeface="+mn-cs"/>
                        </a:rPr>
                        <a:t>イノベーションを起こし、産業構造の転換を図っていくうえで、</a:t>
                      </a: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大学・研究機関とのパートナーシップが重要</a:t>
                      </a:r>
                      <a:r>
                        <a:rPr kumimoji="1" lang="ja-JP" altLang="en-US" sz="1300" kern="100" dirty="0" smtClean="0">
                          <a:solidFill>
                            <a:schemeClr val="tx1"/>
                          </a:solidFill>
                          <a:effectLst/>
                          <a:latin typeface="Meiryo UI" panose="020B0604030504040204" pitchFamily="50" charset="-128"/>
                          <a:ea typeface="Meiryo UI" panose="020B0604030504040204" pitchFamily="50" charset="-128"/>
                          <a:cs typeface="+mn-cs"/>
                        </a:rPr>
                        <a:t>ではないか。</a:t>
                      </a:r>
                      <a:endParaRPr kumimoji="1" lang="en-US" altLang="ja-JP" sz="1300" kern="100" dirty="0" smtClean="0">
                        <a:solidFill>
                          <a:schemeClr val="tx1"/>
                        </a:solidFill>
                        <a:effectLst/>
                        <a:latin typeface="Meiryo UI" panose="020B0604030504040204" pitchFamily="50" charset="-128"/>
                        <a:ea typeface="Meiryo UI" panose="020B0604030504040204" pitchFamily="50" charset="-128"/>
                        <a:cs typeface="+mn-cs"/>
                      </a:endParaRPr>
                    </a:p>
                    <a:p>
                      <a:pPr marL="174625" lvl="0" indent="-174625" algn="just" defTabSz="914400" rtl="0" eaLnBrk="1" latinLnBrk="0" hangingPunct="1">
                        <a:spcAft>
                          <a:spcPts val="600"/>
                        </a:spcAft>
                        <a:buFont typeface="Meiryo UI" panose="020B0604030504040204" pitchFamily="50" charset="-128"/>
                        <a:buChar char="◯"/>
                      </a:pPr>
                      <a:r>
                        <a:rPr kumimoji="1" lang="ja-JP" altLang="en-US" sz="1300" kern="100" dirty="0" smtClean="0">
                          <a:solidFill>
                            <a:schemeClr val="tx1"/>
                          </a:solidFill>
                          <a:effectLst/>
                          <a:latin typeface="Meiryo UI" panose="020B0604030504040204" pitchFamily="50" charset="-128"/>
                          <a:ea typeface="Meiryo UI" panose="020B0604030504040204" pitchFamily="50" charset="-128"/>
                          <a:cs typeface="+mn-cs"/>
                        </a:rPr>
                        <a:t>グ</a:t>
                      </a:r>
                      <a:r>
                        <a:rPr kumimoji="1" lang="ja-JP" sz="1300" kern="100" dirty="0" smtClean="0">
                          <a:solidFill>
                            <a:schemeClr val="tx1"/>
                          </a:solidFill>
                          <a:effectLst/>
                          <a:latin typeface="Meiryo UI" panose="020B0604030504040204" pitchFamily="50" charset="-128"/>
                          <a:ea typeface="Meiryo UI" panose="020B0604030504040204" pitchFamily="50" charset="-128"/>
                          <a:cs typeface="+mn-cs"/>
                        </a:rPr>
                        <a:t>リーンエコノミーやスマートシティ</a:t>
                      </a:r>
                      <a:r>
                        <a:rPr kumimoji="1" lang="ja-JP" sz="1300" kern="100" dirty="0">
                          <a:solidFill>
                            <a:schemeClr val="tx1"/>
                          </a:solidFill>
                          <a:effectLst/>
                          <a:latin typeface="Meiryo UI" panose="020B0604030504040204" pitchFamily="50" charset="-128"/>
                          <a:ea typeface="Meiryo UI" panose="020B0604030504040204" pitchFamily="50" charset="-128"/>
                          <a:cs typeface="+mn-cs"/>
                        </a:rPr>
                        <a:t>など、</a:t>
                      </a: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新たな社会課題への対応</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に</a:t>
                      </a:r>
                      <a:r>
                        <a:rPr kumimoji="1" lang="ja-JP" altLang="en-US" sz="1300" b="1" kern="100" dirty="0" smtClean="0">
                          <a:solidFill>
                            <a:schemeClr val="tx1"/>
                          </a:solidFill>
                          <a:effectLst/>
                          <a:latin typeface="Meiryo UI" panose="020B0604030504040204" pitchFamily="50" charset="-128"/>
                          <a:ea typeface="Meiryo UI" panose="020B0604030504040204" pitchFamily="50" charset="-128"/>
                          <a:cs typeface="+mn-cs"/>
                        </a:rPr>
                        <a:t>は</a:t>
                      </a:r>
                      <a:r>
                        <a:rPr kumimoji="1" lang="ja-JP" sz="1300" b="1" kern="100" dirty="0" smtClean="0">
                          <a:solidFill>
                            <a:schemeClr val="tx1"/>
                          </a:solidFill>
                          <a:effectLst/>
                          <a:latin typeface="Meiryo UI" panose="020B0604030504040204" pitchFamily="50" charset="-128"/>
                          <a:ea typeface="Meiryo UI" panose="020B0604030504040204" pitchFamily="50" charset="-128"/>
                          <a:cs typeface="+mn-cs"/>
                        </a:rPr>
                        <a:t>産</a:t>
                      </a:r>
                      <a:r>
                        <a:rPr kumimoji="1" lang="ja-JP" sz="1300" b="1" kern="100" dirty="0">
                          <a:solidFill>
                            <a:schemeClr val="tx1"/>
                          </a:solidFill>
                          <a:effectLst/>
                          <a:latin typeface="Meiryo UI" panose="020B0604030504040204" pitchFamily="50" charset="-128"/>
                          <a:ea typeface="Meiryo UI" panose="020B0604030504040204" pitchFamily="50" charset="-128"/>
                          <a:cs typeface="+mn-cs"/>
                        </a:rPr>
                        <a:t>官学連携の枠組みも活用していくことが必要</a:t>
                      </a:r>
                      <a:r>
                        <a:rPr kumimoji="1" lang="ja-JP" sz="1300" kern="100" dirty="0">
                          <a:solidFill>
                            <a:schemeClr val="tx1"/>
                          </a:solidFill>
                          <a:effectLst/>
                          <a:latin typeface="Meiryo UI" panose="020B0604030504040204" pitchFamily="50" charset="-128"/>
                          <a:ea typeface="Meiryo UI" panose="020B0604030504040204" pitchFamily="50" charset="-128"/>
                          <a:cs typeface="+mn-cs"/>
                        </a:rPr>
                        <a:t>ではないか。</a:t>
                      </a:r>
                    </a:p>
                  </a:txBody>
                  <a:tcPr marL="71993" marR="71993" marT="0" marB="0" anchor="ctr"/>
                </a:tc>
                <a:tc>
                  <a:txBody>
                    <a:bodyPr/>
                    <a:lstStyle/>
                    <a:p>
                      <a:pPr marL="93663" lvl="0" indent="-93663" algn="just" defTabSz="914400" rtl="0" eaLnBrk="1" latinLnBrk="0" hangingPunct="1">
                        <a:spcAft>
                          <a:spcPts val="0"/>
                        </a:spcAft>
                        <a:buFont typeface="Wingdings" panose="05000000000000000000" pitchFamily="2" charset="2"/>
                        <a:buChar char=""/>
                      </a:pPr>
                      <a:r>
                        <a:rPr kumimoji="1" lang="ja-JP" sz="13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包括連携協定</a:t>
                      </a:r>
                    </a:p>
                  </a:txBody>
                  <a:tcPr marL="71993" marR="71993" marT="0" marB="0" anchor="ctr"/>
                </a:tc>
                <a:extLst>
                  <a:ext uri="{0D108BD9-81ED-4DB2-BD59-A6C34878D82A}">
                    <a16:rowId xmlns:a16="http://schemas.microsoft.com/office/drawing/2014/main" val="2504285179"/>
                  </a:ext>
                </a:extLst>
              </a:tr>
            </a:tbl>
          </a:graphicData>
        </a:graphic>
      </p:graphicFrame>
      <p:sp>
        <p:nvSpPr>
          <p:cNvPr id="3" name="大かっこ 2"/>
          <p:cNvSpPr/>
          <p:nvPr/>
        </p:nvSpPr>
        <p:spPr>
          <a:xfrm>
            <a:off x="8321543" y="144436"/>
            <a:ext cx="1394657" cy="387212"/>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890"/>
          </a:p>
        </p:txBody>
      </p:sp>
      <p:sp>
        <p:nvSpPr>
          <p:cNvPr id="6" name="スライド番号プレースホルダー 1"/>
          <p:cNvSpPr txBox="1">
            <a:spLocks/>
          </p:cNvSpPr>
          <p:nvPr/>
        </p:nvSpPr>
        <p:spPr>
          <a:xfrm>
            <a:off x="8058150" y="6826251"/>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2060"/>
                </a:solidFill>
                <a:effectLst/>
                <a:uLnTx/>
                <a:uFillTx/>
                <a:latin typeface="Calibri 本文"/>
                <a:ea typeface="游ゴシック" panose="020B0400000000000000" pitchFamily="50" charset="-128"/>
              </a:rPr>
              <a:t>20</a:t>
            </a:r>
            <a:endParaRPr kumimoji="1" lang="ja-JP" altLang="en-US" sz="1100" b="0" i="0" u="none" strike="noStrike" kern="1200" cap="none" spc="0" normalizeH="0" baseline="0" noProof="0" dirty="0">
              <a:ln>
                <a:noFill/>
              </a:ln>
              <a:solidFill>
                <a:srgbClr val="002060"/>
              </a:solidFill>
              <a:effectLst/>
              <a:uLnTx/>
              <a:uFillTx/>
              <a:latin typeface="Calibri 本文"/>
              <a:ea typeface="游ゴシック" panose="020B0400000000000000" pitchFamily="50" charset="-128"/>
            </a:endParaRPr>
          </a:p>
        </p:txBody>
      </p:sp>
    </p:spTree>
    <p:extLst>
      <p:ext uri="{BB962C8B-B14F-4D97-AF65-F5344CB8AC3E}">
        <p14:creationId xmlns:p14="http://schemas.microsoft.com/office/powerpoint/2010/main" val="27707665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16">
            <a:extLst>
              <a:ext uri="{FF2B5EF4-FFF2-40B4-BE49-F238E27FC236}">
                <a16:creationId xmlns:a16="http://schemas.microsoft.com/office/drawing/2014/main" id="{B3ED810B-417C-45F8-8DD1-1EA07FF87E73}"/>
              </a:ext>
            </a:extLst>
          </p:cNvPr>
          <p:cNvSpPr/>
          <p:nvPr/>
        </p:nvSpPr>
        <p:spPr>
          <a:xfrm>
            <a:off x="318779" y="319350"/>
            <a:ext cx="9471302" cy="6682690"/>
          </a:xfrm>
          <a:prstGeom prst="roundRect">
            <a:avLst>
              <a:gd name="adj" fmla="val 3402"/>
            </a:avLst>
          </a:prstGeom>
          <a:noFill/>
          <a:ln w="1905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79969"/>
            <a:endParaRPr kumimoji="1" lang="en-US" altLang="ja-JP" sz="1260" b="1" dirty="0">
              <a:solidFill>
                <a:prstClr val="black"/>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354594" y="572879"/>
            <a:ext cx="4715860" cy="4036185"/>
          </a:xfrm>
          <a:prstGeom prst="rect">
            <a:avLst/>
          </a:prstGeom>
          <a:ln w="6350"/>
        </p:spPr>
        <p:style>
          <a:lnRef idx="2">
            <a:schemeClr val="accent6"/>
          </a:lnRef>
          <a:fillRef idx="1">
            <a:schemeClr val="lt1"/>
          </a:fillRef>
          <a:effectRef idx="0">
            <a:schemeClr val="accent6"/>
          </a:effectRef>
          <a:fontRef idx="minor">
            <a:schemeClr val="dk1"/>
          </a:fontRef>
        </p:style>
        <p:txBody>
          <a:bodyPr rtlCol="0" anchor="t"/>
          <a:lstStyle/>
          <a:p>
            <a:pPr defTabSz="479969"/>
            <a:endParaRPr lang="en-US" altLang="ja-JP" sz="525" b="1" dirty="0">
              <a:solidFill>
                <a:prstClr val="black"/>
              </a:solidFill>
              <a:latin typeface="Meiryo UI" panose="020B0604030504040204" pitchFamily="50" charset="-128"/>
              <a:ea typeface="Meiryo UI" panose="020B0604030504040204" pitchFamily="50" charset="-128"/>
            </a:endParaRPr>
          </a:p>
          <a:p>
            <a:pPr defTabSz="479969"/>
            <a:r>
              <a:rPr lang="ja-JP" altLang="en-US" sz="1470" b="1" dirty="0">
                <a:solidFill>
                  <a:prstClr val="black"/>
                </a:solidFill>
                <a:latin typeface="Meiryo UI" panose="020B0604030504040204" pitchFamily="50" charset="-128"/>
                <a:ea typeface="Meiryo UI" panose="020B0604030504040204" pitchFamily="50" charset="-128"/>
              </a:rPr>
              <a:t>「地域産業パートナーシップ（</a:t>
            </a:r>
            <a:r>
              <a:rPr lang="en-US" altLang="ja-JP" sz="1470" b="1" dirty="0">
                <a:solidFill>
                  <a:prstClr val="black"/>
                </a:solidFill>
                <a:latin typeface="Meiryo UI" panose="020B0604030504040204" pitchFamily="50" charset="-128"/>
                <a:ea typeface="Meiryo UI" panose="020B0604030504040204" pitchFamily="50" charset="-128"/>
              </a:rPr>
              <a:t>LEP</a:t>
            </a:r>
            <a:r>
              <a:rPr lang="ja-JP" altLang="en-US" sz="1470" b="1" dirty="0">
                <a:solidFill>
                  <a:prstClr val="black"/>
                </a:solidFill>
                <a:latin typeface="Meiryo UI" panose="020B0604030504040204" pitchFamily="50" charset="-128"/>
                <a:ea typeface="Meiryo UI" panose="020B0604030504040204" pitchFamily="50" charset="-128"/>
              </a:rPr>
              <a:t>）」</a:t>
            </a:r>
            <a:endParaRPr lang="en-US" altLang="ja-JP" sz="1470" b="1" dirty="0">
              <a:solidFill>
                <a:prstClr val="black"/>
              </a:solidFill>
              <a:latin typeface="Meiryo UI" panose="020B0604030504040204" pitchFamily="50" charset="-128"/>
              <a:ea typeface="Meiryo UI" panose="020B0604030504040204" pitchFamily="50" charset="-128"/>
            </a:endParaRPr>
          </a:p>
          <a:p>
            <a:pPr defTabSz="479969"/>
            <a:endParaRPr lang="en-US" altLang="ja-JP" sz="525" b="1" dirty="0">
              <a:solidFill>
                <a:prstClr val="black"/>
              </a:solidFill>
              <a:latin typeface="Meiryo UI" panose="020B0604030504040204" pitchFamily="50" charset="-128"/>
              <a:ea typeface="Meiryo UI" panose="020B0604030504040204" pitchFamily="50" charset="-128"/>
            </a:endParaRPr>
          </a:p>
          <a:p>
            <a:pPr marL="359976" indent="-359976" defTabSz="479969">
              <a:buFont typeface="+mj-ea"/>
              <a:buAutoNum type="circleNumDbPlain"/>
            </a:pPr>
            <a:r>
              <a:rPr lang="ja-JP" altLang="en-US" sz="1470" dirty="0">
                <a:solidFill>
                  <a:prstClr val="black"/>
                </a:solidFill>
                <a:latin typeface="Meiryo UI" panose="020B0604030504040204" pitchFamily="50" charset="-128"/>
                <a:ea typeface="Meiryo UI" panose="020B0604030504040204" pitchFamily="50" charset="-128"/>
              </a:rPr>
              <a:t>地域の経済開発の促進を目的とした地方自治体と民間企業のパートナーシップであり、</a:t>
            </a:r>
            <a:r>
              <a:rPr lang="en-US" altLang="ja-JP" sz="1470" dirty="0">
                <a:solidFill>
                  <a:prstClr val="black"/>
                </a:solidFill>
                <a:latin typeface="Meiryo UI" panose="020B0604030504040204" pitchFamily="50" charset="-128"/>
                <a:ea typeface="Meiryo UI" panose="020B0604030504040204" pitchFamily="50" charset="-128"/>
              </a:rPr>
              <a:t>2012</a:t>
            </a:r>
            <a:r>
              <a:rPr lang="ja-JP" altLang="en-US" sz="1470" dirty="0">
                <a:solidFill>
                  <a:prstClr val="black"/>
                </a:solidFill>
                <a:latin typeface="Meiryo UI" panose="020B0604030504040204" pitchFamily="50" charset="-128"/>
                <a:ea typeface="Meiryo UI" panose="020B0604030504040204" pitchFamily="50" charset="-128"/>
              </a:rPr>
              <a:t>年</a:t>
            </a:r>
            <a:r>
              <a:rPr lang="en-US" altLang="ja-JP" sz="1470" dirty="0">
                <a:solidFill>
                  <a:prstClr val="black"/>
                </a:solidFill>
                <a:latin typeface="Meiryo UI" panose="020B0604030504040204" pitchFamily="50" charset="-128"/>
                <a:ea typeface="Meiryo UI" panose="020B0604030504040204" pitchFamily="50" charset="-128"/>
              </a:rPr>
              <a:t>3</a:t>
            </a:r>
            <a:r>
              <a:rPr lang="ja-JP" altLang="en-US" sz="1470" dirty="0">
                <a:solidFill>
                  <a:prstClr val="black"/>
                </a:solidFill>
                <a:latin typeface="Meiryo UI" panose="020B0604030504040204" pitchFamily="50" charset="-128"/>
                <a:ea typeface="Meiryo UI" panose="020B0604030504040204" pitchFamily="50" charset="-128"/>
              </a:rPr>
              <a:t>月に廃止された</a:t>
            </a:r>
            <a:r>
              <a:rPr lang="en-US" altLang="ja-JP" sz="1470" dirty="0">
                <a:solidFill>
                  <a:prstClr val="black"/>
                </a:solidFill>
                <a:latin typeface="Meiryo UI" panose="020B0604030504040204" pitchFamily="50" charset="-128"/>
                <a:ea typeface="Meiryo UI" panose="020B0604030504040204" pitchFamily="50" charset="-128"/>
              </a:rPr>
              <a:t>RDA</a:t>
            </a:r>
            <a:r>
              <a:rPr lang="ja-JP" altLang="en-US" sz="1470" dirty="0">
                <a:solidFill>
                  <a:prstClr val="black"/>
                </a:solidFill>
                <a:latin typeface="Meiryo UI" panose="020B0604030504040204" pitchFamily="50" charset="-128"/>
                <a:ea typeface="Meiryo UI" panose="020B0604030504040204" pitchFamily="50" charset="-128"/>
              </a:rPr>
              <a:t>（地域開発公社）に代わる組織としての位置づけ。</a:t>
            </a:r>
            <a:endParaRPr lang="en-US" altLang="ja-JP" sz="1470" dirty="0">
              <a:solidFill>
                <a:prstClr val="black"/>
              </a:solidFill>
              <a:latin typeface="Meiryo UI" panose="020B0604030504040204" pitchFamily="50" charset="-128"/>
              <a:ea typeface="Meiryo UI" panose="020B0604030504040204" pitchFamily="50" charset="-128"/>
            </a:endParaRPr>
          </a:p>
          <a:p>
            <a:pPr marL="359976" indent="-359976" defTabSz="479969">
              <a:buFont typeface="+mj-ea"/>
              <a:buAutoNum type="circleNumDbPlain"/>
            </a:pPr>
            <a:r>
              <a:rPr lang="ja-JP" altLang="en-US" sz="1470" b="1" u="sng" dirty="0">
                <a:solidFill>
                  <a:prstClr val="black"/>
                </a:solidFill>
                <a:latin typeface="Meiryo UI" panose="020B0604030504040204" pitchFamily="50" charset="-128"/>
                <a:ea typeface="Meiryo UI" panose="020B0604030504040204" pitchFamily="50" charset="-128"/>
              </a:rPr>
              <a:t>業務は英国政府と協働して行う交通網等の社会基盤整備や就業支援、高成長産業の育成支援等を想定。</a:t>
            </a:r>
            <a:endParaRPr lang="en-US" altLang="ja-JP" sz="1470" b="1" u="sng" dirty="0">
              <a:solidFill>
                <a:prstClr val="black"/>
              </a:solidFill>
              <a:latin typeface="Meiryo UI" panose="020B0604030504040204" pitchFamily="50" charset="-128"/>
              <a:ea typeface="Meiryo UI" panose="020B0604030504040204" pitchFamily="50" charset="-128"/>
            </a:endParaRPr>
          </a:p>
          <a:p>
            <a:pPr marL="359976" indent="-359976" defTabSz="479969">
              <a:buFont typeface="+mj-ea"/>
              <a:buAutoNum type="circleNumDbPlain"/>
            </a:pPr>
            <a:r>
              <a:rPr lang="ja-JP" altLang="en-US" sz="1470" b="1" u="sng" dirty="0">
                <a:solidFill>
                  <a:prstClr val="black"/>
                </a:solidFill>
                <a:latin typeface="Meiryo UI" panose="020B0604030504040204" pitchFamily="50" charset="-128"/>
                <a:ea typeface="Meiryo UI" panose="020B0604030504040204" pitchFamily="50" charset="-128"/>
              </a:rPr>
              <a:t>対象区域内の自治体と民間セクターの代表者で理事会（</a:t>
            </a:r>
            <a:r>
              <a:rPr lang="en-US" altLang="ja-JP" sz="1470" b="1" u="sng" dirty="0">
                <a:solidFill>
                  <a:prstClr val="black"/>
                </a:solidFill>
                <a:latin typeface="Meiryo UI" panose="020B0604030504040204" pitchFamily="50" charset="-128"/>
                <a:ea typeface="Meiryo UI" panose="020B0604030504040204" pitchFamily="50" charset="-128"/>
              </a:rPr>
              <a:t>board</a:t>
            </a:r>
            <a:r>
              <a:rPr lang="ja-JP" altLang="en-US" sz="1470" b="1" u="sng" dirty="0">
                <a:solidFill>
                  <a:prstClr val="black"/>
                </a:solidFill>
                <a:latin typeface="Meiryo UI" panose="020B0604030504040204" pitchFamily="50" charset="-128"/>
                <a:ea typeface="Meiryo UI" panose="020B0604030504040204" pitchFamily="50" charset="-128"/>
              </a:rPr>
              <a:t>）を構成</a:t>
            </a:r>
            <a:endParaRPr lang="en-US" altLang="ja-JP" sz="1470" dirty="0">
              <a:solidFill>
                <a:prstClr val="black"/>
              </a:solidFill>
              <a:latin typeface="Meiryo UI" panose="020B0604030504040204" pitchFamily="50" charset="-128"/>
              <a:ea typeface="Meiryo UI" panose="020B0604030504040204" pitchFamily="50" charset="-128"/>
            </a:endParaRPr>
          </a:p>
          <a:p>
            <a:pPr marL="359976" indent="-359976" defTabSz="479969">
              <a:buFont typeface="+mj-ea"/>
              <a:buAutoNum type="circleNumDbPlain"/>
            </a:pPr>
            <a:r>
              <a:rPr lang="ja-JP" altLang="en-US" sz="1470" b="1" u="sng" dirty="0">
                <a:solidFill>
                  <a:prstClr val="black"/>
                </a:solidFill>
                <a:latin typeface="Meiryo UI" panose="020B0604030504040204" pitchFamily="50" charset="-128"/>
                <a:ea typeface="Meiryo UI" panose="020B0604030504040204" pitchFamily="50" charset="-128"/>
              </a:rPr>
              <a:t>任意団体であり、特別の法的地位は有しない。</a:t>
            </a:r>
            <a:endParaRPr lang="en-US" altLang="ja-JP" sz="1470" b="1" u="sng" dirty="0">
              <a:solidFill>
                <a:prstClr val="black"/>
              </a:solidFill>
              <a:latin typeface="Meiryo UI" panose="020B0604030504040204" pitchFamily="50" charset="-128"/>
              <a:ea typeface="Meiryo UI" panose="020B0604030504040204" pitchFamily="50" charset="-128"/>
            </a:endParaRPr>
          </a:p>
          <a:p>
            <a:pPr marL="359976" indent="-359976" defTabSz="479969">
              <a:buFont typeface="+mj-ea"/>
              <a:buAutoNum type="circleNumDbPlain"/>
            </a:pPr>
            <a:r>
              <a:rPr lang="ja-JP" altLang="en-US" sz="1470" dirty="0">
                <a:solidFill>
                  <a:prstClr val="black"/>
                </a:solidFill>
                <a:latin typeface="Meiryo UI" panose="020B0604030504040204" pitchFamily="50" charset="-128"/>
                <a:ea typeface="Meiryo UI" panose="020B0604030504040204" pitchFamily="50" charset="-128"/>
              </a:rPr>
              <a:t>運営資金は原則、構成する地方自治体と企業が自ら手当する。</a:t>
            </a:r>
            <a:endParaRPr lang="en-US" altLang="ja-JP" sz="1470" dirty="0">
              <a:solidFill>
                <a:prstClr val="black"/>
              </a:solidFill>
              <a:latin typeface="Meiryo UI" panose="020B0604030504040204" pitchFamily="50" charset="-128"/>
              <a:ea typeface="Meiryo UI" panose="020B0604030504040204" pitchFamily="50" charset="-128"/>
            </a:endParaRPr>
          </a:p>
          <a:p>
            <a:pPr marL="359976" indent="-359976" defTabSz="479969">
              <a:buFont typeface="+mj-ea"/>
              <a:buAutoNum type="circleNumDbPlain"/>
            </a:pPr>
            <a:r>
              <a:rPr lang="ja-JP" altLang="en-US" sz="1470" b="1" u="sng" dirty="0">
                <a:solidFill>
                  <a:prstClr val="black"/>
                </a:solidFill>
                <a:latin typeface="Meiryo UI" panose="020B0604030504040204" pitchFamily="50" charset="-128"/>
                <a:ea typeface="Meiryo UI" panose="020B0604030504040204" pitchFamily="50" charset="-128"/>
              </a:rPr>
              <a:t>地理的区割りを定めることなく、実質的な経済圏としての結びつきもとにして自主的に設立。</a:t>
            </a:r>
            <a:endParaRPr lang="en-US" altLang="ja-JP" sz="1470" b="1" u="sng" dirty="0">
              <a:solidFill>
                <a:prstClr val="black"/>
              </a:solidFill>
              <a:latin typeface="Meiryo UI" panose="020B0604030504040204" pitchFamily="50" charset="-128"/>
              <a:ea typeface="Meiryo UI" panose="020B0604030504040204" pitchFamily="50" charset="-128"/>
            </a:endParaRPr>
          </a:p>
          <a:p>
            <a:pPr marL="359976" indent="-359976" defTabSz="479969">
              <a:buFont typeface="+mj-ea"/>
              <a:buAutoNum type="circleNumDbPlain"/>
            </a:pPr>
            <a:r>
              <a:rPr lang="ja-JP" altLang="en-US" sz="1470" dirty="0">
                <a:solidFill>
                  <a:prstClr val="black"/>
                </a:solidFill>
                <a:latin typeface="Meiryo UI" panose="020B0604030504040204" pitchFamily="50" charset="-128"/>
                <a:ea typeface="Meiryo UI" panose="020B0604030504040204" pitchFamily="50" charset="-128"/>
              </a:rPr>
              <a:t>設立しようとする地域の地方自治体関係者と地元経済界の代表者からなる協議会が国への設立申請を行い、国が審査し、条件が整ったとみられるところから承認される。</a:t>
            </a:r>
            <a:endParaRPr lang="en-US" altLang="ja-JP" sz="1470" dirty="0">
              <a:solidFill>
                <a:prstClr val="black"/>
              </a:solidFill>
              <a:latin typeface="Meiryo UI" panose="020B0604030504040204" pitchFamily="50" charset="-128"/>
              <a:ea typeface="Meiryo UI" panose="020B0604030504040204" pitchFamily="50" charset="-128"/>
            </a:endParaRPr>
          </a:p>
          <a:p>
            <a:pPr marL="299980" indent="-299980" defTabSz="479969">
              <a:buFont typeface="Wingdings" panose="05000000000000000000" pitchFamily="2" charset="2"/>
              <a:buChar char="Ø"/>
            </a:pPr>
            <a:endParaRPr lang="en-US" altLang="ja-JP" sz="1470" dirty="0">
              <a:solidFill>
                <a:prstClr val="black"/>
              </a:solidFill>
              <a:latin typeface="Meiryo UI" panose="020B0604030504040204" pitchFamily="50" charset="-128"/>
              <a:ea typeface="Meiryo UI" panose="020B0604030504040204" pitchFamily="50" charset="-128"/>
            </a:endParaRPr>
          </a:p>
        </p:txBody>
      </p:sp>
      <p:sp>
        <p:nvSpPr>
          <p:cNvPr id="18"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9644371" y="6857658"/>
            <a:ext cx="473210" cy="383297"/>
          </a:xfrm>
          <a:prstGeom prst="rect">
            <a:avLst/>
          </a:prstGeom>
        </p:spPr>
        <p:txBody>
          <a:bodyPr vert="horz" lIns="95991" tIns="47995" rIns="95991" bIns="47995"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959937"/>
            <a:r>
              <a:rPr lang="en-US" altLang="ja-JP" sz="1100" dirty="0" smtClean="0">
                <a:solidFill>
                  <a:schemeClr val="tx2"/>
                </a:solidFill>
                <a:latin typeface="Calibri 本文"/>
                <a:ea typeface="Meiryo UI" panose="020B0604030504040204" pitchFamily="50" charset="-128"/>
              </a:rPr>
              <a:t>21</a:t>
            </a:r>
            <a:endParaRPr lang="ja-JP" altLang="en-US" sz="1100" dirty="0">
              <a:solidFill>
                <a:schemeClr val="tx2"/>
              </a:solidFill>
              <a:latin typeface="Calibri 本文"/>
              <a:ea typeface="Meiryo UI" panose="020B0604030504040204" pitchFamily="50" charset="-128"/>
            </a:endParaRPr>
          </a:p>
        </p:txBody>
      </p:sp>
      <p:sp>
        <p:nvSpPr>
          <p:cNvPr id="21" name="正方形/長方形 20"/>
          <p:cNvSpPr/>
          <p:nvPr/>
        </p:nvSpPr>
        <p:spPr>
          <a:xfrm>
            <a:off x="285520" y="6961942"/>
            <a:ext cx="3199229" cy="253916"/>
          </a:xfrm>
          <a:prstGeom prst="rect">
            <a:avLst/>
          </a:prstGeom>
        </p:spPr>
        <p:txBody>
          <a:bodyPr wrap="square">
            <a:spAutoFit/>
          </a:bodyPr>
          <a:lstStyle/>
          <a:p>
            <a:pPr defTabSz="479969"/>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各種資料をもとに副首都推進局にて作成</a:t>
            </a:r>
            <a:endParaRPr lang="en-US" altLang="ja-JP" sz="1050" dirty="0">
              <a:solidFill>
                <a:prstClr val="black"/>
              </a:solidFill>
              <a:latin typeface="Meiryo UI" panose="020B0604030504040204" pitchFamily="50" charset="-128"/>
              <a:ea typeface="Meiryo UI" panose="020B0604030504040204" pitchFamily="50" charset="-128"/>
            </a:endParaRPr>
          </a:p>
        </p:txBody>
      </p:sp>
      <p:grpSp>
        <p:nvGrpSpPr>
          <p:cNvPr id="122" name="グループ化 121"/>
          <p:cNvGrpSpPr/>
          <p:nvPr/>
        </p:nvGrpSpPr>
        <p:grpSpPr>
          <a:xfrm>
            <a:off x="5183194" y="700281"/>
            <a:ext cx="4543803" cy="3980613"/>
            <a:chOff x="4743406" y="1417112"/>
            <a:chExt cx="4328386" cy="3791896"/>
          </a:xfrm>
        </p:grpSpPr>
        <p:grpSp>
          <p:nvGrpSpPr>
            <p:cNvPr id="121" name="グループ化 120"/>
            <p:cNvGrpSpPr/>
            <p:nvPr/>
          </p:nvGrpSpPr>
          <p:grpSpPr>
            <a:xfrm>
              <a:off x="4774012" y="1417112"/>
              <a:ext cx="4231928" cy="3791896"/>
              <a:chOff x="4756713" y="1417112"/>
              <a:chExt cx="4231928" cy="3791896"/>
            </a:xfrm>
          </p:grpSpPr>
          <p:sp>
            <p:nvSpPr>
              <p:cNvPr id="92" name="角丸四角形 91"/>
              <p:cNvSpPr/>
              <p:nvPr/>
            </p:nvSpPr>
            <p:spPr>
              <a:xfrm>
                <a:off x="6050798" y="1514144"/>
                <a:ext cx="2937843" cy="732963"/>
              </a:xfrm>
              <a:prstGeom prst="roundRect">
                <a:avLst>
                  <a:gd name="adj" fmla="val 8343"/>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479969"/>
                <a:endParaRPr kumimoji="1" lang="ja-JP" altLang="en-US" sz="1890">
                  <a:solidFill>
                    <a:prstClr val="black"/>
                  </a:solidFill>
                  <a:latin typeface="Meiryo UI" panose="020B0604030504040204" pitchFamily="50" charset="-128"/>
                  <a:ea typeface="Meiryo UI" panose="020B0604030504040204" pitchFamily="50" charset="-128"/>
                </a:endParaRPr>
              </a:p>
            </p:txBody>
          </p:sp>
          <p:sp>
            <p:nvSpPr>
              <p:cNvPr id="93" name="角丸四角形 92"/>
              <p:cNvSpPr/>
              <p:nvPr/>
            </p:nvSpPr>
            <p:spPr>
              <a:xfrm>
                <a:off x="4830701" y="3905694"/>
                <a:ext cx="1273396" cy="1296498"/>
              </a:xfrm>
              <a:prstGeom prst="roundRect">
                <a:avLst>
                  <a:gd name="adj" fmla="val 8343"/>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479969"/>
                <a:endParaRPr kumimoji="1" lang="ja-JP" altLang="en-US" sz="1890">
                  <a:solidFill>
                    <a:prstClr val="black"/>
                  </a:solidFill>
                  <a:latin typeface="Meiryo UI" panose="020B0604030504040204" pitchFamily="50" charset="-128"/>
                  <a:ea typeface="Meiryo UI" panose="020B0604030504040204" pitchFamily="50" charset="-128"/>
                </a:endParaRPr>
              </a:p>
            </p:txBody>
          </p:sp>
          <p:sp>
            <p:nvSpPr>
              <p:cNvPr id="94" name="角丸四角形 93"/>
              <p:cNvSpPr/>
              <p:nvPr/>
            </p:nvSpPr>
            <p:spPr>
              <a:xfrm>
                <a:off x="6774246" y="1417112"/>
                <a:ext cx="2043178" cy="274321"/>
              </a:xfrm>
              <a:prstGeom prst="roundRect">
                <a:avLst>
                  <a:gd name="adj" fmla="val 50000"/>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defTabSz="479969"/>
                <a:r>
                  <a:rPr lang="ja-JP" altLang="en-US" sz="1470" b="1" dirty="0">
                    <a:solidFill>
                      <a:prstClr val="white"/>
                    </a:solidFill>
                    <a:latin typeface="Meiryo UI" panose="020B0604030504040204" pitchFamily="50" charset="-128"/>
                    <a:ea typeface="Meiryo UI" panose="020B0604030504040204" pitchFamily="50" charset="-128"/>
                  </a:rPr>
                  <a:t>中央政府</a:t>
                </a:r>
                <a:endParaRPr kumimoji="1" lang="ja-JP" altLang="en-US" sz="1470" b="1" dirty="0">
                  <a:solidFill>
                    <a:prstClr val="white"/>
                  </a:solidFill>
                  <a:latin typeface="Meiryo UI" panose="020B0604030504040204" pitchFamily="50" charset="-128"/>
                  <a:ea typeface="Meiryo UI" panose="020B0604030504040204" pitchFamily="50" charset="-128"/>
                </a:endParaRPr>
              </a:p>
            </p:txBody>
          </p:sp>
          <p:sp>
            <p:nvSpPr>
              <p:cNvPr id="96" name="角丸四角形 95"/>
              <p:cNvSpPr/>
              <p:nvPr/>
            </p:nvSpPr>
            <p:spPr>
              <a:xfrm>
                <a:off x="4918440" y="3669054"/>
                <a:ext cx="1068918" cy="467093"/>
              </a:xfrm>
              <a:prstGeom prst="roundRect">
                <a:avLst>
                  <a:gd name="adj" fmla="val 50000"/>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79969"/>
                <a:r>
                  <a:rPr kumimoji="1" lang="ja-JP" altLang="en-US" sz="1260" b="1" dirty="0">
                    <a:solidFill>
                      <a:prstClr val="white"/>
                    </a:solidFill>
                    <a:latin typeface="Meiryo UI" panose="020B0604030504040204" pitchFamily="50" charset="-128"/>
                    <a:ea typeface="Meiryo UI" panose="020B0604030504040204" pitchFamily="50" charset="-128"/>
                  </a:rPr>
                  <a:t>グレーター</a:t>
                </a:r>
                <a:endParaRPr kumimoji="1" lang="en-US" altLang="ja-JP" sz="1260" b="1" dirty="0">
                  <a:solidFill>
                    <a:prstClr val="white"/>
                  </a:solidFill>
                  <a:latin typeface="Meiryo UI" panose="020B0604030504040204" pitchFamily="50" charset="-128"/>
                  <a:ea typeface="Meiryo UI" panose="020B0604030504040204" pitchFamily="50" charset="-128"/>
                </a:endParaRPr>
              </a:p>
              <a:p>
                <a:pPr algn="ctr" defTabSz="479969"/>
                <a:r>
                  <a:rPr kumimoji="1" lang="ja-JP" altLang="en-US" sz="1260" b="1" dirty="0">
                    <a:solidFill>
                      <a:prstClr val="white"/>
                    </a:solidFill>
                    <a:latin typeface="Meiryo UI" panose="020B0604030504040204" pitchFamily="50" charset="-128"/>
                    <a:ea typeface="Meiryo UI" panose="020B0604030504040204" pitchFamily="50" charset="-128"/>
                  </a:rPr>
                  <a:t>マンチェスター</a:t>
                </a:r>
              </a:p>
            </p:txBody>
          </p:sp>
          <p:sp>
            <p:nvSpPr>
              <p:cNvPr id="97" name="角丸四角形 96"/>
              <p:cNvSpPr/>
              <p:nvPr/>
            </p:nvSpPr>
            <p:spPr>
              <a:xfrm>
                <a:off x="7092421" y="3746461"/>
                <a:ext cx="1406829" cy="385378"/>
              </a:xfrm>
              <a:prstGeom prst="roundRect">
                <a:avLst>
                  <a:gd name="adj" fmla="val 50000"/>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defTabSz="479969"/>
                <a:r>
                  <a:rPr lang="en-US" altLang="ja-JP" sz="1470" b="1" dirty="0">
                    <a:solidFill>
                      <a:prstClr val="white"/>
                    </a:solidFill>
                    <a:latin typeface="Meiryo UI" panose="020B0604030504040204" pitchFamily="50" charset="-128"/>
                    <a:ea typeface="Meiryo UI" panose="020B0604030504040204" pitchFamily="50" charset="-128"/>
                  </a:rPr>
                  <a:t>LEP</a:t>
                </a:r>
              </a:p>
            </p:txBody>
          </p:sp>
          <p:sp>
            <p:nvSpPr>
              <p:cNvPr id="98" name="角丸四角形 97"/>
              <p:cNvSpPr/>
              <p:nvPr/>
            </p:nvSpPr>
            <p:spPr>
              <a:xfrm>
                <a:off x="4880728" y="4200866"/>
                <a:ext cx="1144342" cy="541392"/>
              </a:xfrm>
              <a:prstGeom prst="round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lIns="37792" tIns="37792" rIns="37792" bIns="37792" rtlCol="0" anchor="ctr"/>
              <a:lstStyle/>
              <a:p>
                <a:pPr algn="ctr" defTabSz="479969"/>
                <a:r>
                  <a:rPr kumimoji="1" lang="ja-JP" altLang="en-US" sz="1155" dirty="0">
                    <a:solidFill>
                      <a:prstClr val="black"/>
                    </a:solidFill>
                    <a:latin typeface="Meiryo UI" panose="020B0604030504040204" pitchFamily="50" charset="-128"/>
                    <a:ea typeface="Meiryo UI" panose="020B0604030504040204" pitchFamily="50" charset="-128"/>
                  </a:rPr>
                  <a:t>マンチェスター市</a:t>
                </a:r>
                <a:endParaRPr kumimoji="1" lang="en-US" altLang="ja-JP" sz="1155" dirty="0">
                  <a:solidFill>
                    <a:prstClr val="black"/>
                  </a:solidFill>
                  <a:latin typeface="Meiryo UI" panose="020B0604030504040204" pitchFamily="50" charset="-128"/>
                  <a:ea typeface="Meiryo UI" panose="020B0604030504040204" pitchFamily="50" charset="-128"/>
                </a:endParaRPr>
              </a:p>
              <a:p>
                <a:pPr algn="ctr" defTabSz="479969"/>
                <a:r>
                  <a:rPr kumimoji="1" lang="ja-JP" altLang="en-US" sz="1155" dirty="0">
                    <a:solidFill>
                      <a:prstClr val="black"/>
                    </a:solidFill>
                    <a:latin typeface="Meiryo UI" panose="020B0604030504040204" pitchFamily="50" charset="-128"/>
                    <a:ea typeface="Meiryo UI" panose="020B0604030504040204" pitchFamily="50" charset="-128"/>
                  </a:rPr>
                  <a:t>ほか</a:t>
                </a:r>
                <a:r>
                  <a:rPr kumimoji="1" lang="en-US" altLang="ja-JP" sz="1155" dirty="0">
                    <a:solidFill>
                      <a:prstClr val="black"/>
                    </a:solidFill>
                    <a:latin typeface="Meiryo UI" panose="020B0604030504040204" pitchFamily="50" charset="-128"/>
                    <a:ea typeface="Meiryo UI" panose="020B0604030504040204" pitchFamily="50" charset="-128"/>
                  </a:rPr>
                  <a:t>10</a:t>
                </a:r>
                <a:r>
                  <a:rPr kumimoji="1" lang="ja-JP" altLang="en-US" sz="1155" dirty="0">
                    <a:solidFill>
                      <a:prstClr val="black"/>
                    </a:solidFill>
                    <a:latin typeface="Meiryo UI" panose="020B0604030504040204" pitchFamily="50" charset="-128"/>
                    <a:ea typeface="Meiryo UI" panose="020B0604030504040204" pitchFamily="50" charset="-128"/>
                  </a:rPr>
                  <a:t>市</a:t>
                </a:r>
                <a:endParaRPr kumimoji="1" lang="en-US" altLang="ja-JP" sz="1155" dirty="0">
                  <a:solidFill>
                    <a:prstClr val="black"/>
                  </a:solidFill>
                  <a:latin typeface="Meiryo UI" panose="020B0604030504040204" pitchFamily="50" charset="-128"/>
                  <a:ea typeface="Meiryo UI" panose="020B0604030504040204" pitchFamily="50" charset="-128"/>
                </a:endParaRPr>
              </a:p>
              <a:p>
                <a:pPr algn="ctr" defTabSz="479969"/>
                <a:r>
                  <a:rPr kumimoji="1" lang="ja-JP" altLang="en-US" sz="945" dirty="0">
                    <a:solidFill>
                      <a:prstClr val="black"/>
                    </a:solidFill>
                    <a:latin typeface="Meiryo UI" panose="020B0604030504040204" pitchFamily="50" charset="-128"/>
                    <a:ea typeface="Meiryo UI" panose="020B0604030504040204" pitchFamily="50" charset="-128"/>
                  </a:rPr>
                  <a:t>（構成市間は対等）</a:t>
                </a:r>
              </a:p>
            </p:txBody>
          </p:sp>
          <p:grpSp>
            <p:nvGrpSpPr>
              <p:cNvPr id="99" name="グループ化 98"/>
              <p:cNvGrpSpPr/>
              <p:nvPr/>
            </p:nvGrpSpPr>
            <p:grpSpPr>
              <a:xfrm>
                <a:off x="5343240" y="1887229"/>
                <a:ext cx="707558" cy="1795490"/>
                <a:chOff x="660524" y="1162488"/>
                <a:chExt cx="866795" cy="1695256"/>
              </a:xfrm>
            </p:grpSpPr>
            <p:cxnSp>
              <p:nvCxnSpPr>
                <p:cNvPr id="100" name="直線矢印コネクタ 99"/>
                <p:cNvCxnSpPr/>
                <p:nvPr/>
              </p:nvCxnSpPr>
              <p:spPr>
                <a:xfrm>
                  <a:off x="666539" y="1170844"/>
                  <a:ext cx="860780"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01" name="直線コネクタ 100"/>
                <p:cNvCxnSpPr/>
                <p:nvPr/>
              </p:nvCxnSpPr>
              <p:spPr>
                <a:xfrm>
                  <a:off x="660524" y="1162488"/>
                  <a:ext cx="890" cy="1695256"/>
                </a:xfrm>
                <a:prstGeom prst="line">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grpSp>
          <p:sp>
            <p:nvSpPr>
              <p:cNvPr id="102" name="正方形/長方形 101"/>
              <p:cNvSpPr/>
              <p:nvPr/>
            </p:nvSpPr>
            <p:spPr>
              <a:xfrm>
                <a:off x="4897304" y="2834347"/>
                <a:ext cx="890941" cy="3864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7792" tIns="0" rIns="37792" bIns="0" rtlCol="0" anchor="ctr"/>
              <a:lstStyle/>
              <a:p>
                <a:pPr algn="ctr" defTabSz="479969"/>
                <a:r>
                  <a:rPr kumimoji="1" lang="en-US" altLang="ja-JP" sz="1155" dirty="0">
                    <a:solidFill>
                      <a:prstClr val="black"/>
                    </a:solidFill>
                    <a:latin typeface="Meiryo UI" panose="020B0604030504040204" pitchFamily="50" charset="-128"/>
                    <a:ea typeface="Meiryo UI" panose="020B0604030504040204" pitchFamily="50" charset="-128"/>
                  </a:rPr>
                  <a:t>Devolution</a:t>
                </a:r>
              </a:p>
              <a:p>
                <a:pPr algn="ctr" defTabSz="479969"/>
                <a:r>
                  <a:rPr kumimoji="1" lang="en-US" altLang="ja-JP" sz="1155" dirty="0">
                    <a:solidFill>
                      <a:prstClr val="black"/>
                    </a:solidFill>
                    <a:latin typeface="Meiryo UI" panose="020B0604030504040204" pitchFamily="50" charset="-128"/>
                    <a:ea typeface="Meiryo UI" panose="020B0604030504040204" pitchFamily="50" charset="-128"/>
                  </a:rPr>
                  <a:t>Deal</a:t>
                </a:r>
                <a:endParaRPr kumimoji="1" lang="ja-JP" altLang="en-US" sz="1155" dirty="0">
                  <a:solidFill>
                    <a:prstClr val="black"/>
                  </a:solidFill>
                  <a:latin typeface="Meiryo UI" panose="020B0604030504040204" pitchFamily="50" charset="-128"/>
                  <a:ea typeface="Meiryo UI" panose="020B0604030504040204" pitchFamily="50" charset="-128"/>
                </a:endParaRPr>
              </a:p>
            </p:txBody>
          </p:sp>
          <p:cxnSp>
            <p:nvCxnSpPr>
              <p:cNvPr id="103" name="直線矢印コネクタ 102"/>
              <p:cNvCxnSpPr/>
              <p:nvPr/>
            </p:nvCxnSpPr>
            <p:spPr>
              <a:xfrm flipH="1">
                <a:off x="7624937" y="2238744"/>
                <a:ext cx="6396" cy="1507717"/>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104" name="正方形/長方形 103"/>
              <p:cNvSpPr/>
              <p:nvPr/>
            </p:nvSpPr>
            <p:spPr>
              <a:xfrm>
                <a:off x="7318172" y="2832971"/>
                <a:ext cx="623032" cy="3864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7792" tIns="0" rIns="37792" bIns="0" rtlCol="0" anchor="ctr"/>
              <a:lstStyle/>
              <a:p>
                <a:pPr algn="ctr" defTabSz="479969"/>
                <a:r>
                  <a:rPr kumimoji="1" lang="en-US" altLang="ja-JP" sz="1155" dirty="0">
                    <a:solidFill>
                      <a:prstClr val="black"/>
                    </a:solidFill>
                    <a:latin typeface="Meiryo UI" panose="020B0604030504040204" pitchFamily="50" charset="-128"/>
                    <a:ea typeface="Meiryo UI" panose="020B0604030504040204" pitchFamily="50" charset="-128"/>
                  </a:rPr>
                  <a:t>Growth</a:t>
                </a:r>
              </a:p>
              <a:p>
                <a:pPr algn="ctr" defTabSz="479969"/>
                <a:r>
                  <a:rPr kumimoji="1" lang="en-US" altLang="ja-JP" sz="1155" dirty="0">
                    <a:solidFill>
                      <a:prstClr val="black"/>
                    </a:solidFill>
                    <a:latin typeface="Meiryo UI" panose="020B0604030504040204" pitchFamily="50" charset="-128"/>
                    <a:ea typeface="Meiryo UI" panose="020B0604030504040204" pitchFamily="50" charset="-128"/>
                  </a:rPr>
                  <a:t>Deal</a:t>
                </a:r>
                <a:endParaRPr kumimoji="1" lang="ja-JP" altLang="en-US" sz="1155" dirty="0">
                  <a:solidFill>
                    <a:prstClr val="black"/>
                  </a:solidFill>
                  <a:latin typeface="Meiryo UI" panose="020B0604030504040204" pitchFamily="50" charset="-128"/>
                  <a:ea typeface="Meiryo UI" panose="020B0604030504040204" pitchFamily="50" charset="-128"/>
                </a:endParaRPr>
              </a:p>
            </p:txBody>
          </p:sp>
          <p:cxnSp>
            <p:nvCxnSpPr>
              <p:cNvPr id="105" name="直線矢印コネクタ 104"/>
              <p:cNvCxnSpPr/>
              <p:nvPr/>
            </p:nvCxnSpPr>
            <p:spPr>
              <a:xfrm flipH="1">
                <a:off x="5975759" y="2240553"/>
                <a:ext cx="1016474" cy="1984686"/>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106" name="正方形/長方形 105"/>
              <p:cNvSpPr/>
              <p:nvPr/>
            </p:nvSpPr>
            <p:spPr>
              <a:xfrm>
                <a:off x="6509467" y="2825713"/>
                <a:ext cx="477119" cy="3864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7792" tIns="0" rIns="37792" bIns="0" rtlCol="0" anchor="ctr"/>
              <a:lstStyle/>
              <a:p>
                <a:pPr algn="ctr" defTabSz="479969"/>
                <a:r>
                  <a:rPr kumimoji="1" lang="en-US" altLang="ja-JP" sz="1155" dirty="0">
                    <a:solidFill>
                      <a:prstClr val="black"/>
                    </a:solidFill>
                    <a:latin typeface="Meiryo UI" panose="020B0604030504040204" pitchFamily="50" charset="-128"/>
                    <a:ea typeface="Meiryo UI" panose="020B0604030504040204" pitchFamily="50" charset="-128"/>
                  </a:rPr>
                  <a:t>City</a:t>
                </a:r>
              </a:p>
              <a:p>
                <a:pPr algn="ctr" defTabSz="479969"/>
                <a:r>
                  <a:rPr kumimoji="1" lang="en-US" altLang="ja-JP" sz="1155" dirty="0">
                    <a:solidFill>
                      <a:prstClr val="black"/>
                    </a:solidFill>
                    <a:latin typeface="Meiryo UI" panose="020B0604030504040204" pitchFamily="50" charset="-128"/>
                    <a:ea typeface="Meiryo UI" panose="020B0604030504040204" pitchFamily="50" charset="-128"/>
                  </a:rPr>
                  <a:t>Deal</a:t>
                </a:r>
                <a:endParaRPr kumimoji="1" lang="ja-JP" altLang="en-US" sz="1155" dirty="0">
                  <a:solidFill>
                    <a:prstClr val="black"/>
                  </a:solidFill>
                  <a:latin typeface="Meiryo UI" panose="020B0604030504040204" pitchFamily="50" charset="-128"/>
                  <a:ea typeface="Meiryo UI" panose="020B0604030504040204" pitchFamily="50" charset="-128"/>
                </a:endParaRPr>
              </a:p>
            </p:txBody>
          </p:sp>
          <p:cxnSp>
            <p:nvCxnSpPr>
              <p:cNvPr id="107" name="直線矢印コネクタ 106"/>
              <p:cNvCxnSpPr/>
              <p:nvPr/>
            </p:nvCxnSpPr>
            <p:spPr>
              <a:xfrm flipV="1">
                <a:off x="5987358" y="3921038"/>
                <a:ext cx="1105063" cy="1"/>
              </a:xfrm>
              <a:prstGeom prst="straightConnector1">
                <a:avLst/>
              </a:prstGeom>
              <a:ln>
                <a:prstDash val="sysDash"/>
                <a:tailEnd type="triangle"/>
              </a:ln>
            </p:spPr>
            <p:style>
              <a:lnRef idx="1">
                <a:schemeClr val="dk1"/>
              </a:lnRef>
              <a:fillRef idx="0">
                <a:schemeClr val="dk1"/>
              </a:fillRef>
              <a:effectRef idx="0">
                <a:schemeClr val="dk1"/>
              </a:effectRef>
              <a:fontRef idx="minor">
                <a:schemeClr val="tx1"/>
              </a:fontRef>
            </p:style>
          </p:cxnSp>
          <p:sp>
            <p:nvSpPr>
              <p:cNvPr id="108" name="正方形/長方形 107"/>
              <p:cNvSpPr/>
              <p:nvPr/>
            </p:nvSpPr>
            <p:spPr>
              <a:xfrm>
                <a:off x="6319133" y="3890287"/>
                <a:ext cx="625797" cy="386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7792" tIns="0" rIns="37792" bIns="0" rtlCol="0" anchor="ctr"/>
              <a:lstStyle/>
              <a:p>
                <a:pPr algn="ctr" defTabSz="479969"/>
                <a:r>
                  <a:rPr kumimoji="1" lang="ja-JP" altLang="en-US" sz="1050" dirty="0">
                    <a:solidFill>
                      <a:prstClr val="black"/>
                    </a:solidFill>
                    <a:latin typeface="Meiryo UI" panose="020B0604030504040204" pitchFamily="50" charset="-128"/>
                    <a:ea typeface="Meiryo UI" panose="020B0604030504040204" pitchFamily="50" charset="-128"/>
                  </a:rPr>
                  <a:t>職員派遣</a:t>
                </a:r>
                <a:endParaRPr kumimoji="1" lang="en-US" altLang="ja-JP" sz="1050" dirty="0">
                  <a:solidFill>
                    <a:prstClr val="black"/>
                  </a:solidFill>
                  <a:latin typeface="Meiryo UI" panose="020B0604030504040204" pitchFamily="50" charset="-128"/>
                  <a:ea typeface="Meiryo UI" panose="020B0604030504040204" pitchFamily="50" charset="-128"/>
                </a:endParaRPr>
              </a:p>
              <a:p>
                <a:pPr algn="ctr" defTabSz="479969"/>
                <a:r>
                  <a:rPr kumimoji="1" lang="ja-JP" altLang="en-US" sz="1050" dirty="0">
                    <a:solidFill>
                      <a:prstClr val="black"/>
                    </a:solidFill>
                    <a:latin typeface="Meiryo UI" panose="020B0604030504040204" pitchFamily="50" charset="-128"/>
                    <a:ea typeface="Meiryo UI" panose="020B0604030504040204" pitchFamily="50" charset="-128"/>
                  </a:rPr>
                  <a:t>運営資金</a:t>
                </a:r>
              </a:p>
            </p:txBody>
          </p:sp>
          <p:cxnSp>
            <p:nvCxnSpPr>
              <p:cNvPr id="109" name="直線矢印コネクタ 108"/>
              <p:cNvCxnSpPr/>
              <p:nvPr/>
            </p:nvCxnSpPr>
            <p:spPr>
              <a:xfrm flipV="1">
                <a:off x="7579555" y="4146413"/>
                <a:ext cx="0" cy="867637"/>
              </a:xfrm>
              <a:prstGeom prst="straightConnector1">
                <a:avLst/>
              </a:prstGeom>
              <a:ln>
                <a:prstDash val="sysDash"/>
                <a:tailEnd type="triangle"/>
              </a:ln>
            </p:spPr>
            <p:style>
              <a:lnRef idx="1">
                <a:schemeClr val="dk1"/>
              </a:lnRef>
              <a:fillRef idx="0">
                <a:schemeClr val="dk1"/>
              </a:fillRef>
              <a:effectRef idx="0">
                <a:schemeClr val="dk1"/>
              </a:effectRef>
              <a:fontRef idx="minor">
                <a:schemeClr val="tx1"/>
              </a:fontRef>
            </p:style>
          </p:cxnSp>
          <p:sp>
            <p:nvSpPr>
              <p:cNvPr id="110" name="角丸四角形 109"/>
              <p:cNvSpPr/>
              <p:nvPr/>
            </p:nvSpPr>
            <p:spPr>
              <a:xfrm>
                <a:off x="7170133" y="4874279"/>
                <a:ext cx="818845" cy="334729"/>
              </a:xfrm>
              <a:prstGeom prst="roundRect">
                <a:avLst>
                  <a:gd name="adj" fmla="val 50000"/>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defTabSz="479969"/>
                <a:r>
                  <a:rPr kumimoji="1" lang="ja-JP" altLang="en-US" sz="1470" b="1" dirty="0">
                    <a:solidFill>
                      <a:prstClr val="white"/>
                    </a:solidFill>
                    <a:latin typeface="Meiryo UI" panose="020B0604030504040204" pitchFamily="50" charset="-128"/>
                    <a:ea typeface="Meiryo UI" panose="020B0604030504040204" pitchFamily="50" charset="-128"/>
                  </a:rPr>
                  <a:t>民間</a:t>
                </a:r>
              </a:p>
            </p:txBody>
          </p:sp>
          <p:sp>
            <p:nvSpPr>
              <p:cNvPr id="111" name="正方形/長方形 110"/>
              <p:cNvSpPr/>
              <p:nvPr/>
            </p:nvSpPr>
            <p:spPr>
              <a:xfrm>
                <a:off x="6703993" y="4387031"/>
                <a:ext cx="908573" cy="386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7792" tIns="0" rIns="37792" bIns="0" rtlCol="0" anchor="ctr"/>
              <a:lstStyle/>
              <a:p>
                <a:pPr algn="ctr" defTabSz="479969"/>
                <a:r>
                  <a:rPr kumimoji="1" lang="ja-JP" altLang="en-US" sz="1050" dirty="0">
                    <a:solidFill>
                      <a:prstClr val="black"/>
                    </a:solidFill>
                    <a:latin typeface="Meiryo UI" panose="020B0604030504040204" pitchFamily="50" charset="-128"/>
                    <a:ea typeface="Meiryo UI" panose="020B0604030504040204" pitchFamily="50" charset="-128"/>
                  </a:rPr>
                  <a:t>理事会メンバー（</a:t>
                </a:r>
                <a:r>
                  <a:rPr kumimoji="1" lang="en-US" altLang="ja-JP" sz="1050" dirty="0">
                    <a:solidFill>
                      <a:prstClr val="black"/>
                    </a:solidFill>
                    <a:latin typeface="Meiryo UI" panose="020B0604030504040204" pitchFamily="50" charset="-128"/>
                    <a:ea typeface="Meiryo UI" panose="020B0604030504040204" pitchFamily="50" charset="-128"/>
                  </a:rPr>
                  <a:t>50%</a:t>
                </a:r>
                <a:r>
                  <a:rPr kumimoji="1" lang="ja-JP" altLang="en-US" sz="1050" dirty="0">
                    <a:solidFill>
                      <a:prstClr val="black"/>
                    </a:solidFill>
                    <a:latin typeface="Meiryo UI" panose="020B0604030504040204" pitchFamily="50" charset="-128"/>
                    <a:ea typeface="Meiryo UI" panose="020B0604030504040204" pitchFamily="50" charset="-128"/>
                  </a:rPr>
                  <a:t>以上）</a:t>
                </a:r>
                <a:endParaRPr kumimoji="1" lang="en-US" altLang="ja-JP" sz="1050" dirty="0">
                  <a:solidFill>
                    <a:prstClr val="black"/>
                  </a:solidFill>
                  <a:latin typeface="Meiryo UI" panose="020B0604030504040204" pitchFamily="50" charset="-128"/>
                  <a:ea typeface="Meiryo UI" panose="020B0604030504040204" pitchFamily="50" charset="-128"/>
                </a:endParaRPr>
              </a:p>
              <a:p>
                <a:pPr algn="ctr" defTabSz="479969"/>
                <a:r>
                  <a:rPr kumimoji="1" lang="ja-JP" altLang="en-US" sz="1050" dirty="0">
                    <a:solidFill>
                      <a:prstClr val="black"/>
                    </a:solidFill>
                    <a:latin typeface="Meiryo UI" panose="020B0604030504040204" pitchFamily="50" charset="-128"/>
                    <a:ea typeface="Meiryo UI" panose="020B0604030504040204" pitchFamily="50" charset="-128"/>
                  </a:rPr>
                  <a:t>運営資金</a:t>
                </a:r>
                <a:endParaRPr kumimoji="1" lang="en-US" altLang="ja-JP" sz="1050" dirty="0">
                  <a:solidFill>
                    <a:prstClr val="black"/>
                  </a:solidFill>
                  <a:latin typeface="Meiryo UI" panose="020B0604030504040204" pitchFamily="50" charset="-128"/>
                  <a:ea typeface="Meiryo UI" panose="020B0604030504040204" pitchFamily="50" charset="-128"/>
                </a:endParaRPr>
              </a:p>
            </p:txBody>
          </p:sp>
          <p:sp>
            <p:nvSpPr>
              <p:cNvPr id="112" name="正方形/長方形 111"/>
              <p:cNvSpPr/>
              <p:nvPr/>
            </p:nvSpPr>
            <p:spPr>
              <a:xfrm>
                <a:off x="6208119" y="3629409"/>
                <a:ext cx="945688" cy="386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7792" tIns="0" rIns="37792" bIns="0" rtlCol="0" anchor="ctr"/>
              <a:lstStyle/>
              <a:p>
                <a:pPr algn="ctr" defTabSz="479969"/>
                <a:r>
                  <a:rPr kumimoji="1" lang="ja-JP" altLang="en-US" sz="1050" dirty="0">
                    <a:solidFill>
                      <a:prstClr val="black"/>
                    </a:solidFill>
                    <a:latin typeface="Meiryo UI" panose="020B0604030504040204" pitchFamily="50" charset="-128"/>
                    <a:ea typeface="Meiryo UI" panose="020B0604030504040204" pitchFamily="50" charset="-128"/>
                  </a:rPr>
                  <a:t>理事会メンバー</a:t>
                </a:r>
                <a:endParaRPr kumimoji="1" lang="en-US" altLang="ja-JP" sz="1050" dirty="0">
                  <a:solidFill>
                    <a:prstClr val="black"/>
                  </a:solidFill>
                  <a:latin typeface="Meiryo UI" panose="020B0604030504040204" pitchFamily="50" charset="-128"/>
                  <a:ea typeface="Meiryo UI" panose="020B0604030504040204" pitchFamily="50" charset="-128"/>
                </a:endParaRPr>
              </a:p>
            </p:txBody>
          </p:sp>
          <p:cxnSp>
            <p:nvCxnSpPr>
              <p:cNvPr id="113" name="直線矢印コネクタ 112"/>
              <p:cNvCxnSpPr/>
              <p:nvPr/>
            </p:nvCxnSpPr>
            <p:spPr>
              <a:xfrm>
                <a:off x="8242759" y="2232887"/>
                <a:ext cx="0" cy="151943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4" name="テキスト ボックス 113"/>
              <p:cNvSpPr txBox="1"/>
              <p:nvPr/>
            </p:nvSpPr>
            <p:spPr>
              <a:xfrm>
                <a:off x="7997698" y="2291822"/>
                <a:ext cx="329834" cy="1610510"/>
              </a:xfrm>
              <a:prstGeom prst="rect">
                <a:avLst/>
              </a:prstGeom>
              <a:noFill/>
            </p:spPr>
            <p:txBody>
              <a:bodyPr vert="eaVert" wrap="square" rtlCol="0">
                <a:spAutoFit/>
              </a:bodyPr>
              <a:lstStyle/>
              <a:p>
                <a:pPr defTabSz="479969"/>
                <a:r>
                  <a:rPr kumimoji="1" lang="ja-JP" altLang="en-US" sz="1050" dirty="0">
                    <a:solidFill>
                      <a:prstClr val="black"/>
                    </a:solidFill>
                    <a:latin typeface="Meiryo UI" panose="020B0604030504040204" pitchFamily="50" charset="-128"/>
                    <a:ea typeface="Meiryo UI" panose="020B0604030504040204" pitchFamily="50" charset="-128"/>
                  </a:rPr>
                  <a:t>地域成長基金（</a:t>
                </a:r>
                <a:r>
                  <a:rPr kumimoji="1" lang="en-US" altLang="ja-JP" sz="1050" dirty="0">
                    <a:solidFill>
                      <a:prstClr val="black"/>
                    </a:solidFill>
                    <a:latin typeface="Meiryo UI" panose="020B0604030504040204" pitchFamily="50" charset="-128"/>
                    <a:ea typeface="Meiryo UI" panose="020B0604030504040204" pitchFamily="50" charset="-128"/>
                  </a:rPr>
                  <a:t>LGF</a:t>
                </a:r>
                <a:r>
                  <a:rPr kumimoji="1" lang="ja-JP" altLang="en-US" sz="1050" dirty="0">
                    <a:solidFill>
                      <a:prstClr val="black"/>
                    </a:solidFill>
                    <a:latin typeface="Meiryo UI" panose="020B0604030504040204" pitchFamily="50" charset="-128"/>
                    <a:ea typeface="Meiryo UI" panose="020B0604030504040204" pitchFamily="50" charset="-128"/>
                  </a:rPr>
                  <a:t>）</a:t>
                </a:r>
              </a:p>
            </p:txBody>
          </p:sp>
          <p:cxnSp>
            <p:nvCxnSpPr>
              <p:cNvPr id="115" name="直線矢印コネクタ 114"/>
              <p:cNvCxnSpPr/>
              <p:nvPr/>
            </p:nvCxnSpPr>
            <p:spPr>
              <a:xfrm>
                <a:off x="8307554" y="2256780"/>
                <a:ext cx="0" cy="1489681"/>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sp>
            <p:nvSpPr>
              <p:cNvPr id="116" name="テキスト ボックス 115"/>
              <p:cNvSpPr txBox="1"/>
              <p:nvPr/>
            </p:nvSpPr>
            <p:spPr>
              <a:xfrm>
                <a:off x="8252834" y="2313454"/>
                <a:ext cx="329834" cy="1610510"/>
              </a:xfrm>
              <a:prstGeom prst="rect">
                <a:avLst/>
              </a:prstGeom>
              <a:noFill/>
            </p:spPr>
            <p:txBody>
              <a:bodyPr vert="eaVert" wrap="square" rtlCol="0">
                <a:spAutoFit/>
              </a:bodyPr>
              <a:lstStyle/>
              <a:p>
                <a:pPr defTabSz="479969"/>
                <a:r>
                  <a:rPr kumimoji="1" lang="ja-JP" altLang="en-US" sz="1050" dirty="0">
                    <a:solidFill>
                      <a:prstClr val="black"/>
                    </a:solidFill>
                    <a:latin typeface="Meiryo UI" panose="020B0604030504040204" pitchFamily="50" charset="-128"/>
                    <a:ea typeface="Meiryo UI" panose="020B0604030504040204" pitchFamily="50" charset="-128"/>
                  </a:rPr>
                  <a:t>戦略的経済計画（</a:t>
                </a:r>
                <a:r>
                  <a:rPr kumimoji="1" lang="en-US" altLang="ja-JP" sz="1050" dirty="0">
                    <a:solidFill>
                      <a:prstClr val="black"/>
                    </a:solidFill>
                    <a:latin typeface="Meiryo UI" panose="020B0604030504040204" pitchFamily="50" charset="-128"/>
                    <a:ea typeface="Meiryo UI" panose="020B0604030504040204" pitchFamily="50" charset="-128"/>
                  </a:rPr>
                  <a:t>SEP</a:t>
                </a:r>
                <a:r>
                  <a:rPr kumimoji="1" lang="ja-JP" altLang="en-US" sz="1050" dirty="0">
                    <a:solidFill>
                      <a:prstClr val="black"/>
                    </a:solidFill>
                    <a:latin typeface="Meiryo UI" panose="020B0604030504040204" pitchFamily="50" charset="-128"/>
                    <a:ea typeface="Meiryo UI" panose="020B0604030504040204" pitchFamily="50" charset="-128"/>
                  </a:rPr>
                  <a:t>）</a:t>
                </a:r>
              </a:p>
            </p:txBody>
          </p:sp>
          <p:sp>
            <p:nvSpPr>
              <p:cNvPr id="117" name="正方形/長方形 116"/>
              <p:cNvSpPr/>
              <p:nvPr/>
            </p:nvSpPr>
            <p:spPr>
              <a:xfrm>
                <a:off x="5853962" y="2714091"/>
                <a:ext cx="577850" cy="766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479969"/>
                <a:r>
                  <a:rPr kumimoji="1" lang="ja-JP" altLang="en-US" sz="1050" dirty="0">
                    <a:solidFill>
                      <a:prstClr val="black"/>
                    </a:solidFill>
                    <a:latin typeface="Meiryo UI" panose="020B0604030504040204" pitchFamily="50" charset="-128"/>
                    <a:ea typeface="Meiryo UI" panose="020B0604030504040204" pitchFamily="50" charset="-128"/>
                  </a:rPr>
                  <a:t>中央政府から地方へ</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479969"/>
                <a:r>
                  <a:rPr kumimoji="1" lang="ja-JP" altLang="en-US" sz="1050" dirty="0">
                    <a:solidFill>
                      <a:prstClr val="black"/>
                    </a:solidFill>
                    <a:latin typeface="Meiryo UI" panose="020B0604030504040204" pitchFamily="50" charset="-128"/>
                    <a:ea typeface="Meiryo UI" panose="020B0604030504040204" pitchFamily="50" charset="-128"/>
                  </a:rPr>
                  <a:t>権限・予算の移譲</a:t>
                </a:r>
              </a:p>
            </p:txBody>
          </p:sp>
          <p:sp>
            <p:nvSpPr>
              <p:cNvPr id="118" name="楕円 117"/>
              <p:cNvSpPr/>
              <p:nvPr/>
            </p:nvSpPr>
            <p:spPr>
              <a:xfrm>
                <a:off x="7652464" y="4067454"/>
                <a:ext cx="949181" cy="952018"/>
              </a:xfrm>
              <a:prstGeom prst="ellipse">
                <a:avLst/>
              </a:prstGeom>
              <a:solidFill>
                <a:srgbClr val="FFC000"/>
              </a:solidFill>
              <a:ln>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79969"/>
                <a:r>
                  <a:rPr kumimoji="1" lang="ja-JP" altLang="en-US" sz="945" dirty="0">
                    <a:solidFill>
                      <a:prstClr val="black"/>
                    </a:solidFill>
                    <a:latin typeface="Meiryo UI" panose="020B0604030504040204" pitchFamily="50" charset="-128"/>
                    <a:ea typeface="Meiryo UI" panose="020B0604030504040204" pitchFamily="50" charset="-128"/>
                  </a:rPr>
                  <a:t>民間中心に「稼げる地域」に向けた事業を推進</a:t>
                </a:r>
              </a:p>
            </p:txBody>
          </p:sp>
          <p:sp>
            <p:nvSpPr>
              <p:cNvPr id="119" name="角丸四角形 118"/>
              <p:cNvSpPr/>
              <p:nvPr/>
            </p:nvSpPr>
            <p:spPr>
              <a:xfrm>
                <a:off x="4756713" y="2501211"/>
                <a:ext cx="3241082" cy="2492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9969"/>
                <a:r>
                  <a:rPr kumimoji="1" lang="ja-JP" altLang="en-US" sz="1155" dirty="0">
                    <a:solidFill>
                      <a:prstClr val="black"/>
                    </a:solidFill>
                    <a:latin typeface="Meiryo UI" panose="020B0604030504040204" pitchFamily="50" charset="-128"/>
                    <a:ea typeface="Meiryo UI" panose="020B0604030504040204" pitchFamily="50" charset="-128"/>
                  </a:rPr>
                  <a:t>伝統的なヒエラルキー構造からパートナーシップの関係に</a:t>
                </a:r>
              </a:p>
            </p:txBody>
          </p:sp>
        </p:grpSp>
        <p:sp>
          <p:nvSpPr>
            <p:cNvPr id="120" name="正方形/長方形 119"/>
            <p:cNvSpPr/>
            <p:nvPr/>
          </p:nvSpPr>
          <p:spPr>
            <a:xfrm>
              <a:off x="4743406" y="4808898"/>
              <a:ext cx="1348005" cy="395800"/>
            </a:xfrm>
            <a:prstGeom prst="rect">
              <a:avLst/>
            </a:prstGeom>
          </p:spPr>
          <p:txBody>
            <a:bodyPr wrap="square">
              <a:spAutoFit/>
            </a:bodyPr>
            <a:lstStyle/>
            <a:p>
              <a:pPr marL="179988" indent="-75586" defTabSz="479969">
                <a:buFont typeface="Arial" panose="020B0604020202020204" pitchFamily="34" charset="0"/>
                <a:buChar char="•"/>
              </a:pPr>
              <a:r>
                <a:rPr lang="ja-JP" altLang="en-US" sz="1050" dirty="0">
                  <a:solidFill>
                    <a:prstClr val="black"/>
                  </a:solidFill>
                  <a:latin typeface="Meiryo UI" panose="020B0604030504040204" pitchFamily="50" charset="-128"/>
                  <a:ea typeface="Meiryo UI" panose="020B0604030504040204" pitchFamily="50" charset="-128"/>
                </a:rPr>
                <a:t>広域地域政策のメインプレーヤー</a:t>
              </a:r>
            </a:p>
          </p:txBody>
        </p:sp>
        <p:sp>
          <p:nvSpPr>
            <p:cNvPr id="95" name="正方形/長方形 94"/>
            <p:cNvSpPr/>
            <p:nvPr/>
          </p:nvSpPr>
          <p:spPr>
            <a:xfrm>
              <a:off x="5931136" y="1701106"/>
              <a:ext cx="3140656" cy="703645"/>
            </a:xfrm>
            <a:prstGeom prst="rect">
              <a:avLst/>
            </a:prstGeom>
          </p:spPr>
          <p:txBody>
            <a:bodyPr wrap="square">
              <a:spAutoFit/>
            </a:bodyPr>
            <a:lstStyle/>
            <a:p>
              <a:pPr marL="179988" indent="-75586" defTabSz="479969">
                <a:buFont typeface="Arial" panose="020B0604020202020204" pitchFamily="34" charset="0"/>
                <a:buChar char="•"/>
              </a:pPr>
              <a:r>
                <a:rPr lang="ja-JP" altLang="en-US" sz="1050" dirty="0">
                  <a:solidFill>
                    <a:prstClr val="black"/>
                  </a:solidFill>
                  <a:latin typeface="Meiryo UI" panose="020B0604030504040204" pitchFamily="50" charset="-128"/>
                  <a:ea typeface="Meiryo UI" panose="020B0604030504040204" pitchFamily="50" charset="-128"/>
                </a:rPr>
                <a:t>都市を英国の経済成長の「主要なエンジン」</a:t>
              </a:r>
              <a:r>
                <a:rPr lang="ja-JP" altLang="en-US" sz="1050" dirty="0" smtClean="0">
                  <a:solidFill>
                    <a:prstClr val="black"/>
                  </a:solidFill>
                  <a:latin typeface="Meiryo UI" panose="020B0604030504040204" pitchFamily="50" charset="-128"/>
                  <a:ea typeface="Meiryo UI" panose="020B0604030504040204" pitchFamily="50" charset="-128"/>
                </a:rPr>
                <a:t>に位置づけ</a:t>
              </a:r>
              <a:endParaRPr lang="en-US" altLang="ja-JP" sz="1050" dirty="0">
                <a:solidFill>
                  <a:prstClr val="black"/>
                </a:solidFill>
                <a:latin typeface="Meiryo UI" panose="020B0604030504040204" pitchFamily="50" charset="-128"/>
                <a:ea typeface="Meiryo UI" panose="020B0604030504040204" pitchFamily="50" charset="-128"/>
              </a:endParaRPr>
            </a:p>
            <a:p>
              <a:pPr marL="179988" indent="-75586" defTabSz="479969">
                <a:buFont typeface="Arial" panose="020B0604020202020204" pitchFamily="34" charset="0"/>
                <a:buChar char="•"/>
              </a:pPr>
              <a:r>
                <a:rPr lang="ja-JP" altLang="en-US" sz="1050" dirty="0">
                  <a:solidFill>
                    <a:prstClr val="black"/>
                  </a:solidFill>
                  <a:latin typeface="Meiryo UI" panose="020B0604030504040204" pitchFamily="50" charset="-128"/>
                  <a:ea typeface="Meiryo UI" panose="020B0604030504040204" pitchFamily="50" charset="-128"/>
                </a:rPr>
                <a:t>より規模の大きい「都市圏」を形成し、海外の都市と競える力をつけさせる</a:t>
              </a:r>
              <a:endParaRPr lang="en-US" altLang="ja-JP" sz="1050" dirty="0">
                <a:solidFill>
                  <a:prstClr val="black"/>
                </a:solidFill>
                <a:latin typeface="Meiryo UI" panose="020B0604030504040204" pitchFamily="50" charset="-128"/>
                <a:ea typeface="Meiryo UI" panose="020B0604030504040204" pitchFamily="50" charset="-128"/>
              </a:endParaRPr>
            </a:p>
            <a:p>
              <a:pPr marL="179988" indent="-75586" defTabSz="479969">
                <a:buFont typeface="Arial" panose="020B0604020202020204" pitchFamily="34" charset="0"/>
                <a:buChar char="•"/>
              </a:pPr>
              <a:endParaRPr lang="ja-JP" altLang="en-US" sz="1050" dirty="0">
                <a:solidFill>
                  <a:prstClr val="black"/>
                </a:solidFill>
                <a:latin typeface="Meiryo UI" panose="020B0604030504040204" pitchFamily="50" charset="-128"/>
                <a:ea typeface="Meiryo UI" panose="020B0604030504040204" pitchFamily="50" charset="-128"/>
              </a:endParaRPr>
            </a:p>
          </p:txBody>
        </p:sp>
      </p:grpSp>
      <p:sp>
        <p:nvSpPr>
          <p:cNvPr id="41" name="角丸四角形 40"/>
          <p:cNvSpPr/>
          <p:nvPr/>
        </p:nvSpPr>
        <p:spPr>
          <a:xfrm>
            <a:off x="453504" y="4741680"/>
            <a:ext cx="9273494" cy="2143274"/>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7792" rtlCol="0" anchor="t"/>
          <a:lstStyle/>
          <a:p>
            <a:pPr defTabSz="479969"/>
            <a:r>
              <a:rPr lang="ja-JP" altLang="en-US" sz="1260" b="1" dirty="0">
                <a:solidFill>
                  <a:prstClr val="black"/>
                </a:solidFill>
                <a:latin typeface="Meiryo UI" panose="020B0604030504040204" pitchFamily="50" charset="-128"/>
                <a:ea typeface="Meiryo UI" panose="020B0604030504040204" pitchFamily="50" charset="-128"/>
              </a:rPr>
              <a:t>「エンタープライズ・ゾーン（</a:t>
            </a:r>
            <a:r>
              <a:rPr lang="en-US" altLang="ja-JP" sz="1260" b="1" dirty="0">
                <a:solidFill>
                  <a:prstClr val="black"/>
                </a:solidFill>
                <a:latin typeface="Meiryo UI" panose="020B0604030504040204" pitchFamily="50" charset="-128"/>
                <a:ea typeface="Meiryo UI" panose="020B0604030504040204" pitchFamily="50" charset="-128"/>
              </a:rPr>
              <a:t>Enterprise Zone</a:t>
            </a:r>
            <a:r>
              <a:rPr lang="ja-JP" altLang="en-US" sz="1260" b="1" dirty="0">
                <a:solidFill>
                  <a:prstClr val="black"/>
                </a:solidFill>
                <a:latin typeface="Meiryo UI" panose="020B0604030504040204" pitchFamily="50" charset="-128"/>
                <a:ea typeface="Meiryo UI" panose="020B0604030504040204" pitchFamily="50" charset="-128"/>
              </a:rPr>
              <a:t>：</a:t>
            </a:r>
            <a:r>
              <a:rPr lang="en-US" altLang="ja-JP" sz="1260" b="1" dirty="0">
                <a:solidFill>
                  <a:prstClr val="black"/>
                </a:solidFill>
                <a:latin typeface="Meiryo UI" panose="020B0604030504040204" pitchFamily="50" charset="-128"/>
                <a:ea typeface="Meiryo UI" panose="020B0604030504040204" pitchFamily="50" charset="-128"/>
              </a:rPr>
              <a:t>EZ</a:t>
            </a:r>
            <a:r>
              <a:rPr lang="ja-JP" altLang="en-US" sz="1260" b="1" dirty="0">
                <a:solidFill>
                  <a:prstClr val="black"/>
                </a:solidFill>
                <a:latin typeface="Meiryo UI" panose="020B0604030504040204" pitchFamily="50" charset="-128"/>
                <a:ea typeface="Meiryo UI" panose="020B0604030504040204" pitchFamily="50" charset="-128"/>
              </a:rPr>
              <a:t>）」</a:t>
            </a:r>
            <a:endParaRPr lang="en-US" altLang="ja-JP" sz="1260" b="1" dirty="0">
              <a:solidFill>
                <a:prstClr val="black"/>
              </a:solidFill>
              <a:latin typeface="Meiryo UI" panose="020B0604030504040204" pitchFamily="50" charset="-128"/>
              <a:ea typeface="Meiryo UI" panose="020B0604030504040204" pitchFamily="50" charset="-128"/>
            </a:endParaRPr>
          </a:p>
          <a:p>
            <a:pPr defTabSz="479969"/>
            <a:r>
              <a:rPr lang="ja-JP" altLang="en-US" sz="1155" b="1" dirty="0">
                <a:solidFill>
                  <a:prstClr val="black"/>
                </a:solidFill>
                <a:latin typeface="Meiryo UI" panose="020B0604030504040204" pitchFamily="50" charset="-128"/>
                <a:ea typeface="Meiryo UI" panose="020B0604030504040204" pitchFamily="50" charset="-128"/>
              </a:rPr>
              <a:t>　</a:t>
            </a:r>
            <a:r>
              <a:rPr lang="en-US" altLang="ja-JP" sz="1155" dirty="0">
                <a:solidFill>
                  <a:prstClr val="black"/>
                </a:solidFill>
                <a:latin typeface="Meiryo UI" panose="020B0604030504040204" pitchFamily="50" charset="-128"/>
                <a:ea typeface="Meiryo UI" panose="020B0604030504040204" pitchFamily="50" charset="-128"/>
              </a:rPr>
              <a:t>1980</a:t>
            </a:r>
            <a:r>
              <a:rPr lang="ja-JP" altLang="en-US" sz="1155" dirty="0">
                <a:solidFill>
                  <a:prstClr val="black"/>
                </a:solidFill>
                <a:latin typeface="Meiryo UI" panose="020B0604030504040204" pitchFamily="50" charset="-128"/>
                <a:ea typeface="Meiryo UI" panose="020B0604030504040204" pitchFamily="50" charset="-128"/>
              </a:rPr>
              <a:t>年代初頭、サッチャー政権下で導入され、主に失業率が高く、資本の流出が著しかった都市部を中心に、都市計画の規制緩和や、</a:t>
            </a:r>
            <a:r>
              <a:rPr lang="en-US" altLang="ja-JP" sz="1155" dirty="0">
                <a:solidFill>
                  <a:prstClr val="black"/>
                </a:solidFill>
                <a:latin typeface="Meiryo UI" panose="020B0604030504040204" pitchFamily="50" charset="-128"/>
                <a:ea typeface="Meiryo UI" panose="020B0604030504040204" pitchFamily="50" charset="-128"/>
              </a:rPr>
              <a:t>10</a:t>
            </a:r>
            <a:r>
              <a:rPr lang="ja-JP" altLang="en-US" sz="1155" dirty="0">
                <a:solidFill>
                  <a:prstClr val="black"/>
                </a:solidFill>
                <a:latin typeface="Meiryo UI" panose="020B0604030504040204" pitchFamily="50" charset="-128"/>
                <a:ea typeface="Meiryo UI" panose="020B0604030504040204" pitchFamily="50" charset="-128"/>
              </a:rPr>
              <a:t>年間の地方税の減免等による経済振興が行われた。</a:t>
            </a:r>
            <a:r>
              <a:rPr lang="en-US" altLang="ja-JP" sz="1155" b="1" u="sng" dirty="0">
                <a:solidFill>
                  <a:prstClr val="black"/>
                </a:solidFill>
                <a:latin typeface="Meiryo UI" panose="020B0604030504040204" pitchFamily="50" charset="-128"/>
                <a:ea typeface="Meiryo UI" panose="020B0604030504040204" pitchFamily="50" charset="-128"/>
              </a:rPr>
              <a:t>2011</a:t>
            </a:r>
            <a:r>
              <a:rPr lang="ja-JP" altLang="en-US" sz="1155" b="1" u="sng" dirty="0">
                <a:solidFill>
                  <a:prstClr val="black"/>
                </a:solidFill>
                <a:latin typeface="Meiryo UI" panose="020B0604030504040204" pitchFamily="50" charset="-128"/>
                <a:ea typeface="Meiryo UI" panose="020B0604030504040204" pitchFamily="50" charset="-128"/>
              </a:rPr>
              <a:t>年、政府は経済成長促進重点地域として新しい</a:t>
            </a:r>
            <a:r>
              <a:rPr lang="en-US" altLang="ja-JP" sz="1155" b="1" u="sng" dirty="0">
                <a:solidFill>
                  <a:prstClr val="black"/>
                </a:solidFill>
                <a:latin typeface="Meiryo UI" panose="020B0604030504040204" pitchFamily="50" charset="-128"/>
                <a:ea typeface="Meiryo UI" panose="020B0604030504040204" pitchFamily="50" charset="-128"/>
              </a:rPr>
              <a:t>EZ</a:t>
            </a:r>
            <a:r>
              <a:rPr lang="ja-JP" altLang="en-US" sz="1155" b="1" u="sng" dirty="0">
                <a:solidFill>
                  <a:prstClr val="black"/>
                </a:solidFill>
                <a:latin typeface="Meiryo UI" panose="020B0604030504040204" pitchFamily="50" charset="-128"/>
                <a:ea typeface="Meiryo UI" panose="020B0604030504040204" pitchFamily="50" charset="-128"/>
              </a:rPr>
              <a:t>を創出すると発表</a:t>
            </a:r>
            <a:r>
              <a:rPr lang="ja-JP" altLang="en-US" sz="1155" dirty="0">
                <a:solidFill>
                  <a:prstClr val="black"/>
                </a:solidFill>
                <a:latin typeface="Meiryo UI" panose="020B0604030504040204" pitchFamily="50" charset="-128"/>
                <a:ea typeface="Meiryo UI" panose="020B0604030504040204" pitchFamily="50" charset="-128"/>
              </a:rPr>
              <a:t>し、</a:t>
            </a:r>
            <a:r>
              <a:rPr lang="en-US" altLang="ja-JP" sz="1155" dirty="0">
                <a:solidFill>
                  <a:prstClr val="black"/>
                </a:solidFill>
                <a:latin typeface="Meiryo UI" panose="020B0604030504040204" pitchFamily="50" charset="-128"/>
                <a:ea typeface="Meiryo UI" panose="020B0604030504040204" pitchFamily="50" charset="-128"/>
              </a:rPr>
              <a:t>2013</a:t>
            </a:r>
            <a:r>
              <a:rPr lang="ja-JP" altLang="en-US" sz="1155" dirty="0">
                <a:solidFill>
                  <a:prstClr val="black"/>
                </a:solidFill>
                <a:latin typeface="Meiryo UI" panose="020B0604030504040204" pitchFamily="50" charset="-128"/>
                <a:ea typeface="Meiryo UI" panose="020B0604030504040204" pitchFamily="50" charset="-128"/>
              </a:rPr>
              <a:t>年</a:t>
            </a:r>
            <a:r>
              <a:rPr lang="en-US" altLang="ja-JP" sz="1155" dirty="0">
                <a:solidFill>
                  <a:prstClr val="black"/>
                </a:solidFill>
                <a:latin typeface="Meiryo UI" panose="020B0604030504040204" pitchFamily="50" charset="-128"/>
                <a:ea typeface="Meiryo UI" panose="020B0604030504040204" pitchFamily="50" charset="-128"/>
              </a:rPr>
              <a:t>5</a:t>
            </a:r>
            <a:r>
              <a:rPr lang="ja-JP" altLang="en-US" sz="1155" dirty="0">
                <a:solidFill>
                  <a:prstClr val="black"/>
                </a:solidFill>
                <a:latin typeface="Meiryo UI" panose="020B0604030504040204" pitchFamily="50" charset="-128"/>
                <a:ea typeface="Meiryo UI" panose="020B0604030504040204" pitchFamily="50" charset="-128"/>
              </a:rPr>
              <a:t>月までに</a:t>
            </a:r>
            <a:r>
              <a:rPr lang="en-US" altLang="ja-JP" sz="1155" dirty="0">
                <a:solidFill>
                  <a:prstClr val="black"/>
                </a:solidFill>
                <a:latin typeface="Meiryo UI" panose="020B0604030504040204" pitchFamily="50" charset="-128"/>
                <a:ea typeface="Meiryo UI" panose="020B0604030504040204" pitchFamily="50" charset="-128"/>
              </a:rPr>
              <a:t>24</a:t>
            </a:r>
            <a:r>
              <a:rPr lang="ja-JP" altLang="en-US" sz="1155" dirty="0">
                <a:solidFill>
                  <a:prstClr val="black"/>
                </a:solidFill>
                <a:latin typeface="Meiryo UI" panose="020B0604030504040204" pitchFamily="50" charset="-128"/>
                <a:ea typeface="Meiryo UI" panose="020B0604030504040204" pitchFamily="50" charset="-128"/>
              </a:rPr>
              <a:t>の</a:t>
            </a:r>
            <a:r>
              <a:rPr lang="en-US" altLang="ja-JP" sz="1155" dirty="0">
                <a:solidFill>
                  <a:prstClr val="black"/>
                </a:solidFill>
                <a:latin typeface="Meiryo UI" panose="020B0604030504040204" pitchFamily="50" charset="-128"/>
                <a:ea typeface="Meiryo UI" panose="020B0604030504040204" pitchFamily="50" charset="-128"/>
              </a:rPr>
              <a:t>EZ</a:t>
            </a:r>
            <a:r>
              <a:rPr lang="ja-JP" altLang="en-US" sz="1155" dirty="0">
                <a:solidFill>
                  <a:prstClr val="black"/>
                </a:solidFill>
                <a:latin typeface="Meiryo UI" panose="020B0604030504040204" pitchFamily="50" charset="-128"/>
                <a:ea typeface="Meiryo UI" panose="020B0604030504040204" pitchFamily="50" charset="-128"/>
              </a:rPr>
              <a:t>が設置されている。</a:t>
            </a:r>
            <a:r>
              <a:rPr lang="en-US" altLang="ja-JP" sz="1155" b="1" u="sng" dirty="0">
                <a:solidFill>
                  <a:prstClr val="black"/>
                </a:solidFill>
                <a:latin typeface="Meiryo UI" panose="020B0604030504040204" pitchFamily="50" charset="-128"/>
                <a:ea typeface="Meiryo UI" panose="020B0604030504040204" pitchFamily="50" charset="-128"/>
              </a:rPr>
              <a:t>EZ</a:t>
            </a:r>
            <a:r>
              <a:rPr lang="ja-JP" altLang="en-US" sz="1155" b="1" u="sng" dirty="0">
                <a:solidFill>
                  <a:prstClr val="black"/>
                </a:solidFill>
                <a:latin typeface="Meiryo UI" panose="020B0604030504040204" pitchFamily="50" charset="-128"/>
                <a:ea typeface="Meiryo UI" panose="020B0604030504040204" pitchFamily="50" charset="-128"/>
              </a:rPr>
              <a:t>は</a:t>
            </a:r>
            <a:r>
              <a:rPr lang="en-US" altLang="ja-JP" sz="1155" b="1" u="sng" dirty="0">
                <a:solidFill>
                  <a:prstClr val="black"/>
                </a:solidFill>
                <a:latin typeface="Meiryo UI" panose="020B0604030504040204" pitchFamily="50" charset="-128"/>
                <a:ea typeface="Meiryo UI" panose="020B0604030504040204" pitchFamily="50" charset="-128"/>
              </a:rPr>
              <a:t>LEP</a:t>
            </a:r>
            <a:r>
              <a:rPr lang="ja-JP" altLang="en-US" sz="1155" b="1" u="sng" dirty="0">
                <a:solidFill>
                  <a:prstClr val="black"/>
                </a:solidFill>
                <a:latin typeface="Meiryo UI" panose="020B0604030504040204" pitchFamily="50" charset="-128"/>
                <a:ea typeface="Meiryo UI" panose="020B0604030504040204" pitchFamily="50" charset="-128"/>
              </a:rPr>
              <a:t>の管内に設置すること</a:t>
            </a:r>
            <a:r>
              <a:rPr lang="ja-JP" altLang="en-US" sz="1155" dirty="0">
                <a:solidFill>
                  <a:prstClr val="black"/>
                </a:solidFill>
                <a:latin typeface="Meiryo UI" panose="020B0604030504040204" pitchFamily="50" charset="-128"/>
                <a:ea typeface="Meiryo UI" panose="020B0604030504040204" pitchFamily="50" charset="-128"/>
              </a:rPr>
              <a:t>とされており、</a:t>
            </a:r>
            <a:r>
              <a:rPr lang="en-US" altLang="ja-JP" sz="1155" dirty="0">
                <a:solidFill>
                  <a:prstClr val="black"/>
                </a:solidFill>
                <a:latin typeface="Meiryo UI" panose="020B0604030504040204" pitchFamily="50" charset="-128"/>
                <a:ea typeface="Meiryo UI" panose="020B0604030504040204" pitchFamily="50" charset="-128"/>
              </a:rPr>
              <a:t>LEP</a:t>
            </a:r>
            <a:r>
              <a:rPr lang="ja-JP" altLang="en-US" sz="1155" dirty="0">
                <a:solidFill>
                  <a:prstClr val="black"/>
                </a:solidFill>
                <a:latin typeface="Meiryo UI" panose="020B0604030504040204" pitchFamily="50" charset="-128"/>
                <a:ea typeface="Meiryo UI" panose="020B0604030504040204" pitchFamily="50" charset="-128"/>
              </a:rPr>
              <a:t>からの申請に応じて政府が審査の上、設置を承認する。</a:t>
            </a:r>
            <a:r>
              <a:rPr lang="ja-JP" altLang="en-US" sz="1155" b="1" u="sng" dirty="0">
                <a:solidFill>
                  <a:prstClr val="black"/>
                </a:solidFill>
                <a:latin typeface="Meiryo UI" panose="020B0604030504040204" pitchFamily="50" charset="-128"/>
                <a:ea typeface="Meiryo UI" panose="020B0604030504040204" pitchFamily="50" charset="-128"/>
              </a:rPr>
              <a:t>一つの</a:t>
            </a:r>
            <a:r>
              <a:rPr lang="en-US" altLang="ja-JP" sz="1155" b="1" u="sng" dirty="0">
                <a:solidFill>
                  <a:prstClr val="black"/>
                </a:solidFill>
                <a:latin typeface="Meiryo UI" panose="020B0604030504040204" pitchFamily="50" charset="-128"/>
                <a:ea typeface="Meiryo UI" panose="020B0604030504040204" pitchFamily="50" charset="-128"/>
              </a:rPr>
              <a:t>LEP</a:t>
            </a:r>
            <a:r>
              <a:rPr lang="ja-JP" altLang="en-US" sz="1155" b="1" u="sng" dirty="0">
                <a:solidFill>
                  <a:prstClr val="black"/>
                </a:solidFill>
                <a:latin typeface="Meiryo UI" panose="020B0604030504040204" pitchFamily="50" charset="-128"/>
                <a:ea typeface="Meiryo UI" panose="020B0604030504040204" pitchFamily="50" charset="-128"/>
              </a:rPr>
              <a:t>に対して１か所を上限</a:t>
            </a:r>
            <a:r>
              <a:rPr lang="ja-JP" altLang="en-US" sz="1155" dirty="0">
                <a:solidFill>
                  <a:prstClr val="black"/>
                </a:solidFill>
                <a:latin typeface="Meiryo UI" panose="020B0604030504040204" pitchFamily="50" charset="-128"/>
                <a:ea typeface="Meiryo UI" panose="020B0604030504040204" pitchFamily="50" charset="-128"/>
              </a:rPr>
              <a:t>とし、</a:t>
            </a:r>
            <a:r>
              <a:rPr lang="en-US" altLang="ja-JP" sz="1155" dirty="0">
                <a:solidFill>
                  <a:prstClr val="black"/>
                </a:solidFill>
                <a:latin typeface="Meiryo UI" panose="020B0604030504040204" pitchFamily="50" charset="-128"/>
                <a:ea typeface="Meiryo UI" panose="020B0604030504040204" pitchFamily="50" charset="-128"/>
              </a:rPr>
              <a:t>LEP</a:t>
            </a:r>
            <a:r>
              <a:rPr lang="ja-JP" altLang="en-US" sz="1155" dirty="0">
                <a:solidFill>
                  <a:prstClr val="black"/>
                </a:solidFill>
                <a:latin typeface="Meiryo UI" panose="020B0604030504040204" pitchFamily="50" charset="-128"/>
                <a:ea typeface="Meiryo UI" panose="020B0604030504040204" pitchFamily="50" charset="-128"/>
              </a:rPr>
              <a:t>のない地域は</a:t>
            </a:r>
            <a:r>
              <a:rPr lang="en-US" altLang="ja-JP" sz="1155" dirty="0">
                <a:solidFill>
                  <a:prstClr val="black"/>
                </a:solidFill>
                <a:latin typeface="Meiryo UI" panose="020B0604030504040204" pitchFamily="50" charset="-128"/>
                <a:ea typeface="Meiryo UI" panose="020B0604030504040204" pitchFamily="50" charset="-128"/>
              </a:rPr>
              <a:t>EZ</a:t>
            </a:r>
            <a:r>
              <a:rPr lang="ja-JP" altLang="en-US" sz="1155" dirty="0">
                <a:solidFill>
                  <a:prstClr val="black"/>
                </a:solidFill>
                <a:latin typeface="Meiryo UI" panose="020B0604030504040204" pitchFamily="50" charset="-128"/>
                <a:ea typeface="Meiryo UI" panose="020B0604030504040204" pitchFamily="50" charset="-128"/>
              </a:rPr>
              <a:t>の設置を申請することはできない。</a:t>
            </a:r>
            <a:endParaRPr lang="en-US" altLang="ja-JP" sz="1155" dirty="0">
              <a:solidFill>
                <a:prstClr val="black"/>
              </a:solidFill>
              <a:latin typeface="Meiryo UI" panose="020B0604030504040204" pitchFamily="50" charset="-128"/>
              <a:ea typeface="Meiryo UI" panose="020B0604030504040204" pitchFamily="50" charset="-128"/>
            </a:endParaRPr>
          </a:p>
          <a:p>
            <a:pPr defTabSz="479969"/>
            <a:endParaRPr lang="en-US" altLang="ja-JP" sz="525" dirty="0">
              <a:solidFill>
                <a:prstClr val="black"/>
              </a:solidFill>
              <a:latin typeface="Meiryo UI" panose="020B0604030504040204" pitchFamily="50" charset="-128"/>
              <a:ea typeface="Meiryo UI" panose="020B0604030504040204" pitchFamily="50" charset="-128"/>
            </a:endParaRPr>
          </a:p>
          <a:p>
            <a:pPr marL="239984" indent="-239984" defTabSz="479969">
              <a:buFont typeface="+mj-ea"/>
              <a:buAutoNum type="circleNumDbPlain"/>
            </a:pPr>
            <a:r>
              <a:rPr lang="en-US" altLang="ja-JP" sz="1155" dirty="0">
                <a:solidFill>
                  <a:prstClr val="black"/>
                </a:solidFill>
                <a:latin typeface="Meiryo UI" panose="020B0604030504040204" pitchFamily="50" charset="-128"/>
                <a:ea typeface="Meiryo UI" panose="020B0604030504040204" pitchFamily="50" charset="-128"/>
              </a:rPr>
              <a:t>5</a:t>
            </a:r>
            <a:r>
              <a:rPr lang="ja-JP" altLang="en-US" sz="1155" dirty="0">
                <a:solidFill>
                  <a:prstClr val="black"/>
                </a:solidFill>
                <a:latin typeface="Meiryo UI" panose="020B0604030504040204" pitchFamily="50" charset="-128"/>
                <a:ea typeface="Meiryo UI" panose="020B0604030504040204" pitchFamily="50" charset="-128"/>
              </a:rPr>
              <a:t>年間、</a:t>
            </a:r>
            <a:r>
              <a:rPr lang="en-US" altLang="ja-JP" sz="1155" b="1" u="sng" dirty="0">
                <a:solidFill>
                  <a:prstClr val="black"/>
                </a:solidFill>
                <a:latin typeface="Meiryo UI" panose="020B0604030504040204" pitchFamily="50" charset="-128"/>
                <a:ea typeface="Meiryo UI" panose="020B0604030504040204" pitchFamily="50" charset="-128"/>
              </a:rPr>
              <a:t>27</a:t>
            </a:r>
            <a:r>
              <a:rPr lang="ja-JP" altLang="en-US" sz="1155" b="1" u="sng" dirty="0">
                <a:solidFill>
                  <a:prstClr val="black"/>
                </a:solidFill>
                <a:latin typeface="Meiryo UI" panose="020B0604030504040204" pitchFamily="50" charset="-128"/>
                <a:ea typeface="Meiryo UI" panose="020B0604030504040204" pitchFamily="50" charset="-128"/>
              </a:rPr>
              <a:t>万</a:t>
            </a:r>
            <a:r>
              <a:rPr lang="en-US" altLang="ja-JP" sz="1155" b="1" u="sng" dirty="0">
                <a:solidFill>
                  <a:prstClr val="black"/>
                </a:solidFill>
                <a:latin typeface="Meiryo UI" panose="020B0604030504040204" pitchFamily="50" charset="-128"/>
                <a:ea typeface="Meiryo UI" panose="020B0604030504040204" pitchFamily="50" charset="-128"/>
              </a:rPr>
              <a:t>5,000</a:t>
            </a:r>
            <a:r>
              <a:rPr lang="ja-JP" altLang="en-US" sz="1155" b="1" u="sng" dirty="0">
                <a:solidFill>
                  <a:prstClr val="black"/>
                </a:solidFill>
                <a:latin typeface="Meiryo UI" panose="020B0604030504040204" pitchFamily="50" charset="-128"/>
                <a:ea typeface="Meiryo UI" panose="020B0604030504040204" pitchFamily="50" charset="-128"/>
              </a:rPr>
              <a:t>ポンドを上限として、ビジネスレイトを全額免除</a:t>
            </a:r>
            <a:r>
              <a:rPr lang="ja-JP" altLang="en-US" sz="1155" dirty="0">
                <a:solidFill>
                  <a:prstClr val="black"/>
                </a:solidFill>
                <a:latin typeface="Meiryo UI" panose="020B0604030504040204" pitchFamily="50" charset="-128"/>
                <a:ea typeface="Meiryo UI" panose="020B0604030504040204" pitchFamily="50" charset="-128"/>
              </a:rPr>
              <a:t>する。</a:t>
            </a:r>
            <a:endParaRPr lang="en-US" altLang="ja-JP" sz="1155" dirty="0">
              <a:solidFill>
                <a:prstClr val="black"/>
              </a:solidFill>
              <a:latin typeface="Meiryo UI" panose="020B0604030504040204" pitchFamily="50" charset="-128"/>
              <a:ea typeface="Meiryo UI" panose="020B0604030504040204" pitchFamily="50" charset="-128"/>
            </a:endParaRPr>
          </a:p>
          <a:p>
            <a:pPr marL="239984" indent="-239984" defTabSz="479969">
              <a:buFont typeface="+mj-ea"/>
              <a:buAutoNum type="circleNumDbPlain"/>
            </a:pPr>
            <a:r>
              <a:rPr lang="ja-JP" altLang="en-US" sz="1155" dirty="0">
                <a:solidFill>
                  <a:prstClr val="black"/>
                </a:solidFill>
                <a:latin typeface="Meiryo UI" panose="020B0604030504040204" pitchFamily="50" charset="-128"/>
                <a:ea typeface="Meiryo UI" panose="020B0604030504040204" pitchFamily="50" charset="-128"/>
              </a:rPr>
              <a:t>少なくとも</a:t>
            </a:r>
            <a:r>
              <a:rPr lang="en-US" altLang="ja-JP" sz="1155" dirty="0">
                <a:solidFill>
                  <a:prstClr val="black"/>
                </a:solidFill>
                <a:latin typeface="Meiryo UI" panose="020B0604030504040204" pitchFamily="50" charset="-128"/>
                <a:ea typeface="Meiryo UI" panose="020B0604030504040204" pitchFamily="50" charset="-128"/>
              </a:rPr>
              <a:t>25</a:t>
            </a:r>
            <a:r>
              <a:rPr lang="ja-JP" altLang="en-US" sz="1155" dirty="0">
                <a:solidFill>
                  <a:prstClr val="black"/>
                </a:solidFill>
                <a:latin typeface="Meiryo UI" panose="020B0604030504040204" pitchFamily="50" charset="-128"/>
                <a:ea typeface="Meiryo UI" panose="020B0604030504040204" pitchFamily="50" charset="-128"/>
              </a:rPr>
              <a:t>年間、</a:t>
            </a:r>
            <a:r>
              <a:rPr lang="en-US" altLang="ja-JP" sz="1155" b="1" u="sng" dirty="0">
                <a:solidFill>
                  <a:prstClr val="black"/>
                </a:solidFill>
                <a:latin typeface="Meiryo UI" panose="020B0604030504040204" pitchFamily="50" charset="-128"/>
                <a:ea typeface="Meiryo UI" panose="020B0604030504040204" pitchFamily="50" charset="-128"/>
              </a:rPr>
              <a:t>EZ</a:t>
            </a:r>
            <a:r>
              <a:rPr lang="ja-JP" altLang="en-US" sz="1155" b="1" u="sng" dirty="0">
                <a:solidFill>
                  <a:prstClr val="black"/>
                </a:solidFill>
                <a:latin typeface="Meiryo UI" panose="020B0604030504040204" pitchFamily="50" charset="-128"/>
                <a:ea typeface="Meiryo UI" panose="020B0604030504040204" pitchFamily="50" charset="-128"/>
              </a:rPr>
              <a:t>内で徴収されたビジネスレイトの増収分を当該</a:t>
            </a:r>
            <a:r>
              <a:rPr lang="en-US" altLang="ja-JP" sz="1155" b="1" u="sng" dirty="0">
                <a:solidFill>
                  <a:prstClr val="black"/>
                </a:solidFill>
                <a:latin typeface="Meiryo UI" panose="020B0604030504040204" pitchFamily="50" charset="-128"/>
                <a:ea typeface="Meiryo UI" panose="020B0604030504040204" pitchFamily="50" charset="-128"/>
              </a:rPr>
              <a:t>EZ</a:t>
            </a:r>
            <a:r>
              <a:rPr lang="ja-JP" altLang="en-US" sz="1155" b="1" u="sng" dirty="0">
                <a:solidFill>
                  <a:prstClr val="black"/>
                </a:solidFill>
                <a:latin typeface="Meiryo UI" panose="020B0604030504040204" pitchFamily="50" charset="-128"/>
                <a:ea typeface="Meiryo UI" panose="020B0604030504040204" pitchFamily="50" charset="-128"/>
              </a:rPr>
              <a:t>が位置する</a:t>
            </a:r>
            <a:r>
              <a:rPr lang="en-US" altLang="ja-JP" sz="1155" b="1" u="sng" dirty="0">
                <a:solidFill>
                  <a:prstClr val="black"/>
                </a:solidFill>
                <a:latin typeface="Meiryo UI" panose="020B0604030504040204" pitchFamily="50" charset="-128"/>
                <a:ea typeface="Meiryo UI" panose="020B0604030504040204" pitchFamily="50" charset="-128"/>
              </a:rPr>
              <a:t>LEP</a:t>
            </a:r>
            <a:r>
              <a:rPr lang="ja-JP" altLang="en-US" sz="1155" b="1" u="sng" dirty="0">
                <a:solidFill>
                  <a:prstClr val="black"/>
                </a:solidFill>
                <a:latin typeface="Meiryo UI" panose="020B0604030504040204" pitchFamily="50" charset="-128"/>
                <a:ea typeface="Meiryo UI" panose="020B0604030504040204" pitchFamily="50" charset="-128"/>
              </a:rPr>
              <a:t>のエリア内の自治体が共同で保持</a:t>
            </a:r>
            <a:r>
              <a:rPr lang="ja-JP" altLang="en-US" sz="1155" dirty="0">
                <a:solidFill>
                  <a:prstClr val="black"/>
                </a:solidFill>
                <a:latin typeface="Meiryo UI" panose="020B0604030504040204" pitchFamily="50" charset="-128"/>
                <a:ea typeface="Meiryo UI" panose="020B0604030504040204" pitchFamily="50" charset="-128"/>
              </a:rPr>
              <a:t>し、</a:t>
            </a:r>
            <a:r>
              <a:rPr lang="ja-JP" altLang="en-US" sz="1155" b="1" u="sng" dirty="0">
                <a:solidFill>
                  <a:prstClr val="black"/>
                </a:solidFill>
                <a:latin typeface="Meiryo UI" panose="020B0604030504040204" pitchFamily="50" charset="-128"/>
                <a:ea typeface="Meiryo UI" panose="020B0604030504040204" pitchFamily="50" charset="-128"/>
              </a:rPr>
              <a:t>地域の経済成長支援に充てることができる</a:t>
            </a:r>
            <a:r>
              <a:rPr lang="ja-JP" altLang="en-US" sz="1155" dirty="0">
                <a:solidFill>
                  <a:prstClr val="black"/>
                </a:solidFill>
                <a:latin typeface="Meiryo UI" panose="020B0604030504040204" pitchFamily="50" charset="-128"/>
                <a:ea typeface="Meiryo UI" panose="020B0604030504040204" pitchFamily="50" charset="-128"/>
              </a:rPr>
              <a:t>。</a:t>
            </a:r>
            <a:endParaRPr lang="en-US" altLang="ja-JP" sz="1155" dirty="0">
              <a:solidFill>
                <a:prstClr val="black"/>
              </a:solidFill>
              <a:latin typeface="Meiryo UI" panose="020B0604030504040204" pitchFamily="50" charset="-128"/>
              <a:ea typeface="Meiryo UI" panose="020B0604030504040204" pitchFamily="50" charset="-128"/>
            </a:endParaRPr>
          </a:p>
          <a:p>
            <a:pPr marL="239984" indent="-239984" defTabSz="479969">
              <a:buFont typeface="+mj-ea"/>
              <a:buAutoNum type="circleNumDbPlain"/>
            </a:pPr>
            <a:r>
              <a:rPr lang="ja-JP" altLang="en-US" sz="1155" dirty="0">
                <a:solidFill>
                  <a:prstClr val="black"/>
                </a:solidFill>
                <a:latin typeface="Meiryo UI" panose="020B0604030504040204" pitchFamily="50" charset="-128"/>
                <a:ea typeface="Meiryo UI" panose="020B0604030504040204" pitchFamily="50" charset="-128"/>
              </a:rPr>
              <a:t>中央政府及び自治体は</a:t>
            </a:r>
            <a:r>
              <a:rPr lang="en-US" altLang="ja-JP" sz="1155" dirty="0">
                <a:solidFill>
                  <a:prstClr val="black"/>
                </a:solidFill>
                <a:latin typeface="Meiryo UI" panose="020B0604030504040204" pitchFamily="50" charset="-128"/>
                <a:ea typeface="Meiryo UI" panose="020B0604030504040204" pitchFamily="50" charset="-128"/>
              </a:rPr>
              <a:t>EZ</a:t>
            </a:r>
            <a:r>
              <a:rPr lang="ja-JP" altLang="en-US" sz="1155" dirty="0">
                <a:solidFill>
                  <a:prstClr val="black"/>
                </a:solidFill>
                <a:latin typeface="Meiryo UI" panose="020B0604030504040204" pitchFamily="50" charset="-128"/>
                <a:ea typeface="Meiryo UI" panose="020B0604030504040204" pitchFamily="50" charset="-128"/>
              </a:rPr>
              <a:t>内における建築計画申請・承認制度の簡素化を図る。</a:t>
            </a:r>
            <a:endParaRPr lang="en-US" altLang="ja-JP" sz="1155" dirty="0">
              <a:solidFill>
                <a:prstClr val="black"/>
              </a:solidFill>
              <a:latin typeface="Meiryo UI" panose="020B0604030504040204" pitchFamily="50" charset="-128"/>
              <a:ea typeface="Meiryo UI" panose="020B0604030504040204" pitchFamily="50" charset="-128"/>
            </a:endParaRPr>
          </a:p>
          <a:p>
            <a:pPr marL="239984" indent="-239984" defTabSz="479969">
              <a:buFont typeface="+mj-ea"/>
              <a:buAutoNum type="circleNumDbPlain"/>
            </a:pPr>
            <a:r>
              <a:rPr lang="ja-JP" altLang="en-US" sz="1155" b="1" u="sng" dirty="0">
                <a:solidFill>
                  <a:prstClr val="black"/>
                </a:solidFill>
                <a:latin typeface="Meiryo UI" panose="020B0604030504040204" pitchFamily="50" charset="-128"/>
                <a:ea typeface="Meiryo UI" panose="020B0604030504040204" pitchFamily="50" charset="-128"/>
              </a:rPr>
              <a:t>政府は</a:t>
            </a:r>
            <a:r>
              <a:rPr lang="en-US" altLang="ja-JP" sz="1155" b="1" u="sng" dirty="0">
                <a:solidFill>
                  <a:prstClr val="black"/>
                </a:solidFill>
                <a:latin typeface="Meiryo UI" panose="020B0604030504040204" pitchFamily="50" charset="-128"/>
                <a:ea typeface="Meiryo UI" panose="020B0604030504040204" pitchFamily="50" charset="-128"/>
              </a:rPr>
              <a:t>EZ</a:t>
            </a:r>
            <a:r>
              <a:rPr lang="ja-JP" altLang="en-US" sz="1155" b="1" u="sng" dirty="0">
                <a:solidFill>
                  <a:prstClr val="black"/>
                </a:solidFill>
                <a:latin typeface="Meiryo UI" panose="020B0604030504040204" pitchFamily="50" charset="-128"/>
                <a:ea typeface="Meiryo UI" panose="020B0604030504040204" pitchFamily="50" charset="-128"/>
              </a:rPr>
              <a:t>内でのインターネットの高速ブロードバンドの導入を支援</a:t>
            </a:r>
            <a:r>
              <a:rPr lang="ja-JP" altLang="en-US" sz="1155" dirty="0">
                <a:solidFill>
                  <a:prstClr val="black"/>
                </a:solidFill>
                <a:latin typeface="Meiryo UI" panose="020B0604030504040204" pitchFamily="50" charset="-128"/>
                <a:ea typeface="Meiryo UI" panose="020B0604030504040204" pitchFamily="50" charset="-128"/>
              </a:rPr>
              <a:t>する。これには、高速ブロードバンド設備工事の許可取得を容易にすることなどが含まれ、また必要であれば、</a:t>
            </a:r>
            <a:r>
              <a:rPr lang="ja-JP" altLang="en-US" sz="1155" b="1" u="sng" dirty="0">
                <a:solidFill>
                  <a:prstClr val="black"/>
                </a:solidFill>
                <a:latin typeface="Meiryo UI" panose="020B0604030504040204" pitchFamily="50" charset="-128"/>
                <a:ea typeface="Meiryo UI" panose="020B0604030504040204" pitchFamily="50" charset="-128"/>
              </a:rPr>
              <a:t>ブロードバンド整備への補助金の提供も行う</a:t>
            </a:r>
            <a:r>
              <a:rPr lang="ja-JP" altLang="en-US" sz="1155" dirty="0">
                <a:solidFill>
                  <a:prstClr val="black"/>
                </a:solidFill>
                <a:latin typeface="Meiryo UI" panose="020B0604030504040204" pitchFamily="50" charset="-128"/>
                <a:ea typeface="Meiryo UI" panose="020B0604030504040204" pitchFamily="50" charset="-128"/>
              </a:rPr>
              <a:t>。</a:t>
            </a:r>
            <a:endParaRPr lang="en-US" altLang="ja-JP" sz="1155" dirty="0">
              <a:solidFill>
                <a:prstClr val="black"/>
              </a:solidFill>
              <a:latin typeface="Meiryo UI" panose="020B0604030504040204" pitchFamily="50" charset="-128"/>
              <a:ea typeface="Meiryo UI" panose="020B0604030504040204" pitchFamily="50" charset="-128"/>
            </a:endParaRPr>
          </a:p>
        </p:txBody>
      </p:sp>
      <p:sp>
        <p:nvSpPr>
          <p:cNvPr id="2" name="正方形/長方形 1"/>
          <p:cNvSpPr/>
          <p:nvPr/>
        </p:nvSpPr>
        <p:spPr>
          <a:xfrm>
            <a:off x="5168431" y="487484"/>
            <a:ext cx="4524330" cy="422978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9969"/>
            <a:endParaRPr kumimoji="1" lang="ja-JP" altLang="en-US" sz="1890">
              <a:solidFill>
                <a:prstClr val="white"/>
              </a:solidFill>
              <a:latin typeface="Meiryo UI"/>
              <a:ea typeface="Meiryo UI"/>
            </a:endParaRPr>
          </a:p>
        </p:txBody>
      </p:sp>
      <p:sp>
        <p:nvSpPr>
          <p:cNvPr id="42" name="正方形/長方形 41"/>
          <p:cNvSpPr/>
          <p:nvPr/>
        </p:nvSpPr>
        <p:spPr>
          <a:xfrm>
            <a:off x="5229263" y="319350"/>
            <a:ext cx="3072986" cy="350865"/>
          </a:xfrm>
          <a:prstGeom prst="rect">
            <a:avLst/>
          </a:prstGeom>
          <a:solidFill>
            <a:schemeClr val="bg1"/>
          </a:solidFill>
        </p:spPr>
        <p:txBody>
          <a:bodyPr wrap="square">
            <a:spAutoFit/>
          </a:bodyPr>
          <a:lstStyle/>
          <a:p>
            <a:pPr defTabSz="479969"/>
            <a:r>
              <a:rPr lang="en-US" altLang="ja-JP" sz="1680" b="1" dirty="0">
                <a:solidFill>
                  <a:prstClr val="black"/>
                </a:solidFill>
                <a:latin typeface="Meiryo UI" panose="020B0604030504040204" pitchFamily="50" charset="-128"/>
                <a:ea typeface="Meiryo UI" panose="020B0604030504040204" pitchFamily="50" charset="-128"/>
              </a:rPr>
              <a:t>〈</a:t>
            </a:r>
            <a:r>
              <a:rPr lang="ja-JP" altLang="en-US" sz="1680" b="1" dirty="0">
                <a:solidFill>
                  <a:prstClr val="black"/>
                </a:solidFill>
                <a:latin typeface="Meiryo UI" panose="020B0604030504040204" pitchFamily="50" charset="-128"/>
                <a:ea typeface="Meiryo UI" panose="020B0604030504040204" pitchFamily="50" charset="-128"/>
              </a:rPr>
              <a:t>推進体制（全体のイメージ）</a:t>
            </a:r>
            <a:r>
              <a:rPr lang="en-US" altLang="ja-JP" sz="1680" b="1" dirty="0">
                <a:solidFill>
                  <a:prstClr val="black"/>
                </a:solidFill>
                <a:latin typeface="Meiryo UI" panose="020B0604030504040204" pitchFamily="50" charset="-128"/>
                <a:ea typeface="Meiryo UI" panose="020B0604030504040204" pitchFamily="50" charset="-128"/>
              </a:rPr>
              <a:t>〉</a:t>
            </a:r>
          </a:p>
        </p:txBody>
      </p:sp>
      <p:sp>
        <p:nvSpPr>
          <p:cNvPr id="44" name="正方形/長方形 43"/>
          <p:cNvSpPr/>
          <p:nvPr/>
        </p:nvSpPr>
        <p:spPr>
          <a:xfrm>
            <a:off x="285520" y="-43449"/>
            <a:ext cx="9716038" cy="569387"/>
          </a:xfrm>
          <a:prstGeom prst="rect">
            <a:avLst/>
          </a:prstGeom>
        </p:spPr>
        <p:txBody>
          <a:bodyPr wrap="square">
            <a:spAutoFit/>
          </a:bodyPr>
          <a:lstStyle/>
          <a:p>
            <a:r>
              <a:rPr lang="ja-JP" altLang="en-US" sz="2000" b="1" dirty="0" smtClean="0"/>
              <a:t>■ 参考：海外の成長都市（マンチェスター）における国制度　    </a:t>
            </a:r>
            <a:r>
              <a:rPr lang="ja-JP" altLang="en-US" sz="1000" b="1" dirty="0" smtClean="0"/>
              <a:t>第５回意見交換会（</a:t>
            </a:r>
            <a:r>
              <a:rPr lang="en-US" altLang="ja-JP" sz="1000" b="1" dirty="0" smtClean="0"/>
              <a:t>20220427</a:t>
            </a:r>
            <a:r>
              <a:rPr lang="ja-JP" altLang="en-US" sz="1000" b="1" dirty="0" smtClean="0"/>
              <a:t>）資料再掲</a:t>
            </a:r>
            <a:r>
              <a:rPr lang="en-US" altLang="ja-JP" sz="1000" b="1" dirty="0" smtClean="0"/>
              <a:t/>
            </a:r>
            <a:br>
              <a:rPr lang="en-US" altLang="ja-JP" sz="1000" b="1" dirty="0" smtClean="0"/>
            </a:br>
            <a:r>
              <a:rPr lang="ja-JP" altLang="en-US" sz="1000" b="1" dirty="0" smtClean="0"/>
              <a:t>　　　　　　　　　　　　　　　</a:t>
            </a:r>
            <a:r>
              <a:rPr lang="ja-JP" altLang="en-US" sz="1000" dirty="0" smtClean="0"/>
              <a:t>　　　　　　　　　　　　　　　　　　　　　　　　　　　　　　　　　　　　　　　　　</a:t>
            </a:r>
            <a:r>
              <a:rPr lang="ja-JP" altLang="en-US" sz="1100" dirty="0" smtClean="0"/>
              <a:t>　</a:t>
            </a:r>
            <a:endParaRPr lang="ja-JP" altLang="en-US" sz="1100" dirty="0"/>
          </a:p>
        </p:txBody>
      </p:sp>
    </p:spTree>
    <p:extLst>
      <p:ext uri="{BB962C8B-B14F-4D97-AF65-F5344CB8AC3E}">
        <p14:creationId xmlns:p14="http://schemas.microsoft.com/office/powerpoint/2010/main" val="617493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318961" y="2494344"/>
            <a:ext cx="3037781" cy="4478802"/>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7792" rtlCol="0" anchor="t"/>
          <a:lstStyle/>
          <a:p>
            <a:pPr defTabSz="479969"/>
            <a:r>
              <a:rPr lang="ja-JP" altLang="en-US" sz="1050" b="1" u="sng" dirty="0">
                <a:solidFill>
                  <a:prstClr val="black"/>
                </a:solidFill>
                <a:latin typeface="Meiryo UI" panose="020B0604030504040204" pitchFamily="50" charset="-128"/>
                <a:ea typeface="Meiryo UI" panose="020B0604030504040204" pitchFamily="50" charset="-128"/>
              </a:rPr>
              <a:t>　</a:t>
            </a:r>
            <a:r>
              <a:rPr lang="en-US" altLang="ja-JP" sz="1050" b="1" u="sng" dirty="0">
                <a:solidFill>
                  <a:prstClr val="black"/>
                </a:solidFill>
                <a:latin typeface="Meiryo UI" panose="020B0604030504040204" pitchFamily="50" charset="-128"/>
                <a:ea typeface="Meiryo UI" panose="020B0604030504040204" pitchFamily="50" charset="-128"/>
              </a:rPr>
              <a:t>a.</a:t>
            </a:r>
            <a:r>
              <a:rPr lang="ja-JP" altLang="en-US" sz="1050" b="1" u="sng" dirty="0">
                <a:solidFill>
                  <a:prstClr val="black"/>
                </a:solidFill>
                <a:latin typeface="Meiryo UI" panose="020B0604030504040204" pitchFamily="50" charset="-128"/>
                <a:ea typeface="Meiryo UI" panose="020B0604030504040204" pitchFamily="50" charset="-128"/>
              </a:rPr>
              <a:t>インフラ整備回転資金の創設。グレーター・マンチェスターへのインフラ投資の結果、増加した</a:t>
            </a:r>
            <a:r>
              <a:rPr lang="en-US" altLang="ja-JP" sz="1050" b="1" u="sng" dirty="0">
                <a:solidFill>
                  <a:prstClr val="black"/>
                </a:solidFill>
                <a:latin typeface="Meiryo UI" panose="020B0604030504040204" pitchFamily="50" charset="-128"/>
                <a:ea typeface="Meiryo UI" panose="020B0604030504040204" pitchFamily="50" charset="-128"/>
              </a:rPr>
              <a:t>GVA</a:t>
            </a:r>
            <a:r>
              <a:rPr lang="ja-JP" altLang="en-US" sz="1050" b="1" u="sng" dirty="0">
                <a:solidFill>
                  <a:prstClr val="black"/>
                </a:solidFill>
                <a:latin typeface="Meiryo UI" panose="020B0604030504040204" pitchFamily="50" charset="-128"/>
                <a:ea typeface="Meiryo UI" panose="020B0604030504040204" pitchFamily="50" charset="-128"/>
              </a:rPr>
              <a:t>（</a:t>
            </a:r>
            <a:r>
              <a:rPr lang="en-US" altLang="ja-JP" sz="1050" b="1" u="sng" dirty="0">
                <a:solidFill>
                  <a:prstClr val="black"/>
                </a:solidFill>
                <a:latin typeface="Meiryo UI" panose="020B0604030504040204" pitchFamily="50" charset="-128"/>
                <a:ea typeface="Meiryo UI" panose="020B0604030504040204" pitchFamily="50" charset="-128"/>
              </a:rPr>
              <a:t>Gross Value Added</a:t>
            </a:r>
            <a:r>
              <a:rPr lang="ja-JP" altLang="en-US" sz="1050" b="1" u="sng" dirty="0" err="1">
                <a:solidFill>
                  <a:prstClr val="black"/>
                </a:solidFill>
                <a:latin typeface="Meiryo UI" panose="020B0604030504040204" pitchFamily="50" charset="-128"/>
                <a:ea typeface="Meiryo UI" panose="020B0604030504040204" pitchFamily="50" charset="-128"/>
              </a:rPr>
              <a:t>、</a:t>
            </a:r>
            <a:r>
              <a:rPr lang="ja-JP" altLang="en-US" sz="1050" b="1" u="sng" dirty="0">
                <a:solidFill>
                  <a:prstClr val="black"/>
                </a:solidFill>
                <a:latin typeface="Meiryo UI" panose="020B0604030504040204" pitchFamily="50" charset="-128"/>
                <a:ea typeface="Meiryo UI" panose="020B0604030504040204" pitchFamily="50" charset="-128"/>
              </a:rPr>
              <a:t>粗付加価値）からの税収増の一部の「回収（</a:t>
            </a:r>
            <a:r>
              <a:rPr lang="en-US" altLang="ja-JP" sz="1050" b="1" u="sng" dirty="0">
                <a:solidFill>
                  <a:prstClr val="black"/>
                </a:solidFill>
                <a:latin typeface="Meiryo UI" panose="020B0604030504040204" pitchFamily="50" charset="-128"/>
                <a:ea typeface="Meiryo UI" panose="020B0604030504040204" pitchFamily="50" charset="-128"/>
              </a:rPr>
              <a:t>earn back</a:t>
            </a:r>
            <a:r>
              <a:rPr lang="ja-JP" altLang="en-US" sz="1050" b="1" u="sng" dirty="0">
                <a:solidFill>
                  <a:prstClr val="black"/>
                </a:solidFill>
                <a:latin typeface="Meiryo UI" panose="020B0604030504040204" pitchFamily="50" charset="-128"/>
                <a:ea typeface="Meiryo UI" panose="020B0604030504040204" pitchFamily="50" charset="-128"/>
              </a:rPr>
              <a:t>）」を認めることにより創設する。</a:t>
            </a:r>
            <a:endParaRPr lang="en-US" altLang="ja-JP" sz="1050" b="1" u="sng" dirty="0">
              <a:solidFill>
                <a:prstClr val="black"/>
              </a:solidFill>
              <a:latin typeface="Meiryo UI" panose="020B0604030504040204" pitchFamily="50" charset="-128"/>
              <a:ea typeface="Meiryo UI" panose="020B0604030504040204" pitchFamily="50" charset="-128"/>
            </a:endParaRPr>
          </a:p>
          <a:p>
            <a:pPr defTabSz="479969"/>
            <a:r>
              <a:rPr lang="ja-JP" altLang="en-US" sz="1050" dirty="0">
                <a:solidFill>
                  <a:prstClr val="black"/>
                </a:solidFill>
                <a:latin typeface="Meiryo UI" panose="020B0604030504040204" pitchFamily="50" charset="-128"/>
                <a:ea typeface="Meiryo UI" panose="020B0604030504040204" pitchFamily="50" charset="-128"/>
              </a:rPr>
              <a:t>　</a:t>
            </a:r>
            <a:r>
              <a:rPr lang="en-US" altLang="ja-JP" sz="1050" dirty="0">
                <a:solidFill>
                  <a:prstClr val="black"/>
                </a:solidFill>
                <a:latin typeface="Meiryo UI" panose="020B0604030504040204" pitchFamily="50" charset="-128"/>
                <a:ea typeface="Meiryo UI" panose="020B0604030504040204" pitchFamily="50" charset="-128"/>
              </a:rPr>
              <a:t>b.</a:t>
            </a:r>
            <a:r>
              <a:rPr lang="ja-JP" altLang="en-US" sz="1050" dirty="0">
                <a:solidFill>
                  <a:prstClr val="black"/>
                </a:solidFill>
                <a:latin typeface="Meiryo UI" panose="020B0604030504040204" pitchFamily="50" charset="-128"/>
                <a:ea typeface="Meiryo UI" panose="020B0604030504040204" pitchFamily="50" charset="-128"/>
              </a:rPr>
              <a:t>投資フレームワークの導入。中核的な経済開発基金を連携させるためのもの。</a:t>
            </a:r>
            <a:endParaRPr lang="en-US" altLang="ja-JP" sz="1050" dirty="0">
              <a:solidFill>
                <a:prstClr val="black"/>
              </a:solidFill>
              <a:latin typeface="Meiryo UI" panose="020B0604030504040204" pitchFamily="50" charset="-128"/>
              <a:ea typeface="Meiryo UI" panose="020B0604030504040204" pitchFamily="50" charset="-128"/>
            </a:endParaRPr>
          </a:p>
          <a:p>
            <a:pPr defTabSz="479969"/>
            <a:r>
              <a:rPr lang="ja-JP" altLang="en-US" sz="1050" dirty="0">
                <a:solidFill>
                  <a:prstClr val="black"/>
                </a:solidFill>
                <a:latin typeface="Meiryo UI" panose="020B0604030504040204" pitchFamily="50" charset="-128"/>
                <a:ea typeface="Meiryo UI" panose="020B0604030504040204" pitchFamily="50" charset="-128"/>
              </a:rPr>
              <a:t>　</a:t>
            </a:r>
            <a:r>
              <a:rPr lang="en-US" altLang="ja-JP" sz="1050" b="1" u="sng" dirty="0">
                <a:solidFill>
                  <a:prstClr val="black"/>
                </a:solidFill>
                <a:latin typeface="Meiryo UI" panose="020B0604030504040204" pitchFamily="50" charset="-128"/>
                <a:ea typeface="Meiryo UI" panose="020B0604030504040204" pitchFamily="50" charset="-128"/>
              </a:rPr>
              <a:t>c.</a:t>
            </a:r>
            <a:r>
              <a:rPr lang="ja-JP" altLang="en-US" sz="1050" b="1" u="sng" dirty="0">
                <a:solidFill>
                  <a:prstClr val="black"/>
                </a:solidFill>
                <a:latin typeface="Meiryo UI" panose="020B0604030504040204" pitchFamily="50" charset="-128"/>
                <a:ea typeface="Meiryo UI" panose="020B0604030504040204" pitchFamily="50" charset="-128"/>
              </a:rPr>
              <a:t>職業訓練・技能センターの設置。技能向上（熟練）による税制上の優遇措置および地方で決定される成果への報酬を技能提供者に試験事業として行うことに加えて、中小企業と共に職業訓練を実施する。</a:t>
            </a:r>
            <a:endParaRPr lang="en-US" altLang="ja-JP" sz="1050" b="1" u="sng" dirty="0">
              <a:solidFill>
                <a:prstClr val="black"/>
              </a:solidFill>
              <a:latin typeface="Meiryo UI" panose="020B0604030504040204" pitchFamily="50" charset="-128"/>
              <a:ea typeface="Meiryo UI" panose="020B0604030504040204" pitchFamily="50" charset="-128"/>
            </a:endParaRPr>
          </a:p>
          <a:p>
            <a:pPr defTabSz="479969"/>
            <a:r>
              <a:rPr lang="ja-JP" altLang="en-US" sz="1050" dirty="0">
                <a:solidFill>
                  <a:prstClr val="black"/>
                </a:solidFill>
                <a:latin typeface="Meiryo UI" panose="020B0604030504040204" pitchFamily="50" charset="-128"/>
                <a:ea typeface="Meiryo UI" panose="020B0604030504040204" pitchFamily="50" charset="-128"/>
              </a:rPr>
              <a:t>　</a:t>
            </a:r>
            <a:r>
              <a:rPr lang="en-US" altLang="ja-JP" sz="1050" dirty="0">
                <a:solidFill>
                  <a:prstClr val="black"/>
                </a:solidFill>
                <a:latin typeface="Meiryo UI" panose="020B0604030504040204" pitchFamily="50" charset="-128"/>
                <a:ea typeface="Meiryo UI" panose="020B0604030504040204" pitchFamily="50" charset="-128"/>
              </a:rPr>
              <a:t>d.</a:t>
            </a:r>
            <a:r>
              <a:rPr lang="ja-JP" altLang="en-US" sz="1050" dirty="0">
                <a:solidFill>
                  <a:prstClr val="black"/>
                </a:solidFill>
                <a:latin typeface="Meiryo UI" panose="020B0604030504040204" pitchFamily="50" charset="-128"/>
                <a:ea typeface="Meiryo UI" panose="020B0604030504040204" pitchFamily="50" charset="-128"/>
              </a:rPr>
              <a:t>ビジネス成長センター（</a:t>
            </a:r>
            <a:r>
              <a:rPr lang="en-US" altLang="ja-JP" sz="1050" dirty="0">
                <a:solidFill>
                  <a:prstClr val="black"/>
                </a:solidFill>
                <a:latin typeface="Meiryo UI" panose="020B0604030504040204" pitchFamily="50" charset="-128"/>
                <a:ea typeface="Meiryo UI" panose="020B0604030504040204" pitchFamily="50" charset="-128"/>
              </a:rPr>
              <a:t>Business Growth Hub</a:t>
            </a:r>
            <a:r>
              <a:rPr lang="ja-JP" altLang="en-US" sz="1050" dirty="0">
                <a:solidFill>
                  <a:prstClr val="black"/>
                </a:solidFill>
                <a:latin typeface="Meiryo UI" panose="020B0604030504040204" pitchFamily="50" charset="-128"/>
                <a:ea typeface="Meiryo UI" panose="020B0604030504040204" pitchFamily="50" charset="-128"/>
              </a:rPr>
              <a:t>）の強化。貿易、投資、ビジネス関係の助言機能を統合することにより、機能を強化させる。</a:t>
            </a:r>
            <a:endParaRPr lang="en-US" altLang="ja-JP" sz="1050" dirty="0">
              <a:solidFill>
                <a:prstClr val="black"/>
              </a:solidFill>
              <a:latin typeface="Meiryo UI" panose="020B0604030504040204" pitchFamily="50" charset="-128"/>
              <a:ea typeface="Meiryo UI" panose="020B0604030504040204" pitchFamily="50" charset="-128"/>
            </a:endParaRPr>
          </a:p>
          <a:p>
            <a:pPr defTabSz="479969"/>
            <a:r>
              <a:rPr lang="ja-JP" altLang="en-US" sz="1050" dirty="0">
                <a:solidFill>
                  <a:prstClr val="black"/>
                </a:solidFill>
                <a:latin typeface="Meiryo UI" panose="020B0604030504040204" pitchFamily="50" charset="-128"/>
                <a:ea typeface="Meiryo UI" panose="020B0604030504040204" pitchFamily="50" charset="-128"/>
              </a:rPr>
              <a:t>　</a:t>
            </a:r>
            <a:r>
              <a:rPr lang="en-US" altLang="ja-JP" sz="1050" dirty="0">
                <a:solidFill>
                  <a:prstClr val="black"/>
                </a:solidFill>
                <a:latin typeface="Meiryo UI" panose="020B0604030504040204" pitchFamily="50" charset="-128"/>
                <a:ea typeface="Meiryo UI" panose="020B0604030504040204" pitchFamily="50" charset="-128"/>
              </a:rPr>
              <a:t>e.</a:t>
            </a:r>
            <a:r>
              <a:rPr lang="ja-JP" altLang="en-US" sz="1050" dirty="0">
                <a:solidFill>
                  <a:prstClr val="black"/>
                </a:solidFill>
                <a:latin typeface="Meiryo UI" panose="020B0604030504040204" pitchFamily="50" charset="-128"/>
                <a:ea typeface="Meiryo UI" panose="020B0604030504040204" pitchFamily="50" charset="-128"/>
              </a:rPr>
              <a:t>高付加価値の対内投資の目印的役割の発展。</a:t>
            </a:r>
            <a:endParaRPr lang="en-US" altLang="ja-JP" sz="1050" dirty="0">
              <a:solidFill>
                <a:prstClr val="black"/>
              </a:solidFill>
              <a:latin typeface="Meiryo UI" panose="020B0604030504040204" pitchFamily="50" charset="-128"/>
              <a:ea typeface="Meiryo UI" panose="020B0604030504040204" pitchFamily="50" charset="-128"/>
            </a:endParaRPr>
          </a:p>
          <a:p>
            <a:pPr defTabSz="479969"/>
            <a:r>
              <a:rPr lang="ja-JP" altLang="en-US" sz="1050" b="1" u="sng" dirty="0">
                <a:solidFill>
                  <a:prstClr val="black"/>
                </a:solidFill>
                <a:latin typeface="Meiryo UI" panose="020B0604030504040204" pitchFamily="50" charset="-128"/>
                <a:ea typeface="Meiryo UI" panose="020B0604030504040204" pitchFamily="50" charset="-128"/>
              </a:rPr>
              <a:t>　</a:t>
            </a:r>
            <a:r>
              <a:rPr lang="en-US" altLang="ja-JP" sz="1050" b="1" u="sng" dirty="0">
                <a:solidFill>
                  <a:prstClr val="black"/>
                </a:solidFill>
                <a:latin typeface="Meiryo UI" panose="020B0604030504040204" pitchFamily="50" charset="-128"/>
                <a:ea typeface="Meiryo UI" panose="020B0604030504040204" pitchFamily="50" charset="-128"/>
              </a:rPr>
              <a:t>f.</a:t>
            </a:r>
            <a:r>
              <a:rPr lang="ja-JP" altLang="en-US" sz="1050" b="1" u="sng" dirty="0">
                <a:solidFill>
                  <a:prstClr val="black"/>
                </a:solidFill>
                <a:latin typeface="Meiryo UI" panose="020B0604030504040204" pitchFamily="50" charset="-128"/>
                <a:ea typeface="Meiryo UI" panose="020B0604030504040204" pitchFamily="50" charset="-128"/>
              </a:rPr>
              <a:t>低炭素センターの設置。</a:t>
            </a:r>
            <a:r>
              <a:rPr lang="en-US" altLang="ja-JP" sz="1050" b="1" u="sng" dirty="0">
                <a:solidFill>
                  <a:prstClr val="black"/>
                </a:solidFill>
                <a:latin typeface="Meiryo UI" panose="020B0604030504040204" pitchFamily="50" charset="-128"/>
                <a:ea typeface="Meiryo UI" panose="020B0604030504040204" pitchFamily="50" charset="-128"/>
              </a:rPr>
              <a:t>2020</a:t>
            </a:r>
            <a:r>
              <a:rPr lang="ja-JP" altLang="en-US" sz="1050" b="1" u="sng" dirty="0">
                <a:solidFill>
                  <a:prstClr val="black"/>
                </a:solidFill>
                <a:latin typeface="Meiryo UI" panose="020B0604030504040204" pitchFamily="50" charset="-128"/>
                <a:ea typeface="Meiryo UI" panose="020B0604030504040204" pitchFamily="50" charset="-128"/>
              </a:rPr>
              <a:t>年までに二酸化炭素排出量を</a:t>
            </a:r>
            <a:r>
              <a:rPr lang="en-US" altLang="ja-JP" sz="1050" b="1" u="sng" dirty="0">
                <a:solidFill>
                  <a:prstClr val="black"/>
                </a:solidFill>
                <a:latin typeface="Meiryo UI" panose="020B0604030504040204" pitchFamily="50" charset="-128"/>
                <a:ea typeface="Meiryo UI" panose="020B0604030504040204" pitchFamily="50" charset="-128"/>
              </a:rPr>
              <a:t>48</a:t>
            </a:r>
            <a:r>
              <a:rPr lang="ja-JP" altLang="en-US" sz="1050" b="1" u="sng" dirty="0">
                <a:solidFill>
                  <a:prstClr val="black"/>
                </a:solidFill>
                <a:latin typeface="Meiryo UI" panose="020B0604030504040204" pitchFamily="50" charset="-128"/>
                <a:ea typeface="Meiryo UI" panose="020B0604030504040204" pitchFamily="50" charset="-128"/>
              </a:rPr>
              <a:t>％削減することを計画している。</a:t>
            </a:r>
          </a:p>
          <a:p>
            <a:pPr defTabSz="479969"/>
            <a:r>
              <a:rPr lang="ja-JP" altLang="en-US" sz="1050" dirty="0">
                <a:solidFill>
                  <a:prstClr val="black"/>
                </a:solidFill>
                <a:latin typeface="Meiryo UI" panose="020B0604030504040204" pitchFamily="50" charset="-128"/>
                <a:ea typeface="Meiryo UI" panose="020B0604030504040204" pitchFamily="50" charset="-128"/>
              </a:rPr>
              <a:t>　</a:t>
            </a:r>
            <a:r>
              <a:rPr lang="en-US" altLang="ja-JP" sz="1050" dirty="0">
                <a:solidFill>
                  <a:prstClr val="black"/>
                </a:solidFill>
                <a:latin typeface="Meiryo UI" panose="020B0604030504040204" pitchFamily="50" charset="-128"/>
                <a:ea typeface="Meiryo UI" panose="020B0604030504040204" pitchFamily="50" charset="-128"/>
              </a:rPr>
              <a:t>g.</a:t>
            </a:r>
            <a:r>
              <a:rPr lang="ja-JP" altLang="en-US" sz="1050" dirty="0">
                <a:solidFill>
                  <a:prstClr val="black"/>
                </a:solidFill>
                <a:latin typeface="Meiryo UI" panose="020B0604030504040204" pitchFamily="50" charset="-128"/>
                <a:ea typeface="Meiryo UI" panose="020B0604030504040204" pitchFamily="50" charset="-128"/>
              </a:rPr>
              <a:t>住宅投資基金の創設。地方および国の新規住宅開発投資に用いるため。</a:t>
            </a:r>
            <a:endParaRPr lang="en-US" altLang="ja-JP" sz="1050" dirty="0">
              <a:solidFill>
                <a:prstClr val="black"/>
              </a:solidFill>
              <a:latin typeface="Meiryo UI" panose="020B0604030504040204" pitchFamily="50" charset="-128"/>
              <a:ea typeface="Meiryo UI" panose="020B0604030504040204" pitchFamily="50" charset="-128"/>
            </a:endParaRPr>
          </a:p>
          <a:p>
            <a:pPr defTabSz="479969"/>
            <a:r>
              <a:rPr lang="ja-JP" altLang="en-US" sz="1050" dirty="0">
                <a:solidFill>
                  <a:prstClr val="black"/>
                </a:solidFill>
                <a:latin typeface="Meiryo UI" panose="020B0604030504040204" pitchFamily="50" charset="-128"/>
                <a:ea typeface="Meiryo UI" panose="020B0604030504040204" pitchFamily="50" charset="-128"/>
              </a:rPr>
              <a:t>　</a:t>
            </a:r>
            <a:r>
              <a:rPr lang="en-US" altLang="ja-JP" sz="1050" dirty="0">
                <a:solidFill>
                  <a:prstClr val="black"/>
                </a:solidFill>
                <a:latin typeface="Meiryo UI" panose="020B0604030504040204" pitchFamily="50" charset="-128"/>
                <a:ea typeface="Meiryo UI" panose="020B0604030504040204" pitchFamily="50" charset="-128"/>
              </a:rPr>
              <a:t>h.</a:t>
            </a:r>
            <a:r>
              <a:rPr lang="ja-JP" altLang="en-US" sz="1050" dirty="0">
                <a:solidFill>
                  <a:prstClr val="black"/>
                </a:solidFill>
                <a:latin typeface="Meiryo UI" panose="020B0604030504040204" pitchFamily="50" charset="-128"/>
                <a:ea typeface="Meiryo UI" panose="020B0604030504040204" pitchFamily="50" charset="-128"/>
              </a:rPr>
              <a:t>交通に関する包括的な提案。「ノーザン・レイル」の営業権やバス事業の改善方策、主要地方交通関係基金の委譲など広範な内容について交通省</a:t>
            </a:r>
          </a:p>
          <a:p>
            <a:pPr defTabSz="479969"/>
            <a:r>
              <a:rPr lang="ja-JP" altLang="en-US" sz="1050" dirty="0">
                <a:solidFill>
                  <a:prstClr val="black"/>
                </a:solidFill>
                <a:latin typeface="Meiryo UI" panose="020B0604030504040204" pitchFamily="50" charset="-128"/>
                <a:ea typeface="Meiryo UI" panose="020B0604030504040204" pitchFamily="50" charset="-128"/>
              </a:rPr>
              <a:t>と協働する。</a:t>
            </a:r>
          </a:p>
        </p:txBody>
      </p:sp>
      <p:sp>
        <p:nvSpPr>
          <p:cNvPr id="18" name="角丸四角形 17"/>
          <p:cNvSpPr/>
          <p:nvPr/>
        </p:nvSpPr>
        <p:spPr>
          <a:xfrm>
            <a:off x="112600" y="457185"/>
            <a:ext cx="201006" cy="1918962"/>
          </a:xfrm>
          <a:prstGeom prst="roundRect">
            <a:avLst>
              <a:gd name="adj" fmla="val 9055"/>
            </a:avLst>
          </a:prstGeom>
          <a:solidFill>
            <a:srgbClr val="002060"/>
          </a:solidFill>
          <a:ln w="6350"/>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479969"/>
            <a:r>
              <a:rPr lang="ja-JP" altLang="en-US" sz="1050" b="1" dirty="0" smtClean="0">
                <a:solidFill>
                  <a:prstClr val="white"/>
                </a:solidFill>
                <a:latin typeface="Meiryo UI" panose="020B0604030504040204" pitchFamily="50" charset="-128"/>
                <a:ea typeface="Meiryo UI" panose="020B0604030504040204" pitchFamily="50" charset="-128"/>
              </a:rPr>
              <a:t>各種</a:t>
            </a:r>
            <a:r>
              <a:rPr lang="ja-JP" altLang="en-US" sz="1050" b="1" dirty="0">
                <a:solidFill>
                  <a:prstClr val="white"/>
                </a:solidFill>
                <a:latin typeface="Meiryo UI" panose="020B0604030504040204" pitchFamily="50" charset="-128"/>
                <a:ea typeface="Meiryo UI" panose="020B0604030504040204" pitchFamily="50" charset="-128"/>
              </a:rPr>
              <a:t>「ディール」の主な内容</a:t>
            </a:r>
            <a:endParaRPr kumimoji="1" lang="ja-JP" altLang="en-US" sz="1050" b="1" dirty="0">
              <a:solidFill>
                <a:prstClr val="white"/>
              </a:solidFill>
              <a:latin typeface="Meiryo UI" panose="020B0604030504040204" pitchFamily="50" charset="-128"/>
              <a:ea typeface="Meiryo UI" panose="020B0604030504040204" pitchFamily="50" charset="-128"/>
            </a:endParaRPr>
          </a:p>
        </p:txBody>
      </p:sp>
      <p:sp>
        <p:nvSpPr>
          <p:cNvPr id="2" name="正方形/長方形 1"/>
          <p:cNvSpPr/>
          <p:nvPr/>
        </p:nvSpPr>
        <p:spPr>
          <a:xfrm>
            <a:off x="786434" y="2253231"/>
            <a:ext cx="2136482" cy="286232"/>
          </a:xfrm>
          <a:prstGeom prst="rect">
            <a:avLst/>
          </a:prstGeom>
        </p:spPr>
        <p:txBody>
          <a:bodyPr wrap="none">
            <a:spAutoFit/>
          </a:bodyPr>
          <a:lstStyle/>
          <a:p>
            <a:pPr defTabSz="479969"/>
            <a:r>
              <a:rPr lang="en-US" altLang="ja-JP" sz="1260" b="1" dirty="0">
                <a:solidFill>
                  <a:prstClr val="black"/>
                </a:solidFill>
                <a:latin typeface="Meiryo UI" panose="020B0604030504040204" pitchFamily="50" charset="-128"/>
                <a:ea typeface="Meiryo UI" panose="020B0604030504040204" pitchFamily="50" charset="-128"/>
              </a:rPr>
              <a:t>City Deal</a:t>
            </a:r>
            <a:r>
              <a:rPr lang="ja-JP" altLang="en-US" sz="1260" b="1" dirty="0">
                <a:solidFill>
                  <a:prstClr val="black"/>
                </a:solidFill>
                <a:latin typeface="Meiryo UI" panose="020B0604030504040204" pitchFamily="50" charset="-128"/>
                <a:ea typeface="Meiryo UI" panose="020B0604030504040204" pitchFamily="50" charset="-128"/>
              </a:rPr>
              <a:t>（</a:t>
            </a:r>
            <a:r>
              <a:rPr lang="en-US" altLang="ja-JP" sz="1260" b="1" dirty="0">
                <a:solidFill>
                  <a:prstClr val="black"/>
                </a:solidFill>
                <a:latin typeface="Meiryo UI" panose="020B0604030504040204" pitchFamily="50" charset="-128"/>
                <a:ea typeface="Meiryo UI" panose="020B0604030504040204" pitchFamily="50" charset="-128"/>
              </a:rPr>
              <a:t>2012</a:t>
            </a:r>
            <a:r>
              <a:rPr lang="ja-JP" altLang="en-US" sz="1260" b="1" dirty="0">
                <a:solidFill>
                  <a:prstClr val="black"/>
                </a:solidFill>
                <a:latin typeface="Meiryo UI" panose="020B0604030504040204" pitchFamily="50" charset="-128"/>
                <a:ea typeface="Meiryo UI" panose="020B0604030504040204" pitchFamily="50" charset="-128"/>
              </a:rPr>
              <a:t>年</a:t>
            </a:r>
            <a:r>
              <a:rPr lang="en-US" altLang="ja-JP" sz="1260" b="1" dirty="0">
                <a:solidFill>
                  <a:prstClr val="black"/>
                </a:solidFill>
                <a:latin typeface="Meiryo UI" panose="020B0604030504040204" pitchFamily="50" charset="-128"/>
                <a:ea typeface="Meiryo UI" panose="020B0604030504040204" pitchFamily="50" charset="-128"/>
              </a:rPr>
              <a:t>7</a:t>
            </a:r>
            <a:r>
              <a:rPr lang="ja-JP" altLang="en-US" sz="1260" b="1" dirty="0">
                <a:solidFill>
                  <a:prstClr val="black"/>
                </a:solidFill>
                <a:latin typeface="Meiryo UI" panose="020B0604030504040204" pitchFamily="50" charset="-128"/>
                <a:ea typeface="Meiryo UI" panose="020B0604030504040204" pitchFamily="50" charset="-128"/>
              </a:rPr>
              <a:t>月）</a:t>
            </a:r>
          </a:p>
        </p:txBody>
      </p:sp>
      <p:sp>
        <p:nvSpPr>
          <p:cNvPr id="29" name="角丸四角形 28"/>
          <p:cNvSpPr/>
          <p:nvPr/>
        </p:nvSpPr>
        <p:spPr>
          <a:xfrm>
            <a:off x="3433456" y="2494344"/>
            <a:ext cx="3144813" cy="4478802"/>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7792" rtlCol="0" anchor="t"/>
          <a:lstStyle/>
          <a:p>
            <a:pPr defTabSz="479969"/>
            <a:r>
              <a:rPr lang="ja-JP" altLang="en-US" sz="1050" b="1" dirty="0">
                <a:solidFill>
                  <a:prstClr val="black"/>
                </a:solidFill>
                <a:latin typeface="Meiryo UI" panose="020B0604030504040204" pitchFamily="50" charset="-128"/>
                <a:ea typeface="Meiryo UI" panose="020B0604030504040204" pitchFamily="50" charset="-128"/>
              </a:rPr>
              <a:t>〇協定の要点</a:t>
            </a:r>
            <a:endParaRPr lang="en-US" altLang="ja-JP" sz="1050" b="1" dirty="0">
              <a:solidFill>
                <a:prstClr val="black"/>
              </a:solidFill>
              <a:latin typeface="Meiryo UI" panose="020B0604030504040204" pitchFamily="50" charset="-128"/>
              <a:ea typeface="Meiryo UI" panose="020B0604030504040204" pitchFamily="50" charset="-128"/>
            </a:endParaRPr>
          </a:p>
          <a:p>
            <a:pPr defTabSz="479969"/>
            <a:r>
              <a:rPr lang="ja-JP" altLang="en-US" sz="1050" dirty="0">
                <a:solidFill>
                  <a:prstClr val="black"/>
                </a:solidFill>
                <a:latin typeface="Meiryo UI" panose="020B0604030504040204" pitchFamily="50" charset="-128"/>
                <a:ea typeface="Meiryo UI" panose="020B0604030504040204" pitchFamily="50" charset="-128"/>
              </a:rPr>
              <a:t>　①グレーター・マンチェスターおよびノース・ウェスト地域を生命科学の主要センターにすること</a:t>
            </a:r>
            <a:endParaRPr lang="en-US" altLang="ja-JP" sz="1050" dirty="0">
              <a:solidFill>
                <a:prstClr val="black"/>
              </a:solidFill>
              <a:latin typeface="Meiryo UI" panose="020B0604030504040204" pitchFamily="50" charset="-128"/>
              <a:ea typeface="Meiryo UI" panose="020B0604030504040204" pitchFamily="50" charset="-128"/>
            </a:endParaRPr>
          </a:p>
          <a:p>
            <a:pPr defTabSz="479969"/>
            <a:r>
              <a:rPr lang="ja-JP" altLang="en-US" sz="1050" dirty="0">
                <a:solidFill>
                  <a:prstClr val="black"/>
                </a:solidFill>
                <a:latin typeface="Meiryo UI" panose="020B0604030504040204" pitchFamily="50" charset="-128"/>
                <a:ea typeface="Meiryo UI" panose="020B0604030504040204" pitchFamily="50" charset="-128"/>
              </a:rPr>
              <a:t>　</a:t>
            </a:r>
            <a:r>
              <a:rPr lang="ja-JP" altLang="en-US" sz="1050" b="1" u="sng" dirty="0">
                <a:solidFill>
                  <a:prstClr val="black"/>
                </a:solidFill>
                <a:latin typeface="Meiryo UI" panose="020B0604030504040204" pitchFamily="50" charset="-128"/>
                <a:ea typeface="Meiryo UI" panose="020B0604030504040204" pitchFamily="50" charset="-128"/>
              </a:rPr>
              <a:t>②継続教育施設を強化し職業訓練制度を創設し技能への投資を最大化すること</a:t>
            </a:r>
            <a:endParaRPr lang="en-US" altLang="ja-JP" sz="1050" b="1" u="sng" dirty="0">
              <a:solidFill>
                <a:prstClr val="black"/>
              </a:solidFill>
              <a:latin typeface="Meiryo UI" panose="020B0604030504040204" pitchFamily="50" charset="-128"/>
              <a:ea typeface="Meiryo UI" panose="020B0604030504040204" pitchFamily="50" charset="-128"/>
            </a:endParaRPr>
          </a:p>
          <a:p>
            <a:pPr defTabSz="479969"/>
            <a:r>
              <a:rPr lang="ja-JP" altLang="en-US" sz="1050" dirty="0">
                <a:solidFill>
                  <a:prstClr val="black"/>
                </a:solidFill>
                <a:latin typeface="Meiryo UI" panose="020B0604030504040204" pitchFamily="50" charset="-128"/>
                <a:ea typeface="Meiryo UI" panose="020B0604030504040204" pitchFamily="50" charset="-128"/>
              </a:rPr>
              <a:t>　</a:t>
            </a:r>
            <a:r>
              <a:rPr lang="ja-JP" altLang="en-US" sz="1050" b="1" u="sng" dirty="0">
                <a:solidFill>
                  <a:prstClr val="black"/>
                </a:solidFill>
                <a:latin typeface="Meiryo UI" panose="020B0604030504040204" pitchFamily="50" charset="-128"/>
                <a:ea typeface="Meiryo UI" panose="020B0604030504040204" pitchFamily="50" charset="-128"/>
              </a:rPr>
              <a:t>③公共交通および道路への主要な投資</a:t>
            </a:r>
            <a:endParaRPr lang="en-US" altLang="ja-JP" sz="1050" b="1" u="sng" dirty="0">
              <a:solidFill>
                <a:prstClr val="black"/>
              </a:solidFill>
              <a:latin typeface="Meiryo UI" panose="020B0604030504040204" pitchFamily="50" charset="-128"/>
              <a:ea typeface="Meiryo UI" panose="020B0604030504040204" pitchFamily="50" charset="-128"/>
            </a:endParaRPr>
          </a:p>
          <a:p>
            <a:pPr defTabSz="479969"/>
            <a:r>
              <a:rPr lang="ja-JP" altLang="en-US" sz="1050" dirty="0">
                <a:solidFill>
                  <a:prstClr val="black"/>
                </a:solidFill>
                <a:latin typeface="Meiryo UI" panose="020B0604030504040204" pitchFamily="50" charset="-128"/>
                <a:ea typeface="Meiryo UI" panose="020B0604030504040204" pitchFamily="50" charset="-128"/>
              </a:rPr>
              <a:t>　④公共サービスを改革し二重行政を減らし住民の要望に基づいて設計すること</a:t>
            </a:r>
            <a:endParaRPr lang="en-US" altLang="ja-JP" sz="1050" dirty="0">
              <a:solidFill>
                <a:prstClr val="black"/>
              </a:solidFill>
              <a:latin typeface="Meiryo UI" panose="020B0604030504040204" pitchFamily="50" charset="-128"/>
              <a:ea typeface="Meiryo UI" panose="020B0604030504040204" pitchFamily="50" charset="-128"/>
            </a:endParaRPr>
          </a:p>
          <a:p>
            <a:pPr defTabSz="479969"/>
            <a:r>
              <a:rPr lang="ja-JP" altLang="en-US" sz="1050" dirty="0">
                <a:solidFill>
                  <a:prstClr val="black"/>
                </a:solidFill>
                <a:latin typeface="Meiryo UI" panose="020B0604030504040204" pitchFamily="50" charset="-128"/>
                <a:ea typeface="Meiryo UI" panose="020B0604030504040204" pitchFamily="50" charset="-128"/>
              </a:rPr>
              <a:t>　⑤効果的なビジネス支援サービスの提供</a:t>
            </a:r>
            <a:endParaRPr lang="en-US" altLang="ja-JP" sz="1050" dirty="0">
              <a:solidFill>
                <a:prstClr val="black"/>
              </a:solidFill>
              <a:latin typeface="Meiryo UI" panose="020B0604030504040204" pitchFamily="50" charset="-128"/>
              <a:ea typeface="Meiryo UI" panose="020B0604030504040204" pitchFamily="50" charset="-128"/>
            </a:endParaRPr>
          </a:p>
          <a:p>
            <a:pPr defTabSz="479969"/>
            <a:endParaRPr lang="en-US" altLang="ja-JP" sz="1050" dirty="0">
              <a:solidFill>
                <a:prstClr val="black"/>
              </a:solidFill>
              <a:latin typeface="Meiryo UI" panose="020B0604030504040204" pitchFamily="50" charset="-128"/>
              <a:ea typeface="Meiryo UI" panose="020B0604030504040204" pitchFamily="50" charset="-128"/>
            </a:endParaRPr>
          </a:p>
          <a:p>
            <a:pPr defTabSz="479969"/>
            <a:r>
              <a:rPr lang="ja-JP" altLang="en-US" sz="1050" b="1" dirty="0">
                <a:solidFill>
                  <a:prstClr val="black"/>
                </a:solidFill>
                <a:latin typeface="Meiryo UI" panose="020B0604030504040204" pitchFamily="50" charset="-128"/>
                <a:ea typeface="Meiryo UI" panose="020B0604030504040204" pitchFamily="50" charset="-128"/>
              </a:rPr>
              <a:t>〇具体的な事業は下記の通り</a:t>
            </a:r>
            <a:endParaRPr lang="en-US" altLang="ja-JP" sz="1050" b="1" dirty="0">
              <a:solidFill>
                <a:prstClr val="black"/>
              </a:solidFill>
              <a:latin typeface="Meiryo UI" panose="020B0604030504040204" pitchFamily="50" charset="-128"/>
              <a:ea typeface="Meiryo UI" panose="020B0604030504040204" pitchFamily="50" charset="-128"/>
            </a:endParaRPr>
          </a:p>
          <a:p>
            <a:pPr defTabSz="479969"/>
            <a:r>
              <a:rPr lang="ja-JP" altLang="en-US" sz="1050" dirty="0">
                <a:solidFill>
                  <a:prstClr val="black"/>
                </a:solidFill>
                <a:latin typeface="Meiryo UI" panose="020B0604030504040204" pitchFamily="50" charset="-128"/>
                <a:ea typeface="Meiryo UI" panose="020B0604030504040204" pitchFamily="50" charset="-128"/>
              </a:rPr>
              <a:t>・ </a:t>
            </a:r>
            <a:r>
              <a:rPr lang="en-US" altLang="ja-JP" sz="1050" dirty="0">
                <a:solidFill>
                  <a:prstClr val="black"/>
                </a:solidFill>
                <a:latin typeface="Meiryo UI" panose="020B0604030504040204" pitchFamily="50" charset="-128"/>
                <a:ea typeface="Meiryo UI" panose="020B0604030504040204" pitchFamily="50" charset="-128"/>
              </a:rPr>
              <a:t>Cheshire and Warrington LEP </a:t>
            </a:r>
            <a:r>
              <a:rPr lang="ja-JP" altLang="en-US" sz="1050" dirty="0">
                <a:solidFill>
                  <a:prstClr val="black"/>
                </a:solidFill>
                <a:latin typeface="Meiryo UI" panose="020B0604030504040204" pitchFamily="50" charset="-128"/>
                <a:ea typeface="Meiryo UI" panose="020B0604030504040204" pitchFamily="50" charset="-128"/>
              </a:rPr>
              <a:t>との共同事業として、</a:t>
            </a:r>
            <a:r>
              <a:rPr lang="en-US" altLang="ja-JP" sz="1050" dirty="0">
                <a:solidFill>
                  <a:prstClr val="black"/>
                </a:solidFill>
                <a:latin typeface="Meiryo UI" panose="020B0604030504040204" pitchFamily="50" charset="-128"/>
                <a:ea typeface="Meiryo UI" panose="020B0604030504040204" pitchFamily="50" charset="-128"/>
              </a:rPr>
              <a:t>4,000 </a:t>
            </a:r>
            <a:r>
              <a:rPr lang="ja-JP" altLang="en-US" sz="1050" dirty="0">
                <a:solidFill>
                  <a:prstClr val="black"/>
                </a:solidFill>
                <a:latin typeface="Meiryo UI" panose="020B0604030504040204" pitchFamily="50" charset="-128"/>
                <a:ea typeface="Meiryo UI" panose="020B0604030504040204" pitchFamily="50" charset="-128"/>
              </a:rPr>
              <a:t>万ポンド規模の生命科学対内投資基金の立ち上げ。</a:t>
            </a:r>
          </a:p>
          <a:p>
            <a:pPr defTabSz="479969"/>
            <a:r>
              <a:rPr lang="ja-JP" altLang="en-US" sz="1050" b="1" u="sng" dirty="0">
                <a:solidFill>
                  <a:prstClr val="black"/>
                </a:solidFill>
                <a:latin typeface="Meiryo UI" panose="020B0604030504040204" pitchFamily="50" charset="-128"/>
                <a:ea typeface="Meiryo UI" panose="020B0604030504040204" pitchFamily="50" charset="-128"/>
              </a:rPr>
              <a:t>・ グレーター・マンチェスター内の継続教育機関および提供者対象の</a:t>
            </a:r>
            <a:r>
              <a:rPr lang="en-US" altLang="ja-JP" sz="1050" b="1" u="sng" dirty="0">
                <a:solidFill>
                  <a:prstClr val="black"/>
                </a:solidFill>
                <a:latin typeface="Meiryo UI" panose="020B0604030504040204" pitchFamily="50" charset="-128"/>
                <a:ea typeface="Meiryo UI" panose="020B0604030504040204" pitchFamily="50" charset="-128"/>
              </a:rPr>
              <a:t>3,500</a:t>
            </a:r>
            <a:r>
              <a:rPr lang="ja-JP" altLang="en-US" sz="1050" b="1" u="sng" dirty="0">
                <a:solidFill>
                  <a:prstClr val="black"/>
                </a:solidFill>
                <a:latin typeface="Meiryo UI" panose="020B0604030504040204" pitchFamily="50" charset="-128"/>
                <a:ea typeface="Meiryo UI" panose="020B0604030504040204" pitchFamily="50" charset="-128"/>
              </a:rPr>
              <a:t>万ポンド規模の投資プログラム。</a:t>
            </a:r>
          </a:p>
          <a:p>
            <a:pPr defTabSz="479969"/>
            <a:r>
              <a:rPr lang="ja-JP" altLang="en-US" sz="1050" b="1" u="sng" dirty="0">
                <a:solidFill>
                  <a:prstClr val="black"/>
                </a:solidFill>
                <a:latin typeface="Meiryo UI" panose="020B0604030504040204" pitchFamily="50" charset="-128"/>
                <a:ea typeface="Meiryo UI" panose="020B0604030504040204" pitchFamily="50" charset="-128"/>
              </a:rPr>
              <a:t>・ ボルトンからマンチェスター間の</a:t>
            </a:r>
            <a:r>
              <a:rPr lang="en-US" altLang="ja-JP" sz="1050" b="1" u="sng" dirty="0">
                <a:solidFill>
                  <a:prstClr val="black"/>
                </a:solidFill>
                <a:latin typeface="Meiryo UI" panose="020B0604030504040204" pitchFamily="50" charset="-128"/>
                <a:ea typeface="Meiryo UI" panose="020B0604030504040204" pitchFamily="50" charset="-128"/>
              </a:rPr>
              <a:t>8</a:t>
            </a:r>
            <a:r>
              <a:rPr lang="ja-JP" altLang="en-US" sz="1050" b="1" u="sng" dirty="0">
                <a:solidFill>
                  <a:prstClr val="black"/>
                </a:solidFill>
                <a:latin typeface="Meiryo UI" panose="020B0604030504040204" pitchFamily="50" charset="-128"/>
                <a:ea typeface="Meiryo UI" panose="020B0604030504040204" pitchFamily="50" charset="-128"/>
              </a:rPr>
              <a:t>号線のバス・サービスを主に改善する新しい高品質バス・ネットワークの設定。</a:t>
            </a:r>
          </a:p>
          <a:p>
            <a:pPr defTabSz="479969"/>
            <a:r>
              <a:rPr lang="ja-JP" altLang="en-US" sz="1050" b="1" u="sng" dirty="0">
                <a:solidFill>
                  <a:prstClr val="black"/>
                </a:solidFill>
                <a:latin typeface="Meiryo UI" panose="020B0604030504040204" pitchFamily="50" charset="-128"/>
                <a:ea typeface="Meiryo UI" panose="020B0604030504040204" pitchFamily="50" charset="-128"/>
              </a:rPr>
              <a:t>・ アシュトン・タウンセンター内の公共交通の交差を改善する新アシュトン・タウンセンター・インターチェンジ。</a:t>
            </a:r>
          </a:p>
          <a:p>
            <a:pPr defTabSz="479969"/>
            <a:r>
              <a:rPr lang="ja-JP" altLang="en-US" sz="1050" b="1" u="sng" dirty="0">
                <a:solidFill>
                  <a:prstClr val="black"/>
                </a:solidFill>
                <a:latin typeface="Meiryo UI" panose="020B0604030504040204" pitchFamily="50" charset="-128"/>
                <a:ea typeface="Meiryo UI" panose="020B0604030504040204" pitchFamily="50" charset="-128"/>
              </a:rPr>
              <a:t>・ バスと鉄道の乗り換えを容易にし、進行中のタウンセンターの再生を支援する新ストックポート・インターチェンジおよびタウンセンター接続事業。</a:t>
            </a:r>
          </a:p>
          <a:p>
            <a:pPr defTabSz="479969"/>
            <a:r>
              <a:rPr lang="ja-JP" altLang="en-US" sz="1050" b="1" u="sng" dirty="0">
                <a:solidFill>
                  <a:prstClr val="black"/>
                </a:solidFill>
                <a:latin typeface="Meiryo UI" panose="020B0604030504040204" pitchFamily="50" charset="-128"/>
                <a:ea typeface="Meiryo UI" panose="020B0604030504040204" pitchFamily="50" charset="-128"/>
              </a:rPr>
              <a:t>・ 交差点、自転車およびバス施設、歩道の改善など、タウンセンターにおける交通の改善事業。</a:t>
            </a:r>
          </a:p>
        </p:txBody>
      </p:sp>
      <p:sp>
        <p:nvSpPr>
          <p:cNvPr id="31" name="正方形/長方形 30"/>
          <p:cNvSpPr/>
          <p:nvPr/>
        </p:nvSpPr>
        <p:spPr>
          <a:xfrm>
            <a:off x="4176087" y="2253231"/>
            <a:ext cx="1245854" cy="286232"/>
          </a:xfrm>
          <a:prstGeom prst="rect">
            <a:avLst/>
          </a:prstGeom>
        </p:spPr>
        <p:txBody>
          <a:bodyPr wrap="none">
            <a:spAutoFit/>
          </a:bodyPr>
          <a:lstStyle/>
          <a:p>
            <a:pPr defTabSz="479969"/>
            <a:r>
              <a:rPr lang="en-US" altLang="ja-JP" sz="1260" b="1" dirty="0">
                <a:solidFill>
                  <a:prstClr val="black"/>
                </a:solidFill>
                <a:latin typeface="Meiryo UI" panose="020B0604030504040204" pitchFamily="50" charset="-128"/>
                <a:ea typeface="Meiryo UI" panose="020B0604030504040204" pitchFamily="50" charset="-128"/>
              </a:rPr>
              <a:t>Growth Deal</a:t>
            </a:r>
            <a:endParaRPr lang="ja-JP" altLang="en-US" sz="1260" b="1" dirty="0">
              <a:solidFill>
                <a:prstClr val="black"/>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6755246" y="2265097"/>
            <a:ext cx="2842766" cy="286232"/>
          </a:xfrm>
          <a:prstGeom prst="rect">
            <a:avLst/>
          </a:prstGeom>
        </p:spPr>
        <p:txBody>
          <a:bodyPr wrap="none">
            <a:spAutoFit/>
          </a:bodyPr>
          <a:lstStyle/>
          <a:p>
            <a:pPr defTabSz="479969"/>
            <a:r>
              <a:rPr lang="en-US" altLang="ja-JP" sz="1260" b="1" dirty="0">
                <a:solidFill>
                  <a:prstClr val="black"/>
                </a:solidFill>
                <a:latin typeface="Meiryo UI" panose="020B0604030504040204" pitchFamily="50" charset="-128"/>
                <a:ea typeface="Meiryo UI" panose="020B0604030504040204" pitchFamily="50" charset="-128"/>
              </a:rPr>
              <a:t>Devolution Deal</a:t>
            </a:r>
            <a:r>
              <a:rPr lang="ja-JP" altLang="en-US" sz="1260" b="1" dirty="0">
                <a:solidFill>
                  <a:prstClr val="black"/>
                </a:solidFill>
                <a:latin typeface="Meiryo UI" panose="020B0604030504040204" pitchFamily="50" charset="-128"/>
                <a:ea typeface="Meiryo UI" panose="020B0604030504040204" pitchFamily="50" charset="-128"/>
              </a:rPr>
              <a:t>（</a:t>
            </a:r>
            <a:r>
              <a:rPr lang="en-US" altLang="ja-JP" sz="1260" b="1" dirty="0">
                <a:solidFill>
                  <a:prstClr val="black"/>
                </a:solidFill>
                <a:latin typeface="Meiryo UI" panose="020B0604030504040204" pitchFamily="50" charset="-128"/>
                <a:ea typeface="Meiryo UI" panose="020B0604030504040204" pitchFamily="50" charset="-128"/>
              </a:rPr>
              <a:t>2014</a:t>
            </a:r>
            <a:r>
              <a:rPr lang="ja-JP" altLang="en-US" sz="1260" b="1" dirty="0">
                <a:solidFill>
                  <a:prstClr val="black"/>
                </a:solidFill>
                <a:latin typeface="Meiryo UI" panose="020B0604030504040204" pitchFamily="50" charset="-128"/>
                <a:ea typeface="Meiryo UI" panose="020B0604030504040204" pitchFamily="50" charset="-128"/>
              </a:rPr>
              <a:t>年</a:t>
            </a:r>
            <a:r>
              <a:rPr lang="en-US" altLang="ja-JP" sz="1260" b="1" dirty="0">
                <a:solidFill>
                  <a:prstClr val="black"/>
                </a:solidFill>
                <a:latin typeface="Meiryo UI" panose="020B0604030504040204" pitchFamily="50" charset="-128"/>
                <a:ea typeface="Meiryo UI" panose="020B0604030504040204" pitchFamily="50" charset="-128"/>
              </a:rPr>
              <a:t>11</a:t>
            </a:r>
            <a:r>
              <a:rPr lang="ja-JP" altLang="en-US" sz="1260" b="1" dirty="0">
                <a:solidFill>
                  <a:prstClr val="black"/>
                </a:solidFill>
                <a:latin typeface="Meiryo UI" panose="020B0604030504040204" pitchFamily="50" charset="-128"/>
                <a:ea typeface="Meiryo UI" panose="020B0604030504040204" pitchFamily="50" charset="-128"/>
              </a:rPr>
              <a:t>月）</a:t>
            </a:r>
          </a:p>
        </p:txBody>
      </p:sp>
      <p:sp>
        <p:nvSpPr>
          <p:cNvPr id="34" name="角丸四角形 33"/>
          <p:cNvSpPr/>
          <p:nvPr/>
        </p:nvSpPr>
        <p:spPr>
          <a:xfrm>
            <a:off x="6620088" y="2494344"/>
            <a:ext cx="3144813" cy="4478802"/>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7792" rtlCol="0" anchor="t"/>
          <a:lstStyle/>
          <a:p>
            <a:pPr defTabSz="479969"/>
            <a:r>
              <a:rPr lang="ja-JP" altLang="en-US" sz="840" b="1" dirty="0">
                <a:solidFill>
                  <a:prstClr val="black"/>
                </a:solidFill>
                <a:latin typeface="Meiryo UI" panose="020B0604030504040204" pitchFamily="50" charset="-128"/>
                <a:ea typeface="Meiryo UI" panose="020B0604030504040204" pitchFamily="50" charset="-128"/>
              </a:rPr>
              <a:t>〇第</a:t>
            </a:r>
            <a:r>
              <a:rPr lang="en-US" altLang="ja-JP" sz="840" b="1" dirty="0">
                <a:solidFill>
                  <a:prstClr val="black"/>
                </a:solidFill>
                <a:latin typeface="Meiryo UI" panose="020B0604030504040204" pitchFamily="50" charset="-128"/>
                <a:ea typeface="Meiryo UI" panose="020B0604030504040204" pitchFamily="50" charset="-128"/>
              </a:rPr>
              <a:t>1</a:t>
            </a:r>
            <a:r>
              <a:rPr lang="ja-JP" altLang="en-US" sz="840" b="1" dirty="0">
                <a:solidFill>
                  <a:prstClr val="black"/>
                </a:solidFill>
                <a:latin typeface="Meiryo UI" panose="020B0604030504040204" pitchFamily="50" charset="-128"/>
                <a:ea typeface="Meiryo UI" panose="020B0604030504040204" pitchFamily="50" charset="-128"/>
              </a:rPr>
              <a:t>回「グレーターマンチェスター合意」（</a:t>
            </a:r>
            <a:r>
              <a:rPr lang="en-US" altLang="ja-JP" sz="840" b="1" dirty="0">
                <a:solidFill>
                  <a:prstClr val="black"/>
                </a:solidFill>
                <a:latin typeface="Meiryo UI" panose="020B0604030504040204" pitchFamily="50" charset="-128"/>
                <a:ea typeface="Meiryo UI" panose="020B0604030504040204" pitchFamily="50" charset="-128"/>
              </a:rPr>
              <a:t>2014</a:t>
            </a:r>
            <a:r>
              <a:rPr lang="ja-JP" altLang="en-US" sz="840" b="1" dirty="0">
                <a:solidFill>
                  <a:prstClr val="black"/>
                </a:solidFill>
                <a:latin typeface="Meiryo UI" panose="020B0604030504040204" pitchFamily="50" charset="-128"/>
                <a:ea typeface="Meiryo UI" panose="020B0604030504040204" pitchFamily="50" charset="-128"/>
              </a:rPr>
              <a:t>年</a:t>
            </a:r>
            <a:r>
              <a:rPr lang="en-US" altLang="ja-JP" sz="840" b="1" dirty="0">
                <a:solidFill>
                  <a:prstClr val="black"/>
                </a:solidFill>
                <a:latin typeface="Meiryo UI" panose="020B0604030504040204" pitchFamily="50" charset="-128"/>
                <a:ea typeface="Meiryo UI" panose="020B0604030504040204" pitchFamily="50" charset="-128"/>
              </a:rPr>
              <a:t>11</a:t>
            </a:r>
            <a:r>
              <a:rPr lang="ja-JP" altLang="en-US" sz="840" b="1" dirty="0">
                <a:solidFill>
                  <a:prstClr val="black"/>
                </a:solidFill>
                <a:latin typeface="Meiryo UI" panose="020B0604030504040204" pitchFamily="50" charset="-128"/>
                <a:ea typeface="Meiryo UI" panose="020B0604030504040204" pitchFamily="50" charset="-128"/>
              </a:rPr>
              <a:t>月）：公選首長が担う権限について</a:t>
            </a:r>
            <a:endParaRPr lang="en-US" altLang="ja-JP" sz="840" b="1" dirty="0">
              <a:solidFill>
                <a:prstClr val="black"/>
              </a:solidFill>
              <a:latin typeface="Meiryo UI" panose="020B0604030504040204" pitchFamily="50" charset="-128"/>
              <a:ea typeface="Meiryo UI" panose="020B0604030504040204" pitchFamily="50" charset="-128"/>
            </a:endParaRPr>
          </a:p>
          <a:p>
            <a:pPr defTabSz="479969"/>
            <a:r>
              <a:rPr lang="ja-JP" altLang="en-US" sz="840" b="1" u="sng" dirty="0">
                <a:solidFill>
                  <a:prstClr val="black"/>
                </a:solidFill>
                <a:latin typeface="Meiryo UI" panose="020B0604030504040204" pitchFamily="50" charset="-128"/>
                <a:ea typeface="Meiryo UI" panose="020B0604030504040204" pitchFamily="50" charset="-128"/>
              </a:rPr>
              <a:t>・統合された複数年にわたる交通関連予算。</a:t>
            </a:r>
          </a:p>
          <a:p>
            <a:pPr defTabSz="479969"/>
            <a:r>
              <a:rPr lang="ja-JP" altLang="en-US" sz="840" dirty="0">
                <a:solidFill>
                  <a:prstClr val="black"/>
                </a:solidFill>
                <a:latin typeface="Meiryo UI" panose="020B0604030504040204" pitchFamily="50" charset="-128"/>
                <a:ea typeface="Meiryo UI" panose="020B0604030504040204" pitchFamily="50" charset="-128"/>
              </a:rPr>
              <a:t>・ 事業権限が付与されたバス事業、鉄道の駅、「スマート・チケット」（ロンドンのオイスター・カードのようなもの）に関する責任。</a:t>
            </a:r>
          </a:p>
          <a:p>
            <a:pPr defTabSz="479969"/>
            <a:r>
              <a:rPr lang="ja-JP" altLang="en-US" sz="840" dirty="0">
                <a:solidFill>
                  <a:prstClr val="black"/>
                </a:solidFill>
                <a:latin typeface="Meiryo UI" panose="020B0604030504040204" pitchFamily="50" charset="-128"/>
                <a:ea typeface="Meiryo UI" panose="020B0604030504040204" pitchFamily="50" charset="-128"/>
              </a:rPr>
              <a:t>・ 住宅建設事業者に融資する</a:t>
            </a:r>
            <a:r>
              <a:rPr lang="en-US" altLang="ja-JP" sz="840" dirty="0">
                <a:solidFill>
                  <a:prstClr val="black"/>
                </a:solidFill>
                <a:latin typeface="Meiryo UI" panose="020B0604030504040204" pitchFamily="50" charset="-128"/>
                <a:ea typeface="Meiryo UI" panose="020B0604030504040204" pitchFamily="50" charset="-128"/>
              </a:rPr>
              <a:t>10</a:t>
            </a:r>
            <a:r>
              <a:rPr lang="ja-JP" altLang="en-US" sz="840" dirty="0">
                <a:solidFill>
                  <a:prstClr val="black"/>
                </a:solidFill>
                <a:latin typeface="Meiryo UI" panose="020B0604030504040204" pitchFamily="50" charset="-128"/>
                <a:ea typeface="Meiryo UI" panose="020B0604030504040204" pitchFamily="50" charset="-128"/>
              </a:rPr>
              <a:t>年間で</a:t>
            </a:r>
            <a:r>
              <a:rPr lang="en-US" altLang="ja-JP" sz="840" dirty="0">
                <a:solidFill>
                  <a:prstClr val="black"/>
                </a:solidFill>
                <a:latin typeface="Meiryo UI" panose="020B0604030504040204" pitchFamily="50" charset="-128"/>
                <a:ea typeface="Meiryo UI" panose="020B0604030504040204" pitchFamily="50" charset="-128"/>
              </a:rPr>
              <a:t>3</a:t>
            </a:r>
            <a:r>
              <a:rPr lang="ja-JP" altLang="en-US" sz="840" dirty="0">
                <a:solidFill>
                  <a:prstClr val="black"/>
                </a:solidFill>
                <a:latin typeface="Meiryo UI" panose="020B0604030504040204" pitchFamily="50" charset="-128"/>
                <a:ea typeface="Meiryo UI" panose="020B0604030504040204" pitchFamily="50" charset="-128"/>
              </a:rPr>
              <a:t>億ポンドの住宅投資基金（</a:t>
            </a:r>
            <a:r>
              <a:rPr lang="en-US" altLang="ja-JP" sz="840" dirty="0">
                <a:solidFill>
                  <a:prstClr val="black"/>
                </a:solidFill>
                <a:latin typeface="Meiryo UI" panose="020B0604030504040204" pitchFamily="50" charset="-128"/>
                <a:ea typeface="Meiryo UI" panose="020B0604030504040204" pitchFamily="50" charset="-128"/>
              </a:rPr>
              <a:t>10</a:t>
            </a:r>
            <a:r>
              <a:rPr lang="ja-JP" altLang="en-US" sz="840" dirty="0">
                <a:solidFill>
                  <a:prstClr val="black"/>
                </a:solidFill>
                <a:latin typeface="Meiryo UI" panose="020B0604030504040204" pitchFamily="50" charset="-128"/>
                <a:ea typeface="Meiryo UI" panose="020B0604030504040204" pitchFamily="50" charset="-128"/>
              </a:rPr>
              <a:t>年経過後は自立化する）。</a:t>
            </a:r>
          </a:p>
          <a:p>
            <a:pPr defTabSz="479969"/>
            <a:r>
              <a:rPr lang="ja-JP" altLang="en-US" sz="840" b="1" u="sng" dirty="0">
                <a:solidFill>
                  <a:prstClr val="black"/>
                </a:solidFill>
                <a:latin typeface="Meiryo UI" panose="020B0604030504040204" pitchFamily="50" charset="-128"/>
                <a:ea typeface="Meiryo UI" panose="020B0604030504040204" pitchFamily="50" charset="-128"/>
              </a:rPr>
              <a:t>・ ロンドン市長の権限に匹敵する法定の空間戦略を策定する権限。これは合同行政機構の内閣（</a:t>
            </a:r>
            <a:r>
              <a:rPr lang="en-US" altLang="ja-JP" sz="840" b="1" u="sng" dirty="0">
                <a:solidFill>
                  <a:prstClr val="black"/>
                </a:solidFill>
                <a:latin typeface="Meiryo UI" panose="020B0604030504040204" pitchFamily="50" charset="-128"/>
                <a:ea typeface="Meiryo UI" panose="020B0604030504040204" pitchFamily="50" charset="-128"/>
              </a:rPr>
              <a:t>10</a:t>
            </a:r>
            <a:r>
              <a:rPr lang="ja-JP" altLang="en-US" sz="840" b="1" u="sng" dirty="0">
                <a:solidFill>
                  <a:prstClr val="black"/>
                </a:solidFill>
                <a:latin typeface="Meiryo UI" panose="020B0604030504040204" pitchFamily="50" charset="-128"/>
                <a:ea typeface="Meiryo UI" panose="020B0604030504040204" pitchFamily="50" charset="-128"/>
              </a:rPr>
              <a:t>人の構成自治体の長で構成）による全会一致の承認に属する。</a:t>
            </a:r>
          </a:p>
          <a:p>
            <a:pPr defTabSz="479969"/>
            <a:r>
              <a:rPr lang="ja-JP" altLang="en-US" sz="840" b="1" u="sng" dirty="0">
                <a:solidFill>
                  <a:prstClr val="black"/>
                </a:solidFill>
                <a:latin typeface="Meiryo UI" panose="020B0604030504040204" pitchFamily="50" charset="-128"/>
                <a:ea typeface="Meiryo UI" panose="020B0604030504040204" pitchFamily="50" charset="-128"/>
              </a:rPr>
              <a:t>・ マンチェスター “</a:t>
            </a:r>
            <a:r>
              <a:rPr lang="en-US" altLang="ja-JP" sz="840" b="1" u="sng" dirty="0">
                <a:solidFill>
                  <a:prstClr val="black"/>
                </a:solidFill>
                <a:latin typeface="Meiryo UI" panose="020B0604030504040204" pitchFamily="50" charset="-128"/>
                <a:ea typeface="Meiryo UI" panose="020B0604030504040204" pitchFamily="50" charset="-128"/>
              </a:rPr>
              <a:t>earn-back” </a:t>
            </a:r>
            <a:r>
              <a:rPr lang="ja-JP" altLang="en-US" sz="840" b="1" u="sng" dirty="0">
                <a:solidFill>
                  <a:prstClr val="black"/>
                </a:solidFill>
                <a:latin typeface="Meiryo UI" panose="020B0604030504040204" pitchFamily="50" charset="-128"/>
                <a:ea typeface="Meiryo UI" panose="020B0604030504040204" pitchFamily="50" charset="-128"/>
              </a:rPr>
              <a:t>合意に関する改善された形態。</a:t>
            </a:r>
          </a:p>
          <a:p>
            <a:pPr defTabSz="479969"/>
            <a:r>
              <a:rPr lang="ja-JP" altLang="en-US" sz="840" dirty="0">
                <a:solidFill>
                  <a:prstClr val="black"/>
                </a:solidFill>
                <a:latin typeface="Meiryo UI" panose="020B0604030504040204" pitchFamily="50" charset="-128"/>
                <a:ea typeface="Meiryo UI" panose="020B0604030504040204" pitchFamily="50" charset="-128"/>
              </a:rPr>
              <a:t>・ また公選首長はグレーター・マンチェスター警察・犯罪コミッショナーにもなる。一方、</a:t>
            </a:r>
            <a:r>
              <a:rPr lang="en-US" altLang="ja-JP" sz="840" dirty="0">
                <a:solidFill>
                  <a:prstClr val="black"/>
                </a:solidFill>
                <a:latin typeface="Meiryo UI" panose="020B0604030504040204" pitchFamily="50" charset="-128"/>
                <a:ea typeface="Meiryo UI" panose="020B0604030504040204" pitchFamily="50" charset="-128"/>
              </a:rPr>
              <a:t>GMCA </a:t>
            </a:r>
            <a:r>
              <a:rPr lang="ja-JP" altLang="en-US" sz="840" dirty="0">
                <a:solidFill>
                  <a:prstClr val="black"/>
                </a:solidFill>
                <a:latin typeface="Meiryo UI" panose="020B0604030504040204" pitchFamily="50" charset="-128"/>
                <a:ea typeface="Meiryo UI" panose="020B0604030504040204" pitchFamily="50" charset="-128"/>
              </a:rPr>
              <a:t>は、次の追加的な権限や財源を引き受ける。</a:t>
            </a:r>
          </a:p>
          <a:p>
            <a:pPr defTabSz="479969"/>
            <a:r>
              <a:rPr lang="ja-JP" altLang="en-US" sz="840" dirty="0">
                <a:solidFill>
                  <a:prstClr val="black"/>
                </a:solidFill>
                <a:latin typeface="Meiryo UI" panose="020B0604030504040204" pitchFamily="50" charset="-128"/>
                <a:ea typeface="Meiryo UI" panose="020B0604030504040204" pitchFamily="50" charset="-128"/>
              </a:rPr>
              <a:t>・ </a:t>
            </a:r>
            <a:r>
              <a:rPr lang="en-US" altLang="ja-JP" sz="840" dirty="0">
                <a:solidFill>
                  <a:prstClr val="black"/>
                </a:solidFill>
                <a:latin typeface="Meiryo UI" panose="020B0604030504040204" pitchFamily="50" charset="-128"/>
                <a:ea typeface="Meiryo UI" panose="020B0604030504040204" pitchFamily="50" charset="-128"/>
              </a:rPr>
              <a:t>the Growth Accelerator</a:t>
            </a:r>
            <a:r>
              <a:rPr lang="ja-JP" altLang="en-US" sz="840" dirty="0" err="1">
                <a:solidFill>
                  <a:prstClr val="black"/>
                </a:solidFill>
                <a:latin typeface="Meiryo UI" panose="020B0604030504040204" pitchFamily="50" charset="-128"/>
                <a:ea typeface="Meiryo UI" panose="020B0604030504040204" pitchFamily="50" charset="-128"/>
              </a:rPr>
              <a:t>、</a:t>
            </a:r>
            <a:r>
              <a:rPr lang="en-US" altLang="ja-JP" sz="840" dirty="0">
                <a:solidFill>
                  <a:prstClr val="black"/>
                </a:solidFill>
                <a:latin typeface="Meiryo UI" panose="020B0604030504040204" pitchFamily="50" charset="-128"/>
                <a:ea typeface="Meiryo UI" panose="020B0604030504040204" pitchFamily="50" charset="-128"/>
              </a:rPr>
              <a:t>Manufacturing Advice Service</a:t>
            </a:r>
            <a:r>
              <a:rPr lang="ja-JP" altLang="en-US" sz="840" dirty="0" err="1">
                <a:solidFill>
                  <a:prstClr val="black"/>
                </a:solidFill>
                <a:latin typeface="Meiryo UI" panose="020B0604030504040204" pitchFamily="50" charset="-128"/>
                <a:ea typeface="Meiryo UI" panose="020B0604030504040204" pitchFamily="50" charset="-128"/>
              </a:rPr>
              <a:t>、</a:t>
            </a:r>
            <a:r>
              <a:rPr lang="en-US" altLang="ja-JP" sz="840" dirty="0">
                <a:solidFill>
                  <a:prstClr val="black"/>
                </a:solidFill>
                <a:latin typeface="Meiryo UI" panose="020B0604030504040204" pitchFamily="50" charset="-128"/>
                <a:ea typeface="Meiryo UI" panose="020B0604030504040204" pitchFamily="50" charset="-128"/>
              </a:rPr>
              <a:t>UKTI Export Advice </a:t>
            </a:r>
            <a:r>
              <a:rPr lang="ja-JP" altLang="en-US" sz="840" dirty="0">
                <a:solidFill>
                  <a:prstClr val="black"/>
                </a:solidFill>
                <a:latin typeface="Meiryo UI" panose="020B0604030504040204" pitchFamily="50" charset="-128"/>
                <a:ea typeface="Meiryo UI" panose="020B0604030504040204" pitchFamily="50" charset="-128"/>
              </a:rPr>
              <a:t>などのビジネス支援予算を委譲される。</a:t>
            </a:r>
          </a:p>
          <a:p>
            <a:pPr defTabSz="479969"/>
            <a:r>
              <a:rPr lang="ja-JP" altLang="en-US" sz="840" b="1" u="sng" dirty="0">
                <a:solidFill>
                  <a:prstClr val="black"/>
                </a:solidFill>
                <a:latin typeface="Meiryo UI" panose="020B0604030504040204" pitchFamily="50" charset="-128"/>
                <a:ea typeface="Meiryo UI" panose="020B0604030504040204" pitchFamily="50" charset="-128"/>
              </a:rPr>
              <a:t>・ グレーター・マンチェスターにおける継続教育を再編する権限に加えて雇用主向け職業訓練補助金を統制する権限。</a:t>
            </a:r>
          </a:p>
          <a:p>
            <a:pPr defTabSz="479969"/>
            <a:r>
              <a:rPr lang="ja-JP" altLang="en-US" sz="840" b="1" u="sng" dirty="0">
                <a:solidFill>
                  <a:prstClr val="black"/>
                </a:solidFill>
                <a:latin typeface="Meiryo UI" panose="020B0604030504040204" pitchFamily="50" charset="-128"/>
                <a:ea typeface="Meiryo UI" panose="020B0604030504040204" pitchFamily="50" charset="-128"/>
              </a:rPr>
              <a:t>・ 労働プログラム（</a:t>
            </a:r>
            <a:r>
              <a:rPr lang="en-US" altLang="ja-JP" sz="840" b="1" u="sng" dirty="0">
                <a:solidFill>
                  <a:prstClr val="black"/>
                </a:solidFill>
                <a:latin typeface="Meiryo UI" panose="020B0604030504040204" pitchFamily="50" charset="-128"/>
                <a:ea typeface="Meiryo UI" panose="020B0604030504040204" pitchFamily="50" charset="-128"/>
              </a:rPr>
              <a:t>the Work </a:t>
            </a:r>
            <a:r>
              <a:rPr lang="en-US" altLang="ja-JP" sz="840" b="1" u="sng" dirty="0" err="1">
                <a:solidFill>
                  <a:prstClr val="black"/>
                </a:solidFill>
                <a:latin typeface="Meiryo UI" panose="020B0604030504040204" pitchFamily="50" charset="-128"/>
                <a:ea typeface="Meiryo UI" panose="020B0604030504040204" pitchFamily="50" charset="-128"/>
              </a:rPr>
              <a:t>Programme</a:t>
            </a:r>
            <a:r>
              <a:rPr lang="ja-JP" altLang="en-US" sz="840" b="1" u="sng" dirty="0">
                <a:solidFill>
                  <a:prstClr val="black"/>
                </a:solidFill>
                <a:latin typeface="Meiryo UI" panose="020B0604030504040204" pitchFamily="50" charset="-128"/>
                <a:ea typeface="Meiryo UI" panose="020B0604030504040204" pitchFamily="50" charset="-128"/>
              </a:rPr>
              <a:t>）の次の段階に向けて、労働・年金省と共に合同コミッショナーとなる機会。</a:t>
            </a:r>
          </a:p>
          <a:p>
            <a:pPr defTabSz="479969"/>
            <a:r>
              <a:rPr lang="ja-JP" altLang="en-US" sz="840" dirty="0">
                <a:solidFill>
                  <a:prstClr val="black"/>
                </a:solidFill>
                <a:latin typeface="Meiryo UI" panose="020B0604030504040204" pitchFamily="50" charset="-128"/>
                <a:ea typeface="Meiryo UI" panose="020B0604030504040204" pitchFamily="50" charset="-128"/>
              </a:rPr>
              <a:t>・ 合意で定められた要件に従い、住宅投資基金および“</a:t>
            </a:r>
            <a:r>
              <a:rPr lang="en-US" altLang="ja-JP" sz="840" dirty="0">
                <a:solidFill>
                  <a:prstClr val="black"/>
                </a:solidFill>
                <a:latin typeface="Meiryo UI" panose="020B0604030504040204" pitchFamily="50" charset="-128"/>
                <a:ea typeface="Meiryo UI" panose="020B0604030504040204" pitchFamily="50" charset="-128"/>
              </a:rPr>
              <a:t>earn back deal” </a:t>
            </a:r>
            <a:r>
              <a:rPr lang="ja-JP" altLang="en-US" sz="840" dirty="0">
                <a:solidFill>
                  <a:prstClr val="black"/>
                </a:solidFill>
                <a:latin typeface="Meiryo UI" panose="020B0604030504040204" pitchFamily="50" charset="-128"/>
                <a:ea typeface="Meiryo UI" panose="020B0604030504040204" pitchFamily="50" charset="-128"/>
              </a:rPr>
              <a:t>に関する統制権限。ただし、これは公選首長が選出後に公選首長に移管される。</a:t>
            </a:r>
          </a:p>
          <a:p>
            <a:pPr defTabSz="479969"/>
            <a:r>
              <a:rPr lang="ja-JP" altLang="en-US" sz="840" dirty="0">
                <a:solidFill>
                  <a:prstClr val="black"/>
                </a:solidFill>
                <a:latin typeface="Meiryo UI" panose="020B0604030504040204" pitchFamily="50" charset="-128"/>
                <a:ea typeface="Meiryo UI" panose="020B0604030504040204" pitchFamily="50" charset="-128"/>
              </a:rPr>
              <a:t>・ 保健および社会福祉の統合を計画する機会。</a:t>
            </a:r>
            <a:endParaRPr lang="en-US" altLang="ja-JP" sz="840" dirty="0">
              <a:solidFill>
                <a:prstClr val="black"/>
              </a:solidFill>
              <a:latin typeface="Meiryo UI" panose="020B0604030504040204" pitchFamily="50" charset="-128"/>
              <a:ea typeface="Meiryo UI" panose="020B0604030504040204" pitchFamily="50" charset="-128"/>
            </a:endParaRPr>
          </a:p>
          <a:p>
            <a:pPr defTabSz="479969"/>
            <a:endParaRPr lang="en-US" altLang="ja-JP" sz="840" dirty="0">
              <a:solidFill>
                <a:prstClr val="black"/>
              </a:solidFill>
              <a:latin typeface="Meiryo UI" panose="020B0604030504040204" pitchFamily="50" charset="-128"/>
              <a:ea typeface="Meiryo UI" panose="020B0604030504040204" pitchFamily="50" charset="-128"/>
            </a:endParaRPr>
          </a:p>
          <a:p>
            <a:pPr defTabSz="479969"/>
            <a:r>
              <a:rPr lang="ja-JP" altLang="en-US" sz="840" b="1" dirty="0">
                <a:solidFill>
                  <a:prstClr val="black"/>
                </a:solidFill>
                <a:latin typeface="Meiryo UI" panose="020B0604030504040204" pitchFamily="50" charset="-128"/>
                <a:ea typeface="Meiryo UI" panose="020B0604030504040204" pitchFamily="50" charset="-128"/>
              </a:rPr>
              <a:t>〇第</a:t>
            </a:r>
            <a:r>
              <a:rPr lang="en-US" altLang="ja-JP" sz="840" b="1" dirty="0">
                <a:solidFill>
                  <a:prstClr val="black"/>
                </a:solidFill>
                <a:latin typeface="Meiryo UI" panose="020B0604030504040204" pitchFamily="50" charset="-128"/>
                <a:ea typeface="Meiryo UI" panose="020B0604030504040204" pitchFamily="50" charset="-128"/>
              </a:rPr>
              <a:t>2</a:t>
            </a:r>
            <a:r>
              <a:rPr lang="ja-JP" altLang="en-US" sz="840" b="1" dirty="0">
                <a:solidFill>
                  <a:prstClr val="black"/>
                </a:solidFill>
                <a:latin typeface="Meiryo UI" panose="020B0604030504040204" pitchFamily="50" charset="-128"/>
                <a:ea typeface="Meiryo UI" panose="020B0604030504040204" pitchFamily="50" charset="-128"/>
              </a:rPr>
              <a:t>回「グレーター・マンチェスター保険・社会福祉の権限移譲に関する理解の覚書」（</a:t>
            </a:r>
            <a:r>
              <a:rPr lang="en-US" altLang="ja-JP" sz="840" b="1" dirty="0">
                <a:solidFill>
                  <a:prstClr val="black"/>
                </a:solidFill>
                <a:latin typeface="Meiryo UI" panose="020B0604030504040204" pitchFamily="50" charset="-128"/>
                <a:ea typeface="Meiryo UI" panose="020B0604030504040204" pitchFamily="50" charset="-128"/>
              </a:rPr>
              <a:t>2015</a:t>
            </a:r>
            <a:r>
              <a:rPr lang="ja-JP" altLang="en-US" sz="840" b="1" dirty="0">
                <a:solidFill>
                  <a:prstClr val="black"/>
                </a:solidFill>
                <a:latin typeface="Meiryo UI" panose="020B0604030504040204" pitchFamily="50" charset="-128"/>
                <a:ea typeface="Meiryo UI" panose="020B0604030504040204" pitchFamily="50" charset="-128"/>
              </a:rPr>
              <a:t>年</a:t>
            </a:r>
            <a:r>
              <a:rPr lang="en-US" altLang="ja-JP" sz="840" b="1" dirty="0">
                <a:solidFill>
                  <a:prstClr val="black"/>
                </a:solidFill>
                <a:latin typeface="Meiryo UI" panose="020B0604030504040204" pitchFamily="50" charset="-128"/>
                <a:ea typeface="Meiryo UI" panose="020B0604030504040204" pitchFamily="50" charset="-128"/>
              </a:rPr>
              <a:t>2</a:t>
            </a:r>
            <a:r>
              <a:rPr lang="ja-JP" altLang="en-US" sz="840" b="1" dirty="0">
                <a:solidFill>
                  <a:prstClr val="black"/>
                </a:solidFill>
                <a:latin typeface="Meiryo UI" panose="020B0604030504040204" pitchFamily="50" charset="-128"/>
                <a:ea typeface="Meiryo UI" panose="020B0604030504040204" pitchFamily="50" charset="-128"/>
              </a:rPr>
              <a:t>月）</a:t>
            </a:r>
            <a:endParaRPr lang="en-US" altLang="ja-JP" sz="840" b="1" dirty="0">
              <a:solidFill>
                <a:prstClr val="black"/>
              </a:solidFill>
              <a:latin typeface="Meiryo UI" panose="020B0604030504040204" pitchFamily="50" charset="-128"/>
              <a:ea typeface="Meiryo UI" panose="020B0604030504040204" pitchFamily="50" charset="-128"/>
            </a:endParaRPr>
          </a:p>
          <a:p>
            <a:pPr defTabSz="479969"/>
            <a:r>
              <a:rPr lang="ja-JP" altLang="en-US" sz="840" b="1" dirty="0">
                <a:solidFill>
                  <a:prstClr val="black"/>
                </a:solidFill>
                <a:latin typeface="Meiryo UI" panose="020B0604030504040204" pitchFamily="50" charset="-128"/>
                <a:ea typeface="Meiryo UI" panose="020B0604030504040204" pitchFamily="50" charset="-128"/>
              </a:rPr>
              <a:t>〇第</a:t>
            </a:r>
            <a:r>
              <a:rPr lang="en-US" altLang="ja-JP" sz="840" b="1" dirty="0">
                <a:solidFill>
                  <a:prstClr val="black"/>
                </a:solidFill>
                <a:latin typeface="Meiryo UI" panose="020B0604030504040204" pitchFamily="50" charset="-128"/>
                <a:ea typeface="Meiryo UI" panose="020B0604030504040204" pitchFamily="50" charset="-128"/>
              </a:rPr>
              <a:t>3</a:t>
            </a:r>
            <a:r>
              <a:rPr lang="ja-JP" altLang="en-US" sz="840" b="1" dirty="0">
                <a:solidFill>
                  <a:prstClr val="black"/>
                </a:solidFill>
                <a:latin typeface="Meiryo UI" panose="020B0604030504040204" pitchFamily="50" charset="-128"/>
                <a:ea typeface="Meiryo UI" panose="020B0604030504040204" pitchFamily="50" charset="-128"/>
              </a:rPr>
              <a:t>回、</a:t>
            </a:r>
            <a:r>
              <a:rPr lang="en-US" altLang="ja-JP" sz="840" b="1" dirty="0">
                <a:solidFill>
                  <a:prstClr val="black"/>
                </a:solidFill>
                <a:latin typeface="Meiryo UI" panose="020B0604030504040204" pitchFamily="50" charset="-128"/>
                <a:ea typeface="Meiryo UI" panose="020B0604030504040204" pitchFamily="50" charset="-128"/>
              </a:rPr>
              <a:t>2015</a:t>
            </a:r>
            <a:r>
              <a:rPr lang="ja-JP" altLang="en-US" sz="840" b="1" dirty="0">
                <a:solidFill>
                  <a:prstClr val="black"/>
                </a:solidFill>
                <a:latin typeface="Meiryo UI" panose="020B0604030504040204" pitchFamily="50" charset="-128"/>
                <a:ea typeface="Meiryo UI" panose="020B0604030504040204" pitchFamily="50" charset="-128"/>
              </a:rPr>
              <a:t>年夏季予算の一部として、「グレーター・マンチェスター合同行政機構および直接公選首長へのさらなる権限移譲」（</a:t>
            </a:r>
            <a:r>
              <a:rPr lang="en-US" altLang="ja-JP" sz="840" b="1" dirty="0">
                <a:solidFill>
                  <a:prstClr val="black"/>
                </a:solidFill>
                <a:latin typeface="Meiryo UI" panose="020B0604030504040204" pitchFamily="50" charset="-128"/>
                <a:ea typeface="Meiryo UI" panose="020B0604030504040204" pitchFamily="50" charset="-128"/>
              </a:rPr>
              <a:t>2015</a:t>
            </a:r>
            <a:r>
              <a:rPr lang="ja-JP" altLang="en-US" sz="840" b="1" dirty="0">
                <a:solidFill>
                  <a:prstClr val="black"/>
                </a:solidFill>
                <a:latin typeface="Meiryo UI" panose="020B0604030504040204" pitchFamily="50" charset="-128"/>
                <a:ea typeface="Meiryo UI" panose="020B0604030504040204" pitchFamily="50" charset="-128"/>
              </a:rPr>
              <a:t>年</a:t>
            </a:r>
            <a:r>
              <a:rPr lang="en-US" altLang="ja-JP" sz="840" b="1" dirty="0">
                <a:solidFill>
                  <a:prstClr val="black"/>
                </a:solidFill>
                <a:latin typeface="Meiryo UI" panose="020B0604030504040204" pitchFamily="50" charset="-128"/>
                <a:ea typeface="Meiryo UI" panose="020B0604030504040204" pitchFamily="50" charset="-128"/>
              </a:rPr>
              <a:t>7</a:t>
            </a:r>
            <a:r>
              <a:rPr lang="ja-JP" altLang="en-US" sz="840" b="1" dirty="0">
                <a:solidFill>
                  <a:prstClr val="black"/>
                </a:solidFill>
                <a:latin typeface="Meiryo UI" panose="020B0604030504040204" pitchFamily="50" charset="-128"/>
                <a:ea typeface="Meiryo UI" panose="020B0604030504040204" pitchFamily="50" charset="-128"/>
              </a:rPr>
              <a:t>月）</a:t>
            </a:r>
            <a:endParaRPr lang="en-US" altLang="ja-JP" sz="840" b="1" dirty="0">
              <a:solidFill>
                <a:prstClr val="black"/>
              </a:solidFill>
              <a:latin typeface="Meiryo UI" panose="020B0604030504040204" pitchFamily="50" charset="-128"/>
              <a:ea typeface="Meiryo UI" panose="020B0604030504040204" pitchFamily="50" charset="-128"/>
            </a:endParaRPr>
          </a:p>
          <a:p>
            <a:pPr defTabSz="479969"/>
            <a:r>
              <a:rPr lang="ja-JP" altLang="en-US" sz="840" b="1" dirty="0">
                <a:solidFill>
                  <a:prstClr val="black"/>
                </a:solidFill>
                <a:latin typeface="Meiryo UI" panose="020B0604030504040204" pitchFamily="50" charset="-128"/>
                <a:ea typeface="Meiryo UI" panose="020B0604030504040204" pitchFamily="50" charset="-128"/>
              </a:rPr>
              <a:t>〇第</a:t>
            </a:r>
            <a:r>
              <a:rPr lang="en-US" altLang="ja-JP" sz="840" b="1" dirty="0">
                <a:solidFill>
                  <a:prstClr val="black"/>
                </a:solidFill>
                <a:latin typeface="Meiryo UI" panose="020B0604030504040204" pitchFamily="50" charset="-128"/>
                <a:ea typeface="Meiryo UI" panose="020B0604030504040204" pitchFamily="50" charset="-128"/>
              </a:rPr>
              <a:t>4</a:t>
            </a:r>
            <a:r>
              <a:rPr lang="ja-JP" altLang="en-US" sz="840" b="1" dirty="0">
                <a:solidFill>
                  <a:prstClr val="black"/>
                </a:solidFill>
                <a:latin typeface="Meiryo UI" panose="020B0604030504040204" pitchFamily="50" charset="-128"/>
                <a:ea typeface="Meiryo UI" panose="020B0604030504040204" pitchFamily="50" charset="-128"/>
              </a:rPr>
              <a:t>回、</a:t>
            </a:r>
            <a:r>
              <a:rPr lang="en-US" altLang="ja-JP" sz="840" b="1" dirty="0">
                <a:solidFill>
                  <a:prstClr val="black"/>
                </a:solidFill>
                <a:latin typeface="Meiryo UI" panose="020B0604030504040204" pitchFamily="50" charset="-128"/>
                <a:ea typeface="Meiryo UI" panose="020B0604030504040204" pitchFamily="50" charset="-128"/>
              </a:rPr>
              <a:t>2015</a:t>
            </a:r>
            <a:r>
              <a:rPr lang="ja-JP" altLang="en-US" sz="840" b="1" dirty="0">
                <a:solidFill>
                  <a:prstClr val="black"/>
                </a:solidFill>
                <a:latin typeface="Meiryo UI" panose="020B0604030504040204" pitchFamily="50" charset="-128"/>
                <a:ea typeface="Meiryo UI" panose="020B0604030504040204" pitchFamily="50" charset="-128"/>
              </a:rPr>
              <a:t>年支出見直し・秋季財政報告書の一部として第３回の協定を更新</a:t>
            </a:r>
            <a:endParaRPr lang="en-US" altLang="ja-JP" sz="840" b="1" dirty="0">
              <a:solidFill>
                <a:prstClr val="black"/>
              </a:solidFill>
              <a:latin typeface="Meiryo UI" panose="020B0604030504040204" pitchFamily="50" charset="-128"/>
              <a:ea typeface="Meiryo UI" panose="020B0604030504040204" pitchFamily="50" charset="-128"/>
            </a:endParaRPr>
          </a:p>
          <a:p>
            <a:pPr defTabSz="479969"/>
            <a:r>
              <a:rPr lang="ja-JP" altLang="en-US" sz="840" b="1" dirty="0">
                <a:solidFill>
                  <a:prstClr val="black"/>
                </a:solidFill>
                <a:latin typeface="Meiryo UI" panose="020B0604030504040204" pitchFamily="50" charset="-128"/>
                <a:ea typeface="Meiryo UI" panose="020B0604030504040204" pitchFamily="50" charset="-128"/>
              </a:rPr>
              <a:t>〇第</a:t>
            </a:r>
            <a:r>
              <a:rPr lang="en-US" altLang="ja-JP" sz="840" b="1" dirty="0">
                <a:solidFill>
                  <a:prstClr val="black"/>
                </a:solidFill>
                <a:latin typeface="Meiryo UI" panose="020B0604030504040204" pitchFamily="50" charset="-128"/>
                <a:ea typeface="Meiryo UI" panose="020B0604030504040204" pitchFamily="50" charset="-128"/>
              </a:rPr>
              <a:t>5</a:t>
            </a:r>
            <a:r>
              <a:rPr lang="ja-JP" altLang="en-US" sz="840" b="1" dirty="0">
                <a:solidFill>
                  <a:prstClr val="black"/>
                </a:solidFill>
                <a:latin typeface="Meiryo UI" panose="020B0604030504040204" pitchFamily="50" charset="-128"/>
                <a:ea typeface="Meiryo UI" panose="020B0604030504040204" pitchFamily="50" charset="-128"/>
              </a:rPr>
              <a:t>回、</a:t>
            </a:r>
            <a:r>
              <a:rPr lang="en-US" altLang="ja-JP" sz="840" b="1" dirty="0">
                <a:solidFill>
                  <a:prstClr val="black"/>
                </a:solidFill>
                <a:latin typeface="Meiryo UI" panose="020B0604030504040204" pitchFamily="50" charset="-128"/>
                <a:ea typeface="Meiryo UI" panose="020B0604030504040204" pitchFamily="50" charset="-128"/>
              </a:rPr>
              <a:t>2016</a:t>
            </a:r>
            <a:r>
              <a:rPr lang="ja-JP" altLang="en-US" sz="840" b="1" dirty="0">
                <a:solidFill>
                  <a:prstClr val="black"/>
                </a:solidFill>
                <a:latin typeface="Meiryo UI" panose="020B0604030504040204" pitchFamily="50" charset="-128"/>
                <a:ea typeface="Meiryo UI" panose="020B0604030504040204" pitchFamily="50" charset="-128"/>
              </a:rPr>
              <a:t>年予算の一部としてさらなる権限移譲（</a:t>
            </a:r>
            <a:r>
              <a:rPr lang="en-US" altLang="ja-JP" sz="840" b="1" dirty="0">
                <a:solidFill>
                  <a:prstClr val="black"/>
                </a:solidFill>
                <a:latin typeface="Meiryo UI" panose="020B0604030504040204" pitchFamily="50" charset="-128"/>
                <a:ea typeface="Meiryo UI" panose="020B0604030504040204" pitchFamily="50" charset="-128"/>
              </a:rPr>
              <a:t>2016</a:t>
            </a:r>
            <a:r>
              <a:rPr lang="ja-JP" altLang="en-US" sz="840" b="1" dirty="0">
                <a:solidFill>
                  <a:prstClr val="black"/>
                </a:solidFill>
                <a:latin typeface="Meiryo UI" panose="020B0604030504040204" pitchFamily="50" charset="-128"/>
                <a:ea typeface="Meiryo UI" panose="020B0604030504040204" pitchFamily="50" charset="-128"/>
              </a:rPr>
              <a:t>年</a:t>
            </a:r>
            <a:r>
              <a:rPr lang="en-US" altLang="ja-JP" sz="840" b="1" dirty="0">
                <a:solidFill>
                  <a:prstClr val="black"/>
                </a:solidFill>
                <a:latin typeface="Meiryo UI" panose="020B0604030504040204" pitchFamily="50" charset="-128"/>
                <a:ea typeface="Meiryo UI" panose="020B0604030504040204" pitchFamily="50" charset="-128"/>
              </a:rPr>
              <a:t>3</a:t>
            </a:r>
            <a:r>
              <a:rPr lang="ja-JP" altLang="en-US" sz="840" b="1" dirty="0">
                <a:solidFill>
                  <a:prstClr val="black"/>
                </a:solidFill>
                <a:latin typeface="Meiryo UI" panose="020B0604030504040204" pitchFamily="50" charset="-128"/>
                <a:ea typeface="Meiryo UI" panose="020B0604030504040204" pitchFamily="50" charset="-128"/>
              </a:rPr>
              <a:t>月）</a:t>
            </a:r>
            <a:endParaRPr lang="en-US" altLang="ja-JP" sz="840" b="1" dirty="0">
              <a:solidFill>
                <a:prstClr val="black"/>
              </a:solidFill>
              <a:latin typeface="Meiryo UI" panose="020B0604030504040204" pitchFamily="50" charset="-128"/>
              <a:ea typeface="Meiryo UI" panose="020B0604030504040204" pitchFamily="50" charset="-128"/>
            </a:endParaRPr>
          </a:p>
          <a:p>
            <a:pPr defTabSz="479969"/>
            <a:endParaRPr lang="en-US" altLang="ja-JP" sz="945" b="1" dirty="0">
              <a:solidFill>
                <a:prstClr val="black"/>
              </a:solidFill>
              <a:latin typeface="Meiryo UI" panose="020B0604030504040204" pitchFamily="50" charset="-128"/>
              <a:ea typeface="Meiryo UI" panose="020B0604030504040204" pitchFamily="50" charset="-128"/>
            </a:endParaRPr>
          </a:p>
        </p:txBody>
      </p:sp>
      <p:sp>
        <p:nvSpPr>
          <p:cNvPr id="11" name="スライド番号プレースホルダー 3">
            <a:extLst>
              <a:ext uri="{FF2B5EF4-FFF2-40B4-BE49-F238E27FC236}">
                <a16:creationId xmlns:a16="http://schemas.microsoft.com/office/drawing/2014/main" id="{5C9777D5-0309-4601-B765-41ADD1DC0C91}"/>
              </a:ext>
            </a:extLst>
          </p:cNvPr>
          <p:cNvSpPr>
            <a:spLocks noGrp="1"/>
          </p:cNvSpPr>
          <p:nvPr>
            <p:ph type="sldNum" sz="quarter" idx="12"/>
          </p:nvPr>
        </p:nvSpPr>
        <p:spPr>
          <a:xfrm>
            <a:off x="9595466" y="6878571"/>
            <a:ext cx="461768" cy="383297"/>
          </a:xfrm>
        </p:spPr>
        <p:txBody>
          <a:bodyPr/>
          <a:lstStyle/>
          <a:p>
            <a:pPr defTabSz="479969"/>
            <a:r>
              <a:rPr kumimoji="1" lang="en-US" altLang="ja-JP" sz="1100" dirty="0" smtClean="0">
                <a:solidFill>
                  <a:schemeClr val="tx2"/>
                </a:solidFill>
                <a:latin typeface="Calibri 本文"/>
                <a:ea typeface="Meiryo UI" panose="020B0604030504040204" pitchFamily="50" charset="-128"/>
              </a:rPr>
              <a:t>22</a:t>
            </a:r>
            <a:endParaRPr kumimoji="1" lang="ja-JP" altLang="en-US" sz="1100" dirty="0">
              <a:solidFill>
                <a:schemeClr val="tx2"/>
              </a:solidFill>
              <a:latin typeface="Calibri 本文"/>
              <a:ea typeface="Meiryo UI" panose="020B0604030504040204" pitchFamily="50" charset="-128"/>
            </a:endParaRPr>
          </a:p>
        </p:txBody>
      </p:sp>
      <p:sp>
        <p:nvSpPr>
          <p:cNvPr id="13" name="正方形/長方形 12"/>
          <p:cNvSpPr/>
          <p:nvPr/>
        </p:nvSpPr>
        <p:spPr>
          <a:xfrm>
            <a:off x="339887" y="482787"/>
            <a:ext cx="9444392" cy="1782310"/>
          </a:xfrm>
          <a:prstGeom prst="rect">
            <a:avLst/>
          </a:prstGeom>
          <a:ln w="6350"/>
        </p:spPr>
        <p:style>
          <a:lnRef idx="2">
            <a:schemeClr val="accent6"/>
          </a:lnRef>
          <a:fillRef idx="1">
            <a:schemeClr val="lt1"/>
          </a:fillRef>
          <a:effectRef idx="0">
            <a:schemeClr val="accent6"/>
          </a:effectRef>
          <a:fontRef idx="minor">
            <a:schemeClr val="dk1"/>
          </a:fontRef>
        </p:style>
        <p:txBody>
          <a:bodyPr rtlCol="0" anchor="t"/>
          <a:lstStyle/>
          <a:p>
            <a:pPr defTabSz="479969"/>
            <a:r>
              <a:rPr lang="ja-JP" altLang="en-US" sz="1260" b="1" u="sng" dirty="0">
                <a:solidFill>
                  <a:prstClr val="black"/>
                </a:solidFill>
                <a:latin typeface="Meiryo UI" panose="020B0604030504040204" pitchFamily="50" charset="-128"/>
                <a:ea typeface="Meiryo UI" panose="020B0604030504040204" pitchFamily="50" charset="-128"/>
              </a:rPr>
              <a:t>「ディール（協定）」</a:t>
            </a:r>
            <a:r>
              <a:rPr lang="ja-JP" altLang="en-US" sz="1260" dirty="0">
                <a:solidFill>
                  <a:prstClr val="black"/>
                </a:solidFill>
                <a:latin typeface="Meiryo UI" panose="020B0604030504040204" pitchFamily="50" charset="-128"/>
                <a:ea typeface="Meiryo UI" panose="020B0604030504040204" pitchFamily="50" charset="-128"/>
              </a:rPr>
              <a:t>とは、</a:t>
            </a:r>
            <a:r>
              <a:rPr lang="ja-JP" altLang="en-US" sz="1260" b="1" u="sng" dirty="0">
                <a:solidFill>
                  <a:prstClr val="black"/>
                </a:solidFill>
                <a:latin typeface="Meiryo UI" panose="020B0604030504040204" pitchFamily="50" charset="-128"/>
                <a:ea typeface="Meiryo UI" panose="020B0604030504040204" pitchFamily="50" charset="-128"/>
              </a:rPr>
              <a:t>「互いに一定の課せられた責任を果たす」</a:t>
            </a:r>
            <a:r>
              <a:rPr lang="ja-JP" altLang="en-US" sz="1260" dirty="0">
                <a:solidFill>
                  <a:prstClr val="black"/>
                </a:solidFill>
                <a:latin typeface="Meiryo UI" panose="020B0604030504040204" pitchFamily="50" charset="-128"/>
                <a:ea typeface="Meiryo UI" panose="020B0604030504040204" pitchFamily="50" charset="-128"/>
              </a:rPr>
              <a:t>という概念。政府側からは権限が提供されるが、各地域にもその見返りとして、ガバナンスの向上、保有する有益な資源の提供、発生するリスクへの責任など、一定の責務が発生する。</a:t>
            </a:r>
            <a:endParaRPr lang="en-US" altLang="ja-JP" sz="1260" dirty="0">
              <a:solidFill>
                <a:prstClr val="black"/>
              </a:solidFill>
              <a:latin typeface="Meiryo UI" panose="020B0604030504040204" pitchFamily="50" charset="-128"/>
              <a:ea typeface="Meiryo UI" panose="020B0604030504040204" pitchFamily="50" charset="-128"/>
            </a:endParaRPr>
          </a:p>
          <a:p>
            <a:pPr defTabSz="479969"/>
            <a:endParaRPr lang="en-US" altLang="ja-JP" sz="525" dirty="0">
              <a:solidFill>
                <a:prstClr val="black"/>
              </a:solidFill>
              <a:latin typeface="Meiryo UI" panose="020B0604030504040204" pitchFamily="50" charset="-128"/>
              <a:ea typeface="Meiryo UI" panose="020B0604030504040204" pitchFamily="50" charset="-128"/>
            </a:endParaRPr>
          </a:p>
          <a:p>
            <a:pPr defTabSz="479969"/>
            <a:endParaRPr lang="en-US" altLang="ja-JP" sz="105" b="1" dirty="0">
              <a:solidFill>
                <a:prstClr val="black"/>
              </a:solidFill>
              <a:latin typeface="Meiryo UI" panose="020B0604030504040204" pitchFamily="50" charset="-128"/>
              <a:ea typeface="Meiryo UI" panose="020B0604030504040204" pitchFamily="50" charset="-128"/>
            </a:endParaRPr>
          </a:p>
          <a:p>
            <a:pPr defTabSz="479969"/>
            <a:r>
              <a:rPr lang="ja-JP" altLang="en-US" sz="1155" b="1" dirty="0">
                <a:solidFill>
                  <a:prstClr val="black"/>
                </a:solidFill>
                <a:latin typeface="Meiryo UI" panose="020B0604030504040204" pitchFamily="50" charset="-128"/>
                <a:ea typeface="Meiryo UI" panose="020B0604030504040204" pitchFamily="50" charset="-128"/>
              </a:rPr>
              <a:t>◆</a:t>
            </a:r>
            <a:r>
              <a:rPr lang="en-US" altLang="ja-JP" sz="1155" b="1" dirty="0">
                <a:solidFill>
                  <a:prstClr val="black"/>
                </a:solidFill>
                <a:latin typeface="Meiryo UI" panose="020B0604030504040204" pitchFamily="50" charset="-128"/>
                <a:ea typeface="Meiryo UI" panose="020B0604030504040204" pitchFamily="50" charset="-128"/>
              </a:rPr>
              <a:t>City Deal</a:t>
            </a:r>
            <a:r>
              <a:rPr lang="ja-JP" altLang="en-US" sz="1155" b="1" dirty="0">
                <a:solidFill>
                  <a:prstClr val="black"/>
                </a:solidFill>
                <a:latin typeface="Meiryo UI" panose="020B0604030504040204" pitchFamily="50" charset="-128"/>
                <a:ea typeface="Meiryo UI" panose="020B0604030504040204" pitchFamily="50" charset="-128"/>
              </a:rPr>
              <a:t>（都市協定）</a:t>
            </a:r>
            <a:endParaRPr lang="en-US" altLang="ja-JP" sz="1155" b="1" dirty="0">
              <a:solidFill>
                <a:prstClr val="black"/>
              </a:solidFill>
              <a:latin typeface="Meiryo UI" panose="020B0604030504040204" pitchFamily="50" charset="-128"/>
              <a:ea typeface="Meiryo UI" panose="020B0604030504040204" pitchFamily="50" charset="-128"/>
            </a:endParaRPr>
          </a:p>
          <a:p>
            <a:pPr defTabSz="479969"/>
            <a:r>
              <a:rPr lang="ja-JP" altLang="en-US" sz="1155" dirty="0">
                <a:solidFill>
                  <a:prstClr val="black"/>
                </a:solidFill>
                <a:latin typeface="Meiryo UI" panose="020B0604030504040204" pitchFamily="50" charset="-128"/>
                <a:ea typeface="Meiryo UI" panose="020B0604030504040204" pitchFamily="50" charset="-128"/>
              </a:rPr>
              <a:t>　・都市の経済成長促進を狙いとする</a:t>
            </a:r>
            <a:r>
              <a:rPr lang="ja-JP" altLang="en-US" sz="1155" b="1" u="sng" dirty="0">
                <a:solidFill>
                  <a:prstClr val="black"/>
                </a:solidFill>
                <a:latin typeface="Meiryo UI" panose="020B0604030504040204" pitchFamily="50" charset="-128"/>
                <a:ea typeface="Meiryo UI" panose="020B0604030504040204" pitchFamily="50" charset="-128"/>
              </a:rPr>
              <a:t>都市（自治体、</a:t>
            </a:r>
            <a:r>
              <a:rPr lang="en-US" altLang="ja-JP" sz="1155" b="1" u="sng" dirty="0">
                <a:solidFill>
                  <a:prstClr val="black"/>
                </a:solidFill>
                <a:latin typeface="Meiryo UI" panose="020B0604030504040204" pitchFamily="50" charset="-128"/>
                <a:ea typeface="Meiryo UI" panose="020B0604030504040204" pitchFamily="50" charset="-128"/>
              </a:rPr>
              <a:t>CA</a:t>
            </a:r>
            <a:r>
              <a:rPr lang="ja-JP" altLang="en-US" sz="1155" b="1" u="sng" dirty="0">
                <a:solidFill>
                  <a:prstClr val="black"/>
                </a:solidFill>
                <a:latin typeface="Meiryo UI" panose="020B0604030504040204" pitchFamily="50" charset="-128"/>
                <a:ea typeface="Meiryo UI" panose="020B0604030504040204" pitchFamily="50" charset="-128"/>
              </a:rPr>
              <a:t>（合同行政機構））と政府の協定</a:t>
            </a:r>
            <a:r>
              <a:rPr lang="ja-JP" altLang="en-US" sz="1155" b="1" dirty="0">
                <a:solidFill>
                  <a:prstClr val="black"/>
                </a:solidFill>
                <a:latin typeface="Meiryo UI" panose="020B0604030504040204" pitchFamily="50" charset="-128"/>
                <a:ea typeface="Meiryo UI" panose="020B0604030504040204" pitchFamily="50" charset="-128"/>
              </a:rPr>
              <a:t>。</a:t>
            </a:r>
            <a:r>
              <a:rPr lang="ja-JP" altLang="en-US" sz="1155" dirty="0">
                <a:solidFill>
                  <a:prstClr val="black"/>
                </a:solidFill>
                <a:latin typeface="Meiryo UI" panose="020B0604030504040204" pitchFamily="50" charset="-128"/>
                <a:ea typeface="Meiryo UI" panose="020B0604030504040204" pitchFamily="50" charset="-128"/>
              </a:rPr>
              <a:t>権限と資金の移譲、都市の経済成長支援を目的。</a:t>
            </a:r>
            <a:endParaRPr lang="en-US" altLang="ja-JP" sz="1155" dirty="0">
              <a:solidFill>
                <a:prstClr val="black"/>
              </a:solidFill>
              <a:latin typeface="Meiryo UI" panose="020B0604030504040204" pitchFamily="50" charset="-128"/>
              <a:ea typeface="Meiryo UI" panose="020B0604030504040204" pitchFamily="50" charset="-128"/>
            </a:endParaRPr>
          </a:p>
          <a:p>
            <a:pPr defTabSz="479969"/>
            <a:r>
              <a:rPr lang="ja-JP" altLang="en-US" sz="1155" b="1" dirty="0">
                <a:solidFill>
                  <a:prstClr val="black"/>
                </a:solidFill>
                <a:latin typeface="Meiryo UI" panose="020B0604030504040204" pitchFamily="50" charset="-128"/>
                <a:ea typeface="Meiryo UI" panose="020B0604030504040204" pitchFamily="50" charset="-128"/>
              </a:rPr>
              <a:t>◆</a:t>
            </a:r>
            <a:r>
              <a:rPr lang="en-US" altLang="ja-JP" sz="1155" b="1" dirty="0">
                <a:solidFill>
                  <a:prstClr val="black"/>
                </a:solidFill>
                <a:latin typeface="Meiryo UI" panose="020B0604030504040204" pitchFamily="50" charset="-128"/>
                <a:ea typeface="Meiryo UI" panose="020B0604030504040204" pitchFamily="50" charset="-128"/>
              </a:rPr>
              <a:t>Growth Deal</a:t>
            </a:r>
            <a:r>
              <a:rPr lang="ja-JP" altLang="en-US" sz="1155" b="1" dirty="0">
                <a:solidFill>
                  <a:prstClr val="black"/>
                </a:solidFill>
                <a:latin typeface="Meiryo UI" panose="020B0604030504040204" pitchFamily="50" charset="-128"/>
                <a:ea typeface="Meiryo UI" panose="020B0604030504040204" pitchFamily="50" charset="-128"/>
              </a:rPr>
              <a:t>（成長協定）</a:t>
            </a:r>
            <a:endParaRPr lang="en-US" altLang="ja-JP" sz="1155" b="1" dirty="0">
              <a:solidFill>
                <a:prstClr val="black"/>
              </a:solidFill>
              <a:latin typeface="Meiryo UI" panose="020B0604030504040204" pitchFamily="50" charset="-128"/>
              <a:ea typeface="Meiryo UI" panose="020B0604030504040204" pitchFamily="50" charset="-128"/>
            </a:endParaRPr>
          </a:p>
          <a:p>
            <a:pPr defTabSz="479969"/>
            <a:r>
              <a:rPr lang="ja-JP" altLang="en-US" sz="1155" dirty="0">
                <a:solidFill>
                  <a:prstClr val="black"/>
                </a:solidFill>
                <a:latin typeface="Meiryo UI" panose="020B0604030504040204" pitchFamily="50" charset="-128"/>
                <a:ea typeface="Meiryo UI" panose="020B0604030504040204" pitchFamily="50" charset="-128"/>
              </a:rPr>
              <a:t>　・地方経済活性化のための</a:t>
            </a:r>
            <a:r>
              <a:rPr lang="ja-JP" altLang="en-US" sz="1155" b="1" u="sng" dirty="0">
                <a:solidFill>
                  <a:prstClr val="black"/>
                </a:solidFill>
                <a:latin typeface="Meiryo UI" panose="020B0604030504040204" pitchFamily="50" charset="-128"/>
                <a:ea typeface="Meiryo UI" panose="020B0604030504040204" pitchFamily="50" charset="-128"/>
              </a:rPr>
              <a:t>政府と</a:t>
            </a:r>
            <a:r>
              <a:rPr lang="en-US" altLang="ja-JP" sz="1155" b="1" u="sng" dirty="0">
                <a:solidFill>
                  <a:prstClr val="black"/>
                </a:solidFill>
                <a:latin typeface="Meiryo UI" panose="020B0604030504040204" pitchFamily="50" charset="-128"/>
                <a:ea typeface="Meiryo UI" panose="020B0604030504040204" pitchFamily="50" charset="-128"/>
              </a:rPr>
              <a:t>LEP</a:t>
            </a:r>
            <a:r>
              <a:rPr lang="ja-JP" altLang="en-US" sz="1155" b="1" u="sng" dirty="0">
                <a:solidFill>
                  <a:prstClr val="black"/>
                </a:solidFill>
                <a:latin typeface="Meiryo UI" panose="020B0604030504040204" pitchFamily="50" charset="-128"/>
                <a:ea typeface="Meiryo UI" panose="020B0604030504040204" pitchFamily="50" charset="-128"/>
              </a:rPr>
              <a:t>との間の協定</a:t>
            </a:r>
            <a:r>
              <a:rPr lang="ja-JP" altLang="en-US" sz="1155" dirty="0">
                <a:solidFill>
                  <a:prstClr val="black"/>
                </a:solidFill>
                <a:latin typeface="Meiryo UI" panose="020B0604030504040204" pitchFamily="50" charset="-128"/>
                <a:ea typeface="Meiryo UI" panose="020B0604030504040204" pitchFamily="50" charset="-128"/>
              </a:rPr>
              <a:t>で、政府と</a:t>
            </a:r>
            <a:r>
              <a:rPr lang="en-US" altLang="ja-JP" sz="1155" dirty="0">
                <a:solidFill>
                  <a:prstClr val="black"/>
                </a:solidFill>
                <a:latin typeface="Meiryo UI" panose="020B0604030504040204" pitchFamily="50" charset="-128"/>
                <a:ea typeface="Meiryo UI" panose="020B0604030504040204" pitchFamily="50" charset="-128"/>
              </a:rPr>
              <a:t>LEP</a:t>
            </a:r>
            <a:r>
              <a:rPr lang="ja-JP" altLang="en-US" sz="1155" dirty="0">
                <a:solidFill>
                  <a:prstClr val="black"/>
                </a:solidFill>
                <a:latin typeface="Meiryo UI" panose="020B0604030504040204" pitchFamily="50" charset="-128"/>
                <a:ea typeface="Meiryo UI" panose="020B0604030504040204" pitchFamily="50" charset="-128"/>
              </a:rPr>
              <a:t>の連携を図ることを意図。</a:t>
            </a:r>
            <a:endParaRPr lang="en-US" altLang="ja-JP" sz="1155" dirty="0">
              <a:solidFill>
                <a:prstClr val="black"/>
              </a:solidFill>
              <a:latin typeface="Meiryo UI" panose="020B0604030504040204" pitchFamily="50" charset="-128"/>
              <a:ea typeface="Meiryo UI" panose="020B0604030504040204" pitchFamily="50" charset="-128"/>
            </a:endParaRPr>
          </a:p>
          <a:p>
            <a:pPr defTabSz="479969"/>
            <a:r>
              <a:rPr lang="ja-JP" altLang="en-US" sz="1155" b="1" dirty="0">
                <a:solidFill>
                  <a:prstClr val="black"/>
                </a:solidFill>
                <a:latin typeface="Meiryo UI" panose="020B0604030504040204" pitchFamily="50" charset="-128"/>
                <a:ea typeface="Meiryo UI" panose="020B0604030504040204" pitchFamily="50" charset="-128"/>
              </a:rPr>
              <a:t>◆</a:t>
            </a:r>
            <a:r>
              <a:rPr lang="en-US" altLang="ja-JP" sz="1155" b="1" dirty="0">
                <a:solidFill>
                  <a:prstClr val="black"/>
                </a:solidFill>
                <a:latin typeface="Meiryo UI" panose="020B0604030504040204" pitchFamily="50" charset="-128"/>
                <a:ea typeface="Meiryo UI" panose="020B0604030504040204" pitchFamily="50" charset="-128"/>
              </a:rPr>
              <a:t>Devolution Deal</a:t>
            </a:r>
            <a:r>
              <a:rPr lang="ja-JP" altLang="en-US" sz="1155" b="1" dirty="0">
                <a:solidFill>
                  <a:prstClr val="black"/>
                </a:solidFill>
                <a:latin typeface="Meiryo UI" panose="020B0604030504040204" pitchFamily="50" charset="-128"/>
                <a:ea typeface="Meiryo UI" panose="020B0604030504040204" pitchFamily="50" charset="-128"/>
              </a:rPr>
              <a:t>（権限移譲協定）</a:t>
            </a:r>
          </a:p>
          <a:p>
            <a:pPr defTabSz="479969"/>
            <a:r>
              <a:rPr lang="ja-JP" altLang="en-US" sz="1155" dirty="0">
                <a:solidFill>
                  <a:prstClr val="black"/>
                </a:solidFill>
                <a:latin typeface="Meiryo UI" panose="020B0604030504040204" pitchFamily="50" charset="-128"/>
                <a:ea typeface="Meiryo UI" panose="020B0604030504040204" pitchFamily="50" charset="-128"/>
              </a:rPr>
              <a:t>　・</a:t>
            </a:r>
            <a:r>
              <a:rPr lang="ja-JP" altLang="en-US" sz="1155" b="1" u="sng" dirty="0">
                <a:solidFill>
                  <a:prstClr val="black"/>
                </a:solidFill>
                <a:latin typeface="Meiryo UI" panose="020B0604030504040204" pitchFamily="50" charset="-128"/>
                <a:ea typeface="Meiryo UI" panose="020B0604030504040204" pitchFamily="50" charset="-128"/>
              </a:rPr>
              <a:t>各地域（</a:t>
            </a:r>
            <a:r>
              <a:rPr lang="en-US" altLang="ja-JP" sz="1155" b="1" u="sng" dirty="0">
                <a:solidFill>
                  <a:prstClr val="black"/>
                </a:solidFill>
                <a:latin typeface="Meiryo UI" panose="020B0604030504040204" pitchFamily="50" charset="-128"/>
                <a:ea typeface="Meiryo UI" panose="020B0604030504040204" pitchFamily="50" charset="-128"/>
              </a:rPr>
              <a:t>CA</a:t>
            </a:r>
            <a:r>
              <a:rPr lang="ja-JP" altLang="en-US" sz="1155" b="1" u="sng" dirty="0">
                <a:solidFill>
                  <a:prstClr val="black"/>
                </a:solidFill>
                <a:latin typeface="Meiryo UI" panose="020B0604030504040204" pitchFamily="50" charset="-128"/>
                <a:ea typeface="Meiryo UI" panose="020B0604030504040204" pitchFamily="50" charset="-128"/>
              </a:rPr>
              <a:t>）と政府との間での個別交渉に基づく協定</a:t>
            </a:r>
            <a:r>
              <a:rPr lang="ja-JP" altLang="en-US" sz="1155" dirty="0">
                <a:solidFill>
                  <a:prstClr val="black"/>
                </a:solidFill>
                <a:latin typeface="Meiryo UI" panose="020B0604030504040204" pitchFamily="50" charset="-128"/>
                <a:ea typeface="Meiryo UI" panose="020B0604030504040204" pitchFamily="50" charset="-128"/>
              </a:rPr>
              <a:t>で、財源と権限を移譲するもの。都市協定に類似するが、法令に基づく仕組みであり、</a:t>
            </a:r>
            <a:endParaRPr lang="en-US" altLang="ja-JP" sz="1155" dirty="0">
              <a:solidFill>
                <a:prstClr val="black"/>
              </a:solidFill>
              <a:latin typeface="Meiryo UI" panose="020B0604030504040204" pitchFamily="50" charset="-128"/>
              <a:ea typeface="Meiryo UI" panose="020B0604030504040204" pitchFamily="50" charset="-128"/>
            </a:endParaRPr>
          </a:p>
          <a:p>
            <a:pPr defTabSz="479969"/>
            <a:r>
              <a:rPr lang="ja-JP" altLang="en-US" sz="1155" dirty="0">
                <a:solidFill>
                  <a:prstClr val="black"/>
                </a:solidFill>
                <a:latin typeface="Meiryo UI" panose="020B0604030504040204" pitchFamily="50" charset="-128"/>
                <a:ea typeface="Meiryo UI" panose="020B0604030504040204" pitchFamily="50" charset="-128"/>
              </a:rPr>
              <a:t>　　より広い権限移譲を想定。</a:t>
            </a:r>
            <a:endParaRPr lang="en-US" altLang="ja-JP" sz="1155" dirty="0">
              <a:solidFill>
                <a:prstClr val="black"/>
              </a:solidFill>
              <a:latin typeface="Meiryo UI" panose="020B0604030504040204" pitchFamily="50" charset="-128"/>
              <a:ea typeface="Meiryo UI" panose="020B0604030504040204" pitchFamily="50" charset="-128"/>
            </a:endParaRPr>
          </a:p>
          <a:p>
            <a:pPr defTabSz="479969"/>
            <a:endParaRPr lang="en-US" altLang="ja-JP" sz="1155" dirty="0">
              <a:solidFill>
                <a:prstClr val="black"/>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5239762" y="6973146"/>
            <a:ext cx="4358250" cy="221599"/>
          </a:xfrm>
          <a:prstGeom prst="rect">
            <a:avLst/>
          </a:prstGeom>
          <a:noFill/>
        </p:spPr>
        <p:txBody>
          <a:bodyPr wrap="square" rtlCol="0">
            <a:spAutoFit/>
          </a:bodyPr>
          <a:lstStyle/>
          <a:p>
            <a:pPr defTabSz="479969"/>
            <a:r>
              <a:rPr lang="ja-JP" altLang="en-US" sz="840" dirty="0">
                <a:solidFill>
                  <a:prstClr val="black"/>
                </a:solidFill>
                <a:latin typeface="Meiryo UI"/>
                <a:ea typeface="Meiryo UI"/>
              </a:rPr>
              <a:t>出典：</a:t>
            </a:r>
            <a:r>
              <a:rPr kumimoji="1" lang="ja-JP" altLang="en-US" sz="840" dirty="0">
                <a:solidFill>
                  <a:prstClr val="black"/>
                </a:solidFill>
                <a:latin typeface="Meiryo UI"/>
                <a:ea typeface="Meiryo UI"/>
              </a:rPr>
              <a:t>石見 豊「イングランドにおける合同行政機構の設置と権限委譲の動き」</a:t>
            </a:r>
          </a:p>
        </p:txBody>
      </p:sp>
      <p:sp>
        <p:nvSpPr>
          <p:cNvPr id="12" name="正方形/長方形 11"/>
          <p:cNvSpPr/>
          <p:nvPr/>
        </p:nvSpPr>
        <p:spPr>
          <a:xfrm>
            <a:off x="147843" y="10713"/>
            <a:ext cx="9716038" cy="569387"/>
          </a:xfrm>
          <a:prstGeom prst="rect">
            <a:avLst/>
          </a:prstGeom>
        </p:spPr>
        <p:txBody>
          <a:bodyPr wrap="square">
            <a:spAutoFit/>
          </a:bodyPr>
          <a:lstStyle/>
          <a:p>
            <a:r>
              <a:rPr lang="ja-JP" altLang="en-US" sz="2000" b="1" dirty="0" smtClean="0"/>
              <a:t>■ 参考：海外の成長都市（マンチェスター）における国制度　      </a:t>
            </a:r>
            <a:r>
              <a:rPr lang="ja-JP" altLang="en-US" sz="1000" b="1" dirty="0" smtClean="0"/>
              <a:t>第</a:t>
            </a:r>
            <a:r>
              <a:rPr lang="en-US" altLang="ja-JP" sz="1000" b="1" dirty="0" smtClean="0"/>
              <a:t>5</a:t>
            </a:r>
            <a:r>
              <a:rPr lang="ja-JP" altLang="en-US" sz="1000" b="1" dirty="0" smtClean="0"/>
              <a:t>回意見交換会（</a:t>
            </a:r>
            <a:r>
              <a:rPr lang="en-US" altLang="ja-JP" sz="1000" b="1" dirty="0" smtClean="0"/>
              <a:t>20220427</a:t>
            </a:r>
            <a:r>
              <a:rPr lang="ja-JP" altLang="en-US" sz="1000" b="1" dirty="0" smtClean="0"/>
              <a:t>）資料再掲</a:t>
            </a:r>
            <a:r>
              <a:rPr lang="en-US" altLang="ja-JP" sz="1000" b="1" dirty="0" smtClean="0"/>
              <a:t/>
            </a:r>
            <a:br>
              <a:rPr lang="en-US" altLang="ja-JP" sz="1000" b="1" dirty="0" smtClean="0"/>
            </a:br>
            <a:r>
              <a:rPr lang="ja-JP" altLang="en-US" sz="1000" b="1" dirty="0" smtClean="0"/>
              <a:t>　　　　　　　　　　　　　　　</a:t>
            </a:r>
            <a:r>
              <a:rPr lang="ja-JP" altLang="en-US" sz="1000" dirty="0" smtClean="0"/>
              <a:t>　　　　　　　　　　　　　　　　　　　　　　　　　　　　　　　　　　　　　　　　　</a:t>
            </a:r>
            <a:r>
              <a:rPr lang="ja-JP" altLang="en-US" sz="1100" dirty="0" smtClean="0"/>
              <a:t>　</a:t>
            </a:r>
            <a:endParaRPr lang="ja-JP" altLang="en-US" sz="1100" dirty="0"/>
          </a:p>
        </p:txBody>
      </p:sp>
    </p:spTree>
    <p:extLst>
      <p:ext uri="{BB962C8B-B14F-4D97-AF65-F5344CB8AC3E}">
        <p14:creationId xmlns:p14="http://schemas.microsoft.com/office/powerpoint/2010/main" val="36767952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6597" y="53160"/>
            <a:ext cx="10390417" cy="569387"/>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参考：大阪、関西の特区の概要　　　　　　　　　　　　　　　　</a:t>
            </a:r>
            <a:r>
              <a:rPr lang="ja-JP" altLang="en-US" sz="1100" b="1" dirty="0" smtClean="0">
                <a:latin typeface="Meiryo UI" panose="020B0604030504040204" pitchFamily="50" charset="-128"/>
                <a:ea typeface="Meiryo UI" panose="020B0604030504040204" pitchFamily="50" charset="-128"/>
              </a:rPr>
              <a:t>第２</a:t>
            </a:r>
            <a:r>
              <a:rPr lang="ja-JP" altLang="en-US" sz="1000" b="1" dirty="0" smtClean="0">
                <a:latin typeface="Meiryo UI" panose="020B0604030504040204" pitchFamily="50" charset="-128"/>
                <a:ea typeface="Meiryo UI" panose="020B0604030504040204" pitchFamily="50" charset="-128"/>
              </a:rPr>
              <a:t>回</a:t>
            </a:r>
            <a:r>
              <a:rPr lang="ja-JP" altLang="en-US" sz="1000" b="1" dirty="0">
                <a:latin typeface="Meiryo UI" panose="020B0604030504040204" pitchFamily="50" charset="-128"/>
                <a:ea typeface="Meiryo UI" panose="020B0604030504040204" pitchFamily="50" charset="-128"/>
              </a:rPr>
              <a:t>意見交換会（</a:t>
            </a:r>
            <a:r>
              <a:rPr lang="en-US" altLang="ja-JP" sz="1000" b="1" dirty="0">
                <a:latin typeface="Meiryo UI" panose="020B0604030504040204" pitchFamily="50" charset="-128"/>
                <a:ea typeface="Meiryo UI" panose="020B0604030504040204" pitchFamily="50" charset="-128"/>
              </a:rPr>
              <a:t>20220120</a:t>
            </a:r>
            <a:r>
              <a:rPr lang="ja-JP" altLang="en-US" sz="1000" b="1" dirty="0">
                <a:latin typeface="Meiryo UI" panose="020B0604030504040204" pitchFamily="50" charset="-128"/>
                <a:ea typeface="Meiryo UI" panose="020B0604030504040204" pitchFamily="50" charset="-128"/>
              </a:rPr>
              <a:t>）資料</a:t>
            </a:r>
            <a:r>
              <a:rPr lang="ja-JP" altLang="en-US" sz="1000" b="1" dirty="0" smtClean="0">
                <a:latin typeface="Meiryo UI" panose="020B0604030504040204" pitchFamily="50" charset="-128"/>
                <a:ea typeface="Meiryo UI" panose="020B0604030504040204" pitchFamily="50" charset="-128"/>
              </a:rPr>
              <a:t>再掲（一部更新）</a:t>
            </a:r>
            <a:r>
              <a:rPr lang="en-US" altLang="ja-JP" sz="1000" b="1" dirty="0" smtClean="0">
                <a:latin typeface="Meiryo UI" panose="020B0604030504040204" pitchFamily="50" charset="-128"/>
                <a:ea typeface="Meiryo UI" panose="020B0604030504040204" pitchFamily="50" charset="-128"/>
              </a:rPr>
              <a:t/>
            </a:r>
            <a:br>
              <a:rPr lang="en-US" altLang="ja-JP" sz="1000" b="1" dirty="0" smtClean="0">
                <a:latin typeface="Meiryo UI" panose="020B0604030504040204" pitchFamily="50" charset="-128"/>
                <a:ea typeface="Meiryo UI" panose="020B0604030504040204" pitchFamily="50" charset="-128"/>
              </a:rPr>
            </a:br>
            <a:r>
              <a:rPr lang="ja-JP" altLang="en-US" sz="1000" b="1"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
        <p:nvSpPr>
          <p:cNvPr id="3" name="タイトル 1"/>
          <p:cNvSpPr txBox="1"/>
          <p:nvPr/>
        </p:nvSpPr>
        <p:spPr>
          <a:xfrm>
            <a:off x="186598" y="398720"/>
            <a:ext cx="2409474"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 主な取組経過（年度）</a:t>
            </a:r>
          </a:p>
        </p:txBody>
      </p:sp>
      <p:graphicFrame>
        <p:nvGraphicFramePr>
          <p:cNvPr id="4" name="表 3"/>
          <p:cNvGraphicFramePr>
            <a:graphicFrameLocks noGrp="1"/>
          </p:cNvGraphicFramePr>
          <p:nvPr>
            <p:extLst>
              <p:ext uri="{D42A27DB-BD31-4B8C-83A1-F6EECF244321}">
                <p14:modId xmlns:p14="http://schemas.microsoft.com/office/powerpoint/2010/main" val="4068099990"/>
              </p:ext>
            </p:extLst>
          </p:nvPr>
        </p:nvGraphicFramePr>
        <p:xfrm>
          <a:off x="192951" y="660707"/>
          <a:ext cx="4640852" cy="4190977"/>
        </p:xfrm>
        <a:graphic>
          <a:graphicData uri="http://schemas.openxmlformats.org/drawingml/2006/table">
            <a:tbl>
              <a:tblPr firstRow="1" bandRow="1">
                <a:tableStyleId>{5C22544A-7EE6-4342-B048-85BDC9FD1C3A}</a:tableStyleId>
              </a:tblPr>
              <a:tblGrid>
                <a:gridCol w="766668">
                  <a:extLst>
                    <a:ext uri="{9D8B030D-6E8A-4147-A177-3AD203B41FA5}">
                      <a16:colId xmlns:a16="http://schemas.microsoft.com/office/drawing/2014/main" val="1520910211"/>
                    </a:ext>
                  </a:extLst>
                </a:gridCol>
                <a:gridCol w="2428271">
                  <a:extLst>
                    <a:ext uri="{9D8B030D-6E8A-4147-A177-3AD203B41FA5}">
                      <a16:colId xmlns:a16="http://schemas.microsoft.com/office/drawing/2014/main" val="3228948102"/>
                    </a:ext>
                  </a:extLst>
                </a:gridCol>
                <a:gridCol w="1445913">
                  <a:extLst>
                    <a:ext uri="{9D8B030D-6E8A-4147-A177-3AD203B41FA5}">
                      <a16:colId xmlns:a16="http://schemas.microsoft.com/office/drawing/2014/main" val="319992845"/>
                    </a:ext>
                  </a:extLst>
                </a:gridCol>
              </a:tblGrid>
              <a:tr h="216024">
                <a:tc>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国家戦略特区</a:t>
                      </a:r>
                      <a:endParaRPr kumimoji="1" lang="en-US" altLang="ja-JP" sz="11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（スーパーシティ型）</a:t>
                      </a:r>
                      <a:endParaRPr kumimoji="1" lang="en-US" altLang="ja-JP"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3449904"/>
                  </a:ext>
                </a:extLst>
              </a:tr>
              <a:tr h="608049">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en-US" altLang="ja-JP" sz="1200" b="1" dirty="0" smtClean="0">
                          <a:solidFill>
                            <a:schemeClr val="bg1"/>
                          </a:solidFill>
                          <a:latin typeface="Meiryo UI" panose="020B0604030504040204" pitchFamily="50" charset="-128"/>
                          <a:ea typeface="Meiryo UI" panose="020B0604030504040204" pitchFamily="50" charset="-128"/>
                        </a:rPr>
                        <a:t>2017</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smtClean="0">
                          <a:solidFill>
                            <a:schemeClr val="tx1"/>
                          </a:solidFill>
                          <a:latin typeface="Meiryo UI" panose="020B0604030504040204" pitchFamily="50" charset="-128"/>
                          <a:ea typeface="Meiryo UI" panose="020B0604030504040204" pitchFamily="50" charset="-128"/>
                        </a:rPr>
                        <a:t>エリアマネジメントに係る道路法の特例</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1" lang="ja-JP" altLang="en-US" sz="1050" dirty="0" smtClean="0">
                          <a:solidFill>
                            <a:schemeClr val="tx1"/>
                          </a:solidFill>
                          <a:latin typeface="Meiryo UI" panose="020B0604030504040204" pitchFamily="50" charset="-128"/>
                          <a:ea typeface="Meiryo UI" panose="020B0604030504040204" pitchFamily="50" charset="-128"/>
                        </a:rPr>
                        <a:t>公立</a:t>
                      </a:r>
                      <a:r>
                        <a:rPr kumimoji="1" lang="ja-JP" altLang="en-US" sz="1050" dirty="0">
                          <a:solidFill>
                            <a:schemeClr val="tx1"/>
                          </a:solidFill>
                          <a:latin typeface="Meiryo UI" panose="020B0604030504040204" pitchFamily="50" charset="-128"/>
                          <a:ea typeface="Meiryo UI" panose="020B0604030504040204" pitchFamily="50" charset="-128"/>
                        </a:rPr>
                        <a:t>学校運営の民間開放に係る学校教育法等の特例</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革新的な医薬品の開発迅速化</a:t>
                      </a:r>
                    </a:p>
                  </a:txBody>
                  <a:tcPr anchor="ctr"/>
                </a:tc>
                <a:tc>
                  <a:txBody>
                    <a:bodyPr/>
                    <a:lstStyle/>
                    <a:p>
                      <a:pPr marL="0" indent="0" algn="l">
                        <a:buFont typeface="Arial" panose="020B0604020202020204" pitchFamily="34" charset="0"/>
                        <a:buNone/>
                      </a:pP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18110722"/>
                  </a:ext>
                </a:extLst>
              </a:tr>
              <a:tr h="650048">
                <a:tc>
                  <a:txBody>
                    <a:bodyPr/>
                    <a:lstStyle/>
                    <a:p>
                      <a:pPr algn="ctr"/>
                      <a:r>
                        <a:rPr kumimoji="1" lang="en-US" altLang="ja-JP" sz="1200" b="1" dirty="0">
                          <a:solidFill>
                            <a:schemeClr val="bg1"/>
                          </a:solidFill>
                          <a:latin typeface="Meiryo UI" panose="020B0604030504040204" pitchFamily="50" charset="-128"/>
                          <a:ea typeface="Meiryo UI" panose="020B0604030504040204" pitchFamily="50" charset="-128"/>
                        </a:rPr>
                        <a:t>2018</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a:txBody>
                    <a:bodyPr/>
                    <a:lstStyle/>
                    <a:p>
                      <a:pPr marL="171450" indent="-171450" algn="l">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設備投資に係る課税の特例</a:t>
                      </a:r>
                    </a:p>
                    <a:p>
                      <a:pPr marL="171450" indent="-171450" algn="l">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旅館業法の特例（区域拡大）</a:t>
                      </a:r>
                    </a:p>
                    <a:p>
                      <a:pPr marL="171450" indent="-171450" algn="l">
                        <a:buFont typeface="Arial" panose="020B0604020202020204" pitchFamily="34" charset="0"/>
                        <a:buChar char="•"/>
                      </a:pPr>
                      <a:r>
                        <a:rPr kumimoji="1" lang="ja-JP" altLang="en-US" sz="1050" dirty="0" smtClean="0">
                          <a:solidFill>
                            <a:schemeClr val="tx1"/>
                          </a:solidFill>
                          <a:latin typeface="Meiryo UI" panose="020B0604030504040204" pitchFamily="50" charset="-128"/>
                          <a:ea typeface="Meiryo UI" panose="020B0604030504040204" pitchFamily="50" charset="-128"/>
                        </a:rPr>
                        <a:t>児童</a:t>
                      </a:r>
                      <a:r>
                        <a:rPr kumimoji="1" lang="ja-JP" altLang="en-US" sz="1050" dirty="0">
                          <a:solidFill>
                            <a:schemeClr val="tx1"/>
                          </a:solidFill>
                          <a:latin typeface="Meiryo UI" panose="020B0604030504040204" pitchFamily="50" charset="-128"/>
                          <a:ea typeface="Meiryo UI" panose="020B0604030504040204" pitchFamily="50" charset="-128"/>
                        </a:rPr>
                        <a:t>福祉法の特例（国家戦略特別区域小規模保育事業）</a:t>
                      </a:r>
                    </a:p>
                  </a:txBody>
                  <a:tcPr anchor="ctr"/>
                </a:tc>
                <a:tc>
                  <a:txBody>
                    <a:bodyPr/>
                    <a:lstStyle/>
                    <a:p>
                      <a:pPr marL="171450" indent="-171450" algn="l">
                        <a:buFont typeface="Arial" panose="020B0604020202020204" pitchFamily="34" charset="0"/>
                        <a:buChar char="•"/>
                      </a:pP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160790156"/>
                  </a:ext>
                </a:extLst>
              </a:tr>
              <a:tr h="1019762">
                <a:tc>
                  <a:txBody>
                    <a:bodyPr/>
                    <a:lstStyle/>
                    <a:p>
                      <a:pPr algn="ctr"/>
                      <a:r>
                        <a:rPr kumimoji="1" lang="en-US" altLang="ja-JP" sz="1200" b="1" dirty="0">
                          <a:solidFill>
                            <a:schemeClr val="bg1"/>
                          </a:solidFill>
                          <a:latin typeface="Meiryo UI" panose="020B0604030504040204" pitchFamily="50" charset="-128"/>
                          <a:ea typeface="Meiryo UI" panose="020B0604030504040204" pitchFamily="50" charset="-128"/>
                        </a:rPr>
                        <a:t>2019</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a:txBody>
                    <a:bodyPr/>
                    <a:lstStyle/>
                    <a:p>
                      <a:pPr marL="171450" lvl="1" indent="-171450" defTabSz="666750">
                        <a:lnSpc>
                          <a:spcPct val="90000"/>
                        </a:lnSpc>
                        <a:spcBef>
                          <a:spcPct val="0"/>
                        </a:spcBef>
                        <a:spcAft>
                          <a:spcPct val="15000"/>
                        </a:spcAft>
                        <a:buFont typeface="Arial" panose="020B0604020202020204" pitchFamily="34" charset="0"/>
                        <a:buChar char="•"/>
                        <a:defRPr/>
                      </a:pPr>
                      <a:r>
                        <a:rPr lang="ja-JP" altLang="en-US" sz="1050" dirty="0">
                          <a:solidFill>
                            <a:schemeClr val="tx1"/>
                          </a:solidFill>
                          <a:latin typeface="Meiryo UI" panose="020B0604030504040204" pitchFamily="50" charset="-128"/>
                          <a:ea typeface="Meiryo UI" panose="020B0604030504040204" pitchFamily="50" charset="-128"/>
                        </a:rPr>
                        <a:t>外国人家事支援人材の受入に係る出入国管理及び難民認定法の特例（区域拡大）</a:t>
                      </a:r>
                      <a:endParaRPr lang="en-US" altLang="ja-JP" sz="1050" dirty="0">
                        <a:solidFill>
                          <a:schemeClr val="tx1"/>
                        </a:solidFill>
                        <a:latin typeface="Meiryo UI" panose="020B0604030504040204" pitchFamily="50" charset="-128"/>
                        <a:ea typeface="Meiryo UI" panose="020B0604030504040204" pitchFamily="50" charset="-128"/>
                      </a:endParaRPr>
                    </a:p>
                    <a:p>
                      <a:pPr marL="171450" lvl="1" indent="-171450" defTabSz="666750">
                        <a:lnSpc>
                          <a:spcPct val="90000"/>
                        </a:lnSpc>
                        <a:spcBef>
                          <a:spcPct val="0"/>
                        </a:spcBef>
                        <a:spcAft>
                          <a:spcPct val="15000"/>
                        </a:spcAft>
                        <a:buFont typeface="Arial" panose="020B0604020202020204" pitchFamily="34" charset="0"/>
                        <a:buChar char="•"/>
                        <a:defRPr/>
                      </a:pPr>
                      <a:r>
                        <a:rPr lang="ja-JP" altLang="en-US" sz="1050" dirty="0">
                          <a:solidFill>
                            <a:schemeClr val="tx1"/>
                          </a:solidFill>
                          <a:latin typeface="Meiryo UI" panose="020B0604030504040204" pitchFamily="50" charset="-128"/>
                          <a:ea typeface="Meiryo UI" panose="020B0604030504040204" pitchFamily="50" charset="-128"/>
                        </a:rPr>
                        <a:t>建築物用地下水の採取に係る特例（帯水層蓄熱型冷暖房</a:t>
                      </a:r>
                      <a:r>
                        <a:rPr lang="ja-JP" altLang="en-US" sz="1050" dirty="0" smtClean="0">
                          <a:solidFill>
                            <a:schemeClr val="tx1"/>
                          </a:solidFill>
                          <a:latin typeface="Meiryo UI" panose="020B0604030504040204" pitchFamily="50" charset="-128"/>
                          <a:ea typeface="Meiryo UI" panose="020B0604030504040204" pitchFamily="50" charset="-128"/>
                        </a:rPr>
                        <a:t>事業）</a:t>
                      </a:r>
                      <a:endParaRPr lang="en-US" altLang="ja-JP" sz="1050" dirty="0">
                        <a:solidFill>
                          <a:schemeClr val="tx1"/>
                        </a:solidFill>
                        <a:latin typeface="Meiryo UI" panose="020B0604030504040204" pitchFamily="50" charset="-128"/>
                        <a:ea typeface="Meiryo UI" panose="020B0604030504040204" pitchFamily="50" charset="-128"/>
                      </a:endParaRPr>
                    </a:p>
                    <a:p>
                      <a:pPr marL="171450" lvl="1" indent="-171450" defTabSz="666750">
                        <a:lnSpc>
                          <a:spcPct val="90000"/>
                        </a:lnSpc>
                        <a:spcBef>
                          <a:spcPct val="0"/>
                        </a:spcBef>
                        <a:spcAft>
                          <a:spcPct val="15000"/>
                        </a:spcAft>
                        <a:buFont typeface="Arial" panose="020B0604020202020204" pitchFamily="34" charset="0"/>
                        <a:buChar char="•"/>
                        <a:defRPr/>
                      </a:pPr>
                      <a:r>
                        <a:rPr lang="ja-JP" altLang="en-US" sz="1050" dirty="0">
                          <a:solidFill>
                            <a:schemeClr val="tx1"/>
                          </a:solidFill>
                          <a:latin typeface="Meiryo UI" panose="020B0604030504040204" pitchFamily="50" charset="-128"/>
                          <a:ea typeface="Meiryo UI" panose="020B0604030504040204" pitchFamily="50" charset="-128"/>
                        </a:rPr>
                        <a:t>病床規制に係る医療法の</a:t>
                      </a:r>
                      <a:r>
                        <a:rPr lang="ja-JP" altLang="en-US" sz="1050" dirty="0" smtClean="0">
                          <a:solidFill>
                            <a:schemeClr val="tx1"/>
                          </a:solidFill>
                          <a:latin typeface="Meiryo UI" panose="020B0604030504040204" pitchFamily="50" charset="-128"/>
                          <a:ea typeface="Meiryo UI" panose="020B0604030504040204" pitchFamily="50" charset="-128"/>
                        </a:rPr>
                        <a:t>特例</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0" lvl="1" indent="0" defTabSz="666750">
                        <a:lnSpc>
                          <a:spcPct val="90000"/>
                        </a:lnSpc>
                        <a:spcBef>
                          <a:spcPct val="0"/>
                        </a:spcBef>
                        <a:spcAft>
                          <a:spcPct val="15000"/>
                        </a:spcAft>
                        <a:buFont typeface="Arial" panose="020B0604020202020204" pitchFamily="34" charset="0"/>
                        <a:buNone/>
                        <a:defRPr/>
                      </a:pPr>
                      <a:r>
                        <a:rPr lang="ja-JP" altLang="en-US" sz="1050" dirty="0" smtClean="0">
                          <a:solidFill>
                            <a:schemeClr val="tx1"/>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高度医療提供事業）</a:t>
                      </a:r>
                      <a:endPar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171450" indent="-171450" algn="l">
                        <a:buFont typeface="Arial" panose="020B0604020202020204" pitchFamily="34" charset="0"/>
                        <a:buChar char="•"/>
                      </a:pP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51925296"/>
                  </a:ext>
                </a:extLst>
              </a:tr>
              <a:tr h="507850">
                <a:tc>
                  <a:txBody>
                    <a:bodyPr/>
                    <a:lstStyle/>
                    <a:p>
                      <a:pPr algn="ctr"/>
                      <a:r>
                        <a:rPr kumimoji="1" lang="en-US" altLang="ja-JP" sz="1200" b="1" dirty="0">
                          <a:solidFill>
                            <a:schemeClr val="bg1"/>
                          </a:solidFill>
                          <a:latin typeface="Meiryo UI" panose="020B0604030504040204" pitchFamily="50" charset="-128"/>
                          <a:ea typeface="Meiryo UI" panose="020B0604030504040204" pitchFamily="50" charset="-128"/>
                        </a:rPr>
                        <a:t>2020</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a:txBody>
                    <a:bodyPr/>
                    <a:lstStyle/>
                    <a:p>
                      <a:pPr marL="171450" indent="-171450" algn="l">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外国人家事支援人材の受入に係る出入国管理及び難民認定法の特例（区域拡大）</a:t>
                      </a:r>
                    </a:p>
                  </a:txBody>
                  <a:tcPr anchor="ctr"/>
                </a:tc>
                <a:tc>
                  <a:txBody>
                    <a:bodyPr/>
                    <a:lstStyle/>
                    <a:p>
                      <a:pPr marL="171450" indent="-171450" algn="l">
                        <a:buFont typeface="Arial" panose="020B0604020202020204" pitchFamily="34" charset="0"/>
                        <a:buChar char="•"/>
                      </a:pPr>
                      <a:r>
                        <a:rPr kumimoji="1" lang="ja-JP" altLang="en-US" sz="1050" dirty="0" smtClean="0">
                          <a:solidFill>
                            <a:schemeClr val="tx1"/>
                          </a:solidFill>
                          <a:latin typeface="Meiryo UI" panose="020B0604030504040204" pitchFamily="50" charset="-128"/>
                          <a:ea typeface="Meiryo UI" panose="020B0604030504040204" pitchFamily="50" charset="-128"/>
                        </a:rPr>
                        <a:t>内閣府による公募</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19866210"/>
                  </a:ext>
                </a:extLst>
              </a:tr>
              <a:tr h="299062">
                <a:tc>
                  <a:txBody>
                    <a:bodyPr/>
                    <a:lstStyle/>
                    <a:p>
                      <a:pPr algn="ctr"/>
                      <a:r>
                        <a:rPr kumimoji="1" lang="en-US" altLang="ja-JP" sz="1200" b="1" dirty="0" smtClean="0">
                          <a:solidFill>
                            <a:schemeClr val="bg1"/>
                          </a:solidFill>
                          <a:latin typeface="Meiryo UI" panose="020B0604030504040204" pitchFamily="50" charset="-128"/>
                          <a:ea typeface="Meiryo UI" panose="020B0604030504040204" pitchFamily="50" charset="-128"/>
                        </a:rPr>
                        <a:t>2021</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a:txBody>
                    <a:bodyPr/>
                    <a:lstStyle/>
                    <a:p>
                      <a:pPr marL="171450" indent="-171450" algn="l">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エリアマネジメントに係る道路法の</a:t>
                      </a:r>
                      <a:r>
                        <a:rPr kumimoji="1" lang="ja-JP" altLang="en-US" sz="1050" dirty="0" smtClean="0">
                          <a:solidFill>
                            <a:schemeClr val="tx1"/>
                          </a:solidFill>
                          <a:latin typeface="Meiryo UI" panose="020B0604030504040204" pitchFamily="50" charset="-128"/>
                          <a:ea typeface="Meiryo UI" panose="020B0604030504040204" pitchFamily="50" charset="-128"/>
                        </a:rPr>
                        <a:t>特例</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r>
                        <a:rPr kumimoji="1" lang="ja-JP" altLang="en-US" sz="1050" dirty="0" smtClean="0">
                          <a:solidFill>
                            <a:schemeClr val="tx1"/>
                          </a:solidFill>
                          <a:latin typeface="Meiryo UI" panose="020B0604030504040204" pitchFamily="50" charset="-128"/>
                          <a:ea typeface="Meiryo UI" panose="020B0604030504040204" pitchFamily="50" charset="-128"/>
                        </a:rPr>
                        <a:t>　（事業者追加）</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171450" indent="-171450" algn="l">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提案書</a:t>
                      </a:r>
                      <a:r>
                        <a:rPr kumimoji="1" lang="ja-JP" altLang="en-US" sz="1050" dirty="0" smtClean="0">
                          <a:latin typeface="Meiryo UI" panose="020B0604030504040204" pitchFamily="50" charset="-128"/>
                          <a:ea typeface="Meiryo UI" panose="020B0604030504040204" pitchFamily="50" charset="-128"/>
                        </a:rPr>
                        <a:t>提出</a:t>
                      </a:r>
                      <a:endParaRPr kumimoji="1" lang="en-US" altLang="ja-JP" sz="105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11600317"/>
                  </a:ext>
                </a:extLst>
              </a:tr>
              <a:tr h="299062">
                <a:tc>
                  <a:txBody>
                    <a:bodyPr/>
                    <a:lstStyle/>
                    <a:p>
                      <a:pPr algn="ctr"/>
                      <a:r>
                        <a:rPr kumimoji="1" lang="en-US" altLang="ja-JP" sz="1200" b="1" dirty="0" smtClean="0">
                          <a:solidFill>
                            <a:schemeClr val="bg1"/>
                          </a:solidFill>
                          <a:latin typeface="Meiryo UI" panose="020B0604030504040204" pitchFamily="50" charset="-128"/>
                          <a:ea typeface="Meiryo UI" panose="020B0604030504040204" pitchFamily="50" charset="-128"/>
                        </a:rPr>
                        <a:t>2022</a:t>
                      </a:r>
                      <a:r>
                        <a:rPr kumimoji="1" lang="ja-JP" altLang="en-US" sz="1200" b="1" dirty="0" smtClean="0">
                          <a:solidFill>
                            <a:schemeClr val="bg1"/>
                          </a:solidFill>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a:txBody>
                    <a:bodyPr/>
                    <a:lstStyle/>
                    <a:p>
                      <a:pPr marL="0" indent="0" algn="l">
                        <a:buFont typeface="Arial" panose="020B0604020202020204" pitchFamily="34" charset="0"/>
                        <a:buNone/>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171450" indent="-171450" algn="l">
                        <a:buFont typeface="Arial" panose="020B0604020202020204" pitchFamily="34" charset="0"/>
                        <a:buChar char="•"/>
                      </a:pPr>
                      <a:r>
                        <a:rPr kumimoji="1" lang="ja-JP" altLang="en-US" sz="1050" dirty="0" smtClean="0">
                          <a:solidFill>
                            <a:schemeClr val="tx1"/>
                          </a:solidFill>
                          <a:latin typeface="Meiryo UI" panose="020B0604030504040204" pitchFamily="50" charset="-128"/>
                          <a:ea typeface="Meiryo UI" panose="020B0604030504040204" pitchFamily="50" charset="-128"/>
                        </a:rPr>
                        <a:t>区域指定</a:t>
                      </a:r>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閣議決定</a:t>
                      </a:r>
                      <a:r>
                        <a:rPr kumimoji="1" lang="en-US" altLang="ja-JP" sz="80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2813886207"/>
                  </a:ext>
                </a:extLst>
              </a:tr>
            </a:tbl>
          </a:graphicData>
        </a:graphic>
      </p:graphicFrame>
      <p:pic>
        <p:nvPicPr>
          <p:cNvPr id="5" name="図 4"/>
          <p:cNvPicPr>
            <a:picLocks noChangeAspect="1"/>
          </p:cNvPicPr>
          <p:nvPr/>
        </p:nvPicPr>
        <p:blipFill>
          <a:blip r:embed="rId2"/>
          <a:stretch>
            <a:fillRect/>
          </a:stretch>
        </p:blipFill>
        <p:spPr>
          <a:xfrm>
            <a:off x="4917924" y="660707"/>
            <a:ext cx="5130226" cy="6211582"/>
          </a:xfrm>
          <a:prstGeom prst="rect">
            <a:avLst/>
          </a:prstGeom>
        </p:spPr>
      </p:pic>
      <p:sp>
        <p:nvSpPr>
          <p:cNvPr id="6" name="タイトル 1"/>
          <p:cNvSpPr txBox="1">
            <a:spLocks/>
          </p:cNvSpPr>
          <p:nvPr/>
        </p:nvSpPr>
        <p:spPr>
          <a:xfrm>
            <a:off x="72171" y="4824355"/>
            <a:ext cx="4369402" cy="36004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○関西</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イノベーション国際戦略総合特区の活用状況</a:t>
            </a:r>
          </a:p>
        </p:txBody>
      </p:sp>
      <p:graphicFrame>
        <p:nvGraphicFramePr>
          <p:cNvPr id="7" name="表 6"/>
          <p:cNvGraphicFramePr>
            <a:graphicFrameLocks noGrp="1"/>
          </p:cNvGraphicFramePr>
          <p:nvPr>
            <p:extLst>
              <p:ext uri="{D42A27DB-BD31-4B8C-83A1-F6EECF244321}">
                <p14:modId xmlns:p14="http://schemas.microsoft.com/office/powerpoint/2010/main" val="31212504"/>
              </p:ext>
            </p:extLst>
          </p:nvPr>
        </p:nvGraphicFramePr>
        <p:xfrm>
          <a:off x="186598" y="5074553"/>
          <a:ext cx="2081226" cy="2067003"/>
        </p:xfrm>
        <a:graphic>
          <a:graphicData uri="http://schemas.openxmlformats.org/drawingml/2006/table">
            <a:tbl>
              <a:tblPr/>
              <a:tblGrid>
                <a:gridCol w="820045">
                  <a:extLst>
                    <a:ext uri="{9D8B030D-6E8A-4147-A177-3AD203B41FA5}">
                      <a16:colId xmlns:a16="http://schemas.microsoft.com/office/drawing/2014/main" val="3323965682"/>
                    </a:ext>
                  </a:extLst>
                </a:gridCol>
                <a:gridCol w="1261181">
                  <a:extLst>
                    <a:ext uri="{9D8B030D-6E8A-4147-A177-3AD203B41FA5}">
                      <a16:colId xmlns:a16="http://schemas.microsoft.com/office/drawing/2014/main" val="1776087131"/>
                    </a:ext>
                  </a:extLst>
                </a:gridCol>
              </a:tblGrid>
              <a:tr h="448647">
                <a:tc>
                  <a:txBody>
                    <a:bodyPr/>
                    <a:lstStyle/>
                    <a:p>
                      <a:pPr algn="l" fontAlgn="t"/>
                      <a:r>
                        <a:rPr lang="ja-JP" altLang="en-US" sz="700" b="0" i="0" u="none" strike="noStrike" dirty="0">
                          <a:solidFill>
                            <a:schemeClr val="tx1"/>
                          </a:solidFill>
                          <a:effectLst/>
                          <a:latin typeface="Meiryo UI" panose="020B0604030504040204" pitchFamily="50" charset="-128"/>
                          <a:ea typeface="Meiryo UI" panose="020B0604030504040204" pitchFamily="50" charset="-128"/>
                        </a:rPr>
                        <a:t>北大阪（彩都等）</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t"/>
                      <a:r>
                        <a:rPr lang="en-US" altLang="ja-JP" sz="700" b="0" i="0" u="none" strike="noStrike" dirty="0">
                          <a:solidFill>
                            <a:schemeClr val="tx1"/>
                          </a:solidFill>
                          <a:effectLst/>
                          <a:latin typeface="Meiryo UI" panose="020B0604030504040204" pitchFamily="50" charset="-128"/>
                          <a:ea typeface="Meiryo UI" panose="020B0604030504040204" pitchFamily="50" charset="-128"/>
                        </a:rPr>
                        <a:t>PMDA</a:t>
                      </a:r>
                      <a:r>
                        <a:rPr lang="ja-JP" altLang="en-US" sz="700" b="0" i="0" u="none" strike="noStrike" dirty="0" err="1">
                          <a:solidFill>
                            <a:schemeClr val="tx1"/>
                          </a:solidFill>
                          <a:effectLst/>
                          <a:latin typeface="Meiryo UI" panose="020B0604030504040204" pitchFamily="50" charset="-128"/>
                          <a:ea typeface="Meiryo UI" panose="020B0604030504040204" pitchFamily="50" charset="-128"/>
                        </a:rPr>
                        <a:t>ー</a:t>
                      </a:r>
                      <a:r>
                        <a:rPr lang="en-US" altLang="ja-JP" sz="700" b="0" i="0" u="none" strike="noStrike" dirty="0">
                          <a:solidFill>
                            <a:schemeClr val="tx1"/>
                          </a:solidFill>
                          <a:effectLst/>
                          <a:latin typeface="Meiryo UI" panose="020B0604030504040204" pitchFamily="50" charset="-128"/>
                          <a:ea typeface="Meiryo UI" panose="020B0604030504040204" pitchFamily="50" charset="-128"/>
                        </a:rPr>
                        <a:t>WEST</a:t>
                      </a: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機能の整備及び治験センター機能の創設など</a:t>
                      </a:r>
                      <a:br>
                        <a:rPr lang="ja-JP" altLang="en-US" sz="700" b="0" i="0" u="none" strike="noStrike" dirty="0">
                          <a:solidFill>
                            <a:schemeClr val="tx1"/>
                          </a:solidFill>
                          <a:effectLst/>
                          <a:latin typeface="Meiryo UI" panose="020B0604030504040204" pitchFamily="50" charset="-128"/>
                          <a:ea typeface="Meiryo UI" panose="020B0604030504040204" pitchFamily="50" charset="-128"/>
                        </a:rPr>
                      </a:br>
                      <a:r>
                        <a:rPr lang="en-US" altLang="ja-JP" sz="700" b="0" i="0" u="none" strike="noStrike" dirty="0">
                          <a:solidFill>
                            <a:schemeClr val="tx1"/>
                          </a:solidFill>
                          <a:effectLst/>
                          <a:latin typeface="Meiryo UI" panose="020B0604030504040204" pitchFamily="50" charset="-128"/>
                          <a:ea typeface="Meiryo UI" panose="020B0604030504040204" pitchFamily="50" charset="-128"/>
                        </a:rPr>
                        <a:t>17</a:t>
                      </a: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プロジェクト</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322088447"/>
                  </a:ext>
                </a:extLst>
              </a:tr>
              <a:tr h="404589">
                <a:tc>
                  <a:txBody>
                    <a:bodyPr/>
                    <a:lstStyle/>
                    <a:p>
                      <a:pPr algn="l" fontAlgn="t"/>
                      <a:r>
                        <a:rPr lang="ja-JP" altLang="en-US" sz="700" b="0" i="0" u="none" strike="noStrike">
                          <a:solidFill>
                            <a:schemeClr val="tx1"/>
                          </a:solidFill>
                          <a:effectLst/>
                          <a:latin typeface="Meiryo UI" panose="020B0604030504040204" pitchFamily="50" charset="-128"/>
                          <a:ea typeface="Meiryo UI" panose="020B0604030504040204" pitchFamily="50" charset="-128"/>
                        </a:rPr>
                        <a:t>夢洲・咲洲</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t"/>
                      <a:r>
                        <a:rPr lang="ja-JP" altLang="en-US" sz="700" b="0" i="0" u="none" strike="noStrike" dirty="0">
                          <a:solidFill>
                            <a:schemeClr val="tx1"/>
                          </a:solidFill>
                          <a:effectLst/>
                          <a:latin typeface="Meiryo UI" panose="020B0604030504040204" pitchFamily="50" charset="-128"/>
                          <a:ea typeface="Meiryo UI" panose="020B0604030504040204" pitchFamily="50" charset="-128"/>
                        </a:rPr>
                        <a:t>バッテリー戦略研究センター機能の整備など</a:t>
                      </a:r>
                      <a:br>
                        <a:rPr lang="ja-JP" altLang="en-US" sz="700" b="0" i="0" u="none" strike="noStrike" dirty="0">
                          <a:solidFill>
                            <a:schemeClr val="tx1"/>
                          </a:solidFill>
                          <a:effectLst/>
                          <a:latin typeface="Meiryo UI" panose="020B0604030504040204" pitchFamily="50" charset="-128"/>
                          <a:ea typeface="Meiryo UI" panose="020B0604030504040204" pitchFamily="50" charset="-128"/>
                        </a:rPr>
                      </a:b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５プロジェクト</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38607308"/>
                  </a:ext>
                </a:extLst>
              </a:tr>
              <a:tr h="404589">
                <a:tc>
                  <a:txBody>
                    <a:bodyPr/>
                    <a:lstStyle/>
                    <a:p>
                      <a:pPr algn="l" fontAlgn="t"/>
                      <a:r>
                        <a:rPr lang="ja-JP" altLang="en-US" sz="700" b="0" i="0" u="none" strike="noStrike">
                          <a:solidFill>
                            <a:schemeClr val="tx1"/>
                          </a:solidFill>
                          <a:effectLst/>
                          <a:latin typeface="Meiryo UI" panose="020B0604030504040204" pitchFamily="50" charset="-128"/>
                          <a:ea typeface="Meiryo UI" panose="020B0604030504040204" pitchFamily="50" charset="-128"/>
                        </a:rPr>
                        <a:t>阪神港</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700" b="0" i="0" u="none" strike="noStrike" dirty="0">
                          <a:solidFill>
                            <a:schemeClr val="tx1"/>
                          </a:solidFill>
                          <a:effectLst/>
                          <a:latin typeface="Meiryo UI" panose="020B0604030504040204" pitchFamily="50" charset="-128"/>
                          <a:ea typeface="Meiryo UI" panose="020B0604030504040204" pitchFamily="50" charset="-128"/>
                        </a:rPr>
                        <a:t>国内コンテナ貨物の集荷機能強化　など</a:t>
                      </a:r>
                      <a:br>
                        <a:rPr lang="ja-JP" altLang="en-US" sz="700" b="0" i="0" u="none" strike="noStrike" dirty="0">
                          <a:solidFill>
                            <a:schemeClr val="tx1"/>
                          </a:solidFill>
                          <a:effectLst/>
                          <a:latin typeface="Meiryo UI" panose="020B0604030504040204" pitchFamily="50" charset="-128"/>
                          <a:ea typeface="Meiryo UI" panose="020B0604030504040204" pitchFamily="50" charset="-128"/>
                        </a:rPr>
                      </a:b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３プロジェクト</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259841"/>
                  </a:ext>
                </a:extLst>
              </a:tr>
              <a:tr h="404589">
                <a:tc>
                  <a:txBody>
                    <a:bodyPr/>
                    <a:lstStyle/>
                    <a:p>
                      <a:pPr algn="l" fontAlgn="t"/>
                      <a:r>
                        <a:rPr lang="ja-JP" altLang="en-US" sz="700" b="0" i="0" u="none" strike="noStrike" dirty="0">
                          <a:solidFill>
                            <a:schemeClr val="tx1"/>
                          </a:solidFill>
                          <a:effectLst/>
                          <a:latin typeface="Meiryo UI" panose="020B0604030504040204" pitchFamily="50" charset="-128"/>
                          <a:ea typeface="Meiryo UI" panose="020B0604030504040204" pitchFamily="50" charset="-128"/>
                        </a:rPr>
                        <a:t>京都市内</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700" b="0" i="0" u="none" strike="noStrike" dirty="0">
                          <a:solidFill>
                            <a:schemeClr val="tx1"/>
                          </a:solidFill>
                          <a:effectLst/>
                          <a:latin typeface="Meiryo UI" panose="020B0604030504040204" pitchFamily="50" charset="-128"/>
                          <a:ea typeface="Meiryo UI" panose="020B0604030504040204" pitchFamily="50" charset="-128"/>
                        </a:rPr>
                        <a:t>革新的消化器系治療機器の開発　など</a:t>
                      </a:r>
                      <a:br>
                        <a:rPr lang="ja-JP" altLang="en-US" sz="700" b="0" i="0" u="none" strike="noStrike" dirty="0">
                          <a:solidFill>
                            <a:schemeClr val="tx1"/>
                          </a:solidFill>
                          <a:effectLst/>
                          <a:latin typeface="Meiryo UI" panose="020B0604030504040204" pitchFamily="50" charset="-128"/>
                          <a:ea typeface="Meiryo UI" panose="020B0604030504040204" pitchFamily="50" charset="-128"/>
                        </a:rPr>
                      </a:b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９プロジェクト</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47943408"/>
                  </a:ext>
                </a:extLst>
              </a:tr>
              <a:tr h="404589">
                <a:tc>
                  <a:txBody>
                    <a:bodyPr/>
                    <a:lstStyle/>
                    <a:p>
                      <a:pPr algn="l" fontAlgn="t"/>
                      <a:r>
                        <a:rPr lang="zh-TW" altLang="en-US" sz="700" b="0" i="0" u="none" strike="noStrike" dirty="0">
                          <a:solidFill>
                            <a:schemeClr val="tx1"/>
                          </a:solidFill>
                          <a:effectLst/>
                          <a:latin typeface="Meiryo UI" panose="020B0604030504040204" pitchFamily="50" charset="-128"/>
                          <a:ea typeface="Meiryo UI" panose="020B0604030504040204" pitchFamily="50" charset="-128"/>
                        </a:rPr>
                        <a:t>神戸医療産業都市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700" b="0" i="0" u="none" strike="noStrike" dirty="0">
                          <a:solidFill>
                            <a:schemeClr val="tx1"/>
                          </a:solidFill>
                          <a:effectLst/>
                          <a:latin typeface="Meiryo UI" panose="020B0604030504040204" pitchFamily="50" charset="-128"/>
                          <a:ea typeface="Meiryo UI" panose="020B0604030504040204" pitchFamily="50" charset="-128"/>
                        </a:rPr>
                        <a:t>再生医療・細胞治験の実用化促進　など</a:t>
                      </a:r>
                      <a:br>
                        <a:rPr lang="ja-JP" altLang="en-US" sz="700" b="0" i="0" u="none" strike="noStrike" dirty="0">
                          <a:solidFill>
                            <a:schemeClr val="tx1"/>
                          </a:solidFill>
                          <a:effectLst/>
                          <a:latin typeface="Meiryo UI" panose="020B0604030504040204" pitchFamily="50" charset="-128"/>
                          <a:ea typeface="Meiryo UI" panose="020B0604030504040204" pitchFamily="50" charset="-128"/>
                        </a:rPr>
                      </a:br>
                      <a:r>
                        <a:rPr lang="en-US" altLang="ja-JP" sz="700" b="0" i="0" u="none" strike="noStrike" dirty="0">
                          <a:solidFill>
                            <a:schemeClr val="tx1"/>
                          </a:solidFill>
                          <a:effectLst/>
                          <a:latin typeface="Meiryo UI" panose="020B0604030504040204" pitchFamily="50" charset="-128"/>
                          <a:ea typeface="Meiryo UI" panose="020B0604030504040204" pitchFamily="50" charset="-128"/>
                        </a:rPr>
                        <a:t>13</a:t>
                      </a: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プロジェクト</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83990115"/>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635572456"/>
              </p:ext>
            </p:extLst>
          </p:nvPr>
        </p:nvGraphicFramePr>
        <p:xfrm>
          <a:off x="2501472" y="5074553"/>
          <a:ext cx="2248209" cy="2067002"/>
        </p:xfrm>
        <a:graphic>
          <a:graphicData uri="http://schemas.openxmlformats.org/drawingml/2006/table">
            <a:tbl>
              <a:tblPr/>
              <a:tblGrid>
                <a:gridCol w="801516">
                  <a:extLst>
                    <a:ext uri="{9D8B030D-6E8A-4147-A177-3AD203B41FA5}">
                      <a16:colId xmlns:a16="http://schemas.microsoft.com/office/drawing/2014/main" val="1997002568"/>
                    </a:ext>
                  </a:extLst>
                </a:gridCol>
                <a:gridCol w="1446693">
                  <a:extLst>
                    <a:ext uri="{9D8B030D-6E8A-4147-A177-3AD203B41FA5}">
                      <a16:colId xmlns:a16="http://schemas.microsoft.com/office/drawing/2014/main" val="4242344861"/>
                    </a:ext>
                  </a:extLst>
                </a:gridCol>
              </a:tblGrid>
              <a:tr h="491271">
                <a:tc>
                  <a:txBody>
                    <a:bodyPr/>
                    <a:lstStyle/>
                    <a:p>
                      <a:pPr algn="l" fontAlgn="t"/>
                      <a:r>
                        <a:rPr lang="ja-JP" altLang="en-US" sz="700" b="0" i="0" u="none" strike="noStrike" dirty="0">
                          <a:solidFill>
                            <a:schemeClr val="tx1"/>
                          </a:solidFill>
                          <a:effectLst/>
                          <a:latin typeface="Meiryo UI" panose="020B0604030504040204" pitchFamily="50" charset="-128"/>
                          <a:ea typeface="Meiryo UI" panose="020B0604030504040204" pitchFamily="50" charset="-128"/>
                        </a:rPr>
                        <a:t>大阪駅周辺</a:t>
                      </a:r>
                      <a:br>
                        <a:rPr lang="ja-JP" altLang="en-US" sz="700" b="0" i="0" u="none" strike="noStrike" dirty="0">
                          <a:solidFill>
                            <a:schemeClr val="tx1"/>
                          </a:solidFill>
                          <a:effectLst/>
                          <a:latin typeface="Meiryo UI" panose="020B0604030504040204" pitchFamily="50" charset="-128"/>
                          <a:ea typeface="Meiryo UI" panose="020B0604030504040204" pitchFamily="50" charset="-128"/>
                        </a:rPr>
                      </a:b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（うめきた他）</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t"/>
                      <a:r>
                        <a:rPr lang="ja-JP" altLang="en-US" sz="700" b="0" i="0" u="none" strike="noStrike" dirty="0">
                          <a:solidFill>
                            <a:schemeClr val="tx1"/>
                          </a:solidFill>
                          <a:effectLst/>
                          <a:latin typeface="Meiryo UI" panose="020B0604030504040204" pitchFamily="50" charset="-128"/>
                          <a:ea typeface="Meiryo UI" panose="020B0604030504040204" pitchFamily="50" charset="-128"/>
                        </a:rPr>
                        <a:t>先進医療の実現に向けたコホート</a:t>
                      </a:r>
                      <a:br>
                        <a:rPr lang="ja-JP" altLang="en-US" sz="700" b="0" i="0" u="none" strike="noStrike" dirty="0">
                          <a:solidFill>
                            <a:schemeClr val="tx1"/>
                          </a:solidFill>
                          <a:effectLst/>
                          <a:latin typeface="Meiryo UI" panose="020B0604030504040204" pitchFamily="50" charset="-128"/>
                          <a:ea typeface="Meiryo UI" panose="020B0604030504040204" pitchFamily="50" charset="-128"/>
                        </a:rPr>
                      </a:b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（疫学）研究・バイオマーカー研究の推進　など</a:t>
                      </a:r>
                      <a:br>
                        <a:rPr lang="ja-JP" altLang="en-US" sz="700" b="0" i="0" u="none" strike="noStrike" dirty="0">
                          <a:solidFill>
                            <a:schemeClr val="tx1"/>
                          </a:solidFill>
                          <a:effectLst/>
                          <a:latin typeface="Meiryo UI" panose="020B0604030504040204" pitchFamily="50" charset="-128"/>
                          <a:ea typeface="Meiryo UI" panose="020B0604030504040204" pitchFamily="50" charset="-128"/>
                        </a:rPr>
                      </a:b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４プロジェクト</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45147972"/>
                  </a:ext>
                </a:extLst>
              </a:tr>
              <a:tr h="371136">
                <a:tc>
                  <a:txBody>
                    <a:bodyPr/>
                    <a:lstStyle/>
                    <a:p>
                      <a:pPr algn="l" fontAlgn="t"/>
                      <a:r>
                        <a:rPr lang="ja-JP" altLang="en-US" sz="700" b="0" i="0" u="none" strike="noStrike">
                          <a:solidFill>
                            <a:schemeClr val="tx1"/>
                          </a:solidFill>
                          <a:effectLst/>
                          <a:latin typeface="Meiryo UI" panose="020B0604030504040204" pitchFamily="50" charset="-128"/>
                          <a:ea typeface="Meiryo UI" panose="020B0604030504040204" pitchFamily="50" charset="-128"/>
                        </a:rPr>
                        <a:t>関西空港</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t"/>
                      <a:r>
                        <a:rPr lang="ja-JP" altLang="en-US" sz="700" b="0" i="0" u="none" strike="noStrike" dirty="0">
                          <a:solidFill>
                            <a:schemeClr val="tx1"/>
                          </a:solidFill>
                          <a:effectLst/>
                          <a:latin typeface="Meiryo UI" panose="020B0604030504040204" pitchFamily="50" charset="-128"/>
                          <a:ea typeface="Meiryo UI" panose="020B0604030504040204" pitchFamily="50" charset="-128"/>
                        </a:rPr>
                        <a:t>医薬品・医療機器等の輸出入手続きの電子化・簡素化　など</a:t>
                      </a:r>
                      <a:br>
                        <a:rPr lang="ja-JP" altLang="en-US" sz="700" b="0" i="0" u="none" strike="noStrike" dirty="0">
                          <a:solidFill>
                            <a:schemeClr val="tx1"/>
                          </a:solidFill>
                          <a:effectLst/>
                          <a:latin typeface="Meiryo UI" panose="020B0604030504040204" pitchFamily="50" charset="-128"/>
                          <a:ea typeface="Meiryo UI" panose="020B0604030504040204" pitchFamily="50" charset="-128"/>
                        </a:rPr>
                      </a:b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４プロジェクト</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4026934414"/>
                  </a:ext>
                </a:extLst>
              </a:tr>
              <a:tr h="393675">
                <a:tc>
                  <a:txBody>
                    <a:bodyPr/>
                    <a:lstStyle/>
                    <a:p>
                      <a:pPr algn="l" fontAlgn="t"/>
                      <a:r>
                        <a:rPr lang="ja-JP" altLang="en-US" sz="700" b="0" i="0" u="none" strike="noStrike">
                          <a:solidFill>
                            <a:schemeClr val="tx1"/>
                          </a:solidFill>
                          <a:effectLst/>
                          <a:latin typeface="Meiryo UI" panose="020B0604030504040204" pitchFamily="50" charset="-128"/>
                          <a:ea typeface="Meiryo UI" panose="020B0604030504040204" pitchFamily="50" charset="-128"/>
                        </a:rPr>
                        <a:t>けいはんな学研都市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700" b="0" i="0" u="none" strike="noStrike" dirty="0">
                          <a:solidFill>
                            <a:schemeClr val="tx1"/>
                          </a:solidFill>
                          <a:effectLst/>
                          <a:latin typeface="Meiryo UI" panose="020B0604030504040204" pitchFamily="50" charset="-128"/>
                          <a:ea typeface="Meiryo UI" panose="020B0604030504040204" pitchFamily="50" charset="-128"/>
                        </a:rPr>
                        <a:t>スマートコミュニティーオープンイノベーションセンター機能の整備　など</a:t>
                      </a:r>
                      <a:br>
                        <a:rPr lang="ja-JP" altLang="en-US" sz="700" b="0" i="0" u="none" strike="noStrike" dirty="0">
                          <a:solidFill>
                            <a:schemeClr val="tx1"/>
                          </a:solidFill>
                          <a:effectLst/>
                          <a:latin typeface="Meiryo UI" panose="020B0604030504040204" pitchFamily="50" charset="-128"/>
                          <a:ea typeface="Meiryo UI" panose="020B0604030504040204" pitchFamily="50" charset="-128"/>
                        </a:rPr>
                      </a:b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２プロジェクト</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3495622"/>
                  </a:ext>
                </a:extLst>
              </a:tr>
              <a:tr h="371136">
                <a:tc>
                  <a:txBody>
                    <a:bodyPr/>
                    <a:lstStyle/>
                    <a:p>
                      <a:pPr algn="l" fontAlgn="t"/>
                      <a:r>
                        <a:rPr lang="ja-JP" altLang="en-US" sz="700" b="0" i="0" u="none" strike="noStrike">
                          <a:solidFill>
                            <a:schemeClr val="tx1"/>
                          </a:solidFill>
                          <a:effectLst/>
                          <a:latin typeface="Meiryo UI" panose="020B0604030504040204" pitchFamily="50" charset="-128"/>
                          <a:ea typeface="Meiryo UI" panose="020B0604030504040204" pitchFamily="50" charset="-128"/>
                        </a:rPr>
                        <a:t>播磨科学公園都市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700" b="0" i="0" u="none" strike="noStrike" dirty="0">
                          <a:solidFill>
                            <a:schemeClr val="tx1"/>
                          </a:solidFill>
                          <a:effectLst/>
                          <a:latin typeface="Meiryo UI" panose="020B0604030504040204" pitchFamily="50" charset="-128"/>
                          <a:ea typeface="Meiryo UI" panose="020B0604030504040204" pitchFamily="50" charset="-128"/>
                        </a:rPr>
                        <a:t>Spring-8</a:t>
                      </a: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を活用した次世代省エネ材料開発・評価　など</a:t>
                      </a:r>
                      <a:br>
                        <a:rPr lang="ja-JP" altLang="en-US" sz="700" b="0" i="0" u="none" strike="noStrike" dirty="0">
                          <a:solidFill>
                            <a:schemeClr val="tx1"/>
                          </a:solidFill>
                          <a:effectLst/>
                          <a:latin typeface="Meiryo UI" panose="020B0604030504040204" pitchFamily="50" charset="-128"/>
                          <a:ea typeface="Meiryo UI" panose="020B0604030504040204" pitchFamily="50" charset="-128"/>
                        </a:rPr>
                      </a:b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２プロジェクト</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3865785"/>
                  </a:ext>
                </a:extLst>
              </a:tr>
              <a:tr h="439784">
                <a:tc>
                  <a:txBody>
                    <a:bodyPr/>
                    <a:lstStyle/>
                    <a:p>
                      <a:pPr algn="l" fontAlgn="t"/>
                      <a:r>
                        <a:rPr lang="ja-JP" altLang="en-US" sz="700" b="0" i="0" u="none" strike="noStrike" dirty="0">
                          <a:solidFill>
                            <a:schemeClr val="tx1"/>
                          </a:solidFill>
                          <a:effectLst/>
                          <a:latin typeface="Meiryo UI" panose="020B0604030504040204" pitchFamily="50" charset="-128"/>
                          <a:ea typeface="Meiryo UI" panose="020B0604030504040204" pitchFamily="50" charset="-128"/>
                        </a:rPr>
                        <a:t>共通</a:t>
                      </a:r>
                      <a:br>
                        <a:rPr lang="ja-JP" altLang="en-US" sz="700" b="0" i="0" u="none" strike="noStrike" dirty="0">
                          <a:solidFill>
                            <a:schemeClr val="tx1"/>
                          </a:solidFill>
                          <a:effectLst/>
                          <a:latin typeface="Meiryo UI" panose="020B0604030504040204" pitchFamily="50" charset="-128"/>
                          <a:ea typeface="Meiryo UI" panose="020B0604030504040204" pitchFamily="50" charset="-128"/>
                        </a:rPr>
                      </a:b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京都市内、北大阪、大阪駅周辺、神戸医療産業都市等</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t"/>
                      <a:r>
                        <a:rPr lang="ja-JP" altLang="en-US" sz="700" b="0" i="0" u="none" strike="noStrike" dirty="0">
                          <a:solidFill>
                            <a:schemeClr val="tx1"/>
                          </a:solidFill>
                          <a:effectLst/>
                          <a:latin typeface="Meiryo UI" panose="020B0604030504040204" pitchFamily="50" charset="-128"/>
                          <a:ea typeface="Meiryo UI" panose="020B0604030504040204" pitchFamily="50" charset="-128"/>
                        </a:rPr>
                        <a:t>医療機器等事業化促進プラットフォームの構築　など</a:t>
                      </a:r>
                      <a:br>
                        <a:rPr lang="ja-JP" altLang="en-US" sz="700" b="0" i="0" u="none" strike="noStrike" dirty="0">
                          <a:solidFill>
                            <a:schemeClr val="tx1"/>
                          </a:solidFill>
                          <a:effectLst/>
                          <a:latin typeface="Meiryo UI" panose="020B0604030504040204" pitchFamily="50" charset="-128"/>
                          <a:ea typeface="Meiryo UI" panose="020B0604030504040204" pitchFamily="50" charset="-128"/>
                        </a:rPr>
                      </a:b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４プロジェクト</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4020060588"/>
                  </a:ext>
                </a:extLst>
              </a:tr>
            </a:tbl>
          </a:graphicData>
        </a:graphic>
      </p:graphicFrame>
      <p:sp>
        <p:nvSpPr>
          <p:cNvPr id="9" name="スライド番号プレースホルダー 3">
            <a:extLst>
              <a:ext uri="{FF2B5EF4-FFF2-40B4-BE49-F238E27FC236}">
                <a16:creationId xmlns:a16="http://schemas.microsoft.com/office/drawing/2014/main" id="{5C9777D5-0309-4601-B765-41ADD1DC0C91}"/>
              </a:ext>
            </a:extLst>
          </p:cNvPr>
          <p:cNvSpPr>
            <a:spLocks noGrp="1"/>
          </p:cNvSpPr>
          <p:nvPr>
            <p:ph type="sldNum" sz="quarter" idx="12"/>
          </p:nvPr>
        </p:nvSpPr>
        <p:spPr>
          <a:xfrm>
            <a:off x="9567506" y="6872289"/>
            <a:ext cx="499351" cy="403227"/>
          </a:xfrm>
        </p:spPr>
        <p:txBody>
          <a:bodyPr/>
          <a:lstStyle/>
          <a:p>
            <a:pPr defTabSz="479969"/>
            <a:r>
              <a:rPr kumimoji="1" lang="en-US" altLang="ja-JP" sz="1100" dirty="0" smtClean="0">
                <a:solidFill>
                  <a:schemeClr val="tx2"/>
                </a:solidFill>
                <a:latin typeface="Calibri 本文"/>
                <a:ea typeface="Meiryo UI" panose="020B0604030504040204" pitchFamily="50" charset="-128"/>
              </a:rPr>
              <a:t>23</a:t>
            </a:r>
            <a:endParaRPr kumimoji="1" lang="ja-JP" altLang="en-US" sz="1100" dirty="0">
              <a:solidFill>
                <a:schemeClr val="tx2"/>
              </a:solidFill>
              <a:latin typeface="Calibri 本文"/>
              <a:ea typeface="Meiryo UI" panose="020B0604030504040204" pitchFamily="50" charset="-128"/>
            </a:endParaRPr>
          </a:p>
        </p:txBody>
      </p:sp>
    </p:spTree>
    <p:extLst>
      <p:ext uri="{BB962C8B-B14F-4D97-AF65-F5344CB8AC3E}">
        <p14:creationId xmlns:p14="http://schemas.microsoft.com/office/powerpoint/2010/main" val="1184757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1637" y="89622"/>
            <a:ext cx="9716038" cy="707886"/>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参考：国出先機関の移管の概要</a:t>
            </a:r>
            <a:r>
              <a:rPr lang="en-US" altLang="ja-JP" sz="2000" b="1" dirty="0" smtClean="0">
                <a:latin typeface="Meiryo UI" panose="020B0604030504040204" pitchFamily="50" charset="-128"/>
                <a:ea typeface="Meiryo UI" panose="020B0604030504040204" pitchFamily="50" charset="-128"/>
              </a:rPr>
              <a:t/>
            </a:r>
            <a:br>
              <a:rPr lang="en-US" altLang="ja-JP" sz="2000" b="1" dirty="0" smtClean="0">
                <a:latin typeface="Meiryo UI" panose="020B0604030504040204" pitchFamily="50" charset="-128"/>
                <a:ea typeface="Meiryo UI" panose="020B0604030504040204" pitchFamily="50" charset="-128"/>
              </a:rPr>
            </a:br>
            <a:r>
              <a:rPr lang="ja-JP" altLang="en-US" sz="2000" b="1" dirty="0" smtClean="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a:t>
            </a:r>
            <a:endParaRPr lang="ja-JP" altLang="en-US" sz="2000" dirty="0">
              <a:latin typeface="Meiryo UI" panose="020B0604030504040204" pitchFamily="50" charset="-128"/>
              <a:ea typeface="Meiryo UI" panose="020B0604030504040204" pitchFamily="50" charset="-128"/>
            </a:endParaRPr>
          </a:p>
        </p:txBody>
      </p:sp>
      <p:sp>
        <p:nvSpPr>
          <p:cNvPr id="3" name="スライド番号プレースホルダー 3"/>
          <p:cNvSpPr>
            <a:spLocks noGrp="1"/>
          </p:cNvSpPr>
          <p:nvPr>
            <p:ph type="sldNum" sz="quarter" idx="12"/>
          </p:nvPr>
        </p:nvSpPr>
        <p:spPr>
          <a:xfrm>
            <a:off x="7981950" y="6882307"/>
            <a:ext cx="2133600" cy="365125"/>
          </a:xfrm>
        </p:spPr>
        <p:txBody>
          <a:bodyPr/>
          <a:lstStyle/>
          <a:p>
            <a:r>
              <a:rPr kumimoji="1" lang="en-US" altLang="ja-JP" dirty="0" smtClean="0"/>
              <a:t>18</a:t>
            </a:r>
            <a:endParaRPr kumimoji="1" lang="ja-JP" altLang="en-US" dirty="0"/>
          </a:p>
        </p:txBody>
      </p:sp>
      <p:sp>
        <p:nvSpPr>
          <p:cNvPr id="4" name="タイトル 1"/>
          <p:cNvSpPr txBox="1">
            <a:spLocks/>
          </p:cNvSpPr>
          <p:nvPr/>
        </p:nvSpPr>
        <p:spPr>
          <a:xfrm>
            <a:off x="433066" y="565743"/>
            <a:ext cx="2302615" cy="377959"/>
          </a:xfrm>
          <a:prstGeom prst="rect">
            <a:avLst/>
          </a:prstGeom>
        </p:spPr>
        <p:txBody>
          <a:bodyPr vert="horz" lIns="95991" tIns="47995" rIns="95991" bIns="47995"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en-US" altLang="ja-JP" sz="147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70" b="1" dirty="0" smtClean="0">
                <a:latin typeface="Meiryo UI" panose="020B0604030504040204" pitchFamily="50" charset="-128"/>
                <a:ea typeface="Meiryo UI" panose="020B0604030504040204" pitchFamily="50" charset="-128"/>
                <a:cs typeface="Meiryo UI" panose="020B0604030504040204" pitchFamily="50" charset="-128"/>
              </a:rPr>
              <a:t>主</a:t>
            </a:r>
            <a:r>
              <a:rPr lang="ja-JP" altLang="en-US" sz="1470" b="1" dirty="0">
                <a:latin typeface="Meiryo UI" panose="020B0604030504040204" pitchFamily="50" charset="-128"/>
                <a:ea typeface="Meiryo UI" panose="020B0604030504040204" pitchFamily="50" charset="-128"/>
                <a:cs typeface="Meiryo UI" panose="020B0604030504040204" pitchFamily="50" charset="-128"/>
              </a:rPr>
              <a:t>な取組経過（年度</a:t>
            </a:r>
            <a:r>
              <a:rPr lang="ja-JP" altLang="en-US" sz="147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7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7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a:extLst>
              <a:ext uri="{FF2B5EF4-FFF2-40B4-BE49-F238E27FC236}">
                <a16:creationId xmlns:a16="http://schemas.microsoft.com/office/drawing/2014/main" id="{651ECBFD-4EC1-43D0-AED4-526B0D286568}"/>
              </a:ext>
            </a:extLst>
          </p:cNvPr>
          <p:cNvGraphicFramePr>
            <a:graphicFrameLocks noGrp="1"/>
          </p:cNvGraphicFramePr>
          <p:nvPr>
            <p:extLst>
              <p:ext uri="{D42A27DB-BD31-4B8C-83A1-F6EECF244321}">
                <p14:modId xmlns:p14="http://schemas.microsoft.com/office/powerpoint/2010/main" val="2540564339"/>
              </p:ext>
            </p:extLst>
          </p:nvPr>
        </p:nvGraphicFramePr>
        <p:xfrm>
          <a:off x="433066" y="954107"/>
          <a:ext cx="4766576" cy="6075342"/>
        </p:xfrm>
        <a:graphic>
          <a:graphicData uri="http://schemas.openxmlformats.org/drawingml/2006/table">
            <a:tbl>
              <a:tblPr bandRow="1">
                <a:tableStyleId>{5C22544A-7EE6-4342-B048-85BDC9FD1C3A}</a:tableStyleId>
              </a:tblPr>
              <a:tblGrid>
                <a:gridCol w="706944">
                  <a:extLst>
                    <a:ext uri="{9D8B030D-6E8A-4147-A177-3AD203B41FA5}">
                      <a16:colId xmlns:a16="http://schemas.microsoft.com/office/drawing/2014/main" val="1520910211"/>
                    </a:ext>
                  </a:extLst>
                </a:gridCol>
                <a:gridCol w="4059632">
                  <a:extLst>
                    <a:ext uri="{9D8B030D-6E8A-4147-A177-3AD203B41FA5}">
                      <a16:colId xmlns:a16="http://schemas.microsoft.com/office/drawing/2014/main" val="3228948102"/>
                    </a:ext>
                  </a:extLst>
                </a:gridCol>
              </a:tblGrid>
              <a:tr h="883107">
                <a:tc>
                  <a:txBody>
                    <a:bodyPr/>
                    <a:lstStyle/>
                    <a:p>
                      <a:pPr algn="ctr"/>
                      <a:r>
                        <a:rPr kumimoji="1" lang="en-US" altLang="ja-JP" sz="1300" b="1" dirty="0" smtClean="0">
                          <a:solidFill>
                            <a:schemeClr val="bg1"/>
                          </a:solidFill>
                          <a:latin typeface="Meiryo UI" panose="020B0604030504040204" pitchFamily="50" charset="-128"/>
                          <a:ea typeface="Meiryo UI" panose="020B0604030504040204" pitchFamily="50" charset="-128"/>
                        </a:rPr>
                        <a:t>2008</a:t>
                      </a:r>
                      <a:endParaRPr kumimoji="1" lang="ja-JP" altLang="en-US" sz="1300" b="1" dirty="0">
                        <a:solidFill>
                          <a:schemeClr val="bg1"/>
                        </a:solidFill>
                        <a:latin typeface="Meiryo UI" panose="020B0604030504040204" pitchFamily="50" charset="-128"/>
                        <a:ea typeface="Meiryo UI" panose="020B0604030504040204" pitchFamily="50" charset="-128"/>
                      </a:endParaRPr>
                    </a:p>
                  </a:txBody>
                  <a:tcPr marL="88607" marR="88607" marT="44303" marB="443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indent="0" algn="l">
                        <a:lnSpc>
                          <a:spcPts val="1500"/>
                        </a:lnSpc>
                        <a:spcBef>
                          <a:spcPts val="0"/>
                        </a:spcBef>
                        <a:spcAft>
                          <a:spcPts val="0"/>
                        </a:spcAft>
                        <a:buFont typeface="Wingdings" panose="05000000000000000000" pitchFamily="2" charset="2"/>
                        <a:buNone/>
                      </a:pP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8</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　：政府の地方分権改革推進委員会による「国の出</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indent="0" algn="l">
                        <a:lnSpc>
                          <a:spcPts val="1500"/>
                        </a:lnSpc>
                        <a:spcBef>
                          <a:spcPts val="0"/>
                        </a:spcBef>
                        <a:spcAft>
                          <a:spcPts val="0"/>
                        </a:spcAft>
                        <a:buFont typeface="Wingdings" panose="05000000000000000000" pitchFamily="2" charset="2"/>
                        <a:buNone/>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先機関の見直しに関する中間報告」</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indent="0" algn="l">
                        <a:lnSpc>
                          <a:spcPts val="1500"/>
                        </a:lnSpc>
                        <a:spcBef>
                          <a:spcPts val="0"/>
                        </a:spcBef>
                        <a:spcAft>
                          <a:spcPts val="0"/>
                        </a:spcAft>
                        <a:buFont typeface="Wingdings" panose="05000000000000000000" pitchFamily="2" charset="2"/>
                        <a:buNone/>
                      </a:pP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月：政府の地方分権改革推進委員会「第二次勧告」</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indent="0" algn="l">
                        <a:lnSpc>
                          <a:spcPts val="1500"/>
                        </a:lnSpc>
                        <a:spcBef>
                          <a:spcPts val="0"/>
                        </a:spcBef>
                        <a:spcAft>
                          <a:spcPts val="0"/>
                        </a:spcAft>
                        <a:buFont typeface="Wingdings" panose="05000000000000000000" pitchFamily="2" charset="2"/>
                        <a:buNone/>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（地方振興局、地方工務局への統合など）</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marL="88607" marR="88607" marT="44303" marB="443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7951874"/>
                  </a:ext>
                </a:extLst>
              </a:tr>
              <a:tr h="1410517">
                <a:tc>
                  <a:txBody>
                    <a:bodyPr/>
                    <a:lstStyle/>
                    <a:p>
                      <a:pPr marL="0" marR="0" lvl="0" indent="0" algn="ctr" defTabSz="959937"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bg1"/>
                          </a:solidFill>
                          <a:latin typeface="Meiryo UI" panose="020B0604030504040204" pitchFamily="50" charset="-128"/>
                          <a:ea typeface="Meiryo UI" panose="020B0604030504040204" pitchFamily="50" charset="-128"/>
                        </a:rPr>
                        <a:t>2009</a:t>
                      </a:r>
                      <a:endParaRPr kumimoji="1" lang="ja-JP" altLang="en-US" sz="1300" b="1" dirty="0" smtClean="0">
                        <a:solidFill>
                          <a:schemeClr val="bg1"/>
                        </a:solidFill>
                        <a:latin typeface="Meiryo UI" panose="020B0604030504040204" pitchFamily="50" charset="-128"/>
                        <a:ea typeface="Meiryo UI" panose="020B0604030504040204" pitchFamily="50" charset="-128"/>
                      </a:endParaRPr>
                    </a:p>
                    <a:p>
                      <a:pPr algn="ctr"/>
                      <a:endParaRPr kumimoji="1" lang="ja-JP" altLang="en-US" sz="1300" b="1" dirty="0">
                        <a:solidFill>
                          <a:schemeClr val="bg1"/>
                        </a:solidFill>
                        <a:latin typeface="Meiryo UI" panose="020B0604030504040204" pitchFamily="50" charset="-128"/>
                        <a:ea typeface="Meiryo UI" panose="020B0604030504040204" pitchFamily="50" charset="-128"/>
                      </a:endParaRPr>
                    </a:p>
                  </a:txBody>
                  <a:tcPr marL="88607" marR="88607" marT="44303" marB="443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月：政府の地方分権改革推進本部が「出先機関改革　　</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に係る工程表」決定</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11</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月：全国知事会「国の出先機関原則廃止</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PT</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」発足</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：近畿ブロック知事会で大阪府から「国の出先機関</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ja-JP" altLang="en-US" sz="13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n-cs"/>
                        </a:rPr>
                        <a:t>の関</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西広域連合への移管」の提案</a:t>
                      </a:r>
                      <a:endParaRPr kumimoji="1" lang="ja-JP" altLang="en-US" sz="1300" dirty="0" smtClean="0">
                        <a:solidFill>
                          <a:schemeClr val="tx1"/>
                        </a:solidFill>
                        <a:latin typeface="Meiryo UI" panose="020B0604030504040204" pitchFamily="50" charset="-128"/>
                        <a:ea typeface="Meiryo UI" panose="020B0604030504040204" pitchFamily="50" charset="-128"/>
                      </a:endParaRPr>
                    </a:p>
                  </a:txBody>
                  <a:tcPr marL="88607" marR="88607" marT="44303" marB="443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5458419"/>
                  </a:ext>
                </a:extLst>
              </a:tr>
              <a:tr h="1410517">
                <a:tc>
                  <a:txBody>
                    <a:bodyPr/>
                    <a:lstStyle/>
                    <a:p>
                      <a:pPr algn="ctr"/>
                      <a:r>
                        <a:rPr kumimoji="1" lang="en-US" altLang="ja-JP" sz="1300" b="1" dirty="0" smtClean="0">
                          <a:solidFill>
                            <a:schemeClr val="bg1"/>
                          </a:solidFill>
                          <a:latin typeface="Meiryo UI" panose="020B0604030504040204" pitchFamily="50" charset="-128"/>
                          <a:ea typeface="Meiryo UI" panose="020B0604030504040204" pitchFamily="50" charset="-128"/>
                        </a:rPr>
                        <a:t>2010</a:t>
                      </a:r>
                      <a:endParaRPr kumimoji="1" lang="ja-JP" altLang="en-US" sz="1300" b="1" dirty="0">
                        <a:solidFill>
                          <a:schemeClr val="bg1"/>
                        </a:solidFill>
                        <a:latin typeface="Meiryo UI" panose="020B0604030504040204" pitchFamily="50" charset="-128"/>
                        <a:ea typeface="Meiryo UI" panose="020B0604030504040204" pitchFamily="50" charset="-128"/>
                      </a:endParaRPr>
                    </a:p>
                  </a:txBody>
                  <a:tcPr marL="88607" marR="88607" marT="44303" marB="443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en-US" altLang="ja-JP" sz="1300" dirty="0" smtClean="0">
                          <a:solidFill>
                            <a:schemeClr val="tx1"/>
                          </a:solidFill>
                          <a:latin typeface="Meiryo UI" panose="020B0604030504040204" pitchFamily="50" charset="-128"/>
                          <a:ea typeface="Meiryo UI" panose="020B0604030504040204" pitchFamily="50" charset="-128"/>
                        </a:rPr>
                        <a:t>6</a:t>
                      </a:r>
                      <a:r>
                        <a:rPr kumimoji="1" lang="ja-JP" altLang="en-US" sz="1300" dirty="0" smtClean="0">
                          <a:solidFill>
                            <a:schemeClr val="tx1"/>
                          </a:solidFill>
                          <a:latin typeface="Meiryo UI" panose="020B0604030504040204" pitchFamily="50" charset="-128"/>
                          <a:ea typeface="Meiryo UI" panose="020B0604030504040204" pitchFamily="50" charset="-128"/>
                        </a:rPr>
                        <a:t>月：地域主権戦略大綱が閣議決定。国出先機関の改</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ja-JP" altLang="en-US" sz="1300" dirty="0" smtClean="0">
                          <a:solidFill>
                            <a:schemeClr val="tx1"/>
                          </a:solidFill>
                          <a:latin typeface="Meiryo UI" panose="020B0604030504040204" pitchFamily="50" charset="-128"/>
                          <a:ea typeface="Meiryo UI" panose="020B0604030504040204" pitchFamily="50" charset="-128"/>
                        </a:rPr>
                        <a:t>　　　　革の方向性提示</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en-US" altLang="ja-JP" sz="1300" dirty="0" smtClean="0">
                          <a:solidFill>
                            <a:schemeClr val="tx1"/>
                          </a:solidFill>
                          <a:latin typeface="Meiryo UI" panose="020B0604030504040204" pitchFamily="50" charset="-128"/>
                          <a:ea typeface="Meiryo UI" panose="020B0604030504040204" pitchFamily="50" charset="-128"/>
                        </a:rPr>
                        <a:t>12</a:t>
                      </a:r>
                      <a:r>
                        <a:rPr kumimoji="1" lang="ja-JP" altLang="en-US" sz="1300" dirty="0" smtClean="0">
                          <a:solidFill>
                            <a:schemeClr val="tx1"/>
                          </a:solidFill>
                          <a:latin typeface="Meiryo UI" panose="020B0604030504040204" pitchFamily="50" charset="-128"/>
                          <a:ea typeface="Meiryo UI" panose="020B0604030504040204" pitchFamily="50" charset="-128"/>
                        </a:rPr>
                        <a:t>月：　「アクションプラン　出先機関の原則則廃止に向け　</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ja-JP" altLang="en-US" sz="1300" dirty="0" smtClean="0">
                          <a:solidFill>
                            <a:schemeClr val="tx1"/>
                          </a:solidFill>
                          <a:latin typeface="Meiryo UI" panose="020B0604030504040204" pitchFamily="50" charset="-128"/>
                          <a:ea typeface="Meiryo UI" panose="020B0604030504040204" pitchFamily="50" charset="-128"/>
                        </a:rPr>
                        <a:t>　　　　て」が閣議決定</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ja-JP" altLang="en-US" sz="1300" dirty="0" smtClean="0">
                          <a:solidFill>
                            <a:schemeClr val="tx1"/>
                          </a:solidFill>
                          <a:latin typeface="Meiryo UI" panose="020B0604030504040204" pitchFamily="50" charset="-128"/>
                          <a:ea typeface="Meiryo UI" panose="020B0604030504040204" pitchFamily="50" charset="-128"/>
                        </a:rPr>
                        <a:t>　　　　：「関西広域連合」発足</a:t>
                      </a:r>
                    </a:p>
                  </a:txBody>
                  <a:tcPr marL="88607" marR="88607" marT="44303" marB="443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0405797"/>
                  </a:ext>
                </a:extLst>
              </a:tr>
              <a:tr h="467934">
                <a:tc>
                  <a:txBody>
                    <a:bodyPr/>
                    <a:lstStyle/>
                    <a:p>
                      <a:pPr algn="ctr"/>
                      <a:r>
                        <a:rPr kumimoji="1" lang="en-US" altLang="ja-JP" sz="1300" b="1" dirty="0" smtClean="0">
                          <a:solidFill>
                            <a:schemeClr val="bg1"/>
                          </a:solidFill>
                          <a:latin typeface="Meiryo UI" panose="020B0604030504040204" pitchFamily="50" charset="-128"/>
                          <a:ea typeface="Meiryo UI" panose="020B0604030504040204" pitchFamily="50" charset="-128"/>
                        </a:rPr>
                        <a:t>2011</a:t>
                      </a:r>
                      <a:endParaRPr kumimoji="1" lang="ja-JP" altLang="en-US" sz="1300" b="1" dirty="0">
                        <a:solidFill>
                          <a:schemeClr val="bg1"/>
                        </a:solidFill>
                        <a:latin typeface="Meiryo UI" panose="020B0604030504040204" pitchFamily="50" charset="-128"/>
                        <a:ea typeface="Meiryo UI" panose="020B0604030504040204" pitchFamily="50" charset="-128"/>
                      </a:endParaRPr>
                    </a:p>
                  </a:txBody>
                  <a:tcPr marL="88607" marR="88607" marT="44303" marB="443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indent="0" algn="l">
                        <a:lnSpc>
                          <a:spcPts val="500"/>
                        </a:lnSpc>
                        <a:spcBef>
                          <a:spcPts val="0"/>
                        </a:spcBef>
                        <a:spcAft>
                          <a:spcPts val="0"/>
                        </a:spcAft>
                        <a:buFont typeface="Arial" panose="020B0604020202020204" pitchFamily="34" charset="0"/>
                        <a:buNone/>
                      </a:pPr>
                      <a:endParaRPr kumimoji="1" lang="ja-JP" altLang="en-US" sz="1300" dirty="0" smtClean="0">
                        <a:solidFill>
                          <a:srgbClr val="002060"/>
                        </a:solidFill>
                        <a:latin typeface="Meiryo UI" panose="020B0604030504040204" pitchFamily="50" charset="-128"/>
                        <a:ea typeface="Meiryo UI" panose="020B0604030504040204" pitchFamily="50" charset="-128"/>
                      </a:endParaRPr>
                    </a:p>
                    <a:p>
                      <a:pPr marL="0" indent="0" algn="l">
                        <a:lnSpc>
                          <a:spcPts val="1500"/>
                        </a:lnSpc>
                        <a:spcBef>
                          <a:spcPts val="0"/>
                        </a:spcBef>
                        <a:spcAft>
                          <a:spcPts val="0"/>
                        </a:spcAft>
                        <a:buFont typeface="Arial" panose="020B0604020202020204" pitchFamily="34" charset="0"/>
                        <a:buNone/>
                      </a:pPr>
                      <a:r>
                        <a:rPr kumimoji="1" lang="en-US" altLang="ja-JP" sz="1300" dirty="0" smtClean="0">
                          <a:solidFill>
                            <a:schemeClr val="tx1"/>
                          </a:solidFill>
                          <a:latin typeface="Meiryo UI" panose="020B0604030504040204" pitchFamily="50" charset="-128"/>
                          <a:ea typeface="Meiryo UI" panose="020B0604030504040204" pitchFamily="50" charset="-128"/>
                        </a:rPr>
                        <a:t>2</a:t>
                      </a:r>
                      <a:r>
                        <a:rPr kumimoji="1" lang="ja-JP" altLang="en-US" sz="1300" dirty="0" smtClean="0">
                          <a:solidFill>
                            <a:schemeClr val="tx1"/>
                          </a:solidFill>
                          <a:latin typeface="Meiryo UI" panose="020B0604030504040204" pitchFamily="50" charset="-128"/>
                          <a:ea typeface="Meiryo UI" panose="020B0604030504040204" pitchFamily="50" charset="-128"/>
                        </a:rPr>
                        <a:t>月：「アクションプラン推進委員会」での検討開始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0" indent="0" algn="l">
                        <a:lnSpc>
                          <a:spcPts val="500"/>
                        </a:lnSpc>
                        <a:spcBef>
                          <a:spcPts val="0"/>
                        </a:spcBef>
                        <a:spcAft>
                          <a:spcPts val="0"/>
                        </a:spcAft>
                        <a:buFont typeface="Arial" panose="020B0604020202020204" pitchFamily="34" charset="0"/>
                        <a:buNone/>
                      </a:pP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marL="88607" marR="88607" marT="44303" marB="443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2198590"/>
                  </a:ext>
                </a:extLst>
              </a:tr>
              <a:tr h="1903267">
                <a:tc>
                  <a:txBody>
                    <a:bodyPr/>
                    <a:lstStyle/>
                    <a:p>
                      <a:pPr algn="ctr"/>
                      <a:r>
                        <a:rPr kumimoji="1" lang="en-US" altLang="ja-JP" sz="1300" b="1" dirty="0" smtClean="0">
                          <a:solidFill>
                            <a:schemeClr val="bg1"/>
                          </a:solidFill>
                          <a:latin typeface="Meiryo UI" panose="020B0604030504040204" pitchFamily="50" charset="-128"/>
                          <a:ea typeface="Meiryo UI" panose="020B0604030504040204" pitchFamily="50" charset="-128"/>
                        </a:rPr>
                        <a:t>2012</a:t>
                      </a:r>
                      <a:endParaRPr kumimoji="1" lang="ja-JP" altLang="en-US" sz="1300" b="1" dirty="0">
                        <a:solidFill>
                          <a:schemeClr val="bg1"/>
                        </a:solidFill>
                        <a:latin typeface="Meiryo UI" panose="020B0604030504040204" pitchFamily="50" charset="-128"/>
                        <a:ea typeface="Meiryo UI" panose="020B0604030504040204" pitchFamily="50" charset="-128"/>
                      </a:endParaRPr>
                    </a:p>
                  </a:txBody>
                  <a:tcPr marL="88607" marR="88607" marT="44303" marB="443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171450" indent="-171450" algn="l">
                        <a:lnSpc>
                          <a:spcPts val="500"/>
                        </a:lnSpc>
                        <a:spcBef>
                          <a:spcPts val="0"/>
                        </a:spcBef>
                        <a:spcAft>
                          <a:spcPts val="0"/>
                        </a:spcAft>
                        <a:buFont typeface="Arial" panose="020B0604020202020204" pitchFamily="34" charset="0"/>
                        <a:buChar char="•"/>
                      </a:pPr>
                      <a:endParaRPr kumimoji="1" lang="ja-JP" altLang="en-US" sz="900" dirty="0" smtClean="0">
                        <a:solidFill>
                          <a:srgbClr val="002060"/>
                        </a:solidFill>
                        <a:latin typeface="Meiryo UI" panose="020B0604030504040204" pitchFamily="50" charset="-128"/>
                        <a:ea typeface="Meiryo UI" panose="020B0604030504040204" pitchFamily="50" charset="-128"/>
                      </a:endParaRPr>
                    </a:p>
                    <a:p>
                      <a:pPr marL="0" indent="0" algn="l">
                        <a:lnSpc>
                          <a:spcPts val="1500"/>
                        </a:lnSpc>
                        <a:spcBef>
                          <a:spcPts val="0"/>
                        </a:spcBef>
                        <a:spcAft>
                          <a:spcPts val="0"/>
                        </a:spcAft>
                        <a:buFont typeface="Arial" panose="020B0604020202020204" pitchFamily="34" charset="0"/>
                        <a:buNone/>
                      </a:pPr>
                      <a:r>
                        <a:rPr kumimoji="1" lang="en-US" altLang="ja-JP" sz="1300" dirty="0" smtClean="0">
                          <a:solidFill>
                            <a:schemeClr val="tx1"/>
                          </a:solidFill>
                          <a:latin typeface="Meiryo UI" panose="020B0604030504040204" pitchFamily="50" charset="-128"/>
                          <a:ea typeface="Meiryo UI" panose="020B0604030504040204" pitchFamily="50" charset="-128"/>
                        </a:rPr>
                        <a:t>6</a:t>
                      </a:r>
                      <a:r>
                        <a:rPr kumimoji="1" lang="ja-JP" altLang="en-US" sz="1300" dirty="0" smtClean="0">
                          <a:solidFill>
                            <a:schemeClr val="tx1"/>
                          </a:solidFill>
                          <a:latin typeface="Meiryo UI" panose="020B0604030504040204" pitchFamily="50" charset="-128"/>
                          <a:ea typeface="Meiryo UI" panose="020B0604030504040204" pitchFamily="50" charset="-128"/>
                        </a:rPr>
                        <a:t>月：第</a:t>
                      </a:r>
                      <a:r>
                        <a:rPr kumimoji="1" lang="en-US" altLang="ja-JP" sz="1300" dirty="0" smtClean="0">
                          <a:solidFill>
                            <a:schemeClr val="tx1"/>
                          </a:solidFill>
                          <a:latin typeface="Meiryo UI" panose="020B0604030504040204" pitchFamily="50" charset="-128"/>
                          <a:ea typeface="Meiryo UI" panose="020B0604030504040204" pitchFamily="50" charset="-128"/>
                        </a:rPr>
                        <a:t>9</a:t>
                      </a:r>
                      <a:r>
                        <a:rPr kumimoji="1" lang="ja-JP" altLang="en-US" sz="1300" dirty="0" smtClean="0">
                          <a:solidFill>
                            <a:schemeClr val="tx1"/>
                          </a:solidFill>
                          <a:latin typeface="Meiryo UI" panose="020B0604030504040204" pitchFamily="50" charset="-128"/>
                          <a:ea typeface="Meiryo UI" panose="020B0604030504040204" pitchFamily="50" charset="-128"/>
                        </a:rPr>
                        <a:t>回「アクションプラン推進委員会」で国の特定地　</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indent="0" algn="l">
                        <a:lnSpc>
                          <a:spcPts val="1500"/>
                        </a:lnSpc>
                        <a:spcBef>
                          <a:spcPts val="0"/>
                        </a:spcBef>
                        <a:spcAft>
                          <a:spcPts val="0"/>
                        </a:spcAft>
                        <a:buFont typeface="Arial" panose="020B0604020202020204" pitchFamily="34" charset="0"/>
                        <a:buNone/>
                      </a:pPr>
                      <a:r>
                        <a:rPr kumimoji="1" lang="ja-JP" altLang="en-US" sz="1300" dirty="0" smtClean="0">
                          <a:solidFill>
                            <a:schemeClr val="tx1"/>
                          </a:solidFill>
                          <a:latin typeface="Meiryo UI" panose="020B0604030504040204" pitchFamily="50" charset="-128"/>
                          <a:ea typeface="Meiryo UI" panose="020B0604030504040204" pitchFamily="50" charset="-128"/>
                        </a:rPr>
                        <a:t>　　　　方行政機関の事務及び事業の特定広域連合への　</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indent="0" algn="l">
                        <a:lnSpc>
                          <a:spcPts val="1500"/>
                        </a:lnSpc>
                        <a:spcBef>
                          <a:spcPts val="0"/>
                        </a:spcBef>
                        <a:spcAft>
                          <a:spcPts val="0"/>
                        </a:spcAft>
                        <a:buFont typeface="Arial" panose="020B0604020202020204" pitchFamily="34" charset="0"/>
                        <a:buNone/>
                      </a:pPr>
                      <a:r>
                        <a:rPr kumimoji="1" lang="ja-JP" altLang="en-US" sz="1300" dirty="0" smtClean="0">
                          <a:solidFill>
                            <a:schemeClr val="tx1"/>
                          </a:solidFill>
                          <a:latin typeface="Meiryo UI" panose="020B0604030504040204" pitchFamily="50" charset="-128"/>
                          <a:ea typeface="Meiryo UI" panose="020B0604030504040204" pitchFamily="50" charset="-128"/>
                        </a:rPr>
                        <a:t>　　　　移譲をすすめるための「国の特定地方行政機関の事</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indent="0" algn="l">
                        <a:lnSpc>
                          <a:spcPts val="1500"/>
                        </a:lnSpc>
                        <a:spcBef>
                          <a:spcPts val="0"/>
                        </a:spcBef>
                        <a:spcAft>
                          <a:spcPts val="0"/>
                        </a:spcAft>
                        <a:buFont typeface="Arial" panose="020B0604020202020204" pitchFamily="34" charset="0"/>
                        <a:buNone/>
                      </a:pPr>
                      <a:r>
                        <a:rPr kumimoji="1" lang="ja-JP" altLang="en-US" sz="1300" dirty="0" smtClean="0">
                          <a:solidFill>
                            <a:schemeClr val="tx1"/>
                          </a:solidFill>
                          <a:latin typeface="Meiryo UI" panose="020B0604030504040204" pitchFamily="50" charset="-128"/>
                          <a:ea typeface="Meiryo UI" panose="020B0604030504040204" pitchFamily="50" charset="-128"/>
                        </a:rPr>
                        <a:t>　　　　務等の移譲に関する法律案」決定。</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indent="-171450" algn="l">
                        <a:lnSpc>
                          <a:spcPts val="500"/>
                        </a:lnSpc>
                        <a:spcBef>
                          <a:spcPts val="0"/>
                        </a:spcBef>
                        <a:spcAft>
                          <a:spcPts val="0"/>
                        </a:spcAft>
                        <a:buFont typeface="Arial" panose="020B0604020202020204" pitchFamily="34" charset="0"/>
                        <a:buChar char="•"/>
                      </a:pP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0" indent="0" algn="l">
                        <a:lnSpc>
                          <a:spcPts val="1500"/>
                        </a:lnSpc>
                        <a:spcBef>
                          <a:spcPts val="0"/>
                        </a:spcBef>
                        <a:spcAft>
                          <a:spcPts val="0"/>
                        </a:spcAft>
                        <a:buFont typeface="Arial" panose="020B0604020202020204" pitchFamily="34" charset="0"/>
                        <a:buNone/>
                      </a:pPr>
                      <a:r>
                        <a:rPr kumimoji="1" lang="en-US" altLang="ja-JP" sz="1300" dirty="0" smtClean="0">
                          <a:solidFill>
                            <a:schemeClr val="tx1"/>
                          </a:solidFill>
                          <a:latin typeface="Meiryo UI" panose="020B0604030504040204" pitchFamily="50" charset="-128"/>
                          <a:ea typeface="Meiryo UI" panose="020B0604030504040204" pitchFamily="50" charset="-128"/>
                        </a:rPr>
                        <a:t>11</a:t>
                      </a:r>
                      <a:r>
                        <a:rPr kumimoji="1" lang="ja-JP" altLang="en-US" sz="1300" dirty="0" smtClean="0">
                          <a:solidFill>
                            <a:schemeClr val="tx1"/>
                          </a:solidFill>
                          <a:latin typeface="Meiryo UI" panose="020B0604030504040204" pitchFamily="50" charset="-128"/>
                          <a:ea typeface="Meiryo UI" panose="020B0604030504040204" pitchFamily="50" charset="-128"/>
                        </a:rPr>
                        <a:t>月：同法律案の閣議決定</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indent="0" algn="l">
                        <a:lnSpc>
                          <a:spcPts val="1500"/>
                        </a:lnSpc>
                        <a:spcBef>
                          <a:spcPts val="0"/>
                        </a:spcBef>
                        <a:spcAft>
                          <a:spcPts val="0"/>
                        </a:spcAft>
                        <a:buFont typeface="Arial" panose="020B0604020202020204" pitchFamily="34" charset="0"/>
                        <a:buNone/>
                      </a:pPr>
                      <a:r>
                        <a:rPr kumimoji="1" lang="ja-JP" altLang="en-US" sz="1300" dirty="0" smtClean="0">
                          <a:solidFill>
                            <a:schemeClr val="tx1"/>
                          </a:solidFill>
                          <a:latin typeface="Meiryo UI" panose="020B0604030504040204" pitchFamily="50" charset="-128"/>
                          <a:ea typeface="Meiryo UI" panose="020B0604030504040204" pitchFamily="50" charset="-128"/>
                        </a:rPr>
                        <a:t> 　　　</a:t>
                      </a:r>
                      <a:r>
                        <a:rPr kumimoji="1" lang="ja-JP" altLang="en-US" sz="1300" baseline="0" dirty="0" smtClean="0">
                          <a:solidFill>
                            <a:schemeClr val="tx1"/>
                          </a:solidFill>
                          <a:latin typeface="Meiryo UI" panose="020B0604030504040204" pitchFamily="50" charset="-128"/>
                          <a:ea typeface="Meiryo UI" panose="020B0604030504040204" pitchFamily="50" charset="-128"/>
                        </a:rPr>
                        <a:t> </a:t>
                      </a:r>
                      <a:r>
                        <a:rPr kumimoji="1" lang="en-US" altLang="ja-JP" sz="1300" baseline="0" dirty="0" smtClean="0">
                          <a:solidFill>
                            <a:schemeClr val="tx1"/>
                          </a:solidFill>
                          <a:latin typeface="Meiryo UI" panose="020B0604030504040204" pitchFamily="50" charset="-128"/>
                          <a:ea typeface="Meiryo UI" panose="020B0604030504040204" pitchFamily="50" charset="-128"/>
                        </a:rPr>
                        <a:t>:</a:t>
                      </a:r>
                      <a:r>
                        <a:rPr kumimoji="1" lang="ja-JP" altLang="en-US" sz="1300" baseline="0" dirty="0" smtClean="0">
                          <a:solidFill>
                            <a:schemeClr val="tx1"/>
                          </a:solidFill>
                          <a:latin typeface="Meiryo UI" panose="020B0604030504040204" pitchFamily="50" charset="-128"/>
                          <a:ea typeface="Meiryo UI" panose="020B0604030504040204" pitchFamily="50" charset="-128"/>
                        </a:rPr>
                        <a:t>衆議院解散</a:t>
                      </a:r>
                      <a:endParaRPr kumimoji="1" lang="en-US" altLang="ja-JP" sz="1300" baseline="0" dirty="0" smtClean="0">
                        <a:solidFill>
                          <a:schemeClr val="tx1"/>
                        </a:solidFill>
                        <a:latin typeface="Meiryo UI" panose="020B0604030504040204" pitchFamily="50" charset="-128"/>
                        <a:ea typeface="Meiryo UI" panose="020B0604030504040204" pitchFamily="50" charset="-128"/>
                      </a:endParaRPr>
                    </a:p>
                    <a:p>
                      <a:pPr marL="0" indent="0" algn="l">
                        <a:lnSpc>
                          <a:spcPts val="1500"/>
                        </a:lnSpc>
                        <a:spcBef>
                          <a:spcPts val="0"/>
                        </a:spcBef>
                        <a:spcAft>
                          <a:spcPts val="0"/>
                        </a:spcAft>
                        <a:buFont typeface="Arial" panose="020B0604020202020204" pitchFamily="34" charset="0"/>
                        <a:buNone/>
                      </a:pPr>
                      <a:endParaRPr kumimoji="1" lang="en-US" altLang="ja-JP" sz="1300" baseline="0" dirty="0" smtClean="0">
                        <a:solidFill>
                          <a:schemeClr val="tx1"/>
                        </a:solidFill>
                        <a:latin typeface="Meiryo UI" panose="020B0604030504040204" pitchFamily="50" charset="-128"/>
                        <a:ea typeface="Meiryo UI" panose="020B0604030504040204" pitchFamily="50" charset="-128"/>
                      </a:endParaRPr>
                    </a:p>
                    <a:p>
                      <a:pPr marL="0" indent="0" algn="l">
                        <a:lnSpc>
                          <a:spcPts val="1500"/>
                        </a:lnSpc>
                        <a:spcBef>
                          <a:spcPts val="0"/>
                        </a:spcBef>
                        <a:spcAft>
                          <a:spcPts val="0"/>
                        </a:spcAft>
                        <a:buFont typeface="Arial" panose="020B0604020202020204" pitchFamily="34" charset="0"/>
                        <a:buNone/>
                      </a:pPr>
                      <a:r>
                        <a:rPr kumimoji="1" lang="ja-JP" altLang="en-US" sz="1300" baseline="0" dirty="0" smtClean="0">
                          <a:solidFill>
                            <a:schemeClr val="tx1"/>
                          </a:solidFill>
                          <a:latin typeface="Meiryo UI" panose="020B0604030504040204" pitchFamily="50" charset="-128"/>
                          <a:ea typeface="Meiryo UI" panose="020B0604030504040204" pitchFamily="50" charset="-128"/>
                        </a:rPr>
                        <a:t>　　　　⇒国会提出されず、出先機関の移管は実現せず</a:t>
                      </a:r>
                      <a:r>
                        <a:rPr kumimoji="1" lang="en-US" altLang="ja-JP" sz="13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88607" marR="88607" marT="44303" marB="443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8110722"/>
                  </a:ext>
                </a:extLst>
              </a:tr>
            </a:tbl>
          </a:graphicData>
        </a:graphic>
      </p:graphicFrame>
      <p:sp>
        <p:nvSpPr>
          <p:cNvPr id="6" name="タイトル 1"/>
          <p:cNvSpPr txBox="1">
            <a:spLocks/>
          </p:cNvSpPr>
          <p:nvPr/>
        </p:nvSpPr>
        <p:spPr>
          <a:xfrm>
            <a:off x="5521459" y="185335"/>
            <a:ext cx="4436215" cy="377959"/>
          </a:xfrm>
          <a:prstGeom prst="rect">
            <a:avLst/>
          </a:prstGeom>
        </p:spPr>
        <p:txBody>
          <a:bodyPr vert="horz" lIns="95991" tIns="47995" rIns="95991" bIns="47995"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en-US" altLang="ja-JP" sz="147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70" b="1" dirty="0" smtClean="0">
                <a:latin typeface="Meiryo UI" panose="020B0604030504040204" pitchFamily="50" charset="-128"/>
                <a:ea typeface="Meiryo UI" panose="020B0604030504040204" pitchFamily="50" charset="-128"/>
                <a:cs typeface="Meiryo UI" panose="020B0604030504040204" pitchFamily="50" charset="-128"/>
              </a:rPr>
              <a:t>国出先機関（見直しの対象）概要</a:t>
            </a:r>
            <a:r>
              <a:rPr lang="en-US" altLang="ja-JP" sz="147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2009</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大阪府資料より抜粋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時点内容</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5442521" y="483954"/>
            <a:ext cx="4594090" cy="6640177"/>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r>
              <a:rPr kumimoji="1" lang="ja-JP" altLang="en-US" sz="1260" u="sng"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近畿経済産業局</a:t>
            </a:r>
            <a:endParaRPr kumimoji="1" lang="en-US" altLang="ja-JP" sz="1260"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260" dirty="0" smtClean="0">
                <a:solidFill>
                  <a:schemeClr val="tx1"/>
                </a:solidFill>
                <a:latin typeface="Meiryo UI" panose="020B0604030504040204" pitchFamily="50" charset="-128"/>
                <a:ea typeface="Meiryo UI" panose="020B0604030504040204" pitchFamily="50" charset="-128"/>
              </a:rPr>
              <a:t>　（主な事務）</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・商工会議所の設立認可、監督等</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・電気・ガス事業の許認可、</a:t>
            </a:r>
            <a:r>
              <a:rPr kumimoji="1" lang="ja-JP" altLang="en-US" sz="1260" dirty="0">
                <a:solidFill>
                  <a:schemeClr val="tx1"/>
                </a:solidFill>
                <a:latin typeface="Meiryo UI" panose="020B0604030504040204" pitchFamily="50" charset="-128"/>
                <a:ea typeface="Meiryo UI" panose="020B0604030504040204" pitchFamily="50" charset="-128"/>
              </a:rPr>
              <a:t>監査</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・石油製品の需給確保、備蓄、ガソリン業者の登録</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・エネルギー、環境対策の普及・啓発</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・消費者取引、消費生活用品の安全確保の相談業務</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・地域の産業振興関連業務</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・中小企業支援関連業務</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・上記に関連する補助金の申請・交付　　　　　　　　等</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smtClean="0">
                <a:solidFill>
                  <a:schemeClr val="tx1"/>
                </a:solidFill>
                <a:latin typeface="Meiryo UI" panose="020B0604030504040204" pitchFamily="50" charset="-128"/>
                <a:ea typeface="Meiryo UI" panose="020B0604030504040204" pitchFamily="50" charset="-128"/>
              </a:rPr>
              <a:t> 　（予算規模）　　　　　　　（職員数）</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a:t>
            </a:r>
            <a:r>
              <a:rPr kumimoji="1" lang="en-US" altLang="ja-JP" sz="1260" dirty="0" smtClean="0">
                <a:solidFill>
                  <a:schemeClr val="tx1"/>
                </a:solidFill>
                <a:latin typeface="Meiryo UI" panose="020B0604030504040204" pitchFamily="50" charset="-128"/>
                <a:ea typeface="Meiryo UI" panose="020B0604030504040204" pitchFamily="50" charset="-128"/>
              </a:rPr>
              <a:t>6,774</a:t>
            </a:r>
            <a:r>
              <a:rPr kumimoji="1" lang="ja-JP" altLang="en-US" sz="1260" dirty="0" smtClean="0">
                <a:solidFill>
                  <a:schemeClr val="tx1"/>
                </a:solidFill>
                <a:latin typeface="Meiryo UI" panose="020B0604030504040204" pitchFamily="50" charset="-128"/>
                <a:ea typeface="Meiryo UI" panose="020B0604030504040204" pitchFamily="50" charset="-128"/>
              </a:rPr>
              <a:t>百万円　　　　　　</a:t>
            </a:r>
            <a:r>
              <a:rPr kumimoji="1" lang="en-US" altLang="ja-JP" sz="1260" dirty="0">
                <a:solidFill>
                  <a:schemeClr val="tx1"/>
                </a:solidFill>
                <a:latin typeface="Meiryo UI" panose="020B0604030504040204" pitchFamily="50" charset="-128"/>
                <a:ea typeface="Meiryo UI" panose="020B0604030504040204" pitchFamily="50" charset="-128"/>
              </a:rPr>
              <a:t> 310</a:t>
            </a:r>
            <a:r>
              <a:rPr kumimoji="1" lang="ja-JP" altLang="en-US" sz="1260" dirty="0">
                <a:solidFill>
                  <a:schemeClr val="tx1"/>
                </a:solidFill>
                <a:latin typeface="Meiryo UI" panose="020B0604030504040204" pitchFamily="50" charset="-128"/>
                <a:ea typeface="Meiryo UI" panose="020B0604030504040204" pitchFamily="50" charset="-128"/>
              </a:rPr>
              <a:t>人</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（エリア）</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福井、滋賀、京都、大阪、兵庫、奈良、和歌山</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u="sng"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近畿地方整備局</a:t>
            </a:r>
            <a:endParaRPr kumimoji="1" lang="en-US" altLang="ja-JP" sz="1260" u="sng"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（主な事務</a:t>
            </a:r>
            <a:r>
              <a:rPr kumimoji="1" lang="ja-JP" altLang="en-US" sz="1260" dirty="0" smtClean="0">
                <a:solidFill>
                  <a:schemeClr val="tx1"/>
                </a:solidFill>
                <a:latin typeface="Meiryo UI" panose="020B0604030504040204" pitchFamily="50" charset="-128"/>
                <a:ea typeface="Meiryo UI" panose="020B0604030504040204" pitchFamily="50" charset="-128"/>
              </a:rPr>
              <a:t>）</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・直轄事業（河川、道路、国営公園、港湾等）の実施</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・直轄の公共施設（</a:t>
            </a:r>
            <a:r>
              <a:rPr kumimoji="1" lang="en-US" altLang="ja-JP" sz="1260" dirty="0" smtClean="0">
                <a:solidFill>
                  <a:schemeClr val="tx1"/>
                </a:solidFill>
                <a:latin typeface="Meiryo UI" panose="020B0604030504040204" pitchFamily="50" charset="-128"/>
                <a:ea typeface="Meiryo UI" panose="020B0604030504040204" pitchFamily="50" charset="-128"/>
              </a:rPr>
              <a:t>〃</a:t>
            </a:r>
            <a:r>
              <a:rPr kumimoji="1" lang="ja-JP" altLang="en-US" sz="1260" dirty="0" smtClean="0">
                <a:solidFill>
                  <a:schemeClr val="tx1"/>
                </a:solidFill>
                <a:latin typeface="Meiryo UI" panose="020B0604030504040204" pitchFamily="50" charset="-128"/>
                <a:ea typeface="Meiryo UI" panose="020B0604030504040204" pitchFamily="50" charset="-128"/>
              </a:rPr>
              <a:t>）の管理（許認可等含む）</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a:t>
            </a:r>
            <a:r>
              <a:rPr kumimoji="1" lang="ja-JP" altLang="en-US" sz="1260" dirty="0">
                <a:solidFill>
                  <a:schemeClr val="tx1"/>
                </a:solidFill>
                <a:latin typeface="Meiryo UI" panose="020B0604030504040204" pitchFamily="50" charset="-128"/>
                <a:ea typeface="Meiryo UI" panose="020B0604030504040204" pitchFamily="50" charset="-128"/>
              </a:rPr>
              <a:t>補助</a:t>
            </a:r>
            <a:r>
              <a:rPr kumimoji="1" lang="ja-JP" altLang="en-US" sz="1260" dirty="0" smtClean="0">
                <a:solidFill>
                  <a:schemeClr val="tx1"/>
                </a:solidFill>
                <a:latin typeface="Meiryo UI" panose="020B0604030504040204" pitchFamily="50" charset="-128"/>
                <a:ea typeface="Meiryo UI" panose="020B0604030504040204" pitchFamily="50" charset="-128"/>
              </a:rPr>
              <a:t>事業（宅地、都市、河川、道路、住宅等）の執行</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・建設業、不動産業等の業行政（業の許可含む）</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en-US" altLang="ja-JP" sz="1260" dirty="0">
                <a:solidFill>
                  <a:schemeClr val="tx1"/>
                </a:solidFill>
                <a:latin typeface="Meiryo UI" panose="020B0604030504040204" pitchFamily="50" charset="-128"/>
                <a:ea typeface="Meiryo UI" panose="020B0604030504040204" pitchFamily="50" charset="-128"/>
              </a:rPr>
              <a:t> </a:t>
            </a:r>
            <a:r>
              <a:rPr kumimoji="1" lang="en-US" altLang="ja-JP" sz="1260" dirty="0" smtClean="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・住宅、建築に関する許認可等の実施　　　　　　　　等</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（予算規模）　　　　　　　　　　（職員数）</a:t>
            </a:r>
            <a:endParaRPr kumimoji="1" lang="en-US" altLang="ja-JP" sz="1260" dirty="0">
              <a:solidFill>
                <a:schemeClr val="tx1"/>
              </a:solidFill>
              <a:latin typeface="Meiryo UI" panose="020B0604030504040204" pitchFamily="50" charset="-128"/>
              <a:ea typeface="Meiryo UI" panose="020B0604030504040204" pitchFamily="50" charset="-128"/>
            </a:endParaRPr>
          </a:p>
          <a:p>
            <a:r>
              <a:rPr kumimoji="1" lang="ja-JP" altLang="en-US" sz="1260" dirty="0" smtClean="0">
                <a:solidFill>
                  <a:schemeClr val="tx1"/>
                </a:solidFill>
                <a:latin typeface="Meiryo UI" panose="020B0604030504040204" pitchFamily="50" charset="-128"/>
                <a:ea typeface="Meiryo UI" panose="020B0604030504040204" pitchFamily="50" charset="-128"/>
              </a:rPr>
              <a:t>　　　</a:t>
            </a:r>
            <a:r>
              <a:rPr kumimoji="1" lang="en-US" altLang="ja-JP" sz="1260" dirty="0" smtClean="0">
                <a:solidFill>
                  <a:schemeClr val="tx1"/>
                </a:solidFill>
                <a:latin typeface="Meiryo UI" panose="020B0604030504040204" pitchFamily="50" charset="-128"/>
                <a:ea typeface="Meiryo UI" panose="020B0604030504040204" pitchFamily="50" charset="-128"/>
              </a:rPr>
              <a:t>1,334,090</a:t>
            </a:r>
            <a:r>
              <a:rPr kumimoji="1" lang="ja-JP" altLang="en-US" sz="1260" dirty="0" smtClean="0">
                <a:solidFill>
                  <a:schemeClr val="tx1"/>
                </a:solidFill>
                <a:latin typeface="Meiryo UI" panose="020B0604030504040204" pitchFamily="50" charset="-128"/>
                <a:ea typeface="Meiryo UI" panose="020B0604030504040204" pitchFamily="50" charset="-128"/>
              </a:rPr>
              <a:t>百万円　　　　　　　</a:t>
            </a:r>
            <a:r>
              <a:rPr kumimoji="1" lang="en-US" altLang="ja-JP" sz="1260" dirty="0" smtClean="0">
                <a:solidFill>
                  <a:schemeClr val="tx1"/>
                </a:solidFill>
                <a:latin typeface="Meiryo UI" panose="020B0604030504040204" pitchFamily="50" charset="-128"/>
                <a:ea typeface="Meiryo UI" panose="020B0604030504040204" pitchFamily="50" charset="-128"/>
              </a:rPr>
              <a:t>2,537</a:t>
            </a:r>
            <a:r>
              <a:rPr kumimoji="1" lang="ja-JP" altLang="en-US" sz="1260" dirty="0" smtClean="0">
                <a:solidFill>
                  <a:schemeClr val="tx1"/>
                </a:solidFill>
                <a:latin typeface="Meiryo UI" panose="020B0604030504040204" pitchFamily="50" charset="-128"/>
                <a:ea typeface="Meiryo UI" panose="020B0604030504040204" pitchFamily="50" charset="-128"/>
              </a:rPr>
              <a:t>人</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（エリア）</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福井、滋賀、京都、大阪、兵庫、奈良、和歌山、三重の一部</a:t>
            </a:r>
            <a:endParaRPr kumimoji="1" lang="en-US" altLang="ja-JP" sz="1260" dirty="0">
              <a:solidFill>
                <a:schemeClr val="tx1"/>
              </a:solidFill>
              <a:latin typeface="Meiryo UI" panose="020B0604030504040204" pitchFamily="50" charset="-128"/>
              <a:ea typeface="Meiryo UI" panose="020B0604030504040204" pitchFamily="50" charset="-128"/>
            </a:endParaRPr>
          </a:p>
          <a:p>
            <a:r>
              <a:rPr kumimoji="1" lang="ja-JP" altLang="en-US" sz="1260" u="sng"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近畿地方環境事務所</a:t>
            </a:r>
            <a:endParaRPr kumimoji="1" lang="en-US" altLang="ja-JP" sz="1260" u="sng"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260" dirty="0" smtClean="0">
                <a:solidFill>
                  <a:schemeClr val="tx1"/>
                </a:solidFill>
                <a:latin typeface="Meiryo UI" panose="020B0604030504040204" pitchFamily="50" charset="-128"/>
                <a:ea typeface="Meiryo UI" panose="020B0604030504040204" pitchFamily="50" charset="-128"/>
              </a:rPr>
              <a:t>　（主な事務）</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・廃棄物、リサイクル対策</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en-US" altLang="ja-JP" sz="1260" dirty="0">
                <a:solidFill>
                  <a:schemeClr val="tx1"/>
                </a:solidFill>
                <a:latin typeface="Meiryo UI" panose="020B0604030504040204" pitchFamily="50" charset="-128"/>
                <a:ea typeface="Meiryo UI" panose="020B0604030504040204" pitchFamily="50" charset="-128"/>
              </a:rPr>
              <a:t> </a:t>
            </a:r>
            <a:r>
              <a:rPr kumimoji="1" lang="en-US" altLang="ja-JP" sz="1260" dirty="0" smtClean="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・地球温暖化対策、環境教育等の推進、公害、化学物質対策</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　　・国立公園等の現地管理　　　　　　　　　　　　　　　等</a:t>
            </a:r>
            <a:endParaRPr kumimoji="1" lang="en-US" altLang="ja-JP" sz="1260" dirty="0" smtClean="0">
              <a:solidFill>
                <a:schemeClr val="tx1"/>
              </a:solidFill>
              <a:latin typeface="Meiryo UI" panose="020B0604030504040204" pitchFamily="50" charset="-128"/>
              <a:ea typeface="Meiryo UI" panose="020B0604030504040204" pitchFamily="50" charset="-128"/>
            </a:endParaRPr>
          </a:p>
          <a:p>
            <a:r>
              <a:rPr kumimoji="1" lang="ja-JP" altLang="en-US" sz="1260" dirty="0" smtClean="0">
                <a:solidFill>
                  <a:schemeClr val="tx1"/>
                </a:solidFill>
                <a:latin typeface="Meiryo UI" panose="020B0604030504040204" pitchFamily="50" charset="-128"/>
                <a:ea typeface="Meiryo UI" panose="020B0604030504040204" pitchFamily="50" charset="-128"/>
              </a:rPr>
              <a:t>（</a:t>
            </a:r>
            <a:r>
              <a:rPr kumimoji="1" lang="ja-JP" altLang="en-US" sz="1260" dirty="0">
                <a:solidFill>
                  <a:schemeClr val="tx1"/>
                </a:solidFill>
                <a:latin typeface="Meiryo UI" panose="020B0604030504040204" pitchFamily="50" charset="-128"/>
                <a:ea typeface="Meiryo UI" panose="020B0604030504040204" pitchFamily="50" charset="-128"/>
              </a:rPr>
              <a:t>予算規模）　　　　　　　　　　（職員数）</a:t>
            </a:r>
            <a:endParaRPr kumimoji="1" lang="en-US" altLang="ja-JP" sz="1260" dirty="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en-US" altLang="ja-JP" sz="1260" dirty="0" smtClean="0">
                <a:solidFill>
                  <a:schemeClr val="tx1"/>
                </a:solidFill>
                <a:latin typeface="Meiryo UI" panose="020B0604030504040204" pitchFamily="50" charset="-128"/>
                <a:ea typeface="Meiryo UI" panose="020B0604030504040204" pitchFamily="50" charset="-128"/>
              </a:rPr>
              <a:t>1,305</a:t>
            </a:r>
            <a:r>
              <a:rPr kumimoji="1" lang="ja-JP" altLang="en-US" sz="1260" dirty="0" smtClean="0">
                <a:solidFill>
                  <a:schemeClr val="tx1"/>
                </a:solidFill>
                <a:latin typeface="Meiryo UI" panose="020B0604030504040204" pitchFamily="50" charset="-128"/>
                <a:ea typeface="Meiryo UI" panose="020B0604030504040204" pitchFamily="50" charset="-128"/>
              </a:rPr>
              <a:t>百万円</a:t>
            </a:r>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en-US" altLang="ja-JP" sz="1260" dirty="0">
                <a:solidFill>
                  <a:schemeClr val="tx1"/>
                </a:solidFill>
                <a:latin typeface="Meiryo UI" panose="020B0604030504040204" pitchFamily="50" charset="-128"/>
                <a:ea typeface="Meiryo UI" panose="020B0604030504040204" pitchFamily="50" charset="-128"/>
              </a:rPr>
              <a:t> </a:t>
            </a:r>
            <a:r>
              <a:rPr kumimoji="1" lang="en-US" altLang="ja-JP" sz="1260" dirty="0" smtClean="0">
                <a:solidFill>
                  <a:schemeClr val="tx1"/>
                </a:solidFill>
                <a:latin typeface="Meiryo UI" panose="020B0604030504040204" pitchFamily="50" charset="-128"/>
                <a:ea typeface="Meiryo UI" panose="020B0604030504040204" pitchFamily="50" charset="-128"/>
              </a:rPr>
              <a:t>   42</a:t>
            </a:r>
            <a:r>
              <a:rPr kumimoji="1" lang="ja-JP" altLang="en-US" sz="1260" dirty="0" smtClean="0">
                <a:solidFill>
                  <a:schemeClr val="tx1"/>
                </a:solidFill>
                <a:latin typeface="Meiryo UI" panose="020B0604030504040204" pitchFamily="50" charset="-128"/>
                <a:ea typeface="Meiryo UI" panose="020B0604030504040204" pitchFamily="50" charset="-128"/>
              </a:rPr>
              <a:t>人</a:t>
            </a:r>
            <a:endParaRPr kumimoji="1" lang="en-US" altLang="ja-JP" sz="1260" dirty="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（エリア）</a:t>
            </a:r>
            <a:endParaRPr kumimoji="1" lang="en-US" altLang="ja-JP" sz="1260" dirty="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ja-JP" altLang="en-US" sz="1260" dirty="0" smtClean="0">
                <a:solidFill>
                  <a:schemeClr val="tx1"/>
                </a:solidFill>
                <a:latin typeface="Meiryo UI" panose="020B0604030504040204" pitchFamily="50" charset="-128"/>
                <a:ea typeface="Meiryo UI" panose="020B0604030504040204" pitchFamily="50" charset="-128"/>
              </a:rPr>
              <a:t>滋賀</a:t>
            </a:r>
            <a:r>
              <a:rPr kumimoji="1" lang="ja-JP" altLang="en-US" sz="1260" dirty="0">
                <a:solidFill>
                  <a:schemeClr val="tx1"/>
                </a:solidFill>
                <a:latin typeface="Meiryo UI" panose="020B0604030504040204" pitchFamily="50" charset="-128"/>
                <a:ea typeface="Meiryo UI" panose="020B0604030504040204" pitchFamily="50" charset="-128"/>
              </a:rPr>
              <a:t>、京都、大阪、兵庫、奈良、</a:t>
            </a:r>
            <a:r>
              <a:rPr kumimoji="1" lang="ja-JP" altLang="en-US" sz="1260" dirty="0" smtClean="0">
                <a:solidFill>
                  <a:schemeClr val="tx1"/>
                </a:solidFill>
                <a:latin typeface="Meiryo UI" panose="020B0604030504040204" pitchFamily="50" charset="-128"/>
                <a:ea typeface="Meiryo UI" panose="020B0604030504040204" pitchFamily="50" charset="-128"/>
              </a:rPr>
              <a:t>和歌山</a:t>
            </a:r>
            <a:endParaRPr kumimoji="1" lang="en-US" altLang="ja-JP" sz="1260" dirty="0">
              <a:solidFill>
                <a:schemeClr val="tx1"/>
              </a:solidFill>
              <a:latin typeface="Meiryo UI" panose="020B0604030504040204" pitchFamily="50" charset="-128"/>
              <a:ea typeface="Meiryo UI" panose="020B0604030504040204" pitchFamily="50" charset="-128"/>
            </a:endParaRPr>
          </a:p>
          <a:p>
            <a:endParaRPr kumimoji="1" lang="ja-JP" altLang="en-US" sz="1260" dirty="0">
              <a:solidFill>
                <a:srgbClr val="002060"/>
              </a:solidFill>
              <a:latin typeface="Meiryo UI" panose="020B0604030504040204" pitchFamily="50" charset="-128"/>
              <a:ea typeface="Meiryo UI" panose="020B0604030504040204" pitchFamily="50" charset="-128"/>
            </a:endParaRPr>
          </a:p>
        </p:txBody>
      </p:sp>
      <p:sp>
        <p:nvSpPr>
          <p:cNvPr id="8"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9594801" y="6913232"/>
            <a:ext cx="499351" cy="403227"/>
          </a:xfrm>
          <a:prstGeom prst="rect">
            <a:avLst/>
          </a:prstGeom>
        </p:spPr>
        <p:txBody>
          <a:bodyPr vert="horz" lIns="91440" tIns="45720" rIns="91440" bIns="45720" rtlCol="0" anchor="ctr"/>
          <a:lstStyle>
            <a:defPPr>
              <a:defRPr lang="en-US"/>
            </a:defPPr>
            <a:lvl1pPr marL="0" algn="r" defTabSz="457200" rtl="0" eaLnBrk="1" latinLnBrk="0" hangingPunct="1">
              <a:defRPr sz="126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479969"/>
            <a:r>
              <a:rPr kumimoji="1" lang="en-US" altLang="ja-JP" sz="1100" dirty="0" smtClean="0">
                <a:solidFill>
                  <a:schemeClr val="tx2"/>
                </a:solidFill>
                <a:latin typeface="Calibri 本文"/>
                <a:ea typeface="Meiryo UI" panose="020B0604030504040204" pitchFamily="50" charset="-128"/>
              </a:rPr>
              <a:t>24</a:t>
            </a:r>
            <a:endParaRPr kumimoji="1" lang="ja-JP" altLang="en-US" sz="1100" dirty="0">
              <a:solidFill>
                <a:schemeClr val="tx2"/>
              </a:solidFill>
              <a:latin typeface="Calibri 本文"/>
              <a:ea typeface="Meiryo UI" panose="020B0604030504040204" pitchFamily="50" charset="-128"/>
            </a:endParaRPr>
          </a:p>
        </p:txBody>
      </p:sp>
    </p:spTree>
    <p:extLst>
      <p:ext uri="{BB962C8B-B14F-4D97-AF65-F5344CB8AC3E}">
        <p14:creationId xmlns:p14="http://schemas.microsoft.com/office/powerpoint/2010/main" val="40744764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 name="タイトル 1">
            <a:extLst>
              <a:ext uri="{FF2B5EF4-FFF2-40B4-BE49-F238E27FC236}">
                <a16:creationId xmlns:a16="http://schemas.microsoft.com/office/drawing/2014/main" id="{8F9B27B7-805D-41F0-B385-212151CA3647}"/>
              </a:ext>
            </a:extLst>
          </p:cNvPr>
          <p:cNvSpPr txBox="1">
            <a:spLocks/>
          </p:cNvSpPr>
          <p:nvPr/>
        </p:nvSpPr>
        <p:spPr>
          <a:xfrm>
            <a:off x="5600288" y="5217225"/>
            <a:ext cx="4200825" cy="1091039"/>
          </a:xfrm>
          <a:prstGeom prst="rect">
            <a:avLst/>
          </a:prstGeom>
          <a:noFill/>
          <a:ln>
            <a:noFill/>
          </a:ln>
        </p:spPr>
        <p:txBody>
          <a:bodyPr vert="horz" wrap="square" lIns="95991" tIns="47995" rIns="95991" bIns="47995" rtlCol="0" anchor="t">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299980" indent="-299980" algn="l">
              <a:lnSpc>
                <a:spcPts val="1680"/>
              </a:lnSpc>
              <a:spcBef>
                <a:spcPts val="945"/>
              </a:spcBef>
              <a:buFont typeface="Wingdings" panose="05000000000000000000" pitchFamily="2" charset="2"/>
              <a:buChar char="Ø"/>
            </a:pPr>
            <a:endParaRPr lang="ja-JP" altLang="en-US" sz="147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5802795" y="619006"/>
            <a:ext cx="3945414" cy="259045"/>
          </a:xfrm>
          <a:prstGeom prst="rect">
            <a:avLst/>
          </a:prstGeom>
          <a:solidFill>
            <a:schemeClr val="bg1"/>
          </a:solidFill>
        </p:spPr>
        <p:txBody>
          <a:bodyPr wrap="square">
            <a:spAutoFit/>
          </a:bodyPr>
          <a:lstStyle/>
          <a:p>
            <a:pPr>
              <a:lnSpc>
                <a:spcPts val="1260"/>
              </a:lnSpc>
            </a:pPr>
            <a:endParaRPr lang="en-US" altLang="ja-JP" sz="147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スライド番号プレースホルダー 1"/>
          <p:cNvSpPr txBox="1">
            <a:spLocks/>
          </p:cNvSpPr>
          <p:nvPr/>
        </p:nvSpPr>
        <p:spPr>
          <a:xfrm>
            <a:off x="7952923" y="6849932"/>
            <a:ext cx="2159794" cy="383297"/>
          </a:xfrm>
          <a:prstGeom prst="rect">
            <a:avLst/>
          </a:prstGeom>
        </p:spPr>
        <p:txBody>
          <a:bodyPr vert="horz" lIns="95991" tIns="47995" rIns="95991" bIns="47995"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100" dirty="0" smtClean="0">
                <a:solidFill>
                  <a:schemeClr val="tx2"/>
                </a:solidFill>
              </a:rPr>
              <a:t>25</a:t>
            </a:r>
            <a:endParaRPr kumimoji="1" lang="ja-JP" altLang="en-US" sz="1100" dirty="0">
              <a:solidFill>
                <a:schemeClr val="tx2"/>
              </a:solidFill>
            </a:endParaRPr>
          </a:p>
        </p:txBody>
      </p:sp>
      <p:sp>
        <p:nvSpPr>
          <p:cNvPr id="4" name="正方形/長方形 3"/>
          <p:cNvSpPr/>
          <p:nvPr/>
        </p:nvSpPr>
        <p:spPr>
          <a:xfrm>
            <a:off x="5600288" y="1148337"/>
            <a:ext cx="4079610" cy="4168765"/>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endParaRPr kumimoji="1" lang="ja-JP" altLang="en-US" sz="1260" dirty="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地元自治体（</a:t>
            </a:r>
            <a:r>
              <a:rPr kumimoji="1" lang="en-US" altLang="ja-JP" sz="1260" dirty="0">
                <a:solidFill>
                  <a:schemeClr val="tx1"/>
                </a:solidFill>
                <a:latin typeface="Meiryo UI" panose="020B0604030504040204" pitchFamily="50" charset="-128"/>
                <a:ea typeface="Meiryo UI" panose="020B0604030504040204" pitchFamily="50" charset="-128"/>
              </a:rPr>
              <a:t>※</a:t>
            </a:r>
            <a:r>
              <a:rPr kumimoji="1" lang="ja-JP" altLang="en-US" sz="1260" dirty="0">
                <a:solidFill>
                  <a:schemeClr val="tx1"/>
                </a:solidFill>
                <a:latin typeface="Meiryo UI" panose="020B0604030504040204" pitchFamily="50" charset="-128"/>
                <a:ea typeface="Meiryo UI" panose="020B0604030504040204" pitchFamily="50" charset="-128"/>
              </a:rPr>
              <a:t>）</a:t>
            </a:r>
            <a:endParaRPr kumimoji="1" lang="en-US" altLang="ja-JP" sz="1260" dirty="0">
              <a:solidFill>
                <a:schemeClr val="tx1"/>
              </a:solidFill>
              <a:latin typeface="Meiryo UI" panose="020B0604030504040204" pitchFamily="50" charset="-128"/>
              <a:ea typeface="Meiryo UI" panose="020B0604030504040204" pitchFamily="50" charset="-128"/>
            </a:endParaRPr>
          </a:p>
          <a:p>
            <a:r>
              <a:rPr kumimoji="1" lang="en-US" altLang="ja-JP" sz="1260" dirty="0">
                <a:solidFill>
                  <a:schemeClr val="tx1"/>
                </a:solidFill>
                <a:latin typeface="Meiryo UI" panose="020B0604030504040204" pitchFamily="50" charset="-128"/>
                <a:ea typeface="Meiryo UI" panose="020B0604030504040204" pitchFamily="50" charset="-128"/>
              </a:rPr>
              <a:t>   </a:t>
            </a:r>
            <a:r>
              <a:rPr kumimoji="1" lang="ja-JP" altLang="en-US" sz="1260" dirty="0">
                <a:solidFill>
                  <a:schemeClr val="tx1"/>
                </a:solidFill>
                <a:latin typeface="Meiryo UI" panose="020B0604030504040204" pitchFamily="50" charset="-128"/>
                <a:ea typeface="Meiryo UI" panose="020B0604030504040204" pitchFamily="50" charset="-128"/>
              </a:rPr>
              <a:t>　 ⇒　それぞれ</a:t>
            </a:r>
            <a:r>
              <a:rPr kumimoji="1" lang="en-US" altLang="ja-JP" sz="1260" dirty="0">
                <a:solidFill>
                  <a:schemeClr val="tx1"/>
                </a:solidFill>
                <a:latin typeface="Meiryo UI" panose="020B0604030504040204" pitchFamily="50" charset="-128"/>
                <a:ea typeface="Meiryo UI" panose="020B0604030504040204" pitchFamily="50" charset="-128"/>
              </a:rPr>
              <a:t>3</a:t>
            </a:r>
            <a:r>
              <a:rPr kumimoji="1" lang="ja-JP" altLang="en-US" sz="1260" dirty="0">
                <a:solidFill>
                  <a:schemeClr val="tx1"/>
                </a:solidFill>
                <a:latin typeface="Meiryo UI" panose="020B0604030504040204" pitchFamily="50" charset="-128"/>
                <a:ea typeface="Meiryo UI" panose="020B0604030504040204" pitchFamily="50" charset="-128"/>
              </a:rPr>
              <a:t>億円相当の支援</a:t>
            </a:r>
          </a:p>
          <a:p>
            <a:endParaRPr kumimoji="1" lang="en-US" altLang="ja-JP" sz="1260" dirty="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国・法人</a:t>
            </a:r>
            <a:endParaRPr kumimoji="1" lang="en-US" altLang="ja-JP" sz="1260" dirty="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　建物賃料を負担</a:t>
            </a:r>
          </a:p>
          <a:p>
            <a:r>
              <a:rPr kumimoji="1" lang="en-US" altLang="ja-JP" sz="1260" dirty="0">
                <a:solidFill>
                  <a:schemeClr val="tx1"/>
                </a:solidFill>
                <a:latin typeface="Meiryo UI" panose="020B0604030504040204" pitchFamily="50" charset="-128"/>
                <a:ea typeface="Meiryo UI" panose="020B0604030504040204" pitchFamily="50" charset="-128"/>
              </a:rPr>
              <a:t>        </a:t>
            </a:r>
            <a:r>
              <a:rPr kumimoji="1" lang="ja-JP" altLang="en-US" sz="1260" dirty="0">
                <a:solidFill>
                  <a:schemeClr val="tx1"/>
                </a:solidFill>
                <a:latin typeface="Meiryo UI" panose="020B0604030504040204" pitchFamily="50" charset="-128"/>
                <a:ea typeface="Meiryo UI" panose="020B0604030504040204" pitchFamily="50" charset="-128"/>
              </a:rPr>
              <a:t>（賃借料上限　入居後</a:t>
            </a:r>
            <a:r>
              <a:rPr kumimoji="1" lang="en-US" altLang="ja-JP" sz="1260" dirty="0">
                <a:solidFill>
                  <a:schemeClr val="tx1"/>
                </a:solidFill>
                <a:latin typeface="Meiryo UI" panose="020B0604030504040204" pitchFamily="50" charset="-128"/>
                <a:ea typeface="Meiryo UI" panose="020B0604030504040204" pitchFamily="50" charset="-128"/>
              </a:rPr>
              <a:t>5</a:t>
            </a:r>
            <a:r>
              <a:rPr kumimoji="1" lang="ja-JP" altLang="en-US" sz="1260" dirty="0">
                <a:solidFill>
                  <a:schemeClr val="tx1"/>
                </a:solidFill>
                <a:latin typeface="Meiryo UI" panose="020B0604030504040204" pitchFamily="50" charset="-128"/>
                <a:ea typeface="Meiryo UI" panose="020B0604030504040204" pitchFamily="50" charset="-128"/>
              </a:rPr>
              <a:t>年間</a:t>
            </a:r>
            <a:r>
              <a:rPr kumimoji="1" lang="en-US" altLang="ja-JP" sz="1260" dirty="0">
                <a:solidFill>
                  <a:schemeClr val="tx1"/>
                </a:solidFill>
                <a:latin typeface="Meiryo UI" panose="020B0604030504040204" pitchFamily="50" charset="-128"/>
                <a:ea typeface="Meiryo UI" panose="020B0604030504040204" pitchFamily="50" charset="-128"/>
              </a:rPr>
              <a:t>1.65</a:t>
            </a:r>
            <a:r>
              <a:rPr kumimoji="1" lang="ja-JP" altLang="en-US" sz="1260" dirty="0">
                <a:solidFill>
                  <a:schemeClr val="tx1"/>
                </a:solidFill>
                <a:latin typeface="Meiryo UI" panose="020B0604030504040204" pitchFamily="50" charset="-128"/>
                <a:ea typeface="Meiryo UI" panose="020B0604030504040204" pitchFamily="50" charset="-128"/>
              </a:rPr>
              <a:t>億円</a:t>
            </a:r>
            <a:r>
              <a:rPr kumimoji="1" lang="en-US" altLang="ja-JP" sz="1260" dirty="0">
                <a:solidFill>
                  <a:schemeClr val="tx1"/>
                </a:solidFill>
                <a:latin typeface="Meiryo UI" panose="020B0604030504040204" pitchFamily="50" charset="-128"/>
                <a:ea typeface="Meiryo UI" panose="020B0604030504040204" pitchFamily="50" charset="-128"/>
              </a:rPr>
              <a:t>/</a:t>
            </a:r>
            <a:r>
              <a:rPr kumimoji="1" lang="ja-JP" altLang="en-US" sz="1260" dirty="0">
                <a:solidFill>
                  <a:schemeClr val="tx1"/>
                </a:solidFill>
                <a:latin typeface="Meiryo UI" panose="020B0604030504040204" pitchFamily="50" charset="-128"/>
                <a:ea typeface="Meiryo UI" panose="020B0604030504040204" pitchFamily="50" charset="-128"/>
              </a:rPr>
              <a:t>年、</a:t>
            </a:r>
            <a:endParaRPr kumimoji="1" lang="en-US" altLang="ja-JP" sz="1260" dirty="0">
              <a:solidFill>
                <a:schemeClr val="tx1"/>
              </a:solidFill>
              <a:latin typeface="Meiryo UI" panose="020B0604030504040204" pitchFamily="50" charset="-128"/>
              <a:ea typeface="Meiryo UI" panose="020B0604030504040204" pitchFamily="50" charset="-128"/>
            </a:endParaRPr>
          </a:p>
          <a:p>
            <a:r>
              <a:rPr kumimoji="1" lang="en-US" altLang="ja-JP" sz="1260" dirty="0">
                <a:solidFill>
                  <a:schemeClr val="tx1"/>
                </a:solidFill>
                <a:latin typeface="Meiryo UI" panose="020B0604030504040204" pitchFamily="50" charset="-128"/>
                <a:ea typeface="Meiryo UI" panose="020B0604030504040204" pitchFamily="50" charset="-128"/>
              </a:rPr>
              <a:t>           6</a:t>
            </a:r>
            <a:r>
              <a:rPr kumimoji="1" lang="ja-JP" altLang="en-US" sz="1260" dirty="0">
                <a:solidFill>
                  <a:schemeClr val="tx1"/>
                </a:solidFill>
                <a:latin typeface="Meiryo UI" panose="020B0604030504040204" pitchFamily="50" charset="-128"/>
                <a:ea typeface="Meiryo UI" panose="020B0604030504040204" pitchFamily="50" charset="-128"/>
              </a:rPr>
              <a:t>年目以降：</a:t>
            </a:r>
            <a:r>
              <a:rPr kumimoji="1" lang="en-US" altLang="ja-JP" sz="1260" dirty="0">
                <a:solidFill>
                  <a:schemeClr val="tx1"/>
                </a:solidFill>
                <a:latin typeface="Meiryo UI" panose="020B0604030504040204" pitchFamily="50" charset="-128"/>
                <a:ea typeface="Meiryo UI" panose="020B0604030504040204" pitchFamily="50" charset="-128"/>
              </a:rPr>
              <a:t>2.03</a:t>
            </a:r>
            <a:r>
              <a:rPr kumimoji="1" lang="ja-JP" altLang="en-US" sz="1260" dirty="0">
                <a:solidFill>
                  <a:schemeClr val="tx1"/>
                </a:solidFill>
                <a:latin typeface="Meiryo UI" panose="020B0604030504040204" pitchFamily="50" charset="-128"/>
                <a:ea typeface="Meiryo UI" panose="020B0604030504040204" pitchFamily="50" charset="-128"/>
              </a:rPr>
              <a:t>億円</a:t>
            </a:r>
            <a:r>
              <a:rPr kumimoji="1" lang="en-US" altLang="ja-JP" sz="1260" dirty="0">
                <a:solidFill>
                  <a:schemeClr val="tx1"/>
                </a:solidFill>
                <a:latin typeface="Meiryo UI" panose="020B0604030504040204" pitchFamily="50" charset="-128"/>
                <a:ea typeface="Meiryo UI" panose="020B0604030504040204" pitchFamily="50" charset="-128"/>
              </a:rPr>
              <a:t>/</a:t>
            </a:r>
            <a:r>
              <a:rPr kumimoji="1" lang="ja-JP" altLang="en-US" sz="1260" dirty="0">
                <a:solidFill>
                  <a:schemeClr val="tx1"/>
                </a:solidFill>
                <a:latin typeface="Meiryo UI" panose="020B0604030504040204" pitchFamily="50" charset="-128"/>
                <a:ea typeface="Meiryo UI" panose="020B0604030504040204" pitchFamily="50" charset="-128"/>
              </a:rPr>
              <a:t>年）</a:t>
            </a:r>
            <a:endParaRPr kumimoji="1" lang="en-US" altLang="ja-JP" sz="1260" dirty="0">
              <a:solidFill>
                <a:schemeClr val="tx1"/>
              </a:solidFill>
              <a:latin typeface="Meiryo UI" panose="020B0604030504040204" pitchFamily="50" charset="-128"/>
              <a:ea typeface="Meiryo UI" panose="020B0604030504040204" pitchFamily="50" charset="-128"/>
            </a:endParaRPr>
          </a:p>
          <a:p>
            <a:endParaRPr kumimoji="1" lang="ja-JP" altLang="en-US" sz="1260" dirty="0">
              <a:solidFill>
                <a:schemeClr val="tx1"/>
              </a:solidFill>
              <a:latin typeface="Meiryo UI" panose="020B0604030504040204" pitchFamily="50" charset="-128"/>
              <a:ea typeface="Meiryo UI" panose="020B0604030504040204" pitchFamily="50" charset="-128"/>
            </a:endParaRPr>
          </a:p>
          <a:p>
            <a:endParaRPr kumimoji="1" lang="ja-JP" altLang="en-US" sz="1260" dirty="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大阪府</a:t>
            </a:r>
          </a:p>
          <a:p>
            <a:r>
              <a:rPr kumimoji="1" lang="ja-JP" altLang="en-US" sz="1260" dirty="0">
                <a:solidFill>
                  <a:schemeClr val="tx1"/>
                </a:solidFill>
                <a:latin typeface="Meiryo UI" panose="020B0604030504040204" pitchFamily="50" charset="-128"/>
                <a:ea typeface="Meiryo UI" panose="020B0604030504040204" pitchFamily="50" charset="-128"/>
              </a:rPr>
              <a:t>　・</a:t>
            </a:r>
            <a:r>
              <a:rPr kumimoji="1" lang="en-US" altLang="ja-JP" sz="1260" dirty="0">
                <a:solidFill>
                  <a:schemeClr val="tx1"/>
                </a:solidFill>
                <a:latin typeface="Meiryo UI" panose="020B0604030504040204" pitchFamily="50" charset="-128"/>
                <a:ea typeface="Meiryo UI" panose="020B0604030504040204" pitchFamily="50" charset="-128"/>
              </a:rPr>
              <a:t>2</a:t>
            </a:r>
            <a:r>
              <a:rPr kumimoji="1" lang="ja-JP" altLang="en-US" sz="1260" dirty="0">
                <a:solidFill>
                  <a:schemeClr val="tx1"/>
                </a:solidFill>
                <a:latin typeface="Meiryo UI" panose="020B0604030504040204" pitchFamily="50" charset="-128"/>
                <a:ea typeface="Meiryo UI" panose="020B0604030504040204" pitchFamily="50" charset="-128"/>
              </a:rPr>
              <a:t>億円相当の支援として、移転に伴う設備等の費用に</a:t>
            </a:r>
            <a:endParaRPr kumimoji="1" lang="en-US" altLang="ja-JP" sz="1260" dirty="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対する補助（対象経費の</a:t>
            </a:r>
            <a:r>
              <a:rPr kumimoji="1" lang="en-US" altLang="ja-JP" sz="1260" dirty="0">
                <a:solidFill>
                  <a:schemeClr val="tx1"/>
                </a:solidFill>
                <a:latin typeface="Meiryo UI" panose="020B0604030504040204" pitchFamily="50" charset="-128"/>
                <a:ea typeface="Meiryo UI" panose="020B0604030504040204" pitchFamily="50" charset="-128"/>
              </a:rPr>
              <a:t>50</a:t>
            </a:r>
            <a:r>
              <a:rPr kumimoji="1" lang="ja-JP" altLang="en-US" sz="1260" dirty="0">
                <a:solidFill>
                  <a:schemeClr val="tx1"/>
                </a:solidFill>
                <a:latin typeface="Meiryo UI" panose="020B0604030504040204" pitchFamily="50" charset="-128"/>
                <a:ea typeface="Meiryo UI" panose="020B0604030504040204" pitchFamily="50" charset="-128"/>
              </a:rPr>
              <a:t>％を補助）</a:t>
            </a:r>
          </a:p>
          <a:p>
            <a:r>
              <a:rPr kumimoji="1" lang="ja-JP" altLang="en-US" sz="1260" dirty="0">
                <a:solidFill>
                  <a:schemeClr val="tx1"/>
                </a:solidFill>
                <a:latin typeface="Meiryo UI" panose="020B0604030504040204" pitchFamily="50" charset="-128"/>
                <a:ea typeface="Meiryo UI" panose="020B0604030504040204" pitchFamily="50" charset="-128"/>
              </a:rPr>
              <a:t>　・１億円相当の支援として、委託等連携事業の遂行や</a:t>
            </a:r>
            <a:endParaRPr kumimoji="1" lang="en-US" altLang="ja-JP" sz="1260" dirty="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円滑な移転のための人的支援（職種人数は検討）</a:t>
            </a:r>
          </a:p>
          <a:p>
            <a:r>
              <a:rPr kumimoji="1" lang="ja-JP" altLang="en-US" sz="1260" dirty="0">
                <a:solidFill>
                  <a:schemeClr val="tx1"/>
                </a:solidFill>
                <a:latin typeface="Meiryo UI" panose="020B0604030504040204" pitchFamily="50" charset="-128"/>
                <a:ea typeface="Meiryo UI" panose="020B0604030504040204" pitchFamily="50" charset="-128"/>
              </a:rPr>
              <a:t>　・このほか、研究所への委託等連携事業の実施</a:t>
            </a:r>
          </a:p>
          <a:p>
            <a:endParaRPr kumimoji="1" lang="en-US" altLang="ja-JP" sz="1260" dirty="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吹田市・摂津市</a:t>
            </a:r>
          </a:p>
          <a:p>
            <a:r>
              <a:rPr kumimoji="1" lang="ja-JP" altLang="en-US" sz="1260" dirty="0">
                <a:solidFill>
                  <a:schemeClr val="tx1"/>
                </a:solidFill>
                <a:latin typeface="Meiryo UI" panose="020B0604030504040204" pitchFamily="50" charset="-128"/>
                <a:ea typeface="Meiryo UI" panose="020B0604030504040204" pitchFamily="50" charset="-128"/>
              </a:rPr>
              <a:t>　・土地貸付料の減額や移転に伴う設備等の費用補助、</a:t>
            </a:r>
            <a:endParaRPr kumimoji="1" lang="en-US" altLang="ja-JP" sz="1260" dirty="0">
              <a:solidFill>
                <a:schemeClr val="tx1"/>
              </a:solidFill>
              <a:latin typeface="Meiryo UI" panose="020B0604030504040204" pitchFamily="50" charset="-128"/>
              <a:ea typeface="Meiryo UI" panose="020B0604030504040204" pitchFamily="50" charset="-128"/>
            </a:endParaRPr>
          </a:p>
          <a:p>
            <a:r>
              <a:rPr kumimoji="1" lang="ja-JP" altLang="en-US" sz="1260" dirty="0">
                <a:solidFill>
                  <a:schemeClr val="tx1"/>
                </a:solidFill>
                <a:latin typeface="Meiryo UI" panose="020B0604030504040204" pitchFamily="50" charset="-128"/>
                <a:ea typeface="Meiryo UI" panose="020B0604030504040204" pitchFamily="50" charset="-128"/>
              </a:rPr>
              <a:t>　 人的支援等</a:t>
            </a:r>
          </a:p>
        </p:txBody>
      </p:sp>
      <p:sp>
        <p:nvSpPr>
          <p:cNvPr id="5" name="テキスト ボックス 4"/>
          <p:cNvSpPr txBox="1"/>
          <p:nvPr/>
        </p:nvSpPr>
        <p:spPr>
          <a:xfrm>
            <a:off x="5405227" y="598345"/>
            <a:ext cx="4740549" cy="496290"/>
          </a:xfrm>
          <a:prstGeom prst="rect">
            <a:avLst/>
          </a:prstGeom>
          <a:noFill/>
        </p:spPr>
        <p:txBody>
          <a:bodyPr wrap="square" rtlCol="0">
            <a:spAutoFit/>
          </a:bodyPr>
          <a:lstStyle/>
          <a:p>
            <a:r>
              <a:rPr kumimoji="1" lang="ja-JP" altLang="en-US" sz="1470" b="1" dirty="0" smtClean="0">
                <a:latin typeface="Meiryo UI" panose="020B0604030504040204" pitchFamily="50" charset="-128"/>
                <a:ea typeface="Meiryo UI" panose="020B0604030504040204" pitchFamily="50" charset="-128"/>
              </a:rPr>
              <a:t>　</a:t>
            </a:r>
            <a:r>
              <a:rPr kumimoji="1" lang="en-US" altLang="ja-JP" sz="1470" b="1" dirty="0" smtClean="0">
                <a:latin typeface="Meiryo UI" panose="020B0604030504040204" pitchFamily="50" charset="-128"/>
                <a:ea typeface="Meiryo UI" panose="020B0604030504040204" pitchFamily="50" charset="-128"/>
              </a:rPr>
              <a:t>【</a:t>
            </a:r>
            <a:r>
              <a:rPr kumimoji="1" lang="ja-JP" altLang="en-US" sz="1470" b="1" dirty="0" smtClean="0">
                <a:latin typeface="Meiryo UI" panose="020B0604030504040204" pitchFamily="50" charset="-128"/>
                <a:ea typeface="Meiryo UI" panose="020B0604030504040204" pitchFamily="50" charset="-128"/>
              </a:rPr>
              <a:t>国立</a:t>
            </a:r>
            <a:r>
              <a:rPr kumimoji="1" lang="ja-JP" altLang="en-US" sz="1470" b="1" dirty="0">
                <a:latin typeface="Meiryo UI" panose="020B0604030504040204" pitchFamily="50" charset="-128"/>
                <a:ea typeface="Meiryo UI" panose="020B0604030504040204" pitchFamily="50" charset="-128"/>
              </a:rPr>
              <a:t>健康・栄養研究所の移転に関する対応</a:t>
            </a:r>
            <a:r>
              <a:rPr kumimoji="1" lang="ja-JP" altLang="en-US" sz="1470" b="1" dirty="0" smtClean="0">
                <a:latin typeface="Meiryo UI" panose="020B0604030504040204" pitchFamily="50" charset="-128"/>
                <a:ea typeface="Meiryo UI" panose="020B0604030504040204" pitchFamily="50" charset="-128"/>
              </a:rPr>
              <a:t>策</a:t>
            </a:r>
            <a:r>
              <a:rPr kumimoji="1" lang="en-US" altLang="ja-JP" sz="1470" b="1" dirty="0" smtClean="0">
                <a:latin typeface="Meiryo UI" panose="020B0604030504040204" pitchFamily="50" charset="-128"/>
                <a:ea typeface="Meiryo UI" panose="020B0604030504040204" pitchFamily="50" charset="-128"/>
              </a:rPr>
              <a:t>】</a:t>
            </a:r>
            <a:endParaRPr kumimoji="1" lang="en-US" altLang="ja-JP" sz="1470" b="1" dirty="0">
              <a:latin typeface="Meiryo UI" panose="020B0604030504040204" pitchFamily="50" charset="-128"/>
              <a:ea typeface="Meiryo UI" panose="020B0604030504040204" pitchFamily="50" charset="-128"/>
            </a:endParaRPr>
          </a:p>
          <a:p>
            <a:r>
              <a:rPr kumimoji="1" lang="ja-JP" altLang="en-US" sz="1155" b="1" dirty="0">
                <a:latin typeface="Meiryo UI" panose="020B0604030504040204" pitchFamily="50" charset="-128"/>
                <a:ea typeface="Meiryo UI" panose="020B0604030504040204" pitchFamily="50" charset="-128"/>
              </a:rPr>
              <a:t>　　（平成</a:t>
            </a:r>
            <a:r>
              <a:rPr kumimoji="1" lang="en-US" altLang="ja-JP" sz="1155" b="1" dirty="0">
                <a:latin typeface="Meiryo UI" panose="020B0604030504040204" pitchFamily="50" charset="-128"/>
                <a:ea typeface="Meiryo UI" panose="020B0604030504040204" pitchFamily="50" charset="-128"/>
              </a:rPr>
              <a:t>30</a:t>
            </a:r>
            <a:r>
              <a:rPr kumimoji="1" lang="ja-JP" altLang="en-US" sz="1155" b="1" dirty="0">
                <a:latin typeface="Meiryo UI" panose="020B0604030504040204" pitchFamily="50" charset="-128"/>
                <a:ea typeface="Meiryo UI" panose="020B0604030504040204" pitchFamily="50" charset="-128"/>
              </a:rPr>
              <a:t>年</a:t>
            </a:r>
            <a:r>
              <a:rPr kumimoji="1" lang="en-US" altLang="ja-JP" sz="1155" b="1" dirty="0">
                <a:latin typeface="Meiryo UI" panose="020B0604030504040204" pitchFamily="50" charset="-128"/>
                <a:ea typeface="Meiryo UI" panose="020B0604030504040204" pitchFamily="50" charset="-128"/>
              </a:rPr>
              <a:t>1</a:t>
            </a:r>
            <a:r>
              <a:rPr kumimoji="1" lang="ja-JP" altLang="en-US" sz="1155" b="1" dirty="0">
                <a:latin typeface="Meiryo UI" panose="020B0604030504040204" pitchFamily="50" charset="-128"/>
                <a:ea typeface="Meiryo UI" panose="020B0604030504040204" pitchFamily="50" charset="-128"/>
              </a:rPr>
              <a:t>月</a:t>
            </a:r>
            <a:r>
              <a:rPr kumimoji="1" lang="en-US" altLang="ja-JP" sz="1155" b="1" dirty="0">
                <a:latin typeface="Meiryo UI" panose="020B0604030504040204" pitchFamily="50" charset="-128"/>
                <a:ea typeface="Meiryo UI" panose="020B0604030504040204" pitchFamily="50" charset="-128"/>
              </a:rPr>
              <a:t>30</a:t>
            </a:r>
            <a:r>
              <a:rPr kumimoji="1" lang="ja-JP" altLang="en-US" sz="1155" b="1" dirty="0">
                <a:latin typeface="Meiryo UI" panose="020B0604030504040204" pitchFamily="50" charset="-128"/>
                <a:ea typeface="Meiryo UI" panose="020B0604030504040204" pitchFamily="50" charset="-128"/>
              </a:rPr>
              <a:t>日厚生労働省・法人・大阪府合意）</a:t>
            </a:r>
          </a:p>
        </p:txBody>
      </p:sp>
      <p:graphicFrame>
        <p:nvGraphicFramePr>
          <p:cNvPr id="10" name="表 9">
            <a:extLst>
              <a:ext uri="{FF2B5EF4-FFF2-40B4-BE49-F238E27FC236}">
                <a16:creationId xmlns:a16="http://schemas.microsoft.com/office/drawing/2014/main" id="{651ECBFD-4EC1-43D0-AED4-526B0D286568}"/>
              </a:ext>
            </a:extLst>
          </p:cNvPr>
          <p:cNvGraphicFramePr>
            <a:graphicFrameLocks noGrp="1"/>
          </p:cNvGraphicFramePr>
          <p:nvPr>
            <p:extLst>
              <p:ext uri="{D42A27DB-BD31-4B8C-83A1-F6EECF244321}">
                <p14:modId xmlns:p14="http://schemas.microsoft.com/office/powerpoint/2010/main" val="707372382"/>
              </p:ext>
            </p:extLst>
          </p:nvPr>
        </p:nvGraphicFramePr>
        <p:xfrm>
          <a:off x="433066" y="1148337"/>
          <a:ext cx="4766576" cy="5579526"/>
        </p:xfrm>
        <a:graphic>
          <a:graphicData uri="http://schemas.openxmlformats.org/drawingml/2006/table">
            <a:tbl>
              <a:tblPr bandRow="1">
                <a:tableStyleId>{5C22544A-7EE6-4342-B048-85BDC9FD1C3A}</a:tableStyleId>
              </a:tblPr>
              <a:tblGrid>
                <a:gridCol w="706944">
                  <a:extLst>
                    <a:ext uri="{9D8B030D-6E8A-4147-A177-3AD203B41FA5}">
                      <a16:colId xmlns:a16="http://schemas.microsoft.com/office/drawing/2014/main" val="1520910211"/>
                    </a:ext>
                  </a:extLst>
                </a:gridCol>
                <a:gridCol w="4059632">
                  <a:extLst>
                    <a:ext uri="{9D8B030D-6E8A-4147-A177-3AD203B41FA5}">
                      <a16:colId xmlns:a16="http://schemas.microsoft.com/office/drawing/2014/main" val="3228948102"/>
                    </a:ext>
                  </a:extLst>
                </a:gridCol>
              </a:tblGrid>
              <a:tr h="2208685">
                <a:tc>
                  <a:txBody>
                    <a:bodyPr/>
                    <a:lstStyle/>
                    <a:p>
                      <a:pPr algn="ctr"/>
                      <a:r>
                        <a:rPr kumimoji="1" lang="en-US" altLang="ja-JP" sz="1300" b="1" dirty="0" smtClean="0">
                          <a:solidFill>
                            <a:schemeClr val="bg1"/>
                          </a:solidFill>
                          <a:latin typeface="Meiryo UI" panose="020B0604030504040204" pitchFamily="50" charset="-128"/>
                          <a:ea typeface="Meiryo UI" panose="020B0604030504040204" pitchFamily="50" charset="-128"/>
                        </a:rPr>
                        <a:t>2015</a:t>
                      </a:r>
                      <a:endParaRPr kumimoji="1" lang="ja-JP" altLang="en-US" sz="1300" b="1" dirty="0">
                        <a:solidFill>
                          <a:schemeClr val="bg1"/>
                        </a:solidFill>
                        <a:latin typeface="Meiryo UI" panose="020B0604030504040204" pitchFamily="50" charset="-128"/>
                        <a:ea typeface="Meiryo UI" panose="020B0604030504040204" pitchFamily="50" charset="-128"/>
                      </a:endParaRPr>
                    </a:p>
                  </a:txBody>
                  <a:tcPr marL="88607" marR="88607" marT="44303" marB="44303" anchor="ctr">
                    <a:solidFill>
                      <a:schemeClr val="accent1"/>
                    </a:solidFill>
                  </a:tcPr>
                </a:tc>
                <a:tc>
                  <a:txBody>
                    <a:bodyPr/>
                    <a:lstStyle/>
                    <a:p>
                      <a:pPr marL="171450" indent="-171450" algn="l">
                        <a:lnSpc>
                          <a:spcPts val="1500"/>
                        </a:lnSpc>
                        <a:spcBef>
                          <a:spcPts val="0"/>
                        </a:spcBef>
                        <a:spcAft>
                          <a:spcPts val="0"/>
                        </a:spcAft>
                        <a:buFont typeface="Arial" panose="020B0604020202020204" pitchFamily="34" charset="0"/>
                        <a:buChar char="•"/>
                      </a:pPr>
                      <a:r>
                        <a:rPr kumimoji="1" lang="ja-JP" altLang="en-US" sz="1300" dirty="0" smtClean="0">
                          <a:solidFill>
                            <a:schemeClr val="tx1"/>
                          </a:solidFill>
                          <a:latin typeface="Meiryo UI" panose="020B0604030504040204" pitchFamily="50" charset="-128"/>
                          <a:ea typeface="Meiryo UI" panose="020B0604030504040204" pitchFamily="50" charset="-128"/>
                        </a:rPr>
                        <a:t>内閣府まち・ひと・しごと創生推進本部 より提案募集要項提示</a:t>
                      </a:r>
                      <a:r>
                        <a:rPr kumimoji="1" lang="ja-JP" altLang="en-US" sz="900" dirty="0" smtClean="0">
                          <a:solidFill>
                            <a:schemeClr val="tx1"/>
                          </a:solidFill>
                          <a:latin typeface="Meiryo UI" panose="020B0604030504040204" pitchFamily="50" charset="-128"/>
                          <a:ea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rPr>
                        <a:t>年３月）</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indent="-171450" algn="l">
                        <a:lnSpc>
                          <a:spcPts val="500"/>
                        </a:lnSpc>
                        <a:spcBef>
                          <a:spcPts val="0"/>
                        </a:spcBef>
                        <a:spcAft>
                          <a:spcPts val="0"/>
                        </a:spcAft>
                        <a:buFont typeface="Arial" panose="020B0604020202020204" pitchFamily="34" charset="0"/>
                        <a:buChar char="•"/>
                      </a:pPr>
                      <a:endParaRPr kumimoji="1" lang="ja-JP" altLang="en-US" sz="900" dirty="0" smtClean="0">
                        <a:solidFill>
                          <a:schemeClr val="tx1"/>
                        </a:solidFill>
                        <a:latin typeface="Meiryo UI" panose="020B0604030504040204" pitchFamily="50" charset="-128"/>
                        <a:ea typeface="Meiryo UI" panose="020B0604030504040204" pitchFamily="50" charset="-128"/>
                      </a:endParaRPr>
                    </a:p>
                    <a:p>
                      <a:pPr marL="171450" indent="-171450" algn="l">
                        <a:lnSpc>
                          <a:spcPts val="2000"/>
                        </a:lnSpc>
                        <a:spcBef>
                          <a:spcPts val="0"/>
                        </a:spcBef>
                        <a:spcAft>
                          <a:spcPts val="0"/>
                        </a:spcAft>
                        <a:buFont typeface="Arial" panose="020B0604020202020204" pitchFamily="34" charset="0"/>
                        <a:buChar char="•"/>
                      </a:pPr>
                      <a:r>
                        <a:rPr kumimoji="1" lang="ja-JP" altLang="en-US" sz="1300" dirty="0" smtClean="0">
                          <a:solidFill>
                            <a:schemeClr val="tx1"/>
                          </a:solidFill>
                          <a:latin typeface="Meiryo UI" panose="020B0604030504040204" pitchFamily="50" charset="-128"/>
                          <a:ea typeface="Meiryo UI" panose="020B0604030504040204" pitchFamily="50" charset="-128"/>
                        </a:rPr>
                        <a:t>提案書提出</a:t>
                      </a:r>
                      <a:r>
                        <a:rPr kumimoji="1" lang="ja-JP" altLang="en-US" sz="900" dirty="0" smtClean="0">
                          <a:solidFill>
                            <a:schemeClr val="tx1"/>
                          </a:solidFill>
                          <a:latin typeface="Meiryo UI" panose="020B0604030504040204" pitchFamily="50" charset="-128"/>
                          <a:ea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rPr>
                        <a:t>年８月）</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indent="-171450" algn="l">
                        <a:lnSpc>
                          <a:spcPts val="500"/>
                        </a:lnSpc>
                        <a:spcBef>
                          <a:spcPts val="0"/>
                        </a:spcBef>
                        <a:spcAft>
                          <a:spcPts val="0"/>
                        </a:spcAft>
                        <a:buFont typeface="Arial" panose="020B0604020202020204" pitchFamily="34" charset="0"/>
                        <a:buChar char="•"/>
                      </a:pP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indent="-171450" algn="l">
                        <a:lnSpc>
                          <a:spcPts val="1500"/>
                        </a:lnSpc>
                        <a:spcBef>
                          <a:spcPts val="0"/>
                        </a:spcBef>
                        <a:spcAft>
                          <a:spcPts val="0"/>
                        </a:spcAft>
                        <a:buFont typeface="Arial" panose="020B0604020202020204" pitchFamily="34" charset="0"/>
                        <a:buChar char="•"/>
                      </a:pPr>
                      <a:r>
                        <a:rPr kumimoji="1" lang="ja-JP" altLang="en-US" sz="1300" dirty="0" smtClean="0">
                          <a:solidFill>
                            <a:schemeClr val="tx1"/>
                          </a:solidFill>
                          <a:latin typeface="Meiryo UI" panose="020B0604030504040204" pitchFamily="50" charset="-128"/>
                          <a:ea typeface="Meiryo UI" panose="020B0604030504040204" pitchFamily="50" charset="-128"/>
                        </a:rPr>
                        <a:t>経済産業省との意見交換（特許庁、</a:t>
                      </a:r>
                      <a:r>
                        <a:rPr kumimoji="1" lang="en-US" altLang="ja-JP" sz="1300" dirty="0" smtClean="0">
                          <a:solidFill>
                            <a:schemeClr val="tx1"/>
                          </a:solidFill>
                          <a:latin typeface="Meiryo UI" panose="020B0604030504040204" pitchFamily="50" charset="-128"/>
                          <a:ea typeface="Meiryo UI" panose="020B0604030504040204" pitchFamily="50" charset="-128"/>
                        </a:rPr>
                        <a:t>INPIT</a:t>
                      </a:r>
                      <a:r>
                        <a:rPr kumimoji="1" lang="ja-JP" altLang="en-US" sz="1300" dirty="0" err="1"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中企庁）</a:t>
                      </a:r>
                      <a:r>
                        <a:rPr kumimoji="1" lang="ja-JP" altLang="en-US" sz="900" dirty="0" smtClean="0">
                          <a:solidFill>
                            <a:schemeClr val="tx1"/>
                          </a:solidFill>
                          <a:latin typeface="Meiryo UI" panose="020B0604030504040204" pitchFamily="50" charset="-128"/>
                          <a:ea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rPr>
                        <a:t>年１月）</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indent="-171450" algn="l">
                        <a:lnSpc>
                          <a:spcPts val="500"/>
                        </a:lnSpc>
                        <a:spcBef>
                          <a:spcPts val="0"/>
                        </a:spcBef>
                        <a:spcAft>
                          <a:spcPts val="0"/>
                        </a:spcAft>
                        <a:buFont typeface="Arial" panose="020B0604020202020204" pitchFamily="34" charset="0"/>
                        <a:buChar char="•"/>
                      </a:pPr>
                      <a:endParaRPr kumimoji="1" lang="ja-JP" altLang="en-US" sz="1300" dirty="0" smtClean="0">
                        <a:solidFill>
                          <a:schemeClr val="tx1"/>
                        </a:solidFill>
                        <a:latin typeface="Meiryo UI" panose="020B0604030504040204" pitchFamily="50" charset="-128"/>
                        <a:ea typeface="Meiryo UI" panose="020B0604030504040204" pitchFamily="50" charset="-128"/>
                      </a:endParaRPr>
                    </a:p>
                    <a:p>
                      <a:pPr marL="171450" indent="-171450" algn="l">
                        <a:lnSpc>
                          <a:spcPts val="1500"/>
                        </a:lnSpc>
                        <a:spcBef>
                          <a:spcPts val="0"/>
                        </a:spcBef>
                        <a:spcAft>
                          <a:spcPts val="0"/>
                        </a:spcAft>
                        <a:buFont typeface="Arial" panose="020B0604020202020204" pitchFamily="34" charset="0"/>
                        <a:buChar char="•"/>
                      </a:pPr>
                      <a:r>
                        <a:rPr kumimoji="1" lang="ja-JP" altLang="en-US" sz="1300" dirty="0" smtClean="0">
                          <a:solidFill>
                            <a:schemeClr val="tx1"/>
                          </a:solidFill>
                          <a:latin typeface="Meiryo UI" panose="020B0604030504040204" pitchFamily="50" charset="-128"/>
                          <a:ea typeface="Meiryo UI" panose="020B0604030504040204" pitchFamily="50" charset="-128"/>
                        </a:rPr>
                        <a:t>知事が厚生労働大臣に要望（国立健康・栄養研究所）</a:t>
                      </a:r>
                      <a:r>
                        <a:rPr kumimoji="1" lang="ja-JP" altLang="en-US" sz="900" dirty="0" smtClean="0">
                          <a:solidFill>
                            <a:schemeClr val="tx1"/>
                          </a:solidFill>
                          <a:latin typeface="Meiryo UI" panose="020B0604030504040204" pitchFamily="50" charset="-128"/>
                          <a:ea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rPr>
                        <a:t>年２月）</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indent="-171450" algn="l">
                        <a:lnSpc>
                          <a:spcPts val="500"/>
                        </a:lnSpc>
                        <a:spcBef>
                          <a:spcPts val="0"/>
                        </a:spcBef>
                        <a:spcAft>
                          <a:spcPts val="0"/>
                        </a:spcAft>
                        <a:buFont typeface="Arial" panose="020B0604020202020204" pitchFamily="34" charset="0"/>
                        <a:buChar char="•"/>
                      </a:pP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kumimoji="1" lang="ja-JP" altLang="en-US" sz="1300" dirty="0" smtClean="0">
                          <a:solidFill>
                            <a:schemeClr val="tx1"/>
                          </a:solidFill>
                          <a:latin typeface="Meiryo UI" panose="020B0604030504040204" pitchFamily="50" charset="-128"/>
                          <a:ea typeface="Meiryo UI" panose="020B0604030504040204" pitchFamily="50" charset="-128"/>
                        </a:rPr>
                        <a:t>「政府関係機関移転基本方針」決定</a:t>
                      </a:r>
                      <a:r>
                        <a:rPr kumimoji="1" lang="ja-JP" altLang="en-US" sz="900" dirty="0" smtClean="0">
                          <a:solidFill>
                            <a:schemeClr val="tx1"/>
                          </a:solidFill>
                          <a:latin typeface="Meiryo UI" panose="020B0604030504040204" pitchFamily="50" charset="-128"/>
                          <a:ea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rPr>
                        <a:t>年３月）</a:t>
                      </a:r>
                      <a:endParaRPr kumimoji="1" lang="ja-JP" altLang="en-US" sz="1300" dirty="0" smtClean="0">
                        <a:solidFill>
                          <a:schemeClr val="tx1"/>
                        </a:solidFill>
                        <a:latin typeface="Meiryo UI" panose="020B0604030504040204" pitchFamily="50" charset="-128"/>
                        <a:ea typeface="Meiryo UI" panose="020B0604030504040204" pitchFamily="50" charset="-128"/>
                      </a:endParaRPr>
                    </a:p>
                  </a:txBody>
                  <a:tcPr marL="88607" marR="88607" marT="44303" marB="44303" anchor="ctr"/>
                </a:tc>
                <a:extLst>
                  <a:ext uri="{0D108BD9-81ED-4DB2-BD59-A6C34878D82A}">
                    <a16:rowId xmlns:a16="http://schemas.microsoft.com/office/drawing/2014/main" val="2367951874"/>
                  </a:ext>
                </a:extLst>
              </a:tr>
              <a:tr h="1372893">
                <a:tc>
                  <a:txBody>
                    <a:bodyPr/>
                    <a:lstStyle/>
                    <a:p>
                      <a:pPr algn="ctr"/>
                      <a:r>
                        <a:rPr kumimoji="1" lang="en-US" altLang="ja-JP" sz="1300" b="1" dirty="0" smtClean="0">
                          <a:solidFill>
                            <a:schemeClr val="bg1"/>
                          </a:solidFill>
                          <a:latin typeface="Meiryo UI" panose="020B0604030504040204" pitchFamily="50" charset="-128"/>
                          <a:ea typeface="Meiryo UI" panose="020B0604030504040204" pitchFamily="50" charset="-128"/>
                        </a:rPr>
                        <a:t>2016</a:t>
                      </a:r>
                      <a:endParaRPr kumimoji="1" lang="ja-JP" altLang="en-US" sz="1300" b="1" dirty="0">
                        <a:solidFill>
                          <a:schemeClr val="bg1"/>
                        </a:solidFill>
                        <a:latin typeface="Meiryo UI" panose="020B0604030504040204" pitchFamily="50" charset="-128"/>
                        <a:ea typeface="Meiryo UI" panose="020B0604030504040204" pitchFamily="50" charset="-128"/>
                      </a:endParaRPr>
                    </a:p>
                  </a:txBody>
                  <a:tcPr marL="88607" marR="88607" marT="44303" marB="44303" anchor="ctr">
                    <a:solidFill>
                      <a:schemeClr val="accent1"/>
                    </a:solidFill>
                  </a:tcPr>
                </a:tc>
                <a:tc>
                  <a:txBody>
                    <a:bodyPr/>
                    <a:lstStyle/>
                    <a:p>
                      <a:pPr marL="0" indent="0" algn="l">
                        <a:lnSpc>
                          <a:spcPts val="500"/>
                        </a:lnSpc>
                        <a:spcBef>
                          <a:spcPts val="0"/>
                        </a:spcBef>
                        <a:spcAft>
                          <a:spcPts val="0"/>
                        </a:spcAft>
                        <a:buFont typeface="Arial" panose="020B0604020202020204" pitchFamily="34" charset="0"/>
                        <a:buNone/>
                      </a:pPr>
                      <a:endParaRPr kumimoji="1" lang="ja-JP" altLang="en-US" sz="1300" dirty="0" smtClean="0">
                        <a:solidFill>
                          <a:srgbClr val="002060"/>
                        </a:solidFill>
                        <a:latin typeface="Meiryo UI" panose="020B0604030504040204" pitchFamily="50" charset="-128"/>
                        <a:ea typeface="Meiryo UI" panose="020B0604030504040204" pitchFamily="50" charset="-128"/>
                      </a:endParaRPr>
                    </a:p>
                    <a:p>
                      <a:pPr marL="171450" indent="-171450" algn="l">
                        <a:lnSpc>
                          <a:spcPts val="1500"/>
                        </a:lnSpc>
                        <a:spcBef>
                          <a:spcPts val="0"/>
                        </a:spcBef>
                        <a:spcAft>
                          <a:spcPts val="0"/>
                        </a:spcAft>
                        <a:buFont typeface="Arial" panose="020B0604020202020204" pitchFamily="34" charset="0"/>
                        <a:buChar char="•"/>
                      </a:pPr>
                      <a:r>
                        <a:rPr kumimoji="1" lang="ja-JP" altLang="en-US" sz="1300" dirty="0" smtClean="0">
                          <a:solidFill>
                            <a:schemeClr val="tx1"/>
                          </a:solidFill>
                          <a:latin typeface="Meiryo UI" panose="020B0604030504040204" pitchFamily="50" charset="-128"/>
                          <a:ea typeface="Meiryo UI" panose="020B0604030504040204" pitchFamily="50" charset="-128"/>
                        </a:rPr>
                        <a:t>創生推進本部「今後の取組について」（中企庁、特許庁、</a:t>
                      </a:r>
                      <a:r>
                        <a:rPr kumimoji="1" lang="en-US" altLang="ja-JP" sz="1300" dirty="0" smtClean="0">
                          <a:solidFill>
                            <a:schemeClr val="tx1"/>
                          </a:solidFill>
                          <a:latin typeface="Meiryo UI" panose="020B0604030504040204" pitchFamily="50" charset="-128"/>
                          <a:ea typeface="Meiryo UI" panose="020B0604030504040204" pitchFamily="50" charset="-128"/>
                        </a:rPr>
                        <a:t>INPIT</a:t>
                      </a:r>
                      <a:r>
                        <a:rPr kumimoji="1" lang="ja-JP" altLang="en-US" sz="13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rPr>
                        <a:t>年９月）</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indent="-171450" algn="l">
                        <a:lnSpc>
                          <a:spcPts val="500"/>
                        </a:lnSpc>
                        <a:spcBef>
                          <a:spcPts val="0"/>
                        </a:spcBef>
                        <a:spcAft>
                          <a:spcPts val="0"/>
                        </a:spcAft>
                        <a:buFont typeface="Arial" panose="020B0604020202020204" pitchFamily="34" charset="0"/>
                        <a:buChar char="•"/>
                      </a:pP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1500"/>
                        </a:lnSpc>
                        <a:spcBef>
                          <a:spcPts val="0"/>
                        </a:spcBef>
                        <a:spcAft>
                          <a:spcPts val="0"/>
                        </a:spcAft>
                        <a:buClrTx/>
                        <a:buSzTx/>
                        <a:buFont typeface="Arial" panose="020B0604020202020204" pitchFamily="34" charset="0"/>
                        <a:buChar char="•"/>
                        <a:tabLst/>
                        <a:defRPr/>
                      </a:pPr>
                      <a:r>
                        <a:rPr kumimoji="1" lang="ja-JP" altLang="en-US" sz="1300" dirty="0" smtClean="0">
                          <a:solidFill>
                            <a:schemeClr val="tx1"/>
                          </a:solidFill>
                          <a:latin typeface="Meiryo UI" panose="020B0604030504040204" pitchFamily="50" charset="-128"/>
                          <a:ea typeface="Meiryo UI" panose="020B0604030504040204" pitchFamily="50" charset="-128"/>
                        </a:rPr>
                        <a:t>国立健康・栄養研究所の府への移転に関する方針をとりまとめ（厚労省、（国研）医薬基盤・健康・栄養研究所、大阪府）</a:t>
                      </a:r>
                      <a:r>
                        <a:rPr kumimoji="1" lang="ja-JP" altLang="en-US" sz="900" dirty="0" smtClean="0">
                          <a:solidFill>
                            <a:schemeClr val="tx1"/>
                          </a:solidFill>
                          <a:latin typeface="Meiryo UI" panose="020B0604030504040204" pitchFamily="50" charset="-128"/>
                          <a:ea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rPr>
                        <a:t>年３月）</a:t>
                      </a:r>
                      <a:endParaRPr kumimoji="1" lang="ja-JP" altLang="en-US" sz="1000" dirty="0" smtClean="0">
                        <a:solidFill>
                          <a:schemeClr val="tx1"/>
                        </a:solidFill>
                        <a:latin typeface="Meiryo UI" panose="020B0604030504040204" pitchFamily="50" charset="-128"/>
                        <a:ea typeface="Meiryo UI" panose="020B0604030504040204" pitchFamily="50" charset="-128"/>
                      </a:endParaRPr>
                    </a:p>
                  </a:txBody>
                  <a:tcPr marL="88607" marR="88607" marT="44303" marB="44303" anchor="ctr"/>
                </a:tc>
                <a:extLst>
                  <a:ext uri="{0D108BD9-81ED-4DB2-BD59-A6C34878D82A}">
                    <a16:rowId xmlns:a16="http://schemas.microsoft.com/office/drawing/2014/main" val="692198590"/>
                  </a:ext>
                </a:extLst>
              </a:tr>
              <a:tr h="1997948">
                <a:tc>
                  <a:txBody>
                    <a:bodyPr/>
                    <a:lstStyle/>
                    <a:p>
                      <a:pPr algn="ctr"/>
                      <a:r>
                        <a:rPr kumimoji="1" lang="en-US" altLang="ja-JP" sz="1300" b="1" dirty="0" smtClean="0">
                          <a:solidFill>
                            <a:schemeClr val="bg1"/>
                          </a:solidFill>
                          <a:latin typeface="Meiryo UI" panose="020B0604030504040204" pitchFamily="50" charset="-128"/>
                          <a:ea typeface="Meiryo UI" panose="020B0604030504040204" pitchFamily="50" charset="-128"/>
                        </a:rPr>
                        <a:t>2017</a:t>
                      </a:r>
                      <a:endParaRPr kumimoji="1" lang="ja-JP" altLang="en-US" sz="1300" b="1" dirty="0">
                        <a:solidFill>
                          <a:schemeClr val="bg1"/>
                        </a:solidFill>
                        <a:latin typeface="Meiryo UI" panose="020B0604030504040204" pitchFamily="50" charset="-128"/>
                        <a:ea typeface="Meiryo UI" panose="020B0604030504040204" pitchFamily="50" charset="-128"/>
                      </a:endParaRPr>
                    </a:p>
                  </a:txBody>
                  <a:tcPr marL="88607" marR="88607" marT="44303" marB="44303" anchor="ctr">
                    <a:solidFill>
                      <a:schemeClr val="accent1"/>
                    </a:solidFill>
                  </a:tcPr>
                </a:tc>
                <a:tc>
                  <a:txBody>
                    <a:bodyPr/>
                    <a:lstStyle/>
                    <a:p>
                      <a:pPr marL="171450" indent="-171450" algn="l">
                        <a:lnSpc>
                          <a:spcPts val="500"/>
                        </a:lnSpc>
                        <a:spcBef>
                          <a:spcPts val="0"/>
                        </a:spcBef>
                        <a:spcAft>
                          <a:spcPts val="0"/>
                        </a:spcAft>
                        <a:buFont typeface="Arial" panose="020B0604020202020204" pitchFamily="34" charset="0"/>
                        <a:buChar char="•"/>
                      </a:pPr>
                      <a:endParaRPr kumimoji="1" lang="ja-JP" altLang="en-US" sz="900" dirty="0" smtClean="0">
                        <a:solidFill>
                          <a:srgbClr val="002060"/>
                        </a:solidFill>
                        <a:latin typeface="Meiryo UI" panose="020B0604030504040204" pitchFamily="50" charset="-128"/>
                        <a:ea typeface="Meiryo UI" panose="020B0604030504040204" pitchFamily="50" charset="-128"/>
                      </a:endParaRPr>
                    </a:p>
                    <a:p>
                      <a:pPr marL="171450" indent="-171450" algn="l">
                        <a:lnSpc>
                          <a:spcPts val="1500"/>
                        </a:lnSpc>
                        <a:spcBef>
                          <a:spcPts val="0"/>
                        </a:spcBef>
                        <a:spcAft>
                          <a:spcPts val="0"/>
                        </a:spcAft>
                        <a:buFont typeface="Arial" panose="020B0604020202020204" pitchFamily="34" charset="0"/>
                        <a:buChar char="•"/>
                      </a:pPr>
                      <a:r>
                        <a:rPr kumimoji="1" lang="ja-JP" altLang="en-US" sz="1300" dirty="0" smtClean="0">
                          <a:solidFill>
                            <a:schemeClr val="tx1"/>
                          </a:solidFill>
                          <a:latin typeface="Meiryo UI" panose="020B0604030504040204" pitchFamily="50" charset="-128"/>
                          <a:ea typeface="Meiryo UI" panose="020B0604030504040204" pitchFamily="50" charset="-128"/>
                        </a:rPr>
                        <a:t>近畿経済産業局に「中小企業政策調査課」が新設</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indent="0" algn="l">
                        <a:lnSpc>
                          <a:spcPts val="1500"/>
                        </a:lnSpc>
                        <a:spcBef>
                          <a:spcPts val="0"/>
                        </a:spcBef>
                        <a:spcAft>
                          <a:spcPts val="0"/>
                        </a:spcAft>
                        <a:buFont typeface="Arial" panose="020B0604020202020204" pitchFamily="34" charset="0"/>
                        <a:buNone/>
                      </a:pPr>
                      <a:r>
                        <a:rPr kumimoji="1" lang="en-US" altLang="ja-JP" sz="13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rPr>
                        <a:t>年４月）</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indent="-171450" algn="l">
                        <a:lnSpc>
                          <a:spcPts val="500"/>
                        </a:lnSpc>
                        <a:spcBef>
                          <a:spcPts val="0"/>
                        </a:spcBef>
                        <a:spcAft>
                          <a:spcPts val="0"/>
                        </a:spcAft>
                        <a:buFont typeface="Arial" panose="020B0604020202020204" pitchFamily="34" charset="0"/>
                        <a:buChar char="•"/>
                      </a:pP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indent="-171450" algn="l">
                        <a:lnSpc>
                          <a:spcPts val="1500"/>
                        </a:lnSpc>
                        <a:spcBef>
                          <a:spcPts val="0"/>
                        </a:spcBef>
                        <a:spcAft>
                          <a:spcPts val="0"/>
                        </a:spcAft>
                        <a:buFont typeface="Arial" panose="020B0604020202020204" pitchFamily="34" charset="0"/>
                        <a:buChar char="•"/>
                      </a:pPr>
                      <a:r>
                        <a:rPr kumimoji="1" lang="ja-JP" altLang="en-US" sz="1300" dirty="0" smtClean="0">
                          <a:solidFill>
                            <a:schemeClr val="tx1"/>
                          </a:solidFill>
                          <a:latin typeface="Meiryo UI" panose="020B0604030504040204" pitchFamily="50" charset="-128"/>
                          <a:ea typeface="Meiryo UI" panose="020B0604030504040204" pitchFamily="50" charset="-128"/>
                        </a:rPr>
                        <a:t>「</a:t>
                      </a:r>
                      <a:r>
                        <a:rPr kumimoji="1" lang="en-US" altLang="ja-JP" sz="1300" dirty="0" smtClean="0">
                          <a:solidFill>
                            <a:schemeClr val="tx1"/>
                          </a:solidFill>
                          <a:latin typeface="Meiryo UI" panose="020B0604030504040204" pitchFamily="50" charset="-128"/>
                          <a:ea typeface="Meiryo UI" panose="020B0604030504040204" pitchFamily="50" charset="-128"/>
                        </a:rPr>
                        <a:t>INPIT</a:t>
                      </a:r>
                      <a:r>
                        <a:rPr kumimoji="1" lang="ja-JP" altLang="en-US" sz="1300" dirty="0" smtClean="0">
                          <a:solidFill>
                            <a:schemeClr val="tx1"/>
                          </a:solidFill>
                          <a:latin typeface="Meiryo UI" panose="020B0604030504040204" pitchFamily="50" charset="-128"/>
                          <a:ea typeface="Meiryo UI" panose="020B0604030504040204" pitchFamily="50" charset="-128"/>
                        </a:rPr>
                        <a:t>近畿統括本部」がグランフロント大阪にオープン</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indent="0" algn="l">
                        <a:lnSpc>
                          <a:spcPts val="1500"/>
                        </a:lnSpc>
                        <a:spcBef>
                          <a:spcPts val="0"/>
                        </a:spcBef>
                        <a:spcAft>
                          <a:spcPts val="0"/>
                        </a:spcAft>
                        <a:buFont typeface="Arial" panose="020B0604020202020204" pitchFamily="34" charset="0"/>
                        <a:buNone/>
                      </a:pPr>
                      <a:r>
                        <a:rPr kumimoji="1" lang="en-US" altLang="ja-JP" sz="13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rPr>
                        <a:t>年７月）</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indent="-171450" algn="l">
                        <a:lnSpc>
                          <a:spcPts val="500"/>
                        </a:lnSpc>
                        <a:spcBef>
                          <a:spcPts val="0"/>
                        </a:spcBef>
                        <a:spcAft>
                          <a:spcPts val="0"/>
                        </a:spcAft>
                        <a:buFont typeface="Arial" panose="020B0604020202020204" pitchFamily="34" charset="0"/>
                        <a:buChar char="•"/>
                      </a:pP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1500"/>
                        </a:lnSpc>
                        <a:spcBef>
                          <a:spcPts val="0"/>
                        </a:spcBef>
                        <a:spcAft>
                          <a:spcPts val="0"/>
                        </a:spcAft>
                        <a:buClrTx/>
                        <a:buSzTx/>
                        <a:buFont typeface="Arial" panose="020B0604020202020204" pitchFamily="34" charset="0"/>
                        <a:buChar char="•"/>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国立健康・栄養研究所の北大阪健康医療都市への移転に伴い増加が見込まれる運営上の負担への対応に関する方針をとりまとめ（厚労省、（国研）医薬基盤・健康・栄養研究所、大阪府）</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年１月）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88607" marR="88607" marT="44303" marB="44303" anchor="ctr"/>
                </a:tc>
                <a:extLst>
                  <a:ext uri="{0D108BD9-81ED-4DB2-BD59-A6C34878D82A}">
                    <a16:rowId xmlns:a16="http://schemas.microsoft.com/office/drawing/2014/main" val="618110722"/>
                  </a:ext>
                </a:extLst>
              </a:tr>
            </a:tbl>
          </a:graphicData>
        </a:graphic>
      </p:graphicFrame>
      <p:sp>
        <p:nvSpPr>
          <p:cNvPr id="11" name="タイトル 1"/>
          <p:cNvSpPr txBox="1">
            <a:spLocks/>
          </p:cNvSpPr>
          <p:nvPr/>
        </p:nvSpPr>
        <p:spPr>
          <a:xfrm>
            <a:off x="329671" y="689071"/>
            <a:ext cx="2302615" cy="377959"/>
          </a:xfrm>
          <a:prstGeom prst="rect">
            <a:avLst/>
          </a:prstGeom>
        </p:spPr>
        <p:txBody>
          <a:bodyPr vert="horz" lIns="95991" tIns="47995" rIns="95991" bIns="47995"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en-US" altLang="ja-JP" sz="147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70" b="1" dirty="0" smtClean="0">
                <a:latin typeface="Meiryo UI" panose="020B0604030504040204" pitchFamily="50" charset="-128"/>
                <a:ea typeface="Meiryo UI" panose="020B0604030504040204" pitchFamily="50" charset="-128"/>
                <a:cs typeface="Meiryo UI" panose="020B0604030504040204" pitchFamily="50" charset="-128"/>
              </a:rPr>
              <a:t>主</a:t>
            </a:r>
            <a:r>
              <a:rPr lang="ja-JP" altLang="en-US" sz="1470" b="1" dirty="0">
                <a:latin typeface="Meiryo UI" panose="020B0604030504040204" pitchFamily="50" charset="-128"/>
                <a:ea typeface="Meiryo UI" panose="020B0604030504040204" pitchFamily="50" charset="-128"/>
                <a:cs typeface="Meiryo UI" panose="020B0604030504040204" pitchFamily="50" charset="-128"/>
              </a:rPr>
              <a:t>な取組経過（年度</a:t>
            </a:r>
            <a:r>
              <a:rPr lang="ja-JP" altLang="en-US" sz="147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7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7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41638" y="169681"/>
            <a:ext cx="9716038" cy="707886"/>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参考：国機関移転の概要                                              </a:t>
            </a:r>
            <a:r>
              <a:rPr lang="ja-JP" altLang="en-US" sz="1000" b="1" dirty="0" smtClean="0">
                <a:latin typeface="Meiryo UI" panose="020B0604030504040204" pitchFamily="50" charset="-128"/>
                <a:ea typeface="Meiryo UI" panose="020B0604030504040204" pitchFamily="50" charset="-128"/>
              </a:rPr>
              <a:t>第２回意見交換会（</a:t>
            </a:r>
            <a:r>
              <a:rPr lang="en-US" altLang="ja-JP" sz="1000" b="1" dirty="0" smtClean="0">
                <a:latin typeface="Meiryo UI" panose="020B0604030504040204" pitchFamily="50" charset="-128"/>
                <a:ea typeface="Meiryo UI" panose="020B0604030504040204" pitchFamily="50" charset="-128"/>
              </a:rPr>
              <a:t>20220120</a:t>
            </a:r>
            <a:r>
              <a:rPr lang="ja-JP" altLang="en-US" sz="1000" b="1" dirty="0" smtClean="0">
                <a:latin typeface="Meiryo UI" panose="020B0604030504040204" pitchFamily="50" charset="-128"/>
                <a:ea typeface="Meiryo UI" panose="020B0604030504040204" pitchFamily="50" charset="-128"/>
              </a:rPr>
              <a:t>）資料再掲</a:t>
            </a:r>
            <a:r>
              <a:rPr lang="en-US" altLang="ja-JP" sz="2000" b="1" dirty="0" smtClean="0">
                <a:latin typeface="Meiryo UI" panose="020B0604030504040204" pitchFamily="50" charset="-128"/>
                <a:ea typeface="Meiryo UI" panose="020B0604030504040204" pitchFamily="50" charset="-128"/>
              </a:rPr>
              <a:t/>
            </a:r>
            <a:br>
              <a:rPr lang="en-US" altLang="ja-JP" sz="2000" b="1" dirty="0" smtClean="0">
                <a:latin typeface="Meiryo UI" panose="020B0604030504040204" pitchFamily="50" charset="-128"/>
                <a:ea typeface="Meiryo UI" panose="020B0604030504040204" pitchFamily="50" charset="-128"/>
              </a:rPr>
            </a:br>
            <a:r>
              <a:rPr lang="ja-JP" altLang="en-US" sz="2000" b="1" dirty="0" smtClean="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a:t>
            </a:r>
            <a:endParaRPr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00087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807242594"/>
              </p:ext>
            </p:extLst>
          </p:nvPr>
        </p:nvGraphicFramePr>
        <p:xfrm>
          <a:off x="258234" y="546264"/>
          <a:ext cx="9599084" cy="6536925"/>
        </p:xfrm>
        <a:graphic>
          <a:graphicData uri="http://schemas.openxmlformats.org/drawingml/2006/table">
            <a:tbl>
              <a:tblPr firstRow="1" firstCol="1" bandRow="1">
                <a:tableStyleId>{5C22544A-7EE6-4342-B048-85BDC9FD1C3A}</a:tableStyleId>
              </a:tblPr>
              <a:tblGrid>
                <a:gridCol w="881776">
                  <a:extLst>
                    <a:ext uri="{9D8B030D-6E8A-4147-A177-3AD203B41FA5}">
                      <a16:colId xmlns:a16="http://schemas.microsoft.com/office/drawing/2014/main" val="2906826303"/>
                    </a:ext>
                  </a:extLst>
                </a:gridCol>
                <a:gridCol w="971071">
                  <a:extLst>
                    <a:ext uri="{9D8B030D-6E8A-4147-A177-3AD203B41FA5}">
                      <a16:colId xmlns:a16="http://schemas.microsoft.com/office/drawing/2014/main" val="1478904703"/>
                    </a:ext>
                  </a:extLst>
                </a:gridCol>
                <a:gridCol w="1930978">
                  <a:extLst>
                    <a:ext uri="{9D8B030D-6E8A-4147-A177-3AD203B41FA5}">
                      <a16:colId xmlns:a16="http://schemas.microsoft.com/office/drawing/2014/main" val="389558732"/>
                    </a:ext>
                  </a:extLst>
                </a:gridCol>
                <a:gridCol w="2109567">
                  <a:extLst>
                    <a:ext uri="{9D8B030D-6E8A-4147-A177-3AD203B41FA5}">
                      <a16:colId xmlns:a16="http://schemas.microsoft.com/office/drawing/2014/main" val="1021004035"/>
                    </a:ext>
                  </a:extLst>
                </a:gridCol>
                <a:gridCol w="1138496">
                  <a:extLst>
                    <a:ext uri="{9D8B030D-6E8A-4147-A177-3AD203B41FA5}">
                      <a16:colId xmlns:a16="http://schemas.microsoft.com/office/drawing/2014/main" val="3107715333"/>
                    </a:ext>
                  </a:extLst>
                </a:gridCol>
                <a:gridCol w="2567196">
                  <a:extLst>
                    <a:ext uri="{9D8B030D-6E8A-4147-A177-3AD203B41FA5}">
                      <a16:colId xmlns:a16="http://schemas.microsoft.com/office/drawing/2014/main" val="4229761324"/>
                    </a:ext>
                  </a:extLst>
                </a:gridCol>
              </a:tblGrid>
              <a:tr h="416736">
                <a:tc gridSpan="2">
                  <a:txBody>
                    <a:bodyPr/>
                    <a:lstStyle/>
                    <a:p>
                      <a:pPr algn="l">
                        <a:lnSpc>
                          <a:spcPts val="1200"/>
                        </a:lnSpc>
                        <a:spcAft>
                          <a:spcPts val="0"/>
                        </a:spcAft>
                      </a:pPr>
                      <a:r>
                        <a:rPr lang="ja-JP" sz="1300" b="0" kern="100" dirty="0">
                          <a:effectLst/>
                          <a:latin typeface="Meiryo UI" panose="020B0604030504040204" pitchFamily="50" charset="-128"/>
                          <a:ea typeface="Meiryo UI" panose="020B0604030504040204" pitchFamily="50" charset="-128"/>
                        </a:rPr>
                        <a:t>国への移転提案機関</a:t>
                      </a:r>
                      <a:r>
                        <a:rPr lang="ja-JP" sz="1300" b="0" kern="100" dirty="0" smtClean="0">
                          <a:effectLst/>
                          <a:latin typeface="Meiryo UI" panose="020B0604030504040204" pitchFamily="50" charset="-128"/>
                          <a:ea typeface="Meiryo UI" panose="020B0604030504040204" pitchFamily="50" charset="-128"/>
                        </a:rPr>
                        <a:t>・</a:t>
                      </a:r>
                      <a:endParaRPr lang="en-US" altLang="ja-JP" sz="1300" b="0" kern="100" dirty="0" smtClean="0">
                        <a:effectLst/>
                        <a:latin typeface="Meiryo UI" panose="020B0604030504040204" pitchFamily="50" charset="-128"/>
                        <a:ea typeface="Meiryo UI" panose="020B0604030504040204" pitchFamily="50" charset="-128"/>
                      </a:endParaRPr>
                    </a:p>
                    <a:p>
                      <a:pPr algn="l">
                        <a:lnSpc>
                          <a:spcPts val="1200"/>
                        </a:lnSpc>
                        <a:spcAft>
                          <a:spcPts val="0"/>
                        </a:spcAft>
                      </a:pPr>
                      <a:r>
                        <a:rPr lang="ja-JP" sz="1300" b="0" kern="100" dirty="0" smtClean="0">
                          <a:effectLst/>
                          <a:latin typeface="Meiryo UI" panose="020B0604030504040204" pitchFamily="50" charset="-128"/>
                          <a:ea typeface="Meiryo UI" panose="020B0604030504040204" pitchFamily="50" charset="-128"/>
                        </a:rPr>
                        <a:t>移転</a:t>
                      </a:r>
                      <a:r>
                        <a:rPr lang="ja-JP" sz="1300" b="0" kern="100" dirty="0">
                          <a:effectLst/>
                          <a:latin typeface="Meiryo UI" panose="020B0604030504040204" pitchFamily="50" charset="-128"/>
                          <a:ea typeface="Meiryo UI" panose="020B0604030504040204" pitchFamily="50" charset="-128"/>
                        </a:rPr>
                        <a:t>候補地</a:t>
                      </a:r>
                      <a:endParaRPr lang="ja-JP" sz="13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tc hMerge="1">
                  <a:txBody>
                    <a:bodyPr/>
                    <a:lstStyle/>
                    <a:p>
                      <a:endParaRPr kumimoji="1" lang="ja-JP" altLang="en-US"/>
                    </a:p>
                  </a:txBody>
                  <a:tcPr/>
                </a:tc>
                <a:tc>
                  <a:txBody>
                    <a:bodyPr/>
                    <a:lstStyle/>
                    <a:p>
                      <a:pPr algn="ctr">
                        <a:lnSpc>
                          <a:spcPts val="1200"/>
                        </a:lnSpc>
                        <a:spcAft>
                          <a:spcPts val="0"/>
                        </a:spcAft>
                      </a:pPr>
                      <a:r>
                        <a:rPr lang="ja-JP" altLang="en-US" sz="1300" b="0" kern="100" dirty="0" smtClean="0">
                          <a:effectLst/>
                          <a:latin typeface="Meiryo UI" panose="020B0604030504040204" pitchFamily="50" charset="-128"/>
                          <a:ea typeface="Meiryo UI" panose="020B0604030504040204" pitchFamily="50" charset="-128"/>
                          <a:cs typeface="Times New Roman" panose="02020603050405020304" pitchFamily="18" charset="0"/>
                        </a:rPr>
                        <a:t>府の提案書</a:t>
                      </a:r>
                      <a:endParaRPr lang="ja-JP" sz="13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tc>
                  <a:txBody>
                    <a:bodyPr/>
                    <a:lstStyle/>
                    <a:p>
                      <a:pPr algn="ctr">
                        <a:lnSpc>
                          <a:spcPts val="1200"/>
                        </a:lnSpc>
                        <a:spcAft>
                          <a:spcPts val="0"/>
                        </a:spcAft>
                      </a:pPr>
                      <a:r>
                        <a:rPr lang="ja-JP" sz="1300" b="0" kern="100" dirty="0">
                          <a:effectLst/>
                          <a:latin typeface="Meiryo UI" panose="020B0604030504040204" pitchFamily="50" charset="-128"/>
                          <a:ea typeface="Meiryo UI" panose="020B0604030504040204" pitchFamily="50" charset="-128"/>
                        </a:rPr>
                        <a:t>国の基本</a:t>
                      </a:r>
                      <a:r>
                        <a:rPr lang="ja-JP" sz="1300" b="0" kern="100" dirty="0" smtClean="0">
                          <a:effectLst/>
                          <a:latin typeface="Meiryo UI" panose="020B0604030504040204" pitchFamily="50" charset="-128"/>
                          <a:ea typeface="Meiryo UI" panose="020B0604030504040204" pitchFamily="50" charset="-128"/>
                        </a:rPr>
                        <a:t>方針（</a:t>
                      </a:r>
                      <a:r>
                        <a:rPr lang="en-US" sz="1300" b="0" kern="100" dirty="0" smtClean="0">
                          <a:effectLst/>
                          <a:latin typeface="Meiryo UI" panose="020B0604030504040204" pitchFamily="50" charset="-128"/>
                          <a:ea typeface="Meiryo UI" panose="020B0604030504040204" pitchFamily="50" charset="-128"/>
                        </a:rPr>
                        <a:t>H28.3</a:t>
                      </a:r>
                      <a:r>
                        <a:rPr lang="ja-JP" sz="1300" b="0" kern="100" dirty="0" smtClean="0">
                          <a:effectLst/>
                          <a:latin typeface="Meiryo UI" panose="020B0604030504040204" pitchFamily="50" charset="-128"/>
                          <a:ea typeface="Meiryo UI" panose="020B0604030504040204" pitchFamily="50" charset="-128"/>
                        </a:rPr>
                        <a:t>）</a:t>
                      </a:r>
                      <a:endParaRPr lang="ja-JP" sz="13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tc>
                  <a:txBody>
                    <a:bodyPr/>
                    <a:lstStyle/>
                    <a:p>
                      <a:pPr algn="ctr">
                        <a:lnSpc>
                          <a:spcPts val="1200"/>
                        </a:lnSpc>
                        <a:spcAft>
                          <a:spcPts val="0"/>
                        </a:spcAft>
                      </a:pPr>
                      <a:r>
                        <a:rPr lang="ja-JP" sz="1300" b="0" kern="100" dirty="0" smtClean="0">
                          <a:effectLst/>
                          <a:latin typeface="Meiryo UI" panose="020B0604030504040204" pitchFamily="50" charset="-128"/>
                          <a:ea typeface="Meiryo UI" panose="020B0604030504040204" pitchFamily="50" charset="-128"/>
                        </a:rPr>
                        <a:t>結論</a:t>
                      </a:r>
                      <a:endParaRPr lang="ja-JP" sz="13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tc>
                  <a:txBody>
                    <a:bodyPr/>
                    <a:lstStyle/>
                    <a:p>
                      <a:pPr algn="ctr">
                        <a:lnSpc>
                          <a:spcPts val="1200"/>
                        </a:lnSpc>
                        <a:spcAft>
                          <a:spcPts val="0"/>
                        </a:spcAft>
                      </a:pPr>
                      <a:r>
                        <a:rPr lang="ja-JP" altLang="en-US" sz="1300" b="0" kern="100" dirty="0" smtClean="0">
                          <a:effectLst/>
                          <a:latin typeface="Meiryo UI" panose="020B0604030504040204" pitchFamily="50" charset="-128"/>
                          <a:ea typeface="Meiryo UI" panose="020B0604030504040204" pitchFamily="50" charset="-128"/>
                          <a:cs typeface="Times New Roman" panose="02020603050405020304" pitchFamily="18" charset="0"/>
                        </a:rPr>
                        <a:t>実績・効果</a:t>
                      </a:r>
                      <a:endParaRPr lang="ja-JP" sz="13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extLst>
                  <a:ext uri="{0D108BD9-81ED-4DB2-BD59-A6C34878D82A}">
                    <a16:rowId xmlns:a16="http://schemas.microsoft.com/office/drawing/2014/main" val="1153950743"/>
                  </a:ext>
                </a:extLst>
              </a:tr>
              <a:tr h="2147703">
                <a:tc>
                  <a:txBody>
                    <a:bodyPr/>
                    <a:lstStyle/>
                    <a:p>
                      <a:pPr algn="just">
                        <a:lnSpc>
                          <a:spcPts val="1200"/>
                        </a:lnSpc>
                        <a:spcAft>
                          <a:spcPts val="0"/>
                        </a:spcAft>
                      </a:pPr>
                      <a:r>
                        <a:rPr lang="ja-JP" sz="1200" b="0" kern="100" dirty="0">
                          <a:effectLst/>
                          <a:latin typeface="Meiryo UI" panose="020B0604030504040204" pitchFamily="50" charset="-128"/>
                          <a:ea typeface="Meiryo UI" panose="020B0604030504040204" pitchFamily="50" charset="-128"/>
                        </a:rPr>
                        <a:t>（国研）医薬基盤・健康・栄養</a:t>
                      </a:r>
                      <a:r>
                        <a:rPr lang="ja-JP" sz="1200" b="0" kern="100" dirty="0" smtClean="0">
                          <a:effectLst/>
                          <a:latin typeface="Meiryo UI" panose="020B0604030504040204" pitchFamily="50" charset="-128"/>
                          <a:ea typeface="Meiryo UI" panose="020B0604030504040204" pitchFamily="50" charset="-128"/>
                        </a:rPr>
                        <a:t>研究所（</a:t>
                      </a:r>
                      <a:r>
                        <a:rPr lang="ja-JP" sz="1200" b="0" kern="100" dirty="0">
                          <a:effectLst/>
                          <a:latin typeface="Meiryo UI" panose="020B0604030504040204" pitchFamily="50" charset="-128"/>
                          <a:ea typeface="Meiryo UI" panose="020B0604030504040204" pitchFamily="50" charset="-128"/>
                        </a:rPr>
                        <a:t>国立健康・栄養研究所）</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tc>
                  <a:txBody>
                    <a:bodyPr/>
                    <a:lstStyle/>
                    <a:p>
                      <a:pPr algn="ctr">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rPr>
                        <a:t>吹田市</a:t>
                      </a:r>
                      <a:endParaRPr lang="ja-JP" sz="1300" b="0" kern="100" dirty="0">
                        <a:solidFill>
                          <a:schemeClr val="tx1"/>
                        </a:solidFill>
                        <a:effectLst/>
                        <a:latin typeface="Meiryo UI" panose="020B0604030504040204" pitchFamily="50" charset="-128"/>
                        <a:ea typeface="Meiryo UI" panose="020B0604030504040204" pitchFamily="50" charset="-128"/>
                      </a:endParaRPr>
                    </a:p>
                  </a:txBody>
                  <a:tcPr marL="71993" marR="71993" marT="0" marB="0" anchor="ctr"/>
                </a:tc>
                <a:tc>
                  <a:txBody>
                    <a:bodyPr/>
                    <a:lstStyle/>
                    <a:p>
                      <a:pPr algn="l">
                        <a:lnSpc>
                          <a:spcPts val="1400"/>
                        </a:lnSpc>
                      </a:pPr>
                      <a:r>
                        <a:rPr lang="ja-JP" altLang="en-US" sz="1300" dirty="0" smtClean="0">
                          <a:solidFill>
                            <a:schemeClr val="tx1"/>
                          </a:solidFill>
                          <a:latin typeface="Meiryo UI" panose="020B0604030504040204" pitchFamily="50" charset="-128"/>
                          <a:ea typeface="Meiryo UI" panose="020B0604030504040204" pitchFamily="50" charset="-128"/>
                        </a:rPr>
                        <a:t>・「健都」は「健康と医療」をコンセプトに研究機関、企業の研究施設等が集積し、イノベーションの創出を図っており、健栄研と連携が深まることで、研究の進展、施策効果の向上等が期待</a:t>
                      </a:r>
                      <a:endParaRPr lang="en-US" altLang="ja-JP" sz="1300" dirty="0" smtClean="0">
                        <a:solidFill>
                          <a:schemeClr val="tx1"/>
                        </a:solidFill>
                        <a:latin typeface="Meiryo UI" panose="020B0604030504040204" pitchFamily="50" charset="-128"/>
                        <a:ea typeface="Meiryo UI" panose="020B0604030504040204" pitchFamily="50" charset="-128"/>
                      </a:endParaRPr>
                    </a:p>
                  </a:txBody>
                  <a:tcPr marL="71993" marR="71993" marT="0" marB="0" anchor="ctr"/>
                </a:tc>
                <a:tc>
                  <a:txBody>
                    <a:bodyPr/>
                    <a:lstStyle/>
                    <a:p>
                      <a:pPr algn="l">
                        <a:lnSpc>
                          <a:spcPts val="1400"/>
                        </a:lnSpc>
                      </a:pPr>
                      <a:r>
                        <a:rPr lang="ja-JP" altLang="en-US" sz="1300" dirty="0" smtClean="0">
                          <a:solidFill>
                            <a:schemeClr val="tx1"/>
                          </a:solidFill>
                          <a:latin typeface="Meiryo UI" panose="020B0604030504040204" pitchFamily="50" charset="-128"/>
                          <a:ea typeface="Meiryo UI" panose="020B0604030504040204" pitchFamily="50" charset="-128"/>
                        </a:rPr>
                        <a:t>国立健康・栄養研究所の全部移転に向けて、移転の詳細や地元の受け入れ体制について、大阪府と厚生労働省・当該機関の間で調整</a:t>
                      </a:r>
                      <a:endParaRPr lang="en-US" altLang="ja-JP" sz="1300" dirty="0" smtClean="0">
                        <a:solidFill>
                          <a:schemeClr val="tx1"/>
                        </a:solidFill>
                        <a:latin typeface="Meiryo UI" panose="020B0604030504040204" pitchFamily="50" charset="-128"/>
                        <a:ea typeface="Meiryo UI" panose="020B0604030504040204" pitchFamily="50" charset="-128"/>
                      </a:endParaRPr>
                    </a:p>
                  </a:txBody>
                  <a:tcPr marL="71993" marR="71993" marT="0" marB="0" anchor="ctr"/>
                </a:tc>
                <a:tc>
                  <a:txBody>
                    <a:bodyPr/>
                    <a:lstStyle/>
                    <a:p>
                      <a:pPr algn="l">
                        <a:lnSpc>
                          <a:spcPts val="1400"/>
                        </a:lnSpc>
                        <a:spcAft>
                          <a:spcPts val="0"/>
                        </a:spcAft>
                      </a:pPr>
                      <a:r>
                        <a:rPr lang="ja-JP" sz="1300" b="0" kern="100" dirty="0">
                          <a:solidFill>
                            <a:schemeClr val="tx1"/>
                          </a:solidFill>
                          <a:effectLst/>
                          <a:latin typeface="Meiryo UI" panose="020B0604030504040204" pitchFamily="50" charset="-128"/>
                          <a:ea typeface="Meiryo UI" panose="020B0604030504040204" pitchFamily="50" charset="-128"/>
                        </a:rPr>
                        <a:t>国立健康・栄養研究所の全部</a:t>
                      </a:r>
                      <a:r>
                        <a:rPr lang="ja-JP" sz="1300" b="0" kern="100" dirty="0" smtClean="0">
                          <a:solidFill>
                            <a:schemeClr val="tx1"/>
                          </a:solidFill>
                          <a:effectLst/>
                          <a:latin typeface="Meiryo UI" panose="020B0604030504040204" pitchFamily="50" charset="-128"/>
                          <a:ea typeface="Meiryo UI" panose="020B0604030504040204" pitchFamily="50" charset="-128"/>
                        </a:rPr>
                        <a:t>移転</a:t>
                      </a:r>
                      <a:endParaRPr lang="en-US" altLang="ja-JP" sz="1300" b="0" kern="100" dirty="0" smtClean="0">
                        <a:solidFill>
                          <a:schemeClr val="tx1"/>
                        </a:solidFill>
                        <a:effectLst/>
                        <a:latin typeface="Meiryo UI" panose="020B0604030504040204" pitchFamily="50" charset="-128"/>
                        <a:ea typeface="Meiryo UI" panose="020B0604030504040204" pitchFamily="50" charset="-128"/>
                      </a:endParaRPr>
                    </a:p>
                    <a:p>
                      <a:pPr algn="l">
                        <a:lnSpc>
                          <a:spcPts val="1400"/>
                        </a:lnSpc>
                        <a:spcAft>
                          <a:spcPts val="0"/>
                        </a:spcAft>
                      </a:pPr>
                      <a:r>
                        <a:rPr lang="ja-JP" sz="900" b="0" kern="100" dirty="0" smtClean="0">
                          <a:solidFill>
                            <a:schemeClr val="tx1"/>
                          </a:solidFill>
                          <a:effectLst/>
                          <a:latin typeface="Meiryo UI" panose="020B0604030504040204" pitchFamily="50" charset="-128"/>
                          <a:ea typeface="Meiryo UI" panose="020B0604030504040204" pitchFamily="50" charset="-128"/>
                        </a:rPr>
                        <a:t>（</a:t>
                      </a:r>
                      <a:r>
                        <a:rPr lang="en-US" sz="900" b="0" kern="100" dirty="0">
                          <a:solidFill>
                            <a:schemeClr val="tx1"/>
                          </a:solidFill>
                          <a:effectLst/>
                          <a:latin typeface="Meiryo UI" panose="020B0604030504040204" pitchFamily="50" charset="-128"/>
                          <a:ea typeface="Meiryo UI" panose="020B0604030504040204" pitchFamily="50" charset="-128"/>
                        </a:rPr>
                        <a:t>R4 </a:t>
                      </a:r>
                      <a:r>
                        <a:rPr lang="ja-JP" sz="900" b="0" kern="100" dirty="0">
                          <a:solidFill>
                            <a:schemeClr val="tx1"/>
                          </a:solidFill>
                          <a:effectLst/>
                          <a:latin typeface="Meiryo UI" panose="020B0604030504040204" pitchFamily="50" charset="-128"/>
                          <a:ea typeface="Meiryo UI" panose="020B0604030504040204" pitchFamily="50" charset="-128"/>
                        </a:rPr>
                        <a:t>春～夏頃）</a:t>
                      </a:r>
                      <a:endParaRPr lang="ja-JP"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tc>
                  <a:txBody>
                    <a:bodyPr/>
                    <a:lstStyle/>
                    <a:p>
                      <a:pPr algn="l">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＜めざす効果＞</a:t>
                      </a:r>
                      <a:endParaRPr lang="en-US" altLang="ja-JP"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・国循とともに「健康・医療クラスター」の核となる機関と位置づけ</a:t>
                      </a:r>
                      <a:endParaRPr lang="en-US" altLang="ja-JP"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・関係機関等と協議会を設置し、連携方策の調整や企業誘致を行い、革新的な健康医療産業の創出等につなげる</a:t>
                      </a:r>
                      <a:endParaRPr lang="en-US" altLang="ja-JP"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・健康医療分野における産学連携を推進することでオープンイノベーションが加速化、府内市町村との連携による健康寿命延伸等のための取組を促進</a:t>
                      </a:r>
                      <a:endParaRPr lang="ja-JP" sz="13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extLst>
                  <a:ext uri="{0D108BD9-81ED-4DB2-BD59-A6C34878D82A}">
                    <a16:rowId xmlns:a16="http://schemas.microsoft.com/office/drawing/2014/main" val="4235006783"/>
                  </a:ext>
                </a:extLst>
              </a:tr>
              <a:tr h="1707719">
                <a:tc>
                  <a:txBody>
                    <a:bodyPr/>
                    <a:lstStyle/>
                    <a:p>
                      <a:pPr algn="just">
                        <a:lnSpc>
                          <a:spcPts val="1200"/>
                        </a:lnSpc>
                        <a:spcAft>
                          <a:spcPts val="0"/>
                        </a:spcAft>
                      </a:pPr>
                      <a:r>
                        <a:rPr lang="ja-JP" sz="1200" b="0" kern="100" dirty="0">
                          <a:effectLst/>
                          <a:latin typeface="Meiryo UI" panose="020B0604030504040204" pitchFamily="50" charset="-128"/>
                          <a:ea typeface="Meiryo UI" panose="020B0604030504040204" pitchFamily="50" charset="-128"/>
                        </a:rPr>
                        <a:t>中小企業庁</a:t>
                      </a:r>
                    </a:p>
                    <a:p>
                      <a:pPr algn="just">
                        <a:lnSpc>
                          <a:spcPts val="1200"/>
                        </a:lnSpc>
                        <a:spcAft>
                          <a:spcPts val="0"/>
                        </a:spcAft>
                      </a:pPr>
                      <a:r>
                        <a:rPr lang="ja-JP" sz="1200" b="0" kern="100" dirty="0">
                          <a:effectLst/>
                          <a:latin typeface="Meiryo UI" panose="020B0604030504040204" pitchFamily="50" charset="-128"/>
                          <a:ea typeface="Meiryo UI" panose="020B0604030504040204" pitchFamily="50" charset="-128"/>
                        </a:rPr>
                        <a:t>（すべて）</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tc>
                  <a:txBody>
                    <a:bodyPr/>
                    <a:lstStyle/>
                    <a:p>
                      <a:pPr algn="ctr">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rPr>
                        <a:t>大阪市</a:t>
                      </a:r>
                      <a:endParaRPr lang="ja-JP" sz="13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tc>
                  <a:txBody>
                    <a:bodyPr/>
                    <a:lstStyle/>
                    <a:p>
                      <a:pPr>
                        <a:lnSpc>
                          <a:spcPts val="1400"/>
                        </a:lnSpc>
                      </a:pPr>
                      <a:r>
                        <a:rPr lang="ja-JP" altLang="en-US" sz="1300" dirty="0" smtClean="0">
                          <a:solidFill>
                            <a:schemeClr val="tx1"/>
                          </a:solidFill>
                          <a:latin typeface="Meiryo UI" panose="020B0604030504040204" pitchFamily="50" charset="-128"/>
                          <a:ea typeface="Meiryo UI" panose="020B0604030504040204" pitchFamily="50" charset="-128"/>
                        </a:rPr>
                        <a:t>・中小企業が集積し、経営環境の変化等がダイレクトに届き、現場に即した施策のスピーディーな立案・実施が期待</a:t>
                      </a:r>
                      <a:endParaRPr lang="en-US" altLang="ja-JP" sz="13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300" dirty="0" smtClean="0">
                          <a:solidFill>
                            <a:schemeClr val="tx1"/>
                          </a:solidFill>
                          <a:latin typeface="Meiryo UI" panose="020B0604030504040204" pitchFamily="50" charset="-128"/>
                          <a:ea typeface="Meiryo UI" panose="020B0604030504040204" pitchFamily="50" charset="-128"/>
                        </a:rPr>
                        <a:t>・中小企業の基本施策に当たり効率的・効果的な施策立案につながる</a:t>
                      </a:r>
                      <a:endParaRPr lang="ja-JP" altLang="en-US" sz="1300" dirty="0">
                        <a:solidFill>
                          <a:schemeClr val="tx1"/>
                        </a:solidFill>
                        <a:latin typeface="Meiryo UI" panose="020B0604030504040204" pitchFamily="50" charset="-128"/>
                        <a:ea typeface="Meiryo UI" panose="020B0604030504040204" pitchFamily="50" charset="-128"/>
                      </a:endParaRPr>
                    </a:p>
                  </a:txBody>
                  <a:tcPr marL="71993" marR="71993" marT="0" marB="0" anchor="ctr"/>
                </a:tc>
                <a:tc>
                  <a:txBody>
                    <a:bodyPr/>
                    <a:lstStyle/>
                    <a:p>
                      <a:pPr algn="l">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・業界を横断した全国視点での中小企業政策の企画立案業務については、地方移転を行った場合、機能の維持・向上が期待できない</a:t>
                      </a:r>
                      <a:endParaRPr lang="en-US" altLang="ja-JP"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・地方関連の執行業務の推進の観点から、経産局のワンストップサービス化等の推進に向けた機能強化を図る</a:t>
                      </a:r>
                      <a:r>
                        <a:rPr lang="ja-JP" altLang="en-US" sz="13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べき</a:t>
                      </a:r>
                      <a:endParaRPr lang="en-US" altLang="ja-JP"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tc>
                  <a:txBody>
                    <a:bodyPr/>
                    <a:lstStyle/>
                    <a:p>
                      <a:pPr algn="l">
                        <a:lnSpc>
                          <a:spcPts val="1400"/>
                        </a:lnSpc>
                        <a:spcAft>
                          <a:spcPts val="0"/>
                        </a:spcAft>
                      </a:pPr>
                      <a:r>
                        <a:rPr lang="ja-JP" sz="1300" b="0" kern="100" dirty="0">
                          <a:solidFill>
                            <a:schemeClr val="tx1"/>
                          </a:solidFill>
                          <a:effectLst/>
                          <a:latin typeface="Meiryo UI" panose="020B0604030504040204" pitchFamily="50" charset="-128"/>
                          <a:ea typeface="Meiryo UI" panose="020B0604030504040204" pitchFamily="50" charset="-128"/>
                        </a:rPr>
                        <a:t>近畿経済産業局に中小企業政策調査課を新設</a:t>
                      </a:r>
                    </a:p>
                    <a:p>
                      <a:pPr algn="l">
                        <a:lnSpc>
                          <a:spcPts val="1400"/>
                        </a:lnSpc>
                        <a:spcAft>
                          <a:spcPts val="0"/>
                        </a:spcAft>
                      </a:pPr>
                      <a:r>
                        <a:rPr lang="ja-JP" sz="900" b="0" kern="100" dirty="0">
                          <a:solidFill>
                            <a:schemeClr val="tx1"/>
                          </a:solidFill>
                          <a:effectLst/>
                          <a:latin typeface="Meiryo UI" panose="020B0604030504040204" pitchFamily="50" charset="-128"/>
                          <a:ea typeface="Meiryo UI" panose="020B0604030504040204" pitchFamily="50" charset="-128"/>
                        </a:rPr>
                        <a:t>（</a:t>
                      </a:r>
                      <a:r>
                        <a:rPr lang="en-US" sz="900" b="0" kern="100" dirty="0">
                          <a:solidFill>
                            <a:schemeClr val="tx1"/>
                          </a:solidFill>
                          <a:effectLst/>
                          <a:latin typeface="Meiryo UI" panose="020B0604030504040204" pitchFamily="50" charset="-128"/>
                          <a:ea typeface="Meiryo UI" panose="020B0604030504040204" pitchFamily="50" charset="-128"/>
                        </a:rPr>
                        <a:t>H29.4</a:t>
                      </a:r>
                      <a:r>
                        <a:rPr lang="ja-JP" sz="900" b="0" kern="100" dirty="0">
                          <a:solidFill>
                            <a:schemeClr val="tx1"/>
                          </a:solidFill>
                          <a:effectLst/>
                          <a:latin typeface="Meiryo UI" panose="020B0604030504040204" pitchFamily="50" charset="-128"/>
                          <a:ea typeface="Meiryo UI" panose="020B0604030504040204" pitchFamily="50" charset="-128"/>
                        </a:rPr>
                        <a:t>）</a:t>
                      </a:r>
                      <a:endParaRPr lang="ja-JP"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tc>
                  <a:txBody>
                    <a:bodyPr/>
                    <a:lstStyle/>
                    <a:p>
                      <a:pPr algn="l">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＜実績効果＞</a:t>
                      </a:r>
                      <a:endParaRPr lang="en-US" altLang="ja-JP"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・調査</a:t>
                      </a:r>
                      <a:r>
                        <a:rPr lang="ja-JP" altLang="en-US" sz="13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活動の結果に</a:t>
                      </a: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ついて、府の関係機関と定期的に情報共有</a:t>
                      </a:r>
                      <a:endParaRPr lang="en-US" altLang="ja-JP"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extLst>
                  <a:ext uri="{0D108BD9-81ED-4DB2-BD59-A6C34878D82A}">
                    <a16:rowId xmlns:a16="http://schemas.microsoft.com/office/drawing/2014/main" val="1967095273"/>
                  </a:ext>
                </a:extLst>
              </a:tr>
              <a:tr h="2110259">
                <a:tc>
                  <a:txBody>
                    <a:bodyPr/>
                    <a:lstStyle/>
                    <a:p>
                      <a:pPr algn="just">
                        <a:lnSpc>
                          <a:spcPts val="1200"/>
                        </a:lnSpc>
                        <a:spcAft>
                          <a:spcPts val="0"/>
                        </a:spcAft>
                      </a:pPr>
                      <a:r>
                        <a:rPr lang="ja-JP" sz="1200" b="0" kern="100" dirty="0">
                          <a:effectLst/>
                          <a:latin typeface="Meiryo UI" panose="020B0604030504040204" pitchFamily="50" charset="-128"/>
                          <a:ea typeface="Meiryo UI" panose="020B0604030504040204" pitchFamily="50" charset="-128"/>
                        </a:rPr>
                        <a:t>（独）工業所有権情報・研修館</a:t>
                      </a:r>
                      <a:r>
                        <a:rPr lang="en-US" sz="1200" b="0" kern="100" dirty="0">
                          <a:effectLst/>
                          <a:latin typeface="Meiryo UI" panose="020B0604030504040204" pitchFamily="50" charset="-128"/>
                          <a:ea typeface="Meiryo UI" panose="020B0604030504040204" pitchFamily="50" charset="-128"/>
                        </a:rPr>
                        <a:t>(INPIT)</a:t>
                      </a:r>
                      <a:endParaRPr lang="ja-JP" sz="1200" b="0" kern="100" dirty="0">
                        <a:effectLst/>
                        <a:latin typeface="Meiryo UI" panose="020B0604030504040204" pitchFamily="50" charset="-128"/>
                        <a:ea typeface="Meiryo UI" panose="020B0604030504040204" pitchFamily="50" charset="-128"/>
                      </a:endParaRPr>
                    </a:p>
                    <a:p>
                      <a:pPr algn="just">
                        <a:lnSpc>
                          <a:spcPts val="1200"/>
                        </a:lnSpc>
                        <a:spcAft>
                          <a:spcPts val="0"/>
                        </a:spcAft>
                      </a:pPr>
                      <a:r>
                        <a:rPr lang="en-US" sz="1200" b="0" kern="100" dirty="0">
                          <a:effectLst/>
                          <a:latin typeface="Meiryo UI" panose="020B0604030504040204" pitchFamily="50" charset="-128"/>
                          <a:ea typeface="Meiryo UI" panose="020B0604030504040204" pitchFamily="50" charset="-128"/>
                        </a:rPr>
                        <a:t>(</a:t>
                      </a:r>
                      <a:r>
                        <a:rPr lang="ja-JP" sz="1200" b="0" kern="100" dirty="0">
                          <a:effectLst/>
                          <a:latin typeface="Meiryo UI" panose="020B0604030504040204" pitchFamily="50" charset="-128"/>
                          <a:ea typeface="Meiryo UI" panose="020B0604030504040204" pitchFamily="50" charset="-128"/>
                        </a:rPr>
                        <a:t>知財戦略、研修部の拠点設置</a:t>
                      </a:r>
                      <a:r>
                        <a:rPr lang="en-US" sz="1200" b="0" kern="100" dirty="0">
                          <a:effectLst/>
                          <a:latin typeface="Meiryo UI" panose="020B0604030504040204" pitchFamily="50" charset="-128"/>
                          <a:ea typeface="Meiryo UI" panose="020B0604030504040204" pitchFamily="50" charset="-128"/>
                        </a:rPr>
                        <a:t>)</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tc>
                  <a:txBody>
                    <a:bodyPr/>
                    <a:lstStyle/>
                    <a:p>
                      <a:pPr algn="ctr">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rPr>
                        <a:t>大阪市</a:t>
                      </a:r>
                      <a:endParaRPr lang="en-US" altLang="ja-JP" sz="1300" b="0" kern="100" dirty="0" smtClean="0">
                        <a:solidFill>
                          <a:schemeClr val="tx1"/>
                        </a:solidFill>
                        <a:effectLst/>
                        <a:latin typeface="Meiryo UI" panose="020B0604030504040204" pitchFamily="50" charset="-128"/>
                        <a:ea typeface="Meiryo UI" panose="020B0604030504040204" pitchFamily="50" charset="-128"/>
                      </a:endParaRPr>
                    </a:p>
                    <a:p>
                      <a:pPr algn="ctr">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東大阪市</a:t>
                      </a:r>
                      <a:endParaRPr lang="ja-JP" sz="13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tc>
                  <a:txBody>
                    <a:bodyPr/>
                    <a:lstStyle/>
                    <a:p>
                      <a:pPr algn="l">
                        <a:lnSpc>
                          <a:spcPts val="1400"/>
                        </a:lnSpc>
                      </a:pPr>
                      <a:r>
                        <a:rPr lang="ja-JP" altLang="en-US" sz="1300" dirty="0" smtClean="0">
                          <a:solidFill>
                            <a:schemeClr val="tx1"/>
                          </a:solidFill>
                          <a:latin typeface="Meiryo UI" panose="020B0604030504040204" pitchFamily="50" charset="-128"/>
                          <a:ea typeface="Meiryo UI" panose="020B0604030504040204" pitchFamily="50" charset="-128"/>
                        </a:rPr>
                        <a:t>・起業やベンチャー支援のほか、企業が知財戦略を推進する基盤整備</a:t>
                      </a:r>
                      <a:endParaRPr lang="en-US" altLang="ja-JP" sz="1300" dirty="0" smtClean="0">
                        <a:solidFill>
                          <a:schemeClr val="tx1"/>
                        </a:solidFill>
                        <a:latin typeface="Meiryo UI" panose="020B0604030504040204" pitchFamily="50" charset="-128"/>
                        <a:ea typeface="Meiryo UI" panose="020B0604030504040204" pitchFamily="50" charset="-128"/>
                      </a:endParaRPr>
                    </a:p>
                    <a:p>
                      <a:pPr algn="l">
                        <a:lnSpc>
                          <a:spcPts val="1400"/>
                        </a:lnSpc>
                      </a:pPr>
                      <a:r>
                        <a:rPr lang="ja-JP" altLang="en-US" sz="1300" dirty="0" smtClean="0">
                          <a:solidFill>
                            <a:schemeClr val="tx1"/>
                          </a:solidFill>
                          <a:latin typeface="Meiryo UI" panose="020B0604030504040204" pitchFamily="50" charset="-128"/>
                          <a:ea typeface="Meiryo UI" panose="020B0604030504040204" pitchFamily="50" charset="-128"/>
                        </a:rPr>
                        <a:t>・大学等研究機関との連携・交流</a:t>
                      </a:r>
                      <a:endParaRPr lang="en-US" altLang="ja-JP" sz="1300" dirty="0" smtClean="0">
                        <a:solidFill>
                          <a:schemeClr val="tx1"/>
                        </a:solidFill>
                        <a:latin typeface="Meiryo UI" panose="020B0604030504040204" pitchFamily="50" charset="-128"/>
                        <a:ea typeface="Meiryo UI" panose="020B0604030504040204" pitchFamily="50" charset="-128"/>
                      </a:endParaRPr>
                    </a:p>
                  </a:txBody>
                  <a:tcPr marL="71993" marR="71993" marT="0" marB="0" anchor="ctr"/>
                </a:tc>
                <a:tc>
                  <a:txBody>
                    <a:bodyPr/>
                    <a:lstStyle/>
                    <a:p>
                      <a:pPr algn="just">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・地域企業に対する知財に関する支援業務の充実を目指す観点からは、</a:t>
                      </a:r>
                      <a:r>
                        <a:rPr lang="en-US" altLang="ja-JP"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INPIT</a:t>
                      </a: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におけるワンストップサービス化等の推進を図るべき。特に、近畿における特許出願件数の多さや事業所の集積度の高さなどから、大阪府において近畿の地方拠点を整備することは意義が大きい。</a:t>
                      </a:r>
                    </a:p>
                  </a:txBody>
                  <a:tcPr marL="71993" marR="71993" marT="0" marB="0" anchor="ctr"/>
                </a:tc>
                <a:tc>
                  <a:txBody>
                    <a:bodyPr/>
                    <a:lstStyle/>
                    <a:p>
                      <a:pPr algn="l">
                        <a:lnSpc>
                          <a:spcPts val="1400"/>
                        </a:lnSpc>
                        <a:spcAft>
                          <a:spcPts val="0"/>
                        </a:spcAft>
                      </a:pPr>
                      <a:r>
                        <a:rPr lang="en-US" sz="1300" b="0" kern="100" dirty="0">
                          <a:solidFill>
                            <a:schemeClr val="tx1"/>
                          </a:solidFill>
                          <a:effectLst/>
                          <a:latin typeface="Meiryo UI" panose="020B0604030504040204" pitchFamily="50" charset="-128"/>
                          <a:ea typeface="Meiryo UI" panose="020B0604030504040204" pitchFamily="50" charset="-128"/>
                        </a:rPr>
                        <a:t>INPIT</a:t>
                      </a:r>
                      <a:r>
                        <a:rPr lang="ja-JP" sz="1300" b="0" kern="100" dirty="0">
                          <a:solidFill>
                            <a:schemeClr val="tx1"/>
                          </a:solidFill>
                          <a:effectLst/>
                          <a:latin typeface="Meiryo UI" panose="020B0604030504040204" pitchFamily="50" charset="-128"/>
                          <a:ea typeface="Meiryo UI" panose="020B0604030504040204" pitchFamily="50" charset="-128"/>
                        </a:rPr>
                        <a:t>近畿統括本部がグランフロント大阪にオープン</a:t>
                      </a:r>
                      <a:r>
                        <a:rPr lang="ja-JP" sz="900" b="0" kern="100" dirty="0">
                          <a:solidFill>
                            <a:schemeClr val="tx1"/>
                          </a:solidFill>
                          <a:effectLst/>
                          <a:latin typeface="Meiryo UI" panose="020B0604030504040204" pitchFamily="50" charset="-128"/>
                          <a:ea typeface="Meiryo UI" panose="020B0604030504040204" pitchFamily="50" charset="-128"/>
                        </a:rPr>
                        <a:t>（</a:t>
                      </a:r>
                      <a:r>
                        <a:rPr lang="en-US" sz="900" b="0" kern="100" dirty="0">
                          <a:solidFill>
                            <a:schemeClr val="tx1"/>
                          </a:solidFill>
                          <a:effectLst/>
                          <a:latin typeface="Meiryo UI" panose="020B0604030504040204" pitchFamily="50" charset="-128"/>
                          <a:ea typeface="Meiryo UI" panose="020B0604030504040204" pitchFamily="50" charset="-128"/>
                        </a:rPr>
                        <a:t>H29.7</a:t>
                      </a:r>
                      <a:r>
                        <a:rPr lang="ja-JP" sz="900" b="0" kern="100" dirty="0">
                          <a:solidFill>
                            <a:schemeClr val="tx1"/>
                          </a:solidFill>
                          <a:effectLst/>
                          <a:latin typeface="Meiryo UI" panose="020B0604030504040204" pitchFamily="50" charset="-128"/>
                          <a:ea typeface="Meiryo UI" panose="020B0604030504040204" pitchFamily="50" charset="-128"/>
                        </a:rPr>
                        <a:t>）</a:t>
                      </a:r>
                      <a:endParaRPr lang="ja-JP"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tc>
                  <a:txBody>
                    <a:bodyPr/>
                    <a:lstStyle/>
                    <a:p>
                      <a:pPr marL="0" marR="0" lvl="0" indent="0" algn="just" defTabSz="914400" rtl="0" eaLnBrk="1" fontAlgn="auto" latinLnBrk="0" hangingPunct="1">
                        <a:lnSpc>
                          <a:spcPts val="1400"/>
                        </a:lnSpc>
                        <a:spcBef>
                          <a:spcPts val="0"/>
                        </a:spcBef>
                        <a:spcAft>
                          <a:spcPts val="0"/>
                        </a:spcAft>
                        <a:buClrTx/>
                        <a:buSzTx/>
                        <a:buFontTx/>
                        <a:buNone/>
                        <a:tabLst/>
                        <a:defRPr/>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＜実績効果＞</a:t>
                      </a:r>
                      <a:endParaRPr lang="en-US" altLang="ja-JP"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ts val="1400"/>
                        </a:lnSpc>
                        <a:spcBef>
                          <a:spcPts val="0"/>
                        </a:spcBef>
                        <a:spcAft>
                          <a:spcPts val="0"/>
                        </a:spcAft>
                        <a:buClrTx/>
                        <a:buSzTx/>
                        <a:buFontTx/>
                        <a:buNone/>
                        <a:tabLst/>
                        <a:defRPr/>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・知財戦略エキスパートによるビジネス・知財総合戦略に関する専門的な支援（海外展開時の留意点等の高度・専門的相談が常時可能）</a:t>
                      </a:r>
                      <a:endParaRPr lang="en-US" altLang="ja-JP"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・特許庁審査官による面接審査</a:t>
                      </a:r>
                      <a:endParaRPr lang="en-US" altLang="ja-JP"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・企業経営における知財に関する相談、他機関と連携して支援</a:t>
                      </a:r>
                      <a:endParaRPr lang="en-US" altLang="ja-JP"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400"/>
                        </a:lnSpc>
                        <a:spcAft>
                          <a:spcPts val="0"/>
                        </a:spcAft>
                      </a:pPr>
                      <a:r>
                        <a:rPr lang="ja-JP" altLang="en-US"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・セミナー開催や専門家派遣による助言・指導の実施により、総合的な支援体制の構築</a:t>
                      </a:r>
                      <a:endParaRPr lang="en-US" altLang="ja-JP" sz="13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tc>
                <a:extLst>
                  <a:ext uri="{0D108BD9-81ED-4DB2-BD59-A6C34878D82A}">
                    <a16:rowId xmlns:a16="http://schemas.microsoft.com/office/drawing/2014/main" val="915835424"/>
                  </a:ext>
                </a:extLst>
              </a:tr>
              <a:tr h="154508">
                <a:tc gridSpan="6">
                  <a:txBody>
                    <a:bodyPr/>
                    <a:lstStyle/>
                    <a:p>
                      <a:pPr algn="just">
                        <a:lnSpc>
                          <a:spcPts val="1200"/>
                        </a:lnSpc>
                        <a:spcAft>
                          <a:spcPts val="0"/>
                        </a:spcAft>
                      </a:pP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1993" marR="71993" marT="0" marB="0" anchor="ctr">
                    <a:solidFill>
                      <a:schemeClr val="bg1"/>
                    </a:solidFill>
                  </a:tcPr>
                </a:tc>
                <a:tc hMerge="1">
                  <a:txBody>
                    <a:bodyPr/>
                    <a:lstStyle/>
                    <a:p>
                      <a:endParaRPr kumimoji="1" lang="ja-JP" altLang="en-US"/>
                    </a:p>
                  </a:txBody>
                  <a:tcPr/>
                </a:tc>
                <a:tc hMerge="1">
                  <a:txBody>
                    <a:bodyPr/>
                    <a:lstStyle/>
                    <a:p>
                      <a:pPr algn="l"/>
                      <a:endParaRPr lang="en-US" altLang="ja-JP" sz="1200" dirty="0" smtClean="0">
                        <a:latin typeface="Meiryo UI" panose="020B0604030504040204" pitchFamily="50" charset="-128"/>
                        <a:ea typeface="Meiryo UI" panose="020B0604030504040204" pitchFamily="50" charset="-128"/>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pPr algn="just">
                        <a:lnSpc>
                          <a:spcPts val="1200"/>
                        </a:lnSpc>
                        <a:spcAft>
                          <a:spcPts val="0"/>
                        </a:spcAft>
                      </a:pPr>
                      <a:endParaRPr lang="ja-JP" altLang="en-US"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20060182"/>
                  </a:ext>
                </a:extLst>
              </a:tr>
            </a:tbl>
          </a:graphicData>
        </a:graphic>
      </p:graphicFrame>
      <p:sp>
        <p:nvSpPr>
          <p:cNvPr id="7" name="スライド番号プレースホルダー 1"/>
          <p:cNvSpPr txBox="1">
            <a:spLocks/>
          </p:cNvSpPr>
          <p:nvPr/>
        </p:nvSpPr>
        <p:spPr>
          <a:xfrm>
            <a:off x="7969942" y="6894225"/>
            <a:ext cx="2159794" cy="383297"/>
          </a:xfrm>
          <a:prstGeom prst="rect">
            <a:avLst/>
          </a:prstGeom>
        </p:spPr>
        <p:txBody>
          <a:bodyPr vert="horz" lIns="95991" tIns="47995" rIns="95991" bIns="47995"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100" dirty="0" smtClean="0">
                <a:solidFill>
                  <a:schemeClr val="tx2"/>
                </a:solidFill>
              </a:rPr>
              <a:t>26</a:t>
            </a:r>
            <a:endParaRPr kumimoji="1" lang="ja-JP" altLang="en-US" sz="1100" dirty="0">
              <a:solidFill>
                <a:schemeClr val="tx2"/>
              </a:solidFill>
            </a:endParaRPr>
          </a:p>
        </p:txBody>
      </p:sp>
      <p:sp>
        <p:nvSpPr>
          <p:cNvPr id="5" name="テキスト ボックス 4"/>
          <p:cNvSpPr txBox="1"/>
          <p:nvPr/>
        </p:nvSpPr>
        <p:spPr>
          <a:xfrm>
            <a:off x="258234" y="227715"/>
            <a:ext cx="7135454" cy="318549"/>
          </a:xfrm>
          <a:prstGeom prst="rect">
            <a:avLst/>
          </a:prstGeom>
          <a:noFill/>
        </p:spPr>
        <p:txBody>
          <a:bodyPr wrap="square" rtlCol="0">
            <a:spAutoFit/>
          </a:bodyPr>
          <a:lstStyle/>
          <a:p>
            <a:r>
              <a:rPr kumimoji="1" lang="en-US" altLang="ja-JP" sz="1470" b="1" dirty="0" smtClean="0">
                <a:latin typeface="Meiryo UI" panose="020B0604030504040204" pitchFamily="50" charset="-128"/>
                <a:ea typeface="Meiryo UI" panose="020B0604030504040204" pitchFamily="50" charset="-128"/>
              </a:rPr>
              <a:t>【</a:t>
            </a:r>
            <a:r>
              <a:rPr kumimoji="1" lang="ja-JP" altLang="en-US" sz="1470" b="1" dirty="0" smtClean="0">
                <a:latin typeface="Meiryo UI" panose="020B0604030504040204" pitchFamily="50" charset="-128"/>
                <a:ea typeface="Meiryo UI" panose="020B0604030504040204" pitchFamily="50" charset="-128"/>
              </a:rPr>
              <a:t>地方</a:t>
            </a:r>
            <a:r>
              <a:rPr kumimoji="1" lang="ja-JP" altLang="en-US" sz="1470" b="1" dirty="0">
                <a:latin typeface="Meiryo UI" panose="020B0604030504040204" pitchFamily="50" charset="-128"/>
                <a:ea typeface="Meiryo UI" panose="020B0604030504040204" pitchFamily="50" charset="-128"/>
              </a:rPr>
              <a:t>創生で大阪に移転等が決まった</a:t>
            </a:r>
            <a:r>
              <a:rPr kumimoji="1" lang="ja-JP" altLang="en-US" sz="1470" b="1" dirty="0" smtClean="0">
                <a:latin typeface="Meiryo UI" panose="020B0604030504040204" pitchFamily="50" charset="-128"/>
                <a:ea typeface="Meiryo UI" panose="020B0604030504040204" pitchFamily="50" charset="-128"/>
              </a:rPr>
              <a:t>機関</a:t>
            </a:r>
            <a:r>
              <a:rPr kumimoji="1" lang="en-US" altLang="ja-JP" sz="1470" b="1" dirty="0" smtClean="0">
                <a:latin typeface="Meiryo UI" panose="020B0604030504040204" pitchFamily="50" charset="-128"/>
                <a:ea typeface="Meiryo UI" panose="020B0604030504040204" pitchFamily="50" charset="-128"/>
              </a:rPr>
              <a:t>】</a:t>
            </a:r>
            <a:endParaRPr kumimoji="1" lang="ja-JP" altLang="en-US" sz="1470" b="1" dirty="0">
              <a:latin typeface="Meiryo UI" panose="020B0604030504040204" pitchFamily="50" charset="-128"/>
              <a:ea typeface="Meiryo UI" panose="020B0604030504040204" pitchFamily="50" charset="-128"/>
            </a:endParaRPr>
          </a:p>
        </p:txBody>
      </p:sp>
      <p:sp>
        <p:nvSpPr>
          <p:cNvPr id="8" name="正方形/長方形 7"/>
          <p:cNvSpPr/>
          <p:nvPr/>
        </p:nvSpPr>
        <p:spPr>
          <a:xfrm>
            <a:off x="0" y="-37936"/>
            <a:ext cx="9716038" cy="569387"/>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参考：国機関移転の概要                                                </a:t>
            </a:r>
            <a:r>
              <a:rPr lang="ja-JP" altLang="en-US" sz="1000" b="1" dirty="0" smtClean="0">
                <a:latin typeface="Meiryo UI" panose="020B0604030504040204" pitchFamily="50" charset="-128"/>
                <a:ea typeface="Meiryo UI" panose="020B0604030504040204" pitchFamily="50" charset="-128"/>
              </a:rPr>
              <a:t>第２回意見交換会</a:t>
            </a:r>
            <a:r>
              <a:rPr lang="ja-JP" altLang="en-US" sz="1000" b="1" dirty="0" smtClean="0"/>
              <a:t>（</a:t>
            </a:r>
            <a:r>
              <a:rPr lang="en-US" altLang="ja-JP" sz="1000" b="1" dirty="0" smtClean="0"/>
              <a:t>20220120</a:t>
            </a:r>
            <a:r>
              <a:rPr lang="ja-JP" altLang="en-US" sz="1000" b="1" dirty="0" smtClean="0"/>
              <a:t>）資料再掲</a:t>
            </a:r>
            <a:r>
              <a:rPr lang="en-US" altLang="ja-JP" sz="1000" b="1" dirty="0" smtClean="0"/>
              <a:t/>
            </a:r>
            <a:br>
              <a:rPr lang="en-US" altLang="ja-JP" sz="1000" b="1" dirty="0" smtClean="0"/>
            </a:br>
            <a:r>
              <a:rPr lang="ja-JP" altLang="en-US" sz="1000" b="1" dirty="0" smtClean="0"/>
              <a:t>　　　　　　　　　　　　　　　</a:t>
            </a:r>
            <a:r>
              <a:rPr lang="ja-JP" altLang="en-US" sz="1000" dirty="0" smtClean="0"/>
              <a:t>　　　　　　　　　　　　　　　　　　　　　　　　　　　　　　　　　　　　　　　　　</a:t>
            </a:r>
            <a:r>
              <a:rPr lang="ja-JP" altLang="en-US" sz="1100" dirty="0" smtClean="0"/>
              <a:t>　</a:t>
            </a:r>
            <a:endParaRPr lang="ja-JP" altLang="en-US" sz="1100" dirty="0"/>
          </a:p>
        </p:txBody>
      </p:sp>
    </p:spTree>
    <p:extLst>
      <p:ext uri="{BB962C8B-B14F-4D97-AF65-F5344CB8AC3E}">
        <p14:creationId xmlns:p14="http://schemas.microsoft.com/office/powerpoint/2010/main" val="26723092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96057" y="573079"/>
            <a:ext cx="9046065" cy="6506245"/>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2100"/>
              </a:lnSpc>
            </a:pPr>
            <a:endParaRPr lang="en-US" altLang="ja-JP" sz="126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lang="ja-JP" altLang="en-US" sz="126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 </a:t>
            </a:r>
            <a:r>
              <a:rPr lang="ja-JP" altLang="en-US" sz="126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独立行政法人医薬品医療機器総合機構関西支部</a:t>
            </a:r>
            <a:r>
              <a:rPr lang="en-US" altLang="ja-JP" sz="126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(PMDA</a:t>
            </a:r>
            <a:r>
              <a:rPr lang="ja-JP" altLang="en-US" sz="1260" b="1" kern="100" dirty="0" err="1">
                <a:solidFill>
                  <a:schemeClr val="tx1"/>
                </a:solidFill>
                <a:latin typeface="Meiryo UI" panose="020B0604030504040204" pitchFamily="50" charset="-128"/>
                <a:ea typeface="Meiryo UI" panose="020B0604030504040204" pitchFamily="50" charset="-128"/>
                <a:cs typeface="Times New Roman" panose="02020603050405020304" pitchFamily="18" charset="0"/>
              </a:rPr>
              <a:t>ー</a:t>
            </a:r>
            <a:r>
              <a:rPr lang="en-US" altLang="ja-JP" sz="126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WEST)</a:t>
            </a:r>
            <a:r>
              <a:rPr lang="ja-JP" altLang="en-US" sz="126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の機能強化</a:t>
            </a:r>
            <a:endParaRPr lang="en-US" altLang="ja-JP" sz="126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lang="ja-JP" altLang="en-US" sz="126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経過＞</a:t>
            </a:r>
            <a:endPar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H25.10</a:t>
            </a:r>
            <a:r>
              <a:rPr lang="ja-JP" altLang="en-US"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PMDA‐WEST</a:t>
            </a:r>
            <a:r>
              <a:rPr lang="ja-JP" altLang="en-US"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がグランフロント（大阪市）に開設（関西イノベーション国際戦略総合特区の特例措置）</a:t>
            </a:r>
            <a:endPar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H28.6</a:t>
            </a:r>
            <a:r>
              <a:rPr lang="ja-JP" altLang="en-US"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東京本部と関西支部をつなぐテレビ会議システム（医薬品・医療機器等の開発から治験段階までの各種相談）</a:t>
            </a:r>
            <a:endPar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lang="ja-JP" altLang="en-US"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による対面助言の実施</a:t>
            </a:r>
            <a:endPar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H29.11</a:t>
            </a:r>
            <a:r>
              <a:rPr lang="ja-JP" altLang="en-US"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新たな相談内容の追加（開発段階の相談に加え、市販後の医薬品の安全対策等への相談対応を追加）</a:t>
            </a:r>
            <a:endPar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R</a:t>
            </a:r>
            <a:r>
              <a:rPr lang="ja-JP" altLang="en-US"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元</a:t>
            </a:r>
            <a:r>
              <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.7</a:t>
            </a:r>
            <a:r>
              <a:rPr lang="ja-JP" altLang="en-US"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新たな相談内容の追加（新医薬品、医療機器等の承認申請後の初回面談、医療機器等の全般相談等を追加）</a:t>
            </a:r>
            <a:endPar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endPar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lang="ja-JP" altLang="en-US"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→大阪・関西の大学、研究機関や企業が</a:t>
            </a:r>
            <a:r>
              <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PMDA</a:t>
            </a:r>
            <a:r>
              <a:rPr lang="ja-JP" altLang="en-US" sz="1260" kern="100" dirty="0" err="1">
                <a:solidFill>
                  <a:schemeClr val="tx1"/>
                </a:solidFill>
                <a:latin typeface="Meiryo UI" panose="020B0604030504040204" pitchFamily="50" charset="-128"/>
                <a:ea typeface="Meiryo UI" panose="020B0604030504040204" pitchFamily="50" charset="-128"/>
                <a:cs typeface="Times New Roman" panose="02020603050405020304" pitchFamily="18" charset="0"/>
              </a:rPr>
              <a:t>への</a:t>
            </a:r>
            <a:r>
              <a:rPr lang="ja-JP" altLang="en-US"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相談等を身近で実施できる環境を整えたうえで、</a:t>
            </a:r>
            <a:endPar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lang="ja-JP" altLang="en-US"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大阪発の革新的な医薬品・医療機器等の開発を迅速化し、健康・医療関連産業の成長促進等につなげていく</a:t>
            </a:r>
            <a:endPar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endPar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endParaRPr lang="en-US" altLang="ja-JP" sz="126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lang="ja-JP" altLang="en-US" sz="126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 国立研究開発法人</a:t>
            </a:r>
            <a:r>
              <a:rPr lang="zh-TW" altLang="en-US" sz="126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日本医療研究開発機構（</a:t>
            </a:r>
            <a:r>
              <a:rPr lang="en-US" altLang="zh-TW" sz="126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AMED</a:t>
            </a:r>
            <a:r>
              <a:rPr lang="zh-TW" altLang="en-US" sz="126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6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の機能強化</a:t>
            </a:r>
            <a:endParaRPr lang="en-US" altLang="ja-JP" sz="126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050"/>
              </a:lnSpc>
            </a:pPr>
            <a:endPar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lang="ja-JP" altLang="en-US"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＜経過＞</a:t>
            </a:r>
            <a:endParaRPr lang="en-US"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lang="en-US" altLang="ja-JP" sz="1260" dirty="0">
                <a:solidFill>
                  <a:schemeClr val="tx1"/>
                </a:solidFill>
                <a:latin typeface="Meiryo UI" panose="020B0604030504040204" pitchFamily="50" charset="-128"/>
                <a:ea typeface="Meiryo UI" panose="020B0604030504040204" pitchFamily="50" charset="-128"/>
              </a:rPr>
              <a:t>  H25.4</a:t>
            </a:r>
            <a:r>
              <a:rPr lang="ja-JP" altLang="en-US" sz="1260" dirty="0">
                <a:solidFill>
                  <a:schemeClr val="tx1"/>
                </a:solidFill>
                <a:latin typeface="Meiryo UI" panose="020B0604030504040204" pitchFamily="50" charset="-128"/>
                <a:ea typeface="Meiryo UI" panose="020B0604030504040204" pitchFamily="50" charset="-128"/>
              </a:rPr>
              <a:t>　独立行政法人医療基盤研究所（所在：大阪府茨木市（彩都））に創薬支援戦略室を設置</a:t>
            </a:r>
            <a:endParaRPr lang="en-US" altLang="ja-JP" sz="1260" dirty="0">
              <a:solidFill>
                <a:schemeClr val="tx1"/>
              </a:solidFill>
              <a:latin typeface="Meiryo UI" panose="020B0604030504040204" pitchFamily="50" charset="-128"/>
              <a:ea typeface="Meiryo UI" panose="020B0604030504040204" pitchFamily="50" charset="-128"/>
            </a:endParaRPr>
          </a:p>
          <a:p>
            <a:pPr>
              <a:lnSpc>
                <a:spcPts val="2100"/>
              </a:lnSpc>
            </a:pPr>
            <a:r>
              <a:rPr lang="en-US" altLang="ja-JP" sz="1260" dirty="0">
                <a:solidFill>
                  <a:schemeClr val="tx1"/>
                </a:solidFill>
                <a:latin typeface="Meiryo UI" panose="020B0604030504040204" pitchFamily="50" charset="-128"/>
                <a:ea typeface="Meiryo UI" panose="020B0604030504040204" pitchFamily="50" charset="-128"/>
              </a:rPr>
              <a:t>  H27.4</a:t>
            </a:r>
            <a:r>
              <a:rPr lang="ja-JP" altLang="en-US" sz="1260" dirty="0">
                <a:solidFill>
                  <a:schemeClr val="tx1"/>
                </a:solidFill>
                <a:latin typeface="Meiryo UI" panose="020B0604030504040204" pitchFamily="50" charset="-128"/>
                <a:ea typeface="Meiryo UI" panose="020B0604030504040204" pitchFamily="50" charset="-128"/>
              </a:rPr>
              <a:t>　独法機構改革により、創薬支援戦略室の機能が日本医療研究開発機構（</a:t>
            </a:r>
            <a:r>
              <a:rPr lang="en-US" altLang="ja-JP" sz="1260" dirty="0">
                <a:solidFill>
                  <a:schemeClr val="tx1"/>
                </a:solidFill>
                <a:latin typeface="Meiryo UI" panose="020B0604030504040204" pitchFamily="50" charset="-128"/>
                <a:ea typeface="Meiryo UI" panose="020B0604030504040204" pitchFamily="50" charset="-128"/>
              </a:rPr>
              <a:t>AMED</a:t>
            </a:r>
            <a:r>
              <a:rPr lang="ja-JP" altLang="en-US" sz="1260" dirty="0">
                <a:solidFill>
                  <a:schemeClr val="tx1"/>
                </a:solidFill>
                <a:latin typeface="Meiryo UI" panose="020B0604030504040204" pitchFamily="50" charset="-128"/>
                <a:ea typeface="Meiryo UI" panose="020B0604030504040204" pitchFamily="50" charset="-128"/>
              </a:rPr>
              <a:t>）</a:t>
            </a:r>
            <a:endParaRPr lang="en-US" altLang="ja-JP" sz="126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1260" dirty="0">
                <a:solidFill>
                  <a:schemeClr val="tx1"/>
                </a:solidFill>
                <a:latin typeface="Meiryo UI" panose="020B0604030504040204" pitchFamily="50" charset="-128"/>
                <a:ea typeface="Meiryo UI" panose="020B0604030504040204" pitchFamily="50" charset="-128"/>
              </a:rPr>
              <a:t>　　　　　　　（所在：東京都千代田区）の創薬支援戦略部へ移管</a:t>
            </a:r>
            <a:endParaRPr lang="en-US" altLang="ja-JP" sz="126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1260" dirty="0">
                <a:solidFill>
                  <a:schemeClr val="tx1"/>
                </a:solidFill>
                <a:latin typeface="Meiryo UI" panose="020B0604030504040204" pitchFamily="50" charset="-128"/>
                <a:ea typeface="Meiryo UI" panose="020B0604030504040204" pitchFamily="50" charset="-128"/>
              </a:rPr>
              <a:t>　　　　　　　創薬支援戦略部（創薬支援ネットワークの本部機能）の西日本統括部は大阪に置き、</a:t>
            </a:r>
            <a:endParaRPr lang="en-US" altLang="ja-JP" sz="1260" dirty="0">
              <a:solidFill>
                <a:schemeClr val="tx1"/>
              </a:solidFill>
              <a:latin typeface="Meiryo UI" panose="020B0604030504040204" pitchFamily="50" charset="-128"/>
              <a:ea typeface="Meiryo UI" panose="020B0604030504040204" pitchFamily="50" charset="-128"/>
            </a:endParaRPr>
          </a:p>
          <a:p>
            <a:pPr>
              <a:lnSpc>
                <a:spcPts val="2100"/>
              </a:lnSpc>
            </a:pPr>
            <a:r>
              <a:rPr lang="en-US" altLang="ja-JP" sz="1260" dirty="0">
                <a:solidFill>
                  <a:schemeClr val="tx1"/>
                </a:solidFill>
                <a:latin typeface="Meiryo UI" panose="020B0604030504040204" pitchFamily="50" charset="-128"/>
                <a:ea typeface="Meiryo UI" panose="020B0604030504040204" pitchFamily="50" charset="-128"/>
              </a:rPr>
              <a:t>           </a:t>
            </a:r>
            <a:r>
              <a:rPr lang="ja-JP" altLang="en-US" sz="1260" dirty="0">
                <a:solidFill>
                  <a:schemeClr val="tx1"/>
                </a:solidFill>
                <a:latin typeface="Meiryo UI" panose="020B0604030504040204" pitchFamily="50" charset="-128"/>
                <a:ea typeface="Meiryo UI" panose="020B0604030504040204" pitchFamily="50" charset="-128"/>
              </a:rPr>
              <a:t> </a:t>
            </a:r>
            <a:r>
              <a:rPr lang="en-US" altLang="ja-JP" sz="1260" dirty="0">
                <a:solidFill>
                  <a:schemeClr val="tx1"/>
                </a:solidFill>
                <a:latin typeface="Meiryo UI" panose="020B0604030504040204" pitchFamily="50" charset="-128"/>
                <a:ea typeface="Meiryo UI" panose="020B0604030504040204" pitchFamily="50" charset="-128"/>
              </a:rPr>
              <a:t> </a:t>
            </a:r>
            <a:r>
              <a:rPr lang="ja-JP" altLang="en-US" sz="1260" dirty="0">
                <a:solidFill>
                  <a:schemeClr val="tx1"/>
                </a:solidFill>
                <a:latin typeface="Meiryo UI" panose="020B0604030504040204" pitchFamily="50" charset="-128"/>
                <a:ea typeface="Meiryo UI" panose="020B0604030504040204" pitchFamily="50" charset="-128"/>
              </a:rPr>
              <a:t> 創薬支援戦略部長を配置。東西２拠点の体制を維持</a:t>
            </a:r>
            <a:endParaRPr lang="en-US" altLang="ja-JP" sz="126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1260" dirty="0">
                <a:solidFill>
                  <a:schemeClr val="tx1"/>
                </a:solidFill>
                <a:latin typeface="Meiryo UI" panose="020B0604030504040204" pitchFamily="50" charset="-128"/>
                <a:ea typeface="Meiryo UI" panose="020B0604030504040204" pitchFamily="50" charset="-128"/>
              </a:rPr>
              <a:t>  </a:t>
            </a:r>
            <a:r>
              <a:rPr lang="en-US" altLang="ja-JP" sz="1260" dirty="0">
                <a:solidFill>
                  <a:schemeClr val="tx1"/>
                </a:solidFill>
                <a:latin typeface="Meiryo UI" panose="020B0604030504040204" pitchFamily="50" charset="-128"/>
                <a:ea typeface="Meiryo UI" panose="020B0604030504040204" pitchFamily="50" charset="-128"/>
              </a:rPr>
              <a:t>R4</a:t>
            </a:r>
            <a:r>
              <a:rPr lang="ja-JP" altLang="en-US" sz="1260" dirty="0">
                <a:solidFill>
                  <a:schemeClr val="tx1"/>
                </a:solidFill>
                <a:latin typeface="Meiryo UI" panose="020B0604030504040204" pitchFamily="50" charset="-128"/>
                <a:ea typeface="Meiryo UI" panose="020B0604030504040204" pitchFamily="50" charset="-128"/>
              </a:rPr>
              <a:t>現在　</a:t>
            </a:r>
            <a:r>
              <a:rPr lang="ja-JP" altLang="en-US" sz="1260" u="wavyHeavy" dirty="0">
                <a:solidFill>
                  <a:schemeClr val="tx1"/>
                </a:solidFill>
                <a:latin typeface="Meiryo UI" panose="020B0604030504040204" pitchFamily="50" charset="-128"/>
                <a:ea typeface="Meiryo UI" panose="020B0604030504040204" pitchFamily="50" charset="-128"/>
              </a:rPr>
              <a:t>西日本統括部は国内事務所の一つとして位置づけられている　</a:t>
            </a:r>
            <a:r>
              <a:rPr lang="ja-JP" altLang="en-US" sz="1260" dirty="0">
                <a:solidFill>
                  <a:schemeClr val="tx1"/>
                </a:solidFill>
                <a:latin typeface="Meiryo UI" panose="020B0604030504040204" pitchFamily="50" charset="-128"/>
                <a:ea typeface="Meiryo UI" panose="020B0604030504040204" pitchFamily="50" charset="-128"/>
              </a:rPr>
              <a:t>　　　　</a:t>
            </a:r>
            <a:endParaRPr lang="ja-JP" altLang="ja-JP" sz="126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kumimoji="1" lang="ja-JP" altLang="en-US" sz="1260" dirty="0">
                <a:solidFill>
                  <a:schemeClr val="tx1"/>
                </a:solidFill>
                <a:latin typeface="Meiryo UI" panose="020B0604030504040204" pitchFamily="50" charset="-128"/>
                <a:ea typeface="Meiryo UI" panose="020B0604030504040204" pitchFamily="50" charset="-128"/>
              </a:rPr>
              <a:t>　    　　　</a:t>
            </a:r>
            <a:endParaRPr kumimoji="1" lang="en-US" altLang="ja-JP" sz="1260" dirty="0">
              <a:solidFill>
                <a:schemeClr val="tx1"/>
              </a:solidFill>
              <a:latin typeface="Meiryo UI" panose="020B0604030504040204" pitchFamily="50" charset="-128"/>
              <a:ea typeface="Meiryo UI" panose="020B0604030504040204" pitchFamily="50" charset="-128"/>
            </a:endParaRPr>
          </a:p>
          <a:p>
            <a:pPr>
              <a:lnSpc>
                <a:spcPts val="2100"/>
              </a:lnSpc>
            </a:pPr>
            <a:r>
              <a:rPr kumimoji="1" lang="ja-JP" altLang="en-US" sz="1260" dirty="0">
                <a:solidFill>
                  <a:schemeClr val="tx1"/>
                </a:solidFill>
                <a:latin typeface="Meiryo UI" panose="020B0604030504040204" pitchFamily="50" charset="-128"/>
                <a:ea typeface="Meiryo UI" panose="020B0604030504040204" pitchFamily="50" charset="-128"/>
              </a:rPr>
              <a:t>　　　　　　　→健康・医療関連産業の成長促進等にどのようにつなげていくのかが課題</a:t>
            </a:r>
          </a:p>
        </p:txBody>
      </p:sp>
      <p:sp>
        <p:nvSpPr>
          <p:cNvPr id="8" name="スライド番号プレースホルダー 1"/>
          <p:cNvSpPr txBox="1">
            <a:spLocks/>
          </p:cNvSpPr>
          <p:nvPr/>
        </p:nvSpPr>
        <p:spPr>
          <a:xfrm>
            <a:off x="7952923" y="6904524"/>
            <a:ext cx="2159794" cy="383297"/>
          </a:xfrm>
          <a:prstGeom prst="rect">
            <a:avLst/>
          </a:prstGeom>
        </p:spPr>
        <p:txBody>
          <a:bodyPr vert="horz" lIns="95991" tIns="47995" rIns="95991" bIns="47995"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100" dirty="0" smtClean="0">
                <a:solidFill>
                  <a:schemeClr val="tx2"/>
                </a:solidFill>
              </a:rPr>
              <a:t>27</a:t>
            </a:r>
            <a:endParaRPr kumimoji="1" lang="ja-JP" altLang="en-US" sz="1100" dirty="0">
              <a:solidFill>
                <a:schemeClr val="tx2"/>
              </a:solidFill>
            </a:endParaRPr>
          </a:p>
        </p:txBody>
      </p:sp>
      <p:sp>
        <p:nvSpPr>
          <p:cNvPr id="5" name="テキスト ボックス 4"/>
          <p:cNvSpPr txBox="1"/>
          <p:nvPr/>
        </p:nvSpPr>
        <p:spPr>
          <a:xfrm>
            <a:off x="496057" y="573079"/>
            <a:ext cx="7135454" cy="318549"/>
          </a:xfrm>
          <a:prstGeom prst="rect">
            <a:avLst/>
          </a:prstGeom>
          <a:noFill/>
        </p:spPr>
        <p:txBody>
          <a:bodyPr wrap="square" rtlCol="0">
            <a:spAutoFit/>
          </a:bodyPr>
          <a:lstStyle/>
          <a:p>
            <a:r>
              <a:rPr kumimoji="1" lang="en-US" altLang="ja-JP" sz="1470" b="1" dirty="0" smtClean="0">
                <a:latin typeface="Meiryo UI" panose="020B0604030504040204" pitchFamily="50" charset="-128"/>
                <a:ea typeface="Meiryo UI" panose="020B0604030504040204" pitchFamily="50" charset="-128"/>
              </a:rPr>
              <a:t>【</a:t>
            </a:r>
            <a:r>
              <a:rPr kumimoji="1" lang="ja-JP" altLang="en-US" sz="1470" b="1" dirty="0" smtClean="0">
                <a:latin typeface="Meiryo UI" panose="020B0604030504040204" pitchFamily="50" charset="-128"/>
                <a:ea typeface="Meiryo UI" panose="020B0604030504040204" pitchFamily="50" charset="-128"/>
              </a:rPr>
              <a:t>大阪</a:t>
            </a:r>
            <a:r>
              <a:rPr kumimoji="1" lang="ja-JP" altLang="en-US" sz="1470" b="1" dirty="0">
                <a:latin typeface="Meiryo UI" panose="020B0604030504040204" pitchFamily="50" charset="-128"/>
                <a:ea typeface="Meiryo UI" panose="020B0604030504040204" pitchFamily="50" charset="-128"/>
              </a:rPr>
              <a:t>・関西で既に拠点等のある</a:t>
            </a:r>
            <a:r>
              <a:rPr kumimoji="1" lang="ja-JP" altLang="en-US" sz="1470" b="1" dirty="0" smtClean="0">
                <a:latin typeface="Meiryo UI" panose="020B0604030504040204" pitchFamily="50" charset="-128"/>
                <a:ea typeface="Meiryo UI" panose="020B0604030504040204" pitchFamily="50" charset="-128"/>
              </a:rPr>
              <a:t>機関</a:t>
            </a:r>
            <a:r>
              <a:rPr kumimoji="1" lang="en-US" altLang="ja-JP" sz="1470" b="1" dirty="0" smtClean="0">
                <a:latin typeface="Meiryo UI" panose="020B0604030504040204" pitchFamily="50" charset="-128"/>
                <a:ea typeface="Meiryo UI" panose="020B0604030504040204" pitchFamily="50" charset="-128"/>
              </a:rPr>
              <a:t>】</a:t>
            </a:r>
            <a:endParaRPr kumimoji="1" lang="ja-JP" altLang="en-US" sz="1470" b="1" dirty="0">
              <a:latin typeface="Meiryo UI" panose="020B0604030504040204" pitchFamily="50" charset="-128"/>
              <a:ea typeface="Meiryo UI" panose="020B0604030504040204" pitchFamily="50" charset="-128"/>
            </a:endParaRPr>
          </a:p>
        </p:txBody>
      </p:sp>
      <p:sp>
        <p:nvSpPr>
          <p:cNvPr id="6" name="正方形/長方形 5"/>
          <p:cNvSpPr/>
          <p:nvPr/>
        </p:nvSpPr>
        <p:spPr>
          <a:xfrm>
            <a:off x="241638" y="169681"/>
            <a:ext cx="9716038" cy="569387"/>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参考：国機関移転の概要                                               </a:t>
            </a:r>
            <a:r>
              <a:rPr lang="ja-JP" altLang="en-US" sz="1000" b="1" dirty="0" smtClean="0">
                <a:latin typeface="Meiryo UI" panose="020B0604030504040204" pitchFamily="50" charset="-128"/>
                <a:ea typeface="Meiryo UI" panose="020B0604030504040204" pitchFamily="50" charset="-128"/>
              </a:rPr>
              <a:t>第２回意見交換会（</a:t>
            </a:r>
            <a:r>
              <a:rPr lang="en-US" altLang="ja-JP" sz="1000" b="1" dirty="0" smtClean="0">
                <a:latin typeface="Meiryo UI" panose="020B0604030504040204" pitchFamily="50" charset="-128"/>
                <a:ea typeface="Meiryo UI" panose="020B0604030504040204" pitchFamily="50" charset="-128"/>
              </a:rPr>
              <a:t>20220120</a:t>
            </a:r>
            <a:r>
              <a:rPr lang="ja-JP" altLang="en-US" sz="1000" b="1" dirty="0" smtClean="0">
                <a:latin typeface="Meiryo UI" panose="020B0604030504040204" pitchFamily="50" charset="-128"/>
                <a:ea typeface="Meiryo UI" panose="020B0604030504040204" pitchFamily="50" charset="-128"/>
              </a:rPr>
              <a:t>）資料再掲</a:t>
            </a:r>
            <a:r>
              <a:rPr lang="en-US" altLang="ja-JP" sz="1000" b="1" dirty="0" smtClean="0"/>
              <a:t/>
            </a:r>
            <a:br>
              <a:rPr lang="en-US" altLang="ja-JP" sz="1000" b="1" dirty="0" smtClean="0"/>
            </a:br>
            <a:r>
              <a:rPr lang="ja-JP" altLang="en-US" sz="1000" b="1" dirty="0" smtClean="0"/>
              <a:t>　　　　　　　　　　　　　　　</a:t>
            </a:r>
            <a:r>
              <a:rPr lang="ja-JP" altLang="en-US" sz="1000" dirty="0" smtClean="0"/>
              <a:t>　　　　　　　　　　　　　　　　　　　　　　　　　　　　　　　　　　　　　　　　　</a:t>
            </a:r>
            <a:r>
              <a:rPr lang="ja-JP" altLang="en-US" sz="1100" dirty="0" smtClean="0"/>
              <a:t>　</a:t>
            </a:r>
            <a:endParaRPr lang="ja-JP" altLang="en-US" sz="1100" dirty="0"/>
          </a:p>
        </p:txBody>
      </p:sp>
    </p:spTree>
    <p:extLst>
      <p:ext uri="{BB962C8B-B14F-4D97-AF65-F5344CB8AC3E}">
        <p14:creationId xmlns:p14="http://schemas.microsoft.com/office/powerpoint/2010/main" val="4231819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3054" y="422776"/>
            <a:ext cx="9573356" cy="440572"/>
          </a:xfrm>
        </p:spPr>
        <p:txBody>
          <a:bodyPr>
            <a:noAutofit/>
          </a:bodyPr>
          <a:lstStyle/>
          <a:p>
            <a:r>
              <a:rPr lang="en-US" altLang="ja-JP" sz="1470" b="1" dirty="0" smtClean="0">
                <a:latin typeface="Meiryo UI" panose="020B0604030504040204" pitchFamily="50" charset="-128"/>
                <a:ea typeface="Meiryo UI" panose="020B0604030504040204" pitchFamily="50" charset="-128"/>
              </a:rPr>
              <a:t>【</a:t>
            </a:r>
            <a:r>
              <a:rPr lang="ja-JP" altLang="en-US" sz="1470" b="1" dirty="0" smtClean="0">
                <a:latin typeface="Meiryo UI" panose="020B0604030504040204" pitchFamily="50" charset="-128"/>
                <a:ea typeface="Meiryo UI" panose="020B0604030504040204" pitchFamily="50" charset="-128"/>
              </a:rPr>
              <a:t>全面的に移転</a:t>
            </a:r>
            <a:r>
              <a:rPr lang="ja-JP" altLang="en-US" sz="1470" b="1" dirty="0">
                <a:latin typeface="Meiryo UI" panose="020B0604030504040204" pitchFamily="50" charset="-128"/>
                <a:ea typeface="Meiryo UI" panose="020B0604030504040204" pitchFamily="50" charset="-128"/>
              </a:rPr>
              <a:t>するもの又は新たな拠点の整備を行う中央省庁</a:t>
            </a:r>
            <a:r>
              <a:rPr lang="en-US" altLang="ja-JP" sz="1470" b="1" dirty="0">
                <a:latin typeface="Meiryo UI" panose="020B0604030504040204" pitchFamily="50" charset="-128"/>
                <a:ea typeface="Meiryo UI" panose="020B0604030504040204" pitchFamily="50" charset="-128"/>
              </a:rPr>
              <a:t>(</a:t>
            </a:r>
            <a:r>
              <a:rPr lang="ja-JP" altLang="en-US" sz="1470" b="1" dirty="0">
                <a:latin typeface="Meiryo UI" panose="020B0604030504040204" pitchFamily="50" charset="-128"/>
                <a:ea typeface="Meiryo UI" panose="020B0604030504040204" pitchFamily="50" charset="-128"/>
              </a:rPr>
              <a:t>文化庁、消費者庁、総務省統計局</a:t>
            </a:r>
            <a:r>
              <a:rPr lang="en-US" altLang="ja-JP" sz="1470" b="1" dirty="0">
                <a:latin typeface="Meiryo UI" panose="020B0604030504040204" pitchFamily="50" charset="-128"/>
                <a:ea typeface="Meiryo UI" panose="020B0604030504040204" pitchFamily="50" charset="-128"/>
              </a:rPr>
              <a:t>)</a:t>
            </a:r>
            <a:r>
              <a:rPr lang="ja-JP" altLang="en-US" sz="1470" b="1" dirty="0">
                <a:latin typeface="Meiryo UI" panose="020B0604030504040204" pitchFamily="50" charset="-128"/>
                <a:ea typeface="Meiryo UI" panose="020B0604030504040204" pitchFamily="50" charset="-128"/>
              </a:rPr>
              <a:t>に係る移転の</a:t>
            </a:r>
            <a:r>
              <a:rPr lang="ja-JP" altLang="en-US" sz="1470" b="1" dirty="0" smtClean="0">
                <a:latin typeface="Meiryo UI" panose="020B0604030504040204" pitchFamily="50" charset="-128"/>
                <a:ea typeface="Meiryo UI" panose="020B0604030504040204" pitchFamily="50" charset="-128"/>
              </a:rPr>
              <a:t>動き</a:t>
            </a:r>
            <a:r>
              <a:rPr lang="en-US" altLang="ja-JP" sz="1470" b="1" dirty="0" smtClean="0">
                <a:latin typeface="Meiryo UI" panose="020B0604030504040204" pitchFamily="50" charset="-128"/>
                <a:ea typeface="Meiryo UI" panose="020B0604030504040204" pitchFamily="50" charset="-128"/>
              </a:rPr>
              <a:t>】</a:t>
            </a:r>
            <a:endParaRPr lang="ja-JP" altLang="en-US" sz="147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918170" y="1093370"/>
            <a:ext cx="8503125" cy="2456458"/>
          </a:xfr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anchor="ctr" anchorCtr="0">
            <a:noAutofit/>
          </a:bodyPr>
          <a:lstStyle/>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a:t>
            </a:r>
            <a:r>
              <a:rPr lang="en-US" altLang="ja-JP" sz="1260" dirty="0">
                <a:solidFill>
                  <a:schemeClr val="tx1"/>
                </a:solidFill>
                <a:latin typeface="Meiryo UI" panose="020B0604030504040204" pitchFamily="50" charset="-128"/>
                <a:ea typeface="Meiryo UI" panose="020B0604030504040204" pitchFamily="50" charset="-128"/>
              </a:rPr>
              <a:t>2017</a:t>
            </a:r>
            <a:r>
              <a:rPr lang="ja-JP" altLang="en-US" sz="1260" dirty="0">
                <a:solidFill>
                  <a:schemeClr val="tx1"/>
                </a:solidFill>
                <a:latin typeface="Meiryo UI" panose="020B0604030504040204" pitchFamily="50" charset="-128"/>
                <a:ea typeface="Meiryo UI" panose="020B0604030504040204" pitchFamily="50" charset="-128"/>
              </a:rPr>
              <a:t>（平成</a:t>
            </a:r>
            <a:r>
              <a:rPr lang="en-US" altLang="ja-JP" sz="1260" dirty="0">
                <a:solidFill>
                  <a:schemeClr val="tx1"/>
                </a:solidFill>
                <a:latin typeface="Meiryo UI" panose="020B0604030504040204" pitchFamily="50" charset="-128"/>
                <a:ea typeface="Meiryo UI" panose="020B0604030504040204" pitchFamily="50" charset="-128"/>
              </a:rPr>
              <a:t>29</a:t>
            </a:r>
            <a:r>
              <a:rPr lang="ja-JP" altLang="en-US" sz="1260" dirty="0">
                <a:solidFill>
                  <a:schemeClr val="tx1"/>
                </a:solidFill>
                <a:latin typeface="Meiryo UI" panose="020B0604030504040204" pitchFamily="50" charset="-128"/>
                <a:ea typeface="Meiryo UI" panose="020B0604030504040204" pitchFamily="50" charset="-128"/>
              </a:rPr>
              <a:t>）年</a:t>
            </a:r>
            <a:r>
              <a:rPr lang="en-US" altLang="ja-JP" sz="1260" dirty="0">
                <a:solidFill>
                  <a:schemeClr val="tx1"/>
                </a:solidFill>
                <a:latin typeface="Meiryo UI" panose="020B0604030504040204" pitchFamily="50" charset="-128"/>
                <a:ea typeface="Meiryo UI" panose="020B0604030504040204" pitchFamily="50" charset="-128"/>
              </a:rPr>
              <a:t>4</a:t>
            </a:r>
            <a:r>
              <a:rPr lang="ja-JP" altLang="en-US" sz="1260" dirty="0">
                <a:solidFill>
                  <a:schemeClr val="tx1"/>
                </a:solidFill>
                <a:latin typeface="Meiryo UI" panose="020B0604030504040204" pitchFamily="50" charset="-128"/>
                <a:ea typeface="Meiryo UI" panose="020B0604030504040204" pitchFamily="50" charset="-128"/>
              </a:rPr>
              <a:t>月「地域文化創生本部」を設置し、文化庁の一部を先行的に移転</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525"/>
              </a:lnSpc>
              <a:spcBef>
                <a:spcPts val="0"/>
              </a:spcBef>
              <a:buNone/>
            </a:pPr>
            <a:endParaRPr lang="ja-JP" altLang="en-US"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文化芸術基本法の施行（</a:t>
            </a:r>
            <a:r>
              <a:rPr lang="en-US" altLang="ja-JP" sz="1260" dirty="0">
                <a:solidFill>
                  <a:schemeClr val="tx1"/>
                </a:solidFill>
                <a:latin typeface="Meiryo UI" panose="020B0604030504040204" pitchFamily="50" charset="-128"/>
                <a:ea typeface="Meiryo UI" panose="020B0604030504040204" pitchFamily="50" charset="-128"/>
              </a:rPr>
              <a:t>2017</a:t>
            </a:r>
            <a:r>
              <a:rPr lang="ja-JP" altLang="en-US" sz="1260" dirty="0">
                <a:solidFill>
                  <a:schemeClr val="tx1"/>
                </a:solidFill>
                <a:latin typeface="Meiryo UI" panose="020B0604030504040204" pitchFamily="50" charset="-128"/>
                <a:ea typeface="Meiryo UI" panose="020B0604030504040204" pitchFamily="50" charset="-128"/>
              </a:rPr>
              <a:t>（平成</a:t>
            </a:r>
            <a:r>
              <a:rPr lang="en-US" altLang="ja-JP" sz="1260" dirty="0">
                <a:solidFill>
                  <a:schemeClr val="tx1"/>
                </a:solidFill>
                <a:latin typeface="Meiryo UI" panose="020B0604030504040204" pitchFamily="50" charset="-128"/>
                <a:ea typeface="Meiryo UI" panose="020B0604030504040204" pitchFamily="50" charset="-128"/>
              </a:rPr>
              <a:t>29</a:t>
            </a:r>
            <a:r>
              <a:rPr lang="ja-JP" altLang="en-US" sz="1260" dirty="0">
                <a:solidFill>
                  <a:schemeClr val="tx1"/>
                </a:solidFill>
                <a:latin typeface="Meiryo UI" panose="020B0604030504040204" pitchFamily="50" charset="-128"/>
                <a:ea typeface="Meiryo UI" panose="020B0604030504040204" pitchFamily="50" charset="-128"/>
              </a:rPr>
              <a:t>）年</a:t>
            </a:r>
            <a:r>
              <a:rPr lang="en-US" altLang="ja-JP" sz="1260" dirty="0">
                <a:solidFill>
                  <a:schemeClr val="tx1"/>
                </a:solidFill>
                <a:latin typeface="Meiryo UI" panose="020B0604030504040204" pitchFamily="50" charset="-128"/>
                <a:ea typeface="Meiryo UI" panose="020B0604030504040204" pitchFamily="50" charset="-128"/>
              </a:rPr>
              <a:t>6</a:t>
            </a:r>
            <a:r>
              <a:rPr lang="ja-JP" altLang="en-US" sz="1260" dirty="0">
                <a:solidFill>
                  <a:schemeClr val="tx1"/>
                </a:solidFill>
                <a:latin typeface="Meiryo UI" panose="020B0604030504040204" pitchFamily="50" charset="-128"/>
                <a:ea typeface="Meiryo UI" panose="020B0604030504040204" pitchFamily="50" charset="-128"/>
              </a:rPr>
              <a:t>月</a:t>
            </a:r>
            <a:r>
              <a:rPr lang="en-US" altLang="ja-JP" sz="1260" dirty="0">
                <a:solidFill>
                  <a:schemeClr val="tx1"/>
                </a:solidFill>
                <a:latin typeface="Meiryo UI" panose="020B0604030504040204" pitchFamily="50" charset="-128"/>
                <a:ea typeface="Meiryo UI" panose="020B0604030504040204" pitchFamily="50" charset="-128"/>
              </a:rPr>
              <a:t>23</a:t>
            </a:r>
            <a:r>
              <a:rPr lang="ja-JP" altLang="en-US" sz="1260" dirty="0">
                <a:solidFill>
                  <a:schemeClr val="tx1"/>
                </a:solidFill>
                <a:latin typeface="Meiryo UI" panose="020B0604030504040204" pitchFamily="50" charset="-128"/>
                <a:ea typeface="Meiryo UI" panose="020B0604030504040204" pitchFamily="50" charset="-128"/>
              </a:rPr>
              <a:t>日公布・施行）により、観光、まちづくり、国際交流、福祉、教育、</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産業その他の分野における施策を同法の範囲に取り込むなど、文化庁の機能を強化</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525"/>
              </a:lnSpc>
              <a:spcBef>
                <a:spcPts val="0"/>
              </a:spcBef>
              <a:buNone/>
            </a:pP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a:t>
            </a:r>
            <a:r>
              <a:rPr lang="en-US" altLang="ja-JP" sz="1260" dirty="0">
                <a:solidFill>
                  <a:schemeClr val="tx1"/>
                </a:solidFill>
                <a:latin typeface="Meiryo UI" panose="020B0604030504040204" pitchFamily="50" charset="-128"/>
                <a:ea typeface="Meiryo UI" panose="020B0604030504040204" pitchFamily="50" charset="-128"/>
              </a:rPr>
              <a:t>2017</a:t>
            </a:r>
            <a:r>
              <a:rPr lang="ja-JP" altLang="en-US" sz="1260" dirty="0">
                <a:solidFill>
                  <a:schemeClr val="tx1"/>
                </a:solidFill>
                <a:latin typeface="Meiryo UI" panose="020B0604030504040204" pitchFamily="50" charset="-128"/>
                <a:ea typeface="Meiryo UI" panose="020B0604030504040204" pitchFamily="50" charset="-128"/>
              </a:rPr>
              <a:t>（平成</a:t>
            </a:r>
            <a:r>
              <a:rPr lang="en-US" altLang="ja-JP" sz="1260" dirty="0">
                <a:solidFill>
                  <a:schemeClr val="tx1"/>
                </a:solidFill>
                <a:latin typeface="Meiryo UI" panose="020B0604030504040204" pitchFamily="50" charset="-128"/>
                <a:ea typeface="Meiryo UI" panose="020B0604030504040204" pitchFamily="50" charset="-128"/>
              </a:rPr>
              <a:t>29</a:t>
            </a:r>
            <a:r>
              <a:rPr lang="ja-JP" altLang="en-US" sz="1260" dirty="0">
                <a:solidFill>
                  <a:schemeClr val="tx1"/>
                </a:solidFill>
                <a:latin typeface="Meiryo UI" panose="020B0604030504040204" pitchFamily="50" charset="-128"/>
                <a:ea typeface="Meiryo UI" panose="020B0604030504040204" pitchFamily="50" charset="-128"/>
              </a:rPr>
              <a:t>）年</a:t>
            </a:r>
            <a:r>
              <a:rPr lang="en-US" altLang="ja-JP" sz="1260" dirty="0">
                <a:solidFill>
                  <a:schemeClr val="tx1"/>
                </a:solidFill>
                <a:latin typeface="Meiryo UI" panose="020B0604030504040204" pitchFamily="50" charset="-128"/>
                <a:ea typeface="Meiryo UI" panose="020B0604030504040204" pitchFamily="50" charset="-128"/>
              </a:rPr>
              <a:t>7</a:t>
            </a:r>
            <a:r>
              <a:rPr lang="ja-JP" altLang="en-US" sz="1260" dirty="0">
                <a:solidFill>
                  <a:schemeClr val="tx1"/>
                </a:solidFill>
                <a:latin typeface="Meiryo UI" panose="020B0604030504040204" pitchFamily="50" charset="-128"/>
                <a:ea typeface="Meiryo UI" panose="020B0604030504040204" pitchFamily="50" charset="-128"/>
              </a:rPr>
              <a:t>月、遅くとも</a:t>
            </a:r>
            <a:r>
              <a:rPr lang="en-US" altLang="ja-JP" sz="1260" dirty="0">
                <a:solidFill>
                  <a:schemeClr val="tx1"/>
                </a:solidFill>
                <a:latin typeface="Meiryo UI" panose="020B0604030504040204" pitchFamily="50" charset="-128"/>
                <a:ea typeface="Meiryo UI" panose="020B0604030504040204" pitchFamily="50" charset="-128"/>
              </a:rPr>
              <a:t>2021</a:t>
            </a:r>
            <a:r>
              <a:rPr lang="ja-JP" altLang="en-US" sz="1260" dirty="0" smtClean="0">
                <a:solidFill>
                  <a:schemeClr val="tx1"/>
                </a:solidFill>
                <a:latin typeface="Meiryo UI" panose="020B0604030504040204" pitchFamily="50" charset="-128"/>
                <a:ea typeface="Meiryo UI" panose="020B0604030504040204" pitchFamily="50" charset="-128"/>
              </a:rPr>
              <a:t>（令和</a:t>
            </a:r>
            <a:r>
              <a:rPr lang="en-US" altLang="ja-JP" sz="1260" dirty="0" smtClean="0">
                <a:solidFill>
                  <a:schemeClr val="tx1"/>
                </a:solidFill>
                <a:latin typeface="Meiryo UI" panose="020B0604030504040204" pitchFamily="50" charset="-128"/>
                <a:ea typeface="Meiryo UI" panose="020B0604030504040204" pitchFamily="50" charset="-128"/>
              </a:rPr>
              <a:t>33</a:t>
            </a:r>
            <a:r>
              <a:rPr lang="ja-JP" altLang="en-US" sz="1260" dirty="0">
                <a:solidFill>
                  <a:schemeClr val="tx1"/>
                </a:solidFill>
                <a:latin typeface="Meiryo UI" panose="020B0604030504040204" pitchFamily="50" charset="-128"/>
                <a:ea typeface="Meiryo UI" panose="020B0604030504040204" pitchFamily="50" charset="-128"/>
              </a:rPr>
              <a:t>）年度中に現京都府警察本部本館に、職員数は全体</a:t>
            </a:r>
            <a:r>
              <a:rPr lang="ja-JP" altLang="en-US" sz="1260" dirty="0" smtClean="0">
                <a:solidFill>
                  <a:schemeClr val="tx1"/>
                </a:solidFill>
                <a:latin typeface="Meiryo UI" panose="020B0604030504040204" pitchFamily="50" charset="-128"/>
                <a:ea typeface="Meiryo UI" panose="020B0604030504040204" pitchFamily="50" charset="-128"/>
              </a:rPr>
              <a:t>の</a:t>
            </a:r>
            <a:r>
              <a:rPr lang="en-US" altLang="ja-JP" sz="1260" dirty="0" smtClean="0">
                <a:solidFill>
                  <a:schemeClr val="tx1"/>
                </a:solidFill>
                <a:latin typeface="Meiryo UI" panose="020B0604030504040204" pitchFamily="50" charset="-128"/>
                <a:ea typeface="Meiryo UI" panose="020B0604030504040204" pitchFamily="50" charset="-128"/>
              </a:rPr>
              <a:t>7</a:t>
            </a:r>
            <a:r>
              <a:rPr lang="ja-JP" altLang="en-US" sz="1260" dirty="0" smtClean="0">
                <a:solidFill>
                  <a:schemeClr val="tx1"/>
                </a:solidFill>
                <a:latin typeface="Meiryo UI" panose="020B0604030504040204" pitchFamily="50" charset="-128"/>
                <a:ea typeface="Meiryo UI" panose="020B0604030504040204" pitchFamily="50" charset="-128"/>
              </a:rPr>
              <a:t>割</a:t>
            </a:r>
            <a:r>
              <a:rPr lang="ja-JP" altLang="en-US" sz="1260" dirty="0">
                <a:solidFill>
                  <a:schemeClr val="tx1"/>
                </a:solidFill>
                <a:latin typeface="Meiryo UI" panose="020B0604030504040204" pitchFamily="50" charset="-128"/>
                <a:ea typeface="Meiryo UI" panose="020B0604030504040204" pitchFamily="50" charset="-128"/>
              </a:rPr>
              <a:t>を前提に</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本格移転することが決定</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525"/>
              </a:lnSpc>
              <a:spcBef>
                <a:spcPts val="0"/>
              </a:spcBef>
              <a:buNone/>
            </a:pPr>
            <a:endParaRPr lang="ja-JP" altLang="en-US"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a:t>
            </a:r>
            <a:r>
              <a:rPr lang="en-US" altLang="ja-JP" sz="1260" dirty="0">
                <a:solidFill>
                  <a:schemeClr val="tx1"/>
                </a:solidFill>
                <a:latin typeface="Meiryo UI" panose="020B0604030504040204" pitchFamily="50" charset="-128"/>
                <a:ea typeface="Meiryo UI" panose="020B0604030504040204" pitchFamily="50" charset="-128"/>
              </a:rPr>
              <a:t>2018</a:t>
            </a:r>
            <a:r>
              <a:rPr lang="ja-JP" altLang="en-US" sz="1260" dirty="0">
                <a:solidFill>
                  <a:schemeClr val="tx1"/>
                </a:solidFill>
                <a:latin typeface="Meiryo UI" panose="020B0604030504040204" pitchFamily="50" charset="-128"/>
                <a:ea typeface="Meiryo UI" panose="020B0604030504040204" pitchFamily="50" charset="-128"/>
              </a:rPr>
              <a:t>（平成</a:t>
            </a:r>
            <a:r>
              <a:rPr lang="en-US" altLang="ja-JP" sz="1260" dirty="0">
                <a:solidFill>
                  <a:schemeClr val="tx1"/>
                </a:solidFill>
                <a:latin typeface="Meiryo UI" panose="020B0604030504040204" pitchFamily="50" charset="-128"/>
                <a:ea typeface="Meiryo UI" panose="020B0604030504040204" pitchFamily="50" charset="-128"/>
              </a:rPr>
              <a:t>30</a:t>
            </a:r>
            <a:r>
              <a:rPr lang="ja-JP" altLang="en-US" sz="1260" dirty="0">
                <a:solidFill>
                  <a:schemeClr val="tx1"/>
                </a:solidFill>
                <a:latin typeface="Meiryo UI" panose="020B0604030504040204" pitchFamily="50" charset="-128"/>
                <a:ea typeface="Meiryo UI" panose="020B0604030504040204" pitchFamily="50" charset="-128"/>
              </a:rPr>
              <a:t>）年</a:t>
            </a:r>
            <a:r>
              <a:rPr lang="en-US" altLang="ja-JP" sz="1260" dirty="0">
                <a:solidFill>
                  <a:schemeClr val="tx1"/>
                </a:solidFill>
                <a:latin typeface="Meiryo UI" panose="020B0604030504040204" pitchFamily="50" charset="-128"/>
                <a:ea typeface="Meiryo UI" panose="020B0604030504040204" pitchFamily="50" charset="-128"/>
              </a:rPr>
              <a:t>6</a:t>
            </a:r>
            <a:r>
              <a:rPr lang="ja-JP" altLang="en-US" sz="1260" dirty="0">
                <a:solidFill>
                  <a:schemeClr val="tx1"/>
                </a:solidFill>
                <a:latin typeface="Meiryo UI" panose="020B0604030504040204" pitchFamily="50" charset="-128"/>
                <a:ea typeface="Meiryo UI" panose="020B0604030504040204" pitchFamily="50" charset="-128"/>
              </a:rPr>
              <a:t>月、文部科学省設置法の一部を改正する法律成立。京都への全面的な移転に向け、抜本的組織</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再編（芸術に関する教育及び博物館に関する事務等を文化庁へ移管）を行う（</a:t>
            </a:r>
            <a:r>
              <a:rPr lang="en-US" altLang="ja-JP" sz="1260" dirty="0">
                <a:solidFill>
                  <a:schemeClr val="tx1"/>
                </a:solidFill>
                <a:latin typeface="Meiryo UI" panose="020B0604030504040204" pitchFamily="50" charset="-128"/>
                <a:ea typeface="Meiryo UI" panose="020B0604030504040204" pitchFamily="50" charset="-128"/>
              </a:rPr>
              <a:t>10</a:t>
            </a:r>
            <a:r>
              <a:rPr lang="ja-JP" altLang="en-US" sz="1260" dirty="0">
                <a:solidFill>
                  <a:schemeClr val="tx1"/>
                </a:solidFill>
                <a:latin typeface="Meiryo UI" panose="020B0604030504040204" pitchFamily="50" charset="-128"/>
                <a:ea typeface="Meiryo UI" panose="020B0604030504040204" pitchFamily="50" charset="-128"/>
              </a:rPr>
              <a:t>月施行）</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525"/>
              </a:lnSpc>
              <a:spcBef>
                <a:spcPts val="0"/>
              </a:spcBef>
              <a:buNone/>
            </a:pP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a:t>
            </a:r>
            <a:r>
              <a:rPr lang="en-US" altLang="ja-JP" sz="1260" dirty="0">
                <a:solidFill>
                  <a:schemeClr val="tx1"/>
                </a:solidFill>
                <a:latin typeface="Meiryo UI" panose="020B0604030504040204" pitchFamily="50" charset="-128"/>
                <a:ea typeface="Meiryo UI" panose="020B0604030504040204" pitchFamily="50" charset="-128"/>
              </a:rPr>
              <a:t>2020</a:t>
            </a:r>
            <a:r>
              <a:rPr lang="ja-JP" altLang="en-US" sz="1260" dirty="0">
                <a:solidFill>
                  <a:schemeClr val="tx1"/>
                </a:solidFill>
                <a:latin typeface="Meiryo UI" panose="020B0604030504040204" pitchFamily="50" charset="-128"/>
                <a:ea typeface="Meiryo UI" panose="020B0604030504040204" pitchFamily="50" charset="-128"/>
              </a:rPr>
              <a:t>（令和</a:t>
            </a:r>
            <a:r>
              <a:rPr lang="en-US" altLang="ja-JP" sz="1260" dirty="0">
                <a:solidFill>
                  <a:schemeClr val="tx1"/>
                </a:solidFill>
                <a:latin typeface="Meiryo UI" panose="020B0604030504040204" pitchFamily="50" charset="-128"/>
                <a:ea typeface="Meiryo UI" panose="020B0604030504040204" pitchFamily="50" charset="-128"/>
              </a:rPr>
              <a:t>2</a:t>
            </a:r>
            <a:r>
              <a:rPr lang="ja-JP" altLang="en-US" sz="1260" dirty="0">
                <a:solidFill>
                  <a:schemeClr val="tx1"/>
                </a:solidFill>
                <a:latin typeface="Meiryo UI" panose="020B0604030504040204" pitchFamily="50" charset="-128"/>
                <a:ea typeface="Meiryo UI" panose="020B0604030504040204" pitchFamily="50" charset="-128"/>
              </a:rPr>
              <a:t>）年</a:t>
            </a:r>
            <a:r>
              <a:rPr lang="en-US" altLang="ja-JP" sz="1260" dirty="0">
                <a:solidFill>
                  <a:schemeClr val="tx1"/>
                </a:solidFill>
                <a:latin typeface="Meiryo UI" panose="020B0604030504040204" pitchFamily="50" charset="-128"/>
                <a:ea typeface="Meiryo UI" panose="020B0604030504040204" pitchFamily="50" charset="-128"/>
              </a:rPr>
              <a:t>2</a:t>
            </a:r>
            <a:r>
              <a:rPr lang="ja-JP" altLang="en-US" sz="1260" dirty="0">
                <a:solidFill>
                  <a:schemeClr val="tx1"/>
                </a:solidFill>
                <a:latin typeface="Meiryo UI" panose="020B0604030504040204" pitchFamily="50" charset="-128"/>
                <a:ea typeface="Meiryo UI" panose="020B0604030504040204" pitchFamily="50" charset="-128"/>
              </a:rPr>
              <a:t>月、京都府から工期延伸の報告。竣工は</a:t>
            </a:r>
            <a:r>
              <a:rPr lang="en-US" altLang="ja-JP" sz="1260" dirty="0">
                <a:solidFill>
                  <a:schemeClr val="tx1"/>
                </a:solidFill>
                <a:latin typeface="Meiryo UI" panose="020B0604030504040204" pitchFamily="50" charset="-128"/>
                <a:ea typeface="Meiryo UI" panose="020B0604030504040204" pitchFamily="50" charset="-128"/>
              </a:rPr>
              <a:t>2022</a:t>
            </a:r>
            <a:r>
              <a:rPr lang="ja-JP" altLang="en-US" sz="1260" dirty="0">
                <a:solidFill>
                  <a:schemeClr val="tx1"/>
                </a:solidFill>
                <a:latin typeface="Meiryo UI" panose="020B0604030504040204" pitchFamily="50" charset="-128"/>
                <a:ea typeface="Meiryo UI" panose="020B0604030504040204" pitchFamily="50" charset="-128"/>
              </a:rPr>
              <a:t>（令和４）年８月下旬をめざし、文化庁の移転時期</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は改めて相談</a:t>
            </a:r>
          </a:p>
        </p:txBody>
      </p:sp>
      <p:sp>
        <p:nvSpPr>
          <p:cNvPr id="4" name="テキスト ボックス 3"/>
          <p:cNvSpPr txBox="1"/>
          <p:nvPr/>
        </p:nvSpPr>
        <p:spPr>
          <a:xfrm>
            <a:off x="454914" y="743485"/>
            <a:ext cx="2741455" cy="318549"/>
          </a:xfrm>
          <a:prstGeom prst="rect">
            <a:avLst/>
          </a:prstGeom>
          <a:noFill/>
        </p:spPr>
        <p:txBody>
          <a:bodyPr wrap="none" rtlCol="0">
            <a:spAutoFit/>
          </a:bodyPr>
          <a:lstStyle/>
          <a:p>
            <a:pPr algn="ctr"/>
            <a:r>
              <a:rPr kumimoji="1" lang="ja-JP" altLang="en-US" sz="1470" b="1" dirty="0">
                <a:latin typeface="Meiryo UI" panose="020B0604030504040204" pitchFamily="50" charset="-128"/>
                <a:ea typeface="Meiryo UI" panose="020B0604030504040204" pitchFamily="50" charset="-128"/>
              </a:rPr>
              <a:t>（１）文化庁</a:t>
            </a:r>
            <a:r>
              <a:rPr kumimoji="1" lang="en-US" altLang="ja-JP" sz="1470" b="1" dirty="0">
                <a:latin typeface="Meiryo UI" panose="020B0604030504040204" pitchFamily="50" charset="-128"/>
                <a:ea typeface="Meiryo UI" panose="020B0604030504040204" pitchFamily="50" charset="-128"/>
              </a:rPr>
              <a:t>【</a:t>
            </a:r>
            <a:r>
              <a:rPr kumimoji="1" lang="ja-JP" altLang="en-US" sz="1470" b="1" dirty="0">
                <a:latin typeface="Meiryo UI" panose="020B0604030504040204" pitchFamily="50" charset="-128"/>
                <a:ea typeface="Meiryo UI" panose="020B0604030504040204" pitchFamily="50" charset="-128"/>
              </a:rPr>
              <a:t>京都府・京都市</a:t>
            </a:r>
            <a:r>
              <a:rPr kumimoji="1" lang="en-US" altLang="ja-JP" sz="1470" b="1" dirty="0">
                <a:latin typeface="Meiryo UI" panose="020B0604030504040204" pitchFamily="50" charset="-128"/>
                <a:ea typeface="Meiryo UI" panose="020B0604030504040204" pitchFamily="50" charset="-128"/>
              </a:rPr>
              <a:t>】</a:t>
            </a:r>
            <a:endParaRPr kumimoji="1" lang="ja-JP" altLang="en-US" sz="1470" b="1" dirty="0">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455688" y="3699727"/>
            <a:ext cx="8965607" cy="1863251"/>
            <a:chOff x="188093" y="3251367"/>
            <a:chExt cx="8540557" cy="1774916"/>
          </a:xfrm>
        </p:grpSpPr>
        <p:sp>
          <p:nvSpPr>
            <p:cNvPr id="9" name="コンテンツ プレースホルダー 2"/>
            <p:cNvSpPr txBox="1">
              <a:spLocks/>
            </p:cNvSpPr>
            <p:nvPr/>
          </p:nvSpPr>
          <p:spPr>
            <a:xfrm>
              <a:off x="628650" y="3550283"/>
              <a:ext cx="8100000" cy="14760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vert="horz" lIns="95991" tIns="47995" rIns="95991" bIns="47995"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a:t>
              </a:r>
              <a:r>
                <a:rPr lang="en-US" altLang="ja-JP" sz="1260" dirty="0">
                  <a:solidFill>
                    <a:schemeClr val="tx1"/>
                  </a:solidFill>
                  <a:latin typeface="Meiryo UI" panose="020B0604030504040204" pitchFamily="50" charset="-128"/>
                  <a:ea typeface="Meiryo UI" panose="020B0604030504040204" pitchFamily="50" charset="-128"/>
                </a:rPr>
                <a:t>2017</a:t>
              </a:r>
              <a:r>
                <a:rPr lang="ja-JP" altLang="en-US" sz="1260" dirty="0">
                  <a:solidFill>
                    <a:schemeClr val="tx1"/>
                  </a:solidFill>
                  <a:latin typeface="Meiryo UI" panose="020B0604030504040204" pitchFamily="50" charset="-128"/>
                  <a:ea typeface="Meiryo UI" panose="020B0604030504040204" pitchFamily="50" charset="-128"/>
                </a:rPr>
                <a:t>（平成</a:t>
              </a:r>
              <a:r>
                <a:rPr lang="en-US" altLang="ja-JP" sz="1260" dirty="0">
                  <a:solidFill>
                    <a:schemeClr val="tx1"/>
                  </a:solidFill>
                  <a:latin typeface="Meiryo UI" panose="020B0604030504040204" pitchFamily="50" charset="-128"/>
                  <a:ea typeface="Meiryo UI" panose="020B0604030504040204" pitchFamily="50" charset="-128"/>
                </a:rPr>
                <a:t>29</a:t>
              </a:r>
              <a:r>
                <a:rPr lang="ja-JP" altLang="en-US" sz="1260" dirty="0">
                  <a:solidFill>
                    <a:schemeClr val="tx1"/>
                  </a:solidFill>
                  <a:latin typeface="Meiryo UI" panose="020B0604030504040204" pitchFamily="50" charset="-128"/>
                  <a:ea typeface="Meiryo UI" panose="020B0604030504040204" pitchFamily="50" charset="-128"/>
                </a:rPr>
                <a:t>）年７月</a:t>
              </a:r>
              <a:r>
                <a:rPr lang="en-US" altLang="ja-JP" sz="1260" dirty="0">
                  <a:solidFill>
                    <a:schemeClr val="tx1"/>
                  </a:solidFill>
                  <a:latin typeface="Meiryo UI" panose="020B0604030504040204" pitchFamily="50" charset="-128"/>
                  <a:ea typeface="Meiryo UI" panose="020B0604030504040204" pitchFamily="50" charset="-128"/>
                </a:rPr>
                <a:t>24</a:t>
              </a:r>
              <a:r>
                <a:rPr lang="ja-JP" altLang="en-US" sz="1260" dirty="0">
                  <a:solidFill>
                    <a:schemeClr val="tx1"/>
                  </a:solidFill>
                  <a:latin typeface="Meiryo UI" panose="020B0604030504040204" pitchFamily="50" charset="-128"/>
                  <a:ea typeface="Meiryo UI" panose="020B0604030504040204" pitchFamily="50" charset="-128"/>
                </a:rPr>
                <a:t>日、実証に基づいた政策の分析・研究機能をベースとした消費者行政の発展・創造の拠点として</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「消費者行政新未来創造オフィス」を開設</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525"/>
                </a:lnSpc>
                <a:spcBef>
                  <a:spcPts val="0"/>
                </a:spcBef>
                <a:buNone/>
              </a:pPr>
              <a:endParaRPr lang="ja-JP" altLang="en-US"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理論的・先進的な調査・研究のほか、全国展開を見据えた９つのモデルプロジェクト（新未来創造プロジェクト）を実施</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525"/>
                </a:lnSpc>
                <a:spcBef>
                  <a:spcPts val="0"/>
                </a:spcBef>
                <a:buNone/>
              </a:pPr>
              <a:endParaRPr lang="ja-JP" altLang="en-US"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消費者庁の働き方改革の拠点も兼ね、テレワークやペーパーレスを推進</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525"/>
                </a:lnSpc>
                <a:spcBef>
                  <a:spcPts val="0"/>
                </a:spcBef>
                <a:buNone/>
              </a:pPr>
              <a:endParaRPr lang="ja-JP" altLang="en-US"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a:t>
              </a:r>
              <a:r>
                <a:rPr lang="en-US" altLang="ja-JP" sz="1260" dirty="0">
                  <a:solidFill>
                    <a:schemeClr val="tx1"/>
                  </a:solidFill>
                  <a:latin typeface="Meiryo UI" panose="020B0604030504040204" pitchFamily="50" charset="-128"/>
                  <a:ea typeface="Meiryo UI" panose="020B0604030504040204" pitchFamily="50" charset="-128"/>
                </a:rPr>
                <a:t>2020</a:t>
              </a:r>
              <a:r>
                <a:rPr lang="ja-JP" altLang="en-US" sz="1260" dirty="0">
                  <a:solidFill>
                    <a:schemeClr val="tx1"/>
                  </a:solidFill>
                  <a:latin typeface="Meiryo UI" panose="020B0604030504040204" pitchFamily="50" charset="-128"/>
                  <a:ea typeface="Meiryo UI" panose="020B0604030504040204" pitchFamily="50" charset="-128"/>
                </a:rPr>
                <a:t>（令和２）年</a:t>
              </a:r>
              <a:r>
                <a:rPr lang="en-US" altLang="ja-JP" sz="1260" dirty="0">
                  <a:solidFill>
                    <a:schemeClr val="tx1"/>
                  </a:solidFill>
                  <a:latin typeface="Meiryo UI" panose="020B0604030504040204" pitchFamily="50" charset="-128"/>
                  <a:ea typeface="Meiryo UI" panose="020B0604030504040204" pitchFamily="50" charset="-128"/>
                </a:rPr>
                <a:t>7</a:t>
              </a:r>
              <a:r>
                <a:rPr lang="ja-JP" altLang="en-US" sz="1260" dirty="0">
                  <a:solidFill>
                    <a:schemeClr val="tx1"/>
                  </a:solidFill>
                  <a:latin typeface="Meiryo UI" panose="020B0604030504040204" pitchFamily="50" charset="-128"/>
                  <a:ea typeface="Meiryo UI" panose="020B0604030504040204" pitchFamily="50" charset="-128"/>
                </a:rPr>
                <a:t>月</a:t>
              </a:r>
              <a:r>
                <a:rPr lang="en-US" altLang="ja-JP" sz="1260" dirty="0">
                  <a:solidFill>
                    <a:schemeClr val="tx1"/>
                  </a:solidFill>
                  <a:latin typeface="Meiryo UI" panose="020B0604030504040204" pitchFamily="50" charset="-128"/>
                  <a:ea typeface="Meiryo UI" panose="020B0604030504040204" pitchFamily="50" charset="-128"/>
                </a:rPr>
                <a:t>30</a:t>
              </a:r>
              <a:r>
                <a:rPr lang="ja-JP" altLang="en-US" sz="1260" dirty="0">
                  <a:solidFill>
                    <a:schemeClr val="tx1"/>
                  </a:solidFill>
                  <a:latin typeface="Meiryo UI" panose="020B0604030504040204" pitchFamily="50" charset="-128"/>
                  <a:ea typeface="Meiryo UI" panose="020B0604030504040204" pitchFamily="50" charset="-128"/>
                </a:rPr>
                <a:t>日、新たな恒常的拠点として、「消費者庁新未来創造戦略本部」を設置</a:t>
              </a:r>
            </a:p>
          </p:txBody>
        </p:sp>
        <p:sp>
          <p:nvSpPr>
            <p:cNvPr id="10" name="テキスト ボックス 9"/>
            <p:cNvSpPr txBox="1"/>
            <p:nvPr/>
          </p:nvSpPr>
          <p:spPr>
            <a:xfrm>
              <a:off x="188093" y="3251367"/>
              <a:ext cx="2157965" cy="303447"/>
            </a:xfrm>
            <a:prstGeom prst="rect">
              <a:avLst/>
            </a:prstGeom>
            <a:noFill/>
          </p:spPr>
          <p:txBody>
            <a:bodyPr wrap="none" rtlCol="0">
              <a:spAutoFit/>
            </a:bodyPr>
            <a:lstStyle/>
            <a:p>
              <a:pPr algn="ctr"/>
              <a:r>
                <a:rPr kumimoji="1" lang="ja-JP" altLang="en-US" sz="1470" b="1" dirty="0">
                  <a:latin typeface="Meiryo UI" panose="020B0604030504040204" pitchFamily="50" charset="-128"/>
                  <a:ea typeface="Meiryo UI" panose="020B0604030504040204" pitchFamily="50" charset="-128"/>
                </a:rPr>
                <a:t>（２）消費者庁</a:t>
              </a:r>
              <a:r>
                <a:rPr kumimoji="1" lang="en-US" altLang="ja-JP" sz="1470" b="1" dirty="0">
                  <a:latin typeface="Meiryo UI" panose="020B0604030504040204" pitchFamily="50" charset="-128"/>
                  <a:ea typeface="Meiryo UI" panose="020B0604030504040204" pitchFamily="50" charset="-128"/>
                </a:rPr>
                <a:t>【</a:t>
              </a:r>
              <a:r>
                <a:rPr kumimoji="1" lang="ja-JP" altLang="en-US" sz="1470" b="1" dirty="0">
                  <a:latin typeface="Meiryo UI" panose="020B0604030504040204" pitchFamily="50" charset="-128"/>
                  <a:ea typeface="Meiryo UI" panose="020B0604030504040204" pitchFamily="50" charset="-128"/>
                </a:rPr>
                <a:t>徳島県</a:t>
              </a:r>
              <a:r>
                <a:rPr kumimoji="1" lang="en-US" altLang="ja-JP" sz="1470" b="1" dirty="0">
                  <a:latin typeface="Meiryo UI" panose="020B0604030504040204" pitchFamily="50" charset="-128"/>
                  <a:ea typeface="Meiryo UI" panose="020B0604030504040204" pitchFamily="50" charset="-128"/>
                </a:rPr>
                <a:t>】</a:t>
              </a:r>
              <a:endParaRPr kumimoji="1" lang="ja-JP" altLang="en-US" sz="1470" b="1" dirty="0">
                <a:latin typeface="Meiryo UI" panose="020B0604030504040204" pitchFamily="50" charset="-128"/>
                <a:ea typeface="Meiryo UI" panose="020B0604030504040204" pitchFamily="50" charset="-128"/>
              </a:endParaRPr>
            </a:p>
          </p:txBody>
        </p:sp>
      </p:grpSp>
      <p:grpSp>
        <p:nvGrpSpPr>
          <p:cNvPr id="5" name="グループ化 4"/>
          <p:cNvGrpSpPr/>
          <p:nvPr/>
        </p:nvGrpSpPr>
        <p:grpSpPr>
          <a:xfrm>
            <a:off x="454664" y="5690513"/>
            <a:ext cx="8966632" cy="1396042"/>
            <a:chOff x="187117" y="5284251"/>
            <a:chExt cx="8541533" cy="1329857"/>
          </a:xfrm>
        </p:grpSpPr>
        <p:sp>
          <p:nvSpPr>
            <p:cNvPr id="11" name="コンテンツ プレースホルダー 2"/>
            <p:cNvSpPr txBox="1">
              <a:spLocks/>
            </p:cNvSpPr>
            <p:nvPr/>
          </p:nvSpPr>
          <p:spPr>
            <a:xfrm>
              <a:off x="628650" y="5574306"/>
              <a:ext cx="8100000" cy="1039802"/>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vert="horz" lIns="95991" tIns="47995" rIns="95991" bIns="47995"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a:t>
              </a:r>
              <a:r>
                <a:rPr lang="en-US" altLang="ja-JP" sz="1260" dirty="0">
                  <a:solidFill>
                    <a:schemeClr val="tx1"/>
                  </a:solidFill>
                  <a:latin typeface="Meiryo UI" panose="020B0604030504040204" pitchFamily="50" charset="-128"/>
                  <a:ea typeface="Meiryo UI" panose="020B0604030504040204" pitchFamily="50" charset="-128"/>
                </a:rPr>
                <a:t>2018</a:t>
              </a:r>
              <a:r>
                <a:rPr lang="ja-JP" altLang="en-US" sz="1260" dirty="0">
                  <a:solidFill>
                    <a:schemeClr val="tx1"/>
                  </a:solidFill>
                  <a:latin typeface="Meiryo UI" panose="020B0604030504040204" pitchFamily="50" charset="-128"/>
                  <a:ea typeface="Meiryo UI" panose="020B0604030504040204" pitchFamily="50" charset="-128"/>
                </a:rPr>
                <a:t>（平成</a:t>
              </a:r>
              <a:r>
                <a:rPr lang="en-US" altLang="ja-JP" sz="1260" dirty="0">
                  <a:solidFill>
                    <a:schemeClr val="tx1"/>
                  </a:solidFill>
                  <a:latin typeface="Meiryo UI" panose="020B0604030504040204" pitchFamily="50" charset="-128"/>
                  <a:ea typeface="Meiryo UI" panose="020B0604030504040204" pitchFamily="50" charset="-128"/>
                </a:rPr>
                <a:t>30</a:t>
              </a:r>
              <a:r>
                <a:rPr lang="ja-JP" altLang="en-US" sz="1260" dirty="0">
                  <a:solidFill>
                    <a:schemeClr val="tx1"/>
                  </a:solidFill>
                  <a:latin typeface="Meiryo UI" panose="020B0604030504040204" pitchFamily="50" charset="-128"/>
                  <a:ea typeface="Meiryo UI" panose="020B0604030504040204" pitchFamily="50" charset="-128"/>
                </a:rPr>
                <a:t>年）度から南海和歌山市駅ビルに「統計データ利活用センター」を設置し、ＩＣＴを活用して高度なデータ解析</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を実現する統計ミクロデータの提供を開始</a:t>
              </a:r>
              <a:endParaRPr lang="en-US" altLang="ja-JP" sz="1260" dirty="0">
                <a:solidFill>
                  <a:schemeClr val="tx1"/>
                </a:solidFill>
                <a:latin typeface="Meiryo UI" panose="020B0604030504040204" pitchFamily="50" charset="-128"/>
                <a:ea typeface="Meiryo UI" panose="020B0604030504040204" pitchFamily="50" charset="-128"/>
              </a:endParaRPr>
            </a:p>
            <a:p>
              <a:pPr marL="0" indent="0">
                <a:lnSpc>
                  <a:spcPts val="525"/>
                </a:lnSpc>
                <a:spcBef>
                  <a:spcPts val="0"/>
                </a:spcBef>
                <a:buNone/>
              </a:pPr>
              <a:endParaRPr lang="ja-JP" altLang="en-US" sz="1260" dirty="0">
                <a:solidFill>
                  <a:schemeClr val="tx1"/>
                </a:solidFill>
                <a:latin typeface="Meiryo UI" panose="020B0604030504040204" pitchFamily="50" charset="-128"/>
                <a:ea typeface="Meiryo UI" panose="020B0604030504040204" pitchFamily="50" charset="-128"/>
              </a:endParaRPr>
            </a:p>
            <a:p>
              <a:pPr marL="0" indent="0">
                <a:lnSpc>
                  <a:spcPts val="1785"/>
                </a:lnSpc>
                <a:spcBef>
                  <a:spcPts val="0"/>
                </a:spcBef>
                <a:buNone/>
              </a:pPr>
              <a:r>
                <a:rPr lang="ja-JP" altLang="en-US" sz="1260" dirty="0">
                  <a:solidFill>
                    <a:schemeClr val="tx1"/>
                  </a:solidFill>
                  <a:latin typeface="Meiryo UI" panose="020B0604030504040204" pitchFamily="50" charset="-128"/>
                  <a:ea typeface="Meiryo UI" panose="020B0604030504040204" pitchFamily="50" charset="-128"/>
                </a:rPr>
                <a:t>▶ 先行的な取組として、データサイエンスの普及や人材育成を柱とする統計データ利活用促進プロジェクト等を和歌山県内で実施</a:t>
              </a:r>
            </a:p>
          </p:txBody>
        </p:sp>
        <p:sp>
          <p:nvSpPr>
            <p:cNvPr id="12" name="テキスト ボックス 11"/>
            <p:cNvSpPr txBox="1"/>
            <p:nvPr/>
          </p:nvSpPr>
          <p:spPr>
            <a:xfrm>
              <a:off x="187117" y="5284251"/>
              <a:ext cx="2698526" cy="303447"/>
            </a:xfrm>
            <a:prstGeom prst="rect">
              <a:avLst/>
            </a:prstGeom>
            <a:noFill/>
          </p:spPr>
          <p:txBody>
            <a:bodyPr wrap="none" rtlCol="0">
              <a:spAutoFit/>
            </a:bodyPr>
            <a:lstStyle/>
            <a:p>
              <a:pPr algn="ctr"/>
              <a:r>
                <a:rPr kumimoji="1" lang="ja-JP" altLang="en-US" sz="1470" b="1" dirty="0">
                  <a:latin typeface="Meiryo UI" panose="020B0604030504040204" pitchFamily="50" charset="-128"/>
                  <a:ea typeface="Meiryo UI" panose="020B0604030504040204" pitchFamily="50" charset="-128"/>
                </a:rPr>
                <a:t>（３）総務省統計局</a:t>
              </a:r>
              <a:r>
                <a:rPr kumimoji="1" lang="en-US" altLang="ja-JP" sz="1470" b="1" dirty="0">
                  <a:latin typeface="Meiryo UI" panose="020B0604030504040204" pitchFamily="50" charset="-128"/>
                  <a:ea typeface="Meiryo UI" panose="020B0604030504040204" pitchFamily="50" charset="-128"/>
                </a:rPr>
                <a:t>【</a:t>
              </a:r>
              <a:r>
                <a:rPr kumimoji="1" lang="ja-JP" altLang="en-US" sz="1470" b="1" dirty="0">
                  <a:latin typeface="Meiryo UI" panose="020B0604030504040204" pitchFamily="50" charset="-128"/>
                  <a:ea typeface="Meiryo UI" panose="020B0604030504040204" pitchFamily="50" charset="-128"/>
                </a:rPr>
                <a:t>和歌山県</a:t>
              </a:r>
              <a:r>
                <a:rPr kumimoji="1" lang="en-US" altLang="ja-JP" sz="1470" b="1" dirty="0">
                  <a:latin typeface="Meiryo UI" panose="020B0604030504040204" pitchFamily="50" charset="-128"/>
                  <a:ea typeface="Meiryo UI" panose="020B0604030504040204" pitchFamily="50" charset="-128"/>
                </a:rPr>
                <a:t>】</a:t>
              </a:r>
              <a:endParaRPr kumimoji="1" lang="ja-JP" altLang="en-US" sz="1470" b="1" dirty="0">
                <a:latin typeface="Meiryo UI" panose="020B0604030504040204" pitchFamily="50" charset="-128"/>
                <a:ea typeface="Meiryo UI" panose="020B0604030504040204" pitchFamily="50" charset="-128"/>
              </a:endParaRPr>
            </a:p>
          </p:txBody>
        </p:sp>
      </p:grpSp>
      <p:sp>
        <p:nvSpPr>
          <p:cNvPr id="13" name="スライド番号プレースホルダー 1"/>
          <p:cNvSpPr txBox="1">
            <a:spLocks/>
          </p:cNvSpPr>
          <p:nvPr/>
        </p:nvSpPr>
        <p:spPr>
          <a:xfrm>
            <a:off x="7913992" y="6881973"/>
            <a:ext cx="2159794" cy="383297"/>
          </a:xfrm>
          <a:prstGeom prst="rect">
            <a:avLst/>
          </a:prstGeom>
        </p:spPr>
        <p:txBody>
          <a:bodyPr vert="horz" lIns="95991" tIns="47995" rIns="95991" bIns="47995"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100" dirty="0" smtClean="0">
                <a:solidFill>
                  <a:schemeClr val="tx1"/>
                </a:solidFill>
              </a:rPr>
              <a:t>28</a:t>
            </a:r>
            <a:endParaRPr kumimoji="1" lang="ja-JP" altLang="en-US" sz="1100" dirty="0">
              <a:solidFill>
                <a:schemeClr val="tx1"/>
              </a:solidFill>
            </a:endParaRPr>
          </a:p>
        </p:txBody>
      </p:sp>
      <p:sp>
        <p:nvSpPr>
          <p:cNvPr id="14" name="正方形/長方形 13"/>
          <p:cNvSpPr/>
          <p:nvPr/>
        </p:nvSpPr>
        <p:spPr>
          <a:xfrm>
            <a:off x="241638" y="169681"/>
            <a:ext cx="9716038" cy="569387"/>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参考：国機関移転の概要                                               </a:t>
            </a:r>
            <a:r>
              <a:rPr lang="ja-JP" altLang="en-US" sz="1000" b="1" dirty="0" smtClean="0">
                <a:latin typeface="Meiryo UI" panose="020B0604030504040204" pitchFamily="50" charset="-128"/>
                <a:ea typeface="Meiryo UI" panose="020B0604030504040204" pitchFamily="50" charset="-128"/>
              </a:rPr>
              <a:t>第２回意見交換会（</a:t>
            </a:r>
            <a:r>
              <a:rPr lang="en-US" altLang="ja-JP" sz="1000" b="1" dirty="0" smtClean="0">
                <a:latin typeface="Meiryo UI" panose="020B0604030504040204" pitchFamily="50" charset="-128"/>
                <a:ea typeface="Meiryo UI" panose="020B0604030504040204" pitchFamily="50" charset="-128"/>
              </a:rPr>
              <a:t>20220120</a:t>
            </a:r>
            <a:r>
              <a:rPr lang="ja-JP" altLang="en-US" sz="1000" b="1" dirty="0" smtClean="0">
                <a:latin typeface="Meiryo UI" panose="020B0604030504040204" pitchFamily="50" charset="-128"/>
                <a:ea typeface="Meiryo UI" panose="020B0604030504040204" pitchFamily="50" charset="-128"/>
              </a:rPr>
              <a:t>）資料再掲</a:t>
            </a:r>
            <a:r>
              <a:rPr lang="en-US" altLang="ja-JP" sz="1000" b="1" dirty="0" smtClean="0">
                <a:latin typeface="Meiryo UI" panose="020B0604030504040204" pitchFamily="50" charset="-128"/>
                <a:ea typeface="Meiryo UI" panose="020B0604030504040204" pitchFamily="50" charset="-128"/>
              </a:rPr>
              <a:t/>
            </a:r>
            <a:br>
              <a:rPr lang="en-US" altLang="ja-JP" sz="1000" b="1" dirty="0" smtClean="0">
                <a:latin typeface="Meiryo UI" panose="020B0604030504040204" pitchFamily="50" charset="-128"/>
                <a:ea typeface="Meiryo UI" panose="020B0604030504040204" pitchFamily="50" charset="-128"/>
              </a:rPr>
            </a:br>
            <a:r>
              <a:rPr lang="ja-JP" altLang="en-US" sz="1000" b="1"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31620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393431" y="590865"/>
            <a:ext cx="9152930" cy="6484399"/>
          </a:xfrm>
          <a:prstGeom prst="roundRect">
            <a:avLst>
              <a:gd name="adj" fmla="val 5298"/>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4625" lvl="0" indent="-174625">
              <a:lnSpc>
                <a:spcPts val="1600"/>
              </a:lnSpc>
              <a:spcBef>
                <a:spcPts val="600"/>
              </a:spcBef>
            </a:pPr>
            <a:endParaRPr lang="en-US" altLang="ja-JP" sz="1600" dirty="0" smtClean="0">
              <a:solidFill>
                <a:prstClr val="black"/>
              </a:solidFill>
              <a:latin typeface="Meiryo UI"/>
              <a:ea typeface="Meiryo UI"/>
            </a:endParaRPr>
          </a:p>
          <a:p>
            <a:pPr marL="363698" lvl="0" indent="-285750">
              <a:spcBef>
                <a:spcPts val="630"/>
              </a:spcBef>
              <a:buFont typeface="Wingdings" panose="05000000000000000000" pitchFamily="2" charset="2"/>
              <a:buChar char="Ø"/>
            </a:pPr>
            <a:endParaRPr kumimoji="1" lang="en-US" altLang="ja-JP" sz="1600" dirty="0" smtClean="0">
              <a:solidFill>
                <a:prstClr val="black"/>
              </a:solidFill>
              <a:latin typeface="Meiryo UI" panose="020B0604030504040204" pitchFamily="50" charset="-128"/>
              <a:ea typeface="Meiryo UI" panose="020B0604030504040204" pitchFamily="50" charset="-128"/>
            </a:endParaRPr>
          </a:p>
          <a:p>
            <a:pPr marL="377930" lvl="0" indent="-299982">
              <a:spcBef>
                <a:spcPts val="630"/>
              </a:spcBef>
              <a:buFont typeface="Wingdings" panose="05000000000000000000" pitchFamily="2" charset="2"/>
              <a:buChar char="Ø"/>
            </a:pPr>
            <a:endParaRPr kumimoji="1" lang="en-US" altLang="ja-JP" sz="1600" dirty="0" smtClean="0">
              <a:solidFill>
                <a:prstClr val="black"/>
              </a:solidFill>
              <a:latin typeface="Meiryo UI" panose="020B0604030504040204" pitchFamily="50" charset="-128"/>
              <a:ea typeface="Meiryo UI" panose="020B0604030504040204" pitchFamily="50" charset="-128"/>
            </a:endParaRPr>
          </a:p>
          <a:p>
            <a:pPr marL="174625" lvl="0" indent="-174625">
              <a:lnSpc>
                <a:spcPts val="1600"/>
              </a:lnSpc>
              <a:spcBef>
                <a:spcPts val="600"/>
              </a:spcBef>
            </a:pPr>
            <a:endParaRPr lang="en-US" altLang="ja-JP" sz="1600" dirty="0">
              <a:solidFill>
                <a:prstClr val="black"/>
              </a:solidFill>
              <a:latin typeface="Meiryo UI"/>
              <a:ea typeface="Meiryo UI"/>
            </a:endParaRPr>
          </a:p>
        </p:txBody>
      </p:sp>
      <p:sp>
        <p:nvSpPr>
          <p:cNvPr id="3" name="テキスト ボックス 2"/>
          <p:cNvSpPr txBox="1"/>
          <p:nvPr/>
        </p:nvSpPr>
        <p:spPr>
          <a:xfrm>
            <a:off x="393431" y="169001"/>
            <a:ext cx="9315167"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rPr>
              <a:t>「副首都実現への国レベルでの対応」関係　特別顧問、有識者の意見</a:t>
            </a:r>
            <a:endParaRPr kumimoji="1" lang="ja-JP" altLang="en-US" sz="2000" b="1" dirty="0">
              <a:latin typeface="Meiryo UI" panose="020B0604030504040204" pitchFamily="50" charset="-128"/>
              <a:ea typeface="Meiryo UI" panose="020B0604030504040204" pitchFamily="50" charset="-128"/>
            </a:endParaRPr>
          </a:p>
        </p:txBody>
      </p:sp>
      <p:sp>
        <p:nvSpPr>
          <p:cNvPr id="7" name="スライド番号プレースホルダー 3"/>
          <p:cNvSpPr>
            <a:spLocks noGrp="1"/>
          </p:cNvSpPr>
          <p:nvPr>
            <p:ph type="sldNum" sz="quarter" idx="12"/>
          </p:nvPr>
        </p:nvSpPr>
        <p:spPr>
          <a:xfrm>
            <a:off x="7981950" y="6886611"/>
            <a:ext cx="2133600" cy="365125"/>
          </a:xfrm>
        </p:spPr>
        <p:txBody>
          <a:bodyPr/>
          <a:lstStyle/>
          <a:p>
            <a:r>
              <a:rPr kumimoji="1" lang="en-US" altLang="ja-JP" sz="1100" dirty="0">
                <a:solidFill>
                  <a:schemeClr val="tx2"/>
                </a:solidFill>
              </a:rPr>
              <a:t>2</a:t>
            </a:r>
            <a:endParaRPr kumimoji="1" lang="ja-JP" altLang="en-US" sz="1100" dirty="0">
              <a:solidFill>
                <a:schemeClr val="tx2"/>
              </a:solidFill>
            </a:endParaRPr>
          </a:p>
        </p:txBody>
      </p:sp>
      <p:sp>
        <p:nvSpPr>
          <p:cNvPr id="5" name="正方形/長方形 4"/>
          <p:cNvSpPr/>
          <p:nvPr/>
        </p:nvSpPr>
        <p:spPr>
          <a:xfrm>
            <a:off x="5922810" y="588475"/>
            <a:ext cx="3623551" cy="3899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副首都の役割、国との関係に関するものを抜粋</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81069" y="765028"/>
            <a:ext cx="2743200" cy="3899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佐々木特別顧問</a:t>
            </a:r>
            <a:r>
              <a:rPr kumimoji="1" lang="en-US" altLang="ja-JP" sz="1600" dirty="0" smtClean="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614710" y="1100402"/>
            <a:ext cx="8683075" cy="150125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lnSpc>
                <a:spcPts val="1800"/>
              </a:lnSpc>
              <a:spcBef>
                <a:spcPts val="600"/>
              </a:spcBef>
              <a:spcAft>
                <a:spcPts val="600"/>
              </a:spcAft>
              <a:buFont typeface="Wingdings" panose="05000000000000000000" pitchFamily="2" charset="2"/>
              <a:buChar char="Ø"/>
            </a:pPr>
            <a:r>
              <a:rPr lang="ja-JP" altLang="en-US" sz="1600" u="sng" dirty="0" smtClean="0">
                <a:solidFill>
                  <a:prstClr val="black"/>
                </a:solidFill>
                <a:latin typeface="Meiryo UI"/>
                <a:ea typeface="Meiryo UI"/>
              </a:rPr>
              <a:t>大阪</a:t>
            </a:r>
            <a:r>
              <a:rPr lang="ja-JP" altLang="en-US" sz="1600" u="sng" dirty="0">
                <a:solidFill>
                  <a:prstClr val="black"/>
                </a:solidFill>
                <a:latin typeface="Meiryo UI"/>
                <a:ea typeface="Meiryo UI"/>
              </a:rPr>
              <a:t>は経済副首都として伸びていった方</a:t>
            </a:r>
            <a:r>
              <a:rPr lang="ja-JP" altLang="en-US" sz="1600" u="sng" dirty="0">
                <a:solidFill>
                  <a:schemeClr val="tx1"/>
                </a:solidFill>
                <a:latin typeface="Meiryo UI"/>
                <a:ea typeface="Meiryo UI"/>
              </a:rPr>
              <a:t>がよい。政治行政副首都の実現可能性があるのはむしろ埼玉</a:t>
            </a:r>
            <a:r>
              <a:rPr lang="ja-JP" altLang="en-US" sz="1600" u="sng" dirty="0" smtClean="0">
                <a:solidFill>
                  <a:schemeClr val="tx1"/>
                </a:solidFill>
                <a:latin typeface="Meiryo UI"/>
                <a:ea typeface="Meiryo UI"/>
              </a:rPr>
              <a:t>。埼玉は関東</a:t>
            </a:r>
            <a:r>
              <a:rPr lang="ja-JP" altLang="en-US" sz="1600" u="sng" dirty="0">
                <a:solidFill>
                  <a:schemeClr val="tx1"/>
                </a:solidFill>
                <a:latin typeface="Meiryo UI"/>
                <a:ea typeface="Meiryo UI"/>
              </a:rPr>
              <a:t>の国の機関が全部集まって、地理的に内陸。</a:t>
            </a:r>
            <a:r>
              <a:rPr lang="ja-JP" altLang="en-US" sz="1600" dirty="0">
                <a:solidFill>
                  <a:schemeClr val="tx1"/>
                </a:solidFill>
                <a:latin typeface="Meiryo UI"/>
                <a:ea typeface="Meiryo UI"/>
              </a:rPr>
              <a:t>だから、</a:t>
            </a:r>
            <a:r>
              <a:rPr lang="ja-JP" altLang="en-US" sz="1600" u="sng" dirty="0">
                <a:solidFill>
                  <a:schemeClr val="tx1"/>
                </a:solidFill>
                <a:latin typeface="Meiryo UI"/>
                <a:ea typeface="Meiryo UI"/>
              </a:rPr>
              <a:t>副首都</a:t>
            </a:r>
            <a:r>
              <a:rPr lang="ja-JP" altLang="en-US" sz="1600" u="sng" dirty="0" smtClean="0">
                <a:solidFill>
                  <a:schemeClr val="tx1"/>
                </a:solidFill>
                <a:latin typeface="Meiryo UI"/>
                <a:ea typeface="Meiryo UI"/>
              </a:rPr>
              <a:t>は政治行政と経済の二つ</a:t>
            </a:r>
            <a:r>
              <a:rPr lang="ja-JP" altLang="en-US" sz="1600" u="sng" dirty="0">
                <a:solidFill>
                  <a:schemeClr val="tx1"/>
                </a:solidFill>
                <a:latin typeface="Meiryo UI"/>
                <a:ea typeface="Meiryo UI"/>
              </a:rPr>
              <a:t>あった方がよい。</a:t>
            </a:r>
            <a:r>
              <a:rPr lang="ja-JP" altLang="en-US" sz="1600" dirty="0">
                <a:solidFill>
                  <a:schemeClr val="tx1"/>
                </a:solidFill>
                <a:latin typeface="Meiryo UI"/>
                <a:ea typeface="Meiryo UI"/>
              </a:rPr>
              <a:t>政治行政</a:t>
            </a:r>
            <a:r>
              <a:rPr lang="ja-JP" altLang="en-US" sz="1600" dirty="0" smtClean="0">
                <a:solidFill>
                  <a:schemeClr val="tx1"/>
                </a:solidFill>
                <a:latin typeface="Meiryo UI"/>
                <a:ea typeface="Meiryo UI"/>
              </a:rPr>
              <a:t>副首都は</a:t>
            </a:r>
            <a:r>
              <a:rPr lang="ja-JP" altLang="en-US" sz="1600" dirty="0">
                <a:solidFill>
                  <a:schemeClr val="tx1"/>
                </a:solidFill>
                <a:latin typeface="Meiryo UI"/>
                <a:ea typeface="Meiryo UI"/>
              </a:rPr>
              <a:t>大きくなくてよい。行政機能が維持できればよい</a:t>
            </a:r>
            <a:r>
              <a:rPr lang="ja-JP" altLang="en-US" sz="1600" dirty="0" smtClean="0">
                <a:solidFill>
                  <a:schemeClr val="tx1"/>
                </a:solidFill>
                <a:latin typeface="Meiryo UI"/>
                <a:ea typeface="Meiryo UI"/>
              </a:rPr>
              <a:t>。ただ、</a:t>
            </a:r>
            <a:r>
              <a:rPr lang="ja-JP" altLang="en-US" sz="1600" u="sng" dirty="0" smtClean="0">
                <a:solidFill>
                  <a:schemeClr val="tx1"/>
                </a:solidFill>
                <a:latin typeface="Meiryo UI"/>
                <a:ea typeface="Meiryo UI"/>
              </a:rPr>
              <a:t>日本</a:t>
            </a:r>
            <a:r>
              <a:rPr lang="ja-JP" altLang="en-US" sz="1600" u="sng" dirty="0">
                <a:solidFill>
                  <a:schemeClr val="tx1"/>
                </a:solidFill>
                <a:latin typeface="Meiryo UI"/>
                <a:ea typeface="Meiryo UI"/>
              </a:rPr>
              <a:t>全体の発展のためには経済副首都の方が</a:t>
            </a:r>
            <a:r>
              <a:rPr lang="ja-JP" altLang="en-US" sz="1600" u="sng" dirty="0" smtClean="0">
                <a:solidFill>
                  <a:schemeClr val="tx1"/>
                </a:solidFill>
                <a:latin typeface="Meiryo UI"/>
                <a:ea typeface="Meiryo UI"/>
              </a:rPr>
              <a:t>大事</a:t>
            </a:r>
            <a:r>
              <a:rPr lang="ja-JP" altLang="en-US" sz="1600" u="sng" dirty="0">
                <a:solidFill>
                  <a:schemeClr val="tx1"/>
                </a:solidFill>
                <a:latin typeface="Meiryo UI"/>
                <a:ea typeface="Meiryo UI"/>
              </a:rPr>
              <a:t>。</a:t>
            </a:r>
            <a:r>
              <a:rPr lang="ja-JP" altLang="en-US" sz="1600" dirty="0">
                <a:solidFill>
                  <a:schemeClr val="tx1"/>
                </a:solidFill>
                <a:latin typeface="Meiryo UI"/>
                <a:ea typeface="Meiryo UI"/>
              </a:rPr>
              <a:t>経済機能を東京だけに集めても、災害</a:t>
            </a:r>
            <a:r>
              <a:rPr lang="ja-JP" altLang="en-US" sz="1600" dirty="0" smtClean="0">
                <a:solidFill>
                  <a:schemeClr val="tx1"/>
                </a:solidFill>
                <a:latin typeface="Meiryo UI"/>
                <a:ea typeface="Meiryo UI"/>
              </a:rPr>
              <a:t>時に破壊</a:t>
            </a:r>
            <a:r>
              <a:rPr lang="ja-JP" altLang="en-US" sz="1600" dirty="0">
                <a:solidFill>
                  <a:schemeClr val="tx1"/>
                </a:solidFill>
                <a:latin typeface="Meiryo UI"/>
                <a:ea typeface="Meiryo UI"/>
              </a:rPr>
              <a:t>されたら終わり</a:t>
            </a:r>
            <a:r>
              <a:rPr lang="ja-JP" altLang="en-US" sz="1600" dirty="0" smtClean="0">
                <a:solidFill>
                  <a:schemeClr val="tx1"/>
                </a:solidFill>
                <a:latin typeface="Meiryo UI"/>
                <a:ea typeface="Meiryo UI"/>
              </a:rPr>
              <a:t>。</a:t>
            </a:r>
            <a:r>
              <a:rPr lang="ja-JP" altLang="en-US" sz="1600" dirty="0">
                <a:solidFill>
                  <a:schemeClr val="tx1"/>
                </a:solidFill>
                <a:latin typeface="Meiryo UI"/>
                <a:ea typeface="Meiryo UI"/>
              </a:rPr>
              <a:t>道州制が実現した折には、政治行政副首都は、各州の州都を順番に回っていくことも</a:t>
            </a:r>
            <a:r>
              <a:rPr lang="ja-JP" altLang="en-US" sz="1600" dirty="0" smtClean="0">
                <a:solidFill>
                  <a:schemeClr val="tx1"/>
                </a:solidFill>
                <a:latin typeface="Meiryo UI"/>
                <a:ea typeface="Meiryo UI"/>
              </a:rPr>
              <a:t>考えられる</a:t>
            </a:r>
            <a:r>
              <a:rPr lang="ja-JP" altLang="en-US" sz="1600" dirty="0">
                <a:solidFill>
                  <a:schemeClr val="tx1"/>
                </a:solidFill>
                <a:latin typeface="Meiryo UI"/>
                <a:ea typeface="Meiryo UI"/>
              </a:rPr>
              <a:t>が、</a:t>
            </a:r>
            <a:r>
              <a:rPr lang="ja-JP" altLang="en-US" sz="1600" dirty="0" smtClean="0">
                <a:solidFill>
                  <a:schemeClr val="tx1"/>
                </a:solidFill>
                <a:latin typeface="Meiryo UI"/>
                <a:ea typeface="Meiryo UI"/>
              </a:rPr>
              <a:t>経済副首都は、都市で順番に回していくのは難しい。</a:t>
            </a:r>
            <a:endParaRPr lang="ja-JP" altLang="en-US" sz="1600" dirty="0">
              <a:solidFill>
                <a:schemeClr val="tx1"/>
              </a:solidFill>
              <a:latin typeface="Meiryo UI"/>
              <a:ea typeface="Meiryo UI"/>
            </a:endParaRPr>
          </a:p>
        </p:txBody>
      </p:sp>
      <p:sp>
        <p:nvSpPr>
          <p:cNvPr id="10" name="正方形/長方形 9"/>
          <p:cNvSpPr/>
          <p:nvPr/>
        </p:nvSpPr>
        <p:spPr>
          <a:xfrm>
            <a:off x="-17884" y="2900681"/>
            <a:ext cx="2743200" cy="3899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金井</a:t>
            </a:r>
            <a:r>
              <a:rPr kumimoji="1" lang="ja-JP" altLang="en-US" sz="1600" dirty="0" smtClean="0">
                <a:solidFill>
                  <a:schemeClr val="tx1"/>
                </a:solidFill>
                <a:latin typeface="Meiryo UI" panose="020B0604030504040204" pitchFamily="50" charset="-128"/>
                <a:ea typeface="Meiryo UI" panose="020B0604030504040204" pitchFamily="50" charset="-128"/>
              </a:rPr>
              <a:t>特別顧問</a:t>
            </a:r>
            <a:r>
              <a:rPr kumimoji="1" lang="en-US" altLang="ja-JP" sz="1600" dirty="0" smtClean="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665883" y="3197748"/>
            <a:ext cx="8683075" cy="103547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lnSpc>
                <a:spcPts val="1800"/>
              </a:lnSpc>
              <a:spcBef>
                <a:spcPts val="600"/>
              </a:spcBef>
              <a:spcAft>
                <a:spcPts val="600"/>
              </a:spcAft>
              <a:buFont typeface="Wingdings" panose="05000000000000000000" pitchFamily="2" charset="2"/>
              <a:buChar char="Ø"/>
            </a:pPr>
            <a:r>
              <a:rPr lang="ja-JP" altLang="en-US" sz="1600" dirty="0" smtClean="0">
                <a:solidFill>
                  <a:prstClr val="black"/>
                </a:solidFill>
                <a:latin typeface="Meiryo UI"/>
                <a:ea typeface="Meiryo UI"/>
              </a:rPr>
              <a:t>副首都</a:t>
            </a:r>
            <a:r>
              <a:rPr lang="ja-JP" altLang="en-US" sz="1600" dirty="0">
                <a:solidFill>
                  <a:prstClr val="black"/>
                </a:solidFill>
                <a:latin typeface="Meiryo UI"/>
                <a:ea typeface="Meiryo UI"/>
              </a:rPr>
              <a:t>でなければならないことを検証し、方向性をもう一度明らかにすることも大事。</a:t>
            </a:r>
            <a:r>
              <a:rPr lang="ja-JP" altLang="en-US" sz="1600" u="sng" dirty="0">
                <a:solidFill>
                  <a:prstClr val="black"/>
                </a:solidFill>
                <a:latin typeface="Meiryo UI"/>
                <a:ea typeface="Meiryo UI"/>
              </a:rPr>
              <a:t>国ではできていない</a:t>
            </a:r>
            <a:r>
              <a:rPr lang="ja-JP" altLang="en-US" sz="1600" u="sng" dirty="0" smtClean="0">
                <a:solidFill>
                  <a:prstClr val="black"/>
                </a:solidFill>
                <a:latin typeface="Meiryo UI"/>
                <a:ea typeface="Meiryo UI"/>
              </a:rPr>
              <a:t>こと</a:t>
            </a:r>
            <a:r>
              <a:rPr lang="ja-JP" altLang="en-US" sz="1600" u="sng" dirty="0">
                <a:solidFill>
                  <a:prstClr val="black"/>
                </a:solidFill>
                <a:latin typeface="Meiryo UI"/>
                <a:ea typeface="Meiryo UI"/>
              </a:rPr>
              <a:t>を先行してできることが副首都という考え方もある。</a:t>
            </a:r>
            <a:r>
              <a:rPr lang="ja-JP" altLang="en-US" sz="1600" dirty="0">
                <a:solidFill>
                  <a:prstClr val="black"/>
                </a:solidFill>
                <a:latin typeface="Meiryo UI"/>
                <a:ea typeface="Meiryo UI"/>
              </a:rPr>
              <a:t>例えば、教育無償化は、大阪で国に先行して実現</a:t>
            </a:r>
            <a:r>
              <a:rPr lang="ja-JP" altLang="en-US" sz="1600" dirty="0" smtClean="0">
                <a:solidFill>
                  <a:prstClr val="black"/>
                </a:solidFill>
                <a:latin typeface="Meiryo UI"/>
                <a:ea typeface="Meiryo UI"/>
              </a:rPr>
              <a:t>。大阪</a:t>
            </a:r>
            <a:r>
              <a:rPr lang="ja-JP" altLang="en-US" sz="1600" dirty="0">
                <a:solidFill>
                  <a:prstClr val="black"/>
                </a:solidFill>
                <a:latin typeface="Meiryo UI"/>
                <a:ea typeface="Meiryo UI"/>
              </a:rPr>
              <a:t>の先行事例を国に働きかけ、国の制度とするというようなこともできる。</a:t>
            </a:r>
          </a:p>
        </p:txBody>
      </p:sp>
      <p:sp>
        <p:nvSpPr>
          <p:cNvPr id="14" name="正方形/長方形 13"/>
          <p:cNvSpPr/>
          <p:nvPr/>
        </p:nvSpPr>
        <p:spPr>
          <a:xfrm>
            <a:off x="297897" y="4496931"/>
            <a:ext cx="2743200" cy="3899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有識者（言論関係）</a:t>
            </a:r>
            <a:r>
              <a:rPr kumimoji="1" lang="en-US" altLang="ja-JP" sz="1600" dirty="0" smtClean="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614709" y="4886896"/>
            <a:ext cx="8683075" cy="171116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lnSpc>
                <a:spcPts val="1800"/>
              </a:lnSpc>
              <a:spcBef>
                <a:spcPts val="600"/>
              </a:spcBef>
              <a:spcAft>
                <a:spcPts val="600"/>
              </a:spcAft>
              <a:buFont typeface="Wingdings" panose="05000000000000000000" pitchFamily="2" charset="2"/>
              <a:buChar char="Ø"/>
            </a:pPr>
            <a:r>
              <a:rPr lang="ja-JP" altLang="en-US" sz="1600" dirty="0" smtClean="0">
                <a:solidFill>
                  <a:schemeClr val="tx1"/>
                </a:solidFill>
                <a:latin typeface="Meiryo UI"/>
                <a:ea typeface="Meiryo UI"/>
              </a:rPr>
              <a:t>過去に主題であった国の</a:t>
            </a:r>
            <a:r>
              <a:rPr lang="ja-JP" altLang="en-US" sz="1600" dirty="0" smtClean="0">
                <a:solidFill>
                  <a:prstClr val="black"/>
                </a:solidFill>
                <a:latin typeface="Meiryo UI"/>
                <a:ea typeface="Meiryo UI"/>
              </a:rPr>
              <a:t>出先</a:t>
            </a:r>
            <a:r>
              <a:rPr lang="ja-JP" altLang="en-US" sz="1600" dirty="0">
                <a:solidFill>
                  <a:prstClr val="black"/>
                </a:solidFill>
                <a:latin typeface="Meiryo UI"/>
                <a:ea typeface="Meiryo UI"/>
              </a:rPr>
              <a:t>機関の移転が現実的に難しいが、広域行政はそれだけではない。</a:t>
            </a:r>
            <a:r>
              <a:rPr lang="ja-JP" altLang="en-US" sz="1600" dirty="0" smtClean="0">
                <a:solidFill>
                  <a:prstClr val="black"/>
                </a:solidFill>
                <a:latin typeface="Meiryo UI"/>
                <a:ea typeface="Meiryo UI"/>
              </a:rPr>
              <a:t>大阪や、京都など行政が</a:t>
            </a:r>
            <a:r>
              <a:rPr lang="ja-JP" altLang="en-US" sz="1600" dirty="0">
                <a:solidFill>
                  <a:prstClr val="black"/>
                </a:solidFill>
                <a:latin typeface="Meiryo UI"/>
                <a:ea typeface="Meiryo UI"/>
              </a:rPr>
              <a:t>分かれていて、いろいろ支障が出ることもあるわけだから、関西広域連合が、そのうえに存在する広域</a:t>
            </a:r>
            <a:r>
              <a:rPr lang="ja-JP" altLang="en-US" sz="1600" dirty="0" smtClean="0">
                <a:solidFill>
                  <a:prstClr val="black"/>
                </a:solidFill>
                <a:latin typeface="Meiryo UI"/>
                <a:ea typeface="Meiryo UI"/>
              </a:rPr>
              <a:t>行政体</a:t>
            </a:r>
            <a:r>
              <a:rPr lang="ja-JP" altLang="en-US" sz="1600" dirty="0">
                <a:solidFill>
                  <a:prstClr val="black"/>
                </a:solidFill>
                <a:latin typeface="Meiryo UI"/>
                <a:ea typeface="Meiryo UI"/>
              </a:rPr>
              <a:t>としてやるべきことはあると思う。関西広域連合が音頭</a:t>
            </a:r>
            <a:r>
              <a:rPr lang="ja-JP" altLang="en-US" sz="1600" dirty="0" smtClean="0">
                <a:solidFill>
                  <a:prstClr val="black"/>
                </a:solidFill>
                <a:latin typeface="Meiryo UI"/>
                <a:ea typeface="Meiryo UI"/>
              </a:rPr>
              <a:t>を取って</a:t>
            </a:r>
            <a:r>
              <a:rPr lang="ja-JP" altLang="en-US" sz="1600" dirty="0">
                <a:solidFill>
                  <a:prstClr val="black"/>
                </a:solidFill>
                <a:latin typeface="Meiryo UI"/>
                <a:ea typeface="Meiryo UI"/>
              </a:rPr>
              <a:t>、デジタルも活用して規制の標準化、</a:t>
            </a:r>
            <a:r>
              <a:rPr lang="ja-JP" altLang="en-US" sz="1600" dirty="0" smtClean="0">
                <a:solidFill>
                  <a:prstClr val="black"/>
                </a:solidFill>
                <a:latin typeface="Meiryo UI"/>
                <a:ea typeface="Meiryo UI"/>
              </a:rPr>
              <a:t>申請書</a:t>
            </a:r>
            <a:r>
              <a:rPr lang="ja-JP" altLang="en-US" sz="1600" dirty="0">
                <a:solidFill>
                  <a:prstClr val="black"/>
                </a:solidFill>
                <a:latin typeface="Meiryo UI"/>
                <a:ea typeface="Meiryo UI"/>
              </a:rPr>
              <a:t>の統一に取り組んではどうか</a:t>
            </a:r>
            <a:r>
              <a:rPr lang="ja-JP" altLang="en-US" sz="1600" dirty="0" smtClean="0">
                <a:solidFill>
                  <a:prstClr val="black"/>
                </a:solidFill>
                <a:latin typeface="Meiryo UI"/>
                <a:ea typeface="Meiryo UI"/>
              </a:rPr>
              <a:t>。</a:t>
            </a:r>
            <a:endParaRPr lang="ja-JP" altLang="en-US" sz="1600" dirty="0">
              <a:solidFill>
                <a:prstClr val="black"/>
              </a:solidFill>
              <a:latin typeface="Meiryo UI"/>
              <a:ea typeface="Meiryo UI"/>
            </a:endParaRPr>
          </a:p>
          <a:p>
            <a:pPr marL="285750" indent="-285750">
              <a:lnSpc>
                <a:spcPts val="1800"/>
              </a:lnSpc>
              <a:spcBef>
                <a:spcPts val="600"/>
              </a:spcBef>
              <a:spcAft>
                <a:spcPts val="600"/>
              </a:spcAft>
              <a:buFont typeface="Wingdings" panose="05000000000000000000" pitchFamily="2" charset="2"/>
              <a:buChar char="Ø"/>
            </a:pPr>
            <a:r>
              <a:rPr lang="ja-JP" altLang="en-US" sz="1600" dirty="0">
                <a:solidFill>
                  <a:prstClr val="black"/>
                </a:solidFill>
                <a:latin typeface="Meiryo UI"/>
                <a:ea typeface="Meiryo UI"/>
              </a:rPr>
              <a:t>関西広域連合に関西出身の国会議員を呼んで議論しようと言っていたことがある。</a:t>
            </a:r>
          </a:p>
        </p:txBody>
      </p:sp>
    </p:spTree>
    <p:extLst>
      <p:ext uri="{BB962C8B-B14F-4D97-AF65-F5344CB8AC3E}">
        <p14:creationId xmlns:p14="http://schemas.microsoft.com/office/powerpoint/2010/main" val="2747389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681251724"/>
              </p:ext>
            </p:extLst>
          </p:nvPr>
        </p:nvGraphicFramePr>
        <p:xfrm>
          <a:off x="419568" y="652224"/>
          <a:ext cx="9210847" cy="2636885"/>
        </p:xfrm>
        <a:graphic>
          <a:graphicData uri="http://schemas.openxmlformats.org/drawingml/2006/table">
            <a:tbl>
              <a:tblPr firstRow="1" bandRow="1">
                <a:tableStyleId>{5C22544A-7EE6-4342-B048-85BDC9FD1C3A}</a:tableStyleId>
              </a:tblPr>
              <a:tblGrid>
                <a:gridCol w="9210847">
                  <a:extLst>
                    <a:ext uri="{9D8B030D-6E8A-4147-A177-3AD203B41FA5}">
                      <a16:colId xmlns:a16="http://schemas.microsoft.com/office/drawing/2014/main" val="277288671"/>
                    </a:ext>
                  </a:extLst>
                </a:gridCol>
              </a:tblGrid>
              <a:tr h="363316">
                <a:tc>
                  <a:txBody>
                    <a:bodyPr/>
                    <a:lstStyle/>
                    <a:p>
                      <a:pPr>
                        <a:lnSpc>
                          <a:spcPts val="1600"/>
                        </a:lnSpc>
                        <a:spcBef>
                          <a:spcPts val="1200"/>
                        </a:spcBef>
                      </a:pPr>
                      <a:r>
                        <a:rPr kumimoji="1" lang="ja-JP" altLang="en-US" dirty="0" smtClean="0">
                          <a:solidFill>
                            <a:schemeClr val="tx1"/>
                          </a:solidFill>
                        </a:rPr>
                        <a:t>　　　　　　　　　       国との関係に関して考えられる示唆</a:t>
                      </a:r>
                      <a:endParaRPr kumimoji="1" lang="ja-JP" altLang="en-US" dirty="0">
                        <a:solidFill>
                          <a:schemeClr val="tx1"/>
                        </a:solidFill>
                      </a:endParaRPr>
                    </a:p>
                  </a:txBody>
                  <a:tcPr anchor="ctr"/>
                </a:tc>
                <a:extLst>
                  <a:ext uri="{0D108BD9-81ED-4DB2-BD59-A6C34878D82A}">
                    <a16:rowId xmlns:a16="http://schemas.microsoft.com/office/drawing/2014/main" val="2594003273"/>
                  </a:ext>
                </a:extLst>
              </a:tr>
              <a:tr h="2273569">
                <a:tc>
                  <a:txBody>
                    <a:bodyPr/>
                    <a:lstStyle/>
                    <a:p>
                      <a:pPr marL="174625" marR="0" lvl="0" indent="-174625" algn="just" defTabSz="914400" rtl="0" eaLnBrk="1" fontAlgn="auto" latinLnBrk="0" hangingPunct="1">
                        <a:lnSpc>
                          <a:spcPts val="1600"/>
                        </a:lnSpc>
                        <a:spcBef>
                          <a:spcPts val="1200"/>
                        </a:spcBef>
                        <a:spcAft>
                          <a:spcPts val="600"/>
                        </a:spcAft>
                        <a:buClrTx/>
                        <a:buSzTx/>
                        <a:buFont typeface="Meiryo UI" panose="020B0604030504040204" pitchFamily="50" charset="-128"/>
                        <a:buChar char="◯"/>
                        <a:tabLst/>
                        <a:defRPr/>
                      </a:pPr>
                      <a:r>
                        <a:rPr kumimoji="1" lang="ja-JP" altLang="en-US" sz="13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中央政府が明確にビジョンを示し、地方政府と目標を共有</a:t>
                      </a:r>
                      <a:r>
                        <a:rPr kumimoji="1" lang="ja-JP" altLang="en-US" sz="13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することで、施策の推進力を高めることができるのではないか。</a:t>
                      </a:r>
                    </a:p>
                    <a:p>
                      <a:pPr marL="174625" marR="0" lvl="0" indent="-174625" algn="just" defTabSz="914400" rtl="0" eaLnBrk="1" fontAlgn="auto" latinLnBrk="0" hangingPunct="1">
                        <a:lnSpc>
                          <a:spcPts val="1600"/>
                        </a:lnSpc>
                        <a:spcBef>
                          <a:spcPts val="1200"/>
                        </a:spcBef>
                        <a:spcAft>
                          <a:spcPts val="600"/>
                        </a:spcAft>
                        <a:buClrTx/>
                        <a:buSzTx/>
                        <a:buFont typeface="Meiryo UI" panose="020B0604030504040204" pitchFamily="50" charset="-128"/>
                        <a:buChar char="◯"/>
                        <a:tabLst/>
                        <a:defRPr/>
                      </a:pPr>
                      <a:r>
                        <a:rPr kumimoji="1" lang="ja-JP" altLang="en-US" sz="13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国が都市を経済成長の主要なエンジンと位置づける</a:t>
                      </a:r>
                      <a:r>
                        <a:rPr kumimoji="1" lang="ja-JP" altLang="en-US" sz="13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など、都市が稼いでいけるような地域政策を推進していく姿勢が求められるのではないか。</a:t>
                      </a:r>
                      <a:endParaRPr kumimoji="1" lang="en-US" altLang="ja-JP" sz="13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4625" marR="0" lvl="0" indent="-174625" algn="just" defTabSz="914400" rtl="0" eaLnBrk="1" fontAlgn="auto" latinLnBrk="0" hangingPunct="1">
                        <a:lnSpc>
                          <a:spcPts val="1600"/>
                        </a:lnSpc>
                        <a:spcBef>
                          <a:spcPts val="1200"/>
                        </a:spcBef>
                        <a:spcAft>
                          <a:spcPts val="600"/>
                        </a:spcAft>
                        <a:buClrTx/>
                        <a:buSzTx/>
                        <a:buFont typeface="Meiryo UI" panose="020B0604030504040204" pitchFamily="50" charset="-128"/>
                        <a:buChar char="◯"/>
                        <a:tabLst/>
                        <a:defRPr/>
                      </a:pPr>
                      <a:r>
                        <a:rPr kumimoji="1" lang="ja-JP" altLang="en-US" sz="13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国によるエンタープライズゾーン（規制緩和や税の減免など）の設定</a:t>
                      </a:r>
                      <a:r>
                        <a:rPr kumimoji="1" lang="ja-JP" altLang="en-US" sz="13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や</a:t>
                      </a:r>
                      <a:r>
                        <a:rPr kumimoji="1" lang="ja-JP" altLang="en-US" sz="13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国と地域の官民組織（地域産業パートナーシップ）との協定（</a:t>
                      </a:r>
                      <a:r>
                        <a:rPr kumimoji="1" lang="en-US" altLang="ja-JP" sz="13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Growth Deal</a:t>
                      </a:r>
                      <a:r>
                        <a:rPr kumimoji="1" lang="ja-JP" altLang="en-US" sz="13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）による投資促進</a:t>
                      </a:r>
                      <a:r>
                        <a:rPr kumimoji="1" lang="ja-JP" altLang="en-US" sz="13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などの取組みが求められるのではないか。</a:t>
                      </a:r>
                      <a:endParaRPr kumimoji="1" lang="ja-JP" altLang="en-US" sz="13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4625" marR="0" lvl="0" indent="-174625" algn="just" defTabSz="914400" rtl="0" eaLnBrk="1" fontAlgn="auto" latinLnBrk="0" hangingPunct="1">
                        <a:lnSpc>
                          <a:spcPts val="1600"/>
                        </a:lnSpc>
                        <a:spcBef>
                          <a:spcPts val="1200"/>
                        </a:spcBef>
                        <a:spcAft>
                          <a:spcPts val="600"/>
                        </a:spcAft>
                        <a:buClrTx/>
                        <a:buSzTx/>
                        <a:buFont typeface="Meiryo UI" panose="020B0604030504040204" pitchFamily="50" charset="-128"/>
                        <a:buChar char="◯"/>
                        <a:tabLst/>
                        <a:defRPr/>
                      </a:pPr>
                      <a:r>
                        <a:rPr kumimoji="1" lang="ja-JP" altLang="en-US" sz="13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国との協定（</a:t>
                      </a:r>
                      <a:r>
                        <a:rPr kumimoji="1" lang="en-US" altLang="ja-JP" sz="13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City Deal</a:t>
                      </a:r>
                      <a:r>
                        <a:rPr kumimoji="1" lang="ja-JP" altLang="en-US" sz="13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等）による地方が権限と財源を確保</a:t>
                      </a:r>
                      <a:r>
                        <a:rPr kumimoji="1" lang="ja-JP" altLang="en-US" sz="13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する仕組みを設けることで、創意工夫を凝らした取り組みを推進することが可能となるのではないか。</a:t>
                      </a:r>
                      <a:r>
                        <a:rPr kumimoji="1" lang="ja-JP" altLang="en-US" sz="8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8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330168966"/>
                  </a:ext>
                </a:extLst>
              </a:tr>
            </a:tbl>
          </a:graphicData>
        </a:graphic>
      </p:graphicFrame>
      <p:sp>
        <p:nvSpPr>
          <p:cNvPr id="7" name="テキスト ボックス 6"/>
          <p:cNvSpPr txBox="1"/>
          <p:nvPr/>
        </p:nvSpPr>
        <p:spPr>
          <a:xfrm>
            <a:off x="360261" y="3388488"/>
            <a:ext cx="9329459" cy="383182"/>
          </a:xfrm>
          <a:prstGeom prst="rect">
            <a:avLst/>
          </a:prstGeom>
          <a:noFill/>
        </p:spPr>
        <p:txBody>
          <a:bodyPr wrap="square" rtlCol="0">
            <a:spAutoFit/>
          </a:bodyPr>
          <a:lstStyle/>
          <a:p>
            <a:pPr defTabSz="479969"/>
            <a:r>
              <a:rPr kumimoji="1" lang="en-US" altLang="ja-JP" sz="1890" b="1" dirty="0" smtClean="0">
                <a:solidFill>
                  <a:prstClr val="black"/>
                </a:solidFill>
                <a:latin typeface="Meiryo UI" panose="020B0604030504040204" pitchFamily="50" charset="-128"/>
                <a:ea typeface="Meiryo UI" panose="020B0604030504040204" pitchFamily="50" charset="-128"/>
              </a:rPr>
              <a:t>【</a:t>
            </a:r>
            <a:r>
              <a:rPr kumimoji="1" lang="ja-JP" altLang="en-US" sz="1890" b="1" dirty="0" smtClean="0">
                <a:solidFill>
                  <a:prstClr val="black"/>
                </a:solidFill>
                <a:latin typeface="Meiryo UI" panose="020B0604030504040204" pitchFamily="50" charset="-128"/>
                <a:ea typeface="Meiryo UI" panose="020B0604030504040204" pitchFamily="50" charset="-128"/>
              </a:rPr>
              <a:t>参考</a:t>
            </a:r>
            <a:r>
              <a:rPr kumimoji="1" lang="en-US" altLang="ja-JP" sz="1890" b="1" dirty="0" smtClean="0">
                <a:solidFill>
                  <a:prstClr val="black"/>
                </a:solidFill>
                <a:latin typeface="Meiryo UI" panose="020B0604030504040204" pitchFamily="50" charset="-128"/>
                <a:ea typeface="Meiryo UI" panose="020B0604030504040204" pitchFamily="50" charset="-128"/>
              </a:rPr>
              <a:t>】</a:t>
            </a:r>
            <a:r>
              <a:rPr kumimoji="1" lang="ja-JP" altLang="en-US" sz="1890" b="1" dirty="0" smtClean="0">
                <a:solidFill>
                  <a:prstClr val="black"/>
                </a:solidFill>
                <a:latin typeface="Meiryo UI" panose="020B0604030504040204" pitchFamily="50" charset="-128"/>
                <a:ea typeface="Meiryo UI" panose="020B0604030504040204" pitchFamily="50" charset="-128"/>
              </a:rPr>
              <a:t>現行ビジョンでの関連部分の記述　　</a:t>
            </a:r>
            <a:r>
              <a:rPr kumimoji="1" lang="en-US" altLang="ja-JP" sz="1200" dirty="0" smtClean="0">
                <a:solidFill>
                  <a:prstClr val="black"/>
                </a:solidFill>
                <a:latin typeface="Meiryo UI" panose="020B0604030504040204" pitchFamily="50" charset="-128"/>
                <a:ea typeface="Meiryo UI" panose="020B0604030504040204" pitchFamily="50" charset="-128"/>
              </a:rPr>
              <a:t>※</a:t>
            </a:r>
            <a:r>
              <a:rPr kumimoji="1" lang="ja-JP" altLang="en-US" sz="1200" dirty="0" smtClean="0">
                <a:solidFill>
                  <a:prstClr val="black"/>
                </a:solidFill>
                <a:latin typeface="Meiryo UI" panose="020B0604030504040204" pitchFamily="50" charset="-128"/>
                <a:ea typeface="Meiryo UI" panose="020B0604030504040204" pitchFamily="50" charset="-128"/>
              </a:rPr>
              <a:t>抜粋要約</a:t>
            </a:r>
            <a:endParaRPr kumimoji="1" lang="ja-JP" altLang="en-US" sz="1200" dirty="0">
              <a:solidFill>
                <a:prstClr val="black"/>
              </a:solidFill>
              <a:latin typeface="Meiryo UI" panose="020B0604030504040204" pitchFamily="50" charset="-128"/>
              <a:ea typeface="Meiryo UI" panose="020B0604030504040204" pitchFamily="50" charset="-128"/>
            </a:endParaRPr>
          </a:p>
        </p:txBody>
      </p:sp>
      <p:sp>
        <p:nvSpPr>
          <p:cNvPr id="8" name="正方形/長方形 7"/>
          <p:cNvSpPr/>
          <p:nvPr/>
        </p:nvSpPr>
        <p:spPr>
          <a:xfrm>
            <a:off x="203200" y="3784181"/>
            <a:ext cx="9486520" cy="32849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just" defTabSz="914400">
              <a:spcAft>
                <a:spcPts val="600"/>
              </a:spcAft>
              <a:defRPr/>
            </a:pPr>
            <a:r>
              <a:rPr kumimoji="1" lang="ja-JP" altLang="en-US" sz="1300" b="1" kern="100" dirty="0" smtClean="0">
                <a:solidFill>
                  <a:prstClr val="black"/>
                </a:solidFill>
                <a:latin typeface="Meiryo UI" panose="020B0604030504040204" pitchFamily="50" charset="-128"/>
                <a:ea typeface="Meiryo UI" panose="020B0604030504040204" pitchFamily="50" charset="-128"/>
              </a:rPr>
              <a:t>■国機関移転等の働きかけ</a:t>
            </a:r>
            <a:endParaRPr kumimoji="1" lang="en-US" altLang="ja-JP" sz="1300" b="1" kern="100" dirty="0" smtClean="0">
              <a:solidFill>
                <a:prstClr val="black"/>
              </a:solidFill>
              <a:latin typeface="Meiryo UI" panose="020B0604030504040204" pitchFamily="50" charset="-128"/>
              <a:ea typeface="Meiryo UI" panose="020B0604030504040204" pitchFamily="50" charset="-128"/>
            </a:endParaRPr>
          </a:p>
          <a:p>
            <a:pPr lvl="0" algn="just" defTabSz="914400">
              <a:spcAft>
                <a:spcPts val="600"/>
              </a:spcAft>
              <a:defRPr/>
            </a:pPr>
            <a:r>
              <a:rPr kumimoji="1" lang="ja-JP" altLang="en-US" sz="1300" b="1" kern="100" dirty="0">
                <a:solidFill>
                  <a:prstClr val="black"/>
                </a:solidFill>
                <a:latin typeface="Meiryo UI" panose="020B0604030504040204" pitchFamily="50" charset="-128"/>
                <a:ea typeface="Meiryo UI" panose="020B0604030504040204" pitchFamily="50" charset="-128"/>
              </a:rPr>
              <a:t>　</a:t>
            </a:r>
            <a:r>
              <a:rPr kumimoji="1" lang="ja-JP" altLang="en-US" sz="1300" b="1" kern="100" dirty="0" smtClean="0">
                <a:solidFill>
                  <a:prstClr val="black"/>
                </a:solidFill>
                <a:latin typeface="Meiryo UI" panose="020B0604030504040204" pitchFamily="50" charset="-128"/>
                <a:ea typeface="Meiryo UI" panose="020B0604030504040204" pitchFamily="50" charset="-128"/>
              </a:rPr>
              <a:t>　</a:t>
            </a:r>
            <a:r>
              <a:rPr kumimoji="1" lang="ja-JP" altLang="en-US" sz="1300" kern="100" dirty="0" smtClean="0">
                <a:solidFill>
                  <a:prstClr val="black"/>
                </a:solidFill>
                <a:latin typeface="Meiryo UI" panose="020B0604030504040204" pitchFamily="50" charset="-128"/>
                <a:ea typeface="Meiryo UI" panose="020B0604030504040204" pitchFamily="50" charset="-128"/>
              </a:rPr>
              <a:t>地方創生で大阪に移転が決まった機関や大阪・関西に拠点等のある機関を中心に、大阪・関西での国機関の拠点性の向上を関西広域　</a:t>
            </a:r>
            <a:r>
              <a:rPr kumimoji="1" lang="en-US" altLang="ja-JP" sz="1300" kern="100" dirty="0">
                <a:solidFill>
                  <a:prstClr val="black"/>
                </a:solidFill>
                <a:latin typeface="Meiryo UI" panose="020B0604030504040204" pitchFamily="50" charset="-128"/>
                <a:ea typeface="Meiryo UI" panose="020B0604030504040204" pitchFamily="50" charset="-128"/>
              </a:rPr>
              <a:t/>
            </a:r>
            <a:br>
              <a:rPr kumimoji="1" lang="en-US" altLang="ja-JP" sz="1300" kern="100" dirty="0">
                <a:solidFill>
                  <a:prstClr val="black"/>
                </a:solidFill>
                <a:latin typeface="Meiryo UI" panose="020B0604030504040204" pitchFamily="50" charset="-128"/>
                <a:ea typeface="Meiryo UI" panose="020B0604030504040204" pitchFamily="50" charset="-128"/>
              </a:rPr>
            </a:br>
            <a:r>
              <a:rPr kumimoji="1" lang="ja-JP" altLang="en-US" sz="1300" kern="100" dirty="0" smtClean="0">
                <a:solidFill>
                  <a:prstClr val="black"/>
                </a:solidFill>
                <a:latin typeface="Meiryo UI" panose="020B0604030504040204" pitchFamily="50" charset="-128"/>
                <a:ea typeface="Meiryo UI" panose="020B0604030504040204" pitchFamily="50" charset="-128"/>
              </a:rPr>
              <a:t>　　連合や経済界と連携して求めていく。また、バックアップ機能を果たす上で必要な国機関についても今後検討を進める（具体的な対象や働</a:t>
            </a:r>
            <a:r>
              <a:rPr kumimoji="1" lang="en-US" altLang="ja-JP" sz="1300" kern="100" dirty="0" smtClean="0">
                <a:solidFill>
                  <a:prstClr val="black"/>
                </a:solidFill>
                <a:latin typeface="Meiryo UI" panose="020B0604030504040204" pitchFamily="50" charset="-128"/>
                <a:ea typeface="Meiryo UI" panose="020B0604030504040204" pitchFamily="50" charset="-128"/>
              </a:rPr>
              <a:t/>
            </a:r>
            <a:br>
              <a:rPr kumimoji="1" lang="en-US" altLang="ja-JP" sz="1300" kern="100" dirty="0" smtClean="0">
                <a:solidFill>
                  <a:prstClr val="black"/>
                </a:solidFill>
                <a:latin typeface="Meiryo UI" panose="020B0604030504040204" pitchFamily="50" charset="-128"/>
                <a:ea typeface="Meiryo UI" panose="020B0604030504040204" pitchFamily="50" charset="-128"/>
              </a:rPr>
            </a:br>
            <a:r>
              <a:rPr kumimoji="1" lang="ja-JP" altLang="en-US" sz="1300" kern="100" dirty="0" smtClean="0">
                <a:solidFill>
                  <a:prstClr val="black"/>
                </a:solidFill>
                <a:latin typeface="Meiryo UI" panose="020B0604030504040204" pitchFamily="50" charset="-128"/>
                <a:ea typeface="Meiryo UI" panose="020B0604030504040204" pitchFamily="50" charset="-128"/>
              </a:rPr>
              <a:t>　　</a:t>
            </a:r>
            <a:r>
              <a:rPr kumimoji="1" lang="ja-JP" altLang="en-US" sz="1300" kern="100" dirty="0" err="1" smtClean="0">
                <a:solidFill>
                  <a:prstClr val="black"/>
                </a:solidFill>
                <a:latin typeface="Meiryo UI" panose="020B0604030504040204" pitchFamily="50" charset="-128"/>
                <a:ea typeface="Meiryo UI" panose="020B0604030504040204" pitchFamily="50" charset="-128"/>
              </a:rPr>
              <a:t>き</a:t>
            </a:r>
            <a:r>
              <a:rPr kumimoji="1" lang="ja-JP" altLang="en-US" sz="1300" kern="100" dirty="0" smtClean="0">
                <a:solidFill>
                  <a:prstClr val="black"/>
                </a:solidFill>
                <a:latin typeface="Meiryo UI" panose="020B0604030504040204" pitchFamily="50" charset="-128"/>
                <a:ea typeface="Meiryo UI" panose="020B0604030504040204" pitchFamily="50" charset="-128"/>
              </a:rPr>
              <a:t>かけについては、今後さらに検討）。</a:t>
            </a:r>
            <a:endParaRPr kumimoji="1" lang="en-US" altLang="ja-JP" sz="1300" kern="100" dirty="0" smtClean="0">
              <a:solidFill>
                <a:prstClr val="black"/>
              </a:solidFill>
              <a:latin typeface="Meiryo UI" panose="020B0604030504040204" pitchFamily="50" charset="-128"/>
              <a:ea typeface="Meiryo UI" panose="020B0604030504040204" pitchFamily="50" charset="-128"/>
            </a:endParaRPr>
          </a:p>
          <a:p>
            <a:pPr lvl="0" algn="just" defTabSz="914400">
              <a:spcAft>
                <a:spcPts val="600"/>
              </a:spcAft>
              <a:defRPr/>
            </a:pPr>
            <a:endParaRPr kumimoji="1" lang="en-US" altLang="ja-JP" sz="300" kern="100" dirty="0" smtClean="0">
              <a:solidFill>
                <a:prstClr val="black"/>
              </a:solidFill>
              <a:latin typeface="Meiryo UI" panose="020B0604030504040204" pitchFamily="50" charset="-128"/>
              <a:ea typeface="Meiryo UI" panose="020B0604030504040204" pitchFamily="50" charset="-128"/>
            </a:endParaRPr>
          </a:p>
          <a:p>
            <a:pPr lvl="0" algn="just" defTabSz="914400">
              <a:spcAft>
                <a:spcPts val="600"/>
              </a:spcAft>
              <a:defRPr/>
            </a:pPr>
            <a:r>
              <a:rPr kumimoji="1" lang="ja-JP" altLang="en-US" sz="1300" b="1" kern="100" dirty="0" smtClean="0">
                <a:solidFill>
                  <a:prstClr val="black"/>
                </a:solidFill>
                <a:latin typeface="Meiryo UI" panose="020B0604030504040204" pitchFamily="50" charset="-128"/>
                <a:ea typeface="Meiryo UI" panose="020B0604030504040204" pitchFamily="50" charset="-128"/>
              </a:rPr>
              <a:t>■副首都化の取組みを支援する仕組みの働きかけ</a:t>
            </a:r>
            <a:endParaRPr kumimoji="1" lang="en-US" altLang="ja-JP" sz="1300" b="1" kern="100" dirty="0" smtClean="0">
              <a:solidFill>
                <a:prstClr val="black"/>
              </a:solidFill>
              <a:latin typeface="Meiryo UI" panose="020B0604030504040204" pitchFamily="50" charset="-128"/>
              <a:ea typeface="Meiryo UI" panose="020B0604030504040204" pitchFamily="50" charset="-128"/>
            </a:endParaRPr>
          </a:p>
          <a:p>
            <a:pPr lvl="0" algn="just" defTabSz="914400">
              <a:spcAft>
                <a:spcPts val="600"/>
              </a:spcAft>
              <a:defRPr/>
            </a:pPr>
            <a:r>
              <a:rPr kumimoji="1" lang="ja-JP" altLang="en-US" sz="1300" kern="100" dirty="0">
                <a:solidFill>
                  <a:prstClr val="black"/>
                </a:solidFill>
                <a:latin typeface="Meiryo UI" panose="020B0604030504040204" pitchFamily="50" charset="-128"/>
                <a:ea typeface="Meiryo UI" panose="020B0604030504040204" pitchFamily="50" charset="-128"/>
              </a:rPr>
              <a:t>　</a:t>
            </a:r>
            <a:r>
              <a:rPr kumimoji="1" lang="ja-JP" altLang="en-US" sz="1300" kern="100" dirty="0" smtClean="0">
                <a:solidFill>
                  <a:prstClr val="black"/>
                </a:solidFill>
                <a:latin typeface="Meiryo UI" panose="020B0604030504040204" pitchFamily="50" charset="-128"/>
                <a:ea typeface="Meiryo UI" panose="020B0604030504040204" pitchFamily="50" charset="-128"/>
              </a:rPr>
              <a:t>　まずは、首都機能をバックアップする拠点として大阪・関西を位置づける働きかけに着手したうえで、さらに、副首都（圏）の取組みを支援　</a:t>
            </a:r>
            <a:r>
              <a:rPr kumimoji="1" lang="en-US" altLang="ja-JP" sz="1300" kern="100" dirty="0">
                <a:solidFill>
                  <a:prstClr val="black"/>
                </a:solidFill>
                <a:latin typeface="Meiryo UI" panose="020B0604030504040204" pitchFamily="50" charset="-128"/>
                <a:ea typeface="Meiryo UI" panose="020B0604030504040204" pitchFamily="50" charset="-128"/>
              </a:rPr>
              <a:t/>
            </a:r>
            <a:br>
              <a:rPr kumimoji="1" lang="en-US" altLang="ja-JP" sz="1300" kern="100" dirty="0">
                <a:solidFill>
                  <a:prstClr val="black"/>
                </a:solidFill>
                <a:latin typeface="Meiryo UI" panose="020B0604030504040204" pitchFamily="50" charset="-128"/>
                <a:ea typeface="Meiryo UI" panose="020B0604030504040204" pitchFamily="50" charset="-128"/>
              </a:rPr>
            </a:br>
            <a:r>
              <a:rPr kumimoji="1" lang="ja-JP" altLang="en-US" sz="1300" kern="100" dirty="0" smtClean="0">
                <a:solidFill>
                  <a:prstClr val="black"/>
                </a:solidFill>
                <a:latin typeface="Meiryo UI" panose="020B0604030504040204" pitchFamily="50" charset="-128"/>
                <a:ea typeface="Meiryo UI" panose="020B0604030504040204" pitchFamily="50" charset="-128"/>
              </a:rPr>
              <a:t>　　する法等の制度の働きかけ（</a:t>
            </a:r>
            <a:r>
              <a:rPr kumimoji="1" lang="en-US" altLang="ja-JP" sz="1300" kern="100" dirty="0" smtClean="0">
                <a:solidFill>
                  <a:prstClr val="black"/>
                </a:solidFill>
                <a:latin typeface="Meiryo UI" panose="020B0604030504040204" pitchFamily="50" charset="-128"/>
                <a:ea typeface="Meiryo UI" panose="020B0604030504040204" pitchFamily="50" charset="-128"/>
              </a:rPr>
              <a:t>※</a:t>
            </a:r>
            <a:r>
              <a:rPr kumimoji="1" lang="ja-JP" altLang="en-US" sz="1300" kern="100" dirty="0" smtClean="0">
                <a:solidFill>
                  <a:prstClr val="black"/>
                </a:solidFill>
                <a:latin typeface="Meiryo UI" panose="020B0604030504040204" pitchFamily="50" charset="-128"/>
                <a:ea typeface="Meiryo UI" panose="020B0604030504040204" pitchFamily="50" charset="-128"/>
              </a:rPr>
              <a:t>）を行う。</a:t>
            </a:r>
            <a:endParaRPr kumimoji="1" lang="en-US" altLang="ja-JP" sz="1300" kern="100" dirty="0" smtClean="0">
              <a:solidFill>
                <a:prstClr val="black"/>
              </a:solidFill>
              <a:latin typeface="Meiryo UI" panose="020B0604030504040204" pitchFamily="50" charset="-128"/>
              <a:ea typeface="Meiryo UI" panose="020B0604030504040204" pitchFamily="50" charset="-128"/>
            </a:endParaRPr>
          </a:p>
          <a:p>
            <a:pPr lvl="0" defTabSz="914400">
              <a:spcAft>
                <a:spcPts val="300"/>
              </a:spcAft>
              <a:defRPr/>
            </a:pPr>
            <a:r>
              <a:rPr kumimoji="1" lang="ja-JP" altLang="en-US" sz="1300" kern="100" dirty="0">
                <a:solidFill>
                  <a:prstClr val="black"/>
                </a:solidFill>
                <a:latin typeface="Meiryo UI" panose="020B0604030504040204" pitchFamily="50" charset="-128"/>
                <a:ea typeface="Meiryo UI" panose="020B0604030504040204" pitchFamily="50" charset="-128"/>
              </a:rPr>
              <a:t>　</a:t>
            </a:r>
            <a:r>
              <a:rPr kumimoji="1" lang="ja-JP" altLang="en-US" sz="1300" kern="100" dirty="0" smtClean="0">
                <a:solidFill>
                  <a:prstClr val="black"/>
                </a:solidFill>
                <a:latin typeface="Meiryo UI" panose="020B0604030504040204" pitchFamily="50" charset="-128"/>
                <a:ea typeface="Meiryo UI" panose="020B0604030504040204" pitchFamily="50" charset="-128"/>
              </a:rPr>
              <a:t>　</a:t>
            </a:r>
            <a:r>
              <a:rPr kumimoji="1" lang="en-US" altLang="ja-JP" sz="1300" kern="100" dirty="0" smtClean="0">
                <a:solidFill>
                  <a:prstClr val="black"/>
                </a:solidFill>
                <a:latin typeface="Meiryo UI" panose="020B0604030504040204" pitchFamily="50" charset="-128"/>
                <a:ea typeface="Meiryo UI" panose="020B0604030504040204" pitchFamily="50" charset="-128"/>
              </a:rPr>
              <a:t>※</a:t>
            </a:r>
            <a:r>
              <a:rPr kumimoji="1" lang="ja-JP" altLang="en-US" sz="1300" kern="100" dirty="0" smtClean="0">
                <a:solidFill>
                  <a:prstClr val="black"/>
                </a:solidFill>
                <a:latin typeface="Meiryo UI" panose="020B0604030504040204" pitchFamily="50" charset="-128"/>
                <a:ea typeface="Meiryo UI" panose="020B0604030504040204" pitchFamily="50" charset="-128"/>
              </a:rPr>
              <a:t>大阪・関西が日本の成長をけん引する自立的な大都市（圏</a:t>
            </a:r>
            <a:r>
              <a:rPr kumimoji="1" lang="ja-JP" altLang="en-US" sz="1300" kern="100" dirty="0">
                <a:solidFill>
                  <a:prstClr val="black"/>
                </a:solidFill>
                <a:latin typeface="Meiryo UI" panose="020B0604030504040204" pitchFamily="50" charset="-128"/>
                <a:ea typeface="Meiryo UI" panose="020B0604030504040204" pitchFamily="50" charset="-128"/>
              </a:rPr>
              <a:t>）</a:t>
            </a:r>
            <a:r>
              <a:rPr kumimoji="1" lang="ja-JP" altLang="en-US" sz="1300" kern="100" dirty="0" smtClean="0">
                <a:solidFill>
                  <a:prstClr val="black"/>
                </a:solidFill>
                <a:latin typeface="Meiryo UI" panose="020B0604030504040204" pitchFamily="50" charset="-128"/>
                <a:ea typeface="Meiryo UI" panose="020B0604030504040204" pitchFamily="50" charset="-128"/>
              </a:rPr>
              <a:t>として位置づけられる、国からの支援措置（権限移譲、規制緩和など）を</a:t>
            </a:r>
            <a:r>
              <a:rPr kumimoji="1" lang="en-US" altLang="ja-JP" sz="1300" kern="100" dirty="0" smtClean="0">
                <a:solidFill>
                  <a:prstClr val="black"/>
                </a:solidFill>
                <a:latin typeface="Meiryo UI" panose="020B0604030504040204" pitchFamily="50" charset="-128"/>
                <a:ea typeface="Meiryo UI" panose="020B0604030504040204" pitchFamily="50" charset="-128"/>
              </a:rPr>
              <a:t/>
            </a:r>
            <a:br>
              <a:rPr kumimoji="1" lang="en-US" altLang="ja-JP" sz="1300" kern="100" dirty="0" smtClean="0">
                <a:solidFill>
                  <a:prstClr val="black"/>
                </a:solidFill>
                <a:latin typeface="Meiryo UI" panose="020B0604030504040204" pitchFamily="50" charset="-128"/>
                <a:ea typeface="Meiryo UI" panose="020B0604030504040204" pitchFamily="50" charset="-128"/>
              </a:rPr>
            </a:br>
            <a:r>
              <a:rPr kumimoji="1" lang="ja-JP" altLang="en-US" sz="1300" kern="100" dirty="0" smtClean="0">
                <a:solidFill>
                  <a:prstClr val="black"/>
                </a:solidFill>
                <a:latin typeface="Meiryo UI" panose="020B0604030504040204" pitchFamily="50" charset="-128"/>
                <a:ea typeface="Meiryo UI" panose="020B0604030504040204" pitchFamily="50" charset="-128"/>
              </a:rPr>
              <a:t>　　　得るなど　　</a:t>
            </a:r>
            <a:endParaRPr kumimoji="1" lang="en-US" altLang="ja-JP" sz="1300" kern="100" dirty="0" smtClean="0">
              <a:solidFill>
                <a:prstClr val="black"/>
              </a:solidFill>
              <a:latin typeface="Meiryo UI" panose="020B0604030504040204" pitchFamily="50" charset="-128"/>
              <a:ea typeface="Meiryo UI" panose="020B0604030504040204" pitchFamily="50" charset="-128"/>
            </a:endParaRPr>
          </a:p>
          <a:p>
            <a:pPr lvl="0" algn="just" defTabSz="914400">
              <a:spcAft>
                <a:spcPts val="300"/>
              </a:spcAft>
              <a:defRPr/>
            </a:pPr>
            <a:r>
              <a:rPr kumimoji="1" lang="en-US" altLang="ja-JP" sz="1300" kern="100" dirty="0">
                <a:solidFill>
                  <a:prstClr val="black"/>
                </a:solidFill>
                <a:latin typeface="Meiryo UI" panose="020B0604030504040204" pitchFamily="50" charset="-128"/>
                <a:ea typeface="Meiryo UI" panose="020B0604030504040204" pitchFamily="50" charset="-128"/>
              </a:rPr>
              <a:t> </a:t>
            </a:r>
            <a:r>
              <a:rPr kumimoji="1" lang="en-US" altLang="ja-JP" sz="1300" kern="100" dirty="0" smtClean="0">
                <a:solidFill>
                  <a:prstClr val="black"/>
                </a:solidFill>
                <a:latin typeface="Meiryo UI" panose="020B0604030504040204" pitchFamily="50" charset="-128"/>
                <a:ea typeface="Meiryo UI" panose="020B0604030504040204" pitchFamily="50" charset="-128"/>
              </a:rPr>
              <a:t>                  </a:t>
            </a:r>
            <a:r>
              <a:rPr kumimoji="1" lang="ja-JP" altLang="en-US" sz="1300" kern="100" dirty="0" smtClean="0">
                <a:solidFill>
                  <a:prstClr val="black"/>
                </a:solidFill>
                <a:latin typeface="Meiryo UI" panose="020B0604030504040204" pitchFamily="50" charset="-128"/>
                <a:ea typeface="Meiryo UI" panose="020B0604030504040204" pitchFamily="50" charset="-128"/>
              </a:rPr>
              <a:t>（検討例）・京阪神の特区の枠組みを発展させ国からの権限やそれに伴う財源等を移譲</a:t>
            </a:r>
            <a:r>
              <a:rPr kumimoji="1" lang="ja-JP" altLang="en-US" sz="1300" kern="100" dirty="0">
                <a:solidFill>
                  <a:prstClr val="black"/>
                </a:solidFill>
                <a:latin typeface="Meiryo UI" panose="020B0604030504040204" pitchFamily="50" charset="-128"/>
                <a:ea typeface="Meiryo UI" panose="020B0604030504040204" pitchFamily="50" charset="-128"/>
              </a:rPr>
              <a:t>、</a:t>
            </a:r>
            <a:r>
              <a:rPr kumimoji="1" lang="ja-JP" altLang="en-US" sz="1300" kern="100" dirty="0" smtClean="0">
                <a:solidFill>
                  <a:prstClr val="black"/>
                </a:solidFill>
                <a:latin typeface="Meiryo UI" panose="020B0604030504040204" pitchFamily="50" charset="-128"/>
                <a:ea typeface="Meiryo UI" panose="020B0604030504040204" pitchFamily="50" charset="-128"/>
              </a:rPr>
              <a:t>規制緩和など</a:t>
            </a:r>
            <a:endParaRPr kumimoji="1" lang="en-US" altLang="ja-JP" sz="1300" kern="100" dirty="0" smtClean="0">
              <a:solidFill>
                <a:prstClr val="black"/>
              </a:solidFill>
              <a:latin typeface="Meiryo UI" panose="020B0604030504040204" pitchFamily="50" charset="-128"/>
              <a:ea typeface="Meiryo UI" panose="020B0604030504040204" pitchFamily="50" charset="-128"/>
            </a:endParaRPr>
          </a:p>
          <a:p>
            <a:pPr lvl="0" defTabSz="914400">
              <a:spcAft>
                <a:spcPts val="300"/>
              </a:spcAft>
              <a:defRPr/>
            </a:pPr>
            <a:r>
              <a:rPr kumimoji="1" lang="ja-JP" altLang="en-US" sz="1300" kern="100" dirty="0">
                <a:solidFill>
                  <a:prstClr val="black"/>
                </a:solidFill>
                <a:latin typeface="Meiryo UI" panose="020B0604030504040204" pitchFamily="50" charset="-128"/>
                <a:ea typeface="Meiryo UI" panose="020B0604030504040204" pitchFamily="50" charset="-128"/>
              </a:rPr>
              <a:t>　</a:t>
            </a:r>
            <a:r>
              <a:rPr kumimoji="1" lang="ja-JP" altLang="en-US" sz="1300" kern="100" dirty="0" smtClean="0">
                <a:solidFill>
                  <a:prstClr val="black"/>
                </a:solidFill>
                <a:latin typeface="Meiryo UI" panose="020B0604030504040204" pitchFamily="50" charset="-128"/>
                <a:ea typeface="Meiryo UI" panose="020B0604030504040204" pitchFamily="50" charset="-128"/>
              </a:rPr>
              <a:t>　　　　　　　　　　　　　　　　・大都市圏を支援する法制度等（新たな制度創設、既存法制の改正・拡充など）</a:t>
            </a:r>
            <a:endParaRPr kumimoji="1" lang="en-US" altLang="ja-JP" sz="1300" kern="100" dirty="0" smtClean="0">
              <a:solidFill>
                <a:prstClr val="black"/>
              </a:solidFill>
              <a:latin typeface="Meiryo UI" panose="020B0604030504040204" pitchFamily="50" charset="-128"/>
              <a:ea typeface="Meiryo UI" panose="020B0604030504040204" pitchFamily="50" charset="-128"/>
            </a:endParaRPr>
          </a:p>
          <a:p>
            <a:pPr lvl="0" defTabSz="914400">
              <a:spcAft>
                <a:spcPts val="300"/>
              </a:spcAft>
              <a:defRPr/>
            </a:pPr>
            <a:r>
              <a:rPr kumimoji="1" lang="ja-JP" altLang="en-US" sz="1300" kern="100" dirty="0">
                <a:solidFill>
                  <a:prstClr val="black"/>
                </a:solidFill>
                <a:latin typeface="Meiryo UI" panose="020B0604030504040204" pitchFamily="50" charset="-128"/>
                <a:ea typeface="Meiryo UI" panose="020B0604030504040204" pitchFamily="50" charset="-128"/>
              </a:rPr>
              <a:t>　</a:t>
            </a:r>
            <a:r>
              <a:rPr kumimoji="1" lang="ja-JP" altLang="en-US" sz="1300" kern="100" dirty="0" smtClean="0">
                <a:solidFill>
                  <a:prstClr val="black"/>
                </a:solidFill>
                <a:latin typeface="Meiryo UI" panose="020B0604030504040204" pitchFamily="50" charset="-128"/>
                <a:ea typeface="Meiryo UI" panose="020B0604030504040204" pitchFamily="50" charset="-128"/>
              </a:rPr>
              <a:t>　　　　　　　　　　　　　　　　・国の計画等（例：国土形成計画など）での位置づけ　・首都機能バックアップのための必要な整備</a:t>
            </a:r>
            <a:endParaRPr kumimoji="1" lang="en-US" altLang="ja-JP" sz="1300" kern="100" dirty="0" smtClean="0">
              <a:solidFill>
                <a:prstClr val="black"/>
              </a:solidFill>
              <a:latin typeface="Meiryo UI" panose="020B0604030504040204" pitchFamily="50" charset="-128"/>
              <a:ea typeface="Meiryo UI" panose="020B0604030504040204" pitchFamily="50" charset="-128"/>
            </a:endParaRPr>
          </a:p>
          <a:p>
            <a:pPr lvl="0" defTabSz="914400">
              <a:spcAft>
                <a:spcPts val="300"/>
              </a:spcAft>
              <a:defRPr/>
            </a:pPr>
            <a:r>
              <a:rPr kumimoji="1" lang="ja-JP" altLang="en-US" sz="1300" kern="100" dirty="0">
                <a:solidFill>
                  <a:prstClr val="black"/>
                </a:solidFill>
                <a:latin typeface="Meiryo UI" panose="020B0604030504040204" pitchFamily="50" charset="-128"/>
                <a:ea typeface="Meiryo UI" panose="020B0604030504040204" pitchFamily="50" charset="-128"/>
              </a:rPr>
              <a:t>　</a:t>
            </a:r>
            <a:r>
              <a:rPr kumimoji="1" lang="ja-JP" altLang="en-US" sz="1300" kern="100" dirty="0" smtClean="0">
                <a:solidFill>
                  <a:prstClr val="black"/>
                </a:solidFill>
                <a:latin typeface="Meiryo UI" panose="020B0604030504040204" pitchFamily="50" charset="-128"/>
                <a:ea typeface="Meiryo UI" panose="020B0604030504040204" pitchFamily="50" charset="-128"/>
              </a:rPr>
              <a:t>　　　　　　　　　　　　　　　　・国機能の地方への移管（国機関レベルでの移管）など</a:t>
            </a:r>
            <a:r>
              <a:rPr kumimoji="1" lang="en-US" altLang="ja-JP" sz="1300" kern="100" dirty="0" smtClean="0">
                <a:solidFill>
                  <a:prstClr val="black"/>
                </a:solidFill>
                <a:latin typeface="Meiryo UI" panose="020B0604030504040204" pitchFamily="50" charset="-128"/>
                <a:ea typeface="Meiryo UI" panose="020B0604030504040204" pitchFamily="50" charset="-128"/>
              </a:rPr>
              <a:t/>
            </a:r>
            <a:br>
              <a:rPr kumimoji="1" lang="en-US" altLang="ja-JP" sz="1300" kern="100" dirty="0" smtClean="0">
                <a:solidFill>
                  <a:prstClr val="black"/>
                </a:solidFill>
                <a:latin typeface="Meiryo UI" panose="020B0604030504040204" pitchFamily="50" charset="-128"/>
                <a:ea typeface="Meiryo UI" panose="020B0604030504040204" pitchFamily="50" charset="-128"/>
              </a:rPr>
            </a:br>
            <a:r>
              <a:rPr kumimoji="1" lang="en-US" altLang="ja-JP" sz="1300" kern="100" dirty="0" smtClean="0">
                <a:solidFill>
                  <a:prstClr val="black"/>
                </a:solidFill>
                <a:latin typeface="Meiryo UI" panose="020B0604030504040204" pitchFamily="50" charset="-128"/>
                <a:ea typeface="Meiryo UI" panose="020B0604030504040204" pitchFamily="50" charset="-128"/>
              </a:rPr>
              <a:t/>
            </a:r>
            <a:br>
              <a:rPr kumimoji="1" lang="en-US" altLang="ja-JP" sz="1300" kern="100" dirty="0" smtClean="0">
                <a:solidFill>
                  <a:prstClr val="black"/>
                </a:solidFill>
                <a:latin typeface="Meiryo UI" panose="020B0604030504040204" pitchFamily="50" charset="-128"/>
                <a:ea typeface="Meiryo UI" panose="020B0604030504040204" pitchFamily="50" charset="-128"/>
              </a:rPr>
            </a:br>
            <a:r>
              <a:rPr kumimoji="1" lang="en-US" altLang="ja-JP" sz="1300" kern="100" dirty="0" smtClean="0">
                <a:solidFill>
                  <a:prstClr val="black"/>
                </a:solidFill>
                <a:latin typeface="Meiryo UI" panose="020B0604030504040204" pitchFamily="50" charset="-128"/>
                <a:ea typeface="Meiryo UI" panose="020B0604030504040204" pitchFamily="50" charset="-128"/>
              </a:rPr>
              <a:t/>
            </a:r>
            <a:br>
              <a:rPr kumimoji="1" lang="en-US" altLang="ja-JP" sz="1300" kern="100" dirty="0" smtClean="0">
                <a:solidFill>
                  <a:prstClr val="black"/>
                </a:solidFill>
                <a:latin typeface="Meiryo UI" panose="020B0604030504040204" pitchFamily="50" charset="-128"/>
                <a:ea typeface="Meiryo UI" panose="020B0604030504040204" pitchFamily="50" charset="-128"/>
              </a:rPr>
            </a:br>
            <a:endParaRPr kumimoji="1" lang="en-US" altLang="ja-JP" sz="1300" kern="100" dirty="0">
              <a:solidFill>
                <a:prstClr val="black"/>
              </a:solidFill>
              <a:latin typeface="Meiryo UI" panose="020B0604030504040204" pitchFamily="50" charset="-128"/>
              <a:ea typeface="Meiryo UI" panose="020B0604030504040204" pitchFamily="50" charset="-128"/>
            </a:endParaRPr>
          </a:p>
        </p:txBody>
      </p:sp>
      <p:sp>
        <p:nvSpPr>
          <p:cNvPr id="10" name="スライド番号プレースホルダー 3"/>
          <p:cNvSpPr>
            <a:spLocks noGrp="1"/>
          </p:cNvSpPr>
          <p:nvPr>
            <p:ph type="sldNum" sz="quarter" idx="12"/>
          </p:nvPr>
        </p:nvSpPr>
        <p:spPr>
          <a:xfrm>
            <a:off x="7981950" y="6886611"/>
            <a:ext cx="2133600" cy="365125"/>
          </a:xfrm>
        </p:spPr>
        <p:txBody>
          <a:bodyPr/>
          <a:lstStyle/>
          <a:p>
            <a:r>
              <a:rPr kumimoji="1" lang="en-US" altLang="ja-JP" sz="1100" dirty="0">
                <a:solidFill>
                  <a:schemeClr val="tx2"/>
                </a:solidFill>
              </a:rPr>
              <a:t>3</a:t>
            </a:r>
            <a:endParaRPr kumimoji="1" lang="ja-JP" altLang="en-US" sz="1100" dirty="0">
              <a:solidFill>
                <a:schemeClr val="tx2"/>
              </a:solidFill>
            </a:endParaRPr>
          </a:p>
        </p:txBody>
      </p:sp>
      <p:sp>
        <p:nvSpPr>
          <p:cNvPr id="12" name="テキスト ボックス 11"/>
          <p:cNvSpPr txBox="1"/>
          <p:nvPr/>
        </p:nvSpPr>
        <p:spPr>
          <a:xfrm>
            <a:off x="341270" y="78863"/>
            <a:ext cx="9315167" cy="573362"/>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rPr>
              <a:t>海外の成長都市の分析から</a:t>
            </a:r>
            <a:r>
              <a:rPr kumimoji="1" lang="ja-JP" altLang="en-US" sz="2000" b="1" dirty="0">
                <a:latin typeface="Meiryo UI" panose="020B0604030504040204" pitchFamily="50" charset="-128"/>
                <a:ea typeface="Meiryo UI" panose="020B0604030504040204" pitchFamily="50" charset="-128"/>
              </a:rPr>
              <a:t>考えられる示唆　</a:t>
            </a:r>
            <a:r>
              <a:rPr kumimoji="1" lang="ja-JP" altLang="en-US" sz="2126" b="1" dirty="0" smtClean="0">
                <a:latin typeface="Meiryo UI" panose="020B0604030504040204" pitchFamily="50" charset="-128"/>
                <a:ea typeface="Meiryo UI" panose="020B0604030504040204" pitchFamily="50" charset="-128"/>
              </a:rPr>
              <a:t>　　　　　</a:t>
            </a:r>
            <a:r>
              <a:rPr kumimoji="1" lang="ja-JP" altLang="en-US" sz="1000" b="1" dirty="0" smtClean="0">
                <a:latin typeface="Meiryo UI" panose="020B0604030504040204" pitchFamily="50" charset="-128"/>
                <a:ea typeface="Meiryo UI" panose="020B0604030504040204" pitchFamily="50" charset="-128"/>
              </a:rPr>
              <a:t>第８回</a:t>
            </a:r>
            <a:r>
              <a:rPr kumimoji="1" lang="ja-JP" altLang="en-US" sz="1000" b="1" dirty="0">
                <a:latin typeface="Meiryo UI" panose="020B0604030504040204" pitchFamily="50" charset="-128"/>
                <a:ea typeface="Meiryo UI" panose="020B0604030504040204" pitchFamily="50" charset="-128"/>
              </a:rPr>
              <a:t>意見交換会（分科会　</a:t>
            </a:r>
            <a:r>
              <a:rPr kumimoji="1" lang="en-US" altLang="ja-JP" sz="1000" b="1" dirty="0" smtClean="0">
                <a:latin typeface="Meiryo UI" panose="020B0604030504040204" pitchFamily="50" charset="-128"/>
                <a:ea typeface="Meiryo UI" panose="020B0604030504040204" pitchFamily="50" charset="-128"/>
              </a:rPr>
              <a:t>20220525</a:t>
            </a:r>
            <a:r>
              <a:rPr kumimoji="1" lang="ja-JP" altLang="en-US" sz="1000" b="1" dirty="0">
                <a:latin typeface="Meiryo UI" panose="020B0604030504040204" pitchFamily="50" charset="-128"/>
                <a:ea typeface="Meiryo UI" panose="020B0604030504040204" pitchFamily="50" charset="-128"/>
              </a:rPr>
              <a:t>）資料から抜粋</a:t>
            </a:r>
          </a:p>
          <a:p>
            <a:r>
              <a:rPr kumimoji="1" lang="ja-JP" altLang="en-US" sz="1000" b="1" dirty="0" smtClean="0">
                <a:latin typeface="Meiryo UI" panose="020B0604030504040204" pitchFamily="50" charset="-128"/>
                <a:ea typeface="Meiryo UI" panose="020B0604030504040204" pitchFamily="50" charset="-128"/>
              </a:rPr>
              <a:t>　　　　　　</a:t>
            </a:r>
            <a:endParaRPr kumimoji="1" lang="ja-JP" altLang="en-US" sz="10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9551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3"/>
          <p:cNvSpPr>
            <a:spLocks noGrp="1"/>
          </p:cNvSpPr>
          <p:nvPr>
            <p:ph type="sldNum" sz="quarter" idx="12"/>
          </p:nvPr>
        </p:nvSpPr>
        <p:spPr>
          <a:xfrm>
            <a:off x="7981950" y="6886611"/>
            <a:ext cx="2133600" cy="365125"/>
          </a:xfrm>
        </p:spPr>
        <p:txBody>
          <a:bodyPr/>
          <a:lstStyle/>
          <a:p>
            <a:r>
              <a:rPr kumimoji="1" lang="en-US" altLang="ja-JP" sz="1100" dirty="0" smtClean="0">
                <a:solidFill>
                  <a:schemeClr val="tx2"/>
                </a:solidFill>
              </a:rPr>
              <a:t>4</a:t>
            </a:r>
            <a:endParaRPr kumimoji="1" lang="ja-JP" altLang="en-US" sz="1100" dirty="0">
              <a:solidFill>
                <a:schemeClr val="tx2"/>
              </a:solidFill>
            </a:endParaRPr>
          </a:p>
        </p:txBody>
      </p:sp>
      <p:sp>
        <p:nvSpPr>
          <p:cNvPr id="3" name="タイトル 1"/>
          <p:cNvSpPr txBox="1">
            <a:spLocks/>
          </p:cNvSpPr>
          <p:nvPr/>
        </p:nvSpPr>
        <p:spPr>
          <a:xfrm>
            <a:off x="610204" y="3195178"/>
            <a:ext cx="8977966" cy="1369234"/>
          </a:xfrm>
          <a:prstGeom prst="rect">
            <a:avLst/>
          </a:prstGeom>
        </p:spPr>
        <p:txBody>
          <a:bodyPr>
            <a:normAutofit/>
          </a:bodyPr>
          <a:lst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a:lstStyle>
          <a:p>
            <a:pPr algn="ctr">
              <a:lnSpc>
                <a:spcPts val="3674"/>
              </a:lnSpc>
              <a:spcBef>
                <a:spcPts val="1260"/>
              </a:spcBef>
            </a:pPr>
            <a:r>
              <a:rPr lang="ja-JP" altLang="en-US" sz="2520" b="1" dirty="0" smtClean="0">
                <a:latin typeface="Meiryo UI" panose="020B0604030504040204" pitchFamily="50" charset="-128"/>
                <a:ea typeface="Meiryo UI" panose="020B0604030504040204" pitchFamily="50" charset="-128"/>
                <a:cs typeface="Meiryo UI" panose="020B0604030504040204" pitchFamily="50" charset="-128"/>
              </a:rPr>
              <a:t>副首都実現への国レベルでの対応について</a:t>
            </a:r>
            <a:endParaRPr lang="ja-JP" altLang="en-US" sz="252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62566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42839" y="123609"/>
            <a:ext cx="9814837" cy="415498"/>
          </a:xfrm>
          <a:prstGeom prst="rect">
            <a:avLst/>
          </a:prstGeom>
        </p:spPr>
        <p:txBody>
          <a:bodyPr wrap="square">
            <a:spAutoFit/>
          </a:bodyPr>
          <a:lstStyle/>
          <a:p>
            <a:pPr marL="0" marR="0" lvl="0" indent="0" algn="l" defTabSz="479969" rtl="0" eaLnBrk="1" fontAlgn="auto" latinLnBrk="0" hangingPunct="1">
              <a:lnSpc>
                <a:spcPct val="100000"/>
              </a:lnSpc>
              <a:spcBef>
                <a:spcPts val="0"/>
              </a:spcBef>
              <a:spcAft>
                <a:spcPts val="0"/>
              </a:spcAft>
              <a:buClrTx/>
              <a:buSzTx/>
              <a:buFontTx/>
              <a:buNone/>
              <a:tabLst/>
              <a:defRPr/>
            </a:pPr>
            <a:r>
              <a:rPr kumimoji="0" lang="ja-JP" altLang="en-US" sz="2100" b="1" i="0" u="none" strike="noStrike" kern="1200" cap="none" spc="0" normalizeH="0" baseline="0" noProof="0" dirty="0">
                <a:ln>
                  <a:noFill/>
                </a:ln>
                <a:solidFill>
                  <a:prstClr val="black"/>
                </a:solidFill>
                <a:effectLst/>
                <a:uLnTx/>
                <a:uFillTx/>
                <a:latin typeface="Meiryo UI"/>
                <a:ea typeface="Meiryo UI"/>
                <a:cs typeface="+mn-cs"/>
              </a:rPr>
              <a:t>■ </a:t>
            </a:r>
            <a:r>
              <a:rPr kumimoji="0" lang="ja-JP" altLang="en-US" sz="2000" b="1" i="0" u="none" strike="noStrike" kern="1200" cap="none" spc="0" normalizeH="0" baseline="0" noProof="0" dirty="0" smtClean="0">
                <a:ln>
                  <a:noFill/>
                </a:ln>
                <a:solidFill>
                  <a:prstClr val="black"/>
                </a:solidFill>
                <a:effectLst/>
                <a:uLnTx/>
                <a:uFillTx/>
                <a:latin typeface="Meiryo UI"/>
                <a:ea typeface="Meiryo UI"/>
                <a:cs typeface="+mn-cs"/>
              </a:rPr>
              <a:t>粗いイメージ</a:t>
            </a:r>
            <a:r>
              <a:rPr kumimoji="0" lang="ja-JP" altLang="en-US" sz="2100" b="1" i="0" u="none" strike="noStrike" kern="1200" cap="none" spc="0" normalizeH="0" baseline="0" noProof="0" dirty="0" smtClean="0">
                <a:ln>
                  <a:noFill/>
                </a:ln>
                <a:solidFill>
                  <a:prstClr val="black"/>
                </a:solidFill>
                <a:effectLst/>
                <a:uLnTx/>
                <a:uFillTx/>
                <a:latin typeface="Meiryo UI"/>
                <a:ea typeface="Meiryo UI"/>
                <a:cs typeface="+mn-cs"/>
              </a:rPr>
              <a:t>　</a:t>
            </a:r>
            <a:r>
              <a:rPr lang="ja-JP" altLang="en-US" sz="1050" dirty="0">
                <a:solidFill>
                  <a:prstClr val="black"/>
                </a:solidFill>
                <a:latin typeface="Meiryo UI"/>
                <a:ea typeface="Meiryo UI"/>
              </a:rPr>
              <a:t>　</a:t>
            </a:r>
            <a:r>
              <a:rPr lang="ja-JP" altLang="en-US" sz="1050" dirty="0" smtClean="0">
                <a:solidFill>
                  <a:prstClr val="black"/>
                </a:solidFill>
                <a:latin typeface="Meiryo UI"/>
                <a:ea typeface="Meiryo UI"/>
              </a:rPr>
              <a:t>　　　　　　　　　　　　　　　　　　　　　　　　　　　　　　　　　　　　　　　　　　　　　　　　　　　　</a:t>
            </a:r>
            <a:r>
              <a:rPr kumimoji="0" lang="ja-JP" altLang="en-US" sz="1000" b="1" i="0" u="none" strike="noStrike" kern="1200" cap="none" spc="0" normalizeH="0" baseline="0" noProof="0" dirty="0" smtClean="0">
                <a:ln>
                  <a:noFill/>
                </a:ln>
                <a:solidFill>
                  <a:prstClr val="black"/>
                </a:solidFill>
                <a:effectLst/>
                <a:uLnTx/>
                <a:uFillTx/>
                <a:latin typeface="Meiryo UI"/>
                <a:ea typeface="Meiryo UI"/>
                <a:cs typeface="+mn-cs"/>
              </a:rPr>
              <a:t>第</a:t>
            </a:r>
            <a:r>
              <a:rPr kumimoji="0" lang="en-US" altLang="ja-JP" sz="1000" b="1" i="0" u="none" strike="noStrike" kern="1200" cap="none" spc="0" normalizeH="0" baseline="0" noProof="0" dirty="0" smtClean="0">
                <a:ln>
                  <a:noFill/>
                </a:ln>
                <a:solidFill>
                  <a:prstClr val="black"/>
                </a:solidFill>
                <a:effectLst/>
                <a:uLnTx/>
                <a:uFillTx/>
                <a:latin typeface="Meiryo UI"/>
                <a:ea typeface="Meiryo UI"/>
                <a:cs typeface="+mn-cs"/>
              </a:rPr>
              <a:t>11</a:t>
            </a:r>
            <a:r>
              <a:rPr kumimoji="0" lang="ja-JP" altLang="en-US" sz="1000" b="1" i="0" u="none" strike="noStrike" kern="1200" cap="none" spc="0" normalizeH="0" baseline="0" noProof="0" dirty="0" smtClean="0">
                <a:ln>
                  <a:noFill/>
                </a:ln>
                <a:solidFill>
                  <a:prstClr val="black"/>
                </a:solidFill>
                <a:effectLst/>
                <a:uLnTx/>
                <a:uFillTx/>
                <a:latin typeface="Meiryo UI"/>
                <a:ea typeface="Meiryo UI"/>
                <a:cs typeface="+mn-cs"/>
              </a:rPr>
              <a:t>回意見交換会（分科会 </a:t>
            </a:r>
            <a:r>
              <a:rPr kumimoji="0" lang="en-US" altLang="ja-JP" sz="1000" b="1" i="0" u="none" strike="noStrike" kern="1200" cap="none" spc="0" normalizeH="0" baseline="0" noProof="0" dirty="0" smtClean="0">
                <a:ln>
                  <a:noFill/>
                </a:ln>
                <a:solidFill>
                  <a:prstClr val="black"/>
                </a:solidFill>
                <a:effectLst/>
                <a:uLnTx/>
                <a:uFillTx/>
                <a:latin typeface="Meiryo UI"/>
                <a:ea typeface="Meiryo UI"/>
                <a:cs typeface="+mn-cs"/>
              </a:rPr>
              <a:t>20220624</a:t>
            </a:r>
            <a:r>
              <a:rPr kumimoji="0" lang="ja-JP" altLang="en-US" sz="1000" b="1" i="0" u="none" strike="noStrike" kern="1200" cap="none" spc="0" normalizeH="0" baseline="0" noProof="0" dirty="0" smtClean="0">
                <a:ln>
                  <a:noFill/>
                </a:ln>
                <a:solidFill>
                  <a:prstClr val="black"/>
                </a:solidFill>
                <a:effectLst/>
                <a:uLnTx/>
                <a:uFillTx/>
                <a:latin typeface="Meiryo UI"/>
                <a:ea typeface="Meiryo UI"/>
                <a:cs typeface="+mn-cs"/>
              </a:rPr>
              <a:t>）資料再掲</a:t>
            </a:r>
            <a:endParaRPr kumimoji="0" lang="ja-JP" altLang="en-US" sz="10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3" name="スライド番号プレースホルダー 3"/>
          <p:cNvSpPr>
            <a:spLocks noGrp="1"/>
          </p:cNvSpPr>
          <p:nvPr>
            <p:ph type="sldNum" sz="quarter" idx="12"/>
          </p:nvPr>
        </p:nvSpPr>
        <p:spPr>
          <a:xfrm>
            <a:off x="7981950" y="6834188"/>
            <a:ext cx="21336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2"/>
              </a:solidFill>
              <a:effectLst/>
              <a:uLnTx/>
              <a:uFillTx/>
              <a:latin typeface="Calibri" panose="020F0502020204030204"/>
              <a:ea typeface="游ゴシック" panose="020B0400000000000000" pitchFamily="50" charset="-128"/>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2"/>
                </a:solidFill>
                <a:effectLst/>
                <a:uLnTx/>
                <a:uFillTx/>
                <a:latin typeface="Calibri" panose="020F0502020204030204"/>
                <a:ea typeface="游ゴシック" panose="020B0400000000000000" pitchFamily="50" charset="-128"/>
                <a:cs typeface="+mn-cs"/>
              </a:rPr>
              <a:t>5</a:t>
            </a:r>
            <a:endParaRPr kumimoji="1" lang="ja-JP" altLang="en-US" sz="1100" b="0" i="0" u="none" strike="noStrike" kern="1200" cap="none" spc="0" normalizeH="0" baseline="0" noProof="0" dirty="0">
              <a:ln>
                <a:noFill/>
              </a:ln>
              <a:solidFill>
                <a:schemeClr val="tx2"/>
              </a:solidFill>
              <a:effectLst/>
              <a:uLnTx/>
              <a:uFillTx/>
              <a:latin typeface="Calibri" panose="020F0502020204030204"/>
              <a:ea typeface="游ゴシック" panose="020B0400000000000000" pitchFamily="50" charset="-128"/>
              <a:cs typeface="+mn-cs"/>
            </a:endParaRPr>
          </a:p>
        </p:txBody>
      </p:sp>
      <p:graphicFrame>
        <p:nvGraphicFramePr>
          <p:cNvPr id="4" name="表 3"/>
          <p:cNvGraphicFramePr>
            <a:graphicFrameLocks noGrp="1"/>
          </p:cNvGraphicFramePr>
          <p:nvPr>
            <p:extLst>
              <p:ext uri="{D42A27DB-BD31-4B8C-83A1-F6EECF244321}">
                <p14:modId xmlns:p14="http://schemas.microsoft.com/office/powerpoint/2010/main" val="1117671201"/>
              </p:ext>
            </p:extLst>
          </p:nvPr>
        </p:nvGraphicFramePr>
        <p:xfrm>
          <a:off x="262839" y="2260455"/>
          <a:ext cx="6393454" cy="4735119"/>
        </p:xfrm>
        <a:graphic>
          <a:graphicData uri="http://schemas.openxmlformats.org/drawingml/2006/table">
            <a:tbl>
              <a:tblPr firstRow="1" bandRow="1">
                <a:tableStyleId>{5940675A-B579-460E-94D1-54222C63F5DA}</a:tableStyleId>
              </a:tblPr>
              <a:tblGrid>
                <a:gridCol w="1085911">
                  <a:extLst>
                    <a:ext uri="{9D8B030D-6E8A-4147-A177-3AD203B41FA5}">
                      <a16:colId xmlns:a16="http://schemas.microsoft.com/office/drawing/2014/main" val="4140312282"/>
                    </a:ext>
                  </a:extLst>
                </a:gridCol>
                <a:gridCol w="1744074">
                  <a:extLst>
                    <a:ext uri="{9D8B030D-6E8A-4147-A177-3AD203B41FA5}">
                      <a16:colId xmlns:a16="http://schemas.microsoft.com/office/drawing/2014/main" val="1461061500"/>
                    </a:ext>
                  </a:extLst>
                </a:gridCol>
                <a:gridCol w="936251">
                  <a:extLst>
                    <a:ext uri="{9D8B030D-6E8A-4147-A177-3AD203B41FA5}">
                      <a16:colId xmlns:a16="http://schemas.microsoft.com/office/drawing/2014/main" val="1398361486"/>
                    </a:ext>
                  </a:extLst>
                </a:gridCol>
                <a:gridCol w="879102">
                  <a:extLst>
                    <a:ext uri="{9D8B030D-6E8A-4147-A177-3AD203B41FA5}">
                      <a16:colId xmlns:a16="http://schemas.microsoft.com/office/drawing/2014/main" val="1433130706"/>
                    </a:ext>
                  </a:extLst>
                </a:gridCol>
                <a:gridCol w="1748116">
                  <a:extLst>
                    <a:ext uri="{9D8B030D-6E8A-4147-A177-3AD203B41FA5}">
                      <a16:colId xmlns:a16="http://schemas.microsoft.com/office/drawing/2014/main" val="1593480719"/>
                    </a:ext>
                  </a:extLst>
                </a:gridCol>
              </a:tblGrid>
              <a:tr h="442574">
                <a:tc>
                  <a:txBody>
                    <a:bodyPr/>
                    <a:lstStyle/>
                    <a:p>
                      <a:endParaRPr kumimoji="1" lang="ja-JP" altLang="en-US" sz="1500" dirty="0">
                        <a:latin typeface="Meiryo UI" panose="020B0604030504040204" pitchFamily="50" charset="-128"/>
                        <a:ea typeface="Meiryo UI" panose="020B0604030504040204" pitchFamily="50" charset="-128"/>
                      </a:endParaRPr>
                    </a:p>
                  </a:txBody>
                  <a:tcPr marL="95991" marR="95991" marT="47995" marB="47995">
                    <a:solidFill>
                      <a:schemeClr val="bg1">
                        <a:lumMod val="85000"/>
                      </a:schemeClr>
                    </a:solidFill>
                  </a:tcPr>
                </a:tc>
                <a:tc gridSpan="4">
                  <a:txBody>
                    <a:bodyPr/>
                    <a:lstStyle/>
                    <a:p>
                      <a:pPr algn="ctr"/>
                      <a:r>
                        <a:rPr kumimoji="1" lang="ja-JP" altLang="en-US" sz="1500" dirty="0" smtClean="0">
                          <a:latin typeface="Meiryo UI" panose="020B0604030504040204" pitchFamily="50" charset="-128"/>
                          <a:ea typeface="Meiryo UI" panose="020B0604030504040204" pitchFamily="50" charset="-128"/>
                        </a:rPr>
                        <a:t>考えられる対応</a:t>
                      </a:r>
                      <a:endParaRPr kumimoji="1" lang="ja-JP" altLang="en-US" sz="1500" dirty="0">
                        <a:latin typeface="Meiryo UI" panose="020B0604030504040204" pitchFamily="50" charset="-128"/>
                        <a:ea typeface="Meiryo UI" panose="020B0604030504040204" pitchFamily="50" charset="-128"/>
                      </a:endParaRPr>
                    </a:p>
                  </a:txBody>
                  <a:tcPr marL="95991" marR="95991" marT="47995" marB="47995" anchor="c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46185743"/>
                  </a:ext>
                </a:extLst>
              </a:tr>
              <a:tr h="1168884">
                <a:tc>
                  <a:txBody>
                    <a:bodyPr/>
                    <a:lstStyle/>
                    <a:p>
                      <a:pPr algn="ctr"/>
                      <a:r>
                        <a:rPr kumimoji="1" lang="ja-JP" altLang="en-US" sz="1400" dirty="0" smtClean="0">
                          <a:latin typeface="Meiryo UI" panose="020B0604030504040204" pitchFamily="50" charset="-128"/>
                          <a:ea typeface="Meiryo UI" panose="020B0604030504040204" pitchFamily="50" charset="-128"/>
                        </a:rPr>
                        <a:t>位置づけ</a:t>
                      </a:r>
                      <a:endParaRPr kumimoji="1" lang="ja-JP" altLang="en-US" sz="1400" dirty="0">
                        <a:latin typeface="Meiryo UI" panose="020B0604030504040204" pitchFamily="50" charset="-128"/>
                        <a:ea typeface="Meiryo UI" panose="020B0604030504040204" pitchFamily="50" charset="-128"/>
                      </a:endParaRPr>
                    </a:p>
                  </a:txBody>
                  <a:tcPr marL="95991" marR="95991" marT="47995" marB="47995" anchor="ctr">
                    <a:solidFill>
                      <a:schemeClr val="bg1">
                        <a:lumMod val="85000"/>
                      </a:schemeClr>
                    </a:solidFill>
                  </a:tcPr>
                </a:tc>
                <a:tc>
                  <a:txBody>
                    <a:bodyPr/>
                    <a:lstStyle/>
                    <a:p>
                      <a:r>
                        <a:rPr lang="ja-JP" altLang="en-US" sz="1400" dirty="0" smtClean="0">
                          <a:latin typeface="Meiryo UI" panose="020B0604030504040204" pitchFamily="50" charset="-128"/>
                          <a:ea typeface="Meiryo UI" panose="020B0604030504040204" pitchFamily="50" charset="-128"/>
                        </a:rPr>
                        <a:t>（新たな法律）</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・副首都を位置</a:t>
                      </a:r>
                      <a:r>
                        <a:rPr lang="ja-JP" altLang="en-US" sz="1400" dirty="0" err="1" smtClean="0">
                          <a:latin typeface="Meiryo UI" panose="020B0604030504040204" pitchFamily="50" charset="-128"/>
                          <a:ea typeface="Meiryo UI" panose="020B0604030504040204" pitchFamily="50" charset="-128"/>
                        </a:rPr>
                        <a:t>づ</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ける法律の制定</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endParaRPr lang="ja-JP" altLang="en-US" sz="1400" dirty="0">
                        <a:latin typeface="Meiryo UI" panose="020B0604030504040204" pitchFamily="50" charset="-128"/>
                        <a:ea typeface="Meiryo UI" panose="020B0604030504040204" pitchFamily="50" charset="-128"/>
                      </a:endParaRPr>
                    </a:p>
                  </a:txBody>
                  <a:tcPr marL="95991" marR="95991" marT="47995" marB="47995">
                    <a:lnR w="12700" cap="flat" cmpd="sng" algn="ctr">
                      <a:solidFill>
                        <a:schemeClr val="tx1"/>
                      </a:solidFill>
                      <a:prstDash val="solid"/>
                      <a:round/>
                      <a:headEnd type="none" w="med" len="med"/>
                      <a:tailEnd type="none" w="med" len="med"/>
                    </a:lnR>
                  </a:tcPr>
                </a:tc>
                <a:tc gridSpan="2">
                  <a:txBody>
                    <a:bodyPr/>
                    <a:lstStyle/>
                    <a:p>
                      <a:r>
                        <a:rPr lang="ja-JP" altLang="en-US" sz="1400" dirty="0" smtClean="0">
                          <a:latin typeface="Meiryo UI" panose="020B0604030504040204" pitchFamily="50" charset="-128"/>
                          <a:ea typeface="Meiryo UI" panose="020B0604030504040204" pitchFamily="50" charset="-128"/>
                        </a:rPr>
                        <a:t>（法律改正）</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・国土形成計画法、　</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近畿圏整備法を改　</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正し、副首都</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（圏）を位置づけ</a:t>
                      </a:r>
                      <a:endParaRPr lang="ja-JP" altLang="en-US" sz="1400" dirty="0">
                        <a:latin typeface="Meiryo UI" panose="020B0604030504040204" pitchFamily="50" charset="-128"/>
                        <a:ea typeface="Meiryo UI" panose="020B0604030504040204" pitchFamily="50" charset="-128"/>
                      </a:endParaRPr>
                    </a:p>
                  </a:txBody>
                  <a:tcPr marL="95991" marR="95991" marT="47995" marB="479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r>
                        <a:rPr lang="ja-JP" altLang="en-US" sz="1400" dirty="0" smtClean="0">
                          <a:latin typeface="Meiryo UI" panose="020B0604030504040204" pitchFamily="50" charset="-128"/>
                          <a:ea typeface="Meiryo UI" panose="020B0604030504040204" pitchFamily="50" charset="-128"/>
                        </a:rPr>
                        <a:t>（計画）</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・国土形成計画、</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近畿圏整備計画</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に副首都（圏）</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を位置づけ</a:t>
                      </a:r>
                      <a:endParaRPr lang="ja-JP" altLang="en-US" sz="1400" dirty="0">
                        <a:latin typeface="Meiryo UI" panose="020B0604030504040204" pitchFamily="50" charset="-128"/>
                        <a:ea typeface="Meiryo UI" panose="020B0604030504040204" pitchFamily="50" charset="-128"/>
                      </a:endParaRPr>
                    </a:p>
                  </a:txBody>
                  <a:tcPr marL="95991" marR="95991" marT="47995" marB="4799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98500527"/>
                  </a:ext>
                </a:extLst>
              </a:tr>
              <a:tr h="1138070">
                <a:tc>
                  <a:txBody>
                    <a:bodyPr/>
                    <a:lstStyle/>
                    <a:p>
                      <a:pPr algn="ctr"/>
                      <a:r>
                        <a:rPr kumimoji="1" lang="ja-JP" altLang="en-US" sz="1400" dirty="0" smtClean="0">
                          <a:latin typeface="Meiryo UI" panose="020B0604030504040204" pitchFamily="50" charset="-128"/>
                          <a:ea typeface="Meiryo UI" panose="020B0604030504040204" pitchFamily="50" charset="-128"/>
                        </a:rPr>
                        <a:t>推進体制</a:t>
                      </a:r>
                      <a:endParaRPr kumimoji="1" lang="ja-JP" altLang="en-US" sz="1400" dirty="0">
                        <a:latin typeface="Meiryo UI" panose="020B0604030504040204" pitchFamily="50" charset="-128"/>
                        <a:ea typeface="Meiryo UI" panose="020B0604030504040204" pitchFamily="50" charset="-128"/>
                      </a:endParaRPr>
                    </a:p>
                  </a:txBody>
                  <a:tcPr marL="95991" marR="95991" marT="47995" marB="47995" anchor="ctr">
                    <a:solidFill>
                      <a:schemeClr val="bg1">
                        <a:lumMod val="85000"/>
                      </a:schemeClr>
                    </a:solidFill>
                  </a:tcPr>
                </a:tc>
                <a:tc gridSpan="2">
                  <a:txBody>
                    <a:bodyPr/>
                    <a:lstStyle/>
                    <a:p>
                      <a:r>
                        <a:rPr lang="ja-JP" altLang="en-US" sz="1400" dirty="0" smtClean="0">
                          <a:latin typeface="Meiryo UI" panose="020B0604030504040204" pitchFamily="50" charset="-128"/>
                          <a:ea typeface="Meiryo UI" panose="020B0604030504040204" pitchFamily="50" charset="-128"/>
                        </a:rPr>
                        <a:t>（国レベル）</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・担当大臣の設置</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・会議、推進本部の設置</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・専属の行政組織の設置</a:t>
                      </a:r>
                      <a:endParaRPr lang="en-US" altLang="ja-JP" sz="1400" dirty="0" smtClean="0">
                        <a:latin typeface="Meiryo UI" panose="020B0604030504040204" pitchFamily="50" charset="-128"/>
                        <a:ea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endParaRPr>
                    </a:p>
                  </a:txBody>
                  <a:tcPr marL="95991" marR="95991" marT="47995" marB="47995">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gridSpan="2">
                  <a:txBody>
                    <a:bodyPr/>
                    <a:lstStyle/>
                    <a:p>
                      <a:r>
                        <a:rPr lang="ja-JP" altLang="en-US" sz="1400" dirty="0" smtClean="0">
                          <a:latin typeface="Meiryo UI" panose="020B0604030504040204" pitchFamily="50" charset="-128"/>
                          <a:ea typeface="Meiryo UI" panose="020B0604030504040204" pitchFamily="50" charset="-128"/>
                        </a:rPr>
                        <a:t>（国・地方）</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・国との協議の場の設置</a:t>
                      </a:r>
                      <a:endParaRPr lang="ja-JP" altLang="en-US" sz="1400" dirty="0">
                        <a:latin typeface="Meiryo UI" panose="020B0604030504040204" pitchFamily="50" charset="-128"/>
                        <a:ea typeface="Meiryo UI" panose="020B0604030504040204" pitchFamily="50" charset="-128"/>
                      </a:endParaRPr>
                    </a:p>
                  </a:txBody>
                  <a:tcPr marL="95991" marR="95991" marT="47995" marB="47995">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815164187"/>
                  </a:ext>
                </a:extLst>
              </a:tr>
              <a:tr h="1960871">
                <a:tc>
                  <a:txBody>
                    <a:bodyPr/>
                    <a:lstStyle/>
                    <a:p>
                      <a:pPr algn="ctr"/>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政策推進</a:t>
                      </a:r>
                      <a:endParaRPr kumimoji="1" lang="en-US" altLang="ja-JP" sz="1500" dirty="0" smtClean="0">
                        <a:latin typeface="Meiryo UI" panose="020B0604030504040204" pitchFamily="50" charset="-128"/>
                        <a:ea typeface="Meiryo UI" panose="020B0604030504040204" pitchFamily="50" charset="-128"/>
                      </a:endParaRPr>
                    </a:p>
                    <a:p>
                      <a:pPr algn="ctr"/>
                      <a:endParaRPr kumimoji="1" lang="en-US" altLang="ja-JP" sz="1500" dirty="0" smtClean="0">
                        <a:latin typeface="Meiryo UI" panose="020B0604030504040204" pitchFamily="50" charset="-128"/>
                        <a:ea typeface="Meiryo UI" panose="020B0604030504040204" pitchFamily="50" charset="-128"/>
                      </a:endParaRPr>
                    </a:p>
                    <a:p>
                      <a:pPr algn="ctr"/>
                      <a:endParaRPr kumimoji="1" lang="en-US" altLang="ja-JP" sz="1500" dirty="0" smtClean="0">
                        <a:latin typeface="Meiryo UI" panose="020B0604030504040204" pitchFamily="50" charset="-128"/>
                        <a:ea typeface="Meiryo UI" panose="020B0604030504040204" pitchFamily="50" charset="-128"/>
                      </a:endParaRPr>
                    </a:p>
                  </a:txBody>
                  <a:tcPr marL="95991" marR="95991" marT="47995" marB="47995" anchor="ctr">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（国責務の根拠明確化）</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・副首都の整備（機能強化）</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が国家目標であることを明</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確にする新たな法律の制定</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・国における計画の策定と、</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予算その他の国の施策に</a:t>
                      </a:r>
                      <a:r>
                        <a:rPr kumimoji="1" lang="ja-JP" altLang="en-US" sz="1400" b="0" i="0" u="none" strike="noStrike" kern="120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お</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ける副首都整備（機能強</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化）の努力義務を課す　</a:t>
                      </a:r>
                      <a:endParaRPr lang="ja-JP" altLang="en-US" dirty="0">
                        <a:latin typeface="Meiryo UI" panose="020B0604030504040204" pitchFamily="50" charset="-128"/>
                        <a:ea typeface="Meiryo UI" panose="020B0604030504040204" pitchFamily="50" charset="-128"/>
                      </a:endParaRPr>
                    </a:p>
                  </a:txBody>
                  <a:tcPr marL="95991" marR="95991" marT="47995" marB="47995">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gridSpan="2">
                  <a:txBody>
                    <a:bodyPr/>
                    <a:lstStyle/>
                    <a:p>
                      <a:r>
                        <a:rPr lang="ja-JP" altLang="en-US" sz="1400" dirty="0" smtClean="0">
                          <a:latin typeface="Meiryo UI" panose="020B0604030504040204" pitchFamily="50" charset="-128"/>
                          <a:ea typeface="Meiryo UI" panose="020B0604030504040204" pitchFamily="50" charset="-128"/>
                        </a:rPr>
                        <a:t>（具体の施策メニュー）</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・国からの権限、財源移譲</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規制緩和、特区</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・国出先機関の移管</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・国機関の移転</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等</a:t>
                      </a:r>
                      <a:endParaRPr lang="en-US" altLang="ja-JP" sz="1400" dirty="0" smtClean="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海外都市の事例も参考に</a:t>
                      </a:r>
                      <a:endParaRPr lang="ja-JP" altLang="en-US" sz="1400" dirty="0">
                        <a:latin typeface="Meiryo UI" panose="020B0604030504040204" pitchFamily="50" charset="-128"/>
                        <a:ea typeface="Meiryo UI" panose="020B0604030504040204" pitchFamily="50" charset="-128"/>
                      </a:endParaRPr>
                    </a:p>
                  </a:txBody>
                  <a:tcPr marL="95991" marR="95991" marT="47995" marB="47995">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2069457051"/>
                  </a:ext>
                </a:extLst>
              </a:tr>
            </a:tbl>
          </a:graphicData>
        </a:graphic>
      </p:graphicFrame>
      <p:sp>
        <p:nvSpPr>
          <p:cNvPr id="5" name="正方形/長方形 4"/>
          <p:cNvSpPr/>
          <p:nvPr/>
        </p:nvSpPr>
        <p:spPr>
          <a:xfrm>
            <a:off x="234403" y="634346"/>
            <a:ext cx="9694837" cy="9778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59937" rtl="0" eaLnBrk="0" fontAlgn="base" latinLnBrk="0" hangingPunct="0">
              <a:lnSpc>
                <a:spcPts val="2100"/>
              </a:lnSpc>
              <a:spcBef>
                <a:spcPct val="0"/>
              </a:spcBef>
              <a:spcAft>
                <a:spcPct val="0"/>
              </a:spcAft>
              <a:buClrTx/>
              <a:buSzTx/>
              <a:buFontTx/>
              <a:buNone/>
              <a:tabLst/>
              <a:defRPr/>
            </a:pPr>
            <a:r>
              <a:rPr kumimoji="0"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en-US" sz="140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自らの取組みを</a:t>
            </a:r>
            <a:r>
              <a:rPr lang="ja-JP" altLang="en-US" sz="1400" dirty="0">
                <a:solidFill>
                  <a:srgbClr val="000000"/>
                </a:solidFill>
                <a:latin typeface="Meiryo UI" panose="020B0604030504040204" pitchFamily="50" charset="-128"/>
                <a:ea typeface="Meiryo UI" panose="020B0604030504040204" pitchFamily="50" charset="-128"/>
              </a:rPr>
              <a:t>基盤</a:t>
            </a:r>
            <a:r>
              <a:rPr kumimoji="0" lang="ja-JP" altLang="en-US" sz="140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に、</a:t>
            </a:r>
            <a:r>
              <a:rPr lang="ja-JP" altLang="en-US" sz="1400" noProof="0" dirty="0">
                <a:solidFill>
                  <a:srgbClr val="000000"/>
                </a:solidFill>
                <a:latin typeface="Meiryo UI" panose="020B0604030504040204" pitchFamily="50" charset="-128"/>
                <a:ea typeface="Meiryo UI" panose="020B0604030504040204" pitchFamily="50" charset="-128"/>
              </a:rPr>
              <a:t>併せて</a:t>
            </a:r>
            <a:r>
              <a:rPr lang="ja-JP" altLang="en-US" sz="1400" dirty="0" smtClean="0">
                <a:solidFill>
                  <a:srgbClr val="000000"/>
                </a:solidFill>
                <a:latin typeface="Meiryo UI" panose="020B0604030504040204" pitchFamily="50" charset="-128"/>
                <a:ea typeface="Meiryo UI" panose="020B0604030504040204" pitchFamily="50" charset="-128"/>
              </a:rPr>
              <a:t>国家的見地からの</a:t>
            </a:r>
            <a:r>
              <a:rPr kumimoji="0" lang="ja-JP" altLang="en-US" sz="140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後押し</a:t>
            </a:r>
            <a:r>
              <a:rPr lang="ja-JP" altLang="en-US" sz="1400" dirty="0" smtClean="0">
                <a:solidFill>
                  <a:srgbClr val="000000"/>
                </a:solidFill>
                <a:latin typeface="Meiryo UI" panose="020B0604030504040204" pitchFamily="50" charset="-128"/>
                <a:ea typeface="Meiryo UI" panose="020B0604030504040204" pitchFamily="50" charset="-128"/>
              </a:rPr>
              <a:t>を求めるスタンス。（地域の経済・ウェルビーイングの面＋国家政策の面）</a:t>
            </a:r>
            <a:endParaRPr kumimoji="0" lang="en-US" altLang="ja-JP" sz="140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0" fontAlgn="base" latinLnBrk="0" hangingPunct="0">
              <a:lnSpc>
                <a:spcPts val="2100"/>
              </a:lnSpc>
              <a:spcBef>
                <a:spcPct val="0"/>
              </a:spcBef>
              <a:spcAft>
                <a:spcPct val="0"/>
              </a:spcAft>
              <a:buClrTx/>
              <a:buSzTx/>
              <a:buFontTx/>
              <a:buNone/>
              <a:tabLst/>
              <a:defRPr/>
            </a:pPr>
            <a:r>
              <a:rPr kumimoji="0"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en-US" altLang="ja-JP"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位置づけ</a:t>
            </a:r>
            <a:r>
              <a:rPr kumimoji="0" lang="en-US" altLang="ja-JP"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推進体制</a:t>
            </a:r>
            <a:r>
              <a:rPr kumimoji="0" lang="en-US" altLang="ja-JP"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政策</a:t>
            </a:r>
            <a:r>
              <a:rPr kumimoji="0"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推進</a:t>
            </a:r>
            <a:r>
              <a:rPr kumimoji="0"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の三つの観点に分けて、考えられる国</a:t>
            </a:r>
            <a:r>
              <a:rPr kumimoji="0"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の対応を粗くイメージしてみた。</a:t>
            </a:r>
            <a:endParaRPr kumimoji="0" lang="en-US" altLang="ja-JP"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0" fontAlgn="base" latinLnBrk="0" hangingPunct="0">
              <a:lnSpc>
                <a:spcPts val="2100"/>
              </a:lnSpc>
              <a:spcBef>
                <a:spcPct val="0"/>
              </a:spcBef>
              <a:spcAft>
                <a:spcPct val="0"/>
              </a:spcAft>
              <a:buClrTx/>
              <a:buSzTx/>
              <a:buFontTx/>
              <a:buNone/>
              <a:tabLst/>
              <a:defRPr/>
            </a:pPr>
            <a:r>
              <a:rPr kumimoji="0"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対応の形としては、新たに法律で</a:t>
            </a: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規定</a:t>
            </a:r>
            <a:r>
              <a:rPr kumimoji="0"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することや、法律改正で規定すること、法律に基づく計画に規定するなどが考えられる。</a:t>
            </a:r>
            <a:endParaRPr kumimoji="0" lang="en-US" altLang="ja-JP"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0" fontAlgn="base" latinLnBrk="0" hangingPunct="0">
              <a:lnSpc>
                <a:spcPts val="2100"/>
              </a:lnSpc>
              <a:spcBef>
                <a:spcPct val="0"/>
              </a:spcBef>
              <a:spcAft>
                <a:spcPct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0" lang="en-US" altLang="ja-JP"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0" fontAlgn="base" latinLnBrk="0" hangingPunct="0">
              <a:lnSpc>
                <a:spcPts val="2100"/>
              </a:lnSpc>
              <a:spcBef>
                <a:spcPct val="0"/>
              </a:spcBef>
              <a:spcAft>
                <a:spcPct val="0"/>
              </a:spcAft>
              <a:buClrTx/>
              <a:buSzTx/>
              <a:buFontTx/>
              <a:buNone/>
              <a:tabLst/>
              <a:defRPr/>
            </a:pPr>
            <a:r>
              <a:rPr kumimoji="0"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0"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p:cNvSpPr/>
          <p:nvPr/>
        </p:nvSpPr>
        <p:spPr>
          <a:xfrm>
            <a:off x="6863110" y="1941906"/>
            <a:ext cx="3066130" cy="318549"/>
          </a:xfrm>
          <a:prstGeom prst="rect">
            <a:avLst/>
          </a:prstGeom>
        </p:spPr>
        <p:txBody>
          <a:bodyPr wrap="square">
            <a:spAutoFit/>
          </a:bodyPr>
          <a:lstStyle/>
          <a:p>
            <a:pPr marL="0" marR="0" lvl="0" indent="0" algn="l" defTabSz="479969" rtl="0" eaLnBrk="1" fontAlgn="auto" latinLnBrk="0" hangingPunct="1">
              <a:lnSpc>
                <a:spcPct val="100000"/>
              </a:lnSpc>
              <a:spcBef>
                <a:spcPts val="0"/>
              </a:spcBef>
              <a:spcAft>
                <a:spcPts val="0"/>
              </a:spcAft>
              <a:buClrTx/>
              <a:buSzTx/>
              <a:buFontTx/>
              <a:buNone/>
              <a:tabLst/>
              <a:defRPr/>
            </a:pPr>
            <a:r>
              <a:rPr kumimoji="0" lang="ja-JP" altLang="en-US" sz="1470" b="1" i="0" u="none" strike="noStrike" kern="1200" cap="none" spc="0" normalizeH="0" baseline="0" noProof="0" dirty="0">
                <a:ln>
                  <a:noFill/>
                </a:ln>
                <a:solidFill>
                  <a:prstClr val="black"/>
                </a:solidFill>
                <a:effectLst/>
                <a:uLnTx/>
                <a:uFillTx/>
                <a:latin typeface="Meiryo UI"/>
                <a:ea typeface="Meiryo UI"/>
                <a:cs typeface="+mn-cs"/>
              </a:rPr>
              <a:t>○検討にあたって、考えられる視点</a:t>
            </a:r>
          </a:p>
        </p:txBody>
      </p:sp>
      <p:sp>
        <p:nvSpPr>
          <p:cNvPr id="8" name="ホームベース 7"/>
          <p:cNvSpPr/>
          <p:nvPr/>
        </p:nvSpPr>
        <p:spPr>
          <a:xfrm flipH="1">
            <a:off x="6946710" y="2264414"/>
            <a:ext cx="2982530" cy="4731160"/>
          </a:xfrm>
          <a:prstGeom prst="homePlate">
            <a:avLst>
              <a:gd name="adj" fmla="val 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79969" rtl="0" eaLnBrk="1" fontAlgn="auto" latinLnBrk="0" hangingPunct="1">
              <a:lnSpc>
                <a:spcPct val="100000"/>
              </a:lnSpc>
              <a:spcBef>
                <a:spcPts val="0"/>
              </a:spcBef>
              <a:spcAft>
                <a:spcPts val="0"/>
              </a:spcAft>
              <a:buClrTx/>
              <a:buSzTx/>
              <a:buFontTx/>
              <a:buNone/>
              <a:tabLst/>
              <a:defRPr/>
            </a:pPr>
            <a:r>
              <a:rPr kumimoji="1" lang="ja-JP" altLang="en-US" sz="1470" b="0" i="0" u="none" strike="noStrike" kern="1200" cap="none" spc="0" normalizeH="0" baseline="0" noProof="0" dirty="0" smtClean="0">
                <a:ln>
                  <a:noFill/>
                </a:ln>
                <a:solidFill>
                  <a:prstClr val="black"/>
                </a:solidFill>
                <a:effectLst/>
                <a:uLnTx/>
                <a:uFillTx/>
                <a:latin typeface="Meiryo UI"/>
                <a:ea typeface="Meiryo UI"/>
                <a:cs typeface="+mn-cs"/>
              </a:rPr>
              <a:t>●既存の法律、計画、政策メニュー</a:t>
            </a: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r>
              <a:rPr kumimoji="1" lang="ja-JP" altLang="en-US" sz="147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470" b="0" i="0" u="none" strike="noStrike" kern="1200" cap="none" spc="0" normalizeH="0" baseline="0" noProof="0" dirty="0" smtClean="0">
                <a:ln>
                  <a:noFill/>
                </a:ln>
                <a:solidFill>
                  <a:prstClr val="black"/>
                </a:solidFill>
                <a:effectLst/>
                <a:uLnTx/>
                <a:uFillTx/>
                <a:latin typeface="Meiryo UI"/>
                <a:ea typeface="Meiryo UI"/>
                <a:cs typeface="+mn-cs"/>
              </a:rPr>
              <a:t> 等との整合性</a:t>
            </a: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r>
              <a:rPr kumimoji="1" lang="ja-JP" altLang="en-US" sz="1470" b="0" i="0" u="none" strike="noStrike" kern="1200" cap="none" spc="0" normalizeH="0" baseline="0" noProof="0" dirty="0" smtClean="0">
                <a:ln>
                  <a:noFill/>
                </a:ln>
                <a:solidFill>
                  <a:prstClr val="black"/>
                </a:solidFill>
                <a:effectLst/>
                <a:uLnTx/>
                <a:uFillTx/>
                <a:latin typeface="Meiryo UI"/>
                <a:ea typeface="Meiryo UI"/>
                <a:cs typeface="+mn-cs"/>
              </a:rPr>
              <a:t>●それぞれ</a:t>
            </a:r>
            <a:r>
              <a:rPr kumimoji="1" lang="ja-JP" altLang="en-US" sz="1470" b="0" i="0" u="none" strike="noStrike" kern="1200" cap="none" spc="0" normalizeH="0" baseline="0" noProof="0" dirty="0">
                <a:ln>
                  <a:noFill/>
                </a:ln>
                <a:solidFill>
                  <a:prstClr val="black"/>
                </a:solidFill>
                <a:effectLst/>
                <a:uLnTx/>
                <a:uFillTx/>
                <a:latin typeface="Meiryo UI"/>
                <a:ea typeface="Meiryo UI"/>
                <a:cs typeface="+mn-cs"/>
              </a:rPr>
              <a:t>の</a:t>
            </a:r>
            <a:r>
              <a:rPr kumimoji="1" lang="ja-JP" altLang="en-US" sz="1470" b="0" i="0" u="none" strike="noStrike" kern="1200" cap="none" spc="0" normalizeH="0" baseline="0" noProof="0" dirty="0" smtClean="0">
                <a:ln>
                  <a:noFill/>
                </a:ln>
                <a:solidFill>
                  <a:prstClr val="black"/>
                </a:solidFill>
                <a:effectLst/>
                <a:uLnTx/>
                <a:uFillTx/>
                <a:latin typeface="Meiryo UI"/>
                <a:ea typeface="Meiryo UI"/>
                <a:cs typeface="+mn-cs"/>
              </a:rPr>
              <a:t>対応の副首都実現へ</a:t>
            </a: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r>
              <a:rPr kumimoji="1" lang="ja-JP" altLang="en-US" sz="147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470" b="0" i="0" u="none" strike="noStrike" kern="1200" cap="none" spc="0" normalizeH="0" baseline="0" noProof="0" dirty="0" smtClean="0">
                <a:ln>
                  <a:noFill/>
                </a:ln>
                <a:solidFill>
                  <a:prstClr val="black"/>
                </a:solidFill>
                <a:effectLst/>
                <a:uLnTx/>
                <a:uFillTx/>
                <a:latin typeface="Meiryo UI"/>
                <a:ea typeface="Meiryo UI"/>
                <a:cs typeface="+mn-cs"/>
              </a:rPr>
              <a:t> の実効性</a:t>
            </a: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r>
              <a:rPr kumimoji="1" lang="ja-JP" altLang="en-US" sz="1470" b="0" i="0" u="none" strike="noStrike" kern="1200" cap="none" spc="0" normalizeH="0" baseline="0" noProof="0" dirty="0" smtClean="0">
                <a:ln>
                  <a:noFill/>
                </a:ln>
                <a:solidFill>
                  <a:prstClr val="black"/>
                </a:solidFill>
                <a:effectLst/>
                <a:uLnTx/>
                <a:uFillTx/>
                <a:latin typeface="Meiryo UI"/>
                <a:ea typeface="Meiryo UI"/>
                <a:cs typeface="+mn-cs"/>
              </a:rPr>
              <a:t>　（経済産業面からの実効性等）</a:t>
            </a: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r>
              <a:rPr kumimoji="1" lang="ja-JP" altLang="en-US" sz="1470" b="0" i="0" u="none" strike="noStrike" kern="1200" cap="none" spc="0" normalizeH="0" baseline="0" noProof="0" dirty="0" smtClean="0">
                <a:ln>
                  <a:noFill/>
                </a:ln>
                <a:solidFill>
                  <a:prstClr val="black"/>
                </a:solidFill>
                <a:effectLst/>
                <a:uLnTx/>
                <a:uFillTx/>
                <a:latin typeface="Meiryo UI"/>
                <a:ea typeface="Meiryo UI"/>
                <a:cs typeface="+mn-cs"/>
              </a:rPr>
              <a:t>●それぞれの対応の実現可能性</a:t>
            </a: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r>
              <a:rPr kumimoji="1" lang="ja-JP" altLang="en-US" sz="1470" dirty="0">
                <a:solidFill>
                  <a:prstClr val="black"/>
                </a:solidFill>
                <a:latin typeface="Meiryo UI"/>
                <a:ea typeface="Meiryo UI"/>
              </a:rPr>
              <a:t>　</a:t>
            </a:r>
            <a:r>
              <a:rPr kumimoji="1" lang="ja-JP" altLang="en-US" sz="1470" dirty="0" smtClean="0">
                <a:solidFill>
                  <a:prstClr val="black"/>
                </a:solidFill>
                <a:latin typeface="Meiryo UI"/>
                <a:ea typeface="Meiryo UI"/>
              </a:rPr>
              <a:t>（関西各府県市、さらにその他</a:t>
            </a:r>
            <a:endParaRPr kumimoji="1" lang="en-US" altLang="ja-JP" sz="1470" dirty="0" smtClean="0">
              <a:solidFill>
                <a:prstClr val="black"/>
              </a:solidFill>
              <a:latin typeface="Meiryo UI"/>
              <a:ea typeface="Meiryo UI"/>
            </a:endParaRPr>
          </a:p>
          <a:p>
            <a:pPr marL="0" marR="0" lvl="0" indent="0" algn="l" defTabSz="479969" rtl="0" eaLnBrk="1" fontAlgn="auto" latinLnBrk="0" hangingPunct="1">
              <a:lnSpc>
                <a:spcPct val="100000"/>
              </a:lnSpc>
              <a:spcBef>
                <a:spcPts val="0"/>
              </a:spcBef>
              <a:spcAft>
                <a:spcPts val="0"/>
              </a:spcAft>
              <a:buClrTx/>
              <a:buSzTx/>
              <a:buFontTx/>
              <a:buNone/>
              <a:tabLst/>
              <a:defRPr/>
            </a:pPr>
            <a:r>
              <a:rPr kumimoji="1" lang="ja-JP" altLang="en-US" sz="1470" dirty="0">
                <a:solidFill>
                  <a:prstClr val="black"/>
                </a:solidFill>
                <a:latin typeface="Meiryo UI"/>
                <a:ea typeface="Meiryo UI"/>
              </a:rPr>
              <a:t>　</a:t>
            </a:r>
            <a:r>
              <a:rPr kumimoji="1" lang="ja-JP" altLang="en-US" sz="1470" dirty="0" smtClean="0">
                <a:solidFill>
                  <a:prstClr val="black"/>
                </a:solidFill>
                <a:latin typeface="Meiryo UI"/>
                <a:ea typeface="Meiryo UI"/>
              </a:rPr>
              <a:t>地域の理解含む）</a:t>
            </a: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r>
              <a:rPr kumimoji="1" lang="ja-JP" altLang="en-US" sz="1470" b="0" i="0" u="none" strike="noStrike" kern="1200" cap="none" spc="0" normalizeH="0" baseline="0" noProof="0" dirty="0" smtClean="0">
                <a:ln>
                  <a:noFill/>
                </a:ln>
                <a:solidFill>
                  <a:prstClr val="black"/>
                </a:solidFill>
                <a:effectLst/>
                <a:uLnTx/>
                <a:uFillTx/>
                <a:latin typeface="Meiryo UI"/>
                <a:ea typeface="Meiryo UI"/>
                <a:cs typeface="+mn-cs"/>
              </a:rPr>
              <a:t>●国・地方関係のあり方</a:t>
            </a: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r>
              <a:rPr kumimoji="1" lang="ja-JP" altLang="en-US" sz="1470" b="0" i="0" u="none" strike="noStrike" kern="1200" cap="none" spc="0" normalizeH="0" baseline="0" noProof="0" dirty="0" smtClean="0">
                <a:ln>
                  <a:noFill/>
                </a:ln>
                <a:solidFill>
                  <a:prstClr val="black"/>
                </a:solidFill>
                <a:effectLst/>
                <a:uLnTx/>
                <a:uFillTx/>
                <a:latin typeface="Meiryo UI"/>
                <a:ea typeface="Meiryo UI"/>
                <a:cs typeface="+mn-cs"/>
              </a:rPr>
              <a:t>●大阪・関西以外の地方への影響</a:t>
            </a: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r>
              <a:rPr kumimoji="1" lang="ja-JP" altLang="en-US" sz="147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470" b="0" i="0" u="none" strike="noStrike" kern="1200" cap="none" spc="0" normalizeH="0" baseline="0" noProof="0" dirty="0" smtClean="0">
                <a:ln>
                  <a:noFill/>
                </a:ln>
                <a:solidFill>
                  <a:prstClr val="black"/>
                </a:solidFill>
                <a:effectLst/>
                <a:uLnTx/>
                <a:uFillTx/>
                <a:latin typeface="Meiryo UI"/>
                <a:ea typeface="Meiryo UI"/>
                <a:cs typeface="+mn-cs"/>
              </a:rPr>
              <a:t> 全国レベルの地域政策との整合性</a:t>
            </a: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endParaRPr kumimoji="1" lang="en-US" altLang="ja-JP" sz="147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79969" rtl="0" eaLnBrk="1" fontAlgn="auto" latinLnBrk="0" hangingPunct="1">
              <a:lnSpc>
                <a:spcPct val="100000"/>
              </a:lnSpc>
              <a:spcBef>
                <a:spcPts val="0"/>
              </a:spcBef>
              <a:spcAft>
                <a:spcPts val="0"/>
              </a:spcAft>
              <a:buClrTx/>
              <a:buSzTx/>
              <a:buFontTx/>
              <a:buNone/>
              <a:tabLst/>
              <a:defRPr/>
            </a:pPr>
            <a:r>
              <a:rPr kumimoji="1" lang="ja-JP" altLang="en-US" sz="1470" b="0" i="0" u="none" strike="noStrike" kern="1200" cap="none" spc="0" normalizeH="0" baseline="0" noProof="0" dirty="0" smtClean="0">
                <a:ln>
                  <a:noFill/>
                </a:ln>
                <a:solidFill>
                  <a:prstClr val="black"/>
                </a:solidFill>
                <a:effectLst/>
                <a:uLnTx/>
                <a:uFillTx/>
                <a:latin typeface="Meiryo UI"/>
                <a:ea typeface="Meiryo UI"/>
                <a:cs typeface="+mn-cs"/>
              </a:rPr>
              <a:t>　　　　　　　　　　　　　　　　　　　　等</a:t>
            </a:r>
            <a:endParaRPr kumimoji="1" lang="en-US" altLang="ja-JP" sz="147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0" name="正方形/長方形 9"/>
          <p:cNvSpPr/>
          <p:nvPr/>
        </p:nvSpPr>
        <p:spPr>
          <a:xfrm>
            <a:off x="1926500" y="1941906"/>
            <a:ext cx="3066130" cy="318549"/>
          </a:xfrm>
          <a:prstGeom prst="rect">
            <a:avLst/>
          </a:prstGeom>
        </p:spPr>
        <p:txBody>
          <a:bodyPr wrap="square">
            <a:spAutoFit/>
          </a:bodyPr>
          <a:lstStyle/>
          <a:p>
            <a:pPr marL="0" marR="0" lvl="0" indent="0" algn="l" defTabSz="479969" rtl="0" eaLnBrk="1" fontAlgn="auto" latinLnBrk="0" hangingPunct="1">
              <a:lnSpc>
                <a:spcPct val="100000"/>
              </a:lnSpc>
              <a:spcBef>
                <a:spcPts val="0"/>
              </a:spcBef>
              <a:spcAft>
                <a:spcPts val="0"/>
              </a:spcAft>
              <a:buClrTx/>
              <a:buSzTx/>
              <a:buFontTx/>
              <a:buNone/>
              <a:tabLst/>
              <a:defRPr/>
            </a:pPr>
            <a:r>
              <a:rPr kumimoji="0" lang="ja-JP" altLang="en-US" sz="1470" b="1" i="0" u="none" strike="noStrike" kern="1200" cap="none" spc="0" normalizeH="0" baseline="0" noProof="0" dirty="0" smtClean="0">
                <a:ln>
                  <a:noFill/>
                </a:ln>
                <a:solidFill>
                  <a:prstClr val="black"/>
                </a:solidFill>
                <a:effectLst/>
                <a:uLnTx/>
                <a:uFillTx/>
                <a:latin typeface="Meiryo UI"/>
                <a:ea typeface="Meiryo UI"/>
                <a:cs typeface="+mn-cs"/>
              </a:rPr>
              <a:t>　　　　　　　　</a:t>
            </a:r>
            <a:r>
              <a:rPr kumimoji="0" lang="en-US" altLang="ja-JP" sz="1470" b="1" i="0" u="none" strike="noStrike" kern="1200" cap="none" spc="0" normalizeH="0" baseline="0" noProof="0" dirty="0" smtClean="0">
                <a:ln>
                  <a:noFill/>
                </a:ln>
                <a:solidFill>
                  <a:prstClr val="black"/>
                </a:solidFill>
                <a:effectLst/>
                <a:uLnTx/>
                <a:uFillTx/>
                <a:latin typeface="Meiryo UI"/>
                <a:ea typeface="Meiryo UI"/>
                <a:cs typeface="+mn-cs"/>
              </a:rPr>
              <a:t>【</a:t>
            </a:r>
            <a:r>
              <a:rPr kumimoji="0" lang="ja-JP" altLang="en-US" sz="1470" b="1" i="0" u="none" strike="noStrike" kern="1200" cap="none" spc="0" normalizeH="0" baseline="0" noProof="0" dirty="0" smtClean="0">
                <a:ln>
                  <a:noFill/>
                </a:ln>
                <a:solidFill>
                  <a:prstClr val="black"/>
                </a:solidFill>
                <a:effectLst/>
                <a:uLnTx/>
                <a:uFillTx/>
                <a:latin typeface="Meiryo UI"/>
                <a:ea typeface="Meiryo UI"/>
                <a:cs typeface="+mn-cs"/>
              </a:rPr>
              <a:t>国レベルでの対応</a:t>
            </a:r>
            <a:r>
              <a:rPr kumimoji="0" lang="en-US" altLang="ja-JP" sz="1470" b="1" i="0" u="none" strike="noStrike" kern="1200" cap="none" spc="0" normalizeH="0" baseline="0" noProof="0" dirty="0" smtClean="0">
                <a:ln>
                  <a:noFill/>
                </a:ln>
                <a:solidFill>
                  <a:prstClr val="black"/>
                </a:solidFill>
                <a:effectLst/>
                <a:uLnTx/>
                <a:uFillTx/>
                <a:latin typeface="Meiryo UI"/>
                <a:ea typeface="Meiryo UI"/>
                <a:cs typeface="+mn-cs"/>
              </a:rPr>
              <a:t>】</a:t>
            </a:r>
            <a:endParaRPr kumimoji="0" lang="ja-JP" altLang="en-US" sz="1470" b="1"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1888312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正方形/長方形 1"/>
          <p:cNvSpPr/>
          <p:nvPr/>
        </p:nvSpPr>
        <p:spPr>
          <a:xfrm>
            <a:off x="142839" y="44348"/>
            <a:ext cx="9814837" cy="415498"/>
          </a:xfrm>
          <a:prstGeom prst="rect">
            <a:avLst/>
          </a:prstGeom>
        </p:spPr>
        <p:txBody>
          <a:bodyPr wrap="square">
            <a:spAutoFit/>
          </a:bodyPr>
          <a:lstStyle/>
          <a:p>
            <a:pPr marL="0" marR="0" lvl="0" indent="0" algn="l" defTabSz="479969"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solidFill>
                  <a:prstClr val="black"/>
                </a:solidFill>
                <a:effectLst/>
                <a:uLnTx/>
                <a:uFillTx/>
                <a:latin typeface="Meiryo UI"/>
                <a:ea typeface="Meiryo UI"/>
              </a:rPr>
              <a:t>■ </a:t>
            </a:r>
            <a:r>
              <a:rPr lang="ja-JP" altLang="en-US" sz="2000" b="1" dirty="0">
                <a:solidFill>
                  <a:prstClr val="black"/>
                </a:solidFill>
                <a:latin typeface="Meiryo UI"/>
                <a:ea typeface="Meiryo UI"/>
              </a:rPr>
              <a:t>　</a:t>
            </a:r>
            <a:r>
              <a:rPr lang="en-US" altLang="ja-JP" sz="2000" b="1" dirty="0" smtClean="0">
                <a:solidFill>
                  <a:prstClr val="black"/>
                </a:solidFill>
                <a:latin typeface="Meiryo UI"/>
                <a:ea typeface="Meiryo UI"/>
              </a:rPr>
              <a:t>[</a:t>
            </a:r>
            <a:r>
              <a:rPr lang="ja-JP" altLang="en-US" sz="2000" b="1" dirty="0" smtClean="0">
                <a:solidFill>
                  <a:prstClr val="black"/>
                </a:solidFill>
                <a:latin typeface="Meiryo UI"/>
                <a:ea typeface="Meiryo UI"/>
              </a:rPr>
              <a:t>位置づけ］</a:t>
            </a:r>
            <a:r>
              <a:rPr lang="en-US" altLang="ja-JP" sz="2000" b="1" dirty="0" smtClean="0">
                <a:solidFill>
                  <a:prstClr val="black"/>
                </a:solidFill>
                <a:latin typeface="Meiryo UI"/>
                <a:ea typeface="Meiryo UI"/>
              </a:rPr>
              <a:t>[</a:t>
            </a:r>
            <a:r>
              <a:rPr lang="ja-JP" altLang="en-US" sz="2000" b="1" dirty="0" smtClean="0">
                <a:solidFill>
                  <a:prstClr val="black"/>
                </a:solidFill>
                <a:latin typeface="Meiryo UI"/>
                <a:ea typeface="Meiryo UI"/>
              </a:rPr>
              <a:t>推進体制</a:t>
            </a:r>
            <a:r>
              <a:rPr lang="en-US" altLang="ja-JP" sz="2000" b="1" dirty="0" smtClean="0">
                <a:solidFill>
                  <a:prstClr val="black"/>
                </a:solidFill>
                <a:latin typeface="Meiryo UI"/>
                <a:ea typeface="Meiryo UI"/>
              </a:rPr>
              <a:t>]</a:t>
            </a:r>
            <a:r>
              <a:rPr lang="ja-JP" altLang="en-US" sz="2000" b="1" dirty="0" smtClean="0">
                <a:solidFill>
                  <a:prstClr val="black"/>
                </a:solidFill>
                <a:latin typeface="Meiryo UI"/>
                <a:ea typeface="Meiryo UI"/>
              </a:rPr>
              <a:t>［政策推進］の関係イメージ図</a:t>
            </a:r>
            <a:r>
              <a:rPr kumimoji="0" lang="ja-JP" altLang="en-US" sz="2000" b="1" i="0" u="none" strike="noStrike" kern="1200" cap="none" spc="0" normalizeH="0" baseline="0" noProof="0" dirty="0" smtClean="0">
                <a:ln>
                  <a:noFill/>
                </a:ln>
                <a:solidFill>
                  <a:prstClr val="black"/>
                </a:solidFill>
                <a:effectLst/>
                <a:uLnTx/>
                <a:uFillTx/>
                <a:latin typeface="Meiryo UI"/>
                <a:ea typeface="Meiryo UI"/>
              </a:rPr>
              <a:t>　</a:t>
            </a:r>
            <a:endParaRPr kumimoji="0" lang="ja-JP" altLang="en-US" sz="2000" b="0" i="0" u="none" strike="noStrike" kern="1200" cap="none" spc="0" normalizeH="0" baseline="0" noProof="0" dirty="0">
              <a:ln>
                <a:noFill/>
              </a:ln>
              <a:solidFill>
                <a:prstClr val="black"/>
              </a:solidFill>
              <a:effectLst/>
              <a:uLnTx/>
              <a:uFillTx/>
              <a:latin typeface="Meiryo UI"/>
              <a:ea typeface="Meiryo UI"/>
            </a:endParaRPr>
          </a:p>
        </p:txBody>
      </p:sp>
      <p:sp>
        <p:nvSpPr>
          <p:cNvPr id="3" name="正方形/長方形 2"/>
          <p:cNvSpPr/>
          <p:nvPr/>
        </p:nvSpPr>
        <p:spPr>
          <a:xfrm>
            <a:off x="1069551" y="4957923"/>
            <a:ext cx="8787144" cy="141235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正方形/長方形 3"/>
          <p:cNvSpPr/>
          <p:nvPr/>
        </p:nvSpPr>
        <p:spPr>
          <a:xfrm>
            <a:off x="4108586" y="3630706"/>
            <a:ext cx="5712079" cy="132163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 name="正方形/長方形 4"/>
          <p:cNvSpPr/>
          <p:nvPr/>
        </p:nvSpPr>
        <p:spPr>
          <a:xfrm>
            <a:off x="6972811" y="2218765"/>
            <a:ext cx="2847854" cy="140635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 name="正方形/長方形 5"/>
          <p:cNvSpPr/>
          <p:nvPr/>
        </p:nvSpPr>
        <p:spPr>
          <a:xfrm>
            <a:off x="201705" y="4919089"/>
            <a:ext cx="712694" cy="14333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位置づけ</a:t>
            </a:r>
            <a:r>
              <a:rPr kumimoji="1" lang="en-US" altLang="ja-JP" sz="1600" dirty="0" smtClean="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201705" y="3530208"/>
            <a:ext cx="712694" cy="14333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推進体制</a:t>
            </a:r>
            <a:r>
              <a:rPr kumimoji="1" lang="en-US" altLang="ja-JP" sz="1600" dirty="0" smtClean="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201705" y="2024304"/>
            <a:ext cx="712694" cy="14333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政策推進</a:t>
            </a:r>
            <a:r>
              <a:rPr kumimoji="1" lang="en-US" altLang="ja-JP" sz="1600" dirty="0" smtClean="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cxnSp>
        <p:nvCxnSpPr>
          <p:cNvPr id="11" name="直線コネクタ 10"/>
          <p:cNvCxnSpPr/>
          <p:nvPr/>
        </p:nvCxnSpPr>
        <p:spPr>
          <a:xfrm>
            <a:off x="279848" y="4957923"/>
            <a:ext cx="954081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279848" y="3630706"/>
            <a:ext cx="954081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1187760" y="6438724"/>
            <a:ext cx="2743200" cy="3899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首都</a:t>
            </a:r>
            <a:r>
              <a:rPr kumimoji="1" lang="ja-JP" altLang="en-US" dirty="0" smtClean="0">
                <a:solidFill>
                  <a:schemeClr val="tx1"/>
                </a:solidFill>
                <a:latin typeface="Meiryo UI" panose="020B0604030504040204" pitchFamily="50" charset="-128"/>
                <a:ea typeface="Meiryo UI" panose="020B0604030504040204" pitchFamily="50" charset="-128"/>
              </a:rPr>
              <a:t>・副首都法</a:t>
            </a:r>
            <a:r>
              <a:rPr kumimoji="1" lang="en-US" altLang="ja-JP" dirty="0" smtClean="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40944" y="6409714"/>
            <a:ext cx="1559859" cy="3899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★イメージ例</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4169099" y="6423743"/>
            <a:ext cx="2743200" cy="3899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Meiryo UI" panose="020B0604030504040204" pitchFamily="50" charset="-128"/>
                <a:ea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rPr>
              <a:t>副首都推進法</a:t>
            </a:r>
            <a:r>
              <a:rPr kumimoji="1" lang="en-US" altLang="ja-JP" dirty="0" smtClean="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7113495" y="6438725"/>
            <a:ext cx="2743200" cy="3899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Meiryo UI" panose="020B0604030504040204" pitchFamily="50" charset="-128"/>
                <a:ea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rPr>
              <a:t>副首都整備法</a:t>
            </a:r>
            <a:r>
              <a:rPr kumimoji="1" lang="en-US" altLang="ja-JP" dirty="0" smtClean="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02838" y="497766"/>
            <a:ext cx="9653857" cy="149175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rIns="36000" rtlCol="0" anchor="t"/>
          <a:lstStyle/>
          <a:p>
            <a:pPr marL="288000" indent="-457200" defTabSz="959937" eaLnBrk="0" fontAlgn="base" hangingPunct="0">
              <a:lnSpc>
                <a:spcPts val="2100"/>
              </a:lnSpc>
              <a:spcBef>
                <a:spcPct val="0"/>
              </a:spcBef>
              <a:spcAft>
                <a:spcPct val="0"/>
              </a:spcAft>
              <a:defRPr/>
            </a:pPr>
            <a:r>
              <a:rPr kumimoji="0"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a:t>
            </a:r>
            <a:r>
              <a:rPr lang="ja-JP" altLang="en-US" sz="1400" dirty="0" smtClean="0">
                <a:solidFill>
                  <a:schemeClr val="tx1"/>
                </a:solidFill>
                <a:latin typeface="Meiryo UI" panose="020B0604030504040204" pitchFamily="50" charset="-128"/>
                <a:ea typeface="Meiryo UI" panose="020B0604030504040204" pitchFamily="50" charset="-128"/>
              </a:rPr>
              <a:t>国レベルの対応としては、</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位置づけ</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推進体制</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政策推進</a:t>
            </a:r>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の観点から個々</a:t>
            </a:r>
            <a:r>
              <a:rPr lang="ja-JP" altLang="en-US" sz="1400" dirty="0">
                <a:solidFill>
                  <a:schemeClr val="tx1"/>
                </a:solidFill>
                <a:latin typeface="Meiryo UI" panose="020B0604030504040204" pitchFamily="50" charset="-128"/>
                <a:ea typeface="Meiryo UI" panose="020B0604030504040204" pitchFamily="50" charset="-128"/>
              </a:rPr>
              <a:t>になされることもあれば</a:t>
            </a:r>
            <a:r>
              <a:rPr lang="ja-JP" altLang="en-US" sz="1400" dirty="0" smtClean="0">
                <a:solidFill>
                  <a:schemeClr val="tx1"/>
                </a:solidFill>
                <a:latin typeface="Meiryo UI" panose="020B0604030504040204" pitchFamily="50" charset="-128"/>
                <a:ea typeface="Meiryo UI" panose="020B0604030504040204" pitchFamily="50" charset="-128"/>
              </a:rPr>
              <a:t>、各観点が一定の連動を保ちながら個々になされること、また、二つの観点を</a:t>
            </a:r>
            <a:r>
              <a:rPr lang="ja-JP" altLang="en-US" sz="1400" dirty="0">
                <a:solidFill>
                  <a:schemeClr val="tx1"/>
                </a:solidFill>
                <a:latin typeface="Meiryo UI" panose="020B0604030504040204" pitchFamily="50" charset="-128"/>
                <a:ea typeface="Meiryo UI" panose="020B0604030504040204" pitchFamily="50" charset="-128"/>
              </a:rPr>
              <a:t>合わせて、また</a:t>
            </a:r>
            <a:r>
              <a:rPr lang="ja-JP" altLang="en-US" sz="1400" dirty="0" smtClean="0">
                <a:solidFill>
                  <a:schemeClr val="tx1"/>
                </a:solidFill>
                <a:latin typeface="Meiryo UI" panose="020B0604030504040204" pitchFamily="50" charset="-128"/>
                <a:ea typeface="Meiryo UI" panose="020B0604030504040204" pitchFamily="50" charset="-128"/>
              </a:rPr>
              <a:t>三つの観点を</a:t>
            </a:r>
            <a:r>
              <a:rPr lang="ja-JP" altLang="en-US" sz="1400" dirty="0">
                <a:solidFill>
                  <a:schemeClr val="tx1"/>
                </a:solidFill>
                <a:latin typeface="Meiryo UI" panose="020B0604030504040204" pitchFamily="50" charset="-128"/>
                <a:ea typeface="Meiryo UI" panose="020B0604030504040204" pitchFamily="50" charset="-128"/>
              </a:rPr>
              <a:t>合わせてなされることも考えられる</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8000" indent="-457200" defTabSz="959937" eaLnBrk="0" fontAlgn="base" hangingPunct="0">
              <a:lnSpc>
                <a:spcPts val="2100"/>
              </a:lnSpc>
              <a:spcBef>
                <a:spcPct val="0"/>
              </a:spcBef>
              <a:spcAft>
                <a:spcPct val="0"/>
              </a:spcAft>
              <a:defRPr/>
            </a:pPr>
            <a:r>
              <a:rPr lang="ja-JP" altLang="en-US" sz="1400" dirty="0" smtClean="0">
                <a:solidFill>
                  <a:schemeClr val="tx1"/>
                </a:solidFill>
                <a:latin typeface="Meiryo UI" panose="020B0604030504040204" pitchFamily="50" charset="-128"/>
                <a:ea typeface="Meiryo UI" panose="020B0604030504040204" pitchFamily="50" charset="-128"/>
              </a:rPr>
              <a:t>●　以下、イメージ例は、</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位置づけ</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に</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推進体制</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も加えた立法例、さらに</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政策推進</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err="1" smtClean="0">
                <a:solidFill>
                  <a:schemeClr val="tx1"/>
                </a:solidFill>
                <a:latin typeface="Meiryo UI" panose="020B0604030504040204" pitchFamily="50" charset="-128"/>
                <a:ea typeface="Meiryo UI" panose="020B0604030504040204" pitchFamily="50" charset="-128"/>
              </a:rPr>
              <a:t>まで</a:t>
            </a:r>
            <a:r>
              <a:rPr lang="ja-JP" altLang="en-US" sz="1400" dirty="0" smtClean="0">
                <a:solidFill>
                  <a:schemeClr val="tx1"/>
                </a:solidFill>
                <a:latin typeface="Meiryo UI" panose="020B0604030504040204" pitchFamily="50" charset="-128"/>
                <a:ea typeface="Meiryo UI" panose="020B0604030504040204" pitchFamily="50" charset="-128"/>
              </a:rPr>
              <a:t>含めた立法例をわかりやすく図示したもの。（副首都の位置づけのために、現在規定のない首都の位置づけを規定することは合理性があるが、首都に係る推進体制、政策推進を法律に書き込む必要性は乏しいと考えられるため、法律名称に差をつけている。）</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59937" rtl="0" eaLnBrk="0" fontAlgn="base" latinLnBrk="0" hangingPunct="0">
              <a:lnSpc>
                <a:spcPts val="2100"/>
              </a:lnSpc>
              <a:spcBef>
                <a:spcPct val="0"/>
              </a:spcBef>
              <a:spcAft>
                <a:spcPct val="0"/>
              </a:spcAft>
              <a:buClrTx/>
              <a:buSzTx/>
              <a:buFontTx/>
              <a:buNone/>
              <a:tabLst/>
              <a:defRPr/>
            </a:pPr>
            <a:endParaRPr kumimoji="0"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0" fontAlgn="base" latinLnBrk="0" hangingPunct="0">
              <a:lnSpc>
                <a:spcPts val="2100"/>
              </a:lnSpc>
              <a:spcBef>
                <a:spcPct val="0"/>
              </a:spcBef>
              <a:spcAft>
                <a:spcPct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0" lang="en-US" altLang="ja-JP"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0" fontAlgn="base" latinLnBrk="0" hangingPunct="0">
              <a:lnSpc>
                <a:spcPts val="2100"/>
              </a:lnSpc>
              <a:spcBef>
                <a:spcPct val="0"/>
              </a:spcBef>
              <a:spcAft>
                <a:spcPct val="0"/>
              </a:spcAft>
              <a:buClrTx/>
              <a:buSzTx/>
              <a:buFontTx/>
              <a:buNone/>
              <a:tabLst/>
              <a:defRPr/>
            </a:pPr>
            <a:r>
              <a:rPr kumimoji="0"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0"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9" name="スライド番号プレースホルダー 3"/>
          <p:cNvSpPr>
            <a:spLocks noGrp="1"/>
          </p:cNvSpPr>
          <p:nvPr>
            <p:ph type="sldNum" sz="quarter" idx="12"/>
          </p:nvPr>
        </p:nvSpPr>
        <p:spPr>
          <a:xfrm>
            <a:off x="7981950" y="6915338"/>
            <a:ext cx="2133600" cy="365125"/>
          </a:xfrm>
        </p:spPr>
        <p:txBody>
          <a:bodyPr/>
          <a:lstStyle/>
          <a:p>
            <a:r>
              <a:rPr kumimoji="1" lang="en-US" altLang="ja-JP" sz="1100" dirty="0" smtClean="0">
                <a:solidFill>
                  <a:schemeClr val="tx2"/>
                </a:solidFill>
              </a:rPr>
              <a:t>6</a:t>
            </a:r>
            <a:endParaRPr kumimoji="1" lang="ja-JP" altLang="en-US" sz="1100" dirty="0">
              <a:solidFill>
                <a:schemeClr val="tx2"/>
              </a:solidFill>
            </a:endParaRPr>
          </a:p>
        </p:txBody>
      </p:sp>
      <p:sp>
        <p:nvSpPr>
          <p:cNvPr id="20" name="正方形/長方形 19"/>
          <p:cNvSpPr/>
          <p:nvPr/>
        </p:nvSpPr>
        <p:spPr>
          <a:xfrm>
            <a:off x="1307924" y="4990441"/>
            <a:ext cx="2490010" cy="14333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en-US" altLang="ja-JP" dirty="0" smtClean="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位置づけ</a:t>
            </a:r>
            <a:r>
              <a:rPr kumimoji="1" lang="en-US" altLang="ja-JP" dirty="0" smtClean="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4536254" y="3932965"/>
            <a:ext cx="1698238" cy="8472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en-US" altLang="ja-JP" dirty="0" smtClean="0">
                <a:solidFill>
                  <a:schemeClr val="tx1"/>
                </a:solidFill>
                <a:latin typeface="Meiryo UI" panose="020B0604030504040204" pitchFamily="50" charset="-128"/>
                <a:ea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rPr>
              <a:t>推進体制</a:t>
            </a:r>
            <a:r>
              <a:rPr kumimoji="1" lang="en-US" altLang="ja-JP" dirty="0" smtClean="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7577674" y="2533010"/>
            <a:ext cx="1814842" cy="868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en-US" altLang="ja-JP" dirty="0" smtClean="0">
                <a:solidFill>
                  <a:schemeClr val="tx1"/>
                </a:solidFill>
                <a:latin typeface="Meiryo UI" panose="020B0604030504040204" pitchFamily="50" charset="-128"/>
                <a:ea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rPr>
              <a:t>政策推進</a:t>
            </a:r>
            <a:r>
              <a:rPr kumimoji="1" lang="en-US" altLang="ja-JP" dirty="0" smtClean="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endParaRPr>
          </a:p>
        </p:txBody>
      </p:sp>
      <p:cxnSp>
        <p:nvCxnSpPr>
          <p:cNvPr id="10" name="直線コネクタ 9"/>
          <p:cNvCxnSpPr/>
          <p:nvPr/>
        </p:nvCxnSpPr>
        <p:spPr>
          <a:xfrm flipH="1">
            <a:off x="4107976" y="3625120"/>
            <a:ext cx="610" cy="276203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6972201" y="2263822"/>
            <a:ext cx="13791" cy="405824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4142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426352611"/>
              </p:ext>
            </p:extLst>
          </p:nvPr>
        </p:nvGraphicFramePr>
        <p:xfrm>
          <a:off x="135404" y="370053"/>
          <a:ext cx="9980146" cy="6792490"/>
        </p:xfrm>
        <a:graphic>
          <a:graphicData uri="http://schemas.openxmlformats.org/drawingml/2006/table">
            <a:tbl>
              <a:tblPr firstRow="1" bandRow="1">
                <a:tableStyleId>{5940675A-B579-460E-94D1-54222C63F5DA}</a:tableStyleId>
              </a:tblPr>
              <a:tblGrid>
                <a:gridCol w="1111007">
                  <a:extLst>
                    <a:ext uri="{9D8B030D-6E8A-4147-A177-3AD203B41FA5}">
                      <a16:colId xmlns:a16="http://schemas.microsoft.com/office/drawing/2014/main" val="4140312282"/>
                    </a:ext>
                  </a:extLst>
                </a:gridCol>
                <a:gridCol w="2922273">
                  <a:extLst>
                    <a:ext uri="{9D8B030D-6E8A-4147-A177-3AD203B41FA5}">
                      <a16:colId xmlns:a16="http://schemas.microsoft.com/office/drawing/2014/main" val="1461061500"/>
                    </a:ext>
                  </a:extLst>
                </a:gridCol>
                <a:gridCol w="2655336">
                  <a:extLst>
                    <a:ext uri="{9D8B030D-6E8A-4147-A177-3AD203B41FA5}">
                      <a16:colId xmlns:a16="http://schemas.microsoft.com/office/drawing/2014/main" val="3052966021"/>
                    </a:ext>
                  </a:extLst>
                </a:gridCol>
                <a:gridCol w="3291530">
                  <a:extLst>
                    <a:ext uri="{9D8B030D-6E8A-4147-A177-3AD203B41FA5}">
                      <a16:colId xmlns:a16="http://schemas.microsoft.com/office/drawing/2014/main" val="3077276018"/>
                    </a:ext>
                  </a:extLst>
                </a:gridCol>
              </a:tblGrid>
              <a:tr h="317694">
                <a:tc rowSpan="2">
                  <a:txBody>
                    <a:bodyPr/>
                    <a:lstStyle/>
                    <a:p>
                      <a:endParaRPr kumimoji="1" lang="ja-JP" altLang="en-US" sz="1500" dirty="0">
                        <a:latin typeface="Meiryo UI" panose="020B0604030504040204" pitchFamily="50" charset="-128"/>
                        <a:ea typeface="Meiryo UI" panose="020B0604030504040204" pitchFamily="50" charset="-128"/>
                      </a:endParaRPr>
                    </a:p>
                  </a:txBody>
                  <a:tcPr marL="95991" marR="95991" marT="47995" marB="47995">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kumimoji="1" lang="ja-JP" altLang="en-US" sz="15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新法の制定</a:t>
                      </a:r>
                      <a:endParaRPr kumimoji="1" lang="ja-JP" altLang="en-US" sz="1400" dirty="0">
                        <a:latin typeface="Meiryo UI" panose="020B0604030504040204" pitchFamily="50" charset="-128"/>
                        <a:ea typeface="Meiryo UI" panose="020B0604030504040204" pitchFamily="50" charset="-128"/>
                      </a:endParaRPr>
                    </a:p>
                  </a:txBody>
                  <a:tcPr marL="95991" marR="95991" marT="47995" marB="47995"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rPr>
                        <a:t>法律改正</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rPr>
                        <a:t>既存計画への書き込み</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3646185743"/>
                  </a:ext>
                </a:extLst>
              </a:tr>
              <a:tr h="511605">
                <a:tc vMerge="1">
                  <a:txBody>
                    <a:bodyPr/>
                    <a:lstStyle/>
                    <a:p>
                      <a:pPr algn="ctr"/>
                      <a:endParaRPr kumimoji="1" lang="ja-JP" altLang="en-US" sz="1300" dirty="0"/>
                    </a:p>
                  </a:txBody>
                  <a:tcPr marL="95991" marR="95991" marT="47995" marB="47995" anchor="ctr">
                    <a:solidFill>
                      <a:schemeClr val="bg1">
                        <a:lumMod val="85000"/>
                      </a:schemeClr>
                    </a:solidFill>
                  </a:tcPr>
                </a:tc>
                <a:tc>
                  <a:txBody>
                    <a:bodyPr/>
                    <a:lstStyle/>
                    <a:p>
                      <a:r>
                        <a:rPr lang="ja-JP" altLang="en-US" sz="1400" dirty="0" smtClean="0">
                          <a:latin typeface="Meiryo UI" panose="020B0604030504040204" pitchFamily="50" charset="-128"/>
                          <a:ea typeface="Meiryo UI" panose="020B0604030504040204" pitchFamily="50" charset="-128"/>
                        </a:rPr>
                        <a:t>　　首都・副首都法の制定</a:t>
                      </a:r>
                      <a:endParaRPr lang="ja-JP" altLang="en-US" sz="1400" dirty="0">
                        <a:latin typeface="Meiryo UI" panose="020B0604030504040204" pitchFamily="50" charset="-128"/>
                        <a:ea typeface="Meiryo UI" panose="020B0604030504040204" pitchFamily="50" charset="-128"/>
                      </a:endParaRPr>
                    </a:p>
                  </a:txBody>
                  <a:tcPr marL="95991" marR="95991" marT="47995" marB="4799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ja-JP" altLang="en-US" sz="1400" dirty="0" smtClean="0">
                          <a:latin typeface="Meiryo UI" panose="020B0604030504040204" pitchFamily="50" charset="-128"/>
                          <a:ea typeface="Meiryo UI" panose="020B0604030504040204" pitchFamily="50" charset="-128"/>
                        </a:rPr>
                        <a:t>国土形成計画法又は近畿圏整備法の改正</a:t>
                      </a:r>
                      <a:endParaRPr lang="ja-JP" altLang="en-US" sz="1400" dirty="0">
                        <a:latin typeface="Meiryo UI" panose="020B0604030504040204" pitchFamily="50" charset="-128"/>
                        <a:ea typeface="Meiryo UI" panose="020B0604030504040204" pitchFamily="50" charset="-128"/>
                      </a:endParaRPr>
                    </a:p>
                  </a:txBody>
                  <a:tcPr marL="95991" marR="95991" marT="47995" marB="4799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ja-JP" altLang="en-US" sz="1400" dirty="0" smtClean="0">
                          <a:latin typeface="Meiryo UI" panose="020B0604030504040204" pitchFamily="50" charset="-128"/>
                          <a:ea typeface="Meiryo UI" panose="020B0604030504040204" pitchFamily="50" charset="-128"/>
                        </a:rPr>
                        <a:t>国土形成計画又は関西広域地方計画又は近畿圏整備計画への書き込み</a:t>
                      </a:r>
                      <a:endParaRPr lang="ja-JP" altLang="en-US" sz="1400" dirty="0">
                        <a:latin typeface="Meiryo UI" panose="020B0604030504040204" pitchFamily="50" charset="-128"/>
                        <a:ea typeface="Meiryo UI" panose="020B0604030504040204" pitchFamily="50" charset="-128"/>
                      </a:endParaRPr>
                    </a:p>
                  </a:txBody>
                  <a:tcPr marL="95991" marR="95991" marT="47995" marB="47995">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98500527"/>
                  </a:ext>
                </a:extLst>
              </a:tr>
              <a:tr h="2420882">
                <a:tc>
                  <a:txBody>
                    <a:bodyPr/>
                    <a:lstStyle/>
                    <a:p>
                      <a:pPr algn="ctr"/>
                      <a:endParaRPr kumimoji="1" lang="en-US" altLang="ja-JP" sz="1300" dirty="0" smtClean="0">
                        <a:latin typeface="Meiryo UI" panose="020B0604030504040204" pitchFamily="50" charset="-128"/>
                        <a:ea typeface="Meiryo UI" panose="020B0604030504040204" pitchFamily="50" charset="-128"/>
                      </a:endParaRPr>
                    </a:p>
                    <a:p>
                      <a:pPr algn="ctr"/>
                      <a:endParaRPr kumimoji="1" lang="en-US" altLang="ja-JP" sz="1300" dirty="0" smtClean="0">
                        <a:latin typeface="Meiryo UI" panose="020B0604030504040204" pitchFamily="50" charset="-128"/>
                        <a:ea typeface="Meiryo UI" panose="020B0604030504040204" pitchFamily="50" charset="-128"/>
                      </a:endParaRPr>
                    </a:p>
                    <a:p>
                      <a:pPr algn="ctr"/>
                      <a:endParaRPr kumimoji="1" lang="en-US" altLang="ja-JP" sz="1300" dirty="0" smtClean="0">
                        <a:latin typeface="Meiryo UI" panose="020B0604030504040204" pitchFamily="50" charset="-128"/>
                        <a:ea typeface="Meiryo UI" panose="020B0604030504040204" pitchFamily="50" charset="-128"/>
                      </a:endParaRPr>
                    </a:p>
                    <a:p>
                      <a:pPr algn="ctr"/>
                      <a:endParaRPr kumimoji="1" lang="en-US" altLang="ja-JP" sz="1300" dirty="0" smtClean="0">
                        <a:latin typeface="Meiryo UI" panose="020B0604030504040204" pitchFamily="50" charset="-128"/>
                        <a:ea typeface="Meiryo UI" panose="020B0604030504040204" pitchFamily="50" charset="-128"/>
                      </a:endParaRPr>
                    </a:p>
                    <a:p>
                      <a:pPr algn="ctr"/>
                      <a:endParaRPr kumimoji="1" lang="en-US" altLang="ja-JP" sz="1300" dirty="0" smtClean="0">
                        <a:latin typeface="Meiryo UI" panose="020B0604030504040204" pitchFamily="50" charset="-128"/>
                        <a:ea typeface="Meiryo UI" panose="020B0604030504040204" pitchFamily="50" charset="-128"/>
                      </a:endParaRPr>
                    </a:p>
                    <a:p>
                      <a:pPr algn="ctr"/>
                      <a:r>
                        <a:rPr kumimoji="1" lang="ja-JP" altLang="en-US" sz="1300" dirty="0" smtClean="0">
                          <a:latin typeface="Meiryo UI" panose="020B0604030504040204" pitchFamily="50" charset="-128"/>
                          <a:ea typeface="Meiryo UI" panose="020B0604030504040204" pitchFamily="50" charset="-128"/>
                        </a:rPr>
                        <a:t>概　　要</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216000" indent="-216000">
                        <a:buFont typeface="Wingdings" panose="05000000000000000000" pitchFamily="2" charset="2"/>
                        <a:buChar char="Ø"/>
                      </a:pPr>
                      <a:r>
                        <a:rPr lang="ja-JP" altLang="en-US" sz="1300" u="sng" dirty="0" smtClean="0">
                          <a:solidFill>
                            <a:schemeClr val="tx1"/>
                          </a:solidFill>
                          <a:latin typeface="Meiryo UI" panose="020B0604030504040204" pitchFamily="50" charset="-128"/>
                          <a:ea typeface="Meiryo UI" panose="020B0604030504040204" pitchFamily="50" charset="-128"/>
                        </a:rPr>
                        <a:t>首都、副首都について、東京都、大阪府を対象地</a:t>
                      </a:r>
                      <a:r>
                        <a:rPr lang="ja-JP" altLang="en-US" sz="1300" dirty="0" smtClean="0">
                          <a:solidFill>
                            <a:schemeClr val="tx1"/>
                          </a:solidFill>
                          <a:latin typeface="Meiryo UI" panose="020B0604030504040204" pitchFamily="50" charset="-128"/>
                          <a:ea typeface="Meiryo UI" panose="020B0604030504040204" pitchFamily="50" charset="-128"/>
                        </a:rPr>
                        <a:t>として指定。</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spcBef>
                          <a:spcPts val="600"/>
                        </a:spcBef>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大阪が副首都として</a:t>
                      </a:r>
                      <a:r>
                        <a:rPr lang="ja-JP" altLang="en-US" sz="1300" u="sng" dirty="0" smtClean="0">
                          <a:solidFill>
                            <a:schemeClr val="tx1"/>
                          </a:solidFill>
                          <a:latin typeface="Meiryo UI" panose="020B0604030504040204" pitchFamily="50" charset="-128"/>
                          <a:ea typeface="Meiryo UI" panose="020B0604030504040204" pitchFamily="50" charset="-128"/>
                        </a:rPr>
                        <a:t>平時の首都と並ぶ経済拠点</a:t>
                      </a:r>
                      <a:r>
                        <a:rPr lang="ja-JP" altLang="en-US" sz="1300" dirty="0" smtClean="0">
                          <a:solidFill>
                            <a:schemeClr val="tx1"/>
                          </a:solidFill>
                          <a:latin typeface="Meiryo UI" panose="020B0604030504040204" pitchFamily="50" charset="-128"/>
                          <a:ea typeface="Meiryo UI" panose="020B0604030504040204" pitchFamily="50" charset="-128"/>
                        </a:rPr>
                        <a:t>、</a:t>
                      </a:r>
                      <a:r>
                        <a:rPr lang="ja-JP" altLang="en-US" sz="1300" u="sng" dirty="0" smtClean="0">
                          <a:solidFill>
                            <a:schemeClr val="tx1"/>
                          </a:solidFill>
                          <a:latin typeface="Meiryo UI" panose="020B0604030504040204" pitchFamily="50" charset="-128"/>
                          <a:ea typeface="Meiryo UI" panose="020B0604030504040204" pitchFamily="50" charset="-128"/>
                        </a:rPr>
                        <a:t>有事の首都のバックアップ拠点</a:t>
                      </a:r>
                      <a:r>
                        <a:rPr lang="ja-JP" altLang="en-US" sz="1300" dirty="0" smtClean="0">
                          <a:solidFill>
                            <a:schemeClr val="tx1"/>
                          </a:solidFill>
                          <a:latin typeface="Meiryo UI" panose="020B0604030504040204" pitchFamily="50" charset="-128"/>
                          <a:ea typeface="Meiryo UI" panose="020B0604030504040204" pitchFamily="50" charset="-128"/>
                        </a:rPr>
                        <a:t>であることを明記</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0" indent="0">
                        <a:spcBef>
                          <a:spcPts val="600"/>
                        </a:spcBef>
                        <a:buFont typeface="Wingdings" panose="05000000000000000000" pitchFamily="2" charset="2"/>
                        <a:buNone/>
                      </a:pPr>
                      <a:endParaRPr lang="ja-JP" altLang="en-US" sz="1300" dirty="0">
                        <a:solidFill>
                          <a:schemeClr val="tx1"/>
                        </a:solidFill>
                        <a:latin typeface="Meiryo UI" panose="020B0604030504040204" pitchFamily="50" charset="-128"/>
                        <a:ea typeface="Meiryo UI" panose="020B0604030504040204" pitchFamily="50" charset="-128"/>
                      </a:endParaRPr>
                    </a:p>
                  </a:txBody>
                  <a:tcPr marL="95991" marR="95991" marT="47995" marB="4799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ja-JP" altLang="en-US" sz="1300" dirty="0" smtClean="0">
                          <a:solidFill>
                            <a:schemeClr val="tx1"/>
                          </a:solidFill>
                          <a:latin typeface="Meiryo UI" panose="020B0604030504040204" pitchFamily="50" charset="-128"/>
                          <a:ea typeface="Meiryo UI" panose="020B0604030504040204" pitchFamily="50" charset="-128"/>
                        </a:rPr>
                        <a:t>（国土形成計画法）</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計画事項に</a:t>
                      </a:r>
                      <a:r>
                        <a:rPr lang="ja-JP" altLang="en-US" sz="1300" u="sng" dirty="0" smtClean="0">
                          <a:solidFill>
                            <a:schemeClr val="tx1"/>
                          </a:solidFill>
                          <a:latin typeface="Meiryo UI" panose="020B0604030504040204" pitchFamily="50" charset="-128"/>
                          <a:ea typeface="Meiryo UI" panose="020B0604030504040204" pitchFamily="50" charset="-128"/>
                        </a:rPr>
                        <a:t>大阪を副首都とする副首都圏</a:t>
                      </a:r>
                      <a:r>
                        <a:rPr lang="ja-JP" altLang="en-US" sz="1300" dirty="0" smtClean="0">
                          <a:solidFill>
                            <a:schemeClr val="tx1"/>
                          </a:solidFill>
                          <a:latin typeface="Meiryo UI" panose="020B0604030504040204" pitchFamily="50" charset="-128"/>
                          <a:ea typeface="Meiryo UI" panose="020B0604030504040204" pitchFamily="50" charset="-128"/>
                        </a:rPr>
                        <a:t>の整備に関することを追記</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0" indent="0">
                        <a:spcBef>
                          <a:spcPts val="600"/>
                        </a:spcBef>
                        <a:buFont typeface="Wingdings" panose="05000000000000000000" pitchFamily="2" charset="2"/>
                        <a:buNone/>
                      </a:pPr>
                      <a:r>
                        <a:rPr lang="ja-JP" altLang="en-US" sz="1300" dirty="0" smtClean="0">
                          <a:solidFill>
                            <a:schemeClr val="tx1"/>
                          </a:solidFill>
                          <a:latin typeface="Meiryo UI" panose="020B0604030504040204" pitchFamily="50" charset="-128"/>
                          <a:ea typeface="Meiryo UI" panose="020B0604030504040204" pitchFamily="50" charset="-128"/>
                        </a:rPr>
                        <a:t>（近畿圏整備法）</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300" u="sng" dirty="0" smtClean="0">
                          <a:solidFill>
                            <a:schemeClr val="tx1"/>
                          </a:solidFill>
                          <a:latin typeface="Meiryo UI" panose="020B0604030504040204" pitchFamily="50" charset="-128"/>
                          <a:ea typeface="Meiryo UI" panose="020B0604030504040204" pitchFamily="50" charset="-128"/>
                        </a:rPr>
                        <a:t>副首都圏整備法</a:t>
                      </a:r>
                      <a:r>
                        <a:rPr lang="ja-JP" altLang="en-US" sz="1300" dirty="0" smtClean="0">
                          <a:solidFill>
                            <a:schemeClr val="tx1"/>
                          </a:solidFill>
                          <a:latin typeface="Meiryo UI" panose="020B0604030504040204" pitchFamily="50" charset="-128"/>
                          <a:ea typeface="Meiryo UI" panose="020B0604030504040204" pitchFamily="50" charset="-128"/>
                        </a:rPr>
                        <a:t>に名称変更し、目的の近畿圏の建設を</a:t>
                      </a:r>
                      <a:r>
                        <a:rPr lang="ja-JP" altLang="en-US" sz="1300" u="sng" dirty="0" smtClean="0">
                          <a:solidFill>
                            <a:schemeClr val="tx1"/>
                          </a:solidFill>
                          <a:latin typeface="Meiryo UI" panose="020B0604030504040204" pitchFamily="50" charset="-128"/>
                          <a:ea typeface="Meiryo UI" panose="020B0604030504040204" pitchFamily="50" charset="-128"/>
                        </a:rPr>
                        <a:t>大阪を副首都とする副首都圏の建設</a:t>
                      </a:r>
                      <a:r>
                        <a:rPr lang="ja-JP" altLang="en-US" sz="1300" dirty="0" smtClean="0">
                          <a:solidFill>
                            <a:schemeClr val="tx1"/>
                          </a:solidFill>
                          <a:latin typeface="Meiryo UI" panose="020B0604030504040204" pitchFamily="50" charset="-128"/>
                          <a:ea typeface="Meiryo UI" panose="020B0604030504040204" pitchFamily="50" charset="-128"/>
                        </a:rPr>
                        <a:t>に変更</a:t>
                      </a:r>
                      <a:endParaRPr lang="ja-JP" altLang="en-US" sz="1300" dirty="0">
                        <a:solidFill>
                          <a:schemeClr val="tx1"/>
                        </a:solidFill>
                        <a:latin typeface="Meiryo UI" panose="020B0604030504040204" pitchFamily="50" charset="-128"/>
                        <a:ea typeface="Meiryo UI" panose="020B0604030504040204" pitchFamily="50" charset="-128"/>
                      </a:endParaRPr>
                    </a:p>
                  </a:txBody>
                  <a:tcPr marL="95991" marR="95991" marT="47995" marB="4799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ja-JP" altLang="en-US" sz="1300" dirty="0" smtClean="0">
                          <a:solidFill>
                            <a:schemeClr val="tx1"/>
                          </a:solidFill>
                          <a:latin typeface="Meiryo UI" panose="020B0604030504040204" pitchFamily="50" charset="-128"/>
                          <a:ea typeface="Meiryo UI" panose="020B0604030504040204" pitchFamily="50" charset="-128"/>
                        </a:rPr>
                        <a:t>（国土形成計画（全国計画））</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国土の基本構想、具体的方向性への</a:t>
                      </a:r>
                      <a:r>
                        <a:rPr lang="ja-JP" altLang="en-US" sz="1300" u="sng" dirty="0" smtClean="0">
                          <a:solidFill>
                            <a:schemeClr val="tx1"/>
                          </a:solidFill>
                          <a:latin typeface="Meiryo UI" panose="020B0604030504040204" pitchFamily="50" charset="-128"/>
                          <a:ea typeface="Meiryo UI" panose="020B0604030504040204" pitchFamily="50" charset="-128"/>
                        </a:rPr>
                        <a:t>東京一極集中是正と大阪を副首都とする副首都圏の位置づけ</a:t>
                      </a:r>
                      <a:r>
                        <a:rPr lang="ja-JP" altLang="en-US" sz="1300" dirty="0" smtClean="0">
                          <a:solidFill>
                            <a:schemeClr val="tx1"/>
                          </a:solidFill>
                          <a:latin typeface="Meiryo UI" panose="020B0604030504040204" pitchFamily="50" charset="-128"/>
                          <a:ea typeface="Meiryo UI" panose="020B0604030504040204" pitchFamily="50" charset="-128"/>
                        </a:rPr>
                        <a:t>を書き込み</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0" indent="0">
                        <a:spcBef>
                          <a:spcPts val="600"/>
                        </a:spcBef>
                        <a:buFont typeface="Wingdings" panose="05000000000000000000" pitchFamily="2" charset="2"/>
                        <a:buNone/>
                      </a:pPr>
                      <a:r>
                        <a:rPr lang="ja-JP" altLang="en-US" sz="1300" dirty="0" smtClean="0">
                          <a:solidFill>
                            <a:schemeClr val="tx1"/>
                          </a:solidFill>
                          <a:latin typeface="Meiryo UI" panose="020B0604030504040204" pitchFamily="50" charset="-128"/>
                          <a:ea typeface="Meiryo UI" panose="020B0604030504040204" pitchFamily="50" charset="-128"/>
                        </a:rPr>
                        <a:t>（関西広域地方計画）</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現状・課題、目指す姿への</a:t>
                      </a:r>
                      <a:r>
                        <a:rPr lang="ja-JP" altLang="en-US" sz="1300" u="sng" dirty="0" smtClean="0">
                          <a:solidFill>
                            <a:schemeClr val="tx1"/>
                          </a:solidFill>
                          <a:latin typeface="Meiryo UI" panose="020B0604030504040204" pitchFamily="50" charset="-128"/>
                          <a:ea typeface="Meiryo UI" panose="020B0604030504040204" pitchFamily="50" charset="-128"/>
                        </a:rPr>
                        <a:t>大阪を副首都とする副首都圏の位置づけ</a:t>
                      </a:r>
                      <a:r>
                        <a:rPr lang="ja-JP" altLang="en-US" sz="1300" dirty="0" smtClean="0">
                          <a:solidFill>
                            <a:schemeClr val="tx1"/>
                          </a:solidFill>
                          <a:latin typeface="Meiryo UI" panose="020B0604030504040204" pitchFamily="50" charset="-128"/>
                          <a:ea typeface="Meiryo UI" panose="020B0604030504040204" pitchFamily="50" charset="-128"/>
                        </a:rPr>
                        <a:t>を書き込み</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0" indent="0">
                        <a:spcBef>
                          <a:spcPts val="600"/>
                        </a:spcBef>
                        <a:buFont typeface="Wingdings" panose="05000000000000000000" pitchFamily="2" charset="2"/>
                        <a:buNone/>
                      </a:pPr>
                      <a:r>
                        <a:rPr lang="ja-JP" altLang="en-US" sz="1300" dirty="0" smtClean="0">
                          <a:solidFill>
                            <a:schemeClr val="tx1"/>
                          </a:solidFill>
                          <a:latin typeface="Meiryo UI" panose="020B0604030504040204" pitchFamily="50" charset="-128"/>
                          <a:ea typeface="Meiryo UI" panose="020B0604030504040204" pitchFamily="50" charset="-128"/>
                        </a:rPr>
                        <a:t>（近畿圏整備計画）</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状況・課題、目指す姿への</a:t>
                      </a:r>
                      <a:r>
                        <a:rPr lang="ja-JP" altLang="en-US" sz="1300" u="sng" dirty="0" smtClean="0">
                          <a:solidFill>
                            <a:schemeClr val="tx1"/>
                          </a:solidFill>
                          <a:latin typeface="Meiryo UI" panose="020B0604030504040204" pitchFamily="50" charset="-128"/>
                          <a:ea typeface="Meiryo UI" panose="020B0604030504040204" pitchFamily="50" charset="-128"/>
                        </a:rPr>
                        <a:t>大阪を副首都とする副首都圏の位置づけ</a:t>
                      </a:r>
                      <a:r>
                        <a:rPr lang="ja-JP" altLang="en-US" sz="1300" dirty="0" smtClean="0">
                          <a:solidFill>
                            <a:schemeClr val="tx1"/>
                          </a:solidFill>
                          <a:latin typeface="Meiryo UI" panose="020B0604030504040204" pitchFamily="50" charset="-128"/>
                          <a:ea typeface="Meiryo UI" panose="020B0604030504040204" pitchFamily="50" charset="-128"/>
                        </a:rPr>
                        <a:t>の書き込み</a:t>
                      </a:r>
                      <a:endParaRPr lang="ja-JP" altLang="en-US" sz="1300" dirty="0">
                        <a:solidFill>
                          <a:schemeClr val="tx1"/>
                        </a:solidFill>
                        <a:latin typeface="Meiryo UI" panose="020B0604030504040204" pitchFamily="50" charset="-128"/>
                        <a:ea typeface="Meiryo UI" panose="020B0604030504040204" pitchFamily="50" charset="-128"/>
                      </a:endParaRPr>
                    </a:p>
                  </a:txBody>
                  <a:tcPr marL="95991" marR="95991" marT="47995" marB="47995">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68066167"/>
                  </a:ext>
                </a:extLst>
              </a:tr>
              <a:tr h="1645238">
                <a:tc>
                  <a:txBody>
                    <a:bodyPr/>
                    <a:lstStyle/>
                    <a:p>
                      <a:pPr algn="ctr"/>
                      <a:r>
                        <a:rPr kumimoji="1" lang="ja-JP" altLang="en-US" sz="1300" dirty="0" smtClean="0">
                          <a:latin typeface="Meiryo UI" panose="020B0604030504040204" pitchFamily="50" charset="-128"/>
                          <a:ea typeface="Meiryo UI" panose="020B0604030504040204" pitchFamily="50" charset="-128"/>
                        </a:rPr>
                        <a:t>効　　果</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solidFill>
                      <a:schemeClr val="bg1">
                        <a:lumMod val="85000"/>
                      </a:schemeClr>
                    </a:solidFill>
                  </a:tcPr>
                </a:tc>
                <a:tc>
                  <a:txBody>
                    <a:bodyPr/>
                    <a:lstStyle/>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我が国における首都、副首都の明確な位置づけ獲得</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国の政策が首都、副首都を前提としたものになる（基本法的な性格）</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副首都の実態具備の契機づけ</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lang="ja-JP" altLang="en-US" sz="1300" dirty="0" smtClean="0">
                          <a:solidFill>
                            <a:schemeClr val="tx1"/>
                          </a:solidFill>
                          <a:latin typeface="Meiryo UI" panose="020B0604030504040204" pitchFamily="50" charset="-128"/>
                          <a:ea typeface="Meiryo UI" panose="020B0604030504040204" pitchFamily="50" charset="-128"/>
                        </a:rPr>
                        <a:t>　（国の努力義務・他の法令・計画策定</a:t>
                      </a:r>
                      <a:r>
                        <a:rPr lang="en-US" altLang="ja-JP" sz="1300" dirty="0" smtClean="0">
                          <a:solidFill>
                            <a:schemeClr val="tx1"/>
                          </a:solidFill>
                          <a:latin typeface="Meiryo UI" panose="020B0604030504040204" pitchFamily="50" charset="-128"/>
                          <a:ea typeface="Meiryo UI" panose="020B0604030504040204" pitchFamily="50" charset="-128"/>
                        </a:rPr>
                        <a:t/>
                      </a:r>
                      <a:br>
                        <a:rPr lang="en-US" altLang="ja-JP" sz="1300" dirty="0" smtClean="0">
                          <a:solidFill>
                            <a:schemeClr val="tx1"/>
                          </a:solidFill>
                          <a:latin typeface="Meiryo UI" panose="020B0604030504040204" pitchFamily="50" charset="-128"/>
                          <a:ea typeface="Meiryo UI" panose="020B0604030504040204" pitchFamily="50" charset="-128"/>
                        </a:rPr>
                      </a:br>
                      <a:r>
                        <a:rPr lang="ja-JP" altLang="en-US" sz="1300" dirty="0" smtClean="0">
                          <a:solidFill>
                            <a:schemeClr val="tx1"/>
                          </a:solidFill>
                          <a:latin typeface="Meiryo UI" panose="020B0604030504040204" pitchFamily="50" charset="-128"/>
                          <a:ea typeface="Meiryo UI" panose="020B0604030504040204" pitchFamily="50" charset="-128"/>
                        </a:rPr>
                        <a:t>　　時の配慮を促せる）</a:t>
                      </a:r>
                      <a:endParaRPr lang="en-US" altLang="ja-JP" sz="1300" dirty="0" smtClean="0">
                        <a:solidFill>
                          <a:schemeClr val="tx1"/>
                        </a:solidFill>
                        <a:latin typeface="Meiryo UI" panose="020B0604030504040204" pitchFamily="50" charset="-128"/>
                        <a:ea typeface="Meiryo UI" panose="020B0604030504040204" pitchFamily="50" charset="-128"/>
                      </a:endParaRPr>
                    </a:p>
                  </a:txBody>
                  <a:tcPr marL="95991" marR="95991" marT="47995" marB="47995">
                    <a:lnR w="12700" cap="flat" cmpd="sng" algn="ctr">
                      <a:solidFill>
                        <a:schemeClr val="tx1"/>
                      </a:solidFill>
                      <a:prstDash val="solid"/>
                      <a:round/>
                      <a:headEnd type="none" w="med" len="med"/>
                      <a:tailEnd type="none" w="med" len="med"/>
                    </a:lnR>
                  </a:tcPr>
                </a:tc>
                <a:tc>
                  <a:txBody>
                    <a:bodyPr/>
                    <a:lstStyle/>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個別法レベルでの副首都（圏）の位置づけ獲得</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それぞれの法に基づく計画・政策を通じた副首都（圏）の実態具備の契機づけ</a:t>
                      </a:r>
                      <a:endParaRPr lang="ja-JP" altLang="en-US" sz="1300" dirty="0">
                        <a:solidFill>
                          <a:schemeClr val="tx1"/>
                        </a:solidFill>
                        <a:latin typeface="Meiryo UI" panose="020B0604030504040204" pitchFamily="50" charset="-128"/>
                        <a:ea typeface="Meiryo UI" panose="020B0604030504040204" pitchFamily="50" charset="-128"/>
                      </a:endParaRPr>
                    </a:p>
                  </a:txBody>
                  <a:tcPr marL="95991" marR="95991" marT="47995" marB="47995">
                    <a:lnL w="12700" cap="flat" cmpd="sng" algn="ctr">
                      <a:solidFill>
                        <a:schemeClr val="tx1"/>
                      </a:solidFill>
                      <a:prstDash val="solid"/>
                      <a:round/>
                      <a:headEnd type="none" w="med" len="med"/>
                      <a:tailEnd type="none" w="med" len="med"/>
                    </a:lnL>
                  </a:tcPr>
                </a:tc>
                <a:tc>
                  <a:txBody>
                    <a:bodyPr/>
                    <a:lstStyle/>
                    <a:p>
                      <a:pPr marL="216000" marR="0" lvl="0" indent="-21600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300" dirty="0" smtClean="0">
                          <a:solidFill>
                            <a:schemeClr val="tx1"/>
                          </a:solidFill>
                          <a:latin typeface="Meiryo UI" panose="020B0604030504040204" pitchFamily="50" charset="-128"/>
                          <a:ea typeface="Meiryo UI" panose="020B0604030504040204" pitchFamily="50" charset="-128"/>
                        </a:rPr>
                        <a:t>個別計画レベルでの副首都（圏）の位置づけ獲得</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それぞれの計画に基づく政策を通じた副首都（圏）の実態具備の契機づけ</a:t>
                      </a:r>
                      <a:endParaRPr lang="en-US" altLang="ja-JP" sz="1300" dirty="0" smtClean="0">
                        <a:solidFill>
                          <a:schemeClr val="tx1"/>
                        </a:solidFill>
                        <a:latin typeface="Meiryo UI" panose="020B0604030504040204" pitchFamily="50" charset="-128"/>
                        <a:ea typeface="Meiryo UI" panose="020B0604030504040204" pitchFamily="50" charset="-128"/>
                      </a:endParaRPr>
                    </a:p>
                    <a:p>
                      <a:endParaRPr lang="ja-JP" altLang="en-US" sz="1300" dirty="0">
                        <a:solidFill>
                          <a:schemeClr val="tx1"/>
                        </a:solidFill>
                        <a:latin typeface="Meiryo UI" panose="020B0604030504040204" pitchFamily="50" charset="-128"/>
                        <a:ea typeface="Meiryo UI" panose="020B0604030504040204" pitchFamily="50" charset="-128"/>
                      </a:endParaRPr>
                    </a:p>
                  </a:txBody>
                  <a:tcPr marL="95991" marR="95991" marT="47995" marB="47995"/>
                </a:tc>
                <a:extLst>
                  <a:ext uri="{0D108BD9-81ED-4DB2-BD59-A6C34878D82A}">
                    <a16:rowId xmlns:a16="http://schemas.microsoft.com/office/drawing/2014/main" val="1815164187"/>
                  </a:ext>
                </a:extLst>
              </a:tr>
              <a:tr h="1776773">
                <a:tc>
                  <a:txBody>
                    <a:bodyPr/>
                    <a:lstStyle/>
                    <a:p>
                      <a:pPr algn="ctr"/>
                      <a:endParaRPr kumimoji="1" lang="en-US" altLang="ja-JP" sz="1300" dirty="0" smtClean="0">
                        <a:latin typeface="Meiryo UI" panose="020B0604030504040204" pitchFamily="50" charset="-128"/>
                        <a:ea typeface="Meiryo UI" panose="020B0604030504040204" pitchFamily="50" charset="-128"/>
                      </a:endParaRPr>
                    </a:p>
                    <a:p>
                      <a:pPr algn="ctr"/>
                      <a:endParaRPr kumimoji="1" lang="en-US" altLang="ja-JP" sz="1300" dirty="0" smtClean="0">
                        <a:latin typeface="Meiryo UI" panose="020B0604030504040204" pitchFamily="50" charset="-128"/>
                        <a:ea typeface="Meiryo UI" panose="020B0604030504040204" pitchFamily="50" charset="-128"/>
                      </a:endParaRPr>
                    </a:p>
                    <a:p>
                      <a:pPr algn="ctr"/>
                      <a:r>
                        <a:rPr kumimoji="1" lang="ja-JP" altLang="en-US" sz="1300" dirty="0" smtClean="0">
                          <a:latin typeface="Meiryo UI" panose="020B0604030504040204" pitchFamily="50" charset="-128"/>
                          <a:ea typeface="Meiryo UI" panose="020B0604030504040204" pitchFamily="50" charset="-128"/>
                        </a:rPr>
                        <a:t>課　　題</a:t>
                      </a:r>
                      <a:endParaRPr kumimoji="1" lang="en-US" altLang="ja-JP" sz="1300" dirty="0" smtClean="0">
                        <a:latin typeface="Meiryo UI" panose="020B0604030504040204" pitchFamily="50" charset="-128"/>
                        <a:ea typeface="Meiryo UI" panose="020B0604030504040204" pitchFamily="50" charset="-128"/>
                      </a:endParaRPr>
                    </a:p>
                    <a:p>
                      <a:pPr algn="ctr"/>
                      <a:endParaRPr kumimoji="1" lang="en-US" altLang="ja-JP" sz="1300" dirty="0" smtClean="0">
                        <a:latin typeface="Meiryo UI" panose="020B0604030504040204" pitchFamily="50" charset="-128"/>
                        <a:ea typeface="Meiryo UI" panose="020B0604030504040204" pitchFamily="50" charset="-128"/>
                      </a:endParaRPr>
                    </a:p>
                    <a:p>
                      <a:pPr algn="ctr"/>
                      <a:endParaRPr kumimoji="1" lang="en-US" altLang="ja-JP" sz="13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dirty="0" smtClean="0">
                        <a:latin typeface="Meiryo UI" panose="020B0604030504040204" pitchFamily="50" charset="-128"/>
                        <a:ea typeface="Meiryo UI" panose="020B0604030504040204" pitchFamily="50" charset="-128"/>
                      </a:endParaRPr>
                    </a:p>
                  </a:txBody>
                  <a:tcPr marL="95991" marR="95991" marT="47995" marB="47995"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立法化の必要性、合理性</a:t>
                      </a:r>
                      <a:r>
                        <a:rPr lang="en-US" altLang="ja-JP" sz="1300" dirty="0" smtClean="0">
                          <a:solidFill>
                            <a:schemeClr val="tx1"/>
                          </a:solidFill>
                          <a:latin typeface="Meiryo UI" panose="020B0604030504040204" pitchFamily="50" charset="-128"/>
                          <a:ea typeface="Meiryo UI" panose="020B0604030504040204" pitchFamily="50" charset="-128"/>
                        </a:rPr>
                        <a:t/>
                      </a:r>
                      <a:br>
                        <a:rPr lang="en-US" altLang="ja-JP" sz="1300" dirty="0" smtClean="0">
                          <a:solidFill>
                            <a:schemeClr val="tx1"/>
                          </a:solidFill>
                          <a:latin typeface="Meiryo UI" panose="020B0604030504040204" pitchFamily="50" charset="-128"/>
                          <a:ea typeface="Meiryo UI" panose="020B0604030504040204" pitchFamily="50" charset="-128"/>
                        </a:rPr>
                      </a:br>
                      <a:r>
                        <a:rPr lang="en-US" altLang="ja-JP" sz="1300" dirty="0" smtClean="0">
                          <a:solidFill>
                            <a:schemeClr val="tx1"/>
                          </a:solidFill>
                          <a:latin typeface="Meiryo UI" panose="020B0604030504040204" pitchFamily="50" charset="-128"/>
                          <a:ea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rPr>
                        <a:t>国の政策全般との整合性</a:t>
                      </a:r>
                      <a:r>
                        <a:rPr lang="en-US" altLang="ja-JP" sz="1300" dirty="0" smtClean="0">
                          <a:solidFill>
                            <a:schemeClr val="tx1"/>
                          </a:solidFill>
                          <a:latin typeface="Meiryo UI" panose="020B0604030504040204" pitchFamily="50" charset="-128"/>
                          <a:ea typeface="Meiryo UI" panose="020B0604030504040204" pitchFamily="50" charset="-128"/>
                        </a:rPr>
                        <a:t>)</a:t>
                      </a:r>
                    </a:p>
                    <a:p>
                      <a:pPr marL="216000" indent="-216000">
                        <a:buFont typeface="Wingdings" panose="05000000000000000000" pitchFamily="2" charset="2"/>
                        <a:buChar char="Ø"/>
                      </a:pPr>
                      <a:r>
                        <a:rPr lang="en-US" altLang="ja-JP" sz="1300" dirty="0" smtClean="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国の具体的な政策、特に経済産業政策への連動性</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関西各府県市、首都である東京都、さらにその他地域の理解</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地方自治特別法としての住民投票の可能性</a:t>
                      </a:r>
                      <a:endParaRPr lang="en-US" altLang="ja-JP" sz="1300" dirty="0" smtClean="0">
                        <a:solidFill>
                          <a:schemeClr val="tx1"/>
                        </a:solidFill>
                        <a:latin typeface="Meiryo UI" panose="020B0604030504040204" pitchFamily="50" charset="-128"/>
                        <a:ea typeface="Meiryo UI" panose="020B0604030504040204" pitchFamily="50" charset="-128"/>
                      </a:endParaRPr>
                    </a:p>
                  </a:txBody>
                  <a:tcPr marL="95991" marR="95991" marT="47995" marB="47995">
                    <a:lnR w="12700" cap="flat" cmpd="sng" algn="ctr">
                      <a:solidFill>
                        <a:schemeClr val="tx1"/>
                      </a:solidFill>
                      <a:prstDash val="solid"/>
                      <a:round/>
                      <a:headEnd type="none" w="med" len="med"/>
                      <a:tailEnd type="none" w="med" len="med"/>
                    </a:lnR>
                  </a:tcPr>
                </a:tc>
                <a:tc>
                  <a:txBody>
                    <a:bodyPr/>
                    <a:lstStyle/>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改正の必要性、合理性</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lang="ja-JP" altLang="en-US" sz="1300" dirty="0" smtClean="0">
                          <a:solidFill>
                            <a:schemeClr val="tx1"/>
                          </a:solidFill>
                          <a:latin typeface="Meiryo UI" panose="020B0604030504040204" pitchFamily="50" charset="-128"/>
                          <a:ea typeface="Meiryo UI" panose="020B0604030504040204" pitchFamily="50" charset="-128"/>
                        </a:rPr>
                        <a:t>　　</a:t>
                      </a:r>
                      <a:r>
                        <a:rPr lang="en-US" altLang="ja-JP" sz="1300" dirty="0" smtClean="0">
                          <a:solidFill>
                            <a:schemeClr val="tx1"/>
                          </a:solidFill>
                          <a:latin typeface="Meiryo UI" panose="020B0604030504040204" pitchFamily="50" charset="-128"/>
                          <a:ea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rPr>
                        <a:t>国の政策全般とりわけ国土政策</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lang="ja-JP" altLang="en-US" sz="1300" dirty="0" smtClean="0">
                          <a:solidFill>
                            <a:schemeClr val="tx1"/>
                          </a:solidFill>
                          <a:latin typeface="Meiryo UI" panose="020B0604030504040204" pitchFamily="50" charset="-128"/>
                          <a:ea typeface="Meiryo UI" panose="020B0604030504040204" pitchFamily="50" charset="-128"/>
                        </a:rPr>
                        <a:t>　　との整合性</a:t>
                      </a:r>
                      <a:r>
                        <a:rPr lang="en-US" altLang="ja-JP" sz="1300" dirty="0" smtClean="0">
                          <a:solidFill>
                            <a:schemeClr val="tx1"/>
                          </a:solidFill>
                          <a:latin typeface="Meiryo UI" panose="020B0604030504040204" pitchFamily="50" charset="-128"/>
                          <a:ea typeface="Meiryo UI" panose="020B0604030504040204" pitchFamily="50" charset="-128"/>
                        </a:rPr>
                        <a:t>)</a:t>
                      </a:r>
                    </a:p>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国の具体的な政策、特に経済産業政策への連動性</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法律の理念・目的との整合性</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300" dirty="0" smtClean="0">
                          <a:solidFill>
                            <a:schemeClr val="tx1"/>
                          </a:solidFill>
                          <a:latin typeface="Meiryo UI" panose="020B0604030504040204" pitchFamily="50" charset="-128"/>
                          <a:ea typeface="Meiryo UI" panose="020B0604030504040204" pitchFamily="50" charset="-128"/>
                        </a:rPr>
                        <a:t>関西各府県市の理解、副首都圏の線引き</a:t>
                      </a:r>
                      <a:r>
                        <a:rPr lang="en-US" altLang="ja-JP" sz="1300" dirty="0" smtClean="0">
                          <a:solidFill>
                            <a:schemeClr val="tx1"/>
                          </a:solidFill>
                          <a:latin typeface="Meiryo UI" panose="020B0604030504040204" pitchFamily="50" charset="-128"/>
                          <a:ea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rPr>
                        <a:t>特定拠点形成への理解</a:t>
                      </a:r>
                      <a:r>
                        <a:rPr lang="en-US" altLang="ja-JP" sz="1300" dirty="0" smtClean="0">
                          <a:solidFill>
                            <a:schemeClr val="tx1"/>
                          </a:solidFill>
                          <a:latin typeface="Meiryo UI" panose="020B0604030504040204" pitchFamily="50" charset="-128"/>
                          <a:ea typeface="Meiryo UI" panose="020B0604030504040204" pitchFamily="50" charset="-128"/>
                        </a:rPr>
                        <a:t>)</a:t>
                      </a:r>
                    </a:p>
                  </a:txBody>
                  <a:tcPr marL="95991" marR="95991" marT="47995" marB="47995">
                    <a:lnL w="12700" cap="flat" cmpd="sng" algn="ctr">
                      <a:solidFill>
                        <a:schemeClr val="tx1"/>
                      </a:solidFill>
                      <a:prstDash val="solid"/>
                      <a:round/>
                      <a:headEnd type="none" w="med" len="med"/>
                      <a:tailEnd type="none" w="med" len="med"/>
                    </a:lnL>
                  </a:tcPr>
                </a:tc>
                <a:tc>
                  <a:txBody>
                    <a:bodyPr/>
                    <a:lstStyle/>
                    <a:p>
                      <a:pPr marL="216000" marR="0" lvl="0" indent="-21600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改定の必要性、合理性</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国の政策全般</a:t>
                      </a:r>
                      <a:r>
                        <a:rPr lang="ja-JP" altLang="en-US" sz="1300" dirty="0" smtClean="0">
                          <a:solidFill>
                            <a:schemeClr val="tx1"/>
                          </a:solidFill>
                          <a:latin typeface="Meiryo UI" panose="020B0604030504040204" pitchFamily="50" charset="-128"/>
                          <a:ea typeface="Meiryo UI" panose="020B0604030504040204" pitchFamily="50" charset="-128"/>
                        </a:rPr>
                        <a:t>とりわけ国土政策</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との整合</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5993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性</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216000" marR="0" lvl="0" indent="-21600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国の具体的な政策、特に経済産業政策への連動性</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216000" marR="0" lvl="0" indent="-21600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計画の理念・目的との整合性（根拠法含む）</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216000" marR="0" lvl="0" indent="-21600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関西各府県市の理解、副首都圏の線引き</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95991" marR="95991" marT="47995" marB="47995"/>
                </a:tc>
                <a:extLst>
                  <a:ext uri="{0D108BD9-81ED-4DB2-BD59-A6C34878D82A}">
                    <a16:rowId xmlns:a16="http://schemas.microsoft.com/office/drawing/2014/main" val="2069457051"/>
                  </a:ext>
                </a:extLst>
              </a:tr>
            </a:tbl>
          </a:graphicData>
        </a:graphic>
      </p:graphicFrame>
      <p:sp>
        <p:nvSpPr>
          <p:cNvPr id="5" name="正方形/長方形 4"/>
          <p:cNvSpPr/>
          <p:nvPr/>
        </p:nvSpPr>
        <p:spPr>
          <a:xfrm>
            <a:off x="258235" y="-4657"/>
            <a:ext cx="6478742" cy="415498"/>
          </a:xfrm>
          <a:prstGeom prst="rect">
            <a:avLst/>
          </a:prstGeom>
        </p:spPr>
        <p:txBody>
          <a:bodyPr wrap="square">
            <a:spAutoFit/>
          </a:bodyPr>
          <a:lstStyle/>
          <a:p>
            <a:pPr marL="0" marR="0" lvl="0" indent="0" algn="l" defTabSz="479969"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solidFill>
                  <a:prstClr val="black"/>
                </a:solidFill>
                <a:effectLst/>
                <a:uLnTx/>
                <a:uFillTx/>
                <a:latin typeface="Meiryo UI"/>
                <a:ea typeface="Meiryo UI"/>
              </a:rPr>
              <a:t>■ </a:t>
            </a:r>
            <a:r>
              <a:rPr lang="ja-JP" altLang="en-US" sz="2000" b="1" noProof="0" dirty="0" smtClean="0">
                <a:solidFill>
                  <a:prstClr val="black"/>
                </a:solidFill>
                <a:latin typeface="Meiryo UI"/>
                <a:ea typeface="Meiryo UI"/>
              </a:rPr>
              <a:t>①位置づけ</a:t>
            </a:r>
            <a:endParaRPr kumimoji="0" lang="ja-JP" altLang="en-US" sz="2000" b="1" i="0" u="none" strike="noStrike" kern="1200" cap="none" spc="0" normalizeH="0" baseline="0" noProof="0" dirty="0">
              <a:ln>
                <a:noFill/>
              </a:ln>
              <a:solidFill>
                <a:prstClr val="black"/>
              </a:solidFill>
              <a:effectLst/>
              <a:uLnTx/>
              <a:uFillTx/>
              <a:latin typeface="Meiryo UI"/>
              <a:ea typeface="Meiryo UI"/>
            </a:endParaRPr>
          </a:p>
        </p:txBody>
      </p:sp>
      <p:sp>
        <p:nvSpPr>
          <p:cNvPr id="4" name="スライド番号プレースホルダー 3"/>
          <p:cNvSpPr>
            <a:spLocks noGrp="1"/>
          </p:cNvSpPr>
          <p:nvPr>
            <p:ph type="sldNum" sz="quarter" idx="12"/>
          </p:nvPr>
        </p:nvSpPr>
        <p:spPr>
          <a:xfrm>
            <a:off x="8036540" y="6943369"/>
            <a:ext cx="21336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2"/>
                </a:solidFill>
                <a:effectLst/>
                <a:uLnTx/>
                <a:uFillTx/>
                <a:latin typeface="Calibri 本文"/>
                <a:ea typeface="Meiryo UI"/>
              </a:rPr>
              <a:t>7</a:t>
            </a:r>
            <a:endParaRPr kumimoji="1" lang="ja-JP" altLang="en-US" sz="1100" b="0" i="0" u="none" strike="noStrike" kern="1200" cap="none" spc="0" normalizeH="0" baseline="0" noProof="0" dirty="0">
              <a:ln>
                <a:noFill/>
              </a:ln>
              <a:solidFill>
                <a:schemeClr val="tx2"/>
              </a:solidFill>
              <a:effectLst/>
              <a:uLnTx/>
              <a:uFillTx/>
              <a:latin typeface="Calibri 本文"/>
              <a:ea typeface="Meiryo UI"/>
            </a:endParaRPr>
          </a:p>
        </p:txBody>
      </p:sp>
      <p:graphicFrame>
        <p:nvGraphicFramePr>
          <p:cNvPr id="3" name="表 2"/>
          <p:cNvGraphicFramePr>
            <a:graphicFrameLocks noGrp="1"/>
          </p:cNvGraphicFramePr>
          <p:nvPr/>
        </p:nvGraphicFramePr>
        <p:xfrm>
          <a:off x="12558713" y="1257300"/>
          <a:ext cx="208280" cy="379476"/>
        </p:xfrm>
        <a:graphic>
          <a:graphicData uri="http://schemas.openxmlformats.org/drawingml/2006/table">
            <a:tbl>
              <a:tblPr/>
              <a:tblGrid>
                <a:gridCol w="208280">
                  <a:extLst>
                    <a:ext uri="{9D8B030D-6E8A-4147-A177-3AD203B41FA5}">
                      <a16:colId xmlns:a16="http://schemas.microsoft.com/office/drawing/2014/main" val="152285881"/>
                    </a:ext>
                  </a:extLst>
                </a:gridCol>
              </a:tblGrid>
              <a:tr h="0">
                <a:tc>
                  <a:txBody>
                    <a:bodyPr/>
                    <a:lstStyle/>
                    <a:p>
                      <a:endParaRPr kumimoji="1" lang="ja-JP" alt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3175934443"/>
                  </a:ext>
                </a:extLst>
              </a:tr>
            </a:tbl>
          </a:graphicData>
        </a:graphic>
      </p:graphicFrame>
    </p:spTree>
    <p:extLst>
      <p:ext uri="{BB962C8B-B14F-4D97-AF65-F5344CB8AC3E}">
        <p14:creationId xmlns:p14="http://schemas.microsoft.com/office/powerpoint/2010/main" val="3412702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092197882"/>
              </p:ext>
            </p:extLst>
          </p:nvPr>
        </p:nvGraphicFramePr>
        <p:xfrm>
          <a:off x="149052" y="491426"/>
          <a:ext cx="9857317" cy="5993309"/>
        </p:xfrm>
        <a:graphic>
          <a:graphicData uri="http://schemas.openxmlformats.org/drawingml/2006/table">
            <a:tbl>
              <a:tblPr firstRow="1" bandRow="1">
                <a:tableStyleId>{5940675A-B579-460E-94D1-54222C63F5DA}</a:tableStyleId>
              </a:tblPr>
              <a:tblGrid>
                <a:gridCol w="1380413">
                  <a:extLst>
                    <a:ext uri="{9D8B030D-6E8A-4147-A177-3AD203B41FA5}">
                      <a16:colId xmlns:a16="http://schemas.microsoft.com/office/drawing/2014/main" val="4140312282"/>
                    </a:ext>
                  </a:extLst>
                </a:gridCol>
                <a:gridCol w="4476556">
                  <a:extLst>
                    <a:ext uri="{9D8B030D-6E8A-4147-A177-3AD203B41FA5}">
                      <a16:colId xmlns:a16="http://schemas.microsoft.com/office/drawing/2014/main" val="1461061500"/>
                    </a:ext>
                  </a:extLst>
                </a:gridCol>
                <a:gridCol w="4000348">
                  <a:extLst>
                    <a:ext uri="{9D8B030D-6E8A-4147-A177-3AD203B41FA5}">
                      <a16:colId xmlns:a16="http://schemas.microsoft.com/office/drawing/2014/main" val="2832936090"/>
                    </a:ext>
                  </a:extLst>
                </a:gridCol>
              </a:tblGrid>
              <a:tr h="649035">
                <a:tc rowSpan="2">
                  <a:txBody>
                    <a:bodyPr/>
                    <a:lstStyle/>
                    <a:p>
                      <a:endParaRPr kumimoji="1" lang="ja-JP" altLang="en-US" sz="1500" dirty="0">
                        <a:latin typeface="Meiryo UI" panose="020B0604030504040204" pitchFamily="50" charset="-128"/>
                        <a:ea typeface="Meiryo UI" panose="020B0604030504040204" pitchFamily="50" charset="-128"/>
                      </a:endParaRPr>
                    </a:p>
                  </a:txBody>
                  <a:tcPr marL="95991" marR="95991" marT="47995" marB="47995">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algn="l"/>
                      <a:r>
                        <a:rPr kumimoji="1" lang="ja-JP" altLang="en-US" sz="1300" dirty="0" smtClean="0">
                          <a:latin typeface="Meiryo UI" panose="020B0604030504040204" pitchFamily="50" charset="-128"/>
                          <a:ea typeface="Meiryo UI" panose="020B0604030504040204" pitchFamily="50" charset="-128"/>
                        </a:rPr>
                        <a:t>　　　　　　　　　　　　　　　　　　首都・副首都法の制定にあわせて、規定整備</a:t>
                      </a:r>
                      <a:endParaRPr kumimoji="1" lang="en-US" altLang="ja-JP" sz="1300" dirty="0" smtClean="0">
                        <a:latin typeface="Meiryo UI" panose="020B0604030504040204" pitchFamily="50" charset="-128"/>
                        <a:ea typeface="Meiryo UI" panose="020B0604030504040204" pitchFamily="50" charset="-128"/>
                      </a:endParaRPr>
                    </a:p>
                    <a:p>
                      <a:pPr algn="ctr"/>
                      <a:r>
                        <a:rPr lang="ja-JP" altLang="en-US" sz="1300" dirty="0" smtClean="0">
                          <a:latin typeface="Meiryo UI" panose="020B0604030504040204" pitchFamily="50" charset="-128"/>
                          <a:ea typeface="Meiryo UI" panose="020B0604030504040204" pitchFamily="50" charset="-128"/>
                        </a:rPr>
                        <a:t>国土形成計画法又は近畿圏整備法の改正にあわせて、規定整備</a:t>
                      </a:r>
                      <a:endParaRPr lang="en-US" altLang="ja-JP" sz="1300" dirty="0" smtClean="0">
                        <a:latin typeface="Meiryo UI" panose="020B0604030504040204" pitchFamily="50" charset="-128"/>
                        <a:ea typeface="Meiryo UI" panose="020B0604030504040204" pitchFamily="50" charset="-128"/>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　　　　　　　　　　　　　　　　　　個別の法律整備、閣議決定で設置</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extLst>
                  <a:ext uri="{0D108BD9-81ED-4DB2-BD59-A6C34878D82A}">
                    <a16:rowId xmlns:a16="http://schemas.microsoft.com/office/drawing/2014/main" val="3646185743"/>
                  </a:ext>
                </a:extLst>
              </a:tr>
              <a:tr h="452776">
                <a:tc vMerge="1">
                  <a:txBody>
                    <a:bodyPr/>
                    <a:lstStyle/>
                    <a:p>
                      <a:endParaRPr kumimoji="1" lang="ja-JP" altLang="en-US"/>
                    </a:p>
                  </a:txBody>
                  <a:tcPr/>
                </a:tc>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　　　　　　国における担当大臣、会議、</a:t>
                      </a:r>
                      <a:endParaRPr kumimoji="1" lang="en-US" altLang="ja-JP" sz="1300" dirty="0" smtClean="0">
                        <a:latin typeface="Meiryo UI" panose="020B0604030504040204" pitchFamily="50" charset="-128"/>
                        <a:ea typeface="Meiryo UI" panose="020B0604030504040204" pitchFamily="50" charset="-128"/>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　　　　　　推進本部、専属組織等の設置</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59937"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国との協議の場の設置</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10817493"/>
                  </a:ext>
                </a:extLst>
              </a:tr>
              <a:tr h="3155709">
                <a:tc>
                  <a:txBody>
                    <a:bodyPr/>
                    <a:lstStyle/>
                    <a:p>
                      <a:pPr algn="ctr"/>
                      <a:endParaRPr kumimoji="1" lang="en-US" altLang="ja-JP" sz="1300" dirty="0" smtClean="0">
                        <a:latin typeface="Meiryo UI" panose="020B0604030504040204" pitchFamily="50" charset="-128"/>
                        <a:ea typeface="Meiryo UI" panose="020B0604030504040204" pitchFamily="50" charset="-128"/>
                      </a:endParaRPr>
                    </a:p>
                    <a:p>
                      <a:pPr algn="ctr"/>
                      <a:endParaRPr kumimoji="1" lang="en-US" altLang="ja-JP" sz="1300" dirty="0" smtClean="0">
                        <a:latin typeface="Meiryo UI" panose="020B0604030504040204" pitchFamily="50" charset="-128"/>
                        <a:ea typeface="Meiryo UI" panose="020B0604030504040204" pitchFamily="50" charset="-128"/>
                      </a:endParaRPr>
                    </a:p>
                    <a:p>
                      <a:pPr algn="ctr"/>
                      <a:endParaRPr kumimoji="1" lang="en-US" altLang="ja-JP" sz="1300" dirty="0" smtClean="0">
                        <a:latin typeface="Meiryo UI" panose="020B0604030504040204" pitchFamily="50" charset="-128"/>
                        <a:ea typeface="Meiryo UI" panose="020B0604030504040204" pitchFamily="50" charset="-128"/>
                      </a:endParaRPr>
                    </a:p>
                    <a:p>
                      <a:pPr algn="ctr"/>
                      <a:endParaRPr kumimoji="1" lang="en-US" altLang="ja-JP" sz="1300" dirty="0" smtClean="0">
                        <a:latin typeface="Meiryo UI" panose="020B0604030504040204" pitchFamily="50" charset="-128"/>
                        <a:ea typeface="Meiryo UI" panose="020B0604030504040204" pitchFamily="50" charset="-128"/>
                      </a:endParaRPr>
                    </a:p>
                    <a:p>
                      <a:pPr algn="ctr"/>
                      <a:endParaRPr kumimoji="1" lang="en-US" altLang="ja-JP" sz="1300" dirty="0" smtClean="0">
                        <a:latin typeface="Meiryo UI" panose="020B0604030504040204" pitchFamily="50" charset="-128"/>
                        <a:ea typeface="Meiryo UI" panose="020B0604030504040204" pitchFamily="50" charset="-128"/>
                      </a:endParaRPr>
                    </a:p>
                    <a:p>
                      <a:pPr algn="ctr"/>
                      <a:endParaRPr kumimoji="1" lang="en-US" altLang="ja-JP" sz="1300" dirty="0" smtClean="0">
                        <a:latin typeface="Meiryo UI" panose="020B0604030504040204" pitchFamily="50" charset="-128"/>
                        <a:ea typeface="Meiryo UI" panose="020B0604030504040204" pitchFamily="50" charset="-128"/>
                      </a:endParaRPr>
                    </a:p>
                    <a:p>
                      <a:pPr algn="ctr"/>
                      <a:endParaRPr kumimoji="1" lang="en-US" altLang="ja-JP" sz="13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概　　要</a:t>
                      </a:r>
                      <a:endParaRPr kumimoji="1" lang="ja-JP" altLang="en-US" sz="1400" dirty="0">
                        <a:latin typeface="Meiryo UI" panose="020B0604030504040204" pitchFamily="50" charset="-128"/>
                        <a:ea typeface="Meiryo UI" panose="020B0604030504040204" pitchFamily="50" charset="-128"/>
                      </a:endParaRPr>
                    </a:p>
                  </a:txBody>
                  <a:tcPr marL="95991" marR="95991" marT="47995" marB="47995">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0" indent="0">
                        <a:buFont typeface="Wingdings" panose="05000000000000000000" pitchFamily="2" charset="2"/>
                        <a:buNone/>
                      </a:pPr>
                      <a:r>
                        <a:rPr lang="ja-JP" altLang="en-US" sz="1200" dirty="0" smtClean="0">
                          <a:solidFill>
                            <a:schemeClr val="tx1"/>
                          </a:solidFill>
                          <a:latin typeface="Meiryo UI" panose="020B0604030504040204" pitchFamily="50" charset="-128"/>
                          <a:ea typeface="Meiryo UI" panose="020B0604030504040204" pitchFamily="50" charset="-128"/>
                        </a:rPr>
                        <a:t>（担当大臣）</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dirty="0" smtClean="0">
                          <a:solidFill>
                            <a:schemeClr val="tx1"/>
                          </a:solidFill>
                          <a:latin typeface="Meiryo UI" panose="020B0604030504040204" pitchFamily="50" charset="-128"/>
                          <a:ea typeface="Meiryo UI" panose="020B0604030504040204" pitchFamily="50" charset="-128"/>
                        </a:rPr>
                        <a:t>法や発令行為に基づく担当大臣の設置</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pitchFamily="2" charset="2"/>
                        <a:buNone/>
                      </a:pPr>
                      <a:endParaRPr lang="en-US" altLang="ja-JP" sz="1200" u="sng"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lang="ja-JP" altLang="en-US" sz="1200" dirty="0" smtClean="0">
                          <a:solidFill>
                            <a:schemeClr val="tx1"/>
                          </a:solidFill>
                          <a:latin typeface="Meiryo UI" panose="020B0604030504040204" pitchFamily="50" charset="-128"/>
                          <a:ea typeface="Meiryo UI" panose="020B0604030504040204" pitchFamily="50" charset="-128"/>
                        </a:rPr>
                        <a:t>（会議、推進本部）</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85750" marR="0" lvl="0" indent="-28575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200" dirty="0" smtClean="0">
                          <a:solidFill>
                            <a:schemeClr val="tx1"/>
                          </a:solidFill>
                          <a:latin typeface="Meiryo UI" panose="020B0604030504040204" pitchFamily="50" charset="-128"/>
                          <a:ea typeface="Meiryo UI" panose="020B0604030504040204" pitchFamily="50" charset="-128"/>
                        </a:rPr>
                        <a:t>法や閣議決定に基づく会議、推進本部の設置</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59937"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59937"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（専属組織の設置）</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dirty="0" smtClean="0">
                          <a:solidFill>
                            <a:schemeClr val="tx1"/>
                          </a:solidFill>
                          <a:latin typeface="Meiryo UI" panose="020B0604030504040204" pitchFamily="50" charset="-128"/>
                          <a:ea typeface="Meiryo UI" panose="020B0604030504040204" pitchFamily="50" charset="-128"/>
                        </a:rPr>
                        <a:t>内閣に直接庁組織又は内閣府の外局として委員会組織の設置</a:t>
                      </a:r>
                      <a:r>
                        <a:rPr lang="en-US" altLang="ja-JP" sz="1200" dirty="0" smtClean="0">
                          <a:solidFill>
                            <a:schemeClr val="tx1"/>
                          </a:solidFill>
                          <a:latin typeface="Meiryo UI" panose="020B0604030504040204" pitchFamily="50" charset="-128"/>
                          <a:ea typeface="Meiryo UI" panose="020B0604030504040204" pitchFamily="50" charset="-128"/>
                        </a:rPr>
                        <a:t/>
                      </a:r>
                      <a:br>
                        <a:rPr lang="en-US" altLang="ja-JP" sz="1200" dirty="0" smtClean="0">
                          <a:solidFill>
                            <a:schemeClr val="tx1"/>
                          </a:solidFill>
                          <a:latin typeface="Meiryo UI" panose="020B0604030504040204" pitchFamily="50" charset="-128"/>
                          <a:ea typeface="Meiryo UI" panose="020B0604030504040204" pitchFamily="50" charset="-128"/>
                        </a:rPr>
                      </a:br>
                      <a:r>
                        <a:rPr lang="ja-JP" altLang="en-US" sz="1200" dirty="0" smtClean="0">
                          <a:solidFill>
                            <a:schemeClr val="tx1"/>
                          </a:solidFill>
                          <a:latin typeface="Meiryo UI" panose="020B0604030504040204" pitchFamily="50" charset="-128"/>
                          <a:ea typeface="Meiryo UI" panose="020B0604030504040204" pitchFamily="50" charset="-128"/>
                        </a:rPr>
                        <a:t>　例①：デジタル庁  デジタル大臣（主任である内閣総理大臣を</a:t>
                      </a:r>
                      <a:r>
                        <a:rPr lang="en-US" altLang="ja-JP" sz="1200" dirty="0" smtClean="0">
                          <a:solidFill>
                            <a:schemeClr val="tx1"/>
                          </a:solidFill>
                          <a:latin typeface="Meiryo UI" panose="020B0604030504040204" pitchFamily="50" charset="-128"/>
                          <a:ea typeface="Meiryo UI" panose="020B0604030504040204" pitchFamily="50" charset="-128"/>
                        </a:rPr>
                        <a:t/>
                      </a:r>
                      <a:br>
                        <a:rPr lang="en-US" altLang="ja-JP" sz="1200" dirty="0" smtClean="0">
                          <a:solidFill>
                            <a:schemeClr val="tx1"/>
                          </a:solidFill>
                          <a:latin typeface="Meiryo UI" panose="020B0604030504040204" pitchFamily="50" charset="-128"/>
                          <a:ea typeface="Meiryo UI" panose="020B0604030504040204" pitchFamily="50" charset="-128"/>
                        </a:rPr>
                      </a:br>
                      <a:r>
                        <a:rPr lang="ja-JP" altLang="en-US" sz="1200" dirty="0" smtClean="0">
                          <a:solidFill>
                            <a:schemeClr val="tx1"/>
                          </a:solidFill>
                          <a:latin typeface="Meiryo UI" panose="020B0604030504040204" pitchFamily="50" charset="-128"/>
                          <a:ea typeface="Meiryo UI" panose="020B0604030504040204" pitchFamily="50" charset="-128"/>
                        </a:rPr>
                        <a:t>　　　　　 助ける職として担当大臣）</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lang="ja-JP" altLang="en-US" sz="1200" dirty="0" smtClean="0">
                          <a:solidFill>
                            <a:schemeClr val="tx1"/>
                          </a:solidFill>
                          <a:latin typeface="Meiryo UI" panose="020B0604030504040204" pitchFamily="50" charset="-128"/>
                          <a:ea typeface="Meiryo UI" panose="020B0604030504040204" pitchFamily="50" charset="-128"/>
                        </a:rPr>
                        <a:t>　　　　例②：首都建設法に基づく首都建設委員会</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lang="ja-JP" altLang="en-US" sz="1200" dirty="0" smtClean="0">
                          <a:solidFill>
                            <a:schemeClr val="tx1"/>
                          </a:solidFill>
                          <a:latin typeface="Meiryo UI" panose="020B0604030504040204" pitchFamily="50" charset="-128"/>
                          <a:ea typeface="Meiryo UI" panose="020B0604030504040204" pitchFamily="50" charset="-128"/>
                        </a:rPr>
                        <a:t>　　　　　　　　 首都建設委員会委員長（国務大臣をもって充てる）</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lang="en-US" altLang="ja-JP" sz="1200" strike="noStrike" baseline="0" dirty="0" smtClean="0">
                          <a:solidFill>
                            <a:schemeClr val="tx1"/>
                          </a:solidFill>
                          <a:latin typeface="Meiryo UI" panose="020B0604030504040204" pitchFamily="50" charset="-128"/>
                          <a:ea typeface="Meiryo UI" panose="020B0604030504040204" pitchFamily="50" charset="-128"/>
                        </a:rPr>
                        <a:t>※</a:t>
                      </a:r>
                      <a:r>
                        <a:rPr lang="ja-JP" altLang="en-US" sz="1200" strike="noStrike" baseline="0" dirty="0" smtClean="0">
                          <a:solidFill>
                            <a:schemeClr val="tx1"/>
                          </a:solidFill>
                          <a:latin typeface="Meiryo UI" panose="020B0604030504040204" pitchFamily="50" charset="-128"/>
                          <a:ea typeface="Meiryo UI" panose="020B0604030504040204" pitchFamily="50" charset="-128"/>
                        </a:rPr>
                        <a:t>首都・副首都法に上記の担当大臣、会議、推進本部、専属組織の</a:t>
                      </a:r>
                      <a:r>
                        <a:rPr lang="en-US" altLang="ja-JP" sz="1200" strike="noStrike" baseline="0" dirty="0" smtClean="0">
                          <a:solidFill>
                            <a:schemeClr val="tx1"/>
                          </a:solidFill>
                          <a:latin typeface="Meiryo UI" panose="020B0604030504040204" pitchFamily="50" charset="-128"/>
                          <a:ea typeface="Meiryo UI" panose="020B0604030504040204" pitchFamily="50" charset="-128"/>
                        </a:rPr>
                        <a:t/>
                      </a:r>
                      <a:br>
                        <a:rPr lang="en-US" altLang="ja-JP" sz="1200" strike="noStrike" baseline="0" dirty="0" smtClean="0">
                          <a:solidFill>
                            <a:schemeClr val="tx1"/>
                          </a:solidFill>
                          <a:latin typeface="Meiryo UI" panose="020B0604030504040204" pitchFamily="50" charset="-128"/>
                          <a:ea typeface="Meiryo UI" panose="020B0604030504040204" pitchFamily="50" charset="-128"/>
                        </a:rPr>
                      </a:br>
                      <a:r>
                        <a:rPr lang="ja-JP" altLang="en-US" sz="1200" strike="noStrike" baseline="0" dirty="0" smtClean="0">
                          <a:solidFill>
                            <a:schemeClr val="tx1"/>
                          </a:solidFill>
                          <a:latin typeface="Meiryo UI" panose="020B0604030504040204" pitchFamily="50" charset="-128"/>
                          <a:ea typeface="Meiryo UI" panose="020B0604030504040204" pitchFamily="50" charset="-128"/>
                        </a:rPr>
                        <a:t>　　規定を加え⇒副首都推進法も</a:t>
                      </a:r>
                      <a:endParaRPr lang="en-US" altLang="ja-JP" sz="1200" strike="noStrike" baseline="0" dirty="0" smtClean="0">
                        <a:solidFill>
                          <a:schemeClr val="tx1"/>
                        </a:solidFill>
                        <a:latin typeface="Meiryo UI" panose="020B0604030504040204" pitchFamily="50" charset="-128"/>
                        <a:ea typeface="Meiryo UI" panose="020B0604030504040204" pitchFamily="50" charset="-128"/>
                      </a:endParaRPr>
                    </a:p>
                  </a:txBody>
                  <a:tcPr marL="95991" marR="95991" marT="47995" marB="4799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285750" indent="-285750">
                        <a:buFont typeface="Wingdings" panose="05000000000000000000" pitchFamily="2" charset="2"/>
                        <a:buChar char="Ø"/>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dirty="0" smtClean="0">
                          <a:solidFill>
                            <a:schemeClr val="tx1"/>
                          </a:solidFill>
                          <a:latin typeface="Meiryo UI" panose="020B0604030504040204" pitchFamily="50" charset="-128"/>
                          <a:ea typeface="Meiryo UI" panose="020B0604030504040204" pitchFamily="50" charset="-128"/>
                        </a:rPr>
                        <a:t>国と地方の協議の場に関する法律に基づく協議の場のような、</a:t>
                      </a:r>
                      <a:r>
                        <a:rPr lang="ja-JP" altLang="en-US" sz="1200" u="sng" dirty="0" smtClean="0">
                          <a:solidFill>
                            <a:schemeClr val="tx1"/>
                          </a:solidFill>
                          <a:latin typeface="Meiryo UI" panose="020B0604030504040204" pitchFamily="50" charset="-128"/>
                          <a:ea typeface="Meiryo UI" panose="020B0604030504040204" pitchFamily="50" charset="-128"/>
                        </a:rPr>
                        <a:t>副首都に関する国の政策の企画、立案、実施に関する大阪府市との協議の場</a:t>
                      </a:r>
                      <a:r>
                        <a:rPr lang="ja-JP" altLang="en-US" sz="1200" dirty="0" smtClean="0">
                          <a:solidFill>
                            <a:schemeClr val="tx1"/>
                          </a:solidFill>
                          <a:latin typeface="Meiryo UI" panose="020B0604030504040204" pitchFamily="50" charset="-128"/>
                          <a:ea typeface="Meiryo UI" panose="020B0604030504040204" pitchFamily="50" charset="-128"/>
                        </a:rPr>
                        <a:t>の設置</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baseline="0" dirty="0" smtClean="0">
                          <a:solidFill>
                            <a:schemeClr val="tx1"/>
                          </a:solidFill>
                          <a:latin typeface="Meiryo UI" panose="020B0604030504040204" pitchFamily="50" charset="-128"/>
                          <a:ea typeface="Meiryo UI" panose="020B0604030504040204" pitchFamily="50" charset="-128"/>
                        </a:rPr>
                        <a:t>官房長官、担当大臣、その他大臣、知事、市長で構成</a:t>
                      </a:r>
                      <a:endParaRPr lang="ja-JP" altLang="en-US" sz="1200" dirty="0">
                        <a:solidFill>
                          <a:schemeClr val="tx1"/>
                        </a:solidFill>
                        <a:latin typeface="Meiryo UI" panose="020B0604030504040204" pitchFamily="50" charset="-128"/>
                        <a:ea typeface="Meiryo UI" panose="020B0604030504040204" pitchFamily="50" charset="-128"/>
                      </a:endParaRPr>
                    </a:p>
                  </a:txBody>
                  <a:tcPr marL="95991" marR="95991" marT="47995" marB="4799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68066167"/>
                  </a:ext>
                </a:extLst>
              </a:tr>
              <a:tr h="803955">
                <a:tc>
                  <a:txBody>
                    <a:bodyPr/>
                    <a:lstStyle/>
                    <a:p>
                      <a:pPr algn="ctr"/>
                      <a:r>
                        <a:rPr kumimoji="1" lang="ja-JP" altLang="en-US" sz="1400" dirty="0" smtClean="0">
                          <a:latin typeface="Meiryo UI" panose="020B0604030504040204" pitchFamily="50" charset="-128"/>
                          <a:ea typeface="Meiryo UI" panose="020B0604030504040204" pitchFamily="50" charset="-128"/>
                        </a:rPr>
                        <a:t>効　　果</a:t>
                      </a:r>
                      <a:endParaRPr kumimoji="1" lang="ja-JP" altLang="en-US" sz="1400" dirty="0">
                        <a:latin typeface="Meiryo UI" panose="020B0604030504040204" pitchFamily="50" charset="-128"/>
                        <a:ea typeface="Meiryo UI" panose="020B0604030504040204" pitchFamily="50" charset="-128"/>
                      </a:endParaRPr>
                    </a:p>
                  </a:txBody>
                  <a:tcPr marL="95991" marR="95991" marT="47995" marB="47995" anchor="ctr">
                    <a:solidFill>
                      <a:schemeClr val="bg1">
                        <a:lumMod val="85000"/>
                      </a:schemeClr>
                    </a:solidFill>
                  </a:tcPr>
                </a:tc>
                <a:tc>
                  <a:txBody>
                    <a:bodyPr/>
                    <a:lstStyle/>
                    <a:p>
                      <a:pPr marL="285750" indent="-285750">
                        <a:buFont typeface="Wingdings" panose="05000000000000000000" pitchFamily="2" charset="2"/>
                        <a:buChar char="Ø"/>
                      </a:pPr>
                      <a:r>
                        <a:rPr lang="ja-JP" altLang="en-US" sz="1200" dirty="0" smtClean="0">
                          <a:solidFill>
                            <a:schemeClr val="tx1"/>
                          </a:solidFill>
                          <a:latin typeface="Meiryo UI" panose="020B0604030504040204" pitchFamily="50" charset="-128"/>
                          <a:ea typeface="Meiryo UI" panose="020B0604030504040204" pitchFamily="50" charset="-128"/>
                        </a:rPr>
                        <a:t>国レベルでの企画立案、政策の推進、連携調整の円滑化</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dirty="0" smtClean="0">
                          <a:solidFill>
                            <a:schemeClr val="tx1"/>
                          </a:solidFill>
                          <a:latin typeface="Meiryo UI" panose="020B0604030504040204" pitchFamily="50" charset="-128"/>
                          <a:ea typeface="Meiryo UI" panose="020B0604030504040204" pitchFamily="50" charset="-128"/>
                        </a:rPr>
                        <a:t>副首都の実態具備の推進</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lang="ja-JP" altLang="en-US" sz="1200" dirty="0" smtClean="0">
                          <a:solidFill>
                            <a:schemeClr val="tx1"/>
                          </a:solidFill>
                          <a:latin typeface="Meiryo UI" panose="020B0604030504040204" pitchFamily="50" charset="-128"/>
                          <a:ea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専属組織の構成によっては大阪府市の関与</a:t>
                      </a:r>
                      <a:endParaRPr lang="ja-JP" altLang="en-US" sz="1200" dirty="0">
                        <a:solidFill>
                          <a:schemeClr val="tx1"/>
                        </a:solidFill>
                        <a:latin typeface="Meiryo UI" panose="020B0604030504040204" pitchFamily="50" charset="-128"/>
                        <a:ea typeface="Meiryo UI" panose="020B0604030504040204" pitchFamily="50" charset="-128"/>
                      </a:endParaRPr>
                    </a:p>
                  </a:txBody>
                  <a:tcPr marL="95991" marR="95991" marT="47995" marB="47995">
                    <a:lnR w="12700" cap="flat" cmpd="sng" algn="ctr">
                      <a:solidFill>
                        <a:schemeClr val="tx1"/>
                      </a:solidFill>
                      <a:prstDash val="solid"/>
                      <a:round/>
                      <a:headEnd type="none" w="med" len="med"/>
                      <a:tailEnd type="none" w="med" len="med"/>
                    </a:lnR>
                  </a:tcPr>
                </a:tc>
                <a:tc>
                  <a:txBody>
                    <a:bodyPr/>
                    <a:lstStyle/>
                    <a:p>
                      <a:pPr marL="285750" indent="-285750">
                        <a:buFont typeface="Wingdings" panose="05000000000000000000" pitchFamily="2" charset="2"/>
                        <a:buChar char="Ø"/>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国レベルでの企画立案、政策の推進、連携調整の円滑化に加え、大阪府市との連携強化</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285750" indent="-285750">
                        <a:buFont typeface="Wingdings" panose="05000000000000000000" pitchFamily="2" charset="2"/>
                        <a:buChar char="Ø"/>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大阪府市と国の対等性確保</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大阪府市の関与のもと副首都の実態具備の推進</a:t>
                      </a:r>
                      <a:endParaRPr lang="ja-JP" altLang="en-US" sz="1200" dirty="0">
                        <a:solidFill>
                          <a:schemeClr val="tx1"/>
                        </a:solidFill>
                        <a:latin typeface="Meiryo UI" panose="020B0604030504040204" pitchFamily="50" charset="-128"/>
                        <a:ea typeface="Meiryo UI" panose="020B0604030504040204" pitchFamily="50" charset="-128"/>
                      </a:endParaRPr>
                    </a:p>
                  </a:txBody>
                  <a:tcPr marL="95991" marR="95991" marT="47995" marB="4799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815164187"/>
                  </a:ext>
                </a:extLst>
              </a:tr>
              <a:tr h="796985">
                <a:tc>
                  <a:txBody>
                    <a:bodyPr/>
                    <a:lstStyle/>
                    <a:p>
                      <a:pPr algn="ctr"/>
                      <a:r>
                        <a:rPr kumimoji="1" lang="ja-JP" altLang="en-US" sz="1400" dirty="0" smtClean="0">
                          <a:latin typeface="Meiryo UI" panose="020B0604030504040204" pitchFamily="50" charset="-128"/>
                          <a:ea typeface="Meiryo UI" panose="020B0604030504040204" pitchFamily="50" charset="-128"/>
                        </a:rPr>
                        <a:t>課　　題</a:t>
                      </a:r>
                    </a:p>
                  </a:txBody>
                  <a:tcPr marL="95991" marR="95991" marT="47995" marB="47995"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285750" marR="0" lvl="0" indent="-28575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設置の必要性、合理性（他分野の政策との整合性）</a:t>
                      </a:r>
                    </a:p>
                    <a:p>
                      <a:pPr marL="285750" marR="0" lvl="0" indent="-28575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国の具体的な政策、特に経済産業政策への連動性</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会議等の根拠となる閣議決定や担当大臣ポストの継続性</a:t>
                      </a:r>
                    </a:p>
                    <a:p>
                      <a:pPr marL="285750" marR="0" lvl="0" indent="-28575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関西各府県市、さらにその他地域の理解</a:t>
                      </a:r>
                    </a:p>
                  </a:txBody>
                  <a:tcPr marL="95991" marR="95991" marT="47995" marB="47995">
                    <a:lnR w="12700" cap="flat" cmpd="sng" algn="ctr">
                      <a:solidFill>
                        <a:schemeClr val="tx1"/>
                      </a:solidFill>
                      <a:prstDash val="solid"/>
                      <a:round/>
                      <a:headEnd type="none" w="med" len="med"/>
                      <a:tailEnd type="none" w="med" len="med"/>
                    </a:lnR>
                  </a:tcPr>
                </a:tc>
                <a:tc>
                  <a:txBody>
                    <a:bodyPr/>
                    <a:lstStyle/>
                    <a:p>
                      <a:pPr marL="285750" marR="0" lvl="0" indent="-28575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設置の必要性、合理性（他分野の政策との整合性）</a:t>
                      </a:r>
                    </a:p>
                    <a:p>
                      <a:pPr marL="285750" marR="0" lvl="0" indent="-28575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国の具体的な政策、特に経済産業政策への連動性</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59937"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関西各府県市、さらにその他地域の理解</a:t>
                      </a:r>
                    </a:p>
                  </a:txBody>
                  <a:tcPr marL="95991" marR="95991" marT="47995" marB="4799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69457051"/>
                  </a:ext>
                </a:extLst>
              </a:tr>
            </a:tbl>
          </a:graphicData>
        </a:graphic>
      </p:graphicFrame>
      <p:sp>
        <p:nvSpPr>
          <p:cNvPr id="5" name="正方形/長方形 4"/>
          <p:cNvSpPr/>
          <p:nvPr/>
        </p:nvSpPr>
        <p:spPr>
          <a:xfrm>
            <a:off x="258234" y="-4657"/>
            <a:ext cx="6983223" cy="415498"/>
          </a:xfrm>
          <a:prstGeom prst="rect">
            <a:avLst/>
          </a:prstGeom>
        </p:spPr>
        <p:txBody>
          <a:bodyPr wrap="square">
            <a:spAutoFit/>
          </a:bodyPr>
          <a:lstStyle/>
          <a:p>
            <a:pPr marL="0" marR="0" lvl="0" indent="0" algn="l" defTabSz="479969"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solidFill>
                  <a:prstClr val="black"/>
                </a:solidFill>
                <a:effectLst/>
                <a:uLnTx/>
                <a:uFillTx/>
                <a:latin typeface="Meiryo UI"/>
                <a:ea typeface="Meiryo UI"/>
              </a:rPr>
              <a:t>■ </a:t>
            </a:r>
            <a:r>
              <a:rPr lang="ja-JP" altLang="en-US" sz="2000" b="1" dirty="0" smtClean="0">
                <a:solidFill>
                  <a:prstClr val="black"/>
                </a:solidFill>
                <a:latin typeface="Meiryo UI"/>
                <a:ea typeface="Meiryo UI"/>
              </a:rPr>
              <a:t>②推進体制</a:t>
            </a:r>
            <a:endParaRPr kumimoji="0" lang="ja-JP" altLang="en-US" sz="2000" b="1" i="0" u="none" strike="noStrike" kern="1200" cap="none" spc="0" normalizeH="0" baseline="0" noProof="0" dirty="0">
              <a:ln>
                <a:noFill/>
              </a:ln>
              <a:solidFill>
                <a:prstClr val="black"/>
              </a:solidFill>
              <a:effectLst/>
              <a:uLnTx/>
              <a:uFillTx/>
              <a:latin typeface="Meiryo UI"/>
              <a:ea typeface="Meiryo UI"/>
            </a:endParaRPr>
          </a:p>
        </p:txBody>
      </p:sp>
      <p:sp>
        <p:nvSpPr>
          <p:cNvPr id="4" name="スライド番号プレースホルダー 3"/>
          <p:cNvSpPr>
            <a:spLocks noGrp="1"/>
          </p:cNvSpPr>
          <p:nvPr>
            <p:ph type="sldNum" sz="quarter" idx="12"/>
          </p:nvPr>
        </p:nvSpPr>
        <p:spPr>
          <a:xfrm>
            <a:off x="7995598" y="6948825"/>
            <a:ext cx="21336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2"/>
                </a:solidFill>
                <a:effectLst/>
                <a:uLnTx/>
                <a:uFillTx/>
                <a:latin typeface="Calibri 本文"/>
                <a:ea typeface="Meiryo UI"/>
              </a:rPr>
              <a:t>8</a:t>
            </a:r>
            <a:endParaRPr kumimoji="1" lang="ja-JP" altLang="en-US" sz="1100" b="0" i="0" u="none" strike="noStrike" kern="1200" cap="none" spc="0" normalizeH="0" baseline="0" noProof="0" dirty="0">
              <a:ln>
                <a:noFill/>
              </a:ln>
              <a:solidFill>
                <a:schemeClr val="tx2"/>
              </a:solidFill>
              <a:effectLst/>
              <a:uLnTx/>
              <a:uFillTx/>
              <a:latin typeface="Calibri 本文"/>
              <a:ea typeface="Meiryo UI"/>
            </a:endParaRPr>
          </a:p>
        </p:txBody>
      </p:sp>
    </p:spTree>
    <p:extLst>
      <p:ext uri="{BB962C8B-B14F-4D97-AF65-F5344CB8AC3E}">
        <p14:creationId xmlns:p14="http://schemas.microsoft.com/office/powerpoint/2010/main" val="504106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15257</Words>
  <Application>Microsoft Office PowerPoint</Application>
  <PresentationFormat>ユーザー設定</PresentationFormat>
  <Paragraphs>982</Paragraphs>
  <Slides>29</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29</vt:i4>
      </vt:variant>
    </vt:vector>
  </HeadingPairs>
  <TitlesOfParts>
    <vt:vector size="43" baseType="lpstr">
      <vt:lpstr>BIZ UDPゴシック</vt:lpstr>
      <vt:lpstr>Calibri 本文</vt:lpstr>
      <vt:lpstr>Meiryo UI</vt:lpstr>
      <vt:lpstr>ＭＳ Ｐゴシック</vt:lpstr>
      <vt:lpstr>游ゴシック</vt:lpstr>
      <vt:lpstr>游ゴシック Light</vt:lpstr>
      <vt:lpstr>Arial</vt:lpstr>
      <vt:lpstr>Calibri</vt:lpstr>
      <vt:lpstr>Calibri Light</vt:lpstr>
      <vt:lpstr>Times New Roman</vt:lpstr>
      <vt:lpstr>Wingdings</vt:lpstr>
      <vt:lpstr>Office テーマ</vt:lpstr>
      <vt:lpstr>1_Office テーマ</vt:lpstr>
      <vt:lpstr>2_Office テーマ</vt:lpstr>
      <vt:lpstr>副首都実現への国レベルでの対応</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【全面的に移転するもの又は新たな拠点の整備を行う中央省庁(文化庁、消費者庁、総務省統計局)に係る移転の動き】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2022-09-05T06:10:53Z</dcterms:modified>
</cp:coreProperties>
</file>