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12"/>
  </p:notesMasterIdLst>
  <p:handoutMasterIdLst>
    <p:handoutMasterId r:id="rId13"/>
  </p:handoutMasterIdLst>
  <p:sldIdLst>
    <p:sldId id="141169201" r:id="rId5"/>
    <p:sldId id="141169198" r:id="rId6"/>
    <p:sldId id="141169199" r:id="rId7"/>
    <p:sldId id="141169202" r:id="rId8"/>
    <p:sldId id="141169203" r:id="rId9"/>
    <p:sldId id="141169204" r:id="rId10"/>
    <p:sldId id="141169205"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8000"/>
    <a:srgbClr val="2F528F"/>
    <a:srgbClr val="DAE3F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333" autoAdjust="0"/>
  </p:normalViewPr>
  <p:slideViewPr>
    <p:cSldViewPr snapToGrid="0">
      <p:cViewPr varScale="1">
        <p:scale>
          <a:sx n="74" d="100"/>
          <a:sy n="74" d="100"/>
        </p:scale>
        <p:origin x="1254" y="72"/>
      </p:cViewPr>
      <p:guideLst>
        <p:guide orient="horz" pos="2137"/>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575" cy="498475"/>
          </a:xfrm>
          <a:prstGeom prst="rect">
            <a:avLst/>
          </a:prstGeom>
        </p:spPr>
        <p:txBody>
          <a:bodyPr vert="horz" lIns="91413" tIns="45704" rIns="91413" bIns="457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2" y="4"/>
            <a:ext cx="2949575" cy="498475"/>
          </a:xfrm>
          <a:prstGeom prst="rect">
            <a:avLst/>
          </a:prstGeom>
        </p:spPr>
        <p:txBody>
          <a:bodyPr vert="horz" lIns="91413" tIns="45704" rIns="91413" bIns="45704" rtlCol="0"/>
          <a:lstStyle>
            <a:lvl1pPr algn="r">
              <a:defRPr sz="1200"/>
            </a:lvl1pPr>
          </a:lstStyle>
          <a:p>
            <a:fld id="{232AD951-7E19-4004-B83F-A7C7A1215E4B}" type="datetimeFigureOut">
              <a:rPr kumimoji="1" lang="ja-JP" altLang="en-US" smtClean="0"/>
              <a:t>2022/9/5</a:t>
            </a:fld>
            <a:endParaRPr kumimoji="1" lang="ja-JP" altLang="en-US"/>
          </a:p>
        </p:txBody>
      </p:sp>
      <p:sp>
        <p:nvSpPr>
          <p:cNvPr id="4" name="フッター プレースホルダー 3"/>
          <p:cNvSpPr>
            <a:spLocks noGrp="1"/>
          </p:cNvSpPr>
          <p:nvPr>
            <p:ph type="ftr" sz="quarter" idx="2"/>
          </p:nvPr>
        </p:nvSpPr>
        <p:spPr>
          <a:xfrm>
            <a:off x="4" y="9440867"/>
            <a:ext cx="2949575" cy="498475"/>
          </a:xfrm>
          <a:prstGeom prst="rect">
            <a:avLst/>
          </a:prstGeom>
        </p:spPr>
        <p:txBody>
          <a:bodyPr vert="horz" lIns="91413" tIns="45704" rIns="91413" bIns="457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7"/>
            <a:ext cx="2949575" cy="498475"/>
          </a:xfrm>
          <a:prstGeom prst="rect">
            <a:avLst/>
          </a:prstGeom>
        </p:spPr>
        <p:txBody>
          <a:bodyPr vert="horz" lIns="91413" tIns="45704" rIns="91413" bIns="45704"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6" cy="498693"/>
          </a:xfrm>
          <a:prstGeom prst="rect">
            <a:avLst/>
          </a:prstGeom>
        </p:spPr>
        <p:txBody>
          <a:bodyPr vert="horz" lIns="91526" tIns="45765" rIns="91526" bIns="4576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4"/>
            <a:ext cx="2949786" cy="498693"/>
          </a:xfrm>
          <a:prstGeom prst="rect">
            <a:avLst/>
          </a:prstGeom>
        </p:spPr>
        <p:txBody>
          <a:bodyPr vert="horz" lIns="91526" tIns="45765" rIns="91526" bIns="45765" rtlCol="0"/>
          <a:lstStyle>
            <a:lvl1pPr algn="r">
              <a:defRPr sz="1200"/>
            </a:lvl1pPr>
          </a:lstStyle>
          <a:p>
            <a:fld id="{AFD2E2CB-6C4B-4969-8D8B-067DE241F3A1}" type="datetimeFigureOut">
              <a:rPr kumimoji="1" lang="ja-JP" altLang="en-US" smtClean="0"/>
              <a:t>2022/9/5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26" tIns="45765" rIns="91526" bIns="45765" rtlCol="0" anchor="ctr"/>
          <a:lstStyle/>
          <a:p>
            <a:endParaRPr lang="ja-JP" altLang="en-US"/>
          </a:p>
        </p:txBody>
      </p:sp>
      <p:sp>
        <p:nvSpPr>
          <p:cNvPr id="5" name="ノート プレースホルダー 4"/>
          <p:cNvSpPr>
            <a:spLocks noGrp="1"/>
          </p:cNvSpPr>
          <p:nvPr>
            <p:ph type="body" sz="quarter" idx="3"/>
          </p:nvPr>
        </p:nvSpPr>
        <p:spPr>
          <a:xfrm>
            <a:off x="680721" y="4783311"/>
            <a:ext cx="5445760" cy="3913615"/>
          </a:xfrm>
          <a:prstGeom prst="rect">
            <a:avLst/>
          </a:prstGeom>
        </p:spPr>
        <p:txBody>
          <a:bodyPr vert="horz" lIns="91526" tIns="45765" rIns="91526" bIns="45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26" tIns="45765" rIns="91526" bIns="4576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26" tIns="45765" rIns="91526" bIns="45765"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04ACDB-9FC5-4370-9163-9FCD736D72F6}"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BC4C3D-FAEB-4CEC-9C07-CE4405AA9CEF}"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509889-3C4F-447E-B8C8-ECBB47AC87F3}"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91F0F6-0DCB-4253-A73E-E05EE3ED5A2E}"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57D78F-394C-434B-A6E7-FF19C8C4B4F6}"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441BFA-4EF2-4C1E-B248-54213F171008}"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2A92EC-5B26-43A1-9459-60D96FC8C9CB}" type="datetime1">
              <a:rPr kumimoji="1" lang="ja-JP" altLang="en-US" smtClean="0"/>
              <a:t>2022/9/5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600A15-3421-441F-A443-520E42093384}" type="datetime1">
              <a:rPr kumimoji="1" lang="ja-JP" altLang="en-US" smtClean="0"/>
              <a:t>2022/9/5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91F37-659C-4FE3-8FC4-7ACD7E6F4BD0}" type="datetime1">
              <a:rPr kumimoji="1" lang="ja-JP" altLang="en-US" smtClean="0"/>
              <a:t>2022/9/5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E939F-D5DF-412E-9584-374A3A05EEBF}"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1D203C-A885-4900-AF6B-1AAA0E5556D4}"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BE573-8FD0-48B1-B721-8707402F7BAB}" type="datetime1">
              <a:rPr kumimoji="1" lang="ja-JP" altLang="en-US" smtClean="0"/>
              <a:t>2022/9/5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0707" y="1970712"/>
            <a:ext cx="8863293" cy="600728"/>
          </a:xfrm>
        </p:spPr>
        <p:txBody>
          <a:bodyPr>
            <a:normAutofit/>
          </a:bodyPr>
          <a:lstStyle/>
          <a:p>
            <a:pPr>
              <a:lnSpc>
                <a:spcPts val="3500"/>
              </a:lnSpc>
              <a:spcBef>
                <a:spcPts val="1200"/>
              </a:spcBef>
            </a:pP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成長都市の政策展開とその体制について（総括比較表）</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06871" y="359606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solidFill>
                <a:srgbClr val="002060"/>
              </a:solidFill>
            </a:endParaRPr>
          </a:p>
          <a:p>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solidFill>
                <a:srgbClr val="002060"/>
              </a:solidFill>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621651" y="2102858"/>
            <a:ext cx="9228522" cy="1449228"/>
            <a:chOff x="-707376" y="2729298"/>
            <a:chExt cx="9228522" cy="971656"/>
          </a:xfrm>
        </p:grpSpPr>
        <p:sp>
          <p:nvSpPr>
            <p:cNvPr id="9" name="タイトル 1"/>
            <p:cNvSpPr txBox="1">
              <a:spLocks/>
            </p:cNvSpPr>
            <p:nvPr/>
          </p:nvSpPr>
          <p:spPr>
            <a:xfrm>
              <a:off x="818487" y="2729298"/>
              <a:ext cx="7476565" cy="624091"/>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500"/>
                </a:lnSpc>
                <a:spcBef>
                  <a:spcPts val="1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海外都市：コペンハーゲン、シアトル、マンチェスター、シンガポール、トロント、深圳</a:t>
              </a:r>
            </a:p>
          </p:txBody>
        </p:sp>
        <p:sp>
          <p:nvSpPr>
            <p:cNvPr id="10" name="タイトル 1"/>
            <p:cNvSpPr txBox="1">
              <a:spLocks/>
            </p:cNvSpPr>
            <p:nvPr/>
          </p:nvSpPr>
          <p:spPr>
            <a:xfrm>
              <a:off x="-707376" y="3076863"/>
              <a:ext cx="7476565" cy="6240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3500"/>
                </a:lnSpc>
                <a:spcBef>
                  <a:spcPts val="1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国内都市：会津若松、福岡</a:t>
              </a:r>
            </a:p>
          </p:txBody>
        </p:sp>
        <p:sp>
          <p:nvSpPr>
            <p:cNvPr id="11" name="大かっこ 10"/>
            <p:cNvSpPr/>
            <p:nvPr/>
          </p:nvSpPr>
          <p:spPr>
            <a:xfrm>
              <a:off x="632732" y="3035964"/>
              <a:ext cx="7888414" cy="664989"/>
            </a:xfrm>
            <a:prstGeom prst="bracketPair">
              <a:avLst/>
            </a:prstGeom>
            <a:ln w="1905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rgbClr val="FF0000"/>
                </a:solidFill>
              </a:endParaRPr>
            </a:p>
          </p:txBody>
        </p:sp>
      </p:grpSp>
      <p:sp>
        <p:nvSpPr>
          <p:cNvPr id="16" name="テキスト ボックス 15"/>
          <p:cNvSpPr txBox="1"/>
          <p:nvPr/>
        </p:nvSpPr>
        <p:spPr>
          <a:xfrm>
            <a:off x="2881551" y="360095"/>
            <a:ext cx="6400990" cy="523220"/>
          </a:xfrm>
          <a:prstGeom prst="rect">
            <a:avLst/>
          </a:prstGeom>
          <a:noFill/>
        </p:spPr>
        <p:txBody>
          <a:bodyPr wrap="square" rtlCol="0">
            <a:spAutoFit/>
          </a:bodyPr>
          <a:lstStyle/>
          <a:p>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.6.24</a:t>
            </a:r>
          </a:p>
          <a:p>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回「副首都ビジョン」のバージョンアップに向けた意見交換会（政策と体制分科会）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7256766" y="1408557"/>
            <a:ext cx="1503325" cy="23937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訂正版</a:t>
            </a:r>
            <a:endParaRPr kumimoji="1" lang="en-US" altLang="ja-JP"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3715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2291645580"/>
              </p:ext>
            </p:extLst>
          </p:nvPr>
        </p:nvGraphicFramePr>
        <p:xfrm>
          <a:off x="144008" y="360641"/>
          <a:ext cx="8923073" cy="6124575"/>
        </p:xfrm>
        <a:graphic>
          <a:graphicData uri="http://schemas.openxmlformats.org/drawingml/2006/table">
            <a:tbl>
              <a:tblPr firstRow="1" bandRow="1">
                <a:tableStyleId>{2D5ABB26-0587-4C30-8999-92F81FD0307C}</a:tableStyleId>
              </a:tblPr>
              <a:tblGrid>
                <a:gridCol w="823073">
                  <a:extLst>
                    <a:ext uri="{9D8B030D-6E8A-4147-A177-3AD203B41FA5}">
                      <a16:colId xmlns:a16="http://schemas.microsoft.com/office/drawing/2014/main" val="3822818661"/>
                    </a:ext>
                  </a:extLst>
                </a:gridCol>
                <a:gridCol w="2700000">
                  <a:extLst>
                    <a:ext uri="{9D8B030D-6E8A-4147-A177-3AD203B41FA5}">
                      <a16:colId xmlns:a16="http://schemas.microsoft.com/office/drawing/2014/main" val="2883665662"/>
                    </a:ext>
                  </a:extLst>
                </a:gridCol>
                <a:gridCol w="2700000">
                  <a:extLst>
                    <a:ext uri="{9D8B030D-6E8A-4147-A177-3AD203B41FA5}">
                      <a16:colId xmlns:a16="http://schemas.microsoft.com/office/drawing/2014/main" val="3922357223"/>
                    </a:ext>
                  </a:extLst>
                </a:gridCol>
                <a:gridCol w="2700000">
                  <a:extLst>
                    <a:ext uri="{9D8B030D-6E8A-4147-A177-3AD203B41FA5}">
                      <a16:colId xmlns:a16="http://schemas.microsoft.com/office/drawing/2014/main" val="1586775745"/>
                    </a:ext>
                  </a:extLst>
                </a:gridCol>
              </a:tblGrid>
              <a:tr h="267698">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コペンハーゲン</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シアトル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マンチェスター</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1109423">
                <a:tc rowSpan="2">
                  <a:txBody>
                    <a:bodyPr/>
                    <a:lstStyle/>
                    <a:p>
                      <a:pPr algn="ctr"/>
                      <a:r>
                        <a:rPr kumimoji="1" lang="ja-JP" altLang="en-US" sz="1100" dirty="0"/>
                        <a:t>都市の概要</a:t>
                      </a:r>
                      <a:endParaRPr kumimoji="1" lang="en-US" altLang="ja-JP" sz="1100"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b="0" kern="1200" dirty="0">
                          <a:solidFill>
                            <a:schemeClr val="tx1"/>
                          </a:solidFill>
                          <a:latin typeface="+mn-lt"/>
                          <a:ea typeface="+mn-ea"/>
                          <a:cs typeface="+mn-cs"/>
                        </a:rPr>
                        <a:t>○コペンハーゲン市</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人口：約</a:t>
                      </a:r>
                      <a:r>
                        <a:rPr kumimoji="1" lang="en-US" altLang="ja-JP" sz="900" b="0" kern="1200" dirty="0">
                          <a:solidFill>
                            <a:schemeClr val="tx1"/>
                          </a:solidFill>
                          <a:latin typeface="+mn-lt"/>
                          <a:ea typeface="+mn-ea"/>
                          <a:cs typeface="+mn-cs"/>
                        </a:rPr>
                        <a:t>64</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90</a:t>
                      </a:r>
                      <a:r>
                        <a:rPr kumimoji="1" lang="ja-JP" altLang="en-US" sz="900" b="0" kern="1200" dirty="0">
                          <a:solidFill>
                            <a:schemeClr val="tx1"/>
                          </a:solidFill>
                          <a:latin typeface="+mn-lt"/>
                          <a:ea typeface="+mn-ea"/>
                          <a:cs typeface="+mn-cs"/>
                        </a:rPr>
                        <a:t>㎢</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広域自治体である首都圏レギオンに属するデンマーク最大の都市。</a:t>
                      </a:r>
                      <a:endParaRPr kumimoji="1" lang="en-US" altLang="ja-JP" sz="900" b="0" kern="1200" dirty="0">
                        <a:solidFill>
                          <a:schemeClr val="tx1"/>
                        </a:solidFill>
                        <a:latin typeface="+mn-lt"/>
                        <a:ea typeface="+mn-ea"/>
                        <a:cs typeface="+mn-cs"/>
                      </a:endParaRPr>
                    </a:p>
                    <a:p>
                      <a:pPr marL="0" algn="l" defTabSz="914400" rtl="0" eaLnBrk="1" latinLnBrk="0" hangingPunct="1">
                        <a:spcBef>
                          <a:spcPts val="300"/>
                        </a:spcBef>
                      </a:pPr>
                      <a:r>
                        <a:rPr kumimoji="1" lang="ja-JP" altLang="en-US" sz="900" b="0" kern="1200" dirty="0">
                          <a:solidFill>
                            <a:schemeClr val="tx1"/>
                          </a:solidFill>
                          <a:latin typeface="+mn-lt"/>
                          <a:ea typeface="+mn-ea"/>
                          <a:cs typeface="+mn-cs"/>
                        </a:rPr>
                        <a:t>○首都圏レギオン</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圏域人口</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約</a:t>
                      </a:r>
                      <a:r>
                        <a:rPr kumimoji="1" lang="en-US" altLang="ja-JP" sz="900" b="0" kern="1200" dirty="0">
                          <a:solidFill>
                            <a:schemeClr val="tx1"/>
                          </a:solidFill>
                          <a:latin typeface="+mn-lt"/>
                          <a:ea typeface="+mn-ea"/>
                          <a:cs typeface="+mn-cs"/>
                        </a:rPr>
                        <a:t>187</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2,563</a:t>
                      </a:r>
                      <a:r>
                        <a:rPr kumimoji="1" lang="ja-JP" altLang="en-US" sz="900" b="0" kern="1200" dirty="0">
                          <a:solidFill>
                            <a:schemeClr val="tx1"/>
                          </a:solidFill>
                          <a:latin typeface="+mn-lt"/>
                          <a:ea typeface="+mn-ea"/>
                          <a:cs typeface="+mn-cs"/>
                        </a:rPr>
                        <a:t>㎢</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コペンハーゲン市のほか、</a:t>
                      </a:r>
                      <a:r>
                        <a:rPr kumimoji="1" lang="en-US" altLang="ja-JP" sz="900" b="0" kern="1200" dirty="0">
                          <a:solidFill>
                            <a:schemeClr val="tx1"/>
                          </a:solidFill>
                          <a:latin typeface="+mn-lt"/>
                          <a:ea typeface="+mn-ea"/>
                          <a:cs typeface="+mn-cs"/>
                        </a:rPr>
                        <a:t>28</a:t>
                      </a:r>
                      <a:r>
                        <a:rPr kumimoji="1" lang="ja-JP" altLang="en-US" sz="900" b="0" kern="1200" dirty="0">
                          <a:solidFill>
                            <a:schemeClr val="tx1"/>
                          </a:solidFill>
                          <a:latin typeface="+mn-lt"/>
                          <a:ea typeface="+mn-ea"/>
                          <a:cs typeface="+mn-cs"/>
                        </a:rPr>
                        <a:t>のコムーネ（基礎自治体）で構成。</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900" b="0" dirty="0">
                          <a:solidFill>
                            <a:schemeClr val="tx1"/>
                          </a:solidFill>
                        </a:rPr>
                        <a:t>○シアトル市</a:t>
                      </a:r>
                      <a:endParaRPr kumimoji="1" lang="en-US" altLang="ja-JP" sz="900" b="0" dirty="0">
                        <a:solidFill>
                          <a:schemeClr val="tx1"/>
                        </a:solidFill>
                      </a:endParaRPr>
                    </a:p>
                    <a:p>
                      <a:pPr marL="72000" algn="l"/>
                      <a:r>
                        <a:rPr kumimoji="1" lang="ja-JP" altLang="en-US" sz="900" b="0" dirty="0">
                          <a:solidFill>
                            <a:schemeClr val="tx1"/>
                          </a:solidFill>
                        </a:rPr>
                        <a:t>人口：約</a:t>
                      </a:r>
                      <a:r>
                        <a:rPr kumimoji="1" lang="en-US" altLang="ja-JP" sz="900" b="0" dirty="0">
                          <a:solidFill>
                            <a:schemeClr val="tx1"/>
                          </a:solidFill>
                        </a:rPr>
                        <a:t>76</a:t>
                      </a:r>
                      <a:r>
                        <a:rPr kumimoji="1" lang="ja-JP" altLang="en-US" sz="900" b="0" dirty="0">
                          <a:solidFill>
                            <a:schemeClr val="tx1"/>
                          </a:solidFill>
                        </a:rPr>
                        <a:t>万人</a:t>
                      </a:r>
                      <a:r>
                        <a:rPr kumimoji="1" lang="en-US" altLang="ja-JP" sz="900" b="0" dirty="0">
                          <a:solidFill>
                            <a:schemeClr val="tx1"/>
                          </a:solidFill>
                        </a:rPr>
                        <a:t>/</a:t>
                      </a:r>
                      <a:r>
                        <a:rPr kumimoji="1" lang="ja-JP" altLang="en-US" sz="900" b="0" dirty="0">
                          <a:solidFill>
                            <a:schemeClr val="tx1"/>
                          </a:solidFill>
                        </a:rPr>
                        <a:t>面積</a:t>
                      </a:r>
                      <a:r>
                        <a:rPr kumimoji="1" lang="en-US" altLang="ja-JP" sz="900" b="0" dirty="0">
                          <a:solidFill>
                            <a:schemeClr val="tx1"/>
                          </a:solidFill>
                        </a:rPr>
                        <a:t>217</a:t>
                      </a:r>
                      <a:r>
                        <a:rPr kumimoji="1" lang="ja-JP" altLang="en-US" sz="900" b="0" dirty="0">
                          <a:solidFill>
                            <a:schemeClr val="tx1"/>
                          </a:solidFill>
                        </a:rPr>
                        <a:t>㎢</a:t>
                      </a:r>
                      <a:endParaRPr kumimoji="1" lang="en-US" altLang="ja-JP" sz="900" b="0" dirty="0">
                        <a:solidFill>
                          <a:schemeClr val="tx1"/>
                        </a:solidFill>
                      </a:endParaRPr>
                    </a:p>
                    <a:p>
                      <a:pPr marL="72000" algn="l"/>
                      <a:r>
                        <a:rPr kumimoji="1" lang="ja-JP" altLang="en-US" sz="900" b="0" dirty="0">
                          <a:solidFill>
                            <a:schemeClr val="tx1"/>
                          </a:solidFill>
                        </a:rPr>
                        <a:t>太平洋岸北西部における商業、先端テクノロジーの中心地となる港湾都市。</a:t>
                      </a:r>
                      <a:endParaRPr kumimoji="1" lang="en-US" altLang="ja-JP" sz="900" b="0" dirty="0">
                        <a:solidFill>
                          <a:schemeClr val="tx1"/>
                        </a:solidFill>
                      </a:endParaRPr>
                    </a:p>
                    <a:p>
                      <a:pPr algn="l">
                        <a:spcBef>
                          <a:spcPts val="300"/>
                        </a:spcBef>
                      </a:pPr>
                      <a:r>
                        <a:rPr kumimoji="1" lang="ja-JP" altLang="en-US" sz="900" b="0" dirty="0">
                          <a:solidFill>
                            <a:schemeClr val="tx1"/>
                          </a:solidFill>
                        </a:rPr>
                        <a:t>○ワシントン州</a:t>
                      </a:r>
                      <a:endParaRPr kumimoji="1" lang="en-US" altLang="ja-JP" sz="900" b="0" dirty="0">
                        <a:solidFill>
                          <a:schemeClr val="tx1"/>
                        </a:solidFill>
                      </a:endParaRPr>
                    </a:p>
                    <a:p>
                      <a:pPr marL="72000" algn="l"/>
                      <a:r>
                        <a:rPr kumimoji="1" lang="ja-JP" altLang="en-US" sz="900" b="0" dirty="0">
                          <a:solidFill>
                            <a:schemeClr val="tx1"/>
                          </a:solidFill>
                        </a:rPr>
                        <a:t>人口</a:t>
                      </a:r>
                      <a:r>
                        <a:rPr kumimoji="1" lang="en-US" altLang="ja-JP" sz="900" b="0" dirty="0">
                          <a:solidFill>
                            <a:schemeClr val="tx1"/>
                          </a:solidFill>
                        </a:rPr>
                        <a:t>:</a:t>
                      </a:r>
                      <a:r>
                        <a:rPr kumimoji="1" lang="ja-JP" altLang="en-US" sz="900" b="0" dirty="0">
                          <a:solidFill>
                            <a:schemeClr val="tx1"/>
                          </a:solidFill>
                        </a:rPr>
                        <a:t>約</a:t>
                      </a:r>
                      <a:r>
                        <a:rPr kumimoji="1" lang="en-US" altLang="ja-JP" sz="900" b="0" dirty="0">
                          <a:solidFill>
                            <a:schemeClr val="tx1"/>
                          </a:solidFill>
                        </a:rPr>
                        <a:t>780</a:t>
                      </a:r>
                      <a:r>
                        <a:rPr kumimoji="1" lang="ja-JP" altLang="en-US" sz="900" b="0" dirty="0">
                          <a:solidFill>
                            <a:schemeClr val="tx1"/>
                          </a:solidFill>
                        </a:rPr>
                        <a:t>万人</a:t>
                      </a:r>
                      <a:r>
                        <a:rPr kumimoji="1" lang="en-US" altLang="ja-JP" sz="900" b="0" dirty="0">
                          <a:solidFill>
                            <a:schemeClr val="tx1"/>
                          </a:solidFill>
                        </a:rPr>
                        <a:t>/</a:t>
                      </a:r>
                      <a:r>
                        <a:rPr kumimoji="1" lang="ja-JP" altLang="en-US" sz="900" b="0" dirty="0">
                          <a:solidFill>
                            <a:schemeClr val="tx1"/>
                          </a:solidFill>
                        </a:rPr>
                        <a:t>面積</a:t>
                      </a:r>
                      <a:r>
                        <a:rPr kumimoji="1" lang="en-US" altLang="ja-JP" sz="900" b="0" dirty="0">
                          <a:solidFill>
                            <a:schemeClr val="tx1"/>
                          </a:solidFill>
                        </a:rPr>
                        <a:t>172,189</a:t>
                      </a:r>
                      <a:r>
                        <a:rPr kumimoji="1" lang="ja-JP" altLang="en-US" sz="900" b="0" dirty="0">
                          <a:solidFill>
                            <a:schemeClr val="tx1"/>
                          </a:solidFill>
                        </a:rPr>
                        <a:t>㎢</a:t>
                      </a:r>
                      <a:endParaRPr kumimoji="1" lang="en-US" altLang="ja-JP" sz="900" b="0" dirty="0">
                        <a:solidFill>
                          <a:schemeClr val="tx1"/>
                        </a:solidFill>
                      </a:endParaRPr>
                    </a:p>
                    <a:p>
                      <a:pPr marL="72000" algn="l"/>
                      <a:r>
                        <a:rPr kumimoji="1" lang="ja-JP" altLang="en-US" sz="900" b="0" dirty="0">
                          <a:solidFill>
                            <a:schemeClr val="tx1"/>
                          </a:solidFill>
                        </a:rPr>
                        <a:t>シアトル市の属するキング郡など、</a:t>
                      </a:r>
                      <a:r>
                        <a:rPr kumimoji="1" lang="en-US" altLang="ja-JP" sz="900" b="0" dirty="0">
                          <a:solidFill>
                            <a:schemeClr val="tx1"/>
                          </a:solidFill>
                        </a:rPr>
                        <a:t>39</a:t>
                      </a:r>
                      <a:r>
                        <a:rPr kumimoji="1" lang="ja-JP" altLang="en-US" sz="900" b="0" dirty="0">
                          <a:solidFill>
                            <a:schemeClr val="tx1"/>
                          </a:solidFill>
                        </a:rPr>
                        <a:t>の郡により構成。</a:t>
                      </a:r>
                      <a:endParaRPr kumimoji="1" lang="en-US" altLang="ja-JP" sz="900" b="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900" kern="100" dirty="0">
                          <a:solidFill>
                            <a:schemeClr val="tx1"/>
                          </a:solidFill>
                          <a:effectLst/>
                          <a:latin typeface="+mn-ea"/>
                          <a:ea typeface="+mn-ea"/>
                          <a:cs typeface="Times New Roman" panose="02020603050405020304" pitchFamily="18" charset="0"/>
                        </a:rPr>
                        <a:t>○マンチェスター・シティ</a:t>
                      </a:r>
                      <a:endParaRPr kumimoji="1" lang="en-US" altLang="ja-JP" sz="900" kern="100" dirty="0">
                        <a:solidFill>
                          <a:schemeClr val="tx1"/>
                        </a:solidFill>
                        <a:effectLst/>
                        <a:latin typeface="+mn-ea"/>
                        <a:ea typeface="+mn-ea"/>
                        <a:cs typeface="Times New Roman" panose="02020603050405020304" pitchFamily="18" charset="0"/>
                      </a:endParaRPr>
                    </a:p>
                    <a:p>
                      <a:pPr marL="72000"/>
                      <a:r>
                        <a:rPr kumimoji="1" lang="ja-JP" altLang="en-US" sz="900" kern="100" dirty="0">
                          <a:solidFill>
                            <a:schemeClr val="tx1"/>
                          </a:solidFill>
                          <a:effectLst/>
                          <a:latin typeface="+mn-ea"/>
                          <a:ea typeface="+mn-ea"/>
                          <a:cs typeface="Times New Roman" panose="02020603050405020304" pitchFamily="18" charset="0"/>
                        </a:rPr>
                        <a:t>人口：約</a:t>
                      </a:r>
                      <a:r>
                        <a:rPr kumimoji="1" lang="en-US" altLang="ja-JP" sz="900" kern="100" dirty="0">
                          <a:solidFill>
                            <a:schemeClr val="tx1"/>
                          </a:solidFill>
                          <a:effectLst/>
                          <a:latin typeface="+mn-ea"/>
                          <a:ea typeface="+mn-ea"/>
                          <a:cs typeface="Times New Roman" panose="02020603050405020304" pitchFamily="18" charset="0"/>
                        </a:rPr>
                        <a:t>55</a:t>
                      </a:r>
                      <a:r>
                        <a:rPr kumimoji="1" lang="ja-JP" altLang="en-US" sz="900" kern="100" dirty="0">
                          <a:solidFill>
                            <a:schemeClr val="tx1"/>
                          </a:solidFill>
                          <a:effectLst/>
                          <a:latin typeface="+mn-ea"/>
                          <a:ea typeface="+mn-ea"/>
                          <a:cs typeface="Times New Roman" panose="02020603050405020304" pitchFamily="18" charset="0"/>
                        </a:rPr>
                        <a:t>万人</a:t>
                      </a:r>
                      <a:r>
                        <a:rPr kumimoji="1" lang="en-US" altLang="ja-JP" sz="900" kern="100" dirty="0">
                          <a:solidFill>
                            <a:schemeClr val="tx1"/>
                          </a:solidFill>
                          <a:effectLst/>
                          <a:latin typeface="+mn-ea"/>
                          <a:ea typeface="+mn-ea"/>
                          <a:cs typeface="Times New Roman" panose="02020603050405020304" pitchFamily="18" charset="0"/>
                        </a:rPr>
                        <a:t>/</a:t>
                      </a:r>
                      <a:r>
                        <a:rPr kumimoji="1" lang="ja-JP" altLang="en-US" sz="900" kern="100" dirty="0">
                          <a:solidFill>
                            <a:schemeClr val="tx1"/>
                          </a:solidFill>
                          <a:effectLst/>
                          <a:latin typeface="+mn-ea"/>
                          <a:ea typeface="+mn-ea"/>
                          <a:cs typeface="Times New Roman" panose="02020603050405020304" pitchFamily="18" charset="0"/>
                        </a:rPr>
                        <a:t>面積</a:t>
                      </a:r>
                      <a:r>
                        <a:rPr kumimoji="1" lang="en-US" altLang="ja-JP" sz="900" kern="100" dirty="0">
                          <a:solidFill>
                            <a:schemeClr val="tx1"/>
                          </a:solidFill>
                          <a:effectLst/>
                          <a:latin typeface="+mn-ea"/>
                          <a:ea typeface="+mn-ea"/>
                          <a:cs typeface="Times New Roman" panose="02020603050405020304" pitchFamily="18" charset="0"/>
                        </a:rPr>
                        <a:t>116㎢</a:t>
                      </a:r>
                    </a:p>
                    <a:p>
                      <a:pPr marL="72000" algn="l"/>
                      <a:r>
                        <a:rPr kumimoji="1" lang="ja-JP" altLang="en-US" sz="900" b="0" u="none" dirty="0">
                          <a:solidFill>
                            <a:schemeClr val="tx1"/>
                          </a:solidFill>
                        </a:rPr>
                        <a:t>北部イングランドを代表する都市。</a:t>
                      </a:r>
                      <a:r>
                        <a:rPr kumimoji="1" lang="en-US" altLang="ja-JP" sz="900" b="0" u="none" dirty="0">
                          <a:solidFill>
                            <a:schemeClr val="tx1"/>
                          </a:solidFill>
                        </a:rPr>
                        <a:t>18</a:t>
                      </a:r>
                      <a:r>
                        <a:rPr kumimoji="1" lang="ja-JP" altLang="en-US" sz="900" b="0" u="none" dirty="0">
                          <a:solidFill>
                            <a:schemeClr val="tx1"/>
                          </a:solidFill>
                        </a:rPr>
                        <a:t>世紀後半からの産業革命で綿産業を中心に発展。</a:t>
                      </a:r>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5824049"/>
                  </a:ext>
                </a:extLst>
              </a:tr>
              <a:tr h="1295400">
                <a:tc vMerge="1">
                  <a:txBody>
                    <a:bodyPr/>
                    <a:lstStyle/>
                    <a:p>
                      <a:pPr algn="ctr"/>
                      <a:endParaRPr kumimoji="1" lang="en-US" altLang="ja-JP" sz="1100"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spcBef>
                          <a:spcPts val="300"/>
                        </a:spcBef>
                      </a:pPr>
                      <a:r>
                        <a:rPr kumimoji="1" lang="ja-JP" altLang="en-US" sz="900" b="0" kern="1200" dirty="0">
                          <a:solidFill>
                            <a:schemeClr val="tx1"/>
                          </a:solidFill>
                          <a:latin typeface="+mn-lt"/>
                          <a:ea typeface="+mn-ea"/>
                          <a:cs typeface="+mn-cs"/>
                        </a:rPr>
                        <a:t>○グレーターコペンハーゲン</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圏域人口</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約</a:t>
                      </a:r>
                      <a:r>
                        <a:rPr kumimoji="1" lang="en-US" altLang="ja-JP" sz="900" b="0" kern="1200" dirty="0">
                          <a:solidFill>
                            <a:schemeClr val="tx1"/>
                          </a:solidFill>
                          <a:latin typeface="+mn-lt"/>
                          <a:ea typeface="+mn-ea"/>
                          <a:cs typeface="+mn-cs"/>
                        </a:rPr>
                        <a:t>440</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26,181</a:t>
                      </a:r>
                      <a:r>
                        <a:rPr kumimoji="1" lang="ja-JP" altLang="en-US" sz="800" b="0" kern="1200" dirty="0">
                          <a:solidFill>
                            <a:schemeClr val="tx1"/>
                          </a:solidFill>
                          <a:latin typeface="+mn-lt"/>
                          <a:ea typeface="+mn-ea"/>
                          <a:cs typeface="+mn-cs"/>
                        </a:rPr>
                        <a:t>㎢</a:t>
                      </a:r>
                      <a:endParaRPr kumimoji="1" lang="en-US" altLang="ja-JP" sz="8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デンマーク、スウェーデン両国の４レギオン、</a:t>
                      </a:r>
                      <a:r>
                        <a:rPr kumimoji="1" lang="en-US" altLang="ja-JP" sz="900" b="0" kern="1200" dirty="0">
                          <a:solidFill>
                            <a:schemeClr val="tx1"/>
                          </a:solidFill>
                          <a:latin typeface="+mn-lt"/>
                          <a:ea typeface="+mn-ea"/>
                          <a:cs typeface="+mn-cs"/>
                        </a:rPr>
                        <a:t>85</a:t>
                      </a:r>
                      <a:r>
                        <a:rPr kumimoji="1" lang="ja-JP" altLang="en-US" sz="900" b="0" kern="1200" dirty="0">
                          <a:solidFill>
                            <a:schemeClr val="tx1"/>
                          </a:solidFill>
                          <a:latin typeface="+mn-lt"/>
                          <a:ea typeface="+mn-ea"/>
                          <a:cs typeface="+mn-cs"/>
                        </a:rPr>
                        <a:t>の基礎自治体で構成</a:t>
                      </a:r>
                      <a:endParaRPr kumimoji="1" lang="en-US" altLang="ja-JP" sz="900" b="0" kern="1200" dirty="0">
                        <a:solidFill>
                          <a:schemeClr val="tx1"/>
                        </a:solidFill>
                        <a:latin typeface="+mn-lt"/>
                        <a:ea typeface="+mn-ea"/>
                        <a:cs typeface="+mn-cs"/>
                      </a:endParaRPr>
                    </a:p>
                    <a:p>
                      <a:pPr marL="0" algn="l" defTabSz="914400" rtl="0" eaLnBrk="1" latinLnBrk="0" hangingPunct="1"/>
                      <a:endParaRPr kumimoji="1" lang="en-US" altLang="ja-JP" sz="900" b="0" kern="1200" dirty="0">
                        <a:solidFill>
                          <a:schemeClr val="tx1"/>
                        </a:solidFill>
                        <a:latin typeface="+mn-lt"/>
                        <a:ea typeface="+mn-ea"/>
                        <a:cs typeface="+mn-cs"/>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Bef>
                          <a:spcPts val="300"/>
                        </a:spcBef>
                      </a:pPr>
                      <a:r>
                        <a:rPr kumimoji="1" lang="ja-JP" altLang="en-US" sz="900" b="0" dirty="0">
                          <a:solidFill>
                            <a:schemeClr val="tx1"/>
                          </a:solidFill>
                        </a:rPr>
                        <a:t>○ピュージェット湾地域評議会</a:t>
                      </a:r>
                      <a:r>
                        <a:rPr kumimoji="1" lang="en-US" altLang="ja-JP" sz="900" b="0" dirty="0">
                          <a:solidFill>
                            <a:schemeClr val="tx1"/>
                          </a:solidFill>
                        </a:rPr>
                        <a:t>(PSRC)</a:t>
                      </a:r>
                    </a:p>
                    <a:p>
                      <a:pPr marL="72000" algn="l"/>
                      <a:r>
                        <a:rPr kumimoji="1" lang="ja-JP" altLang="en-US" sz="900" b="0" dirty="0">
                          <a:solidFill>
                            <a:schemeClr val="tx1"/>
                          </a:solidFill>
                        </a:rPr>
                        <a:t>圏域人口</a:t>
                      </a:r>
                      <a:r>
                        <a:rPr kumimoji="1" lang="en-US" altLang="ja-JP" sz="900" b="0" dirty="0">
                          <a:solidFill>
                            <a:schemeClr val="tx1"/>
                          </a:solidFill>
                        </a:rPr>
                        <a:t>:</a:t>
                      </a:r>
                      <a:r>
                        <a:rPr kumimoji="1" lang="ja-JP" altLang="en-US" sz="900" b="0" dirty="0">
                          <a:solidFill>
                            <a:schemeClr val="tx1"/>
                          </a:solidFill>
                        </a:rPr>
                        <a:t>約</a:t>
                      </a:r>
                      <a:r>
                        <a:rPr kumimoji="1" lang="en-US" altLang="ja-JP" sz="900" b="0" dirty="0">
                          <a:solidFill>
                            <a:schemeClr val="tx1"/>
                          </a:solidFill>
                        </a:rPr>
                        <a:t>407</a:t>
                      </a:r>
                      <a:r>
                        <a:rPr kumimoji="1" lang="ja-JP" altLang="en-US" sz="900" b="0" dirty="0">
                          <a:solidFill>
                            <a:schemeClr val="tx1"/>
                          </a:solidFill>
                        </a:rPr>
                        <a:t>万人</a:t>
                      </a:r>
                      <a:r>
                        <a:rPr kumimoji="1" lang="en-US" altLang="ja-JP" sz="900" b="0" dirty="0">
                          <a:solidFill>
                            <a:schemeClr val="tx1"/>
                          </a:solidFill>
                        </a:rPr>
                        <a:t>/</a:t>
                      </a:r>
                      <a:r>
                        <a:rPr kumimoji="1" lang="ja-JP" altLang="en-US" sz="900" b="0" dirty="0">
                          <a:solidFill>
                            <a:schemeClr val="tx1"/>
                          </a:solidFill>
                        </a:rPr>
                        <a:t>面積</a:t>
                      </a:r>
                      <a:r>
                        <a:rPr kumimoji="1" lang="en-US" altLang="ja-JP" sz="900" b="0" dirty="0">
                          <a:solidFill>
                            <a:schemeClr val="tx1"/>
                          </a:solidFill>
                        </a:rPr>
                        <a:t>36,000</a:t>
                      </a:r>
                      <a:r>
                        <a:rPr kumimoji="1" lang="ja-JP" altLang="en-US" sz="800" b="0" dirty="0">
                          <a:solidFill>
                            <a:schemeClr val="tx1"/>
                          </a:solidFill>
                        </a:rPr>
                        <a:t>㎢</a:t>
                      </a:r>
                    </a:p>
                    <a:p>
                      <a:pPr marL="72000" algn="l"/>
                      <a:r>
                        <a:rPr kumimoji="1" lang="ja-JP" altLang="en-US" sz="900" b="0" dirty="0">
                          <a:solidFill>
                            <a:schemeClr val="tx1"/>
                          </a:solidFill>
                        </a:rPr>
                        <a:t>ピュージェット湾に面する４つの郡と郡下の</a:t>
                      </a:r>
                      <a:r>
                        <a:rPr kumimoji="1" lang="en-US" altLang="ja-JP" sz="900" b="0" dirty="0">
                          <a:solidFill>
                            <a:schemeClr val="tx1"/>
                          </a:solidFill>
                        </a:rPr>
                        <a:t>82</a:t>
                      </a:r>
                      <a:r>
                        <a:rPr kumimoji="1" lang="ja-JP" altLang="en-US" sz="900" b="0" dirty="0">
                          <a:solidFill>
                            <a:schemeClr val="tx1"/>
                          </a:solidFill>
                        </a:rPr>
                        <a:t>の市町によって構成される都市圏計画機構。</a:t>
                      </a:r>
                      <a:endParaRPr kumimoji="1" lang="en-US" altLang="ja-JP" sz="900" b="0" dirty="0">
                        <a:solidFill>
                          <a:schemeClr val="tx1"/>
                        </a:solidFill>
                      </a:endParaRPr>
                    </a:p>
                    <a:p>
                      <a:pPr algn="l">
                        <a:spcBef>
                          <a:spcPts val="300"/>
                        </a:spcBef>
                      </a:pPr>
                      <a:r>
                        <a:rPr kumimoji="1" lang="ja-JP" altLang="en-US" sz="900" dirty="0">
                          <a:solidFill>
                            <a:schemeClr val="tx1"/>
                          </a:solidFill>
                        </a:rPr>
                        <a:t>○カスケーディア・イノベーション・コリドー</a:t>
                      </a:r>
                      <a:endParaRPr kumimoji="1" lang="en-US" altLang="ja-JP" sz="900" dirty="0">
                        <a:solidFill>
                          <a:schemeClr val="tx1"/>
                        </a:solidFill>
                      </a:endParaRPr>
                    </a:p>
                    <a:p>
                      <a:pPr marL="72000" algn="l"/>
                      <a:r>
                        <a:rPr kumimoji="1" lang="en-US" altLang="ja-JP" sz="900" dirty="0">
                          <a:solidFill>
                            <a:schemeClr val="tx1"/>
                          </a:solidFill>
                        </a:rPr>
                        <a:t>3</a:t>
                      </a:r>
                      <a:r>
                        <a:rPr kumimoji="1" lang="ja-JP" altLang="en-US" sz="900" dirty="0">
                          <a:solidFill>
                            <a:schemeClr val="tx1"/>
                          </a:solidFill>
                        </a:rPr>
                        <a:t>都市人口約</a:t>
                      </a:r>
                      <a:r>
                        <a:rPr kumimoji="1" lang="en-US" altLang="ja-JP" sz="900" dirty="0">
                          <a:solidFill>
                            <a:schemeClr val="tx1"/>
                          </a:solidFill>
                        </a:rPr>
                        <a:t>199</a:t>
                      </a:r>
                      <a:r>
                        <a:rPr kumimoji="1" lang="ja-JP" altLang="en-US" sz="900" dirty="0">
                          <a:solidFill>
                            <a:schemeClr val="tx1"/>
                          </a:solidFill>
                        </a:rPr>
                        <a:t>万人</a:t>
                      </a:r>
                      <a:r>
                        <a:rPr kumimoji="1" lang="en-US" altLang="ja-JP" sz="900" dirty="0">
                          <a:solidFill>
                            <a:schemeClr val="tx1"/>
                          </a:solidFill>
                        </a:rPr>
                        <a:t>:/</a:t>
                      </a:r>
                      <a:r>
                        <a:rPr kumimoji="1" lang="ja-JP" altLang="en-US" sz="900" dirty="0">
                          <a:solidFill>
                            <a:schemeClr val="tx1"/>
                          </a:solidFill>
                        </a:rPr>
                        <a:t>面積</a:t>
                      </a:r>
                      <a:r>
                        <a:rPr kumimoji="1" lang="en-US" altLang="ja-JP" sz="900" dirty="0">
                          <a:solidFill>
                            <a:schemeClr val="tx1"/>
                          </a:solidFill>
                        </a:rPr>
                        <a:t>677</a:t>
                      </a:r>
                      <a:r>
                        <a:rPr kumimoji="1" lang="ja-JP" altLang="en-US" sz="900" dirty="0">
                          <a:solidFill>
                            <a:schemeClr val="tx1"/>
                          </a:solidFill>
                        </a:rPr>
                        <a:t>㎢</a:t>
                      </a:r>
                      <a:endParaRPr kumimoji="1" lang="en-US" altLang="ja-JP" sz="900" dirty="0">
                        <a:solidFill>
                          <a:schemeClr val="tx1"/>
                        </a:solidFill>
                      </a:endParaRPr>
                    </a:p>
                    <a:p>
                      <a:pPr marL="72000" algn="l"/>
                      <a:r>
                        <a:rPr kumimoji="1" lang="ja-JP" altLang="en-US" sz="900" dirty="0">
                          <a:solidFill>
                            <a:schemeClr val="tx1"/>
                          </a:solidFill>
                        </a:rPr>
                        <a:t>北米西海岸の都市、バンクーバー、シアトル、ポートランドに渡る地域連携</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b="0" u="none" dirty="0">
                          <a:solidFill>
                            <a:schemeClr val="tx1"/>
                          </a:solidFill>
                        </a:rPr>
                        <a:t>○グレーター</a:t>
                      </a:r>
                      <a:r>
                        <a:rPr kumimoji="1" lang="ja-JP" altLang="en-US" sz="900" dirty="0">
                          <a:solidFill>
                            <a:schemeClr val="tx1"/>
                          </a:solidFill>
                        </a:rPr>
                        <a:t>マンチェスター合同行政機構（</a:t>
                      </a:r>
                      <a:r>
                        <a:rPr kumimoji="1" lang="en-US" altLang="ja-JP" sz="900" dirty="0">
                          <a:solidFill>
                            <a:schemeClr val="tx1"/>
                          </a:solidFill>
                        </a:rPr>
                        <a:t>GMCA</a:t>
                      </a:r>
                      <a:r>
                        <a:rPr kumimoji="1" lang="ja-JP" altLang="en-US" sz="900" dirty="0">
                          <a:solidFill>
                            <a:schemeClr val="tx1"/>
                          </a:solidFill>
                        </a:rPr>
                        <a:t>）</a:t>
                      </a:r>
                      <a:endParaRPr kumimoji="1" lang="en-US" altLang="ja-JP" sz="900" b="0" u="none" dirty="0">
                        <a:solidFill>
                          <a:schemeClr val="tx1"/>
                        </a:solidFill>
                      </a:endParaRPr>
                    </a:p>
                    <a:p>
                      <a:pPr marL="72000" algn="l"/>
                      <a:r>
                        <a:rPr kumimoji="1" lang="ja-JP" altLang="en-US" sz="900" b="0" u="none" dirty="0">
                          <a:solidFill>
                            <a:schemeClr val="tx1"/>
                          </a:solidFill>
                        </a:rPr>
                        <a:t>圏域人口：</a:t>
                      </a:r>
                      <a:r>
                        <a:rPr kumimoji="1" lang="en-US" altLang="ja-JP" sz="900" b="0" u="none" dirty="0">
                          <a:solidFill>
                            <a:schemeClr val="tx1"/>
                          </a:solidFill>
                        </a:rPr>
                        <a:t>282</a:t>
                      </a:r>
                      <a:r>
                        <a:rPr kumimoji="1" lang="ja-JP" altLang="en-US" sz="900" b="0" u="none" dirty="0">
                          <a:solidFill>
                            <a:schemeClr val="tx1"/>
                          </a:solidFill>
                        </a:rPr>
                        <a:t>万人</a:t>
                      </a:r>
                      <a:r>
                        <a:rPr kumimoji="1" lang="en-US" altLang="ja-JP" sz="900" b="0" u="none" dirty="0">
                          <a:solidFill>
                            <a:schemeClr val="tx1"/>
                          </a:solidFill>
                        </a:rPr>
                        <a:t>/</a:t>
                      </a:r>
                      <a:r>
                        <a:rPr kumimoji="1" lang="ja-JP" altLang="en-US" sz="900" b="0" u="none" dirty="0">
                          <a:solidFill>
                            <a:schemeClr val="tx1"/>
                          </a:solidFill>
                        </a:rPr>
                        <a:t>面積</a:t>
                      </a:r>
                      <a:r>
                        <a:rPr kumimoji="1" lang="en-US" altLang="ja-JP" sz="900" b="0" u="none" dirty="0">
                          <a:solidFill>
                            <a:schemeClr val="tx1"/>
                          </a:solidFill>
                        </a:rPr>
                        <a:t>1,276k</a:t>
                      </a:r>
                      <a:r>
                        <a:rPr kumimoji="1" lang="ja-JP" altLang="en-US" sz="900" b="0" u="none" dirty="0">
                          <a:solidFill>
                            <a:schemeClr val="tx1"/>
                          </a:solidFill>
                        </a:rPr>
                        <a:t>㎡</a:t>
                      </a:r>
                      <a:endParaRPr kumimoji="1" lang="en-US" altLang="ja-JP" sz="900" b="0" u="none" dirty="0">
                        <a:solidFill>
                          <a:schemeClr val="tx1"/>
                        </a:solidFill>
                      </a:endParaRPr>
                    </a:p>
                    <a:p>
                      <a:pPr marL="72000" algn="l"/>
                      <a:r>
                        <a:rPr kumimoji="1" lang="ja-JP" altLang="en-US" sz="900" b="0" u="none" dirty="0">
                          <a:solidFill>
                            <a:schemeClr val="tx1"/>
                          </a:solidFill>
                        </a:rPr>
                        <a:t>マンチェスターのほか</a:t>
                      </a:r>
                      <a:r>
                        <a:rPr kumimoji="1" lang="en-US" altLang="ja-JP" sz="900" b="0" u="none" dirty="0">
                          <a:solidFill>
                            <a:schemeClr val="tx1"/>
                          </a:solidFill>
                        </a:rPr>
                        <a:t>10</a:t>
                      </a:r>
                      <a:r>
                        <a:rPr kumimoji="1" lang="ja-JP" altLang="en-US" sz="900" b="0" u="none" dirty="0">
                          <a:solidFill>
                            <a:schemeClr val="tx1"/>
                          </a:solidFill>
                        </a:rPr>
                        <a:t>のディストリクト（基礎自治体）より構成。</a:t>
                      </a:r>
                      <a:endParaRPr kumimoji="1" lang="en-US" altLang="ja-JP" sz="900" b="0" u="none" dirty="0">
                        <a:solidFill>
                          <a:schemeClr val="tx1"/>
                        </a:solidFill>
                      </a:endParaRPr>
                    </a:p>
                    <a:p>
                      <a:pPr algn="l"/>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3142430"/>
                  </a:ext>
                </a:extLst>
              </a:tr>
              <a:tr h="571500">
                <a:tc>
                  <a:txBody>
                    <a:bodyPr/>
                    <a:lstStyle/>
                    <a:p>
                      <a:pPr algn="ctr"/>
                      <a:r>
                        <a:rPr kumimoji="1" lang="ja-JP" altLang="en-US" sz="1100" kern="1200" dirty="0">
                          <a:solidFill>
                            <a:schemeClr val="tx1"/>
                          </a:solidFill>
                          <a:latin typeface="+mn-lt"/>
                          <a:ea typeface="+mn-ea"/>
                          <a:cs typeface="+mn-cs"/>
                        </a:rPr>
                        <a:t>統治機構</a:t>
                      </a:r>
                      <a:endParaRPr kumimoji="1" lang="en-US" altLang="ja-JP" sz="1100" kern="1200" dirty="0">
                        <a:solidFill>
                          <a:schemeClr val="tx1"/>
                        </a:solidFill>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kern="1200" dirty="0">
                          <a:solidFill>
                            <a:schemeClr val="tx1"/>
                          </a:solidFill>
                          <a:latin typeface="+mn-lt"/>
                          <a:ea typeface="+mn-ea"/>
                          <a:cs typeface="+mn-cs"/>
                        </a:rPr>
                        <a:t>単一国家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地方自治組織はレギオン及びコムーネの</a:t>
                      </a:r>
                      <a:r>
                        <a:rPr kumimoji="1" lang="en-US" altLang="ja-JP" sz="900" kern="1200" dirty="0">
                          <a:solidFill>
                            <a:schemeClr val="tx1"/>
                          </a:solidFill>
                          <a:latin typeface="+mn-lt"/>
                          <a:ea typeface="+mn-ea"/>
                          <a:cs typeface="+mn-cs"/>
                        </a:rPr>
                        <a:t>2</a:t>
                      </a:r>
                      <a:r>
                        <a:rPr kumimoji="1" lang="ja-JP" altLang="en-US" sz="900" kern="1200" dirty="0">
                          <a:solidFill>
                            <a:schemeClr val="tx1"/>
                          </a:solidFill>
                          <a:latin typeface="+mn-lt"/>
                          <a:ea typeface="+mn-ea"/>
                          <a:cs typeface="+mn-cs"/>
                        </a:rPr>
                        <a:t>層により構成。</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連邦制国家</a:t>
                      </a:r>
                      <a:endParaRPr kumimoji="1" lang="en-US" altLang="ja-JP" sz="900" dirty="0">
                        <a:solidFill>
                          <a:schemeClr val="tx1"/>
                        </a:solidFill>
                      </a:endParaRPr>
                    </a:p>
                    <a:p>
                      <a:pPr algn="l"/>
                      <a:r>
                        <a:rPr kumimoji="1" lang="ja-JP" altLang="en-US" sz="900" dirty="0">
                          <a:solidFill>
                            <a:schemeClr val="tx1"/>
                          </a:solidFill>
                        </a:rPr>
                        <a:t>連邦政府、州政府、地方政府（カウンティ、市など）の３階層により構成。</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ja-JP" altLang="en-US" sz="900" kern="1200" dirty="0">
                          <a:solidFill>
                            <a:schemeClr val="tx1"/>
                          </a:solidFill>
                          <a:latin typeface="+mn-lt"/>
                          <a:ea typeface="+mn-ea"/>
                          <a:cs typeface="+mn-cs"/>
                        </a:rPr>
                        <a:t>単一国家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地方自治組織は「大都市圏ディストリクト・カウンシル」等の１層制、「カウンティ」と「ディストリクト」の</a:t>
                      </a:r>
                      <a:r>
                        <a:rPr kumimoji="1" lang="en-US" altLang="ja-JP" sz="900" kern="1200" dirty="0">
                          <a:solidFill>
                            <a:schemeClr val="tx1"/>
                          </a:solidFill>
                          <a:latin typeface="+mn-lt"/>
                          <a:ea typeface="+mn-ea"/>
                          <a:cs typeface="+mn-cs"/>
                        </a:rPr>
                        <a:t>2</a:t>
                      </a:r>
                      <a:r>
                        <a:rPr kumimoji="1" lang="ja-JP" altLang="en-US" sz="900" kern="1200" dirty="0">
                          <a:solidFill>
                            <a:schemeClr val="tx1"/>
                          </a:solidFill>
                          <a:latin typeface="+mn-lt"/>
                          <a:ea typeface="+mn-ea"/>
                          <a:cs typeface="+mn-cs"/>
                        </a:rPr>
                        <a:t>層制の地域が混在。</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6228068"/>
                  </a:ext>
                </a:extLst>
              </a:tr>
              <a:tr h="2847975">
                <a:tc>
                  <a:txBody>
                    <a:bodyPr/>
                    <a:lstStyle/>
                    <a:p>
                      <a:pPr algn="ctr"/>
                      <a:r>
                        <a:rPr kumimoji="1" lang="ja-JP" altLang="en-US" sz="1100" dirty="0">
                          <a:solidFill>
                            <a:schemeClr val="tx1"/>
                          </a:solidFill>
                        </a:rPr>
                        <a:t>政策展開</a:t>
                      </a:r>
                      <a:endParaRPr kumimoji="1" lang="en-US" altLang="ja-JP" sz="1100" dirty="0">
                        <a:solidFill>
                          <a:schemeClr val="tx1"/>
                        </a:solidFill>
                      </a:endParaRPr>
                    </a:p>
                    <a:p>
                      <a:pPr algn="ctr"/>
                      <a:r>
                        <a:rPr kumimoji="1" lang="ja-JP" altLang="en-US" sz="1100" dirty="0">
                          <a:solidFill>
                            <a:schemeClr val="tx1"/>
                          </a:solidFill>
                        </a:rPr>
                        <a:t>・</a:t>
                      </a:r>
                      <a:endParaRPr kumimoji="1" lang="en-US" altLang="ja-JP" sz="1100" dirty="0">
                        <a:solidFill>
                          <a:schemeClr val="tx1"/>
                        </a:solidFill>
                      </a:endParaRPr>
                    </a:p>
                    <a:p>
                      <a:pPr algn="ctr"/>
                      <a:r>
                        <a:rPr kumimoji="1" lang="ja-JP" altLang="en-US" sz="1100" dirty="0">
                          <a:solidFill>
                            <a:schemeClr val="tx1"/>
                          </a:solidFill>
                        </a:rPr>
                        <a:t>都市発展の流れ</a:t>
                      </a:r>
                      <a:endParaRPr kumimoji="1" lang="en-US" altLang="ja-JP" sz="8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kern="1200" dirty="0">
                          <a:solidFill>
                            <a:schemeClr val="tx1"/>
                          </a:solidFill>
                          <a:latin typeface="+mn-lt"/>
                          <a:ea typeface="+mn-ea"/>
                          <a:cs typeface="+mn-cs"/>
                        </a:rPr>
                        <a:t>重工業の衰退に伴い、</a:t>
                      </a:r>
                      <a:r>
                        <a:rPr kumimoji="1" lang="en-US" altLang="ja-JP" sz="900" kern="1200" dirty="0">
                          <a:solidFill>
                            <a:schemeClr val="tx1"/>
                          </a:solidFill>
                          <a:latin typeface="+mn-lt"/>
                          <a:ea typeface="+mn-ea"/>
                          <a:cs typeface="+mn-cs"/>
                        </a:rPr>
                        <a:t>1980</a:t>
                      </a:r>
                      <a:r>
                        <a:rPr kumimoji="1" lang="ja-JP" altLang="en-US" sz="900" kern="1200" dirty="0">
                          <a:solidFill>
                            <a:schemeClr val="tx1"/>
                          </a:solidFill>
                          <a:latin typeface="+mn-lt"/>
                          <a:ea typeface="+mn-ea"/>
                          <a:cs typeface="+mn-cs"/>
                        </a:rPr>
                        <a:t>年代には新産業育成による産業構造の転換や</a:t>
                      </a:r>
                      <a:r>
                        <a:rPr kumimoji="1" lang="en-US" altLang="ja-JP" sz="900" kern="1200" dirty="0">
                          <a:solidFill>
                            <a:schemeClr val="tx1"/>
                          </a:solidFill>
                          <a:latin typeface="+mn-lt"/>
                          <a:ea typeface="+mn-ea"/>
                          <a:cs typeface="+mn-cs"/>
                        </a:rPr>
                        <a:t>1990</a:t>
                      </a:r>
                      <a:r>
                        <a:rPr kumimoji="1" lang="ja-JP" altLang="en-US" sz="900" kern="1200" dirty="0">
                          <a:solidFill>
                            <a:schemeClr val="tx1"/>
                          </a:solidFill>
                          <a:latin typeface="+mn-lt"/>
                          <a:ea typeface="+mn-ea"/>
                          <a:cs typeface="+mn-cs"/>
                        </a:rPr>
                        <a:t>年代前半には高失業率の克服が必要となる。このため、国において</a:t>
                      </a:r>
                      <a:r>
                        <a:rPr kumimoji="1" lang="en-US" altLang="ja-JP" sz="900" kern="1200" dirty="0">
                          <a:solidFill>
                            <a:schemeClr val="tx1"/>
                          </a:solidFill>
                          <a:latin typeface="+mn-lt"/>
                          <a:ea typeface="+mn-ea"/>
                          <a:cs typeface="+mn-cs"/>
                        </a:rPr>
                        <a:t>IT</a:t>
                      </a:r>
                      <a:r>
                        <a:rPr kumimoji="1" lang="ja-JP" altLang="en-US" sz="900" kern="1200" dirty="0">
                          <a:solidFill>
                            <a:schemeClr val="tx1"/>
                          </a:solidFill>
                          <a:latin typeface="+mn-lt"/>
                          <a:ea typeface="+mn-ea"/>
                          <a:cs typeface="+mn-cs"/>
                        </a:rPr>
                        <a:t>・バイオ等の新産業育成に着手するとともに積極的労働市場政策を導入。早期に整備された</a:t>
                      </a:r>
                      <a:r>
                        <a:rPr kumimoji="1" lang="en-US" altLang="ja-JP" sz="900" kern="1200" dirty="0">
                          <a:solidFill>
                            <a:schemeClr val="tx1"/>
                          </a:solidFill>
                          <a:latin typeface="+mn-lt"/>
                          <a:ea typeface="+mn-ea"/>
                          <a:cs typeface="+mn-cs"/>
                        </a:rPr>
                        <a:t>CPR</a:t>
                      </a:r>
                      <a:r>
                        <a:rPr kumimoji="1" lang="ja-JP" altLang="en-US" sz="900" kern="1200" dirty="0">
                          <a:solidFill>
                            <a:schemeClr val="tx1"/>
                          </a:solidFill>
                          <a:latin typeface="+mn-lt"/>
                          <a:ea typeface="+mn-ea"/>
                          <a:cs typeface="+mn-cs"/>
                        </a:rPr>
                        <a:t>（国民番号）といった社会基盤を生かして</a:t>
                      </a:r>
                      <a:r>
                        <a:rPr kumimoji="1" lang="en-US" altLang="ja-JP" sz="900" kern="1200" dirty="0">
                          <a:solidFill>
                            <a:schemeClr val="tx1"/>
                          </a:solidFill>
                          <a:latin typeface="+mn-lt"/>
                          <a:ea typeface="+mn-ea"/>
                          <a:cs typeface="+mn-cs"/>
                        </a:rPr>
                        <a:t>2000</a:t>
                      </a:r>
                      <a:r>
                        <a:rPr kumimoji="1" lang="ja-JP" altLang="en-US" sz="900" kern="1200" dirty="0">
                          <a:solidFill>
                            <a:schemeClr val="tx1"/>
                          </a:solidFill>
                          <a:latin typeface="+mn-lt"/>
                          <a:ea typeface="+mn-ea"/>
                          <a:cs typeface="+mn-cs"/>
                        </a:rPr>
                        <a:t>年代にはデジタル化を進めるほか、化石燃料価格上昇の外部リスクを取り除くため、再生エネルギー</a:t>
                      </a:r>
                      <a:r>
                        <a:rPr kumimoji="1" lang="en-US" altLang="ja-JP" sz="900" kern="1200" dirty="0">
                          <a:solidFill>
                            <a:schemeClr val="tx1"/>
                          </a:solidFill>
                          <a:latin typeface="+mn-lt"/>
                          <a:ea typeface="+mn-ea"/>
                          <a:cs typeface="+mn-cs"/>
                        </a:rPr>
                        <a:t>100%</a:t>
                      </a:r>
                      <a:r>
                        <a:rPr kumimoji="1" lang="ja-JP" altLang="en-US" sz="900" kern="1200" dirty="0">
                          <a:solidFill>
                            <a:schemeClr val="tx1"/>
                          </a:solidFill>
                          <a:latin typeface="+mn-lt"/>
                          <a:ea typeface="+mn-ea"/>
                          <a:cs typeface="+mn-cs"/>
                        </a:rPr>
                        <a:t>を達成するための戦略も策定。</a:t>
                      </a: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上記国における動きを背景に、コペンハーゲン市（コムーネ）を核に、広域自治体の「レギオン」や経済圏の「グレーター・コペンハーゲン」レベルで産学官連携クラスターの形成や投資の促進等の取組みを展開。カーボンニュートラルをめざしたスマートシティや人間中心のまちづくりを推進。</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古くから港湾都市として栄え、第１次世界大戦を契機とし、造船業が主要産業に。また第</a:t>
                      </a:r>
                      <a:r>
                        <a:rPr kumimoji="1" lang="en-US" altLang="ja-JP" sz="900" dirty="0">
                          <a:solidFill>
                            <a:schemeClr val="tx1"/>
                          </a:solidFill>
                        </a:rPr>
                        <a:t>2</a:t>
                      </a:r>
                      <a:r>
                        <a:rPr kumimoji="1" lang="ja-JP" altLang="en-US" sz="900" dirty="0">
                          <a:solidFill>
                            <a:schemeClr val="tx1"/>
                          </a:solidFill>
                        </a:rPr>
                        <a:t>次世界大戦を契機に、ボーイング社を中心に航空宇宙産業都市として発展。</a:t>
                      </a:r>
                      <a:endParaRPr kumimoji="1" lang="en-US" altLang="ja-JP" sz="900" dirty="0">
                        <a:solidFill>
                          <a:schemeClr val="tx1"/>
                        </a:solidFill>
                      </a:endParaRPr>
                    </a:p>
                    <a:p>
                      <a:pPr algn="l"/>
                      <a:r>
                        <a:rPr kumimoji="1" lang="ja-JP" altLang="en-US" sz="900" dirty="0">
                          <a:solidFill>
                            <a:schemeClr val="tx1"/>
                          </a:solidFill>
                        </a:rPr>
                        <a:t>冷戦終結により、ボーイング社が大規模なリストラクチャリングを実施し、雇用減少。</a:t>
                      </a:r>
                      <a:r>
                        <a:rPr kumimoji="1" lang="en-US" altLang="ja-JP" sz="900" dirty="0">
                          <a:solidFill>
                            <a:schemeClr val="tx1"/>
                          </a:solidFill>
                        </a:rPr>
                        <a:t>1990</a:t>
                      </a:r>
                      <a:r>
                        <a:rPr kumimoji="1" lang="ja-JP" altLang="en-US" sz="900" dirty="0">
                          <a:solidFill>
                            <a:schemeClr val="tx1"/>
                          </a:solidFill>
                        </a:rPr>
                        <a:t>年代前半に、マイクロソフト社が急成長。その後アマゾン社と共にクラウドサービスや</a:t>
                      </a:r>
                      <a:r>
                        <a:rPr kumimoji="1" lang="en-US" altLang="ja-JP" sz="900" dirty="0">
                          <a:solidFill>
                            <a:schemeClr val="tx1"/>
                          </a:solidFill>
                        </a:rPr>
                        <a:t>AI</a:t>
                      </a:r>
                      <a:r>
                        <a:rPr kumimoji="1" lang="ja-JP" altLang="en-US" sz="900" dirty="0">
                          <a:solidFill>
                            <a:schemeClr val="tx1"/>
                          </a:solidFill>
                        </a:rPr>
                        <a:t>分野で世界をリード。</a:t>
                      </a:r>
                      <a:endParaRPr kumimoji="1" lang="en-US" altLang="ja-JP" sz="900" dirty="0">
                        <a:solidFill>
                          <a:schemeClr val="tx1"/>
                        </a:solidFill>
                      </a:endParaRPr>
                    </a:p>
                    <a:p>
                      <a:pPr algn="l"/>
                      <a:endParaRPr kumimoji="1" lang="en-US" altLang="ja-JP" sz="900" dirty="0">
                        <a:solidFill>
                          <a:schemeClr val="tx1"/>
                        </a:solidFill>
                      </a:endParaRPr>
                    </a:p>
                    <a:p>
                      <a:pPr algn="l"/>
                      <a:endParaRPr kumimoji="1" lang="en-US" altLang="ja-JP" sz="900" dirty="0">
                        <a:solidFill>
                          <a:schemeClr val="tx1"/>
                        </a:solidFill>
                      </a:endParaRPr>
                    </a:p>
                    <a:p>
                      <a:pPr algn="l"/>
                      <a:r>
                        <a:rPr kumimoji="1" lang="ja-JP" altLang="en-US" sz="900" dirty="0">
                          <a:solidFill>
                            <a:schemeClr val="tx1"/>
                          </a:solidFill>
                        </a:rPr>
                        <a:t>民間中心に産業構造が転換。</a:t>
                      </a:r>
                      <a:endParaRPr kumimoji="1" lang="en-US" altLang="ja-JP" sz="900" dirty="0">
                        <a:solidFill>
                          <a:schemeClr val="tx1"/>
                        </a:solidFill>
                      </a:endParaRPr>
                    </a:p>
                    <a:p>
                      <a:pPr algn="l"/>
                      <a:r>
                        <a:rPr kumimoji="1" lang="ja-JP" altLang="en-US" sz="900" dirty="0">
                          <a:solidFill>
                            <a:schemeClr val="tx1"/>
                          </a:solidFill>
                        </a:rPr>
                        <a:t>マイクロソフト社を中心にワシントン大学やベンチャーキャピタル等とのエコシステム構築。多数のスタートアップが集積、経済が発展。民間をシアトル市、ワシントン州、広域行政体のピュージェット湾地域協議会などの行政が下支えすることで、更なる成長を続ける。</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en-US" altLang="ja-JP" sz="900" kern="1200" dirty="0">
                          <a:solidFill>
                            <a:schemeClr val="tx1"/>
                          </a:solidFill>
                          <a:latin typeface="+mn-lt"/>
                          <a:ea typeface="+mn-ea"/>
                          <a:cs typeface="+mn-cs"/>
                        </a:rPr>
                        <a:t>18</a:t>
                      </a:r>
                      <a:r>
                        <a:rPr kumimoji="1" lang="ja-JP" altLang="en-US" sz="900" kern="1200" dirty="0">
                          <a:solidFill>
                            <a:schemeClr val="tx1"/>
                          </a:solidFill>
                          <a:latin typeface="+mn-lt"/>
                          <a:ea typeface="+mn-ea"/>
                          <a:cs typeface="+mn-cs"/>
                        </a:rPr>
                        <a:t>世紀後半以降、産業革命の代表的都市として、綿工業等で発展。</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1930</a:t>
                      </a:r>
                      <a:r>
                        <a:rPr kumimoji="1" lang="ja-JP" altLang="en-US" sz="900" kern="1200" dirty="0">
                          <a:solidFill>
                            <a:schemeClr val="tx1"/>
                          </a:solidFill>
                          <a:latin typeface="+mn-lt"/>
                          <a:ea typeface="+mn-ea"/>
                          <a:cs typeface="+mn-cs"/>
                        </a:rPr>
                        <a:t>年代以降、産業構造転換への立遅れ等により衰退。</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1990</a:t>
                      </a:r>
                      <a:r>
                        <a:rPr kumimoji="1" lang="ja-JP" altLang="en-US" sz="900" kern="1200" dirty="0">
                          <a:solidFill>
                            <a:schemeClr val="tx1"/>
                          </a:solidFill>
                          <a:latin typeface="+mn-lt"/>
                          <a:ea typeface="+mn-ea"/>
                          <a:cs typeface="+mn-cs"/>
                        </a:rPr>
                        <a:t>年代に入り、都市再生や産業再生政策により人口、雇用状況等も回復。</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さらに保守党政権移行後の</a:t>
                      </a:r>
                      <a:r>
                        <a:rPr kumimoji="1" lang="en-US" altLang="ja-JP" sz="900" kern="1200" dirty="0">
                          <a:solidFill>
                            <a:schemeClr val="tx1"/>
                          </a:solidFill>
                          <a:latin typeface="+mn-lt"/>
                          <a:ea typeface="+mn-ea"/>
                          <a:cs typeface="+mn-cs"/>
                        </a:rPr>
                        <a:t>CA</a:t>
                      </a:r>
                      <a:r>
                        <a:rPr kumimoji="1" lang="ja-JP" altLang="en-US" sz="900" kern="1200" dirty="0">
                          <a:solidFill>
                            <a:schemeClr val="tx1"/>
                          </a:solidFill>
                          <a:latin typeface="+mn-lt"/>
                          <a:ea typeface="+mn-ea"/>
                          <a:cs typeface="+mn-cs"/>
                        </a:rPr>
                        <a:t>（合同行政機構）、</a:t>
                      </a:r>
                      <a:r>
                        <a:rPr kumimoji="1" lang="en-US" altLang="ja-JP" sz="900" kern="1200" dirty="0">
                          <a:solidFill>
                            <a:schemeClr val="tx1"/>
                          </a:solidFill>
                          <a:latin typeface="+mn-lt"/>
                          <a:ea typeface="+mn-ea"/>
                          <a:cs typeface="+mn-cs"/>
                        </a:rPr>
                        <a:t>LEP</a:t>
                      </a:r>
                      <a:r>
                        <a:rPr kumimoji="1" lang="ja-JP" altLang="en-US" sz="900" kern="1200" dirty="0">
                          <a:solidFill>
                            <a:schemeClr val="tx1"/>
                          </a:solidFill>
                          <a:latin typeface="+mn-lt"/>
                          <a:ea typeface="+mn-ea"/>
                          <a:cs typeface="+mn-cs"/>
                        </a:rPr>
                        <a:t>（地域産業パートナーシップ）、</a:t>
                      </a:r>
                      <a:r>
                        <a:rPr kumimoji="1" lang="en-US" altLang="ja-JP" sz="900" kern="1200" dirty="0">
                          <a:solidFill>
                            <a:schemeClr val="tx1"/>
                          </a:solidFill>
                          <a:latin typeface="+mn-lt"/>
                          <a:ea typeface="+mn-ea"/>
                          <a:cs typeface="+mn-cs"/>
                        </a:rPr>
                        <a:t>City Deal</a:t>
                      </a:r>
                      <a:r>
                        <a:rPr kumimoji="1" lang="ja-JP" altLang="en-US" sz="900" kern="1200" dirty="0">
                          <a:solidFill>
                            <a:schemeClr val="tx1"/>
                          </a:solidFill>
                          <a:latin typeface="+mn-lt"/>
                          <a:ea typeface="+mn-ea"/>
                          <a:cs typeface="+mn-cs"/>
                        </a:rPr>
                        <a:t>（都市協定）等の地域政策により、都市の成長・発展を通じた国の経済成長をめざす。</a:t>
                      </a:r>
                      <a:r>
                        <a:rPr kumimoji="1" lang="en-US" altLang="ja-JP" sz="900" kern="1200" dirty="0">
                          <a:solidFill>
                            <a:schemeClr val="tx1"/>
                          </a:solidFill>
                          <a:latin typeface="+mn-lt"/>
                          <a:ea typeface="+mn-ea"/>
                          <a:cs typeface="+mn-cs"/>
                        </a:rPr>
                        <a:t/>
                      </a:r>
                      <a:br>
                        <a:rPr kumimoji="1" lang="en-US" altLang="ja-JP" sz="900" kern="1200" dirty="0">
                          <a:solidFill>
                            <a:schemeClr val="tx1"/>
                          </a:solidFill>
                          <a:latin typeface="+mn-lt"/>
                          <a:ea typeface="+mn-ea"/>
                          <a:cs typeface="+mn-cs"/>
                        </a:rPr>
                      </a:b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上記国の政策をうけ、マンチェスター市においては、産業遺産等を利用した都市再生や大学と市によるサイエンスパークの設置、スマートシティなどに取り組む。</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GMCA</a:t>
                      </a:r>
                      <a:r>
                        <a:rPr kumimoji="1" lang="ja-JP" altLang="en-US" sz="900" kern="1200" dirty="0">
                          <a:solidFill>
                            <a:schemeClr val="tx1"/>
                          </a:solidFill>
                          <a:latin typeface="+mn-lt"/>
                          <a:ea typeface="+mn-ea"/>
                          <a:cs typeface="+mn-cs"/>
                        </a:rPr>
                        <a:t>においても国の仕組みを活用し、交通インフラ整備や就職支援等の公共サービス改革や、エンタープライズゾーンの設置などグローバル企業誘致等の取組み。</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86332"/>
                  </a:ext>
                </a:extLst>
              </a:tr>
            </a:tbl>
          </a:graphicData>
        </a:graphic>
      </p:graphicFrame>
      <p:sp>
        <p:nvSpPr>
          <p:cNvPr id="5" name="正方形/長方形 4"/>
          <p:cNvSpPr/>
          <p:nvPr/>
        </p:nvSpPr>
        <p:spPr>
          <a:xfrm>
            <a:off x="148806" y="-39469"/>
            <a:ext cx="8913478" cy="400110"/>
          </a:xfrm>
          <a:prstGeom prst="rect">
            <a:avLst/>
          </a:prstGeom>
        </p:spPr>
        <p:txBody>
          <a:bodyPr wrap="square">
            <a:spAutoFit/>
          </a:bodyPr>
          <a:lstStyle/>
          <a:p>
            <a:pPr algn="ctr"/>
            <a:r>
              <a:rPr lang="ja-JP" altLang="en-US" sz="2000" b="1" dirty="0"/>
              <a:t>海外都市比較表</a:t>
            </a:r>
          </a:p>
        </p:txBody>
      </p:sp>
      <p:sp>
        <p:nvSpPr>
          <p:cNvPr id="6"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039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2839055570"/>
              </p:ext>
            </p:extLst>
          </p:nvPr>
        </p:nvGraphicFramePr>
        <p:xfrm>
          <a:off x="147117" y="262482"/>
          <a:ext cx="8923073" cy="4975933"/>
        </p:xfrm>
        <a:graphic>
          <a:graphicData uri="http://schemas.openxmlformats.org/drawingml/2006/table">
            <a:tbl>
              <a:tblPr firstRow="1" bandRow="1">
                <a:tableStyleId>{2D5ABB26-0587-4C30-8999-92F81FD0307C}</a:tableStyleId>
              </a:tblPr>
              <a:tblGrid>
                <a:gridCol w="823073">
                  <a:extLst>
                    <a:ext uri="{9D8B030D-6E8A-4147-A177-3AD203B41FA5}">
                      <a16:colId xmlns:a16="http://schemas.microsoft.com/office/drawing/2014/main" val="3822818661"/>
                    </a:ext>
                  </a:extLst>
                </a:gridCol>
                <a:gridCol w="2700000">
                  <a:extLst>
                    <a:ext uri="{9D8B030D-6E8A-4147-A177-3AD203B41FA5}">
                      <a16:colId xmlns:a16="http://schemas.microsoft.com/office/drawing/2014/main" val="2883665662"/>
                    </a:ext>
                  </a:extLst>
                </a:gridCol>
                <a:gridCol w="2700000">
                  <a:extLst>
                    <a:ext uri="{9D8B030D-6E8A-4147-A177-3AD203B41FA5}">
                      <a16:colId xmlns:a16="http://schemas.microsoft.com/office/drawing/2014/main" val="3922357223"/>
                    </a:ext>
                  </a:extLst>
                </a:gridCol>
                <a:gridCol w="2700000">
                  <a:extLst>
                    <a:ext uri="{9D8B030D-6E8A-4147-A177-3AD203B41FA5}">
                      <a16:colId xmlns:a16="http://schemas.microsoft.com/office/drawing/2014/main" val="1586775745"/>
                    </a:ext>
                  </a:extLst>
                </a:gridCol>
              </a:tblGrid>
              <a:tr h="354607">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コペンハーゲン</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シアトル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マンチェスター</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3096000">
                <a:tc>
                  <a:txBody>
                    <a:bodyPr/>
                    <a:lstStyle/>
                    <a:p>
                      <a:pPr algn="ctr"/>
                      <a:r>
                        <a:rPr kumimoji="1" lang="ja-JP" altLang="en-US" sz="1100" dirty="0">
                          <a:solidFill>
                            <a:schemeClr val="tx1"/>
                          </a:solidFill>
                        </a:rPr>
                        <a:t>支える</a:t>
                      </a:r>
                      <a:endParaRPr kumimoji="1" lang="en-US" altLang="ja-JP" sz="1100" dirty="0">
                        <a:solidFill>
                          <a:schemeClr val="tx1"/>
                        </a:solidFill>
                      </a:endParaRPr>
                    </a:p>
                    <a:p>
                      <a:pPr algn="ctr"/>
                      <a:r>
                        <a:rPr kumimoji="1" lang="ja-JP" altLang="en-US" sz="1100" dirty="0">
                          <a:solidFill>
                            <a:schemeClr val="tx1"/>
                          </a:solidFill>
                        </a:rPr>
                        <a:t>仕組み</a:t>
                      </a:r>
                      <a:endParaRPr kumimoji="1" lang="ja-JP" altLang="en-US" sz="7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rPr>
                        <a:t>〇「レギオン」レベルの取組み</a:t>
                      </a:r>
                      <a:endParaRPr kumimoji="1" lang="en-US" altLang="ja-JP" sz="900" dirty="0">
                        <a:solidFill>
                          <a:schemeClr val="tx1"/>
                        </a:solidFill>
                      </a:endParaRPr>
                    </a:p>
                    <a:p>
                      <a:pPr algn="l"/>
                      <a:r>
                        <a:rPr kumimoji="1" lang="ja-JP" altLang="en-US" sz="900" dirty="0">
                          <a:solidFill>
                            <a:schemeClr val="tx1"/>
                          </a:solidFill>
                        </a:rPr>
                        <a:t>「</a:t>
                      </a:r>
                      <a:r>
                        <a:rPr kumimoji="1" lang="en-US" altLang="ja-JP" sz="900" dirty="0">
                          <a:solidFill>
                            <a:schemeClr val="tx1"/>
                          </a:solidFill>
                        </a:rPr>
                        <a:t>GATE21</a:t>
                      </a:r>
                      <a:r>
                        <a:rPr kumimoji="1" lang="ja-JP" altLang="en-US" sz="900" dirty="0">
                          <a:solidFill>
                            <a:schemeClr val="tx1"/>
                          </a:solidFill>
                        </a:rPr>
                        <a:t>」</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首都圏レギオン、コペンハーゲン市などコムーネ、企業、研究機関による</a:t>
                      </a:r>
                      <a:r>
                        <a:rPr kumimoji="1" lang="en-US" altLang="ja-JP" sz="900" dirty="0">
                          <a:solidFill>
                            <a:schemeClr val="tx1"/>
                          </a:solidFill>
                        </a:rPr>
                        <a:t>NPO</a:t>
                      </a:r>
                      <a:r>
                        <a:rPr kumimoji="1" lang="ja-JP" altLang="en-US" sz="900" dirty="0">
                          <a:solidFill>
                            <a:schemeClr val="tx1"/>
                          </a:solidFill>
                        </a:rPr>
                        <a:t>パートナー組織を設け、産官学連携の中心を担う独自のクラスターを形成。</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グリーンエコノミーへの移行をミッションに、ソリューションを開発、展開。</a:t>
                      </a:r>
                      <a:endParaRPr kumimoji="1" lang="en-US" altLang="ja-JP" sz="900" dirty="0">
                        <a:solidFill>
                          <a:schemeClr val="tx1"/>
                        </a:solidFill>
                      </a:endParaRPr>
                    </a:p>
                    <a:p>
                      <a:pPr algn="l"/>
                      <a:endParaRPr kumimoji="1" lang="en-US" altLang="ja-JP" sz="900" dirty="0">
                        <a:solidFill>
                          <a:schemeClr val="tx1"/>
                        </a:solidFill>
                      </a:endParaRPr>
                    </a:p>
                    <a:p>
                      <a:pPr algn="l"/>
                      <a:r>
                        <a:rPr kumimoji="1" lang="ja-JP" altLang="en-US" sz="900" dirty="0">
                          <a:solidFill>
                            <a:schemeClr val="tx1"/>
                          </a:solidFill>
                        </a:rPr>
                        <a:t>○「グレーターコペンハーゲン」レベル（デンマーク東部とスウェーデン南部の地域間）の取組み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グレーター・コペンハーゲンによるグリーン憲章、労働憲章のとりまとめ、普及、グリーン、デジタル、ライフサイエンス等のソリューション開発等を企業、公的機関と連携して推進。</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コペンハーゲン投資局がグレーター・コペンハーゲン全域への投資促進と経済成長に向け、スタートアップ等を支援。</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〇シアトル市の取組み</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公共交通の充実などを推進。</a:t>
                      </a:r>
                      <a:endParaRPr kumimoji="1" lang="en-US" altLang="ja-JP" sz="900" dirty="0">
                        <a:solidFill>
                          <a:schemeClr val="tx1"/>
                        </a:solidFill>
                      </a:endParaRPr>
                    </a:p>
                    <a:p>
                      <a:pPr algn="l"/>
                      <a:endParaRPr kumimoji="1" lang="en-US" altLang="ja-JP" sz="900" dirty="0">
                        <a:solidFill>
                          <a:schemeClr val="tx1"/>
                        </a:solidFill>
                      </a:endParaRPr>
                    </a:p>
                    <a:p>
                      <a:pPr algn="l"/>
                      <a:r>
                        <a:rPr kumimoji="1" lang="ja-JP" altLang="en-US" sz="900" dirty="0">
                          <a:solidFill>
                            <a:schemeClr val="tx1"/>
                          </a:solidFill>
                        </a:rPr>
                        <a:t>〇ワシントン州の取組み</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ビジネスに対する税制優遇などの推進。</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州立のワシントン大学による人材供給。</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dirty="0">
                          <a:solidFill>
                            <a:schemeClr val="tx1"/>
                          </a:solidFill>
                        </a:rPr>
                        <a:t>〇「ピュージェット湾地域評議会」の取組み</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地域交通資本を対象とし、交通需要管理や資本整備管理、資本投資に関する「地域交通計画」を策定。</a:t>
                      </a:r>
                      <a:endParaRPr lang="en-US" altLang="ja-JP" sz="900" dirty="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広域郡計画方針「</a:t>
                      </a:r>
                      <a:r>
                        <a:rPr kumimoji="1" lang="en-US" altLang="ja-JP" sz="900" dirty="0">
                          <a:solidFill>
                            <a:schemeClr val="tx1"/>
                          </a:solidFill>
                          <a:latin typeface="Meiryo UI" panose="020B0604030504040204" pitchFamily="50" charset="-128"/>
                          <a:ea typeface="Meiryo UI" panose="020B0604030504040204" pitchFamily="50" charset="-128"/>
                        </a:rPr>
                        <a:t>VISION2050</a:t>
                      </a:r>
                      <a:r>
                        <a:rPr kumimoji="1" lang="ja-JP" altLang="en-US" sz="900" dirty="0">
                          <a:solidFill>
                            <a:schemeClr val="tx1"/>
                          </a:solidFill>
                          <a:latin typeface="Meiryo UI" panose="020B0604030504040204" pitchFamily="50" charset="-128"/>
                          <a:ea typeface="Meiryo UI" panose="020B0604030504040204" pitchFamily="50" charset="-128"/>
                        </a:rPr>
                        <a:t>」を策定し、維持や改定作業を実施。</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地域内における経済動向、人口統計、交通状況に関する情報を整備。州関連行政機関と連携し、データベースを確立。</a:t>
                      </a:r>
                      <a:endParaRPr kumimoji="1" lang="en-US" altLang="ja-JP" sz="900" dirty="0">
                        <a:solidFill>
                          <a:schemeClr val="tx1"/>
                        </a:solidFill>
                      </a:endParaRPr>
                    </a:p>
                    <a:p>
                      <a:pPr marL="72000" indent="-72000" algn="l">
                        <a:buFont typeface="Arial" panose="020B0604020202020204" pitchFamily="34" charset="0"/>
                        <a:buChar char="•"/>
                      </a:pPr>
                      <a:endParaRPr kumimoji="1" lang="ja-JP" altLang="en-US" sz="900" dirty="0">
                        <a:solidFill>
                          <a:schemeClr val="tx1"/>
                        </a:solidFill>
                      </a:endParaRPr>
                    </a:p>
                    <a:p>
                      <a:pPr algn="l"/>
                      <a:r>
                        <a:rPr kumimoji="1" lang="ja-JP" altLang="en-US" sz="900" dirty="0">
                          <a:solidFill>
                            <a:schemeClr val="tx1"/>
                          </a:solidFill>
                        </a:rPr>
                        <a:t>〇「カスケーディア・イノベーション・コリドー」（ブリティッシュコロンビア州からオレゴン州に渡る北米西海岸）の取組み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データサイエンス分野の共同研究や次世代のイノベーションリーダーの育成をめざす協働教育プログラムなどの教育活動。</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都市間高速鉄道の建設について審議。</a:t>
                      </a: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〇マンチェスター市の取組み</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「マンチェスター・サイエンスパーク」</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大学、市のパートナーシップにより開始。</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ハイテク企業の育成と産業構造の多様化を通じて衰退したマンチェスター経済の活性化を目的。</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dirty="0">
                          <a:solidFill>
                            <a:schemeClr val="tx1"/>
                          </a:solidFill>
                        </a:rPr>
                        <a:t>「</a:t>
                      </a:r>
                      <a:r>
                        <a:rPr kumimoji="1" lang="en-US" altLang="ja-JP" sz="900" dirty="0">
                          <a:solidFill>
                            <a:schemeClr val="tx1"/>
                          </a:solidFill>
                        </a:rPr>
                        <a:t>City Verve</a:t>
                      </a:r>
                      <a:r>
                        <a:rPr kumimoji="1" lang="ja-JP" altLang="en-US" sz="900" dirty="0">
                          <a:solidFill>
                            <a:schemeClr val="tx1"/>
                          </a:solidFill>
                        </a:rPr>
                        <a:t>」</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ヘルスケア、交通・運輸、エネルギー・環境、文化・コミュニティの分野で</a:t>
                      </a:r>
                      <a:r>
                        <a:rPr kumimoji="1" lang="en-US" altLang="ja-JP" sz="900" dirty="0" err="1">
                          <a:solidFill>
                            <a:schemeClr val="tx1"/>
                          </a:solidFill>
                        </a:rPr>
                        <a:t>IoT</a:t>
                      </a:r>
                      <a:r>
                        <a:rPr kumimoji="1" lang="ja-JP" altLang="en-US" sz="900" dirty="0">
                          <a:solidFill>
                            <a:schemeClr val="tx1"/>
                          </a:solidFill>
                        </a:rPr>
                        <a:t>を活用したスマートシティ構築実験プロジェクトを官民連携のコンソーシアムで進める。</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〇「グレーターマンチェスター」の取組み</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都市圏で初の法人格を持つ広域</a:t>
                      </a:r>
                      <a:r>
                        <a:rPr kumimoji="1" lang="ja-JP" altLang="en-US" sz="900" dirty="0" smtClean="0">
                          <a:solidFill>
                            <a:schemeClr val="tx1"/>
                          </a:solidFill>
                        </a:rPr>
                        <a:t>機関</a:t>
                      </a:r>
                      <a:endParaRPr kumimoji="1" lang="en-US" altLang="ja-JP" sz="900" smtClean="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smtClean="0">
                          <a:solidFill>
                            <a:schemeClr val="tx1"/>
                          </a:solidFill>
                        </a:rPr>
                        <a:t>「</a:t>
                      </a:r>
                      <a:r>
                        <a:rPr kumimoji="1" lang="en-US" altLang="ja-JP" sz="900" dirty="0">
                          <a:solidFill>
                            <a:schemeClr val="tx1"/>
                          </a:solidFill>
                        </a:rPr>
                        <a:t>City Deals</a:t>
                      </a:r>
                      <a:r>
                        <a:rPr kumimoji="1" lang="ja-JP" altLang="en-US" sz="900" dirty="0">
                          <a:solidFill>
                            <a:schemeClr val="tx1"/>
                          </a:solidFill>
                        </a:rPr>
                        <a:t>」等により、国と協定を締結し、特定の権限と財源を地方に移譲。交通や地域振興策を実施。</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地方自治体と民間のパートナーシップ「</a:t>
                      </a:r>
                      <a:r>
                        <a:rPr kumimoji="1" lang="en-US" altLang="ja-JP" sz="900" dirty="0">
                          <a:solidFill>
                            <a:schemeClr val="tx1"/>
                          </a:solidFill>
                        </a:rPr>
                        <a:t>LEP</a:t>
                      </a:r>
                      <a:r>
                        <a:rPr kumimoji="1" lang="ja-JP" altLang="en-US" sz="900" dirty="0">
                          <a:solidFill>
                            <a:schemeClr val="tx1"/>
                          </a:solidFill>
                        </a:rPr>
                        <a:t>」により、交通網等の社会基盤整備や就業支援、生命科学分野の基金設立等を実施。</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「エンタープライズソーン」制度を導入し、マンチェスター空港周辺に特区を設け、域外からの企業誘致を促進。</a:t>
                      </a: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960359"/>
                  </a:ext>
                </a:extLst>
              </a:tr>
              <a:tr h="5004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総括</a:t>
                      </a:r>
                      <a:endParaRPr kumimoji="1" lang="en-US" altLang="ja-JP" sz="110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effectLst/>
                          <a:latin typeface="+mn-lt"/>
                          <a:ea typeface="+mn-ea"/>
                          <a:cs typeface="+mn-cs"/>
                        </a:rPr>
                        <a:t>（成長モデル）</a:t>
                      </a:r>
                      <a:endParaRPr kumimoji="1" lang="en-US" altLang="ja-JP" sz="9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effectLst/>
                        </a:rPr>
                        <a:t>コペンハーゲン市が核となり、広域連携により、圏域レベルで国家ビジョンとリンクした成長関連の施策を実施。</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民間主導で産業構造の転換が進み、成長産業が地域の発展をけん引。</a:t>
                      </a:r>
                      <a:endParaRPr kumimoji="1" lang="en-US" altLang="ja-JP" sz="900" dirty="0">
                        <a:solidFill>
                          <a:schemeClr val="tx1"/>
                        </a:solidFill>
                        <a:effectLst/>
                      </a:endParaRPr>
                    </a:p>
                    <a:p>
                      <a:pPr algn="l"/>
                      <a:r>
                        <a:rPr kumimoji="1" lang="ja-JP" altLang="en-US" sz="900" dirty="0">
                          <a:solidFill>
                            <a:schemeClr val="tx1"/>
                          </a:solidFill>
                          <a:effectLst/>
                        </a:rPr>
                        <a:t>民間主体のなかで行政が下支えの役割。</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国による様々な広域行政の枠組みを活用して都市再生や成長産業への転換をめざす。</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98056011"/>
                  </a:ext>
                </a:extLst>
              </a:tr>
              <a:tr h="613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リーダーシップ</a:t>
                      </a:r>
                      <a:endParaRPr kumimoji="1" lang="en-US" altLang="ja-JP" sz="1100" kern="1200" dirty="0">
                        <a:solidFill>
                          <a:schemeClr val="tx1"/>
                        </a:solidFill>
                        <a:effectLst/>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effectLst/>
                        </a:rPr>
                        <a:t>コペンハーゲン市（市長がグレーター・コペンハーゲン理事会委員長）が核となり、取組みを主導。</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a:solidFill>
                            <a:schemeClr val="tx1"/>
                          </a:solidFill>
                          <a:effectLst/>
                        </a:rPr>
                        <a:t>マイクロソフト社</a:t>
                      </a:r>
                      <a:r>
                        <a:rPr kumimoji="1" lang="ja-JP" altLang="en-US" sz="900" dirty="0">
                          <a:solidFill>
                            <a:schemeClr val="tx1"/>
                          </a:solidFill>
                          <a:effectLst/>
                        </a:rPr>
                        <a:t>を筆頭とする企業のリードで大学から人材供給、ベンチャーキャピタルやエンジェルからの資金提供を受けながらスタートアップ、成長のエコシステムを構築。</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マンチェスター市、グレーターマンチェスターが国の制度を活用して都市再生、産業構造転換にリーダーシップ。</a:t>
                      </a:r>
                      <a:r>
                        <a:rPr kumimoji="1" lang="en-US" altLang="ja-JP" sz="900" dirty="0">
                          <a:solidFill>
                            <a:schemeClr val="tx1"/>
                          </a:solidFill>
                          <a:effectLst/>
                        </a:rPr>
                        <a:t>※</a:t>
                      </a:r>
                      <a:r>
                        <a:rPr kumimoji="1" lang="ja-JP" altLang="en-US" sz="900" dirty="0">
                          <a:solidFill>
                            <a:schemeClr val="tx1"/>
                          </a:solidFill>
                          <a:effectLst/>
                        </a:rPr>
                        <a:t>広域行政合同機構の構成員は対等。</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364005206"/>
                  </a:ext>
                </a:extLst>
              </a:tr>
              <a:tr h="3587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国との関係</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lang="ja-JP" altLang="en-US" sz="900" dirty="0">
                          <a:solidFill>
                            <a:schemeClr val="tx1"/>
                          </a:solidFill>
                          <a:effectLst/>
                        </a:rPr>
                        <a:t>・国家ビジョンの策定。</a:t>
                      </a:r>
                      <a:endParaRPr lang="en-US" altLang="ja-JP" sz="900" dirty="0">
                        <a:solidFill>
                          <a:schemeClr val="tx1"/>
                        </a:solidFill>
                        <a:effectLst/>
                      </a:endParaRPr>
                    </a:p>
                    <a:p>
                      <a:pPr algn="l"/>
                      <a:r>
                        <a:rPr lang="ja-JP" altLang="en-US" sz="900" dirty="0">
                          <a:solidFill>
                            <a:schemeClr val="tx1"/>
                          </a:solidFill>
                          <a:effectLst/>
                        </a:rPr>
                        <a:t>・地方への財政的サポート。</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ja-JP" altLang="en-US" sz="900" dirty="0">
                          <a:solidFill>
                            <a:schemeClr val="tx1"/>
                          </a:solidFill>
                          <a:effectLst/>
                        </a:rPr>
                        <a:t>・都市計画機構の制度構築・補助など連邦政府の役割は限定的。</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effectLst/>
                        </a:rPr>
                        <a:t>・都市を成長の主要エンジンと位置づけ。</a:t>
                      </a:r>
                      <a:endParaRPr lang="en-US" altLang="ja-JP" sz="9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effectLst/>
                        </a:rPr>
                        <a:t>・協定による権限移譲、財源付与など多彩な支援の仕組み。</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32983037"/>
                  </a:ext>
                </a:extLst>
              </a:tr>
            </a:tbl>
          </a:graphicData>
        </a:graphic>
      </p:graphicFrame>
      <p:sp>
        <p:nvSpPr>
          <p:cNvPr id="5" name="テキスト ボックス 4"/>
          <p:cNvSpPr txBox="1"/>
          <p:nvPr/>
        </p:nvSpPr>
        <p:spPr>
          <a:xfrm>
            <a:off x="95888" y="5484508"/>
            <a:ext cx="8793309" cy="1246495"/>
          </a:xfrm>
          <a:prstGeom prst="rect">
            <a:avLst/>
          </a:prstGeom>
          <a:noFill/>
          <a:ln>
            <a:solidFill>
              <a:schemeClr val="tx1"/>
            </a:solidFill>
            <a:prstDash val="solid"/>
          </a:ln>
        </p:spPr>
        <p:txBody>
          <a:bodyPr wrap="square" rtlCol="0">
            <a:spAutoFit/>
          </a:bodyPr>
          <a:lstStyle/>
          <a:p>
            <a:r>
              <a:rPr kumimoji="1" lang="ja-JP" altLang="en-US" sz="800" dirty="0"/>
              <a:t>参考　</a:t>
            </a:r>
            <a:r>
              <a:rPr kumimoji="1" lang="ja-JP" altLang="en-US" sz="800" b="1" dirty="0"/>
              <a:t>大阪都市圏</a:t>
            </a:r>
            <a:endParaRPr kumimoji="1" lang="en-US" altLang="ja-JP" sz="800" b="1" dirty="0"/>
          </a:p>
          <a:p>
            <a:r>
              <a:rPr kumimoji="1" lang="ja-JP" altLang="en-US" sz="800" dirty="0"/>
              <a:t>　　　　</a:t>
            </a:r>
            <a:r>
              <a:rPr kumimoji="1" lang="en-US" altLang="ja-JP" sz="800" dirty="0"/>
              <a:t>【</a:t>
            </a:r>
            <a:r>
              <a:rPr kumimoji="1" lang="ja-JP" altLang="en-US" sz="800" dirty="0"/>
              <a:t>エリアの規模</a:t>
            </a:r>
            <a:r>
              <a:rPr kumimoji="1" lang="en-US" altLang="ja-JP" sz="800" dirty="0"/>
              <a:t>】</a:t>
            </a:r>
            <a:r>
              <a:rPr kumimoji="1" lang="ja-JP" altLang="en-US" sz="800" dirty="0"/>
              <a:t>　　</a:t>
            </a:r>
            <a:endParaRPr kumimoji="1" lang="en-US" altLang="ja-JP" sz="800" dirty="0"/>
          </a:p>
          <a:p>
            <a:r>
              <a:rPr kumimoji="1" lang="ja-JP" altLang="en-US" sz="800" dirty="0"/>
              <a:t>　　　　　大阪市　人口約</a:t>
            </a:r>
            <a:r>
              <a:rPr kumimoji="1" lang="en-US" altLang="ja-JP" sz="800" dirty="0"/>
              <a:t>275</a:t>
            </a:r>
            <a:r>
              <a:rPr kumimoji="1" lang="ja-JP" altLang="en-US" sz="800" dirty="0"/>
              <a:t>万人</a:t>
            </a:r>
            <a:r>
              <a:rPr kumimoji="1" lang="en-US" altLang="ja-JP" sz="800" dirty="0"/>
              <a:t>/</a:t>
            </a:r>
            <a:r>
              <a:rPr kumimoji="1" lang="ja-JP" altLang="en-US" sz="800" dirty="0"/>
              <a:t>面積</a:t>
            </a:r>
            <a:r>
              <a:rPr kumimoji="1" lang="en-US" altLang="ja-JP" sz="800" dirty="0"/>
              <a:t>230</a:t>
            </a:r>
            <a:r>
              <a:rPr kumimoji="1" lang="ja-JP" altLang="en-US" sz="800" dirty="0"/>
              <a:t>㎢　　　大阪府　人口約</a:t>
            </a:r>
            <a:r>
              <a:rPr kumimoji="1" lang="en-US" altLang="ja-JP" sz="800" dirty="0"/>
              <a:t>880</a:t>
            </a:r>
            <a:r>
              <a:rPr kumimoji="1" lang="ja-JP" altLang="en-US" sz="800" dirty="0"/>
              <a:t>万人</a:t>
            </a:r>
            <a:r>
              <a:rPr kumimoji="1" lang="en-US" altLang="ja-JP" sz="800" dirty="0"/>
              <a:t>/</a:t>
            </a:r>
            <a:r>
              <a:rPr kumimoji="1" lang="ja-JP" altLang="en-US" sz="800" dirty="0"/>
              <a:t>面積</a:t>
            </a:r>
            <a:r>
              <a:rPr kumimoji="1" lang="en-US" altLang="ja-JP" sz="800" dirty="0"/>
              <a:t>1,900</a:t>
            </a:r>
            <a:r>
              <a:rPr kumimoji="1" lang="ja-JP" altLang="en-US" sz="800" dirty="0"/>
              <a:t>㎢ 　　大阪都市圏　</a:t>
            </a:r>
            <a:r>
              <a:rPr kumimoji="1" lang="zh-TW" altLang="en-US" sz="800" dirty="0"/>
              <a:t>人口約</a:t>
            </a:r>
            <a:r>
              <a:rPr kumimoji="1" lang="en-US" altLang="zh-TW" sz="800" dirty="0"/>
              <a:t>1,200</a:t>
            </a:r>
            <a:r>
              <a:rPr kumimoji="1" lang="zh-TW" altLang="en-US" sz="800" dirty="0"/>
              <a:t>万人</a:t>
            </a:r>
            <a:r>
              <a:rPr kumimoji="1" lang="en-US" altLang="zh-TW" sz="800" dirty="0"/>
              <a:t>/</a:t>
            </a:r>
            <a:r>
              <a:rPr kumimoji="1" lang="zh-TW" altLang="en-US" sz="800" dirty="0"/>
              <a:t>面積約</a:t>
            </a:r>
            <a:r>
              <a:rPr kumimoji="1" lang="en-US" altLang="zh-TW" sz="800" dirty="0"/>
              <a:t>3,400㎢</a:t>
            </a:r>
            <a:r>
              <a:rPr kumimoji="1" lang="ja-JP" altLang="en-US" sz="800" dirty="0"/>
              <a:t>　　関西広域連合 人口約</a:t>
            </a:r>
            <a:r>
              <a:rPr kumimoji="1" lang="en-US" altLang="ja-JP" sz="800" dirty="0"/>
              <a:t>2,180</a:t>
            </a:r>
            <a:r>
              <a:rPr kumimoji="1" lang="ja-JP" altLang="en-US" sz="800" dirty="0"/>
              <a:t>万人</a:t>
            </a:r>
            <a:r>
              <a:rPr kumimoji="1" lang="en-US" altLang="ja-JP" sz="800" dirty="0"/>
              <a:t>/</a:t>
            </a:r>
            <a:r>
              <a:rPr kumimoji="1" lang="ja-JP" altLang="en-US" sz="800" dirty="0"/>
              <a:t>面積約</a:t>
            </a:r>
            <a:r>
              <a:rPr kumimoji="1" lang="en-US" altLang="ja-JP" sz="800" dirty="0"/>
              <a:t>35,000</a:t>
            </a:r>
            <a:r>
              <a:rPr kumimoji="1" lang="ja-JP" altLang="en-US" sz="800" dirty="0"/>
              <a:t>㎢</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産業構造</a:t>
            </a:r>
            <a:r>
              <a:rPr kumimoji="1" lang="en-US" altLang="ja-JP" sz="800" dirty="0"/>
              <a:t>】</a:t>
            </a:r>
          </a:p>
          <a:p>
            <a:r>
              <a:rPr kumimoji="1" lang="ja-JP" altLang="en-US" sz="800" dirty="0"/>
              <a:t>　　　　　卸売・小売業、専門・科学技術、業務支援サービス業、情報通信業など第三次産業のウエイトが高い。製造業も大きなウエイトを占める。</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政策展開</a:t>
            </a:r>
            <a:r>
              <a:rPr kumimoji="1" lang="en-US" altLang="ja-JP" sz="800" dirty="0"/>
              <a:t>】</a:t>
            </a:r>
          </a:p>
          <a:p>
            <a:pPr>
              <a:spcBef>
                <a:spcPts val="300"/>
              </a:spcBef>
            </a:pPr>
            <a:r>
              <a:rPr kumimoji="1" lang="ja-JP" altLang="en-US" sz="800" dirty="0"/>
              <a:t>　　　　　副首都・大阪の発展を加速させるインパクトとして、大阪・関西万博を開催するほか、統合型リゾート（</a:t>
            </a:r>
            <a:r>
              <a:rPr kumimoji="1" lang="en-US" altLang="ja-JP" sz="800" dirty="0"/>
              <a:t>IR</a:t>
            </a:r>
            <a:r>
              <a:rPr kumimoji="1" lang="ja-JP" altLang="en-US" sz="800" dirty="0"/>
              <a:t>）の立地推進に取り組む。</a:t>
            </a:r>
            <a:endParaRPr kumimoji="1" lang="en-US" altLang="ja-JP" sz="800" dirty="0"/>
          </a:p>
          <a:p>
            <a:pPr>
              <a:spcBef>
                <a:spcPts val="300"/>
              </a:spcBef>
            </a:pPr>
            <a:r>
              <a:rPr kumimoji="1" lang="ja-JP" altLang="en-US" sz="800" dirty="0"/>
              <a:t>　　　　　仕組み面では、新たな大都市制度として特別区制度の導入に向け、</a:t>
            </a:r>
            <a:r>
              <a:rPr kumimoji="1" lang="en-US" altLang="ja-JP" sz="800" dirty="0"/>
              <a:t>2</a:t>
            </a:r>
            <a:r>
              <a:rPr kumimoji="1" lang="ja-JP" altLang="en-US" sz="800" dirty="0"/>
              <a:t>度の住民投票を実施したがいずれも否決（</a:t>
            </a:r>
            <a:r>
              <a:rPr kumimoji="1" lang="en-US" altLang="ja-JP" sz="800" dirty="0"/>
              <a:t>2015</a:t>
            </a:r>
            <a:r>
              <a:rPr kumimoji="1" lang="ja-JP" altLang="en-US" sz="800" dirty="0" err="1"/>
              <a:t>、</a:t>
            </a:r>
            <a:r>
              <a:rPr kumimoji="1" lang="en-US" altLang="ja-JP" sz="800" dirty="0"/>
              <a:t>2020</a:t>
            </a:r>
            <a:r>
              <a:rPr kumimoji="1" lang="ja-JP" altLang="en-US" sz="800" dirty="0"/>
              <a:t>）→府市一体で成長政策を進めるため、府市一体条例を制定</a:t>
            </a:r>
            <a:r>
              <a:rPr kumimoji="1" lang="en-US" altLang="ja-JP" sz="800" dirty="0"/>
              <a:t>(2021</a:t>
            </a:r>
            <a:r>
              <a:rPr kumimoji="1" lang="ja-JP" altLang="en-US" sz="800" dirty="0"/>
              <a:t>）。　　　 　　　</a:t>
            </a:r>
            <a:r>
              <a:rPr kumimoji="1" lang="ja-JP" altLang="en-US" sz="900" dirty="0"/>
              <a:t>　</a:t>
            </a:r>
          </a:p>
        </p:txBody>
      </p:sp>
      <p:sp>
        <p:nvSpPr>
          <p:cNvPr id="8"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707351" y="6525532"/>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09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3903175592"/>
              </p:ext>
            </p:extLst>
          </p:nvPr>
        </p:nvGraphicFramePr>
        <p:xfrm>
          <a:off x="81435" y="314152"/>
          <a:ext cx="8923073" cy="6488714"/>
        </p:xfrm>
        <a:graphic>
          <a:graphicData uri="http://schemas.openxmlformats.org/drawingml/2006/table">
            <a:tbl>
              <a:tblPr firstRow="1" bandRow="1">
                <a:tableStyleId>{2D5ABB26-0587-4C30-8999-92F81FD0307C}</a:tableStyleId>
              </a:tblPr>
              <a:tblGrid>
                <a:gridCol w="823073">
                  <a:extLst>
                    <a:ext uri="{9D8B030D-6E8A-4147-A177-3AD203B41FA5}">
                      <a16:colId xmlns:a16="http://schemas.microsoft.com/office/drawing/2014/main" val="3822818661"/>
                    </a:ext>
                  </a:extLst>
                </a:gridCol>
                <a:gridCol w="2700000">
                  <a:extLst>
                    <a:ext uri="{9D8B030D-6E8A-4147-A177-3AD203B41FA5}">
                      <a16:colId xmlns:a16="http://schemas.microsoft.com/office/drawing/2014/main" val="2883665662"/>
                    </a:ext>
                  </a:extLst>
                </a:gridCol>
                <a:gridCol w="2700000">
                  <a:extLst>
                    <a:ext uri="{9D8B030D-6E8A-4147-A177-3AD203B41FA5}">
                      <a16:colId xmlns:a16="http://schemas.microsoft.com/office/drawing/2014/main" val="3922357223"/>
                    </a:ext>
                  </a:extLst>
                </a:gridCol>
                <a:gridCol w="2700000">
                  <a:extLst>
                    <a:ext uri="{9D8B030D-6E8A-4147-A177-3AD203B41FA5}">
                      <a16:colId xmlns:a16="http://schemas.microsoft.com/office/drawing/2014/main" val="1586775745"/>
                    </a:ext>
                  </a:extLst>
                </a:gridCol>
              </a:tblGrid>
              <a:tr h="278247">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シンガポール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トロント</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深圳</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2086853">
                <a:tc rowSpan="2">
                  <a:txBody>
                    <a:bodyPr/>
                    <a:lstStyle/>
                    <a:p>
                      <a:pPr algn="ctr"/>
                      <a:r>
                        <a:rPr kumimoji="1" lang="ja-JP" altLang="en-US" sz="1100" dirty="0"/>
                        <a:t>都市の概要</a:t>
                      </a:r>
                      <a:endParaRPr kumimoji="1" lang="en-US" altLang="ja-JP" sz="1100"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900" kern="100" dirty="0">
                          <a:solidFill>
                            <a:schemeClr val="tx1"/>
                          </a:solidFill>
                          <a:effectLst/>
                          <a:latin typeface="+mn-ea"/>
                          <a:ea typeface="+mn-ea"/>
                          <a:cs typeface="Times New Roman" panose="02020603050405020304" pitchFamily="18" charset="0"/>
                        </a:rPr>
                        <a:t>○シンガポール</a:t>
                      </a:r>
                      <a:endParaRPr kumimoji="1" lang="en-US" altLang="ja-JP" sz="900" kern="100" dirty="0">
                        <a:solidFill>
                          <a:schemeClr val="tx1"/>
                        </a:solidFill>
                        <a:effectLst/>
                        <a:latin typeface="+mn-ea"/>
                        <a:ea typeface="+mn-ea"/>
                        <a:cs typeface="Times New Roman" panose="02020603050405020304" pitchFamily="18" charset="0"/>
                      </a:endParaRPr>
                    </a:p>
                    <a:p>
                      <a:pPr algn="l"/>
                      <a:r>
                        <a:rPr kumimoji="1" lang="ja-JP" altLang="en-US" sz="900" b="0" kern="1200" dirty="0">
                          <a:solidFill>
                            <a:schemeClr val="tx1"/>
                          </a:solidFill>
                          <a:latin typeface="+mn-lt"/>
                          <a:ea typeface="+mn-ea"/>
                          <a:cs typeface="+mn-cs"/>
                        </a:rPr>
                        <a:t>　人口：約</a:t>
                      </a:r>
                      <a:r>
                        <a:rPr kumimoji="1" lang="en-US" altLang="ja-JP" sz="900" b="0" kern="1200" dirty="0">
                          <a:solidFill>
                            <a:schemeClr val="tx1"/>
                          </a:solidFill>
                          <a:latin typeface="+mn-lt"/>
                          <a:ea typeface="+mn-ea"/>
                          <a:cs typeface="+mn-cs"/>
                        </a:rPr>
                        <a:t>550</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725.7</a:t>
                      </a:r>
                      <a:r>
                        <a:rPr kumimoji="1" lang="ja-JP" altLang="en-US" sz="900" b="0" kern="1200" dirty="0">
                          <a:solidFill>
                            <a:schemeClr val="tx1"/>
                          </a:solidFill>
                          <a:latin typeface="+mn-lt"/>
                          <a:ea typeface="+mn-ea"/>
                          <a:cs typeface="+mn-cs"/>
                        </a:rPr>
                        <a:t>㎢</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国の各省庁やその関係機関である法定機関が直接住</a:t>
                      </a:r>
                      <a:endParaRPr kumimoji="1" lang="en-US" altLang="ja-JP" sz="900" b="0" kern="1200" dirty="0">
                        <a:solidFill>
                          <a:schemeClr val="tx1"/>
                        </a:solidFill>
                        <a:latin typeface="+mn-lt"/>
                        <a:ea typeface="+mn-ea"/>
                        <a:cs typeface="+mn-cs"/>
                      </a:endParaRPr>
                    </a:p>
                    <a:p>
                      <a:pPr algn="l"/>
                      <a:r>
                        <a:rPr kumimoji="1" lang="ja-JP" altLang="en-US" sz="900" b="0" kern="1200" baseline="0" dirty="0">
                          <a:solidFill>
                            <a:schemeClr val="tx1"/>
                          </a:solidFill>
                          <a:latin typeface="+mn-lt"/>
                          <a:ea typeface="+mn-ea"/>
                          <a:cs typeface="+mn-cs"/>
                        </a:rPr>
                        <a:t>　</a:t>
                      </a:r>
                      <a:r>
                        <a:rPr kumimoji="1" lang="ja-JP" altLang="en-US" sz="900" b="0" kern="1200" dirty="0">
                          <a:solidFill>
                            <a:schemeClr val="tx1"/>
                          </a:solidFill>
                          <a:latin typeface="+mn-lt"/>
                          <a:ea typeface="+mn-ea"/>
                          <a:cs typeface="+mn-cs"/>
                        </a:rPr>
                        <a:t>民に対して行政サービスを提供する都市国家。</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900" b="0" dirty="0">
                          <a:solidFill>
                            <a:schemeClr val="tx1"/>
                          </a:solidFill>
                        </a:rPr>
                        <a:t>○トロント市</a:t>
                      </a:r>
                      <a:endParaRPr kumimoji="1" lang="en-US" altLang="ja-JP" sz="900" b="0" dirty="0">
                        <a:solidFill>
                          <a:schemeClr val="tx1"/>
                        </a:solidFill>
                      </a:endParaRPr>
                    </a:p>
                    <a:p>
                      <a:pPr algn="l"/>
                      <a:r>
                        <a:rPr kumimoji="1" lang="ja-JP" altLang="en-US" sz="900" b="0" dirty="0">
                          <a:solidFill>
                            <a:schemeClr val="tx1"/>
                          </a:solidFill>
                        </a:rPr>
                        <a:t>　人口：</a:t>
                      </a:r>
                      <a:r>
                        <a:rPr kumimoji="1" lang="zh-TW" altLang="en-US" sz="900" b="0" dirty="0">
                          <a:solidFill>
                            <a:schemeClr val="tx1"/>
                          </a:solidFill>
                        </a:rPr>
                        <a:t>約</a:t>
                      </a:r>
                      <a:r>
                        <a:rPr kumimoji="1" lang="en-US" altLang="zh-TW" sz="900" b="0" dirty="0">
                          <a:solidFill>
                            <a:schemeClr val="tx1"/>
                          </a:solidFill>
                        </a:rPr>
                        <a:t>620</a:t>
                      </a:r>
                      <a:r>
                        <a:rPr kumimoji="1" lang="zh-TW" altLang="en-US" sz="900" b="0" dirty="0">
                          <a:solidFill>
                            <a:schemeClr val="tx1"/>
                          </a:solidFill>
                        </a:rPr>
                        <a:t>万人</a:t>
                      </a:r>
                      <a:r>
                        <a:rPr kumimoji="1" lang="en-US" altLang="zh-TW" sz="900" b="0" dirty="0">
                          <a:solidFill>
                            <a:schemeClr val="tx1"/>
                          </a:solidFill>
                        </a:rPr>
                        <a:t>/</a:t>
                      </a:r>
                      <a:r>
                        <a:rPr kumimoji="1" lang="zh-TW" altLang="en-US" sz="900" b="0" dirty="0">
                          <a:solidFill>
                            <a:schemeClr val="tx1"/>
                          </a:solidFill>
                        </a:rPr>
                        <a:t>面積</a:t>
                      </a:r>
                      <a:r>
                        <a:rPr kumimoji="1" lang="en-US" altLang="zh-TW" sz="900" b="0" dirty="0">
                          <a:solidFill>
                            <a:schemeClr val="tx1"/>
                          </a:solidFill>
                        </a:rPr>
                        <a:t>630㎢</a:t>
                      </a:r>
                    </a:p>
                    <a:p>
                      <a:pPr defTabSz="457189">
                        <a:defRPr/>
                      </a:pPr>
                      <a:r>
                        <a:rPr kumimoji="1" lang="ja-JP" altLang="en-US" sz="900" b="0" dirty="0">
                          <a:solidFill>
                            <a:schemeClr val="tx1"/>
                          </a:solidFill>
                        </a:rPr>
                        <a:t>　</a:t>
                      </a:r>
                      <a:r>
                        <a:rPr kumimoji="0" lang="ja-JP" altLang="en-US" sz="900" dirty="0">
                          <a:latin typeface="Meiryo UI" panose="020B0604030504040204" pitchFamily="50" charset="-128"/>
                          <a:ea typeface="Meiryo UI" panose="020B0604030504040204" pitchFamily="50" charset="-128"/>
                        </a:rPr>
                        <a:t>オンタリオ湖岸の北西に位置するカナダ最大の都市で、</a:t>
                      </a:r>
                      <a:endParaRPr kumimoji="0" lang="en-US" altLang="ja-JP" sz="900" dirty="0">
                        <a:latin typeface="Meiryo UI" panose="020B0604030504040204" pitchFamily="50" charset="-128"/>
                        <a:ea typeface="Meiryo UI" panose="020B0604030504040204" pitchFamily="50" charset="-128"/>
                      </a:endParaRPr>
                    </a:p>
                    <a:p>
                      <a:pPr defTabSz="457189">
                        <a:defRPr/>
                      </a:pPr>
                      <a:r>
                        <a:rPr kumimoji="0" lang="ja-JP" altLang="en-US" sz="900" dirty="0">
                          <a:latin typeface="Meiryo UI" panose="020B0604030504040204" pitchFamily="50" charset="-128"/>
                          <a:ea typeface="Meiryo UI" panose="020B0604030504040204" pitchFamily="50" charset="-128"/>
                        </a:rPr>
                        <a:t>　オンタリオ州の州都。カナダの商業、金融の中心地。</a:t>
                      </a:r>
                      <a:endParaRPr kumimoji="0" lang="en-US" altLang="ja-JP" sz="900" dirty="0">
                        <a:latin typeface="Meiryo UI" panose="020B0604030504040204" pitchFamily="50" charset="-128"/>
                        <a:ea typeface="Meiryo UI" panose="020B0604030504040204" pitchFamily="50" charset="-128"/>
                      </a:endParaRPr>
                    </a:p>
                    <a:p>
                      <a:pPr defTabSz="457189">
                        <a:defRPr/>
                      </a:pPr>
                      <a:r>
                        <a:rPr kumimoji="0" lang="ja-JP" altLang="en-US" sz="900" dirty="0">
                          <a:latin typeface="Meiryo UI" panose="020B0604030504040204" pitchFamily="50" charset="-128"/>
                          <a:ea typeface="Meiryo UI" panose="020B0604030504040204" pitchFamily="50" charset="-128"/>
                        </a:rPr>
                        <a:t>　</a:t>
                      </a:r>
                      <a:endParaRPr kumimoji="0" lang="en-US" altLang="ja-JP" sz="900" dirty="0">
                        <a:latin typeface="Meiryo UI" panose="020B0604030504040204" pitchFamily="50" charset="-128"/>
                        <a:ea typeface="Meiryo UI" panose="020B0604030504040204" pitchFamily="50" charset="-128"/>
                      </a:endParaRPr>
                    </a:p>
                    <a:p>
                      <a:pPr defTabSz="457189">
                        <a:defRPr/>
                      </a:pPr>
                      <a:r>
                        <a:rPr kumimoji="0" lang="ja-JP" altLang="en-US" sz="900" dirty="0">
                          <a:latin typeface="Meiryo UI" panose="020B0604030504040204" pitchFamily="50" charset="-128"/>
                          <a:ea typeface="Meiryo UI" panose="020B0604030504040204" pitchFamily="50" charset="-128"/>
                        </a:rPr>
                        <a:t>　</a:t>
                      </a:r>
                      <a:r>
                        <a:rPr kumimoji="0" lang="en-US" altLang="ja-JP" sz="900" dirty="0">
                          <a:latin typeface="Meiryo UI" panose="020B0604030504040204" pitchFamily="50" charset="-128"/>
                          <a:ea typeface="Meiryo UI" panose="020B0604030504040204" pitchFamily="50" charset="-128"/>
                        </a:rPr>
                        <a:t>1998</a:t>
                      </a:r>
                      <a:r>
                        <a:rPr kumimoji="0" lang="ja-JP" altLang="en-US" sz="900" dirty="0">
                          <a:latin typeface="Meiryo UI" panose="020B0604030504040204" pitchFamily="50" charset="-128"/>
                          <a:ea typeface="Meiryo UI" panose="020B0604030504040204" pitchFamily="50" charset="-128"/>
                        </a:rPr>
                        <a:t>年に、トロント市等の６市を所掌範囲とする広域</a:t>
                      </a:r>
                      <a:endParaRPr kumimoji="0" lang="en-US" altLang="ja-JP" sz="900" dirty="0">
                        <a:latin typeface="Meiryo UI" panose="020B0604030504040204" pitchFamily="50" charset="-128"/>
                        <a:ea typeface="Meiryo UI" panose="020B0604030504040204" pitchFamily="50" charset="-128"/>
                      </a:endParaRPr>
                    </a:p>
                    <a:p>
                      <a:pPr defTabSz="457189">
                        <a:defRPr/>
                      </a:pPr>
                      <a:r>
                        <a:rPr kumimoji="0" lang="ja-JP" altLang="en-US" sz="900" dirty="0">
                          <a:latin typeface="Meiryo UI" panose="020B0604030504040204" pitchFamily="50" charset="-128"/>
                          <a:ea typeface="Meiryo UI" panose="020B0604030504040204" pitchFamily="50" charset="-128"/>
                        </a:rPr>
                        <a:t>　行政体「メトロ・トロント政府」と６市が統合し、新トロン</a:t>
                      </a:r>
                      <a:endParaRPr kumimoji="0" lang="en-US" altLang="ja-JP" sz="900" dirty="0">
                        <a:latin typeface="Meiryo UI" panose="020B0604030504040204" pitchFamily="50" charset="-128"/>
                        <a:ea typeface="Meiryo UI" panose="020B0604030504040204" pitchFamily="50" charset="-128"/>
                      </a:endParaRPr>
                    </a:p>
                    <a:p>
                      <a:pPr defTabSz="457189">
                        <a:defRPr/>
                      </a:pPr>
                      <a:r>
                        <a:rPr kumimoji="0" lang="ja-JP" altLang="en-US" sz="900" dirty="0">
                          <a:latin typeface="Meiryo UI" panose="020B0604030504040204" pitchFamily="50" charset="-128"/>
                          <a:ea typeface="Meiryo UI" panose="020B0604030504040204" pitchFamily="50" charset="-128"/>
                        </a:rPr>
                        <a:t>　ト市へ移行。</a:t>
                      </a:r>
                    </a:p>
                    <a:p>
                      <a:pPr defTabSz="457189">
                        <a:defRPr/>
                      </a:pPr>
                      <a:endParaRPr kumimoji="0" lang="en-US" altLang="ja-JP" sz="900" dirty="0">
                        <a:latin typeface="Meiryo UI" panose="020B0604030504040204" pitchFamily="50" charset="-128"/>
                        <a:ea typeface="Meiryo UI" panose="020B0604030504040204" pitchFamily="50" charset="-128"/>
                      </a:endParaRPr>
                    </a:p>
                    <a:p>
                      <a:pPr defTabSz="457189">
                        <a:spcBef>
                          <a:spcPts val="300"/>
                        </a:spcBef>
                        <a:defRPr/>
                      </a:pPr>
                      <a:r>
                        <a:rPr kumimoji="0" lang="ja-JP" altLang="en-US" sz="900" dirty="0">
                          <a:latin typeface="Meiryo UI" panose="020B0604030504040204" pitchFamily="50" charset="-128"/>
                          <a:ea typeface="Meiryo UI" panose="020B0604030504040204" pitchFamily="50" charset="-128"/>
                        </a:rPr>
                        <a:t>○オンタリオ州：人口約</a:t>
                      </a:r>
                      <a:r>
                        <a:rPr kumimoji="0" lang="en-US" altLang="ja-JP" sz="900" dirty="0">
                          <a:latin typeface="Meiryo UI" panose="020B0604030504040204" pitchFamily="50" charset="-128"/>
                          <a:ea typeface="Meiryo UI" panose="020B0604030504040204" pitchFamily="50" charset="-128"/>
                        </a:rPr>
                        <a:t>1,398</a:t>
                      </a:r>
                      <a:r>
                        <a:rPr kumimoji="0" lang="ja-JP" altLang="en-US" sz="900" dirty="0">
                          <a:latin typeface="Meiryo UI" panose="020B0604030504040204" pitchFamily="50" charset="-128"/>
                          <a:ea typeface="Meiryo UI" panose="020B0604030504040204" pitchFamily="50" charset="-128"/>
                        </a:rPr>
                        <a:t>万人／面積</a:t>
                      </a:r>
                      <a:r>
                        <a:rPr kumimoji="0" lang="en-US" altLang="ja-JP" sz="900" dirty="0">
                          <a:latin typeface="Meiryo UI" panose="020B0604030504040204" pitchFamily="50" charset="-128"/>
                          <a:ea typeface="Meiryo UI" panose="020B0604030504040204" pitchFamily="50" charset="-128"/>
                        </a:rPr>
                        <a:t>108</a:t>
                      </a:r>
                      <a:r>
                        <a:rPr kumimoji="0" lang="ja-JP" altLang="en-US" sz="900" dirty="0">
                          <a:latin typeface="Meiryo UI" panose="020B0604030504040204" pitchFamily="50" charset="-128"/>
                          <a:ea typeface="Meiryo UI" panose="020B0604030504040204" pitchFamily="50" charset="-128"/>
                        </a:rPr>
                        <a:t>万㎢</a:t>
                      </a:r>
                      <a:endParaRPr kumimoji="0" lang="en-US" altLang="ja-JP" sz="900" dirty="0">
                        <a:latin typeface="Meiryo UI" panose="020B0604030504040204" pitchFamily="50" charset="-128"/>
                        <a:ea typeface="Meiryo UI" panose="020B0604030504040204" pitchFamily="50" charset="-128"/>
                      </a:endParaRPr>
                    </a:p>
                    <a:p>
                      <a:pPr defTabSz="457189">
                        <a:defRPr/>
                      </a:pPr>
                      <a:r>
                        <a:rPr kumimoji="0"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カナダ最大の都市トロントや首都オタワがあり、カナダの経</a:t>
                      </a:r>
                      <a:endParaRPr lang="en-US" altLang="ja-JP" sz="900" dirty="0">
                        <a:solidFill>
                          <a:prstClr val="black"/>
                        </a:solidFill>
                        <a:latin typeface="Meiryo UI" panose="020B0604030504040204" pitchFamily="50" charset="-128"/>
                        <a:ea typeface="Meiryo UI" panose="020B0604030504040204" pitchFamily="50" charset="-128"/>
                      </a:endParaRPr>
                    </a:p>
                    <a:p>
                      <a:pPr defTabSz="457189">
                        <a:defRPr/>
                      </a:pPr>
                      <a:r>
                        <a:rPr lang="ja-JP" altLang="en-US" sz="900" dirty="0">
                          <a:solidFill>
                            <a:prstClr val="black"/>
                          </a:solidFill>
                          <a:latin typeface="Meiryo UI" panose="020B0604030504040204" pitchFamily="50" charset="-128"/>
                          <a:ea typeface="Meiryo UI" panose="020B0604030504040204" pitchFamily="50" charset="-128"/>
                        </a:rPr>
                        <a:t>　済や政治の中心。五大湖に面し、世界有数の観光名</a:t>
                      </a:r>
                      <a:endParaRPr lang="en-US" altLang="ja-JP" sz="900" dirty="0">
                        <a:solidFill>
                          <a:prstClr val="black"/>
                        </a:solidFill>
                        <a:latin typeface="Meiryo UI" panose="020B0604030504040204" pitchFamily="50" charset="-128"/>
                        <a:ea typeface="Meiryo UI" panose="020B0604030504040204" pitchFamily="50" charset="-128"/>
                      </a:endParaRPr>
                    </a:p>
                    <a:p>
                      <a:pPr defTabSz="457189">
                        <a:defRPr/>
                      </a:pPr>
                      <a:r>
                        <a:rPr lang="ja-JP" altLang="en-US" sz="900" dirty="0">
                          <a:solidFill>
                            <a:prstClr val="black"/>
                          </a:solidFill>
                          <a:latin typeface="Meiryo UI" panose="020B0604030504040204" pitchFamily="50" charset="-128"/>
                          <a:ea typeface="Meiryo UI" panose="020B0604030504040204" pitchFamily="50" charset="-128"/>
                        </a:rPr>
                        <a:t>　所であるナイアガラの滝を有しており、自然あふれる州。</a:t>
                      </a:r>
                      <a:endParaRPr lang="en-US" altLang="ja-JP" sz="900" dirty="0">
                        <a:solidFill>
                          <a:prstClr val="black"/>
                        </a:solidFill>
                        <a:latin typeface="Meiryo UI" panose="020B0604030504040204" pitchFamily="50" charset="-128"/>
                        <a:ea typeface="Meiryo UI" panose="020B0604030504040204" pitchFamily="50" charset="-128"/>
                      </a:endParaRPr>
                    </a:p>
                    <a:p>
                      <a:pPr defTabSz="457189">
                        <a:defRPr/>
                      </a:pPr>
                      <a:endParaRPr kumimoji="0" lang="en-US" altLang="ja-JP" sz="900" dirty="0">
                        <a:latin typeface="Meiryo UI" panose="020B0604030504040204" pitchFamily="50" charset="-128"/>
                        <a:ea typeface="Meiryo UI" panose="020B0604030504040204" pitchFamily="50" charset="-128"/>
                      </a:endParaRPr>
                    </a:p>
                    <a:p>
                      <a:pPr algn="l"/>
                      <a:endParaRPr kumimoji="1" lang="en-US" altLang="ja-JP" sz="900" b="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rPr>
                        <a:t>〇深圳市</a:t>
                      </a:r>
                      <a:endParaRPr kumimoji="1" lang="en-US" altLang="ja-JP" sz="900" b="0" dirty="0">
                        <a:solidFill>
                          <a:schemeClr val="tx1"/>
                        </a:solidFill>
                      </a:endParaRPr>
                    </a:p>
                    <a:p>
                      <a:r>
                        <a:rPr kumimoji="1" lang="ja-JP" altLang="en-US" sz="900" b="0" u="none" dirty="0">
                          <a:solidFill>
                            <a:schemeClr val="tx1"/>
                          </a:solidFill>
                        </a:rPr>
                        <a:t>　</a:t>
                      </a:r>
                      <a:r>
                        <a:rPr kumimoji="1" lang="zh-TW" altLang="en-US" sz="900" b="0" u="none" dirty="0">
                          <a:solidFill>
                            <a:schemeClr val="tx1"/>
                          </a:solidFill>
                        </a:rPr>
                        <a:t>人口：約</a:t>
                      </a:r>
                      <a:r>
                        <a:rPr kumimoji="1" lang="en-US" altLang="ja-JP" sz="900" b="0" u="none" dirty="0">
                          <a:solidFill>
                            <a:schemeClr val="tx1"/>
                          </a:solidFill>
                        </a:rPr>
                        <a:t>1,768</a:t>
                      </a:r>
                      <a:r>
                        <a:rPr kumimoji="1" lang="ja-JP" altLang="en-US" sz="900" b="0" u="none" dirty="0">
                          <a:solidFill>
                            <a:schemeClr val="tx1"/>
                          </a:solidFill>
                        </a:rPr>
                        <a:t>万人</a:t>
                      </a:r>
                      <a:r>
                        <a:rPr kumimoji="1" lang="en-US" altLang="zh-TW" sz="900" b="0" u="none" dirty="0">
                          <a:solidFill>
                            <a:schemeClr val="tx1"/>
                          </a:solidFill>
                        </a:rPr>
                        <a:t>/</a:t>
                      </a:r>
                      <a:r>
                        <a:rPr kumimoji="1" lang="zh-TW" altLang="en-US" sz="900" b="0" u="none" dirty="0">
                          <a:solidFill>
                            <a:schemeClr val="tx1"/>
                          </a:solidFill>
                        </a:rPr>
                        <a:t>面積</a:t>
                      </a:r>
                      <a:r>
                        <a:rPr kumimoji="1" lang="en-US" altLang="ja-JP" sz="900" b="0" u="none" dirty="0">
                          <a:solidFill>
                            <a:schemeClr val="tx1"/>
                          </a:solidFill>
                        </a:rPr>
                        <a:t>1,997</a:t>
                      </a:r>
                      <a:r>
                        <a:rPr kumimoji="1" lang="en-US" altLang="zh-TW" sz="900" b="0" u="none" dirty="0">
                          <a:solidFill>
                            <a:schemeClr val="tx1"/>
                          </a:solidFill>
                        </a:rPr>
                        <a:t>.47㎢</a:t>
                      </a:r>
                    </a:p>
                    <a:p>
                      <a:r>
                        <a:rPr kumimoji="1" lang="ja-JP" altLang="en-US" sz="900" b="0" u="none" dirty="0">
                          <a:solidFill>
                            <a:schemeClr val="tx1"/>
                          </a:solidFill>
                        </a:rPr>
                        <a:t>  南シナ海に面し、香港・マカオに隣接し、グレーターベイエ </a:t>
                      </a:r>
                      <a:endParaRPr kumimoji="1" lang="en-US" altLang="ja-JP" sz="900" b="0" u="none" dirty="0">
                        <a:solidFill>
                          <a:schemeClr val="tx1"/>
                        </a:solidFill>
                      </a:endParaRPr>
                    </a:p>
                    <a:p>
                      <a:r>
                        <a:rPr kumimoji="1" lang="en-US" altLang="ja-JP" sz="900" b="0" u="none" dirty="0">
                          <a:solidFill>
                            <a:schemeClr val="tx1"/>
                          </a:solidFill>
                        </a:rPr>
                        <a:t>  </a:t>
                      </a:r>
                      <a:r>
                        <a:rPr kumimoji="1" lang="ja-JP" altLang="en-US" sz="900" b="0" u="none" dirty="0">
                          <a:solidFill>
                            <a:schemeClr val="tx1"/>
                          </a:solidFill>
                        </a:rPr>
                        <a:t>リアの中核。</a:t>
                      </a:r>
                    </a:p>
                    <a:p>
                      <a:r>
                        <a:rPr kumimoji="1" lang="en-US" altLang="zh-TW" sz="900" b="0" u="none" dirty="0">
                          <a:solidFill>
                            <a:schemeClr val="tx1"/>
                          </a:solidFill>
                        </a:rPr>
                        <a:t>  </a:t>
                      </a:r>
                      <a:r>
                        <a:rPr kumimoji="1" lang="en-US" altLang="ja-JP" sz="900" b="0" u="none" dirty="0">
                          <a:solidFill>
                            <a:schemeClr val="tx1"/>
                          </a:solidFill>
                        </a:rPr>
                        <a:t>1978</a:t>
                      </a:r>
                      <a:r>
                        <a:rPr kumimoji="1" lang="ja-JP" altLang="en-US" sz="900" b="0" u="none" dirty="0">
                          <a:solidFill>
                            <a:schemeClr val="tx1"/>
                          </a:solidFill>
                        </a:rPr>
                        <a:t>年に始まった中国の改革開放政策をきっかけに　</a:t>
                      </a:r>
                      <a:endParaRPr kumimoji="1" lang="en-US" altLang="ja-JP" sz="900" b="0" u="none" dirty="0">
                        <a:solidFill>
                          <a:schemeClr val="tx1"/>
                        </a:solidFill>
                      </a:endParaRPr>
                    </a:p>
                    <a:p>
                      <a:r>
                        <a:rPr kumimoji="1" lang="ja-JP" altLang="en-US" sz="900" b="0" u="none" dirty="0">
                          <a:solidFill>
                            <a:schemeClr val="tx1"/>
                          </a:solidFill>
                        </a:rPr>
                        <a:t>　「世界の工場」へ成長。産業の高度化を通じイノベーショ　</a:t>
                      </a:r>
                      <a:endParaRPr kumimoji="1" lang="en-US" altLang="ja-JP" sz="900" b="0" u="none" dirty="0">
                        <a:solidFill>
                          <a:schemeClr val="tx1"/>
                        </a:solidFill>
                      </a:endParaRPr>
                    </a:p>
                    <a:p>
                      <a:r>
                        <a:rPr kumimoji="1" lang="ja-JP" altLang="en-US" sz="900" b="0" u="none" dirty="0">
                          <a:solidFill>
                            <a:schemeClr val="tx1"/>
                          </a:solidFill>
                        </a:rPr>
                        <a:t>　ン都市に発展。　</a:t>
                      </a:r>
                      <a:endParaRPr kumimoji="1" lang="en-US" altLang="ja-JP" sz="900" b="0" u="none" dirty="0">
                        <a:solidFill>
                          <a:schemeClr val="tx1"/>
                        </a:solidFill>
                      </a:endParaRPr>
                    </a:p>
                    <a:p>
                      <a:r>
                        <a:rPr kumimoji="1" lang="ja-JP" altLang="en-US" sz="900" b="0" u="none" dirty="0">
                          <a:solidFill>
                            <a:schemeClr val="tx1"/>
                          </a:solidFill>
                        </a:rPr>
                        <a:t>〇広東省</a:t>
                      </a:r>
                      <a:endParaRPr kumimoji="1" lang="en-US" altLang="ja-JP" sz="900" b="0" u="none" dirty="0">
                        <a:solidFill>
                          <a:schemeClr val="tx1"/>
                        </a:solidFill>
                      </a:endParaRPr>
                    </a:p>
                    <a:p>
                      <a:r>
                        <a:rPr kumimoji="1" lang="ja-JP" altLang="en-US" sz="900" b="0" u="none" dirty="0">
                          <a:solidFill>
                            <a:schemeClr val="tx1"/>
                          </a:solidFill>
                        </a:rPr>
                        <a:t>　</a:t>
                      </a:r>
                      <a:r>
                        <a:rPr kumimoji="1" lang="zh-TW" altLang="en-US" sz="900" b="0" u="none" dirty="0">
                          <a:solidFill>
                            <a:schemeClr val="tx1"/>
                          </a:solidFill>
                        </a:rPr>
                        <a:t>人口：約</a:t>
                      </a:r>
                      <a:r>
                        <a:rPr kumimoji="1" lang="en-US" altLang="zh-TW" sz="900" b="0" u="none" dirty="0">
                          <a:solidFill>
                            <a:schemeClr val="tx1"/>
                          </a:solidFill>
                        </a:rPr>
                        <a:t>1</a:t>
                      </a:r>
                      <a:r>
                        <a:rPr kumimoji="1" lang="zh-TW" altLang="en-US" sz="900" b="0" u="none" dirty="0">
                          <a:solidFill>
                            <a:schemeClr val="tx1"/>
                          </a:solidFill>
                        </a:rPr>
                        <a:t>億</a:t>
                      </a:r>
                      <a:r>
                        <a:rPr kumimoji="1" lang="en-US" altLang="zh-TW" sz="900" b="0" u="none" dirty="0">
                          <a:solidFill>
                            <a:schemeClr val="tx1"/>
                          </a:solidFill>
                        </a:rPr>
                        <a:t>2,684</a:t>
                      </a:r>
                      <a:r>
                        <a:rPr kumimoji="1" lang="zh-TW" altLang="en-US" sz="900" b="0" u="none" dirty="0">
                          <a:solidFill>
                            <a:schemeClr val="tx1"/>
                          </a:solidFill>
                        </a:rPr>
                        <a:t>万人</a:t>
                      </a:r>
                      <a:r>
                        <a:rPr kumimoji="1" lang="en-US" altLang="zh-TW" sz="900" b="0" u="none" dirty="0">
                          <a:solidFill>
                            <a:schemeClr val="tx1"/>
                          </a:solidFill>
                        </a:rPr>
                        <a:t>/</a:t>
                      </a:r>
                      <a:r>
                        <a:rPr kumimoji="1" lang="zh-TW" altLang="en-US" sz="900" b="0" u="none" dirty="0">
                          <a:solidFill>
                            <a:schemeClr val="tx1"/>
                          </a:solidFill>
                        </a:rPr>
                        <a:t>面積</a:t>
                      </a:r>
                      <a:r>
                        <a:rPr kumimoji="1" lang="en-US" altLang="zh-TW" sz="900" b="0" u="none" dirty="0">
                          <a:solidFill>
                            <a:schemeClr val="tx1"/>
                          </a:solidFill>
                        </a:rPr>
                        <a:t>179,800㎢</a:t>
                      </a:r>
                    </a:p>
                    <a:p>
                      <a:r>
                        <a:rPr kumimoji="1" lang="ja-JP" altLang="en-US" sz="900" b="0" u="none" dirty="0">
                          <a:solidFill>
                            <a:schemeClr val="tx1"/>
                          </a:solidFill>
                        </a:rPr>
                        <a:t>　中国大陸の南に位置し、南シナ海に面している。省の南</a:t>
                      </a:r>
                      <a:endParaRPr kumimoji="1" lang="en-US" altLang="ja-JP" sz="900" b="0" u="none" dirty="0">
                        <a:solidFill>
                          <a:schemeClr val="tx1"/>
                        </a:solidFill>
                      </a:endParaRPr>
                    </a:p>
                    <a:p>
                      <a:r>
                        <a:rPr kumimoji="1" lang="ja-JP" altLang="en-US" sz="900" b="0" u="none" dirty="0">
                          <a:solidFill>
                            <a:schemeClr val="tx1"/>
                          </a:solidFill>
                        </a:rPr>
                        <a:t>　に香港・マカオの両特別行政区が存在している。</a:t>
                      </a:r>
                    </a:p>
                    <a:p>
                      <a:r>
                        <a:rPr kumimoji="1" lang="ja-JP" altLang="en-US" sz="900" b="0" u="none" dirty="0">
                          <a:solidFill>
                            <a:schemeClr val="tx1"/>
                          </a:solidFill>
                        </a:rPr>
                        <a:t>　香港との境界には深圳経済特区、マカオとの境界には</a:t>
                      </a:r>
                      <a:endParaRPr kumimoji="1" lang="en-US" altLang="ja-JP" sz="900" b="0" u="none" dirty="0">
                        <a:solidFill>
                          <a:schemeClr val="tx1"/>
                        </a:solidFill>
                      </a:endParaRPr>
                    </a:p>
                    <a:p>
                      <a:r>
                        <a:rPr kumimoji="1" lang="ja-JP" altLang="en-US" sz="900" b="0" u="none" dirty="0">
                          <a:solidFill>
                            <a:schemeClr val="tx1"/>
                          </a:solidFill>
                        </a:rPr>
                        <a:t>　珠海経済特区を有している。</a:t>
                      </a:r>
                    </a:p>
                    <a:p>
                      <a:r>
                        <a:rPr kumimoji="1" lang="ja-JP" altLang="en-US" sz="900" b="0" u="none" dirty="0">
                          <a:solidFill>
                            <a:schemeClr val="tx1"/>
                          </a:solidFill>
                        </a:rPr>
                        <a:t>　中国の行政区分で</a:t>
                      </a:r>
                      <a:r>
                        <a:rPr kumimoji="1" lang="en-US" altLang="ja-JP" sz="900" b="0" u="none" dirty="0">
                          <a:solidFill>
                            <a:schemeClr val="tx1"/>
                          </a:solidFill>
                        </a:rPr>
                        <a:t>GRP</a:t>
                      </a:r>
                      <a:r>
                        <a:rPr kumimoji="1" lang="ja-JP" altLang="en-US" sz="900" b="0" u="none" dirty="0">
                          <a:solidFill>
                            <a:schemeClr val="tx1"/>
                          </a:solidFill>
                        </a:rPr>
                        <a:t>がもっとも大きく、中国全体の　</a:t>
                      </a:r>
                      <a:endParaRPr kumimoji="1" lang="en-US" altLang="ja-JP" sz="900" b="0" u="none" dirty="0">
                        <a:solidFill>
                          <a:schemeClr val="tx1"/>
                        </a:solidFill>
                      </a:endParaRPr>
                    </a:p>
                    <a:p>
                      <a:r>
                        <a:rPr kumimoji="1" lang="ja-JP" altLang="en-US" sz="900" b="0" u="none" dirty="0">
                          <a:solidFill>
                            <a:schemeClr val="tx1"/>
                          </a:solidFill>
                        </a:rPr>
                        <a:t>　約１割を占め、ロシア、韓国の</a:t>
                      </a:r>
                      <a:r>
                        <a:rPr kumimoji="1" lang="en-US" altLang="ja-JP" sz="900" b="0" u="none" dirty="0">
                          <a:solidFill>
                            <a:schemeClr val="tx1"/>
                          </a:solidFill>
                        </a:rPr>
                        <a:t>GDP</a:t>
                      </a:r>
                      <a:r>
                        <a:rPr kumimoji="1" lang="ja-JP" altLang="en-US" sz="900" b="0" u="none" dirty="0">
                          <a:solidFill>
                            <a:schemeClr val="tx1"/>
                          </a:solidFill>
                        </a:rPr>
                        <a:t>を上回る。</a:t>
                      </a:r>
                      <a:endParaRPr kumimoji="1" lang="en-US" altLang="zh-TW"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5824049"/>
                  </a:ext>
                </a:extLst>
              </a:tr>
              <a:tr h="1125586">
                <a:tc vMerge="1">
                  <a:txBody>
                    <a:bodyPr/>
                    <a:lstStyle/>
                    <a:p>
                      <a:pPr algn="ctr"/>
                      <a:endParaRPr kumimoji="1" lang="en-US" altLang="ja-JP" sz="1100"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457189">
                        <a:spcBef>
                          <a:spcPts val="300"/>
                        </a:spcBef>
                        <a:defRPr/>
                      </a:pPr>
                      <a:endParaRPr kumimoji="1" lang="en-US" altLang="ja-JP" sz="900" kern="1200" dirty="0">
                        <a:solidFill>
                          <a:prstClr val="black"/>
                        </a:solidFill>
                        <a:latin typeface="Meiryo UI" panose="020B0604030504040204" pitchFamily="50" charset="-128"/>
                        <a:ea typeface="Meiryo UI" panose="020B0604030504040204" pitchFamily="50" charset="-128"/>
                        <a:cs typeface="+mn-cs"/>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b="0" u="none" dirty="0">
                          <a:solidFill>
                            <a:schemeClr val="tx1"/>
                          </a:solidFill>
                        </a:rPr>
                        <a:t>〇グレーターベイエリア（</a:t>
                      </a:r>
                      <a:r>
                        <a:rPr kumimoji="1" lang="en-US" altLang="ja-JP" sz="900" b="0" u="none" dirty="0">
                          <a:solidFill>
                            <a:schemeClr val="tx1"/>
                          </a:solidFill>
                        </a:rPr>
                        <a:t>2017</a:t>
                      </a:r>
                      <a:r>
                        <a:rPr kumimoji="1" lang="ja-JP" altLang="en-US" sz="900" b="0" u="none" dirty="0">
                          <a:solidFill>
                            <a:schemeClr val="tx1"/>
                          </a:solidFill>
                        </a:rPr>
                        <a:t>年協定締結）</a:t>
                      </a:r>
                      <a:endParaRPr kumimoji="1" lang="en-US" altLang="ja-JP" sz="900" b="0" u="none" dirty="0">
                        <a:solidFill>
                          <a:schemeClr val="tx1"/>
                        </a:solidFill>
                      </a:endParaRPr>
                    </a:p>
                    <a:p>
                      <a:pPr algn="l"/>
                      <a:r>
                        <a:rPr kumimoji="1" lang="ja-JP" altLang="en-US" sz="900" b="0" u="none" dirty="0">
                          <a:solidFill>
                            <a:schemeClr val="tx1"/>
                          </a:solidFill>
                        </a:rPr>
                        <a:t>　</a:t>
                      </a:r>
                      <a:r>
                        <a:rPr kumimoji="1" lang="zh-TW" altLang="en-US" sz="900" b="0" u="none" dirty="0">
                          <a:solidFill>
                            <a:schemeClr val="tx1"/>
                          </a:solidFill>
                        </a:rPr>
                        <a:t>人口：約</a:t>
                      </a:r>
                      <a:r>
                        <a:rPr kumimoji="1" lang="en-US" altLang="ja-JP" sz="900" b="0" u="none" dirty="0">
                          <a:solidFill>
                            <a:schemeClr val="tx1"/>
                          </a:solidFill>
                        </a:rPr>
                        <a:t>6,800</a:t>
                      </a:r>
                      <a:r>
                        <a:rPr kumimoji="1" lang="zh-TW" altLang="en-US" sz="900" b="0" u="none" dirty="0">
                          <a:solidFill>
                            <a:schemeClr val="tx1"/>
                          </a:solidFill>
                        </a:rPr>
                        <a:t>万人</a:t>
                      </a:r>
                      <a:r>
                        <a:rPr kumimoji="1" lang="en-US" altLang="zh-TW" sz="900" b="0" u="none" dirty="0">
                          <a:solidFill>
                            <a:schemeClr val="tx1"/>
                          </a:solidFill>
                        </a:rPr>
                        <a:t>/</a:t>
                      </a:r>
                      <a:r>
                        <a:rPr kumimoji="1" lang="zh-TW" altLang="en-US" sz="900" b="0" u="none" dirty="0">
                          <a:solidFill>
                            <a:schemeClr val="tx1"/>
                          </a:solidFill>
                        </a:rPr>
                        <a:t>面積</a:t>
                      </a:r>
                      <a:r>
                        <a:rPr kumimoji="1" lang="en-US" altLang="zh-TW" sz="900" b="0" u="none" dirty="0">
                          <a:solidFill>
                            <a:schemeClr val="tx1"/>
                          </a:solidFill>
                        </a:rPr>
                        <a:t>56,000㎢</a:t>
                      </a:r>
                    </a:p>
                    <a:p>
                      <a:pPr algn="l"/>
                      <a:r>
                        <a:rPr kumimoji="1" lang="ja-JP" altLang="en-US" sz="900" b="0" u="none" dirty="0">
                          <a:solidFill>
                            <a:schemeClr val="tx1"/>
                          </a:solidFill>
                        </a:rPr>
                        <a:t>　香港、マカオ、広東省の省内</a:t>
                      </a:r>
                      <a:r>
                        <a:rPr kumimoji="1" lang="en-US" altLang="ja-JP" sz="900" b="0" u="none" dirty="0">
                          <a:solidFill>
                            <a:schemeClr val="tx1"/>
                          </a:solidFill>
                        </a:rPr>
                        <a:t>9</a:t>
                      </a:r>
                      <a:r>
                        <a:rPr kumimoji="1" lang="ja-JP" altLang="en-US" sz="900" b="0" u="none" dirty="0">
                          <a:solidFill>
                            <a:schemeClr val="tx1"/>
                          </a:solidFill>
                        </a:rPr>
                        <a:t>都市（広州市、深圳市、</a:t>
                      </a:r>
                      <a:endParaRPr kumimoji="1" lang="en-US" altLang="ja-JP" sz="900" b="0" u="none" dirty="0">
                        <a:solidFill>
                          <a:schemeClr val="tx1"/>
                        </a:solidFill>
                      </a:endParaRPr>
                    </a:p>
                    <a:p>
                      <a:pPr algn="l"/>
                      <a:r>
                        <a:rPr kumimoji="1" lang="ja-JP" altLang="en-US" sz="900" b="0" u="none" dirty="0">
                          <a:solidFill>
                            <a:schemeClr val="tx1"/>
                          </a:solidFill>
                        </a:rPr>
                        <a:t>　佛山市、東莞市、恵州市、中山市、江門市、珠海市、</a:t>
                      </a:r>
                      <a:endParaRPr kumimoji="1" lang="en-US" altLang="ja-JP" sz="900" b="0" u="none" dirty="0">
                        <a:solidFill>
                          <a:schemeClr val="tx1"/>
                        </a:solidFill>
                      </a:endParaRPr>
                    </a:p>
                    <a:p>
                      <a:pPr algn="l"/>
                      <a:r>
                        <a:rPr kumimoji="1" lang="ja-JP" altLang="en-US" sz="900" b="0" u="none" dirty="0">
                          <a:solidFill>
                            <a:schemeClr val="tx1"/>
                          </a:solidFill>
                        </a:rPr>
                        <a:t>　肇慶市）の経済一体化を推進する構想。</a:t>
                      </a:r>
                    </a:p>
                    <a:p>
                      <a:pPr algn="l"/>
                      <a:r>
                        <a:rPr kumimoji="1" lang="ja-JP" altLang="en-US" sz="900" b="0" u="none" dirty="0">
                          <a:solidFill>
                            <a:schemeClr val="tx1"/>
                          </a:solidFill>
                        </a:rPr>
                        <a:t>　世界３大ベイエリア（サンフランシスコ、ニューヨーク、東</a:t>
                      </a:r>
                      <a:endParaRPr kumimoji="1" lang="en-US" altLang="ja-JP" sz="900" b="0" u="none" dirty="0">
                        <a:solidFill>
                          <a:schemeClr val="tx1"/>
                        </a:solidFill>
                      </a:endParaRPr>
                    </a:p>
                    <a:p>
                      <a:pPr algn="l"/>
                      <a:r>
                        <a:rPr kumimoji="1" lang="ja-JP" altLang="en-US" sz="900" b="0" u="none" dirty="0">
                          <a:solidFill>
                            <a:schemeClr val="tx1"/>
                          </a:solidFill>
                        </a:rPr>
                        <a:t>　京）に匹敵する規模で、中国経済成長の更なるけん引</a:t>
                      </a:r>
                      <a:endParaRPr kumimoji="1" lang="en-US" altLang="ja-JP" sz="900" b="0" u="none" dirty="0">
                        <a:solidFill>
                          <a:schemeClr val="tx1"/>
                        </a:solidFill>
                      </a:endParaRPr>
                    </a:p>
                    <a:p>
                      <a:pPr algn="l"/>
                      <a:r>
                        <a:rPr kumimoji="1" lang="ja-JP" altLang="en-US" sz="900" b="0" u="none" dirty="0">
                          <a:solidFill>
                            <a:schemeClr val="tx1"/>
                          </a:solidFill>
                        </a:rPr>
                        <a:t>　役として期待される。</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3142430"/>
                  </a:ext>
                </a:extLst>
              </a:tr>
              <a:tr h="721381">
                <a:tc>
                  <a:txBody>
                    <a:bodyPr/>
                    <a:lstStyle/>
                    <a:p>
                      <a:pPr algn="ctr"/>
                      <a:r>
                        <a:rPr kumimoji="1" lang="ja-JP" altLang="en-US" sz="1100" kern="1200" dirty="0">
                          <a:solidFill>
                            <a:schemeClr val="tx1"/>
                          </a:solidFill>
                          <a:latin typeface="+mn-lt"/>
                          <a:ea typeface="+mn-ea"/>
                          <a:cs typeface="+mn-cs"/>
                        </a:rPr>
                        <a:t>統治機構</a:t>
                      </a:r>
                      <a:endParaRPr kumimoji="1" lang="en-US" altLang="ja-JP" sz="1100" kern="1200" dirty="0">
                        <a:solidFill>
                          <a:schemeClr val="tx1"/>
                        </a:solidFill>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kern="1200" dirty="0">
                          <a:solidFill>
                            <a:schemeClr val="tx1"/>
                          </a:solidFill>
                          <a:latin typeface="+mn-lt"/>
                          <a:ea typeface="+mn-ea"/>
                          <a:cs typeface="+mn-cs"/>
                        </a:rPr>
                        <a:t>単一国家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地方自治体がない都市国家。国の各省庁や個別法により設立された法定機関が行政サービスを提供。</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TW" altLang="en-US" sz="900" dirty="0">
                          <a:solidFill>
                            <a:schemeClr val="tx1"/>
                          </a:solidFill>
                        </a:rPr>
                        <a:t>連邦</a:t>
                      </a:r>
                      <a:r>
                        <a:rPr kumimoji="1" lang="ja-JP" altLang="en-US" sz="900" dirty="0">
                          <a:solidFill>
                            <a:schemeClr val="tx1"/>
                          </a:solidFill>
                        </a:rPr>
                        <a:t>制国家</a:t>
                      </a:r>
                      <a:endParaRPr kumimoji="1" lang="en-US" altLang="ja-JP" sz="900" dirty="0">
                        <a:solidFill>
                          <a:schemeClr val="tx1"/>
                        </a:solidFill>
                      </a:endParaRPr>
                    </a:p>
                    <a:p>
                      <a:pPr algn="l"/>
                      <a:r>
                        <a:rPr kumimoji="1" lang="ja-JP" altLang="en-US" sz="900" dirty="0">
                          <a:solidFill>
                            <a:schemeClr val="tx1"/>
                          </a:solidFill>
                        </a:rPr>
                        <a:t>　立法権を中央</a:t>
                      </a:r>
                      <a:r>
                        <a:rPr kumimoji="1" lang="en-US" altLang="ja-JP" sz="900" dirty="0">
                          <a:solidFill>
                            <a:schemeClr val="tx1"/>
                          </a:solidFill>
                        </a:rPr>
                        <a:t>(</a:t>
                      </a:r>
                      <a:r>
                        <a:rPr kumimoji="1" lang="ja-JP" altLang="en-US" sz="900" dirty="0">
                          <a:solidFill>
                            <a:schemeClr val="tx1"/>
                          </a:solidFill>
                        </a:rPr>
                        <a:t>連邦</a:t>
                      </a:r>
                      <a:r>
                        <a:rPr kumimoji="1" lang="en-US" altLang="ja-JP" sz="900" dirty="0">
                          <a:solidFill>
                            <a:schemeClr val="tx1"/>
                          </a:solidFill>
                        </a:rPr>
                        <a:t>)</a:t>
                      </a:r>
                      <a:r>
                        <a:rPr kumimoji="1" lang="ja-JP" altLang="en-US" sz="900" dirty="0">
                          <a:solidFill>
                            <a:schemeClr val="tx1"/>
                          </a:solidFill>
                        </a:rPr>
                        <a:t>政府と州政府との間で分割。地方自治体の権限は、基本的に州法によって付与。</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ja-JP" altLang="en-US" sz="900" kern="1200" dirty="0">
                          <a:solidFill>
                            <a:schemeClr val="tx1"/>
                          </a:solidFill>
                          <a:latin typeface="+mn-lt"/>
                          <a:ea typeface="+mn-ea"/>
                          <a:cs typeface="+mn-cs"/>
                        </a:rPr>
                        <a:t>一党支配の社会主義体制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中国共産党が中国を指導することを憲法で明文化。中国の地方公共団体は地方における国の行政機関として位置づけられ、省級、地級、県級、郷級という</a:t>
                      </a:r>
                      <a:r>
                        <a:rPr kumimoji="1" lang="en-US" altLang="ja-JP" sz="900" kern="1200" dirty="0">
                          <a:solidFill>
                            <a:schemeClr val="tx1"/>
                          </a:solidFill>
                          <a:latin typeface="+mn-lt"/>
                          <a:ea typeface="+mn-ea"/>
                          <a:cs typeface="+mn-cs"/>
                        </a:rPr>
                        <a:t>4</a:t>
                      </a:r>
                      <a:r>
                        <a:rPr kumimoji="1" lang="ja-JP" altLang="en-US" sz="900" kern="1200" dirty="0">
                          <a:solidFill>
                            <a:schemeClr val="tx1"/>
                          </a:solidFill>
                          <a:latin typeface="+mn-lt"/>
                          <a:ea typeface="+mn-ea"/>
                          <a:cs typeface="+mn-cs"/>
                        </a:rPr>
                        <a:t>層の地方政府のピラミッド構造から成る。</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6228068"/>
                  </a:ext>
                </a:extLst>
              </a:tr>
              <a:tr h="2268000">
                <a:tc>
                  <a:txBody>
                    <a:bodyPr/>
                    <a:lstStyle/>
                    <a:p>
                      <a:pPr algn="ctr"/>
                      <a:r>
                        <a:rPr kumimoji="1" lang="ja-JP" altLang="en-US" sz="1100" dirty="0">
                          <a:solidFill>
                            <a:schemeClr val="tx1"/>
                          </a:solidFill>
                        </a:rPr>
                        <a:t>政策展開</a:t>
                      </a:r>
                      <a:endParaRPr kumimoji="1" lang="en-US" altLang="ja-JP" sz="1100" dirty="0">
                        <a:solidFill>
                          <a:schemeClr val="tx1"/>
                        </a:solidFill>
                      </a:endParaRPr>
                    </a:p>
                    <a:p>
                      <a:pPr algn="ctr"/>
                      <a:r>
                        <a:rPr kumimoji="1" lang="ja-JP" altLang="en-US" sz="1100" dirty="0">
                          <a:solidFill>
                            <a:schemeClr val="tx1"/>
                          </a:solidFill>
                        </a:rPr>
                        <a:t>・</a:t>
                      </a:r>
                      <a:endParaRPr kumimoji="1" lang="en-US" altLang="ja-JP" sz="1100" dirty="0">
                        <a:solidFill>
                          <a:schemeClr val="tx1"/>
                        </a:solidFill>
                      </a:endParaRPr>
                    </a:p>
                    <a:p>
                      <a:pPr algn="ctr"/>
                      <a:r>
                        <a:rPr kumimoji="1" lang="ja-JP" altLang="en-US" sz="1100" dirty="0">
                          <a:solidFill>
                            <a:schemeClr val="tx1"/>
                          </a:solidFill>
                        </a:rPr>
                        <a:t>都市発展の流れ</a:t>
                      </a:r>
                      <a:endParaRPr kumimoji="1" lang="en-US" altLang="ja-JP" sz="8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kern="1200" dirty="0">
                          <a:solidFill>
                            <a:schemeClr val="tx1"/>
                          </a:solidFill>
                          <a:latin typeface="+mn-lt"/>
                          <a:ea typeface="+mn-ea"/>
                          <a:cs typeface="+mn-cs"/>
                        </a:rPr>
                        <a:t>国土が狭く、人口も少ないため、国内市場が限られており、外国系企業依存による輸出志向型の成長を推進。</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国家主導の経済政策により、労働集約型から資本集約型への産業構造に転換。天然資源等を外国に依存する中で、人材を最大の資源とし、その育成にも重点。</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あわせて、</a:t>
                      </a:r>
                      <a:r>
                        <a:rPr kumimoji="1" lang="en-US" altLang="ja-JP" sz="900" kern="1200" dirty="0" err="1">
                          <a:solidFill>
                            <a:schemeClr val="tx1"/>
                          </a:solidFill>
                          <a:latin typeface="+mn-lt"/>
                          <a:ea typeface="+mn-ea"/>
                          <a:cs typeface="+mn-cs"/>
                        </a:rPr>
                        <a:t>GardenCity</a:t>
                      </a:r>
                      <a:r>
                        <a:rPr kumimoji="1" lang="ja-JP" altLang="en-US" sz="900" kern="1200" dirty="0">
                          <a:solidFill>
                            <a:schemeClr val="tx1"/>
                          </a:solidFill>
                          <a:latin typeface="+mn-lt"/>
                          <a:ea typeface="+mn-ea"/>
                          <a:cs typeface="+mn-cs"/>
                        </a:rPr>
                        <a:t>政策などの推進。</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近年は、外資一辺倒から、地場中小企業やスタートアップ育成に取り組むとともに、外国人労働力への依存も見直しの動き。</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ハイテク産業や金融サービス業など、付加価値の高い産業の集積を進めている。</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優遇税制、ビジネス標準語としての英語の習得、国際標準に準拠する法体系や会計制度などのシンガポールの強みを生かし、都市として高いグローバル競争力を持つ。</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defTabSz="457189">
                        <a:defRPr/>
                      </a:pPr>
                      <a:r>
                        <a:rPr kumimoji="1" lang="en-US" altLang="ja-JP" sz="900" dirty="0">
                          <a:solidFill>
                            <a:schemeClr val="tx1"/>
                          </a:solidFill>
                        </a:rPr>
                        <a:t>20</a:t>
                      </a:r>
                      <a:r>
                        <a:rPr kumimoji="1" lang="ja-JP" altLang="en-US" sz="900" dirty="0">
                          <a:solidFill>
                            <a:schemeClr val="tx1"/>
                          </a:solidFill>
                        </a:rPr>
                        <a:t>世紀初頭、アメリカの</a:t>
                      </a:r>
                      <a:r>
                        <a:rPr kumimoji="1" lang="en-US" altLang="ja-JP" sz="900" dirty="0">
                          <a:solidFill>
                            <a:schemeClr val="tx1"/>
                          </a:solidFill>
                        </a:rPr>
                        <a:t>3</a:t>
                      </a:r>
                      <a:r>
                        <a:rPr kumimoji="1" lang="ja-JP" altLang="en-US" sz="900" dirty="0">
                          <a:solidFill>
                            <a:schemeClr val="tx1"/>
                          </a:solidFill>
                        </a:rPr>
                        <a:t>大自動車メーカー（</a:t>
                      </a:r>
                      <a:r>
                        <a:rPr kumimoji="1" lang="en-US" altLang="ja-JP" sz="900" dirty="0">
                          <a:solidFill>
                            <a:schemeClr val="tx1"/>
                          </a:solidFill>
                        </a:rPr>
                        <a:t>Big3</a:t>
                      </a:r>
                      <a:r>
                        <a:rPr kumimoji="1" lang="ja-JP" altLang="en-US" sz="900" dirty="0">
                          <a:solidFill>
                            <a:schemeClr val="tx1"/>
                          </a:solidFill>
                        </a:rPr>
                        <a:t>：ゼネラルモーターズ、クライスラー、フォード）がデトロイトに近接しているオンタリオ州（トロント周辺）に進出。機械産業・金属加工業など関連産業の集積や、アメリカ主要都市へ近いことなど、優れた立地条件を有することが強みとなり発展。リーマンショックの影響で、メキシコへ生産拠点を取られるが、現在もなお、自動車がカナダ最大の工業輸出品であり、近年は、</a:t>
                      </a:r>
                      <a:r>
                        <a:rPr kumimoji="1" lang="en-US" altLang="ja-JP" sz="900" dirty="0">
                          <a:solidFill>
                            <a:schemeClr val="tx1"/>
                          </a:solidFill>
                        </a:rPr>
                        <a:t>EV</a:t>
                      </a:r>
                      <a:r>
                        <a:rPr kumimoji="1" lang="ja-JP" altLang="en-US" sz="900" dirty="0">
                          <a:solidFill>
                            <a:schemeClr val="tx1"/>
                          </a:solidFill>
                        </a:rPr>
                        <a:t>生産へシフト。</a:t>
                      </a:r>
                      <a:endParaRPr kumimoji="1" lang="en-US" altLang="ja-JP" sz="900" dirty="0">
                        <a:solidFill>
                          <a:schemeClr val="tx1"/>
                        </a:solidFill>
                      </a:endParaRPr>
                    </a:p>
                    <a:p>
                      <a:pPr defTabSz="457189">
                        <a:defRPr/>
                      </a:pPr>
                      <a:r>
                        <a:rPr kumimoji="1" lang="ja-JP" altLang="en-US" sz="900" dirty="0">
                          <a:solidFill>
                            <a:schemeClr val="tx1"/>
                          </a:solidFill>
                        </a:rPr>
                        <a:t>一方で、自国産業の育成にも取り組んでおり、</a:t>
                      </a:r>
                      <a:r>
                        <a:rPr kumimoji="1" lang="en-US" altLang="ja-JP" sz="900" dirty="0">
                          <a:solidFill>
                            <a:schemeClr val="tx1"/>
                          </a:solidFill>
                        </a:rPr>
                        <a:t>2017</a:t>
                      </a:r>
                      <a:r>
                        <a:rPr kumimoji="1" lang="ja-JP" altLang="en-US" sz="900" dirty="0">
                          <a:solidFill>
                            <a:schemeClr val="tx1"/>
                          </a:solidFill>
                        </a:rPr>
                        <a:t>年の「イノベーションスーパークラスター・イニシアチブ」などのイノベーション政策や、「カナダ</a:t>
                      </a:r>
                      <a:r>
                        <a:rPr kumimoji="1" lang="en-US" altLang="ja-JP" sz="900" dirty="0">
                          <a:solidFill>
                            <a:schemeClr val="tx1"/>
                          </a:solidFill>
                        </a:rPr>
                        <a:t>AI</a:t>
                      </a:r>
                      <a:r>
                        <a:rPr kumimoji="1" lang="ja-JP" altLang="en-US" sz="900" dirty="0">
                          <a:solidFill>
                            <a:schemeClr val="tx1"/>
                          </a:solidFill>
                        </a:rPr>
                        <a:t>戦略」などで、政府やオンタリオ州が多額の資金を大学や研究機関へ投入し、イノベーションハブである</a:t>
                      </a:r>
                      <a:r>
                        <a:rPr kumimoji="1" lang="en-US" altLang="ja-JP" sz="900" dirty="0" err="1">
                          <a:solidFill>
                            <a:schemeClr val="tx1"/>
                          </a:solidFill>
                        </a:rPr>
                        <a:t>MaRS</a:t>
                      </a:r>
                      <a:r>
                        <a:rPr kumimoji="1" lang="ja-JP" altLang="en-US" sz="900" dirty="0">
                          <a:solidFill>
                            <a:schemeClr val="tx1"/>
                          </a:solidFill>
                        </a:rPr>
                        <a:t>を中心に、</a:t>
                      </a:r>
                      <a:r>
                        <a:rPr kumimoji="1" lang="en-US" altLang="ja-JP" sz="900" dirty="0">
                          <a:solidFill>
                            <a:schemeClr val="tx1"/>
                          </a:solidFill>
                        </a:rPr>
                        <a:t>AI</a:t>
                      </a:r>
                      <a:r>
                        <a:rPr kumimoji="1" lang="ja-JP" altLang="en-US" sz="900" dirty="0">
                          <a:solidFill>
                            <a:schemeClr val="tx1"/>
                          </a:solidFill>
                        </a:rPr>
                        <a:t>産業が急速に成長。</a:t>
                      </a:r>
                      <a:endParaRPr kumimoji="1" lang="en-US" altLang="ja-JP" sz="900" dirty="0">
                        <a:solidFill>
                          <a:schemeClr val="tx1"/>
                        </a:solidFill>
                      </a:endParaRPr>
                    </a:p>
                    <a:p>
                      <a:pPr defTabSz="457189">
                        <a:defRPr/>
                      </a:pPr>
                      <a:endParaRPr kumimoji="1" lang="en-US" altLang="ja-JP" sz="900" dirty="0">
                        <a:solidFill>
                          <a:schemeClr val="tx1"/>
                        </a:solidFill>
                      </a:endParaRPr>
                    </a:p>
                    <a:p>
                      <a:pPr defTabSz="457189">
                        <a:defRPr/>
                      </a:pPr>
                      <a:r>
                        <a:rPr kumimoji="1" lang="ja-JP" altLang="en-US" sz="900" dirty="0">
                          <a:solidFill>
                            <a:schemeClr val="tx1"/>
                          </a:solidFill>
                        </a:rPr>
                        <a:t>カナダ政府やオンタリオ州が中心となり、トロント周辺を北米を代表する経済拠点へ発展させるような取組みを推進。</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en-US" altLang="ja-JP" sz="900" kern="1200" dirty="0">
                          <a:solidFill>
                            <a:schemeClr val="tx1"/>
                          </a:solidFill>
                          <a:latin typeface="+mn-lt"/>
                          <a:ea typeface="+mn-ea"/>
                          <a:cs typeface="+mn-cs"/>
                        </a:rPr>
                        <a:t>1978</a:t>
                      </a:r>
                      <a:r>
                        <a:rPr kumimoji="1" lang="ja-JP" altLang="en-US" sz="900" kern="1200" dirty="0">
                          <a:solidFill>
                            <a:schemeClr val="tx1"/>
                          </a:solidFill>
                          <a:latin typeface="+mn-lt"/>
                          <a:ea typeface="+mn-ea"/>
                          <a:cs typeface="+mn-cs"/>
                        </a:rPr>
                        <a:t>年、中央政府が改革開放路線への転換。</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1979</a:t>
                      </a:r>
                      <a:r>
                        <a:rPr kumimoji="1" lang="ja-JP" altLang="en-US" sz="900" kern="1200" dirty="0">
                          <a:solidFill>
                            <a:schemeClr val="tx1"/>
                          </a:solidFill>
                          <a:latin typeface="+mn-lt"/>
                          <a:ea typeface="+mn-ea"/>
                          <a:cs typeface="+mn-cs"/>
                        </a:rPr>
                        <a:t>年深圳市誕生し、</a:t>
                      </a:r>
                      <a:r>
                        <a:rPr kumimoji="1" lang="en-US" altLang="ja-JP" sz="900" kern="1200" dirty="0">
                          <a:solidFill>
                            <a:schemeClr val="tx1"/>
                          </a:solidFill>
                          <a:latin typeface="+mn-lt"/>
                          <a:ea typeface="+mn-ea"/>
                          <a:cs typeface="+mn-cs"/>
                        </a:rPr>
                        <a:t>1980</a:t>
                      </a:r>
                      <a:r>
                        <a:rPr kumimoji="1" lang="ja-JP" altLang="en-US" sz="900" kern="1200" dirty="0">
                          <a:solidFill>
                            <a:schemeClr val="tx1"/>
                          </a:solidFill>
                          <a:latin typeface="+mn-lt"/>
                          <a:ea typeface="+mn-ea"/>
                          <a:cs typeface="+mn-cs"/>
                        </a:rPr>
                        <a:t>年に外資からの先端技術の導入と輸出の拡大を目的として「経済特区」設置。</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香港に拠点を有する外資系企業が進出、海外からの電子部品を取引する交易市場が</a:t>
                      </a:r>
                      <a:r>
                        <a:rPr kumimoji="1" lang="en-US" altLang="ja-JP" sz="900" kern="1200" dirty="0">
                          <a:solidFill>
                            <a:schemeClr val="tx1"/>
                          </a:solidFill>
                          <a:latin typeface="+mn-lt"/>
                          <a:ea typeface="+mn-ea"/>
                          <a:cs typeface="+mn-cs"/>
                        </a:rPr>
                        <a:t>1988</a:t>
                      </a:r>
                      <a:r>
                        <a:rPr kumimoji="1" lang="ja-JP" altLang="en-US" sz="900" kern="1200" dirty="0">
                          <a:solidFill>
                            <a:schemeClr val="tx1"/>
                          </a:solidFill>
                          <a:latin typeface="+mn-lt"/>
                          <a:ea typeface="+mn-ea"/>
                          <a:cs typeface="+mn-cs"/>
                        </a:rPr>
                        <a:t>年に生まれ、エレクトロニクス産業の成長とともに巨大な電子部品市場に成長、「世界の工場」として発展。</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1996</a:t>
                      </a:r>
                      <a:r>
                        <a:rPr kumimoji="1" lang="ja-JP" altLang="en-US" sz="900" kern="1200" dirty="0">
                          <a:solidFill>
                            <a:schemeClr val="tx1"/>
                          </a:solidFill>
                          <a:latin typeface="+mn-lt"/>
                          <a:ea typeface="+mn-ea"/>
                          <a:cs typeface="+mn-cs"/>
                        </a:rPr>
                        <a:t>年、「国家級ハイテクパーク」の認定（南山区）。科学技術部（国）が地域クラスター形成事業を進め、パーク内に中国本土や香港などから有数な大学や研究所を誘致。</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2019</a:t>
                      </a:r>
                      <a:r>
                        <a:rPr kumimoji="1" lang="ja-JP" altLang="en-US" sz="900" kern="1200" dirty="0">
                          <a:solidFill>
                            <a:schemeClr val="tx1"/>
                          </a:solidFill>
                          <a:latin typeface="+mn-lt"/>
                          <a:ea typeface="+mn-ea"/>
                          <a:cs typeface="+mn-cs"/>
                        </a:rPr>
                        <a:t>年、党・国務院「中国の特色ある社会主義先行モデル区の深圳への設立支援に関する意見」発表、イノベーション都市としての発展が進む。</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86332"/>
                  </a:ext>
                </a:extLst>
              </a:tr>
            </a:tbl>
          </a:graphicData>
        </a:graphic>
      </p:graphicFrame>
      <p:sp>
        <p:nvSpPr>
          <p:cNvPr id="5" name="正方形/長方形 4"/>
          <p:cNvSpPr/>
          <p:nvPr/>
        </p:nvSpPr>
        <p:spPr>
          <a:xfrm>
            <a:off x="148806" y="-39469"/>
            <a:ext cx="8913478" cy="400110"/>
          </a:xfrm>
          <a:prstGeom prst="rect">
            <a:avLst/>
          </a:prstGeom>
        </p:spPr>
        <p:txBody>
          <a:bodyPr wrap="square">
            <a:spAutoFit/>
          </a:bodyPr>
          <a:lstStyle/>
          <a:p>
            <a:pPr algn="ctr"/>
            <a:r>
              <a:rPr lang="ja-JP" altLang="en-US" sz="2000" b="1" dirty="0"/>
              <a:t>海外都市比較表</a:t>
            </a:r>
          </a:p>
        </p:txBody>
      </p:sp>
      <p:sp>
        <p:nvSpPr>
          <p:cNvPr id="6"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763626" y="6534208"/>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3</a:t>
            </a:fld>
            <a:endParaRPr lang="ja-JP" altLang="en-US" dirty="0">
              <a:latin typeface="Meiryo UI" panose="020B0604030504040204" pitchFamily="50" charset="-128"/>
              <a:ea typeface="Meiryo UI" panose="020B0604030504040204" pitchFamily="50" charset="-128"/>
            </a:endParaRPr>
          </a:p>
        </p:txBody>
      </p:sp>
      <p:sp>
        <p:nvSpPr>
          <p:cNvPr id="3" name="大かっこ 2"/>
          <p:cNvSpPr/>
          <p:nvPr/>
        </p:nvSpPr>
        <p:spPr>
          <a:xfrm>
            <a:off x="3687566" y="1246707"/>
            <a:ext cx="2580967" cy="479323"/>
          </a:xfrm>
          <a:prstGeom prst="bracketPair">
            <a:avLst>
              <a:gd name="adj" fmla="val 10063"/>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065212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1252028871"/>
              </p:ext>
            </p:extLst>
          </p:nvPr>
        </p:nvGraphicFramePr>
        <p:xfrm>
          <a:off x="110463" y="205587"/>
          <a:ext cx="8923073" cy="5101867"/>
        </p:xfrm>
        <a:graphic>
          <a:graphicData uri="http://schemas.openxmlformats.org/drawingml/2006/table">
            <a:tbl>
              <a:tblPr firstRow="1" bandRow="1">
                <a:tableStyleId>{2D5ABB26-0587-4C30-8999-92F81FD0307C}</a:tableStyleId>
              </a:tblPr>
              <a:tblGrid>
                <a:gridCol w="823073">
                  <a:extLst>
                    <a:ext uri="{9D8B030D-6E8A-4147-A177-3AD203B41FA5}">
                      <a16:colId xmlns:a16="http://schemas.microsoft.com/office/drawing/2014/main" val="3822818661"/>
                    </a:ext>
                  </a:extLst>
                </a:gridCol>
                <a:gridCol w="2700000">
                  <a:extLst>
                    <a:ext uri="{9D8B030D-6E8A-4147-A177-3AD203B41FA5}">
                      <a16:colId xmlns:a16="http://schemas.microsoft.com/office/drawing/2014/main" val="2883665662"/>
                    </a:ext>
                  </a:extLst>
                </a:gridCol>
                <a:gridCol w="2700000">
                  <a:extLst>
                    <a:ext uri="{9D8B030D-6E8A-4147-A177-3AD203B41FA5}">
                      <a16:colId xmlns:a16="http://schemas.microsoft.com/office/drawing/2014/main" val="3922357223"/>
                    </a:ext>
                  </a:extLst>
                </a:gridCol>
                <a:gridCol w="2700000">
                  <a:extLst>
                    <a:ext uri="{9D8B030D-6E8A-4147-A177-3AD203B41FA5}">
                      <a16:colId xmlns:a16="http://schemas.microsoft.com/office/drawing/2014/main" val="1586775745"/>
                    </a:ext>
                  </a:extLst>
                </a:gridCol>
              </a:tblGrid>
              <a:tr h="354607">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シンガポール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トロント</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深圳</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3097406">
                <a:tc>
                  <a:txBody>
                    <a:bodyPr/>
                    <a:lstStyle/>
                    <a:p>
                      <a:pPr algn="ctr"/>
                      <a:r>
                        <a:rPr kumimoji="1" lang="ja-JP" altLang="en-US" sz="1100" dirty="0">
                          <a:solidFill>
                            <a:schemeClr val="tx1"/>
                          </a:solidFill>
                        </a:rPr>
                        <a:t>支える</a:t>
                      </a:r>
                      <a:endParaRPr kumimoji="1" lang="en-US" altLang="ja-JP" sz="1100" dirty="0">
                        <a:solidFill>
                          <a:schemeClr val="tx1"/>
                        </a:solidFill>
                      </a:endParaRPr>
                    </a:p>
                    <a:p>
                      <a:pPr algn="ctr"/>
                      <a:r>
                        <a:rPr kumimoji="1" lang="ja-JP" altLang="en-US" sz="1100" dirty="0">
                          <a:solidFill>
                            <a:schemeClr val="tx1"/>
                          </a:solidFill>
                        </a:rPr>
                        <a:t>仕組み</a:t>
                      </a:r>
                      <a:endParaRPr kumimoji="1" lang="ja-JP" altLang="en-US" sz="7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kern="1200" dirty="0">
                          <a:solidFill>
                            <a:schemeClr val="tx1"/>
                          </a:solidFill>
                          <a:latin typeface="+mn-lt"/>
                          <a:ea typeface="+mn-ea"/>
                          <a:cs typeface="+mn-cs"/>
                        </a:rPr>
                        <a:t>〇国の取組み</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国主導の外国企業誘致を推進し、外国企業の進出に際し「経済開発庁」が一元的に対応。</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通信、金融、不動産、航空等の分野で政府系企業が産業振興をけん引。</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空港、港湾、工業団地・研究開発施設用地など、集中的に産業インフラを整備。</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シンガポールに国際統括拠点を置く企業への優遇制度を創設。</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アジアの金融センターとして、金融サービス機能の強化等を推進。</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産業の高度化を進めるなか、バイオメディカル系研究開発拠点の開設など、高付加価値・創発型産業モデルへの移行を進める。</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世界トップレベルのシンガポール大学は、積極的に外国人教員、研究者、学生を招聘。</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研究革新起業計画</a:t>
                      </a:r>
                      <a:r>
                        <a:rPr kumimoji="1" lang="en-US" altLang="ja-JP" sz="900" kern="1200" dirty="0">
                          <a:solidFill>
                            <a:schemeClr val="tx1"/>
                          </a:solidFill>
                          <a:latin typeface="+mn-lt"/>
                          <a:ea typeface="+mn-ea"/>
                          <a:cs typeface="+mn-cs"/>
                        </a:rPr>
                        <a:t>2020</a:t>
                      </a:r>
                      <a:r>
                        <a:rPr kumimoji="1" lang="ja-JP" altLang="en-US" sz="900" kern="1200" dirty="0">
                          <a:solidFill>
                            <a:schemeClr val="tx1"/>
                          </a:solidFill>
                          <a:latin typeface="+mn-lt"/>
                          <a:ea typeface="+mn-ea"/>
                          <a:cs typeface="+mn-cs"/>
                        </a:rPr>
                        <a:t>により、健康・バイオ医療科学、エレクトロニクス等の重点分野への研究開発支援、外国人材を誘致。</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〇国の取組み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自国産業の発展のため、各産業分野へ重点支援。</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カナダの大学・公的研究機関・非営利組織等を対象に、研究インフラ・機器に対する資金配分を行う、財団法人「カナダ・イノベーション基金」を設立。</a:t>
                      </a:r>
                    </a:p>
                    <a:p>
                      <a:pPr marL="72000" indent="-72000" algn="l">
                        <a:buFont typeface="Arial" panose="020B0604020202020204" pitchFamily="34" charset="0"/>
                        <a:buChar char="•"/>
                      </a:pPr>
                      <a:r>
                        <a:rPr kumimoji="1" lang="ja-JP" altLang="en-US" sz="900" dirty="0">
                          <a:solidFill>
                            <a:schemeClr val="tx1"/>
                          </a:solidFill>
                        </a:rPr>
                        <a:t>イノベーション・科学経済開発省の下に投資の一元窓口となる「イノベーションカナダ」を設置し、イノベーターを支援。</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「イノベーションスーパークラスター・イニシアチブ」や</a:t>
                      </a:r>
                      <a:r>
                        <a:rPr lang="ja-JP" altLang="en-US" sz="900" dirty="0">
                          <a:solidFill>
                            <a:schemeClr val="tx1"/>
                          </a:solidFill>
                          <a:latin typeface="Meiryo UI" panose="020B0604030504040204" pitchFamily="50" charset="-128"/>
                          <a:ea typeface="Meiryo UI" panose="020B0604030504040204" pitchFamily="50" charset="-128"/>
                        </a:rPr>
                        <a:t>「カナダ</a:t>
                      </a:r>
                      <a:r>
                        <a:rPr lang="en-US" altLang="ja-JP" sz="900" dirty="0">
                          <a:solidFill>
                            <a:schemeClr val="tx1"/>
                          </a:solidFill>
                          <a:latin typeface="Meiryo UI" panose="020B0604030504040204" pitchFamily="50" charset="-128"/>
                          <a:ea typeface="Meiryo UI" panose="020B0604030504040204" pitchFamily="50" charset="-128"/>
                        </a:rPr>
                        <a:t>AI</a:t>
                      </a:r>
                      <a:r>
                        <a:rPr lang="ja-JP" altLang="en-US" sz="900" dirty="0">
                          <a:solidFill>
                            <a:schemeClr val="tx1"/>
                          </a:solidFill>
                          <a:latin typeface="Meiryo UI" panose="020B0604030504040204" pitchFamily="50" charset="-128"/>
                          <a:ea typeface="Meiryo UI" panose="020B0604030504040204" pitchFamily="50" charset="-128"/>
                        </a:rPr>
                        <a:t>戦略」を発表。</a:t>
                      </a:r>
                      <a:r>
                        <a:rPr lang="en-US" altLang="ja-JP" sz="900" dirty="0">
                          <a:solidFill>
                            <a:schemeClr val="tx1"/>
                          </a:solidFill>
                          <a:latin typeface="Meiryo UI" panose="020B0604030504040204" pitchFamily="50" charset="-128"/>
                          <a:ea typeface="Meiryo UI" panose="020B0604030504040204" pitchFamily="50" charset="-128"/>
                        </a:rPr>
                        <a:t>AI</a:t>
                      </a:r>
                      <a:r>
                        <a:rPr lang="ja-JP" altLang="en-US" sz="900" dirty="0">
                          <a:solidFill>
                            <a:schemeClr val="tx1"/>
                          </a:solidFill>
                          <a:latin typeface="Meiryo UI" panose="020B0604030504040204" pitchFamily="50" charset="-128"/>
                          <a:ea typeface="Meiryo UI" panose="020B0604030504040204" pitchFamily="50" charset="-128"/>
                        </a:rPr>
                        <a:t>研究施設「ベクター研究所」を開設。</a:t>
                      </a:r>
                      <a:endParaRPr lang="en-US" altLang="ja-JP" sz="900" dirty="0">
                        <a:solidFill>
                          <a:schemeClr val="tx1"/>
                        </a:solidFill>
                        <a:latin typeface="Meiryo UI" panose="020B0604030504040204" pitchFamily="50" charset="-128"/>
                        <a:ea typeface="Meiryo UI" panose="020B0604030504040204" pitchFamily="50" charset="-128"/>
                      </a:endParaRPr>
                    </a:p>
                    <a:p>
                      <a:pPr marL="72000" indent="-72000" algn="l">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lang="ja-JP" altLang="en-US" sz="900" dirty="0">
                          <a:solidFill>
                            <a:schemeClr val="tx1"/>
                          </a:solidFill>
                          <a:latin typeface="Meiryo UI" panose="020B0604030504040204" pitchFamily="50" charset="-128"/>
                          <a:ea typeface="Meiryo UI" panose="020B0604030504040204" pitchFamily="50" charset="-128"/>
                        </a:rPr>
                        <a:t>〇オンタリオ州の取組み</a:t>
                      </a:r>
                      <a:endParaRPr lang="en-US" altLang="ja-JP" sz="900" dirty="0">
                        <a:solidFill>
                          <a:schemeClr val="tx1"/>
                        </a:solidFill>
                        <a:latin typeface="Meiryo UI" panose="020B0604030504040204" pitchFamily="50" charset="-128"/>
                        <a:ea typeface="Meiryo UI" panose="020B0604030504040204" pitchFamily="50" charset="-128"/>
                      </a:endParaRPr>
                    </a:p>
                    <a:p>
                      <a:pPr marL="72000" indent="-72000" algn="l">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産業界と大学等との連携を強化するため、非営利組織「</a:t>
                      </a:r>
                      <a:r>
                        <a:rPr lang="en-US" altLang="ja-JP" sz="900" dirty="0">
                          <a:solidFill>
                            <a:schemeClr val="tx1"/>
                          </a:solidFill>
                          <a:latin typeface="Meiryo UI" panose="020B0604030504040204" pitchFamily="50" charset="-128"/>
                          <a:ea typeface="Meiryo UI" panose="020B0604030504040204" pitchFamily="50" charset="-128"/>
                        </a:rPr>
                        <a:t>OCE</a:t>
                      </a:r>
                      <a:r>
                        <a:rPr lang="ja-JP" altLang="en-US" sz="900" dirty="0">
                          <a:solidFill>
                            <a:schemeClr val="tx1"/>
                          </a:solidFill>
                          <a:latin typeface="Meiryo UI" panose="020B0604030504040204" pitchFamily="50" charset="-128"/>
                          <a:ea typeface="Meiryo UI" panose="020B0604030504040204" pitchFamily="50" charset="-128"/>
                        </a:rPr>
                        <a:t>（オンタリオ・センター・オブ・エクセレンス）」を設立し、産業界とアカデミアの共同研究開発や、大学発の技術の産業化等を支援。</a:t>
                      </a:r>
                    </a:p>
                    <a:p>
                      <a:pPr marL="72000" indent="-72000" algn="l">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カナダ企業と共同で創設した、非営利イノベーション支援組織「</a:t>
                      </a:r>
                      <a:r>
                        <a:rPr lang="en-US" altLang="ja-JP" sz="900" dirty="0" err="1">
                          <a:solidFill>
                            <a:schemeClr val="tx1"/>
                          </a:solidFill>
                          <a:latin typeface="Meiryo UI" panose="020B0604030504040204" pitchFamily="50" charset="-128"/>
                          <a:ea typeface="Meiryo UI" panose="020B0604030504040204" pitchFamily="50" charset="-128"/>
                        </a:rPr>
                        <a:t>MaRS</a:t>
                      </a:r>
                      <a:r>
                        <a:rPr lang="ja-JP" altLang="en-US" sz="900" dirty="0">
                          <a:solidFill>
                            <a:schemeClr val="tx1"/>
                          </a:solidFill>
                          <a:latin typeface="Meiryo UI" panose="020B0604030504040204" pitchFamily="50" charset="-128"/>
                          <a:ea typeface="Meiryo UI" panose="020B0604030504040204" pitchFamily="50" charset="-128"/>
                        </a:rPr>
                        <a:t>」が、イノベーションハブとして、地域のスタートアップコミュニティの中核的役割。</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lang="en-US" altLang="ja-JP" sz="900" dirty="0">
                        <a:solidFill>
                          <a:schemeClr val="tx1"/>
                        </a:solidFill>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lang="ja-JP" altLang="en-US" sz="900" dirty="0">
                          <a:solidFill>
                            <a:schemeClr val="tx1"/>
                          </a:solidFill>
                          <a:latin typeface="Meiryo UI" panose="020B0604030504040204" pitchFamily="50" charset="-128"/>
                          <a:ea typeface="Meiryo UI" panose="020B0604030504040204" pitchFamily="50" charset="-128"/>
                        </a:rPr>
                        <a:t>〇トロント市の取組み</a:t>
                      </a:r>
                      <a:endParaRPr lang="en-US" altLang="ja-JP" sz="900" dirty="0">
                        <a:solidFill>
                          <a:schemeClr val="tx1"/>
                        </a:solidFill>
                        <a:latin typeface="Meiryo UI" panose="020B0604030504040204" pitchFamily="50" charset="-128"/>
                        <a:ea typeface="Meiryo UI" panose="020B0604030504040204" pitchFamily="50" charset="-128"/>
                      </a:endParaRPr>
                    </a:p>
                    <a:p>
                      <a:pPr marL="72000" indent="-72000" algn="l">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住民サービスの提供や公共交通の運営を行うとともに、スマートシティプロジェクトなどを推進。</a:t>
                      </a:r>
                      <a:endParaRPr lang="en-US" altLang="ja-JP" sz="900" dirty="0">
                        <a:solidFill>
                          <a:schemeClr val="tx1"/>
                        </a:solidFill>
                        <a:latin typeface="Meiryo UI" panose="020B0604030504040204" pitchFamily="50" charset="-128"/>
                        <a:ea typeface="Meiryo UI" panose="020B0604030504040204" pitchFamily="50" charset="-128"/>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〇国の取組み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経済特区に指定し、「技術、管理、知識、対外政策の</a:t>
                      </a:r>
                    </a:p>
                    <a:p>
                      <a:pPr marL="0" indent="0" algn="l">
                        <a:buFont typeface="Arial" panose="020B0604020202020204" pitchFamily="34" charset="0"/>
                        <a:buNone/>
                      </a:pPr>
                      <a:r>
                        <a:rPr kumimoji="1" lang="ja-JP" altLang="en-US" sz="900" kern="1200" dirty="0">
                          <a:solidFill>
                            <a:schemeClr val="tx1"/>
                          </a:solidFill>
                          <a:latin typeface="+mn-lt"/>
                          <a:ea typeface="+mn-ea"/>
                          <a:cs typeface="+mn-cs"/>
                        </a:rPr>
                        <a:t>　それぞれの窓口」に位置づけ。</a:t>
                      </a: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「計画単列市」に指定し、国の国民経済・社会発展五　</a:t>
                      </a:r>
                    </a:p>
                    <a:p>
                      <a:pPr marL="0" indent="0" algn="l">
                        <a:buFont typeface="Arial" panose="020B0604020202020204" pitchFamily="34" charset="0"/>
                        <a:buNone/>
                      </a:pPr>
                      <a:r>
                        <a:rPr kumimoji="1" lang="ja-JP" altLang="en-US" sz="900" kern="1200" dirty="0">
                          <a:solidFill>
                            <a:schemeClr val="tx1"/>
                          </a:solidFill>
                          <a:latin typeface="+mn-lt"/>
                          <a:ea typeface="+mn-ea"/>
                          <a:cs typeface="+mn-cs"/>
                        </a:rPr>
                        <a:t>　カ年計画に単独で編入。</a:t>
                      </a: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「国家級ハイテクパーク」認定により、地域クラスター形　成事業を進める。</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endParaRPr kumimoji="1" lang="ja-JP" altLang="en-US" sz="9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dirty="0">
                          <a:solidFill>
                            <a:schemeClr val="tx1"/>
                          </a:solidFill>
                        </a:rPr>
                        <a:t>〇広東省の取組み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「騰籠換鳥」政策により、労働集約型産業を郊外に移転させると同時に珠江デルタ地域に高度な産業や労働力を誘致し、省内の産業構造を転換・高度化。</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endParaRPr kumimoji="1" lang="en-US" altLang="ja-JP" sz="9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dirty="0">
                          <a:solidFill>
                            <a:schemeClr val="tx1"/>
                          </a:solidFill>
                        </a:rPr>
                        <a:t>〇深圳市の取組み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「孔雀計画」等によりハイレベル人材の招聘。</a:t>
                      </a: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深圳市と清華大学の共同出資による深圳清華研究所など、香港や中国本土有数の大学誘致を実施。</a:t>
                      </a: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「深圳市創新投資集団有限公司」による官主導のリスクマネーの供給。</a:t>
                      </a: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大手企業と連携してスタートアップの支援を進める。</a:t>
                      </a: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深圳証券取引場で知財証券化商品が上場し、「深圳モデル」として、複数の知財商品化のモデルに。</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960359"/>
                  </a:ext>
                </a:extLst>
              </a:tr>
              <a:tr h="5942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総括</a:t>
                      </a:r>
                      <a:endParaRPr kumimoji="1" lang="en-US" altLang="ja-JP" sz="110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effectLst/>
                          <a:latin typeface="+mn-lt"/>
                          <a:ea typeface="+mn-ea"/>
                          <a:cs typeface="+mn-cs"/>
                        </a:rPr>
                        <a:t>（成長モデル）</a:t>
                      </a:r>
                      <a:endParaRPr kumimoji="1" lang="en-US" altLang="ja-JP" sz="9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effectLst/>
                        </a:rPr>
                        <a:t>国家主導の強力な経済体制。</a:t>
                      </a:r>
                      <a:endParaRPr kumimoji="1" lang="en-US" altLang="ja-JP" sz="900" dirty="0">
                        <a:solidFill>
                          <a:schemeClr val="tx1"/>
                        </a:solidFill>
                        <a:effectLst/>
                      </a:endParaRPr>
                    </a:p>
                    <a:p>
                      <a:pPr algn="l"/>
                      <a:r>
                        <a:rPr kumimoji="1" lang="ja-JP" altLang="en-US" sz="900" dirty="0">
                          <a:solidFill>
                            <a:schemeClr val="tx1"/>
                          </a:solidFill>
                          <a:effectLst/>
                        </a:rPr>
                        <a:t>経済情勢に対応して柔軟に政策転換。</a:t>
                      </a:r>
                      <a:endParaRPr kumimoji="1" lang="en-US" altLang="ja-JP" sz="900" dirty="0">
                        <a:solidFill>
                          <a:schemeClr val="tx1"/>
                        </a:solidFill>
                        <a:effectLst/>
                      </a:endParaRPr>
                    </a:p>
                    <a:p>
                      <a:pPr algn="l"/>
                      <a:r>
                        <a:rPr kumimoji="1" lang="ja-JP" altLang="en-US" sz="900" dirty="0">
                          <a:solidFill>
                            <a:schemeClr val="tx1"/>
                          </a:solidFill>
                          <a:effectLst/>
                        </a:rPr>
                        <a:t>海外から「ヒト・モノ・カネ」を積極導入。</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国と州が中心となって、新たなイノベーションを生み出すための政策を進めていく中で、</a:t>
                      </a:r>
                      <a:r>
                        <a:rPr kumimoji="1" lang="en-US" altLang="ja-JP" sz="900" dirty="0">
                          <a:solidFill>
                            <a:schemeClr val="tx1"/>
                          </a:solidFill>
                          <a:effectLst/>
                        </a:rPr>
                        <a:t>AI</a:t>
                      </a:r>
                      <a:r>
                        <a:rPr kumimoji="1" lang="ja-JP" altLang="en-US" sz="900" dirty="0">
                          <a:solidFill>
                            <a:schemeClr val="tx1"/>
                          </a:solidFill>
                          <a:effectLst/>
                        </a:rPr>
                        <a:t>分野の高い競争力を活かした戦略を推進。</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党・中央政府の方針のもと、深圳市が国内外から高度人材を集め、リスクマネーの供給や知財の証券化といった金融機能を補完しながら、民営企業支援、民によるエコシステム促進を通じて、イノベーション都市の高度化を推進。</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98056011"/>
                  </a:ext>
                </a:extLst>
              </a:tr>
              <a:tr h="424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リーダーシップ</a:t>
                      </a:r>
                      <a:endParaRPr kumimoji="1" lang="en-US" altLang="ja-JP" sz="1100" kern="1200" dirty="0">
                        <a:solidFill>
                          <a:schemeClr val="tx1"/>
                        </a:solidFill>
                        <a:effectLst/>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effectLst/>
                        </a:rPr>
                        <a:t>長期間行政のトップを務めた歴代首相がリーダーシップ。</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連邦政府とオンタリオ州が連動して成長産業の育成・支援の取組みを主導</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党・中央政府の方針のもと、深圳市が具体の政策、取組みを主導。</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364005206"/>
                  </a:ext>
                </a:extLst>
              </a:tr>
              <a:tr h="6306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国との関係</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lang="ja-JP" altLang="en-US" sz="900" dirty="0">
                          <a:solidFill>
                            <a:schemeClr val="tx1"/>
                          </a:solidFill>
                          <a:effectLst/>
                        </a:rPr>
                        <a:t>・国が主導。</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72000" indent="-72000" algn="l">
                        <a:buFont typeface="Arial" panose="020B0604020202020204" pitchFamily="34" charset="0"/>
                        <a:buChar char="•"/>
                      </a:pPr>
                      <a:r>
                        <a:rPr kumimoji="1" lang="ja-JP" altLang="en-US" sz="900" dirty="0">
                          <a:solidFill>
                            <a:schemeClr val="tx1"/>
                          </a:solidFill>
                          <a:effectLst/>
                        </a:rPr>
                        <a:t>連邦政府と州政府がカナダの政府活動の重要な担い手となっており、地方政府に対して圧倒的な財政規模。</a:t>
                      </a:r>
                      <a:endParaRPr kumimoji="1" lang="en-US" altLang="ja-JP" sz="900" dirty="0">
                        <a:solidFill>
                          <a:schemeClr val="tx1"/>
                        </a:solidFill>
                        <a:effectLst/>
                      </a:endParaRPr>
                    </a:p>
                    <a:p>
                      <a:pPr marL="72000" indent="-72000" algn="l">
                        <a:buFont typeface="Arial" panose="020B0604020202020204" pitchFamily="34" charset="0"/>
                        <a:buChar char="•"/>
                      </a:pPr>
                      <a:r>
                        <a:rPr kumimoji="1" lang="ja-JP" altLang="en-US" sz="900" dirty="0">
                          <a:solidFill>
                            <a:schemeClr val="tx1"/>
                          </a:solidFill>
                          <a:effectLst/>
                        </a:rPr>
                        <a:t>トロント市へは一層制自治体として広範な権限を付与。</a:t>
                      </a:r>
                      <a:endParaRPr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effectLst/>
                        </a:rPr>
                        <a:t>・党・中央政府の指導、指示及び支援を受け、深圳市が具体の政策、取組みを推進。</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32983037"/>
                  </a:ext>
                </a:extLst>
              </a:tr>
            </a:tbl>
          </a:graphicData>
        </a:graphic>
      </p:graphicFrame>
      <p:sp>
        <p:nvSpPr>
          <p:cNvPr id="5" name="テキスト ボックス 4"/>
          <p:cNvSpPr txBox="1"/>
          <p:nvPr/>
        </p:nvSpPr>
        <p:spPr>
          <a:xfrm>
            <a:off x="168458" y="5418057"/>
            <a:ext cx="8793309" cy="1246495"/>
          </a:xfrm>
          <a:prstGeom prst="rect">
            <a:avLst/>
          </a:prstGeom>
          <a:noFill/>
          <a:ln>
            <a:solidFill>
              <a:schemeClr val="tx1"/>
            </a:solidFill>
            <a:prstDash val="solid"/>
          </a:ln>
        </p:spPr>
        <p:txBody>
          <a:bodyPr wrap="square" rtlCol="0">
            <a:spAutoFit/>
          </a:bodyPr>
          <a:lstStyle/>
          <a:p>
            <a:r>
              <a:rPr kumimoji="1" lang="ja-JP" altLang="en-US" sz="800" dirty="0"/>
              <a:t>参考　</a:t>
            </a:r>
            <a:r>
              <a:rPr kumimoji="1" lang="ja-JP" altLang="en-US" sz="800" b="1" dirty="0"/>
              <a:t>大阪都市圏</a:t>
            </a:r>
            <a:endParaRPr kumimoji="1" lang="en-US" altLang="ja-JP" sz="800" b="1" dirty="0"/>
          </a:p>
          <a:p>
            <a:r>
              <a:rPr kumimoji="1" lang="ja-JP" altLang="en-US" sz="800" dirty="0"/>
              <a:t>　　　　</a:t>
            </a:r>
            <a:r>
              <a:rPr kumimoji="1" lang="en-US" altLang="ja-JP" sz="800" dirty="0"/>
              <a:t>【</a:t>
            </a:r>
            <a:r>
              <a:rPr kumimoji="1" lang="ja-JP" altLang="en-US" sz="800" dirty="0"/>
              <a:t>エリアの規模</a:t>
            </a:r>
            <a:r>
              <a:rPr kumimoji="1" lang="en-US" altLang="ja-JP" sz="800" dirty="0"/>
              <a:t>】</a:t>
            </a:r>
            <a:r>
              <a:rPr kumimoji="1" lang="ja-JP" altLang="en-US" sz="800" dirty="0"/>
              <a:t>　　</a:t>
            </a:r>
            <a:endParaRPr kumimoji="1" lang="en-US" altLang="ja-JP" sz="800" dirty="0"/>
          </a:p>
          <a:p>
            <a:r>
              <a:rPr kumimoji="1" lang="ja-JP" altLang="en-US" sz="800" dirty="0"/>
              <a:t>　　　　　大阪市　人口約</a:t>
            </a:r>
            <a:r>
              <a:rPr kumimoji="1" lang="en-US" altLang="ja-JP" sz="800" dirty="0"/>
              <a:t>275</a:t>
            </a:r>
            <a:r>
              <a:rPr kumimoji="1" lang="ja-JP" altLang="en-US" sz="800" dirty="0"/>
              <a:t>万人</a:t>
            </a:r>
            <a:r>
              <a:rPr kumimoji="1" lang="en-US" altLang="ja-JP" sz="800" dirty="0"/>
              <a:t>/</a:t>
            </a:r>
            <a:r>
              <a:rPr kumimoji="1" lang="ja-JP" altLang="en-US" sz="800" dirty="0"/>
              <a:t>面積</a:t>
            </a:r>
            <a:r>
              <a:rPr kumimoji="1" lang="en-US" altLang="ja-JP" sz="800" dirty="0"/>
              <a:t>230</a:t>
            </a:r>
            <a:r>
              <a:rPr kumimoji="1" lang="ja-JP" altLang="en-US" sz="800" dirty="0"/>
              <a:t>㎢　　　大阪府　人口約</a:t>
            </a:r>
            <a:r>
              <a:rPr kumimoji="1" lang="en-US" altLang="ja-JP" sz="800" dirty="0"/>
              <a:t>880</a:t>
            </a:r>
            <a:r>
              <a:rPr kumimoji="1" lang="ja-JP" altLang="en-US" sz="800" dirty="0"/>
              <a:t>万人</a:t>
            </a:r>
            <a:r>
              <a:rPr kumimoji="1" lang="en-US" altLang="ja-JP" sz="800" dirty="0"/>
              <a:t>/</a:t>
            </a:r>
            <a:r>
              <a:rPr kumimoji="1" lang="ja-JP" altLang="en-US" sz="800" dirty="0"/>
              <a:t>面積</a:t>
            </a:r>
            <a:r>
              <a:rPr kumimoji="1" lang="en-US" altLang="ja-JP" sz="800" dirty="0"/>
              <a:t>1,900</a:t>
            </a:r>
            <a:r>
              <a:rPr kumimoji="1" lang="ja-JP" altLang="en-US" sz="800" dirty="0"/>
              <a:t>㎢ 　　大阪都市圏　</a:t>
            </a:r>
            <a:r>
              <a:rPr kumimoji="1" lang="zh-TW" altLang="en-US" sz="800" dirty="0"/>
              <a:t>人口約</a:t>
            </a:r>
            <a:r>
              <a:rPr kumimoji="1" lang="en-US" altLang="zh-TW" sz="800" dirty="0"/>
              <a:t>1,200</a:t>
            </a:r>
            <a:r>
              <a:rPr kumimoji="1" lang="zh-TW" altLang="en-US" sz="800" dirty="0"/>
              <a:t>万人</a:t>
            </a:r>
            <a:r>
              <a:rPr kumimoji="1" lang="en-US" altLang="zh-TW" sz="800" dirty="0"/>
              <a:t>/</a:t>
            </a:r>
            <a:r>
              <a:rPr kumimoji="1" lang="zh-TW" altLang="en-US" sz="800" dirty="0"/>
              <a:t>面積約</a:t>
            </a:r>
            <a:r>
              <a:rPr kumimoji="1" lang="en-US" altLang="zh-TW" sz="800" dirty="0"/>
              <a:t>3,400㎢</a:t>
            </a:r>
            <a:r>
              <a:rPr kumimoji="1" lang="ja-JP" altLang="en-US" sz="800" dirty="0"/>
              <a:t>　　関西広域連合 人口約</a:t>
            </a:r>
            <a:r>
              <a:rPr kumimoji="1" lang="en-US" altLang="ja-JP" sz="800" dirty="0"/>
              <a:t>2,180</a:t>
            </a:r>
            <a:r>
              <a:rPr kumimoji="1" lang="ja-JP" altLang="en-US" sz="800" dirty="0"/>
              <a:t>万人</a:t>
            </a:r>
            <a:r>
              <a:rPr kumimoji="1" lang="en-US" altLang="ja-JP" sz="800" dirty="0"/>
              <a:t>/</a:t>
            </a:r>
            <a:r>
              <a:rPr kumimoji="1" lang="ja-JP" altLang="en-US" sz="800" dirty="0"/>
              <a:t>面積約</a:t>
            </a:r>
            <a:r>
              <a:rPr kumimoji="1" lang="en-US" altLang="ja-JP" sz="800" dirty="0"/>
              <a:t>35,000</a:t>
            </a:r>
            <a:r>
              <a:rPr kumimoji="1" lang="ja-JP" altLang="en-US" sz="800" dirty="0"/>
              <a:t>㎢</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産業構造</a:t>
            </a:r>
            <a:r>
              <a:rPr kumimoji="1" lang="en-US" altLang="ja-JP" sz="800" dirty="0"/>
              <a:t>】</a:t>
            </a:r>
          </a:p>
          <a:p>
            <a:r>
              <a:rPr kumimoji="1" lang="ja-JP" altLang="en-US" sz="800" dirty="0"/>
              <a:t>　　　　　卸売・小売業、専門・科学技術、業務支援サービス業、情報通信業など第三次産業のウエイトが高い。製造業も大きなウエイトを占める。</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政策展開</a:t>
            </a:r>
            <a:r>
              <a:rPr kumimoji="1" lang="en-US" altLang="ja-JP" sz="800" dirty="0"/>
              <a:t>】</a:t>
            </a:r>
          </a:p>
          <a:p>
            <a:pPr>
              <a:spcBef>
                <a:spcPts val="300"/>
              </a:spcBef>
            </a:pPr>
            <a:r>
              <a:rPr kumimoji="1" lang="ja-JP" altLang="en-US" sz="800" dirty="0"/>
              <a:t>　　　　　副首都・大阪の発展を加速させるインパクトとして、大阪・関西万博を開催するほか、統合型リゾート（</a:t>
            </a:r>
            <a:r>
              <a:rPr kumimoji="1" lang="en-US" altLang="ja-JP" sz="800" dirty="0"/>
              <a:t>IR</a:t>
            </a:r>
            <a:r>
              <a:rPr kumimoji="1" lang="ja-JP" altLang="en-US" sz="800" dirty="0"/>
              <a:t>）の立地推進に取り組む。</a:t>
            </a:r>
            <a:endParaRPr kumimoji="1" lang="en-US" altLang="ja-JP" sz="800" dirty="0"/>
          </a:p>
          <a:p>
            <a:pPr>
              <a:spcBef>
                <a:spcPts val="300"/>
              </a:spcBef>
            </a:pPr>
            <a:r>
              <a:rPr kumimoji="1" lang="ja-JP" altLang="en-US" sz="800" dirty="0"/>
              <a:t>　　　　　仕組み面では、新たな大都市制度として特別区制度の導入に向け、</a:t>
            </a:r>
            <a:r>
              <a:rPr kumimoji="1" lang="en-US" altLang="ja-JP" sz="800" dirty="0"/>
              <a:t>2</a:t>
            </a:r>
            <a:r>
              <a:rPr kumimoji="1" lang="ja-JP" altLang="en-US" sz="800" dirty="0"/>
              <a:t>度の住民投票を実施したがいずれも否決（</a:t>
            </a:r>
            <a:r>
              <a:rPr kumimoji="1" lang="en-US" altLang="ja-JP" sz="800" dirty="0"/>
              <a:t>2015</a:t>
            </a:r>
            <a:r>
              <a:rPr kumimoji="1" lang="ja-JP" altLang="en-US" sz="800" dirty="0" err="1"/>
              <a:t>、</a:t>
            </a:r>
            <a:r>
              <a:rPr kumimoji="1" lang="en-US" altLang="ja-JP" sz="800" dirty="0"/>
              <a:t>2020</a:t>
            </a:r>
            <a:r>
              <a:rPr kumimoji="1" lang="ja-JP" altLang="en-US" sz="800" dirty="0"/>
              <a:t>）→府市一体で成長政策を進めるため、府市一体条例を制定</a:t>
            </a:r>
            <a:r>
              <a:rPr kumimoji="1" lang="en-US" altLang="ja-JP" sz="800" dirty="0"/>
              <a:t>(2021</a:t>
            </a:r>
            <a:r>
              <a:rPr kumimoji="1" lang="ja-JP" altLang="en-US" sz="800" dirty="0"/>
              <a:t>）。　　　 　　　</a:t>
            </a:r>
            <a:r>
              <a:rPr kumimoji="1" lang="ja-JP" altLang="en-US" sz="900" dirty="0"/>
              <a:t>　</a:t>
            </a:r>
          </a:p>
        </p:txBody>
      </p:sp>
      <p:sp>
        <p:nvSpPr>
          <p:cNvPr id="8"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736379" y="6540046"/>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4809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nvGraphicFramePr>
        <p:xfrm>
          <a:off x="76200" y="379421"/>
          <a:ext cx="8986085" cy="5918347"/>
        </p:xfrm>
        <a:graphic>
          <a:graphicData uri="http://schemas.openxmlformats.org/drawingml/2006/table">
            <a:tbl>
              <a:tblPr firstRow="1" bandRow="1">
                <a:tableStyleId>{2D5ABB26-0587-4C30-8999-92F81FD0307C}</a:tableStyleId>
              </a:tblPr>
              <a:tblGrid>
                <a:gridCol w="219075">
                  <a:extLst>
                    <a:ext uri="{9D8B030D-6E8A-4147-A177-3AD203B41FA5}">
                      <a16:colId xmlns:a16="http://schemas.microsoft.com/office/drawing/2014/main" val="3822818661"/>
                    </a:ext>
                  </a:extLst>
                </a:gridCol>
                <a:gridCol w="885824">
                  <a:extLst>
                    <a:ext uri="{9D8B030D-6E8A-4147-A177-3AD203B41FA5}">
                      <a16:colId xmlns:a16="http://schemas.microsoft.com/office/drawing/2014/main" val="3896476162"/>
                    </a:ext>
                  </a:extLst>
                </a:gridCol>
                <a:gridCol w="3914775">
                  <a:extLst>
                    <a:ext uri="{9D8B030D-6E8A-4147-A177-3AD203B41FA5}">
                      <a16:colId xmlns:a16="http://schemas.microsoft.com/office/drawing/2014/main" val="1586775745"/>
                    </a:ext>
                  </a:extLst>
                </a:gridCol>
                <a:gridCol w="3966411">
                  <a:extLst>
                    <a:ext uri="{9D8B030D-6E8A-4147-A177-3AD203B41FA5}">
                      <a16:colId xmlns:a16="http://schemas.microsoft.com/office/drawing/2014/main" val="1436176693"/>
                    </a:ext>
                  </a:extLst>
                </a:gridCol>
              </a:tblGrid>
              <a:tr h="403748">
                <a:tc gridSpan="2">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r>
                        <a:rPr kumimoji="1" lang="ja-JP" altLang="en-US" sz="1400" kern="1200" dirty="0">
                          <a:solidFill>
                            <a:schemeClr val="tx1"/>
                          </a:solidFill>
                          <a:latin typeface="+mn-lt"/>
                          <a:ea typeface="+mn-ea"/>
                          <a:cs typeface="+mn-cs"/>
                        </a:rPr>
                        <a:t>会津若松</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福　　　　岡</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1967788">
                <a:tc gridSpan="2">
                  <a:txBody>
                    <a:bodyPr/>
                    <a:lstStyle/>
                    <a:p>
                      <a:pPr algn="ctr"/>
                      <a:r>
                        <a:rPr kumimoji="1" lang="ja-JP" altLang="en-US" sz="1100" dirty="0">
                          <a:solidFill>
                            <a:schemeClr val="tx1"/>
                          </a:solidFill>
                        </a:rPr>
                        <a:t>都市の概要</a:t>
                      </a:r>
                      <a:endParaRPr kumimoji="1" lang="en-US" altLang="ja-JP" sz="11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hMerge="1">
                  <a:txBody>
                    <a:bodyPr/>
                    <a:lstStyle/>
                    <a:p>
                      <a:pPr algn="ctr"/>
                      <a:endParaRPr kumimoji="1" lang="en-US" altLang="ja-JP" sz="1100" dirty="0">
                        <a:solidFill>
                          <a:srgbClr val="002060"/>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en-US" altLang="ja-JP" sz="900" b="0" u="none" dirty="0">
                        <a:solidFill>
                          <a:schemeClr val="tx1"/>
                        </a:solidFill>
                      </a:endParaRPr>
                    </a:p>
                    <a:p>
                      <a:r>
                        <a:rPr kumimoji="1" lang="ja-JP" altLang="en-US" sz="900" b="0" u="none" dirty="0">
                          <a:solidFill>
                            <a:schemeClr val="tx1"/>
                          </a:solidFill>
                        </a:rPr>
                        <a:t>○会津若松市</a:t>
                      </a:r>
                      <a:endParaRPr kumimoji="1" lang="en-US" altLang="zh-TW" sz="900" b="0" u="none" dirty="0">
                        <a:solidFill>
                          <a:schemeClr val="tx1"/>
                        </a:solidFill>
                      </a:endParaRPr>
                    </a:p>
                    <a:p>
                      <a:r>
                        <a:rPr kumimoji="1" lang="ja-JP" altLang="en-US" sz="900" b="0" u="none" dirty="0">
                          <a:solidFill>
                            <a:schemeClr val="tx1"/>
                          </a:solidFill>
                        </a:rPr>
                        <a:t>・</a:t>
                      </a:r>
                      <a:r>
                        <a:rPr kumimoji="1" lang="zh-TW" altLang="en-US" sz="900" b="0" u="none" dirty="0">
                          <a:solidFill>
                            <a:schemeClr val="tx1"/>
                          </a:solidFill>
                        </a:rPr>
                        <a:t>人口</a:t>
                      </a:r>
                      <a:r>
                        <a:rPr kumimoji="1" lang="en-US" altLang="ja-JP" sz="900" b="0" u="none" dirty="0">
                          <a:solidFill>
                            <a:schemeClr val="tx1"/>
                          </a:solidFill>
                        </a:rPr>
                        <a:t>:</a:t>
                      </a:r>
                      <a:r>
                        <a:rPr kumimoji="1" lang="zh-TW" altLang="en-US" sz="900" b="0" u="none" dirty="0">
                          <a:solidFill>
                            <a:schemeClr val="tx1"/>
                          </a:solidFill>
                        </a:rPr>
                        <a:t>約</a:t>
                      </a:r>
                      <a:r>
                        <a:rPr kumimoji="1" lang="en-US" altLang="zh-TW" sz="900" b="0" u="none" dirty="0">
                          <a:solidFill>
                            <a:schemeClr val="tx1"/>
                          </a:solidFill>
                        </a:rPr>
                        <a:t>12</a:t>
                      </a:r>
                      <a:r>
                        <a:rPr kumimoji="1" lang="zh-TW" altLang="en-US" sz="900" b="0" u="none" dirty="0">
                          <a:solidFill>
                            <a:schemeClr val="tx1"/>
                          </a:solidFill>
                        </a:rPr>
                        <a:t>万人（約</a:t>
                      </a:r>
                      <a:r>
                        <a:rPr kumimoji="1" lang="en-US" altLang="zh-TW" sz="900" b="0" u="none" dirty="0">
                          <a:solidFill>
                            <a:schemeClr val="tx1"/>
                          </a:solidFill>
                        </a:rPr>
                        <a:t>5</a:t>
                      </a:r>
                      <a:r>
                        <a:rPr kumimoji="1" lang="zh-TW" altLang="en-US" sz="900" b="0" u="none" dirty="0">
                          <a:solidFill>
                            <a:schemeClr val="tx1"/>
                          </a:solidFill>
                        </a:rPr>
                        <a:t>万世帯）</a:t>
                      </a:r>
                      <a:r>
                        <a:rPr kumimoji="1" lang="ja-JP" altLang="en-US" sz="900" b="0" u="none" dirty="0">
                          <a:solidFill>
                            <a:schemeClr val="tx1"/>
                          </a:solidFill>
                        </a:rPr>
                        <a:t>　／　</a:t>
                      </a:r>
                      <a:r>
                        <a:rPr kumimoji="1" lang="zh-TW" altLang="en-US" sz="900" b="0" u="none" dirty="0">
                          <a:solidFill>
                            <a:schemeClr val="tx1"/>
                          </a:solidFill>
                        </a:rPr>
                        <a:t>面積</a:t>
                      </a:r>
                      <a:r>
                        <a:rPr kumimoji="1" lang="en-US" altLang="ja-JP" sz="900" b="0" u="none" dirty="0">
                          <a:solidFill>
                            <a:schemeClr val="tx1"/>
                          </a:solidFill>
                        </a:rPr>
                        <a:t>:</a:t>
                      </a:r>
                      <a:r>
                        <a:rPr kumimoji="1" lang="zh-TW" altLang="en-US" sz="900" b="0" u="none" dirty="0">
                          <a:solidFill>
                            <a:schemeClr val="tx1"/>
                          </a:solidFill>
                        </a:rPr>
                        <a:t>約</a:t>
                      </a:r>
                      <a:r>
                        <a:rPr kumimoji="1" lang="en-US" altLang="zh-TW" sz="900" b="0" u="none" dirty="0">
                          <a:solidFill>
                            <a:schemeClr val="tx1"/>
                          </a:solidFill>
                        </a:rPr>
                        <a:t>380㎢</a:t>
                      </a:r>
                    </a:p>
                    <a:p>
                      <a:endParaRPr kumimoji="1" lang="en-US" altLang="ja-JP" sz="500" b="0" u="none" dirty="0">
                        <a:solidFill>
                          <a:schemeClr val="tx1"/>
                        </a:solidFill>
                      </a:endParaRPr>
                    </a:p>
                    <a:p>
                      <a:r>
                        <a:rPr kumimoji="1" lang="ja-JP" altLang="en-US" sz="900" b="0" u="none" dirty="0">
                          <a:solidFill>
                            <a:schemeClr val="tx1"/>
                          </a:solidFill>
                        </a:rPr>
                        <a:t>（概要）</a:t>
                      </a:r>
                      <a:endParaRPr kumimoji="1" lang="en-US" altLang="ja-JP" sz="900" b="0" u="none" dirty="0">
                        <a:solidFill>
                          <a:schemeClr val="tx1"/>
                        </a:solidFill>
                      </a:endParaRPr>
                    </a:p>
                    <a:p>
                      <a:r>
                        <a:rPr kumimoji="1" lang="ja-JP" altLang="en-US" sz="900" b="0" u="none" dirty="0">
                          <a:solidFill>
                            <a:schemeClr val="tx1"/>
                          </a:solidFill>
                        </a:rPr>
                        <a:t>・電子デバイス・精密機械・非鉄金属産業など高い技術を擁する企業が多数立地。</a:t>
                      </a:r>
                      <a:endParaRPr kumimoji="1" lang="en-US" altLang="ja-JP" sz="900" b="0" u="none" dirty="0">
                        <a:solidFill>
                          <a:schemeClr val="tx1"/>
                        </a:solidFill>
                      </a:endParaRPr>
                    </a:p>
                    <a:p>
                      <a:r>
                        <a:rPr kumimoji="1" lang="ja-JP" altLang="en-US" sz="900" b="0" u="none" dirty="0">
                          <a:solidFill>
                            <a:schemeClr val="tx1"/>
                          </a:solidFill>
                        </a:rPr>
                        <a:t>　会津清酒、会津漆器等の地場産業も盛ん。史跡、名所、温泉地を有する観光地　</a:t>
                      </a:r>
                      <a:endParaRPr kumimoji="1" lang="en-US" altLang="ja-JP" sz="900" b="0" u="none" dirty="0">
                        <a:solidFill>
                          <a:schemeClr val="tx1"/>
                        </a:solidFill>
                      </a:endParaRPr>
                    </a:p>
                    <a:p>
                      <a:r>
                        <a:rPr kumimoji="1" lang="ja-JP" altLang="en-US" sz="900" b="0" u="none" dirty="0">
                          <a:solidFill>
                            <a:schemeClr val="tx1"/>
                          </a:solidFill>
                        </a:rPr>
                        <a:t>　でもある。</a:t>
                      </a:r>
                      <a:r>
                        <a:rPr kumimoji="1" lang="en-US" altLang="ja-JP" sz="900" b="0" u="none" dirty="0">
                          <a:solidFill>
                            <a:schemeClr val="tx1"/>
                          </a:solidFill>
                        </a:rPr>
                        <a:t>ICT</a:t>
                      </a:r>
                      <a:r>
                        <a:rPr kumimoji="1" lang="ja-JP" altLang="en-US" sz="900" b="0" u="none" dirty="0">
                          <a:solidFill>
                            <a:schemeClr val="tx1"/>
                          </a:solidFill>
                        </a:rPr>
                        <a:t>専門大学として県立会津大学が</a:t>
                      </a:r>
                      <a:r>
                        <a:rPr kumimoji="1" lang="en-US" altLang="ja-JP" sz="900" b="0" u="none" dirty="0">
                          <a:solidFill>
                            <a:schemeClr val="tx1"/>
                          </a:solidFill>
                        </a:rPr>
                        <a:t>1993</a:t>
                      </a:r>
                      <a:r>
                        <a:rPr kumimoji="1" lang="ja-JP" altLang="en-US" sz="900" b="0" u="none" dirty="0">
                          <a:solidFill>
                            <a:schemeClr val="tx1"/>
                          </a:solidFill>
                        </a:rPr>
                        <a:t>年に開学。</a:t>
                      </a:r>
                      <a:endParaRPr kumimoji="1" lang="en-US" altLang="ja-JP" sz="900" b="0" u="none" dirty="0">
                        <a:solidFill>
                          <a:schemeClr val="tx1"/>
                        </a:solidFill>
                      </a:endParaRPr>
                    </a:p>
                    <a:p>
                      <a:endParaRPr kumimoji="1" lang="en-US" altLang="ja-JP" sz="500" b="0" u="none" dirty="0">
                        <a:solidFill>
                          <a:schemeClr val="tx1"/>
                        </a:solidFill>
                      </a:endParaRPr>
                    </a:p>
                    <a:p>
                      <a:r>
                        <a:rPr kumimoji="1" lang="ja-JP" altLang="en-US" sz="900" b="0" u="none" dirty="0">
                          <a:solidFill>
                            <a:schemeClr val="tx1"/>
                          </a:solidFill>
                        </a:rPr>
                        <a:t>・近年、</a:t>
                      </a:r>
                      <a:r>
                        <a:rPr kumimoji="1" lang="en-US" altLang="ja-JP" sz="900" b="0" u="none" dirty="0">
                          <a:solidFill>
                            <a:schemeClr val="tx1"/>
                          </a:solidFill>
                        </a:rPr>
                        <a:t>ICT</a:t>
                      </a:r>
                      <a:r>
                        <a:rPr kumimoji="1" lang="ja-JP" altLang="en-US" sz="900" b="0" u="none" dirty="0">
                          <a:solidFill>
                            <a:schemeClr val="tx1"/>
                          </a:solidFill>
                        </a:rPr>
                        <a:t>関連企業の進出が進むとともに、大学発ベンチャー企業も多く創出する</a:t>
                      </a:r>
                      <a:endParaRPr kumimoji="1" lang="en-US" altLang="ja-JP" sz="900" b="0" u="none" dirty="0">
                        <a:solidFill>
                          <a:schemeClr val="tx1"/>
                        </a:solidFill>
                      </a:endParaRPr>
                    </a:p>
                    <a:p>
                      <a:r>
                        <a:rPr kumimoji="1" lang="ja-JP" altLang="en-US" sz="900" b="0" u="none" dirty="0">
                          <a:solidFill>
                            <a:schemeClr val="tx1"/>
                          </a:solidFill>
                        </a:rPr>
                        <a:t>　など発展。</a:t>
                      </a:r>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○福岡市</a:t>
                      </a:r>
                      <a:endParaRPr kumimoji="1" lang="zh-TW" altLang="en-US"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a:t>
                      </a:r>
                      <a:r>
                        <a:rPr kumimoji="1" lang="zh-TW" altLang="en-US" sz="900" b="0" kern="1200" dirty="0">
                          <a:solidFill>
                            <a:schemeClr val="tx1"/>
                          </a:solidFill>
                          <a:latin typeface="+mn-lt"/>
                          <a:ea typeface="+mn-ea"/>
                          <a:cs typeface="+mn-cs"/>
                        </a:rPr>
                        <a:t>人口</a:t>
                      </a:r>
                      <a:r>
                        <a:rPr kumimoji="1" lang="en-US" altLang="zh-TW" sz="900" b="0" kern="1200" dirty="0">
                          <a:solidFill>
                            <a:schemeClr val="tx1"/>
                          </a:solidFill>
                          <a:latin typeface="+mn-lt"/>
                          <a:ea typeface="+mn-ea"/>
                          <a:cs typeface="+mn-cs"/>
                        </a:rPr>
                        <a:t>:</a:t>
                      </a:r>
                      <a:r>
                        <a:rPr kumimoji="1" lang="zh-TW" altLang="en-US" sz="900" b="0" kern="1200" dirty="0">
                          <a:solidFill>
                            <a:schemeClr val="tx1"/>
                          </a:solidFill>
                          <a:latin typeface="+mn-lt"/>
                          <a:ea typeface="+mn-ea"/>
                          <a:cs typeface="+mn-cs"/>
                        </a:rPr>
                        <a:t>約</a:t>
                      </a:r>
                      <a:r>
                        <a:rPr kumimoji="1" lang="en-US" altLang="zh-TW" sz="900" b="0" kern="1200" dirty="0">
                          <a:solidFill>
                            <a:schemeClr val="tx1"/>
                          </a:solidFill>
                          <a:latin typeface="+mn-lt"/>
                          <a:ea typeface="+mn-ea"/>
                          <a:cs typeface="+mn-cs"/>
                        </a:rPr>
                        <a:t>162</a:t>
                      </a:r>
                      <a:r>
                        <a:rPr kumimoji="1" lang="zh-TW" altLang="en-US" sz="900" b="0" kern="1200" dirty="0">
                          <a:solidFill>
                            <a:schemeClr val="tx1"/>
                          </a:solidFill>
                          <a:latin typeface="+mn-lt"/>
                          <a:ea typeface="+mn-ea"/>
                          <a:cs typeface="+mn-cs"/>
                        </a:rPr>
                        <a:t>万人（約</a:t>
                      </a:r>
                      <a:r>
                        <a:rPr kumimoji="1" lang="en-US" altLang="zh-TW" sz="900" b="0" kern="1200" dirty="0">
                          <a:solidFill>
                            <a:schemeClr val="tx1"/>
                          </a:solidFill>
                          <a:latin typeface="+mn-lt"/>
                          <a:ea typeface="+mn-ea"/>
                          <a:cs typeface="+mn-cs"/>
                        </a:rPr>
                        <a:t>84</a:t>
                      </a:r>
                      <a:r>
                        <a:rPr kumimoji="1" lang="zh-TW" altLang="en-US" sz="900" b="0" kern="1200" dirty="0">
                          <a:solidFill>
                            <a:schemeClr val="tx1"/>
                          </a:solidFill>
                          <a:latin typeface="+mn-lt"/>
                          <a:ea typeface="+mn-ea"/>
                          <a:cs typeface="+mn-cs"/>
                        </a:rPr>
                        <a:t>万世帯）</a:t>
                      </a:r>
                      <a:r>
                        <a:rPr kumimoji="1" lang="ja-JP" altLang="en-US" sz="900" b="0" kern="1200" dirty="0">
                          <a:solidFill>
                            <a:schemeClr val="tx1"/>
                          </a:solidFill>
                          <a:latin typeface="+mn-lt"/>
                          <a:ea typeface="+mn-ea"/>
                          <a:cs typeface="+mn-cs"/>
                        </a:rPr>
                        <a:t>　／　</a:t>
                      </a:r>
                      <a:r>
                        <a:rPr kumimoji="1" lang="zh-TW" altLang="en-US" sz="900" b="0" kern="1200" dirty="0">
                          <a:solidFill>
                            <a:schemeClr val="tx1"/>
                          </a:solidFill>
                          <a:latin typeface="+mn-lt"/>
                          <a:ea typeface="+mn-ea"/>
                          <a:cs typeface="+mn-cs"/>
                        </a:rPr>
                        <a:t>面積</a:t>
                      </a:r>
                      <a:r>
                        <a:rPr kumimoji="1" lang="en-US" altLang="zh-TW" sz="900" b="0" kern="1200" dirty="0">
                          <a:solidFill>
                            <a:schemeClr val="tx1"/>
                          </a:solidFill>
                          <a:latin typeface="+mn-lt"/>
                          <a:ea typeface="+mn-ea"/>
                          <a:cs typeface="+mn-cs"/>
                        </a:rPr>
                        <a:t>:</a:t>
                      </a:r>
                      <a:r>
                        <a:rPr kumimoji="1" lang="zh-TW" altLang="en-US" sz="900" b="0" kern="1200" dirty="0">
                          <a:solidFill>
                            <a:schemeClr val="tx1"/>
                          </a:solidFill>
                          <a:latin typeface="+mn-lt"/>
                          <a:ea typeface="+mn-ea"/>
                          <a:cs typeface="+mn-cs"/>
                        </a:rPr>
                        <a:t>約</a:t>
                      </a:r>
                      <a:r>
                        <a:rPr kumimoji="1" lang="en-US" altLang="zh-TW" sz="900" b="0" kern="1200" dirty="0">
                          <a:solidFill>
                            <a:schemeClr val="tx1"/>
                          </a:solidFill>
                          <a:latin typeface="+mn-lt"/>
                          <a:ea typeface="+mn-ea"/>
                          <a:cs typeface="+mn-cs"/>
                        </a:rPr>
                        <a:t>343㎢</a:t>
                      </a:r>
                    </a:p>
                    <a:p>
                      <a:pPr algn="l"/>
                      <a:endParaRPr kumimoji="1" lang="en-US" altLang="ja-JP" sz="5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（概要）</a:t>
                      </a:r>
                    </a:p>
                    <a:p>
                      <a:pPr algn="l"/>
                      <a:r>
                        <a:rPr kumimoji="1" lang="ja-JP" altLang="en-US" sz="900" b="0" kern="1200" dirty="0">
                          <a:solidFill>
                            <a:schemeClr val="tx1"/>
                          </a:solidFill>
                          <a:latin typeface="+mn-lt"/>
                          <a:ea typeface="+mn-ea"/>
                          <a:cs typeface="+mn-cs"/>
                        </a:rPr>
                        <a:t>・第三次産業が主軸。卸売・小売業や専門・科学技術、業務支援サービス業、不動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産業のウエイトが高い一方、製造業のウエイトは低い。</a:t>
                      </a:r>
                      <a:endParaRPr kumimoji="1" lang="en-US" altLang="ja-JP" sz="900" b="0" kern="1200" dirty="0">
                        <a:solidFill>
                          <a:schemeClr val="tx1"/>
                        </a:solidFill>
                        <a:latin typeface="+mn-lt"/>
                        <a:ea typeface="+mn-ea"/>
                        <a:cs typeface="+mn-cs"/>
                      </a:endParaRPr>
                    </a:p>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・観光客数や立地企業数等が伸び、その結果、市税収入や雇用が増加。人口も増</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a:t>
                      </a:r>
                      <a:r>
                        <a:rPr kumimoji="1" lang="ja-JP" altLang="en-US" sz="900" b="0" kern="1200" dirty="0" err="1">
                          <a:solidFill>
                            <a:schemeClr val="tx1"/>
                          </a:solidFill>
                          <a:latin typeface="+mn-lt"/>
                          <a:ea typeface="+mn-ea"/>
                          <a:cs typeface="+mn-cs"/>
                        </a:rPr>
                        <a:t>加し</a:t>
                      </a:r>
                      <a:r>
                        <a:rPr kumimoji="1" lang="ja-JP" altLang="en-US" sz="900" b="0" kern="1200" dirty="0">
                          <a:solidFill>
                            <a:schemeClr val="tx1"/>
                          </a:solidFill>
                          <a:latin typeface="+mn-lt"/>
                          <a:ea typeface="+mn-ea"/>
                          <a:cs typeface="+mn-cs"/>
                        </a:rPr>
                        <a:t>、住みやすさに対する市民評価向上、まちへの愛着・誇りも高い。</a:t>
                      </a:r>
                      <a:endParaRPr kumimoji="1" lang="en-US" altLang="ja-JP" sz="900" b="0" kern="1200" dirty="0">
                        <a:solidFill>
                          <a:schemeClr val="tx1"/>
                        </a:solidFill>
                        <a:latin typeface="+mn-lt"/>
                        <a:ea typeface="+mn-ea"/>
                        <a:cs typeface="+mn-cs"/>
                      </a:endParaRPr>
                    </a:p>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・特に創業支援に注力し、</a:t>
                      </a:r>
                      <a:r>
                        <a:rPr kumimoji="1" lang="en-US" altLang="ja-JP" sz="900" b="0" kern="1200" dirty="0">
                          <a:solidFill>
                            <a:schemeClr val="tx1"/>
                          </a:solidFill>
                          <a:latin typeface="+mn-lt"/>
                          <a:ea typeface="+mn-ea"/>
                          <a:cs typeface="+mn-cs"/>
                        </a:rPr>
                        <a:t>2014</a:t>
                      </a:r>
                      <a:r>
                        <a:rPr kumimoji="1" lang="ja-JP" altLang="en-US" sz="900" b="0" kern="1200" dirty="0">
                          <a:solidFill>
                            <a:schemeClr val="tx1"/>
                          </a:solidFill>
                          <a:latin typeface="+mn-lt"/>
                          <a:ea typeface="+mn-ea"/>
                          <a:cs typeface="+mn-cs"/>
                        </a:rPr>
                        <a:t>年</a:t>
                      </a:r>
                      <a:r>
                        <a:rPr kumimoji="1" lang="en-US" altLang="ja-JP" sz="900" b="0" kern="1200" dirty="0">
                          <a:solidFill>
                            <a:schemeClr val="tx1"/>
                          </a:solidFill>
                          <a:latin typeface="+mn-lt"/>
                          <a:ea typeface="+mn-ea"/>
                          <a:cs typeface="+mn-cs"/>
                        </a:rPr>
                        <a:t>3</a:t>
                      </a:r>
                      <a:r>
                        <a:rPr kumimoji="1" lang="ja-JP" altLang="en-US" sz="900" b="0" kern="1200" dirty="0">
                          <a:solidFill>
                            <a:schemeClr val="tx1"/>
                          </a:solidFill>
                          <a:latin typeface="+mn-lt"/>
                          <a:ea typeface="+mn-ea"/>
                          <a:cs typeface="+mn-cs"/>
                        </a:rPr>
                        <a:t>月に国家戦略特区（グローバル創業・雇用創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出特区）に選定。</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5824049"/>
                  </a:ext>
                </a:extLst>
              </a:tr>
              <a:tr h="1443959">
                <a:tc>
                  <a:txBody>
                    <a:bodyPr/>
                    <a:lstStyle/>
                    <a:p>
                      <a:pPr algn="ctr"/>
                      <a:endParaRPr kumimoji="1" lang="en-US" altLang="ja-JP" sz="1100" dirty="0">
                        <a:solidFill>
                          <a:schemeClr val="accent5">
                            <a:lumMod val="50000"/>
                          </a:schemeClr>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100" dirty="0">
                          <a:solidFill>
                            <a:schemeClr val="tx1"/>
                          </a:solidFill>
                        </a:rPr>
                        <a:t>都市の広がり</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tcPr>
                </a:tc>
                <a:tc>
                  <a:txBody>
                    <a:bodyPr/>
                    <a:lstStyle/>
                    <a:p>
                      <a:pPr algn="l"/>
                      <a:endParaRPr kumimoji="1" lang="en-US" altLang="ja-JP" sz="300" b="0" kern="1200" dirty="0">
                        <a:solidFill>
                          <a:schemeClr val="tx1"/>
                        </a:solidFill>
                        <a:latin typeface="+mn-lt"/>
                        <a:ea typeface="+mn-ea"/>
                        <a:cs typeface="+mn-cs"/>
                      </a:endParaRPr>
                    </a:p>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○福岡都市圏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・人口</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約</a:t>
                      </a:r>
                      <a:r>
                        <a:rPr kumimoji="1" lang="en-US" altLang="ja-JP" sz="900" b="0" kern="1200" dirty="0">
                          <a:solidFill>
                            <a:schemeClr val="tx1"/>
                          </a:solidFill>
                          <a:latin typeface="+mn-lt"/>
                          <a:ea typeface="+mn-ea"/>
                          <a:cs typeface="+mn-cs"/>
                        </a:rPr>
                        <a:t>257</a:t>
                      </a:r>
                      <a:r>
                        <a:rPr kumimoji="1" lang="ja-JP" altLang="en-US" sz="900" b="0" kern="1200" dirty="0">
                          <a:solidFill>
                            <a:schemeClr val="tx1"/>
                          </a:solidFill>
                          <a:latin typeface="+mn-lt"/>
                          <a:ea typeface="+mn-ea"/>
                          <a:cs typeface="+mn-cs"/>
                        </a:rPr>
                        <a:t>万人（約</a:t>
                      </a:r>
                      <a:r>
                        <a:rPr kumimoji="1" lang="en-US" altLang="ja-JP" sz="900" b="0" kern="1200" dirty="0">
                          <a:solidFill>
                            <a:schemeClr val="tx1"/>
                          </a:solidFill>
                          <a:latin typeface="+mn-lt"/>
                          <a:ea typeface="+mn-ea"/>
                          <a:cs typeface="+mn-cs"/>
                        </a:rPr>
                        <a:t>126</a:t>
                      </a:r>
                      <a:r>
                        <a:rPr kumimoji="1" lang="ja-JP" altLang="en-US" sz="900" b="0" kern="1200" dirty="0">
                          <a:solidFill>
                            <a:schemeClr val="tx1"/>
                          </a:solidFill>
                          <a:latin typeface="+mn-lt"/>
                          <a:ea typeface="+mn-ea"/>
                          <a:cs typeface="+mn-cs"/>
                        </a:rPr>
                        <a:t>万世帯）　／　面積：約</a:t>
                      </a:r>
                      <a:r>
                        <a:rPr kumimoji="1" lang="en-US" altLang="ja-JP" sz="900" b="0" kern="1200" dirty="0">
                          <a:solidFill>
                            <a:schemeClr val="tx1"/>
                          </a:solidFill>
                          <a:latin typeface="+mn-lt"/>
                          <a:ea typeface="+mn-ea"/>
                          <a:cs typeface="+mn-cs"/>
                        </a:rPr>
                        <a:t>1,172k㎡</a:t>
                      </a:r>
                    </a:p>
                    <a:p>
                      <a:pPr algn="l"/>
                      <a:r>
                        <a:rPr kumimoji="1" lang="ja-JP" altLang="en-US" sz="900" b="0" kern="1200" dirty="0">
                          <a:solidFill>
                            <a:schemeClr val="tx1"/>
                          </a:solidFill>
                          <a:latin typeface="+mn-lt"/>
                          <a:ea typeface="+mn-ea"/>
                          <a:cs typeface="+mn-cs"/>
                        </a:rPr>
                        <a:t>・福岡市とその周辺</a:t>
                      </a:r>
                      <a:r>
                        <a:rPr kumimoji="1" lang="en-US" altLang="ja-JP" sz="900" b="0" kern="1200" dirty="0">
                          <a:solidFill>
                            <a:schemeClr val="tx1"/>
                          </a:solidFill>
                          <a:latin typeface="+mn-lt"/>
                          <a:ea typeface="+mn-ea"/>
                          <a:cs typeface="+mn-cs"/>
                        </a:rPr>
                        <a:t>16</a:t>
                      </a:r>
                      <a:r>
                        <a:rPr kumimoji="1" lang="ja-JP" altLang="en-US" sz="900" b="0" kern="1200" dirty="0">
                          <a:solidFill>
                            <a:schemeClr val="tx1"/>
                          </a:solidFill>
                          <a:latin typeface="+mn-lt"/>
                          <a:ea typeface="+mn-ea"/>
                          <a:cs typeface="+mn-cs"/>
                        </a:rPr>
                        <a:t>市町。</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宗像市、筑紫野市、糸島市等を合わせた区域。</a:t>
                      </a:r>
                      <a:endParaRPr kumimoji="1" lang="en-US" altLang="ja-JP" sz="900" b="0" kern="1200" dirty="0">
                        <a:solidFill>
                          <a:schemeClr val="tx1"/>
                        </a:solidFill>
                        <a:latin typeface="+mn-lt"/>
                        <a:ea typeface="+mn-ea"/>
                        <a:cs typeface="+mn-cs"/>
                      </a:endParaRPr>
                    </a:p>
                    <a:p>
                      <a:pPr algn="l"/>
                      <a:endParaRPr kumimoji="1" lang="en-US" altLang="ja-JP" sz="3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・福岡地域戦略推進協議会を設立。</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経済界、九州大学、福岡市を中心とする産学官民の事業創出プラットフォーム。</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スタートアップ、圏域内と圏域外・海外の組織との橋渡し役などワンストップ窓口。</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5204800"/>
                  </a:ext>
                </a:extLst>
              </a:tr>
              <a:tr h="2102852">
                <a:tc gridSpan="2">
                  <a:txBody>
                    <a:bodyPr/>
                    <a:lstStyle/>
                    <a:p>
                      <a:pPr algn="ctr"/>
                      <a:r>
                        <a:rPr kumimoji="1" lang="ja-JP" altLang="en-US" sz="1100" dirty="0">
                          <a:solidFill>
                            <a:schemeClr val="tx1"/>
                          </a:solidFill>
                        </a:rPr>
                        <a:t>政策展開</a:t>
                      </a:r>
                      <a:endParaRPr kumimoji="1" lang="en-US" altLang="ja-JP" sz="1100" dirty="0">
                        <a:solidFill>
                          <a:schemeClr val="tx1"/>
                        </a:solidFill>
                      </a:endParaRPr>
                    </a:p>
                    <a:p>
                      <a:pPr algn="ctr"/>
                      <a:r>
                        <a:rPr kumimoji="1" lang="ja-JP" altLang="en-US" sz="1100" dirty="0">
                          <a:solidFill>
                            <a:schemeClr val="tx1"/>
                          </a:solidFill>
                        </a:rPr>
                        <a:t>・</a:t>
                      </a:r>
                      <a:endParaRPr kumimoji="1" lang="en-US" altLang="ja-JP" sz="1100" dirty="0">
                        <a:solidFill>
                          <a:schemeClr val="tx1"/>
                        </a:solidFill>
                      </a:endParaRPr>
                    </a:p>
                    <a:p>
                      <a:pPr algn="ctr"/>
                      <a:r>
                        <a:rPr kumimoji="1" lang="ja-JP" altLang="en-US" sz="1100" dirty="0">
                          <a:solidFill>
                            <a:schemeClr val="tx1"/>
                          </a:solidFill>
                        </a:rPr>
                        <a:t>都市発展の流れ</a:t>
                      </a:r>
                      <a:endParaRPr kumimoji="1" lang="en-US" altLang="ja-JP" sz="8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a:p>
                  </a:txBody>
                  <a:tcPr/>
                </a:tc>
                <a:tc>
                  <a:txBody>
                    <a:bodyPr/>
                    <a:lstStyle/>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・人口減少と少子・高齢化に歯止めをかけていくと同時に、「住み続けることのできる</a:t>
                      </a:r>
                      <a:r>
                        <a:rPr kumimoji="1" lang="ja-JP" altLang="en-US" sz="900" kern="1200" dirty="0" err="1">
                          <a:solidFill>
                            <a:schemeClr val="tx1"/>
                          </a:solidFill>
                          <a:latin typeface="+mn-lt"/>
                          <a:ea typeface="+mn-ea"/>
                          <a:cs typeface="+mn-cs"/>
                        </a:rPr>
                        <a:t>ま</a:t>
                      </a:r>
                      <a:r>
                        <a:rPr kumimoji="1" lang="ja-JP" altLang="en-US" sz="900" kern="1200" dirty="0">
                          <a:solidFill>
                            <a:schemeClr val="tx1"/>
                          </a:solidFill>
                          <a:latin typeface="+mn-lt"/>
                          <a:ea typeface="+mn-ea"/>
                          <a:cs typeface="+mn-cs"/>
                        </a:rPr>
                        <a:t>　</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ち」を創っていくことを目指し、東日本大震災後、市では</a:t>
                      </a:r>
                      <a:r>
                        <a:rPr kumimoji="1" lang="en-US" altLang="ja-JP" sz="900" kern="1200" dirty="0">
                          <a:solidFill>
                            <a:schemeClr val="tx1"/>
                          </a:solidFill>
                          <a:latin typeface="+mn-lt"/>
                          <a:ea typeface="+mn-ea"/>
                          <a:cs typeface="+mn-cs"/>
                        </a:rPr>
                        <a:t>ICT</a:t>
                      </a:r>
                      <a:r>
                        <a:rPr kumimoji="1" lang="ja-JP" altLang="en-US" sz="900" kern="1200" dirty="0">
                          <a:solidFill>
                            <a:schemeClr val="tx1"/>
                          </a:solidFill>
                          <a:latin typeface="+mn-lt"/>
                          <a:ea typeface="+mn-ea"/>
                          <a:cs typeface="+mn-cs"/>
                        </a:rPr>
                        <a:t>関連産業の集積と生</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活の利便性向上を図る「スマートシティ会津若松」の取組みを推進。</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a:t>
                      </a:r>
                      <a:r>
                        <a:rPr kumimoji="1" lang="en-US" altLang="ja-JP" sz="900" kern="1200" dirty="0">
                          <a:solidFill>
                            <a:schemeClr val="tx1"/>
                          </a:solidFill>
                          <a:latin typeface="+mn-lt"/>
                          <a:ea typeface="+mn-ea"/>
                          <a:cs typeface="+mn-cs"/>
                        </a:rPr>
                        <a:t>ICT</a:t>
                      </a:r>
                      <a:r>
                        <a:rPr kumimoji="1" lang="ja-JP" altLang="en-US" sz="900" kern="1200" dirty="0">
                          <a:solidFill>
                            <a:schemeClr val="tx1"/>
                          </a:solidFill>
                          <a:latin typeface="+mn-lt"/>
                          <a:ea typeface="+mn-ea"/>
                          <a:cs typeface="+mn-cs"/>
                        </a:rPr>
                        <a:t>を活用した産業創出・人材育成を進める。</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・会津大学において「産学イノベーションセンター」を設置。</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市が設置した</a:t>
                      </a:r>
                      <a:r>
                        <a:rPr kumimoji="1" lang="en-US" altLang="ja-JP" sz="900" kern="1200" dirty="0">
                          <a:solidFill>
                            <a:schemeClr val="tx1"/>
                          </a:solidFill>
                          <a:latin typeface="+mn-lt"/>
                          <a:ea typeface="+mn-ea"/>
                          <a:cs typeface="+mn-cs"/>
                        </a:rPr>
                        <a:t>ICT</a:t>
                      </a:r>
                      <a:r>
                        <a:rPr kumimoji="1" lang="ja-JP" altLang="en-US" sz="900" kern="1200" dirty="0">
                          <a:solidFill>
                            <a:schemeClr val="tx1"/>
                          </a:solidFill>
                          <a:latin typeface="+mn-lt"/>
                          <a:ea typeface="+mn-ea"/>
                          <a:cs typeface="+mn-cs"/>
                        </a:rPr>
                        <a:t>オフィス「</a:t>
                      </a:r>
                      <a:r>
                        <a:rPr kumimoji="1" lang="en-US" altLang="ja-JP" sz="900" kern="1200" dirty="0" err="1">
                          <a:solidFill>
                            <a:schemeClr val="tx1"/>
                          </a:solidFill>
                          <a:latin typeface="+mn-lt"/>
                          <a:ea typeface="+mn-ea"/>
                          <a:cs typeface="+mn-cs"/>
                        </a:rPr>
                        <a:t>AiCT</a:t>
                      </a:r>
                      <a:r>
                        <a:rPr kumimoji="1" lang="ja-JP" altLang="en-US" sz="900" kern="1200" dirty="0">
                          <a:solidFill>
                            <a:schemeClr val="tx1"/>
                          </a:solidFill>
                          <a:latin typeface="+mn-lt"/>
                          <a:ea typeface="+mn-ea"/>
                          <a:cs typeface="+mn-cs"/>
                        </a:rPr>
                        <a:t>」入居企業と学生の交流連携も図るなど、スタート　</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アップに積極的に取り組む。</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・観光分野においては、デジタル</a:t>
                      </a:r>
                      <a:r>
                        <a:rPr kumimoji="1" lang="en-US" altLang="ja-JP" sz="900" kern="1200" dirty="0">
                          <a:solidFill>
                            <a:schemeClr val="tx1"/>
                          </a:solidFill>
                          <a:latin typeface="+mn-lt"/>
                          <a:ea typeface="+mn-ea"/>
                          <a:cs typeface="+mn-cs"/>
                        </a:rPr>
                        <a:t>DMO</a:t>
                      </a:r>
                      <a:r>
                        <a:rPr kumimoji="1" lang="ja-JP" altLang="en-US" sz="900" kern="1200" dirty="0">
                          <a:solidFill>
                            <a:schemeClr val="tx1"/>
                          </a:solidFill>
                          <a:latin typeface="+mn-lt"/>
                          <a:ea typeface="+mn-ea"/>
                          <a:cs typeface="+mn-cs"/>
                        </a:rPr>
                        <a:t>を推し進め、観光客の増加を図る。</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・医療福祉分野でも「会津若松＋」により、利用者の利便性向上に資する情報と</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サービスを提供。</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a:t>
                      </a:r>
                      <a:r>
                        <a:rPr kumimoji="1" lang="en-US" altLang="ja-JP" sz="900" kern="1200" dirty="0">
                          <a:solidFill>
                            <a:schemeClr val="tx1"/>
                          </a:solidFill>
                          <a:latin typeface="+mn-lt"/>
                          <a:ea typeface="+mn-ea"/>
                          <a:cs typeface="+mn-cs"/>
                        </a:rPr>
                        <a:t>1961</a:t>
                      </a:r>
                      <a:r>
                        <a:rPr kumimoji="1" lang="ja-JP" altLang="en-US" sz="900" kern="1200" dirty="0">
                          <a:solidFill>
                            <a:schemeClr val="tx1"/>
                          </a:solidFill>
                          <a:latin typeface="+mn-lt"/>
                          <a:ea typeface="+mn-ea"/>
                          <a:cs typeface="+mn-cs"/>
                        </a:rPr>
                        <a:t>年には国内自治体初の基本計画となった第１次基本計画において工業都市　</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を目指すも、</a:t>
                      </a:r>
                      <a:r>
                        <a:rPr kumimoji="1" lang="en-US" altLang="ja-JP" sz="900" kern="1200" dirty="0">
                          <a:solidFill>
                            <a:schemeClr val="tx1"/>
                          </a:solidFill>
                          <a:latin typeface="+mn-lt"/>
                          <a:ea typeface="+mn-ea"/>
                          <a:cs typeface="+mn-cs"/>
                        </a:rPr>
                        <a:t>1966</a:t>
                      </a:r>
                      <a:r>
                        <a:rPr kumimoji="1" lang="ja-JP" altLang="en-US" sz="900" kern="1200" dirty="0">
                          <a:solidFill>
                            <a:schemeClr val="tx1"/>
                          </a:solidFill>
                          <a:latin typeface="+mn-lt"/>
                          <a:ea typeface="+mn-ea"/>
                          <a:cs typeface="+mn-cs"/>
                        </a:rPr>
                        <a:t>年の第２次基本計画では、第３次産業を重視した政策へシフト。</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a:t>
                      </a:r>
                      <a:r>
                        <a:rPr kumimoji="1" lang="en-US" altLang="ja-JP" sz="900" kern="1200" dirty="0">
                          <a:solidFill>
                            <a:schemeClr val="tx1"/>
                          </a:solidFill>
                          <a:latin typeface="+mn-lt"/>
                          <a:ea typeface="+mn-ea"/>
                          <a:cs typeface="+mn-cs"/>
                        </a:rPr>
                        <a:t>2012</a:t>
                      </a:r>
                      <a:r>
                        <a:rPr kumimoji="1" lang="ja-JP" altLang="en-US" sz="900" kern="1200" dirty="0">
                          <a:solidFill>
                            <a:schemeClr val="tx1"/>
                          </a:solidFill>
                          <a:latin typeface="+mn-lt"/>
                          <a:ea typeface="+mn-ea"/>
                          <a:cs typeface="+mn-cs"/>
                        </a:rPr>
                        <a:t>年には市内総生産の第３次産業構成比は</a:t>
                      </a:r>
                      <a:r>
                        <a:rPr kumimoji="1" lang="en-US" altLang="ja-JP" sz="900" kern="1200" dirty="0">
                          <a:solidFill>
                            <a:schemeClr val="tx1"/>
                          </a:solidFill>
                          <a:latin typeface="+mn-lt"/>
                          <a:ea typeface="+mn-ea"/>
                          <a:cs typeface="+mn-cs"/>
                        </a:rPr>
                        <a:t>92.3%</a:t>
                      </a:r>
                      <a:r>
                        <a:rPr kumimoji="1" lang="ja-JP" altLang="en-US" sz="900" kern="1200" dirty="0" err="1">
                          <a:solidFill>
                            <a:schemeClr val="tx1"/>
                          </a:solidFill>
                          <a:latin typeface="+mn-lt"/>
                          <a:ea typeface="+mn-ea"/>
                          <a:cs typeface="+mn-cs"/>
                        </a:rPr>
                        <a:t>にまで</a:t>
                      </a:r>
                      <a:r>
                        <a:rPr kumimoji="1" lang="ja-JP" altLang="en-US" sz="900" kern="1200" dirty="0">
                          <a:solidFill>
                            <a:schemeClr val="tx1"/>
                          </a:solidFill>
                          <a:latin typeface="+mn-lt"/>
                          <a:ea typeface="+mn-ea"/>
                          <a:cs typeface="+mn-cs"/>
                        </a:rPr>
                        <a:t>上昇、都道府</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県・政令指定都市のなかで最も高い水準。</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・首都圏に比べビジネスコストが低いことなどの強みを生かして国内外の起業家を呼び</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込み、革新的な技術やアイデアを用いた地域発の新たなビジネスを生み出すことで、</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地域経済・社会の活性化に繋げる市の戦略を前面に打ち出し。</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・スタートアップ支援施設（</a:t>
                      </a:r>
                      <a:r>
                        <a:rPr kumimoji="1" lang="en-US" altLang="ja-JP" sz="900" kern="1200" dirty="0">
                          <a:solidFill>
                            <a:schemeClr val="tx1"/>
                          </a:solidFill>
                          <a:latin typeface="+mn-lt"/>
                          <a:ea typeface="+mn-ea"/>
                          <a:cs typeface="+mn-cs"/>
                        </a:rPr>
                        <a:t>Fukuoka Growth Next</a:t>
                      </a:r>
                      <a:r>
                        <a:rPr kumimoji="1" lang="ja-JP" altLang="en-US" sz="900" kern="1200" dirty="0">
                          <a:solidFill>
                            <a:schemeClr val="tx1"/>
                          </a:solidFill>
                          <a:latin typeface="+mn-lt"/>
                          <a:ea typeface="+mn-ea"/>
                          <a:cs typeface="+mn-cs"/>
                        </a:rPr>
                        <a:t>）、スタートアップカフェ、スタート</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アップビザ・法人減税等により創業の促進や創業のため環境整備を展開。</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86332"/>
                  </a:ext>
                </a:extLst>
              </a:tr>
            </a:tbl>
          </a:graphicData>
        </a:graphic>
      </p:graphicFrame>
      <p:sp>
        <p:nvSpPr>
          <p:cNvPr id="5" name="正方形/長方形 4"/>
          <p:cNvSpPr/>
          <p:nvPr/>
        </p:nvSpPr>
        <p:spPr>
          <a:xfrm>
            <a:off x="148807" y="0"/>
            <a:ext cx="8913478" cy="40011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black"/>
                </a:solidFill>
                <a:effectLst/>
                <a:uLnTx/>
                <a:uFillTx/>
                <a:latin typeface="Meiryo UI"/>
                <a:ea typeface="Meiryo UI"/>
                <a:cs typeface="+mn-cs"/>
              </a:rPr>
              <a:t>国内都市比較表</a:t>
            </a:r>
          </a:p>
        </p:txBody>
      </p:sp>
      <p:sp>
        <p:nvSpPr>
          <p:cNvPr id="6"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1D027E3-62E2-4B97-AB12-56BECFBE21C1}" type="slidenum">
              <a:rPr kumimoji="1" lang="ja-JP" altLang="en-US" sz="1200" b="0" i="0" u="none" strike="noStrike" kern="1200" cap="none" spc="0" normalizeH="0" baseline="0" noProof="0" smtClean="0">
                <a:ln>
                  <a:noFill/>
                </a:ln>
                <a:solidFill>
                  <a:prstClr val="black">
                    <a:tint val="75000"/>
                  </a:prstClr>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tint val="75000"/>
                </a:prstClr>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759440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nvGraphicFramePr>
        <p:xfrm>
          <a:off x="76199" y="134724"/>
          <a:ext cx="8986085" cy="4061857"/>
        </p:xfrm>
        <a:graphic>
          <a:graphicData uri="http://schemas.openxmlformats.org/drawingml/2006/table">
            <a:tbl>
              <a:tblPr firstRow="1" bandRow="1">
                <a:tableStyleId>{2D5ABB26-0587-4C30-8999-92F81FD0307C}</a:tableStyleId>
              </a:tblPr>
              <a:tblGrid>
                <a:gridCol w="1104899">
                  <a:extLst>
                    <a:ext uri="{9D8B030D-6E8A-4147-A177-3AD203B41FA5}">
                      <a16:colId xmlns:a16="http://schemas.microsoft.com/office/drawing/2014/main" val="3822818661"/>
                    </a:ext>
                  </a:extLst>
                </a:gridCol>
                <a:gridCol w="3914775">
                  <a:extLst>
                    <a:ext uri="{9D8B030D-6E8A-4147-A177-3AD203B41FA5}">
                      <a16:colId xmlns:a16="http://schemas.microsoft.com/office/drawing/2014/main" val="1586775745"/>
                    </a:ext>
                  </a:extLst>
                </a:gridCol>
                <a:gridCol w="3966411">
                  <a:extLst>
                    <a:ext uri="{9D8B030D-6E8A-4147-A177-3AD203B41FA5}">
                      <a16:colId xmlns:a16="http://schemas.microsoft.com/office/drawing/2014/main" val="1436176693"/>
                    </a:ext>
                  </a:extLst>
                </a:gridCol>
              </a:tblGrid>
              <a:tr h="267929">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会津若松</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福　　　　岡</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1806122">
                <a:tc>
                  <a:txBody>
                    <a:bodyPr/>
                    <a:lstStyle/>
                    <a:p>
                      <a:pPr algn="ctr"/>
                      <a:r>
                        <a:rPr kumimoji="1" lang="ja-JP" altLang="en-US" sz="1100" dirty="0">
                          <a:solidFill>
                            <a:schemeClr val="tx1"/>
                          </a:solidFill>
                        </a:rPr>
                        <a:t>支える</a:t>
                      </a:r>
                      <a:endParaRPr kumimoji="1" lang="en-US" altLang="ja-JP" sz="1100" dirty="0">
                        <a:solidFill>
                          <a:schemeClr val="tx1"/>
                        </a:solidFill>
                      </a:endParaRPr>
                    </a:p>
                    <a:p>
                      <a:pPr algn="ctr"/>
                      <a:r>
                        <a:rPr kumimoji="1" lang="ja-JP" altLang="en-US" sz="1100" dirty="0">
                          <a:solidFill>
                            <a:schemeClr val="tx1"/>
                          </a:solidFill>
                        </a:rPr>
                        <a:t>仕組み</a:t>
                      </a:r>
                      <a:endParaRPr kumimoji="1" lang="ja-JP" altLang="en-US" sz="7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○会津地域スマートシティ推進協議会の取組み（事業企画・調整）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・地元を拠点とする産官学</a:t>
                      </a:r>
                      <a:r>
                        <a:rPr kumimoji="1" lang="en-US" altLang="ja-JP" sz="900" dirty="0">
                          <a:solidFill>
                            <a:schemeClr val="tx1"/>
                          </a:solidFill>
                        </a:rPr>
                        <a:t>15</a:t>
                      </a:r>
                      <a:r>
                        <a:rPr kumimoji="1" lang="ja-JP" altLang="en-US" sz="900" dirty="0">
                          <a:solidFill>
                            <a:schemeClr val="tx1"/>
                          </a:solidFill>
                        </a:rPr>
                        <a:t>団体以上で構成される協議会。</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会津若松市、会津大学、金融機関その他各業界の企業等が参加。</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各者から提案されるプロジェクトの中から実施すべきプロジェクトを選定。</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○一般社団法人スマートシティ会津の取組み（事業実施・運営）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a:t>
                      </a:r>
                      <a:r>
                        <a:rPr kumimoji="1" lang="en-US" altLang="ja-JP" sz="900" dirty="0">
                          <a:solidFill>
                            <a:schemeClr val="tx1"/>
                          </a:solidFill>
                        </a:rPr>
                        <a:t>10</a:t>
                      </a:r>
                      <a:r>
                        <a:rPr kumimoji="1" lang="ja-JP" altLang="en-US" sz="900" dirty="0">
                          <a:solidFill>
                            <a:schemeClr val="tx1"/>
                          </a:solidFill>
                        </a:rPr>
                        <a:t>以上の団体からなる、選定されたプロジェクトの運営と市民から預かったデータガバ　</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ナンスを担当する組織。</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a:t>
                      </a:r>
                      <a:r>
                        <a:rPr kumimoji="1" lang="en-US" altLang="ja-JP" sz="900" dirty="0">
                          <a:solidFill>
                            <a:schemeClr val="tx1"/>
                          </a:solidFill>
                        </a:rPr>
                        <a:t>(</a:t>
                      </a:r>
                      <a:r>
                        <a:rPr kumimoji="1" lang="ja-JP" altLang="en-US" sz="900" dirty="0">
                          <a:solidFill>
                            <a:schemeClr val="tx1"/>
                          </a:solidFill>
                        </a:rPr>
                        <a:t>持続可能なプロジェクトとして実証から実装への移行段階では、法人化が必要。</a:t>
                      </a:r>
                      <a:r>
                        <a:rPr kumimoji="1" lang="en-US" altLang="ja-JP" sz="90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rPr>
                        <a:t>※</a:t>
                      </a:r>
                      <a:r>
                        <a:rPr kumimoji="1" lang="ja-JP" altLang="en-US" sz="900" dirty="0">
                          <a:solidFill>
                            <a:schemeClr val="tx1"/>
                          </a:solidFill>
                        </a:rPr>
                        <a:t>会津若松市では公共とビジネス継続性のバランスをとることが可能な地域マネジメン</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ト法人主導型を採用して取組みを推進。</a:t>
                      </a: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a:t>
                      </a:r>
                      <a:r>
                        <a:rPr kumimoji="1" lang="zh-TW" altLang="en-US" sz="900" kern="1200" dirty="0">
                          <a:solidFill>
                            <a:schemeClr val="tx1"/>
                          </a:solidFill>
                          <a:latin typeface="+mn-lt"/>
                          <a:ea typeface="+mn-ea"/>
                          <a:cs typeface="+mn-cs"/>
                        </a:rPr>
                        <a:t>福岡地域戦略推進協議会（</a:t>
                      </a:r>
                      <a:r>
                        <a:rPr kumimoji="1" lang="en-US" altLang="zh-TW" sz="900" kern="1200" dirty="0">
                          <a:solidFill>
                            <a:schemeClr val="tx1"/>
                          </a:solidFill>
                          <a:latin typeface="+mn-lt"/>
                          <a:ea typeface="+mn-ea"/>
                          <a:cs typeface="+mn-cs"/>
                        </a:rPr>
                        <a:t>FDC</a:t>
                      </a:r>
                      <a:r>
                        <a:rPr kumimoji="1" lang="zh-TW" altLang="en-US" sz="900" kern="1200" dirty="0">
                          <a:solidFill>
                            <a:schemeClr val="tx1"/>
                          </a:solidFill>
                          <a:latin typeface="+mn-lt"/>
                          <a:ea typeface="+mn-ea"/>
                          <a:cs typeface="+mn-cs"/>
                        </a:rPr>
                        <a:t>）</a:t>
                      </a:r>
                      <a:r>
                        <a:rPr kumimoji="1" lang="ja-JP" altLang="en-US" sz="900" kern="1200" dirty="0">
                          <a:solidFill>
                            <a:schemeClr val="tx1"/>
                          </a:solidFill>
                          <a:latin typeface="+mn-lt"/>
                          <a:ea typeface="+mn-ea"/>
                          <a:cs typeface="+mn-cs"/>
                        </a:rPr>
                        <a:t>の取組み</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・経済界・九州大学・福岡市が中心になって産学官民の事業創出プラットフォームとし　</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a:t>
                      </a:r>
                      <a:r>
                        <a:rPr kumimoji="1" lang="ja-JP" altLang="en-US" sz="900" kern="1200" dirty="0" err="1">
                          <a:solidFill>
                            <a:schemeClr val="tx1"/>
                          </a:solidFill>
                          <a:latin typeface="+mn-lt"/>
                          <a:ea typeface="+mn-ea"/>
                          <a:cs typeface="+mn-cs"/>
                        </a:rPr>
                        <a:t>て</a:t>
                      </a:r>
                      <a:r>
                        <a:rPr kumimoji="1" lang="ja-JP" altLang="en-US" sz="900" kern="1200" dirty="0">
                          <a:solidFill>
                            <a:schemeClr val="tx1"/>
                          </a:solidFill>
                          <a:latin typeface="+mn-lt"/>
                          <a:ea typeface="+mn-ea"/>
                          <a:cs typeface="+mn-cs"/>
                        </a:rPr>
                        <a:t>設立。</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福岡都市圏の新しい将来像を描き、地域の国際競争力を強化するために、成長戦　</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略の策定から推進までを一貫して行う、産学官民一体の</a:t>
                      </a:r>
                      <a:r>
                        <a:rPr kumimoji="1" lang="en-US" altLang="ja-JP" sz="900" kern="1200" dirty="0">
                          <a:solidFill>
                            <a:schemeClr val="tx1"/>
                          </a:solidFill>
                          <a:latin typeface="+mn-lt"/>
                          <a:ea typeface="+mn-ea"/>
                          <a:cs typeface="+mn-cs"/>
                        </a:rPr>
                        <a:t>Think</a:t>
                      </a:r>
                      <a:r>
                        <a:rPr kumimoji="1" lang="ja-JP" altLang="en-US" sz="900" kern="1200" dirty="0">
                          <a:solidFill>
                            <a:schemeClr val="tx1"/>
                          </a:solidFill>
                          <a:latin typeface="+mn-lt"/>
                          <a:ea typeface="+mn-ea"/>
                          <a:cs typeface="+mn-cs"/>
                        </a:rPr>
                        <a:t>＆</a:t>
                      </a:r>
                      <a:r>
                        <a:rPr kumimoji="1" lang="en-US" altLang="ja-JP" sz="900" kern="1200" dirty="0">
                          <a:solidFill>
                            <a:schemeClr val="tx1"/>
                          </a:solidFill>
                          <a:latin typeface="+mn-lt"/>
                          <a:ea typeface="+mn-ea"/>
                          <a:cs typeface="+mn-cs"/>
                        </a:rPr>
                        <a:t>Do </a:t>
                      </a:r>
                      <a:r>
                        <a:rPr kumimoji="1" lang="ja-JP" altLang="en-US" sz="900" kern="1200" dirty="0">
                          <a:solidFill>
                            <a:schemeClr val="tx1"/>
                          </a:solidFill>
                          <a:latin typeface="+mn-lt"/>
                          <a:ea typeface="+mn-ea"/>
                          <a:cs typeface="+mn-cs"/>
                        </a:rPr>
                        <a:t>タンク。</a:t>
                      </a:r>
                      <a:endParaRPr kumimoji="1" lang="en-US" altLang="ja-JP" sz="900" kern="1200" dirty="0">
                        <a:solidFill>
                          <a:schemeClr val="tx1"/>
                        </a:solidFill>
                        <a:latin typeface="+mn-lt"/>
                        <a:ea typeface="+mn-ea"/>
                        <a:cs typeface="+mn-cs"/>
                      </a:endParaRPr>
                    </a:p>
                    <a:p>
                      <a:pPr algn="l"/>
                      <a:endParaRPr kumimoji="1" lang="en-US" altLang="ja-JP" sz="3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a:t>
                      </a:r>
                      <a:r>
                        <a:rPr kumimoji="1" lang="en-US" altLang="ja-JP" sz="900" kern="1200" dirty="0">
                          <a:solidFill>
                            <a:schemeClr val="tx1"/>
                          </a:solidFill>
                          <a:latin typeface="+mn-lt"/>
                          <a:ea typeface="+mn-ea"/>
                          <a:cs typeface="+mn-cs"/>
                        </a:rPr>
                        <a:t>FDC</a:t>
                      </a:r>
                      <a:r>
                        <a:rPr kumimoji="1" lang="ja-JP" altLang="en-US" sz="900" kern="1200" dirty="0">
                          <a:solidFill>
                            <a:schemeClr val="tx1"/>
                          </a:solidFill>
                          <a:latin typeface="+mn-lt"/>
                          <a:ea typeface="+mn-ea"/>
                          <a:cs typeface="+mn-cs"/>
                        </a:rPr>
                        <a:t>の地域戦略と福岡市の基本戦略と連動（公共政策・公共投資と民間事業が</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連動）。</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地域のワンストップ窓口として機能。</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行政と民間、既存企業とスタートアップ、域内と域外・海外の組織の間の橋渡し役。</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858091"/>
                  </a:ext>
                </a:extLst>
              </a:tr>
              <a:tr h="489397">
                <a:tc>
                  <a:txBody>
                    <a:bodyPr/>
                    <a:lstStyle/>
                    <a:p>
                      <a:pPr algn="ctr"/>
                      <a:r>
                        <a:rPr kumimoji="1" lang="ja-JP" altLang="en-US" sz="1100" dirty="0">
                          <a:solidFill>
                            <a:schemeClr val="tx1"/>
                          </a:solidFill>
                        </a:rPr>
                        <a:t>総括</a:t>
                      </a:r>
                      <a:endParaRPr kumimoji="1" lang="en-US" altLang="ja-JP" sz="1100" dirty="0">
                        <a:solidFill>
                          <a:schemeClr val="tx1"/>
                        </a:solidFill>
                      </a:endParaRPr>
                    </a:p>
                    <a:p>
                      <a:pPr algn="ctr"/>
                      <a:r>
                        <a:rPr kumimoji="1" lang="ja-JP" altLang="en-US" sz="1100" dirty="0">
                          <a:solidFill>
                            <a:schemeClr val="tx1"/>
                          </a:solidFill>
                        </a:rPr>
                        <a:t>（成長モデル）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・会津若松市が中心に、会津大学等との産官学の枠組みで「スマートシティ会津若</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松」を推進。</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endParaRPr kumimoji="1" lang="en-US" altLang="ja-JP" sz="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a:t>
                      </a:r>
                      <a:r>
                        <a:rPr kumimoji="1" lang="ja-JP" altLang="en-US" sz="900" kern="1200" dirty="0">
                          <a:solidFill>
                            <a:schemeClr val="tx1"/>
                          </a:solidFill>
                          <a:latin typeface="+mn-lt"/>
                          <a:ea typeface="+mn-ea"/>
                          <a:cs typeface="+mn-cs"/>
                        </a:rPr>
                        <a:t>福岡市が中心となって、福岡都市圏を視野に、経済界、九州大学との広域的なプ</a:t>
                      </a:r>
                      <a:endParaRPr kumimoji="1" lang="en-US" altLang="ja-JP" sz="9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a:solidFill>
                            <a:schemeClr val="tx1"/>
                          </a:solidFill>
                          <a:latin typeface="+mn-lt"/>
                          <a:ea typeface="+mn-ea"/>
                          <a:cs typeface="+mn-cs"/>
                        </a:rPr>
                        <a:t>　ラットフォーム</a:t>
                      </a:r>
                      <a:r>
                        <a:rPr kumimoji="1" lang="ja-JP" altLang="en-US" sz="900" kern="1200" dirty="0">
                          <a:solidFill>
                            <a:schemeClr val="tx1"/>
                          </a:solidFill>
                          <a:latin typeface="+mn-lt"/>
                          <a:ea typeface="+mn-ea"/>
                          <a:cs typeface="+mn-cs"/>
                        </a:rPr>
                        <a:t>により「スタートアップ都市・ふくおか」を推進。</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943404027"/>
                  </a:ext>
                </a:extLst>
              </a:tr>
              <a:tr h="7469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n-lt"/>
                          <a:ea typeface="+mn-ea"/>
                          <a:cs typeface="+mn-cs"/>
                        </a:rPr>
                        <a:t>リーダーシップ</a:t>
                      </a:r>
                      <a:endParaRPr kumimoji="1" lang="en-US" altLang="ja-JP" sz="1100" kern="1200" dirty="0">
                        <a:solidFill>
                          <a:schemeClr val="tx1"/>
                        </a:solidFill>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rPr>
                        <a:t>・会津若松市が主導。</a:t>
                      </a:r>
                      <a:endParaRPr kumimoji="1" lang="en-US" altLang="ja-JP" sz="900" dirty="0">
                        <a:solidFill>
                          <a:schemeClr val="tx1"/>
                        </a:solidFill>
                      </a:endParaRPr>
                    </a:p>
                    <a:p>
                      <a:pPr algn="l"/>
                      <a:endParaRPr kumimoji="1" lang="en-US" altLang="ja-JP" sz="900" dirty="0">
                        <a:solidFill>
                          <a:schemeClr val="tx1"/>
                        </a:solidFill>
                      </a:endParaRPr>
                    </a:p>
                    <a:p>
                      <a:pPr algn="l"/>
                      <a:r>
                        <a:rPr kumimoji="1" lang="en-US" altLang="ja-JP" sz="900" dirty="0">
                          <a:solidFill>
                            <a:schemeClr val="tx1"/>
                          </a:solidFill>
                        </a:rPr>
                        <a:t>※</a:t>
                      </a:r>
                      <a:r>
                        <a:rPr kumimoji="1" lang="ja-JP" altLang="en-US" sz="900" dirty="0">
                          <a:solidFill>
                            <a:schemeClr val="tx1"/>
                          </a:solidFill>
                        </a:rPr>
                        <a:t>市長が積極的に推進。</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800" dirty="0">
                          <a:solidFill>
                            <a:schemeClr val="tx1"/>
                          </a:solidFill>
                        </a:rPr>
                        <a:t>・</a:t>
                      </a:r>
                      <a:r>
                        <a:rPr kumimoji="1" lang="ja-JP" altLang="en-US" sz="900" dirty="0">
                          <a:solidFill>
                            <a:schemeClr val="tx1"/>
                          </a:solidFill>
                        </a:rPr>
                        <a:t>福岡市が主導。</a:t>
                      </a:r>
                      <a:endParaRPr kumimoji="1" lang="en-US" altLang="ja-JP" sz="900" dirty="0">
                        <a:solidFill>
                          <a:schemeClr val="tx1"/>
                        </a:solidFill>
                      </a:endParaRPr>
                    </a:p>
                    <a:p>
                      <a:pPr algn="l"/>
                      <a:r>
                        <a:rPr kumimoji="1" lang="ja-JP" altLang="en-US" sz="900" dirty="0">
                          <a:solidFill>
                            <a:schemeClr val="tx1"/>
                          </a:solidFill>
                        </a:rPr>
                        <a:t>　福岡都市圏の広域的なプラットフォームである福岡地域戦略推進協議会を活用。</a:t>
                      </a:r>
                      <a:endParaRPr kumimoji="1" lang="en-US" altLang="ja-JP" sz="900" dirty="0">
                        <a:solidFill>
                          <a:schemeClr val="tx1"/>
                        </a:solidFill>
                      </a:endParaRPr>
                    </a:p>
                    <a:p>
                      <a:pPr algn="l"/>
                      <a:endParaRPr kumimoji="1" lang="en-US" altLang="ja-JP" sz="900" dirty="0">
                        <a:solidFill>
                          <a:schemeClr val="tx1"/>
                        </a:solidFill>
                      </a:endParaRPr>
                    </a:p>
                    <a:p>
                      <a:pPr algn="l"/>
                      <a:r>
                        <a:rPr kumimoji="1" lang="en-US" altLang="ja-JP" sz="900" dirty="0">
                          <a:solidFill>
                            <a:schemeClr val="tx1"/>
                          </a:solidFill>
                        </a:rPr>
                        <a:t>※</a:t>
                      </a:r>
                      <a:r>
                        <a:rPr kumimoji="1" lang="ja-JP" altLang="en-US" sz="900" dirty="0">
                          <a:solidFill>
                            <a:schemeClr val="tx1"/>
                          </a:solidFill>
                        </a:rPr>
                        <a:t>市長が積極的に推進。</a:t>
                      </a:r>
                      <a:endParaRPr kumimoji="1" lang="en-US" altLang="ja-JP" sz="9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03476819"/>
                  </a:ext>
                </a:extLst>
              </a:tr>
              <a:tr h="4875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n-lt"/>
                          <a:ea typeface="+mn-ea"/>
                          <a:cs typeface="+mn-cs"/>
                        </a:rPr>
                        <a:t>国との関係</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rPr>
                        <a:t>・計画の認定等を通じ、国が補助金交付その他政策支援を行う。</a:t>
                      </a:r>
                      <a:endParaRPr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rPr>
                        <a:t>・会津若松市を</a:t>
                      </a:r>
                      <a:r>
                        <a:rPr lang="en-US" altLang="ja-JP" sz="900" dirty="0">
                          <a:solidFill>
                            <a:schemeClr val="tx1"/>
                          </a:solidFill>
                        </a:rPr>
                        <a:t>ICT</a:t>
                      </a:r>
                      <a:r>
                        <a:rPr lang="ja-JP" altLang="en-US" sz="900" dirty="0">
                          <a:solidFill>
                            <a:schemeClr val="tx1"/>
                          </a:solidFill>
                        </a:rPr>
                        <a:t>関連の実証・集積地と決め、国として</a:t>
                      </a:r>
                      <a:r>
                        <a:rPr lang="en-US" altLang="ja-JP" sz="900" dirty="0">
                          <a:solidFill>
                            <a:schemeClr val="tx1"/>
                          </a:solidFill>
                        </a:rPr>
                        <a:t>PR</a:t>
                      </a:r>
                      <a:r>
                        <a:rPr lang="ja-JP" altLang="en-US" sz="900" dirty="0">
                          <a:solidFill>
                            <a:schemeClr val="tx1"/>
                          </a:solidFill>
                        </a:rPr>
                        <a:t>・応援。</a:t>
                      </a:r>
                      <a:endParaRPr lang="en-US" altLang="ja-JP" sz="9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endParaRPr lang="en-US" altLang="ja-JP" sz="900" dirty="0">
                        <a:solidFill>
                          <a:schemeClr val="tx1"/>
                        </a:solidFill>
                      </a:endParaRPr>
                    </a:p>
                    <a:p>
                      <a:pPr algn="l"/>
                      <a:r>
                        <a:rPr lang="ja-JP" altLang="en-US" sz="900" dirty="0">
                          <a:solidFill>
                            <a:schemeClr val="tx1"/>
                          </a:solidFill>
                        </a:rPr>
                        <a:t>・国家戦略特区で認められた規制・制度改革による国の政策と連携した事業推進。</a:t>
                      </a:r>
                      <a:endParaRPr lang="en-US" altLang="ja-JP" sz="900" dirty="0">
                        <a:solidFill>
                          <a:schemeClr val="tx1"/>
                        </a:solidFill>
                      </a:endParaRPr>
                    </a:p>
                    <a:p>
                      <a:pPr algn="l"/>
                      <a:endParaRPr lang="en-US" altLang="ja-JP" sz="900" dirty="0">
                        <a:solidFill>
                          <a:schemeClr val="tx1"/>
                        </a:solidFill>
                      </a:endParaRPr>
                    </a:p>
                    <a:p>
                      <a:pPr algn="l"/>
                      <a:r>
                        <a:rPr lang="ja-JP" altLang="en-US" sz="900" dirty="0">
                          <a:solidFill>
                            <a:schemeClr val="tx1"/>
                          </a:solidFill>
                        </a:rPr>
                        <a:t>・グローバル拠点都市選定に伴う国からの集中支援。</a:t>
                      </a:r>
                      <a:endParaRPr lang="en-US" altLang="ja-JP" sz="900" dirty="0">
                        <a:solidFill>
                          <a:schemeClr val="tx1"/>
                        </a:solidFill>
                      </a:endParaRPr>
                    </a:p>
                    <a:p>
                      <a:pPr algn="l"/>
                      <a:endParaRPr lang="ja-JP" altLang="en-US" sz="9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04510419"/>
                  </a:ext>
                </a:extLst>
              </a:tr>
            </a:tbl>
          </a:graphicData>
        </a:graphic>
      </p:graphicFrame>
      <p:sp>
        <p:nvSpPr>
          <p:cNvPr id="6" name="テキスト ボックス 5"/>
          <p:cNvSpPr txBox="1"/>
          <p:nvPr/>
        </p:nvSpPr>
        <p:spPr>
          <a:xfrm>
            <a:off x="63136" y="4252812"/>
            <a:ext cx="8859192" cy="2539157"/>
          </a:xfrm>
          <a:prstGeom prst="rect">
            <a:avLst/>
          </a:prstGeom>
          <a:noFill/>
          <a:ln>
            <a:solidFill>
              <a:schemeClr val="tx1"/>
            </a:solidFill>
            <a:prstDash val="solid"/>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参考</a:t>
            </a:r>
            <a:r>
              <a:rPr kumimoji="1" lang="ja-JP" altLang="en-US" sz="800" b="1" i="0" u="none" strike="noStrike" kern="1200" cap="none" spc="0" normalizeH="0" baseline="0" noProof="0" dirty="0">
                <a:ln>
                  <a:noFill/>
                </a:ln>
                <a:solidFill>
                  <a:prstClr val="black"/>
                </a:solidFill>
                <a:effectLst/>
                <a:uLnTx/>
                <a:uFillTx/>
                <a:latin typeface="Meiryo UI"/>
                <a:ea typeface="Meiryo UI"/>
                <a:cs typeface="+mn-cs"/>
              </a:rPr>
              <a:t>　大阪都市圏</a:t>
            </a:r>
            <a:endParaRPr kumimoji="1" lang="en-US" altLang="ja-JP" sz="8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エリアの規模</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大阪市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275</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面積</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230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大阪府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880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面積</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1,900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大阪都市圏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1,200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面積約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3,400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関西広域連合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2,180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面積約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35,000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産業構造</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卸売・小売業、専門・科学技術、業務支援サービス業、情報通信業など第三次産業のウエイトが高い。製造業も大きなウエイトを占める</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政策展開</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副首都・大阪の発展を加速させるインパクトとして、大阪・関西万博を開催するほか、統合型リゾート（</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IR</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）の立地推進に取り組む</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仕組み面では、新たな大都市制度として特別区制度の導入に向け、</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度の住民投票を実施したがいずれも否決（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2015</a:t>
            </a:r>
            <a:r>
              <a:rPr kumimoji="1" lang="ja-JP" altLang="en-US" sz="800" b="0" i="0" u="none" strike="noStrike" kern="1200" cap="none" spc="0" normalizeH="0" baseline="0" noProof="0" dirty="0" err="1">
                <a:ln>
                  <a:noFill/>
                </a:ln>
                <a:solidFill>
                  <a:prstClr val="black"/>
                </a:solidFill>
                <a:effectLst/>
                <a:uLnTx/>
                <a:uFillTx/>
                <a:latin typeface="Meiryo UI"/>
                <a:ea typeface="Meiryo UI"/>
                <a:cs typeface="+mn-cs"/>
              </a:rPr>
              <a:t>、</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2020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）→府市一体で成長政策を進めるため、府市一体条例を制定</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(2021</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900"/>
              </a:lnSpc>
              <a:spcBef>
                <a:spcPts val="30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800" b="1" i="0" u="none" strike="noStrike" kern="1200" cap="none" spc="0" normalizeH="0" baseline="0" noProof="0" dirty="0">
                <a:ln>
                  <a:noFill/>
                </a:ln>
                <a:solidFill>
                  <a:prstClr val="black"/>
                </a:solidFill>
                <a:effectLst/>
                <a:uLnTx/>
                <a:uFillTx/>
                <a:latin typeface="Meiryo UI"/>
                <a:ea typeface="Meiryo UI"/>
                <a:cs typeface="+mn-cs"/>
              </a:rPr>
              <a:t>中京大都市圏</a:t>
            </a:r>
            <a:endParaRPr kumimoji="1" lang="en-US" altLang="ja-JP" sz="8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9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エリアの規模</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l" defTabSz="457200" rtl="0" eaLnBrk="1" fontAlgn="auto" latinLnBrk="0" hangingPunct="1">
              <a:lnSpc>
                <a:spcPts val="9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名古屋市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230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面積</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326</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愛知県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750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面積</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5,173</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中京大都市圏　人口約</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930</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万人</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/7,266</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9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産業構造</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l" defTabSz="457200" rtl="0" eaLnBrk="1" fontAlgn="auto" latinLnBrk="0" hangingPunct="1">
              <a:lnSpc>
                <a:spcPts val="9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ものづくり産業の集積地であり製造業のウエイトが高い。卸売・小売業、専門・科学技術、業務支援サービス業、不動産業など第三次産業のウエイトも高い</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9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9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政策展開</a:t>
            </a:r>
            <a:r>
              <a:rPr kumimoji="1" lang="en-US" altLang="ja-JP" sz="800" b="0" i="0" u="none" strike="noStrike" kern="1200" cap="none" spc="0" normalizeH="0" baseline="0" noProof="0" dirty="0">
                <a:ln>
                  <a:noFill/>
                </a:ln>
                <a:solidFill>
                  <a:prstClr val="black"/>
                </a:solidFill>
                <a:effectLst/>
                <a:uLnTx/>
                <a:uFillTx/>
                <a:latin typeface="Meiryo UI"/>
                <a:ea typeface="Meiryo UI"/>
                <a:cs typeface="+mn-cs"/>
              </a:rPr>
              <a:t>】</a:t>
            </a:r>
          </a:p>
          <a:p>
            <a:pPr marL="0" marR="0" lvl="0" indent="0" algn="l" defTabSz="457200" rtl="0" eaLnBrk="1" fontAlgn="auto" latinLnBrk="0" hangingPunct="1">
              <a:lnSpc>
                <a:spcPts val="9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ものづくりをはじめとする産業集積等を活かし、国際的なイノベーションの創出拠点形成をめざす</a:t>
            </a:r>
            <a:endParaRPr kumimoji="1" lang="en-US" altLang="ja-JP" sz="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ts val="900"/>
              </a:lnSpc>
              <a:spcBef>
                <a:spcPts val="30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a:ea typeface="Meiryo UI"/>
                <a:cs typeface="+mn-cs"/>
              </a:rPr>
              <a:t>　　　　　リニア中央新幹線の効果を最大限引き出すハード・ソフトの投資によりリニア時代のリーダー都市を志向　　 　　　</a:t>
            </a:r>
            <a:r>
              <a:rPr kumimoji="1" lang="ja-JP" altLang="en-US" sz="900" b="0" i="0" u="none" strike="noStrike" kern="1200" cap="none" spc="0" normalizeH="0" baseline="0" noProof="0" dirty="0">
                <a:ln>
                  <a:noFill/>
                </a:ln>
                <a:solidFill>
                  <a:prstClr val="black"/>
                </a:solidFill>
                <a:effectLst/>
                <a:uLnTx/>
                <a:uFillTx/>
                <a:latin typeface="Meiryo UI"/>
                <a:ea typeface="Meiryo UI"/>
                <a:cs typeface="+mn-cs"/>
              </a:rPr>
              <a:t>　</a:t>
            </a:r>
          </a:p>
        </p:txBody>
      </p:sp>
      <p:sp>
        <p:nvSpPr>
          <p:cNvPr id="5"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717448"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1D027E3-62E2-4B97-AB12-56BECFBE21C1}" type="slidenum">
              <a:rPr kumimoji="1" lang="ja-JP" altLang="en-US" sz="1200" b="0" i="0" u="none" strike="noStrike" kern="1200" cap="none" spc="0" normalizeH="0" baseline="0" noProof="0" smtClean="0">
                <a:ln>
                  <a:noFill/>
                </a:ln>
                <a:solidFill>
                  <a:prstClr val="black">
                    <a:tint val="75000"/>
                  </a:prstClr>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tint val="75000"/>
                </a:prstClr>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7950497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24F3FA-452B-43B6-A63D-3BF066AA3D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CFA6EA-55B4-47B7-9B4E-93CCF204C543}">
  <ds:schemaRef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purl.org/dc/terms/"/>
    <ds:schemaRef ds:uri="http://schemas.microsoft.com/office/infopath/2007/PartnerControls"/>
    <ds:schemaRef ds:uri="http://purl.org/dc/elements/1.1/"/>
    <ds:schemaRef ds:uri="http://www.w3.org/XML/1998/namespace"/>
    <ds:schemaRef ds:uri="2be2acaf-88a6-4029-b366-c28176c79890"/>
  </ds:schemaRefs>
</ds:datastoreItem>
</file>

<file path=customXml/itemProps3.xml><?xml version="1.0" encoding="utf-8"?>
<ds:datastoreItem xmlns:ds="http://schemas.openxmlformats.org/officeDocument/2006/customXml" ds:itemID="{7F66E2F7-0D06-4B9F-8B86-0BAA94C134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5603</Words>
  <Application>Microsoft Office PowerPoint</Application>
  <PresentationFormat>画面に合わせる (4:3)</PresentationFormat>
  <Paragraphs>414</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游ゴシック</vt:lpstr>
      <vt:lpstr>Arial</vt:lpstr>
      <vt:lpstr>Times New Roman</vt:lpstr>
      <vt:lpstr>Office テーマ</vt:lpstr>
      <vt:lpstr>国内外の成長都市の政策展開とその体制について（総括比較表）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2022-09-05T06:08:49Z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