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84" r:id="rId2"/>
    <p:sldMasterId id="2147483696" r:id="rId3"/>
    <p:sldMasterId id="2147483713" r:id="rId4"/>
    <p:sldMasterId id="2147483725" r:id="rId5"/>
    <p:sldMasterId id="2147483737" r:id="rId6"/>
  </p:sldMasterIdLst>
  <p:notesMasterIdLst>
    <p:notesMasterId r:id="rId31"/>
  </p:notesMasterIdLst>
  <p:handoutMasterIdLst>
    <p:handoutMasterId r:id="rId32"/>
  </p:handoutMasterIdLst>
  <p:sldIdLst>
    <p:sldId id="265" r:id="rId7"/>
    <p:sldId id="266" r:id="rId8"/>
    <p:sldId id="261" r:id="rId9"/>
    <p:sldId id="284" r:id="rId10"/>
    <p:sldId id="279" r:id="rId11"/>
    <p:sldId id="270" r:id="rId12"/>
    <p:sldId id="269" r:id="rId13"/>
    <p:sldId id="278" r:id="rId14"/>
    <p:sldId id="274" r:id="rId15"/>
    <p:sldId id="267" r:id="rId16"/>
    <p:sldId id="289" r:id="rId17"/>
    <p:sldId id="290" r:id="rId18"/>
    <p:sldId id="291" r:id="rId19"/>
    <p:sldId id="280" r:id="rId20"/>
    <p:sldId id="285" r:id="rId21"/>
    <p:sldId id="306" r:id="rId22"/>
    <p:sldId id="307" r:id="rId23"/>
    <p:sldId id="303" r:id="rId24"/>
    <p:sldId id="304" r:id="rId25"/>
    <p:sldId id="292" r:id="rId26"/>
    <p:sldId id="293" r:id="rId27"/>
    <p:sldId id="294" r:id="rId28"/>
    <p:sldId id="295" r:id="rId29"/>
    <p:sldId id="297" r:id="rId30"/>
  </p:sldIdLst>
  <p:sldSz cx="1011555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1" d="100"/>
          <a:sy n="71" d="100"/>
        </p:scale>
        <p:origin x="10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30" tIns="45715" rIns="91430" bIns="45715" rtlCol="0"/>
          <a:lstStyle>
            <a:lvl1pPr algn="r">
              <a:defRPr sz="1200"/>
            </a:lvl1pPr>
          </a:lstStyle>
          <a:p>
            <a:fld id="{CBCFA3BC-C0C5-43C2-A637-A82F01E3FEF0}" type="datetimeFigureOut">
              <a:rPr kumimoji="1" lang="ja-JP" altLang="en-US" smtClean="0"/>
              <a:t>2022/9/5</a:t>
            </a:fld>
            <a:endParaRPr kumimoji="1" lang="ja-JP" altLang="en-US"/>
          </a:p>
        </p:txBody>
      </p:sp>
      <p:sp>
        <p:nvSpPr>
          <p:cNvPr id="4" name="フッター プレースホルダー 3"/>
          <p:cNvSpPr>
            <a:spLocks noGrp="1"/>
          </p:cNvSpPr>
          <p:nvPr>
            <p:ph type="ftr" sz="quarter" idx="2"/>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4"/>
            <a:ext cx="2949575" cy="498475"/>
          </a:xfrm>
          <a:prstGeom prst="rect">
            <a:avLst/>
          </a:prstGeom>
        </p:spPr>
        <p:txBody>
          <a:bodyPr vert="horz" lIns="91430" tIns="45715" rIns="91430" bIns="45715" rtlCol="0" anchor="b"/>
          <a:lstStyle>
            <a:lvl1pPr algn="r">
              <a:defRPr sz="1200"/>
            </a:lvl1pPr>
          </a:lstStyle>
          <a:p>
            <a:fld id="{9C34CF07-6E7F-48AD-BD52-9FA1F37D3ED2}" type="slidenum">
              <a:rPr kumimoji="1" lang="ja-JP" altLang="en-US" smtClean="0"/>
              <a:t>‹#›</a:t>
            </a:fld>
            <a:endParaRPr kumimoji="1" lang="ja-JP" altLang="en-US"/>
          </a:p>
        </p:txBody>
      </p:sp>
    </p:spTree>
    <p:extLst>
      <p:ext uri="{BB962C8B-B14F-4D97-AF65-F5344CB8AC3E}">
        <p14:creationId xmlns:p14="http://schemas.microsoft.com/office/powerpoint/2010/main" val="4292650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30" tIns="45715" rIns="91430" bIns="45715" rtlCol="0"/>
          <a:lstStyle>
            <a:lvl1pPr algn="r">
              <a:defRPr sz="1200"/>
            </a:lvl1pPr>
          </a:lstStyle>
          <a:p>
            <a:fld id="{C66CEA81-28C2-4B07-8BD4-B2F5C3082AFE}" type="datetimeFigureOut">
              <a:rPr kumimoji="1" lang="ja-JP" altLang="en-US" smtClean="0"/>
              <a:t>2022/9/5</a:t>
            </a:fld>
            <a:endParaRPr kumimoji="1" lang="ja-JP" altLang="en-US"/>
          </a:p>
        </p:txBody>
      </p:sp>
      <p:sp>
        <p:nvSpPr>
          <p:cNvPr id="4" name="スライド イメージ プレースホルダー 3"/>
          <p:cNvSpPr>
            <a:spLocks noGrp="1" noRot="1" noChangeAspect="1"/>
          </p:cNvSpPr>
          <p:nvPr>
            <p:ph type="sldImg" idx="2"/>
          </p:nvPr>
        </p:nvSpPr>
        <p:spPr>
          <a:xfrm>
            <a:off x="1047750" y="1243013"/>
            <a:ext cx="4711700" cy="3354387"/>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681039" y="4783139"/>
            <a:ext cx="5445125" cy="3913187"/>
          </a:xfrm>
          <a:prstGeom prst="rect">
            <a:avLst/>
          </a:prstGeom>
        </p:spPr>
        <p:txBody>
          <a:bodyPr vert="horz" lIns="91430" tIns="45715" rIns="91430" bIns="45715"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4"/>
            <a:ext cx="2949575" cy="498475"/>
          </a:xfrm>
          <a:prstGeom prst="rect">
            <a:avLst/>
          </a:prstGeom>
        </p:spPr>
        <p:txBody>
          <a:bodyPr vert="horz" lIns="91430" tIns="45715" rIns="91430" bIns="45715" rtlCol="0" anchor="b"/>
          <a:lstStyle>
            <a:lvl1pPr algn="r">
              <a:defRPr sz="1200"/>
            </a:lvl1pPr>
          </a:lstStyle>
          <a:p>
            <a:fld id="{38AA1FA8-18DC-463B-82BB-242D863A3E90}" type="slidenum">
              <a:rPr kumimoji="1" lang="ja-JP" altLang="en-US" smtClean="0"/>
              <a:t>‹#›</a:t>
            </a:fld>
            <a:endParaRPr kumimoji="1" lang="ja-JP" altLang="en-US"/>
          </a:p>
        </p:txBody>
      </p:sp>
    </p:spTree>
    <p:extLst>
      <p:ext uri="{BB962C8B-B14F-4D97-AF65-F5344CB8AC3E}">
        <p14:creationId xmlns:p14="http://schemas.microsoft.com/office/powerpoint/2010/main" val="8593469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41564">
              <a:defRPr/>
            </a:pPr>
            <a:fld id="{2581634D-05D3-4D41-9B38-B57F14B38952}" type="slidenum">
              <a:rPr kumimoji="1" lang="ja-JP" altLang="en-US">
                <a:solidFill>
                  <a:prstClr val="black"/>
                </a:solidFill>
                <a:latin typeface="游ゴシック" panose="020F0502020204030204"/>
                <a:ea typeface="游ゴシック" panose="020B0400000000000000" pitchFamily="50" charset="-128"/>
              </a:rPr>
              <a:pPr defTabSz="441564">
                <a:defRPr/>
              </a:pPr>
              <a:t>18</a:t>
            </a:fld>
            <a:endParaRPr kumimoji="1" lang="ja-JP" altLang="en-US" dirty="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04992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457151">
              <a:defRPr/>
            </a:pPr>
            <a:fld id="{788224F5-572F-4180-BE90-3186629E4736}" type="slidenum">
              <a:rPr kumimoji="1" lang="ja-JP" altLang="en-US">
                <a:solidFill>
                  <a:prstClr val="black"/>
                </a:solidFill>
                <a:latin typeface="游ゴシック" panose="020F0502020204030204"/>
                <a:ea typeface="游ゴシック" panose="020B0400000000000000" pitchFamily="50" charset="-128"/>
              </a:rPr>
              <a:pPr defTabSz="457151">
                <a:defRPr/>
              </a:pPr>
              <a:t>20</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637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2138" fontAlgn="base">
              <a:spcBef>
                <a:spcPct val="0"/>
              </a:spcBef>
              <a:spcAft>
                <a:spcPct val="0"/>
              </a:spcAft>
              <a:defRPr/>
            </a:pPr>
            <a:fld id="{A212B5D0-A7B6-402E-967C-C476C0D7191B}" type="slidenum">
              <a:rPr kumimoji="1" lang="en-US" altLang="ja-JP">
                <a:solidFill>
                  <a:srgbClr val="000000"/>
                </a:solidFill>
                <a:latin typeface="Arial" charset="0"/>
                <a:ea typeface="ＭＳ Ｐゴシック" pitchFamily="50" charset="-128"/>
              </a:rPr>
              <a:pPr defTabSz="922138" fontAlgn="base">
                <a:spcBef>
                  <a:spcPct val="0"/>
                </a:spcBef>
                <a:spcAft>
                  <a:spcPct val="0"/>
                </a:spcAft>
                <a:defRPr/>
              </a:pPr>
              <a:t>22</a:t>
            </a:fld>
            <a:endParaRPr kumimoji="1" lang="en-US" altLang="ja-JP">
              <a:solidFill>
                <a:srgbClr val="000000"/>
              </a:solidFill>
              <a:latin typeface="Arial" charset="0"/>
              <a:ea typeface="ＭＳ Ｐゴシック" pitchFamily="50" charset="-128"/>
            </a:endParaRPr>
          </a:p>
        </p:txBody>
      </p:sp>
      <p:sp>
        <p:nvSpPr>
          <p:cNvPr id="472066" name="Rectangle 2"/>
          <p:cNvSpPr>
            <a:spLocks noGrp="1" noRot="1" noChangeAspect="1" noChangeArrowheads="1" noTextEdit="1"/>
          </p:cNvSpPr>
          <p:nvPr>
            <p:ph type="sldImg"/>
          </p:nvPr>
        </p:nvSpPr>
        <p:spPr>
          <a:xfrm>
            <a:off x="784225" y="744538"/>
            <a:ext cx="52387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92729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22138" fontAlgn="base">
              <a:spcBef>
                <a:spcPct val="0"/>
              </a:spcBef>
              <a:spcAft>
                <a:spcPct val="0"/>
              </a:spcAft>
              <a:defRPr/>
            </a:pPr>
            <a:fld id="{A212B5D0-A7B6-402E-967C-C476C0D7191B}" type="slidenum">
              <a:rPr kumimoji="1" lang="en-US" altLang="ja-JP">
                <a:solidFill>
                  <a:srgbClr val="000000"/>
                </a:solidFill>
                <a:latin typeface="Arial" charset="0"/>
                <a:ea typeface="ＭＳ Ｐゴシック" pitchFamily="50" charset="-128"/>
              </a:rPr>
              <a:pPr defTabSz="922138" fontAlgn="base">
                <a:spcBef>
                  <a:spcPct val="0"/>
                </a:spcBef>
                <a:spcAft>
                  <a:spcPct val="0"/>
                </a:spcAft>
                <a:defRPr/>
              </a:pPr>
              <a:t>23</a:t>
            </a:fld>
            <a:endParaRPr kumimoji="1" lang="en-US" altLang="ja-JP">
              <a:solidFill>
                <a:srgbClr val="000000"/>
              </a:solidFill>
              <a:latin typeface="Arial" charset="0"/>
              <a:ea typeface="ＭＳ Ｐゴシック" pitchFamily="50" charset="-128"/>
            </a:endParaRPr>
          </a:p>
        </p:txBody>
      </p:sp>
      <p:sp>
        <p:nvSpPr>
          <p:cNvPr id="472066" name="Rectangle 2"/>
          <p:cNvSpPr>
            <a:spLocks noGrp="1" noRot="1" noChangeAspect="1" noChangeArrowheads="1" noTextEdit="1"/>
          </p:cNvSpPr>
          <p:nvPr>
            <p:ph type="sldImg"/>
          </p:nvPr>
        </p:nvSpPr>
        <p:spPr>
          <a:xfrm>
            <a:off x="784225" y="744538"/>
            <a:ext cx="5238750" cy="3729037"/>
          </a:xfrm>
          <a:ln/>
        </p:spPr>
      </p:sp>
      <p:sp>
        <p:nvSpPr>
          <p:cNvPr id="472067" name="Rectangle 3"/>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70883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14302"/>
            <a:fld id="{E5759DC5-E32F-4DF5-BD46-ABC23D2DAA73}" type="slidenum">
              <a:rPr kumimoji="1" lang="ja-JP" altLang="en-US">
                <a:solidFill>
                  <a:prstClr val="black"/>
                </a:solidFill>
                <a:latin typeface="游ゴシック" panose="020F0502020204030204"/>
                <a:ea typeface="游ゴシック" panose="020B0400000000000000" pitchFamily="50" charset="-128"/>
              </a:rPr>
              <a:pPr defTabSz="914302"/>
              <a:t>24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2577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8666" y="1178222"/>
            <a:ext cx="8598218" cy="2506427"/>
          </a:xfrm>
        </p:spPr>
        <p:txBody>
          <a:bodyPr anchor="b"/>
          <a:lstStyle>
            <a:lvl1pPr algn="ctr">
              <a:defRPr sz="6299"/>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64444" y="3781306"/>
            <a:ext cx="7586663"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41654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35635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8941" y="383297"/>
            <a:ext cx="2181165" cy="610108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95445" y="383297"/>
            <a:ext cx="6417052" cy="610108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986651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8666" y="1178222"/>
            <a:ext cx="8598218"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4444" y="3781306"/>
            <a:ext cx="7586663"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6A5C1EC-48C9-44D5-A0CD-554124CACAC3}"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671647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5AF68D5-3074-42AF-94E2-34D0150E6055}"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8408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90176" y="1794831"/>
            <a:ext cx="8724662"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90176" y="4817876"/>
            <a:ext cx="8724662"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8C7D-5FAC-4454-A273-D684EC45E293}"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725650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5444" y="1916484"/>
            <a:ext cx="4299109"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20997" y="1916484"/>
            <a:ext cx="4299109"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DCC7176-2305-4E9B-9D63-E622D745F8D3}"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329741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6762" y="383299"/>
            <a:ext cx="8724662"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6763" y="1764832"/>
            <a:ext cx="4279351"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6763" y="2629749"/>
            <a:ext cx="4279351"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20998" y="1764832"/>
            <a:ext cx="430042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20998" y="2629749"/>
            <a:ext cx="430042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25F482F-AE49-4C21-AA1D-4B8287DA9AC5}" type="datetime1">
              <a:rPr kumimoji="1" lang="ja-JP" altLang="en-US" smtClean="0"/>
              <a:t>2022/9/5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22961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E4CAD0F-7354-4869-B57B-282C1638E27B}" type="datetime1">
              <a:rPr kumimoji="1" lang="ja-JP" altLang="en-US" smtClean="0"/>
              <a:t>2022/9/5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86466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A7F07-A6D1-4F43-ABE1-113643193B2A}" type="datetime1">
              <a:rPr kumimoji="1" lang="ja-JP" altLang="en-US" smtClean="0"/>
              <a:t>2022/9/5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116735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6762" y="479954"/>
            <a:ext cx="3262528"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300426" y="1036570"/>
            <a:ext cx="5120997"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6762" y="2159794"/>
            <a:ext cx="3262528"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6FC76D-6AF4-4B68-B279-CB2A069841AB}"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9428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6213615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6762" y="479954"/>
            <a:ext cx="3262528"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300426" y="1036570"/>
            <a:ext cx="5120997"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96762" y="2159794"/>
            <a:ext cx="3262528"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7327B0D-1734-4034-955B-75DD12A69611}" type="datetime1">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950851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846FE25-B591-48E1-971E-42698FF15100}"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530358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8941" y="383297"/>
            <a:ext cx="218116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5445" y="383297"/>
            <a:ext cx="6417052"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885A3D-877E-45C6-84CD-56841CDFC283}" type="datetime1">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468474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50562" name="Group 2"/>
          <p:cNvGrpSpPr>
            <a:grpSpLocks/>
          </p:cNvGrpSpPr>
          <p:nvPr/>
        </p:nvGrpSpPr>
        <p:grpSpPr bwMode="auto">
          <a:xfrm>
            <a:off x="0" y="0"/>
            <a:ext cx="10115550" cy="7199313"/>
            <a:chOff x="0" y="0"/>
            <a:chExt cx="5760" cy="4320"/>
          </a:xfrm>
        </p:grpSpPr>
        <p:sp>
          <p:nvSpPr>
            <p:cNvPr id="450563"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ja-JP" sz="2520" u="none">
                <a:latin typeface="Times New Roman" pitchFamily="18" charset="0"/>
              </a:endParaRPr>
            </a:p>
          </p:txBody>
        </p:sp>
        <p:sp>
          <p:nvSpPr>
            <p:cNvPr id="450564"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grpSp>
          <p:nvGrpSpPr>
            <p:cNvPr id="450565" name="Group 5"/>
            <p:cNvGrpSpPr>
              <a:grpSpLocks/>
            </p:cNvGrpSpPr>
            <p:nvPr/>
          </p:nvGrpSpPr>
          <p:grpSpPr bwMode="auto">
            <a:xfrm>
              <a:off x="0" y="672"/>
              <a:ext cx="1806" cy="1989"/>
              <a:chOff x="0" y="672"/>
              <a:chExt cx="1806" cy="1989"/>
            </a:xfrm>
          </p:grpSpPr>
          <p:sp>
            <p:nvSpPr>
              <p:cNvPr id="450566"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50567"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50568"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50569"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50570"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50571"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50572"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50573"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50574"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50575"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grpSp>
      </p:grpSp>
      <p:sp>
        <p:nvSpPr>
          <p:cNvPr id="450576" name="Rectangle 16"/>
          <p:cNvSpPr>
            <a:spLocks noGrp="1" noChangeArrowheads="1"/>
          </p:cNvSpPr>
          <p:nvPr>
            <p:ph type="dt" sz="half" idx="2"/>
          </p:nvPr>
        </p:nvSpPr>
        <p:spPr>
          <a:xfrm>
            <a:off x="505778" y="6559374"/>
            <a:ext cx="2360295" cy="479954"/>
          </a:xfrm>
        </p:spPr>
        <p:txBody>
          <a:bodyPr/>
          <a:lstStyle>
            <a:lvl1pPr>
              <a:defRPr/>
            </a:lvl1pPr>
          </a:lstStyle>
          <a:p>
            <a:endParaRPr lang="en-US" altLang="ja-JP"/>
          </a:p>
        </p:txBody>
      </p:sp>
      <p:sp>
        <p:nvSpPr>
          <p:cNvPr id="450577" name="Rectangle 17"/>
          <p:cNvSpPr>
            <a:spLocks noGrp="1" noChangeArrowheads="1"/>
          </p:cNvSpPr>
          <p:nvPr>
            <p:ph type="ftr" sz="quarter" idx="3"/>
          </p:nvPr>
        </p:nvSpPr>
        <p:spPr/>
        <p:txBody>
          <a:bodyPr/>
          <a:lstStyle>
            <a:lvl1pPr>
              <a:defRPr/>
            </a:lvl1pPr>
          </a:lstStyle>
          <a:p>
            <a:endParaRPr lang="en-US" altLang="ja-JP"/>
          </a:p>
        </p:txBody>
      </p:sp>
      <p:sp>
        <p:nvSpPr>
          <p:cNvPr id="450578" name="Rectangle 18"/>
          <p:cNvSpPr>
            <a:spLocks noGrp="1" noChangeArrowheads="1"/>
          </p:cNvSpPr>
          <p:nvPr>
            <p:ph type="sldNum" sz="quarter" idx="4"/>
          </p:nvPr>
        </p:nvSpPr>
        <p:spPr/>
        <p:txBody>
          <a:bodyPr/>
          <a:lstStyle>
            <a:lvl1pPr>
              <a:defRPr/>
            </a:lvl1pPr>
          </a:lstStyle>
          <a:p>
            <a:fld id="{7872FFE1-8B24-4B57-AD59-20AD5B966192}" type="slidenum">
              <a:rPr lang="en-US" altLang="ja-JP"/>
              <a:pPr/>
              <a:t>‹#›</a:t>
            </a:fld>
            <a:endParaRPr lang="en-US" altLang="ja-JP"/>
          </a:p>
        </p:txBody>
      </p:sp>
      <p:sp>
        <p:nvSpPr>
          <p:cNvPr id="450579" name="Rectangle 19"/>
          <p:cNvSpPr>
            <a:spLocks noGrp="1" noChangeArrowheads="1"/>
          </p:cNvSpPr>
          <p:nvPr>
            <p:ph type="ctrTitle"/>
          </p:nvPr>
        </p:nvSpPr>
        <p:spPr>
          <a:xfrm>
            <a:off x="3287554" y="1919817"/>
            <a:ext cx="6659404" cy="2319779"/>
          </a:xfrm>
        </p:spPr>
        <p:txBody>
          <a:bodyPr/>
          <a:lstStyle>
            <a:lvl1pPr>
              <a:defRPr/>
            </a:lvl1pPr>
          </a:lstStyle>
          <a:p>
            <a:pPr lvl="0"/>
            <a:r>
              <a:rPr lang="ja-JP" altLang="en-US" noProof="0" smtClean="0"/>
              <a:t>マスタ タイトルの書式設定</a:t>
            </a:r>
          </a:p>
        </p:txBody>
      </p:sp>
      <p:sp>
        <p:nvSpPr>
          <p:cNvPr id="450580" name="Rectangle 20"/>
          <p:cNvSpPr>
            <a:spLocks noGrp="1" noChangeArrowheads="1"/>
          </p:cNvSpPr>
          <p:nvPr>
            <p:ph type="subTitle" idx="1"/>
          </p:nvPr>
        </p:nvSpPr>
        <p:spPr>
          <a:xfrm>
            <a:off x="3287554" y="4479573"/>
            <a:ext cx="6659404" cy="1839824"/>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Tree>
    <p:extLst>
      <p:ext uri="{BB962C8B-B14F-4D97-AF65-F5344CB8AC3E}">
        <p14:creationId xmlns:p14="http://schemas.microsoft.com/office/powerpoint/2010/main" val="14792611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391A431-AA19-4723-8D6C-1034C8EB7906}"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99643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99059" y="4626226"/>
            <a:ext cx="8598218" cy="1429864"/>
          </a:xfrm>
        </p:spPr>
        <p:txBody>
          <a:bodyPr anchor="t"/>
          <a:lstStyle>
            <a:lvl1pPr algn="l">
              <a:defRPr sz="4199"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99059" y="3051377"/>
            <a:ext cx="8598218" cy="1574849"/>
          </a:xfrm>
        </p:spPr>
        <p:txBody>
          <a:bodyPr anchor="b"/>
          <a:lstStyle>
            <a:lvl1pPr marL="0" indent="0">
              <a:buNone/>
              <a:defRPr sz="2100"/>
            </a:lvl1pPr>
            <a:lvl2pPr marL="479969" indent="0">
              <a:buNone/>
              <a:defRPr sz="1890"/>
            </a:lvl2pPr>
            <a:lvl3pPr marL="959937" indent="0">
              <a:buNone/>
              <a:defRPr sz="1680"/>
            </a:lvl3pPr>
            <a:lvl4pPr marL="1439906" indent="0">
              <a:buNone/>
              <a:defRPr sz="1470"/>
            </a:lvl4pPr>
            <a:lvl5pPr marL="1919874" indent="0">
              <a:buNone/>
              <a:defRPr sz="1470"/>
            </a:lvl5pPr>
            <a:lvl6pPr marL="2399843" indent="0">
              <a:buNone/>
              <a:defRPr sz="1470"/>
            </a:lvl6pPr>
            <a:lvl7pPr marL="2879811" indent="0">
              <a:buNone/>
              <a:defRPr sz="1470"/>
            </a:lvl7pPr>
            <a:lvl8pPr marL="3359780" indent="0">
              <a:buNone/>
              <a:defRPr sz="1470"/>
            </a:lvl8pPr>
            <a:lvl9pPr marL="3839748" indent="0">
              <a:buNone/>
              <a:defRPr sz="1470"/>
            </a:lvl9pPr>
          </a:lstStyle>
          <a:p>
            <a:pPr lvl="0"/>
            <a:r>
              <a:rPr lang="ja-JP" altLang="en-US" smtClean="0"/>
              <a:t>マスター テキストの書式設定</a:t>
            </a:r>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DAA23637-5557-40C3-896A-33229517E58B}"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4193408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05778" y="2079801"/>
            <a:ext cx="4467701" cy="4079611"/>
          </a:xfrm>
        </p:spPr>
        <p:txBody>
          <a:bodyPr/>
          <a:lstStyle>
            <a:lvl1pPr>
              <a:defRPr sz="2939"/>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42071" y="2079801"/>
            <a:ext cx="4467701" cy="4079611"/>
          </a:xfrm>
        </p:spPr>
        <p:txBody>
          <a:bodyPr/>
          <a:lstStyle>
            <a:lvl1pPr>
              <a:defRPr sz="2939"/>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AF7C9AC1-3C3D-4949-8C24-D03D4BBABA96}"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697452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5778" y="288306"/>
            <a:ext cx="9103995" cy="1199886"/>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05777" y="1611513"/>
            <a:ext cx="4469458" cy="671602"/>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505777" y="2283115"/>
            <a:ext cx="4469458" cy="4147938"/>
          </a:xfrm>
        </p:spPr>
        <p:txBody>
          <a:bodyPr/>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138559" y="1611513"/>
            <a:ext cx="4471214" cy="671602"/>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138559" y="2283115"/>
            <a:ext cx="4471214" cy="4147938"/>
          </a:xfrm>
        </p:spPr>
        <p:txBody>
          <a:bodyPr/>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p:txBody>
          <a:bodyPr/>
          <a:lstStyle>
            <a:lvl1pPr>
              <a:defRPr/>
            </a:lvl1pPr>
          </a:lstStyle>
          <a:p>
            <a:fld id="{481FE211-F7FB-41EF-83B0-7CD4281E333D}" type="slidenum">
              <a:rPr lang="en-US" altLang="ja-JP"/>
              <a:pPr/>
              <a:t>‹#›</a:t>
            </a:fld>
            <a:endParaRPr lang="en-US" altLang="ja-JP"/>
          </a:p>
        </p:txBody>
      </p:sp>
      <p:sp>
        <p:nvSpPr>
          <p:cNvPr id="9" name="日付プレースホルダー 8"/>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3747792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フッター プレースホルダー 2"/>
          <p:cNvSpPr>
            <a:spLocks noGrp="1"/>
          </p:cNvSpPr>
          <p:nvPr>
            <p:ph type="ftr" sz="quarter" idx="10"/>
          </p:nvPr>
        </p:nvSpPr>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p:txBody>
          <a:bodyPr/>
          <a:lstStyle>
            <a:lvl1pPr>
              <a:defRPr/>
            </a:lvl1pPr>
          </a:lstStyle>
          <a:p>
            <a:fld id="{8F0C5799-7F1A-4DFA-84C9-56A6785E6C3C}" type="slidenum">
              <a:rPr lang="en-US" altLang="ja-JP"/>
              <a:pPr/>
              <a:t>‹#›</a:t>
            </a:fld>
            <a:endParaRPr lang="en-US" altLang="ja-JP"/>
          </a:p>
        </p:txBody>
      </p:sp>
      <p:sp>
        <p:nvSpPr>
          <p:cNvPr id="5" name="日付プレースホルダー 4"/>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759715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0"/>
          </p:nvPr>
        </p:nvSpPr>
        <p:spPr/>
        <p:txBody>
          <a:bodyPr/>
          <a:lstStyle>
            <a:lvl1pPr>
              <a:defRPr/>
            </a:lvl1pPr>
          </a:lstStyle>
          <a:p>
            <a:endParaRPr lang="en-US" altLang="ja-JP"/>
          </a:p>
        </p:txBody>
      </p:sp>
      <p:sp>
        <p:nvSpPr>
          <p:cNvPr id="3" name="スライド番号プレースホルダー 2"/>
          <p:cNvSpPr>
            <a:spLocks noGrp="1"/>
          </p:cNvSpPr>
          <p:nvPr>
            <p:ph type="sldNum" sz="quarter" idx="11"/>
          </p:nvPr>
        </p:nvSpPr>
        <p:spPr/>
        <p:txBody>
          <a:bodyPr/>
          <a:lstStyle>
            <a:lvl1pPr>
              <a:defRPr/>
            </a:lvl1pPr>
          </a:lstStyle>
          <a:p>
            <a:fld id="{9B46E6F7-1607-45AD-932B-16B4AB7338D3}" type="slidenum">
              <a:rPr lang="en-US" altLang="ja-JP"/>
              <a:pPr/>
              <a:t>‹#›</a:t>
            </a:fld>
            <a:endParaRPr lang="en-US" altLang="ja-JP"/>
          </a:p>
        </p:txBody>
      </p:sp>
      <p:sp>
        <p:nvSpPr>
          <p:cNvPr id="4" name="日付プレースホルダー 3"/>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285707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90176" y="1794831"/>
            <a:ext cx="8724662" cy="2994714"/>
          </a:xfrm>
        </p:spPr>
        <p:txBody>
          <a:bodyPr anchor="b"/>
          <a:lstStyle>
            <a:lvl1pPr>
              <a:defRPr sz="6299"/>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0176" y="4817876"/>
            <a:ext cx="8724662"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3558360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5778" y="286639"/>
            <a:ext cx="3327946" cy="1219884"/>
          </a:xfrm>
        </p:spPr>
        <p:txBody>
          <a:bodyPr anchor="b"/>
          <a:lstStyle>
            <a:lvl1pPr algn="l">
              <a:defRPr sz="21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954899" y="286640"/>
            <a:ext cx="5654873" cy="6144414"/>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505778" y="1506523"/>
            <a:ext cx="3327946" cy="4924531"/>
          </a:xfrm>
        </p:spPr>
        <p:txBody>
          <a:bodyPr/>
          <a:lstStyle>
            <a:lvl1pPr marL="0" indent="0">
              <a:buNone/>
              <a:defRPr sz="1470"/>
            </a:lvl1pPr>
            <a:lvl2pPr marL="479969" indent="0">
              <a:buNone/>
              <a:defRPr sz="1260"/>
            </a:lvl2pPr>
            <a:lvl3pPr marL="959937" indent="0">
              <a:buNone/>
              <a:defRPr sz="1050"/>
            </a:lvl3pPr>
            <a:lvl4pPr marL="1439906" indent="0">
              <a:buNone/>
              <a:defRPr sz="945"/>
            </a:lvl4pPr>
            <a:lvl5pPr marL="1919874" indent="0">
              <a:buNone/>
              <a:defRPr sz="945"/>
            </a:lvl5pPr>
            <a:lvl6pPr marL="2399843" indent="0">
              <a:buNone/>
              <a:defRPr sz="945"/>
            </a:lvl6pPr>
            <a:lvl7pPr marL="2879811" indent="0">
              <a:buNone/>
              <a:defRPr sz="945"/>
            </a:lvl7pPr>
            <a:lvl8pPr marL="3359780" indent="0">
              <a:buNone/>
              <a:defRPr sz="945"/>
            </a:lvl8pPr>
            <a:lvl9pPr marL="3839748" indent="0">
              <a:buNone/>
              <a:defRPr sz="945"/>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8F5929AC-7DA5-4F36-8084-0BDA54BD24D5}"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390987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82719" y="5039519"/>
            <a:ext cx="6069330" cy="594944"/>
          </a:xfrm>
        </p:spPr>
        <p:txBody>
          <a:bodyPr anchor="b"/>
          <a:lstStyle>
            <a:lvl1pPr algn="l">
              <a:defRPr sz="21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982719" y="643272"/>
            <a:ext cx="6069330" cy="4319588"/>
          </a:xfrm>
        </p:spPr>
        <p:txBody>
          <a:bodyPr/>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endParaRPr lang="ja-JP" altLang="en-US"/>
          </a:p>
        </p:txBody>
      </p:sp>
      <p:sp>
        <p:nvSpPr>
          <p:cNvPr id="4" name="テキスト プレースホルダー 3"/>
          <p:cNvSpPr>
            <a:spLocks noGrp="1"/>
          </p:cNvSpPr>
          <p:nvPr>
            <p:ph type="body" sz="half" idx="2"/>
          </p:nvPr>
        </p:nvSpPr>
        <p:spPr>
          <a:xfrm>
            <a:off x="1982719" y="5634463"/>
            <a:ext cx="6069330" cy="844919"/>
          </a:xfrm>
        </p:spPr>
        <p:txBody>
          <a:bodyPr/>
          <a:lstStyle>
            <a:lvl1pPr marL="0" indent="0">
              <a:buNone/>
              <a:defRPr sz="1470"/>
            </a:lvl1pPr>
            <a:lvl2pPr marL="479969" indent="0">
              <a:buNone/>
              <a:defRPr sz="1260"/>
            </a:lvl2pPr>
            <a:lvl3pPr marL="959937" indent="0">
              <a:buNone/>
              <a:defRPr sz="1050"/>
            </a:lvl3pPr>
            <a:lvl4pPr marL="1439906" indent="0">
              <a:buNone/>
              <a:defRPr sz="945"/>
            </a:lvl4pPr>
            <a:lvl5pPr marL="1919874" indent="0">
              <a:buNone/>
              <a:defRPr sz="945"/>
            </a:lvl5pPr>
            <a:lvl6pPr marL="2399843" indent="0">
              <a:buNone/>
              <a:defRPr sz="945"/>
            </a:lvl6pPr>
            <a:lvl7pPr marL="2879811" indent="0">
              <a:buNone/>
              <a:defRPr sz="945"/>
            </a:lvl7pPr>
            <a:lvl8pPr marL="3359780" indent="0">
              <a:buNone/>
              <a:defRPr sz="945"/>
            </a:lvl8pPr>
            <a:lvl9pPr marL="3839748" indent="0">
              <a:buNone/>
              <a:defRPr sz="945"/>
            </a:lvl9pPr>
          </a:lstStyle>
          <a:p>
            <a:pPr lvl="0"/>
            <a:r>
              <a:rPr lang="ja-JP" altLang="en-US" smtClean="0"/>
              <a:t>マスター テキストの書式設定</a:t>
            </a:r>
          </a:p>
        </p:txBody>
      </p:sp>
      <p:sp>
        <p:nvSpPr>
          <p:cNvPr id="5" name="フッター プレースホルダー 4"/>
          <p:cNvSpPr>
            <a:spLocks noGrp="1"/>
          </p:cNvSpPr>
          <p:nvPr>
            <p:ph type="ftr" sz="quarter" idx="10"/>
          </p:nvPr>
        </p:nvSpPr>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p:txBody>
          <a:bodyPr/>
          <a:lstStyle>
            <a:lvl1pPr>
              <a:defRPr/>
            </a:lvl1pPr>
          </a:lstStyle>
          <a:p>
            <a:fld id="{BB1E3C6A-5538-4E4D-8251-A0FDDDAC6EF9}" type="slidenum">
              <a:rPr lang="en-US" altLang="ja-JP"/>
              <a:pPr/>
              <a:t>‹#›</a:t>
            </a:fld>
            <a:endParaRPr lang="en-US" altLang="ja-JP"/>
          </a:p>
        </p:txBody>
      </p:sp>
      <p:sp>
        <p:nvSpPr>
          <p:cNvPr id="7" name="日付プレースホルダー 6"/>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12362768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643E22BC-1547-4010-8F9A-E811FA267C8E}"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Tree>
    <p:extLst>
      <p:ext uri="{BB962C8B-B14F-4D97-AF65-F5344CB8AC3E}">
        <p14:creationId xmlns:p14="http://schemas.microsoft.com/office/powerpoint/2010/main" val="2112893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縦書きタイトルと 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505777" y="479954"/>
            <a:ext cx="6659404" cy="567945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ー 3"/>
          <p:cNvSpPr>
            <a:spLocks noGrp="1"/>
          </p:cNvSpPr>
          <p:nvPr>
            <p:ph type="ftr" sz="quarter" idx="10"/>
          </p:nvPr>
        </p:nvSpPr>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p:txBody>
          <a:bodyPr/>
          <a:lstStyle>
            <a:lvl1pPr>
              <a:defRPr/>
            </a:lvl1pPr>
          </a:lstStyle>
          <a:p>
            <a:fld id="{B7A010F1-0606-4916-B9A4-9AF8AA7E6346}" type="slidenum">
              <a:rPr lang="en-US" altLang="ja-JP"/>
              <a:pPr/>
              <a:t>‹#›</a:t>
            </a:fld>
            <a:endParaRPr lang="en-US" altLang="ja-JP"/>
          </a:p>
        </p:txBody>
      </p:sp>
      <p:sp>
        <p:nvSpPr>
          <p:cNvPr id="6" name="日付プレースホルダー 5"/>
          <p:cNvSpPr>
            <a:spLocks noGrp="1"/>
          </p:cNvSpPr>
          <p:nvPr>
            <p:ph type="dt" sz="half" idx="12"/>
          </p:nvPr>
        </p:nvSpPr>
        <p:spPr/>
        <p:txBody>
          <a:bodyPr/>
          <a:lstStyle>
            <a:lvl1pPr>
              <a:defRPr/>
            </a:lvl1pPr>
          </a:lstStyle>
          <a:p>
            <a:endParaRPr lang="en-US" altLang="ja-JP"/>
          </a:p>
        </p:txBody>
      </p:sp>
      <p:sp>
        <p:nvSpPr>
          <p:cNvPr id="8" name="タイトル 7"/>
          <p:cNvSpPr>
            <a:spLocks noGrp="1"/>
          </p:cNvSpPr>
          <p:nvPr>
            <p:ph type="title"/>
          </p:nvPr>
        </p:nvSpPr>
        <p:spPr/>
        <p:txBody>
          <a:bodyPr/>
          <a:lstStyle/>
          <a:p>
            <a:r>
              <a:rPr kumimoji="1" lang="ja-JP" altLang="en-US" smtClean="0"/>
              <a:t>マスター タイトルの書式設定</a:t>
            </a:r>
            <a:endParaRPr kumimoji="1" lang="ja-JP" altLang="en-US"/>
          </a:p>
        </p:txBody>
      </p:sp>
    </p:spTree>
    <p:extLst>
      <p:ext uri="{BB962C8B-B14F-4D97-AF65-F5344CB8AC3E}">
        <p14:creationId xmlns:p14="http://schemas.microsoft.com/office/powerpoint/2010/main" val="266070975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5778" y="479954"/>
            <a:ext cx="9103995" cy="1439863"/>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05778" y="2079801"/>
            <a:ext cx="4467701" cy="407961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5142071" y="2079801"/>
            <a:ext cx="4467701" cy="407961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456146" y="6559374"/>
            <a:ext cx="3203258" cy="479954"/>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249478" y="6559374"/>
            <a:ext cx="2360295" cy="479954"/>
          </a:xfrm>
        </p:spPr>
        <p:txBody>
          <a:bodyPr/>
          <a:lstStyle>
            <a:lvl1pPr>
              <a:defRPr/>
            </a:lvl1pPr>
          </a:lstStyle>
          <a:p>
            <a:fld id="{0E819BA8-BB94-4665-BC34-EB61606445FB}" type="slidenum">
              <a:rPr lang="en-US" altLang="ja-JP"/>
              <a:pPr/>
              <a:t>‹#›</a:t>
            </a:fld>
            <a:endParaRPr lang="en-US" altLang="ja-JP"/>
          </a:p>
        </p:txBody>
      </p:sp>
      <p:sp>
        <p:nvSpPr>
          <p:cNvPr id="7" name="日付プレースホルダー 6"/>
          <p:cNvSpPr>
            <a:spLocks noGrp="1"/>
          </p:cNvSpPr>
          <p:nvPr>
            <p:ph type="dt" sz="half" idx="12"/>
          </p:nvPr>
        </p:nvSpPr>
        <p:spPr>
          <a:xfrm>
            <a:off x="505778" y="6556041"/>
            <a:ext cx="2360295" cy="499952"/>
          </a:xfrm>
        </p:spPr>
        <p:txBody>
          <a:bodyPr/>
          <a:lstStyle>
            <a:lvl1pPr>
              <a:defRPr/>
            </a:lvl1pPr>
          </a:lstStyle>
          <a:p>
            <a:endParaRPr lang="en-US" altLang="ja-JP"/>
          </a:p>
        </p:txBody>
      </p:sp>
    </p:spTree>
    <p:extLst>
      <p:ext uri="{BB962C8B-B14F-4D97-AF65-F5344CB8AC3E}">
        <p14:creationId xmlns:p14="http://schemas.microsoft.com/office/powerpoint/2010/main" val="6196676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1_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5778" y="479954"/>
            <a:ext cx="9103995" cy="1439863"/>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05778" y="2079802"/>
            <a:ext cx="9103995" cy="19598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505778" y="4199599"/>
            <a:ext cx="9103995" cy="19598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ー 4"/>
          <p:cNvSpPr>
            <a:spLocks noGrp="1"/>
          </p:cNvSpPr>
          <p:nvPr>
            <p:ph type="ftr" sz="quarter" idx="10"/>
          </p:nvPr>
        </p:nvSpPr>
        <p:spPr>
          <a:xfrm>
            <a:off x="3456146" y="6559374"/>
            <a:ext cx="3203258" cy="479954"/>
          </a:xfrm>
        </p:spPr>
        <p:txBody>
          <a:bodyPr/>
          <a:lstStyle>
            <a:lvl1pPr>
              <a:defRPr/>
            </a:lvl1pPr>
          </a:lstStyle>
          <a:p>
            <a:endParaRPr lang="en-US" altLang="ja-JP"/>
          </a:p>
        </p:txBody>
      </p:sp>
      <p:sp>
        <p:nvSpPr>
          <p:cNvPr id="6" name="スライド番号プレースホルダー 5"/>
          <p:cNvSpPr>
            <a:spLocks noGrp="1"/>
          </p:cNvSpPr>
          <p:nvPr>
            <p:ph type="sldNum" sz="quarter" idx="11"/>
          </p:nvPr>
        </p:nvSpPr>
        <p:spPr>
          <a:xfrm>
            <a:off x="7249478" y="6559374"/>
            <a:ext cx="2360295" cy="479954"/>
          </a:xfrm>
        </p:spPr>
        <p:txBody>
          <a:bodyPr/>
          <a:lstStyle>
            <a:lvl1pPr>
              <a:defRPr/>
            </a:lvl1pPr>
          </a:lstStyle>
          <a:p>
            <a:fld id="{29D8D0CB-CF29-4095-9BE7-5D065F95298D}" type="slidenum">
              <a:rPr lang="en-US" altLang="ja-JP"/>
              <a:pPr/>
              <a:t>‹#›</a:t>
            </a:fld>
            <a:endParaRPr lang="en-US" altLang="ja-JP"/>
          </a:p>
        </p:txBody>
      </p:sp>
      <p:sp>
        <p:nvSpPr>
          <p:cNvPr id="7" name="日付プレースホルダー 6"/>
          <p:cNvSpPr>
            <a:spLocks noGrp="1"/>
          </p:cNvSpPr>
          <p:nvPr>
            <p:ph type="dt" sz="half" idx="12"/>
          </p:nvPr>
        </p:nvSpPr>
        <p:spPr>
          <a:xfrm>
            <a:off x="505778" y="6556041"/>
            <a:ext cx="2360295" cy="499952"/>
          </a:xfrm>
        </p:spPr>
        <p:txBody>
          <a:bodyPr/>
          <a:lstStyle>
            <a:lvl1pPr>
              <a:defRPr/>
            </a:lvl1pPr>
          </a:lstStyle>
          <a:p>
            <a:endParaRPr lang="en-US" altLang="ja-JP"/>
          </a:p>
        </p:txBody>
      </p:sp>
    </p:spTree>
    <p:extLst>
      <p:ext uri="{BB962C8B-B14F-4D97-AF65-F5344CB8AC3E}">
        <p14:creationId xmlns:p14="http://schemas.microsoft.com/office/powerpoint/2010/main" val="210532430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505778" y="479954"/>
            <a:ext cx="9103995" cy="567945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フッター プレースホルダー 2"/>
          <p:cNvSpPr>
            <a:spLocks noGrp="1"/>
          </p:cNvSpPr>
          <p:nvPr>
            <p:ph type="ftr" sz="quarter" idx="10"/>
          </p:nvPr>
        </p:nvSpPr>
        <p:spPr>
          <a:xfrm>
            <a:off x="3456146" y="6559374"/>
            <a:ext cx="3203258" cy="479954"/>
          </a:xfrm>
        </p:spPr>
        <p:txBody>
          <a:bodyPr/>
          <a:lstStyle>
            <a:lvl1pPr>
              <a:defRPr/>
            </a:lvl1pPr>
          </a:lstStyle>
          <a:p>
            <a:endParaRPr lang="en-US" altLang="ja-JP"/>
          </a:p>
        </p:txBody>
      </p:sp>
      <p:sp>
        <p:nvSpPr>
          <p:cNvPr id="4" name="スライド番号プレースホルダー 3"/>
          <p:cNvSpPr>
            <a:spLocks noGrp="1"/>
          </p:cNvSpPr>
          <p:nvPr>
            <p:ph type="sldNum" sz="quarter" idx="11"/>
          </p:nvPr>
        </p:nvSpPr>
        <p:spPr>
          <a:xfrm>
            <a:off x="7249478" y="6559374"/>
            <a:ext cx="2360295" cy="479954"/>
          </a:xfrm>
        </p:spPr>
        <p:txBody>
          <a:bodyPr/>
          <a:lstStyle>
            <a:lvl1pPr>
              <a:defRPr/>
            </a:lvl1pPr>
          </a:lstStyle>
          <a:p>
            <a:fld id="{7D914C1C-7538-4CB8-8EF2-FA7E01741AC0}" type="slidenum">
              <a:rPr lang="en-US" altLang="ja-JP"/>
              <a:pPr/>
              <a:t>‹#›</a:t>
            </a:fld>
            <a:endParaRPr lang="en-US" altLang="ja-JP"/>
          </a:p>
        </p:txBody>
      </p:sp>
      <p:sp>
        <p:nvSpPr>
          <p:cNvPr id="5" name="日付プレースホルダー 4"/>
          <p:cNvSpPr>
            <a:spLocks noGrp="1"/>
          </p:cNvSpPr>
          <p:nvPr>
            <p:ph type="dt" sz="half" idx="12"/>
          </p:nvPr>
        </p:nvSpPr>
        <p:spPr>
          <a:xfrm>
            <a:off x="505778" y="6556041"/>
            <a:ext cx="2360295" cy="499952"/>
          </a:xfrm>
        </p:spPr>
        <p:txBody>
          <a:bodyPr/>
          <a:lstStyle>
            <a:lvl1pPr>
              <a:defRPr/>
            </a:lvl1pPr>
          </a:lstStyle>
          <a:p>
            <a:endParaRPr lang="en-US" altLang="ja-JP"/>
          </a:p>
        </p:txBody>
      </p:sp>
    </p:spTree>
    <p:extLst>
      <p:ext uri="{BB962C8B-B14F-4D97-AF65-F5344CB8AC3E}">
        <p14:creationId xmlns:p14="http://schemas.microsoft.com/office/powerpoint/2010/main" val="3672787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505778" y="479954"/>
            <a:ext cx="9103995" cy="1439863"/>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505778" y="2079802"/>
            <a:ext cx="4467701" cy="19598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5142071" y="2079802"/>
            <a:ext cx="4467701" cy="19598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505778" y="4199599"/>
            <a:ext cx="4467701" cy="19598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コンテンツ プレースホルダー 5"/>
          <p:cNvSpPr>
            <a:spLocks noGrp="1"/>
          </p:cNvSpPr>
          <p:nvPr>
            <p:ph sz="quarter" idx="4"/>
          </p:nvPr>
        </p:nvSpPr>
        <p:spPr>
          <a:xfrm>
            <a:off x="5142071" y="4199599"/>
            <a:ext cx="4467701" cy="19598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ー 6"/>
          <p:cNvSpPr>
            <a:spLocks noGrp="1"/>
          </p:cNvSpPr>
          <p:nvPr>
            <p:ph type="ftr" sz="quarter" idx="10"/>
          </p:nvPr>
        </p:nvSpPr>
        <p:spPr>
          <a:xfrm>
            <a:off x="3456146" y="6559374"/>
            <a:ext cx="3203258" cy="479954"/>
          </a:xfrm>
        </p:spPr>
        <p:txBody>
          <a:bodyPr/>
          <a:lstStyle>
            <a:lvl1pPr>
              <a:defRPr/>
            </a:lvl1pPr>
          </a:lstStyle>
          <a:p>
            <a:endParaRPr lang="en-US" altLang="ja-JP"/>
          </a:p>
        </p:txBody>
      </p:sp>
      <p:sp>
        <p:nvSpPr>
          <p:cNvPr id="8" name="スライド番号プレースホルダー 7"/>
          <p:cNvSpPr>
            <a:spLocks noGrp="1"/>
          </p:cNvSpPr>
          <p:nvPr>
            <p:ph type="sldNum" sz="quarter" idx="11"/>
          </p:nvPr>
        </p:nvSpPr>
        <p:spPr>
          <a:xfrm>
            <a:off x="7249478" y="6559374"/>
            <a:ext cx="2360295" cy="479954"/>
          </a:xfrm>
        </p:spPr>
        <p:txBody>
          <a:bodyPr/>
          <a:lstStyle>
            <a:lvl1pPr>
              <a:defRPr/>
            </a:lvl1pPr>
          </a:lstStyle>
          <a:p>
            <a:fld id="{14CEA727-7055-4C3F-961F-E39253021332}" type="slidenum">
              <a:rPr lang="en-US" altLang="ja-JP"/>
              <a:pPr/>
              <a:t>‹#›</a:t>
            </a:fld>
            <a:endParaRPr lang="en-US" altLang="ja-JP"/>
          </a:p>
        </p:txBody>
      </p:sp>
      <p:sp>
        <p:nvSpPr>
          <p:cNvPr id="9" name="日付プレースホルダー 8"/>
          <p:cNvSpPr>
            <a:spLocks noGrp="1"/>
          </p:cNvSpPr>
          <p:nvPr>
            <p:ph type="dt" sz="half" idx="12"/>
          </p:nvPr>
        </p:nvSpPr>
        <p:spPr>
          <a:xfrm>
            <a:off x="505778" y="6556041"/>
            <a:ext cx="2360295" cy="499952"/>
          </a:xfrm>
        </p:spPr>
        <p:txBody>
          <a:bodyPr/>
          <a:lstStyle>
            <a:lvl1pPr>
              <a:defRPr/>
            </a:lvl1pPr>
          </a:lstStyle>
          <a:p>
            <a:endParaRPr lang="en-US" altLang="ja-JP"/>
          </a:p>
        </p:txBody>
      </p:sp>
    </p:spTree>
    <p:extLst>
      <p:ext uri="{BB962C8B-B14F-4D97-AF65-F5344CB8AC3E}">
        <p14:creationId xmlns:p14="http://schemas.microsoft.com/office/powerpoint/2010/main" val="3301736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05778" y="479954"/>
            <a:ext cx="9103995" cy="1439863"/>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505778" y="2079801"/>
            <a:ext cx="9103995" cy="4079611"/>
          </a:xfrm>
        </p:spPr>
        <p:txBody>
          <a:bodyPr/>
          <a:lstStyle/>
          <a:p>
            <a:endParaRPr lang="ja-JP" altLang="en-US"/>
          </a:p>
        </p:txBody>
      </p:sp>
      <p:sp>
        <p:nvSpPr>
          <p:cNvPr id="4" name="フッター プレースホルダー 3"/>
          <p:cNvSpPr>
            <a:spLocks noGrp="1"/>
          </p:cNvSpPr>
          <p:nvPr>
            <p:ph type="ftr" sz="quarter" idx="10"/>
          </p:nvPr>
        </p:nvSpPr>
        <p:spPr>
          <a:xfrm>
            <a:off x="3456146" y="6559374"/>
            <a:ext cx="3203258" cy="479954"/>
          </a:xfrm>
        </p:spPr>
        <p:txBody>
          <a:bodyPr/>
          <a:lstStyle>
            <a:lvl1pPr>
              <a:defRPr/>
            </a:lvl1pPr>
          </a:lstStyle>
          <a:p>
            <a:endParaRPr lang="en-US" altLang="ja-JP"/>
          </a:p>
        </p:txBody>
      </p:sp>
      <p:sp>
        <p:nvSpPr>
          <p:cNvPr id="5" name="スライド番号プレースホルダー 4"/>
          <p:cNvSpPr>
            <a:spLocks noGrp="1"/>
          </p:cNvSpPr>
          <p:nvPr>
            <p:ph type="sldNum" sz="quarter" idx="11"/>
          </p:nvPr>
        </p:nvSpPr>
        <p:spPr>
          <a:xfrm>
            <a:off x="7249478" y="6559374"/>
            <a:ext cx="2360295" cy="479954"/>
          </a:xfrm>
        </p:spPr>
        <p:txBody>
          <a:bodyPr/>
          <a:lstStyle>
            <a:lvl1pPr>
              <a:defRPr/>
            </a:lvl1pPr>
          </a:lstStyle>
          <a:p>
            <a:fld id="{67CB26D8-F4FE-49A4-B188-A39FEDBEC445}" type="slidenum">
              <a:rPr lang="en-US" altLang="ja-JP"/>
              <a:pPr/>
              <a:t>‹#›</a:t>
            </a:fld>
            <a:endParaRPr lang="en-US" altLang="ja-JP"/>
          </a:p>
        </p:txBody>
      </p:sp>
      <p:sp>
        <p:nvSpPr>
          <p:cNvPr id="6" name="日付プレースホルダー 5"/>
          <p:cNvSpPr>
            <a:spLocks noGrp="1"/>
          </p:cNvSpPr>
          <p:nvPr>
            <p:ph type="dt" sz="half" idx="12"/>
          </p:nvPr>
        </p:nvSpPr>
        <p:spPr>
          <a:xfrm>
            <a:off x="505778" y="6556041"/>
            <a:ext cx="2360295" cy="499952"/>
          </a:xfrm>
        </p:spPr>
        <p:txBody>
          <a:bodyPr/>
          <a:lstStyle>
            <a:lvl1pPr>
              <a:defRPr/>
            </a:lvl1pPr>
          </a:lstStyle>
          <a:p>
            <a:endParaRPr lang="en-US" altLang="ja-JP"/>
          </a:p>
        </p:txBody>
      </p:sp>
    </p:spTree>
    <p:extLst>
      <p:ext uri="{BB962C8B-B14F-4D97-AF65-F5344CB8AC3E}">
        <p14:creationId xmlns:p14="http://schemas.microsoft.com/office/powerpoint/2010/main" val="626895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8666" y="1178223"/>
            <a:ext cx="8598218" cy="2506427"/>
          </a:xfrm>
        </p:spPr>
        <p:txBody>
          <a:bodyPr anchor="b"/>
          <a:lstStyle>
            <a:lvl1pPr algn="ctr">
              <a:defRPr sz="6127"/>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64445" y="3781306"/>
            <a:ext cx="7586663" cy="1738167"/>
          </a:xfrm>
        </p:spPr>
        <p:txBody>
          <a:bodyPr/>
          <a:lstStyle>
            <a:lvl1pPr marL="0" indent="0" algn="ctr">
              <a:buNone/>
              <a:defRPr sz="2452"/>
            </a:lvl1pPr>
            <a:lvl2pPr marL="466911" indent="0" algn="ctr">
              <a:buNone/>
              <a:defRPr sz="2042"/>
            </a:lvl2pPr>
            <a:lvl3pPr marL="933822" indent="0" algn="ctr">
              <a:buNone/>
              <a:defRPr sz="1838"/>
            </a:lvl3pPr>
            <a:lvl4pPr marL="1400733" indent="0" algn="ctr">
              <a:buNone/>
              <a:defRPr sz="1634"/>
            </a:lvl4pPr>
            <a:lvl5pPr marL="1867644" indent="0" algn="ctr">
              <a:buNone/>
              <a:defRPr sz="1634"/>
            </a:lvl5pPr>
            <a:lvl6pPr marL="2334555" indent="0" algn="ctr">
              <a:buNone/>
              <a:defRPr sz="1634"/>
            </a:lvl6pPr>
            <a:lvl7pPr marL="2801466" indent="0" algn="ctr">
              <a:buNone/>
              <a:defRPr sz="1634"/>
            </a:lvl7pPr>
            <a:lvl8pPr marL="3268377" indent="0" algn="ctr">
              <a:buNone/>
              <a:defRPr sz="1634"/>
            </a:lvl8pPr>
            <a:lvl9pPr marL="3735288" indent="0" algn="ctr">
              <a:buNone/>
              <a:defRPr sz="1634"/>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74819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95444" y="1916484"/>
            <a:ext cx="4299109"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20997" y="1916484"/>
            <a:ext cx="4299109"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4424653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8285641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90177" y="1794832"/>
            <a:ext cx="8724662" cy="2994714"/>
          </a:xfrm>
        </p:spPr>
        <p:txBody>
          <a:bodyPr anchor="b"/>
          <a:lstStyle>
            <a:lvl1pPr>
              <a:defRPr sz="6127"/>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0177" y="4817877"/>
            <a:ext cx="8724662" cy="1574849"/>
          </a:xfrm>
        </p:spPr>
        <p:txBody>
          <a:bodyPr/>
          <a:lstStyle>
            <a:lvl1pPr marL="0" indent="0">
              <a:buNone/>
              <a:defRPr sz="2452">
                <a:solidFill>
                  <a:schemeClr val="tx1"/>
                </a:solidFill>
              </a:defRPr>
            </a:lvl1pPr>
            <a:lvl2pPr marL="466911" indent="0">
              <a:buNone/>
              <a:defRPr sz="2042">
                <a:solidFill>
                  <a:schemeClr val="tx1">
                    <a:tint val="75000"/>
                  </a:schemeClr>
                </a:solidFill>
              </a:defRPr>
            </a:lvl2pPr>
            <a:lvl3pPr marL="933822" indent="0">
              <a:buNone/>
              <a:defRPr sz="1838">
                <a:solidFill>
                  <a:schemeClr val="tx1">
                    <a:tint val="75000"/>
                  </a:schemeClr>
                </a:solidFill>
              </a:defRPr>
            </a:lvl3pPr>
            <a:lvl4pPr marL="1400733" indent="0">
              <a:buNone/>
              <a:defRPr sz="1634">
                <a:solidFill>
                  <a:schemeClr val="tx1">
                    <a:tint val="75000"/>
                  </a:schemeClr>
                </a:solidFill>
              </a:defRPr>
            </a:lvl4pPr>
            <a:lvl5pPr marL="1867644" indent="0">
              <a:buNone/>
              <a:defRPr sz="1634">
                <a:solidFill>
                  <a:schemeClr val="tx1">
                    <a:tint val="75000"/>
                  </a:schemeClr>
                </a:solidFill>
              </a:defRPr>
            </a:lvl5pPr>
            <a:lvl6pPr marL="2334555" indent="0">
              <a:buNone/>
              <a:defRPr sz="1634">
                <a:solidFill>
                  <a:schemeClr val="tx1">
                    <a:tint val="75000"/>
                  </a:schemeClr>
                </a:solidFill>
              </a:defRPr>
            </a:lvl6pPr>
            <a:lvl7pPr marL="2801466" indent="0">
              <a:buNone/>
              <a:defRPr sz="1634">
                <a:solidFill>
                  <a:schemeClr val="tx1">
                    <a:tint val="75000"/>
                  </a:schemeClr>
                </a:solidFill>
              </a:defRPr>
            </a:lvl7pPr>
            <a:lvl8pPr marL="3268377" indent="0">
              <a:buNone/>
              <a:defRPr sz="1634">
                <a:solidFill>
                  <a:schemeClr val="tx1">
                    <a:tint val="75000"/>
                  </a:schemeClr>
                </a:solidFill>
              </a:defRPr>
            </a:lvl8pPr>
            <a:lvl9pPr marL="3735288" indent="0">
              <a:buNone/>
              <a:defRPr sz="1634">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5483008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95444" y="1916484"/>
            <a:ext cx="4299109"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120998" y="1916484"/>
            <a:ext cx="4299109" cy="456789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8397760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6762" y="383300"/>
            <a:ext cx="8724662" cy="139153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6763" y="1764832"/>
            <a:ext cx="4279351" cy="864917"/>
          </a:xfrm>
        </p:spPr>
        <p:txBody>
          <a:bodyPr anchor="b"/>
          <a:lstStyle>
            <a:lvl1pPr marL="0" indent="0">
              <a:buNone/>
              <a:defRPr sz="2452" b="1"/>
            </a:lvl1pPr>
            <a:lvl2pPr marL="466911" indent="0">
              <a:buNone/>
              <a:defRPr sz="2042" b="1"/>
            </a:lvl2pPr>
            <a:lvl3pPr marL="933822" indent="0">
              <a:buNone/>
              <a:defRPr sz="1838" b="1"/>
            </a:lvl3pPr>
            <a:lvl4pPr marL="1400733" indent="0">
              <a:buNone/>
              <a:defRPr sz="1634" b="1"/>
            </a:lvl4pPr>
            <a:lvl5pPr marL="1867644" indent="0">
              <a:buNone/>
              <a:defRPr sz="1634" b="1"/>
            </a:lvl5pPr>
            <a:lvl6pPr marL="2334555" indent="0">
              <a:buNone/>
              <a:defRPr sz="1634" b="1"/>
            </a:lvl6pPr>
            <a:lvl7pPr marL="2801466" indent="0">
              <a:buNone/>
              <a:defRPr sz="1634" b="1"/>
            </a:lvl7pPr>
            <a:lvl8pPr marL="3268377" indent="0">
              <a:buNone/>
              <a:defRPr sz="1634" b="1"/>
            </a:lvl8pPr>
            <a:lvl9pPr marL="3735288" indent="0">
              <a:buNone/>
              <a:defRPr sz="1634" b="1"/>
            </a:lvl9pPr>
          </a:lstStyle>
          <a:p>
            <a:pPr lvl="0"/>
            <a:r>
              <a:rPr lang="ja-JP" altLang="en-US" smtClean="0"/>
              <a:t>マスター テキストの書式設定</a:t>
            </a:r>
          </a:p>
        </p:txBody>
      </p:sp>
      <p:sp>
        <p:nvSpPr>
          <p:cNvPr id="4" name="Content Placeholder 3"/>
          <p:cNvSpPr>
            <a:spLocks noGrp="1"/>
          </p:cNvSpPr>
          <p:nvPr>
            <p:ph sz="half" idx="2"/>
          </p:nvPr>
        </p:nvSpPr>
        <p:spPr>
          <a:xfrm>
            <a:off x="696763" y="2629750"/>
            <a:ext cx="4279351"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20998" y="1764832"/>
            <a:ext cx="4300426" cy="864917"/>
          </a:xfrm>
        </p:spPr>
        <p:txBody>
          <a:bodyPr anchor="b"/>
          <a:lstStyle>
            <a:lvl1pPr marL="0" indent="0">
              <a:buNone/>
              <a:defRPr sz="2452" b="1"/>
            </a:lvl1pPr>
            <a:lvl2pPr marL="466911" indent="0">
              <a:buNone/>
              <a:defRPr sz="2042" b="1"/>
            </a:lvl2pPr>
            <a:lvl3pPr marL="933822" indent="0">
              <a:buNone/>
              <a:defRPr sz="1838" b="1"/>
            </a:lvl3pPr>
            <a:lvl4pPr marL="1400733" indent="0">
              <a:buNone/>
              <a:defRPr sz="1634" b="1"/>
            </a:lvl4pPr>
            <a:lvl5pPr marL="1867644" indent="0">
              <a:buNone/>
              <a:defRPr sz="1634" b="1"/>
            </a:lvl5pPr>
            <a:lvl6pPr marL="2334555" indent="0">
              <a:buNone/>
              <a:defRPr sz="1634" b="1"/>
            </a:lvl6pPr>
            <a:lvl7pPr marL="2801466" indent="0">
              <a:buNone/>
              <a:defRPr sz="1634" b="1"/>
            </a:lvl7pPr>
            <a:lvl8pPr marL="3268377" indent="0">
              <a:buNone/>
              <a:defRPr sz="1634" b="1"/>
            </a:lvl8pPr>
            <a:lvl9pPr marL="3735288" indent="0">
              <a:buNone/>
              <a:defRPr sz="1634"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20998" y="2629750"/>
            <a:ext cx="4300426"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720155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086482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3302372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6763" y="479954"/>
            <a:ext cx="3262528" cy="1679840"/>
          </a:xfrm>
        </p:spPr>
        <p:txBody>
          <a:bodyPr anchor="b"/>
          <a:lstStyle>
            <a:lvl1pPr>
              <a:defRPr sz="3268"/>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300427" y="1036571"/>
            <a:ext cx="5120997" cy="5116178"/>
          </a:xfrm>
        </p:spPr>
        <p:txBody>
          <a:bodyPr/>
          <a:lstStyle>
            <a:lvl1pPr>
              <a:defRPr sz="3268"/>
            </a:lvl1pPr>
            <a:lvl2pPr>
              <a:defRPr sz="2859"/>
            </a:lvl2pPr>
            <a:lvl3pPr>
              <a:defRPr sz="2452"/>
            </a:lvl3pPr>
            <a:lvl4pPr>
              <a:defRPr sz="2042"/>
            </a:lvl4pPr>
            <a:lvl5pPr>
              <a:defRPr sz="2042"/>
            </a:lvl5pPr>
            <a:lvl6pPr>
              <a:defRPr sz="2042"/>
            </a:lvl6pPr>
            <a:lvl7pPr>
              <a:defRPr sz="2042"/>
            </a:lvl7pPr>
            <a:lvl8pPr>
              <a:defRPr sz="2042"/>
            </a:lvl8pPr>
            <a:lvl9pPr>
              <a:defRPr sz="204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96763" y="2159794"/>
            <a:ext cx="3262528" cy="4001285"/>
          </a:xfrm>
        </p:spPr>
        <p:txBody>
          <a:bodyPr/>
          <a:lstStyle>
            <a:lvl1pPr marL="0" indent="0">
              <a:buNone/>
              <a:defRPr sz="1634"/>
            </a:lvl1pPr>
            <a:lvl2pPr marL="466911" indent="0">
              <a:buNone/>
              <a:defRPr sz="1430"/>
            </a:lvl2pPr>
            <a:lvl3pPr marL="933822" indent="0">
              <a:buNone/>
              <a:defRPr sz="1225"/>
            </a:lvl3pPr>
            <a:lvl4pPr marL="1400733" indent="0">
              <a:buNone/>
              <a:defRPr sz="1021"/>
            </a:lvl4pPr>
            <a:lvl5pPr marL="1867644" indent="0">
              <a:buNone/>
              <a:defRPr sz="1021"/>
            </a:lvl5pPr>
            <a:lvl6pPr marL="2334555" indent="0">
              <a:buNone/>
              <a:defRPr sz="1021"/>
            </a:lvl6pPr>
            <a:lvl7pPr marL="2801466" indent="0">
              <a:buNone/>
              <a:defRPr sz="1021"/>
            </a:lvl7pPr>
            <a:lvl8pPr marL="3268377" indent="0">
              <a:buNone/>
              <a:defRPr sz="1021"/>
            </a:lvl8pPr>
            <a:lvl9pPr marL="3735288" indent="0">
              <a:buNone/>
              <a:defRPr sz="102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7704276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6763" y="479954"/>
            <a:ext cx="3262528" cy="1679840"/>
          </a:xfrm>
        </p:spPr>
        <p:txBody>
          <a:bodyPr anchor="b"/>
          <a:lstStyle>
            <a:lvl1pPr>
              <a:defRPr sz="3268"/>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300427" y="1036571"/>
            <a:ext cx="5120997" cy="5116178"/>
          </a:xfrm>
        </p:spPr>
        <p:txBody>
          <a:bodyPr anchor="t"/>
          <a:lstStyle>
            <a:lvl1pPr marL="0" indent="0">
              <a:buNone/>
              <a:defRPr sz="3268"/>
            </a:lvl1pPr>
            <a:lvl2pPr marL="466911" indent="0">
              <a:buNone/>
              <a:defRPr sz="2859"/>
            </a:lvl2pPr>
            <a:lvl3pPr marL="933822" indent="0">
              <a:buNone/>
              <a:defRPr sz="2452"/>
            </a:lvl3pPr>
            <a:lvl4pPr marL="1400733" indent="0">
              <a:buNone/>
              <a:defRPr sz="2042"/>
            </a:lvl4pPr>
            <a:lvl5pPr marL="1867644" indent="0">
              <a:buNone/>
              <a:defRPr sz="2042"/>
            </a:lvl5pPr>
            <a:lvl6pPr marL="2334555" indent="0">
              <a:buNone/>
              <a:defRPr sz="2042"/>
            </a:lvl6pPr>
            <a:lvl7pPr marL="2801466" indent="0">
              <a:buNone/>
              <a:defRPr sz="2042"/>
            </a:lvl7pPr>
            <a:lvl8pPr marL="3268377" indent="0">
              <a:buNone/>
              <a:defRPr sz="2042"/>
            </a:lvl8pPr>
            <a:lvl9pPr marL="3735288" indent="0">
              <a:buNone/>
              <a:defRPr sz="2042"/>
            </a:lvl9pPr>
          </a:lstStyle>
          <a:p>
            <a:r>
              <a:rPr lang="ja-JP" altLang="en-US" smtClean="0"/>
              <a:t>図を追加</a:t>
            </a:r>
            <a:endParaRPr lang="en-US" dirty="0"/>
          </a:p>
        </p:txBody>
      </p:sp>
      <p:sp>
        <p:nvSpPr>
          <p:cNvPr id="4" name="Text Placeholder 3"/>
          <p:cNvSpPr>
            <a:spLocks noGrp="1"/>
          </p:cNvSpPr>
          <p:nvPr>
            <p:ph type="body" sz="half" idx="2"/>
          </p:nvPr>
        </p:nvSpPr>
        <p:spPr>
          <a:xfrm>
            <a:off x="696763" y="2159794"/>
            <a:ext cx="3262528" cy="4001285"/>
          </a:xfrm>
        </p:spPr>
        <p:txBody>
          <a:bodyPr/>
          <a:lstStyle>
            <a:lvl1pPr marL="0" indent="0">
              <a:buNone/>
              <a:defRPr sz="1634"/>
            </a:lvl1pPr>
            <a:lvl2pPr marL="466911" indent="0">
              <a:buNone/>
              <a:defRPr sz="1430"/>
            </a:lvl2pPr>
            <a:lvl3pPr marL="933822" indent="0">
              <a:buNone/>
              <a:defRPr sz="1225"/>
            </a:lvl3pPr>
            <a:lvl4pPr marL="1400733" indent="0">
              <a:buNone/>
              <a:defRPr sz="1021"/>
            </a:lvl4pPr>
            <a:lvl5pPr marL="1867644" indent="0">
              <a:buNone/>
              <a:defRPr sz="1021"/>
            </a:lvl5pPr>
            <a:lvl6pPr marL="2334555" indent="0">
              <a:buNone/>
              <a:defRPr sz="1021"/>
            </a:lvl6pPr>
            <a:lvl7pPr marL="2801466" indent="0">
              <a:buNone/>
              <a:defRPr sz="1021"/>
            </a:lvl7pPr>
            <a:lvl8pPr marL="3268377" indent="0">
              <a:buNone/>
              <a:defRPr sz="1021"/>
            </a:lvl8pPr>
            <a:lvl9pPr marL="3735288" indent="0">
              <a:buNone/>
              <a:defRPr sz="1021"/>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6221725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6179325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8942" y="383298"/>
            <a:ext cx="2181165" cy="6101085"/>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95445" y="383298"/>
            <a:ext cx="6417052" cy="610108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29527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6762" y="383299"/>
            <a:ext cx="8724662" cy="1391534"/>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6763" y="1764832"/>
            <a:ext cx="4279351"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4" name="Content Placeholder 3"/>
          <p:cNvSpPr>
            <a:spLocks noGrp="1"/>
          </p:cNvSpPr>
          <p:nvPr>
            <p:ph sz="half" idx="2"/>
          </p:nvPr>
        </p:nvSpPr>
        <p:spPr>
          <a:xfrm>
            <a:off x="696763" y="2629749"/>
            <a:ext cx="4279351"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120998" y="1764832"/>
            <a:ext cx="430042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120998" y="2629749"/>
            <a:ext cx="4300426" cy="386796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28960440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58666" y="1178222"/>
            <a:ext cx="8598218" cy="2506427"/>
          </a:xfrm>
        </p:spPr>
        <p:txBody>
          <a:bodyPr anchor="b"/>
          <a:lstStyle>
            <a:lvl1pPr algn="ctr">
              <a:defRPr sz="6299"/>
            </a:lvl1pPr>
          </a:lstStyle>
          <a:p>
            <a:r>
              <a:rPr lang="ja-JP" altLang="en-US"/>
              <a:t>マスター タイトルの書式設定</a:t>
            </a:r>
            <a:endParaRPr lang="en-US" dirty="0"/>
          </a:p>
        </p:txBody>
      </p:sp>
      <p:sp>
        <p:nvSpPr>
          <p:cNvPr id="3" name="Subtitle 2"/>
          <p:cNvSpPr>
            <a:spLocks noGrp="1"/>
          </p:cNvSpPr>
          <p:nvPr>
            <p:ph type="subTitle" idx="1"/>
          </p:nvPr>
        </p:nvSpPr>
        <p:spPr>
          <a:xfrm>
            <a:off x="1264444" y="3781306"/>
            <a:ext cx="7586663" cy="1738167"/>
          </a:xfrm>
        </p:spPr>
        <p:txBody>
          <a:bodyPr/>
          <a:lstStyle>
            <a:lvl1pPr marL="0" indent="0" algn="ctr">
              <a:buNone/>
              <a:defRPr sz="2520"/>
            </a:lvl1pPr>
            <a:lvl2pPr marL="479969" indent="0" algn="ctr">
              <a:buNone/>
              <a:defRPr sz="2100"/>
            </a:lvl2pPr>
            <a:lvl3pPr marL="959937" indent="0" algn="ctr">
              <a:buNone/>
              <a:defRPr sz="1890"/>
            </a:lvl3pPr>
            <a:lvl4pPr marL="1439906" indent="0" algn="ctr">
              <a:buNone/>
              <a:defRPr sz="1680"/>
            </a:lvl4pPr>
            <a:lvl5pPr marL="1919874" indent="0" algn="ctr">
              <a:buNone/>
              <a:defRPr sz="1680"/>
            </a:lvl5pPr>
            <a:lvl6pPr marL="2399843" indent="0" algn="ctr">
              <a:buNone/>
              <a:defRPr sz="1680"/>
            </a:lvl6pPr>
            <a:lvl7pPr marL="2879811" indent="0" algn="ctr">
              <a:buNone/>
              <a:defRPr sz="1680"/>
            </a:lvl7pPr>
            <a:lvl8pPr marL="3359780" indent="0" algn="ctr">
              <a:buNone/>
              <a:defRPr sz="1680"/>
            </a:lvl8pPr>
            <a:lvl9pPr marL="3839748" indent="0" algn="ctr">
              <a:buNone/>
              <a:defRPr sz="168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9A69E9-3E41-49C4-88B6-D7F09B853A78}" type="datetime1">
              <a:rPr kumimoji="1" lang="ja-JP" altLang="en-US" smtClean="0"/>
              <a:t>2022/9/5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771740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327FB3-5E88-444D-A9FF-055ACEBBC129}" type="datetime1">
              <a:rPr kumimoji="1" lang="ja-JP" altLang="en-US" smtClean="0"/>
              <a:t>2022/9/5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877810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90176" y="1794831"/>
            <a:ext cx="8724662" cy="2994714"/>
          </a:xfrm>
        </p:spPr>
        <p:txBody>
          <a:bodyPr anchor="b"/>
          <a:lstStyle>
            <a:lvl1pPr>
              <a:defRPr sz="6299"/>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90176" y="4817876"/>
            <a:ext cx="8724662" cy="1574849"/>
          </a:xfrm>
        </p:spPr>
        <p:txBody>
          <a:bodyPr/>
          <a:lstStyle>
            <a:lvl1pPr marL="0" indent="0">
              <a:buNone/>
              <a:defRPr sz="2520">
                <a:solidFill>
                  <a:schemeClr val="tx1"/>
                </a:solidFill>
              </a:defRPr>
            </a:lvl1pPr>
            <a:lvl2pPr marL="479969" indent="0">
              <a:buNone/>
              <a:defRPr sz="2100">
                <a:solidFill>
                  <a:schemeClr val="tx1">
                    <a:tint val="75000"/>
                  </a:schemeClr>
                </a:solidFill>
              </a:defRPr>
            </a:lvl2pPr>
            <a:lvl3pPr marL="959937" indent="0">
              <a:buNone/>
              <a:defRPr sz="1890">
                <a:solidFill>
                  <a:schemeClr val="tx1">
                    <a:tint val="75000"/>
                  </a:schemeClr>
                </a:solidFill>
              </a:defRPr>
            </a:lvl3pPr>
            <a:lvl4pPr marL="1439906" indent="0">
              <a:buNone/>
              <a:defRPr sz="1680">
                <a:solidFill>
                  <a:schemeClr val="tx1">
                    <a:tint val="75000"/>
                  </a:schemeClr>
                </a:solidFill>
              </a:defRPr>
            </a:lvl4pPr>
            <a:lvl5pPr marL="1919874" indent="0">
              <a:buNone/>
              <a:defRPr sz="1680">
                <a:solidFill>
                  <a:schemeClr val="tx1">
                    <a:tint val="75000"/>
                  </a:schemeClr>
                </a:solidFill>
              </a:defRPr>
            </a:lvl5pPr>
            <a:lvl6pPr marL="2399843" indent="0">
              <a:buNone/>
              <a:defRPr sz="1680">
                <a:solidFill>
                  <a:schemeClr val="tx1">
                    <a:tint val="75000"/>
                  </a:schemeClr>
                </a:solidFill>
              </a:defRPr>
            </a:lvl6pPr>
            <a:lvl7pPr marL="2879811" indent="0">
              <a:buNone/>
              <a:defRPr sz="1680">
                <a:solidFill>
                  <a:schemeClr val="tx1">
                    <a:tint val="75000"/>
                  </a:schemeClr>
                </a:solidFill>
              </a:defRPr>
            </a:lvl7pPr>
            <a:lvl8pPr marL="3359780" indent="0">
              <a:buNone/>
              <a:defRPr sz="1680">
                <a:solidFill>
                  <a:schemeClr val="tx1">
                    <a:tint val="75000"/>
                  </a:schemeClr>
                </a:solidFill>
              </a:defRPr>
            </a:lvl8pPr>
            <a:lvl9pPr marL="3839748" indent="0">
              <a:buNone/>
              <a:defRPr sz="168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099E2F5-3B5A-4539-89EF-65EFF3DF3CE9}" type="datetime1">
              <a:rPr kumimoji="1" lang="ja-JP" altLang="en-US" smtClean="0"/>
              <a:t>2022/9/5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6799512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95444" y="1916484"/>
            <a:ext cx="4299109"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120997" y="1916484"/>
            <a:ext cx="4299109" cy="456789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8FA2C52-087F-4727-AA98-4FABB1DF2048}" type="datetime1">
              <a:rPr kumimoji="1" lang="ja-JP" altLang="en-US" smtClean="0"/>
              <a:t>2022/9/5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866018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96762" y="383299"/>
            <a:ext cx="8724662" cy="1391534"/>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6763" y="1764832"/>
            <a:ext cx="4279351"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4" name="Content Placeholder 3"/>
          <p:cNvSpPr>
            <a:spLocks noGrp="1"/>
          </p:cNvSpPr>
          <p:nvPr>
            <p:ph sz="half" idx="2"/>
          </p:nvPr>
        </p:nvSpPr>
        <p:spPr>
          <a:xfrm>
            <a:off x="696763" y="2629749"/>
            <a:ext cx="4279351"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120998" y="1764832"/>
            <a:ext cx="4300426" cy="864917"/>
          </a:xfrm>
        </p:spPr>
        <p:txBody>
          <a:bodyPr anchor="b"/>
          <a:lstStyle>
            <a:lvl1pPr marL="0" indent="0">
              <a:buNone/>
              <a:defRPr sz="2520" b="1"/>
            </a:lvl1pPr>
            <a:lvl2pPr marL="479969" indent="0">
              <a:buNone/>
              <a:defRPr sz="2100" b="1"/>
            </a:lvl2pPr>
            <a:lvl3pPr marL="959937" indent="0">
              <a:buNone/>
              <a:defRPr sz="1890" b="1"/>
            </a:lvl3pPr>
            <a:lvl4pPr marL="1439906" indent="0">
              <a:buNone/>
              <a:defRPr sz="1680" b="1"/>
            </a:lvl4pPr>
            <a:lvl5pPr marL="1919874" indent="0">
              <a:buNone/>
              <a:defRPr sz="1680" b="1"/>
            </a:lvl5pPr>
            <a:lvl6pPr marL="2399843" indent="0">
              <a:buNone/>
              <a:defRPr sz="1680" b="1"/>
            </a:lvl6pPr>
            <a:lvl7pPr marL="2879811" indent="0">
              <a:buNone/>
              <a:defRPr sz="1680" b="1"/>
            </a:lvl7pPr>
            <a:lvl8pPr marL="3359780" indent="0">
              <a:buNone/>
              <a:defRPr sz="1680" b="1"/>
            </a:lvl8pPr>
            <a:lvl9pPr marL="3839748" indent="0">
              <a:buNone/>
              <a:defRPr sz="1680" b="1"/>
            </a:lvl9pPr>
          </a:lstStyle>
          <a:p>
            <a:pPr lvl="0"/>
            <a:r>
              <a:rPr lang="ja-JP" altLang="en-US"/>
              <a:t>マスター テキストの書式設定</a:t>
            </a:r>
          </a:p>
        </p:txBody>
      </p:sp>
      <p:sp>
        <p:nvSpPr>
          <p:cNvPr id="6" name="Content Placeholder 5"/>
          <p:cNvSpPr>
            <a:spLocks noGrp="1"/>
          </p:cNvSpPr>
          <p:nvPr>
            <p:ph sz="quarter" idx="4"/>
          </p:nvPr>
        </p:nvSpPr>
        <p:spPr>
          <a:xfrm>
            <a:off x="5120998" y="2629749"/>
            <a:ext cx="4300426" cy="386796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7A0147F-E273-48C4-8331-B10C29D86336}" type="datetime1">
              <a:rPr kumimoji="1" lang="ja-JP" altLang="en-US" smtClean="0"/>
              <a:t>2022/9/5</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6861633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B3C93DC-F8D0-4F9E-B048-FDF256ED6900}" type="datetime1">
              <a:rPr kumimoji="1" lang="ja-JP" altLang="en-US" smtClean="0"/>
              <a:t>2022/9/5</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37061196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EC32F-42DD-49A8-956F-6E5BA2DA37E8}" type="datetime1">
              <a:rPr kumimoji="1" lang="ja-JP" altLang="en-US" smtClean="0"/>
              <a:t>2022/9/5</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8449035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6762" y="479954"/>
            <a:ext cx="3262528" cy="1679840"/>
          </a:xfrm>
        </p:spPr>
        <p:txBody>
          <a:bodyPr anchor="b"/>
          <a:lstStyle>
            <a:lvl1pPr>
              <a:defRPr sz="3359"/>
            </a:lvl1pPr>
          </a:lstStyle>
          <a:p>
            <a:r>
              <a:rPr lang="ja-JP" altLang="en-US"/>
              <a:t>マスター タイトルの書式設定</a:t>
            </a:r>
            <a:endParaRPr lang="en-US" dirty="0"/>
          </a:p>
        </p:txBody>
      </p:sp>
      <p:sp>
        <p:nvSpPr>
          <p:cNvPr id="3" name="Content Placeholder 2"/>
          <p:cNvSpPr>
            <a:spLocks noGrp="1"/>
          </p:cNvSpPr>
          <p:nvPr>
            <p:ph idx="1"/>
          </p:nvPr>
        </p:nvSpPr>
        <p:spPr>
          <a:xfrm>
            <a:off x="4300426" y="1036570"/>
            <a:ext cx="5120997"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6762" y="2159794"/>
            <a:ext cx="3262528"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8981B7-7823-4423-ABB6-B7F834B995DF}" type="datetime1">
              <a:rPr kumimoji="1" lang="ja-JP" altLang="en-US" smtClean="0"/>
              <a:t>2022/9/5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1164262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6762" y="479954"/>
            <a:ext cx="3262528" cy="1679840"/>
          </a:xfrm>
        </p:spPr>
        <p:txBody>
          <a:bodyPr anchor="b"/>
          <a:lstStyle>
            <a:lvl1pPr>
              <a:defRPr sz="3359"/>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300426" y="1036570"/>
            <a:ext cx="5120997"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dirty="0"/>
              <a:t>図を追加</a:t>
            </a:r>
            <a:endParaRPr lang="en-US" dirty="0"/>
          </a:p>
        </p:txBody>
      </p:sp>
      <p:sp>
        <p:nvSpPr>
          <p:cNvPr id="4" name="Text Placeholder 3"/>
          <p:cNvSpPr>
            <a:spLocks noGrp="1"/>
          </p:cNvSpPr>
          <p:nvPr>
            <p:ph type="body" sz="half" idx="2"/>
          </p:nvPr>
        </p:nvSpPr>
        <p:spPr>
          <a:xfrm>
            <a:off x="696762" y="2159794"/>
            <a:ext cx="3262528"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1BF950F-4839-41D2-848B-5C2ADEDF72DA}" type="datetime1">
              <a:rPr kumimoji="1" lang="ja-JP" altLang="en-US" smtClean="0"/>
              <a:t>2022/9/5</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8986996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9CFEDA0-F9AB-491D-8DE7-9D921DB3B5CC}" type="datetime1">
              <a:rPr kumimoji="1" lang="ja-JP" altLang="en-US" smtClean="0"/>
              <a:t>2022/9/5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40041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42433156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8941" y="383297"/>
            <a:ext cx="2181165" cy="610108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95445" y="383297"/>
            <a:ext cx="6417052" cy="61010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118A9E-9A86-4927-9CB2-298375F6448D}" type="datetime1">
              <a:rPr kumimoji="1" lang="ja-JP" altLang="en-US" smtClean="0"/>
              <a:t>2022/9/5</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25432230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表紙案1">
    <p:spTree>
      <p:nvGrpSpPr>
        <p:cNvPr id="1" name=""/>
        <p:cNvGrpSpPr/>
        <p:nvPr/>
      </p:nvGrpSpPr>
      <p:grpSpPr>
        <a:xfrm>
          <a:off x="0" y="0"/>
          <a:ext cx="0" cy="0"/>
          <a:chOff x="0" y="0"/>
          <a:chExt cx="0" cy="0"/>
        </a:xfrm>
      </p:grpSpPr>
      <p:sp>
        <p:nvSpPr>
          <p:cNvPr id="3" name="正方形/長方形 2"/>
          <p:cNvSpPr/>
          <p:nvPr userDrawn="1"/>
        </p:nvSpPr>
        <p:spPr>
          <a:xfrm>
            <a:off x="0" y="0"/>
            <a:ext cx="10115550" cy="7199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4" name="正方形/長方形 3"/>
          <p:cNvSpPr/>
          <p:nvPr userDrawn="1"/>
        </p:nvSpPr>
        <p:spPr>
          <a:xfrm>
            <a:off x="0" y="6233450"/>
            <a:ext cx="10115550" cy="965863"/>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6" name="Rectangle 2"/>
          <p:cNvSpPr>
            <a:spLocks noGrp="1" noChangeArrowheads="1"/>
          </p:cNvSpPr>
          <p:nvPr>
            <p:ph type="ctrTitle"/>
          </p:nvPr>
        </p:nvSpPr>
        <p:spPr>
          <a:xfrm>
            <a:off x="462140" y="1573540"/>
            <a:ext cx="6286854" cy="1543186"/>
          </a:xfrm>
          <a:ln>
            <a:noFill/>
            <a:miter lim="800000"/>
            <a:headEnd/>
            <a:tailEnd/>
          </a:ln>
        </p:spPr>
        <p:txBody>
          <a:bodyPr anchor="t"/>
          <a:lstStyle>
            <a:lvl1pPr algn="ctr">
              <a:defRPr sz="3268">
                <a:latin typeface="メイリオ" pitchFamily="50" charset="-128"/>
                <a:ea typeface="メイリオ" pitchFamily="50" charset="-128"/>
                <a:cs typeface="メイリオ" pitchFamily="50" charset="-128"/>
              </a:defRPr>
            </a:lvl1pPr>
          </a:lstStyle>
          <a:p>
            <a:pPr lvl="0"/>
            <a:r>
              <a:rPr lang="ja-JP" altLang="en-US" noProof="0" dirty="0"/>
              <a:t>マスター タイトルの書式設定</a:t>
            </a:r>
          </a:p>
        </p:txBody>
      </p:sp>
      <p:sp>
        <p:nvSpPr>
          <p:cNvPr id="7" name="Rectangle 3"/>
          <p:cNvSpPr>
            <a:spLocks noGrp="1" noChangeArrowheads="1"/>
          </p:cNvSpPr>
          <p:nvPr>
            <p:ph type="subTitle" idx="1" hasCustomPrompt="1"/>
          </p:nvPr>
        </p:nvSpPr>
        <p:spPr>
          <a:xfrm>
            <a:off x="791804" y="4173305"/>
            <a:ext cx="5627527" cy="528283"/>
          </a:xfrm>
          <a:noFill/>
          <a:ln>
            <a:noFill/>
            <a:miter lim="800000"/>
            <a:headEnd/>
            <a:tailEnd/>
          </a:ln>
        </p:spPr>
        <p:txBody>
          <a:bodyPr anchor="t">
            <a:noAutofit/>
          </a:bodyPr>
          <a:lstStyle>
            <a:lvl1pPr marL="0" indent="0" algn="ctr">
              <a:buFont typeface="Wingdings" pitchFamily="2" charset="2"/>
              <a:buNone/>
              <a:defRPr sz="2451">
                <a:solidFill>
                  <a:srgbClr val="8A8A8A"/>
                </a:solidFill>
                <a:latin typeface="メイリオ" pitchFamily="50" charset="-128"/>
                <a:ea typeface="メイリオ" pitchFamily="50" charset="-128"/>
                <a:cs typeface="メイリオ" pitchFamily="50" charset="-128"/>
              </a:defRPr>
            </a:lvl1pPr>
          </a:lstStyle>
          <a:p>
            <a:pPr lvl="0"/>
            <a:r>
              <a:rPr lang="ja-JP" altLang="en-US" noProof="0" dirty="0"/>
              <a:t>～マスター サブタイトルの書式設定～</a:t>
            </a:r>
          </a:p>
        </p:txBody>
      </p:sp>
      <p:sp>
        <p:nvSpPr>
          <p:cNvPr id="12" name="正方形/長方形 11"/>
          <p:cNvSpPr/>
          <p:nvPr userDrawn="1"/>
        </p:nvSpPr>
        <p:spPr>
          <a:xfrm>
            <a:off x="0" y="0"/>
            <a:ext cx="10115550" cy="516960"/>
          </a:xfrm>
          <a:prstGeom prst="rect">
            <a:avLst/>
          </a:prstGeom>
          <a:solidFill>
            <a:srgbClr val="00BC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025070" y="89054"/>
            <a:ext cx="7521378" cy="7059000"/>
          </a:xfrm>
          <a:prstGeom prst="rect">
            <a:avLst/>
          </a:prstGeom>
          <a:noFill/>
          <a:ln>
            <a:noFill/>
          </a:ln>
        </p:spPr>
      </p:pic>
      <p:sp>
        <p:nvSpPr>
          <p:cNvPr id="11" name="正方形/長方形 10"/>
          <p:cNvSpPr/>
          <p:nvPr userDrawn="1"/>
        </p:nvSpPr>
        <p:spPr>
          <a:xfrm>
            <a:off x="167947" y="119529"/>
            <a:ext cx="9779656" cy="69602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Tree>
    <p:extLst>
      <p:ext uri="{BB962C8B-B14F-4D97-AF65-F5344CB8AC3E}">
        <p14:creationId xmlns:p14="http://schemas.microsoft.com/office/powerpoint/2010/main" val="36641515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3" name="正方形/長方形 2"/>
          <p:cNvSpPr/>
          <p:nvPr userDrawn="1"/>
        </p:nvSpPr>
        <p:spPr>
          <a:xfrm>
            <a:off x="0" y="0"/>
            <a:ext cx="10115550" cy="7199313"/>
          </a:xfrm>
          <a:prstGeom prst="rect">
            <a:avLst/>
          </a:prstGeom>
          <a:solidFill>
            <a:schemeClr val="bg1"/>
          </a:solidFill>
        </p:spPr>
        <p:txBody>
          <a:bodyPr lIns="0" tIns="0" rIns="0" bIns="0" anchor="b">
            <a:noAutofit/>
          </a:bodyPr>
          <a:lstStyle/>
          <a:p>
            <a:pPr lvl="0">
              <a:spcBef>
                <a:spcPct val="0"/>
              </a:spcBef>
              <a:buNone/>
            </a:pPr>
            <a:endParaRPr lang="ja-JP" altLang="en-US" sz="2859" b="0">
              <a:solidFill>
                <a:schemeClr val="tx1">
                  <a:lumMod val="85000"/>
                  <a:lumOff val="15000"/>
                </a:schemeClr>
              </a:solidFill>
              <a:latin typeface="メイリオ" pitchFamily="50" charset="-128"/>
              <a:ea typeface="メイリオ" pitchFamily="50" charset="-128"/>
              <a:cs typeface="メイリオ" pitchFamily="50" charset="-128"/>
            </a:endParaRPr>
          </a:p>
        </p:txBody>
      </p:sp>
      <p:pic>
        <p:nvPicPr>
          <p:cNvPr id="16" name="図 1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5400000">
            <a:off x="3778766" y="805984"/>
            <a:ext cx="7521378" cy="5625140"/>
          </a:xfrm>
          <a:prstGeom prst="rect">
            <a:avLst/>
          </a:prstGeom>
          <a:noFill/>
          <a:ln>
            <a:noFill/>
          </a:ln>
        </p:spPr>
      </p:pic>
    </p:spTree>
    <p:extLst>
      <p:ext uri="{BB962C8B-B14F-4D97-AF65-F5344CB8AC3E}">
        <p14:creationId xmlns:p14="http://schemas.microsoft.com/office/powerpoint/2010/main" val="16455109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8" name="正方形/長方形 7"/>
          <p:cNvSpPr/>
          <p:nvPr userDrawn="1"/>
        </p:nvSpPr>
        <p:spPr>
          <a:xfrm>
            <a:off x="0" y="0"/>
            <a:ext cx="10115550" cy="7199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6" name="スライド番号プレースホルダー 5"/>
          <p:cNvSpPr>
            <a:spLocks noGrp="1"/>
          </p:cNvSpPr>
          <p:nvPr>
            <p:ph type="sldNum" sz="quarter" idx="12"/>
          </p:nvPr>
        </p:nvSpPr>
        <p:spPr>
          <a:xfrm>
            <a:off x="7594603" y="6624472"/>
            <a:ext cx="2360295" cy="383297"/>
          </a:xfrm>
        </p:spPr>
        <p:txBody>
          <a:bodyPr/>
          <a:lstStyle/>
          <a:p>
            <a:fld id="{F61ADCFA-BCA6-4759-AFB1-7CBA46529FC7}" type="slidenum">
              <a:rPr kumimoji="1" lang="ja-JP" altLang="en-US" smtClean="0"/>
              <a:pPr/>
              <a:t>‹#›</a:t>
            </a:fld>
            <a:endParaRPr kumimoji="1" lang="ja-JP" altLang="en-US" dirty="0"/>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4025" y="6703687"/>
            <a:ext cx="2547501" cy="224865"/>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6882" y="18827"/>
            <a:ext cx="7468640" cy="5971748"/>
          </a:xfrm>
          <a:prstGeom prst="rect">
            <a:avLst/>
          </a:prstGeom>
        </p:spPr>
      </p:pic>
      <p:sp>
        <p:nvSpPr>
          <p:cNvPr id="13" name="正方形/長方形 12"/>
          <p:cNvSpPr/>
          <p:nvPr userDrawn="1"/>
        </p:nvSpPr>
        <p:spPr>
          <a:xfrm>
            <a:off x="167947" y="119529"/>
            <a:ext cx="9779656" cy="696025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9" name="タイトル 1"/>
          <p:cNvSpPr>
            <a:spLocks noGrp="1"/>
          </p:cNvSpPr>
          <p:nvPr>
            <p:ph type="title"/>
          </p:nvPr>
        </p:nvSpPr>
        <p:spPr>
          <a:xfrm>
            <a:off x="1528275" y="3320481"/>
            <a:ext cx="8598218" cy="619339"/>
          </a:xfrm>
        </p:spPr>
        <p:txBody>
          <a:bodyPr/>
          <a:lstStyle>
            <a:lvl1pPr>
              <a:defRPr lang="ja-JP" altLang="en-US"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pPr marL="0" lvl="0" indent="0">
              <a:spcBef>
                <a:spcPct val="20000"/>
              </a:spcBef>
              <a:buFont typeface="Arial" pitchFamily="34" charset="0"/>
            </a:pPr>
            <a:r>
              <a:rPr kumimoji="1" lang="ja-JP" altLang="en-US" dirty="0"/>
              <a:t>マスター タイトルの書式設定</a:t>
            </a:r>
          </a:p>
        </p:txBody>
      </p:sp>
    </p:spTree>
    <p:extLst>
      <p:ext uri="{BB962C8B-B14F-4D97-AF65-F5344CB8AC3E}">
        <p14:creationId xmlns:p14="http://schemas.microsoft.com/office/powerpoint/2010/main" val="33634123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61ADCFA-BCA6-4759-AFB1-7CBA46529FC7}" type="slidenum">
              <a:rPr kumimoji="1" lang="ja-JP" altLang="en-US" smtClean="0"/>
              <a:pPr/>
              <a:t>‹#›</a:t>
            </a:fld>
            <a:endParaRPr kumimoji="1" lang="ja-JP" altLang="en-US" dirty="0"/>
          </a:p>
        </p:txBody>
      </p:sp>
      <p:sp>
        <p:nvSpPr>
          <p:cNvPr id="10" name="正方形/長方形 9"/>
          <p:cNvSpPr/>
          <p:nvPr userDrawn="1"/>
        </p:nvSpPr>
        <p:spPr>
          <a:xfrm>
            <a:off x="0" y="1"/>
            <a:ext cx="10115550" cy="575988"/>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11" name="タイトル 1"/>
          <p:cNvSpPr>
            <a:spLocks noGrp="1"/>
          </p:cNvSpPr>
          <p:nvPr>
            <p:ph type="title"/>
          </p:nvPr>
        </p:nvSpPr>
        <p:spPr>
          <a:xfrm>
            <a:off x="573994" y="46845"/>
            <a:ext cx="9103995" cy="489504"/>
          </a:xfrm>
        </p:spPr>
        <p:txBody>
          <a:bodyPr vert="horz" lIns="91440" tIns="45720" rIns="91440" bIns="45720" rtlCol="0" anchor="ctr">
            <a:normAutofit fontScale="90000"/>
          </a:bodyPr>
          <a:lstStyle>
            <a:lvl1pPr>
              <a:defRPr lang="ja-JP" altLang="en-US" sz="245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a:t>マスター タイトルの書式設定</a:t>
            </a:r>
            <a:endParaRPr kumimoji="1" lang="ja-JP" altLang="en-US" dirty="0"/>
          </a:p>
        </p:txBody>
      </p:sp>
      <p:grpSp>
        <p:nvGrpSpPr>
          <p:cNvPr id="12" name="グループ化 11"/>
          <p:cNvGrpSpPr/>
          <p:nvPr userDrawn="1"/>
        </p:nvGrpSpPr>
        <p:grpSpPr>
          <a:xfrm>
            <a:off x="57703" y="46845"/>
            <a:ext cx="477900" cy="491292"/>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613783"/>
            <a:ext cx="1011555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0393" y="186686"/>
            <a:ext cx="1986377" cy="268882"/>
          </a:xfrm>
          <a:prstGeom prst="rect">
            <a:avLst/>
          </a:prstGeom>
        </p:spPr>
      </p:pic>
    </p:spTree>
    <p:extLst>
      <p:ext uri="{BB962C8B-B14F-4D97-AF65-F5344CB8AC3E}">
        <p14:creationId xmlns:p14="http://schemas.microsoft.com/office/powerpoint/2010/main" val="22545699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15" name="正方形/長方形 14"/>
          <p:cNvSpPr/>
          <p:nvPr userDrawn="1"/>
        </p:nvSpPr>
        <p:spPr>
          <a:xfrm>
            <a:off x="0" y="1"/>
            <a:ext cx="10115550" cy="575988"/>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2" name="タイトル 1"/>
          <p:cNvSpPr>
            <a:spLocks noGrp="1"/>
          </p:cNvSpPr>
          <p:nvPr>
            <p:ph type="title"/>
          </p:nvPr>
        </p:nvSpPr>
        <p:spPr>
          <a:xfrm>
            <a:off x="573994" y="46845"/>
            <a:ext cx="9103995" cy="489504"/>
          </a:xfrm>
        </p:spPr>
        <p:txBody>
          <a:bodyPr anchor="ctr">
            <a:noAutofit/>
          </a:bodyPr>
          <a:lstStyle>
            <a:lvl1pPr>
              <a:defRPr sz="2859" b="1">
                <a:solidFill>
                  <a:schemeClr val="bg1"/>
                </a:solidFill>
              </a:defRPr>
            </a:lvl1pPr>
          </a:lstStyle>
          <a:p>
            <a:r>
              <a:rPr kumimoji="1" lang="ja-JP" altLang="en-US" dirty="0"/>
              <a:t>マスター タイトルの書式設定</a:t>
            </a:r>
          </a:p>
        </p:txBody>
      </p:sp>
      <p:sp>
        <p:nvSpPr>
          <p:cNvPr id="3" name="コンテンツ プレースホルダー 2"/>
          <p:cNvSpPr>
            <a:spLocks noGrp="1"/>
          </p:cNvSpPr>
          <p:nvPr>
            <p:ph idx="1"/>
          </p:nvPr>
        </p:nvSpPr>
        <p:spPr>
          <a:xfrm>
            <a:off x="505778" y="1407497"/>
            <a:ext cx="9103995" cy="5023557"/>
          </a:xfrm>
        </p:spPr>
        <p:txBody>
          <a:bodyPr>
            <a:normAutofit/>
          </a:bodyPr>
          <a:lstStyle>
            <a:lvl1pPr>
              <a:defRPr sz="2247">
                <a:latin typeface="メイリオ" pitchFamily="50" charset="-128"/>
                <a:ea typeface="メイリオ" pitchFamily="50" charset="-128"/>
                <a:cs typeface="メイリオ" pitchFamily="50" charset="-128"/>
              </a:defRPr>
            </a:lvl1pPr>
            <a:lvl2pPr>
              <a:defRPr sz="2042">
                <a:latin typeface="メイリオ" pitchFamily="50" charset="-128"/>
                <a:ea typeface="メイリオ" pitchFamily="50" charset="-128"/>
                <a:cs typeface="メイリオ" pitchFamily="50" charset="-128"/>
              </a:defRPr>
            </a:lvl2pPr>
            <a:lvl3pPr>
              <a:defRPr sz="1838">
                <a:latin typeface="メイリオ" pitchFamily="50" charset="-128"/>
                <a:ea typeface="メイリオ" pitchFamily="50" charset="-128"/>
                <a:cs typeface="メイリオ" pitchFamily="50" charset="-128"/>
              </a:defRPr>
            </a:lvl3pPr>
            <a:lvl4pPr>
              <a:defRPr sz="1634">
                <a:latin typeface="メイリオ" pitchFamily="50" charset="-128"/>
                <a:ea typeface="メイリオ" pitchFamily="50" charset="-128"/>
                <a:cs typeface="メイリオ" pitchFamily="50" charset="-128"/>
              </a:defRPr>
            </a:lvl4pPr>
            <a:lvl5pPr>
              <a:defRPr sz="1634">
                <a:latin typeface="メイリオ" pitchFamily="50" charset="-128"/>
                <a:ea typeface="メイリオ" pitchFamily="50" charset="-128"/>
                <a:cs typeface="メイリオ"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p:cNvSpPr>
            <a:spLocks noGrp="1"/>
          </p:cNvSpPr>
          <p:nvPr>
            <p:ph type="ftr" sz="quarter" idx="11"/>
          </p:nvPr>
        </p:nvSpPr>
        <p:spPr>
          <a:xfrm>
            <a:off x="517221" y="6804768"/>
            <a:ext cx="2788059" cy="383297"/>
          </a:xfrm>
        </p:spPr>
        <p:txBody>
          <a:bodyPr/>
          <a:lstStyle/>
          <a:p>
            <a:endParaRPr kumimoji="1" lang="ja-JP" altLang="en-US"/>
          </a:p>
        </p:txBody>
      </p:sp>
      <p:sp>
        <p:nvSpPr>
          <p:cNvPr id="7" name="サブタイトル 2"/>
          <p:cNvSpPr>
            <a:spLocks noGrp="1"/>
          </p:cNvSpPr>
          <p:nvPr>
            <p:ph type="subTitle" idx="13" hasCustomPrompt="1"/>
          </p:nvPr>
        </p:nvSpPr>
        <p:spPr>
          <a:xfrm>
            <a:off x="517221" y="727171"/>
            <a:ext cx="9081109" cy="453550"/>
          </a:xfrm>
        </p:spPr>
        <p:txBody>
          <a:bodyPr>
            <a:noAutofit/>
          </a:bodyPr>
          <a:lstStyle>
            <a:lvl1pPr marL="0" indent="0" algn="l">
              <a:buNone/>
              <a:defRPr sz="2553" b="1">
                <a:solidFill>
                  <a:srgbClr val="0A0A0A"/>
                </a:solidFill>
                <a:latin typeface="メイリオ" pitchFamily="50" charset="-128"/>
                <a:ea typeface="メイリオ" pitchFamily="50" charset="-128"/>
                <a:cs typeface="メイリオ" pitchFamily="50" charset="-128"/>
              </a:defRPr>
            </a:lvl1pPr>
            <a:lvl2pPr marL="466893" indent="0" algn="ctr">
              <a:buNone/>
              <a:defRPr>
                <a:solidFill>
                  <a:schemeClr val="tx1">
                    <a:tint val="75000"/>
                  </a:schemeClr>
                </a:solidFill>
              </a:defRPr>
            </a:lvl2pPr>
            <a:lvl3pPr marL="933785" indent="0" algn="ctr">
              <a:buNone/>
              <a:defRPr>
                <a:solidFill>
                  <a:schemeClr val="tx1">
                    <a:tint val="75000"/>
                  </a:schemeClr>
                </a:solidFill>
              </a:defRPr>
            </a:lvl3pPr>
            <a:lvl4pPr marL="1400678" indent="0" algn="ctr">
              <a:buNone/>
              <a:defRPr>
                <a:solidFill>
                  <a:schemeClr val="tx1">
                    <a:tint val="75000"/>
                  </a:schemeClr>
                </a:solidFill>
              </a:defRPr>
            </a:lvl4pPr>
            <a:lvl5pPr marL="1867571" indent="0" algn="ctr">
              <a:buNone/>
              <a:defRPr>
                <a:solidFill>
                  <a:schemeClr val="tx1">
                    <a:tint val="75000"/>
                  </a:schemeClr>
                </a:solidFill>
              </a:defRPr>
            </a:lvl5pPr>
            <a:lvl6pPr marL="2334463" indent="0" algn="ctr">
              <a:buNone/>
              <a:defRPr>
                <a:solidFill>
                  <a:schemeClr val="tx1">
                    <a:tint val="75000"/>
                  </a:schemeClr>
                </a:solidFill>
              </a:defRPr>
            </a:lvl6pPr>
            <a:lvl7pPr marL="2801356" indent="0" algn="ctr">
              <a:buNone/>
              <a:defRPr>
                <a:solidFill>
                  <a:schemeClr val="tx1">
                    <a:tint val="75000"/>
                  </a:schemeClr>
                </a:solidFill>
              </a:defRPr>
            </a:lvl7pPr>
            <a:lvl8pPr marL="3268248" indent="0" algn="ctr">
              <a:buNone/>
              <a:defRPr>
                <a:solidFill>
                  <a:schemeClr val="tx1">
                    <a:tint val="75000"/>
                  </a:schemeClr>
                </a:solidFill>
              </a:defRPr>
            </a:lvl8pPr>
            <a:lvl9pPr marL="3735141" indent="0" algn="ctr">
              <a:buNone/>
              <a:defRPr>
                <a:solidFill>
                  <a:schemeClr val="tx1">
                    <a:tint val="75000"/>
                  </a:schemeClr>
                </a:solidFill>
              </a:defRPr>
            </a:lvl9pPr>
          </a:lstStyle>
          <a:p>
            <a:r>
              <a:rPr kumimoji="1" lang="ja-JP" altLang="en-US" dirty="0"/>
              <a:t>■マスター サブタイトルの書式設定</a:t>
            </a:r>
          </a:p>
        </p:txBody>
      </p:sp>
      <p:sp>
        <p:nvSpPr>
          <p:cNvPr id="12" name="スライド番号プレースホルダー 5"/>
          <p:cNvSpPr>
            <a:spLocks noGrp="1"/>
          </p:cNvSpPr>
          <p:nvPr>
            <p:ph type="sldNum" sz="quarter" idx="4"/>
          </p:nvPr>
        </p:nvSpPr>
        <p:spPr>
          <a:xfrm>
            <a:off x="7447541" y="6869502"/>
            <a:ext cx="2360295" cy="287977"/>
          </a:xfrm>
          <a:prstGeom prst="rect">
            <a:avLst/>
          </a:prstGeom>
        </p:spPr>
        <p:txBody>
          <a:bodyPr vert="horz" lIns="91440" tIns="45720" rIns="91440" bIns="45720" rtlCol="0" anchor="ctr"/>
          <a:lstStyle>
            <a:lvl1pPr algn="r">
              <a:defRPr sz="143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grpSp>
        <p:nvGrpSpPr>
          <p:cNvPr id="8" name="グループ化 7"/>
          <p:cNvGrpSpPr/>
          <p:nvPr userDrawn="1"/>
        </p:nvGrpSpPr>
        <p:grpSpPr>
          <a:xfrm>
            <a:off x="57703" y="46845"/>
            <a:ext cx="477900" cy="491292"/>
            <a:chOff x="-860785" y="680170"/>
            <a:chExt cx="532332" cy="532332"/>
          </a:xfrm>
        </p:grpSpPr>
        <p:sp>
          <p:nvSpPr>
            <p:cNvPr id="6" name="八角形 5"/>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0" name="直線コネクタ 9"/>
          <p:cNvCxnSpPr/>
          <p:nvPr userDrawn="1"/>
        </p:nvCxnSpPr>
        <p:spPr>
          <a:xfrm>
            <a:off x="0" y="613783"/>
            <a:ext cx="1011555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8898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6" name="フッター プレースホルダー 5"/>
          <p:cNvSpPr>
            <a:spLocks noGrp="1"/>
          </p:cNvSpPr>
          <p:nvPr>
            <p:ph type="ftr" sz="quarter" idx="11"/>
          </p:nvPr>
        </p:nvSpPr>
        <p:spPr/>
        <p:txBody>
          <a:bodyPr/>
          <a:lstStyle/>
          <a:p>
            <a:endParaRPr kumimoji="1" lang="ja-JP" altLang="en-US"/>
          </a:p>
        </p:txBody>
      </p:sp>
      <p:sp>
        <p:nvSpPr>
          <p:cNvPr id="3" name="コンテンツ プレースホルダー 2"/>
          <p:cNvSpPr>
            <a:spLocks noGrp="1"/>
          </p:cNvSpPr>
          <p:nvPr>
            <p:ph sz="half" idx="1"/>
          </p:nvPr>
        </p:nvSpPr>
        <p:spPr>
          <a:xfrm>
            <a:off x="505778" y="1029539"/>
            <a:ext cx="4467701" cy="5401516"/>
          </a:xfrm>
        </p:spPr>
        <p:txBody>
          <a:bodyPr>
            <a:normAutofit/>
          </a:bodyPr>
          <a:lstStyle>
            <a:lvl1pPr>
              <a:defRPr sz="2042"/>
            </a:lvl1pPr>
            <a:lvl2pPr>
              <a:defRPr sz="1838"/>
            </a:lvl2pPr>
            <a:lvl3pPr>
              <a:defRPr sz="1634"/>
            </a:lvl3pPr>
            <a:lvl4pPr>
              <a:defRPr sz="1430"/>
            </a:lvl4pPr>
            <a:lvl5pPr>
              <a:defRPr sz="1430"/>
            </a:lvl5pPr>
            <a:lvl6pPr>
              <a:defRPr sz="1838"/>
            </a:lvl6pPr>
            <a:lvl7pPr>
              <a:defRPr sz="1838"/>
            </a:lvl7pPr>
            <a:lvl8pPr>
              <a:defRPr sz="1838"/>
            </a:lvl8pPr>
            <a:lvl9pPr>
              <a:defRPr sz="183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コンテンツ プレースホルダー 3"/>
          <p:cNvSpPr>
            <a:spLocks noGrp="1"/>
          </p:cNvSpPr>
          <p:nvPr>
            <p:ph sz="half" idx="2"/>
          </p:nvPr>
        </p:nvSpPr>
        <p:spPr>
          <a:xfrm>
            <a:off x="5142071" y="1029539"/>
            <a:ext cx="4467701" cy="5401516"/>
          </a:xfrm>
        </p:spPr>
        <p:txBody>
          <a:bodyPr>
            <a:normAutofit/>
          </a:bodyPr>
          <a:lstStyle>
            <a:lvl1pPr>
              <a:defRPr sz="2042"/>
            </a:lvl1pPr>
            <a:lvl2pPr>
              <a:defRPr sz="1838"/>
            </a:lvl2pPr>
            <a:lvl3pPr>
              <a:defRPr sz="1634"/>
            </a:lvl3pPr>
            <a:lvl4pPr>
              <a:defRPr sz="1430"/>
            </a:lvl4pPr>
            <a:lvl5pPr>
              <a:defRPr sz="1430"/>
            </a:lvl5pPr>
            <a:lvl6pPr>
              <a:defRPr sz="1838"/>
            </a:lvl6pPr>
            <a:lvl7pPr>
              <a:defRPr sz="1838"/>
            </a:lvl7pPr>
            <a:lvl8pPr>
              <a:defRPr sz="1838"/>
            </a:lvl8pPr>
            <a:lvl9pPr>
              <a:defRPr sz="1838"/>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2" name="スライド番号プレースホルダー 5"/>
          <p:cNvSpPr>
            <a:spLocks noGrp="1"/>
          </p:cNvSpPr>
          <p:nvPr>
            <p:ph type="sldNum" sz="quarter" idx="4"/>
          </p:nvPr>
        </p:nvSpPr>
        <p:spPr>
          <a:xfrm>
            <a:off x="7447541" y="6869502"/>
            <a:ext cx="2360295" cy="287977"/>
          </a:xfrm>
          <a:prstGeom prst="rect">
            <a:avLst/>
          </a:prstGeom>
        </p:spPr>
        <p:txBody>
          <a:bodyPr vert="horz" lIns="91440" tIns="45720" rIns="91440" bIns="45720" rtlCol="0" anchor="ctr"/>
          <a:lstStyle>
            <a:lvl1pPr algn="r">
              <a:defRPr sz="143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a:p>
        </p:txBody>
      </p:sp>
      <p:sp>
        <p:nvSpPr>
          <p:cNvPr id="23" name="正方形/長方形 22"/>
          <p:cNvSpPr/>
          <p:nvPr userDrawn="1"/>
        </p:nvSpPr>
        <p:spPr>
          <a:xfrm>
            <a:off x="0" y="1"/>
            <a:ext cx="10115550" cy="575988"/>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24" name="タイトル 1"/>
          <p:cNvSpPr>
            <a:spLocks noGrp="1"/>
          </p:cNvSpPr>
          <p:nvPr>
            <p:ph type="title"/>
          </p:nvPr>
        </p:nvSpPr>
        <p:spPr>
          <a:xfrm>
            <a:off x="573994" y="46845"/>
            <a:ext cx="9103995" cy="489504"/>
          </a:xfrm>
        </p:spPr>
        <p:txBody>
          <a:bodyPr anchor="ctr">
            <a:noAutofit/>
          </a:bodyPr>
          <a:lstStyle>
            <a:lvl1pPr>
              <a:defRPr sz="2859" b="1">
                <a:solidFill>
                  <a:schemeClr val="bg1"/>
                </a:solidFill>
              </a:defRPr>
            </a:lvl1pPr>
          </a:lstStyle>
          <a:p>
            <a:r>
              <a:rPr kumimoji="1" lang="ja-JP" altLang="en-US"/>
              <a:t>マスター タイトルの書式設定</a:t>
            </a:r>
            <a:endParaRPr kumimoji="1" lang="ja-JP" altLang="en-US" dirty="0"/>
          </a:p>
        </p:txBody>
      </p:sp>
      <p:grpSp>
        <p:nvGrpSpPr>
          <p:cNvPr id="25" name="グループ化 24"/>
          <p:cNvGrpSpPr/>
          <p:nvPr userDrawn="1"/>
        </p:nvGrpSpPr>
        <p:grpSpPr>
          <a:xfrm>
            <a:off x="57703" y="46845"/>
            <a:ext cx="477900" cy="491292"/>
            <a:chOff x="-860785" y="680170"/>
            <a:chExt cx="532332" cy="532332"/>
          </a:xfrm>
        </p:grpSpPr>
        <p:sp>
          <p:nvSpPr>
            <p:cNvPr id="26" name="八角形 25"/>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pic>
          <p:nvPicPr>
            <p:cNvPr id="27" name="図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8" name="直線コネクタ 27"/>
          <p:cNvCxnSpPr/>
          <p:nvPr userDrawn="1"/>
        </p:nvCxnSpPr>
        <p:spPr>
          <a:xfrm>
            <a:off x="0" y="613783"/>
            <a:ext cx="1011555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3948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505777" y="811486"/>
            <a:ext cx="4469458" cy="671602"/>
          </a:xfrm>
        </p:spPr>
        <p:txBody>
          <a:bodyPr anchor="b">
            <a:normAutofit/>
          </a:bodyPr>
          <a:lstStyle>
            <a:lvl1pPr marL="0" indent="0">
              <a:buNone/>
              <a:defRPr sz="2042" b="1"/>
            </a:lvl1pPr>
            <a:lvl2pPr marL="466893" indent="0">
              <a:buNone/>
              <a:defRPr sz="2042" b="1"/>
            </a:lvl2pPr>
            <a:lvl3pPr marL="933785" indent="0">
              <a:buNone/>
              <a:defRPr sz="1838" b="1"/>
            </a:lvl3pPr>
            <a:lvl4pPr marL="1400678" indent="0">
              <a:buNone/>
              <a:defRPr sz="1634" b="1"/>
            </a:lvl4pPr>
            <a:lvl5pPr marL="1867571" indent="0">
              <a:buNone/>
              <a:defRPr sz="1634" b="1"/>
            </a:lvl5pPr>
            <a:lvl6pPr marL="2334463" indent="0">
              <a:buNone/>
              <a:defRPr sz="1634" b="1"/>
            </a:lvl6pPr>
            <a:lvl7pPr marL="2801356" indent="0">
              <a:buNone/>
              <a:defRPr sz="1634" b="1"/>
            </a:lvl7pPr>
            <a:lvl8pPr marL="3268248" indent="0">
              <a:buNone/>
              <a:defRPr sz="1634" b="1"/>
            </a:lvl8pPr>
            <a:lvl9pPr marL="3735141" indent="0">
              <a:buNone/>
              <a:defRPr sz="1634"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505777" y="1483088"/>
            <a:ext cx="4469458" cy="4913463"/>
          </a:xfrm>
        </p:spPr>
        <p:txBody>
          <a:bodyPr/>
          <a:lstStyle>
            <a:lvl1pPr>
              <a:defRPr sz="2042"/>
            </a:lvl1pPr>
            <a:lvl2pPr>
              <a:defRPr sz="2042"/>
            </a:lvl2pPr>
            <a:lvl3pPr>
              <a:defRPr sz="1838"/>
            </a:lvl3pPr>
            <a:lvl4pPr>
              <a:defRPr sz="1634"/>
            </a:lvl4pPr>
            <a:lvl5pPr>
              <a:defRPr sz="1634"/>
            </a:lvl5pPr>
            <a:lvl6pPr>
              <a:defRPr sz="1634"/>
            </a:lvl6pPr>
            <a:lvl7pPr>
              <a:defRPr sz="1634"/>
            </a:lvl7pPr>
            <a:lvl8pPr>
              <a:defRPr sz="1634"/>
            </a:lvl8pPr>
            <a:lvl9pPr>
              <a:defRPr sz="163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テキスト プレースホルダー 4"/>
          <p:cNvSpPr>
            <a:spLocks noGrp="1"/>
          </p:cNvSpPr>
          <p:nvPr>
            <p:ph type="body" sz="quarter" idx="3"/>
          </p:nvPr>
        </p:nvSpPr>
        <p:spPr>
          <a:xfrm>
            <a:off x="5138560" y="802762"/>
            <a:ext cx="4471214" cy="671602"/>
          </a:xfrm>
        </p:spPr>
        <p:txBody>
          <a:bodyPr anchor="b">
            <a:normAutofit/>
          </a:bodyPr>
          <a:lstStyle>
            <a:lvl1pPr marL="0" indent="0">
              <a:buNone/>
              <a:defRPr sz="2042" b="1"/>
            </a:lvl1pPr>
            <a:lvl2pPr marL="466893" indent="0">
              <a:buNone/>
              <a:defRPr sz="2042" b="1"/>
            </a:lvl2pPr>
            <a:lvl3pPr marL="933785" indent="0">
              <a:buNone/>
              <a:defRPr sz="1838" b="1"/>
            </a:lvl3pPr>
            <a:lvl4pPr marL="1400678" indent="0">
              <a:buNone/>
              <a:defRPr sz="1634" b="1"/>
            </a:lvl4pPr>
            <a:lvl5pPr marL="1867571" indent="0">
              <a:buNone/>
              <a:defRPr sz="1634" b="1"/>
            </a:lvl5pPr>
            <a:lvl6pPr marL="2334463" indent="0">
              <a:buNone/>
              <a:defRPr sz="1634" b="1"/>
            </a:lvl6pPr>
            <a:lvl7pPr marL="2801356" indent="0">
              <a:buNone/>
              <a:defRPr sz="1634" b="1"/>
            </a:lvl7pPr>
            <a:lvl8pPr marL="3268248" indent="0">
              <a:buNone/>
              <a:defRPr sz="1634" b="1"/>
            </a:lvl8pPr>
            <a:lvl9pPr marL="3735141" indent="0">
              <a:buNone/>
              <a:defRPr sz="1634"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138560" y="1483089"/>
            <a:ext cx="4471214" cy="4947966"/>
          </a:xfrm>
        </p:spPr>
        <p:txBody>
          <a:bodyPr/>
          <a:lstStyle>
            <a:lvl1pPr>
              <a:defRPr sz="2042"/>
            </a:lvl1pPr>
            <a:lvl2pPr>
              <a:defRPr sz="2042"/>
            </a:lvl2pPr>
            <a:lvl3pPr>
              <a:defRPr sz="1838"/>
            </a:lvl3pPr>
            <a:lvl4pPr>
              <a:defRPr sz="1634"/>
            </a:lvl4pPr>
            <a:lvl5pPr>
              <a:defRPr sz="1634"/>
            </a:lvl5pPr>
            <a:lvl6pPr>
              <a:defRPr sz="1634"/>
            </a:lvl6pPr>
            <a:lvl7pPr>
              <a:defRPr sz="1634"/>
            </a:lvl7pPr>
            <a:lvl8pPr>
              <a:defRPr sz="1634"/>
            </a:lvl8pPr>
            <a:lvl9pPr>
              <a:defRPr sz="1634"/>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4" name="正方形/長方形 13"/>
          <p:cNvSpPr/>
          <p:nvPr userDrawn="1"/>
        </p:nvSpPr>
        <p:spPr>
          <a:xfrm>
            <a:off x="0" y="1"/>
            <a:ext cx="10115550" cy="575988"/>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19" name="タイトル 1"/>
          <p:cNvSpPr>
            <a:spLocks noGrp="1"/>
          </p:cNvSpPr>
          <p:nvPr>
            <p:ph type="title"/>
          </p:nvPr>
        </p:nvSpPr>
        <p:spPr>
          <a:xfrm>
            <a:off x="573994" y="46845"/>
            <a:ext cx="9103995" cy="489504"/>
          </a:xfrm>
        </p:spPr>
        <p:txBody>
          <a:bodyPr anchor="ctr">
            <a:noAutofit/>
          </a:bodyPr>
          <a:lstStyle>
            <a:lvl1pPr>
              <a:defRPr sz="2859" b="1">
                <a:solidFill>
                  <a:schemeClr val="bg1"/>
                </a:solidFill>
              </a:defRPr>
            </a:lvl1pPr>
          </a:lstStyle>
          <a:p>
            <a:r>
              <a:rPr kumimoji="1" lang="ja-JP" altLang="en-US"/>
              <a:t>マスター タイトルの書式設定</a:t>
            </a:r>
            <a:endParaRPr kumimoji="1" lang="ja-JP" altLang="en-US" dirty="0"/>
          </a:p>
        </p:txBody>
      </p:sp>
      <p:grpSp>
        <p:nvGrpSpPr>
          <p:cNvPr id="20" name="グループ化 19"/>
          <p:cNvGrpSpPr/>
          <p:nvPr userDrawn="1"/>
        </p:nvGrpSpPr>
        <p:grpSpPr>
          <a:xfrm>
            <a:off x="57703" y="46845"/>
            <a:ext cx="477900" cy="491292"/>
            <a:chOff x="-860785" y="680170"/>
            <a:chExt cx="532332" cy="532332"/>
          </a:xfrm>
        </p:grpSpPr>
        <p:sp>
          <p:nvSpPr>
            <p:cNvPr id="21" name="八角形 20"/>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pic>
          <p:nvPicPr>
            <p:cNvPr id="22" name="図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3" name="直線コネクタ 22"/>
          <p:cNvCxnSpPr/>
          <p:nvPr userDrawn="1"/>
        </p:nvCxnSpPr>
        <p:spPr>
          <a:xfrm>
            <a:off x="0" y="613783"/>
            <a:ext cx="1011555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4475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6" name="コンテンツ プレースホルダー 2"/>
          <p:cNvSpPr>
            <a:spLocks noGrp="1"/>
          </p:cNvSpPr>
          <p:nvPr>
            <p:ph idx="1"/>
          </p:nvPr>
        </p:nvSpPr>
        <p:spPr>
          <a:xfrm>
            <a:off x="505778" y="953947"/>
            <a:ext cx="9103995" cy="4872374"/>
          </a:xfrm>
        </p:spPr>
        <p:txBody>
          <a:bodyPr>
            <a:normAutofit/>
          </a:bodyPr>
          <a:lstStyle>
            <a:lvl1pPr>
              <a:defRPr sz="2451">
                <a:latin typeface="メイリオ" pitchFamily="50" charset="-128"/>
                <a:ea typeface="メイリオ" pitchFamily="50" charset="-128"/>
                <a:cs typeface="メイリオ" pitchFamily="50" charset="-128"/>
              </a:defRPr>
            </a:lvl1pPr>
            <a:lvl2pPr>
              <a:defRPr sz="2042">
                <a:latin typeface="メイリオ" pitchFamily="50" charset="-128"/>
                <a:ea typeface="メイリオ" pitchFamily="50" charset="-128"/>
                <a:cs typeface="メイリオ" pitchFamily="50" charset="-128"/>
              </a:defRPr>
            </a:lvl2pPr>
            <a:lvl3pPr>
              <a:defRPr sz="1838">
                <a:latin typeface="メイリオ" pitchFamily="50" charset="-128"/>
                <a:ea typeface="メイリオ" pitchFamily="50" charset="-128"/>
                <a:cs typeface="メイリオ" pitchFamily="50" charset="-128"/>
              </a:defRPr>
            </a:lvl3pPr>
            <a:lvl4pPr>
              <a:defRPr sz="1634">
                <a:latin typeface="メイリオ" pitchFamily="50" charset="-128"/>
                <a:ea typeface="メイリオ" pitchFamily="50" charset="-128"/>
                <a:cs typeface="メイリオ" pitchFamily="50" charset="-128"/>
              </a:defRPr>
            </a:lvl4pPr>
            <a:lvl5pPr>
              <a:defRPr sz="1634">
                <a:latin typeface="メイリオ" pitchFamily="50" charset="-128"/>
                <a:ea typeface="メイリオ" pitchFamily="50" charset="-128"/>
                <a:cs typeface="メイリオ" pitchFamily="50"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0" name="正方形/長方形 9"/>
          <p:cNvSpPr/>
          <p:nvPr userDrawn="1"/>
        </p:nvSpPr>
        <p:spPr>
          <a:xfrm>
            <a:off x="0" y="1"/>
            <a:ext cx="10115550" cy="575988"/>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11" name="タイトル 1"/>
          <p:cNvSpPr>
            <a:spLocks noGrp="1"/>
          </p:cNvSpPr>
          <p:nvPr>
            <p:ph type="title"/>
          </p:nvPr>
        </p:nvSpPr>
        <p:spPr>
          <a:xfrm>
            <a:off x="573994" y="46845"/>
            <a:ext cx="9103995" cy="489504"/>
          </a:xfrm>
        </p:spPr>
        <p:txBody>
          <a:bodyPr anchor="ctr">
            <a:noAutofit/>
          </a:bodyPr>
          <a:lstStyle>
            <a:lvl1pPr>
              <a:defRPr sz="2859" b="1">
                <a:solidFill>
                  <a:schemeClr val="bg1"/>
                </a:solidFill>
              </a:defRPr>
            </a:lvl1pPr>
          </a:lstStyle>
          <a:p>
            <a:r>
              <a:rPr kumimoji="1" lang="ja-JP" altLang="en-US"/>
              <a:t>マスター タイトルの書式設定</a:t>
            </a:r>
            <a:endParaRPr kumimoji="1" lang="ja-JP" altLang="en-US" dirty="0"/>
          </a:p>
        </p:txBody>
      </p:sp>
      <p:grpSp>
        <p:nvGrpSpPr>
          <p:cNvPr id="12" name="グループ化 11"/>
          <p:cNvGrpSpPr/>
          <p:nvPr userDrawn="1"/>
        </p:nvGrpSpPr>
        <p:grpSpPr>
          <a:xfrm>
            <a:off x="57703" y="46845"/>
            <a:ext cx="477900" cy="491292"/>
            <a:chOff x="-860785" y="680170"/>
            <a:chExt cx="532332" cy="532332"/>
          </a:xfrm>
        </p:grpSpPr>
        <p:sp>
          <p:nvSpPr>
            <p:cNvPr id="18" name="八角形 17"/>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0" name="直線コネクタ 19"/>
          <p:cNvCxnSpPr/>
          <p:nvPr userDrawn="1"/>
        </p:nvCxnSpPr>
        <p:spPr>
          <a:xfrm>
            <a:off x="0" y="613783"/>
            <a:ext cx="1011555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9379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タイトル付きの 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4900" y="727172"/>
            <a:ext cx="5654873" cy="5477108"/>
          </a:xfrm>
        </p:spPr>
        <p:txBody>
          <a:bodyPr>
            <a:normAutofit/>
          </a:bodyPr>
          <a:lstStyle>
            <a:lvl1pPr>
              <a:defRPr sz="2451"/>
            </a:lvl1pPr>
            <a:lvl2pPr>
              <a:defRPr sz="2451"/>
            </a:lvl2pPr>
            <a:lvl3pPr>
              <a:defRPr sz="2042"/>
            </a:lvl3pPr>
            <a:lvl4pPr>
              <a:defRPr sz="1838"/>
            </a:lvl4pPr>
            <a:lvl5pPr>
              <a:defRPr sz="1838"/>
            </a:lvl5pPr>
            <a:lvl6pPr>
              <a:defRPr sz="2042"/>
            </a:lvl6pPr>
            <a:lvl7pPr>
              <a:defRPr sz="2042"/>
            </a:lvl7pPr>
            <a:lvl8pPr>
              <a:defRPr sz="2042"/>
            </a:lvl8pPr>
            <a:lvl9pPr>
              <a:defRPr sz="2042"/>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4" name="テキスト プレースホルダー 3"/>
          <p:cNvSpPr>
            <a:spLocks noGrp="1"/>
          </p:cNvSpPr>
          <p:nvPr>
            <p:ph type="body" sz="half" idx="2"/>
          </p:nvPr>
        </p:nvSpPr>
        <p:spPr>
          <a:xfrm>
            <a:off x="505777" y="727172"/>
            <a:ext cx="3327947" cy="5477108"/>
          </a:xfrm>
        </p:spPr>
        <p:txBody>
          <a:bodyPr/>
          <a:lstStyle>
            <a:lvl1pPr marL="0" indent="0">
              <a:buNone/>
              <a:defRPr sz="1430"/>
            </a:lvl1pPr>
            <a:lvl2pPr marL="466893" indent="0">
              <a:buNone/>
              <a:defRPr sz="1225"/>
            </a:lvl2pPr>
            <a:lvl3pPr marL="933785" indent="0">
              <a:buNone/>
              <a:defRPr sz="1021"/>
            </a:lvl3pPr>
            <a:lvl4pPr marL="1400678" indent="0">
              <a:buNone/>
              <a:defRPr sz="919"/>
            </a:lvl4pPr>
            <a:lvl5pPr marL="1867571" indent="0">
              <a:buNone/>
              <a:defRPr sz="919"/>
            </a:lvl5pPr>
            <a:lvl6pPr marL="2334463" indent="0">
              <a:buNone/>
              <a:defRPr sz="919"/>
            </a:lvl6pPr>
            <a:lvl7pPr marL="2801356" indent="0">
              <a:buNone/>
              <a:defRPr sz="919"/>
            </a:lvl7pPr>
            <a:lvl8pPr marL="3268248" indent="0">
              <a:buNone/>
              <a:defRPr sz="919"/>
            </a:lvl8pPr>
            <a:lvl9pPr marL="3735141" indent="0">
              <a:buNone/>
              <a:defRPr sz="919"/>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3" name="正方形/長方形 12"/>
          <p:cNvSpPr/>
          <p:nvPr userDrawn="1"/>
        </p:nvSpPr>
        <p:spPr>
          <a:xfrm>
            <a:off x="0" y="1"/>
            <a:ext cx="10115550" cy="575988"/>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17" name="タイトル 1"/>
          <p:cNvSpPr>
            <a:spLocks noGrp="1"/>
          </p:cNvSpPr>
          <p:nvPr>
            <p:ph type="title"/>
          </p:nvPr>
        </p:nvSpPr>
        <p:spPr>
          <a:xfrm>
            <a:off x="573994" y="46845"/>
            <a:ext cx="9103995" cy="489504"/>
          </a:xfrm>
        </p:spPr>
        <p:txBody>
          <a:bodyPr anchor="ctr">
            <a:noAutofit/>
          </a:bodyPr>
          <a:lstStyle>
            <a:lvl1pPr>
              <a:defRPr sz="2859" b="1">
                <a:solidFill>
                  <a:schemeClr val="bg1"/>
                </a:solidFill>
              </a:defRPr>
            </a:lvl1pPr>
          </a:lstStyle>
          <a:p>
            <a:r>
              <a:rPr kumimoji="1" lang="ja-JP" altLang="en-US"/>
              <a:t>マスター タイトルの書式設定</a:t>
            </a:r>
            <a:endParaRPr kumimoji="1" lang="ja-JP" altLang="en-US" dirty="0"/>
          </a:p>
        </p:txBody>
      </p:sp>
      <p:grpSp>
        <p:nvGrpSpPr>
          <p:cNvPr id="18" name="グループ化 17"/>
          <p:cNvGrpSpPr/>
          <p:nvPr userDrawn="1"/>
        </p:nvGrpSpPr>
        <p:grpSpPr>
          <a:xfrm>
            <a:off x="57703" y="46845"/>
            <a:ext cx="477900" cy="491292"/>
            <a:chOff x="-860785" y="680170"/>
            <a:chExt cx="532332" cy="532332"/>
          </a:xfrm>
        </p:grpSpPr>
        <p:sp>
          <p:nvSpPr>
            <p:cNvPr id="19" name="八角形 18"/>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1" name="直線コネクタ 20"/>
          <p:cNvCxnSpPr/>
          <p:nvPr userDrawn="1"/>
        </p:nvCxnSpPr>
        <p:spPr>
          <a:xfrm>
            <a:off x="0" y="613783"/>
            <a:ext cx="1011555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4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99741136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3" name="図プレースホルダー 2"/>
          <p:cNvSpPr>
            <a:spLocks noGrp="1"/>
          </p:cNvSpPr>
          <p:nvPr>
            <p:ph type="pic" idx="1"/>
          </p:nvPr>
        </p:nvSpPr>
        <p:spPr>
          <a:xfrm>
            <a:off x="1982718" y="878354"/>
            <a:ext cx="6069330" cy="4686689"/>
          </a:xfrm>
        </p:spPr>
        <p:txBody>
          <a:bodyPr/>
          <a:lstStyle>
            <a:lvl1pPr marL="0" indent="0">
              <a:buNone/>
              <a:defRPr sz="3268"/>
            </a:lvl1pPr>
            <a:lvl2pPr marL="466893" indent="0">
              <a:buNone/>
              <a:defRPr sz="2859"/>
            </a:lvl2pPr>
            <a:lvl3pPr marL="933785" indent="0">
              <a:buNone/>
              <a:defRPr sz="2451"/>
            </a:lvl3pPr>
            <a:lvl4pPr marL="1400678" indent="0">
              <a:buNone/>
              <a:defRPr sz="2042"/>
            </a:lvl4pPr>
            <a:lvl5pPr marL="1867571" indent="0">
              <a:buNone/>
              <a:defRPr sz="2042"/>
            </a:lvl5pPr>
            <a:lvl6pPr marL="2334463" indent="0">
              <a:buNone/>
              <a:defRPr sz="2042"/>
            </a:lvl6pPr>
            <a:lvl7pPr marL="2801356" indent="0">
              <a:buNone/>
              <a:defRPr sz="2042"/>
            </a:lvl7pPr>
            <a:lvl8pPr marL="3268248" indent="0">
              <a:buNone/>
              <a:defRPr sz="2042"/>
            </a:lvl8pPr>
            <a:lvl9pPr marL="3735141" indent="0">
              <a:buNone/>
              <a:defRPr sz="2042"/>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982718" y="5634463"/>
            <a:ext cx="6069330" cy="844919"/>
          </a:xfrm>
        </p:spPr>
        <p:txBody>
          <a:bodyPr/>
          <a:lstStyle>
            <a:lvl1pPr marL="0" indent="0">
              <a:buNone/>
              <a:defRPr sz="1430"/>
            </a:lvl1pPr>
            <a:lvl2pPr marL="466893" indent="0">
              <a:buNone/>
              <a:defRPr sz="1225"/>
            </a:lvl2pPr>
            <a:lvl3pPr marL="933785" indent="0">
              <a:buNone/>
              <a:defRPr sz="1021"/>
            </a:lvl3pPr>
            <a:lvl4pPr marL="1400678" indent="0">
              <a:buNone/>
              <a:defRPr sz="919"/>
            </a:lvl4pPr>
            <a:lvl5pPr marL="1867571" indent="0">
              <a:buNone/>
              <a:defRPr sz="919"/>
            </a:lvl5pPr>
            <a:lvl6pPr marL="2334463" indent="0">
              <a:buNone/>
              <a:defRPr sz="919"/>
            </a:lvl6pPr>
            <a:lvl7pPr marL="2801356" indent="0">
              <a:buNone/>
              <a:defRPr sz="919"/>
            </a:lvl7pPr>
            <a:lvl8pPr marL="3268248" indent="0">
              <a:buNone/>
              <a:defRPr sz="919"/>
            </a:lvl8pPr>
            <a:lvl9pPr marL="3735141" indent="0">
              <a:buNone/>
              <a:defRPr sz="919"/>
            </a:lvl9pPr>
          </a:lstStyle>
          <a:p>
            <a:pPr lvl="0"/>
            <a:r>
              <a:rPr kumimoji="1" lang="ja-JP" altLang="en-US"/>
              <a:t>マスター テキストの書式設定</a:t>
            </a:r>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3" name="正方形/長方形 12"/>
          <p:cNvSpPr/>
          <p:nvPr userDrawn="1"/>
        </p:nvSpPr>
        <p:spPr>
          <a:xfrm>
            <a:off x="0" y="1"/>
            <a:ext cx="10115550" cy="575988"/>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17" name="タイトル 1"/>
          <p:cNvSpPr>
            <a:spLocks noGrp="1"/>
          </p:cNvSpPr>
          <p:nvPr>
            <p:ph type="title"/>
          </p:nvPr>
        </p:nvSpPr>
        <p:spPr>
          <a:xfrm>
            <a:off x="573994" y="46845"/>
            <a:ext cx="9103995" cy="489504"/>
          </a:xfrm>
        </p:spPr>
        <p:txBody>
          <a:bodyPr anchor="ctr">
            <a:noAutofit/>
          </a:bodyPr>
          <a:lstStyle>
            <a:lvl1pPr>
              <a:defRPr sz="2859" b="1">
                <a:solidFill>
                  <a:schemeClr val="bg1"/>
                </a:solidFill>
              </a:defRPr>
            </a:lvl1pPr>
          </a:lstStyle>
          <a:p>
            <a:r>
              <a:rPr kumimoji="1" lang="ja-JP" altLang="en-US"/>
              <a:t>マスター タイトルの書式設定</a:t>
            </a:r>
            <a:endParaRPr kumimoji="1" lang="ja-JP" altLang="en-US" dirty="0"/>
          </a:p>
        </p:txBody>
      </p:sp>
      <p:grpSp>
        <p:nvGrpSpPr>
          <p:cNvPr id="18" name="グループ化 17"/>
          <p:cNvGrpSpPr/>
          <p:nvPr userDrawn="1"/>
        </p:nvGrpSpPr>
        <p:grpSpPr>
          <a:xfrm>
            <a:off x="57703" y="46845"/>
            <a:ext cx="477900" cy="491292"/>
            <a:chOff x="-860785" y="680170"/>
            <a:chExt cx="532332" cy="532332"/>
          </a:xfrm>
        </p:grpSpPr>
        <p:sp>
          <p:nvSpPr>
            <p:cNvPr id="19" name="八角形 18"/>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pic>
          <p:nvPicPr>
            <p:cNvPr id="20" name="図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1" name="直線コネクタ 20"/>
          <p:cNvCxnSpPr/>
          <p:nvPr userDrawn="1"/>
        </p:nvCxnSpPr>
        <p:spPr>
          <a:xfrm>
            <a:off x="0" y="613783"/>
            <a:ext cx="1011555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726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タイトルと 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505778" y="802762"/>
            <a:ext cx="9103995" cy="5820564"/>
          </a:xfrm>
        </p:spPr>
        <p:txBody>
          <a:bodyPr vert="eaVert">
            <a:normAutofit/>
          </a:bodyPr>
          <a:lstStyle>
            <a:lvl1pPr>
              <a:defRPr sz="2859"/>
            </a:lvl1pPr>
            <a:lvl2pPr>
              <a:defRPr sz="2451"/>
            </a:lvl2pPr>
            <a:lvl3pPr>
              <a:defRPr sz="2042"/>
            </a:lvl3pPr>
            <a:lvl4pPr>
              <a:defRPr sz="1838"/>
            </a:lvl4pPr>
            <a:lvl5pPr>
              <a:defRPr sz="1838"/>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1" name="正方形/長方形 10"/>
          <p:cNvSpPr/>
          <p:nvPr userDrawn="1"/>
        </p:nvSpPr>
        <p:spPr>
          <a:xfrm>
            <a:off x="0" y="1"/>
            <a:ext cx="10115550" cy="575988"/>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16" name="タイトル 1"/>
          <p:cNvSpPr>
            <a:spLocks noGrp="1"/>
          </p:cNvSpPr>
          <p:nvPr>
            <p:ph type="title"/>
          </p:nvPr>
        </p:nvSpPr>
        <p:spPr>
          <a:xfrm>
            <a:off x="573994" y="46845"/>
            <a:ext cx="9103995" cy="489504"/>
          </a:xfrm>
        </p:spPr>
        <p:txBody>
          <a:bodyPr anchor="ctr">
            <a:noAutofit/>
          </a:bodyPr>
          <a:lstStyle>
            <a:lvl1pPr>
              <a:defRPr sz="2859" b="1">
                <a:solidFill>
                  <a:schemeClr val="bg1"/>
                </a:solidFill>
              </a:defRPr>
            </a:lvl1pPr>
          </a:lstStyle>
          <a:p>
            <a:r>
              <a:rPr kumimoji="1" lang="ja-JP" altLang="en-US"/>
              <a:t>マスター タイトルの書式設定</a:t>
            </a:r>
            <a:endParaRPr kumimoji="1" lang="ja-JP" altLang="en-US" dirty="0"/>
          </a:p>
        </p:txBody>
      </p:sp>
      <p:grpSp>
        <p:nvGrpSpPr>
          <p:cNvPr id="17" name="グループ化 16"/>
          <p:cNvGrpSpPr/>
          <p:nvPr userDrawn="1"/>
        </p:nvGrpSpPr>
        <p:grpSpPr>
          <a:xfrm>
            <a:off x="57703" y="46845"/>
            <a:ext cx="477900" cy="491292"/>
            <a:chOff x="-860785" y="680170"/>
            <a:chExt cx="532332" cy="532332"/>
          </a:xfrm>
        </p:grpSpPr>
        <p:sp>
          <p:nvSpPr>
            <p:cNvPr id="18" name="八角形 17"/>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pic>
          <p:nvPicPr>
            <p:cNvPr id="19" name="図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20" name="直線コネクタ 19"/>
          <p:cNvCxnSpPr/>
          <p:nvPr userDrawn="1"/>
        </p:nvCxnSpPr>
        <p:spPr>
          <a:xfrm>
            <a:off x="0" y="613783"/>
            <a:ext cx="1011555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8832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縦書きタイトルと 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a:xfrm>
            <a:off x="505777" y="878354"/>
            <a:ext cx="9331529" cy="55527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61ADCFA-BCA6-4759-AFB1-7CBA46529FC7}" type="slidenum">
              <a:rPr kumimoji="1" lang="ja-JP" altLang="en-US" smtClean="0"/>
              <a:pPr/>
              <a:t>‹#›</a:t>
            </a:fld>
            <a:endParaRPr kumimoji="1" lang="ja-JP" altLang="en-US"/>
          </a:p>
        </p:txBody>
      </p:sp>
      <p:sp>
        <p:nvSpPr>
          <p:cNvPr id="10" name="正方形/長方形 9"/>
          <p:cNvSpPr/>
          <p:nvPr userDrawn="1"/>
        </p:nvSpPr>
        <p:spPr>
          <a:xfrm>
            <a:off x="0" y="1"/>
            <a:ext cx="10115550" cy="575988"/>
          </a:xfrm>
          <a:prstGeom prst="rect">
            <a:avLst/>
          </a:prstGeom>
          <a:gradFill>
            <a:gsLst>
              <a:gs pos="100000">
                <a:srgbClr val="FFCB00"/>
              </a:gs>
              <a:gs pos="20000">
                <a:srgbClr val="0090BA"/>
              </a:gs>
              <a:gs pos="79000">
                <a:schemeClr val="bg1"/>
              </a:gs>
              <a:gs pos="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15" name="タイトル 1"/>
          <p:cNvSpPr>
            <a:spLocks noGrp="1"/>
          </p:cNvSpPr>
          <p:nvPr>
            <p:ph type="title"/>
          </p:nvPr>
        </p:nvSpPr>
        <p:spPr>
          <a:xfrm>
            <a:off x="573994" y="46845"/>
            <a:ext cx="9103995" cy="489504"/>
          </a:xfrm>
        </p:spPr>
        <p:txBody>
          <a:bodyPr anchor="ctr">
            <a:noAutofit/>
          </a:bodyPr>
          <a:lstStyle>
            <a:lvl1pPr>
              <a:defRPr sz="2859" b="1">
                <a:solidFill>
                  <a:schemeClr val="bg1"/>
                </a:solidFill>
              </a:defRPr>
            </a:lvl1pPr>
          </a:lstStyle>
          <a:p>
            <a:r>
              <a:rPr kumimoji="1" lang="ja-JP" altLang="en-US"/>
              <a:t>マスター タイトルの書式設定</a:t>
            </a:r>
            <a:endParaRPr kumimoji="1" lang="ja-JP" altLang="en-US" dirty="0"/>
          </a:p>
        </p:txBody>
      </p:sp>
      <p:grpSp>
        <p:nvGrpSpPr>
          <p:cNvPr id="16" name="グループ化 15"/>
          <p:cNvGrpSpPr/>
          <p:nvPr userDrawn="1"/>
        </p:nvGrpSpPr>
        <p:grpSpPr>
          <a:xfrm>
            <a:off x="57703" y="46845"/>
            <a:ext cx="477900" cy="491292"/>
            <a:chOff x="-860785" y="680170"/>
            <a:chExt cx="532332" cy="532332"/>
          </a:xfrm>
        </p:grpSpPr>
        <p:sp>
          <p:nvSpPr>
            <p:cNvPr id="17" name="八角形 16"/>
            <p:cNvSpPr/>
            <p:nvPr userDrawn="1"/>
          </p:nvSpPr>
          <p:spPr>
            <a:xfrm>
              <a:off x="-860785" y="680170"/>
              <a:ext cx="532332" cy="532332"/>
            </a:xfrm>
            <a:prstGeom prst="octagon">
              <a:avLst>
                <a:gd name="adj" fmla="val 221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pic>
          <p:nvPicPr>
            <p:cNvPr id="18" name="図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0785" y="680170"/>
              <a:ext cx="532332" cy="532332"/>
            </a:xfrm>
            <a:prstGeom prst="rect">
              <a:avLst/>
            </a:prstGeom>
          </p:spPr>
        </p:pic>
      </p:grpSp>
      <p:cxnSp>
        <p:nvCxnSpPr>
          <p:cNvPr id="19" name="直線コネクタ 18"/>
          <p:cNvCxnSpPr/>
          <p:nvPr userDrawn="1"/>
        </p:nvCxnSpPr>
        <p:spPr>
          <a:xfrm>
            <a:off x="0" y="613783"/>
            <a:ext cx="10115550" cy="0"/>
          </a:xfrm>
          <a:prstGeom prst="line">
            <a:avLst/>
          </a:prstGeom>
          <a:ln w="76200">
            <a:solidFill>
              <a:srgbClr val="0090B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55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6762" y="479954"/>
            <a:ext cx="3262528" cy="1679840"/>
          </a:xfrm>
        </p:spPr>
        <p:txBody>
          <a:bodyPr anchor="b"/>
          <a:lstStyle>
            <a:lvl1pPr>
              <a:defRPr sz="3359"/>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300426" y="1036570"/>
            <a:ext cx="5120997" cy="5116178"/>
          </a:xfrm>
        </p:spPr>
        <p:txBody>
          <a:bodyPr/>
          <a:lstStyle>
            <a:lvl1pPr>
              <a:defRPr sz="3359"/>
            </a:lvl1pPr>
            <a:lvl2pPr>
              <a:defRPr sz="2939"/>
            </a:lvl2pPr>
            <a:lvl3pPr>
              <a:defRPr sz="2520"/>
            </a:lvl3pPr>
            <a:lvl4pPr>
              <a:defRPr sz="2100"/>
            </a:lvl4pPr>
            <a:lvl5pPr>
              <a:defRPr sz="2100"/>
            </a:lvl5pPr>
            <a:lvl6pPr>
              <a:defRPr sz="2100"/>
            </a:lvl6pPr>
            <a:lvl7pPr>
              <a:defRPr sz="2100"/>
            </a:lvl7pPr>
            <a:lvl8pPr>
              <a:defRPr sz="2100"/>
            </a:lvl8pPr>
            <a:lvl9pPr>
              <a:defRPr sz="21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96762" y="2159794"/>
            <a:ext cx="3262528"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3836159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96762" y="479954"/>
            <a:ext cx="3262528" cy="1679840"/>
          </a:xfrm>
        </p:spPr>
        <p:txBody>
          <a:bodyPr anchor="b"/>
          <a:lstStyle>
            <a:lvl1pPr>
              <a:defRPr sz="3359"/>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300426" y="1036570"/>
            <a:ext cx="5120997" cy="5116178"/>
          </a:xfrm>
        </p:spPr>
        <p:txBody>
          <a:bodyPr anchor="t"/>
          <a:lstStyle>
            <a:lvl1pPr marL="0" indent="0">
              <a:buNone/>
              <a:defRPr sz="3359"/>
            </a:lvl1pPr>
            <a:lvl2pPr marL="479969" indent="0">
              <a:buNone/>
              <a:defRPr sz="2939"/>
            </a:lvl2pPr>
            <a:lvl3pPr marL="959937" indent="0">
              <a:buNone/>
              <a:defRPr sz="2520"/>
            </a:lvl3pPr>
            <a:lvl4pPr marL="1439906" indent="0">
              <a:buNone/>
              <a:defRPr sz="2100"/>
            </a:lvl4pPr>
            <a:lvl5pPr marL="1919874" indent="0">
              <a:buNone/>
              <a:defRPr sz="2100"/>
            </a:lvl5pPr>
            <a:lvl6pPr marL="2399843" indent="0">
              <a:buNone/>
              <a:defRPr sz="2100"/>
            </a:lvl6pPr>
            <a:lvl7pPr marL="2879811" indent="0">
              <a:buNone/>
              <a:defRPr sz="2100"/>
            </a:lvl7pPr>
            <a:lvl8pPr marL="3359780" indent="0">
              <a:buNone/>
              <a:defRPr sz="2100"/>
            </a:lvl8pPr>
            <a:lvl9pPr marL="3839748" indent="0">
              <a:buNone/>
              <a:defRPr sz="2100"/>
            </a:lvl9pPr>
          </a:lstStyle>
          <a:p>
            <a:r>
              <a:rPr lang="ja-JP" altLang="en-US" smtClean="0"/>
              <a:t>図を追加</a:t>
            </a:r>
            <a:endParaRPr lang="en-US" dirty="0"/>
          </a:p>
        </p:txBody>
      </p:sp>
      <p:sp>
        <p:nvSpPr>
          <p:cNvPr id="4" name="Text Placeholder 3"/>
          <p:cNvSpPr>
            <a:spLocks noGrp="1"/>
          </p:cNvSpPr>
          <p:nvPr>
            <p:ph type="body" sz="half" idx="2"/>
          </p:nvPr>
        </p:nvSpPr>
        <p:spPr>
          <a:xfrm>
            <a:off x="696762" y="2159794"/>
            <a:ext cx="3262528" cy="4001285"/>
          </a:xfrm>
        </p:spPr>
        <p:txBody>
          <a:bodyPr/>
          <a:lstStyle>
            <a:lvl1pPr marL="0" indent="0">
              <a:buNone/>
              <a:defRPr sz="1680"/>
            </a:lvl1pPr>
            <a:lvl2pPr marL="479969" indent="0">
              <a:buNone/>
              <a:defRPr sz="1470"/>
            </a:lvl2pPr>
            <a:lvl3pPr marL="959937" indent="0">
              <a:buNone/>
              <a:defRPr sz="1260"/>
            </a:lvl3pPr>
            <a:lvl4pPr marL="1439906" indent="0">
              <a:buNone/>
              <a:defRPr sz="1050"/>
            </a:lvl4pPr>
            <a:lvl5pPr marL="1919874" indent="0">
              <a:buNone/>
              <a:defRPr sz="1050"/>
            </a:lvl5pPr>
            <a:lvl6pPr marL="2399843" indent="0">
              <a:buNone/>
              <a:defRPr sz="1050"/>
            </a:lvl6pPr>
            <a:lvl7pPr marL="2879811" indent="0">
              <a:buNone/>
              <a:defRPr sz="1050"/>
            </a:lvl7pPr>
            <a:lvl8pPr marL="3359780" indent="0">
              <a:buNone/>
              <a:defRPr sz="1050"/>
            </a:lvl8pPr>
            <a:lvl9pPr marL="3839748" indent="0">
              <a:buNone/>
              <a:defRPr sz="10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AB2F94B-1FC8-47EF-90B8-AE76FB585766}" type="datetimeFigureOut">
              <a:rPr kumimoji="1" lang="ja-JP" altLang="en-US" smtClean="0"/>
              <a:t>2022/9/5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53518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44" y="383299"/>
            <a:ext cx="8724662" cy="139153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5444" y="1916484"/>
            <a:ext cx="8724662" cy="456789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95444" y="6672698"/>
            <a:ext cx="2275999"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3"/>
          </p:nvPr>
        </p:nvSpPr>
        <p:spPr>
          <a:xfrm>
            <a:off x="3350776" y="6672698"/>
            <a:ext cx="3413998"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144107" y="6672698"/>
            <a:ext cx="2275999"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169665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44" y="383299"/>
            <a:ext cx="8724662"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5444" y="1916484"/>
            <a:ext cx="8724662"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5444" y="6672698"/>
            <a:ext cx="2275999"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133BC9BA-2680-4ECA-9A1D-6E2A05FE8243}" type="datetime1">
              <a:rPr kumimoji="1" lang="ja-JP" altLang="en-US" smtClean="0"/>
              <a:t>2022/9/5</a:t>
            </a:fld>
            <a:endParaRPr kumimoji="1" lang="ja-JP" altLang="en-US"/>
          </a:p>
        </p:txBody>
      </p:sp>
      <p:sp>
        <p:nvSpPr>
          <p:cNvPr id="5" name="Footer Placeholder 4"/>
          <p:cNvSpPr>
            <a:spLocks noGrp="1"/>
          </p:cNvSpPr>
          <p:nvPr>
            <p:ph type="ftr" sz="quarter" idx="3"/>
          </p:nvPr>
        </p:nvSpPr>
        <p:spPr>
          <a:xfrm>
            <a:off x="3350776" y="6672698"/>
            <a:ext cx="3413998"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144107" y="6672698"/>
            <a:ext cx="2275999"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75756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9538" name="Rectangle 2"/>
          <p:cNvSpPr>
            <a:spLocks noGrp="1" noChangeArrowheads="1"/>
          </p:cNvSpPr>
          <p:nvPr>
            <p:ph type="ftr" sz="quarter" idx="3"/>
          </p:nvPr>
        </p:nvSpPr>
        <p:spPr bwMode="auto">
          <a:xfrm>
            <a:off x="3456146" y="6559374"/>
            <a:ext cx="3203258" cy="47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60" u="none"/>
            </a:lvl1pPr>
          </a:lstStyle>
          <a:p>
            <a:endParaRPr lang="en-US" altLang="ja-JP"/>
          </a:p>
        </p:txBody>
      </p:sp>
      <p:sp>
        <p:nvSpPr>
          <p:cNvPr id="449539" name="Rectangle 3"/>
          <p:cNvSpPr>
            <a:spLocks noGrp="1" noChangeArrowheads="1"/>
          </p:cNvSpPr>
          <p:nvPr>
            <p:ph type="sldNum" sz="quarter" idx="4"/>
          </p:nvPr>
        </p:nvSpPr>
        <p:spPr bwMode="auto">
          <a:xfrm>
            <a:off x="7249478" y="6559374"/>
            <a:ext cx="2360295" cy="479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60" u="none">
                <a:latin typeface="Arial Black" pitchFamily="34" charset="0"/>
              </a:defRPr>
            </a:lvl1pPr>
          </a:lstStyle>
          <a:p>
            <a:fld id="{4F5FF606-8849-4D42-8CA8-0AB415CACACA}" type="slidenum">
              <a:rPr lang="en-US" altLang="ja-JP"/>
              <a:pPr/>
              <a:t>‹#›</a:t>
            </a:fld>
            <a:endParaRPr lang="en-US" altLang="ja-JP"/>
          </a:p>
        </p:txBody>
      </p:sp>
      <p:grpSp>
        <p:nvGrpSpPr>
          <p:cNvPr id="449540" name="Group 4"/>
          <p:cNvGrpSpPr>
            <a:grpSpLocks/>
          </p:cNvGrpSpPr>
          <p:nvPr/>
        </p:nvGrpSpPr>
        <p:grpSpPr bwMode="auto">
          <a:xfrm>
            <a:off x="0" y="0"/>
            <a:ext cx="10115550" cy="573279"/>
            <a:chOff x="0" y="0"/>
            <a:chExt cx="5760" cy="344"/>
          </a:xfrm>
        </p:grpSpPr>
        <p:sp>
          <p:nvSpPr>
            <p:cNvPr id="4495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ja-JP" altLang="ja-JP" sz="2520" u="none">
                <a:latin typeface="Times New Roman" pitchFamily="18" charset="0"/>
              </a:endParaRPr>
            </a:p>
          </p:txBody>
        </p:sp>
        <p:sp>
          <p:nvSpPr>
            <p:cNvPr id="4495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49543"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890" u="none">
                <a:solidFill>
                  <a:schemeClr val="hlink"/>
                </a:solidFill>
              </a:endParaRPr>
            </a:p>
          </p:txBody>
        </p:sp>
        <p:sp>
          <p:nvSpPr>
            <p:cNvPr id="449544"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890" u="none">
                <a:solidFill>
                  <a:schemeClr val="hlink"/>
                </a:solidFill>
              </a:endParaRPr>
            </a:p>
          </p:txBody>
        </p:sp>
        <p:sp>
          <p:nvSpPr>
            <p:cNvPr id="449545"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890" u="none">
                <a:solidFill>
                  <a:schemeClr val="accent2"/>
                </a:solidFill>
              </a:endParaRPr>
            </a:p>
          </p:txBody>
        </p:sp>
        <p:sp>
          <p:nvSpPr>
            <p:cNvPr id="449546"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890" u="none">
                <a:solidFill>
                  <a:schemeClr val="hlink"/>
                </a:solidFill>
              </a:endParaRPr>
            </a:p>
          </p:txBody>
        </p:sp>
        <p:sp>
          <p:nvSpPr>
            <p:cNvPr id="449547"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2520" u="none">
                <a:latin typeface="Times New Roman" pitchFamily="18" charset="0"/>
              </a:endParaRPr>
            </a:p>
          </p:txBody>
        </p:sp>
        <p:sp>
          <p:nvSpPr>
            <p:cNvPr id="449548"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890" u="none">
                <a:solidFill>
                  <a:schemeClr val="accent2"/>
                </a:solidFill>
              </a:endParaRPr>
            </a:p>
          </p:txBody>
        </p:sp>
        <p:sp>
          <p:nvSpPr>
            <p:cNvPr id="449549"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sz="1890" u="none">
                <a:solidFill>
                  <a:schemeClr val="accent2"/>
                </a:solidFill>
              </a:endParaRPr>
            </a:p>
          </p:txBody>
        </p:sp>
      </p:grpSp>
      <p:sp>
        <p:nvSpPr>
          <p:cNvPr id="449550" name="Rectangle 14"/>
          <p:cNvSpPr>
            <a:spLocks noGrp="1" noChangeArrowheads="1"/>
          </p:cNvSpPr>
          <p:nvPr>
            <p:ph type="title"/>
          </p:nvPr>
        </p:nvSpPr>
        <p:spPr bwMode="auto">
          <a:xfrm>
            <a:off x="505778" y="479954"/>
            <a:ext cx="9103995"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449551" name="Rectangle 15"/>
          <p:cNvSpPr>
            <a:spLocks noGrp="1" noChangeArrowheads="1"/>
          </p:cNvSpPr>
          <p:nvPr>
            <p:ph type="body" idx="1"/>
          </p:nvPr>
        </p:nvSpPr>
        <p:spPr bwMode="auto">
          <a:xfrm>
            <a:off x="505778" y="2079801"/>
            <a:ext cx="9103995" cy="407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49552" name="Rectangle 16"/>
          <p:cNvSpPr>
            <a:spLocks noGrp="1" noChangeArrowheads="1"/>
          </p:cNvSpPr>
          <p:nvPr>
            <p:ph type="dt" sz="half" idx="2"/>
          </p:nvPr>
        </p:nvSpPr>
        <p:spPr bwMode="auto">
          <a:xfrm>
            <a:off x="505778" y="6556041"/>
            <a:ext cx="2360295" cy="49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60" u="none"/>
            </a:lvl1pPr>
          </a:lstStyle>
          <a:p>
            <a:endParaRPr lang="en-US" altLang="ja-JP"/>
          </a:p>
        </p:txBody>
      </p:sp>
    </p:spTree>
    <p:extLst>
      <p:ext uri="{BB962C8B-B14F-4D97-AF65-F5344CB8AC3E}">
        <p14:creationId xmlns:p14="http://schemas.microsoft.com/office/powerpoint/2010/main" val="10214721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hf hdr="0" ftr="0" dt="0"/>
  <p:txStyles>
    <p:titleStyle>
      <a:lvl1pPr algn="l" rtl="0" fontAlgn="base">
        <a:spcBef>
          <a:spcPct val="0"/>
        </a:spcBef>
        <a:spcAft>
          <a:spcPct val="0"/>
        </a:spcAft>
        <a:defRPr kumimoji="1" sz="4619">
          <a:solidFill>
            <a:schemeClr val="tx1"/>
          </a:solidFill>
          <a:latin typeface="+mj-lt"/>
          <a:ea typeface="+mj-ea"/>
          <a:cs typeface="+mj-cs"/>
        </a:defRPr>
      </a:lvl1pPr>
      <a:lvl2pPr algn="l" rtl="0" fontAlgn="base">
        <a:spcBef>
          <a:spcPct val="0"/>
        </a:spcBef>
        <a:spcAft>
          <a:spcPct val="0"/>
        </a:spcAft>
        <a:defRPr kumimoji="1" sz="4619">
          <a:solidFill>
            <a:schemeClr val="tx1"/>
          </a:solidFill>
          <a:latin typeface="Arial" charset="0"/>
          <a:ea typeface="ＭＳ Ｐゴシック" pitchFamily="50" charset="-128"/>
        </a:defRPr>
      </a:lvl2pPr>
      <a:lvl3pPr algn="l" rtl="0" fontAlgn="base">
        <a:spcBef>
          <a:spcPct val="0"/>
        </a:spcBef>
        <a:spcAft>
          <a:spcPct val="0"/>
        </a:spcAft>
        <a:defRPr kumimoji="1" sz="4619">
          <a:solidFill>
            <a:schemeClr val="tx1"/>
          </a:solidFill>
          <a:latin typeface="Arial" charset="0"/>
          <a:ea typeface="ＭＳ Ｐゴシック" pitchFamily="50" charset="-128"/>
        </a:defRPr>
      </a:lvl3pPr>
      <a:lvl4pPr algn="l" rtl="0" fontAlgn="base">
        <a:spcBef>
          <a:spcPct val="0"/>
        </a:spcBef>
        <a:spcAft>
          <a:spcPct val="0"/>
        </a:spcAft>
        <a:defRPr kumimoji="1" sz="4619">
          <a:solidFill>
            <a:schemeClr val="tx1"/>
          </a:solidFill>
          <a:latin typeface="Arial" charset="0"/>
          <a:ea typeface="ＭＳ Ｐゴシック" pitchFamily="50" charset="-128"/>
        </a:defRPr>
      </a:lvl4pPr>
      <a:lvl5pPr algn="l" rtl="0" fontAlgn="base">
        <a:spcBef>
          <a:spcPct val="0"/>
        </a:spcBef>
        <a:spcAft>
          <a:spcPct val="0"/>
        </a:spcAft>
        <a:defRPr kumimoji="1" sz="4619">
          <a:solidFill>
            <a:schemeClr val="tx1"/>
          </a:solidFill>
          <a:latin typeface="Arial" charset="0"/>
          <a:ea typeface="ＭＳ Ｐゴシック" pitchFamily="50" charset="-128"/>
        </a:defRPr>
      </a:lvl5pPr>
      <a:lvl6pPr marL="479969" algn="l" rtl="0" fontAlgn="base">
        <a:spcBef>
          <a:spcPct val="0"/>
        </a:spcBef>
        <a:spcAft>
          <a:spcPct val="0"/>
        </a:spcAft>
        <a:defRPr kumimoji="1" sz="4619">
          <a:solidFill>
            <a:schemeClr val="tx1"/>
          </a:solidFill>
          <a:latin typeface="Arial" charset="0"/>
          <a:ea typeface="ＭＳ Ｐゴシック" pitchFamily="50" charset="-128"/>
        </a:defRPr>
      </a:lvl6pPr>
      <a:lvl7pPr marL="959937" algn="l" rtl="0" fontAlgn="base">
        <a:spcBef>
          <a:spcPct val="0"/>
        </a:spcBef>
        <a:spcAft>
          <a:spcPct val="0"/>
        </a:spcAft>
        <a:defRPr kumimoji="1" sz="4619">
          <a:solidFill>
            <a:schemeClr val="tx1"/>
          </a:solidFill>
          <a:latin typeface="Arial" charset="0"/>
          <a:ea typeface="ＭＳ Ｐゴシック" pitchFamily="50" charset="-128"/>
        </a:defRPr>
      </a:lvl7pPr>
      <a:lvl8pPr marL="1439906" algn="l" rtl="0" fontAlgn="base">
        <a:spcBef>
          <a:spcPct val="0"/>
        </a:spcBef>
        <a:spcAft>
          <a:spcPct val="0"/>
        </a:spcAft>
        <a:defRPr kumimoji="1" sz="4619">
          <a:solidFill>
            <a:schemeClr val="tx1"/>
          </a:solidFill>
          <a:latin typeface="Arial" charset="0"/>
          <a:ea typeface="ＭＳ Ｐゴシック" pitchFamily="50" charset="-128"/>
        </a:defRPr>
      </a:lvl8pPr>
      <a:lvl9pPr marL="1919874" algn="l" rtl="0" fontAlgn="base">
        <a:spcBef>
          <a:spcPct val="0"/>
        </a:spcBef>
        <a:spcAft>
          <a:spcPct val="0"/>
        </a:spcAft>
        <a:defRPr kumimoji="1" sz="4619">
          <a:solidFill>
            <a:schemeClr val="tx1"/>
          </a:solidFill>
          <a:latin typeface="Arial" charset="0"/>
          <a:ea typeface="ＭＳ Ｐゴシック" pitchFamily="50" charset="-128"/>
        </a:defRPr>
      </a:lvl9pPr>
    </p:titleStyle>
    <p:bodyStyle>
      <a:lvl1pPr marL="359976" indent="-359976" algn="l" rtl="0" fontAlgn="base">
        <a:spcBef>
          <a:spcPct val="20000"/>
        </a:spcBef>
        <a:spcAft>
          <a:spcPct val="0"/>
        </a:spcAft>
        <a:buClr>
          <a:schemeClr val="bg2"/>
        </a:buClr>
        <a:buSzPct val="75000"/>
        <a:buFont typeface="Wingdings" pitchFamily="2" charset="2"/>
        <a:buChar char="n"/>
        <a:defRPr kumimoji="1" sz="3359">
          <a:solidFill>
            <a:schemeClr val="tx1"/>
          </a:solidFill>
          <a:latin typeface="+mn-lt"/>
          <a:ea typeface="+mn-ea"/>
          <a:cs typeface="+mn-cs"/>
        </a:defRPr>
      </a:lvl1pPr>
      <a:lvl2pPr marL="779949" indent="-299980" algn="l" rtl="0" fontAlgn="base">
        <a:spcBef>
          <a:spcPct val="20000"/>
        </a:spcBef>
        <a:spcAft>
          <a:spcPct val="0"/>
        </a:spcAft>
        <a:buClr>
          <a:schemeClr val="accent2"/>
        </a:buClr>
        <a:buSzPct val="80000"/>
        <a:buFont typeface="Wingdings" pitchFamily="2" charset="2"/>
        <a:buChar char="¨"/>
        <a:defRPr kumimoji="1" sz="2939">
          <a:solidFill>
            <a:schemeClr val="tx1"/>
          </a:solidFill>
          <a:latin typeface="+mn-lt"/>
          <a:ea typeface="+mn-ea"/>
        </a:defRPr>
      </a:lvl2pPr>
      <a:lvl3pPr marL="1199921" indent="-239984" algn="l" rtl="0" fontAlgn="base">
        <a:spcBef>
          <a:spcPct val="20000"/>
        </a:spcBef>
        <a:spcAft>
          <a:spcPct val="0"/>
        </a:spcAft>
        <a:buClr>
          <a:schemeClr val="bg2"/>
        </a:buClr>
        <a:buSzPct val="65000"/>
        <a:buFont typeface="Wingdings" pitchFamily="2" charset="2"/>
        <a:buChar char="n"/>
        <a:defRPr kumimoji="1" sz="2520">
          <a:solidFill>
            <a:schemeClr val="tx1"/>
          </a:solidFill>
          <a:latin typeface="+mn-lt"/>
          <a:ea typeface="+mn-ea"/>
        </a:defRPr>
      </a:lvl3pPr>
      <a:lvl4pPr marL="1679890" indent="-239984" algn="l" rtl="0" fontAlgn="base">
        <a:spcBef>
          <a:spcPct val="20000"/>
        </a:spcBef>
        <a:spcAft>
          <a:spcPct val="0"/>
        </a:spcAft>
        <a:buClr>
          <a:schemeClr val="accent2"/>
        </a:buClr>
        <a:buSzPct val="70000"/>
        <a:buFont typeface="Wingdings" pitchFamily="2" charset="2"/>
        <a:buChar char="¨"/>
        <a:defRPr kumimoji="1" sz="2100">
          <a:solidFill>
            <a:schemeClr val="tx1"/>
          </a:solidFill>
          <a:latin typeface="+mn-lt"/>
          <a:ea typeface="+mn-ea"/>
        </a:defRPr>
      </a:lvl4pPr>
      <a:lvl5pPr marL="2159859" indent="-239984" algn="l" rtl="0" fontAlgn="base">
        <a:spcBef>
          <a:spcPct val="20000"/>
        </a:spcBef>
        <a:spcAft>
          <a:spcPct val="0"/>
        </a:spcAft>
        <a:buClr>
          <a:schemeClr val="bg2"/>
        </a:buClr>
        <a:buFont typeface="Wingdings" pitchFamily="2" charset="2"/>
        <a:buChar char="§"/>
        <a:defRPr kumimoji="1" sz="2100">
          <a:solidFill>
            <a:schemeClr val="tx1"/>
          </a:solidFill>
          <a:latin typeface="+mn-lt"/>
          <a:ea typeface="+mn-ea"/>
        </a:defRPr>
      </a:lvl5pPr>
      <a:lvl6pPr marL="2639827" indent="-239984" algn="l" rtl="0" fontAlgn="base">
        <a:spcBef>
          <a:spcPct val="20000"/>
        </a:spcBef>
        <a:spcAft>
          <a:spcPct val="0"/>
        </a:spcAft>
        <a:buClr>
          <a:schemeClr val="bg2"/>
        </a:buClr>
        <a:buFont typeface="Wingdings" pitchFamily="2" charset="2"/>
        <a:buChar char="§"/>
        <a:defRPr kumimoji="1" sz="2100">
          <a:solidFill>
            <a:schemeClr val="tx1"/>
          </a:solidFill>
          <a:latin typeface="+mn-lt"/>
          <a:ea typeface="+mn-ea"/>
        </a:defRPr>
      </a:lvl6pPr>
      <a:lvl7pPr marL="3119796" indent="-239984" algn="l" rtl="0" fontAlgn="base">
        <a:spcBef>
          <a:spcPct val="20000"/>
        </a:spcBef>
        <a:spcAft>
          <a:spcPct val="0"/>
        </a:spcAft>
        <a:buClr>
          <a:schemeClr val="bg2"/>
        </a:buClr>
        <a:buFont typeface="Wingdings" pitchFamily="2" charset="2"/>
        <a:buChar char="§"/>
        <a:defRPr kumimoji="1" sz="2100">
          <a:solidFill>
            <a:schemeClr val="tx1"/>
          </a:solidFill>
          <a:latin typeface="+mn-lt"/>
          <a:ea typeface="+mn-ea"/>
        </a:defRPr>
      </a:lvl7pPr>
      <a:lvl8pPr marL="3599764" indent="-239984" algn="l" rtl="0" fontAlgn="base">
        <a:spcBef>
          <a:spcPct val="20000"/>
        </a:spcBef>
        <a:spcAft>
          <a:spcPct val="0"/>
        </a:spcAft>
        <a:buClr>
          <a:schemeClr val="bg2"/>
        </a:buClr>
        <a:buFont typeface="Wingdings" pitchFamily="2" charset="2"/>
        <a:buChar char="§"/>
        <a:defRPr kumimoji="1" sz="2100">
          <a:solidFill>
            <a:schemeClr val="tx1"/>
          </a:solidFill>
          <a:latin typeface="+mn-lt"/>
          <a:ea typeface="+mn-ea"/>
        </a:defRPr>
      </a:lvl8pPr>
      <a:lvl9pPr marL="4079733" indent="-239984" algn="l" rtl="0" fontAlgn="base">
        <a:spcBef>
          <a:spcPct val="20000"/>
        </a:spcBef>
        <a:spcAft>
          <a:spcPct val="0"/>
        </a:spcAft>
        <a:buClr>
          <a:schemeClr val="bg2"/>
        </a:buClr>
        <a:buFont typeface="Wingdings" pitchFamily="2" charset="2"/>
        <a:buChar char="§"/>
        <a:defRPr kumimoji="1" sz="2100">
          <a:solidFill>
            <a:schemeClr val="tx1"/>
          </a:solidFill>
          <a:latin typeface="+mn-lt"/>
          <a:ea typeface="+mn-ea"/>
        </a:defRPr>
      </a:lvl9pPr>
    </p:bodyStyle>
    <p:otherStyle>
      <a:defPPr>
        <a:defRPr lang="ja-JP"/>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45" y="383300"/>
            <a:ext cx="8724662" cy="1391534"/>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95445" y="1916484"/>
            <a:ext cx="8724662" cy="456789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95444" y="6672699"/>
            <a:ext cx="2275999" cy="383297"/>
          </a:xfrm>
          <a:prstGeom prst="rect">
            <a:avLst/>
          </a:prstGeom>
        </p:spPr>
        <p:txBody>
          <a:bodyPr vert="horz" lIns="91440" tIns="45720" rIns="91440" bIns="45720" rtlCol="0" anchor="ctr"/>
          <a:lstStyle>
            <a:lvl1pPr algn="l">
              <a:defRPr sz="1225">
                <a:solidFill>
                  <a:schemeClr val="tx1">
                    <a:tint val="75000"/>
                  </a:schemeClr>
                </a:solidFill>
              </a:defRPr>
            </a:lvl1pPr>
          </a:lstStyle>
          <a:p>
            <a:fld id="{BAB2F94B-1FC8-47EF-90B8-AE76FB585766}" type="datetimeFigureOut">
              <a:rPr kumimoji="1" lang="ja-JP" altLang="en-US" smtClean="0"/>
              <a:t>2022/9/5</a:t>
            </a:fld>
            <a:endParaRPr kumimoji="1" lang="ja-JP" altLang="en-US"/>
          </a:p>
        </p:txBody>
      </p:sp>
      <p:sp>
        <p:nvSpPr>
          <p:cNvPr id="5" name="Footer Placeholder 4"/>
          <p:cNvSpPr>
            <a:spLocks noGrp="1"/>
          </p:cNvSpPr>
          <p:nvPr>
            <p:ph type="ftr" sz="quarter" idx="3"/>
          </p:nvPr>
        </p:nvSpPr>
        <p:spPr>
          <a:xfrm>
            <a:off x="3350777" y="6672699"/>
            <a:ext cx="3413998" cy="383297"/>
          </a:xfrm>
          <a:prstGeom prst="rect">
            <a:avLst/>
          </a:prstGeom>
        </p:spPr>
        <p:txBody>
          <a:bodyPr vert="horz" lIns="91440" tIns="45720" rIns="91440" bIns="45720" rtlCol="0" anchor="ctr"/>
          <a:lstStyle>
            <a:lvl1pPr algn="ctr">
              <a:defRPr sz="1225">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144108" y="6672699"/>
            <a:ext cx="2275999" cy="383297"/>
          </a:xfrm>
          <a:prstGeom prst="rect">
            <a:avLst/>
          </a:prstGeom>
        </p:spPr>
        <p:txBody>
          <a:bodyPr vert="horz" lIns="91440" tIns="45720" rIns="91440" bIns="45720" rtlCol="0" anchor="ctr"/>
          <a:lstStyle>
            <a:lvl1pPr algn="r">
              <a:defRPr sz="1225">
                <a:solidFill>
                  <a:schemeClr val="tx1">
                    <a:tint val="75000"/>
                  </a:schemeClr>
                </a:solidFill>
              </a:defRPr>
            </a:lvl1pPr>
          </a:lstStyle>
          <a:p>
            <a:fld id="{02E09B5B-E1F6-44A5-9051-9B347A006ACA}" type="slidenum">
              <a:rPr kumimoji="1" lang="ja-JP" altLang="en-US" smtClean="0"/>
              <a:t>‹#›</a:t>
            </a:fld>
            <a:endParaRPr kumimoji="1" lang="ja-JP" altLang="en-US"/>
          </a:p>
        </p:txBody>
      </p:sp>
    </p:spTree>
    <p:extLst>
      <p:ext uri="{BB962C8B-B14F-4D97-AF65-F5344CB8AC3E}">
        <p14:creationId xmlns:p14="http://schemas.microsoft.com/office/powerpoint/2010/main" val="406327854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33822" rtl="0" eaLnBrk="1" latinLnBrk="0" hangingPunct="1">
        <a:lnSpc>
          <a:spcPct val="90000"/>
        </a:lnSpc>
        <a:spcBef>
          <a:spcPct val="0"/>
        </a:spcBef>
        <a:buNone/>
        <a:defRPr kumimoji="1" sz="4493" kern="1200">
          <a:solidFill>
            <a:schemeClr val="tx1"/>
          </a:solidFill>
          <a:latin typeface="+mj-lt"/>
          <a:ea typeface="+mj-ea"/>
          <a:cs typeface="+mj-cs"/>
        </a:defRPr>
      </a:lvl1pPr>
    </p:titleStyle>
    <p:bodyStyle>
      <a:lvl1pPr marL="233456" indent="-233456" algn="l" defTabSz="933822" rtl="0" eaLnBrk="1" latinLnBrk="0" hangingPunct="1">
        <a:lnSpc>
          <a:spcPct val="90000"/>
        </a:lnSpc>
        <a:spcBef>
          <a:spcPts val="1021"/>
        </a:spcBef>
        <a:buFont typeface="Arial" panose="020B0604020202020204" pitchFamily="34" charset="0"/>
        <a:buChar char="•"/>
        <a:defRPr kumimoji="1" sz="2859" kern="1200">
          <a:solidFill>
            <a:schemeClr val="tx1"/>
          </a:solidFill>
          <a:latin typeface="+mn-lt"/>
          <a:ea typeface="+mn-ea"/>
          <a:cs typeface="+mn-cs"/>
        </a:defRPr>
      </a:lvl1pPr>
      <a:lvl2pPr marL="700367" indent="-233456" algn="l" defTabSz="933822" rtl="0" eaLnBrk="1" latinLnBrk="0" hangingPunct="1">
        <a:lnSpc>
          <a:spcPct val="90000"/>
        </a:lnSpc>
        <a:spcBef>
          <a:spcPts val="511"/>
        </a:spcBef>
        <a:buFont typeface="Arial" panose="020B0604020202020204" pitchFamily="34" charset="0"/>
        <a:buChar char="•"/>
        <a:defRPr kumimoji="1" sz="2452" kern="1200">
          <a:solidFill>
            <a:schemeClr val="tx1"/>
          </a:solidFill>
          <a:latin typeface="+mn-lt"/>
          <a:ea typeface="+mn-ea"/>
          <a:cs typeface="+mn-cs"/>
        </a:defRPr>
      </a:lvl2pPr>
      <a:lvl3pPr marL="1167278" indent="-233456" algn="l" defTabSz="933822" rtl="0" eaLnBrk="1" latinLnBrk="0" hangingPunct="1">
        <a:lnSpc>
          <a:spcPct val="90000"/>
        </a:lnSpc>
        <a:spcBef>
          <a:spcPts val="511"/>
        </a:spcBef>
        <a:buFont typeface="Arial" panose="020B0604020202020204" pitchFamily="34" charset="0"/>
        <a:buChar char="•"/>
        <a:defRPr kumimoji="1" sz="2042" kern="1200">
          <a:solidFill>
            <a:schemeClr val="tx1"/>
          </a:solidFill>
          <a:latin typeface="+mn-lt"/>
          <a:ea typeface="+mn-ea"/>
          <a:cs typeface="+mn-cs"/>
        </a:defRPr>
      </a:lvl3pPr>
      <a:lvl4pPr marL="1634189" indent="-233456" algn="l" defTabSz="933822" rtl="0" eaLnBrk="1" latinLnBrk="0" hangingPunct="1">
        <a:lnSpc>
          <a:spcPct val="90000"/>
        </a:lnSpc>
        <a:spcBef>
          <a:spcPts val="511"/>
        </a:spcBef>
        <a:buFont typeface="Arial" panose="020B0604020202020204" pitchFamily="34" charset="0"/>
        <a:buChar char="•"/>
        <a:defRPr kumimoji="1" sz="1838" kern="1200">
          <a:solidFill>
            <a:schemeClr val="tx1"/>
          </a:solidFill>
          <a:latin typeface="+mn-lt"/>
          <a:ea typeface="+mn-ea"/>
          <a:cs typeface="+mn-cs"/>
        </a:defRPr>
      </a:lvl4pPr>
      <a:lvl5pPr marL="2101101" indent="-233456" algn="l" defTabSz="933822" rtl="0" eaLnBrk="1" latinLnBrk="0" hangingPunct="1">
        <a:lnSpc>
          <a:spcPct val="90000"/>
        </a:lnSpc>
        <a:spcBef>
          <a:spcPts val="511"/>
        </a:spcBef>
        <a:buFont typeface="Arial" panose="020B0604020202020204" pitchFamily="34" charset="0"/>
        <a:buChar char="•"/>
        <a:defRPr kumimoji="1" sz="1838" kern="1200">
          <a:solidFill>
            <a:schemeClr val="tx1"/>
          </a:solidFill>
          <a:latin typeface="+mn-lt"/>
          <a:ea typeface="+mn-ea"/>
          <a:cs typeface="+mn-cs"/>
        </a:defRPr>
      </a:lvl5pPr>
      <a:lvl6pPr marL="2568011" indent="-233456" algn="l" defTabSz="933822" rtl="0" eaLnBrk="1" latinLnBrk="0" hangingPunct="1">
        <a:lnSpc>
          <a:spcPct val="90000"/>
        </a:lnSpc>
        <a:spcBef>
          <a:spcPts val="511"/>
        </a:spcBef>
        <a:buFont typeface="Arial" panose="020B0604020202020204" pitchFamily="34" charset="0"/>
        <a:buChar char="•"/>
        <a:defRPr kumimoji="1" sz="1838" kern="1200">
          <a:solidFill>
            <a:schemeClr val="tx1"/>
          </a:solidFill>
          <a:latin typeface="+mn-lt"/>
          <a:ea typeface="+mn-ea"/>
          <a:cs typeface="+mn-cs"/>
        </a:defRPr>
      </a:lvl6pPr>
      <a:lvl7pPr marL="3034923" indent="-233456" algn="l" defTabSz="933822" rtl="0" eaLnBrk="1" latinLnBrk="0" hangingPunct="1">
        <a:lnSpc>
          <a:spcPct val="90000"/>
        </a:lnSpc>
        <a:spcBef>
          <a:spcPts val="511"/>
        </a:spcBef>
        <a:buFont typeface="Arial" panose="020B0604020202020204" pitchFamily="34" charset="0"/>
        <a:buChar char="•"/>
        <a:defRPr kumimoji="1" sz="1838" kern="1200">
          <a:solidFill>
            <a:schemeClr val="tx1"/>
          </a:solidFill>
          <a:latin typeface="+mn-lt"/>
          <a:ea typeface="+mn-ea"/>
          <a:cs typeface="+mn-cs"/>
        </a:defRPr>
      </a:lvl7pPr>
      <a:lvl8pPr marL="3501833" indent="-233456" algn="l" defTabSz="933822" rtl="0" eaLnBrk="1" latinLnBrk="0" hangingPunct="1">
        <a:lnSpc>
          <a:spcPct val="90000"/>
        </a:lnSpc>
        <a:spcBef>
          <a:spcPts val="511"/>
        </a:spcBef>
        <a:buFont typeface="Arial" panose="020B0604020202020204" pitchFamily="34" charset="0"/>
        <a:buChar char="•"/>
        <a:defRPr kumimoji="1" sz="1838" kern="1200">
          <a:solidFill>
            <a:schemeClr val="tx1"/>
          </a:solidFill>
          <a:latin typeface="+mn-lt"/>
          <a:ea typeface="+mn-ea"/>
          <a:cs typeface="+mn-cs"/>
        </a:defRPr>
      </a:lvl8pPr>
      <a:lvl9pPr marL="3968745" indent="-233456" algn="l" defTabSz="933822" rtl="0" eaLnBrk="1" latinLnBrk="0" hangingPunct="1">
        <a:lnSpc>
          <a:spcPct val="90000"/>
        </a:lnSpc>
        <a:spcBef>
          <a:spcPts val="511"/>
        </a:spcBef>
        <a:buFont typeface="Arial" panose="020B0604020202020204" pitchFamily="34" charset="0"/>
        <a:buChar char="•"/>
        <a:defRPr kumimoji="1" sz="1838" kern="1200">
          <a:solidFill>
            <a:schemeClr val="tx1"/>
          </a:solidFill>
          <a:latin typeface="+mn-lt"/>
          <a:ea typeface="+mn-ea"/>
          <a:cs typeface="+mn-cs"/>
        </a:defRPr>
      </a:lvl9pPr>
    </p:bodyStyle>
    <p:otherStyle>
      <a:defPPr>
        <a:defRPr lang="en-US"/>
      </a:defPPr>
      <a:lvl1pPr marL="0" algn="l" defTabSz="933822" rtl="0" eaLnBrk="1" latinLnBrk="0" hangingPunct="1">
        <a:defRPr kumimoji="1" sz="1838" kern="1200">
          <a:solidFill>
            <a:schemeClr val="tx1"/>
          </a:solidFill>
          <a:latin typeface="+mn-lt"/>
          <a:ea typeface="+mn-ea"/>
          <a:cs typeface="+mn-cs"/>
        </a:defRPr>
      </a:lvl1pPr>
      <a:lvl2pPr marL="466911" algn="l" defTabSz="933822" rtl="0" eaLnBrk="1" latinLnBrk="0" hangingPunct="1">
        <a:defRPr kumimoji="1" sz="1838" kern="1200">
          <a:solidFill>
            <a:schemeClr val="tx1"/>
          </a:solidFill>
          <a:latin typeface="+mn-lt"/>
          <a:ea typeface="+mn-ea"/>
          <a:cs typeface="+mn-cs"/>
        </a:defRPr>
      </a:lvl2pPr>
      <a:lvl3pPr marL="933822" algn="l" defTabSz="933822" rtl="0" eaLnBrk="1" latinLnBrk="0" hangingPunct="1">
        <a:defRPr kumimoji="1" sz="1838" kern="1200">
          <a:solidFill>
            <a:schemeClr val="tx1"/>
          </a:solidFill>
          <a:latin typeface="+mn-lt"/>
          <a:ea typeface="+mn-ea"/>
          <a:cs typeface="+mn-cs"/>
        </a:defRPr>
      </a:lvl3pPr>
      <a:lvl4pPr marL="1400733" algn="l" defTabSz="933822" rtl="0" eaLnBrk="1" latinLnBrk="0" hangingPunct="1">
        <a:defRPr kumimoji="1" sz="1838" kern="1200">
          <a:solidFill>
            <a:schemeClr val="tx1"/>
          </a:solidFill>
          <a:latin typeface="+mn-lt"/>
          <a:ea typeface="+mn-ea"/>
          <a:cs typeface="+mn-cs"/>
        </a:defRPr>
      </a:lvl4pPr>
      <a:lvl5pPr marL="1867644" algn="l" defTabSz="933822" rtl="0" eaLnBrk="1" latinLnBrk="0" hangingPunct="1">
        <a:defRPr kumimoji="1" sz="1838" kern="1200">
          <a:solidFill>
            <a:schemeClr val="tx1"/>
          </a:solidFill>
          <a:latin typeface="+mn-lt"/>
          <a:ea typeface="+mn-ea"/>
          <a:cs typeface="+mn-cs"/>
        </a:defRPr>
      </a:lvl5pPr>
      <a:lvl6pPr marL="2334555" algn="l" defTabSz="933822" rtl="0" eaLnBrk="1" latinLnBrk="0" hangingPunct="1">
        <a:defRPr kumimoji="1" sz="1838" kern="1200">
          <a:solidFill>
            <a:schemeClr val="tx1"/>
          </a:solidFill>
          <a:latin typeface="+mn-lt"/>
          <a:ea typeface="+mn-ea"/>
          <a:cs typeface="+mn-cs"/>
        </a:defRPr>
      </a:lvl6pPr>
      <a:lvl7pPr marL="2801466" algn="l" defTabSz="933822" rtl="0" eaLnBrk="1" latinLnBrk="0" hangingPunct="1">
        <a:defRPr kumimoji="1" sz="1838" kern="1200">
          <a:solidFill>
            <a:schemeClr val="tx1"/>
          </a:solidFill>
          <a:latin typeface="+mn-lt"/>
          <a:ea typeface="+mn-ea"/>
          <a:cs typeface="+mn-cs"/>
        </a:defRPr>
      </a:lvl7pPr>
      <a:lvl8pPr marL="3268377" algn="l" defTabSz="933822" rtl="0" eaLnBrk="1" latinLnBrk="0" hangingPunct="1">
        <a:defRPr kumimoji="1" sz="1838" kern="1200">
          <a:solidFill>
            <a:schemeClr val="tx1"/>
          </a:solidFill>
          <a:latin typeface="+mn-lt"/>
          <a:ea typeface="+mn-ea"/>
          <a:cs typeface="+mn-cs"/>
        </a:defRPr>
      </a:lvl8pPr>
      <a:lvl9pPr marL="3735288" algn="l" defTabSz="933822" rtl="0" eaLnBrk="1" latinLnBrk="0" hangingPunct="1">
        <a:defRPr kumimoji="1" sz="183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444" y="383299"/>
            <a:ext cx="8724662" cy="139153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95444" y="1916484"/>
            <a:ext cx="8724662" cy="456789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95444" y="6672698"/>
            <a:ext cx="2275999" cy="383297"/>
          </a:xfrm>
          <a:prstGeom prst="rect">
            <a:avLst/>
          </a:prstGeom>
        </p:spPr>
        <p:txBody>
          <a:bodyPr vert="horz" lIns="91440" tIns="45720" rIns="91440" bIns="45720" rtlCol="0" anchor="ctr"/>
          <a:lstStyle>
            <a:lvl1pPr algn="l">
              <a:defRPr sz="1260">
                <a:solidFill>
                  <a:schemeClr val="tx1">
                    <a:tint val="75000"/>
                  </a:schemeClr>
                </a:solidFill>
              </a:defRPr>
            </a:lvl1pPr>
          </a:lstStyle>
          <a:p>
            <a:fld id="{57A1C076-5459-43C9-9B5F-BA4FD0F70FB1}" type="datetime1">
              <a:rPr kumimoji="1" lang="ja-JP" altLang="en-US" smtClean="0"/>
              <a:t>2022/9/5</a:t>
            </a:fld>
            <a:endParaRPr kumimoji="1" lang="ja-JP" altLang="en-US" dirty="0"/>
          </a:p>
        </p:txBody>
      </p:sp>
      <p:sp>
        <p:nvSpPr>
          <p:cNvPr id="5" name="Footer Placeholder 4"/>
          <p:cNvSpPr>
            <a:spLocks noGrp="1"/>
          </p:cNvSpPr>
          <p:nvPr>
            <p:ph type="ftr" sz="quarter" idx="3"/>
          </p:nvPr>
        </p:nvSpPr>
        <p:spPr>
          <a:xfrm>
            <a:off x="3350776" y="6672698"/>
            <a:ext cx="3413998" cy="38329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7144107" y="6672698"/>
            <a:ext cx="2275999" cy="383297"/>
          </a:xfrm>
          <a:prstGeom prst="rect">
            <a:avLst/>
          </a:prstGeom>
        </p:spPr>
        <p:txBody>
          <a:bodyPr vert="horz" lIns="91440" tIns="45720" rIns="91440" bIns="45720" rtlCol="0" anchor="ctr"/>
          <a:lstStyle>
            <a:lvl1pPr algn="r">
              <a:defRPr sz="1260">
                <a:solidFill>
                  <a:schemeClr val="tx1">
                    <a:tint val="75000"/>
                  </a:schemeClr>
                </a:solidFill>
              </a:defRPr>
            </a:lvl1pPr>
          </a:lstStyle>
          <a:p>
            <a:fld id="{E64C52AE-ECF4-46FC-B6BB-6EADB2C68E52}" type="slidenum">
              <a:rPr kumimoji="1" lang="ja-JP" altLang="en-US" smtClean="0"/>
              <a:t>‹#›</a:t>
            </a:fld>
            <a:endParaRPr kumimoji="1" lang="ja-JP" altLang="en-US" dirty="0"/>
          </a:p>
        </p:txBody>
      </p:sp>
    </p:spTree>
    <p:extLst>
      <p:ext uri="{BB962C8B-B14F-4D97-AF65-F5344CB8AC3E}">
        <p14:creationId xmlns:p14="http://schemas.microsoft.com/office/powerpoint/2010/main" val="85744789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959937" rtl="0" eaLnBrk="1" latinLnBrk="0" hangingPunct="1">
        <a:lnSpc>
          <a:spcPct val="90000"/>
        </a:lnSpc>
        <a:spcBef>
          <a:spcPct val="0"/>
        </a:spcBef>
        <a:buNone/>
        <a:defRPr kumimoji="1" sz="4619" kern="1200">
          <a:solidFill>
            <a:schemeClr val="tx1"/>
          </a:solidFill>
          <a:latin typeface="+mj-lt"/>
          <a:ea typeface="+mj-ea"/>
          <a:cs typeface="+mj-cs"/>
        </a:defRPr>
      </a:lvl1pPr>
    </p:titleStyle>
    <p:bodyStyle>
      <a:lvl1pPr marL="239984" indent="-239984" algn="l" defTabSz="959937" rtl="0" eaLnBrk="1" latinLnBrk="0" hangingPunct="1">
        <a:lnSpc>
          <a:spcPct val="90000"/>
        </a:lnSpc>
        <a:spcBef>
          <a:spcPts val="1050"/>
        </a:spcBef>
        <a:buFont typeface="Arial" panose="020B0604020202020204" pitchFamily="34" charset="0"/>
        <a:buChar char="•"/>
        <a:defRPr kumimoji="1" sz="2939" kern="1200">
          <a:solidFill>
            <a:schemeClr val="tx1"/>
          </a:solidFill>
          <a:latin typeface="+mn-lt"/>
          <a:ea typeface="+mn-ea"/>
          <a:cs typeface="+mn-cs"/>
        </a:defRPr>
      </a:lvl1pPr>
      <a:lvl2pPr marL="719953" indent="-239984" algn="l" defTabSz="959937"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199921" indent="-239984" algn="l" defTabSz="959937"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79890"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59859"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39827"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19796"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599764"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79733" indent="-239984" algn="l" defTabSz="959937"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p:bodyStyle>
    <p:otherStyle>
      <a:defPPr>
        <a:defRPr lang="en-US"/>
      </a:defPPr>
      <a:lvl1pPr marL="0" algn="l" defTabSz="959937" rtl="0" eaLnBrk="1" latinLnBrk="0" hangingPunct="1">
        <a:defRPr kumimoji="1" sz="1890" kern="1200">
          <a:solidFill>
            <a:schemeClr val="tx1"/>
          </a:solidFill>
          <a:latin typeface="+mn-lt"/>
          <a:ea typeface="+mn-ea"/>
          <a:cs typeface="+mn-cs"/>
        </a:defRPr>
      </a:lvl1pPr>
      <a:lvl2pPr marL="479969" algn="l" defTabSz="959937" rtl="0" eaLnBrk="1" latinLnBrk="0" hangingPunct="1">
        <a:defRPr kumimoji="1" sz="1890" kern="1200">
          <a:solidFill>
            <a:schemeClr val="tx1"/>
          </a:solidFill>
          <a:latin typeface="+mn-lt"/>
          <a:ea typeface="+mn-ea"/>
          <a:cs typeface="+mn-cs"/>
        </a:defRPr>
      </a:lvl2pPr>
      <a:lvl3pPr marL="959937" algn="l" defTabSz="959937" rtl="0" eaLnBrk="1" latinLnBrk="0" hangingPunct="1">
        <a:defRPr kumimoji="1" sz="1890" kern="1200">
          <a:solidFill>
            <a:schemeClr val="tx1"/>
          </a:solidFill>
          <a:latin typeface="+mn-lt"/>
          <a:ea typeface="+mn-ea"/>
          <a:cs typeface="+mn-cs"/>
        </a:defRPr>
      </a:lvl3pPr>
      <a:lvl4pPr marL="1439906" algn="l" defTabSz="959937" rtl="0" eaLnBrk="1" latinLnBrk="0" hangingPunct="1">
        <a:defRPr kumimoji="1" sz="1890" kern="1200">
          <a:solidFill>
            <a:schemeClr val="tx1"/>
          </a:solidFill>
          <a:latin typeface="+mn-lt"/>
          <a:ea typeface="+mn-ea"/>
          <a:cs typeface="+mn-cs"/>
        </a:defRPr>
      </a:lvl4pPr>
      <a:lvl5pPr marL="1919874" algn="l" defTabSz="959937" rtl="0" eaLnBrk="1" latinLnBrk="0" hangingPunct="1">
        <a:defRPr kumimoji="1" sz="1890" kern="1200">
          <a:solidFill>
            <a:schemeClr val="tx1"/>
          </a:solidFill>
          <a:latin typeface="+mn-lt"/>
          <a:ea typeface="+mn-ea"/>
          <a:cs typeface="+mn-cs"/>
        </a:defRPr>
      </a:lvl5pPr>
      <a:lvl6pPr marL="2399843" algn="l" defTabSz="959937" rtl="0" eaLnBrk="1" latinLnBrk="0" hangingPunct="1">
        <a:defRPr kumimoji="1" sz="1890" kern="1200">
          <a:solidFill>
            <a:schemeClr val="tx1"/>
          </a:solidFill>
          <a:latin typeface="+mn-lt"/>
          <a:ea typeface="+mn-ea"/>
          <a:cs typeface="+mn-cs"/>
        </a:defRPr>
      </a:lvl6pPr>
      <a:lvl7pPr marL="2879811" algn="l" defTabSz="959937" rtl="0" eaLnBrk="1" latinLnBrk="0" hangingPunct="1">
        <a:defRPr kumimoji="1" sz="1890" kern="1200">
          <a:solidFill>
            <a:schemeClr val="tx1"/>
          </a:solidFill>
          <a:latin typeface="+mn-lt"/>
          <a:ea typeface="+mn-ea"/>
          <a:cs typeface="+mn-cs"/>
        </a:defRPr>
      </a:lvl7pPr>
      <a:lvl8pPr marL="3359780" algn="l" defTabSz="959937" rtl="0" eaLnBrk="1" latinLnBrk="0" hangingPunct="1">
        <a:defRPr kumimoji="1" sz="1890" kern="1200">
          <a:solidFill>
            <a:schemeClr val="tx1"/>
          </a:solidFill>
          <a:latin typeface="+mn-lt"/>
          <a:ea typeface="+mn-ea"/>
          <a:cs typeface="+mn-cs"/>
        </a:defRPr>
      </a:lvl8pPr>
      <a:lvl9pPr marL="3839748" algn="l" defTabSz="959937" rtl="0" eaLnBrk="1" latinLnBrk="0" hangingPunct="1">
        <a:defRPr kumimoji="1" sz="189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テキスト プレースホルダー 2"/>
          <p:cNvSpPr>
            <a:spLocks noGrp="1"/>
          </p:cNvSpPr>
          <p:nvPr>
            <p:ph type="body" idx="1"/>
          </p:nvPr>
        </p:nvSpPr>
        <p:spPr>
          <a:xfrm>
            <a:off x="505778" y="1331906"/>
            <a:ext cx="9103995" cy="4872374"/>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フッター プレースホルダー 4"/>
          <p:cNvSpPr>
            <a:spLocks noGrp="1"/>
          </p:cNvSpPr>
          <p:nvPr>
            <p:ph type="ftr" sz="quarter" idx="3"/>
          </p:nvPr>
        </p:nvSpPr>
        <p:spPr>
          <a:xfrm>
            <a:off x="517221" y="6850101"/>
            <a:ext cx="2788059" cy="337963"/>
          </a:xfrm>
          <a:prstGeom prst="rect">
            <a:avLst/>
          </a:prstGeom>
        </p:spPr>
        <p:txBody>
          <a:bodyPr vert="horz" lIns="91440" tIns="45720" rIns="91440" bIns="45720" rtlCol="0" anchor="ctr"/>
          <a:lstStyle>
            <a:lvl1pPr algn="ctr">
              <a:defRPr sz="122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447541" y="6869502"/>
            <a:ext cx="2360295" cy="287977"/>
          </a:xfrm>
          <a:prstGeom prst="rect">
            <a:avLst/>
          </a:prstGeom>
        </p:spPr>
        <p:txBody>
          <a:bodyPr vert="horz" lIns="91440" tIns="45720" rIns="91440" bIns="45720" rtlCol="0" anchor="ctr"/>
          <a:lstStyle>
            <a:lvl1pPr algn="r">
              <a:defRPr sz="1430">
                <a:solidFill>
                  <a:srgbClr val="00528A"/>
                </a:solidFill>
                <a:latin typeface="HG丸ｺﾞｼｯｸM-PRO" pitchFamily="50" charset="-128"/>
                <a:ea typeface="HG丸ｺﾞｼｯｸM-PRO" pitchFamily="50" charset="-128"/>
                <a:cs typeface="メイリオ" pitchFamily="50" charset="-128"/>
              </a:defRPr>
            </a:lvl1pPr>
          </a:lstStyle>
          <a:p>
            <a:fld id="{F61ADCFA-BCA6-4759-AFB1-7CBA46529FC7}" type="slidenum">
              <a:rPr kumimoji="1" lang="ja-JP" altLang="en-US" smtClean="0"/>
              <a:pPr/>
              <a:t>‹#›</a:t>
            </a:fld>
            <a:endParaRPr kumimoji="1" lang="ja-JP" altLang="en-US" dirty="0"/>
          </a:p>
        </p:txBody>
      </p:sp>
      <p:sp>
        <p:nvSpPr>
          <p:cNvPr id="8" name="正方形/長方形 7"/>
          <p:cNvSpPr/>
          <p:nvPr/>
        </p:nvSpPr>
        <p:spPr>
          <a:xfrm>
            <a:off x="1" y="6831205"/>
            <a:ext cx="10113097" cy="1889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8"/>
          </a:p>
        </p:txBody>
      </p:sp>
      <p:sp>
        <p:nvSpPr>
          <p:cNvPr id="2" name="タイトル プレースホルダー 1"/>
          <p:cNvSpPr>
            <a:spLocks noGrp="1"/>
          </p:cNvSpPr>
          <p:nvPr>
            <p:ph type="title"/>
          </p:nvPr>
        </p:nvSpPr>
        <p:spPr>
          <a:xfrm>
            <a:off x="505778" y="-514"/>
            <a:ext cx="9103995" cy="604734"/>
          </a:xfrm>
          <a:prstGeom prst="rect">
            <a:avLst/>
          </a:prstGeom>
        </p:spPr>
        <p:txBody>
          <a:bodyPr vert="horz" lIns="91440" tIns="45720" rIns="91440" bIns="45720" rtlCol="0" anchor="b">
            <a:normAutofit/>
          </a:bodyPr>
          <a:lstStyle/>
          <a:p>
            <a:r>
              <a:rPr kumimoji="1" lang="ja-JP" altLang="en-US" dirty="0"/>
              <a:t>マスター タイトルの書式設定</a:t>
            </a:r>
          </a:p>
        </p:txBody>
      </p:sp>
      <p:pic>
        <p:nvPicPr>
          <p:cNvPr id="7" name="図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881275" y="6925693"/>
            <a:ext cx="2353000" cy="207697"/>
          </a:xfrm>
          <a:prstGeom prst="rect">
            <a:avLst/>
          </a:prstGeom>
        </p:spPr>
      </p:pic>
    </p:spTree>
    <p:extLst>
      <p:ext uri="{BB962C8B-B14F-4D97-AF65-F5344CB8AC3E}">
        <p14:creationId xmlns:p14="http://schemas.microsoft.com/office/powerpoint/2010/main" val="238806429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hf hdr="0" ftr="0" dt="0"/>
  <p:txStyles>
    <p:titleStyle>
      <a:lvl1pPr algn="l" defTabSz="933785" rtl="0" eaLnBrk="1" latinLnBrk="0" hangingPunct="1">
        <a:spcBef>
          <a:spcPct val="0"/>
        </a:spcBef>
        <a:buNone/>
        <a:defRPr kumimoji="1" sz="2859" b="1" kern="1200">
          <a:solidFill>
            <a:schemeClr val="tx1"/>
          </a:solidFill>
          <a:latin typeface="メイリオ" pitchFamily="50" charset="-128"/>
          <a:ea typeface="メイリオ" pitchFamily="50" charset="-128"/>
          <a:cs typeface="メイリオ" pitchFamily="50" charset="-128"/>
        </a:defRPr>
      </a:lvl1pPr>
    </p:titleStyle>
    <p:bodyStyle>
      <a:lvl1pPr marL="350169" indent="-350169" algn="l" defTabSz="933785" rtl="0" eaLnBrk="1" latinLnBrk="0" hangingPunct="1">
        <a:spcBef>
          <a:spcPct val="20000"/>
        </a:spcBef>
        <a:buFont typeface="Arial" pitchFamily="34" charset="0"/>
        <a:buChar char="•"/>
        <a:defRPr kumimoji="1" sz="2451" kern="1200">
          <a:solidFill>
            <a:srgbClr val="0A0A0A"/>
          </a:solidFill>
          <a:latin typeface="メイリオ" pitchFamily="50" charset="-128"/>
          <a:ea typeface="メイリオ" pitchFamily="50" charset="-128"/>
          <a:cs typeface="メイリオ" pitchFamily="50" charset="-128"/>
        </a:defRPr>
      </a:lvl1pPr>
      <a:lvl2pPr marL="758701" indent="-291808" algn="l" defTabSz="933785" rtl="0" eaLnBrk="1" latinLnBrk="0" hangingPunct="1">
        <a:spcBef>
          <a:spcPct val="20000"/>
        </a:spcBef>
        <a:buFont typeface="Arial" pitchFamily="34" charset="0"/>
        <a:buChar char="–"/>
        <a:defRPr kumimoji="1" sz="2042" kern="1200">
          <a:solidFill>
            <a:srgbClr val="0A0A0A"/>
          </a:solidFill>
          <a:latin typeface="メイリオ" pitchFamily="50" charset="-128"/>
          <a:ea typeface="メイリオ" pitchFamily="50" charset="-128"/>
          <a:cs typeface="メイリオ" pitchFamily="50" charset="-128"/>
        </a:defRPr>
      </a:lvl2pPr>
      <a:lvl3pPr marL="1167232" indent="-233446" algn="l" defTabSz="933785" rtl="0" eaLnBrk="1" latinLnBrk="0" hangingPunct="1">
        <a:spcBef>
          <a:spcPct val="20000"/>
        </a:spcBef>
        <a:buFont typeface="Arial" pitchFamily="34" charset="0"/>
        <a:buChar char="•"/>
        <a:defRPr kumimoji="1" sz="1838" kern="1200">
          <a:solidFill>
            <a:srgbClr val="0A0A0A"/>
          </a:solidFill>
          <a:latin typeface="メイリオ" pitchFamily="50" charset="-128"/>
          <a:ea typeface="メイリオ" pitchFamily="50" charset="-128"/>
          <a:cs typeface="メイリオ" pitchFamily="50" charset="-128"/>
        </a:defRPr>
      </a:lvl3pPr>
      <a:lvl4pPr marL="1634124" indent="-233446" algn="l" defTabSz="933785" rtl="0" eaLnBrk="1" latinLnBrk="0" hangingPunct="1">
        <a:spcBef>
          <a:spcPct val="20000"/>
        </a:spcBef>
        <a:buFont typeface="Arial" pitchFamily="34" charset="0"/>
        <a:buChar char="–"/>
        <a:defRPr kumimoji="1" sz="1634" kern="1200">
          <a:solidFill>
            <a:srgbClr val="0A0A0A"/>
          </a:solidFill>
          <a:latin typeface="メイリオ" pitchFamily="50" charset="-128"/>
          <a:ea typeface="メイリオ" pitchFamily="50" charset="-128"/>
          <a:cs typeface="メイリオ" pitchFamily="50" charset="-128"/>
        </a:defRPr>
      </a:lvl4pPr>
      <a:lvl5pPr marL="2101017" indent="-233446" algn="l" defTabSz="933785" rtl="0" eaLnBrk="1" latinLnBrk="0" hangingPunct="1">
        <a:spcBef>
          <a:spcPct val="20000"/>
        </a:spcBef>
        <a:buFont typeface="Arial" pitchFamily="34" charset="0"/>
        <a:buChar char="»"/>
        <a:defRPr kumimoji="1" sz="1634" kern="1200">
          <a:solidFill>
            <a:srgbClr val="0A0A0A"/>
          </a:solidFill>
          <a:latin typeface="メイリオ" pitchFamily="50" charset="-128"/>
          <a:ea typeface="メイリオ" pitchFamily="50" charset="-128"/>
          <a:cs typeface="メイリオ" pitchFamily="50" charset="-128"/>
        </a:defRPr>
      </a:lvl5pPr>
      <a:lvl6pPr marL="2567910" indent="-233446" algn="l" defTabSz="933785" rtl="0" eaLnBrk="1" latinLnBrk="0" hangingPunct="1">
        <a:spcBef>
          <a:spcPct val="20000"/>
        </a:spcBef>
        <a:buFont typeface="Arial" pitchFamily="34" charset="0"/>
        <a:buChar char="•"/>
        <a:defRPr kumimoji="1" sz="2042" kern="1200">
          <a:solidFill>
            <a:schemeClr val="tx1"/>
          </a:solidFill>
          <a:latin typeface="+mn-lt"/>
          <a:ea typeface="+mn-ea"/>
          <a:cs typeface="+mn-cs"/>
        </a:defRPr>
      </a:lvl6pPr>
      <a:lvl7pPr marL="3034802" indent="-233446" algn="l" defTabSz="933785" rtl="0" eaLnBrk="1" latinLnBrk="0" hangingPunct="1">
        <a:spcBef>
          <a:spcPct val="20000"/>
        </a:spcBef>
        <a:buFont typeface="Arial" pitchFamily="34" charset="0"/>
        <a:buChar char="•"/>
        <a:defRPr kumimoji="1" sz="2042" kern="1200">
          <a:solidFill>
            <a:schemeClr val="tx1"/>
          </a:solidFill>
          <a:latin typeface="+mn-lt"/>
          <a:ea typeface="+mn-ea"/>
          <a:cs typeface="+mn-cs"/>
        </a:defRPr>
      </a:lvl7pPr>
      <a:lvl8pPr marL="3501695" indent="-233446" algn="l" defTabSz="933785" rtl="0" eaLnBrk="1" latinLnBrk="0" hangingPunct="1">
        <a:spcBef>
          <a:spcPct val="20000"/>
        </a:spcBef>
        <a:buFont typeface="Arial" pitchFamily="34" charset="0"/>
        <a:buChar char="•"/>
        <a:defRPr kumimoji="1" sz="2042" kern="1200">
          <a:solidFill>
            <a:schemeClr val="tx1"/>
          </a:solidFill>
          <a:latin typeface="+mn-lt"/>
          <a:ea typeface="+mn-ea"/>
          <a:cs typeface="+mn-cs"/>
        </a:defRPr>
      </a:lvl8pPr>
      <a:lvl9pPr marL="3968587" indent="-233446" algn="l" defTabSz="933785" rtl="0" eaLnBrk="1" latinLnBrk="0" hangingPunct="1">
        <a:spcBef>
          <a:spcPct val="20000"/>
        </a:spcBef>
        <a:buFont typeface="Arial" pitchFamily="34" charset="0"/>
        <a:buChar char="•"/>
        <a:defRPr kumimoji="1" sz="2042" kern="1200">
          <a:solidFill>
            <a:schemeClr val="tx1"/>
          </a:solidFill>
          <a:latin typeface="+mn-lt"/>
          <a:ea typeface="+mn-ea"/>
          <a:cs typeface="+mn-cs"/>
        </a:defRPr>
      </a:lvl9pPr>
    </p:bodyStyle>
    <p:otherStyle>
      <a:defPPr>
        <a:defRPr lang="ja-JP"/>
      </a:defPPr>
      <a:lvl1pPr marL="0" algn="l" defTabSz="933785" rtl="0" eaLnBrk="1" latinLnBrk="0" hangingPunct="1">
        <a:defRPr kumimoji="1" sz="1838" kern="1200">
          <a:solidFill>
            <a:schemeClr val="tx1"/>
          </a:solidFill>
          <a:latin typeface="+mn-lt"/>
          <a:ea typeface="+mn-ea"/>
          <a:cs typeface="+mn-cs"/>
        </a:defRPr>
      </a:lvl1pPr>
      <a:lvl2pPr marL="466893" algn="l" defTabSz="933785" rtl="0" eaLnBrk="1" latinLnBrk="0" hangingPunct="1">
        <a:defRPr kumimoji="1" sz="1838" kern="1200">
          <a:solidFill>
            <a:schemeClr val="tx1"/>
          </a:solidFill>
          <a:latin typeface="+mn-lt"/>
          <a:ea typeface="+mn-ea"/>
          <a:cs typeface="+mn-cs"/>
        </a:defRPr>
      </a:lvl2pPr>
      <a:lvl3pPr marL="933785" algn="l" defTabSz="933785" rtl="0" eaLnBrk="1" latinLnBrk="0" hangingPunct="1">
        <a:defRPr kumimoji="1" sz="1838" kern="1200">
          <a:solidFill>
            <a:schemeClr val="tx1"/>
          </a:solidFill>
          <a:latin typeface="+mn-lt"/>
          <a:ea typeface="+mn-ea"/>
          <a:cs typeface="+mn-cs"/>
        </a:defRPr>
      </a:lvl3pPr>
      <a:lvl4pPr marL="1400678" algn="l" defTabSz="933785" rtl="0" eaLnBrk="1" latinLnBrk="0" hangingPunct="1">
        <a:defRPr kumimoji="1" sz="1838" kern="1200">
          <a:solidFill>
            <a:schemeClr val="tx1"/>
          </a:solidFill>
          <a:latin typeface="+mn-lt"/>
          <a:ea typeface="+mn-ea"/>
          <a:cs typeface="+mn-cs"/>
        </a:defRPr>
      </a:lvl4pPr>
      <a:lvl5pPr marL="1867571" algn="l" defTabSz="933785" rtl="0" eaLnBrk="1" latinLnBrk="0" hangingPunct="1">
        <a:defRPr kumimoji="1" sz="1838" kern="1200">
          <a:solidFill>
            <a:schemeClr val="tx1"/>
          </a:solidFill>
          <a:latin typeface="+mn-lt"/>
          <a:ea typeface="+mn-ea"/>
          <a:cs typeface="+mn-cs"/>
        </a:defRPr>
      </a:lvl5pPr>
      <a:lvl6pPr marL="2334463" algn="l" defTabSz="933785" rtl="0" eaLnBrk="1" latinLnBrk="0" hangingPunct="1">
        <a:defRPr kumimoji="1" sz="1838" kern="1200">
          <a:solidFill>
            <a:schemeClr val="tx1"/>
          </a:solidFill>
          <a:latin typeface="+mn-lt"/>
          <a:ea typeface="+mn-ea"/>
          <a:cs typeface="+mn-cs"/>
        </a:defRPr>
      </a:lvl6pPr>
      <a:lvl7pPr marL="2801356" algn="l" defTabSz="933785" rtl="0" eaLnBrk="1" latinLnBrk="0" hangingPunct="1">
        <a:defRPr kumimoji="1" sz="1838" kern="1200">
          <a:solidFill>
            <a:schemeClr val="tx1"/>
          </a:solidFill>
          <a:latin typeface="+mn-lt"/>
          <a:ea typeface="+mn-ea"/>
          <a:cs typeface="+mn-cs"/>
        </a:defRPr>
      </a:lvl7pPr>
      <a:lvl8pPr marL="3268248" algn="l" defTabSz="933785" rtl="0" eaLnBrk="1" latinLnBrk="0" hangingPunct="1">
        <a:defRPr kumimoji="1" sz="1838" kern="1200">
          <a:solidFill>
            <a:schemeClr val="tx1"/>
          </a:solidFill>
          <a:latin typeface="+mn-lt"/>
          <a:ea typeface="+mn-ea"/>
          <a:cs typeface="+mn-cs"/>
        </a:defRPr>
      </a:lvl8pPr>
      <a:lvl9pPr marL="3735141" algn="l" defTabSz="933785" rtl="0" eaLnBrk="1" latinLnBrk="0" hangingPunct="1">
        <a:defRPr kumimoji="1" sz="183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12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4.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82908" y="2226187"/>
            <a:ext cx="8977966" cy="1369234"/>
          </a:xfrm>
        </p:spPr>
        <p:txBody>
          <a:bodyPr>
            <a:normAutofit/>
          </a:bodyPr>
          <a:lstStyle/>
          <a:p>
            <a:pPr>
              <a:lnSpc>
                <a:spcPts val="3674"/>
              </a:lnSpc>
              <a:spcBef>
                <a:spcPts val="1260"/>
              </a:spcBef>
            </a:pPr>
            <a:r>
              <a:rPr lang="ja-JP" altLang="en-US" sz="252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広域</a:t>
            </a:r>
            <a:r>
              <a:rPr lang="ja-JP" altLang="en-US" sz="2520" b="1"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機能の充実について</a:t>
            </a:r>
            <a:endParaRPr lang="ja-JP" altLang="en-US" sz="2520"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58234" y="0"/>
            <a:ext cx="9599083" cy="3779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9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806213" y="3635047"/>
            <a:ext cx="85031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820140" y="4391539"/>
            <a:ext cx="6719358" cy="1839824"/>
          </a:xfrm>
        </p:spPr>
        <p:txBody>
          <a:bodyPr>
            <a:normAutofit/>
          </a:bodyPr>
          <a:lstStyle/>
          <a:p>
            <a:endParaRPr lang="en-US" altLang="ja-JP" b="1" dirty="0">
              <a:solidFill>
                <a:srgbClr val="002060"/>
              </a:solidFill>
            </a:endParaRPr>
          </a:p>
          <a:p>
            <a:endParaRPr lang="en-US" altLang="ja-JP" b="1"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副首都推進局</a:t>
            </a:r>
          </a:p>
          <a:p>
            <a:endParaRPr lang="ja-JP" altLang="en-US" b="1" dirty="0">
              <a:solidFill>
                <a:srgbClr val="002060"/>
              </a:solidFill>
            </a:endParaRPr>
          </a:p>
        </p:txBody>
      </p:sp>
      <p:sp>
        <p:nvSpPr>
          <p:cNvPr id="7" name="テキスト ボックス 6"/>
          <p:cNvSpPr txBox="1"/>
          <p:nvPr/>
        </p:nvSpPr>
        <p:spPr>
          <a:xfrm>
            <a:off x="3283338" y="377959"/>
            <a:ext cx="6832212" cy="544765"/>
          </a:xfrm>
          <a:prstGeom prst="rect">
            <a:avLst/>
          </a:prstGeom>
          <a:noFill/>
        </p:spPr>
        <p:txBody>
          <a:bodyPr wrap="square" rtlCol="0">
            <a:spAutoFit/>
          </a:bodyPr>
          <a:lstStyle/>
          <a:p>
            <a:r>
              <a:rPr lang="en-US" altLang="ja-JP" sz="147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7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.6.24</a:t>
            </a:r>
            <a:endParaRPr kumimoji="1" lang="en-US" altLang="ja-JP" sz="147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7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7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47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7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「副首都ビジョン」のバージョンアップに向けた意見</a:t>
            </a:r>
            <a:r>
              <a:rPr lang="ja-JP" altLang="en-US" sz="147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交換会（政策と体制分科会）</a:t>
            </a:r>
            <a:endParaRPr kumimoji="1" lang="ja-JP" altLang="en-US" sz="147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982731" y="986158"/>
            <a:ext cx="1578143" cy="433433"/>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89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資料１</a:t>
            </a:r>
            <a:endParaRPr kumimoji="1" lang="en-US" altLang="ja-JP" sz="189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3613142" y="3417146"/>
            <a:ext cx="5947732" cy="105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本資料は、意見交換会での議論に役立てるため作成したもので、大阪府市の関係　</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部局、国、関西各府県市、その他関係団体と調整協議して作成したものではない。</a:t>
            </a:r>
            <a:endParaRPr kumimoji="1" lang="en-US" altLang="ja-JP" sz="1200" dirty="0" smtClean="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7982731" y="1488884"/>
            <a:ext cx="1578143"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.9.</a:t>
            </a:r>
            <a:r>
              <a:rPr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訂正版</a:t>
            </a:r>
            <a:endParaRPr kumimoji="1" lang="en-US" altLang="ja-JP" sz="9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89804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7849" y="40481"/>
            <a:ext cx="8382050" cy="400110"/>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rPr>
              <a:t>■ ご議論</a:t>
            </a:r>
            <a:r>
              <a:rPr lang="ja-JP" altLang="en-US" sz="2000" b="1" dirty="0">
                <a:latin typeface="Meiryo UI" panose="020B0604030504040204" pitchFamily="50" charset="-128"/>
                <a:ea typeface="Meiryo UI" panose="020B0604030504040204" pitchFamily="50" charset="-128"/>
              </a:rPr>
              <a:t>いただきたい</a:t>
            </a:r>
            <a:r>
              <a:rPr lang="ja-JP" altLang="en-US" sz="2000" b="1" dirty="0" smtClean="0">
                <a:latin typeface="Meiryo UI" panose="020B0604030504040204" pitchFamily="50" charset="-128"/>
                <a:ea typeface="Meiryo UI" panose="020B0604030504040204" pitchFamily="50" charset="-128"/>
              </a:rPr>
              <a:t>主な論点　　　　　　　　　　　　　　　</a:t>
            </a:r>
            <a:r>
              <a:rPr lang="ja-JP" altLang="en-US" sz="1100" dirty="0" smtClean="0">
                <a:latin typeface="Meiryo UI" panose="020B0604030504040204" pitchFamily="50" charset="-128"/>
                <a:ea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endParaRPr>
          </a:p>
        </p:txBody>
      </p:sp>
      <p:sp>
        <p:nvSpPr>
          <p:cNvPr id="3" name="角丸四角形 2"/>
          <p:cNvSpPr/>
          <p:nvPr/>
        </p:nvSpPr>
        <p:spPr>
          <a:xfrm>
            <a:off x="321448" y="412003"/>
            <a:ext cx="9609333" cy="6620809"/>
          </a:xfrm>
          <a:prstGeom prst="roundRect">
            <a:avLst>
              <a:gd name="adj" fmla="val 3652"/>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tIns="216000" rIns="144000" rtlCol="0" anchor="t"/>
          <a:lstStyle/>
          <a:p>
            <a:pPr>
              <a:lnSpc>
                <a:spcPts val="1800"/>
              </a:lnSpc>
              <a:spcAft>
                <a:spcPts val="1200"/>
              </a:spcAft>
            </a:pPr>
            <a:r>
              <a:rPr kumimoji="1" lang="ja-JP" altLang="en-US" dirty="0" smtClean="0">
                <a:solidFill>
                  <a:schemeClr val="tx1"/>
                </a:solidFill>
                <a:latin typeface="Meiryo UI" panose="020B0604030504040204" pitchFamily="50" charset="-128"/>
                <a:ea typeface="Meiryo UI" panose="020B0604030504040204" pitchFamily="50" charset="-128"/>
              </a:rPr>
              <a:t>１．前掲のそれぞれの枠組みの実効性をどのように考えるか。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1200"/>
              </a:spcAft>
            </a:pPr>
            <a:r>
              <a:rPr kumimoji="1" lang="ja-JP" altLang="en-US" dirty="0" smtClean="0">
                <a:solidFill>
                  <a:schemeClr val="tx1"/>
                </a:solidFill>
                <a:latin typeface="Meiryo UI" panose="020B0604030504040204" pitchFamily="50" charset="-128"/>
                <a:ea typeface="Meiryo UI" panose="020B0604030504040204" pitchFamily="50" charset="-128"/>
              </a:rPr>
              <a:t>２</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それぞれの枠組みの課題、実現可能性をどのように考えるか。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marL="449263" indent="-449263">
              <a:lnSpc>
                <a:spcPts val="2000"/>
              </a:lnSpc>
              <a:spcAft>
                <a:spcPts val="1200"/>
              </a:spcAft>
            </a:pPr>
            <a:r>
              <a:rPr kumimoji="1" lang="ja-JP" altLang="en-US" dirty="0" smtClean="0">
                <a:solidFill>
                  <a:schemeClr val="tx1"/>
                </a:solidFill>
                <a:latin typeface="Meiryo UI" panose="020B0604030504040204" pitchFamily="50" charset="-128"/>
                <a:ea typeface="Meiryo UI" panose="020B0604030504040204" pitchFamily="50" charset="-128"/>
              </a:rPr>
              <a:t>３</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大阪府は道州制の実現を目標に掲げてきたが、このことについてどのように考えるか。また、道州に求められる機能、道州の範囲、道州制実現への工程をどのように考えるか。</a:t>
            </a:r>
            <a:endParaRPr kumimoji="1" lang="en-US" altLang="ja-JP" dirty="0" smtClean="0">
              <a:solidFill>
                <a:schemeClr val="tx1"/>
              </a:solidFill>
              <a:latin typeface="Meiryo UI" panose="020B0604030504040204" pitchFamily="50" charset="-128"/>
              <a:ea typeface="Meiryo UI" panose="020B0604030504040204" pitchFamily="50" charset="-128"/>
            </a:endParaRPr>
          </a:p>
          <a:p>
            <a:pPr>
              <a:lnSpc>
                <a:spcPts val="1800"/>
              </a:lnSpc>
              <a:spcAft>
                <a:spcPts val="1200"/>
              </a:spcAft>
            </a:pPr>
            <a:r>
              <a:rPr kumimoji="1" lang="ja-JP" altLang="en-US" dirty="0" smtClean="0">
                <a:solidFill>
                  <a:schemeClr val="tx1"/>
                </a:solidFill>
                <a:latin typeface="Meiryo UI" panose="020B0604030504040204" pitchFamily="50" charset="-128"/>
                <a:ea typeface="Meiryo UI" panose="020B0604030504040204" pitchFamily="50" charset="-128"/>
              </a:rPr>
              <a:t>４</a:t>
            </a:r>
            <a:r>
              <a:rPr kumimoji="1" lang="ja-JP" altLang="en-US" dirty="0">
                <a:solidFill>
                  <a:schemeClr val="tx1"/>
                </a:solidFill>
                <a:latin typeface="Meiryo UI" panose="020B0604030504040204" pitchFamily="50" charset="-128"/>
                <a:ea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rPr>
              <a:t>その他、　　　　　　　　　　　　　　　　</a:t>
            </a:r>
            <a:r>
              <a:rPr kumimoji="1" lang="en-US" altLang="ja-JP" sz="1400" dirty="0" smtClean="0">
                <a:solidFill>
                  <a:schemeClr val="tx1"/>
                </a:solidFill>
                <a:latin typeface="Meiryo UI" panose="020B0604030504040204" pitchFamily="50" charset="-128"/>
                <a:ea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rPr>
              <a:t>前掲比較表に記載の個別態様の論点</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pPr marL="609600" indent="-320675">
              <a:lnSpc>
                <a:spcPts val="1800"/>
              </a:lnSpc>
              <a:spcAft>
                <a:spcPts val="800"/>
              </a:spcAft>
            </a:pPr>
            <a:r>
              <a:rPr kumimoji="1" lang="ja-JP" altLang="en-US" sz="1600" dirty="0" smtClean="0">
                <a:solidFill>
                  <a:schemeClr val="tx1"/>
                </a:solidFill>
                <a:latin typeface="Meiryo UI" panose="020B0604030504040204" pitchFamily="50" charset="-128"/>
                <a:ea typeface="Meiryo UI" panose="020B0604030504040204" pitchFamily="50" charset="-128"/>
              </a:rPr>
              <a:t>①　関西広域連合が事業の切り出し、持ち寄りのうえ、自前の組織</a:t>
            </a:r>
            <a:r>
              <a:rPr kumimoji="1" lang="ja-JP" altLang="en-US" sz="1600" dirty="0">
                <a:solidFill>
                  <a:schemeClr val="tx1"/>
                </a:solidFill>
                <a:latin typeface="Meiryo UI" panose="020B0604030504040204" pitchFamily="50" charset="-128"/>
                <a:ea typeface="Meiryo UI" panose="020B0604030504040204" pitchFamily="50" charset="-128"/>
              </a:rPr>
              <a:t>や予算も</a:t>
            </a:r>
            <a:r>
              <a:rPr kumimoji="1" lang="ja-JP" altLang="en-US" sz="1600" dirty="0" smtClean="0">
                <a:solidFill>
                  <a:schemeClr val="tx1"/>
                </a:solidFill>
                <a:latin typeface="Meiryo UI" panose="020B0604030504040204" pitchFamily="50" charset="-128"/>
                <a:ea typeface="Meiryo UI" panose="020B0604030504040204" pitchFamily="50" charset="-128"/>
              </a:rPr>
              <a:t>強化し産業</a:t>
            </a:r>
            <a:r>
              <a:rPr kumimoji="1" lang="ja-JP" altLang="en-US" sz="1600" dirty="0">
                <a:solidFill>
                  <a:schemeClr val="tx1"/>
                </a:solidFill>
                <a:latin typeface="Meiryo UI" panose="020B0604030504040204" pitchFamily="50" charset="-128"/>
                <a:ea typeface="Meiryo UI" panose="020B0604030504040204" pitchFamily="50" charset="-128"/>
              </a:rPr>
              <a:t>経済政策を推進する</a:t>
            </a:r>
            <a:r>
              <a:rPr kumimoji="1" lang="ja-JP" altLang="en-US" sz="1600" dirty="0" smtClean="0">
                <a:solidFill>
                  <a:schemeClr val="tx1"/>
                </a:solidFill>
                <a:latin typeface="Meiryo UI" panose="020B0604030504040204" pitchFamily="50" charset="-128"/>
                <a:ea typeface="Meiryo UI" panose="020B0604030504040204" pitchFamily="50" charset="-128"/>
              </a:rPr>
              <a:t>ことの実効性、実現</a:t>
            </a:r>
            <a:r>
              <a:rPr kumimoji="1" lang="ja-JP" altLang="en-US" sz="1600" dirty="0">
                <a:solidFill>
                  <a:schemeClr val="tx1"/>
                </a:solidFill>
                <a:latin typeface="Meiryo UI" panose="020B0604030504040204" pitchFamily="50" charset="-128"/>
                <a:ea typeface="Meiryo UI" panose="020B0604030504040204" pitchFamily="50" charset="-128"/>
              </a:rPr>
              <a:t>可能性をどう</a:t>
            </a:r>
            <a:r>
              <a:rPr kumimoji="1" lang="ja-JP" altLang="en-US" sz="1600" dirty="0" smtClean="0">
                <a:solidFill>
                  <a:schemeClr val="tx1"/>
                </a:solidFill>
                <a:latin typeface="Meiryo UI" panose="020B0604030504040204" pitchFamily="50" charset="-128"/>
                <a:ea typeface="Meiryo UI" panose="020B0604030504040204" pitchFamily="50" charset="-128"/>
              </a:rPr>
              <a:t>考えるか。</a:t>
            </a:r>
            <a:r>
              <a:rPr kumimoji="1" lang="en-US" altLang="ja-JP" sz="1600" dirty="0" smtClean="0">
                <a:solidFill>
                  <a:schemeClr val="tx1"/>
                </a:solidFill>
                <a:latin typeface="Meiryo UI" panose="020B0604030504040204" pitchFamily="50" charset="-128"/>
                <a:ea typeface="Meiryo UI" panose="020B0604030504040204" pitchFamily="50" charset="-128"/>
              </a:rPr>
              <a:t/>
            </a:r>
            <a:br>
              <a:rPr kumimoji="1" lang="en-US" altLang="ja-JP" sz="1600" dirty="0" smtClean="0">
                <a:solidFill>
                  <a:schemeClr val="tx1"/>
                </a:solidFill>
                <a:latin typeface="Meiryo UI" panose="020B0604030504040204" pitchFamily="50" charset="-128"/>
                <a:ea typeface="Meiryo UI" panose="020B0604030504040204" pitchFamily="50" charset="-128"/>
              </a:rPr>
            </a:br>
            <a:r>
              <a:rPr kumimoji="1" lang="ja-JP" altLang="en-US" sz="1600" dirty="0" smtClean="0">
                <a:solidFill>
                  <a:schemeClr val="tx1"/>
                </a:solidFill>
                <a:latin typeface="Meiryo UI" panose="020B0604030504040204" pitchFamily="50" charset="-128"/>
                <a:ea typeface="Meiryo UI" panose="020B0604030504040204" pitchFamily="50" charset="-128"/>
              </a:rPr>
              <a:t>（事業</a:t>
            </a:r>
            <a:r>
              <a:rPr kumimoji="1" lang="ja-JP" altLang="en-US" sz="1600" dirty="0">
                <a:solidFill>
                  <a:schemeClr val="tx1"/>
                </a:solidFill>
                <a:latin typeface="Meiryo UI" panose="020B0604030504040204" pitchFamily="50" charset="-128"/>
                <a:ea typeface="Meiryo UI" panose="020B0604030504040204" pitchFamily="50" charset="-128"/>
              </a:rPr>
              <a:t>の切り出し、持ち寄りができる分野として、どのようなものが考えられる</a:t>
            </a:r>
            <a:r>
              <a:rPr kumimoji="1" lang="ja-JP" altLang="en-US" sz="1600" dirty="0" smtClean="0">
                <a:solidFill>
                  <a:schemeClr val="tx1"/>
                </a:solidFill>
                <a:latin typeface="Meiryo UI" panose="020B0604030504040204" pitchFamily="50" charset="-128"/>
                <a:ea typeface="Meiryo UI" panose="020B0604030504040204" pitchFamily="50" charset="-128"/>
              </a:rPr>
              <a:t>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609600" lvl="0" indent="-320675">
              <a:lnSpc>
                <a:spcPts val="2000"/>
              </a:lnSpc>
              <a:spcAft>
                <a:spcPts val="800"/>
              </a:spcAft>
            </a:pPr>
            <a:r>
              <a:rPr kumimoji="1" lang="ja-JP" altLang="en-US" sz="1600" dirty="0" smtClean="0">
                <a:solidFill>
                  <a:schemeClr val="tx1"/>
                </a:solidFill>
                <a:latin typeface="Meiryo UI" panose="020B0604030504040204" pitchFamily="50" charset="-128"/>
                <a:ea typeface="Meiryo UI" panose="020B0604030504040204" pitchFamily="50" charset="-128"/>
              </a:rPr>
              <a:t>② </a:t>
            </a:r>
            <a:r>
              <a:rPr kumimoji="1" lang="ja-JP" altLang="en-US" sz="1600" dirty="0">
                <a:solidFill>
                  <a:schemeClr val="tx1"/>
                </a:solidFill>
                <a:latin typeface="Meiryo UI" panose="020B0604030504040204" pitchFamily="50" charset="-128"/>
                <a:ea typeface="Meiryo UI" panose="020B0604030504040204" pitchFamily="50" charset="-128"/>
              </a:rPr>
              <a:t>連合内に大阪府市、堺市、兵庫県、神戸市、京都府市で経済関係の組織を設け、経済圏に焦点をあてた事業の重点化を図ることの実効性、実現可能性をどう考えるか</a:t>
            </a:r>
            <a:r>
              <a:rPr kumimoji="1" lang="ja-JP" altLang="en-US" sz="1600" dirty="0" smtClean="0">
                <a:solidFill>
                  <a:schemeClr val="tx1"/>
                </a:solidFill>
                <a:latin typeface="Meiryo UI" panose="020B0604030504040204" pitchFamily="50" charset="-128"/>
                <a:ea typeface="Meiryo UI" panose="020B0604030504040204" pitchFamily="50" charset="-128"/>
              </a:rPr>
              <a:t>。</a:t>
            </a:r>
            <a:r>
              <a:rPr kumimoji="1" lang="en-US" altLang="ja-JP" sz="1600" dirty="0" smtClean="0">
                <a:solidFill>
                  <a:schemeClr val="tx1"/>
                </a:solidFill>
                <a:latin typeface="Meiryo UI" panose="020B0604030504040204" pitchFamily="50" charset="-128"/>
                <a:ea typeface="Meiryo UI" panose="020B0604030504040204" pitchFamily="50" charset="-128"/>
              </a:rPr>
              <a:t/>
            </a:r>
            <a:br>
              <a:rPr kumimoji="1" lang="en-US" altLang="ja-JP" sz="1600" dirty="0" smtClean="0">
                <a:solidFill>
                  <a:schemeClr val="tx1"/>
                </a:solidFill>
                <a:latin typeface="Meiryo UI" panose="020B0604030504040204" pitchFamily="50" charset="-128"/>
                <a:ea typeface="Meiryo UI" panose="020B0604030504040204" pitchFamily="50" charset="-128"/>
              </a:rPr>
            </a:br>
            <a:r>
              <a:rPr kumimoji="1" lang="ja-JP" altLang="en-US" sz="1600" dirty="0" smtClean="0">
                <a:solidFill>
                  <a:schemeClr val="tx1"/>
                </a:solidFill>
                <a:latin typeface="Meiryo UI" panose="020B0604030504040204" pitchFamily="50" charset="-128"/>
                <a:ea typeface="Meiryo UI" panose="020B0604030504040204" pitchFamily="50" charset="-128"/>
              </a:rPr>
              <a:t> </a:t>
            </a:r>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関西広域連合の圏域トータルでの便益と重点化事業に関わる府県の便益のバランスをどう考えるか。）</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609600" indent="-320675">
              <a:lnSpc>
                <a:spcPts val="2000"/>
              </a:lnSpc>
              <a:spcAft>
                <a:spcPts val="800"/>
              </a:spcAft>
            </a:pPr>
            <a:r>
              <a:rPr kumimoji="1" lang="ja-JP" altLang="en-US" sz="1600" dirty="0" smtClean="0">
                <a:solidFill>
                  <a:schemeClr val="tx1"/>
                </a:solidFill>
                <a:latin typeface="Meiryo UI" panose="020B0604030504040204" pitchFamily="50" charset="-128"/>
                <a:ea typeface="Meiryo UI" panose="020B0604030504040204" pitchFamily="50" charset="-128"/>
              </a:rPr>
              <a:t>③</a:t>
            </a:r>
            <a:r>
              <a:rPr kumimoji="1" lang="ja-JP" altLang="en-US" sz="1600" dirty="0">
                <a:solidFill>
                  <a:schemeClr val="tx1"/>
                </a:solidFill>
                <a:latin typeface="Meiryo UI" panose="020B0604030504040204" pitchFamily="50" charset="-128"/>
                <a:ea typeface="Meiryo UI" panose="020B0604030504040204" pitchFamily="50" charset="-128"/>
              </a:rPr>
              <a:t>　実施すべき雇用・職業教育関係の政策はどのようなものか。（官民の役割分担と大阪公立大学や大阪公立大高専、工科</a:t>
            </a:r>
            <a:r>
              <a:rPr kumimoji="1" lang="ja-JP" altLang="en-US" sz="1600" dirty="0" smtClean="0">
                <a:solidFill>
                  <a:schemeClr val="tx1"/>
                </a:solidFill>
                <a:latin typeface="Meiryo UI" panose="020B0604030504040204" pitchFamily="50" charset="-128"/>
                <a:ea typeface="Meiryo UI" panose="020B0604030504040204" pitchFamily="50" charset="-128"/>
              </a:rPr>
              <a:t>高校</a:t>
            </a:r>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zh-TW" altLang="en-US" sz="1600" dirty="0" smtClean="0">
                <a:solidFill>
                  <a:schemeClr val="tx1"/>
                </a:solidFill>
                <a:latin typeface="Meiryo UI" panose="020B0604030504040204" pitchFamily="50" charset="-128"/>
                <a:ea typeface="Meiryo UI" panose="020B0604030504040204" pitchFamily="50" charset="-128"/>
              </a:rPr>
              <a:t>高等</a:t>
            </a:r>
            <a:r>
              <a:rPr kumimoji="1" lang="zh-TW" altLang="en-US" sz="1600" dirty="0">
                <a:solidFill>
                  <a:schemeClr val="tx1"/>
                </a:solidFill>
                <a:latin typeface="Meiryo UI" panose="020B0604030504040204" pitchFamily="50" charset="-128"/>
                <a:ea typeface="Meiryo UI" panose="020B0604030504040204" pitchFamily="50" charset="-128"/>
              </a:rPr>
              <a:t>職業技術専門校</a:t>
            </a:r>
            <a:r>
              <a:rPr kumimoji="1" lang="ja-JP" altLang="en-US" sz="1600" dirty="0" err="1"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さらには、国のポリテクセンター関西、近畿ポリテクカレッジ等</a:t>
            </a:r>
            <a:r>
              <a:rPr kumimoji="1" lang="ja-JP" altLang="en-US" sz="1600" dirty="0">
                <a:solidFill>
                  <a:schemeClr val="tx1"/>
                </a:solidFill>
                <a:latin typeface="Meiryo UI" panose="020B0604030504040204" pitchFamily="50" charset="-128"/>
                <a:ea typeface="Meiryo UI" panose="020B0604030504040204" pitchFamily="50" charset="-128"/>
              </a:rPr>
              <a:t>が果たすべき役割はどのようなものか。）</a:t>
            </a:r>
          </a:p>
          <a:p>
            <a:pPr>
              <a:spcAft>
                <a:spcPts val="800"/>
              </a:spcAft>
            </a:pPr>
            <a:r>
              <a:rPr kumimoji="1" lang="ja-JP" altLang="en-US" sz="1600" dirty="0" smtClean="0">
                <a:solidFill>
                  <a:schemeClr val="tx1"/>
                </a:solidFill>
                <a:latin typeface="Meiryo UI" panose="020B0604030504040204" pitchFamily="50" charset="-128"/>
                <a:ea typeface="Meiryo UI" panose="020B0604030504040204" pitchFamily="50" charset="-128"/>
              </a:rPr>
              <a:t>　　④　大阪産業技術研究所を核とした研究機関の連携、統合についてどのように考えるか。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609600" indent="-320675">
              <a:lnSpc>
                <a:spcPts val="2000"/>
              </a:lnSpc>
              <a:spcAft>
                <a:spcPts val="800"/>
              </a:spcAft>
            </a:pPr>
            <a:r>
              <a:rPr kumimoji="1" lang="ja-JP" altLang="en-US" sz="1600" dirty="0" smtClean="0">
                <a:solidFill>
                  <a:schemeClr val="tx1"/>
                </a:solidFill>
                <a:latin typeface="Meiryo UI" panose="020B0604030504040204" pitchFamily="50" charset="-128"/>
                <a:ea typeface="Meiryo UI" panose="020B0604030504040204" pitchFamily="50" charset="-128"/>
              </a:rPr>
              <a:t>⑤</a:t>
            </a:r>
            <a:r>
              <a:rPr kumimoji="1" lang="ja-JP" altLang="en-US" sz="1600" dirty="0">
                <a:solidFill>
                  <a:schemeClr val="tx1"/>
                </a:solidFill>
                <a:latin typeface="Meiryo UI" panose="020B0604030504040204" pitchFamily="50" charset="-128"/>
                <a:ea typeface="Meiryo UI" panose="020B0604030504040204" pitchFamily="50" charset="-128"/>
              </a:rPr>
              <a:t>　大阪府市一体の枠組みを推進する場合、兵庫、京都、さらに関西各府県市との統一的な政策実施をどのように担保するのか。</a:t>
            </a:r>
            <a:endParaRPr kumimoji="1" lang="en-US" altLang="ja-JP" sz="1600" dirty="0">
              <a:solidFill>
                <a:schemeClr val="tx1"/>
              </a:solidFill>
              <a:latin typeface="Meiryo UI" panose="020B0604030504040204" pitchFamily="50" charset="-128"/>
              <a:ea typeface="Meiryo UI" panose="020B0604030504040204" pitchFamily="50" charset="-128"/>
            </a:endParaRPr>
          </a:p>
          <a:p>
            <a:pPr marL="290250">
              <a:lnSpc>
                <a:spcPts val="1800"/>
              </a:lnSpc>
              <a:spcAft>
                <a:spcPts val="800"/>
              </a:spcAft>
            </a:pPr>
            <a:r>
              <a:rPr kumimoji="1" lang="ja-JP" altLang="en-US" sz="1600" dirty="0" smtClean="0">
                <a:solidFill>
                  <a:schemeClr val="tx1"/>
                </a:solidFill>
                <a:latin typeface="Meiryo UI" panose="020B0604030504040204" pitchFamily="50" charset="-128"/>
                <a:ea typeface="Meiryo UI" panose="020B0604030504040204" pitchFamily="50" charset="-128"/>
              </a:rPr>
              <a:t>⑥　大阪市が府域</a:t>
            </a:r>
            <a:r>
              <a:rPr kumimoji="1" lang="ja-JP" altLang="en-US" sz="1600" dirty="0">
                <a:solidFill>
                  <a:schemeClr val="tx1"/>
                </a:solidFill>
                <a:latin typeface="Meiryo UI" panose="020B0604030504040204" pitchFamily="50" charset="-128"/>
                <a:ea typeface="Meiryo UI" panose="020B0604030504040204" pitchFamily="50" charset="-128"/>
              </a:rPr>
              <a:t>の全市町村と合併して</a:t>
            </a:r>
            <a:r>
              <a:rPr kumimoji="1" lang="ja-JP" altLang="en-US" sz="1600" dirty="0" smtClean="0">
                <a:solidFill>
                  <a:schemeClr val="tx1"/>
                </a:solidFill>
                <a:latin typeface="Meiryo UI" panose="020B0604030504040204" pitchFamily="50" charset="-128"/>
                <a:ea typeface="Meiryo UI" panose="020B0604030504040204" pitchFamily="50" charset="-128"/>
              </a:rPr>
              <a:t>特別自治</a:t>
            </a:r>
            <a:r>
              <a:rPr kumimoji="1" lang="ja-JP" altLang="en-US" sz="1600" dirty="0">
                <a:solidFill>
                  <a:schemeClr val="tx1"/>
                </a:solidFill>
                <a:latin typeface="Meiryo UI" panose="020B0604030504040204" pitchFamily="50" charset="-128"/>
                <a:ea typeface="Meiryo UI" panose="020B0604030504040204" pitchFamily="50" charset="-128"/>
              </a:rPr>
              <a:t>市を設置することの実効性</a:t>
            </a:r>
            <a:r>
              <a:rPr kumimoji="1" lang="ja-JP" altLang="en-US" sz="1600" dirty="0" smtClean="0">
                <a:solidFill>
                  <a:schemeClr val="tx1"/>
                </a:solidFill>
                <a:latin typeface="Meiryo UI" panose="020B0604030504040204" pitchFamily="50" charset="-128"/>
                <a:ea typeface="Meiryo UI" panose="020B0604030504040204" pitchFamily="50" charset="-128"/>
              </a:rPr>
              <a:t>、実現可能性をどう</a:t>
            </a:r>
            <a:r>
              <a:rPr kumimoji="1" lang="ja-JP" altLang="en-US" sz="1600" dirty="0">
                <a:solidFill>
                  <a:schemeClr val="tx1"/>
                </a:solidFill>
                <a:latin typeface="Meiryo UI" panose="020B0604030504040204" pitchFamily="50" charset="-128"/>
                <a:ea typeface="Meiryo UI" panose="020B0604030504040204" pitchFamily="50" charset="-128"/>
              </a:rPr>
              <a:t>考える</a:t>
            </a:r>
            <a:r>
              <a:rPr kumimoji="1" lang="ja-JP" altLang="en-US" sz="1600" dirty="0" smtClean="0">
                <a:solidFill>
                  <a:schemeClr val="tx1"/>
                </a:solidFill>
                <a:latin typeface="Meiryo UI" panose="020B0604030504040204" pitchFamily="50" charset="-128"/>
                <a:ea typeface="Meiryo UI" panose="020B0604030504040204" pitchFamily="50" charset="-128"/>
              </a:rPr>
              <a:t>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290250">
              <a:lnSpc>
                <a:spcPts val="1800"/>
              </a:lnSpc>
              <a:spcAft>
                <a:spcPts val="800"/>
              </a:spcAft>
            </a:pPr>
            <a:r>
              <a:rPr kumimoji="1" lang="ja-JP" altLang="en-US" sz="1600" dirty="0" smtClean="0">
                <a:solidFill>
                  <a:schemeClr val="tx1"/>
                </a:solidFill>
                <a:latin typeface="Meiryo UI" panose="020B0604030504040204" pitchFamily="50" charset="-128"/>
                <a:ea typeface="Meiryo UI" panose="020B0604030504040204" pitchFamily="50" charset="-128"/>
              </a:rPr>
              <a:t>⑦　それぞれの枠組みにおける、国からの権限・財源等の移管に向けた展望をどのように考えるか。</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576000" indent="-285750">
              <a:lnSpc>
                <a:spcPts val="1800"/>
              </a:lnSpc>
              <a:buFont typeface="Arial" panose="020B0604020202020204" pitchFamily="34" charset="0"/>
              <a:buChar char="•"/>
            </a:pPr>
            <a:endParaRPr kumimoji="1" lang="en-US" altLang="ja-JP" sz="1600" dirty="0" smtClean="0">
              <a:solidFill>
                <a:schemeClr val="tx1"/>
              </a:solidFill>
              <a:latin typeface="Meiryo UI" panose="020B0604030504040204" pitchFamily="50" charset="-128"/>
              <a:ea typeface="Meiryo UI" panose="020B0604030504040204" pitchFamily="50" charset="-128"/>
            </a:endParaRPr>
          </a:p>
          <a:p>
            <a:pPr marL="576000" indent="-285750">
              <a:lnSpc>
                <a:spcPts val="1800"/>
              </a:lnSpc>
              <a:buFont typeface="Arial" panose="020B0604020202020204" pitchFamily="34" charset="0"/>
              <a:buChar char="•"/>
            </a:pPr>
            <a:endParaRPr kumimoji="1" lang="en-US" altLang="ja-JP" sz="1600" dirty="0">
              <a:solidFill>
                <a:schemeClr val="tx1"/>
              </a:solidFill>
              <a:latin typeface="Meiryo UI" panose="020B0604030504040204" pitchFamily="50" charset="-128"/>
              <a:ea typeface="Meiryo UI" panose="020B0604030504040204" pitchFamily="50" charset="-128"/>
            </a:endParaRPr>
          </a:p>
          <a:p>
            <a:pPr marL="576000" indent="-285750">
              <a:lnSpc>
                <a:spcPts val="1800"/>
              </a:lnSpc>
              <a:buFont typeface="Arial" panose="020B0604020202020204" pitchFamily="34" charset="0"/>
              <a:buChar char="•"/>
            </a:pPr>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dirty="0" smtClean="0">
                <a:solidFill>
                  <a:schemeClr val="tx1"/>
                </a:solidFill>
                <a:latin typeface="Meiryo UI" panose="020B0604030504040204" pitchFamily="50" charset="-128"/>
                <a:ea typeface="Meiryo UI" panose="020B0604030504040204" pitchFamily="50" charset="-128"/>
              </a:rPr>
              <a:t>　</a:t>
            </a:r>
            <a:endParaRPr kumimoji="1" lang="en-US" altLang="ja-JP" dirty="0" smtClean="0">
              <a:solidFill>
                <a:schemeClr val="tx1"/>
              </a:solidFill>
              <a:latin typeface="Meiryo UI" panose="020B0604030504040204" pitchFamily="50" charset="-128"/>
              <a:ea typeface="Meiryo UI" panose="020B0604030504040204" pitchFamily="50" charset="-128"/>
            </a:endParaRPr>
          </a:p>
          <a:p>
            <a:r>
              <a:rPr kumimoji="1" lang="ja-JP" altLang="en-US" dirty="0" smtClean="0">
                <a:solidFill>
                  <a:schemeClr val="tx1"/>
                </a:solidFill>
                <a:latin typeface="Meiryo UI" panose="020B0604030504040204" pitchFamily="50" charset="-128"/>
                <a:ea typeface="Meiryo UI" panose="020B0604030504040204" pitchFamily="50" charset="-128"/>
              </a:rPr>
              <a:t>　　</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5" name="角丸四角形 4"/>
          <p:cNvSpPr/>
          <p:nvPr/>
        </p:nvSpPr>
        <p:spPr>
          <a:xfrm>
            <a:off x="725943" y="560950"/>
            <a:ext cx="7985992" cy="5318973"/>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marL="263525" indent="-263525"/>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7"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9</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2329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2839" y="123609"/>
            <a:ext cx="9814837" cy="415498"/>
          </a:xfrm>
          <a:prstGeom prst="rect">
            <a:avLst/>
          </a:prstGeom>
        </p:spPr>
        <p:txBody>
          <a:bodyPr wrap="square">
            <a:spAutoFit/>
          </a:bodyP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sz="2100" b="1" i="0" u="none" strike="noStrike" kern="1200" cap="none" spc="0" normalizeH="0" baseline="0" noProof="0" dirty="0">
                <a:ln>
                  <a:noFill/>
                </a:ln>
                <a:solidFill>
                  <a:prstClr val="black"/>
                </a:solidFill>
                <a:effectLst/>
                <a:uLnTx/>
                <a:uFillTx/>
                <a:latin typeface="Meiryo UI"/>
                <a:ea typeface="Meiryo UI"/>
                <a:cs typeface="+mn-cs"/>
              </a:rPr>
              <a:t>■ </a:t>
            </a:r>
            <a:r>
              <a:rPr kumimoji="0" lang="ja-JP" altLang="en-US" sz="2100" b="1" i="0" u="none" strike="noStrike" kern="1200" cap="none" spc="0" normalizeH="0" baseline="0" noProof="0" dirty="0" smtClean="0">
                <a:ln>
                  <a:noFill/>
                </a:ln>
                <a:solidFill>
                  <a:prstClr val="black"/>
                </a:solidFill>
                <a:effectLst/>
                <a:uLnTx/>
                <a:uFillTx/>
                <a:latin typeface="Meiryo UI"/>
                <a:ea typeface="Meiryo UI"/>
                <a:cs typeface="+mn-cs"/>
              </a:rPr>
              <a:t>副首都実現への国レベルでの対応の粗いイメージ 　</a:t>
            </a:r>
            <a:r>
              <a:rPr kumimoji="0" lang="en-US" altLang="ja-JP" sz="1200"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1200" i="0" u="none" strike="noStrike" kern="1200" cap="none" spc="0" normalizeH="0" baseline="0" noProof="0" dirty="0" smtClean="0">
                <a:ln>
                  <a:noFill/>
                </a:ln>
                <a:solidFill>
                  <a:prstClr val="black"/>
                </a:solidFill>
                <a:effectLst/>
                <a:uLnTx/>
                <a:uFillTx/>
                <a:latin typeface="Meiryo UI"/>
                <a:ea typeface="Meiryo UI"/>
                <a:cs typeface="+mn-cs"/>
              </a:rPr>
              <a:t>次回議論テーマ</a:t>
            </a:r>
            <a:endParaRPr kumimoji="0" lang="ja-JP" altLang="en-US" sz="120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4" name="表 3"/>
          <p:cNvGraphicFramePr>
            <a:graphicFrameLocks noGrp="1"/>
          </p:cNvGraphicFramePr>
          <p:nvPr>
            <p:extLst>
              <p:ext uri="{D42A27DB-BD31-4B8C-83A1-F6EECF244321}">
                <p14:modId xmlns:p14="http://schemas.microsoft.com/office/powerpoint/2010/main" val="1453668504"/>
              </p:ext>
            </p:extLst>
          </p:nvPr>
        </p:nvGraphicFramePr>
        <p:xfrm>
          <a:off x="262839" y="2260455"/>
          <a:ext cx="6732000" cy="4790478"/>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4140312282"/>
                    </a:ext>
                  </a:extLst>
                </a:gridCol>
                <a:gridCol w="1728000">
                  <a:extLst>
                    <a:ext uri="{9D8B030D-6E8A-4147-A177-3AD203B41FA5}">
                      <a16:colId xmlns:a16="http://schemas.microsoft.com/office/drawing/2014/main" val="1461061500"/>
                    </a:ext>
                  </a:extLst>
                </a:gridCol>
                <a:gridCol w="1008000">
                  <a:extLst>
                    <a:ext uri="{9D8B030D-6E8A-4147-A177-3AD203B41FA5}">
                      <a16:colId xmlns:a16="http://schemas.microsoft.com/office/drawing/2014/main" val="1398361486"/>
                    </a:ext>
                  </a:extLst>
                </a:gridCol>
                <a:gridCol w="1008000">
                  <a:extLst>
                    <a:ext uri="{9D8B030D-6E8A-4147-A177-3AD203B41FA5}">
                      <a16:colId xmlns:a16="http://schemas.microsoft.com/office/drawing/2014/main" val="1433130706"/>
                    </a:ext>
                  </a:extLst>
                </a:gridCol>
                <a:gridCol w="1980000">
                  <a:extLst>
                    <a:ext uri="{9D8B030D-6E8A-4147-A177-3AD203B41FA5}">
                      <a16:colId xmlns:a16="http://schemas.microsoft.com/office/drawing/2014/main" val="1593480719"/>
                    </a:ext>
                  </a:extLst>
                </a:gridCol>
              </a:tblGrid>
              <a:tr h="442574">
                <a:tc>
                  <a:txBody>
                    <a:bodyPr/>
                    <a:lstStyle/>
                    <a:p>
                      <a:endParaRPr kumimoji="1" lang="ja-JP" altLang="en-US" sz="1500" dirty="0">
                        <a:latin typeface="Meiryo UI" panose="020B0604030504040204" pitchFamily="50" charset="-128"/>
                        <a:ea typeface="Meiryo UI" panose="020B0604030504040204" pitchFamily="50" charset="-128"/>
                      </a:endParaRPr>
                    </a:p>
                  </a:txBody>
                  <a:tcPr marL="95991" marR="95991" marT="47995" marB="47995">
                    <a:solidFill>
                      <a:schemeClr val="bg1">
                        <a:lumMod val="85000"/>
                      </a:schemeClr>
                    </a:solidFill>
                  </a:tcPr>
                </a:tc>
                <a:tc gridSpan="4">
                  <a:txBody>
                    <a:bodyPr/>
                    <a:lstStyle/>
                    <a:p>
                      <a:pPr algn="ctr"/>
                      <a:r>
                        <a:rPr kumimoji="1" lang="ja-JP" altLang="en-US" sz="1500" dirty="0" smtClean="0">
                          <a:latin typeface="Meiryo UI" panose="020B0604030504040204" pitchFamily="50" charset="-128"/>
                          <a:ea typeface="Meiryo UI" panose="020B0604030504040204" pitchFamily="50" charset="-128"/>
                        </a:rPr>
                        <a:t>考えられる対応</a:t>
                      </a:r>
                      <a:endParaRPr kumimoji="1" lang="ja-JP" altLang="en-US" sz="15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46185743"/>
                  </a:ext>
                </a:extLst>
              </a:tr>
              <a:tr h="1168884">
                <a:tc>
                  <a:txBody>
                    <a:bodyPr/>
                    <a:lstStyle/>
                    <a:p>
                      <a:pPr algn="ctr"/>
                      <a:r>
                        <a:rPr kumimoji="1" lang="ja-JP" altLang="en-US" sz="1400" dirty="0" smtClean="0">
                          <a:latin typeface="Meiryo UI" panose="020B0604030504040204" pitchFamily="50" charset="-128"/>
                          <a:ea typeface="Meiryo UI" panose="020B0604030504040204" pitchFamily="50" charset="-128"/>
                        </a:rPr>
                        <a:t>位置づけ</a:t>
                      </a:r>
                      <a:endParaRPr kumimoji="1" lang="ja-JP" altLang="en-US" sz="14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r>
                        <a:rPr lang="ja-JP" altLang="en-US" sz="1400" dirty="0" smtClean="0">
                          <a:latin typeface="Meiryo UI" panose="020B0604030504040204" pitchFamily="50" charset="-128"/>
                          <a:ea typeface="Meiryo UI" panose="020B0604030504040204" pitchFamily="50" charset="-128"/>
                        </a:rPr>
                        <a:t>（新たな法律）</a:t>
                      </a:r>
                      <a:endParaRPr lang="en-US" altLang="ja-JP" sz="1400" dirty="0" smtClean="0">
                        <a:latin typeface="Meiryo UI" panose="020B0604030504040204" pitchFamily="50" charset="-128"/>
                        <a:ea typeface="Meiryo UI" panose="020B0604030504040204" pitchFamily="50" charset="-128"/>
                      </a:endParaRPr>
                    </a:p>
                    <a:p>
                      <a:pPr marL="87313" indent="-87313"/>
                      <a:r>
                        <a:rPr lang="ja-JP" altLang="en-US" sz="1400" dirty="0" smtClean="0">
                          <a:latin typeface="Meiryo UI" panose="020B0604030504040204" pitchFamily="50" charset="-128"/>
                          <a:ea typeface="Meiryo UI" panose="020B0604030504040204" pitchFamily="50" charset="-128"/>
                        </a:rPr>
                        <a:t>・副首都を位置づける法律の制定</a:t>
                      </a:r>
                      <a:endParaRPr lang="ja-JP" altLang="en-US" sz="1400" dirty="0">
                        <a:latin typeface="Meiryo UI" panose="020B0604030504040204" pitchFamily="50" charset="-128"/>
                        <a:ea typeface="Meiryo UI" panose="020B0604030504040204" pitchFamily="50" charset="-128"/>
                      </a:endParaRPr>
                    </a:p>
                  </a:txBody>
                  <a:tcPr marL="95991" marR="95991" marT="47995" marB="47995">
                    <a:lnR w="12700" cap="flat" cmpd="sng" algn="ctr">
                      <a:solidFill>
                        <a:schemeClr val="tx1"/>
                      </a:solidFill>
                      <a:prstDash val="solid"/>
                      <a:round/>
                      <a:headEnd type="none" w="med" len="med"/>
                      <a:tailEnd type="none" w="med" len="med"/>
                    </a:lnR>
                  </a:tcPr>
                </a:tc>
                <a:tc gridSpan="2">
                  <a:txBody>
                    <a:bodyPr/>
                    <a:lstStyle/>
                    <a:p>
                      <a:r>
                        <a:rPr lang="ja-JP" altLang="en-US" sz="1400" dirty="0" smtClean="0">
                          <a:latin typeface="Meiryo UI" panose="020B0604030504040204" pitchFamily="50" charset="-128"/>
                          <a:ea typeface="Meiryo UI" panose="020B0604030504040204" pitchFamily="50" charset="-128"/>
                        </a:rPr>
                        <a:t>（法律改正）</a:t>
                      </a:r>
                      <a:endParaRPr lang="en-US" altLang="ja-JP" sz="1400" dirty="0" smtClean="0">
                        <a:latin typeface="Meiryo UI" panose="020B0604030504040204" pitchFamily="50" charset="-128"/>
                        <a:ea typeface="Meiryo UI" panose="020B0604030504040204" pitchFamily="50" charset="-128"/>
                      </a:endParaRPr>
                    </a:p>
                    <a:p>
                      <a:pPr marL="87313" indent="-87313"/>
                      <a:r>
                        <a:rPr kumimoji="1" lang="ja-JP" altLang="en-US" sz="1400" kern="1200" dirty="0" smtClean="0">
                          <a:solidFill>
                            <a:schemeClr val="tx1"/>
                          </a:solidFill>
                          <a:latin typeface="Meiryo UI" panose="020B0604030504040204" pitchFamily="50" charset="-128"/>
                          <a:ea typeface="Meiryo UI" panose="020B0604030504040204" pitchFamily="50" charset="-128"/>
                          <a:cs typeface="+mn-cs"/>
                        </a:rPr>
                        <a:t>・国土形成計画法、近畿圏整備法を改正し、副首都（圏）を位置づけ</a:t>
                      </a:r>
                      <a:endParaRPr kumimoji="1" lang="ja-JP" altLang="en-US" sz="1400" kern="1200" dirty="0">
                        <a:solidFill>
                          <a:schemeClr val="tx1"/>
                        </a:solidFill>
                        <a:latin typeface="Meiryo UI" panose="020B0604030504040204" pitchFamily="50" charset="-128"/>
                        <a:ea typeface="Meiryo UI" panose="020B0604030504040204" pitchFamily="50" charset="-128"/>
                        <a:cs typeface="+mn-cs"/>
                      </a:endParaRPr>
                    </a:p>
                  </a:txBody>
                  <a:tcPr marL="95991" marR="95991" marT="47995" marB="479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tc>
                <a:tc>
                  <a:txBody>
                    <a:bodyPr/>
                    <a:lstStyle/>
                    <a:p>
                      <a:r>
                        <a:rPr lang="ja-JP" altLang="en-US" sz="1400" dirty="0" smtClean="0">
                          <a:latin typeface="Meiryo UI" panose="020B0604030504040204" pitchFamily="50" charset="-128"/>
                          <a:ea typeface="Meiryo UI" panose="020B0604030504040204" pitchFamily="50" charset="-128"/>
                        </a:rPr>
                        <a:t>（計画）</a:t>
                      </a:r>
                      <a:endParaRPr lang="en-US" altLang="ja-JP" sz="1400" dirty="0" smtClean="0">
                        <a:latin typeface="Meiryo UI" panose="020B0604030504040204" pitchFamily="50" charset="-128"/>
                        <a:ea typeface="Meiryo UI" panose="020B0604030504040204" pitchFamily="50" charset="-128"/>
                      </a:endParaRPr>
                    </a:p>
                    <a:p>
                      <a:pPr marL="87313" indent="-87313"/>
                      <a:r>
                        <a:rPr lang="ja-JP" altLang="en-US" sz="1400" dirty="0" smtClean="0">
                          <a:latin typeface="Meiryo UI" panose="020B0604030504040204" pitchFamily="50" charset="-128"/>
                          <a:ea typeface="Meiryo UI" panose="020B0604030504040204" pitchFamily="50" charset="-128"/>
                        </a:rPr>
                        <a:t>・国土形成計画、近畿圏整備計画に副首都（圏）を位置づけ</a:t>
                      </a:r>
                      <a:endParaRPr lang="ja-JP" altLang="en-US" sz="1400" dirty="0">
                        <a:latin typeface="Meiryo UI" panose="020B0604030504040204" pitchFamily="50" charset="-128"/>
                        <a:ea typeface="Meiryo UI" panose="020B0604030504040204" pitchFamily="50" charset="-128"/>
                      </a:endParaRPr>
                    </a:p>
                  </a:txBody>
                  <a:tcPr marL="95991" marR="95991" marT="47995" marB="4799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98500527"/>
                  </a:ext>
                </a:extLst>
              </a:tr>
              <a:tr h="1138070">
                <a:tc>
                  <a:txBody>
                    <a:bodyPr/>
                    <a:lstStyle/>
                    <a:p>
                      <a:pPr algn="ctr"/>
                      <a:r>
                        <a:rPr kumimoji="1" lang="ja-JP" altLang="en-US" sz="1400" dirty="0" smtClean="0">
                          <a:latin typeface="Meiryo UI" panose="020B0604030504040204" pitchFamily="50" charset="-128"/>
                          <a:ea typeface="Meiryo UI" panose="020B0604030504040204" pitchFamily="50" charset="-128"/>
                        </a:rPr>
                        <a:t>推進体制</a:t>
                      </a:r>
                      <a:endParaRPr kumimoji="1" lang="ja-JP" altLang="en-US" sz="14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gridSpan="2">
                  <a:txBody>
                    <a:bodyPr/>
                    <a:lstStyle/>
                    <a:p>
                      <a:r>
                        <a:rPr lang="ja-JP" altLang="en-US" sz="1400" dirty="0" smtClean="0">
                          <a:latin typeface="Meiryo UI" panose="020B0604030504040204" pitchFamily="50" charset="-128"/>
                          <a:ea typeface="Meiryo UI" panose="020B0604030504040204" pitchFamily="50" charset="-128"/>
                        </a:rPr>
                        <a:t>（国レベル）</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・担当大臣の設置</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・会議、推進本部の設置</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・専属の行政組織の設置</a:t>
                      </a:r>
                      <a:endParaRPr lang="en-US" altLang="ja-JP" sz="1400" dirty="0" smtClean="0">
                        <a:latin typeface="Meiryo UI" panose="020B0604030504040204" pitchFamily="50" charset="-128"/>
                        <a:ea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endParaRPr>
                    </a:p>
                  </a:txBody>
                  <a:tcPr marL="95991" marR="95991" marT="47995" marB="47995">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tc>
                <a:tc gridSpan="2">
                  <a:txBody>
                    <a:bodyPr/>
                    <a:lstStyle/>
                    <a:p>
                      <a:r>
                        <a:rPr lang="ja-JP" altLang="en-US" sz="1400" dirty="0" smtClean="0">
                          <a:latin typeface="Meiryo UI" panose="020B0604030504040204" pitchFamily="50" charset="-128"/>
                          <a:ea typeface="Meiryo UI" panose="020B0604030504040204" pitchFamily="50" charset="-128"/>
                        </a:rPr>
                        <a:t>（国・地方）</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・国との協議の場の設置</a:t>
                      </a:r>
                      <a:endParaRPr lang="ja-JP" altLang="en-US" sz="1400" dirty="0">
                        <a:latin typeface="Meiryo UI" panose="020B0604030504040204" pitchFamily="50" charset="-128"/>
                        <a:ea typeface="Meiryo UI" panose="020B0604030504040204" pitchFamily="50" charset="-128"/>
                      </a:endParaRPr>
                    </a:p>
                  </a:txBody>
                  <a:tcPr marL="95991" marR="95991" marT="47995" marB="47995">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815164187"/>
                  </a:ext>
                </a:extLst>
              </a:tr>
              <a:tr h="1960871">
                <a:tc>
                  <a:txBody>
                    <a:bodyPr/>
                    <a:lstStyle/>
                    <a:p>
                      <a:pPr algn="ctr"/>
                      <a:r>
                        <a:rPr kumimoji="1" lang="ja-JP" altLang="en-US" sz="1400" dirty="0" smtClean="0">
                          <a:latin typeface="Meiryo UI" panose="020B0604030504040204" pitchFamily="50" charset="-128"/>
                          <a:ea typeface="Meiryo UI" panose="020B0604030504040204" pitchFamily="50" charset="-128"/>
                        </a:rPr>
                        <a:t>政策推進</a:t>
                      </a:r>
                      <a:endParaRPr kumimoji="1" lang="en-US" altLang="ja-JP" sz="1500" dirty="0" smtClean="0">
                        <a:latin typeface="Meiryo UI" panose="020B0604030504040204" pitchFamily="50" charset="-128"/>
                        <a:ea typeface="Meiryo UI" panose="020B0604030504040204" pitchFamily="50" charset="-128"/>
                      </a:endParaRPr>
                    </a:p>
                    <a:p>
                      <a:pPr algn="ctr"/>
                      <a:endParaRPr kumimoji="1" lang="en-US" altLang="ja-JP" sz="1500" dirty="0" smtClean="0">
                        <a:latin typeface="Meiryo UI" panose="020B0604030504040204" pitchFamily="50" charset="-128"/>
                        <a:ea typeface="Meiryo UI" panose="020B0604030504040204" pitchFamily="50" charset="-128"/>
                      </a:endParaRPr>
                    </a:p>
                    <a:p>
                      <a:pPr algn="ctr"/>
                      <a:endParaRPr kumimoji="1" lang="en-US" altLang="ja-JP" sz="1500" dirty="0" smtClean="0">
                        <a:latin typeface="Meiryo UI" panose="020B0604030504040204" pitchFamily="50" charset="-128"/>
                        <a:ea typeface="Meiryo UI" panose="020B0604030504040204" pitchFamily="50" charset="-128"/>
                      </a:endParaRPr>
                    </a:p>
                  </a:txBody>
                  <a:tcPr marL="95991" marR="95991" marT="47995" marB="47995" anchor="ctr">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（国責務の根拠明確化）</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73025" marR="0" lvl="0" indent="-73025" algn="l" defTabSz="959937" rtl="0" eaLnBrk="1" fontAlgn="auto" latinLnBrk="0" hangingPunct="1">
                        <a:lnSpc>
                          <a:spcPct val="100000"/>
                        </a:lnSpc>
                        <a:spcBef>
                          <a:spcPts val="0"/>
                        </a:spcBef>
                        <a:spcAft>
                          <a:spcPts val="0"/>
                        </a:spcAft>
                        <a:buClrTx/>
                        <a:buSzTx/>
                        <a:buFontTx/>
                        <a:buNone/>
                        <a:tabLst/>
                        <a:defRPr/>
                      </a:pPr>
                      <a:r>
                        <a:rPr kumimoji="1" lang="ja-JP" altLang="en-US" sz="1400" kern="1200" noProof="0" dirty="0" smtClean="0">
                          <a:solidFill>
                            <a:schemeClr val="tx1"/>
                          </a:solidFill>
                          <a:latin typeface="Meiryo UI" panose="020B0604030504040204" pitchFamily="50" charset="-128"/>
                          <a:ea typeface="Meiryo UI" panose="020B0604030504040204" pitchFamily="50" charset="-128"/>
                          <a:cs typeface="+mn-cs"/>
                        </a:rPr>
                        <a:t>・副首都の整備（機能強化）が国家目標であることを明確にする新たな法律の制定</a:t>
                      </a:r>
                      <a:endParaRPr kumimoji="1" lang="en-US" altLang="ja-JP" sz="1400" kern="1200" noProof="0" dirty="0" smtClean="0">
                        <a:solidFill>
                          <a:schemeClr val="tx1"/>
                        </a:solidFill>
                        <a:latin typeface="Meiryo UI" panose="020B0604030504040204" pitchFamily="50" charset="-128"/>
                        <a:ea typeface="Meiryo UI" panose="020B0604030504040204" pitchFamily="50" charset="-128"/>
                        <a:cs typeface="+mn-cs"/>
                      </a:endParaRPr>
                    </a:p>
                    <a:p>
                      <a:pPr marL="87313" marR="0" lvl="0" indent="-87313" algn="l" defTabSz="95993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・国における計画の策定と、予算その他の国の施策における副首都整備（機能強化）の努力義務を課す</a:t>
                      </a:r>
                      <a:endParaRPr kumimoji="1" lang="en-US" altLang="ja-JP"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59937"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endParaRPr lang="ja-JP" altLang="en-US" dirty="0">
                        <a:latin typeface="Meiryo UI" panose="020B0604030504040204" pitchFamily="50" charset="-128"/>
                        <a:ea typeface="Meiryo UI" panose="020B0604030504040204" pitchFamily="50" charset="-128"/>
                      </a:endParaRPr>
                    </a:p>
                  </a:txBody>
                  <a:tcPr marL="95991" marR="95991" marT="47995" marB="47995">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tc>
                <a:tc gridSpan="2">
                  <a:txBody>
                    <a:bodyPr/>
                    <a:lstStyle/>
                    <a:p>
                      <a:r>
                        <a:rPr lang="ja-JP" altLang="en-US" sz="1400" dirty="0" smtClean="0">
                          <a:latin typeface="Meiryo UI" panose="020B0604030504040204" pitchFamily="50" charset="-128"/>
                          <a:ea typeface="Meiryo UI" panose="020B0604030504040204" pitchFamily="50" charset="-128"/>
                        </a:rPr>
                        <a:t>（具体の施策メニュー）</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・国からの権限、財源移譲、</a:t>
                      </a:r>
                      <a:endParaRPr lang="en-US" altLang="ja-JP" sz="1400" dirty="0" smtClean="0">
                        <a:latin typeface="Meiryo UI" panose="020B0604030504040204" pitchFamily="50" charset="-128"/>
                        <a:ea typeface="Meiryo UI" panose="020B0604030504040204" pitchFamily="50" charset="-128"/>
                      </a:endParaRPr>
                    </a:p>
                    <a:p>
                      <a:r>
                        <a:rPr lang="ja-JP" altLang="en-US" sz="1400" baseline="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規制緩和、特区</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・国出先機関の移管</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・国機関の移転</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等</a:t>
                      </a:r>
                      <a:endParaRPr lang="en-US" altLang="ja-JP" sz="1400" dirty="0" smtClean="0">
                        <a:latin typeface="Meiryo UI" panose="020B0604030504040204" pitchFamily="50" charset="-128"/>
                        <a:ea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海外都市の事例も参考に</a:t>
                      </a:r>
                      <a:endParaRPr lang="ja-JP" altLang="en-US" sz="1400" dirty="0">
                        <a:latin typeface="Meiryo UI" panose="020B0604030504040204" pitchFamily="50" charset="-128"/>
                        <a:ea typeface="Meiryo UI" panose="020B0604030504040204" pitchFamily="50" charset="-128"/>
                      </a:endParaRPr>
                    </a:p>
                  </a:txBody>
                  <a:tcPr marL="95991" marR="95991" marT="47995" marB="47995">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2069457051"/>
                  </a:ext>
                </a:extLst>
              </a:tr>
            </a:tbl>
          </a:graphicData>
        </a:graphic>
      </p:graphicFrame>
      <p:sp>
        <p:nvSpPr>
          <p:cNvPr id="5" name="正方形/長方形 4"/>
          <p:cNvSpPr/>
          <p:nvPr/>
        </p:nvSpPr>
        <p:spPr>
          <a:xfrm>
            <a:off x="234403" y="541440"/>
            <a:ext cx="9694837" cy="14004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59937" rtl="0" eaLnBrk="0" fontAlgn="base" latinLnBrk="0" hangingPunct="0">
              <a:lnSpc>
                <a:spcPts val="2100"/>
              </a:lnSpc>
              <a:spcBef>
                <a:spcPct val="0"/>
              </a:spcBef>
              <a:spcAft>
                <a:spcPct val="0"/>
              </a:spcAft>
              <a:buClrTx/>
              <a:buSzTx/>
              <a:buFontTx/>
              <a:buNone/>
              <a:tabLst/>
              <a:defRPr/>
            </a:pPr>
            <a:r>
              <a:rPr kumimoji="0" lang="ja-JP" altLang="en-US"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0" lang="ja-JP" altLang="en-US" sz="140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自らの取組みを</a:t>
            </a:r>
            <a:r>
              <a:rPr lang="ja-JP" altLang="en-US" sz="1400" dirty="0">
                <a:solidFill>
                  <a:srgbClr val="000000"/>
                </a:solidFill>
                <a:latin typeface="Meiryo UI" panose="020B0604030504040204" pitchFamily="50" charset="-128"/>
                <a:ea typeface="Meiryo UI" panose="020B0604030504040204" pitchFamily="50" charset="-128"/>
              </a:rPr>
              <a:t>基盤</a:t>
            </a:r>
            <a:r>
              <a:rPr kumimoji="0" lang="ja-JP" altLang="en-US" sz="140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に、</a:t>
            </a:r>
            <a:r>
              <a:rPr lang="ja-JP" altLang="en-US" sz="1400" noProof="0" dirty="0">
                <a:solidFill>
                  <a:srgbClr val="000000"/>
                </a:solidFill>
                <a:latin typeface="Meiryo UI" panose="020B0604030504040204" pitchFamily="50" charset="-128"/>
                <a:ea typeface="Meiryo UI" panose="020B0604030504040204" pitchFamily="50" charset="-128"/>
              </a:rPr>
              <a:t>併せて</a:t>
            </a:r>
            <a:r>
              <a:rPr lang="ja-JP" altLang="en-US" sz="1400" dirty="0" smtClean="0">
                <a:solidFill>
                  <a:srgbClr val="000000"/>
                </a:solidFill>
                <a:latin typeface="Meiryo UI" panose="020B0604030504040204" pitchFamily="50" charset="-128"/>
                <a:ea typeface="Meiryo UI" panose="020B0604030504040204" pitchFamily="50" charset="-128"/>
              </a:rPr>
              <a:t>国家的見地からの</a:t>
            </a:r>
            <a:r>
              <a:rPr kumimoji="0" lang="ja-JP" altLang="en-US" sz="140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後押し</a:t>
            </a:r>
            <a:r>
              <a:rPr lang="ja-JP" altLang="en-US" sz="1400" dirty="0" smtClean="0">
                <a:solidFill>
                  <a:srgbClr val="000000"/>
                </a:solidFill>
                <a:latin typeface="Meiryo UI" panose="020B0604030504040204" pitchFamily="50" charset="-128"/>
                <a:ea typeface="Meiryo UI" panose="020B0604030504040204" pitchFamily="50" charset="-128"/>
              </a:rPr>
              <a:t>を求めるスタンス。（地域の経済・ウェルビーイングの面＋国家政策の面）</a:t>
            </a:r>
            <a:endParaRPr kumimoji="0" lang="en-US" altLang="ja-JP" sz="140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59937" rtl="0" eaLnBrk="0" fontAlgn="base" latinLnBrk="0" hangingPunct="0">
              <a:lnSpc>
                <a:spcPts val="2100"/>
              </a:lnSpc>
              <a:spcBef>
                <a:spcPct val="0"/>
              </a:spcBef>
              <a:spcAft>
                <a:spcPct val="0"/>
              </a:spcAft>
              <a:buClrTx/>
              <a:buSzTx/>
              <a:buFontTx/>
              <a:buNone/>
              <a:tabLst/>
              <a:defRPr/>
            </a:pPr>
            <a:r>
              <a:rPr kumimoji="0" lang="ja-JP" altLang="en-US" sz="1400" b="1"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0"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位置づけ</a:t>
            </a:r>
            <a:r>
              <a:rPr kumimoji="0"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推進体制</a:t>
            </a:r>
            <a:r>
              <a:rPr kumimoji="0"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政策推進</a:t>
            </a:r>
            <a:r>
              <a:rPr kumimoji="0"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の３つの観点に分けて、考えられる国の対応を粗くイメージしてみた。</a:t>
            </a:r>
            <a:endParaRPr kumimoji="0"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59937" rtl="0" eaLnBrk="0" fontAlgn="base" latinLnBrk="0" hangingPunct="0">
              <a:lnSpc>
                <a:spcPts val="2100"/>
              </a:lnSpc>
              <a:spcBef>
                <a:spcPct val="0"/>
              </a:spcBef>
              <a:spcAft>
                <a:spcPct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対応の形としては、新たに法律で</a:t>
            </a: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規定</a:t>
            </a: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することや、法律改正で規定すること、法律に基づく計画に規定するなどが考えられる。</a:t>
            </a:r>
            <a:endParaRPr kumimoji="0"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defTabSz="959937" eaLnBrk="0" fontAlgn="base" hangingPunct="0">
              <a:lnSpc>
                <a:spcPts val="2100"/>
              </a:lnSpc>
              <a:spcBef>
                <a:spcPct val="0"/>
              </a:spcBef>
              <a:spcAft>
                <a:spcPct val="0"/>
              </a:spcAft>
            </a:pPr>
            <a:r>
              <a:rPr lang="ja-JP" altLang="en-US" sz="1400" b="1" dirty="0">
                <a:solidFill>
                  <a:srgbClr val="000000"/>
                </a:solidFill>
                <a:latin typeface="Meiryo UI" panose="020B0604030504040204" pitchFamily="50" charset="-128"/>
                <a:ea typeface="Meiryo UI" panose="020B0604030504040204" pitchFamily="50" charset="-128"/>
              </a:rPr>
              <a:t>●　</a:t>
            </a:r>
            <a:r>
              <a:rPr lang="en-US" altLang="ja-JP" sz="1400" dirty="0" smtClean="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位置づけ</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推進体制</a:t>
            </a:r>
            <a:r>
              <a:rPr lang="en-US" altLang="ja-JP" sz="1400" dirty="0">
                <a:solidFill>
                  <a:srgbClr val="000000"/>
                </a:solidFill>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政策推進</a:t>
            </a:r>
            <a:r>
              <a:rPr lang="en-US" altLang="ja-JP" sz="1400" dirty="0">
                <a:solidFill>
                  <a:srgbClr val="000000"/>
                </a:solidFill>
                <a:latin typeface="Meiryo UI" panose="020B0604030504040204" pitchFamily="50" charset="-128"/>
                <a:ea typeface="Meiryo UI" panose="020B0604030504040204" pitchFamily="50" charset="-128"/>
              </a:rPr>
              <a:t>】 </a:t>
            </a:r>
            <a:r>
              <a:rPr lang="ja-JP" altLang="en-US" sz="1400" dirty="0">
                <a:solidFill>
                  <a:srgbClr val="000000"/>
                </a:solidFill>
                <a:latin typeface="Meiryo UI" panose="020B0604030504040204" pitchFamily="50" charset="-128"/>
                <a:ea typeface="Meiryo UI" panose="020B0604030504040204" pitchFamily="50" charset="-128"/>
              </a:rPr>
              <a:t>が個々になされることもあれば、２つを合わせて、</a:t>
            </a:r>
            <a:r>
              <a:rPr lang="ja-JP" altLang="en-US" sz="1400" dirty="0" smtClean="0">
                <a:solidFill>
                  <a:srgbClr val="000000"/>
                </a:solidFill>
                <a:latin typeface="Meiryo UI" panose="020B0604030504040204" pitchFamily="50" charset="-128"/>
                <a:ea typeface="Meiryo UI" panose="020B0604030504040204" pitchFamily="50" charset="-128"/>
              </a:rPr>
              <a:t>また３つを</a:t>
            </a:r>
            <a:r>
              <a:rPr lang="ja-JP" altLang="en-US" sz="1400" dirty="0">
                <a:solidFill>
                  <a:srgbClr val="000000"/>
                </a:solidFill>
                <a:latin typeface="Meiryo UI" panose="020B0604030504040204" pitchFamily="50" charset="-128"/>
                <a:ea typeface="Meiryo UI" panose="020B0604030504040204" pitchFamily="50" charset="-128"/>
              </a:rPr>
              <a:t>合わせてなされることも考えられる。</a:t>
            </a:r>
            <a:endParaRPr lang="en-US" altLang="ja-JP" sz="14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rPr>
              <a:t>　　⇒それぞれの対応の利点、課題など詳細を比較表にして、次回意見交換会（分科会）で議論したい。</a:t>
            </a:r>
            <a:endParaRPr lang="en-US" altLang="ja-JP" sz="1400" dirty="0">
              <a:solidFill>
                <a:srgbClr val="000000"/>
              </a:solidFill>
              <a:latin typeface="Meiryo UI" panose="020B0604030504040204" pitchFamily="50" charset="-128"/>
              <a:ea typeface="Meiryo UI" panose="020B0604030504040204" pitchFamily="50" charset="-128"/>
            </a:endParaRPr>
          </a:p>
          <a:p>
            <a:pPr marL="0" marR="0" lvl="0" indent="0" algn="l" defTabSz="959937" rtl="0" eaLnBrk="0" fontAlgn="base" latinLnBrk="0" hangingPunct="0">
              <a:lnSpc>
                <a:spcPts val="2100"/>
              </a:lnSpc>
              <a:spcBef>
                <a:spcPct val="0"/>
              </a:spcBef>
              <a:spcAft>
                <a:spcPct val="0"/>
              </a:spcAft>
              <a:buClrTx/>
              <a:buSzTx/>
              <a:buFontTx/>
              <a:buNone/>
              <a:tabLst/>
              <a:defRPr/>
            </a:pPr>
            <a:endParaRPr kumimoji="0"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59937" rtl="0" eaLnBrk="0" fontAlgn="base" latinLnBrk="0" hangingPunct="0">
              <a:lnSpc>
                <a:spcPts val="2100"/>
              </a:lnSpc>
              <a:spcBef>
                <a:spcPct val="0"/>
              </a:spcBef>
              <a:spcAft>
                <a:spcPct val="0"/>
              </a:spcAft>
              <a:buClrTx/>
              <a:buSzTx/>
              <a:buFontTx/>
              <a:buNone/>
              <a:tabLst/>
              <a:defRPr/>
            </a:pP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0" lang="en-US" altLang="ja-JP"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959937" rtl="0" eaLnBrk="0" fontAlgn="base" latinLnBrk="0" hangingPunct="0">
              <a:lnSpc>
                <a:spcPts val="2100"/>
              </a:lnSpc>
              <a:spcBef>
                <a:spcPct val="0"/>
              </a:spcBef>
              <a:spcAft>
                <a:spcPct val="0"/>
              </a:spcAft>
              <a:buClrTx/>
              <a:buSzTx/>
              <a:buFontTx/>
              <a:buNone/>
              <a:tabLst/>
              <a:defRPr/>
            </a:pPr>
            <a:r>
              <a:rPr kumimoji="0" lang="ja-JP" altLang="en-US" sz="14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n-cs"/>
              </a:rPr>
              <a:t>　　　　 </a:t>
            </a:r>
            <a:endParaRPr kumimoji="0" lang="en-US" altLang="ja-JP"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6" name="正方形/長方形 5"/>
          <p:cNvSpPr/>
          <p:nvPr/>
        </p:nvSpPr>
        <p:spPr>
          <a:xfrm>
            <a:off x="7049419" y="1945865"/>
            <a:ext cx="3066130" cy="318549"/>
          </a:xfrm>
          <a:prstGeom prst="rect">
            <a:avLst/>
          </a:prstGeom>
        </p:spPr>
        <p:txBody>
          <a:bodyPr wrap="square">
            <a:spAutoFit/>
          </a:bodyP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sz="1470" b="1" i="0" u="none" strike="noStrike" kern="1200" cap="none" spc="0" normalizeH="0" baseline="0" noProof="0" dirty="0">
                <a:ln>
                  <a:noFill/>
                </a:ln>
                <a:solidFill>
                  <a:prstClr val="black"/>
                </a:solidFill>
                <a:effectLst/>
                <a:uLnTx/>
                <a:uFillTx/>
                <a:latin typeface="Meiryo UI"/>
                <a:ea typeface="Meiryo UI"/>
                <a:cs typeface="+mn-cs"/>
              </a:rPr>
              <a:t>○検討にあたって、考えられる視点</a:t>
            </a:r>
          </a:p>
        </p:txBody>
      </p:sp>
      <p:sp>
        <p:nvSpPr>
          <p:cNvPr id="8" name="ホームベース 7"/>
          <p:cNvSpPr/>
          <p:nvPr/>
        </p:nvSpPr>
        <p:spPr>
          <a:xfrm flipH="1">
            <a:off x="7135142" y="2264414"/>
            <a:ext cx="2879823" cy="4731160"/>
          </a:xfrm>
          <a:prstGeom prst="homePlate">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●既存の法律、計画、政策メニュー</a:t>
            </a: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等との整合性</a:t>
            </a: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●それぞれ</a:t>
            </a:r>
            <a:r>
              <a:rPr kumimoji="1" lang="ja-JP" altLang="en-US" sz="1470" b="0" i="0" u="none" strike="noStrike" kern="1200" cap="none" spc="0" normalizeH="0" baseline="0" noProof="0" dirty="0">
                <a:ln>
                  <a:noFill/>
                </a:ln>
                <a:solidFill>
                  <a:prstClr val="black"/>
                </a:solidFill>
                <a:effectLst/>
                <a:uLnTx/>
                <a:uFillTx/>
                <a:latin typeface="Meiryo UI"/>
                <a:ea typeface="Meiryo UI"/>
                <a:cs typeface="+mn-cs"/>
              </a:rPr>
              <a:t>の</a:t>
            </a: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対応の副首都実現へ</a:t>
            </a: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の実効性</a:t>
            </a: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　（経済産業面からの実効性等）</a:t>
            </a: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●それぞれの対応の実現可能性</a:t>
            </a: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dirty="0">
                <a:solidFill>
                  <a:prstClr val="black"/>
                </a:solidFill>
                <a:latin typeface="Meiryo UI"/>
                <a:ea typeface="Meiryo UI"/>
              </a:rPr>
              <a:t>　</a:t>
            </a:r>
            <a:r>
              <a:rPr kumimoji="1" lang="ja-JP" altLang="en-US" sz="1470" dirty="0" smtClean="0">
                <a:solidFill>
                  <a:prstClr val="black"/>
                </a:solidFill>
                <a:latin typeface="Meiryo UI"/>
                <a:ea typeface="Meiryo UI"/>
              </a:rPr>
              <a:t>（関西各府県市、さらにその他府</a:t>
            </a:r>
            <a:endParaRPr kumimoji="1" lang="en-US" altLang="ja-JP" sz="1470" dirty="0" smtClean="0">
              <a:solidFill>
                <a:prstClr val="black"/>
              </a:solidFill>
              <a:latin typeface="Meiryo UI"/>
              <a:ea typeface="Meiryo UI"/>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dirty="0">
                <a:solidFill>
                  <a:prstClr val="black"/>
                </a:solidFill>
                <a:latin typeface="Meiryo UI"/>
                <a:ea typeface="Meiryo UI"/>
              </a:rPr>
              <a:t>　</a:t>
            </a:r>
            <a:r>
              <a:rPr kumimoji="1" lang="ja-JP" altLang="en-US" sz="1470" dirty="0" smtClean="0">
                <a:solidFill>
                  <a:prstClr val="black"/>
                </a:solidFill>
                <a:latin typeface="Meiryo UI"/>
                <a:ea typeface="Meiryo UI"/>
              </a:rPr>
              <a:t>　県市の理解含む）</a:t>
            </a: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●国・地方関係のあり方</a:t>
            </a: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●大阪・関西以外の地方への影響</a:t>
            </a: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全国レベルの地域政策との整合性</a:t>
            </a:r>
            <a:endParaRPr kumimoji="1" lang="en-US" altLang="ja-JP" sz="1470"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1" lang="en-US" altLang="ja-JP" sz="147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1" lang="ja-JP" altLang="en-US" sz="1470" b="0" i="0" u="none" strike="noStrike" kern="1200" cap="none" spc="0" normalizeH="0" baseline="0" noProof="0" dirty="0" smtClean="0">
                <a:ln>
                  <a:noFill/>
                </a:ln>
                <a:solidFill>
                  <a:prstClr val="black"/>
                </a:solidFill>
                <a:effectLst/>
                <a:uLnTx/>
                <a:uFillTx/>
                <a:latin typeface="Meiryo UI"/>
                <a:ea typeface="Meiryo UI"/>
                <a:cs typeface="+mn-cs"/>
              </a:rPr>
              <a:t>　　　　　　　　　　　　　　　　　　　　等</a:t>
            </a:r>
            <a:endParaRPr kumimoji="1" lang="en-US" altLang="ja-JP" sz="147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0" name="正方形/長方形 9"/>
          <p:cNvSpPr/>
          <p:nvPr/>
        </p:nvSpPr>
        <p:spPr>
          <a:xfrm>
            <a:off x="1926500" y="1941906"/>
            <a:ext cx="3066130" cy="318549"/>
          </a:xfrm>
          <a:prstGeom prst="rect">
            <a:avLst/>
          </a:prstGeom>
        </p:spPr>
        <p:txBody>
          <a:bodyPr wrap="square">
            <a:spAutoFit/>
          </a:bodyP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sz="1470" b="1" i="0" u="none" strike="noStrike" kern="1200" cap="none" spc="0" normalizeH="0" baseline="0" noProof="0" dirty="0" smtClean="0">
                <a:ln>
                  <a:noFill/>
                </a:ln>
                <a:solidFill>
                  <a:prstClr val="black"/>
                </a:solidFill>
                <a:effectLst/>
                <a:uLnTx/>
                <a:uFillTx/>
                <a:latin typeface="Meiryo UI"/>
                <a:ea typeface="Meiryo UI"/>
                <a:cs typeface="+mn-cs"/>
              </a:rPr>
              <a:t>　　　　　　　　</a:t>
            </a:r>
            <a:r>
              <a:rPr kumimoji="0" lang="en-US" altLang="ja-JP" sz="1470" b="1" i="0" u="none" strike="noStrike" kern="1200" cap="none" spc="0" normalizeH="0" baseline="0" noProof="0" dirty="0" smtClean="0">
                <a:ln>
                  <a:noFill/>
                </a:ln>
                <a:solidFill>
                  <a:prstClr val="black"/>
                </a:solidFill>
                <a:effectLst/>
                <a:uLnTx/>
                <a:uFillTx/>
                <a:latin typeface="Meiryo UI"/>
                <a:ea typeface="Meiryo UI"/>
                <a:cs typeface="+mn-cs"/>
              </a:rPr>
              <a:t>【</a:t>
            </a:r>
            <a:r>
              <a:rPr kumimoji="0" lang="ja-JP" altLang="en-US" sz="1470" b="1" i="0" u="none" strike="noStrike" kern="1200" cap="none" spc="0" normalizeH="0" baseline="0" noProof="0" dirty="0" smtClean="0">
                <a:ln>
                  <a:noFill/>
                </a:ln>
                <a:solidFill>
                  <a:prstClr val="black"/>
                </a:solidFill>
                <a:effectLst/>
                <a:uLnTx/>
                <a:uFillTx/>
                <a:latin typeface="Meiryo UI"/>
                <a:ea typeface="Meiryo UI"/>
                <a:cs typeface="+mn-cs"/>
              </a:rPr>
              <a:t>国レベルでの対応</a:t>
            </a:r>
            <a:r>
              <a:rPr kumimoji="0" lang="en-US" altLang="ja-JP" sz="1470" b="1" i="0" u="none" strike="noStrike" kern="1200" cap="none" spc="0" normalizeH="0" baseline="0" noProof="0" dirty="0" smtClean="0">
                <a:ln>
                  <a:noFill/>
                </a:ln>
                <a:solidFill>
                  <a:prstClr val="black"/>
                </a:solidFill>
                <a:effectLst/>
                <a:uLnTx/>
                <a:uFillTx/>
                <a:latin typeface="Meiryo UI"/>
                <a:ea typeface="Meiryo UI"/>
                <a:cs typeface="+mn-cs"/>
              </a:rPr>
              <a:t>】</a:t>
            </a:r>
            <a:endParaRPr kumimoji="0" lang="ja-JP" altLang="en-US" sz="147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1" name="スライド番号プレースホルダー 1"/>
          <p:cNvSpPr txBox="1">
            <a:spLocks/>
          </p:cNvSpPr>
          <p:nvPr/>
        </p:nvSpPr>
        <p:spPr>
          <a:xfrm>
            <a:off x="8058150" y="69278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10</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65609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33217" y="82004"/>
            <a:ext cx="9329459" cy="383182"/>
          </a:xfrm>
          <a:prstGeom prst="rect">
            <a:avLst/>
          </a:prstGeom>
          <a:noFill/>
        </p:spPr>
        <p:txBody>
          <a:bodyPr wrap="square" rtlCol="0">
            <a:spAutoFit/>
          </a:bodyPr>
          <a:lstStyle/>
          <a:p>
            <a:pPr defTabSz="479969"/>
            <a:r>
              <a:rPr kumimoji="1" lang="ja-JP" altLang="en-US" sz="1890" b="1" dirty="0" smtClean="0">
                <a:solidFill>
                  <a:prstClr val="black"/>
                </a:solidFill>
                <a:latin typeface="Meiryo UI" panose="020B0604030504040204" pitchFamily="50" charset="-128"/>
                <a:ea typeface="Meiryo UI" panose="020B0604030504040204" pitchFamily="50" charset="-128"/>
              </a:rPr>
              <a:t>■参考：海外の成長都市の分析</a:t>
            </a:r>
            <a:r>
              <a:rPr kumimoji="1" lang="ja-JP" altLang="en-US" sz="1890" b="1" dirty="0">
                <a:solidFill>
                  <a:prstClr val="black"/>
                </a:solidFill>
                <a:latin typeface="Meiryo UI" panose="020B0604030504040204" pitchFamily="50" charset="-128"/>
                <a:ea typeface="Meiryo UI" panose="020B0604030504040204" pitchFamily="50" charset="-128"/>
              </a:rPr>
              <a:t>から考えられる</a:t>
            </a:r>
            <a:r>
              <a:rPr kumimoji="1" lang="ja-JP" altLang="en-US" sz="1890" b="1" dirty="0" smtClean="0">
                <a:solidFill>
                  <a:prstClr val="black"/>
                </a:solidFill>
                <a:latin typeface="Meiryo UI" panose="020B0604030504040204" pitchFamily="50" charset="-128"/>
                <a:ea typeface="Meiryo UI" panose="020B0604030504040204" pitchFamily="50" charset="-128"/>
              </a:rPr>
              <a:t>示唆　</a:t>
            </a:r>
            <a:r>
              <a:rPr kumimoji="1" lang="en-US" altLang="ja-JP" sz="1200" dirty="0">
                <a:solidFill>
                  <a:prstClr val="black"/>
                </a:solidFill>
                <a:latin typeface="Meiryo UI" panose="020B0604030504040204" pitchFamily="50" charset="-128"/>
                <a:ea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rPr>
              <a:t>第８回意見交換会（分科会　</a:t>
            </a:r>
            <a:r>
              <a:rPr kumimoji="1" lang="en-US" altLang="ja-JP" sz="1200" dirty="0" smtClean="0">
                <a:solidFill>
                  <a:prstClr val="black"/>
                </a:solidFill>
                <a:latin typeface="Meiryo UI" panose="020B0604030504040204" pitchFamily="50" charset="-128"/>
                <a:ea typeface="Meiryo UI" panose="020B0604030504040204" pitchFamily="50" charset="-128"/>
              </a:rPr>
              <a:t>2022.5.25</a:t>
            </a:r>
            <a:r>
              <a:rPr kumimoji="1" lang="ja-JP" altLang="en-US" sz="1200" dirty="0" smtClean="0">
                <a:solidFill>
                  <a:prstClr val="black"/>
                </a:solidFill>
                <a:latin typeface="Meiryo UI" panose="020B0604030504040204" pitchFamily="50" charset="-128"/>
                <a:ea typeface="Meiryo UI" panose="020B0604030504040204" pitchFamily="50" charset="-128"/>
              </a:rPr>
              <a:t>）資料再掲</a:t>
            </a:r>
            <a:endParaRPr kumimoji="1" lang="ja-JP" altLang="en-US" sz="1200" dirty="0">
              <a:solidFill>
                <a:prstClr val="black"/>
              </a:solidFill>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410761107"/>
              </p:ext>
            </p:extLst>
          </p:nvPr>
        </p:nvGraphicFramePr>
        <p:xfrm>
          <a:off x="488070" y="563092"/>
          <a:ext cx="9379357" cy="6118013"/>
        </p:xfrm>
        <a:graphic>
          <a:graphicData uri="http://schemas.openxmlformats.org/drawingml/2006/table">
            <a:tbl>
              <a:tblPr firstRow="1" firstCol="1" bandRow="1">
                <a:tableStyleId>{5940675A-B579-460E-94D1-54222C63F5DA}</a:tableStyleId>
              </a:tblPr>
              <a:tblGrid>
                <a:gridCol w="870171">
                  <a:extLst>
                    <a:ext uri="{9D8B030D-6E8A-4147-A177-3AD203B41FA5}">
                      <a16:colId xmlns:a16="http://schemas.microsoft.com/office/drawing/2014/main" val="250017759"/>
                    </a:ext>
                  </a:extLst>
                </a:gridCol>
                <a:gridCol w="1412978">
                  <a:extLst>
                    <a:ext uri="{9D8B030D-6E8A-4147-A177-3AD203B41FA5}">
                      <a16:colId xmlns:a16="http://schemas.microsoft.com/office/drawing/2014/main" val="2876130793"/>
                    </a:ext>
                  </a:extLst>
                </a:gridCol>
                <a:gridCol w="5404208">
                  <a:extLst>
                    <a:ext uri="{9D8B030D-6E8A-4147-A177-3AD203B41FA5}">
                      <a16:colId xmlns:a16="http://schemas.microsoft.com/office/drawing/2014/main" val="4127123373"/>
                    </a:ext>
                  </a:extLst>
                </a:gridCol>
                <a:gridCol w="1692000">
                  <a:extLst>
                    <a:ext uri="{9D8B030D-6E8A-4147-A177-3AD203B41FA5}">
                      <a16:colId xmlns:a16="http://schemas.microsoft.com/office/drawing/2014/main" val="2634401720"/>
                    </a:ext>
                  </a:extLst>
                </a:gridCol>
              </a:tblGrid>
              <a:tr h="516805">
                <a:tc>
                  <a:txBody>
                    <a:bodyPr/>
                    <a:lstStyle/>
                    <a:p>
                      <a:pPr algn="ctr">
                        <a:spcAft>
                          <a:spcPts val="0"/>
                        </a:spcAft>
                      </a:pPr>
                      <a:r>
                        <a:rPr lang="ja-JP" sz="1500" b="1" kern="100" dirty="0">
                          <a:effectLst/>
                          <a:latin typeface="Meiryo UI" panose="020B0604030504040204" pitchFamily="50" charset="-128"/>
                          <a:ea typeface="Meiryo UI" panose="020B0604030504040204" pitchFamily="50" charset="-128"/>
                        </a:rPr>
                        <a:t>検討</a:t>
                      </a:r>
                      <a:r>
                        <a:rPr lang="ja-JP" sz="1500" b="1" kern="100" dirty="0" smtClean="0">
                          <a:effectLst/>
                          <a:latin typeface="Meiryo UI" panose="020B0604030504040204" pitchFamily="50" charset="-128"/>
                          <a:ea typeface="Meiryo UI" panose="020B0604030504040204" pitchFamily="50" charset="-128"/>
                        </a:rPr>
                        <a:t>の</a:t>
                      </a:r>
                      <a:endParaRPr lang="en-US" altLang="ja-JP" sz="1500" b="1" kern="100" dirty="0" smtClean="0">
                        <a:effectLst/>
                        <a:latin typeface="Meiryo UI" panose="020B0604030504040204" pitchFamily="50" charset="-128"/>
                        <a:ea typeface="Meiryo UI" panose="020B0604030504040204" pitchFamily="50" charset="-128"/>
                      </a:endParaRPr>
                    </a:p>
                    <a:p>
                      <a:pPr algn="ctr">
                        <a:spcAft>
                          <a:spcPts val="0"/>
                        </a:spcAft>
                      </a:pPr>
                      <a:r>
                        <a:rPr lang="ja-JP" sz="1500" b="1" kern="100" dirty="0" smtClean="0">
                          <a:effectLst/>
                          <a:latin typeface="Meiryo UI" panose="020B0604030504040204" pitchFamily="50" charset="-128"/>
                          <a:ea typeface="Meiryo UI" panose="020B0604030504040204" pitchFamily="50" charset="-128"/>
                        </a:rPr>
                        <a:t>側面</a:t>
                      </a:r>
                      <a:endParaRPr lang="ja-JP" sz="15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solidFill>
                      <a:schemeClr val="accent1">
                        <a:lumMod val="40000"/>
                        <a:lumOff val="60000"/>
                      </a:schemeClr>
                    </a:solidFill>
                  </a:tcPr>
                </a:tc>
                <a:tc>
                  <a:txBody>
                    <a:bodyPr/>
                    <a:lstStyle/>
                    <a:p>
                      <a:pPr algn="ctr">
                        <a:spcAft>
                          <a:spcPts val="0"/>
                        </a:spcAft>
                      </a:pPr>
                      <a:r>
                        <a:rPr lang="ja-JP" sz="1500" b="1" kern="100" dirty="0" smtClean="0">
                          <a:effectLst/>
                          <a:latin typeface="Meiryo UI" panose="020B0604030504040204" pitchFamily="50" charset="-128"/>
                          <a:ea typeface="Meiryo UI" panose="020B0604030504040204" pitchFamily="50" charset="-128"/>
                        </a:rPr>
                        <a:t>観</a:t>
                      </a:r>
                      <a:r>
                        <a:rPr lang="ja-JP" altLang="en-US" sz="1500" b="1" kern="100" dirty="0" smtClean="0">
                          <a:effectLst/>
                          <a:latin typeface="Meiryo UI" panose="020B0604030504040204" pitchFamily="50" charset="-128"/>
                          <a:ea typeface="Meiryo UI" panose="020B0604030504040204" pitchFamily="50" charset="-128"/>
                        </a:rPr>
                        <a:t>　</a:t>
                      </a:r>
                      <a:r>
                        <a:rPr lang="ja-JP" sz="1500" b="1" kern="100" dirty="0" smtClean="0">
                          <a:effectLst/>
                          <a:latin typeface="Meiryo UI" panose="020B0604030504040204" pitchFamily="50" charset="-128"/>
                          <a:ea typeface="Meiryo UI" panose="020B0604030504040204" pitchFamily="50" charset="-128"/>
                        </a:rPr>
                        <a:t>点</a:t>
                      </a:r>
                      <a:endParaRPr lang="ja-JP" sz="15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solidFill>
                      <a:schemeClr val="accent1">
                        <a:lumMod val="40000"/>
                        <a:lumOff val="60000"/>
                      </a:schemeClr>
                    </a:solidFill>
                  </a:tcPr>
                </a:tc>
                <a:tc>
                  <a:txBody>
                    <a:bodyPr/>
                    <a:lstStyle/>
                    <a:p>
                      <a:pPr algn="ctr">
                        <a:spcAft>
                          <a:spcPts val="0"/>
                        </a:spcAft>
                      </a:pPr>
                      <a:r>
                        <a:rPr lang="ja-JP" altLang="en-US" sz="1500" b="1" kern="100" dirty="0" smtClean="0">
                          <a:effectLst/>
                          <a:latin typeface="Meiryo UI" panose="020B0604030504040204" pitchFamily="50" charset="-128"/>
                          <a:ea typeface="Meiryo UI" panose="020B0604030504040204" pitchFamily="50" charset="-128"/>
                          <a:cs typeface="+mn-cs"/>
                        </a:rPr>
                        <a:t>示唆</a:t>
                      </a:r>
                      <a:endParaRPr lang="ja-JP" sz="15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solidFill>
                      <a:schemeClr val="accent1">
                        <a:lumMod val="40000"/>
                        <a:lumOff val="60000"/>
                      </a:schemeClr>
                    </a:solidFill>
                  </a:tcPr>
                </a:tc>
                <a:tc>
                  <a:txBody>
                    <a:bodyPr/>
                    <a:lstStyle/>
                    <a:p>
                      <a:pPr algn="ctr">
                        <a:spcAft>
                          <a:spcPts val="0"/>
                        </a:spcAft>
                      </a:pPr>
                      <a:r>
                        <a:rPr lang="ja-JP" altLang="en-US" sz="1500" b="1" kern="100" dirty="0" smtClean="0">
                          <a:effectLst/>
                          <a:latin typeface="Meiryo UI" panose="020B0604030504040204" pitchFamily="50" charset="-128"/>
                          <a:ea typeface="Meiryo UI" panose="020B0604030504040204" pitchFamily="50" charset="-128"/>
                        </a:rPr>
                        <a:t>参　考</a:t>
                      </a:r>
                      <a:endParaRPr lang="en-US" altLang="ja-JP" sz="1500" b="1" kern="100" dirty="0" smtClean="0">
                        <a:effectLst/>
                        <a:latin typeface="Meiryo UI" panose="020B0604030504040204" pitchFamily="50" charset="-128"/>
                        <a:ea typeface="Meiryo UI" panose="020B0604030504040204" pitchFamily="50" charset="-128"/>
                      </a:endParaRPr>
                    </a:p>
                    <a:p>
                      <a:pPr algn="l">
                        <a:spcAft>
                          <a:spcPts val="0"/>
                        </a:spcAft>
                      </a:pPr>
                      <a:r>
                        <a:rPr lang="ja-JP" altLang="en-US" sz="1000" b="1" kern="100" dirty="0" smtClean="0">
                          <a:effectLst/>
                          <a:latin typeface="Meiryo UI" panose="020B0604030504040204" pitchFamily="50" charset="-128"/>
                          <a:ea typeface="Meiryo UI" panose="020B0604030504040204" pitchFamily="50" charset="-128"/>
                        </a:rPr>
                        <a:t>　　大阪の関係</a:t>
                      </a:r>
                      <a:r>
                        <a:rPr lang="ja-JP" sz="1000" b="1" kern="100" dirty="0" smtClean="0">
                          <a:effectLst/>
                          <a:latin typeface="Meiryo UI" panose="020B0604030504040204" pitchFamily="50" charset="-128"/>
                          <a:ea typeface="Meiryo UI" panose="020B0604030504040204" pitchFamily="50" charset="-128"/>
                        </a:rPr>
                        <a:t>施策</a:t>
                      </a:r>
                      <a:r>
                        <a:rPr lang="ja-JP" altLang="en-US" sz="1000" b="1" kern="100" dirty="0" smtClean="0">
                          <a:effectLst/>
                          <a:latin typeface="Meiryo UI" panose="020B0604030504040204" pitchFamily="50" charset="-128"/>
                          <a:ea typeface="Meiryo UI" panose="020B0604030504040204" pitchFamily="50" charset="-128"/>
                        </a:rPr>
                        <a:t>等</a:t>
                      </a:r>
                      <a:endParaRPr lang="ja-JP" sz="10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solidFill>
                      <a:schemeClr val="accent1">
                        <a:lumMod val="40000"/>
                        <a:lumOff val="60000"/>
                      </a:schemeClr>
                    </a:solidFill>
                  </a:tcPr>
                </a:tc>
                <a:extLst>
                  <a:ext uri="{0D108BD9-81ED-4DB2-BD59-A6C34878D82A}">
                    <a16:rowId xmlns:a16="http://schemas.microsoft.com/office/drawing/2014/main" val="3991396672"/>
                  </a:ext>
                </a:extLst>
              </a:tr>
              <a:tr h="2161407">
                <a:tc rowSpan="3">
                  <a:txBody>
                    <a:bodyPr/>
                    <a:lstStyle/>
                    <a:p>
                      <a:pPr algn="ctr">
                        <a:spcAft>
                          <a:spcPts val="0"/>
                        </a:spcAft>
                      </a:pPr>
                      <a:r>
                        <a:rPr lang="ja-JP" sz="1500" kern="100" dirty="0">
                          <a:effectLst/>
                          <a:latin typeface="Meiryo UI" panose="020B0604030504040204" pitchFamily="50" charset="-128"/>
                          <a:ea typeface="Meiryo UI" panose="020B0604030504040204" pitchFamily="50" charset="-128"/>
                        </a:rPr>
                        <a:t>政策</a:t>
                      </a:r>
                      <a:endParaRPr lang="ja-JP" sz="15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tc>
                <a:tc>
                  <a:txBody>
                    <a:bodyPr/>
                    <a:lstStyle/>
                    <a:p>
                      <a:pPr algn="just">
                        <a:spcAft>
                          <a:spcPts val="0"/>
                        </a:spcAft>
                      </a:pPr>
                      <a:r>
                        <a:rPr lang="ja-JP" sz="1500" kern="100" dirty="0">
                          <a:effectLst/>
                          <a:latin typeface="Meiryo UI" panose="020B0604030504040204" pitchFamily="50" charset="-128"/>
                          <a:ea typeface="Meiryo UI" panose="020B0604030504040204" pitchFamily="50" charset="-128"/>
                        </a:rPr>
                        <a:t>産業構造の転換</a:t>
                      </a:r>
                      <a:endParaRPr lang="ja-JP" sz="15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tc>
                <a:tc>
                  <a:txBody>
                    <a:bodyPr/>
                    <a:lstStyle/>
                    <a:p>
                      <a:pPr marL="174625" lvl="0" indent="-174625" algn="just">
                        <a:spcAft>
                          <a:spcPts val="600"/>
                        </a:spcAft>
                        <a:buFont typeface="Meiryo UI" panose="020B0604030504040204" pitchFamily="50" charset="-128"/>
                        <a:buChar char="◯"/>
                      </a:pPr>
                      <a:r>
                        <a:rPr lang="ja-JP" sz="1300" kern="100" dirty="0">
                          <a:solidFill>
                            <a:schemeClr val="tx1"/>
                          </a:solidFill>
                          <a:effectLst/>
                          <a:latin typeface="Meiryo UI" panose="020B0604030504040204" pitchFamily="50" charset="-128"/>
                          <a:ea typeface="Meiryo UI" panose="020B0604030504040204" pitchFamily="50" charset="-128"/>
                        </a:rPr>
                        <a:t>地域経済をけん引してきた重工業の衰退に起因した人口減、雇用減等による都市の衰退を契機として、地域経済の振興と雇用の確保、生活の向上を持続させるために</a:t>
                      </a:r>
                      <a:r>
                        <a:rPr lang="ja-JP" sz="1300" kern="100" dirty="0" smtClean="0">
                          <a:solidFill>
                            <a:schemeClr val="tx1"/>
                          </a:solidFill>
                          <a:effectLst/>
                          <a:latin typeface="Meiryo UI" panose="020B0604030504040204" pitchFamily="50" charset="-128"/>
                          <a:ea typeface="Meiryo UI" panose="020B0604030504040204" pitchFamily="50" charset="-128"/>
                        </a:rPr>
                        <a:t>、</a:t>
                      </a:r>
                      <a:r>
                        <a:rPr lang="ja-JP" altLang="en-US" sz="1300" b="1" kern="100" dirty="0" smtClean="0">
                          <a:solidFill>
                            <a:schemeClr val="tx1"/>
                          </a:solidFill>
                          <a:effectLst/>
                          <a:latin typeface="Meiryo UI" panose="020B0604030504040204" pitchFamily="50" charset="-128"/>
                          <a:ea typeface="Meiryo UI" panose="020B0604030504040204" pitchFamily="50" charset="-128"/>
                        </a:rPr>
                        <a:t>既存産業の高度化に加え、</a:t>
                      </a:r>
                      <a:r>
                        <a:rPr lang="ja-JP" sz="1300" b="1" kern="100" dirty="0" smtClean="0">
                          <a:solidFill>
                            <a:schemeClr val="tx1"/>
                          </a:solidFill>
                          <a:effectLst/>
                          <a:latin typeface="Meiryo UI" panose="020B0604030504040204" pitchFamily="50" charset="-128"/>
                          <a:ea typeface="Meiryo UI" panose="020B0604030504040204" pitchFamily="50" charset="-128"/>
                        </a:rPr>
                        <a:t>地域</a:t>
                      </a:r>
                      <a:r>
                        <a:rPr lang="ja-JP" sz="1300" b="1" kern="100" dirty="0">
                          <a:solidFill>
                            <a:schemeClr val="tx1"/>
                          </a:solidFill>
                          <a:effectLst/>
                          <a:latin typeface="Meiryo UI" panose="020B0604030504040204" pitchFamily="50" charset="-128"/>
                          <a:ea typeface="Meiryo UI" panose="020B0604030504040204" pitchFamily="50" charset="-128"/>
                        </a:rPr>
                        <a:t>産業の新分野へ構造転換を図っていく</a:t>
                      </a:r>
                      <a:r>
                        <a:rPr lang="ja-JP" sz="1300" kern="100" dirty="0">
                          <a:solidFill>
                            <a:schemeClr val="tx1"/>
                          </a:solidFill>
                          <a:effectLst/>
                          <a:latin typeface="Meiryo UI" panose="020B0604030504040204" pitchFamily="50" charset="-128"/>
                          <a:ea typeface="Meiryo UI" panose="020B0604030504040204" pitchFamily="50" charset="-128"/>
                        </a:rPr>
                        <a:t>ことが、都市経営上極めて重要なファクターになっているのではないか。</a:t>
                      </a:r>
                    </a:p>
                    <a:p>
                      <a:pPr marL="174625" lvl="0" indent="-174625" algn="just">
                        <a:spcAft>
                          <a:spcPts val="600"/>
                        </a:spcAft>
                        <a:buFont typeface="Meiryo UI" panose="020B0604030504040204" pitchFamily="50" charset="-128"/>
                        <a:buChar char="◯"/>
                      </a:pPr>
                      <a:r>
                        <a:rPr lang="ja-JP" sz="1300" kern="100" dirty="0" smtClean="0">
                          <a:solidFill>
                            <a:schemeClr val="tx1"/>
                          </a:solidFill>
                          <a:effectLst/>
                          <a:latin typeface="Meiryo UI" panose="020B0604030504040204" pitchFamily="50" charset="-128"/>
                          <a:ea typeface="Meiryo UI" panose="020B0604030504040204" pitchFamily="50" charset="-128"/>
                        </a:rPr>
                        <a:t>国際的</a:t>
                      </a:r>
                      <a:r>
                        <a:rPr lang="ja-JP" sz="1300" kern="100" dirty="0">
                          <a:solidFill>
                            <a:schemeClr val="tx1"/>
                          </a:solidFill>
                          <a:effectLst/>
                          <a:latin typeface="Meiryo UI" panose="020B0604030504040204" pitchFamily="50" charset="-128"/>
                          <a:ea typeface="Meiryo UI" panose="020B0604030504040204" pitchFamily="50" charset="-128"/>
                        </a:rPr>
                        <a:t>な経済情勢や社会潮流に柔軟に対応し</a:t>
                      </a:r>
                      <a:r>
                        <a:rPr lang="ja-JP" sz="1300" kern="100" dirty="0" smtClean="0">
                          <a:solidFill>
                            <a:schemeClr val="tx1"/>
                          </a:solidFill>
                          <a:effectLst/>
                          <a:latin typeface="Meiryo UI" panose="020B0604030504040204" pitchFamily="50" charset="-128"/>
                          <a:ea typeface="Meiryo UI" panose="020B0604030504040204" pitchFamily="50" charset="-128"/>
                        </a:rPr>
                        <a:t>、</a:t>
                      </a:r>
                      <a:r>
                        <a:rPr lang="en-US" altLang="ja-JP" sz="1300" b="1" kern="100" dirty="0" smtClean="0">
                          <a:solidFill>
                            <a:schemeClr val="tx1"/>
                          </a:solidFill>
                          <a:effectLst/>
                          <a:latin typeface="Meiryo UI" panose="020B0604030504040204" pitchFamily="50" charset="-128"/>
                          <a:ea typeface="Meiryo UI" panose="020B0604030504040204" pitchFamily="50" charset="-128"/>
                        </a:rPr>
                        <a:t>DX</a:t>
                      </a:r>
                      <a:r>
                        <a:rPr lang="ja-JP" sz="1300" b="1" kern="100" dirty="0" err="1" smtClean="0">
                          <a:solidFill>
                            <a:schemeClr val="tx1"/>
                          </a:solidFill>
                          <a:effectLst/>
                          <a:latin typeface="Meiryo UI" panose="020B0604030504040204" pitchFamily="50" charset="-128"/>
                          <a:ea typeface="Meiryo UI" panose="020B0604030504040204" pitchFamily="50" charset="-128"/>
                        </a:rPr>
                        <a:t>、</a:t>
                      </a:r>
                      <a:r>
                        <a:rPr lang="ja-JP" sz="1300" b="1" kern="100" dirty="0">
                          <a:solidFill>
                            <a:schemeClr val="tx1"/>
                          </a:solidFill>
                          <a:effectLst/>
                          <a:latin typeface="Meiryo UI" panose="020B0604030504040204" pitchFamily="50" charset="-128"/>
                          <a:ea typeface="Meiryo UI" panose="020B0604030504040204" pitchFamily="50" charset="-128"/>
                        </a:rPr>
                        <a:t>脱炭素、エネルギー等の社会課題の解決をめざした産業の育成</a:t>
                      </a:r>
                      <a:r>
                        <a:rPr lang="ja-JP" sz="1300" kern="100" dirty="0">
                          <a:solidFill>
                            <a:schemeClr val="tx1"/>
                          </a:solidFill>
                          <a:effectLst/>
                          <a:latin typeface="Meiryo UI" panose="020B0604030504040204" pitchFamily="50" charset="-128"/>
                          <a:ea typeface="Meiryo UI" panose="020B0604030504040204" pitchFamily="50" charset="-128"/>
                        </a:rPr>
                        <a:t>を</a:t>
                      </a:r>
                      <a:r>
                        <a:rPr lang="ja-JP" sz="1300" kern="100" dirty="0" smtClean="0">
                          <a:solidFill>
                            <a:schemeClr val="tx1"/>
                          </a:solidFill>
                          <a:effectLst/>
                          <a:latin typeface="Meiryo UI" panose="020B0604030504040204" pitchFamily="50" charset="-128"/>
                          <a:ea typeface="Meiryo UI" panose="020B0604030504040204" pitchFamily="50" charset="-128"/>
                        </a:rPr>
                        <a:t>進めて</a:t>
                      </a:r>
                      <a:r>
                        <a:rPr lang="ja-JP" altLang="en-US" sz="1300" kern="100" dirty="0" smtClean="0">
                          <a:solidFill>
                            <a:schemeClr val="tx1"/>
                          </a:solidFill>
                          <a:effectLst/>
                          <a:latin typeface="Meiryo UI" panose="020B0604030504040204" pitchFamily="50" charset="-128"/>
                          <a:ea typeface="Meiryo UI" panose="020B0604030504040204" pitchFamily="50" charset="-128"/>
                        </a:rPr>
                        <a:t>いくことが重要で</a:t>
                      </a:r>
                      <a:r>
                        <a:rPr lang="ja-JP" sz="1300" kern="100" dirty="0" smtClean="0">
                          <a:solidFill>
                            <a:schemeClr val="tx1"/>
                          </a:solidFill>
                          <a:effectLst/>
                          <a:latin typeface="Meiryo UI" panose="020B0604030504040204" pitchFamily="50" charset="-128"/>
                          <a:ea typeface="Meiryo UI" panose="020B0604030504040204" pitchFamily="50" charset="-128"/>
                        </a:rPr>
                        <a:t>は</a:t>
                      </a:r>
                      <a:r>
                        <a:rPr lang="ja-JP" sz="1300" kern="100" dirty="0">
                          <a:solidFill>
                            <a:schemeClr val="tx1"/>
                          </a:solidFill>
                          <a:effectLst/>
                          <a:latin typeface="Meiryo UI" panose="020B0604030504040204" pitchFamily="50" charset="-128"/>
                          <a:ea typeface="Meiryo UI" panose="020B0604030504040204" pitchFamily="50" charset="-128"/>
                        </a:rPr>
                        <a:t>ないか。</a:t>
                      </a:r>
                    </a:p>
                    <a:p>
                      <a:pPr marL="174625" lvl="0" indent="-174625" algn="just">
                        <a:spcAft>
                          <a:spcPts val="600"/>
                        </a:spcAft>
                        <a:buFont typeface="Meiryo UI" panose="020B0604030504040204" pitchFamily="50" charset="-128"/>
                        <a:buChar char="◯"/>
                      </a:pPr>
                      <a:r>
                        <a:rPr lang="ja-JP" sz="1300" kern="100" dirty="0">
                          <a:solidFill>
                            <a:schemeClr val="tx1"/>
                          </a:solidFill>
                          <a:effectLst/>
                          <a:latin typeface="Meiryo UI" panose="020B0604030504040204" pitchFamily="50" charset="-128"/>
                          <a:ea typeface="Meiryo UI" panose="020B0604030504040204" pitchFamily="50" charset="-128"/>
                        </a:rPr>
                        <a:t>インキュベート施設やイノベーションセンター等、</a:t>
                      </a:r>
                      <a:r>
                        <a:rPr lang="ja-JP" sz="1300" b="1" kern="100" dirty="0">
                          <a:solidFill>
                            <a:schemeClr val="tx1"/>
                          </a:solidFill>
                          <a:effectLst/>
                          <a:latin typeface="Meiryo UI" panose="020B0604030504040204" pitchFamily="50" charset="-128"/>
                          <a:ea typeface="Meiryo UI" panose="020B0604030504040204" pitchFamily="50" charset="-128"/>
                        </a:rPr>
                        <a:t>新しいビジネスの創出につなげるための環境整備、新産業分野のクラスター形成</a:t>
                      </a:r>
                      <a:r>
                        <a:rPr lang="ja-JP" sz="1300" kern="100" dirty="0">
                          <a:solidFill>
                            <a:schemeClr val="tx1"/>
                          </a:solidFill>
                          <a:effectLst/>
                          <a:latin typeface="Meiryo UI" panose="020B0604030504040204" pitchFamily="50" charset="-128"/>
                          <a:ea typeface="Meiryo UI" panose="020B0604030504040204" pitchFamily="50" charset="-128"/>
                        </a:rPr>
                        <a:t>を進めるとともに、</a:t>
                      </a:r>
                      <a:r>
                        <a:rPr lang="ja-JP" sz="1300" b="1" kern="100" dirty="0">
                          <a:solidFill>
                            <a:schemeClr val="tx1"/>
                          </a:solidFill>
                          <a:effectLst/>
                          <a:latin typeface="Meiryo UI" panose="020B0604030504040204" pitchFamily="50" charset="-128"/>
                          <a:ea typeface="Meiryo UI" panose="020B0604030504040204" pitchFamily="50" charset="-128"/>
                        </a:rPr>
                        <a:t>スタートアップ企業への積極的な支援</a:t>
                      </a:r>
                      <a:r>
                        <a:rPr lang="ja-JP" sz="1300" kern="100" dirty="0">
                          <a:solidFill>
                            <a:schemeClr val="tx1"/>
                          </a:solidFill>
                          <a:effectLst/>
                          <a:latin typeface="Meiryo UI" panose="020B0604030504040204" pitchFamily="50" charset="-128"/>
                          <a:ea typeface="Meiryo UI" panose="020B0604030504040204" pitchFamily="50" charset="-128"/>
                        </a:rPr>
                        <a:t>に</a:t>
                      </a:r>
                      <a:r>
                        <a:rPr lang="ja-JP" sz="1300" kern="100" dirty="0" smtClean="0">
                          <a:solidFill>
                            <a:schemeClr val="tx1"/>
                          </a:solidFill>
                          <a:effectLst/>
                          <a:latin typeface="Meiryo UI" panose="020B0604030504040204" pitchFamily="50" charset="-128"/>
                          <a:ea typeface="Meiryo UI" panose="020B0604030504040204" pitchFamily="50" charset="-128"/>
                        </a:rPr>
                        <a:t>取り組んで</a:t>
                      </a:r>
                      <a:r>
                        <a:rPr lang="ja-JP" altLang="en-US" sz="1300" kern="100" dirty="0" smtClean="0">
                          <a:solidFill>
                            <a:schemeClr val="tx1"/>
                          </a:solidFill>
                          <a:effectLst/>
                          <a:latin typeface="Meiryo UI" panose="020B0604030504040204" pitchFamily="50" charset="-128"/>
                          <a:ea typeface="Meiryo UI" panose="020B0604030504040204" pitchFamily="50" charset="-128"/>
                        </a:rPr>
                        <a:t>くことが必要で</a:t>
                      </a:r>
                      <a:r>
                        <a:rPr lang="ja-JP" sz="1300" kern="100" dirty="0" smtClean="0">
                          <a:solidFill>
                            <a:schemeClr val="tx1"/>
                          </a:solidFill>
                          <a:effectLst/>
                          <a:latin typeface="Meiryo UI" panose="020B0604030504040204" pitchFamily="50" charset="-128"/>
                          <a:ea typeface="Meiryo UI" panose="020B0604030504040204" pitchFamily="50" charset="-128"/>
                        </a:rPr>
                        <a:t>は</a:t>
                      </a:r>
                      <a:r>
                        <a:rPr lang="ja-JP" sz="1300" kern="100" dirty="0">
                          <a:solidFill>
                            <a:schemeClr val="tx1"/>
                          </a:solidFill>
                          <a:effectLst/>
                          <a:latin typeface="Meiryo UI" panose="020B0604030504040204" pitchFamily="50" charset="-128"/>
                          <a:ea typeface="Meiryo UI" panose="020B0604030504040204" pitchFamily="50" charset="-128"/>
                        </a:rPr>
                        <a:t>ないか。</a:t>
                      </a:r>
                      <a:endParaRPr lang="ja-JP" sz="13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tc>
                <a:tc>
                  <a:txBody>
                    <a:bodyPr/>
                    <a:lstStyle/>
                    <a:p>
                      <a:pPr marL="93663" lvl="0" indent="-93663" algn="l">
                        <a:spcAft>
                          <a:spcPts val="0"/>
                        </a:spcAft>
                        <a:buFont typeface="Wingdings" panose="05000000000000000000" pitchFamily="2" charset="2"/>
                        <a:buChar char=""/>
                      </a:pPr>
                      <a:r>
                        <a:rPr lang="ja-JP" sz="1300" kern="100" dirty="0">
                          <a:solidFill>
                            <a:schemeClr val="tx1"/>
                          </a:solidFill>
                          <a:effectLst/>
                          <a:latin typeface="Meiryo UI" panose="020B0604030504040204" pitchFamily="50" charset="-128"/>
                          <a:ea typeface="Meiryo UI" panose="020B0604030504040204" pitchFamily="50" charset="-128"/>
                        </a:rPr>
                        <a:t>健康医療関連産業の集積</a:t>
                      </a:r>
                    </a:p>
                    <a:p>
                      <a:pPr marL="93663" lvl="0" indent="-93663" algn="l">
                        <a:spcAft>
                          <a:spcPts val="0"/>
                        </a:spcAft>
                        <a:buFont typeface="Wingdings" panose="05000000000000000000" pitchFamily="2" charset="2"/>
                        <a:buChar char=""/>
                      </a:pPr>
                      <a:r>
                        <a:rPr lang="ja-JP" sz="1300" kern="100" dirty="0">
                          <a:solidFill>
                            <a:schemeClr val="tx1"/>
                          </a:solidFill>
                          <a:effectLst/>
                          <a:latin typeface="Meiryo UI" panose="020B0604030504040204" pitchFamily="50" charset="-128"/>
                          <a:ea typeface="Meiryo UI" panose="020B0604030504040204" pitchFamily="50" charset="-128"/>
                        </a:rPr>
                        <a:t>交通等社会インフラの整備</a:t>
                      </a:r>
                    </a:p>
                    <a:p>
                      <a:pPr marL="93663" lvl="0" indent="-93663" algn="l">
                        <a:spcAft>
                          <a:spcPts val="0"/>
                        </a:spcAft>
                        <a:buFont typeface="Wingdings" panose="05000000000000000000" pitchFamily="2" charset="2"/>
                        <a:buChar char=""/>
                      </a:pPr>
                      <a:r>
                        <a:rPr lang="ja-JP" sz="1300" kern="100" dirty="0">
                          <a:solidFill>
                            <a:schemeClr val="tx1"/>
                          </a:solidFill>
                          <a:effectLst/>
                          <a:latin typeface="Meiryo UI" panose="020B0604030504040204" pitchFamily="50" charset="-128"/>
                          <a:ea typeface="Meiryo UI" panose="020B0604030504040204" pitchFamily="50" charset="-128"/>
                        </a:rPr>
                        <a:t>大阪産業局</a:t>
                      </a:r>
                    </a:p>
                    <a:p>
                      <a:pPr marL="93663" lvl="0" indent="-93663" algn="l">
                        <a:spcAft>
                          <a:spcPts val="0"/>
                        </a:spcAft>
                        <a:buFont typeface="Wingdings" panose="05000000000000000000" pitchFamily="2" charset="2"/>
                        <a:buChar char=""/>
                      </a:pPr>
                      <a:r>
                        <a:rPr lang="ja-JP" sz="1300" kern="100" dirty="0">
                          <a:solidFill>
                            <a:schemeClr val="tx1"/>
                          </a:solidFill>
                          <a:effectLst/>
                          <a:latin typeface="Meiryo UI" panose="020B0604030504040204" pitchFamily="50" charset="-128"/>
                          <a:ea typeface="Meiryo UI" panose="020B0604030504040204" pitchFamily="50" charset="-128"/>
                        </a:rPr>
                        <a:t>大阪産業技術研究所</a:t>
                      </a:r>
                    </a:p>
                    <a:p>
                      <a:pPr marL="93663" lvl="0" indent="-93663" algn="l">
                        <a:spcAft>
                          <a:spcPts val="0"/>
                        </a:spcAft>
                        <a:buFont typeface="Wingdings" panose="05000000000000000000" pitchFamily="2" charset="2"/>
                        <a:buChar char=""/>
                      </a:pPr>
                      <a:r>
                        <a:rPr lang="ja-JP" sz="1300" kern="100" dirty="0">
                          <a:solidFill>
                            <a:schemeClr val="tx1"/>
                          </a:solidFill>
                          <a:effectLst/>
                          <a:latin typeface="Meiryo UI" panose="020B0604030504040204" pitchFamily="50" charset="-128"/>
                          <a:ea typeface="Meiryo UI" panose="020B0604030504040204" pitchFamily="50" charset="-128"/>
                        </a:rPr>
                        <a:t>大阪イノベーションハブ</a:t>
                      </a:r>
                    </a:p>
                    <a:p>
                      <a:pPr marL="93663" lvl="0" indent="-93663" algn="l">
                        <a:spcAft>
                          <a:spcPts val="0"/>
                        </a:spcAft>
                        <a:buFont typeface="Wingdings" panose="05000000000000000000" pitchFamily="2" charset="2"/>
                        <a:buChar char=""/>
                      </a:pPr>
                      <a:r>
                        <a:rPr lang="ja-JP" sz="1300" kern="100" dirty="0">
                          <a:solidFill>
                            <a:schemeClr val="tx1"/>
                          </a:solidFill>
                          <a:effectLst/>
                          <a:latin typeface="Meiryo UI" panose="020B0604030504040204" pitchFamily="50" charset="-128"/>
                          <a:ea typeface="Meiryo UI" panose="020B0604030504040204" pitchFamily="50" charset="-128"/>
                        </a:rPr>
                        <a:t>スマートシティ戦略</a:t>
                      </a:r>
                      <a:endParaRPr lang="ja-JP" sz="13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tc>
                <a:extLst>
                  <a:ext uri="{0D108BD9-81ED-4DB2-BD59-A6C34878D82A}">
                    <a16:rowId xmlns:a16="http://schemas.microsoft.com/office/drawing/2014/main" val="3474340105"/>
                  </a:ext>
                </a:extLst>
              </a:tr>
              <a:tr h="1147069">
                <a:tc vMerge="1">
                  <a:txBody>
                    <a:bodyPr/>
                    <a:lstStyle/>
                    <a:p>
                      <a:endParaRPr kumimoji="1" lang="ja-JP" altLang="en-US"/>
                    </a:p>
                  </a:txBody>
                  <a:tcPr/>
                </a:tc>
                <a:tc>
                  <a:txBody>
                    <a:bodyPr/>
                    <a:lstStyle/>
                    <a:p>
                      <a:pPr algn="just">
                        <a:spcAft>
                          <a:spcPts val="0"/>
                        </a:spcAft>
                      </a:pPr>
                      <a:r>
                        <a:rPr lang="ja-JP" sz="1500" kern="100" dirty="0">
                          <a:effectLst/>
                          <a:latin typeface="Meiryo UI" panose="020B0604030504040204" pitchFamily="50" charset="-128"/>
                          <a:ea typeface="Meiryo UI" panose="020B0604030504040204" pitchFamily="50" charset="-128"/>
                        </a:rPr>
                        <a:t>資金・投資・金融</a:t>
                      </a:r>
                      <a:endParaRPr lang="ja-JP" sz="15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tc>
                <a:tc>
                  <a:txBody>
                    <a:bodyPr/>
                    <a:lstStyle/>
                    <a:p>
                      <a:pPr marL="174625" lvl="0" indent="-174625" algn="just">
                        <a:spcAft>
                          <a:spcPts val="600"/>
                        </a:spcAft>
                        <a:buFont typeface="Meiryo UI" panose="020B0604030504040204" pitchFamily="50" charset="-128"/>
                        <a:buChar char="◯"/>
                      </a:pPr>
                      <a:r>
                        <a:rPr lang="ja-JP" sz="1300" b="1" kern="100" dirty="0">
                          <a:solidFill>
                            <a:schemeClr val="tx1"/>
                          </a:solidFill>
                          <a:effectLst/>
                          <a:latin typeface="Meiryo UI" panose="020B0604030504040204" pitchFamily="50" charset="-128"/>
                          <a:ea typeface="Meiryo UI" panose="020B0604030504040204" pitchFamily="50" charset="-128"/>
                        </a:rPr>
                        <a:t>イノベーションの創出には資金調達が重要な要素</a:t>
                      </a:r>
                      <a:r>
                        <a:rPr lang="ja-JP" sz="1300" kern="100" dirty="0">
                          <a:solidFill>
                            <a:schemeClr val="tx1"/>
                          </a:solidFill>
                          <a:effectLst/>
                          <a:latin typeface="Meiryo UI" panose="020B0604030504040204" pitchFamily="50" charset="-128"/>
                          <a:ea typeface="Meiryo UI" panose="020B0604030504040204" pitchFamily="50" charset="-128"/>
                        </a:rPr>
                        <a:t>となることから</a:t>
                      </a:r>
                      <a:r>
                        <a:rPr lang="ja-JP" sz="1300" b="1" kern="100" dirty="0">
                          <a:solidFill>
                            <a:schemeClr val="tx1"/>
                          </a:solidFill>
                          <a:effectLst/>
                          <a:latin typeface="Meiryo UI" panose="020B0604030504040204" pitchFamily="50" charset="-128"/>
                          <a:ea typeface="Meiryo UI" panose="020B0604030504040204" pitchFamily="50" charset="-128"/>
                        </a:rPr>
                        <a:t>、基金やベンチャーキャピタル、ファンド、税制優遇等、企業誘致や投資・研究開発に係るインセンティブ、資金調達等の制度を整備していくことが必要</a:t>
                      </a:r>
                      <a:r>
                        <a:rPr lang="ja-JP" sz="1300" kern="100" dirty="0" smtClean="0">
                          <a:solidFill>
                            <a:schemeClr val="tx1"/>
                          </a:solidFill>
                          <a:effectLst/>
                          <a:latin typeface="Meiryo UI" panose="020B0604030504040204" pitchFamily="50" charset="-128"/>
                          <a:ea typeface="Meiryo UI" panose="020B0604030504040204" pitchFamily="50" charset="-128"/>
                        </a:rPr>
                        <a:t>では</a:t>
                      </a:r>
                      <a:r>
                        <a:rPr lang="ja-JP" sz="1300" kern="100" dirty="0">
                          <a:solidFill>
                            <a:schemeClr val="tx1"/>
                          </a:solidFill>
                          <a:effectLst/>
                          <a:latin typeface="Meiryo UI" panose="020B0604030504040204" pitchFamily="50" charset="-128"/>
                          <a:ea typeface="Meiryo UI" panose="020B0604030504040204" pitchFamily="50" charset="-128"/>
                        </a:rPr>
                        <a:t>ないか。</a:t>
                      </a:r>
                    </a:p>
                    <a:p>
                      <a:pPr marL="174625" lvl="0" indent="-174625" algn="just">
                        <a:spcAft>
                          <a:spcPts val="600"/>
                        </a:spcAft>
                        <a:buFont typeface="Meiryo UI" panose="020B0604030504040204" pitchFamily="50" charset="-128"/>
                        <a:buChar char="◯"/>
                      </a:pPr>
                      <a:r>
                        <a:rPr lang="ja-JP" sz="1300" kern="100" dirty="0">
                          <a:solidFill>
                            <a:schemeClr val="tx1"/>
                          </a:solidFill>
                          <a:effectLst/>
                          <a:latin typeface="Meiryo UI" panose="020B0604030504040204" pitchFamily="50" charset="-128"/>
                          <a:ea typeface="Meiryo UI" panose="020B0604030504040204" pitchFamily="50" charset="-128"/>
                        </a:rPr>
                        <a:t>金融機能の充実により</a:t>
                      </a:r>
                      <a:r>
                        <a:rPr lang="ja-JP" sz="1300" kern="100" dirty="0" smtClean="0">
                          <a:solidFill>
                            <a:schemeClr val="tx1"/>
                          </a:solidFill>
                          <a:effectLst/>
                          <a:latin typeface="Meiryo UI" panose="020B0604030504040204" pitchFamily="50" charset="-128"/>
                          <a:ea typeface="Meiryo UI" panose="020B0604030504040204" pitchFamily="50" charset="-128"/>
                        </a:rPr>
                        <a:t>、</a:t>
                      </a:r>
                      <a:r>
                        <a:rPr lang="ja-JP" altLang="en-US" sz="1300" kern="100" dirty="0" smtClean="0">
                          <a:solidFill>
                            <a:schemeClr val="tx1"/>
                          </a:solidFill>
                          <a:effectLst/>
                          <a:latin typeface="Meiryo UI" panose="020B0604030504040204" pitchFamily="50" charset="-128"/>
                          <a:ea typeface="Meiryo UI" panose="020B0604030504040204" pitchFamily="50" charset="-128"/>
                        </a:rPr>
                        <a:t>成長分野への</a:t>
                      </a:r>
                      <a:r>
                        <a:rPr lang="ja-JP" sz="1300" kern="100" dirty="0" smtClean="0">
                          <a:solidFill>
                            <a:schemeClr val="tx1"/>
                          </a:solidFill>
                          <a:effectLst/>
                          <a:latin typeface="Meiryo UI" panose="020B0604030504040204" pitchFamily="50" charset="-128"/>
                          <a:ea typeface="Meiryo UI" panose="020B0604030504040204" pitchFamily="50" charset="-128"/>
                        </a:rPr>
                        <a:t>起業</a:t>
                      </a:r>
                      <a:r>
                        <a:rPr lang="ja-JP" sz="1300" kern="100" dirty="0">
                          <a:solidFill>
                            <a:schemeClr val="tx1"/>
                          </a:solidFill>
                          <a:effectLst/>
                          <a:latin typeface="Meiryo UI" panose="020B0604030504040204" pitchFamily="50" charset="-128"/>
                          <a:ea typeface="Meiryo UI" panose="020B0604030504040204" pitchFamily="50" charset="-128"/>
                        </a:rPr>
                        <a:t>、投資、誘致の促進につなげることができるのではないか。</a:t>
                      </a:r>
                      <a:endParaRPr lang="ja-JP" sz="13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tc>
                <a:tc>
                  <a:txBody>
                    <a:bodyPr/>
                    <a:lstStyle/>
                    <a:p>
                      <a:pPr marL="93663" lvl="0" indent="-93663" algn="l">
                        <a:spcAft>
                          <a:spcPts val="0"/>
                        </a:spcAft>
                        <a:buFont typeface="Wingdings" panose="05000000000000000000" pitchFamily="2" charset="2"/>
                        <a:buChar char=""/>
                      </a:pPr>
                      <a:r>
                        <a:rPr lang="ja-JP" sz="1300" kern="100" dirty="0">
                          <a:solidFill>
                            <a:schemeClr val="tx1"/>
                          </a:solidFill>
                          <a:effectLst/>
                          <a:latin typeface="Meiryo UI" panose="020B0604030504040204" pitchFamily="50" charset="-128"/>
                          <a:ea typeface="Meiryo UI" panose="020B0604030504040204" pitchFamily="50" charset="-128"/>
                        </a:rPr>
                        <a:t>国際金融</a:t>
                      </a:r>
                      <a:r>
                        <a:rPr lang="ja-JP" sz="1300" kern="100" dirty="0" smtClean="0">
                          <a:solidFill>
                            <a:schemeClr val="tx1"/>
                          </a:solidFill>
                          <a:effectLst/>
                          <a:latin typeface="Meiryo UI" panose="020B0604030504040204" pitchFamily="50" charset="-128"/>
                          <a:ea typeface="Meiryo UI" panose="020B0604030504040204" pitchFamily="50" charset="-128"/>
                        </a:rPr>
                        <a:t>都市</a:t>
                      </a:r>
                      <a:r>
                        <a:rPr lang="en-US" altLang="ja-JP" sz="1300" kern="100" dirty="0" smtClean="0">
                          <a:solidFill>
                            <a:schemeClr val="tx1"/>
                          </a:solidFill>
                          <a:effectLst/>
                          <a:latin typeface="Meiryo UI" panose="020B0604030504040204" pitchFamily="50" charset="-128"/>
                          <a:ea typeface="Meiryo UI" panose="020B0604030504040204" pitchFamily="50" charset="-128"/>
                        </a:rPr>
                        <a:t>OSA</a:t>
                      </a:r>
                      <a:br>
                        <a:rPr lang="en-US" altLang="ja-JP" sz="1300" kern="100" dirty="0" smtClean="0">
                          <a:solidFill>
                            <a:schemeClr val="tx1"/>
                          </a:solidFill>
                          <a:effectLst/>
                          <a:latin typeface="Meiryo UI" panose="020B0604030504040204" pitchFamily="50" charset="-128"/>
                          <a:ea typeface="Meiryo UI" panose="020B0604030504040204" pitchFamily="50" charset="-128"/>
                        </a:rPr>
                      </a:br>
                      <a:r>
                        <a:rPr lang="en-US" altLang="ja-JP" sz="1300" kern="100" dirty="0" smtClean="0">
                          <a:solidFill>
                            <a:schemeClr val="tx1"/>
                          </a:solidFill>
                          <a:effectLst/>
                          <a:latin typeface="Meiryo UI" panose="020B0604030504040204" pitchFamily="50" charset="-128"/>
                          <a:ea typeface="Meiryo UI" panose="020B0604030504040204" pitchFamily="50" charset="-128"/>
                        </a:rPr>
                        <a:t>KA</a:t>
                      </a:r>
                      <a:r>
                        <a:rPr lang="ja-JP" altLang="en-US" sz="1300" kern="100" dirty="0" smtClean="0">
                          <a:solidFill>
                            <a:schemeClr val="tx1"/>
                          </a:solidFill>
                          <a:effectLst/>
                          <a:latin typeface="Meiryo UI" panose="020B0604030504040204" pitchFamily="50" charset="-128"/>
                          <a:ea typeface="Meiryo UI" panose="020B0604030504040204" pitchFamily="50" charset="-128"/>
                        </a:rPr>
                        <a:t>に向けた取り組み</a:t>
                      </a:r>
                      <a:endParaRPr lang="ja-JP" sz="13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tc>
                <a:extLst>
                  <a:ext uri="{0D108BD9-81ED-4DB2-BD59-A6C34878D82A}">
                    <a16:rowId xmlns:a16="http://schemas.microsoft.com/office/drawing/2014/main" val="426146587"/>
                  </a:ext>
                </a:extLst>
              </a:tr>
              <a:tr h="2292732">
                <a:tc vMerge="1">
                  <a:txBody>
                    <a:bodyPr/>
                    <a:lstStyle/>
                    <a:p>
                      <a:endParaRPr kumimoji="1" lang="ja-JP" altLang="en-US"/>
                    </a:p>
                  </a:txBody>
                  <a:tcPr/>
                </a:tc>
                <a:tc>
                  <a:txBody>
                    <a:bodyPr/>
                    <a:lstStyle/>
                    <a:p>
                      <a:pPr algn="just">
                        <a:spcAft>
                          <a:spcPts val="0"/>
                        </a:spcAft>
                      </a:pPr>
                      <a:r>
                        <a:rPr lang="ja-JP" sz="1500" kern="100" dirty="0">
                          <a:solidFill>
                            <a:schemeClr val="tx1"/>
                          </a:solidFill>
                          <a:effectLst/>
                          <a:latin typeface="Meiryo UI" panose="020B0604030504040204" pitchFamily="50" charset="-128"/>
                          <a:ea typeface="Meiryo UI" panose="020B0604030504040204" pitchFamily="50" charset="-128"/>
                        </a:rPr>
                        <a:t>資源・人材</a:t>
                      </a:r>
                      <a:endParaRPr lang="ja-JP" sz="15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tc>
                <a:tc>
                  <a:txBody>
                    <a:bodyPr/>
                    <a:lstStyle/>
                    <a:p>
                      <a:pPr marL="174625" lvl="0" indent="-174625" algn="just">
                        <a:spcAft>
                          <a:spcPts val="600"/>
                        </a:spcAft>
                        <a:buFont typeface="Meiryo UI" panose="020B0604030504040204" pitchFamily="50" charset="-128"/>
                        <a:buChar char="◯"/>
                      </a:pPr>
                      <a:r>
                        <a:rPr lang="ja-JP" altLang="en-US" sz="1300" b="0" kern="100" dirty="0" smtClean="0">
                          <a:solidFill>
                            <a:schemeClr val="tx1"/>
                          </a:solidFill>
                          <a:effectLst/>
                          <a:latin typeface="Meiryo UI" panose="020B0604030504040204" pitchFamily="50" charset="-128"/>
                          <a:ea typeface="Meiryo UI" panose="020B0604030504040204" pitchFamily="50" charset="-128"/>
                        </a:rPr>
                        <a:t>産業構造の転換には、</a:t>
                      </a:r>
                      <a:r>
                        <a:rPr lang="ja-JP" altLang="en-US" sz="1300" b="1" kern="100" dirty="0" smtClean="0">
                          <a:solidFill>
                            <a:schemeClr val="tx1"/>
                          </a:solidFill>
                          <a:effectLst/>
                          <a:latin typeface="Meiryo UI" panose="020B0604030504040204" pitchFamily="50" charset="-128"/>
                          <a:ea typeface="Meiryo UI" panose="020B0604030504040204" pitchFamily="50" charset="-128"/>
                        </a:rPr>
                        <a:t>必要な人材の育成・確保、成長分野への人材の流動</a:t>
                      </a:r>
                      <a:r>
                        <a:rPr lang="ja-JP" altLang="en-US" sz="1300" b="0" kern="100" dirty="0" smtClean="0">
                          <a:solidFill>
                            <a:schemeClr val="tx1"/>
                          </a:solidFill>
                          <a:effectLst/>
                          <a:latin typeface="Meiryo UI" panose="020B0604030504040204" pitchFamily="50" charset="-128"/>
                          <a:ea typeface="Meiryo UI" panose="020B0604030504040204" pitchFamily="50" charset="-128"/>
                        </a:rPr>
                        <a:t>が必要ではないか。</a:t>
                      </a:r>
                      <a:endParaRPr lang="en-US" altLang="ja-JP" sz="1300" b="0" kern="100" dirty="0" smtClean="0">
                        <a:solidFill>
                          <a:schemeClr val="tx1"/>
                        </a:solidFill>
                        <a:effectLst/>
                        <a:latin typeface="Meiryo UI" panose="020B0604030504040204" pitchFamily="50" charset="-128"/>
                        <a:ea typeface="Meiryo UI" panose="020B0604030504040204" pitchFamily="50" charset="-128"/>
                      </a:endParaRPr>
                    </a:p>
                    <a:p>
                      <a:pPr marL="174625" lvl="0" indent="-174625" algn="just">
                        <a:spcAft>
                          <a:spcPts val="600"/>
                        </a:spcAft>
                        <a:buFont typeface="Meiryo UI" panose="020B0604030504040204" pitchFamily="50" charset="-128"/>
                        <a:buChar char="◯"/>
                      </a:pPr>
                      <a:r>
                        <a:rPr lang="ja-JP" sz="1300" b="1" kern="100" dirty="0" smtClean="0">
                          <a:solidFill>
                            <a:schemeClr val="tx1"/>
                          </a:solidFill>
                          <a:effectLst/>
                          <a:latin typeface="Meiryo UI" panose="020B0604030504040204" pitchFamily="50" charset="-128"/>
                          <a:ea typeface="Meiryo UI" panose="020B0604030504040204" pitchFamily="50" charset="-128"/>
                        </a:rPr>
                        <a:t>地域</a:t>
                      </a:r>
                      <a:r>
                        <a:rPr lang="ja-JP" sz="1300" b="1" kern="100" dirty="0">
                          <a:solidFill>
                            <a:schemeClr val="tx1"/>
                          </a:solidFill>
                          <a:effectLst/>
                          <a:latin typeface="Meiryo UI" panose="020B0604030504040204" pitchFamily="50" charset="-128"/>
                          <a:ea typeface="Meiryo UI" panose="020B0604030504040204" pitchFamily="50" charset="-128"/>
                        </a:rPr>
                        <a:t>で設置した大学が成長産業を支える人材輩出機能を担う</a:t>
                      </a:r>
                      <a:r>
                        <a:rPr lang="ja-JP" sz="1300" kern="100" dirty="0">
                          <a:solidFill>
                            <a:schemeClr val="tx1"/>
                          </a:solidFill>
                          <a:effectLst/>
                          <a:latin typeface="Meiryo UI" panose="020B0604030504040204" pitchFamily="50" charset="-128"/>
                          <a:ea typeface="Meiryo UI" panose="020B0604030504040204" pitchFamily="50" charset="-128"/>
                        </a:rPr>
                        <a:t>とともに、</a:t>
                      </a:r>
                      <a:r>
                        <a:rPr lang="ja-JP" sz="1300" b="1" kern="100" dirty="0">
                          <a:solidFill>
                            <a:schemeClr val="tx1"/>
                          </a:solidFill>
                          <a:effectLst/>
                          <a:latin typeface="Meiryo UI" panose="020B0604030504040204" pitchFamily="50" charset="-128"/>
                          <a:ea typeface="Meiryo UI" panose="020B0604030504040204" pitchFamily="50" charset="-128"/>
                        </a:rPr>
                        <a:t>スタートアップやイノベーションハブ等の拠点としても重要な役割を担っている</a:t>
                      </a:r>
                      <a:r>
                        <a:rPr lang="ja-JP" sz="1300" kern="100" dirty="0">
                          <a:solidFill>
                            <a:schemeClr val="tx1"/>
                          </a:solidFill>
                          <a:effectLst/>
                          <a:latin typeface="Meiryo UI" panose="020B0604030504040204" pitchFamily="50" charset="-128"/>
                          <a:ea typeface="Meiryo UI" panose="020B0604030504040204" pitchFamily="50" charset="-128"/>
                        </a:rPr>
                        <a:t>のではないか。</a:t>
                      </a:r>
                    </a:p>
                    <a:p>
                      <a:pPr marL="174625" lvl="0" indent="-174625" algn="just">
                        <a:spcAft>
                          <a:spcPts val="600"/>
                        </a:spcAft>
                        <a:buFont typeface="Meiryo UI" panose="020B0604030504040204" pitchFamily="50" charset="-128"/>
                        <a:buChar char="◯"/>
                      </a:pPr>
                      <a:r>
                        <a:rPr lang="ja-JP" sz="1300" kern="100" dirty="0">
                          <a:solidFill>
                            <a:schemeClr val="tx1"/>
                          </a:solidFill>
                          <a:effectLst/>
                          <a:latin typeface="Meiryo UI" panose="020B0604030504040204" pitchFamily="50" charset="-128"/>
                          <a:ea typeface="Meiryo UI" panose="020B0604030504040204" pitchFamily="50" charset="-128"/>
                        </a:rPr>
                        <a:t>大学や研究機関において</a:t>
                      </a:r>
                      <a:r>
                        <a:rPr lang="ja-JP" sz="1300" b="1" kern="100" dirty="0">
                          <a:solidFill>
                            <a:schemeClr val="tx1"/>
                          </a:solidFill>
                          <a:effectLst/>
                          <a:latin typeface="Meiryo UI" panose="020B0604030504040204" pitchFamily="50" charset="-128"/>
                          <a:ea typeface="Meiryo UI" panose="020B0604030504040204" pitchFamily="50" charset="-128"/>
                        </a:rPr>
                        <a:t>高い教育・研究レベルを保持することで、海外を含む域外から優秀な人材を誘引</a:t>
                      </a:r>
                      <a:r>
                        <a:rPr lang="ja-JP" sz="1300" kern="100" dirty="0">
                          <a:solidFill>
                            <a:schemeClr val="tx1"/>
                          </a:solidFill>
                          <a:effectLst/>
                          <a:latin typeface="Meiryo UI" panose="020B0604030504040204" pitchFamily="50" charset="-128"/>
                          <a:ea typeface="Meiryo UI" panose="020B0604030504040204" pitchFamily="50" charset="-128"/>
                        </a:rPr>
                        <a:t>するとともに、</a:t>
                      </a:r>
                      <a:r>
                        <a:rPr lang="ja-JP" sz="1300" b="1" kern="100" dirty="0">
                          <a:solidFill>
                            <a:schemeClr val="tx1"/>
                          </a:solidFill>
                          <a:effectLst/>
                          <a:latin typeface="Meiryo UI" panose="020B0604030504040204" pitchFamily="50" charset="-128"/>
                          <a:ea typeface="Meiryo UI" panose="020B0604030504040204" pitchFamily="50" charset="-128"/>
                        </a:rPr>
                        <a:t>優秀な人材を求めて企業が集積するという好循環を生み出すことができる</a:t>
                      </a:r>
                      <a:r>
                        <a:rPr lang="ja-JP" sz="1300" kern="100" dirty="0">
                          <a:solidFill>
                            <a:schemeClr val="tx1"/>
                          </a:solidFill>
                          <a:effectLst/>
                          <a:latin typeface="Meiryo UI" panose="020B0604030504040204" pitchFamily="50" charset="-128"/>
                          <a:ea typeface="Meiryo UI" panose="020B0604030504040204" pitchFamily="50" charset="-128"/>
                        </a:rPr>
                        <a:t>のではないか</a:t>
                      </a:r>
                      <a:r>
                        <a:rPr lang="ja-JP" sz="1300" kern="100" dirty="0" smtClean="0">
                          <a:solidFill>
                            <a:schemeClr val="tx1"/>
                          </a:solidFill>
                          <a:effectLst/>
                          <a:latin typeface="Meiryo UI" panose="020B0604030504040204" pitchFamily="50" charset="-128"/>
                          <a:ea typeface="Meiryo UI" panose="020B0604030504040204" pitchFamily="50" charset="-128"/>
                        </a:rPr>
                        <a:t>。</a:t>
                      </a:r>
                      <a:endParaRPr lang="en-US" altLang="ja-JP" sz="1300" kern="100" dirty="0" smtClean="0">
                        <a:solidFill>
                          <a:schemeClr val="tx1"/>
                        </a:solidFill>
                        <a:effectLst/>
                        <a:latin typeface="Meiryo UI" panose="020B0604030504040204" pitchFamily="50" charset="-128"/>
                        <a:ea typeface="Meiryo UI" panose="020B0604030504040204" pitchFamily="50" charset="-128"/>
                      </a:endParaRPr>
                    </a:p>
                    <a:p>
                      <a:pPr marL="174625" marR="0" lvl="0" indent="-174625" algn="just" defTabSz="914400" rtl="0" eaLnBrk="1" fontAlgn="auto" latinLnBrk="0" hangingPunct="1">
                        <a:lnSpc>
                          <a:spcPct val="100000"/>
                        </a:lnSpc>
                        <a:spcBef>
                          <a:spcPts val="0"/>
                        </a:spcBef>
                        <a:spcAft>
                          <a:spcPts val="600"/>
                        </a:spcAft>
                        <a:buClrTx/>
                        <a:buSzTx/>
                        <a:buFont typeface="Meiryo UI" panose="020B0604030504040204" pitchFamily="50" charset="-128"/>
                        <a:buChar char="◯"/>
                        <a:tabLst/>
                        <a:defRPr/>
                      </a:pPr>
                      <a:r>
                        <a:rPr lang="ja-JP" altLang="ja-JP" sz="1300" kern="100" dirty="0" smtClean="0">
                          <a:solidFill>
                            <a:schemeClr val="tx1"/>
                          </a:solidFill>
                          <a:effectLst/>
                          <a:latin typeface="Meiryo UI" panose="020B0604030504040204" pitchFamily="50" charset="-128"/>
                          <a:ea typeface="Meiryo UI" panose="020B0604030504040204" pitchFamily="50" charset="-128"/>
                        </a:rPr>
                        <a:t>世界の主要都市との</a:t>
                      </a:r>
                      <a:r>
                        <a:rPr lang="ja-JP" altLang="en-US" sz="1300" kern="100" dirty="0" smtClean="0">
                          <a:solidFill>
                            <a:schemeClr val="tx1"/>
                          </a:solidFill>
                          <a:effectLst/>
                          <a:latin typeface="Meiryo UI" panose="020B0604030504040204" pitchFamily="50" charset="-128"/>
                          <a:ea typeface="Meiryo UI" panose="020B0604030504040204" pitchFamily="50" charset="-128"/>
                        </a:rPr>
                        <a:t>人材獲得</a:t>
                      </a:r>
                      <a:r>
                        <a:rPr lang="ja-JP" altLang="ja-JP" sz="1300" kern="100" dirty="0" smtClean="0">
                          <a:solidFill>
                            <a:schemeClr val="tx1"/>
                          </a:solidFill>
                          <a:effectLst/>
                          <a:latin typeface="Meiryo UI" panose="020B0604030504040204" pitchFamily="50" charset="-128"/>
                          <a:ea typeface="Meiryo UI" panose="020B0604030504040204" pitchFamily="50" charset="-128"/>
                        </a:rPr>
                        <a:t>競争を意識し、</a:t>
                      </a:r>
                      <a:r>
                        <a:rPr lang="ja-JP" altLang="ja-JP" sz="1300" b="1" kern="100" dirty="0" smtClean="0">
                          <a:solidFill>
                            <a:schemeClr val="tx1"/>
                          </a:solidFill>
                          <a:effectLst/>
                          <a:latin typeface="Meiryo UI" panose="020B0604030504040204" pitchFamily="50" charset="-128"/>
                          <a:ea typeface="Meiryo UI" panose="020B0604030504040204" pitchFamily="50" charset="-128"/>
                        </a:rPr>
                        <a:t>利便性が高く、魅力的な住みやすい都市づくり</a:t>
                      </a:r>
                      <a:r>
                        <a:rPr lang="ja-JP" altLang="ja-JP" sz="1300" kern="100" dirty="0" smtClean="0">
                          <a:solidFill>
                            <a:schemeClr val="tx1"/>
                          </a:solidFill>
                          <a:effectLst/>
                          <a:latin typeface="Meiryo UI" panose="020B0604030504040204" pitchFamily="50" charset="-128"/>
                          <a:ea typeface="Meiryo UI" panose="020B0604030504040204" pitchFamily="50" charset="-128"/>
                        </a:rPr>
                        <a:t>をめざしている</a:t>
                      </a:r>
                      <a:r>
                        <a:rPr lang="ja-JP" altLang="en-US" sz="1300" kern="100" dirty="0" smtClean="0">
                          <a:solidFill>
                            <a:schemeClr val="tx1"/>
                          </a:solidFill>
                          <a:effectLst/>
                          <a:latin typeface="Meiryo UI" panose="020B0604030504040204" pitchFamily="50" charset="-128"/>
                          <a:ea typeface="Meiryo UI" panose="020B0604030504040204" pitchFamily="50" charset="-128"/>
                        </a:rPr>
                        <a:t>、ということ</a:t>
                      </a:r>
                      <a:r>
                        <a:rPr lang="ja-JP" altLang="ja-JP" sz="1300" kern="100" dirty="0" smtClean="0">
                          <a:solidFill>
                            <a:schemeClr val="tx1"/>
                          </a:solidFill>
                          <a:effectLst/>
                          <a:latin typeface="Meiryo UI" panose="020B0604030504040204" pitchFamily="50" charset="-128"/>
                          <a:ea typeface="Meiryo UI" panose="020B0604030504040204" pitchFamily="50" charset="-128"/>
                        </a:rPr>
                        <a:t>ではないか。</a:t>
                      </a:r>
                    </a:p>
                  </a:txBody>
                  <a:tcPr marL="39735" marR="39735" marT="0" marB="0" anchor="ctr"/>
                </a:tc>
                <a:tc>
                  <a:txBody>
                    <a:bodyPr/>
                    <a:lstStyle/>
                    <a:p>
                      <a:pPr marL="93663" lvl="0" indent="-93663" algn="l">
                        <a:spcAft>
                          <a:spcPts val="0"/>
                        </a:spcAft>
                        <a:buFont typeface="Wingdings" panose="05000000000000000000" pitchFamily="2" charset="2"/>
                        <a:buChar char=""/>
                      </a:pPr>
                      <a:r>
                        <a:rPr lang="ja-JP" sz="1300" kern="100" dirty="0">
                          <a:solidFill>
                            <a:schemeClr val="tx1"/>
                          </a:solidFill>
                          <a:effectLst/>
                          <a:latin typeface="Meiryo UI" panose="020B0604030504040204" pitchFamily="50" charset="-128"/>
                          <a:ea typeface="Meiryo UI" panose="020B0604030504040204" pitchFamily="50" charset="-128"/>
                        </a:rPr>
                        <a:t>大阪公立</a:t>
                      </a:r>
                      <a:r>
                        <a:rPr lang="ja-JP" sz="1300" kern="100" dirty="0" smtClean="0">
                          <a:solidFill>
                            <a:schemeClr val="tx1"/>
                          </a:solidFill>
                          <a:effectLst/>
                          <a:latin typeface="Meiryo UI" panose="020B0604030504040204" pitchFamily="50" charset="-128"/>
                          <a:ea typeface="Meiryo UI" panose="020B0604030504040204" pitchFamily="50" charset="-128"/>
                        </a:rPr>
                        <a:t>大学</a:t>
                      </a:r>
                      <a:endParaRPr lang="en-US" altLang="ja-JP" sz="1300" kern="100" dirty="0" smtClean="0">
                        <a:solidFill>
                          <a:schemeClr val="tx1"/>
                        </a:solidFill>
                        <a:effectLst/>
                        <a:latin typeface="Meiryo UI" panose="020B0604030504040204" pitchFamily="50" charset="-128"/>
                        <a:ea typeface="Meiryo UI" panose="020B0604030504040204" pitchFamily="50" charset="-128"/>
                      </a:endParaRPr>
                    </a:p>
                    <a:p>
                      <a:pPr marL="93663" lvl="0" indent="-93663" algn="l">
                        <a:spcAft>
                          <a:spcPts val="0"/>
                        </a:spcAft>
                        <a:buFont typeface="Wingdings" panose="05000000000000000000" pitchFamily="2" charset="2"/>
                        <a:buChar char=""/>
                      </a:pPr>
                      <a:r>
                        <a:rPr lang="ja-JP" altLang="en-US" sz="1300" kern="100" dirty="0" smtClean="0">
                          <a:solidFill>
                            <a:schemeClr val="tx1"/>
                          </a:solidFill>
                          <a:effectLst/>
                          <a:latin typeface="Meiryo UI" panose="020B0604030504040204" pitchFamily="50" charset="-128"/>
                          <a:ea typeface="Meiryo UI" panose="020B0604030504040204" pitchFamily="50" charset="-128"/>
                        </a:rPr>
                        <a:t>ナレッジキャピタル</a:t>
                      </a:r>
                      <a:endParaRPr lang="en-US" altLang="ja-JP" sz="1300" kern="100" dirty="0" smtClean="0">
                        <a:solidFill>
                          <a:schemeClr val="tx1"/>
                        </a:solidFill>
                        <a:effectLst/>
                        <a:latin typeface="Meiryo UI" panose="020B0604030504040204" pitchFamily="50" charset="-128"/>
                        <a:ea typeface="Meiryo UI" panose="020B0604030504040204" pitchFamily="50" charset="-128"/>
                      </a:endParaRPr>
                    </a:p>
                    <a:p>
                      <a:pPr marL="93663" lvl="0" indent="-93663" algn="l">
                        <a:spcAft>
                          <a:spcPts val="0"/>
                        </a:spcAft>
                        <a:buFont typeface="Wingdings" panose="05000000000000000000" pitchFamily="2" charset="2"/>
                        <a:buChar char=""/>
                      </a:pPr>
                      <a:r>
                        <a:rPr lang="ja-JP" altLang="en-US" sz="13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うめきた２期</a:t>
                      </a:r>
                      <a:endParaRPr lang="en-US" altLang="ja-JP" sz="13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93663" lvl="0" indent="-93663" algn="l">
                        <a:spcAft>
                          <a:spcPts val="0"/>
                        </a:spcAft>
                        <a:buFont typeface="Wingdings" panose="05000000000000000000" pitchFamily="2" charset="2"/>
                        <a:buChar char=""/>
                      </a:pPr>
                      <a:r>
                        <a:rPr lang="ja-JP" altLang="en-US" sz="13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都市魅力創造戦略</a:t>
                      </a:r>
                      <a:endParaRPr lang="ja-JP" sz="13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tc>
                <a:extLst>
                  <a:ext uri="{0D108BD9-81ED-4DB2-BD59-A6C34878D82A}">
                    <a16:rowId xmlns:a16="http://schemas.microsoft.com/office/drawing/2014/main" val="312226048"/>
                  </a:ext>
                </a:extLst>
              </a:tr>
            </a:tbl>
          </a:graphicData>
        </a:graphic>
      </p:graphicFrame>
      <p:sp>
        <p:nvSpPr>
          <p:cNvPr id="2" name="大かっこ 1"/>
          <p:cNvSpPr/>
          <p:nvPr/>
        </p:nvSpPr>
        <p:spPr>
          <a:xfrm>
            <a:off x="8327463" y="680415"/>
            <a:ext cx="1284018" cy="354488"/>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defTabSz="479969"/>
            <a:endParaRPr kumimoji="1" lang="ja-JP" altLang="en-US" sz="1890">
              <a:solidFill>
                <a:prstClr val="black"/>
              </a:solidFill>
              <a:latin typeface="Meiryo UI"/>
              <a:ea typeface="Meiryo UI"/>
            </a:endParaRPr>
          </a:p>
        </p:txBody>
      </p:sp>
      <p:sp>
        <p:nvSpPr>
          <p:cNvPr id="6"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11</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53543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443491406"/>
              </p:ext>
            </p:extLst>
          </p:nvPr>
        </p:nvGraphicFramePr>
        <p:xfrm>
          <a:off x="453145" y="102190"/>
          <a:ext cx="9292843" cy="7097121"/>
        </p:xfrm>
        <a:graphic>
          <a:graphicData uri="http://schemas.openxmlformats.org/drawingml/2006/table">
            <a:tbl>
              <a:tblPr firstRow="1" firstCol="1" bandRow="1">
                <a:tableStyleId>{5940675A-B579-460E-94D1-54222C63F5DA}</a:tableStyleId>
              </a:tblPr>
              <a:tblGrid>
                <a:gridCol w="968825">
                  <a:extLst>
                    <a:ext uri="{9D8B030D-6E8A-4147-A177-3AD203B41FA5}">
                      <a16:colId xmlns:a16="http://schemas.microsoft.com/office/drawing/2014/main" val="250017759"/>
                    </a:ext>
                  </a:extLst>
                </a:gridCol>
                <a:gridCol w="1393193">
                  <a:extLst>
                    <a:ext uri="{9D8B030D-6E8A-4147-A177-3AD203B41FA5}">
                      <a16:colId xmlns:a16="http://schemas.microsoft.com/office/drawing/2014/main" val="2876130793"/>
                    </a:ext>
                  </a:extLst>
                </a:gridCol>
                <a:gridCol w="5365800">
                  <a:extLst>
                    <a:ext uri="{9D8B030D-6E8A-4147-A177-3AD203B41FA5}">
                      <a16:colId xmlns:a16="http://schemas.microsoft.com/office/drawing/2014/main" val="4127123373"/>
                    </a:ext>
                  </a:extLst>
                </a:gridCol>
                <a:gridCol w="1565025">
                  <a:extLst>
                    <a:ext uri="{9D8B030D-6E8A-4147-A177-3AD203B41FA5}">
                      <a16:colId xmlns:a16="http://schemas.microsoft.com/office/drawing/2014/main" val="2634401720"/>
                    </a:ext>
                  </a:extLst>
                </a:gridCol>
              </a:tblGrid>
              <a:tr h="557697">
                <a:tc>
                  <a:txBody>
                    <a:bodyPr/>
                    <a:lstStyle/>
                    <a:p>
                      <a:pPr algn="ctr">
                        <a:spcAft>
                          <a:spcPts val="0"/>
                        </a:spcAft>
                      </a:pPr>
                      <a:r>
                        <a:rPr lang="ja-JP" sz="1500" b="1" kern="100" dirty="0">
                          <a:effectLst/>
                          <a:latin typeface="Meiryo UI" panose="020B0604030504040204" pitchFamily="50" charset="-128"/>
                          <a:ea typeface="Meiryo UI" panose="020B0604030504040204" pitchFamily="50" charset="-128"/>
                        </a:rPr>
                        <a:t>検討</a:t>
                      </a:r>
                      <a:r>
                        <a:rPr lang="ja-JP" sz="1500" b="1" kern="100" dirty="0" smtClean="0">
                          <a:effectLst/>
                          <a:latin typeface="Meiryo UI" panose="020B0604030504040204" pitchFamily="50" charset="-128"/>
                          <a:ea typeface="Meiryo UI" panose="020B0604030504040204" pitchFamily="50" charset="-128"/>
                        </a:rPr>
                        <a:t>の</a:t>
                      </a:r>
                      <a:endParaRPr lang="en-US" altLang="ja-JP" sz="1500" b="1" kern="100" dirty="0" smtClean="0">
                        <a:effectLst/>
                        <a:latin typeface="Meiryo UI" panose="020B0604030504040204" pitchFamily="50" charset="-128"/>
                        <a:ea typeface="Meiryo UI" panose="020B0604030504040204" pitchFamily="50" charset="-128"/>
                      </a:endParaRPr>
                    </a:p>
                    <a:p>
                      <a:pPr algn="ctr">
                        <a:spcAft>
                          <a:spcPts val="0"/>
                        </a:spcAft>
                      </a:pPr>
                      <a:r>
                        <a:rPr lang="ja-JP" sz="1500" b="1" kern="100" dirty="0" smtClean="0">
                          <a:effectLst/>
                          <a:latin typeface="Meiryo UI" panose="020B0604030504040204" pitchFamily="50" charset="-128"/>
                          <a:ea typeface="Meiryo UI" panose="020B0604030504040204" pitchFamily="50" charset="-128"/>
                        </a:rPr>
                        <a:t>側面</a:t>
                      </a:r>
                      <a:endParaRPr lang="ja-JP" sz="15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solidFill>
                      <a:schemeClr val="accent1">
                        <a:lumMod val="40000"/>
                        <a:lumOff val="60000"/>
                      </a:schemeClr>
                    </a:solidFill>
                  </a:tcPr>
                </a:tc>
                <a:tc>
                  <a:txBody>
                    <a:bodyPr/>
                    <a:lstStyle/>
                    <a:p>
                      <a:pPr algn="ctr">
                        <a:spcAft>
                          <a:spcPts val="0"/>
                        </a:spcAft>
                      </a:pPr>
                      <a:r>
                        <a:rPr lang="ja-JP" sz="1500" b="1" kern="100" dirty="0" smtClean="0">
                          <a:effectLst/>
                          <a:latin typeface="Meiryo UI" panose="020B0604030504040204" pitchFamily="50" charset="-128"/>
                          <a:ea typeface="Meiryo UI" panose="020B0604030504040204" pitchFamily="50" charset="-128"/>
                        </a:rPr>
                        <a:t>観</a:t>
                      </a:r>
                      <a:r>
                        <a:rPr lang="ja-JP" altLang="en-US" sz="1500" b="1" kern="100" dirty="0" smtClean="0">
                          <a:effectLst/>
                          <a:latin typeface="Meiryo UI" panose="020B0604030504040204" pitchFamily="50" charset="-128"/>
                          <a:ea typeface="Meiryo UI" panose="020B0604030504040204" pitchFamily="50" charset="-128"/>
                        </a:rPr>
                        <a:t>　</a:t>
                      </a:r>
                      <a:r>
                        <a:rPr lang="ja-JP" sz="1500" b="1" kern="100" dirty="0" smtClean="0">
                          <a:effectLst/>
                          <a:latin typeface="Meiryo UI" panose="020B0604030504040204" pitchFamily="50" charset="-128"/>
                          <a:ea typeface="Meiryo UI" panose="020B0604030504040204" pitchFamily="50" charset="-128"/>
                        </a:rPr>
                        <a:t>点</a:t>
                      </a:r>
                      <a:endParaRPr lang="ja-JP" sz="15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solidFill>
                      <a:schemeClr val="accent1">
                        <a:lumMod val="40000"/>
                        <a:lumOff val="60000"/>
                      </a:schemeClr>
                    </a:solidFill>
                  </a:tcPr>
                </a:tc>
                <a:tc>
                  <a:txBody>
                    <a:bodyPr/>
                    <a:lstStyle/>
                    <a:p>
                      <a:pPr algn="ctr">
                        <a:spcAft>
                          <a:spcPts val="0"/>
                        </a:spcAft>
                      </a:pPr>
                      <a:r>
                        <a:rPr lang="ja-JP" altLang="en-US" sz="1500" b="1" kern="100" dirty="0" smtClean="0">
                          <a:effectLst/>
                          <a:latin typeface="Meiryo UI" panose="020B0604030504040204" pitchFamily="50" charset="-128"/>
                          <a:ea typeface="Meiryo UI" panose="020B0604030504040204" pitchFamily="50" charset="-128"/>
                          <a:cs typeface="+mn-cs"/>
                        </a:rPr>
                        <a:t>示唆</a:t>
                      </a:r>
                      <a:endParaRPr lang="ja-JP" sz="15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solidFill>
                      <a:schemeClr val="accent1">
                        <a:lumMod val="40000"/>
                        <a:lumOff val="60000"/>
                      </a:schemeClr>
                    </a:solidFill>
                  </a:tcPr>
                </a:tc>
                <a:tc>
                  <a:txBody>
                    <a:bodyPr/>
                    <a:lstStyle/>
                    <a:p>
                      <a:pPr algn="ctr">
                        <a:spcAft>
                          <a:spcPts val="0"/>
                        </a:spcAft>
                      </a:pPr>
                      <a:r>
                        <a:rPr lang="ja-JP" altLang="en-US" sz="1500" b="1" kern="100" dirty="0" smtClean="0">
                          <a:effectLst/>
                          <a:latin typeface="Meiryo UI" panose="020B0604030504040204" pitchFamily="50" charset="-128"/>
                          <a:ea typeface="Meiryo UI" panose="020B0604030504040204" pitchFamily="50" charset="-128"/>
                        </a:rPr>
                        <a:t>参　考</a:t>
                      </a:r>
                      <a:endParaRPr lang="en-US" altLang="ja-JP" sz="1500" b="1" kern="100" dirty="0" smtClean="0">
                        <a:effectLst/>
                        <a:latin typeface="Meiryo UI" panose="020B0604030504040204" pitchFamily="50" charset="-128"/>
                        <a:ea typeface="Meiryo UI" panose="020B0604030504040204" pitchFamily="50" charset="-128"/>
                      </a:endParaRPr>
                    </a:p>
                    <a:p>
                      <a:pPr algn="l">
                        <a:spcAft>
                          <a:spcPts val="0"/>
                        </a:spcAft>
                      </a:pPr>
                      <a:r>
                        <a:rPr lang="ja-JP" altLang="en-US" sz="1100" b="1" kern="100" dirty="0" smtClean="0">
                          <a:effectLst/>
                          <a:latin typeface="Meiryo UI" panose="020B0604030504040204" pitchFamily="50" charset="-128"/>
                          <a:ea typeface="Meiryo UI" panose="020B0604030504040204" pitchFamily="50" charset="-128"/>
                          <a:cs typeface="+mn-cs"/>
                        </a:rPr>
                        <a:t>　　大阪の関係施策等</a:t>
                      </a:r>
                      <a:endPar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9735" marR="39735" marT="0" marB="0" anchor="ctr">
                    <a:solidFill>
                      <a:schemeClr val="accent1">
                        <a:lumMod val="40000"/>
                        <a:lumOff val="60000"/>
                      </a:schemeClr>
                    </a:solidFill>
                  </a:tcPr>
                </a:tc>
                <a:extLst>
                  <a:ext uri="{0D108BD9-81ED-4DB2-BD59-A6C34878D82A}">
                    <a16:rowId xmlns:a16="http://schemas.microsoft.com/office/drawing/2014/main" val="3991396672"/>
                  </a:ext>
                </a:extLst>
              </a:tr>
              <a:tr h="2291513">
                <a:tc rowSpan="4">
                  <a:txBody>
                    <a:bodyPr/>
                    <a:lstStyle/>
                    <a:p>
                      <a:pPr algn="ctr">
                        <a:spcAft>
                          <a:spcPts val="0"/>
                        </a:spcAft>
                      </a:pPr>
                      <a:r>
                        <a:rPr lang="ja-JP" altLang="en-US" sz="1500" kern="100" dirty="0" smtClean="0">
                          <a:effectLst/>
                          <a:latin typeface="Meiryo UI" panose="020B0604030504040204" pitchFamily="50" charset="-128"/>
                          <a:ea typeface="Meiryo UI" panose="020B0604030504040204" pitchFamily="50" charset="-128"/>
                          <a:cs typeface="+mn-cs"/>
                        </a:rPr>
                        <a:t>枠組み・</a:t>
                      </a:r>
                      <a:endParaRPr lang="en-US" altLang="ja-JP" sz="1500" kern="100" dirty="0" smtClean="0">
                        <a:effectLst/>
                        <a:latin typeface="Meiryo UI" panose="020B0604030504040204" pitchFamily="50" charset="-128"/>
                        <a:ea typeface="Meiryo UI" panose="020B0604030504040204" pitchFamily="50" charset="-128"/>
                        <a:cs typeface="+mn-cs"/>
                      </a:endParaRPr>
                    </a:p>
                    <a:p>
                      <a:pPr algn="ctr">
                        <a:spcAft>
                          <a:spcPts val="0"/>
                        </a:spcAft>
                      </a:pPr>
                      <a:r>
                        <a:rPr lang="ja-JP" altLang="en-US" sz="1500" kern="100" dirty="0" smtClean="0">
                          <a:effectLst/>
                          <a:latin typeface="Meiryo UI" panose="020B0604030504040204" pitchFamily="50" charset="-128"/>
                          <a:ea typeface="Meiryo UI" panose="020B0604030504040204" pitchFamily="50" charset="-128"/>
                          <a:cs typeface="+mn-cs"/>
                        </a:rPr>
                        <a:t>仕組み</a:t>
                      </a:r>
                      <a:endParaRPr lang="en-US" altLang="ja-JP" sz="1500" kern="100" dirty="0" smtClean="0">
                        <a:effectLst/>
                        <a:latin typeface="Meiryo UI" panose="020B0604030504040204" pitchFamily="50" charset="-128"/>
                        <a:ea typeface="Meiryo UI" panose="020B0604030504040204" pitchFamily="50" charset="-128"/>
                        <a:cs typeface="+mn-cs"/>
                      </a:endParaRPr>
                    </a:p>
                  </a:txBody>
                  <a:tcPr marL="39735" marR="39735" marT="0" marB="0" anchor="ctr"/>
                </a:tc>
                <a:tc>
                  <a:txBody>
                    <a:bodyPr/>
                    <a:lstStyle/>
                    <a:p>
                      <a:pPr algn="just">
                        <a:spcAft>
                          <a:spcPts val="0"/>
                        </a:spcAft>
                      </a:pPr>
                      <a:r>
                        <a:rPr lang="ja-JP" sz="1300" kern="100" dirty="0">
                          <a:effectLst/>
                          <a:latin typeface="Meiryo UI" panose="020B0604030504040204" pitchFamily="50" charset="-128"/>
                          <a:ea typeface="Meiryo UI" panose="020B0604030504040204" pitchFamily="50" charset="-128"/>
                          <a:cs typeface="Times New Roman" panose="02020603050405020304" pitchFamily="18" charset="0"/>
                        </a:rPr>
                        <a:t>国との関係</a:t>
                      </a:r>
                    </a:p>
                  </a:txBody>
                  <a:tcPr marL="71993" marR="71993" marT="0" marB="0" anchor="ctr"/>
                </a:tc>
                <a:tc>
                  <a:txBody>
                    <a:bodyPr/>
                    <a:lstStyle/>
                    <a:p>
                      <a:pPr marL="174625" lvl="0" indent="-174625" algn="just" defTabSz="914400" rtl="0" eaLnBrk="1" latinLnBrk="0" hangingPunct="1">
                        <a:spcAft>
                          <a:spcPts val="600"/>
                        </a:spcAft>
                        <a:buFont typeface="Meiryo UI" panose="020B0604030504040204" pitchFamily="50" charset="-128"/>
                        <a:buChar char="◯"/>
                      </a:pP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中央政府が明確にビジョンを示し、</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地方</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政府</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と</a:t>
                      </a: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目標を共有</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することで、施策の推進力を高めることができるのではないか。</a:t>
                      </a:r>
                    </a:p>
                    <a:p>
                      <a:pPr marL="174625" lvl="0" indent="-174625" algn="just" defTabSz="914400" rtl="0" eaLnBrk="1" latinLnBrk="0" hangingPunct="1">
                        <a:spcAft>
                          <a:spcPts val="600"/>
                        </a:spcAft>
                        <a:buFont typeface="Meiryo UI" panose="020B0604030504040204" pitchFamily="50" charset="-128"/>
                        <a:buChar char="◯"/>
                      </a:pP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国が都市を経済成長の主要なエンジンと</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位置づ</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け</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るなど</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都市が稼いでいけるような</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地域</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政策を推進して</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い</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く姿勢が求められるので</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ないか</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300" kern="100" dirty="0" smtClean="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国によるエンタープライズゾーン（規制緩和や税の減免など）の設定</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や</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国と地域の官民組織（地域産業パートナーシップ）との協定（グロース・ディール）による投資促進</a:t>
                      </a:r>
                      <a:r>
                        <a:rPr kumimoji="1" lang="ja-JP" altLang="en-US" sz="1300" b="0" kern="100" dirty="0" smtClean="0">
                          <a:solidFill>
                            <a:schemeClr val="tx1"/>
                          </a:solidFill>
                          <a:effectLst/>
                          <a:latin typeface="Meiryo UI" panose="020B0604030504040204" pitchFamily="50" charset="-128"/>
                          <a:ea typeface="Meiryo UI" panose="020B0604030504040204" pitchFamily="50" charset="-128"/>
                          <a:cs typeface="+mn-cs"/>
                        </a:rPr>
                        <a:t>などの取組みが求められるのではないか。</a:t>
                      </a:r>
                      <a:endParaRPr kumimoji="1" lang="ja-JP" sz="1300" b="1" kern="100" dirty="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国との協定</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シティ・ディール</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等</a:t>
                      </a: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）に</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よ</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る</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地方</a:t>
                      </a: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が権限と財源を</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確保</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する仕組みを設けることで、創意工夫を凝らした</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取組みを</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推進することが可能となるので</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ないか</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800" kern="100" dirty="0" smtClean="0">
                          <a:solidFill>
                            <a:schemeClr val="tx1"/>
                          </a:solidFill>
                          <a:effectLst/>
                          <a:latin typeface="Meiryo UI" panose="020B0604030504040204" pitchFamily="50" charset="-128"/>
                          <a:ea typeface="Meiryo UI" panose="020B0604030504040204" pitchFamily="50" charset="-128"/>
                          <a:cs typeface="+mn-cs"/>
                        </a:rPr>
                        <a:t>　</a:t>
                      </a:r>
                      <a:endParaRPr kumimoji="1" lang="ja-JP" sz="1300" kern="100" dirty="0">
                        <a:solidFill>
                          <a:schemeClr val="tx1"/>
                        </a:solidFill>
                        <a:effectLst/>
                        <a:latin typeface="Meiryo UI" panose="020B0604030504040204" pitchFamily="50" charset="-128"/>
                        <a:ea typeface="Meiryo UI" panose="020B0604030504040204" pitchFamily="50" charset="-128"/>
                        <a:cs typeface="+mn-cs"/>
                      </a:endParaRPr>
                    </a:p>
                  </a:txBody>
                  <a:tcPr marL="71993" marR="71993" marT="0" marB="0" anchor="ctr"/>
                </a:tc>
                <a:tc>
                  <a:txBody>
                    <a:bodyPr/>
                    <a:lstStyle/>
                    <a:p>
                      <a:pPr marL="93663" lvl="0" indent="-93663" algn="just">
                        <a:spcAft>
                          <a:spcPts val="0"/>
                        </a:spcAft>
                        <a:buFont typeface="Wingdings" panose="05000000000000000000" pitchFamily="2" charset="2"/>
                        <a:buChar char=""/>
                      </a:pPr>
                      <a:r>
                        <a:rPr lang="ja-JP" sz="13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構造改革特</a:t>
                      </a:r>
                      <a:r>
                        <a:rPr lang="ja-JP" sz="13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区</a:t>
                      </a:r>
                      <a:endParaRPr lang="en-US" altLang="ja-JP" sz="13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93663" lvl="0" indent="-93663" algn="just">
                        <a:spcAft>
                          <a:spcPts val="0"/>
                        </a:spcAft>
                        <a:buFont typeface="Wingdings" panose="05000000000000000000" pitchFamily="2" charset="2"/>
                        <a:buChar char=""/>
                      </a:pPr>
                      <a:r>
                        <a:rPr lang="ja-JP" altLang="en-US" sz="13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国家戦略特区</a:t>
                      </a:r>
                      <a:endParaRPr lang="ja-JP" sz="13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71993" marR="71993" marT="0" marB="0" anchor="ctr"/>
                </a:tc>
                <a:extLst>
                  <a:ext uri="{0D108BD9-81ED-4DB2-BD59-A6C34878D82A}">
                    <a16:rowId xmlns:a16="http://schemas.microsoft.com/office/drawing/2014/main" val="3474340105"/>
                  </a:ext>
                </a:extLst>
              </a:tr>
              <a:tr h="1890023">
                <a:tc vMerge="1">
                  <a:txBody>
                    <a:bodyPr/>
                    <a:lstStyle/>
                    <a:p>
                      <a:endParaRPr kumimoji="1" lang="ja-JP" altLang="en-US"/>
                    </a:p>
                  </a:txBody>
                  <a:tcPr/>
                </a:tc>
                <a:tc>
                  <a:txBody>
                    <a:bodyPr/>
                    <a:lstStyle/>
                    <a:p>
                      <a:pPr algn="just">
                        <a:spcAft>
                          <a:spcPts val="0"/>
                        </a:spcAft>
                      </a:pPr>
                      <a:r>
                        <a:rPr lang="ja-JP" sz="1300" kern="100" dirty="0">
                          <a:effectLst/>
                          <a:latin typeface="Meiryo UI" panose="020B0604030504040204" pitchFamily="50" charset="-128"/>
                          <a:ea typeface="Meiryo UI" panose="020B0604030504040204" pitchFamily="50" charset="-128"/>
                          <a:cs typeface="Times New Roman" panose="02020603050405020304" pitchFamily="18" charset="0"/>
                        </a:rPr>
                        <a:t>広域連携</a:t>
                      </a:r>
                    </a:p>
                  </a:txBody>
                  <a:tcPr marL="71993" marR="71993" marT="0" marB="0" anchor="ctr"/>
                </a:tc>
                <a:tc>
                  <a:txBody>
                    <a:bodyPr/>
                    <a:lstStyle/>
                    <a:p>
                      <a:pPr marL="174625" lvl="0" indent="-174625" algn="just" defTabSz="914400" rtl="0" eaLnBrk="1" latinLnBrk="0" hangingPunct="1">
                        <a:spcAft>
                          <a:spcPts val="600"/>
                        </a:spcAft>
                        <a:buFont typeface="Meiryo UI" panose="020B0604030504040204" pitchFamily="50" charset="-128"/>
                        <a:buChar char="◯"/>
                      </a:pP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広域的な自治体連携を形成し、成長に向けた</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ビジョンを共有</a:t>
                      </a:r>
                      <a:r>
                        <a:rPr kumimoji="1" lang="ja-JP" altLang="en-US" sz="1300" b="1" kern="100" dirty="0">
                          <a:solidFill>
                            <a:schemeClr val="tx1"/>
                          </a:solidFill>
                          <a:effectLst/>
                          <a:latin typeface="Meiryo UI" panose="020B0604030504040204" pitchFamily="50" charset="-128"/>
                          <a:ea typeface="Meiryo UI" panose="020B0604030504040204" pitchFamily="50" charset="-128"/>
                          <a:cs typeface="+mn-cs"/>
                        </a:rPr>
                        <a:t>し</a:t>
                      </a:r>
                      <a:r>
                        <a:rPr kumimoji="1" lang="ja-JP" altLang="en-US" sz="1300" b="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具体的な経済・雇用、インフラ整備などを進める</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ことで</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成長の</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推進力</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と</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することができるの</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では</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ないか</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300" kern="100" dirty="0" smtClean="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連携分野としては、産業に加え、雇用・職業教育、さらにはインフラ整備</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などを中心に考えるべきではないか。</a:t>
                      </a:r>
                      <a:endParaRPr kumimoji="1" lang="ja-JP" sz="1300" kern="100" dirty="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sz="1300" kern="100" dirty="0">
                          <a:solidFill>
                            <a:schemeClr val="tx1"/>
                          </a:solidFill>
                          <a:effectLst/>
                          <a:latin typeface="Meiryo UI" panose="020B0604030504040204" pitchFamily="50" charset="-128"/>
                          <a:ea typeface="Meiryo UI" panose="020B0604030504040204" pitchFamily="50" charset="-128"/>
                          <a:cs typeface="+mn-cs"/>
                        </a:rPr>
                        <a:t>国や州を越えた連携の実績も見られ、行政的な既存の境界や枠組みにとらわれず、</a:t>
                      </a: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経済交流圏等、柔軟な連携の圏域設定</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を</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検討</a:t>
                      </a:r>
                      <a:r>
                        <a:rPr kumimoji="1" lang="ja-JP" altLang="en-US" sz="1300" b="0" kern="100" dirty="0" smtClean="0">
                          <a:solidFill>
                            <a:schemeClr val="tx1"/>
                          </a:solidFill>
                          <a:effectLst/>
                          <a:latin typeface="Meiryo UI" panose="020B0604030504040204" pitchFamily="50" charset="-128"/>
                          <a:ea typeface="Meiryo UI" panose="020B0604030504040204" pitchFamily="50" charset="-128"/>
                          <a:cs typeface="+mn-cs"/>
                        </a:rPr>
                        <a:t>することも、選択肢として考えるべきではないか</a:t>
                      </a:r>
                      <a:r>
                        <a:rPr kumimoji="1" lang="ja-JP" sz="1300" b="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en-US" altLang="ja-JP" sz="1300" b="0" kern="100" dirty="0" smtClean="0">
                          <a:solidFill>
                            <a:schemeClr val="tx1"/>
                          </a:solidFill>
                          <a:effectLst/>
                          <a:latin typeface="Meiryo UI" panose="020B0604030504040204" pitchFamily="50" charset="-128"/>
                          <a:ea typeface="Meiryo UI" panose="020B0604030504040204" pitchFamily="50" charset="-128"/>
                          <a:cs typeface="+mn-cs"/>
                        </a:rPr>
                        <a:t>    </a:t>
                      </a:r>
                      <a:endParaRPr kumimoji="1" lang="ja-JP" sz="1300" b="0" kern="100" dirty="0">
                        <a:solidFill>
                          <a:schemeClr val="tx1"/>
                        </a:solidFill>
                        <a:effectLst/>
                        <a:latin typeface="Meiryo UI" panose="020B0604030504040204" pitchFamily="50" charset="-128"/>
                        <a:ea typeface="Meiryo UI" panose="020B0604030504040204" pitchFamily="50" charset="-128"/>
                        <a:cs typeface="+mn-cs"/>
                      </a:endParaRPr>
                    </a:p>
                  </a:txBody>
                  <a:tcPr marL="71993" marR="71993" marT="0" marB="0" anchor="ctr"/>
                </a:tc>
                <a:tc>
                  <a:txBody>
                    <a:bodyPr/>
                    <a:lstStyle/>
                    <a:p>
                      <a:pPr marL="93663" lvl="0" indent="-93663" algn="just" defTabSz="914400" rtl="0" eaLnBrk="1" latinLnBrk="0" hangingPunct="1">
                        <a:spcAft>
                          <a:spcPts val="0"/>
                        </a:spcAft>
                        <a:buFont typeface="Wingdings" panose="05000000000000000000" pitchFamily="2" charset="2"/>
                        <a:buChar char=""/>
                      </a:pPr>
                      <a:r>
                        <a:rPr kumimoji="1" lang="ja-JP" sz="13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関西広域連合</a:t>
                      </a:r>
                    </a:p>
                  </a:txBody>
                  <a:tcPr marL="71993" marR="71993" marT="0" marB="0" anchor="ctr"/>
                </a:tc>
                <a:extLst>
                  <a:ext uri="{0D108BD9-81ED-4DB2-BD59-A6C34878D82A}">
                    <a16:rowId xmlns:a16="http://schemas.microsoft.com/office/drawing/2014/main" val="426146587"/>
                  </a:ext>
                </a:extLst>
              </a:tr>
              <a:tr h="778669">
                <a:tc vMerge="1">
                  <a:txBody>
                    <a:bodyPr/>
                    <a:lstStyle/>
                    <a:p>
                      <a:endParaRPr kumimoji="1" lang="ja-JP" altLang="en-US"/>
                    </a:p>
                  </a:txBody>
                  <a:tcPr/>
                </a:tc>
                <a:tc>
                  <a:txBody>
                    <a:bodyPr/>
                    <a:lstStyle/>
                    <a:p>
                      <a:pPr algn="just">
                        <a:spcAft>
                          <a:spcPts val="0"/>
                        </a:spcAft>
                      </a:pPr>
                      <a:r>
                        <a:rPr lang="ja-JP" sz="1300" kern="100" dirty="0">
                          <a:effectLst/>
                          <a:latin typeface="Meiryo UI" panose="020B0604030504040204" pitchFamily="50" charset="-128"/>
                          <a:ea typeface="Meiryo UI" panose="020B0604030504040204" pitchFamily="50" charset="-128"/>
                          <a:cs typeface="Times New Roman" panose="02020603050405020304" pitchFamily="18" charset="0"/>
                        </a:rPr>
                        <a:t>リーダーシップ</a:t>
                      </a:r>
                    </a:p>
                  </a:txBody>
                  <a:tcPr marL="71993" marR="71993" marT="0" marB="0" anchor="ctr"/>
                </a:tc>
                <a:tc>
                  <a:txBody>
                    <a:bodyPr/>
                    <a:lstStyle/>
                    <a:p>
                      <a:pPr marL="174625" lvl="0" indent="-174625" algn="just" defTabSz="914400" rtl="0" eaLnBrk="1" latinLnBrk="0" hangingPunct="1">
                        <a:spcAft>
                          <a:spcPts val="600"/>
                        </a:spcAft>
                        <a:buFont typeface="Meiryo UI" panose="020B0604030504040204" pitchFamily="50" charset="-128"/>
                        <a:buChar char="◯"/>
                      </a:pP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新しい枠組み</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を構築し</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広域的に</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課題</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解決に取り組むためには</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ステークホルダーのコンセンサスを得ながら、</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強力</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に</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推進</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していく</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a:t>
                      </a: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リーダーシップ</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」が</a:t>
                      </a: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必要</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ではないか。</a:t>
                      </a:r>
                    </a:p>
                  </a:txBody>
                  <a:tcPr marL="71993" marR="71993" marT="0" marB="0" anchor="ctr"/>
                </a:tc>
                <a:tc>
                  <a:txBody>
                    <a:bodyPr/>
                    <a:lstStyle/>
                    <a:p>
                      <a:pPr marL="93663" lvl="0" indent="-93663" algn="just" defTabSz="914400" rtl="0" eaLnBrk="1" latinLnBrk="0" hangingPunct="1">
                        <a:spcAft>
                          <a:spcPts val="0"/>
                        </a:spcAft>
                        <a:buFont typeface="Wingdings" panose="05000000000000000000" pitchFamily="2" charset="2"/>
                        <a:buChar char=""/>
                      </a:pPr>
                      <a:r>
                        <a:rPr kumimoji="1" lang="ja-JP" sz="13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府市一体条例</a:t>
                      </a:r>
                    </a:p>
                  </a:txBody>
                  <a:tcPr marL="71993" marR="71993" marT="0" marB="0" anchor="ctr"/>
                </a:tc>
                <a:extLst>
                  <a:ext uri="{0D108BD9-81ED-4DB2-BD59-A6C34878D82A}">
                    <a16:rowId xmlns:a16="http://schemas.microsoft.com/office/drawing/2014/main" val="312226048"/>
                  </a:ext>
                </a:extLst>
              </a:tr>
              <a:tr h="1579219">
                <a:tc vMerge="1">
                  <a:txBody>
                    <a:bodyPr/>
                    <a:lstStyle/>
                    <a:p>
                      <a:pPr algn="ctr">
                        <a:spcAft>
                          <a:spcPts val="0"/>
                        </a:spcAft>
                      </a:pPr>
                      <a:endParaRPr lang="en-US" altLang="ja-JP" sz="1400" kern="100" dirty="0" smtClean="0">
                        <a:effectLst/>
                        <a:latin typeface="Meiryo UI" panose="020B0604030504040204" pitchFamily="50" charset="-128"/>
                        <a:ea typeface="Meiryo UI" panose="020B0604030504040204" pitchFamily="50" charset="-128"/>
                        <a:cs typeface="+mn-cs"/>
                      </a:endParaRPr>
                    </a:p>
                  </a:txBody>
                  <a:tcPr marL="37851" marR="37851" marT="0" marB="0" anchor="ctr"/>
                </a:tc>
                <a:tc>
                  <a:txBody>
                    <a:bodyPr/>
                    <a:lstStyle/>
                    <a:p>
                      <a:pPr algn="just">
                        <a:spcAft>
                          <a:spcPts val="0"/>
                        </a:spcAft>
                      </a:pPr>
                      <a:r>
                        <a:rPr 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民間</a:t>
                      </a:r>
                      <a:r>
                        <a:rPr lang="ja-JP" altLang="en-US"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、大学・研究機関</a:t>
                      </a:r>
                      <a:r>
                        <a:rPr lang="ja-JP" sz="1300" kern="100" dirty="0" smtClean="0">
                          <a:effectLst/>
                          <a:latin typeface="Meiryo UI" panose="020B0604030504040204" pitchFamily="50" charset="-128"/>
                          <a:ea typeface="Meiryo UI" panose="020B0604030504040204" pitchFamily="50" charset="-128"/>
                          <a:cs typeface="Times New Roman" panose="02020603050405020304" pitchFamily="18" charset="0"/>
                        </a:rPr>
                        <a:t>との</a:t>
                      </a:r>
                      <a:r>
                        <a:rPr lang="ja-JP" sz="1300" kern="100" dirty="0">
                          <a:effectLst/>
                          <a:latin typeface="Meiryo UI" panose="020B0604030504040204" pitchFamily="50" charset="-128"/>
                          <a:ea typeface="Meiryo UI" panose="020B0604030504040204" pitchFamily="50" charset="-128"/>
                          <a:cs typeface="Times New Roman" panose="02020603050405020304" pitchFamily="18" charset="0"/>
                        </a:rPr>
                        <a:t>関係</a:t>
                      </a:r>
                    </a:p>
                  </a:txBody>
                  <a:tcPr marL="71993" marR="71993" marT="0" marB="0" anchor="ctr"/>
                </a:tc>
                <a:tc>
                  <a:txBody>
                    <a:bodyPr/>
                    <a:lstStyle/>
                    <a:p>
                      <a:pPr marL="174625" lvl="0" indent="-174625" algn="just" defTabSz="914400" rtl="0" eaLnBrk="1" latinLnBrk="0" hangingPunct="1">
                        <a:spcAft>
                          <a:spcPts val="600"/>
                        </a:spcAft>
                        <a:buFont typeface="Meiryo UI" panose="020B0604030504040204" pitchFamily="50" charset="-128"/>
                        <a:buChar char="◯"/>
                      </a:pPr>
                      <a:r>
                        <a:rPr kumimoji="1" lang="ja-JP" sz="1300" kern="100" dirty="0">
                          <a:solidFill>
                            <a:schemeClr val="tx1"/>
                          </a:solidFill>
                          <a:effectLst/>
                          <a:latin typeface="Meiryo UI" panose="020B0604030504040204" pitchFamily="50" charset="-128"/>
                          <a:ea typeface="Meiryo UI" panose="020B0604030504040204" pitchFamily="50" charset="-128"/>
                          <a:cs typeface="+mn-cs"/>
                        </a:rPr>
                        <a:t>地域経済の発展にあたっては、</a:t>
                      </a: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行政と民間がパートナーシップを結び、「稼げる地域」に</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向けて</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連携して</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事業</a:t>
                      </a: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を推進</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して</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いく</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ことが重要ではないか</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a:t>
                      </a:r>
                      <a:endParaRPr kumimoji="1" lang="en-US" altLang="ja-JP" sz="1300" kern="100" dirty="0" smtClean="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イノベーションを起こし、産業構造の転換を図っていくうえで、</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大学・研究機関とのパートナーシップが重要</a:t>
                      </a: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ではないか。</a:t>
                      </a:r>
                      <a:endParaRPr kumimoji="1" lang="en-US" altLang="ja-JP" sz="1300" kern="100" dirty="0" smtClean="0">
                        <a:solidFill>
                          <a:schemeClr val="tx1"/>
                        </a:solidFill>
                        <a:effectLst/>
                        <a:latin typeface="Meiryo UI" panose="020B0604030504040204" pitchFamily="50" charset="-128"/>
                        <a:ea typeface="Meiryo UI" panose="020B0604030504040204" pitchFamily="50" charset="-128"/>
                        <a:cs typeface="+mn-cs"/>
                      </a:endParaRPr>
                    </a:p>
                    <a:p>
                      <a:pPr marL="174625" lvl="0" indent="-174625" algn="just" defTabSz="914400" rtl="0" eaLnBrk="1" latinLnBrk="0" hangingPunct="1">
                        <a:spcAft>
                          <a:spcPts val="600"/>
                        </a:spcAft>
                        <a:buFont typeface="Meiryo UI" panose="020B0604030504040204" pitchFamily="50" charset="-128"/>
                        <a:buChar char="◯"/>
                      </a:pPr>
                      <a:r>
                        <a:rPr kumimoji="1" lang="ja-JP" altLang="en-US" sz="1300" kern="100" dirty="0" smtClean="0">
                          <a:solidFill>
                            <a:schemeClr val="tx1"/>
                          </a:solidFill>
                          <a:effectLst/>
                          <a:latin typeface="Meiryo UI" panose="020B0604030504040204" pitchFamily="50" charset="-128"/>
                          <a:ea typeface="Meiryo UI" panose="020B0604030504040204" pitchFamily="50" charset="-128"/>
                          <a:cs typeface="+mn-cs"/>
                        </a:rPr>
                        <a:t>グ</a:t>
                      </a:r>
                      <a:r>
                        <a:rPr kumimoji="1" lang="ja-JP" sz="1300" kern="100" dirty="0" smtClean="0">
                          <a:solidFill>
                            <a:schemeClr val="tx1"/>
                          </a:solidFill>
                          <a:effectLst/>
                          <a:latin typeface="Meiryo UI" panose="020B0604030504040204" pitchFamily="50" charset="-128"/>
                          <a:ea typeface="Meiryo UI" panose="020B0604030504040204" pitchFamily="50" charset="-128"/>
                          <a:cs typeface="+mn-cs"/>
                        </a:rPr>
                        <a:t>リーンエコノミーやスマートシティ</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など、</a:t>
                      </a: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新たな社会課題への対応</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に</a:t>
                      </a:r>
                      <a:r>
                        <a:rPr kumimoji="1" lang="ja-JP" altLang="en-US" sz="1300" b="1" kern="100" dirty="0" smtClean="0">
                          <a:solidFill>
                            <a:schemeClr val="tx1"/>
                          </a:solidFill>
                          <a:effectLst/>
                          <a:latin typeface="Meiryo UI" panose="020B0604030504040204" pitchFamily="50" charset="-128"/>
                          <a:ea typeface="Meiryo UI" panose="020B0604030504040204" pitchFamily="50" charset="-128"/>
                          <a:cs typeface="+mn-cs"/>
                        </a:rPr>
                        <a:t>は</a:t>
                      </a:r>
                      <a:r>
                        <a:rPr kumimoji="1" lang="ja-JP" sz="1300" b="1" kern="100" dirty="0" smtClean="0">
                          <a:solidFill>
                            <a:schemeClr val="tx1"/>
                          </a:solidFill>
                          <a:effectLst/>
                          <a:latin typeface="Meiryo UI" panose="020B0604030504040204" pitchFamily="50" charset="-128"/>
                          <a:ea typeface="Meiryo UI" panose="020B0604030504040204" pitchFamily="50" charset="-128"/>
                          <a:cs typeface="+mn-cs"/>
                        </a:rPr>
                        <a:t>産</a:t>
                      </a:r>
                      <a:r>
                        <a:rPr kumimoji="1" lang="ja-JP" sz="1300" b="1" kern="100" dirty="0">
                          <a:solidFill>
                            <a:schemeClr val="tx1"/>
                          </a:solidFill>
                          <a:effectLst/>
                          <a:latin typeface="Meiryo UI" panose="020B0604030504040204" pitchFamily="50" charset="-128"/>
                          <a:ea typeface="Meiryo UI" panose="020B0604030504040204" pitchFamily="50" charset="-128"/>
                          <a:cs typeface="+mn-cs"/>
                        </a:rPr>
                        <a:t>官学連携の枠組みも活用していくことが必要</a:t>
                      </a:r>
                      <a:r>
                        <a:rPr kumimoji="1" lang="ja-JP" sz="1300" kern="100" dirty="0">
                          <a:solidFill>
                            <a:schemeClr val="tx1"/>
                          </a:solidFill>
                          <a:effectLst/>
                          <a:latin typeface="Meiryo UI" panose="020B0604030504040204" pitchFamily="50" charset="-128"/>
                          <a:ea typeface="Meiryo UI" panose="020B0604030504040204" pitchFamily="50" charset="-128"/>
                          <a:cs typeface="+mn-cs"/>
                        </a:rPr>
                        <a:t>ではないか。</a:t>
                      </a:r>
                    </a:p>
                  </a:txBody>
                  <a:tcPr marL="71993" marR="71993" marT="0" marB="0" anchor="ctr"/>
                </a:tc>
                <a:tc>
                  <a:txBody>
                    <a:bodyPr/>
                    <a:lstStyle/>
                    <a:p>
                      <a:pPr marL="93663" lvl="0" indent="-93663" algn="just" defTabSz="914400" rtl="0" eaLnBrk="1" latinLnBrk="0" hangingPunct="1">
                        <a:spcAft>
                          <a:spcPts val="0"/>
                        </a:spcAft>
                        <a:buFont typeface="Wingdings" panose="05000000000000000000" pitchFamily="2" charset="2"/>
                        <a:buChar char=""/>
                      </a:pPr>
                      <a:r>
                        <a:rPr kumimoji="1" lang="ja-JP" sz="13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包括連携協定</a:t>
                      </a:r>
                    </a:p>
                  </a:txBody>
                  <a:tcPr marL="71993" marR="71993" marT="0" marB="0" anchor="ctr"/>
                </a:tc>
                <a:extLst>
                  <a:ext uri="{0D108BD9-81ED-4DB2-BD59-A6C34878D82A}">
                    <a16:rowId xmlns:a16="http://schemas.microsoft.com/office/drawing/2014/main" val="2504285179"/>
                  </a:ext>
                </a:extLst>
              </a:tr>
            </a:tbl>
          </a:graphicData>
        </a:graphic>
      </p:graphicFrame>
      <p:sp>
        <p:nvSpPr>
          <p:cNvPr id="3" name="大かっこ 2"/>
          <p:cNvSpPr/>
          <p:nvPr/>
        </p:nvSpPr>
        <p:spPr>
          <a:xfrm>
            <a:off x="8321543" y="144436"/>
            <a:ext cx="1394657" cy="387212"/>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sz="1890"/>
          </a:p>
        </p:txBody>
      </p:sp>
      <p:sp>
        <p:nvSpPr>
          <p:cNvPr id="6"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12</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18421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1638" y="169681"/>
            <a:ext cx="8382050" cy="400110"/>
          </a:xfrm>
          <a:prstGeom prst="rect">
            <a:avLst/>
          </a:prstGeom>
        </p:spPr>
        <p:txBody>
          <a:bodyPr wrap="square">
            <a:spAutoFit/>
          </a:bodyPr>
          <a:lstStyle/>
          <a:p>
            <a:r>
              <a:rPr lang="ja-JP" altLang="en-US" sz="2000" b="1" dirty="0" smtClean="0"/>
              <a:t>■ 参考：兵庫・大阪連携会議　　　　　　　　　　　　　　　</a:t>
            </a:r>
            <a:r>
              <a:rPr lang="ja-JP" altLang="en-US" sz="1100" dirty="0" smtClean="0"/>
              <a:t>　　　　　　　　　　　　　　　　　　　　　　　　　　　　　　　　　　　　　　　　　　</a:t>
            </a:r>
            <a:endParaRPr lang="ja-JP" altLang="en-US" sz="1100" dirty="0"/>
          </a:p>
        </p:txBody>
      </p:sp>
      <p:sp>
        <p:nvSpPr>
          <p:cNvPr id="3" name="正方形/長方形 2"/>
          <p:cNvSpPr/>
          <p:nvPr/>
        </p:nvSpPr>
        <p:spPr>
          <a:xfrm>
            <a:off x="546361" y="569791"/>
            <a:ext cx="9185559" cy="64976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59937" eaLnBrk="0" fontAlgn="base" hangingPunct="0">
              <a:lnSpc>
                <a:spcPts val="2100"/>
              </a:lnSpc>
              <a:spcBef>
                <a:spcPct val="0"/>
              </a:spcBef>
              <a:spcAft>
                <a:spcPct val="0"/>
              </a:spcAft>
            </a:pPr>
            <a:r>
              <a:rPr lang="ja-JP" altLang="en-US" sz="1600" b="1" dirty="0" smtClean="0">
                <a:solidFill>
                  <a:srgbClr val="000000"/>
                </a:solidFill>
                <a:latin typeface="Meiryo UI" panose="020B0604030504040204" pitchFamily="50" charset="-128"/>
                <a:ea typeface="Meiryo UI" panose="020B0604030504040204" pitchFamily="50" charset="-128"/>
              </a:rPr>
              <a:t>　</a:t>
            </a:r>
            <a:r>
              <a:rPr lang="en-US" altLang="ja-JP" sz="1600" b="1" dirty="0" smtClean="0">
                <a:solidFill>
                  <a:srgbClr val="000000"/>
                </a:solidFill>
                <a:latin typeface="Meiryo UI" panose="020B0604030504040204" pitchFamily="50" charset="-128"/>
                <a:ea typeface="Meiryo UI" panose="020B0604030504040204" pitchFamily="50" charset="-128"/>
              </a:rPr>
              <a:t>【</a:t>
            </a:r>
            <a:r>
              <a:rPr lang="ja-JP" altLang="en-US" sz="1600" b="1" dirty="0" smtClean="0">
                <a:solidFill>
                  <a:srgbClr val="000000"/>
                </a:solidFill>
                <a:latin typeface="Meiryo UI" panose="020B0604030504040204" pitchFamily="50" charset="-128"/>
                <a:ea typeface="Meiryo UI" panose="020B0604030504040204" pitchFamily="50" charset="-128"/>
              </a:rPr>
              <a:t>目　　　的</a:t>
            </a:r>
            <a:r>
              <a:rPr lang="en-US" altLang="ja-JP" sz="1600" b="1" dirty="0" smtClean="0">
                <a:solidFill>
                  <a:srgbClr val="000000"/>
                </a:solidFill>
                <a:latin typeface="Meiryo UI" panose="020B0604030504040204" pitchFamily="50" charset="-128"/>
                <a:ea typeface="Meiryo UI" panose="020B0604030504040204" pitchFamily="50" charset="-128"/>
              </a:rPr>
              <a:t>】</a:t>
            </a:r>
          </a:p>
          <a:p>
            <a:pPr defTabSz="959937" eaLnBrk="0" fontAlgn="base" hangingPunct="0">
              <a:lnSpc>
                <a:spcPts val="2100"/>
              </a:lnSpc>
              <a:spcBef>
                <a:spcPct val="0"/>
              </a:spcBef>
              <a:spcAft>
                <a:spcPct val="0"/>
              </a:spcAft>
            </a:pPr>
            <a:r>
              <a:rPr lang="ja-JP" altLang="en-US" sz="1600" dirty="0" smtClean="0">
                <a:solidFill>
                  <a:srgbClr val="000000"/>
                </a:solidFill>
                <a:latin typeface="Meiryo UI" panose="020B0604030504040204" pitchFamily="50" charset="-128"/>
                <a:ea typeface="Meiryo UI" panose="020B0604030504040204" pitchFamily="50" charset="-128"/>
              </a:rPr>
              <a:t>　　●　</a:t>
            </a:r>
            <a:r>
              <a:rPr lang="en-US" altLang="ja-JP" sz="1600" dirty="0" smtClean="0">
                <a:solidFill>
                  <a:srgbClr val="000000"/>
                </a:solidFill>
                <a:latin typeface="Meiryo UI" panose="020B0604030504040204" pitchFamily="50" charset="-128"/>
                <a:ea typeface="Meiryo UI" panose="020B0604030504040204" pitchFamily="50" charset="-128"/>
              </a:rPr>
              <a:t>2025</a:t>
            </a:r>
            <a:r>
              <a:rPr lang="ja-JP" altLang="en-US" sz="1600" dirty="0" smtClean="0">
                <a:solidFill>
                  <a:srgbClr val="000000"/>
                </a:solidFill>
                <a:latin typeface="Meiryo UI" panose="020B0604030504040204" pitchFamily="50" charset="-128"/>
                <a:ea typeface="Meiryo UI" panose="020B0604030504040204" pitchFamily="50" charset="-128"/>
              </a:rPr>
              <a:t>年の大阪・関西万博を見据え、産業政策等を中心に兵庫県と大阪府の連携を深め、両府県や</a:t>
            </a: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smtClean="0">
                <a:solidFill>
                  <a:srgbClr val="000000"/>
                </a:solidFill>
                <a:latin typeface="Meiryo UI" panose="020B0604030504040204" pitchFamily="50" charset="-128"/>
                <a:ea typeface="Meiryo UI" panose="020B0604030504040204" pitchFamily="50" charset="-128"/>
              </a:rPr>
              <a:t>　</a:t>
            </a: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　　 関西をはじめ、日本の成長、発展をけん引していくために設置</a:t>
            </a:r>
            <a:endParaRPr lang="en-US" altLang="ja-JP" sz="16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smtClean="0">
                <a:solidFill>
                  <a:srgbClr val="000000"/>
                </a:solidFill>
                <a:latin typeface="Meiryo UI" panose="020B0604030504040204" pitchFamily="50" charset="-128"/>
                <a:ea typeface="Meiryo UI" panose="020B0604030504040204" pitchFamily="50" charset="-128"/>
              </a:rPr>
              <a:t>　</a:t>
            </a:r>
            <a:r>
              <a:rPr lang="en-US" altLang="ja-JP" sz="1600" b="1" dirty="0" smtClean="0">
                <a:solidFill>
                  <a:srgbClr val="000000"/>
                </a:solidFill>
                <a:latin typeface="Meiryo UI" panose="020B0604030504040204" pitchFamily="50" charset="-128"/>
                <a:ea typeface="Meiryo UI" panose="020B0604030504040204" pitchFamily="50" charset="-128"/>
              </a:rPr>
              <a:t>【</a:t>
            </a:r>
            <a:r>
              <a:rPr lang="ja-JP" altLang="en-US" sz="1600" b="1" dirty="0">
                <a:solidFill>
                  <a:srgbClr val="000000"/>
                </a:solidFill>
                <a:latin typeface="Meiryo UI" panose="020B0604030504040204" pitchFamily="50" charset="-128"/>
                <a:ea typeface="Meiryo UI" panose="020B0604030504040204" pitchFamily="50" charset="-128"/>
              </a:rPr>
              <a:t>協議事項</a:t>
            </a:r>
            <a:r>
              <a:rPr lang="en-US" altLang="ja-JP" sz="1600" b="1" dirty="0" smtClean="0">
                <a:solidFill>
                  <a:srgbClr val="000000"/>
                </a:solidFill>
                <a:latin typeface="Meiryo UI" panose="020B0604030504040204" pitchFamily="50" charset="-128"/>
                <a:ea typeface="Meiryo UI" panose="020B0604030504040204" pitchFamily="50" charset="-128"/>
              </a:rPr>
              <a:t>】</a:t>
            </a:r>
            <a:endParaRPr lang="en-US" altLang="ja-JP" sz="1600" b="1"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smtClean="0">
                <a:solidFill>
                  <a:srgbClr val="000000"/>
                </a:solidFill>
                <a:latin typeface="Meiryo UI" panose="020B0604030504040204" pitchFamily="50" charset="-128"/>
                <a:ea typeface="Meiryo UI" panose="020B0604030504040204" pitchFamily="50" charset="-128"/>
              </a:rPr>
              <a:t>　　●　兵庫県及び大阪府の発展に向け、協調して取り組む必要のある施策</a:t>
            </a: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　●　その他、兵庫県及び大阪府の事務のうち特段の懸案事項</a:t>
            </a: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smtClean="0">
                <a:solidFill>
                  <a:srgbClr val="000000"/>
                </a:solidFill>
                <a:latin typeface="Meiryo UI" panose="020B0604030504040204" pitchFamily="50" charset="-128"/>
                <a:ea typeface="Meiryo UI" panose="020B0604030504040204" pitchFamily="50" charset="-128"/>
              </a:rPr>
              <a:t>　</a:t>
            </a:r>
            <a:r>
              <a:rPr lang="en-US" altLang="ja-JP" sz="1600" b="1" dirty="0" smtClean="0">
                <a:solidFill>
                  <a:srgbClr val="000000"/>
                </a:solidFill>
                <a:latin typeface="Meiryo UI" panose="020B0604030504040204" pitchFamily="50" charset="-128"/>
                <a:ea typeface="Meiryo UI" panose="020B0604030504040204" pitchFamily="50" charset="-128"/>
              </a:rPr>
              <a:t>【</a:t>
            </a:r>
            <a:r>
              <a:rPr lang="ja-JP" altLang="en-US" sz="1600" b="1" dirty="0" smtClean="0">
                <a:solidFill>
                  <a:srgbClr val="000000"/>
                </a:solidFill>
                <a:latin typeface="Meiryo UI" panose="020B0604030504040204" pitchFamily="50" charset="-128"/>
                <a:ea typeface="Meiryo UI" panose="020B0604030504040204" pitchFamily="50" charset="-128"/>
              </a:rPr>
              <a:t>組織構成</a:t>
            </a:r>
            <a:r>
              <a:rPr lang="en-US" altLang="ja-JP" sz="1600" b="1" dirty="0" smtClean="0">
                <a:solidFill>
                  <a:srgbClr val="000000"/>
                </a:solidFill>
                <a:latin typeface="Meiryo UI" panose="020B0604030504040204" pitchFamily="50" charset="-128"/>
                <a:ea typeface="Meiryo UI" panose="020B0604030504040204" pitchFamily="50" charset="-128"/>
              </a:rPr>
              <a:t>】</a:t>
            </a:r>
          </a:p>
          <a:p>
            <a:pPr defTabSz="959937" eaLnBrk="0" fontAlgn="base" hangingPunct="0">
              <a:lnSpc>
                <a:spcPts val="2100"/>
              </a:lnSpc>
              <a:spcBef>
                <a:spcPct val="0"/>
              </a:spcBef>
              <a:spcAft>
                <a:spcPct val="0"/>
              </a:spcAft>
            </a:pP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　●　兵庫県：知事、副知事、新県政推進室長兼企画県民部長</a:t>
            </a: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　　　</a:t>
            </a:r>
            <a:r>
              <a:rPr lang="ja-JP" altLang="en-US" sz="1600" dirty="0">
                <a:solidFill>
                  <a:srgbClr val="000000"/>
                </a:solidFill>
                <a:latin typeface="Meiryo UI" panose="020B0604030504040204" pitchFamily="50" charset="-128"/>
                <a:ea typeface="Meiryo UI" panose="020B0604030504040204" pitchFamily="50" charset="-128"/>
              </a:rPr>
              <a:t> 大阪府：知事、副知事</a:t>
            </a:r>
            <a:r>
              <a:rPr lang="ja-JP" altLang="en-US" sz="1600" dirty="0" smtClean="0">
                <a:solidFill>
                  <a:srgbClr val="000000"/>
                </a:solidFill>
                <a:latin typeface="Meiryo UI" panose="020B0604030504040204" pitchFamily="50" charset="-128"/>
                <a:ea typeface="Meiryo UI" panose="020B0604030504040204" pitchFamily="50" charset="-128"/>
              </a:rPr>
              <a:t>、</a:t>
            </a:r>
            <a:r>
              <a:rPr lang="ja-JP" altLang="en-US" sz="1600" dirty="0">
                <a:solidFill>
                  <a:srgbClr val="000000"/>
                </a:solidFill>
                <a:latin typeface="Meiryo UI" panose="020B0604030504040204" pitchFamily="50" charset="-128"/>
                <a:ea typeface="Meiryo UI" panose="020B0604030504040204" pitchFamily="50" charset="-128"/>
              </a:rPr>
              <a:t>政策企画部長</a:t>
            </a:r>
            <a:endParaRPr lang="en-US" altLang="ja-JP" sz="16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smtClean="0">
                <a:solidFill>
                  <a:srgbClr val="000000"/>
                </a:solidFill>
                <a:latin typeface="Meiryo UI" panose="020B0604030504040204" pitchFamily="50" charset="-128"/>
                <a:ea typeface="Meiryo UI" panose="020B0604030504040204" pitchFamily="50" charset="-128"/>
              </a:rPr>
              <a:t>　</a:t>
            </a:r>
            <a:r>
              <a:rPr lang="en-US" altLang="ja-JP" sz="1600" b="1" dirty="0" smtClean="0">
                <a:solidFill>
                  <a:srgbClr val="000000"/>
                </a:solidFill>
                <a:latin typeface="Meiryo UI" panose="020B0604030504040204" pitchFamily="50" charset="-128"/>
                <a:ea typeface="Meiryo UI" panose="020B0604030504040204" pitchFamily="50" charset="-128"/>
              </a:rPr>
              <a:t>【</a:t>
            </a:r>
            <a:r>
              <a:rPr lang="ja-JP" altLang="en-US" sz="1600" b="1" dirty="0" smtClean="0">
                <a:solidFill>
                  <a:srgbClr val="000000"/>
                </a:solidFill>
                <a:latin typeface="Meiryo UI" panose="020B0604030504040204" pitchFamily="50" charset="-128"/>
                <a:ea typeface="Meiryo UI" panose="020B0604030504040204" pitchFamily="50" charset="-128"/>
              </a:rPr>
              <a:t>連携テーマ（会議</a:t>
            </a:r>
            <a:r>
              <a:rPr lang="ja-JP" altLang="en-US" sz="1200" b="1" dirty="0" smtClean="0">
                <a:solidFill>
                  <a:srgbClr val="000000"/>
                </a:solidFill>
                <a:latin typeface="Meiryo UI" panose="020B0604030504040204" pitchFamily="50" charset="-128"/>
                <a:ea typeface="Meiryo UI" panose="020B0604030504040204" pitchFamily="50" charset="-128"/>
              </a:rPr>
              <a:t>（</a:t>
            </a:r>
            <a:r>
              <a:rPr lang="en-US" altLang="ja-JP" sz="1200" b="1" dirty="0" smtClean="0">
                <a:solidFill>
                  <a:srgbClr val="000000"/>
                </a:solidFill>
                <a:latin typeface="Meiryo UI" panose="020B0604030504040204" pitchFamily="50" charset="-128"/>
                <a:ea typeface="Meiryo UI" panose="020B0604030504040204" pitchFamily="50" charset="-128"/>
              </a:rPr>
              <a:t>2021.12.26</a:t>
            </a:r>
            <a:r>
              <a:rPr lang="ja-JP" altLang="en-US" sz="1200" b="1" dirty="0" smtClean="0">
                <a:solidFill>
                  <a:srgbClr val="000000"/>
                </a:solidFill>
                <a:latin typeface="Meiryo UI" panose="020B0604030504040204" pitchFamily="50" charset="-128"/>
                <a:ea typeface="Meiryo UI" panose="020B0604030504040204" pitchFamily="50" charset="-128"/>
              </a:rPr>
              <a:t>）</a:t>
            </a:r>
            <a:r>
              <a:rPr lang="ja-JP" altLang="en-US" sz="1600" b="1" dirty="0" smtClean="0">
                <a:solidFill>
                  <a:srgbClr val="000000"/>
                </a:solidFill>
                <a:latin typeface="Meiryo UI" panose="020B0604030504040204" pitchFamily="50" charset="-128"/>
                <a:ea typeface="Meiryo UI" panose="020B0604030504040204" pitchFamily="50" charset="-128"/>
              </a:rPr>
              <a:t>で提案）</a:t>
            </a:r>
            <a:r>
              <a:rPr lang="en-US" altLang="ja-JP" sz="1600" b="1" dirty="0" smtClean="0">
                <a:solidFill>
                  <a:srgbClr val="000000"/>
                </a:solidFill>
                <a:latin typeface="Meiryo UI" panose="020B0604030504040204" pitchFamily="50" charset="-128"/>
                <a:ea typeface="Meiryo UI" panose="020B0604030504040204" pitchFamily="50" charset="-128"/>
              </a:rPr>
              <a:t>】</a:t>
            </a:r>
            <a:r>
              <a:rPr lang="ja-JP" altLang="en-US" sz="1600" b="1" dirty="0" smtClean="0">
                <a:solidFill>
                  <a:srgbClr val="000000"/>
                </a:solidFill>
                <a:latin typeface="Meiryo UI" panose="020B0604030504040204" pitchFamily="50" charset="-128"/>
                <a:ea typeface="Meiryo UI"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400" dirty="0" smtClean="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　兵庫県：海上交通の充実 </a:t>
            </a:r>
            <a:r>
              <a:rPr lang="en-US" altLang="ja-JP" sz="1600" dirty="0" smtClean="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観光連携の強化 </a:t>
            </a:r>
            <a:r>
              <a:rPr lang="en-US" altLang="ja-JP" sz="1600" dirty="0" smtClean="0">
                <a:solidFill>
                  <a:srgbClr val="000000"/>
                </a:solidFill>
                <a:latin typeface="Meiryo UI" panose="020B0604030504040204" pitchFamily="50" charset="-128"/>
                <a:ea typeface="Meiryo UI" panose="020B0604030504040204" pitchFamily="50" charset="-128"/>
              </a:rPr>
              <a:t>/</a:t>
            </a:r>
          </a:p>
          <a:p>
            <a:pPr defTabSz="959937" eaLnBrk="0" fontAlgn="base" hangingPunct="0">
              <a:lnSpc>
                <a:spcPts val="2100"/>
              </a:lnSpc>
              <a:spcBef>
                <a:spcPct val="0"/>
              </a:spcBef>
              <a:spcAft>
                <a:spcPct val="0"/>
              </a:spcAft>
            </a:pPr>
            <a:r>
              <a:rPr lang="en-US" altLang="ja-JP" sz="1600" dirty="0">
                <a:solidFill>
                  <a:srgbClr val="000000"/>
                </a:solidFill>
                <a:latin typeface="Meiryo UI" panose="020B0604030504040204" pitchFamily="50" charset="-128"/>
                <a:ea typeface="Meiryo UI" panose="020B0604030504040204" pitchFamily="50" charset="-128"/>
              </a:rPr>
              <a:t> </a:t>
            </a:r>
            <a:r>
              <a:rPr lang="en-US" altLang="ja-JP" sz="1600" dirty="0" smtClean="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スタートアップの創出・成長支援 </a:t>
            </a:r>
            <a:r>
              <a:rPr lang="en-US" altLang="ja-JP" sz="1600" dirty="0" smtClean="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成長産業の育成　　</a:t>
            </a: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smtClean="0">
                <a:solidFill>
                  <a:srgbClr val="000000"/>
                </a:solidFill>
                <a:latin typeface="Meiryo UI" panose="020B0604030504040204" pitchFamily="50" charset="-128"/>
                <a:ea typeface="Meiryo UI" panose="020B0604030504040204" pitchFamily="50" charset="-128"/>
              </a:rPr>
              <a:t>    　　 大阪府：万博をインパクトとした新産業創出・育成に向けた連携</a:t>
            </a: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　　　　　　　　　 兵庫・大阪の観光の強みをミックスした連携</a:t>
            </a: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en-US" altLang="ja-JP" sz="1600" dirty="0">
                <a:solidFill>
                  <a:srgbClr val="000000"/>
                </a:solidFill>
                <a:latin typeface="Meiryo UI" panose="020B0604030504040204" pitchFamily="50" charset="-128"/>
                <a:ea typeface="Meiryo UI" panose="020B0604030504040204" pitchFamily="50" charset="-128"/>
              </a:rPr>
              <a:t> </a:t>
            </a:r>
            <a:r>
              <a:rPr lang="en-US" altLang="ja-JP" sz="1600" dirty="0" smtClean="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国際金融都市の実現に向けた連携</a:t>
            </a: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smtClean="0">
                <a:solidFill>
                  <a:schemeClr val="tx1"/>
                </a:solidFill>
                <a:latin typeface="Meiryo UI" panose="020B0604030504040204" pitchFamily="50" charset="-128"/>
                <a:ea typeface="Meiryo UI" panose="020B0604030504040204" pitchFamily="50" charset="-128"/>
              </a:rPr>
              <a:t>　</a:t>
            </a:r>
            <a:r>
              <a:rPr lang="en-US" altLang="ja-JP" sz="1600" b="1" dirty="0" smtClean="0">
                <a:solidFill>
                  <a:schemeClr val="tx1"/>
                </a:solidFill>
                <a:latin typeface="Meiryo UI" panose="020B0604030504040204" pitchFamily="50" charset="-128"/>
                <a:ea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rPr>
              <a:t>連携テーマ（会議</a:t>
            </a:r>
            <a:r>
              <a:rPr lang="ja-JP" altLang="en-US" sz="1200" b="1" dirty="0">
                <a:solidFill>
                  <a:schemeClr val="tx1"/>
                </a:solidFill>
                <a:latin typeface="Meiryo UI" panose="020B0604030504040204" pitchFamily="50" charset="-128"/>
                <a:ea typeface="Meiryo UI" panose="020B0604030504040204" pitchFamily="50" charset="-128"/>
              </a:rPr>
              <a:t>（</a:t>
            </a:r>
            <a:r>
              <a:rPr lang="en-US" altLang="ja-JP" sz="1200" b="1" dirty="0">
                <a:solidFill>
                  <a:schemeClr val="tx1"/>
                </a:solidFill>
                <a:latin typeface="Meiryo UI" panose="020B0604030504040204" pitchFamily="50" charset="-128"/>
                <a:ea typeface="Meiryo UI" panose="020B0604030504040204" pitchFamily="50" charset="-128"/>
              </a:rPr>
              <a:t>2021.12.26</a:t>
            </a:r>
            <a:r>
              <a:rPr lang="ja-JP" altLang="en-US" sz="1200" b="1" dirty="0">
                <a:solidFill>
                  <a:schemeClr val="tx1"/>
                </a:solidFill>
                <a:latin typeface="Meiryo UI" panose="020B0604030504040204" pitchFamily="50" charset="-128"/>
                <a:ea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rPr>
              <a:t>で確認）</a:t>
            </a:r>
            <a:r>
              <a:rPr lang="en-US" altLang="ja-JP" sz="1600" b="1" dirty="0" smtClean="0">
                <a:solidFill>
                  <a:schemeClr val="tx1"/>
                </a:solidFill>
                <a:latin typeface="Meiryo UI" panose="020B0604030504040204" pitchFamily="50" charset="-128"/>
                <a:ea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rPr>
              <a:t>　　</a:t>
            </a:r>
            <a:endParaRPr lang="en-US" altLang="ja-JP" sz="1600" dirty="0" smtClean="0">
              <a:solidFill>
                <a:schemeClr val="tx1"/>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smtClean="0">
                <a:solidFill>
                  <a:schemeClr val="tx1"/>
                </a:solidFill>
                <a:latin typeface="Meiryo UI" panose="020B0604030504040204" pitchFamily="50" charset="-128"/>
                <a:ea typeface="Meiryo UI" panose="020B0604030504040204" pitchFamily="50" charset="-128"/>
              </a:rPr>
              <a:t>　　●　産業振興：スタートアップなどで連携を図り、ヒト、モノ、投資を呼び込む</a:t>
            </a:r>
            <a:endParaRPr lang="en-US" altLang="ja-JP" sz="1600" dirty="0">
              <a:solidFill>
                <a:schemeClr val="tx1"/>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smtClean="0">
                <a:solidFill>
                  <a:schemeClr val="tx1"/>
                </a:solidFill>
                <a:latin typeface="Meiryo UI" panose="020B0604030504040204" pitchFamily="50" charset="-128"/>
                <a:ea typeface="Meiryo UI" panose="020B0604030504040204" pitchFamily="50" charset="-128"/>
              </a:rPr>
              <a:t>　　●　観光振興：観光メニューの充実や海上交通ルートの検討を進める　</a:t>
            </a:r>
            <a:endParaRPr lang="en-US" altLang="ja-JP" sz="1600" dirty="0" smtClean="0">
              <a:solidFill>
                <a:schemeClr val="tx1"/>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200" dirty="0" smtClean="0">
                <a:solidFill>
                  <a:srgbClr val="000000"/>
                </a:solidFill>
                <a:latin typeface="Meiryo UI" panose="020B0604030504040204" pitchFamily="50" charset="-128"/>
                <a:ea typeface="Meiryo UI" panose="020B0604030504040204" pitchFamily="50" charset="-128"/>
              </a:rPr>
              <a:t>　　　　　　　　　　　　　　　　　　　　　　　　　　　　　　　　　　　　　　　　　　　　　（出典：兵庫・大阪連携会議設置</a:t>
            </a:r>
            <a:r>
              <a:rPr lang="ja-JP" altLang="en-US" sz="1200" dirty="0">
                <a:solidFill>
                  <a:srgbClr val="000000"/>
                </a:solidFill>
                <a:latin typeface="Meiryo UI" panose="020B0604030504040204" pitchFamily="50" charset="-128"/>
                <a:ea typeface="Meiryo UI" panose="020B0604030504040204" pitchFamily="50" charset="-128"/>
              </a:rPr>
              <a:t>要綱</a:t>
            </a:r>
            <a:r>
              <a:rPr lang="en-US" altLang="ja-JP" sz="1200" dirty="0" smtClean="0">
                <a:solidFill>
                  <a:srgbClr val="000000"/>
                </a:solidFill>
                <a:latin typeface="Meiryo UI" panose="020B0604030504040204" pitchFamily="50" charset="-128"/>
                <a:ea typeface="Meiryo UI" panose="020B0604030504040204" pitchFamily="50" charset="-128"/>
              </a:rPr>
              <a:t>2021.12.26</a:t>
            </a:r>
            <a:r>
              <a:rPr lang="ja-JP" altLang="en-US" sz="1200" dirty="0" smtClean="0">
                <a:solidFill>
                  <a:srgbClr val="000000"/>
                </a:solidFill>
                <a:latin typeface="Meiryo UI" panose="020B0604030504040204" pitchFamily="50" charset="-128"/>
                <a:ea typeface="Meiryo UI" panose="020B0604030504040204" pitchFamily="50" charset="-128"/>
              </a:rPr>
              <a:t>会議資料等）</a:t>
            </a: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　　　　　　　　　  </a:t>
            </a:r>
            <a:r>
              <a:rPr lang="ja-JP" altLang="en-US" sz="1600" dirty="0">
                <a:solidFill>
                  <a:srgbClr val="000000"/>
                </a:solidFill>
                <a:latin typeface="Meiryo UI" panose="020B0604030504040204" pitchFamily="50" charset="-128"/>
                <a:ea typeface="Meiryo UI" panose="020B0604030504040204" pitchFamily="50" charset="-128"/>
              </a:rPr>
              <a:t>　</a:t>
            </a:r>
            <a:r>
              <a:rPr lang="ja-JP" altLang="en-US" sz="1600" dirty="0" smtClean="0">
                <a:solidFill>
                  <a:srgbClr val="000000"/>
                </a:solidFill>
                <a:latin typeface="Meiryo UI" panose="020B0604030504040204" pitchFamily="50" charset="-128"/>
                <a:ea typeface="Meiryo UI" panose="020B0604030504040204" pitchFamily="50" charset="-128"/>
              </a:rPr>
              <a:t>　 </a:t>
            </a: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u="sng"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6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6"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13</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08247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0615" y="183128"/>
            <a:ext cx="8382050" cy="400110"/>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rPr>
              <a:t>■ 参考：兵庫県、神戸市、京都府、京都市の産業支援機構、研究所　　　　　　　　　　　　　　　</a:t>
            </a:r>
            <a:r>
              <a:rPr lang="ja-JP" altLang="en-US" sz="1100" dirty="0" smtClean="0">
                <a:latin typeface="Meiryo UI" panose="020B0604030504040204" pitchFamily="50" charset="-128"/>
                <a:ea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endParaRPr>
          </a:p>
        </p:txBody>
      </p:sp>
      <p:sp>
        <p:nvSpPr>
          <p:cNvPr id="3" name="正方形/長方形 2"/>
          <p:cNvSpPr/>
          <p:nvPr/>
        </p:nvSpPr>
        <p:spPr>
          <a:xfrm>
            <a:off x="527794" y="936570"/>
            <a:ext cx="4407277" cy="6144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59937" eaLnBrk="0" fontAlgn="base" hangingPunct="0">
              <a:lnSpc>
                <a:spcPts val="1500"/>
              </a:lnSpc>
              <a:spcBef>
                <a:spcPct val="0"/>
              </a:spcBef>
              <a:spcAft>
                <a:spcPct val="0"/>
              </a:spcAft>
            </a:pPr>
            <a:r>
              <a:rPr lang="en-US" altLang="ja-JP" sz="1100" b="1" u="sng" dirty="0" smtClean="0">
                <a:solidFill>
                  <a:srgbClr val="000000"/>
                </a:solidFill>
                <a:latin typeface="Meiryo UI" panose="020B0604030504040204" pitchFamily="50" charset="-128"/>
                <a:ea typeface="Meiryo UI" panose="020B0604030504040204" pitchFamily="50" charset="-128"/>
              </a:rPr>
              <a:t>【</a:t>
            </a:r>
            <a:r>
              <a:rPr lang="ja-JP" altLang="en-US" sz="1100" b="1" u="sng" dirty="0" smtClean="0">
                <a:solidFill>
                  <a:srgbClr val="000000"/>
                </a:solidFill>
                <a:latin typeface="Meiryo UI" panose="020B0604030504040204" pitchFamily="50" charset="-128"/>
                <a:ea typeface="Meiryo UI" panose="020B0604030504040204" pitchFamily="50" charset="-128"/>
              </a:rPr>
              <a:t>兵庫県</a:t>
            </a:r>
            <a:r>
              <a:rPr lang="en-US" altLang="ja-JP" sz="1100" b="1" u="sng" dirty="0" smtClean="0">
                <a:solidFill>
                  <a:srgbClr val="000000"/>
                </a:solidFill>
                <a:latin typeface="Meiryo UI" panose="020B0604030504040204" pitchFamily="50" charset="-128"/>
                <a:ea typeface="Meiryo UI" panose="020B0604030504040204" pitchFamily="50" charset="-128"/>
              </a:rPr>
              <a:t>】</a:t>
            </a:r>
          </a:p>
          <a:p>
            <a:pPr defTabSz="959937" eaLnBrk="0" fontAlgn="base" hangingPunct="0">
              <a:lnSpc>
                <a:spcPts val="1500"/>
              </a:lnSpc>
              <a:spcBef>
                <a:spcPct val="0"/>
              </a:spcBef>
              <a:spcAft>
                <a:spcPct val="0"/>
              </a:spcAft>
            </a:pPr>
            <a:r>
              <a:rPr lang="en-US" altLang="ja-JP" sz="1100" b="1" u="sng" dirty="0" smtClean="0">
                <a:solidFill>
                  <a:srgbClr val="000000"/>
                </a:solidFill>
                <a:latin typeface="Meiryo UI" panose="020B0604030504040204" pitchFamily="50" charset="-128"/>
                <a:ea typeface="Meiryo UI" panose="020B0604030504040204" pitchFamily="50" charset="-128"/>
              </a:rPr>
              <a:t>〈</a:t>
            </a:r>
            <a:r>
              <a:rPr lang="ja-JP" altLang="en-US" sz="1100" b="1" u="sng" dirty="0">
                <a:solidFill>
                  <a:srgbClr val="000000"/>
                </a:solidFill>
                <a:latin typeface="Meiryo UI" panose="020B0604030504040204" pitchFamily="50" charset="-128"/>
                <a:ea typeface="Meiryo UI" panose="020B0604030504040204" pitchFamily="50" charset="-128"/>
              </a:rPr>
              <a:t>公益財団法人　ひょうご産業活性化センター</a:t>
            </a:r>
            <a:r>
              <a:rPr lang="en-US" altLang="ja-JP" sz="1100" b="1" u="sng" dirty="0">
                <a:solidFill>
                  <a:srgbClr val="000000"/>
                </a:solidFill>
                <a:latin typeface="Meiryo UI" panose="020B0604030504040204" pitchFamily="50" charset="-128"/>
                <a:ea typeface="Meiryo UI" panose="020B0604030504040204" pitchFamily="50" charset="-128"/>
              </a:rPr>
              <a:t>〉</a:t>
            </a:r>
          </a:p>
          <a:p>
            <a:pPr lvl="0"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設立：昭和</a:t>
            </a:r>
            <a:r>
              <a:rPr lang="en-US" altLang="ja-JP" sz="1100" dirty="0">
                <a:solidFill>
                  <a:srgbClr val="000000"/>
                </a:solidFill>
                <a:latin typeface="Meiryo UI" panose="020B0604030504040204" pitchFamily="50" charset="-128"/>
                <a:ea typeface="Meiryo UI" panose="020B0604030504040204" pitchFamily="50" charset="-128"/>
              </a:rPr>
              <a:t>41</a:t>
            </a:r>
            <a:r>
              <a:rPr lang="ja-JP" altLang="en-US" sz="1100" dirty="0">
                <a:solidFill>
                  <a:srgbClr val="000000"/>
                </a:solidFill>
                <a:latin typeface="Meiryo UI" panose="020B0604030504040204" pitchFamily="50" charset="-128"/>
                <a:ea typeface="Meiryo UI" panose="020B0604030504040204" pitchFamily="50" charset="-128"/>
              </a:rPr>
              <a:t>年</a:t>
            </a:r>
            <a:r>
              <a:rPr lang="en-US" altLang="ja-JP" sz="1100" dirty="0">
                <a:solidFill>
                  <a:srgbClr val="000000"/>
                </a:solidFill>
                <a:latin typeface="Meiryo UI" panose="020B0604030504040204" pitchFamily="50" charset="-128"/>
                <a:ea typeface="Meiryo UI" panose="020B0604030504040204" pitchFamily="50" charset="-128"/>
              </a:rPr>
              <a:t>7</a:t>
            </a:r>
            <a:r>
              <a:rPr lang="ja-JP" altLang="en-US" sz="1100" dirty="0">
                <a:solidFill>
                  <a:srgbClr val="000000"/>
                </a:solidFill>
                <a:latin typeface="Meiryo UI" panose="020B0604030504040204" pitchFamily="50" charset="-128"/>
                <a:ea typeface="Meiryo UI" panose="020B0604030504040204" pitchFamily="50" charset="-128"/>
              </a:rPr>
              <a:t>月</a:t>
            </a:r>
            <a:r>
              <a:rPr lang="en-US" altLang="ja-JP" sz="1100" dirty="0">
                <a:solidFill>
                  <a:srgbClr val="000000"/>
                </a:solidFill>
                <a:latin typeface="Meiryo UI" panose="020B0604030504040204" pitchFamily="50" charset="-128"/>
                <a:ea typeface="Meiryo UI" panose="020B0604030504040204" pitchFamily="50" charset="-128"/>
              </a:rPr>
              <a:t>1</a:t>
            </a:r>
            <a:r>
              <a:rPr lang="ja-JP" altLang="en-US" sz="1100" dirty="0">
                <a:solidFill>
                  <a:srgbClr val="000000"/>
                </a:solidFill>
                <a:latin typeface="Meiryo UI" panose="020B0604030504040204" pitchFamily="50" charset="-128"/>
                <a:ea typeface="Meiryo UI" panose="020B0604030504040204" pitchFamily="50" charset="-128"/>
              </a:rPr>
              <a:t>日</a:t>
            </a:r>
            <a:endParaRPr lang="en-US" altLang="ja-JP" sz="1100" dirty="0">
              <a:solidFill>
                <a:srgbClr val="000000"/>
              </a:solidFill>
              <a:latin typeface="Meiryo UI" panose="020B0604030504040204" pitchFamily="50" charset="-128"/>
              <a:ea typeface="Meiryo UI" panose="020B0604030504040204" pitchFamily="50" charset="-128"/>
            </a:endParaRPr>
          </a:p>
          <a:p>
            <a:pPr lvl="0"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事務所：</a:t>
            </a:r>
            <a:r>
              <a:rPr lang="zh-CN" altLang="en-US" sz="1100" dirty="0">
                <a:solidFill>
                  <a:srgbClr val="000000"/>
                </a:solidFill>
                <a:latin typeface="Meiryo UI" panose="020B0604030504040204" pitchFamily="50" charset="-128"/>
                <a:ea typeface="Meiryo UI" panose="020B0604030504040204" pitchFamily="50" charset="-128"/>
              </a:rPr>
              <a:t>神戸市中央区東川崎町</a:t>
            </a:r>
            <a:r>
              <a:rPr lang="en-US" altLang="zh-CN" sz="1100" dirty="0">
                <a:solidFill>
                  <a:srgbClr val="000000"/>
                </a:solidFill>
                <a:latin typeface="Meiryo UI" panose="020B0604030504040204" pitchFamily="50" charset="-128"/>
                <a:ea typeface="Meiryo UI" panose="020B0604030504040204" pitchFamily="50" charset="-128"/>
              </a:rPr>
              <a:t>1</a:t>
            </a:r>
            <a:r>
              <a:rPr lang="zh-CN" altLang="en-US" sz="1100" dirty="0">
                <a:solidFill>
                  <a:srgbClr val="000000"/>
                </a:solidFill>
                <a:latin typeface="Meiryo UI" panose="020B0604030504040204" pitchFamily="50" charset="-128"/>
                <a:ea typeface="Meiryo UI" panose="020B0604030504040204" pitchFamily="50" charset="-128"/>
              </a:rPr>
              <a:t>丁目</a:t>
            </a:r>
            <a:r>
              <a:rPr lang="en-US" altLang="zh-CN" sz="1100" dirty="0">
                <a:solidFill>
                  <a:srgbClr val="000000"/>
                </a:solidFill>
                <a:latin typeface="Meiryo UI" panose="020B0604030504040204" pitchFamily="50" charset="-128"/>
                <a:ea typeface="Meiryo UI" panose="020B0604030504040204" pitchFamily="50" charset="-128"/>
              </a:rPr>
              <a:t>8</a:t>
            </a:r>
            <a:r>
              <a:rPr lang="zh-CN" altLang="en-US" sz="1100" dirty="0">
                <a:solidFill>
                  <a:srgbClr val="000000"/>
                </a:solidFill>
                <a:latin typeface="Meiryo UI" panose="020B0604030504040204" pitchFamily="50" charset="-128"/>
                <a:ea typeface="Meiryo UI" panose="020B0604030504040204" pitchFamily="50" charset="-128"/>
              </a:rPr>
              <a:t>番</a:t>
            </a:r>
            <a:r>
              <a:rPr lang="en-US" altLang="zh-CN" sz="1100" dirty="0">
                <a:solidFill>
                  <a:srgbClr val="000000"/>
                </a:solidFill>
                <a:latin typeface="Meiryo UI" panose="020B0604030504040204" pitchFamily="50" charset="-128"/>
                <a:ea typeface="Meiryo UI" panose="020B0604030504040204" pitchFamily="50" charset="-128"/>
              </a:rPr>
              <a:t>4</a:t>
            </a:r>
            <a:r>
              <a:rPr lang="zh-CN" altLang="en-US" sz="1100" dirty="0">
                <a:solidFill>
                  <a:srgbClr val="000000"/>
                </a:solidFill>
                <a:latin typeface="Meiryo UI" panose="020B0604030504040204" pitchFamily="50" charset="-128"/>
                <a:ea typeface="Meiryo UI" panose="020B0604030504040204" pitchFamily="50" charset="-128"/>
              </a:rPr>
              <a:t>号</a:t>
            </a:r>
            <a:endParaRPr lang="en-US" altLang="ja-JP" sz="1100" dirty="0">
              <a:solidFill>
                <a:srgbClr val="000000"/>
              </a:solidFill>
              <a:latin typeface="Meiryo UI" panose="020B0604030504040204" pitchFamily="50" charset="-128"/>
              <a:ea typeface="Meiryo UI" panose="020B0604030504040204" pitchFamily="50" charset="-128"/>
            </a:endParaRPr>
          </a:p>
          <a:p>
            <a:pPr marL="180000" lvl="0" indent="-216000"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業務：中小企業の創業・連携の支援、中小企業の経営強化の支援、企業立地促進と海外展開支援、広報・情報化事業の</a:t>
            </a:r>
            <a:r>
              <a:rPr lang="ja-JP" altLang="en-US" sz="1100" dirty="0" smtClean="0">
                <a:solidFill>
                  <a:srgbClr val="000000"/>
                </a:solidFill>
                <a:latin typeface="Meiryo UI" panose="020B0604030504040204" pitchFamily="50" charset="-128"/>
                <a:ea typeface="Meiryo UI" panose="020B0604030504040204" pitchFamily="50" charset="-128"/>
              </a:rPr>
              <a:t>推進</a:t>
            </a:r>
            <a:endParaRPr lang="en-US" altLang="ja-JP" sz="1100" dirty="0" smtClean="0">
              <a:solidFill>
                <a:srgbClr val="000000"/>
              </a:solidFill>
              <a:latin typeface="Meiryo UI" panose="020B0604030504040204" pitchFamily="50" charset="-128"/>
              <a:ea typeface="Meiryo UI" panose="020B0604030504040204" pitchFamily="50" charset="-128"/>
            </a:endParaRPr>
          </a:p>
          <a:p>
            <a:pPr marL="180000" indent="-216000" defTabSz="959937" eaLnBrk="0" fontAlgn="base" hangingPunct="0">
              <a:lnSpc>
                <a:spcPts val="1500"/>
              </a:lnSpc>
              <a:spcBef>
                <a:spcPct val="0"/>
              </a:spcBef>
              <a:spcAft>
                <a:spcPct val="0"/>
              </a:spcAft>
            </a:pPr>
            <a:r>
              <a:rPr lang="en-US" altLang="ja-JP" sz="1100" b="1" u="sng" dirty="0" smtClean="0">
                <a:solidFill>
                  <a:srgbClr val="000000"/>
                </a:solidFill>
                <a:latin typeface="Meiryo UI" panose="020B0604030504040204" pitchFamily="50" charset="-128"/>
                <a:ea typeface="Meiryo UI" panose="020B0604030504040204" pitchFamily="50" charset="-128"/>
              </a:rPr>
              <a:t>【</a:t>
            </a:r>
            <a:r>
              <a:rPr lang="ja-JP" altLang="en-US" sz="1100" b="1" u="sng" dirty="0" smtClean="0">
                <a:solidFill>
                  <a:srgbClr val="000000"/>
                </a:solidFill>
                <a:latin typeface="Meiryo UI" panose="020B0604030504040204" pitchFamily="50" charset="-128"/>
                <a:ea typeface="Meiryo UI" panose="020B0604030504040204" pitchFamily="50" charset="-128"/>
              </a:rPr>
              <a:t>神戸市</a:t>
            </a:r>
            <a:r>
              <a:rPr lang="en-US" altLang="ja-JP" sz="1100" b="1" u="sng" dirty="0">
                <a:solidFill>
                  <a:srgbClr val="000000"/>
                </a:solidFill>
                <a:latin typeface="Meiryo UI" panose="020B0604030504040204" pitchFamily="50" charset="-128"/>
                <a:ea typeface="Meiryo UI" panose="020B0604030504040204" pitchFamily="50" charset="-128"/>
              </a:rPr>
              <a:t>】</a:t>
            </a:r>
          </a:p>
          <a:p>
            <a:pPr defTabSz="959937" eaLnBrk="0" fontAlgn="base" hangingPunct="0">
              <a:lnSpc>
                <a:spcPts val="1500"/>
              </a:lnSpc>
              <a:spcBef>
                <a:spcPct val="0"/>
              </a:spcBef>
              <a:spcAft>
                <a:spcPct val="0"/>
              </a:spcAft>
            </a:pPr>
            <a:r>
              <a:rPr lang="en-US" altLang="ja-JP" sz="1100" b="1" u="sng" dirty="0" smtClean="0">
                <a:solidFill>
                  <a:srgbClr val="000000"/>
                </a:solidFill>
                <a:latin typeface="Meiryo UI" panose="020B0604030504040204" pitchFamily="50" charset="-128"/>
                <a:ea typeface="Meiryo UI" panose="020B0604030504040204" pitchFamily="50" charset="-128"/>
              </a:rPr>
              <a:t>〈</a:t>
            </a:r>
            <a:r>
              <a:rPr lang="zh-TW" altLang="en-US" sz="1100" b="1" u="sng" dirty="0" smtClean="0">
                <a:solidFill>
                  <a:srgbClr val="000000"/>
                </a:solidFill>
                <a:latin typeface="Meiryo UI" panose="020B0604030504040204" pitchFamily="50" charset="-128"/>
                <a:ea typeface="Meiryo UI" panose="020B0604030504040204" pitchFamily="50" charset="-128"/>
              </a:rPr>
              <a:t>神戸市</a:t>
            </a:r>
            <a:r>
              <a:rPr lang="zh-TW" altLang="en-US" sz="1100" b="1" u="sng" dirty="0">
                <a:solidFill>
                  <a:srgbClr val="000000"/>
                </a:solidFill>
                <a:latin typeface="Meiryo UI" panose="020B0604030504040204" pitchFamily="50" charset="-128"/>
                <a:ea typeface="Meiryo UI" panose="020B0604030504040204" pitchFamily="50" charset="-128"/>
              </a:rPr>
              <a:t>産業振興</a:t>
            </a:r>
            <a:r>
              <a:rPr lang="zh-TW" altLang="en-US" sz="1100" b="1" u="sng" dirty="0" smtClean="0">
                <a:solidFill>
                  <a:srgbClr val="000000"/>
                </a:solidFill>
                <a:latin typeface="Meiryo UI" panose="020B0604030504040204" pitchFamily="50" charset="-128"/>
                <a:ea typeface="Meiryo UI" panose="020B0604030504040204" pitchFamily="50" charset="-128"/>
              </a:rPr>
              <a:t>財団</a:t>
            </a:r>
            <a:r>
              <a:rPr lang="ja-JP" altLang="en-US" sz="1100" b="1" u="sng" dirty="0" smtClean="0">
                <a:solidFill>
                  <a:srgbClr val="000000"/>
                </a:solidFill>
                <a:latin typeface="Meiryo UI" panose="020B0604030504040204" pitchFamily="50" charset="-128"/>
                <a:ea typeface="Meiryo UI" panose="020B0604030504040204" pitchFamily="50" charset="-128"/>
              </a:rPr>
              <a:t>　神戸市</a:t>
            </a:r>
            <a:r>
              <a:rPr lang="ja-JP" altLang="en-US" sz="1100" b="1" u="sng" dirty="0">
                <a:solidFill>
                  <a:srgbClr val="000000"/>
                </a:solidFill>
                <a:latin typeface="Meiryo UI" panose="020B0604030504040204" pitchFamily="50" charset="-128"/>
                <a:ea typeface="Meiryo UI" panose="020B0604030504040204" pitchFamily="50" charset="-128"/>
              </a:rPr>
              <a:t>産業振興センター</a:t>
            </a:r>
            <a:r>
              <a:rPr lang="en-US" altLang="ja-JP" sz="1100" b="1" u="sng" dirty="0" smtClean="0">
                <a:solidFill>
                  <a:srgbClr val="000000"/>
                </a:solidFill>
                <a:latin typeface="Meiryo UI" panose="020B0604030504040204" pitchFamily="50" charset="-128"/>
                <a:ea typeface="Meiryo UI" panose="020B0604030504040204" pitchFamily="50" charset="-128"/>
              </a:rPr>
              <a:t>〉</a:t>
            </a:r>
          </a:p>
          <a:p>
            <a:pPr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設立：</a:t>
            </a:r>
            <a:r>
              <a:rPr lang="ja-JP" altLang="en-US" sz="1100" dirty="0">
                <a:solidFill>
                  <a:srgbClr val="000000"/>
                </a:solidFill>
                <a:latin typeface="Meiryo UI" panose="020B0604030504040204" pitchFamily="50" charset="-128"/>
                <a:ea typeface="Meiryo UI" panose="020B0604030504040204" pitchFamily="50" charset="-128"/>
              </a:rPr>
              <a:t>平成</a:t>
            </a:r>
            <a:r>
              <a:rPr lang="en-US" altLang="ja-JP" sz="1100" dirty="0">
                <a:solidFill>
                  <a:srgbClr val="000000"/>
                </a:solidFill>
                <a:latin typeface="Meiryo UI" panose="020B0604030504040204" pitchFamily="50" charset="-128"/>
                <a:ea typeface="Meiryo UI" panose="020B0604030504040204" pitchFamily="50" charset="-128"/>
              </a:rPr>
              <a:t>4</a:t>
            </a:r>
            <a:r>
              <a:rPr lang="ja-JP" altLang="en-US" sz="1100" dirty="0">
                <a:solidFill>
                  <a:srgbClr val="000000"/>
                </a:solidFill>
                <a:latin typeface="Meiryo UI" panose="020B0604030504040204" pitchFamily="50" charset="-128"/>
                <a:ea typeface="Meiryo UI" panose="020B0604030504040204" pitchFamily="50" charset="-128"/>
              </a:rPr>
              <a:t>年</a:t>
            </a:r>
            <a:r>
              <a:rPr lang="en-US" altLang="ja-JP" sz="1100" dirty="0">
                <a:solidFill>
                  <a:srgbClr val="000000"/>
                </a:solidFill>
                <a:latin typeface="Meiryo UI" panose="020B0604030504040204" pitchFamily="50" charset="-128"/>
                <a:ea typeface="Meiryo UI" panose="020B0604030504040204" pitchFamily="50" charset="-128"/>
              </a:rPr>
              <a:t>3</a:t>
            </a:r>
            <a:r>
              <a:rPr lang="ja-JP" altLang="en-US" sz="1100" dirty="0">
                <a:solidFill>
                  <a:srgbClr val="000000"/>
                </a:solidFill>
                <a:latin typeface="Meiryo UI" panose="020B0604030504040204" pitchFamily="50" charset="-128"/>
                <a:ea typeface="Meiryo UI" panose="020B0604030504040204" pitchFamily="50" charset="-128"/>
              </a:rPr>
              <a:t>月</a:t>
            </a:r>
            <a:r>
              <a:rPr lang="en-US" altLang="ja-JP" sz="1100" dirty="0">
                <a:solidFill>
                  <a:srgbClr val="000000"/>
                </a:solidFill>
                <a:latin typeface="Meiryo UI" panose="020B0604030504040204" pitchFamily="50" charset="-128"/>
                <a:ea typeface="Meiryo UI" panose="020B0604030504040204" pitchFamily="50" charset="-128"/>
              </a:rPr>
              <a:t>13</a:t>
            </a:r>
            <a:r>
              <a:rPr lang="ja-JP" altLang="en-US" sz="1100" dirty="0" smtClean="0">
                <a:solidFill>
                  <a:srgbClr val="000000"/>
                </a:solidFill>
                <a:latin typeface="Meiryo UI" panose="020B0604030504040204" pitchFamily="50" charset="-128"/>
                <a:ea typeface="Meiryo UI" panose="020B0604030504040204" pitchFamily="50" charset="-128"/>
              </a:rPr>
              <a:t>日</a:t>
            </a:r>
            <a:endParaRPr lang="en-US" altLang="ja-JP" sz="11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事務所：</a:t>
            </a:r>
            <a:r>
              <a:rPr lang="zh-CN" altLang="en-US" sz="1100" dirty="0">
                <a:solidFill>
                  <a:srgbClr val="000000"/>
                </a:solidFill>
                <a:latin typeface="Meiryo UI" panose="020B0604030504040204" pitchFamily="50" charset="-128"/>
                <a:ea typeface="Meiryo UI" panose="020B0604030504040204" pitchFamily="50" charset="-128"/>
              </a:rPr>
              <a:t>神戸市中央区東川崎町</a:t>
            </a:r>
            <a:r>
              <a:rPr lang="en-US" altLang="zh-CN" sz="1100" dirty="0">
                <a:solidFill>
                  <a:srgbClr val="000000"/>
                </a:solidFill>
                <a:latin typeface="Meiryo UI" panose="020B0604030504040204" pitchFamily="50" charset="-128"/>
                <a:ea typeface="Meiryo UI" panose="020B0604030504040204" pitchFamily="50" charset="-128"/>
              </a:rPr>
              <a:t>1</a:t>
            </a:r>
            <a:r>
              <a:rPr lang="zh-CN" altLang="en-US" sz="1100" dirty="0">
                <a:solidFill>
                  <a:srgbClr val="000000"/>
                </a:solidFill>
                <a:latin typeface="Meiryo UI" panose="020B0604030504040204" pitchFamily="50" charset="-128"/>
                <a:ea typeface="Meiryo UI" panose="020B0604030504040204" pitchFamily="50" charset="-128"/>
              </a:rPr>
              <a:t>丁目</a:t>
            </a:r>
            <a:r>
              <a:rPr lang="en-US" altLang="zh-CN" sz="1100" dirty="0">
                <a:solidFill>
                  <a:srgbClr val="000000"/>
                </a:solidFill>
                <a:latin typeface="Meiryo UI" panose="020B0604030504040204" pitchFamily="50" charset="-128"/>
                <a:ea typeface="Meiryo UI" panose="020B0604030504040204" pitchFamily="50" charset="-128"/>
              </a:rPr>
              <a:t>8</a:t>
            </a:r>
            <a:r>
              <a:rPr lang="zh-CN" altLang="en-US" sz="1100" dirty="0">
                <a:solidFill>
                  <a:srgbClr val="000000"/>
                </a:solidFill>
                <a:latin typeface="Meiryo UI" panose="020B0604030504040204" pitchFamily="50" charset="-128"/>
                <a:ea typeface="Meiryo UI" panose="020B0604030504040204" pitchFamily="50" charset="-128"/>
              </a:rPr>
              <a:t>番</a:t>
            </a:r>
            <a:r>
              <a:rPr lang="en-US" altLang="zh-CN" sz="1100" dirty="0">
                <a:solidFill>
                  <a:srgbClr val="000000"/>
                </a:solidFill>
                <a:latin typeface="Meiryo UI" panose="020B0604030504040204" pitchFamily="50" charset="-128"/>
                <a:ea typeface="Meiryo UI" panose="020B0604030504040204" pitchFamily="50" charset="-128"/>
              </a:rPr>
              <a:t>4</a:t>
            </a:r>
            <a:r>
              <a:rPr lang="zh-CN" altLang="en-US" sz="1100" dirty="0">
                <a:solidFill>
                  <a:srgbClr val="000000"/>
                </a:solidFill>
                <a:latin typeface="Meiryo UI" panose="020B0604030504040204" pitchFamily="50" charset="-128"/>
                <a:ea typeface="Meiryo UI" panose="020B0604030504040204" pitchFamily="50" charset="-128"/>
              </a:rPr>
              <a:t>号</a:t>
            </a:r>
            <a:endParaRPr lang="en-US" altLang="ja-JP" sz="1100" dirty="0" smtClean="0">
              <a:solidFill>
                <a:srgbClr val="000000"/>
              </a:solidFill>
              <a:latin typeface="Meiryo UI" panose="020B0604030504040204" pitchFamily="50" charset="-128"/>
              <a:ea typeface="Meiryo UI" panose="020B0604030504040204" pitchFamily="50" charset="-128"/>
            </a:endParaRPr>
          </a:p>
          <a:p>
            <a:pPr marL="180000" indent="-180000"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業務：中小</a:t>
            </a:r>
            <a:r>
              <a:rPr lang="ja-JP" altLang="en-US" sz="1100" dirty="0">
                <a:solidFill>
                  <a:srgbClr val="000000"/>
                </a:solidFill>
                <a:latin typeface="Meiryo UI" panose="020B0604030504040204" pitchFamily="50" charset="-128"/>
                <a:ea typeface="Meiryo UI" panose="020B0604030504040204" pitchFamily="50" charset="-128"/>
              </a:rPr>
              <a:t>企業、新規創業者へのイノベーション創出、起業・創業、事業承継、新分野進出、販路開拓・拡大、人材確保・育成、経営課題解決、産学官連携を柱とした</a:t>
            </a:r>
            <a:r>
              <a:rPr lang="ja-JP" altLang="en-US" sz="1100" dirty="0" smtClean="0">
                <a:solidFill>
                  <a:srgbClr val="000000"/>
                </a:solidFill>
                <a:latin typeface="Meiryo UI" panose="020B0604030504040204" pitchFamily="50" charset="-128"/>
                <a:ea typeface="Meiryo UI" panose="020B0604030504040204" pitchFamily="50" charset="-128"/>
              </a:rPr>
              <a:t>支援</a:t>
            </a:r>
            <a:endParaRPr lang="en-US" altLang="ja-JP" sz="1100" dirty="0" smtClean="0">
              <a:solidFill>
                <a:srgbClr val="000000"/>
              </a:solidFill>
              <a:latin typeface="Meiryo UI" panose="020B0604030504040204" pitchFamily="50" charset="-128"/>
              <a:ea typeface="Meiryo UI" panose="020B0604030504040204" pitchFamily="50" charset="-128"/>
            </a:endParaRPr>
          </a:p>
          <a:p>
            <a:pPr marL="180000" indent="-180000" defTabSz="959937" eaLnBrk="0" fontAlgn="base" hangingPunct="0">
              <a:lnSpc>
                <a:spcPts val="1500"/>
              </a:lnSpc>
              <a:spcBef>
                <a:spcPct val="0"/>
              </a:spcBef>
              <a:spcAft>
                <a:spcPct val="0"/>
              </a:spcAft>
            </a:pPr>
            <a:endParaRPr lang="en-US" altLang="ja-JP" sz="1100" dirty="0" smtClean="0">
              <a:solidFill>
                <a:srgbClr val="000000"/>
              </a:solidFill>
              <a:latin typeface="Meiryo UI" panose="020B0604030504040204" pitchFamily="50" charset="-128"/>
              <a:ea typeface="Meiryo UI" panose="020B0604030504040204" pitchFamily="50" charset="-128"/>
            </a:endParaRPr>
          </a:p>
          <a:p>
            <a:pPr marL="180000" indent="-216000" defTabSz="959937" eaLnBrk="0" fontAlgn="base" hangingPunct="0">
              <a:lnSpc>
                <a:spcPts val="1500"/>
              </a:lnSpc>
              <a:spcBef>
                <a:spcPct val="0"/>
              </a:spcBef>
              <a:spcAft>
                <a:spcPct val="0"/>
              </a:spcAft>
            </a:pPr>
            <a:r>
              <a:rPr lang="en-US" altLang="ja-JP" sz="1100" b="1" dirty="0" smtClean="0">
                <a:solidFill>
                  <a:srgbClr val="000000"/>
                </a:solidFill>
                <a:latin typeface="Meiryo UI" panose="020B0604030504040204" pitchFamily="50" charset="-128"/>
                <a:ea typeface="Meiryo UI" panose="020B0604030504040204" pitchFamily="50" charset="-128"/>
              </a:rPr>
              <a:t>【</a:t>
            </a:r>
            <a:r>
              <a:rPr lang="ja-JP" altLang="en-US" sz="1100" b="1" dirty="0" smtClean="0">
                <a:solidFill>
                  <a:srgbClr val="000000"/>
                </a:solidFill>
                <a:latin typeface="Meiryo UI" panose="020B0604030504040204" pitchFamily="50" charset="-128"/>
                <a:ea typeface="Meiryo UI" panose="020B0604030504040204" pitchFamily="50" charset="-128"/>
              </a:rPr>
              <a:t>京都府</a:t>
            </a:r>
            <a:r>
              <a:rPr lang="en-US" altLang="ja-JP" sz="1100" b="1" dirty="0" smtClean="0">
                <a:solidFill>
                  <a:srgbClr val="000000"/>
                </a:solidFill>
                <a:latin typeface="Meiryo UI" panose="020B0604030504040204" pitchFamily="50" charset="-128"/>
                <a:ea typeface="Meiryo UI" panose="020B0604030504040204" pitchFamily="50" charset="-128"/>
              </a:rPr>
              <a:t>】</a:t>
            </a:r>
            <a:endParaRPr lang="en-US" altLang="ja-JP" sz="1100" b="1"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1500"/>
              </a:lnSpc>
              <a:spcBef>
                <a:spcPct val="0"/>
              </a:spcBef>
              <a:spcAft>
                <a:spcPct val="0"/>
              </a:spcAft>
            </a:pPr>
            <a:r>
              <a:rPr lang="en-US" altLang="ja-JP" sz="1100" b="1" u="sng" dirty="0" smtClean="0">
                <a:solidFill>
                  <a:srgbClr val="000000"/>
                </a:solidFill>
                <a:latin typeface="Meiryo UI" panose="020B0604030504040204" pitchFamily="50" charset="-128"/>
                <a:ea typeface="Meiryo UI" panose="020B0604030504040204" pitchFamily="50" charset="-128"/>
              </a:rPr>
              <a:t>〈</a:t>
            </a:r>
            <a:r>
              <a:rPr lang="ja-JP" altLang="en-US" sz="1100" b="1" u="sng" dirty="0" smtClean="0">
                <a:solidFill>
                  <a:srgbClr val="000000"/>
                </a:solidFill>
                <a:latin typeface="Meiryo UI" panose="020B0604030504040204" pitchFamily="50" charset="-128"/>
                <a:ea typeface="Meiryo UI" panose="020B0604030504040204" pitchFamily="50" charset="-128"/>
              </a:rPr>
              <a:t>公益財団法人　京都産業</a:t>
            </a:r>
            <a:r>
              <a:rPr lang="en-US" altLang="ja-JP" sz="1100" b="1" u="sng" dirty="0" smtClean="0">
                <a:solidFill>
                  <a:srgbClr val="000000"/>
                </a:solidFill>
                <a:latin typeface="Meiryo UI" panose="020B0604030504040204" pitchFamily="50" charset="-128"/>
                <a:ea typeface="Meiryo UI" panose="020B0604030504040204" pitchFamily="50" charset="-128"/>
              </a:rPr>
              <a:t>21〉</a:t>
            </a:r>
            <a:endParaRPr lang="en-US" altLang="ja-JP" sz="1100" b="1" u="sng" dirty="0">
              <a:solidFill>
                <a:srgbClr val="000000"/>
              </a:solidFill>
              <a:latin typeface="Meiryo UI" panose="020B0604030504040204" pitchFamily="50" charset="-128"/>
              <a:ea typeface="Meiryo UI" panose="020B0604030504040204" pitchFamily="50" charset="-128"/>
            </a:endParaRPr>
          </a:p>
          <a:p>
            <a:pPr marL="252000" indent="-457200"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設立</a:t>
            </a:r>
            <a:r>
              <a:rPr lang="ja-JP" altLang="en-US" sz="1100" dirty="0" smtClean="0">
                <a:solidFill>
                  <a:srgbClr val="000000"/>
                </a:solidFill>
                <a:latin typeface="Meiryo UI" panose="020B0604030504040204" pitchFamily="50" charset="-128"/>
                <a:ea typeface="Meiryo UI" panose="020B0604030504040204" pitchFamily="50" charset="-128"/>
              </a:rPr>
              <a:t>：平成</a:t>
            </a:r>
            <a:r>
              <a:rPr lang="en-US" altLang="ja-JP" sz="1100" dirty="0" smtClean="0">
                <a:solidFill>
                  <a:srgbClr val="000000"/>
                </a:solidFill>
                <a:latin typeface="Meiryo UI" panose="020B0604030504040204" pitchFamily="50" charset="-128"/>
                <a:ea typeface="Meiryo UI" panose="020B0604030504040204" pitchFamily="50" charset="-128"/>
              </a:rPr>
              <a:t>16</a:t>
            </a:r>
            <a:r>
              <a:rPr lang="ja-JP" altLang="en-US" sz="1100" dirty="0" smtClean="0">
                <a:solidFill>
                  <a:srgbClr val="000000"/>
                </a:solidFill>
                <a:latin typeface="Meiryo UI" panose="020B0604030504040204" pitchFamily="50" charset="-128"/>
                <a:ea typeface="Meiryo UI" panose="020B0604030504040204" pitchFamily="50" charset="-128"/>
              </a:rPr>
              <a:t>年</a:t>
            </a:r>
            <a:r>
              <a:rPr lang="en-US" altLang="ja-JP" sz="1100" dirty="0" smtClean="0">
                <a:solidFill>
                  <a:srgbClr val="000000"/>
                </a:solidFill>
                <a:latin typeface="Meiryo UI" panose="020B0604030504040204" pitchFamily="50" charset="-128"/>
                <a:ea typeface="Meiryo UI" panose="020B0604030504040204" pitchFamily="50" charset="-128"/>
              </a:rPr>
              <a:t>4</a:t>
            </a:r>
            <a:r>
              <a:rPr lang="ja-JP" altLang="en-US" sz="1100" dirty="0" smtClean="0">
                <a:solidFill>
                  <a:srgbClr val="000000"/>
                </a:solidFill>
                <a:latin typeface="Meiryo UI" panose="020B0604030504040204" pitchFamily="50" charset="-128"/>
                <a:ea typeface="Meiryo UI" panose="020B0604030504040204" pitchFamily="50" charset="-128"/>
              </a:rPr>
              <a:t>月</a:t>
            </a:r>
            <a:endParaRPr lang="en-US" altLang="ja-JP" sz="1100" dirty="0" smtClean="0">
              <a:solidFill>
                <a:srgbClr val="000000"/>
              </a:solidFill>
              <a:latin typeface="Meiryo UI" panose="020B0604030504040204" pitchFamily="50" charset="-128"/>
              <a:ea typeface="Meiryo UI" panose="020B0604030504040204" pitchFamily="50" charset="-128"/>
            </a:endParaRPr>
          </a:p>
          <a:p>
            <a:pPr marL="252000" indent="-457200"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事務所：</a:t>
            </a:r>
            <a:r>
              <a:rPr lang="zh-CN" altLang="en-US" sz="1100" dirty="0">
                <a:solidFill>
                  <a:srgbClr val="000000"/>
                </a:solidFill>
                <a:latin typeface="Meiryo UI" panose="020B0604030504040204" pitchFamily="50" charset="-128"/>
                <a:ea typeface="Meiryo UI" panose="020B0604030504040204" pitchFamily="50" charset="-128"/>
              </a:rPr>
              <a:t>京都市下京区中堂寺南町</a:t>
            </a:r>
            <a:r>
              <a:rPr lang="en-US" altLang="zh-CN" sz="1100" dirty="0" smtClean="0">
                <a:solidFill>
                  <a:srgbClr val="000000"/>
                </a:solidFill>
                <a:latin typeface="Meiryo UI" panose="020B0604030504040204" pitchFamily="50" charset="-128"/>
                <a:ea typeface="Meiryo UI" panose="020B0604030504040204" pitchFamily="50" charset="-128"/>
              </a:rPr>
              <a:t>134</a:t>
            </a:r>
          </a:p>
          <a:p>
            <a:pPr marL="180000" indent="-457200"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業務</a:t>
            </a:r>
            <a:r>
              <a:rPr lang="ja-JP" altLang="en-US" sz="1100" dirty="0" smtClean="0">
                <a:solidFill>
                  <a:srgbClr val="000000"/>
                </a:solidFill>
                <a:latin typeface="Meiryo UI" panose="020B0604030504040204" pitchFamily="50" charset="-128"/>
                <a:ea typeface="Meiryo UI" panose="020B0604030504040204" pitchFamily="50" charset="-128"/>
              </a:rPr>
              <a:t>：情報技術活用支援、技術開発支援、受発注</a:t>
            </a:r>
            <a:r>
              <a:rPr lang="ja-JP" altLang="en-US" sz="1100" dirty="0">
                <a:solidFill>
                  <a:srgbClr val="000000"/>
                </a:solidFill>
                <a:latin typeface="Meiryo UI" panose="020B0604030504040204" pitchFamily="50" charset="-128"/>
                <a:ea typeface="Meiryo UI" panose="020B0604030504040204" pitchFamily="50" charset="-128"/>
              </a:rPr>
              <a:t>取引のあっせん等市場開拓及び</a:t>
            </a:r>
            <a:r>
              <a:rPr lang="ja-JP" altLang="en-US" sz="1100" dirty="0" smtClean="0">
                <a:solidFill>
                  <a:srgbClr val="000000"/>
                </a:solidFill>
                <a:latin typeface="Meiryo UI" panose="020B0604030504040204" pitchFamily="50" charset="-128"/>
                <a:ea typeface="Meiryo UI" panose="020B0604030504040204" pitchFamily="50" charset="-128"/>
              </a:rPr>
              <a:t>適正化、経営</a:t>
            </a:r>
            <a:r>
              <a:rPr lang="ja-JP" altLang="en-US" sz="1100" dirty="0">
                <a:solidFill>
                  <a:srgbClr val="000000"/>
                </a:solidFill>
                <a:latin typeface="Meiryo UI" panose="020B0604030504040204" pitchFamily="50" charset="-128"/>
                <a:ea typeface="Meiryo UI" panose="020B0604030504040204" pitchFamily="50" charset="-128"/>
              </a:rPr>
              <a:t>及び技術に関する相談、調査並びに情報の収集及び</a:t>
            </a:r>
            <a:r>
              <a:rPr lang="ja-JP" altLang="en-US" sz="1100" dirty="0" smtClean="0">
                <a:solidFill>
                  <a:srgbClr val="000000"/>
                </a:solidFill>
                <a:latin typeface="Meiryo UI" panose="020B0604030504040204" pitchFamily="50" charset="-128"/>
                <a:ea typeface="Meiryo UI" panose="020B0604030504040204" pitchFamily="50" charset="-128"/>
              </a:rPr>
              <a:t>提供、人材育成支援、投資</a:t>
            </a:r>
            <a:r>
              <a:rPr lang="ja-JP" altLang="en-US" sz="1100" dirty="0">
                <a:solidFill>
                  <a:srgbClr val="000000"/>
                </a:solidFill>
                <a:latin typeface="Meiryo UI" panose="020B0604030504040204" pitchFamily="50" charset="-128"/>
                <a:ea typeface="Meiryo UI" panose="020B0604030504040204" pitchFamily="50" charset="-128"/>
              </a:rPr>
              <a:t>、債務保証並びに資金の貸付及び設備の</a:t>
            </a:r>
            <a:r>
              <a:rPr lang="ja-JP" altLang="en-US" sz="1100" dirty="0" smtClean="0">
                <a:solidFill>
                  <a:srgbClr val="000000"/>
                </a:solidFill>
                <a:latin typeface="Meiryo UI" panose="020B0604030504040204" pitchFamily="50" charset="-128"/>
                <a:ea typeface="Meiryo UI" panose="020B0604030504040204" pitchFamily="50" charset="-128"/>
              </a:rPr>
              <a:t>貸与</a:t>
            </a:r>
            <a:endParaRPr lang="en-US" altLang="ja-JP" sz="1100" dirty="0" smtClean="0">
              <a:solidFill>
                <a:srgbClr val="000000"/>
              </a:solidFill>
              <a:latin typeface="Meiryo UI" panose="020B0604030504040204" pitchFamily="50" charset="-128"/>
              <a:ea typeface="Meiryo UI" panose="020B0604030504040204" pitchFamily="50" charset="-128"/>
            </a:endParaRPr>
          </a:p>
          <a:p>
            <a:pPr marL="180000" indent="-457200" defTabSz="959937" eaLnBrk="0" fontAlgn="base" hangingPunct="0">
              <a:lnSpc>
                <a:spcPts val="1500"/>
              </a:lnSpc>
              <a:spcBef>
                <a:spcPct val="0"/>
              </a:spcBef>
              <a:spcAft>
                <a:spcPct val="0"/>
              </a:spcAft>
            </a:pPr>
            <a:r>
              <a:rPr lang="ja-JP" altLang="en-US" sz="1200" dirty="0">
                <a:solidFill>
                  <a:srgbClr val="000000"/>
                </a:solidFill>
                <a:latin typeface="Meiryo UI" panose="020B0604030504040204" pitchFamily="50" charset="-128"/>
                <a:ea typeface="Meiryo UI" panose="020B0604030504040204" pitchFamily="50" charset="-128"/>
              </a:rPr>
              <a:t>　</a:t>
            </a:r>
            <a:r>
              <a:rPr lang="en-US" altLang="ja-JP" sz="900" dirty="0">
                <a:solidFill>
                  <a:srgbClr val="000000"/>
                </a:solidFill>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「京都府中小企業技術センター」</a:t>
            </a:r>
            <a:r>
              <a:rPr lang="ja-JP" altLang="en-US" sz="900" dirty="0">
                <a:solidFill>
                  <a:srgbClr val="000000"/>
                </a:solidFill>
                <a:latin typeface="Meiryo UI" panose="020B0604030504040204" pitchFamily="50" charset="-128"/>
                <a:ea typeface="Meiryo UI" panose="020B0604030504040204" pitchFamily="50" charset="-128"/>
              </a:rPr>
              <a:t>とともに「京都府産業支援センター」を構成し、「技術」と「経営」のワンストップ総合サービスを</a:t>
            </a:r>
            <a:r>
              <a:rPr lang="ja-JP" altLang="en-US" sz="900" dirty="0" smtClean="0">
                <a:solidFill>
                  <a:srgbClr val="000000"/>
                </a:solidFill>
                <a:latin typeface="Meiryo UI" panose="020B0604030504040204" pitchFamily="50" charset="-128"/>
                <a:ea typeface="Meiryo UI" panose="020B0604030504040204" pitchFamily="50" charset="-128"/>
              </a:rPr>
              <a:t>提供</a:t>
            </a:r>
            <a:endParaRPr lang="en-US" altLang="ja-JP" sz="900" dirty="0" smtClean="0">
              <a:solidFill>
                <a:srgbClr val="000000"/>
              </a:solidFill>
              <a:latin typeface="Meiryo UI" panose="020B0604030504040204" pitchFamily="50" charset="-128"/>
              <a:ea typeface="Meiryo UI" panose="020B0604030504040204" pitchFamily="50" charset="-128"/>
            </a:endParaRPr>
          </a:p>
          <a:p>
            <a:pPr marL="180000" indent="-457200" defTabSz="959937" eaLnBrk="0" fontAlgn="base" hangingPunct="0">
              <a:lnSpc>
                <a:spcPts val="1500"/>
              </a:lnSpc>
              <a:spcBef>
                <a:spcPct val="0"/>
              </a:spcBef>
              <a:spcAft>
                <a:spcPct val="0"/>
              </a:spcAft>
            </a:pPr>
            <a:r>
              <a:rPr lang="en-US" altLang="ja-JP" sz="1100" b="1" dirty="0" smtClean="0">
                <a:solidFill>
                  <a:srgbClr val="000000"/>
                </a:solidFill>
                <a:latin typeface="Meiryo UI" panose="020B0604030504040204" pitchFamily="50" charset="-128"/>
                <a:ea typeface="Meiryo UI" panose="020B0604030504040204" pitchFamily="50" charset="-128"/>
              </a:rPr>
              <a:t>【</a:t>
            </a:r>
            <a:r>
              <a:rPr lang="ja-JP" altLang="en-US" sz="1100" b="1" dirty="0" smtClean="0">
                <a:solidFill>
                  <a:srgbClr val="000000"/>
                </a:solidFill>
                <a:latin typeface="Meiryo UI" panose="020B0604030504040204" pitchFamily="50" charset="-128"/>
                <a:ea typeface="Meiryo UI" panose="020B0604030504040204" pitchFamily="50" charset="-128"/>
              </a:rPr>
              <a:t>京都市</a:t>
            </a:r>
            <a:r>
              <a:rPr lang="en-US" altLang="ja-JP" sz="1100" b="1" dirty="0" smtClean="0">
                <a:solidFill>
                  <a:srgbClr val="000000"/>
                </a:solidFill>
                <a:latin typeface="Meiryo UI" panose="020B0604030504040204" pitchFamily="50" charset="-128"/>
                <a:ea typeface="Meiryo UI" panose="020B0604030504040204" pitchFamily="50" charset="-128"/>
              </a:rPr>
              <a:t>】</a:t>
            </a:r>
          </a:p>
          <a:p>
            <a:pPr marL="180000" indent="-457200" defTabSz="959937" eaLnBrk="0" fontAlgn="base" hangingPunct="0">
              <a:lnSpc>
                <a:spcPts val="1500"/>
              </a:lnSpc>
              <a:spcBef>
                <a:spcPct val="0"/>
              </a:spcBef>
              <a:spcAft>
                <a:spcPct val="0"/>
              </a:spcAft>
            </a:pPr>
            <a:r>
              <a:rPr lang="en-US" altLang="ja-JP" sz="1100" b="1" u="sng" dirty="0" smtClean="0">
                <a:solidFill>
                  <a:srgbClr val="000000"/>
                </a:solidFill>
                <a:latin typeface="Meiryo UI" panose="020B0604030504040204" pitchFamily="50" charset="-128"/>
                <a:ea typeface="Meiryo UI" panose="020B0604030504040204" pitchFamily="50" charset="-128"/>
              </a:rPr>
              <a:t>〈</a:t>
            </a:r>
            <a:r>
              <a:rPr lang="ja-JP" altLang="en-US" sz="1100" b="1" u="sng" dirty="0" smtClean="0">
                <a:solidFill>
                  <a:srgbClr val="000000"/>
                </a:solidFill>
                <a:latin typeface="Meiryo UI" panose="020B0604030504040204" pitchFamily="50" charset="-128"/>
                <a:ea typeface="Meiryo UI" panose="020B0604030504040204" pitchFamily="50" charset="-128"/>
              </a:rPr>
              <a:t>公益財団法人　京都高度技術研究所</a:t>
            </a:r>
            <a:r>
              <a:rPr lang="en-US" altLang="ja-JP" sz="1100" b="1" u="sng" dirty="0" smtClean="0">
                <a:solidFill>
                  <a:srgbClr val="000000"/>
                </a:solidFill>
                <a:latin typeface="Meiryo UI" panose="020B0604030504040204" pitchFamily="50" charset="-128"/>
                <a:ea typeface="Meiryo UI" panose="020B0604030504040204" pitchFamily="50" charset="-128"/>
              </a:rPr>
              <a:t>〉</a:t>
            </a:r>
          </a:p>
          <a:p>
            <a:pPr marL="252000" lvl="0" indent="-457200"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設立</a:t>
            </a:r>
            <a:r>
              <a:rPr lang="ja-JP" altLang="en-US" sz="1100" dirty="0" smtClean="0">
                <a:solidFill>
                  <a:srgbClr val="000000"/>
                </a:solidFill>
                <a:latin typeface="Meiryo UI" panose="020B0604030504040204" pitchFamily="50" charset="-128"/>
                <a:ea typeface="Meiryo UI" panose="020B0604030504040204" pitchFamily="50" charset="-128"/>
              </a:rPr>
              <a:t>：昭和</a:t>
            </a:r>
            <a:r>
              <a:rPr lang="en-US" altLang="ja-JP" sz="1100" dirty="0" smtClean="0">
                <a:solidFill>
                  <a:srgbClr val="000000"/>
                </a:solidFill>
                <a:latin typeface="Meiryo UI" panose="020B0604030504040204" pitchFamily="50" charset="-128"/>
                <a:ea typeface="Meiryo UI" panose="020B0604030504040204" pitchFamily="50" charset="-128"/>
              </a:rPr>
              <a:t>63</a:t>
            </a:r>
            <a:r>
              <a:rPr lang="ja-JP" altLang="en-US" sz="1100" dirty="0" smtClean="0">
                <a:solidFill>
                  <a:srgbClr val="000000"/>
                </a:solidFill>
                <a:latin typeface="Meiryo UI" panose="020B0604030504040204" pitchFamily="50" charset="-128"/>
                <a:ea typeface="Meiryo UI" panose="020B0604030504040204" pitchFamily="50" charset="-128"/>
              </a:rPr>
              <a:t>年</a:t>
            </a:r>
            <a:r>
              <a:rPr lang="en-US" altLang="ja-JP" sz="1100" dirty="0" smtClean="0">
                <a:solidFill>
                  <a:srgbClr val="000000"/>
                </a:solidFill>
                <a:latin typeface="Meiryo UI" panose="020B0604030504040204" pitchFamily="50" charset="-128"/>
                <a:ea typeface="Meiryo UI" panose="020B0604030504040204" pitchFamily="50" charset="-128"/>
              </a:rPr>
              <a:t>8</a:t>
            </a:r>
            <a:r>
              <a:rPr lang="ja-JP" altLang="en-US" sz="1100" dirty="0" smtClean="0">
                <a:solidFill>
                  <a:srgbClr val="000000"/>
                </a:solidFill>
                <a:latin typeface="Meiryo UI" panose="020B0604030504040204" pitchFamily="50" charset="-128"/>
                <a:ea typeface="Meiryo UI" panose="020B0604030504040204" pitchFamily="50" charset="-128"/>
              </a:rPr>
              <a:t>月</a:t>
            </a:r>
            <a:endParaRPr lang="en-US" altLang="ja-JP" sz="1100" dirty="0">
              <a:solidFill>
                <a:srgbClr val="000000"/>
              </a:solidFill>
              <a:latin typeface="Meiryo UI" panose="020B0604030504040204" pitchFamily="50" charset="-128"/>
              <a:ea typeface="Meiryo UI" panose="020B0604030504040204" pitchFamily="50" charset="-128"/>
            </a:endParaRPr>
          </a:p>
          <a:p>
            <a:pPr marL="252000" lvl="0" indent="-457200"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事務所：</a:t>
            </a:r>
            <a:r>
              <a:rPr lang="zh-CN" altLang="en-US" sz="1100" dirty="0">
                <a:solidFill>
                  <a:srgbClr val="000000"/>
                </a:solidFill>
                <a:latin typeface="Meiryo UI" panose="020B0604030504040204" pitchFamily="50" charset="-128"/>
                <a:ea typeface="Meiryo UI" panose="020B0604030504040204" pitchFamily="50" charset="-128"/>
              </a:rPr>
              <a:t>京都市下京区中堂寺南町</a:t>
            </a:r>
            <a:r>
              <a:rPr lang="en-US" altLang="zh-CN" sz="1100" dirty="0">
                <a:solidFill>
                  <a:srgbClr val="000000"/>
                </a:solidFill>
                <a:latin typeface="Meiryo UI" panose="020B0604030504040204" pitchFamily="50" charset="-128"/>
                <a:ea typeface="Meiryo UI" panose="020B0604030504040204" pitchFamily="50" charset="-128"/>
              </a:rPr>
              <a:t>134</a:t>
            </a:r>
          </a:p>
          <a:p>
            <a:pPr marL="180000" lvl="0" indent="-457200"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業務</a:t>
            </a:r>
            <a:r>
              <a:rPr lang="ja-JP" altLang="en-US" sz="1100" dirty="0" smtClean="0">
                <a:solidFill>
                  <a:srgbClr val="000000"/>
                </a:solidFill>
                <a:latin typeface="Meiryo UI" panose="020B0604030504040204" pitchFamily="50" charset="-128"/>
                <a:ea typeface="Meiryo UI" panose="020B0604030504040204" pitchFamily="50" charset="-128"/>
              </a:rPr>
              <a:t>：</a:t>
            </a:r>
            <a:r>
              <a:rPr lang="en-US" altLang="ja-JP" sz="1100" dirty="0">
                <a:solidFill>
                  <a:srgbClr val="000000"/>
                </a:solidFill>
                <a:latin typeface="Meiryo UI" panose="020B0604030504040204" pitchFamily="50" charset="-128"/>
                <a:ea typeface="Meiryo UI" panose="020B0604030504040204" pitchFamily="50" charset="-128"/>
              </a:rPr>
              <a:t>ICT</a:t>
            </a:r>
            <a:r>
              <a:rPr lang="ja-JP" altLang="en-US" sz="1100" dirty="0" err="1">
                <a:solidFill>
                  <a:srgbClr val="000000"/>
                </a:solidFill>
                <a:latin typeface="Meiryo UI" panose="020B0604030504040204" pitchFamily="50" charset="-128"/>
                <a:ea typeface="Meiryo UI" panose="020B0604030504040204" pitchFamily="50" charset="-128"/>
              </a:rPr>
              <a:t>、</a:t>
            </a:r>
            <a:r>
              <a:rPr lang="ja-JP" altLang="en-US" sz="1100" dirty="0">
                <a:solidFill>
                  <a:srgbClr val="000000"/>
                </a:solidFill>
                <a:latin typeface="Meiryo UI" panose="020B0604030504040204" pitchFamily="50" charset="-128"/>
                <a:ea typeface="Meiryo UI" panose="020B0604030504040204" pitchFamily="50" charset="-128"/>
              </a:rPr>
              <a:t>ライフサイエンス、環境等の諸分野で産学公連携による研究開発や</a:t>
            </a:r>
            <a:r>
              <a:rPr lang="ja-JP" altLang="en-US" sz="1100" dirty="0" smtClean="0">
                <a:solidFill>
                  <a:srgbClr val="000000"/>
                </a:solidFill>
                <a:latin typeface="Meiryo UI" panose="020B0604030504040204" pitchFamily="50" charset="-128"/>
                <a:ea typeface="Meiryo UI" panose="020B0604030504040204" pitchFamily="50" charset="-128"/>
              </a:rPr>
              <a:t>事業化の推進、</a:t>
            </a:r>
            <a:r>
              <a:rPr lang="ja-JP" altLang="en-US" sz="1100" dirty="0">
                <a:solidFill>
                  <a:srgbClr val="000000"/>
                </a:solidFill>
                <a:latin typeface="Meiryo UI" panose="020B0604030504040204" pitchFamily="50" charset="-128"/>
                <a:ea typeface="Meiryo UI" panose="020B0604030504040204" pitchFamily="50" charset="-128"/>
              </a:rPr>
              <a:t>ベンチャー・中小企業に対する新事業創出、販路拡大などで</a:t>
            </a:r>
            <a:r>
              <a:rPr lang="ja-JP" altLang="en-US" sz="1100" dirty="0" smtClean="0">
                <a:solidFill>
                  <a:srgbClr val="000000"/>
                </a:solidFill>
                <a:latin typeface="Meiryo UI" panose="020B0604030504040204" pitchFamily="50" charset="-128"/>
                <a:ea typeface="Meiryo UI" panose="020B0604030504040204" pitchFamily="50" charset="-128"/>
              </a:rPr>
              <a:t>の支援</a:t>
            </a:r>
            <a:endParaRPr lang="en-US" altLang="ja-JP" sz="1050" dirty="0" smtClean="0">
              <a:solidFill>
                <a:srgbClr val="000000"/>
              </a:solidFill>
              <a:latin typeface="Meiryo UI" panose="020B0604030504040204" pitchFamily="50" charset="-128"/>
              <a:ea typeface="Meiryo UI" panose="020B0604030504040204" pitchFamily="50" charset="-128"/>
            </a:endParaRPr>
          </a:p>
        </p:txBody>
      </p:sp>
      <p:sp>
        <p:nvSpPr>
          <p:cNvPr id="4" name="正方形/長方形 3"/>
          <p:cNvSpPr/>
          <p:nvPr/>
        </p:nvSpPr>
        <p:spPr>
          <a:xfrm>
            <a:off x="5207389" y="936569"/>
            <a:ext cx="4568623" cy="61325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defTabSz="959937" eaLnBrk="0" fontAlgn="base" hangingPunct="0">
              <a:lnSpc>
                <a:spcPts val="1500"/>
              </a:lnSpc>
              <a:spcBef>
                <a:spcPct val="0"/>
              </a:spcBef>
              <a:spcAft>
                <a:spcPct val="0"/>
              </a:spcAft>
            </a:pPr>
            <a:r>
              <a:rPr lang="en-US" altLang="ja-JP" sz="1100" b="1" u="sng" dirty="0">
                <a:solidFill>
                  <a:srgbClr val="000000"/>
                </a:solidFill>
                <a:latin typeface="Meiryo UI" panose="020B0604030504040204" pitchFamily="50" charset="-128"/>
                <a:ea typeface="Meiryo UI" panose="020B0604030504040204" pitchFamily="50" charset="-128"/>
              </a:rPr>
              <a:t>【</a:t>
            </a:r>
            <a:r>
              <a:rPr lang="ja-JP" altLang="en-US" sz="1100" b="1" u="sng" dirty="0" smtClean="0">
                <a:solidFill>
                  <a:srgbClr val="000000"/>
                </a:solidFill>
                <a:latin typeface="Meiryo UI" panose="020B0604030504040204" pitchFamily="50" charset="-128"/>
                <a:ea typeface="Meiryo UI" panose="020B0604030504040204" pitchFamily="50" charset="-128"/>
              </a:rPr>
              <a:t>兵庫県</a:t>
            </a:r>
            <a:r>
              <a:rPr lang="en-US" altLang="ja-JP" sz="1100" b="1" u="sng" dirty="0" smtClean="0">
                <a:solidFill>
                  <a:srgbClr val="000000"/>
                </a:solidFill>
                <a:latin typeface="Meiryo UI" panose="020B0604030504040204" pitchFamily="50" charset="-128"/>
                <a:ea typeface="Meiryo UI" panose="020B0604030504040204" pitchFamily="50" charset="-128"/>
              </a:rPr>
              <a:t>】</a:t>
            </a:r>
            <a:endParaRPr lang="en-US" altLang="ja-JP" sz="1100" b="1" u="sng" dirty="0">
              <a:solidFill>
                <a:srgbClr val="000000"/>
              </a:solidFill>
              <a:latin typeface="Meiryo UI" panose="020B0604030504040204" pitchFamily="50" charset="-128"/>
              <a:ea typeface="Meiryo UI" panose="020B0604030504040204" pitchFamily="50" charset="-128"/>
            </a:endParaRPr>
          </a:p>
          <a:p>
            <a:pPr lvl="0" defTabSz="959937" eaLnBrk="0" fontAlgn="base" hangingPunct="0">
              <a:lnSpc>
                <a:spcPts val="1500"/>
              </a:lnSpc>
              <a:spcBef>
                <a:spcPct val="0"/>
              </a:spcBef>
              <a:spcAft>
                <a:spcPct val="0"/>
              </a:spcAft>
            </a:pPr>
            <a:r>
              <a:rPr lang="en-US" altLang="ja-JP" sz="1100" b="1" u="sng" dirty="0" smtClean="0">
                <a:solidFill>
                  <a:srgbClr val="000000"/>
                </a:solidFill>
                <a:latin typeface="Meiryo UI" panose="020B0604030504040204" pitchFamily="50" charset="-128"/>
                <a:ea typeface="Meiryo UI" panose="020B0604030504040204" pitchFamily="50" charset="-128"/>
              </a:rPr>
              <a:t>〈</a:t>
            </a:r>
            <a:r>
              <a:rPr lang="ja-JP" altLang="en-US" sz="1100" b="1" u="sng" dirty="0" smtClean="0">
                <a:solidFill>
                  <a:srgbClr val="000000"/>
                </a:solidFill>
                <a:latin typeface="Meiryo UI" panose="020B0604030504040204" pitchFamily="50" charset="-128"/>
                <a:ea typeface="Meiryo UI" panose="020B0604030504040204" pitchFamily="50" charset="-128"/>
              </a:rPr>
              <a:t>兵庫県立工業技術センター</a:t>
            </a:r>
            <a:r>
              <a:rPr lang="en-US" altLang="ja-JP" sz="1100" b="1" u="sng" dirty="0" smtClean="0">
                <a:solidFill>
                  <a:srgbClr val="000000"/>
                </a:solidFill>
                <a:latin typeface="Meiryo UI" panose="020B0604030504040204" pitchFamily="50" charset="-128"/>
                <a:ea typeface="Meiryo UI" panose="020B0604030504040204" pitchFamily="50" charset="-128"/>
              </a:rPr>
              <a:t>〉</a:t>
            </a:r>
            <a:endParaRPr lang="en-US" altLang="ja-JP" sz="1100" b="1" u="sng" dirty="0">
              <a:solidFill>
                <a:srgbClr val="000000"/>
              </a:solidFill>
              <a:latin typeface="Meiryo UI" panose="020B0604030504040204" pitchFamily="50" charset="-128"/>
              <a:ea typeface="Meiryo UI" panose="020B0604030504040204" pitchFamily="50" charset="-128"/>
            </a:endParaRPr>
          </a:p>
          <a:p>
            <a:pPr lvl="0"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設立</a:t>
            </a:r>
            <a:r>
              <a:rPr lang="ja-JP" altLang="en-US" sz="1100" dirty="0" smtClean="0">
                <a:solidFill>
                  <a:srgbClr val="000000"/>
                </a:solidFill>
                <a:latin typeface="Meiryo UI" panose="020B0604030504040204" pitchFamily="50" charset="-128"/>
                <a:ea typeface="Meiryo UI" panose="020B0604030504040204" pitchFamily="50" charset="-128"/>
              </a:rPr>
              <a:t>：大正</a:t>
            </a:r>
            <a:r>
              <a:rPr lang="en-US" altLang="ja-JP" sz="1100" dirty="0" smtClean="0">
                <a:solidFill>
                  <a:srgbClr val="000000"/>
                </a:solidFill>
                <a:latin typeface="Meiryo UI" panose="020B0604030504040204" pitchFamily="50" charset="-128"/>
                <a:ea typeface="Meiryo UI" panose="020B0604030504040204" pitchFamily="50" charset="-128"/>
              </a:rPr>
              <a:t>6</a:t>
            </a:r>
            <a:r>
              <a:rPr lang="ja-JP" altLang="en-US" sz="1100" dirty="0" smtClean="0">
                <a:solidFill>
                  <a:srgbClr val="000000"/>
                </a:solidFill>
                <a:latin typeface="Meiryo UI" panose="020B0604030504040204" pitchFamily="50" charset="-128"/>
                <a:ea typeface="Meiryo UI" panose="020B0604030504040204" pitchFamily="50" charset="-128"/>
              </a:rPr>
              <a:t>年</a:t>
            </a:r>
            <a:endParaRPr lang="en-US" altLang="ja-JP" sz="1100" dirty="0" smtClean="0">
              <a:solidFill>
                <a:srgbClr val="000000"/>
              </a:solidFill>
              <a:latin typeface="Meiryo UI" panose="020B0604030504040204" pitchFamily="50" charset="-128"/>
              <a:ea typeface="Meiryo UI" panose="020B0604030504040204" pitchFamily="50" charset="-128"/>
            </a:endParaRPr>
          </a:p>
          <a:p>
            <a:pPr lvl="0"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事務所：</a:t>
            </a:r>
            <a:r>
              <a:rPr lang="zh-TW" altLang="en-US" sz="1100" dirty="0">
                <a:solidFill>
                  <a:srgbClr val="000000"/>
                </a:solidFill>
                <a:latin typeface="Meiryo UI" panose="020B0604030504040204" pitchFamily="50" charset="-128"/>
                <a:ea typeface="Meiryo UI" panose="020B0604030504040204" pitchFamily="50" charset="-128"/>
              </a:rPr>
              <a:t>兵庫県神戸市須磨区行平町</a:t>
            </a:r>
            <a:r>
              <a:rPr lang="en-US" altLang="zh-TW" sz="1100" dirty="0" smtClean="0">
                <a:solidFill>
                  <a:srgbClr val="000000"/>
                </a:solidFill>
                <a:latin typeface="Meiryo UI" panose="020B0604030504040204" pitchFamily="50" charset="-128"/>
                <a:ea typeface="Meiryo UI" panose="020B0604030504040204" pitchFamily="50" charset="-128"/>
              </a:rPr>
              <a:t>3-1-12</a:t>
            </a:r>
          </a:p>
          <a:p>
            <a:pPr marL="180000" lvl="0" indent="-457200"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業務：技術相談、機器利用、共同研究・受託研究・テクノトライアル、人材育成、研究開発、研究成果の移転促進、技術情報の提供、知的財産の創出と活用</a:t>
            </a:r>
            <a:endParaRPr lang="en-US" altLang="ja-JP" sz="1100" dirty="0" smtClean="0">
              <a:solidFill>
                <a:srgbClr val="000000"/>
              </a:solidFill>
              <a:latin typeface="Meiryo UI" panose="020B0604030504040204" pitchFamily="50" charset="-128"/>
              <a:ea typeface="Meiryo UI" panose="020B0604030504040204" pitchFamily="50" charset="-128"/>
            </a:endParaRPr>
          </a:p>
          <a:p>
            <a:pPr marL="180000" lvl="0" indent="-457200" defTabSz="959937" eaLnBrk="0" fontAlgn="base" hangingPunct="0">
              <a:lnSpc>
                <a:spcPts val="1500"/>
              </a:lnSpc>
              <a:spcBef>
                <a:spcPct val="0"/>
              </a:spcBef>
              <a:spcAft>
                <a:spcPct val="0"/>
              </a:spcAft>
            </a:pPr>
            <a:r>
              <a:rPr lang="en-US" altLang="ja-JP" sz="1100" b="1" dirty="0" smtClean="0">
                <a:solidFill>
                  <a:srgbClr val="000000"/>
                </a:solidFill>
                <a:latin typeface="Meiryo UI" panose="020B0604030504040204" pitchFamily="50" charset="-128"/>
                <a:ea typeface="Meiryo UI" panose="020B0604030504040204" pitchFamily="50" charset="-128"/>
              </a:rPr>
              <a:t>【</a:t>
            </a:r>
            <a:r>
              <a:rPr lang="ja-JP" altLang="en-US" sz="1100" b="1" dirty="0" smtClean="0">
                <a:solidFill>
                  <a:srgbClr val="000000"/>
                </a:solidFill>
                <a:latin typeface="Meiryo UI" panose="020B0604030504040204" pitchFamily="50" charset="-128"/>
                <a:ea typeface="Meiryo UI" panose="020B0604030504040204" pitchFamily="50" charset="-128"/>
              </a:rPr>
              <a:t>神戸市</a:t>
            </a:r>
            <a:r>
              <a:rPr lang="en-US" altLang="ja-JP" sz="1100" b="1" dirty="0" smtClean="0">
                <a:solidFill>
                  <a:srgbClr val="000000"/>
                </a:solidFill>
                <a:latin typeface="Meiryo UI" panose="020B0604030504040204" pitchFamily="50" charset="-128"/>
                <a:ea typeface="Meiryo UI" panose="020B0604030504040204" pitchFamily="50" charset="-128"/>
              </a:rPr>
              <a:t>】</a:t>
            </a:r>
          </a:p>
          <a:p>
            <a:pPr marL="180000" lvl="0" indent="-457200"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　</a:t>
            </a:r>
            <a:r>
              <a:rPr lang="en-US" altLang="ja-JP" sz="1100" dirty="0" smtClean="0">
                <a:solidFill>
                  <a:srgbClr val="000000"/>
                </a:solidFill>
                <a:latin typeface="Meiryo UI" panose="020B0604030504040204" pitchFamily="50" charset="-128"/>
                <a:ea typeface="Meiryo UI" panose="020B0604030504040204" pitchFamily="50" charset="-128"/>
              </a:rPr>
              <a:t>※</a:t>
            </a:r>
            <a:r>
              <a:rPr lang="ja-JP" altLang="en-US" sz="1100" dirty="0" smtClean="0">
                <a:solidFill>
                  <a:srgbClr val="000000"/>
                </a:solidFill>
                <a:latin typeface="Meiryo UI" panose="020B0604030504040204" pitchFamily="50" charset="-128"/>
                <a:ea typeface="Meiryo UI" panose="020B0604030504040204" pitchFamily="50" charset="-128"/>
              </a:rPr>
              <a:t>なし</a:t>
            </a:r>
            <a:endParaRPr lang="en-US" altLang="ja-JP" sz="1100" dirty="0" smtClean="0">
              <a:solidFill>
                <a:srgbClr val="000000"/>
              </a:solidFill>
              <a:latin typeface="Meiryo UI" panose="020B0604030504040204" pitchFamily="50" charset="-128"/>
              <a:ea typeface="Meiryo UI" panose="020B0604030504040204" pitchFamily="50" charset="-128"/>
            </a:endParaRPr>
          </a:p>
          <a:p>
            <a:pPr marL="180000" lvl="0" indent="-457200" defTabSz="959937" eaLnBrk="0" fontAlgn="base" hangingPunct="0">
              <a:lnSpc>
                <a:spcPts val="1500"/>
              </a:lnSpc>
              <a:spcBef>
                <a:spcPct val="0"/>
              </a:spcBef>
              <a:spcAft>
                <a:spcPct val="0"/>
              </a:spcAft>
            </a:pPr>
            <a:endParaRPr lang="en-US" altLang="ja-JP" sz="1100" dirty="0" smtClean="0">
              <a:solidFill>
                <a:srgbClr val="000000"/>
              </a:solidFill>
              <a:latin typeface="Meiryo UI" panose="020B0604030504040204" pitchFamily="50" charset="-128"/>
              <a:ea typeface="Meiryo UI" panose="020B0604030504040204" pitchFamily="50" charset="-128"/>
            </a:endParaRPr>
          </a:p>
          <a:p>
            <a:pPr marL="180000" lvl="0" indent="-457200" defTabSz="959937" eaLnBrk="0" fontAlgn="base" hangingPunct="0">
              <a:lnSpc>
                <a:spcPts val="1500"/>
              </a:lnSpc>
              <a:spcBef>
                <a:spcPct val="0"/>
              </a:spcBef>
              <a:spcAft>
                <a:spcPct val="0"/>
              </a:spcAft>
            </a:pPr>
            <a:endParaRPr lang="en-US" altLang="ja-JP" sz="1100" dirty="0">
              <a:solidFill>
                <a:srgbClr val="000000"/>
              </a:solidFill>
              <a:latin typeface="Meiryo UI" panose="020B0604030504040204" pitchFamily="50" charset="-128"/>
              <a:ea typeface="Meiryo UI" panose="020B0604030504040204" pitchFamily="50" charset="-128"/>
            </a:endParaRPr>
          </a:p>
          <a:p>
            <a:pPr marL="180000" lvl="0" indent="-457200" defTabSz="959937" eaLnBrk="0" fontAlgn="base" hangingPunct="0">
              <a:lnSpc>
                <a:spcPts val="1500"/>
              </a:lnSpc>
              <a:spcBef>
                <a:spcPct val="0"/>
              </a:spcBef>
              <a:spcAft>
                <a:spcPct val="0"/>
              </a:spcAft>
            </a:pPr>
            <a:endParaRPr lang="en-US" altLang="ja-JP" sz="1100" dirty="0" smtClean="0">
              <a:solidFill>
                <a:srgbClr val="000000"/>
              </a:solidFill>
              <a:latin typeface="Meiryo UI" panose="020B0604030504040204" pitchFamily="50" charset="-128"/>
              <a:ea typeface="Meiryo UI" panose="020B0604030504040204" pitchFamily="50" charset="-128"/>
            </a:endParaRPr>
          </a:p>
          <a:p>
            <a:pPr marL="180000" lvl="0" indent="-457200" defTabSz="959937" eaLnBrk="0" fontAlgn="base" hangingPunct="0">
              <a:lnSpc>
                <a:spcPts val="1500"/>
              </a:lnSpc>
              <a:spcBef>
                <a:spcPct val="0"/>
              </a:spcBef>
              <a:spcAft>
                <a:spcPct val="0"/>
              </a:spcAft>
            </a:pPr>
            <a:endParaRPr lang="en-US" altLang="ja-JP" sz="1100" dirty="0">
              <a:solidFill>
                <a:srgbClr val="000000"/>
              </a:solidFill>
              <a:latin typeface="Meiryo UI" panose="020B0604030504040204" pitchFamily="50" charset="-128"/>
              <a:ea typeface="Meiryo UI" panose="020B0604030504040204" pitchFamily="50" charset="-128"/>
            </a:endParaRPr>
          </a:p>
          <a:p>
            <a:pPr marL="180000" lvl="0" indent="-457200" defTabSz="959937" eaLnBrk="0" fontAlgn="base" hangingPunct="0">
              <a:lnSpc>
                <a:spcPts val="1500"/>
              </a:lnSpc>
              <a:spcBef>
                <a:spcPct val="0"/>
              </a:spcBef>
              <a:spcAft>
                <a:spcPct val="0"/>
              </a:spcAft>
            </a:pPr>
            <a:endParaRPr lang="en-US" altLang="ja-JP" sz="1100" dirty="0">
              <a:solidFill>
                <a:srgbClr val="000000"/>
              </a:solidFill>
              <a:latin typeface="Meiryo UI" panose="020B0604030504040204" pitchFamily="50" charset="-128"/>
              <a:ea typeface="Meiryo UI" panose="020B0604030504040204" pitchFamily="50" charset="-128"/>
            </a:endParaRPr>
          </a:p>
          <a:p>
            <a:pPr marL="180000" indent="-216000" defTabSz="959937" eaLnBrk="0" fontAlgn="base" hangingPunct="0">
              <a:lnSpc>
                <a:spcPts val="1500"/>
              </a:lnSpc>
              <a:spcBef>
                <a:spcPct val="0"/>
              </a:spcBef>
              <a:spcAft>
                <a:spcPct val="0"/>
              </a:spcAft>
            </a:pPr>
            <a:r>
              <a:rPr lang="en-US" altLang="ja-JP" sz="1100" b="1" dirty="0">
                <a:solidFill>
                  <a:srgbClr val="000000"/>
                </a:solidFill>
                <a:latin typeface="Meiryo UI" panose="020B0604030504040204" pitchFamily="50" charset="-128"/>
                <a:ea typeface="Meiryo UI" panose="020B0604030504040204" pitchFamily="50" charset="-128"/>
              </a:rPr>
              <a:t>【</a:t>
            </a:r>
            <a:r>
              <a:rPr lang="ja-JP" altLang="en-US" sz="1100" b="1" dirty="0" smtClean="0">
                <a:solidFill>
                  <a:srgbClr val="000000"/>
                </a:solidFill>
                <a:latin typeface="Meiryo UI" panose="020B0604030504040204" pitchFamily="50" charset="-128"/>
                <a:ea typeface="Meiryo UI" panose="020B0604030504040204" pitchFamily="50" charset="-128"/>
              </a:rPr>
              <a:t>京都府</a:t>
            </a:r>
            <a:r>
              <a:rPr lang="en-US" altLang="ja-JP" sz="1100" b="1" dirty="0" smtClean="0">
                <a:solidFill>
                  <a:srgbClr val="000000"/>
                </a:solidFill>
                <a:latin typeface="Meiryo UI" panose="020B0604030504040204" pitchFamily="50" charset="-128"/>
                <a:ea typeface="Meiryo UI" panose="020B0604030504040204" pitchFamily="50" charset="-128"/>
              </a:rPr>
              <a:t>】</a:t>
            </a:r>
          </a:p>
          <a:p>
            <a:pPr defTabSz="959937" eaLnBrk="0" fontAlgn="base" hangingPunct="0">
              <a:lnSpc>
                <a:spcPts val="1500"/>
              </a:lnSpc>
              <a:spcBef>
                <a:spcPct val="0"/>
              </a:spcBef>
              <a:spcAft>
                <a:spcPct val="0"/>
              </a:spcAft>
            </a:pPr>
            <a:r>
              <a:rPr lang="en-US" altLang="ja-JP" sz="1100" b="1" u="sng" dirty="0" smtClean="0">
                <a:solidFill>
                  <a:srgbClr val="000000"/>
                </a:solidFill>
                <a:latin typeface="Meiryo UI" panose="020B0604030504040204" pitchFamily="50" charset="-128"/>
                <a:ea typeface="Meiryo UI" panose="020B0604030504040204" pitchFamily="50" charset="-128"/>
              </a:rPr>
              <a:t>〈</a:t>
            </a:r>
            <a:r>
              <a:rPr lang="ja-JP" altLang="en-US" sz="1100" b="1" u="sng" dirty="0" smtClean="0">
                <a:solidFill>
                  <a:srgbClr val="000000"/>
                </a:solidFill>
                <a:latin typeface="Meiryo UI" panose="020B0604030504040204" pitchFamily="50" charset="-128"/>
                <a:ea typeface="Meiryo UI" panose="020B0604030504040204" pitchFamily="50" charset="-128"/>
              </a:rPr>
              <a:t>京都府中小企業技術センター</a:t>
            </a:r>
            <a:r>
              <a:rPr lang="en-US" altLang="ja-JP" sz="1100" b="1" u="sng" dirty="0" smtClean="0">
                <a:solidFill>
                  <a:srgbClr val="000000"/>
                </a:solidFill>
                <a:latin typeface="Meiryo UI" panose="020B0604030504040204" pitchFamily="50" charset="-128"/>
                <a:ea typeface="Meiryo UI" panose="020B0604030504040204" pitchFamily="50" charset="-128"/>
              </a:rPr>
              <a:t>〉</a:t>
            </a:r>
            <a:endParaRPr lang="en-US" altLang="ja-JP" sz="1100" b="1" u="sng" dirty="0">
              <a:solidFill>
                <a:srgbClr val="000000"/>
              </a:solidFill>
              <a:latin typeface="Meiryo UI" panose="020B0604030504040204" pitchFamily="50" charset="-128"/>
              <a:ea typeface="Meiryo UI" panose="020B0604030504040204" pitchFamily="50" charset="-128"/>
            </a:endParaRPr>
          </a:p>
          <a:p>
            <a:pPr marL="252000" indent="-457200"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設立</a:t>
            </a:r>
            <a:r>
              <a:rPr lang="ja-JP" altLang="en-US" sz="1100" dirty="0" smtClean="0">
                <a:solidFill>
                  <a:srgbClr val="000000"/>
                </a:solidFill>
                <a:latin typeface="Meiryo UI" panose="020B0604030504040204" pitchFamily="50" charset="-128"/>
                <a:ea typeface="Meiryo UI" panose="020B0604030504040204" pitchFamily="50" charset="-128"/>
              </a:rPr>
              <a:t>：昭和</a:t>
            </a:r>
            <a:r>
              <a:rPr lang="en-US" altLang="ja-JP" sz="1100" dirty="0" smtClean="0">
                <a:solidFill>
                  <a:srgbClr val="000000"/>
                </a:solidFill>
                <a:latin typeface="Meiryo UI" panose="020B0604030504040204" pitchFamily="50" charset="-128"/>
                <a:ea typeface="Meiryo UI" panose="020B0604030504040204" pitchFamily="50" charset="-128"/>
              </a:rPr>
              <a:t>17</a:t>
            </a:r>
            <a:r>
              <a:rPr lang="ja-JP" altLang="en-US" sz="1100" dirty="0" smtClean="0">
                <a:solidFill>
                  <a:srgbClr val="000000"/>
                </a:solidFill>
                <a:latin typeface="Meiryo UI" panose="020B0604030504040204" pitchFamily="50" charset="-128"/>
                <a:ea typeface="Meiryo UI" panose="020B0604030504040204" pitchFamily="50" charset="-128"/>
              </a:rPr>
              <a:t>年</a:t>
            </a:r>
            <a:endParaRPr lang="en-US" altLang="ja-JP" sz="11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1500"/>
              </a:lnSpc>
              <a:spcBef>
                <a:spcPct val="0"/>
              </a:spcBef>
              <a:spcAft>
                <a:spcPct val="0"/>
              </a:spcAft>
            </a:pPr>
            <a:r>
              <a:rPr lang="ja-JP" altLang="en-US" sz="1100" dirty="0">
                <a:solidFill>
                  <a:srgbClr val="000000"/>
                </a:solidFill>
                <a:latin typeface="Meiryo UI" panose="020B0604030504040204" pitchFamily="50" charset="-128"/>
                <a:ea typeface="Meiryo UI" panose="020B0604030504040204" pitchFamily="50" charset="-128"/>
              </a:rPr>
              <a:t>事務所：</a:t>
            </a:r>
            <a:r>
              <a:rPr lang="zh-CN" altLang="en-US" sz="1100" dirty="0">
                <a:solidFill>
                  <a:srgbClr val="000000"/>
                </a:solidFill>
                <a:latin typeface="Meiryo UI" panose="020B0604030504040204" pitchFamily="50" charset="-128"/>
                <a:ea typeface="Meiryo UI" panose="020B0604030504040204" pitchFamily="50" charset="-128"/>
              </a:rPr>
              <a:t>京都市下京区</a:t>
            </a:r>
            <a:r>
              <a:rPr lang="zh-CN" altLang="en-US" sz="1100" dirty="0" smtClean="0">
                <a:solidFill>
                  <a:srgbClr val="000000"/>
                </a:solidFill>
                <a:latin typeface="Meiryo UI" panose="020B0604030504040204" pitchFamily="50" charset="-128"/>
                <a:ea typeface="Meiryo UI" panose="020B0604030504040204" pitchFamily="50" charset="-128"/>
              </a:rPr>
              <a:t>中堂寺</a:t>
            </a:r>
            <a:r>
              <a:rPr lang="ja-JP" altLang="en-US" sz="1100" dirty="0" smtClean="0">
                <a:solidFill>
                  <a:srgbClr val="000000"/>
                </a:solidFill>
                <a:latin typeface="Meiryo UI" panose="020B0604030504040204" pitchFamily="50" charset="-128"/>
                <a:ea typeface="Meiryo UI" panose="020B0604030504040204" pitchFamily="50" charset="-128"/>
              </a:rPr>
              <a:t>南町</a:t>
            </a:r>
            <a:r>
              <a:rPr lang="en-US" altLang="ja-JP" sz="1100" dirty="0" smtClean="0">
                <a:solidFill>
                  <a:srgbClr val="000000"/>
                </a:solidFill>
                <a:latin typeface="Meiryo UI" panose="020B0604030504040204" pitchFamily="50" charset="-128"/>
                <a:ea typeface="Meiryo UI" panose="020B0604030504040204" pitchFamily="50" charset="-128"/>
              </a:rPr>
              <a:t>134</a:t>
            </a:r>
          </a:p>
          <a:p>
            <a:pPr marL="180000" indent="-457200"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業務：技術相談、依頼試験、機器貸付をはじめとした技術支援、研究会・セミナーによる人材の育成、企業のニーズ</a:t>
            </a:r>
            <a:r>
              <a:rPr lang="ja-JP" altLang="en-US" sz="1200" dirty="0" smtClean="0">
                <a:solidFill>
                  <a:srgbClr val="000000"/>
                </a:solidFill>
                <a:latin typeface="Meiryo UI" panose="020B0604030504040204" pitchFamily="50" charset="-128"/>
                <a:ea typeface="Meiryo UI" panose="020B0604030504040204" pitchFamily="50" charset="-128"/>
              </a:rPr>
              <a:t>に応えた研究開発や産学公連携の推進、技術情報の発信</a:t>
            </a:r>
            <a:endParaRPr lang="en-US" altLang="ja-JP" sz="1200" dirty="0" smtClean="0">
              <a:solidFill>
                <a:srgbClr val="000000"/>
              </a:solidFill>
              <a:latin typeface="Meiryo UI" panose="020B0604030504040204" pitchFamily="50" charset="-128"/>
              <a:ea typeface="Meiryo UI" panose="020B0604030504040204" pitchFamily="50" charset="-128"/>
            </a:endParaRPr>
          </a:p>
          <a:p>
            <a:pPr marL="180000" indent="-457200" defTabSz="959937" eaLnBrk="0" fontAlgn="base" hangingPunct="0">
              <a:lnSpc>
                <a:spcPts val="1500"/>
              </a:lnSpc>
              <a:spcBef>
                <a:spcPct val="0"/>
              </a:spcBef>
              <a:spcAft>
                <a:spcPct val="0"/>
              </a:spcAft>
            </a:pPr>
            <a:r>
              <a:rPr lang="en-US" altLang="ja-JP" sz="1200" dirty="0">
                <a:solidFill>
                  <a:srgbClr val="000000"/>
                </a:solidFill>
                <a:latin typeface="Meiryo UI" panose="020B0604030504040204" pitchFamily="50" charset="-128"/>
                <a:ea typeface="Meiryo UI" panose="020B0604030504040204" pitchFamily="50" charset="-128"/>
              </a:rPr>
              <a:t> </a:t>
            </a:r>
            <a:r>
              <a:rPr lang="en-US" altLang="ja-JP" sz="1200" dirty="0" smtClean="0">
                <a:solidFill>
                  <a:srgbClr val="000000"/>
                </a:solidFill>
                <a:latin typeface="Meiryo UI" panose="020B0604030504040204" pitchFamily="50" charset="-128"/>
                <a:ea typeface="Meiryo UI" panose="020B0604030504040204" pitchFamily="50" charset="-128"/>
              </a:rPr>
              <a:t> </a:t>
            </a:r>
            <a:r>
              <a:rPr lang="en-US" altLang="ja-JP" sz="900" dirty="0" smtClean="0">
                <a:solidFill>
                  <a:srgbClr val="000000"/>
                </a:solidFill>
                <a:latin typeface="Meiryo UI" panose="020B0604030504040204" pitchFamily="50" charset="-128"/>
                <a:ea typeface="Meiryo UI" panose="020B0604030504040204" pitchFamily="50" charset="-128"/>
              </a:rPr>
              <a:t>※</a:t>
            </a:r>
            <a:r>
              <a:rPr lang="ja-JP" altLang="en-US" sz="900" dirty="0" smtClean="0">
                <a:solidFill>
                  <a:srgbClr val="000000"/>
                </a:solidFill>
                <a:latin typeface="Meiryo UI" panose="020B0604030504040204" pitchFamily="50" charset="-128"/>
                <a:ea typeface="Meiryo UI" panose="020B0604030504040204" pitchFamily="50" charset="-128"/>
              </a:rPr>
              <a:t>「</a:t>
            </a:r>
            <a:r>
              <a:rPr lang="ja-JP" altLang="en-US" sz="900" dirty="0">
                <a:solidFill>
                  <a:srgbClr val="000000"/>
                </a:solidFill>
                <a:latin typeface="Meiryo UI" panose="020B0604030504040204" pitchFamily="50" charset="-128"/>
                <a:ea typeface="Meiryo UI" panose="020B0604030504040204" pitchFamily="50" charset="-128"/>
              </a:rPr>
              <a:t>公益財団</a:t>
            </a:r>
            <a:r>
              <a:rPr lang="ja-JP" altLang="en-US" sz="900" dirty="0" smtClean="0">
                <a:solidFill>
                  <a:srgbClr val="000000"/>
                </a:solidFill>
                <a:latin typeface="Meiryo UI" panose="020B0604030504040204" pitchFamily="50" charset="-128"/>
                <a:ea typeface="Meiryo UI" panose="020B0604030504040204" pitchFamily="50" charset="-128"/>
              </a:rPr>
              <a:t>法人京都産業</a:t>
            </a:r>
            <a:r>
              <a:rPr lang="en-US" altLang="ja-JP" sz="900" dirty="0" smtClean="0">
                <a:solidFill>
                  <a:srgbClr val="000000"/>
                </a:solidFill>
                <a:latin typeface="Meiryo UI" panose="020B0604030504040204" pitchFamily="50" charset="-128"/>
                <a:ea typeface="Meiryo UI" panose="020B0604030504040204" pitchFamily="50" charset="-128"/>
              </a:rPr>
              <a:t>21</a:t>
            </a:r>
            <a:r>
              <a:rPr lang="ja-JP" altLang="en-US" sz="900" dirty="0" smtClean="0">
                <a:solidFill>
                  <a:srgbClr val="000000"/>
                </a:solidFill>
                <a:latin typeface="Meiryo UI" panose="020B0604030504040204" pitchFamily="50" charset="-128"/>
                <a:ea typeface="Meiryo UI" panose="020B0604030504040204" pitchFamily="50" charset="-128"/>
              </a:rPr>
              <a:t>」とともに「京都府産業支援センター」を構成し、「技術」と「経営」のワンストップ総合サービスを提供</a:t>
            </a:r>
            <a:endParaRPr lang="en-US" altLang="ja-JP" sz="900" dirty="0">
              <a:solidFill>
                <a:srgbClr val="000000"/>
              </a:solidFill>
              <a:latin typeface="Meiryo UI" panose="020B0604030504040204" pitchFamily="50" charset="-128"/>
              <a:ea typeface="Meiryo UI" panose="020B0604030504040204" pitchFamily="50" charset="-128"/>
            </a:endParaRPr>
          </a:p>
          <a:p>
            <a:pPr marL="180000" indent="-216000" defTabSz="959937" eaLnBrk="0" fontAlgn="base" hangingPunct="0">
              <a:lnSpc>
                <a:spcPts val="1500"/>
              </a:lnSpc>
              <a:spcBef>
                <a:spcPct val="0"/>
              </a:spcBef>
              <a:spcAft>
                <a:spcPct val="0"/>
              </a:spcAft>
            </a:pPr>
            <a:r>
              <a:rPr lang="en-US" altLang="ja-JP" sz="1100" b="1" dirty="0" smtClean="0">
                <a:solidFill>
                  <a:srgbClr val="000000"/>
                </a:solidFill>
                <a:latin typeface="Meiryo UI" panose="020B0604030504040204" pitchFamily="50" charset="-128"/>
                <a:ea typeface="Meiryo UI" panose="020B0604030504040204" pitchFamily="50" charset="-128"/>
              </a:rPr>
              <a:t>【</a:t>
            </a:r>
            <a:r>
              <a:rPr lang="ja-JP" altLang="en-US" sz="1100" b="1" dirty="0" smtClean="0">
                <a:solidFill>
                  <a:srgbClr val="000000"/>
                </a:solidFill>
                <a:latin typeface="Meiryo UI" panose="020B0604030504040204" pitchFamily="50" charset="-128"/>
                <a:ea typeface="Meiryo UI" panose="020B0604030504040204" pitchFamily="50" charset="-128"/>
              </a:rPr>
              <a:t>京都市</a:t>
            </a:r>
            <a:r>
              <a:rPr lang="en-US" altLang="ja-JP" sz="1100" b="1" dirty="0" smtClean="0">
                <a:solidFill>
                  <a:srgbClr val="000000"/>
                </a:solidFill>
                <a:latin typeface="Meiryo UI" panose="020B0604030504040204" pitchFamily="50" charset="-128"/>
                <a:ea typeface="Meiryo UI" panose="020B0604030504040204" pitchFamily="50" charset="-128"/>
              </a:rPr>
              <a:t>】</a:t>
            </a:r>
            <a:endParaRPr lang="en-US" altLang="ja-JP" sz="1100" b="1"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1500"/>
              </a:lnSpc>
              <a:spcBef>
                <a:spcPct val="0"/>
              </a:spcBef>
              <a:spcAft>
                <a:spcPct val="0"/>
              </a:spcAft>
            </a:pPr>
            <a:r>
              <a:rPr lang="en-US" altLang="ja-JP" sz="1100" b="1" u="sng" dirty="0" smtClean="0">
                <a:solidFill>
                  <a:srgbClr val="000000"/>
                </a:solidFill>
                <a:latin typeface="Meiryo UI" panose="020B0604030504040204" pitchFamily="50" charset="-128"/>
                <a:ea typeface="Meiryo UI" panose="020B0604030504040204" pitchFamily="50" charset="-128"/>
              </a:rPr>
              <a:t>〈</a:t>
            </a:r>
            <a:r>
              <a:rPr lang="ja-JP" altLang="en-US" sz="1100" b="1" u="sng" dirty="0" smtClean="0">
                <a:solidFill>
                  <a:srgbClr val="000000"/>
                </a:solidFill>
                <a:latin typeface="Meiryo UI" panose="020B0604030504040204" pitchFamily="50" charset="-128"/>
                <a:ea typeface="Meiryo UI" panose="020B0604030504040204" pitchFamily="50" charset="-128"/>
              </a:rPr>
              <a:t>独立行政法人　京都市産業技術研究所</a:t>
            </a:r>
            <a:r>
              <a:rPr lang="en-US" altLang="ja-JP" sz="1100" b="1" u="sng" dirty="0" smtClean="0">
                <a:solidFill>
                  <a:srgbClr val="000000"/>
                </a:solidFill>
                <a:latin typeface="Meiryo UI" panose="020B0604030504040204" pitchFamily="50" charset="-128"/>
                <a:ea typeface="Meiryo UI" panose="020B0604030504040204" pitchFamily="50" charset="-128"/>
              </a:rPr>
              <a:t>〉</a:t>
            </a:r>
          </a:p>
          <a:p>
            <a:pPr marL="252000" indent="-457200"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設立：大正</a:t>
            </a:r>
            <a:r>
              <a:rPr lang="en-US" altLang="ja-JP" sz="1100" dirty="0" smtClean="0">
                <a:solidFill>
                  <a:srgbClr val="000000"/>
                </a:solidFill>
                <a:latin typeface="Meiryo UI" panose="020B0604030504040204" pitchFamily="50" charset="-128"/>
                <a:ea typeface="Meiryo UI" panose="020B0604030504040204" pitchFamily="50" charset="-128"/>
              </a:rPr>
              <a:t>5</a:t>
            </a:r>
            <a:r>
              <a:rPr lang="ja-JP" altLang="en-US" sz="1100" dirty="0" smtClean="0">
                <a:solidFill>
                  <a:srgbClr val="000000"/>
                </a:solidFill>
                <a:latin typeface="Meiryo UI" panose="020B0604030504040204" pitchFamily="50" charset="-128"/>
                <a:ea typeface="Meiryo UI" panose="020B0604030504040204" pitchFamily="50" charset="-128"/>
              </a:rPr>
              <a:t>年</a:t>
            </a:r>
            <a:r>
              <a:rPr lang="en-US" altLang="ja-JP" sz="1100" dirty="0" smtClean="0">
                <a:solidFill>
                  <a:srgbClr val="000000"/>
                </a:solidFill>
                <a:latin typeface="Meiryo UI" panose="020B0604030504040204" pitchFamily="50" charset="-128"/>
                <a:ea typeface="Meiryo UI" panose="020B0604030504040204" pitchFamily="50" charset="-128"/>
              </a:rPr>
              <a:t>10</a:t>
            </a:r>
            <a:r>
              <a:rPr lang="ja-JP" altLang="en-US" sz="1100" dirty="0" smtClean="0">
                <a:solidFill>
                  <a:srgbClr val="000000"/>
                </a:solidFill>
                <a:latin typeface="Meiryo UI" panose="020B0604030504040204" pitchFamily="50" charset="-128"/>
                <a:ea typeface="Meiryo UI" panose="020B0604030504040204" pitchFamily="50" charset="-128"/>
              </a:rPr>
              <a:t>月</a:t>
            </a:r>
            <a:endParaRPr lang="en-US" altLang="ja-JP" sz="11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事務所：</a:t>
            </a:r>
            <a:r>
              <a:rPr lang="zh-CN" altLang="en-US" sz="1100" dirty="0" smtClean="0">
                <a:solidFill>
                  <a:srgbClr val="000000"/>
                </a:solidFill>
                <a:latin typeface="Meiryo UI" panose="020B0604030504040204" pitchFamily="50" charset="-128"/>
                <a:ea typeface="Meiryo UI" panose="020B0604030504040204" pitchFamily="50" charset="-128"/>
              </a:rPr>
              <a:t>京都市下京区中堂寺粟田町</a:t>
            </a:r>
            <a:r>
              <a:rPr lang="en-US" altLang="zh-CN" sz="1100" dirty="0" smtClean="0">
                <a:solidFill>
                  <a:srgbClr val="000000"/>
                </a:solidFill>
                <a:latin typeface="Meiryo UI" panose="020B0604030504040204" pitchFamily="50" charset="-128"/>
                <a:ea typeface="Meiryo UI" panose="020B0604030504040204" pitchFamily="50" charset="-128"/>
              </a:rPr>
              <a:t>91</a:t>
            </a:r>
          </a:p>
          <a:p>
            <a:pPr marL="180000" indent="-457200" defTabSz="959937" eaLnBrk="0" fontAlgn="base" hangingPunct="0">
              <a:lnSpc>
                <a:spcPts val="1500"/>
              </a:lnSpc>
              <a:spcBef>
                <a:spcPct val="0"/>
              </a:spcBef>
              <a:spcAft>
                <a:spcPct val="0"/>
              </a:spcAft>
            </a:pPr>
            <a:r>
              <a:rPr lang="ja-JP" altLang="en-US" sz="1100" dirty="0" smtClean="0">
                <a:solidFill>
                  <a:srgbClr val="000000"/>
                </a:solidFill>
                <a:latin typeface="Meiryo UI" panose="020B0604030504040204" pitchFamily="50" charset="-128"/>
                <a:ea typeface="Meiryo UI" panose="020B0604030504040204" pitchFamily="50" charset="-128"/>
              </a:rPr>
              <a:t>業務：技術相談、試験分析、機器・設備利用、共同研究、受託研究、人材育成、産技研技術の業界移転、企業マッチング、企業認定</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6" name="正方形/長方形 5"/>
          <p:cNvSpPr/>
          <p:nvPr/>
        </p:nvSpPr>
        <p:spPr>
          <a:xfrm>
            <a:off x="120615" y="564151"/>
            <a:ext cx="4679595" cy="372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latin typeface="Meiryo UI" panose="020B0604030504040204" pitchFamily="50" charset="-128"/>
                <a:ea typeface="Meiryo UI" panose="020B0604030504040204" pitchFamily="50" charset="-128"/>
              </a:rPr>
              <a:t>【</a:t>
            </a:r>
            <a:r>
              <a:rPr kumimoji="1" lang="ja-JP" altLang="en-US" b="1" dirty="0" smtClean="0">
                <a:solidFill>
                  <a:schemeClr val="tx1"/>
                </a:solidFill>
                <a:latin typeface="Meiryo UI" panose="020B0604030504040204" pitchFamily="50" charset="-128"/>
                <a:ea typeface="Meiryo UI" panose="020B0604030504040204" pitchFamily="50" charset="-128"/>
              </a:rPr>
              <a:t>産業支援機構</a:t>
            </a:r>
            <a:r>
              <a:rPr kumimoji="1" lang="ja-JP" altLang="en-US" sz="1200" b="1" dirty="0" smtClean="0">
                <a:solidFill>
                  <a:schemeClr val="tx1"/>
                </a:solidFill>
                <a:latin typeface="Meiryo UI" panose="020B0604030504040204" pitchFamily="50" charset="-128"/>
                <a:ea typeface="Meiryo UI" panose="020B0604030504040204" pitchFamily="50" charset="-128"/>
              </a:rPr>
              <a:t>（中小企業支援法による指定法人）</a:t>
            </a:r>
            <a:r>
              <a:rPr kumimoji="1"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4701351" y="564150"/>
            <a:ext cx="2433917" cy="3724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latin typeface="Meiryo UI" panose="020B0604030504040204" pitchFamily="50" charset="-128"/>
                <a:ea typeface="Meiryo UI" panose="020B0604030504040204" pitchFamily="50" charset="-128"/>
              </a:rPr>
              <a:t>【</a:t>
            </a:r>
            <a:r>
              <a:rPr kumimoji="1" lang="ja-JP" altLang="en-US" b="1" dirty="0">
                <a:solidFill>
                  <a:schemeClr val="tx1"/>
                </a:solidFill>
                <a:latin typeface="Meiryo UI" panose="020B0604030504040204" pitchFamily="50" charset="-128"/>
                <a:ea typeface="Meiryo UI" panose="020B0604030504040204" pitchFamily="50" charset="-128"/>
              </a:rPr>
              <a:t>研究所</a:t>
            </a:r>
            <a:r>
              <a:rPr kumimoji="1" lang="en-US" altLang="ja-JP" b="1" dirty="0" smtClean="0">
                <a:solidFill>
                  <a:schemeClr val="tx1"/>
                </a:solidFill>
                <a:latin typeface="Meiryo UI" panose="020B0604030504040204" pitchFamily="50" charset="-128"/>
                <a:ea typeface="Meiryo UI" panose="020B0604030504040204" pitchFamily="50" charset="-128"/>
              </a:rPr>
              <a:t>】</a:t>
            </a: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10"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14</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4297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E087912-30AD-4640-BE25-06FCC21BB359}"/>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6151340" y="1319942"/>
            <a:ext cx="3756375" cy="5662151"/>
          </a:xfrm>
          <a:prstGeom prst="rect">
            <a:avLst/>
          </a:prstGeom>
          <a:noFill/>
          <a:ln>
            <a:noFill/>
          </a:ln>
        </p:spPr>
      </p:pic>
      <p:sp>
        <p:nvSpPr>
          <p:cNvPr id="11" name="正方形/長方形 10">
            <a:extLst>
              <a:ext uri="{FF2B5EF4-FFF2-40B4-BE49-F238E27FC236}">
                <a16:creationId xmlns:a16="http://schemas.microsoft.com/office/drawing/2014/main" id="{11D7203E-3A1E-4312-88EA-B7186EAF409D}"/>
              </a:ext>
            </a:extLst>
          </p:cNvPr>
          <p:cNvSpPr/>
          <p:nvPr/>
        </p:nvSpPr>
        <p:spPr>
          <a:xfrm>
            <a:off x="241543" y="1319941"/>
            <a:ext cx="9669751" cy="5403946"/>
          </a:xfrm>
          <a:prstGeom prst="rect">
            <a:avLst/>
          </a:prstGeom>
          <a:noFill/>
          <a:ln w="28575">
            <a:solidFill>
              <a:srgbClr val="009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481851A0-794C-44D0-99CF-B6517B8E8913}"/>
              </a:ext>
            </a:extLst>
          </p:cNvPr>
          <p:cNvSpPr/>
          <p:nvPr/>
        </p:nvSpPr>
        <p:spPr>
          <a:xfrm>
            <a:off x="351775" y="1319942"/>
            <a:ext cx="2563580" cy="36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3785"/>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■財団プロフィール</a:t>
            </a:r>
          </a:p>
        </p:txBody>
      </p:sp>
      <p:graphicFrame>
        <p:nvGraphicFramePr>
          <p:cNvPr id="13" name="表 9">
            <a:extLst>
              <a:ext uri="{FF2B5EF4-FFF2-40B4-BE49-F238E27FC236}">
                <a16:creationId xmlns:a16="http://schemas.microsoft.com/office/drawing/2014/main" id="{09DA378D-DB2F-42BC-AB23-10F53742200C}"/>
              </a:ext>
            </a:extLst>
          </p:cNvPr>
          <p:cNvGraphicFramePr>
            <a:graphicFrameLocks noGrp="1"/>
          </p:cNvGraphicFramePr>
          <p:nvPr>
            <p:extLst/>
          </p:nvPr>
        </p:nvGraphicFramePr>
        <p:xfrm>
          <a:off x="462072" y="1687598"/>
          <a:ext cx="9191406" cy="2707856"/>
        </p:xfrm>
        <a:graphic>
          <a:graphicData uri="http://schemas.openxmlformats.org/drawingml/2006/table">
            <a:tbl>
              <a:tblPr>
                <a:tableStyleId>{3B4B98B0-60AC-42C2-AFA5-B58CD77FA1E5}</a:tableStyleId>
              </a:tblPr>
              <a:tblGrid>
                <a:gridCol w="1102969">
                  <a:extLst>
                    <a:ext uri="{9D8B030D-6E8A-4147-A177-3AD203B41FA5}">
                      <a16:colId xmlns:a16="http://schemas.microsoft.com/office/drawing/2014/main" val="20000"/>
                    </a:ext>
                  </a:extLst>
                </a:gridCol>
                <a:gridCol w="1261888">
                  <a:extLst>
                    <a:ext uri="{9D8B030D-6E8A-4147-A177-3AD203B41FA5}">
                      <a16:colId xmlns:a16="http://schemas.microsoft.com/office/drawing/2014/main" val="20001"/>
                    </a:ext>
                  </a:extLst>
                </a:gridCol>
                <a:gridCol w="6826549">
                  <a:extLst>
                    <a:ext uri="{9D8B030D-6E8A-4147-A177-3AD203B41FA5}">
                      <a16:colId xmlns:a16="http://schemas.microsoft.com/office/drawing/2014/main" val="2003619343"/>
                    </a:ext>
                  </a:extLst>
                </a:gridCol>
              </a:tblGrid>
              <a:tr h="280123">
                <a:tc>
                  <a:txBody>
                    <a:bodyPr/>
                    <a:lstStyle/>
                    <a:p>
                      <a:pPr algn="dist"/>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名称</a:t>
                      </a:r>
                      <a:endPar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rPr>
                        <a:t>公益財団法人 大阪産業局</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hMerge="1">
                  <a:txBody>
                    <a:bodyPr/>
                    <a:lstStyle/>
                    <a:p>
                      <a:endParaRPr kumimoji="1" lang="ja-JP" altLang="en-US"/>
                    </a:p>
                  </a:txBody>
                  <a:tcPr/>
                </a:tc>
                <a:extLst>
                  <a:ext uri="{0D108BD9-81ED-4DB2-BD59-A6C34878D82A}">
                    <a16:rowId xmlns:a16="http://schemas.microsoft.com/office/drawing/2014/main" val="10000"/>
                  </a:ext>
                </a:extLst>
              </a:tr>
              <a:tr h="466872">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ja-JP" sz="1200" dirty="0">
                          <a:solidFill>
                            <a:schemeClr val="tx1">
                              <a:lumMod val="75000"/>
                              <a:lumOff val="25000"/>
                            </a:schemeClr>
                          </a:solidFill>
                          <a:latin typeface="Meiryo UI" panose="020B0604030504040204" pitchFamily="50" charset="-128"/>
                          <a:ea typeface="Meiryo UI" panose="020B0604030504040204" pitchFamily="50" charset="-128"/>
                        </a:rPr>
                        <a:t>主たる事務所</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・統括室 総務部</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lnR>
                      <a:noFill/>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（マイドームおおさか）大阪市中央区本町橋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番</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号 マイドームおおさか</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7</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階</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（大阪産業創造館）大阪市中央区本町</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丁目</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番</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5</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号 大阪産業創造館</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13F</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0" marR="93374" marT="46687" marB="46687">
                    <a:lnL>
                      <a:noFill/>
                    </a:lnL>
                  </a:tcPr>
                </a:tc>
                <a:extLst>
                  <a:ext uri="{0D108BD9-81ED-4DB2-BD59-A6C34878D82A}">
                    <a16:rowId xmlns:a16="http://schemas.microsoft.com/office/drawing/2014/main" val="10001"/>
                  </a:ext>
                </a:extLst>
              </a:tr>
              <a:tr h="28012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設立年月日</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平成</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年</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4</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月</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日</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hMerge="1">
                  <a:txBody>
                    <a:bodyPr/>
                    <a:lstStyle/>
                    <a:p>
                      <a:endParaRPr kumimoji="1" lang="ja-JP" altLang="en-US"/>
                    </a:p>
                  </a:txBody>
                  <a:tcPr/>
                </a:tc>
                <a:extLst>
                  <a:ext uri="{0D108BD9-81ED-4DB2-BD59-A6C34878D82A}">
                    <a16:rowId xmlns:a16="http://schemas.microsoft.com/office/drawing/2014/main" val="10002"/>
                  </a:ext>
                </a:extLst>
              </a:tr>
              <a:tr h="466872">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設立目的</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大阪の中小企業等の経営力強化や創業支援等の事業を行うことにより、府内中小企業等の健全な創出及び育成を図り、もって活力ある大阪経済の発展に寄与することを目的とする。</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hMerge="1">
                  <a:txBody>
                    <a:bodyPr/>
                    <a:lstStyle/>
                    <a:p>
                      <a:endParaRPr kumimoji="1" lang="ja-JP" altLang="en-US"/>
                    </a:p>
                  </a:txBody>
                  <a:tcPr/>
                </a:tc>
                <a:extLst>
                  <a:ext uri="{0D108BD9-81ED-4DB2-BD59-A6C34878D82A}">
                    <a16:rowId xmlns:a16="http://schemas.microsoft.com/office/drawing/2014/main" val="10003"/>
                  </a:ext>
                </a:extLst>
              </a:tr>
              <a:tr h="653620">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事業</a:t>
                      </a:r>
                      <a:endPar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(1)</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中小企業等の支援に関する事業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施設の管理運営に関する事業</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(3)</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その他この法人の目的を達成するために必要な事業</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hMerge="1">
                  <a:txBody>
                    <a:bodyPr/>
                    <a:lstStyle/>
                    <a:p>
                      <a:endParaRPr kumimoji="1" lang="ja-JP" altLang="en-US"/>
                    </a:p>
                  </a:txBody>
                  <a:tcPr/>
                </a:tc>
                <a:extLst>
                  <a:ext uri="{0D108BD9-81ED-4DB2-BD59-A6C34878D82A}">
                    <a16:rowId xmlns:a16="http://schemas.microsoft.com/office/drawing/2014/main" val="10004"/>
                  </a:ext>
                </a:extLst>
              </a:tr>
              <a:tr h="28012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基本財産</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rPr>
                        <a:t>2,541,280</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千円</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hMerge="1">
                  <a:txBody>
                    <a:bodyPr/>
                    <a:lstStyle/>
                    <a:p>
                      <a:endParaRPr kumimoji="1" lang="ja-JP" altLang="en-US"/>
                    </a:p>
                  </a:txBody>
                  <a:tcPr/>
                </a:tc>
                <a:extLst>
                  <a:ext uri="{0D108BD9-81ED-4DB2-BD59-A6C34878D82A}">
                    <a16:rowId xmlns:a16="http://schemas.microsoft.com/office/drawing/2014/main" val="10005"/>
                  </a:ext>
                </a:extLst>
              </a:tr>
              <a:tr h="280123">
                <a:tc>
                  <a:txBody>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rPr>
                        <a:t>役職員</a:t>
                      </a:r>
                      <a:endParaRPr lang="ja-JP"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役員　</a:t>
                      </a:r>
                      <a:r>
                        <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rPr>
                        <a:t>名</a:t>
                      </a:r>
                      <a:endParaRPr lang="en-US" altLang="ja-JP" sz="1200" dirty="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endParaRPr>
                    </a:p>
                  </a:txBody>
                  <a:tcPr marL="93374" marR="93374" marT="46687" marB="46687"/>
                </a:tc>
                <a:tc hMerge="1">
                  <a:txBody>
                    <a:bodyPr/>
                    <a:lstStyle/>
                    <a:p>
                      <a:endParaRPr kumimoji="1" lang="ja-JP" altLang="en-US"/>
                    </a:p>
                  </a:txBody>
                  <a:tcPr/>
                </a:tc>
                <a:extLst>
                  <a:ext uri="{0D108BD9-81ED-4DB2-BD59-A6C34878D82A}">
                    <a16:rowId xmlns:a16="http://schemas.microsoft.com/office/drawing/2014/main" val="10006"/>
                  </a:ext>
                </a:extLst>
              </a:tr>
            </a:tbl>
          </a:graphicData>
        </a:graphic>
      </p:graphicFrame>
      <p:sp>
        <p:nvSpPr>
          <p:cNvPr id="14" name="正方形/長方形 13">
            <a:extLst>
              <a:ext uri="{FF2B5EF4-FFF2-40B4-BE49-F238E27FC236}">
                <a16:creationId xmlns:a16="http://schemas.microsoft.com/office/drawing/2014/main" id="{2AFB2EFA-9853-4A19-BEF6-C2AF4266449C}"/>
              </a:ext>
            </a:extLst>
          </p:cNvPr>
          <p:cNvSpPr/>
          <p:nvPr/>
        </p:nvSpPr>
        <p:spPr>
          <a:xfrm>
            <a:off x="351775" y="4454283"/>
            <a:ext cx="2563580" cy="367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33785"/>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■法人設立の背景</a:t>
            </a:r>
          </a:p>
        </p:txBody>
      </p:sp>
      <p:sp>
        <p:nvSpPr>
          <p:cNvPr id="15" name="正方形/長方形 14">
            <a:extLst>
              <a:ext uri="{FF2B5EF4-FFF2-40B4-BE49-F238E27FC236}">
                <a16:creationId xmlns:a16="http://schemas.microsoft.com/office/drawing/2014/main" id="{05303B5B-69FA-4346-9692-972851DEC9E5}"/>
              </a:ext>
            </a:extLst>
          </p:cNvPr>
          <p:cNvSpPr/>
          <p:nvPr/>
        </p:nvSpPr>
        <p:spPr>
          <a:xfrm>
            <a:off x="462333" y="4812921"/>
            <a:ext cx="9228171" cy="1852687"/>
          </a:xfrm>
          <a:prstGeom prst="rect">
            <a:avLst/>
          </a:prstGeom>
        </p:spPr>
        <p:txBody>
          <a:bodyPr wrap="square">
            <a:spAutoFit/>
          </a:bodyPr>
          <a:lstStyle/>
          <a:p>
            <a:pPr defTabSz="933785"/>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rPr>
              <a:t>・大阪産業振興機構と大阪市都市型産業振興センターは、それぞれ大阪府と大阪市が連携しながら、大阪の</a:t>
            </a:r>
            <a:endParaRPr kumimoji="1" lang="en-US" altLang="ja-JP" sz="1634" dirty="0">
              <a:solidFill>
                <a:prstClr val="black">
                  <a:lumMod val="75000"/>
                  <a:lumOff val="25000"/>
                </a:prstClr>
              </a:solidFill>
              <a:latin typeface="Meiryo UI" panose="020B0604030504040204" pitchFamily="50" charset="-128"/>
              <a:ea typeface="Meiryo UI" panose="020B0604030504040204" pitchFamily="50" charset="-128"/>
            </a:endParaRPr>
          </a:p>
          <a:p>
            <a:pPr defTabSz="933785"/>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rPr>
              <a:t>　中小企業を支援するサービスを積極的に展開してきた。</a:t>
            </a:r>
          </a:p>
          <a:p>
            <a:pPr defTabSz="933785"/>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rPr>
              <a:t>・しかし、経済のグローバル化が広がり、産業の技術革新が加速度的に進化するなか、大阪の企業の</a:t>
            </a:r>
            <a:r>
              <a:rPr kumimoji="1" lang="en-US" altLang="ja-JP" sz="1634" dirty="0">
                <a:solidFill>
                  <a:prstClr val="black">
                    <a:lumMod val="75000"/>
                    <a:lumOff val="25000"/>
                  </a:prstClr>
                </a:solidFill>
                <a:latin typeface="Meiryo UI" panose="020B0604030504040204" pitchFamily="50" charset="-128"/>
                <a:ea typeface="Meiryo UI" panose="020B0604030504040204" pitchFamily="50" charset="-128"/>
              </a:rPr>
              <a:t>9</a:t>
            </a:r>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rPr>
              <a:t>割以上</a:t>
            </a:r>
            <a:endParaRPr kumimoji="1" lang="en-US" altLang="ja-JP" sz="1634" dirty="0">
              <a:solidFill>
                <a:prstClr val="black">
                  <a:lumMod val="75000"/>
                  <a:lumOff val="25000"/>
                </a:prstClr>
              </a:solidFill>
              <a:latin typeface="Meiryo UI" panose="020B0604030504040204" pitchFamily="50" charset="-128"/>
              <a:ea typeface="Meiryo UI" panose="020B0604030504040204" pitchFamily="50" charset="-128"/>
            </a:endParaRPr>
          </a:p>
          <a:p>
            <a:pPr defTabSz="933785"/>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rPr>
              <a:t>　を占め、大阪産業の基盤を支える中小企業の更なる発展が欠かせない。</a:t>
            </a:r>
          </a:p>
          <a:p>
            <a:pPr defTabSz="933785"/>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rPr>
              <a:t>・そこで、副首都を目指す大阪の、産業分野の都市基盤をさらに強化するため、そして、大阪府と大阪市が連携</a:t>
            </a:r>
            <a:endParaRPr kumimoji="1" lang="en-US" altLang="ja-JP" sz="1634" dirty="0">
              <a:solidFill>
                <a:prstClr val="black">
                  <a:lumMod val="75000"/>
                  <a:lumOff val="25000"/>
                </a:prstClr>
              </a:solidFill>
              <a:latin typeface="Meiryo UI" panose="020B0604030504040204" pitchFamily="50" charset="-128"/>
              <a:ea typeface="Meiryo UI" panose="020B0604030504040204" pitchFamily="50" charset="-128"/>
            </a:endParaRPr>
          </a:p>
          <a:p>
            <a:pPr defTabSz="933785"/>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rPr>
              <a:t>　して大阪の産業振興を推進するために、大阪産業振興機構と大阪市都市型産業振興センターを統合して、</a:t>
            </a:r>
            <a:endParaRPr kumimoji="1" lang="en-US" altLang="ja-JP" sz="1634" dirty="0">
              <a:solidFill>
                <a:prstClr val="black">
                  <a:lumMod val="75000"/>
                  <a:lumOff val="25000"/>
                </a:prstClr>
              </a:solidFill>
              <a:latin typeface="Meiryo UI" panose="020B0604030504040204" pitchFamily="50" charset="-128"/>
              <a:ea typeface="Meiryo UI" panose="020B0604030504040204" pitchFamily="50" charset="-128"/>
            </a:endParaRPr>
          </a:p>
          <a:p>
            <a:pPr defTabSz="933785"/>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rPr>
              <a:t>　新たに</a:t>
            </a:r>
            <a:r>
              <a:rPr kumimoji="1" lang="en-US" altLang="ja-JP" sz="1634" dirty="0">
                <a:solidFill>
                  <a:prstClr val="black">
                    <a:lumMod val="75000"/>
                    <a:lumOff val="25000"/>
                  </a:prstClr>
                </a:solidFill>
                <a:latin typeface="Meiryo UI" panose="020B0604030504040204" pitchFamily="50" charset="-128"/>
                <a:ea typeface="Meiryo UI" panose="020B0604030504040204" pitchFamily="50" charset="-128"/>
              </a:rPr>
              <a:t>『</a:t>
            </a:r>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rPr>
              <a:t>大阪産業局</a:t>
            </a:r>
            <a:r>
              <a:rPr kumimoji="1" lang="en-US" altLang="ja-JP" sz="1634" dirty="0">
                <a:solidFill>
                  <a:prstClr val="black">
                    <a:lumMod val="75000"/>
                    <a:lumOff val="25000"/>
                  </a:prstClr>
                </a:solidFill>
                <a:latin typeface="Meiryo UI" panose="020B0604030504040204" pitchFamily="50" charset="-128"/>
                <a:ea typeface="Meiryo UI" panose="020B0604030504040204" pitchFamily="50" charset="-128"/>
              </a:rPr>
              <a:t>』 </a:t>
            </a:r>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rPr>
              <a:t>を設立した。</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1" y="672278"/>
            <a:ext cx="10115550" cy="629799"/>
          </a:xfrm>
          <a:prstGeom prst="rect">
            <a:avLst/>
          </a:prstGeom>
        </p:spPr>
      </p:pic>
      <p:sp>
        <p:nvSpPr>
          <p:cNvPr id="16" name="タイトル 5"/>
          <p:cNvSpPr>
            <a:spLocks noGrp="1"/>
          </p:cNvSpPr>
          <p:nvPr>
            <p:ph type="title"/>
          </p:nvPr>
        </p:nvSpPr>
        <p:spPr>
          <a:xfrm>
            <a:off x="645901" y="748003"/>
            <a:ext cx="8623506" cy="381278"/>
          </a:xfrm>
        </p:spPr>
        <p:txBody>
          <a:bodyPr>
            <a:normAutofit fontScale="90000"/>
          </a:bodyPr>
          <a:lstStyle/>
          <a:p>
            <a:r>
              <a:rPr lang="ja-JP" altLang="en-US" dirty="0"/>
              <a:t>財団プロフィール・法人設立の背景</a:t>
            </a:r>
          </a:p>
        </p:txBody>
      </p:sp>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61267" y="6741752"/>
            <a:ext cx="6323101" cy="301563"/>
          </a:xfrm>
          <a:prstGeom prst="rect">
            <a:avLst/>
          </a:prstGeom>
        </p:spPr>
      </p:pic>
      <p:sp>
        <p:nvSpPr>
          <p:cNvPr id="17" name="正方形/長方形 16"/>
          <p:cNvSpPr/>
          <p:nvPr/>
        </p:nvSpPr>
        <p:spPr>
          <a:xfrm>
            <a:off x="120615" y="110558"/>
            <a:ext cx="8382050" cy="400110"/>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rPr>
              <a:t>■ 参考：大阪府・大阪市の産業支援機構（大阪産業局）　　　　　　　　　　　　　　　</a:t>
            </a:r>
            <a:r>
              <a:rPr lang="ja-JP" altLang="en-US" sz="1100" dirty="0" smtClean="0">
                <a:latin typeface="Meiryo UI" panose="020B0604030504040204" pitchFamily="50" charset="-128"/>
                <a:ea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6465975" y="169570"/>
            <a:ext cx="433265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第７回意見交換会</a:t>
            </a:r>
            <a:r>
              <a:rPr kumimoji="0" lang="en-US" altLang="ja-JP"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分科会</a:t>
            </a:r>
            <a:r>
              <a:rPr kumimoji="0" lang="en-US" altLang="ja-JP"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.5.19</a:t>
            </a:r>
            <a:r>
              <a:rPr kumimoji="1" lang="ja-JP" altLang="en-US" sz="1200" b="0" i="0" u="none" strike="noStrike" kern="1200" cap="none" spc="0" normalizeH="0" baseline="0" noProof="0" dirty="0" smtClean="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rPr>
              <a:t>）資料再掲</a:t>
            </a:r>
            <a:endParaRPr kumimoji="1" lang="ja-JP" altLang="en-US" sz="1200" b="0" i="0" u="none" strike="noStrike" kern="1200" cap="none" spc="0" normalizeH="0" baseline="0" noProof="0" dirty="0">
              <a:ln>
                <a:noFill/>
              </a:ln>
              <a:solidFill>
                <a:srgbClr val="00206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15</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32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9618" y="143687"/>
            <a:ext cx="8624257" cy="382320"/>
          </a:xfrm>
        </p:spPr>
        <p:txBody>
          <a:bodyPr>
            <a:noAutofit/>
          </a:bodyPr>
          <a:lstStyle/>
          <a:p>
            <a:r>
              <a:rPr lang="ja-JP" altLang="en-US" sz="2247" dirty="0"/>
              <a:t>財団各事業の取組方針</a:t>
            </a:r>
          </a:p>
        </p:txBody>
      </p:sp>
      <p:sp>
        <p:nvSpPr>
          <p:cNvPr id="14" name="正方形/長方形 13"/>
          <p:cNvSpPr/>
          <p:nvPr/>
        </p:nvSpPr>
        <p:spPr>
          <a:xfrm>
            <a:off x="590433" y="4656524"/>
            <a:ext cx="1046314" cy="351085"/>
          </a:xfrm>
          <a:prstGeom prst="rect">
            <a:avLst/>
          </a:prstGeom>
        </p:spPr>
        <p:txBody>
          <a:bodyPr wrap="none">
            <a:spAutoFit/>
          </a:bodyPr>
          <a:lstStyle/>
          <a:p>
            <a:pPr defTabSz="933785"/>
            <a:r>
              <a:rPr kumimoji="1" lang="zh-TW"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経営相談</a:t>
            </a:r>
            <a:endPar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7631369" y="4151141"/>
            <a:ext cx="1632330" cy="383103"/>
          </a:xfrm>
          <a:prstGeom prst="rect">
            <a:avLst/>
          </a:prstGeom>
        </p:spPr>
        <p:txBody>
          <a:bodyPr wrap="none">
            <a:spAutoFit/>
          </a:bodyPr>
          <a:lstStyle/>
          <a:p>
            <a:pPr defTabSz="933785"/>
            <a:r>
              <a:rPr kumimoji="1" lang="zh-TW" altLang="en-US" sz="1838"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事業承継支援</a:t>
            </a:r>
            <a:endPar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288996" y="4151141"/>
            <a:ext cx="1902421" cy="383103"/>
          </a:xfrm>
          <a:prstGeom prst="rect">
            <a:avLst/>
          </a:prstGeom>
        </p:spPr>
        <p:txBody>
          <a:bodyPr wrap="none">
            <a:spAutoFit/>
          </a:bodyPr>
          <a:lstStyle/>
          <a:p>
            <a:pPr defTabSz="933785"/>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国際ビジネス支援</a:t>
            </a:r>
            <a:endParaRPr kumimoji="1" lang="en-US" altLang="ja-JP" sz="1838"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2686471" y="4151141"/>
            <a:ext cx="1890961" cy="383103"/>
          </a:xfrm>
          <a:prstGeom prst="rect">
            <a:avLst/>
          </a:prstGeom>
        </p:spPr>
        <p:txBody>
          <a:bodyPr wrap="none">
            <a:spAutoFit/>
          </a:bodyPr>
          <a:lstStyle/>
          <a:p>
            <a:pPr defTabSz="933785"/>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スタートアップ支援</a:t>
            </a:r>
            <a:endParaRPr kumimoji="1" lang="en-US" altLang="ja-JP" sz="1838"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590432" y="4151141"/>
            <a:ext cx="1151077" cy="383103"/>
          </a:xfrm>
          <a:prstGeom prst="rect">
            <a:avLst/>
          </a:prstGeom>
        </p:spPr>
        <p:txBody>
          <a:bodyPr wrap="none">
            <a:spAutoFit/>
          </a:bodyPr>
          <a:lstStyle/>
          <a:p>
            <a:pPr defTabSz="933785"/>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創業支援</a:t>
            </a:r>
          </a:p>
        </p:txBody>
      </p:sp>
      <p:sp>
        <p:nvSpPr>
          <p:cNvPr id="40" name="正方形/長方形 39"/>
          <p:cNvSpPr/>
          <p:nvPr/>
        </p:nvSpPr>
        <p:spPr>
          <a:xfrm>
            <a:off x="5288996" y="4656524"/>
            <a:ext cx="1475185" cy="351085"/>
          </a:xfrm>
          <a:prstGeom prst="rect">
            <a:avLst/>
          </a:prstGeom>
        </p:spPr>
        <p:txBody>
          <a:bodyPr wrap="none">
            <a:spAutoFit/>
          </a:bodyPr>
          <a:lstStyle/>
          <a:p>
            <a:pPr defTabSz="933785"/>
            <a:r>
              <a:rPr kumimoji="1" lang="zh-TW"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販路開拓支援</a:t>
            </a:r>
            <a:endPar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90433" y="6149959"/>
            <a:ext cx="2935312" cy="351085"/>
          </a:xfrm>
          <a:prstGeom prst="rect">
            <a:avLst/>
          </a:prstGeom>
        </p:spPr>
        <p:txBody>
          <a:bodyPr wrap="none">
            <a:spAutoFit/>
          </a:bodyPr>
          <a:lstStyle/>
          <a:p>
            <a:pPr defTabSz="933785"/>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展示場・会議室等の管理・運営</a:t>
            </a:r>
          </a:p>
        </p:txBody>
      </p:sp>
      <p:sp>
        <p:nvSpPr>
          <p:cNvPr id="42" name="正方形/長方形 41"/>
          <p:cNvSpPr/>
          <p:nvPr/>
        </p:nvSpPr>
        <p:spPr>
          <a:xfrm>
            <a:off x="7631369" y="4656524"/>
            <a:ext cx="1475185" cy="351085"/>
          </a:xfrm>
          <a:prstGeom prst="rect">
            <a:avLst/>
          </a:prstGeom>
        </p:spPr>
        <p:txBody>
          <a:bodyPr wrap="none">
            <a:spAutoFit/>
          </a:bodyPr>
          <a:lstStyle/>
          <a:p>
            <a:pPr defTabSz="933785"/>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設備投資支援</a:t>
            </a:r>
          </a:p>
        </p:txBody>
      </p:sp>
      <p:sp>
        <p:nvSpPr>
          <p:cNvPr id="43" name="正方形/長方形 42"/>
          <p:cNvSpPr/>
          <p:nvPr/>
        </p:nvSpPr>
        <p:spPr>
          <a:xfrm>
            <a:off x="2686470" y="5141166"/>
            <a:ext cx="1864771" cy="351085"/>
          </a:xfrm>
          <a:prstGeom prst="rect">
            <a:avLst/>
          </a:prstGeom>
        </p:spPr>
        <p:txBody>
          <a:bodyPr wrap="none">
            <a:spAutoFit/>
          </a:bodyPr>
          <a:lstStyle/>
          <a:p>
            <a:pPr defTabSz="933785"/>
            <a:r>
              <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新事業の創出支援</a:t>
            </a:r>
          </a:p>
        </p:txBody>
      </p:sp>
      <p:sp>
        <p:nvSpPr>
          <p:cNvPr id="44" name="正方形/長方形 43"/>
          <p:cNvSpPr/>
          <p:nvPr/>
        </p:nvSpPr>
        <p:spPr>
          <a:xfrm>
            <a:off x="590432" y="5141166"/>
            <a:ext cx="1475185" cy="351085"/>
          </a:xfrm>
          <a:prstGeom prst="rect">
            <a:avLst/>
          </a:prstGeom>
        </p:spPr>
        <p:txBody>
          <a:bodyPr wrap="none">
            <a:spAutoFit/>
          </a:bodyPr>
          <a:lstStyle/>
          <a:p>
            <a:pPr defTabSz="933785"/>
            <a:r>
              <a:rPr kumimoji="1" lang="zh-TW"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人材戦略支援</a:t>
            </a:r>
            <a:endPar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2686470" y="4656524"/>
            <a:ext cx="1689622" cy="351085"/>
          </a:xfrm>
          <a:prstGeom prst="rect">
            <a:avLst/>
          </a:prstGeom>
        </p:spPr>
        <p:txBody>
          <a:bodyPr wrap="none">
            <a:spAutoFit/>
          </a:bodyPr>
          <a:lstStyle/>
          <a:p>
            <a:pPr defTabSz="933785"/>
            <a:r>
              <a:rPr kumimoji="1" lang="zh-TW"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経営力強化支援</a:t>
            </a:r>
            <a:endPar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30993" y="3736311"/>
            <a:ext cx="1475185" cy="351085"/>
          </a:xfrm>
          <a:prstGeom prst="rect">
            <a:avLst/>
          </a:prstGeom>
          <a:solidFill>
            <a:srgbClr val="50ADE5"/>
          </a:solidFill>
          <a:ln w="19050">
            <a:noFill/>
          </a:ln>
        </p:spPr>
        <p:txBody>
          <a:bodyPr vert="horz" wrap="none">
            <a:spAutoFit/>
          </a:bodyPr>
          <a:lstStyle/>
          <a:p>
            <a:pPr algn="ctr" defTabSz="933785"/>
            <a:r>
              <a:rPr kumimoji="1" lang="ja-JP" altLang="en-US" sz="1634"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公益目的事業</a:t>
            </a:r>
          </a:p>
        </p:txBody>
      </p:sp>
      <p:sp>
        <p:nvSpPr>
          <p:cNvPr id="49" name="正方形/長方形 48"/>
          <p:cNvSpPr/>
          <p:nvPr/>
        </p:nvSpPr>
        <p:spPr>
          <a:xfrm>
            <a:off x="239726" y="5695997"/>
            <a:ext cx="1046315" cy="351085"/>
          </a:xfrm>
          <a:prstGeom prst="rect">
            <a:avLst/>
          </a:prstGeom>
          <a:solidFill>
            <a:srgbClr val="50ADE5"/>
          </a:solidFill>
          <a:ln w="19050">
            <a:noFill/>
          </a:ln>
        </p:spPr>
        <p:txBody>
          <a:bodyPr vert="horz" wrap="none">
            <a:spAutoFit/>
          </a:bodyPr>
          <a:lstStyle/>
          <a:p>
            <a:pPr algn="ctr" defTabSz="933785"/>
            <a:r>
              <a:rPr kumimoji="1" lang="ja-JP" altLang="en-US" sz="1634"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収益事業</a:t>
            </a:r>
          </a:p>
        </p:txBody>
      </p:sp>
      <p:sp>
        <p:nvSpPr>
          <p:cNvPr id="28" name="円/楕円 27"/>
          <p:cNvSpPr/>
          <p:nvPr/>
        </p:nvSpPr>
        <p:spPr>
          <a:xfrm>
            <a:off x="2484210" y="4211047"/>
            <a:ext cx="257331" cy="257331"/>
          </a:xfrm>
          <a:prstGeom prst="ellipse">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29" name="円/楕円 28"/>
          <p:cNvSpPr/>
          <p:nvPr/>
        </p:nvSpPr>
        <p:spPr>
          <a:xfrm>
            <a:off x="5058588" y="4211047"/>
            <a:ext cx="257331" cy="257331"/>
          </a:xfrm>
          <a:prstGeom prst="ellipse">
            <a:avLst/>
          </a:prstGeom>
          <a:solidFill>
            <a:srgbClr val="38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30" name="円/楕円 29"/>
          <p:cNvSpPr/>
          <p:nvPr/>
        </p:nvSpPr>
        <p:spPr>
          <a:xfrm>
            <a:off x="7421431" y="4211047"/>
            <a:ext cx="257331" cy="257331"/>
          </a:xfrm>
          <a:prstGeom prst="ellipse">
            <a:avLst/>
          </a:prstGeom>
          <a:solidFill>
            <a:srgbClr val="50A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31" name="円/楕円 30"/>
          <p:cNvSpPr/>
          <p:nvPr/>
        </p:nvSpPr>
        <p:spPr>
          <a:xfrm>
            <a:off x="351775" y="4737478"/>
            <a:ext cx="183808" cy="183808"/>
          </a:xfrm>
          <a:prstGeom prst="ellipse">
            <a:avLst/>
          </a:prstGeom>
          <a:solidFill>
            <a:srgbClr val="1D64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32" name="円/楕円 31"/>
          <p:cNvSpPr/>
          <p:nvPr/>
        </p:nvSpPr>
        <p:spPr>
          <a:xfrm>
            <a:off x="2484210" y="4737478"/>
            <a:ext cx="183808" cy="183808"/>
          </a:xfrm>
          <a:prstGeom prst="ellipse">
            <a:avLst/>
          </a:prstGeom>
          <a:solidFill>
            <a:srgbClr val="00A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33" name="円/楕円 32"/>
          <p:cNvSpPr/>
          <p:nvPr/>
        </p:nvSpPr>
        <p:spPr>
          <a:xfrm>
            <a:off x="7421430" y="4737478"/>
            <a:ext cx="183808" cy="183808"/>
          </a:xfrm>
          <a:prstGeom prst="ellipse">
            <a:avLst/>
          </a:prstGeom>
          <a:solidFill>
            <a:srgbClr val="F9A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34" name="円/楕円 33"/>
          <p:cNvSpPr/>
          <p:nvPr/>
        </p:nvSpPr>
        <p:spPr>
          <a:xfrm>
            <a:off x="351775" y="5222120"/>
            <a:ext cx="183808" cy="183808"/>
          </a:xfrm>
          <a:prstGeom prst="ellipse">
            <a:avLst/>
          </a:prstGeom>
          <a:solidFill>
            <a:srgbClr val="F14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35" name="円/楕円 34"/>
          <p:cNvSpPr/>
          <p:nvPr/>
        </p:nvSpPr>
        <p:spPr>
          <a:xfrm>
            <a:off x="2484210" y="5222120"/>
            <a:ext cx="183808" cy="183808"/>
          </a:xfrm>
          <a:prstGeom prst="ellipse">
            <a:avLst/>
          </a:prstGeom>
          <a:solidFill>
            <a:srgbClr val="DA1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36" name="円/楕円 35"/>
          <p:cNvSpPr/>
          <p:nvPr/>
        </p:nvSpPr>
        <p:spPr>
          <a:xfrm>
            <a:off x="5058588" y="4737478"/>
            <a:ext cx="183808" cy="183808"/>
          </a:xfrm>
          <a:prstGeom prst="ellipse">
            <a:avLst/>
          </a:prstGeom>
          <a:solidFill>
            <a:srgbClr val="F037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47" name="円/楕円 46"/>
          <p:cNvSpPr/>
          <p:nvPr/>
        </p:nvSpPr>
        <p:spPr>
          <a:xfrm>
            <a:off x="351775" y="6230913"/>
            <a:ext cx="183808" cy="183808"/>
          </a:xfrm>
          <a:prstGeom prst="ellipse">
            <a:avLst/>
          </a:prstGeom>
          <a:solidFill>
            <a:srgbClr val="782F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48" name="円/楕円 47"/>
          <p:cNvSpPr/>
          <p:nvPr/>
        </p:nvSpPr>
        <p:spPr>
          <a:xfrm>
            <a:off x="351775" y="4211047"/>
            <a:ext cx="257331" cy="257331"/>
          </a:xfrm>
          <a:prstGeom prst="ellipse">
            <a:avLst/>
          </a:prstGeom>
          <a:solidFill>
            <a:srgbClr val="2C37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9" name="正方形/長方形 8"/>
          <p:cNvSpPr/>
          <p:nvPr/>
        </p:nvSpPr>
        <p:spPr>
          <a:xfrm>
            <a:off x="249547" y="3733367"/>
            <a:ext cx="9661746" cy="1851633"/>
          </a:xfrm>
          <a:prstGeom prst="rect">
            <a:avLst/>
          </a:prstGeom>
          <a:noFill/>
          <a:ln>
            <a:solidFill>
              <a:srgbClr val="50A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black">
                  <a:lumMod val="75000"/>
                  <a:lumOff val="25000"/>
                </a:prstClr>
              </a:solidFill>
              <a:latin typeface="Calibri"/>
              <a:ea typeface="ＭＳ Ｐゴシック" panose="020B0600070205080204" pitchFamily="50" charset="-128"/>
            </a:endParaRPr>
          </a:p>
        </p:txBody>
      </p:sp>
      <p:sp>
        <p:nvSpPr>
          <p:cNvPr id="53" name="正方形/長方形 52"/>
          <p:cNvSpPr/>
          <p:nvPr/>
        </p:nvSpPr>
        <p:spPr>
          <a:xfrm>
            <a:off x="249547" y="5690912"/>
            <a:ext cx="9661746" cy="960291"/>
          </a:xfrm>
          <a:prstGeom prst="rect">
            <a:avLst/>
          </a:prstGeom>
          <a:noFill/>
          <a:ln>
            <a:solidFill>
              <a:srgbClr val="50AD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4" name="正方形/長方形 3"/>
          <p:cNvSpPr/>
          <p:nvPr/>
        </p:nvSpPr>
        <p:spPr>
          <a:xfrm>
            <a:off x="131309" y="769247"/>
            <a:ext cx="9852935" cy="2830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indent="-183816" defTabSz="933785"/>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・時代のニーズや今日的課題を踏まえ、</a:t>
            </a:r>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rPr>
              <a:t>中小企業と大阪経済の発展に向けて、</a:t>
            </a:r>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在阪企業の国際展開、</a:t>
            </a:r>
            <a:endParaRPr kumimoji="1" lang="en-US" altLang="ja-JP" sz="1838" dirty="0">
              <a:solidFill>
                <a:prstClr val="black">
                  <a:lumMod val="75000"/>
                  <a:lumOff val="25000"/>
                </a:prstClr>
              </a:solidFill>
              <a:latin typeface="Meiryo UI" panose="020B0604030504040204" pitchFamily="50" charset="-128"/>
              <a:ea typeface="Meiryo UI" panose="020B0604030504040204" pitchFamily="50" charset="-128"/>
            </a:endParaRPr>
          </a:p>
          <a:p>
            <a:pPr indent="-183816" defTabSz="933785"/>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rPr>
              <a:t> </a:t>
            </a:r>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海外企業の大阪への投資を促す「国際ビジネス支援」や、大阪で芽吹く企業のさらなる発展や定着を</a:t>
            </a:r>
            <a:endParaRPr kumimoji="1" lang="en-US" altLang="ja-JP" sz="1838" dirty="0">
              <a:solidFill>
                <a:prstClr val="black">
                  <a:lumMod val="75000"/>
                  <a:lumOff val="25000"/>
                </a:prstClr>
              </a:solidFill>
              <a:latin typeface="Meiryo UI" panose="020B0604030504040204" pitchFamily="50" charset="-128"/>
              <a:ea typeface="Meiryo UI" panose="020B0604030504040204" pitchFamily="50" charset="-128"/>
            </a:endParaRPr>
          </a:p>
          <a:p>
            <a:pPr indent="-183816" defTabSz="933785"/>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rPr>
              <a:t> </a:t>
            </a:r>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促す「創業支援」「スタートアップ支援」、持続可能な大阪産業発展のために後継に悩む企業を支える</a:t>
            </a:r>
            <a:endParaRPr kumimoji="1" lang="en-US" altLang="ja-JP" sz="1838" dirty="0">
              <a:solidFill>
                <a:prstClr val="black">
                  <a:lumMod val="75000"/>
                  <a:lumOff val="25000"/>
                </a:prstClr>
              </a:solidFill>
              <a:latin typeface="Meiryo UI" panose="020B0604030504040204" pitchFamily="50" charset="-128"/>
              <a:ea typeface="Meiryo UI" panose="020B0604030504040204" pitchFamily="50" charset="-128"/>
            </a:endParaRPr>
          </a:p>
          <a:p>
            <a:pPr indent="-183816" defTabSz="933785"/>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rPr>
              <a:t> </a:t>
            </a:r>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「事業承継支援」に重点を置きつつ、各種中小企業支援の取組みを推進する。</a:t>
            </a:r>
            <a:endParaRPr kumimoji="1" lang="en-US" altLang="ja-JP" sz="1838" dirty="0">
              <a:solidFill>
                <a:prstClr val="black">
                  <a:lumMod val="75000"/>
                  <a:lumOff val="25000"/>
                </a:prstClr>
              </a:solidFill>
              <a:latin typeface="Meiryo UI" panose="020B0604030504040204" pitchFamily="50" charset="-128"/>
              <a:ea typeface="Meiryo UI" panose="020B0604030504040204" pitchFamily="50" charset="-128"/>
            </a:endParaRPr>
          </a:p>
          <a:p>
            <a:pPr indent="-183816" defTabSz="933785"/>
            <a:endPar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endParaRPr>
          </a:p>
          <a:p>
            <a:pPr indent="-110290" defTabSz="933785"/>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・これらの取組みを推進する中で、事業の利用促進のためのＰＲや大阪産業局の知名度アップに向けて、</a:t>
            </a:r>
            <a:endParaRPr kumimoji="1" lang="en-US" altLang="ja-JP" sz="1838" dirty="0">
              <a:solidFill>
                <a:prstClr val="black">
                  <a:lumMod val="75000"/>
                  <a:lumOff val="25000"/>
                </a:prstClr>
              </a:solidFill>
              <a:latin typeface="Meiryo UI" panose="020B0604030504040204" pitchFamily="50" charset="-128"/>
              <a:ea typeface="Meiryo UI" panose="020B0604030504040204" pitchFamily="50" charset="-128"/>
            </a:endParaRPr>
          </a:p>
          <a:p>
            <a:pPr indent="-110290" defTabSz="933785"/>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rPr>
              <a:t> </a:t>
            </a:r>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ホームページやメールマガジン、ＳＮＳ、とりわけマスメディア掲載による効果的な広報に取り組む。</a:t>
            </a:r>
            <a:endParaRPr kumimoji="1" lang="en-US" altLang="ja-JP" sz="1838" dirty="0">
              <a:solidFill>
                <a:prstClr val="black">
                  <a:lumMod val="75000"/>
                  <a:lumOff val="25000"/>
                </a:prstClr>
              </a:solidFill>
              <a:latin typeface="Meiryo UI" panose="020B0604030504040204" pitchFamily="50" charset="-128"/>
              <a:ea typeface="Meiryo UI" panose="020B0604030504040204" pitchFamily="50" charset="-128"/>
            </a:endParaRPr>
          </a:p>
          <a:p>
            <a:pPr indent="-183816" defTabSz="933785"/>
            <a:endPar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endParaRPr>
          </a:p>
          <a:p>
            <a:pPr indent="-110290" defTabSz="933785"/>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a:t>
            </a:r>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rPr>
              <a:t>あわせて</a:t>
            </a:r>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、財団運営や事業実施の財源確保のため、マイドーム</a:t>
            </a:r>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rPr>
              <a:t>おおさか</a:t>
            </a:r>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の展示場を核とした収益の</a:t>
            </a:r>
            <a:endParaRPr kumimoji="1" lang="en-US" altLang="ja-JP" sz="1838" dirty="0">
              <a:solidFill>
                <a:prstClr val="black">
                  <a:lumMod val="75000"/>
                  <a:lumOff val="25000"/>
                </a:prstClr>
              </a:solidFill>
              <a:latin typeface="Meiryo UI" panose="020B0604030504040204" pitchFamily="50" charset="-128"/>
              <a:ea typeface="Meiryo UI" panose="020B0604030504040204" pitchFamily="50" charset="-128"/>
            </a:endParaRPr>
          </a:p>
          <a:p>
            <a:pPr indent="-110290" defTabSz="933785"/>
            <a:r>
              <a:rPr kumimoji="1" lang="ja-JP" altLang="en-US" sz="1838" dirty="0">
                <a:solidFill>
                  <a:prstClr val="black">
                    <a:lumMod val="75000"/>
                    <a:lumOff val="25000"/>
                  </a:prstClr>
                </a:solidFill>
                <a:latin typeface="Meiryo UI" panose="020B0604030504040204" pitchFamily="50" charset="-128"/>
                <a:ea typeface="Meiryo UI" panose="020B0604030504040204" pitchFamily="50" charset="-128"/>
              </a:rPr>
              <a:t> </a:t>
            </a:r>
            <a:r>
              <a:rPr kumimoji="1" lang="ja-JP" altLang="ja-JP" sz="1838" dirty="0">
                <a:solidFill>
                  <a:prstClr val="black">
                    <a:lumMod val="75000"/>
                    <a:lumOff val="25000"/>
                  </a:prstClr>
                </a:solidFill>
                <a:latin typeface="Meiryo UI" panose="020B0604030504040204" pitchFamily="50" charset="-128"/>
                <a:ea typeface="Meiryo UI" panose="020B0604030504040204" pitchFamily="50" charset="-128"/>
              </a:rPr>
              <a:t>確保と財務の安定化（一般正味財産増減額±０）を図る。</a:t>
            </a:r>
          </a:p>
        </p:txBody>
      </p:sp>
      <p:sp>
        <p:nvSpPr>
          <p:cNvPr id="51" name="正方形/長方形 50">
            <a:extLst>
              <a:ext uri="{FF2B5EF4-FFF2-40B4-BE49-F238E27FC236}">
                <a16:creationId xmlns:a16="http://schemas.microsoft.com/office/drawing/2014/main" id="{F52119BA-47AC-4B0F-AB87-D5A9761B3FF8}"/>
              </a:ext>
            </a:extLst>
          </p:cNvPr>
          <p:cNvSpPr/>
          <p:nvPr/>
        </p:nvSpPr>
        <p:spPr>
          <a:xfrm>
            <a:off x="5288996" y="5141166"/>
            <a:ext cx="2207671" cy="351085"/>
          </a:xfrm>
          <a:prstGeom prst="rect">
            <a:avLst/>
          </a:prstGeom>
        </p:spPr>
        <p:txBody>
          <a:bodyPr wrap="none">
            <a:spAutoFit/>
          </a:bodyPr>
          <a:lstStyle/>
          <a:p>
            <a:pPr defTabSz="933785"/>
            <a:r>
              <a:rPr kumimoji="1" lang="zh-TW"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中小企業</a:t>
            </a:r>
            <a:r>
              <a:rPr kumimoji="1" lang="en-US" altLang="zh-TW"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DX</a:t>
            </a:r>
            <a:r>
              <a:rPr kumimoji="1" lang="zh-TW"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rPr>
              <a:t>推進支援</a:t>
            </a:r>
            <a:endParaRPr kumimoji="1" lang="ja-JP" altLang="en-US" sz="1634" dirty="0">
              <a:solidFill>
                <a:prstClr val="black">
                  <a:lumMod val="75000"/>
                  <a:lumOff val="25000"/>
                </a:prst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円/楕円 35">
            <a:extLst>
              <a:ext uri="{FF2B5EF4-FFF2-40B4-BE49-F238E27FC236}">
                <a16:creationId xmlns:a16="http://schemas.microsoft.com/office/drawing/2014/main" id="{CAFD2006-3223-4806-9EC3-D9FEF7245A4E}"/>
              </a:ext>
            </a:extLst>
          </p:cNvPr>
          <p:cNvSpPr/>
          <p:nvPr/>
        </p:nvSpPr>
        <p:spPr>
          <a:xfrm>
            <a:off x="5058588" y="5222120"/>
            <a:ext cx="183808" cy="1838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3785"/>
            <a:endParaRPr kumimoji="1" lang="ja-JP" altLang="en-US" sz="1838">
              <a:solidFill>
                <a:prstClr val="white"/>
              </a:solidFill>
              <a:latin typeface="Calibri"/>
              <a:ea typeface="ＭＳ Ｐゴシック" panose="020B0600070205080204" pitchFamily="50" charset="-128"/>
            </a:endParaRPr>
          </a:p>
        </p:txBody>
      </p:sp>
      <p:sp>
        <p:nvSpPr>
          <p:cNvPr id="50"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16</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99610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二等辺三角形 9">
            <a:extLst>
              <a:ext uri="{FF2B5EF4-FFF2-40B4-BE49-F238E27FC236}">
                <a16:creationId xmlns:a16="http://schemas.microsoft.com/office/drawing/2014/main" id="{E4F1C0E0-605A-4ED1-BD5D-A264A2BDB11C}"/>
              </a:ext>
            </a:extLst>
          </p:cNvPr>
          <p:cNvSpPr>
            <a:spLocks noChangeAspect="1"/>
          </p:cNvSpPr>
          <p:nvPr/>
        </p:nvSpPr>
        <p:spPr>
          <a:xfrm rot="10800000">
            <a:off x="3316155" y="4435852"/>
            <a:ext cx="3471267" cy="521627"/>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9969" rtl="0" eaLnBrk="1" fontAlgn="auto" latinLnBrk="0" hangingPunct="1">
              <a:lnSpc>
                <a:spcPct val="100000"/>
              </a:lnSpc>
              <a:spcBef>
                <a:spcPts val="0"/>
              </a:spcBef>
              <a:spcAft>
                <a:spcPts val="0"/>
              </a:spcAft>
              <a:buClrTx/>
              <a:buSzTx/>
              <a:buFontTx/>
              <a:buNone/>
              <a:tabLst/>
              <a:defRPr/>
            </a:pPr>
            <a:endParaRPr kumimoji="0" lang="ja-JP" altLang="en-US" sz="189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sp>
        <p:nvSpPr>
          <p:cNvPr id="21" name="テキスト ボックス 20">
            <a:extLst>
              <a:ext uri="{FF2B5EF4-FFF2-40B4-BE49-F238E27FC236}">
                <a16:creationId xmlns:a16="http://schemas.microsoft.com/office/drawing/2014/main" id="{71AB26C6-7B6B-4F05-8586-47ACE32E043B}"/>
              </a:ext>
            </a:extLst>
          </p:cNvPr>
          <p:cNvSpPr txBox="1"/>
          <p:nvPr/>
        </p:nvSpPr>
        <p:spPr>
          <a:xfrm>
            <a:off x="3030502" y="4503975"/>
            <a:ext cx="4294765" cy="600164"/>
          </a:xfrm>
          <a:prstGeom prst="rect">
            <a:avLst/>
          </a:prstGeom>
          <a:noFill/>
        </p:spPr>
        <p:txBody>
          <a:bodyPr wrap="none" rtlCol="0">
            <a:spAutoFit/>
          </a:bodyPr>
          <a:lstStyle/>
          <a:p>
            <a:pPr marL="0" marR="0" lvl="0" indent="0" algn="ctr" defTabSz="479969"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H23</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年：府市統合本部会議、</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H24</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年：合同経営戦略会議</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79969"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H28</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年：副首都推進本部会議</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79969"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での</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議論を経て</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a:extLst>
              <a:ext uri="{FF2B5EF4-FFF2-40B4-BE49-F238E27FC236}">
                <a16:creationId xmlns:a16="http://schemas.microsoft.com/office/drawing/2014/main" id="{15303DEA-EC2D-4F63-A854-B768BA4F3849}"/>
              </a:ext>
            </a:extLst>
          </p:cNvPr>
          <p:cNvCxnSpPr/>
          <p:nvPr/>
        </p:nvCxnSpPr>
        <p:spPr>
          <a:xfrm>
            <a:off x="530180" y="863250"/>
            <a:ext cx="90551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1" name="表 60"/>
          <p:cNvGraphicFramePr>
            <a:graphicFrameLocks noGrp="1"/>
          </p:cNvGraphicFramePr>
          <p:nvPr>
            <p:extLst>
              <p:ext uri="{D42A27DB-BD31-4B8C-83A1-F6EECF244321}">
                <p14:modId xmlns:p14="http://schemas.microsoft.com/office/powerpoint/2010/main" val="1646007559"/>
              </p:ext>
            </p:extLst>
          </p:nvPr>
        </p:nvGraphicFramePr>
        <p:xfrm>
          <a:off x="712620" y="985361"/>
          <a:ext cx="4218580" cy="339167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06580">
                  <a:extLst>
                    <a:ext uri="{9D8B030D-6E8A-4147-A177-3AD203B41FA5}">
                      <a16:colId xmlns:a16="http://schemas.microsoft.com/office/drawing/2014/main" val="3152417032"/>
                    </a:ext>
                  </a:extLst>
                </a:gridCol>
                <a:gridCol w="3312000">
                  <a:extLst>
                    <a:ext uri="{9D8B030D-6E8A-4147-A177-3AD203B41FA5}">
                      <a16:colId xmlns:a16="http://schemas.microsoft.com/office/drawing/2014/main" val="1348569227"/>
                    </a:ext>
                  </a:extLst>
                </a:gridCol>
              </a:tblGrid>
              <a:tr h="319969">
                <a:tc grid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＜旧大阪府立産業技術総合研究所＞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95991" marR="95991" marT="47995" marB="4799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5910831"/>
                  </a:ext>
                </a:extLst>
              </a:tr>
              <a:tr h="543948">
                <a:tc>
                  <a:txBody>
                    <a:bodyPr/>
                    <a:lstStyle/>
                    <a:p>
                      <a:pPr algn="ctr"/>
                      <a:r>
                        <a:rPr kumimoji="1" lang="en-US" altLang="ja-JP" sz="1400" b="0" dirty="0" smtClean="0">
                          <a:latin typeface="Meiryo UI" panose="020B0604030504040204" pitchFamily="50" charset="-128"/>
                          <a:ea typeface="Meiryo UI" panose="020B0604030504040204" pitchFamily="50" charset="-128"/>
                        </a:rPr>
                        <a:t>1929</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（昭和</a:t>
                      </a:r>
                      <a:r>
                        <a:rPr kumimoji="1" lang="en-US" altLang="ja-JP" sz="700" b="0" dirty="0" smtClean="0">
                          <a:latin typeface="Meiryo UI" panose="020B0604030504040204" pitchFamily="50" charset="-128"/>
                          <a:ea typeface="Meiryo UI" panose="020B0604030504040204" pitchFamily="50" charset="-128"/>
                        </a:rPr>
                        <a:t>4</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1400" b="0" dirty="0" smtClean="0">
                          <a:latin typeface="Meiryo UI" panose="020B0604030504040204" pitchFamily="50" charset="-128"/>
                          <a:ea typeface="Meiryo UI" panose="020B0604030504040204" pitchFamily="50" charset="-128"/>
                        </a:rPr>
                        <a:t>大阪市西区江之子島の旧大阪府庁舎跡に</a:t>
                      </a:r>
                      <a:r>
                        <a:rPr kumimoji="1" lang="ja-JP" altLang="en-US" sz="1400" b="1" dirty="0" smtClean="0">
                          <a:latin typeface="Meiryo UI" panose="020B0604030504040204" pitchFamily="50" charset="-128"/>
                          <a:ea typeface="Meiryo UI" panose="020B0604030504040204" pitchFamily="50" charset="-128"/>
                        </a:rPr>
                        <a:t>大阪府工業奨励館</a:t>
                      </a:r>
                      <a:r>
                        <a:rPr kumimoji="1" lang="ja-JP" altLang="en-US" sz="1400" b="0" dirty="0" smtClean="0">
                          <a:latin typeface="Meiryo UI" panose="020B0604030504040204" pitchFamily="50" charset="-128"/>
                          <a:ea typeface="Meiryo UI" panose="020B0604030504040204" pitchFamily="50" charset="-128"/>
                        </a:rPr>
                        <a:t>を創設</a:t>
                      </a: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4116094191"/>
                  </a:ext>
                </a:extLst>
              </a:tr>
              <a:tr h="447957">
                <a:tc>
                  <a:txBody>
                    <a:bodyPr/>
                    <a:lstStyle/>
                    <a:p>
                      <a:pPr algn="ctr"/>
                      <a:r>
                        <a:rPr kumimoji="1" lang="en-US" altLang="ja-JP" sz="1400" b="0" dirty="0" smtClean="0">
                          <a:latin typeface="Meiryo UI" panose="020B0604030504040204" pitchFamily="50" charset="-128"/>
                          <a:ea typeface="Meiryo UI" panose="020B0604030504040204" pitchFamily="50" charset="-128"/>
                        </a:rPr>
                        <a:t>1942</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（昭和</a:t>
                      </a:r>
                      <a:r>
                        <a:rPr kumimoji="1" lang="en-US" altLang="ja-JP" sz="700" b="0" dirty="0" smtClean="0">
                          <a:latin typeface="Meiryo UI" panose="020B0604030504040204" pitchFamily="50" charset="-128"/>
                          <a:ea typeface="Meiryo UI" panose="020B0604030504040204" pitchFamily="50" charset="-128"/>
                        </a:rPr>
                        <a:t>17</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1400" b="1" dirty="0" smtClean="0">
                          <a:latin typeface="Meiryo UI" panose="020B0604030504040204" pitchFamily="50" charset="-128"/>
                          <a:ea typeface="Meiryo UI" panose="020B0604030504040204" pitchFamily="50" charset="-128"/>
                        </a:rPr>
                        <a:t>大阪府繊維工業指導所</a:t>
                      </a:r>
                      <a:r>
                        <a:rPr kumimoji="1" lang="ja-JP" altLang="en-US" sz="1400" b="0" dirty="0" smtClean="0">
                          <a:latin typeface="Meiryo UI" panose="020B0604030504040204" pitchFamily="50" charset="-128"/>
                          <a:ea typeface="Meiryo UI" panose="020B0604030504040204" pitchFamily="50" charset="-128"/>
                        </a:rPr>
                        <a:t>を創設</a:t>
                      </a: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2726207540"/>
                  </a:ext>
                </a:extLst>
              </a:tr>
              <a:tr h="543948">
                <a:tc>
                  <a:txBody>
                    <a:bodyPr/>
                    <a:lstStyle/>
                    <a:p>
                      <a:pPr algn="ctr"/>
                      <a:r>
                        <a:rPr kumimoji="1" lang="en-US" altLang="ja-JP" sz="1400" b="0" dirty="0" smtClean="0">
                          <a:latin typeface="Meiryo UI" panose="020B0604030504040204" pitchFamily="50" charset="-128"/>
                          <a:ea typeface="Meiryo UI" panose="020B0604030504040204" pitchFamily="50" charset="-128"/>
                        </a:rPr>
                        <a:t>1973</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（昭和</a:t>
                      </a:r>
                      <a:r>
                        <a:rPr kumimoji="1" lang="en-US" altLang="ja-JP" sz="700" b="0" dirty="0" smtClean="0">
                          <a:latin typeface="Meiryo UI" panose="020B0604030504040204" pitchFamily="50" charset="-128"/>
                          <a:ea typeface="Meiryo UI" panose="020B0604030504040204" pitchFamily="50" charset="-128"/>
                        </a:rPr>
                        <a:t>48</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r>
                        <a:rPr kumimoji="1" lang="zh-TW" altLang="en-US" sz="1400" b="1" dirty="0" smtClean="0">
                          <a:latin typeface="Meiryo UI" panose="020B0604030504040204" pitchFamily="50" charset="-128"/>
                          <a:ea typeface="Meiryo UI" panose="020B0604030504040204" pitchFamily="50" charset="-128"/>
                        </a:rPr>
                        <a:t>大阪府立工業技術研究所</a:t>
                      </a:r>
                      <a:r>
                        <a:rPr kumimoji="1" lang="zh-TW" altLang="en-US" sz="1400" b="0" dirty="0" smtClean="0">
                          <a:latin typeface="Meiryo UI" panose="020B0604030504040204" pitchFamily="50" charset="-128"/>
                          <a:ea typeface="Meiryo UI" panose="020B0604030504040204" pitchFamily="50" charset="-128"/>
                        </a:rPr>
                        <a:t>（改称）</a:t>
                      </a:r>
                    </a:p>
                    <a:p>
                      <a:r>
                        <a:rPr kumimoji="1" lang="zh-TW" altLang="en-US" sz="1400" b="1" dirty="0" smtClean="0">
                          <a:latin typeface="Meiryo UI" panose="020B0604030504040204" pitchFamily="50" charset="-128"/>
                          <a:ea typeface="Meiryo UI" panose="020B0604030504040204" pitchFamily="50" charset="-128"/>
                        </a:rPr>
                        <a:t>大阪府立繊維技術研究所</a:t>
                      </a:r>
                      <a:r>
                        <a:rPr kumimoji="1" lang="zh-TW" altLang="en-US" sz="1400" b="0" dirty="0" smtClean="0">
                          <a:latin typeface="Meiryo UI" panose="020B0604030504040204" pitchFamily="50" charset="-128"/>
                          <a:ea typeface="Meiryo UI" panose="020B0604030504040204" pitchFamily="50" charset="-128"/>
                        </a:rPr>
                        <a:t>（改称）</a:t>
                      </a: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451881236"/>
                  </a:ext>
                </a:extLst>
              </a:tr>
              <a:tr h="543948">
                <a:tc>
                  <a:txBody>
                    <a:bodyPr/>
                    <a:lstStyle/>
                    <a:p>
                      <a:pPr algn="ctr"/>
                      <a:r>
                        <a:rPr kumimoji="1" lang="en-US" altLang="ja-JP" sz="1400" b="0" dirty="0" smtClean="0">
                          <a:latin typeface="Meiryo UI" panose="020B0604030504040204" pitchFamily="50" charset="-128"/>
                          <a:ea typeface="Meiryo UI" panose="020B0604030504040204" pitchFamily="50" charset="-128"/>
                        </a:rPr>
                        <a:t>1987</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（昭和</a:t>
                      </a:r>
                      <a:r>
                        <a:rPr kumimoji="1" lang="en-US" altLang="ja-JP" sz="700" b="0" dirty="0" smtClean="0">
                          <a:latin typeface="Meiryo UI" panose="020B0604030504040204" pitchFamily="50" charset="-128"/>
                          <a:ea typeface="Meiryo UI" panose="020B0604030504040204" pitchFamily="50" charset="-128"/>
                        </a:rPr>
                        <a:t>62</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1400" b="0" dirty="0" smtClean="0">
                          <a:latin typeface="Meiryo UI" panose="020B0604030504040204" pitchFamily="50" charset="-128"/>
                          <a:ea typeface="Meiryo UI" panose="020B0604030504040204" pitchFamily="50" charset="-128"/>
                        </a:rPr>
                        <a:t>両研究所を再編整備し、</a:t>
                      </a:r>
                      <a:r>
                        <a:rPr kumimoji="1" lang="ja-JP" altLang="en-US" sz="1400" b="1" dirty="0" smtClean="0">
                          <a:latin typeface="Meiryo UI" panose="020B0604030504040204" pitchFamily="50" charset="-128"/>
                          <a:ea typeface="Meiryo UI" panose="020B0604030504040204" pitchFamily="50" charset="-128"/>
                        </a:rPr>
                        <a:t>大阪府立産業技術総合研究所</a:t>
                      </a:r>
                      <a:r>
                        <a:rPr kumimoji="1" lang="ja-JP" altLang="en-US" sz="1400" b="0" dirty="0" smtClean="0">
                          <a:latin typeface="Meiryo UI" panose="020B0604030504040204" pitchFamily="50" charset="-128"/>
                          <a:ea typeface="Meiryo UI" panose="020B0604030504040204" pitchFamily="50" charset="-128"/>
                        </a:rPr>
                        <a:t>に名称変更</a:t>
                      </a: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4194981704"/>
                  </a:ext>
                </a:extLst>
              </a:tr>
              <a:tr h="543948">
                <a:tc>
                  <a:txBody>
                    <a:bodyPr/>
                    <a:lstStyle/>
                    <a:p>
                      <a:pPr algn="ctr"/>
                      <a:r>
                        <a:rPr kumimoji="1" lang="en-US" altLang="ja-JP" sz="1400" b="0" dirty="0" smtClean="0">
                          <a:latin typeface="Meiryo UI" panose="020B0604030504040204" pitchFamily="50" charset="-128"/>
                          <a:ea typeface="Meiryo UI" panose="020B0604030504040204" pitchFamily="50" charset="-128"/>
                        </a:rPr>
                        <a:t>1996</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（平成</a:t>
                      </a:r>
                      <a:r>
                        <a:rPr kumimoji="1" lang="en-US" altLang="ja-JP" sz="700" b="0" dirty="0" smtClean="0">
                          <a:latin typeface="Meiryo UI" panose="020B0604030504040204" pitchFamily="50" charset="-128"/>
                          <a:ea typeface="Meiryo UI" panose="020B0604030504040204" pitchFamily="50" charset="-128"/>
                        </a:rPr>
                        <a:t>8</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1400" b="0" dirty="0" smtClean="0">
                          <a:latin typeface="Meiryo UI" panose="020B0604030504040204" pitchFamily="50" charset="-128"/>
                          <a:ea typeface="Meiryo UI" panose="020B0604030504040204" pitchFamily="50" charset="-128"/>
                        </a:rPr>
                        <a:t>和泉市あゆみ野に新研究所を建設・統合移転</a:t>
                      </a: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1782208171"/>
                  </a:ext>
                </a:extLst>
              </a:tr>
              <a:tr h="447957">
                <a:tc>
                  <a:txBody>
                    <a:bodyPr/>
                    <a:lstStyle/>
                    <a:p>
                      <a:pPr algn="ctr"/>
                      <a:r>
                        <a:rPr kumimoji="1" lang="en-US" altLang="ja-JP" sz="1400" b="0" dirty="0" smtClean="0">
                          <a:latin typeface="Meiryo UI" panose="020B0604030504040204" pitchFamily="50" charset="-128"/>
                          <a:ea typeface="Meiryo UI" panose="020B0604030504040204" pitchFamily="50" charset="-128"/>
                        </a:rPr>
                        <a:t>2012</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（平成</a:t>
                      </a:r>
                      <a:r>
                        <a:rPr kumimoji="1" lang="en-US" altLang="ja-JP" sz="700" b="0" dirty="0" smtClean="0">
                          <a:latin typeface="Meiryo UI" panose="020B0604030504040204" pitchFamily="50" charset="-128"/>
                          <a:ea typeface="Meiryo UI" panose="020B0604030504040204" pitchFamily="50" charset="-128"/>
                        </a:rPr>
                        <a:t>24</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地方独立行政法人</a:t>
                      </a:r>
                      <a:r>
                        <a:rPr kumimoji="1" lang="ja-JP" altLang="en-US" sz="1400" b="0" dirty="0" smtClean="0">
                          <a:latin typeface="Meiryo UI" panose="020B0604030504040204" pitchFamily="50" charset="-128"/>
                          <a:ea typeface="Meiryo UI" panose="020B0604030504040204" pitchFamily="50" charset="-128"/>
                        </a:rPr>
                        <a:t>に移行</a:t>
                      </a: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ECFF"/>
                    </a:solidFill>
                  </a:tcPr>
                </a:tc>
                <a:extLst>
                  <a:ext uri="{0D108BD9-81ED-4DB2-BD59-A6C34878D82A}">
                    <a16:rowId xmlns:a16="http://schemas.microsoft.com/office/drawing/2014/main" val="98735890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2226093024"/>
              </p:ext>
            </p:extLst>
          </p:nvPr>
        </p:nvGraphicFramePr>
        <p:xfrm>
          <a:off x="5285187" y="973453"/>
          <a:ext cx="4218580" cy="284772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906580">
                  <a:extLst>
                    <a:ext uri="{9D8B030D-6E8A-4147-A177-3AD203B41FA5}">
                      <a16:colId xmlns:a16="http://schemas.microsoft.com/office/drawing/2014/main" val="3152417032"/>
                    </a:ext>
                  </a:extLst>
                </a:gridCol>
                <a:gridCol w="3312000">
                  <a:extLst>
                    <a:ext uri="{9D8B030D-6E8A-4147-A177-3AD203B41FA5}">
                      <a16:colId xmlns:a16="http://schemas.microsoft.com/office/drawing/2014/main" val="1348569227"/>
                    </a:ext>
                  </a:extLst>
                </a:gridCol>
              </a:tblGrid>
              <a:tr h="319969">
                <a:tc grid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＜旧大阪市立工業研究所＞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95991" marR="95991" marT="47995" marB="4799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45910831"/>
                  </a:ext>
                </a:extLst>
              </a:tr>
              <a:tr h="543948">
                <a:tc>
                  <a:txBody>
                    <a:bodyPr/>
                    <a:lstStyle/>
                    <a:p>
                      <a:pPr algn="ctr"/>
                      <a:r>
                        <a:rPr kumimoji="1" lang="en-US" altLang="ja-JP" sz="1400" b="0" dirty="0" smtClean="0">
                          <a:latin typeface="Meiryo UI" panose="020B0604030504040204" pitchFamily="50" charset="-128"/>
                          <a:ea typeface="Meiryo UI" panose="020B0604030504040204" pitchFamily="50" charset="-128"/>
                        </a:rPr>
                        <a:t>1916</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（大正</a:t>
                      </a:r>
                      <a:r>
                        <a:rPr kumimoji="1" lang="en-US" altLang="ja-JP" sz="700" b="0" dirty="0" smtClean="0">
                          <a:latin typeface="Meiryo UI" panose="020B0604030504040204" pitchFamily="50" charset="-128"/>
                          <a:ea typeface="Meiryo UI" panose="020B0604030504040204" pitchFamily="50" charset="-128"/>
                        </a:rPr>
                        <a:t>5</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400" b="0" dirty="0" smtClean="0">
                          <a:latin typeface="Meiryo UI" panose="020B0604030504040204" pitchFamily="50" charset="-128"/>
                          <a:ea typeface="Meiryo UI" panose="020B0604030504040204" pitchFamily="50" charset="-128"/>
                        </a:rPr>
                        <a:t>大阪市北区牛丸町大阪市立工業学校構内に創立</a:t>
                      </a:r>
                    </a:p>
                  </a:txBody>
                  <a:tcPr marL="95991" marR="95991" marT="47995" marB="4799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4116094191"/>
                  </a:ext>
                </a:extLst>
              </a:tr>
              <a:tr h="543948">
                <a:tc>
                  <a:txBody>
                    <a:bodyPr/>
                    <a:lstStyle/>
                    <a:p>
                      <a:pPr algn="ctr"/>
                      <a:r>
                        <a:rPr kumimoji="1" lang="en-US" altLang="ja-JP" sz="1400" b="0" dirty="0" smtClean="0">
                          <a:latin typeface="Meiryo UI" panose="020B0604030504040204" pitchFamily="50" charset="-128"/>
                          <a:ea typeface="Meiryo UI" panose="020B0604030504040204" pitchFamily="50" charset="-128"/>
                        </a:rPr>
                        <a:t>1921</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（大正</a:t>
                      </a:r>
                      <a:r>
                        <a:rPr kumimoji="1" lang="en-US" altLang="ja-JP" sz="700" b="0" dirty="0" smtClean="0">
                          <a:latin typeface="Meiryo UI" panose="020B0604030504040204" pitchFamily="50" charset="-128"/>
                          <a:ea typeface="Meiryo UI" panose="020B0604030504040204" pitchFamily="50" charset="-128"/>
                        </a:rPr>
                        <a:t>10</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400" b="0" dirty="0" smtClean="0">
                          <a:latin typeface="Meiryo UI" panose="020B0604030504040204" pitchFamily="50" charset="-128"/>
                          <a:ea typeface="Meiryo UI" panose="020B0604030504040204" pitchFamily="50" charset="-128"/>
                        </a:rPr>
                        <a:t>市立大阪工業研究所を</a:t>
                      </a:r>
                      <a:r>
                        <a:rPr kumimoji="1" lang="ja-JP" altLang="en-US" sz="1400" b="1" dirty="0" smtClean="0">
                          <a:latin typeface="Meiryo UI" panose="020B0604030504040204" pitchFamily="50" charset="-128"/>
                          <a:ea typeface="Meiryo UI" panose="020B0604030504040204" pitchFamily="50" charset="-128"/>
                        </a:rPr>
                        <a:t>大阪市立工業研究所</a:t>
                      </a:r>
                      <a:r>
                        <a:rPr kumimoji="1" lang="ja-JP" altLang="en-US" sz="1400" b="0" dirty="0" smtClean="0">
                          <a:latin typeface="Meiryo UI" panose="020B0604030504040204" pitchFamily="50" charset="-128"/>
                          <a:ea typeface="Meiryo UI" panose="020B0604030504040204" pitchFamily="50" charset="-128"/>
                        </a:rPr>
                        <a:t>と改称</a:t>
                      </a:r>
                    </a:p>
                  </a:txBody>
                  <a:tcPr marL="95991" marR="95991" marT="47995" marB="4799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726207540"/>
                  </a:ext>
                </a:extLst>
              </a:tr>
              <a:tr h="447957">
                <a:tc>
                  <a:txBody>
                    <a:bodyPr/>
                    <a:lstStyle/>
                    <a:p>
                      <a:pPr algn="ctr"/>
                      <a:r>
                        <a:rPr kumimoji="1" lang="en-US" altLang="ja-JP" sz="1400" b="0" dirty="0" smtClean="0">
                          <a:latin typeface="Meiryo UI" panose="020B0604030504040204" pitchFamily="50" charset="-128"/>
                          <a:ea typeface="Meiryo UI" panose="020B0604030504040204" pitchFamily="50" charset="-128"/>
                        </a:rPr>
                        <a:t>1923</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（大正</a:t>
                      </a:r>
                      <a:r>
                        <a:rPr kumimoji="1" lang="en-US" altLang="ja-JP" sz="700" b="0" dirty="0" smtClean="0">
                          <a:latin typeface="Meiryo UI" panose="020B0604030504040204" pitchFamily="50" charset="-128"/>
                          <a:ea typeface="Meiryo UI" panose="020B0604030504040204" pitchFamily="50" charset="-128"/>
                        </a:rPr>
                        <a:t>12</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400" b="0" dirty="0" smtClean="0">
                          <a:latin typeface="Meiryo UI" panose="020B0604030504040204" pitchFamily="50" charset="-128"/>
                          <a:ea typeface="Meiryo UI" panose="020B0604030504040204" pitchFamily="50" charset="-128"/>
                        </a:rPr>
                        <a:t>大阪市北区扇町に新築移転</a:t>
                      </a:r>
                      <a:endParaRPr kumimoji="1" lang="zh-TW" altLang="en-US" sz="1400" b="0" dirty="0" smtClean="0">
                        <a:latin typeface="Meiryo UI" panose="020B0604030504040204" pitchFamily="50" charset="-128"/>
                        <a:ea typeface="Meiryo UI" panose="020B0604030504040204" pitchFamily="50" charset="-128"/>
                      </a:endParaRPr>
                    </a:p>
                  </a:txBody>
                  <a:tcPr marL="95991" marR="95991" marT="47995" marB="4799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451881236"/>
                  </a:ext>
                </a:extLst>
              </a:tr>
              <a:tr h="543948">
                <a:tc>
                  <a:txBody>
                    <a:bodyPr/>
                    <a:lstStyle/>
                    <a:p>
                      <a:pPr algn="ctr"/>
                      <a:r>
                        <a:rPr kumimoji="1" lang="en-US" altLang="ja-JP" sz="1400" b="0" dirty="0" smtClean="0">
                          <a:latin typeface="Meiryo UI" panose="020B0604030504040204" pitchFamily="50" charset="-128"/>
                          <a:ea typeface="Meiryo UI" panose="020B0604030504040204" pitchFamily="50" charset="-128"/>
                        </a:rPr>
                        <a:t>1982</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（昭和</a:t>
                      </a:r>
                      <a:r>
                        <a:rPr kumimoji="1" lang="en-US" altLang="ja-JP" sz="700" b="0" dirty="0" smtClean="0">
                          <a:latin typeface="Meiryo UI" panose="020B0604030504040204" pitchFamily="50" charset="-128"/>
                          <a:ea typeface="Meiryo UI" panose="020B0604030504040204" pitchFamily="50" charset="-128"/>
                        </a:rPr>
                        <a:t>57</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400" b="0" dirty="0" smtClean="0">
                          <a:latin typeface="Meiryo UI" panose="020B0604030504040204" pitchFamily="50" charset="-128"/>
                          <a:ea typeface="Meiryo UI" panose="020B0604030504040204" pitchFamily="50" charset="-128"/>
                        </a:rPr>
                        <a:t>大阪市城東区森之宮（現在地）に新築移転</a:t>
                      </a:r>
                    </a:p>
                  </a:txBody>
                  <a:tcPr marL="95991" marR="95991" marT="47995" marB="4799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4194981704"/>
                  </a:ext>
                </a:extLst>
              </a:tr>
              <a:tr h="447957">
                <a:tc>
                  <a:txBody>
                    <a:bodyPr/>
                    <a:lstStyle/>
                    <a:p>
                      <a:pPr algn="ctr"/>
                      <a:r>
                        <a:rPr kumimoji="1" lang="en-US" altLang="ja-JP" sz="1400" b="0" dirty="0" smtClean="0">
                          <a:latin typeface="Meiryo UI" panose="020B0604030504040204" pitchFamily="50" charset="-128"/>
                          <a:ea typeface="Meiryo UI" panose="020B0604030504040204" pitchFamily="50" charset="-128"/>
                        </a:rPr>
                        <a:t>2008</a:t>
                      </a:r>
                      <a:r>
                        <a:rPr kumimoji="1" lang="ja-JP" altLang="en-US" sz="1400" b="0" dirty="0" smtClean="0">
                          <a:latin typeface="Meiryo UI" panose="020B0604030504040204" pitchFamily="50" charset="-128"/>
                          <a:ea typeface="Meiryo UI" panose="020B0604030504040204" pitchFamily="50" charset="-128"/>
                        </a:rPr>
                        <a:t>年</a:t>
                      </a:r>
                      <a:endParaRPr kumimoji="1" lang="en-US" altLang="ja-JP" sz="1400" b="0" dirty="0" smtClean="0">
                        <a:latin typeface="Meiryo UI" panose="020B0604030504040204" pitchFamily="50" charset="-128"/>
                        <a:ea typeface="Meiryo UI" panose="020B0604030504040204" pitchFamily="50" charset="-128"/>
                      </a:endParaRPr>
                    </a:p>
                    <a:p>
                      <a:pPr algn="ctr"/>
                      <a:r>
                        <a:rPr kumimoji="1" lang="ja-JP" altLang="en-US" sz="700" b="0" dirty="0" smtClean="0">
                          <a:latin typeface="Meiryo UI" panose="020B0604030504040204" pitchFamily="50" charset="-128"/>
                          <a:ea typeface="Meiryo UI" panose="020B0604030504040204" pitchFamily="50" charset="-128"/>
                        </a:rPr>
                        <a:t>（平成</a:t>
                      </a:r>
                      <a:r>
                        <a:rPr kumimoji="1" lang="en-US" altLang="ja-JP" sz="700" b="0" dirty="0" smtClean="0">
                          <a:latin typeface="Meiryo UI" panose="020B0604030504040204" pitchFamily="50" charset="-128"/>
                          <a:ea typeface="Meiryo UI" panose="020B0604030504040204" pitchFamily="50" charset="-128"/>
                        </a:rPr>
                        <a:t>20</a:t>
                      </a:r>
                      <a:r>
                        <a:rPr kumimoji="1" lang="ja-JP" altLang="en-US" sz="700" b="0" dirty="0" smtClean="0">
                          <a:latin typeface="Meiryo UI" panose="020B0604030504040204" pitchFamily="50" charset="-128"/>
                          <a:ea typeface="Meiryo UI" panose="020B0604030504040204" pitchFamily="50" charset="-128"/>
                        </a:rPr>
                        <a:t>年）</a:t>
                      </a:r>
                      <a:endParaRPr kumimoji="1" lang="ja-JP" altLang="en-US" sz="700" b="0" dirty="0">
                        <a:latin typeface="Meiryo UI" panose="020B0604030504040204" pitchFamily="50" charset="-128"/>
                        <a:ea typeface="Meiryo UI" panose="020B0604030504040204" pitchFamily="50" charset="-128"/>
                      </a:endParaRPr>
                    </a:p>
                  </a:txBody>
                  <a:tcPr marL="95991" marR="95991" marT="47995" marB="47995"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地方独立行政法人</a:t>
                      </a:r>
                      <a:r>
                        <a:rPr kumimoji="1" lang="ja-JP" altLang="en-US" sz="1400" b="0" dirty="0" smtClean="0">
                          <a:latin typeface="Meiryo UI" panose="020B0604030504040204" pitchFamily="50" charset="-128"/>
                          <a:ea typeface="Meiryo UI" panose="020B0604030504040204" pitchFamily="50" charset="-128"/>
                        </a:rPr>
                        <a:t>に移行</a:t>
                      </a:r>
                    </a:p>
                  </a:txBody>
                  <a:tcPr marL="95991" marR="95991" marT="47995" marB="47995">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82208171"/>
                  </a:ext>
                </a:extLst>
              </a:tr>
            </a:tbl>
          </a:graphicData>
        </a:graphic>
      </p:graphicFrame>
      <p:graphicFrame>
        <p:nvGraphicFramePr>
          <p:cNvPr id="63" name="表 62"/>
          <p:cNvGraphicFramePr>
            <a:graphicFrameLocks noGrp="1" noChangeAspect="1"/>
          </p:cNvGraphicFramePr>
          <p:nvPr>
            <p:extLst>
              <p:ext uri="{D42A27DB-BD31-4B8C-83A1-F6EECF244321}">
                <p14:modId xmlns:p14="http://schemas.microsoft.com/office/powerpoint/2010/main" val="1930922998"/>
              </p:ext>
            </p:extLst>
          </p:nvPr>
        </p:nvGraphicFramePr>
        <p:xfrm>
          <a:off x="854819" y="5104139"/>
          <a:ext cx="8568000" cy="8298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876946">
                  <a:extLst>
                    <a:ext uri="{9D8B030D-6E8A-4147-A177-3AD203B41FA5}">
                      <a16:colId xmlns:a16="http://schemas.microsoft.com/office/drawing/2014/main" val="3152417032"/>
                    </a:ext>
                  </a:extLst>
                </a:gridCol>
                <a:gridCol w="7691054">
                  <a:extLst>
                    <a:ext uri="{9D8B030D-6E8A-4147-A177-3AD203B41FA5}">
                      <a16:colId xmlns:a16="http://schemas.microsoft.com/office/drawing/2014/main" val="1348569227"/>
                    </a:ext>
                  </a:extLst>
                </a:gridCol>
              </a:tblGrid>
              <a:tr h="307371">
                <a:tc gridSpan="2">
                  <a:txBody>
                    <a:bodyPr/>
                    <a:lstStyle/>
                    <a:p>
                      <a:pPr algn="ctr"/>
                      <a:r>
                        <a:rPr kumimoji="1" lang="ja-JP" altLang="en-US" sz="1400" b="0" dirty="0" smtClean="0">
                          <a:solidFill>
                            <a:schemeClr val="tx1"/>
                          </a:solidFill>
                          <a:latin typeface="Meiryo UI" panose="020B0604030504040204" pitchFamily="50" charset="-128"/>
                          <a:ea typeface="Meiryo UI" panose="020B0604030504040204" pitchFamily="50" charset="-128"/>
                        </a:rPr>
                        <a:t>＜地方独立行政法人大阪産業技術研究所＞</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92214" marR="92214" marT="46102" marB="4610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CC"/>
                    </a:solidFill>
                  </a:tcPr>
                </a:tc>
                <a:tc hMerge="1">
                  <a:txBody>
                    <a:bodyPr/>
                    <a:lstStyle/>
                    <a:p>
                      <a:endParaRPr kumimoji="1" lang="ja-JP" altLang="en-US" sz="1400" b="0" dirty="0" smtClean="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0810199"/>
                  </a:ext>
                </a:extLst>
              </a:tr>
              <a:tr h="522528">
                <a:tc>
                  <a:txBody>
                    <a:bodyPr/>
                    <a:lstStyle/>
                    <a:p>
                      <a:pPr algn="ctr"/>
                      <a:r>
                        <a:rPr kumimoji="1" lang="en-US" altLang="ja-JP" sz="1400" b="0" dirty="0" smtClean="0">
                          <a:solidFill>
                            <a:schemeClr val="tx1"/>
                          </a:solidFill>
                          <a:latin typeface="Meiryo UI" panose="020B0604030504040204" pitchFamily="50" charset="-128"/>
                          <a:ea typeface="Meiryo UI" panose="020B0604030504040204" pitchFamily="50" charset="-128"/>
                        </a:rPr>
                        <a:t>2017</a:t>
                      </a:r>
                      <a:r>
                        <a:rPr kumimoji="1" lang="ja-JP" altLang="en-US" sz="1400" b="0" dirty="0" smtClean="0">
                          <a:solidFill>
                            <a:schemeClr val="tx1"/>
                          </a:solidFill>
                          <a:latin typeface="Meiryo UI" panose="020B0604030504040204" pitchFamily="50" charset="-128"/>
                          <a:ea typeface="Meiryo UI" panose="020B0604030504040204" pitchFamily="50" charset="-128"/>
                        </a:rPr>
                        <a:t>年</a:t>
                      </a:r>
                      <a:endParaRPr kumimoji="1" lang="en-US" altLang="ja-JP" sz="1400" b="0" dirty="0" smtClean="0">
                        <a:solidFill>
                          <a:schemeClr val="tx1"/>
                        </a:solidFill>
                        <a:latin typeface="Meiryo UI" panose="020B0604030504040204" pitchFamily="50" charset="-128"/>
                        <a:ea typeface="Meiryo UI" panose="020B0604030504040204" pitchFamily="50" charset="-128"/>
                      </a:endParaRPr>
                    </a:p>
                    <a:p>
                      <a:pPr algn="ctr"/>
                      <a:r>
                        <a:rPr kumimoji="1" lang="ja-JP" altLang="en-US" sz="700" b="0" dirty="0" smtClean="0">
                          <a:solidFill>
                            <a:schemeClr val="tx1"/>
                          </a:solidFill>
                          <a:latin typeface="Meiryo UI" panose="020B0604030504040204" pitchFamily="50" charset="-128"/>
                          <a:ea typeface="Meiryo UI" panose="020B0604030504040204" pitchFamily="50" charset="-128"/>
                        </a:rPr>
                        <a:t>（平成</a:t>
                      </a:r>
                      <a:r>
                        <a:rPr kumimoji="1" lang="en-US" altLang="ja-JP" sz="700" b="0" dirty="0" smtClean="0">
                          <a:solidFill>
                            <a:schemeClr val="tx1"/>
                          </a:solidFill>
                          <a:latin typeface="Meiryo UI" panose="020B0604030504040204" pitchFamily="50" charset="-128"/>
                          <a:ea typeface="Meiryo UI" panose="020B0604030504040204" pitchFamily="50" charset="-128"/>
                        </a:rPr>
                        <a:t>29</a:t>
                      </a:r>
                      <a:r>
                        <a:rPr kumimoji="1" lang="ja-JP" altLang="en-US" sz="700" b="0" dirty="0" smtClean="0">
                          <a:solidFill>
                            <a:schemeClr val="tx1"/>
                          </a:solidFill>
                          <a:latin typeface="Meiryo UI" panose="020B0604030504040204" pitchFamily="50" charset="-128"/>
                          <a:ea typeface="Meiryo UI" panose="020B0604030504040204" pitchFamily="50" charset="-128"/>
                        </a:rPr>
                        <a:t>年）</a:t>
                      </a:r>
                      <a:endParaRPr kumimoji="1" lang="ja-JP" altLang="en-US" sz="700" b="0" dirty="0">
                        <a:solidFill>
                          <a:schemeClr val="tx1"/>
                        </a:solidFill>
                        <a:latin typeface="Meiryo UI" panose="020B0604030504040204" pitchFamily="50" charset="-128"/>
                        <a:ea typeface="Meiryo UI" panose="020B0604030504040204" pitchFamily="50" charset="-128"/>
                      </a:endParaRPr>
                    </a:p>
                  </a:txBody>
                  <a:tcPr marL="92214" marR="92214" marT="46102" marB="46102"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CC"/>
                    </a:solidFill>
                  </a:tcPr>
                </a:tc>
                <a:tc>
                  <a:txBody>
                    <a:bodyPr/>
                    <a:lstStyle/>
                    <a:p>
                      <a:r>
                        <a:rPr kumimoji="1" lang="ja-JP" altLang="en-US" sz="1400" b="0" dirty="0" smtClean="0">
                          <a:solidFill>
                            <a:schemeClr val="tx1"/>
                          </a:solidFill>
                          <a:latin typeface="Meiryo UI" panose="020B0604030504040204" pitchFamily="50" charset="-128"/>
                          <a:ea typeface="Meiryo UI" panose="020B0604030504040204" pitchFamily="50" charset="-128"/>
                        </a:rPr>
                        <a:t>地方独立行政法人大阪府立産業技術総合研究所と地方独立行政法人大阪市立工業研究所の新設合併により設立された</a:t>
                      </a:r>
                      <a:r>
                        <a:rPr kumimoji="1" lang="ja-JP" altLang="en-US" sz="1400" b="1" dirty="0" smtClean="0">
                          <a:solidFill>
                            <a:schemeClr val="tx1"/>
                          </a:solidFill>
                          <a:latin typeface="Meiryo UI" panose="020B0604030504040204" pitchFamily="50" charset="-128"/>
                          <a:ea typeface="Meiryo UI" panose="020B0604030504040204" pitchFamily="50" charset="-128"/>
                        </a:rPr>
                        <a:t>地方独立行政法人大阪産業技術研究所</a:t>
                      </a:r>
                      <a:r>
                        <a:rPr kumimoji="1" lang="ja-JP" altLang="en-US" sz="1400" b="0" dirty="0" smtClean="0">
                          <a:solidFill>
                            <a:schemeClr val="tx1"/>
                          </a:solidFill>
                          <a:latin typeface="Meiryo UI" panose="020B0604030504040204" pitchFamily="50" charset="-128"/>
                          <a:ea typeface="Meiryo UI" panose="020B0604030504040204" pitchFamily="50" charset="-128"/>
                        </a:rPr>
                        <a:t>に移行</a:t>
                      </a:r>
                    </a:p>
                  </a:txBody>
                  <a:tcPr marL="92214" marR="92214" marT="46102" marB="46102">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CCC"/>
                    </a:solidFill>
                  </a:tcPr>
                </a:tc>
                <a:extLst>
                  <a:ext uri="{0D108BD9-81ED-4DB2-BD59-A6C34878D82A}">
                    <a16:rowId xmlns:a16="http://schemas.microsoft.com/office/drawing/2014/main" val="4116094191"/>
                  </a:ext>
                </a:extLst>
              </a:tr>
            </a:tbl>
          </a:graphicData>
        </a:graphic>
      </p:graphicFrame>
      <p:pic>
        <p:nvPicPr>
          <p:cNvPr id="6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0754" y="6044240"/>
            <a:ext cx="2802857" cy="103714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a:extLst>
              <a:ext uri="{FF2B5EF4-FFF2-40B4-BE49-F238E27FC236}">
                <a16:creationId xmlns:a16="http://schemas.microsoft.com/office/drawing/2014/main" id="{71AB26C6-7B6B-4F05-8586-47ACE32E043B}"/>
              </a:ext>
            </a:extLst>
          </p:cNvPr>
          <p:cNvSpPr txBox="1"/>
          <p:nvPr/>
        </p:nvSpPr>
        <p:spPr>
          <a:xfrm>
            <a:off x="4690152" y="496683"/>
            <a:ext cx="595035" cy="338554"/>
          </a:xfrm>
          <a:prstGeom prst="rect">
            <a:avLst/>
          </a:prstGeom>
          <a:noFill/>
        </p:spPr>
        <p:txBody>
          <a:bodyPr wrap="none" rtlCol="0">
            <a:spAutoFit/>
          </a:bodyP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沿革</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a:extLst>
              <a:ext uri="{FF2B5EF4-FFF2-40B4-BE49-F238E27FC236}">
                <a16:creationId xmlns:a16="http://schemas.microsoft.com/office/drawing/2014/main" id="{71AB26C6-7B6B-4F05-8586-47ACE32E043B}"/>
              </a:ext>
            </a:extLst>
          </p:cNvPr>
          <p:cNvSpPr txBox="1">
            <a:spLocks noChangeAspect="1"/>
          </p:cNvSpPr>
          <p:nvPr/>
        </p:nvSpPr>
        <p:spPr>
          <a:xfrm>
            <a:off x="7583709" y="6037830"/>
            <a:ext cx="2037737" cy="261610"/>
          </a:xfrm>
          <a:prstGeom prst="rect">
            <a:avLst/>
          </a:prstGeom>
          <a:noFill/>
        </p:spPr>
        <p:txBody>
          <a:bodyPr wrap="none" rtlCol="0">
            <a:spAutoFit/>
          </a:bodyP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職員数</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269</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R3.4.1</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現在）</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71AB26C6-7B6B-4F05-8586-47ACE32E043B}"/>
              </a:ext>
            </a:extLst>
          </p:cNvPr>
          <p:cNvSpPr txBox="1"/>
          <p:nvPr/>
        </p:nvSpPr>
        <p:spPr>
          <a:xfrm>
            <a:off x="7520783" y="4309100"/>
            <a:ext cx="1954381" cy="253916"/>
          </a:xfrm>
          <a:prstGeom prst="rect">
            <a:avLst/>
          </a:prstGeom>
          <a:noFill/>
        </p:spPr>
        <p:txBody>
          <a:bodyPr wrap="none" rtlCol="0">
            <a:spAutoFit/>
          </a:bodyP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職員数</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93</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H28.4.1</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時点）</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71AB26C6-7B6B-4F05-8586-47ACE32E043B}"/>
              </a:ext>
            </a:extLst>
          </p:cNvPr>
          <p:cNvSpPr txBox="1"/>
          <p:nvPr/>
        </p:nvSpPr>
        <p:spPr>
          <a:xfrm>
            <a:off x="626084" y="4426868"/>
            <a:ext cx="2037737" cy="253916"/>
          </a:xfrm>
          <a:prstGeom prst="rect">
            <a:avLst/>
          </a:prstGeom>
          <a:noFill/>
        </p:spPr>
        <p:txBody>
          <a:bodyPr wrap="none" rtlCol="0">
            <a:spAutoFit/>
          </a:bodyP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職員数</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152</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名（</a:t>
            </a: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H28.4.1</a:t>
            </a:r>
            <a:r>
              <a:rPr kumimoji="0"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時点）</a:t>
            </a:r>
            <a:endPar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17</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
        <p:nvSpPr>
          <p:cNvPr id="15" name="テキスト ボックス 14"/>
          <p:cNvSpPr txBox="1"/>
          <p:nvPr/>
        </p:nvSpPr>
        <p:spPr>
          <a:xfrm>
            <a:off x="6522925" y="219594"/>
            <a:ext cx="3950096" cy="261610"/>
          </a:xfrm>
          <a:prstGeom prst="rect">
            <a:avLst/>
          </a:prstGeom>
          <a:noFill/>
        </p:spPr>
        <p:txBody>
          <a:bodyPr wrap="square" rtlCol="0">
            <a:spAutoFit/>
          </a:bodyP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第７回意見交換会（分科会　</a:t>
            </a:r>
            <a:r>
              <a:rPr kumimoji="1" lang="en-US" altLang="ja-JP" sz="105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2022.5.19</a:t>
            </a:r>
            <a:r>
              <a:rPr kumimoji="1" lang="ja-JP" altLang="en-US" sz="11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）資料再掲</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62559" y="81530"/>
            <a:ext cx="8382050" cy="400110"/>
          </a:xfrm>
          <a:prstGeom prst="rect">
            <a:avLst/>
          </a:prstGeom>
        </p:spPr>
        <p:txBody>
          <a:bodyPr wrap="square">
            <a:spAutoFit/>
          </a:bodyPr>
          <a:lstStyle/>
          <a:p>
            <a:r>
              <a:rPr lang="ja-JP" altLang="en-US" sz="2000" b="1" dirty="0" smtClean="0">
                <a:latin typeface="Meiryo UI" panose="020B0604030504040204" pitchFamily="50" charset="-128"/>
                <a:ea typeface="Meiryo UI" panose="020B0604030504040204" pitchFamily="50" charset="-128"/>
              </a:rPr>
              <a:t>■ 参考：大阪府・大阪市の研究所（大阪産業技術研究所）　　　　　　　　　　　　　　　</a:t>
            </a:r>
            <a:r>
              <a:rPr lang="ja-JP" altLang="en-US" sz="1100" dirty="0" smtClean="0">
                <a:latin typeface="Meiryo UI" panose="020B0604030504040204" pitchFamily="50" charset="-128"/>
                <a:ea typeface="Meiryo UI" panose="020B0604030504040204" pitchFamily="50" charset="-128"/>
              </a:rPr>
              <a:t>　　　　　　　　　　　　　　　　　　　　　　　　　　　　　　　　　　　　　　　　　　</a:t>
            </a:r>
            <a:endParaRPr lang="ja-JP" altLang="en-US"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3778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84223" y="818331"/>
            <a:ext cx="4273927" cy="400110"/>
          </a:xfrm>
          <a:prstGeom prst="rect">
            <a:avLst/>
          </a:prstGeom>
        </p:spPr>
        <p:txBody>
          <a:bodyPr wrap="none">
            <a:spAutoFit/>
          </a:bodyP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基本理念・行動指針</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2019</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25</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日制定）</a:t>
            </a: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1294" y="650112"/>
            <a:ext cx="2085609" cy="568329"/>
          </a:xfrm>
          <a:prstGeom prst="rect">
            <a:avLst/>
          </a:prstGeom>
        </p:spPr>
      </p:pic>
      <p:sp>
        <p:nvSpPr>
          <p:cNvPr id="7" name="正方形/長方形 6">
            <a:extLst>
              <a:ext uri="{FF2B5EF4-FFF2-40B4-BE49-F238E27FC236}">
                <a16:creationId xmlns:a16="http://schemas.microsoft.com/office/drawing/2014/main" id="{E4C0A9DF-E2BB-45A6-84B1-C1825CF89B86}"/>
              </a:ext>
            </a:extLst>
          </p:cNvPr>
          <p:cNvSpPr/>
          <p:nvPr/>
        </p:nvSpPr>
        <p:spPr>
          <a:xfrm>
            <a:off x="672636" y="1251996"/>
            <a:ext cx="8784000" cy="5632311"/>
          </a:xfrm>
          <a:prstGeom prst="rect">
            <a:avLst/>
          </a:prstGeom>
        </p:spPr>
        <p:txBody>
          <a:bodyPr wrap="square">
            <a:spAutoFit/>
          </a:bodyPr>
          <a:lstStyle/>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基本理念</a:t>
            </a:r>
          </a:p>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大阪の地で生まれた私たちの研究所は、</a:t>
            </a:r>
            <a:r>
              <a:rPr kumimoji="0" lang="ja-JP" altLang="en-US"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mn-cs"/>
              </a:rPr>
              <a:t>総合的な技術支援</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を通じて</a:t>
            </a:r>
            <a:r>
              <a:rPr kumimoji="0" lang="ja-JP" altLang="en-US"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mn-cs"/>
              </a:rPr>
              <a:t>企業</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を支え、</a:t>
            </a:r>
            <a:r>
              <a:rPr kumimoji="0" lang="ja-JP" altLang="en-US"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mn-cs"/>
              </a:rPr>
              <a:t>地域産業の発展</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に貢献します。</a:t>
            </a:r>
            <a:endPar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行動指針</a:t>
            </a:r>
          </a:p>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幅広い産業分野に対応する中核的な公設試験研究機関として、産業界の</a:t>
            </a:r>
            <a:r>
              <a:rPr kumimoji="0" lang="ja-JP" altLang="en-US"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mn-cs"/>
              </a:rPr>
              <a:t>将来を見据えた多様な技術シーズを開発</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するとともに、</a:t>
            </a:r>
            <a:r>
              <a:rPr kumimoji="0" lang="ja-JP" altLang="en-US"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mn-cs"/>
              </a:rPr>
              <a:t>企業ニーズに即した技術的支援</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を常に提供します。</a:t>
            </a:r>
          </a:p>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高度な</a:t>
            </a:r>
            <a:r>
              <a:rPr kumimoji="0" lang="ja-JP" altLang="en-US"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mn-cs"/>
              </a:rPr>
              <a:t>技術的支援の提供</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のために、自らの</a:t>
            </a:r>
            <a:r>
              <a:rPr kumimoji="0" lang="ja-JP" altLang="en-US" b="1" i="0" u="none" strike="noStrike" kern="1200" cap="none" spc="0" normalizeH="0" baseline="0" noProof="0" dirty="0">
                <a:ln>
                  <a:noFill/>
                </a:ln>
                <a:solidFill>
                  <a:srgbClr val="00B0F0"/>
                </a:solidFill>
                <a:effectLst/>
                <a:uLnTx/>
                <a:uFillTx/>
                <a:latin typeface="HG丸ｺﾞｼｯｸM-PRO" panose="020F0600000000000000" pitchFamily="50" charset="-128"/>
                <a:ea typeface="HG丸ｺﾞｼｯｸM-PRO" panose="020F0600000000000000" pitchFamily="50" charset="-128"/>
                <a:cs typeface="+mn-cs"/>
              </a:rPr>
              <a:t>研究力・技術力・専門性の向上</a:t>
            </a: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に努めます。</a:t>
            </a:r>
          </a:p>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信頼される研究所として、法およびその精神を遵守し、高い倫理観を持って公平公正に業務を行います。</a:t>
            </a:r>
          </a:p>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安全で働きやすい職場環境を築くとともに、自らの仕事に誇りを持ち、互いに協力し合う組織をつくります。</a:t>
            </a:r>
            <a:endParaRPr kumimoji="0" lang="en-US" altLang="ja-JP"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（社会的役割）</a:t>
            </a:r>
            <a:r>
              <a:rPr kumimoji="0"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20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地域産業・企業の技術支援</a:t>
            </a:r>
            <a:endParaRPr kumimoji="0" lang="en-US" altLang="ja-JP" sz="20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（方 法 論）</a:t>
            </a:r>
            <a:r>
              <a:rPr kumimoji="0"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20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技術シーズ提供 </a:t>
            </a:r>
            <a:r>
              <a:rPr kumimoji="0" lang="en-US" altLang="ja-JP" sz="20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0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cs typeface="+mn-cs"/>
              </a:rPr>
              <a:t> 企業ニーズ対応</a:t>
            </a:r>
            <a:r>
              <a:rPr kumimoji="0"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 </a:t>
            </a:r>
            <a:r>
              <a:rPr kumimoji="0"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両面からの技術支援</a:t>
            </a:r>
            <a:endParaRPr kumimoji="0"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79969" rtl="0" eaLnBrk="1" fontAlgn="auto" latinLnBrk="0" hangingPunct="1">
              <a:lnSpc>
                <a:spcPct val="100000"/>
              </a:lnSpc>
              <a:spcBef>
                <a:spcPts val="0"/>
              </a:spcBef>
              <a:spcAft>
                <a:spcPts val="0"/>
              </a:spcAft>
              <a:buClrTx/>
              <a:buSzTx/>
              <a:buFontTx/>
              <a:buNone/>
              <a:tabLst/>
              <a:defRPr/>
            </a:pPr>
            <a:r>
              <a:rPr kumimoji="0"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0" lang="ja-JP" altLang="en-US" sz="2000" b="1" i="0" u="none" strike="noStrike" kern="1200" cap="none" spc="0" normalizeH="0" baseline="0" noProof="0" dirty="0">
                <a:ln>
                  <a:noFill/>
                </a:ln>
                <a:solidFill>
                  <a:srgbClr val="006699"/>
                </a:solidFill>
                <a:effectLst/>
                <a:uLnTx/>
                <a:uFillTx/>
                <a:latin typeface="HG丸ｺﾞｼｯｸM-PRO" panose="020F0600000000000000" pitchFamily="50" charset="-128"/>
                <a:ea typeface="HG丸ｺﾞｼｯｸM-PRO" panose="020F0600000000000000" pitchFamily="50" charset="-128"/>
                <a:cs typeface="+mn-cs"/>
              </a:rPr>
              <a:t>研究力</a:t>
            </a:r>
            <a:r>
              <a:rPr kumimoji="0" lang="en-US" altLang="ja-JP" sz="2000" b="1" i="0" u="none" strike="noStrike" kern="1200" cap="none" spc="0" normalizeH="0" baseline="0" noProof="0" dirty="0">
                <a:ln>
                  <a:noFill/>
                </a:ln>
                <a:solidFill>
                  <a:srgbClr val="006699"/>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000" b="1" i="0" u="none" strike="noStrike" kern="1200" cap="none" spc="0" normalizeH="0" baseline="0" noProof="0" dirty="0">
                <a:ln>
                  <a:noFill/>
                </a:ln>
                <a:solidFill>
                  <a:srgbClr val="006699"/>
                </a:solidFill>
                <a:effectLst/>
                <a:uLnTx/>
                <a:uFillTx/>
                <a:latin typeface="HG丸ｺﾞｼｯｸM-PRO" panose="020F0600000000000000" pitchFamily="50" charset="-128"/>
                <a:ea typeface="HG丸ｺﾞｼｯｸM-PRO" panose="020F0600000000000000" pitchFamily="50" charset="-128"/>
                <a:cs typeface="+mn-cs"/>
              </a:rPr>
              <a:t>技術力</a:t>
            </a:r>
            <a:r>
              <a:rPr kumimoji="0" lang="en-US" altLang="ja-JP" sz="2000" b="1" i="0" u="none" strike="noStrike" kern="1200" cap="none" spc="0" normalizeH="0" baseline="0" noProof="0" dirty="0">
                <a:ln>
                  <a:noFill/>
                </a:ln>
                <a:solidFill>
                  <a:srgbClr val="006699"/>
                </a:solidFill>
                <a:effectLst/>
                <a:uLnTx/>
                <a:uFillTx/>
                <a:latin typeface="HG丸ｺﾞｼｯｸM-PRO" panose="020F0600000000000000" pitchFamily="50" charset="-128"/>
                <a:ea typeface="HG丸ｺﾞｼｯｸM-PRO" panose="020F0600000000000000" pitchFamily="50" charset="-128"/>
                <a:cs typeface="+mn-cs"/>
              </a:rPr>
              <a:t>/</a:t>
            </a:r>
            <a:r>
              <a:rPr kumimoji="0" lang="ja-JP" altLang="en-US" sz="2000" b="1" i="0" u="none" strike="noStrike" kern="1200" cap="none" spc="0" normalizeH="0" baseline="0" noProof="0" dirty="0">
                <a:ln>
                  <a:noFill/>
                </a:ln>
                <a:solidFill>
                  <a:srgbClr val="006699"/>
                </a:solidFill>
                <a:effectLst/>
                <a:uLnTx/>
                <a:uFillTx/>
                <a:latin typeface="HG丸ｺﾞｼｯｸM-PRO" panose="020F0600000000000000" pitchFamily="50" charset="-128"/>
                <a:ea typeface="HG丸ｺﾞｼｯｸM-PRO" panose="020F0600000000000000" pitchFamily="50" charset="-128"/>
                <a:cs typeface="+mn-cs"/>
              </a:rPr>
              <a:t>専門性の向上 </a:t>
            </a:r>
            <a:r>
              <a:rPr kumimoji="0"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次の準備</a:t>
            </a:r>
          </a:p>
        </p:txBody>
      </p:sp>
      <p:sp>
        <p:nvSpPr>
          <p:cNvPr id="8" name="下矢印 4">
            <a:extLst>
              <a:ext uri="{FF2B5EF4-FFF2-40B4-BE49-F238E27FC236}">
                <a16:creationId xmlns:a16="http://schemas.microsoft.com/office/drawing/2014/main" id="{45FB3707-456B-4D19-9948-F15262E3DCEC}"/>
              </a:ext>
            </a:extLst>
          </p:cNvPr>
          <p:cNvSpPr/>
          <p:nvPr/>
        </p:nvSpPr>
        <p:spPr>
          <a:xfrm>
            <a:off x="4569684" y="5087913"/>
            <a:ext cx="989905" cy="5291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79969" rtl="0" eaLnBrk="1" fontAlgn="auto" latinLnBrk="0" hangingPunct="1">
              <a:lnSpc>
                <a:spcPct val="100000"/>
              </a:lnSpc>
              <a:spcBef>
                <a:spcPts val="0"/>
              </a:spcBef>
              <a:spcAft>
                <a:spcPts val="0"/>
              </a:spcAft>
              <a:buClrTx/>
              <a:buSzTx/>
              <a:buFontTx/>
              <a:buNone/>
              <a:tabLst/>
              <a:defRPr/>
            </a:pPr>
            <a:endParaRPr kumimoji="1" lang="ja-JP" altLang="en-US" sz="189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11" name="直線コネクタ 10">
            <a:extLst>
              <a:ext uri="{FF2B5EF4-FFF2-40B4-BE49-F238E27FC236}">
                <a16:creationId xmlns:a16="http://schemas.microsoft.com/office/drawing/2014/main" id="{15303DEA-EC2D-4F63-A854-B768BA4F3849}"/>
              </a:ext>
            </a:extLst>
          </p:cNvPr>
          <p:cNvCxnSpPr/>
          <p:nvPr/>
        </p:nvCxnSpPr>
        <p:spPr>
          <a:xfrm>
            <a:off x="537039" y="1251996"/>
            <a:ext cx="905519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ー 1"/>
          <p:cNvSpPr txBox="1">
            <a:spLocks/>
          </p:cNvSpPr>
          <p:nvPr/>
        </p:nvSpPr>
        <p:spPr>
          <a:xfrm>
            <a:off x="8058150" y="6884307"/>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18</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6925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93431" y="590865"/>
            <a:ext cx="9152930" cy="6484399"/>
          </a:xfrm>
          <a:prstGeom prst="roundRect">
            <a:avLst>
              <a:gd name="adj" fmla="val 52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77930" indent="-299982">
              <a:spcBef>
                <a:spcPts val="630"/>
              </a:spcBef>
              <a:buFont typeface="Wingdings" panose="05000000000000000000" pitchFamily="2" charset="2"/>
              <a:buChar char="Ø"/>
            </a:pPr>
            <a:r>
              <a:rPr kumimoji="1" lang="ja-JP" altLang="en-US" sz="1470" dirty="0" smtClean="0">
                <a:solidFill>
                  <a:schemeClr val="tx1"/>
                </a:solidFill>
                <a:latin typeface="Meiryo UI" panose="020B0604030504040204" pitchFamily="50" charset="-128"/>
                <a:ea typeface="Meiryo UI" panose="020B0604030504040204" pitchFamily="50" charset="-128"/>
              </a:rPr>
              <a:t>日本</a:t>
            </a:r>
            <a:r>
              <a:rPr kumimoji="1" lang="ja-JP" altLang="en-US" sz="1470" dirty="0">
                <a:solidFill>
                  <a:schemeClr val="tx1"/>
                </a:solidFill>
                <a:latin typeface="Meiryo UI" panose="020B0604030504040204" pitchFamily="50" charset="-128"/>
                <a:ea typeface="Meiryo UI" panose="020B0604030504040204" pitchFamily="50" charset="-128"/>
              </a:rPr>
              <a:t>は都道府県の規模や予算が大きすぎる</a:t>
            </a:r>
            <a:r>
              <a:rPr kumimoji="1" lang="ja-JP" altLang="en-US" sz="1470" dirty="0" smtClean="0">
                <a:solidFill>
                  <a:schemeClr val="tx1"/>
                </a:solidFill>
                <a:latin typeface="Meiryo UI" panose="020B0604030504040204" pitchFamily="50" charset="-128"/>
                <a:ea typeface="Meiryo UI" panose="020B0604030504040204" pitchFamily="50" charset="-128"/>
              </a:rPr>
              <a:t>。</a:t>
            </a:r>
            <a:r>
              <a:rPr kumimoji="1" lang="ja-JP" altLang="en-US" sz="1470" dirty="0">
                <a:solidFill>
                  <a:schemeClr val="tx1"/>
                </a:solidFill>
                <a:latin typeface="Meiryo UI" panose="020B0604030504040204" pitchFamily="50" charset="-128"/>
                <a:ea typeface="Meiryo UI" panose="020B0604030504040204" pitchFamily="50" charset="-128"/>
              </a:rPr>
              <a:t>それを</a:t>
            </a:r>
            <a:r>
              <a:rPr kumimoji="1" lang="ja-JP" altLang="en-US" sz="1470" dirty="0" smtClean="0">
                <a:solidFill>
                  <a:schemeClr val="tx1"/>
                </a:solidFill>
                <a:latin typeface="Meiryo UI" panose="020B0604030504040204" pitchFamily="50" charset="-128"/>
                <a:ea typeface="Meiryo UI" panose="020B0604030504040204" pitchFamily="50" charset="-128"/>
              </a:rPr>
              <a:t>縮小</a:t>
            </a:r>
            <a:r>
              <a:rPr kumimoji="1" lang="ja-JP" altLang="en-US" sz="1470" dirty="0">
                <a:solidFill>
                  <a:schemeClr val="tx1"/>
                </a:solidFill>
                <a:latin typeface="Meiryo UI" panose="020B0604030504040204" pitchFamily="50" charset="-128"/>
                <a:ea typeface="Meiryo UI" panose="020B0604030504040204" pitchFamily="50" charset="-128"/>
              </a:rPr>
              <a:t>する方法論が広域連携であるというように認識している</a:t>
            </a:r>
            <a:r>
              <a:rPr kumimoji="1" lang="ja-JP" altLang="en-US" sz="1470" dirty="0" smtClean="0">
                <a:solidFill>
                  <a:schemeClr val="tx1"/>
                </a:solidFill>
                <a:latin typeface="Meiryo UI" panose="020B0604030504040204" pitchFamily="50" charset="-128"/>
                <a:ea typeface="Meiryo UI" panose="020B0604030504040204" pitchFamily="50" charset="-128"/>
              </a:rPr>
              <a:t>。</a:t>
            </a:r>
            <a:endParaRPr kumimoji="1" lang="en-US" altLang="ja-JP" sz="1470" dirty="0" smtClean="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endParaRPr kumimoji="1" lang="en-US" altLang="ja-JP" sz="1470" dirty="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r>
              <a:rPr kumimoji="1" lang="ja-JP" altLang="en-US" sz="1470" dirty="0">
                <a:solidFill>
                  <a:schemeClr val="tx1"/>
                </a:solidFill>
                <a:latin typeface="Meiryo UI" panose="020B0604030504040204" pitchFamily="50" charset="-128"/>
                <a:ea typeface="Meiryo UI" panose="020B0604030504040204" pitchFamily="50" charset="-128"/>
              </a:rPr>
              <a:t>大阪大学</a:t>
            </a:r>
            <a:r>
              <a:rPr kumimoji="1" lang="ja-JP" altLang="en-US" sz="1470" dirty="0" smtClean="0">
                <a:solidFill>
                  <a:schemeClr val="tx1"/>
                </a:solidFill>
                <a:latin typeface="Meiryo UI" panose="020B0604030504040204" pitchFamily="50" charset="-128"/>
                <a:ea typeface="Meiryo UI" panose="020B0604030504040204" pitchFamily="50" charset="-128"/>
              </a:rPr>
              <a:t>があって、神戸の再生医療があって、ライフサイエンス</a:t>
            </a:r>
            <a:r>
              <a:rPr kumimoji="1" lang="ja-JP" altLang="en-US" sz="1470" dirty="0">
                <a:solidFill>
                  <a:schemeClr val="tx1"/>
                </a:solidFill>
                <a:latin typeface="Meiryo UI" panose="020B0604030504040204" pitchFamily="50" charset="-128"/>
                <a:ea typeface="Meiryo UI" panose="020B0604030504040204" pitchFamily="50" charset="-128"/>
              </a:rPr>
              <a:t>のクラスターがあるのに府県をまたがった連携ができていないので、「関西といえばライフサイエンス」と呼ばれるほどにはなっていない。道路環境の整備も連携できておらず、各自治体がバラバラに取り組んできた結果。広域的な</a:t>
            </a:r>
            <a:r>
              <a:rPr kumimoji="1" lang="ja-JP" altLang="en-US" sz="1470" dirty="0" smtClean="0">
                <a:solidFill>
                  <a:schemeClr val="tx1"/>
                </a:solidFill>
                <a:latin typeface="Meiryo UI" panose="020B0604030504040204" pitchFamily="50" charset="-128"/>
                <a:ea typeface="Meiryo UI" panose="020B0604030504040204" pitchFamily="50" charset="-128"/>
              </a:rPr>
              <a:t>取組みは</a:t>
            </a:r>
            <a:r>
              <a:rPr kumimoji="1" lang="ja-JP" altLang="en-US" sz="1470" dirty="0">
                <a:solidFill>
                  <a:schemeClr val="tx1"/>
                </a:solidFill>
                <a:latin typeface="Meiryo UI" panose="020B0604030504040204" pitchFamily="50" charset="-128"/>
                <a:ea typeface="Meiryo UI" panose="020B0604030504040204" pitchFamily="50" charset="-128"/>
              </a:rPr>
              <a:t>、各府県の裁量</a:t>
            </a:r>
            <a:r>
              <a:rPr kumimoji="1" lang="ja-JP" altLang="en-US" sz="1470" dirty="0" smtClean="0">
                <a:solidFill>
                  <a:schemeClr val="tx1"/>
                </a:solidFill>
                <a:latin typeface="Meiryo UI" panose="020B0604030504040204" pitchFamily="50" charset="-128"/>
                <a:ea typeface="Meiryo UI" panose="020B0604030504040204" pitchFamily="50" charset="-128"/>
              </a:rPr>
              <a:t>を縮小させていくと</a:t>
            </a:r>
            <a:r>
              <a:rPr kumimoji="1" lang="ja-JP" altLang="en-US" sz="1470" dirty="0">
                <a:solidFill>
                  <a:schemeClr val="tx1"/>
                </a:solidFill>
                <a:latin typeface="Meiryo UI" panose="020B0604030504040204" pitchFamily="50" charset="-128"/>
                <a:ea typeface="Meiryo UI" panose="020B0604030504040204" pitchFamily="50" charset="-128"/>
              </a:rPr>
              <a:t>いう考え方が広域連携の前提となるのではないか</a:t>
            </a:r>
            <a:r>
              <a:rPr kumimoji="1" lang="ja-JP" altLang="en-US" sz="1470" dirty="0" smtClean="0">
                <a:solidFill>
                  <a:schemeClr val="tx1"/>
                </a:solidFill>
                <a:latin typeface="Meiryo UI" panose="020B0604030504040204" pitchFamily="50" charset="-128"/>
                <a:ea typeface="Meiryo UI" panose="020B0604030504040204" pitchFamily="50" charset="-128"/>
              </a:rPr>
              <a:t>。</a:t>
            </a:r>
            <a:endParaRPr kumimoji="1" lang="en-US" altLang="ja-JP" sz="1470" dirty="0" smtClean="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endParaRPr kumimoji="1" lang="en-US" altLang="ja-JP" sz="1470" dirty="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r>
              <a:rPr kumimoji="1" lang="ja-JP" altLang="en-US" sz="1470" dirty="0">
                <a:solidFill>
                  <a:schemeClr val="tx1"/>
                </a:solidFill>
                <a:latin typeface="Meiryo UI" panose="020B0604030504040204" pitchFamily="50" charset="-128"/>
                <a:ea typeface="Meiryo UI" panose="020B0604030504040204" pitchFamily="50" charset="-128"/>
              </a:rPr>
              <a:t>抽象的にいうなら、府県を超えた広域連携は規模の経済の理論。そうした観点で、府県を超えて実施した場合に規模の経済が働くかどうか考えるべき</a:t>
            </a:r>
            <a:r>
              <a:rPr kumimoji="1" lang="ja-JP" altLang="en-US" sz="1470" dirty="0" smtClean="0">
                <a:solidFill>
                  <a:schemeClr val="tx1"/>
                </a:solidFill>
                <a:latin typeface="Meiryo UI" panose="020B0604030504040204" pitchFamily="50" charset="-128"/>
                <a:ea typeface="Meiryo UI" panose="020B0604030504040204" pitchFamily="50" charset="-128"/>
              </a:rPr>
              <a:t>。</a:t>
            </a:r>
            <a:endParaRPr kumimoji="1" lang="en-US" altLang="ja-JP" sz="1470" dirty="0" smtClean="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endParaRPr kumimoji="1" lang="en-US" altLang="ja-JP" sz="1470" dirty="0" smtClean="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endParaRPr kumimoji="1" lang="en-US" altLang="ja-JP" sz="1470" dirty="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r>
              <a:rPr kumimoji="1" lang="ja-JP" altLang="en-US" sz="1470" dirty="0" smtClean="0">
                <a:solidFill>
                  <a:schemeClr val="tx1"/>
                </a:solidFill>
                <a:latin typeface="Meiryo UI" panose="020B0604030504040204" pitchFamily="50" charset="-128"/>
                <a:ea typeface="Meiryo UI" panose="020B0604030504040204" pitchFamily="50" charset="-128"/>
              </a:rPr>
              <a:t>関西広域連合は、各構成自治体にとってプラスアルファとなる政策は行いやすいが、各構成自治体で何かをスクラップする政策は進まない。関西広域連合は、勧告権があるのに使っていない。また、議員も各構成自治体の議員との兼務となっており、一元的な政策を行うのが困難。一元的な政策を行うためには、各構成自治体の事務をスクラップできる体制を整える必要がある。理事会のなかに首長が入るのも一つ。</a:t>
            </a:r>
            <a:endParaRPr kumimoji="1" lang="en-US" altLang="ja-JP" sz="1470" dirty="0" smtClean="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endParaRPr kumimoji="1" lang="en-US" altLang="ja-JP" sz="1470" dirty="0" smtClean="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r>
              <a:rPr kumimoji="1" lang="ja-JP" altLang="en-US" sz="1470" dirty="0" smtClean="0">
                <a:solidFill>
                  <a:schemeClr val="tx1"/>
                </a:solidFill>
                <a:latin typeface="Meiryo UI" panose="020B0604030504040204" pitchFamily="50" charset="-128"/>
                <a:ea typeface="Meiryo UI" panose="020B0604030504040204" pitchFamily="50" charset="-128"/>
              </a:rPr>
              <a:t>道州制議論のなかでも、都道府県は小さすぎるという議論があった。一方で、広域連携へのニーズは地域差があり、適切な範囲はどれくらいかというのは難しい。</a:t>
            </a:r>
            <a:endParaRPr kumimoji="1" lang="en-US" altLang="ja-JP" sz="1470" dirty="0" smtClean="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endParaRPr kumimoji="1" lang="en-US" altLang="ja-JP" sz="1470" dirty="0" smtClean="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r>
              <a:rPr kumimoji="1" lang="ja-JP" altLang="en-US" sz="1470" dirty="0" smtClean="0">
                <a:solidFill>
                  <a:schemeClr val="tx1"/>
                </a:solidFill>
                <a:latin typeface="Meiryo UI" panose="020B0604030504040204" pitchFamily="50" charset="-128"/>
                <a:ea typeface="Meiryo UI" panose="020B0604030504040204" pitchFamily="50" charset="-128"/>
              </a:rPr>
              <a:t>関西広域連合の役割について、合意形成の場としての評価はできるが、それで足りるのか。成長や産業振興の観点からすると、少し大きすぎるとも考えられる。</a:t>
            </a:r>
            <a:endParaRPr kumimoji="1" lang="en-US" altLang="ja-JP" sz="1470" dirty="0" smtClean="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93431" y="169001"/>
            <a:ext cx="9315167" cy="419474"/>
          </a:xfrm>
          <a:prstGeom prst="rect">
            <a:avLst/>
          </a:prstGeom>
          <a:noFill/>
        </p:spPr>
        <p:txBody>
          <a:bodyPr wrap="square" rtlCol="0">
            <a:spAutoFit/>
          </a:bodyPr>
          <a:lstStyle/>
          <a:p>
            <a:r>
              <a:rPr kumimoji="1" lang="ja-JP" altLang="en-US" sz="2126" b="1" dirty="0">
                <a:latin typeface="Meiryo UI" panose="020B0604030504040204" pitchFamily="50" charset="-128"/>
                <a:ea typeface="Meiryo UI" panose="020B0604030504040204" pitchFamily="50" charset="-128"/>
              </a:rPr>
              <a:t>■　</a:t>
            </a:r>
            <a:r>
              <a:rPr kumimoji="1" lang="ja-JP" altLang="en-US" sz="2126" b="1" dirty="0" smtClean="0">
                <a:latin typeface="Meiryo UI" panose="020B0604030504040204" pitchFamily="50" charset="-128"/>
                <a:ea typeface="Meiryo UI" panose="020B0604030504040204" pitchFamily="50" charset="-128"/>
              </a:rPr>
              <a:t>第８回意見交換会（分科会　</a:t>
            </a:r>
            <a:r>
              <a:rPr kumimoji="1" lang="en-US" altLang="ja-JP" sz="2126" b="1" dirty="0" smtClean="0">
                <a:latin typeface="Meiryo UI" panose="020B0604030504040204" pitchFamily="50" charset="-128"/>
                <a:ea typeface="Meiryo UI" panose="020B0604030504040204" pitchFamily="50" charset="-128"/>
              </a:rPr>
              <a:t>5.25</a:t>
            </a:r>
            <a:r>
              <a:rPr kumimoji="1" lang="ja-JP" altLang="en-US" sz="2126" b="1" dirty="0" smtClean="0">
                <a:latin typeface="Meiryo UI" panose="020B0604030504040204" pitchFamily="50" charset="-128"/>
                <a:ea typeface="Meiryo UI" panose="020B0604030504040204" pitchFamily="50" charset="-128"/>
              </a:rPr>
              <a:t>）「</a:t>
            </a:r>
            <a:r>
              <a:rPr kumimoji="1" lang="ja-JP" altLang="en-US" sz="2126" b="1" dirty="0">
                <a:latin typeface="Meiryo UI" panose="020B0604030504040204" pitchFamily="50" charset="-128"/>
                <a:ea typeface="Meiryo UI" panose="020B0604030504040204" pitchFamily="50" charset="-128"/>
              </a:rPr>
              <a:t>広域</a:t>
            </a:r>
            <a:r>
              <a:rPr kumimoji="1" lang="ja-JP" altLang="en-US" sz="2126" b="1" dirty="0" smtClean="0">
                <a:latin typeface="Meiryo UI" panose="020B0604030504040204" pitchFamily="50" charset="-128"/>
                <a:ea typeface="Meiryo UI" panose="020B0604030504040204" pitchFamily="50" charset="-128"/>
              </a:rPr>
              <a:t>機能」関係　主な議論</a:t>
            </a:r>
            <a:endParaRPr kumimoji="1" lang="ja-JP" altLang="en-US" sz="2126" b="1" dirty="0">
              <a:latin typeface="Meiryo UI" panose="020B0604030504040204" pitchFamily="50" charset="-128"/>
              <a:ea typeface="Meiryo UI" panose="020B0604030504040204" pitchFamily="50" charset="-128"/>
            </a:endParaRPr>
          </a:p>
        </p:txBody>
      </p:sp>
      <p:sp>
        <p:nvSpPr>
          <p:cNvPr id="5" name="正方形/長方形 4"/>
          <p:cNvSpPr/>
          <p:nvPr/>
        </p:nvSpPr>
        <p:spPr>
          <a:xfrm>
            <a:off x="0" y="691718"/>
            <a:ext cx="2743200" cy="389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広域</a:t>
            </a:r>
            <a:r>
              <a:rPr kumimoji="1" lang="ja-JP" altLang="en-US" sz="1600" dirty="0" smtClean="0">
                <a:solidFill>
                  <a:schemeClr val="tx1"/>
                </a:solidFill>
                <a:latin typeface="Meiryo UI" panose="020B0604030504040204" pitchFamily="50" charset="-128"/>
                <a:ea typeface="Meiryo UI" panose="020B0604030504040204" pitchFamily="50" charset="-128"/>
              </a:rPr>
              <a:t>連携の考え方</a:t>
            </a:r>
            <a:r>
              <a:rPr kumimoji="1" lang="en-US" altLang="ja-JP" sz="1600" dirty="0" smtClean="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6" name="正方形/長方形 5"/>
          <p:cNvSpPr/>
          <p:nvPr/>
        </p:nvSpPr>
        <p:spPr>
          <a:xfrm>
            <a:off x="231194" y="3540591"/>
            <a:ext cx="1886055" cy="389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関西広域連合</a:t>
            </a:r>
            <a:r>
              <a:rPr kumimoji="1" lang="en-US" altLang="ja-JP" sz="1600" dirty="0" smtClean="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9"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899313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p:cNvSpPr txBox="1"/>
          <p:nvPr/>
        </p:nvSpPr>
        <p:spPr>
          <a:xfrm>
            <a:off x="616954" y="410013"/>
            <a:ext cx="8925434" cy="6732000"/>
          </a:xfrm>
          <a:prstGeom prst="rect">
            <a:avLst/>
          </a:prstGeom>
          <a:noFill/>
          <a:ln>
            <a:solidFill>
              <a:schemeClr val="accent1"/>
            </a:solidFill>
            <a:prstDash val="sysDot"/>
          </a:ln>
        </p:spPr>
        <p:txBody>
          <a:bodyPr wrap="square" lIns="37792" tIns="75583" rIns="75583" bIns="0" rtlCol="0" anchor="t" anchorCtr="0">
            <a:spAutoFit/>
          </a:bodyPr>
          <a:lstStyle/>
          <a:p>
            <a:pPr marL="137491" indent="-137491" defTabSz="479969">
              <a:lnSpc>
                <a:spcPts val="1890"/>
              </a:lnSpc>
              <a:spcBef>
                <a:spcPts val="630"/>
              </a:spcBef>
            </a:pPr>
            <a:r>
              <a:rPr lang="en-US" altLang="ja-JP" sz="1680" dirty="0">
                <a:solidFill>
                  <a:prstClr val="black"/>
                </a:solidFill>
                <a:latin typeface="Meiryo UI"/>
                <a:ea typeface="Meiryo UI"/>
              </a:rPr>
              <a:t>【</a:t>
            </a:r>
            <a:r>
              <a:rPr lang="ja-JP" altLang="en-US" sz="1680" dirty="0">
                <a:solidFill>
                  <a:prstClr val="black"/>
                </a:solidFill>
                <a:latin typeface="Meiryo UI"/>
                <a:ea typeface="Meiryo UI"/>
              </a:rPr>
              <a:t>事業・機能</a:t>
            </a:r>
            <a:r>
              <a:rPr lang="en-US" altLang="ja-JP" sz="1680" dirty="0">
                <a:solidFill>
                  <a:prstClr val="black"/>
                </a:solidFill>
                <a:latin typeface="Meiryo UI"/>
                <a:ea typeface="Meiryo UI"/>
              </a:rPr>
              <a:t>】</a:t>
            </a:r>
          </a:p>
          <a:p>
            <a:pPr marL="137491" indent="-137491" defTabSz="479969">
              <a:lnSpc>
                <a:spcPts val="1890"/>
              </a:lnSpc>
              <a:spcBef>
                <a:spcPts val="630"/>
              </a:spcBef>
            </a:pPr>
            <a:r>
              <a:rPr lang="ja-JP" altLang="en-US" sz="1680" dirty="0">
                <a:solidFill>
                  <a:prstClr val="black"/>
                </a:solidFill>
                <a:latin typeface="Meiryo UI"/>
                <a:ea typeface="Meiryo UI"/>
              </a:rPr>
              <a:t>〇</a:t>
            </a:r>
            <a:r>
              <a:rPr lang="ja-JP" altLang="en-US" sz="1680" u="sng" dirty="0">
                <a:solidFill>
                  <a:prstClr val="black"/>
                </a:solidFill>
                <a:latin typeface="Meiryo UI"/>
                <a:ea typeface="Meiryo UI"/>
              </a:rPr>
              <a:t>関西をけん引する施策・イベントを関西広域連合が主体となる事業として実施</a:t>
            </a:r>
            <a:r>
              <a:rPr lang="ja-JP" altLang="en-US" sz="1680" dirty="0">
                <a:solidFill>
                  <a:prstClr val="black"/>
                </a:solidFill>
                <a:latin typeface="Meiryo UI"/>
                <a:ea typeface="Meiryo UI"/>
              </a:rPr>
              <a:t>する。</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en-US" altLang="ja-JP" sz="1680" dirty="0">
                <a:solidFill>
                  <a:prstClr val="black"/>
                </a:solidFill>
                <a:latin typeface="Meiryo UI"/>
                <a:ea typeface="Meiryo UI"/>
              </a:rPr>
              <a:t> </a:t>
            </a:r>
            <a:r>
              <a:rPr lang="ja-JP" altLang="en-US" sz="1680" dirty="0">
                <a:solidFill>
                  <a:prstClr val="black"/>
                </a:solidFill>
                <a:latin typeface="Meiryo UI"/>
                <a:ea typeface="Meiryo UI"/>
              </a:rPr>
              <a:t>　・</a:t>
            </a:r>
            <a:r>
              <a:rPr lang="ja-JP" altLang="en-US" sz="1680" u="sng" dirty="0">
                <a:solidFill>
                  <a:prstClr val="black"/>
                </a:solidFill>
                <a:latin typeface="Meiryo UI"/>
                <a:ea typeface="Meiryo UI"/>
              </a:rPr>
              <a:t>関西万博　・</a:t>
            </a:r>
            <a:r>
              <a:rPr lang="en-US" altLang="ja-JP" sz="1680" u="sng" dirty="0">
                <a:solidFill>
                  <a:prstClr val="black"/>
                </a:solidFill>
                <a:latin typeface="Meiryo UI"/>
                <a:ea typeface="Meiryo UI"/>
              </a:rPr>
              <a:t>IR</a:t>
            </a:r>
            <a:r>
              <a:rPr lang="ja-JP" altLang="en-US" sz="1680" u="sng" dirty="0">
                <a:solidFill>
                  <a:prstClr val="black"/>
                </a:solidFill>
                <a:latin typeface="Meiryo UI"/>
                <a:ea typeface="Meiryo UI"/>
              </a:rPr>
              <a:t>（統合型リゾート）</a:t>
            </a:r>
            <a:r>
              <a:rPr lang="ja-JP" altLang="en-US" sz="1680" dirty="0">
                <a:solidFill>
                  <a:prstClr val="black"/>
                </a:solidFill>
                <a:latin typeface="Meiryo UI"/>
                <a:ea typeface="Meiryo UI"/>
              </a:rPr>
              <a:t>　・</a:t>
            </a:r>
            <a:r>
              <a:rPr lang="ja-JP" altLang="en-US" sz="1680" u="sng" dirty="0">
                <a:solidFill>
                  <a:prstClr val="black"/>
                </a:solidFill>
                <a:latin typeface="Meiryo UI"/>
                <a:ea typeface="Meiryo UI"/>
              </a:rPr>
              <a:t>国際金融都市</a:t>
            </a:r>
            <a:r>
              <a:rPr lang="ja-JP" altLang="en-US" sz="1680" dirty="0">
                <a:solidFill>
                  <a:prstClr val="black"/>
                </a:solidFill>
                <a:latin typeface="Meiryo UI"/>
                <a:ea typeface="Meiryo UI"/>
              </a:rPr>
              <a:t>　・</a:t>
            </a:r>
            <a:r>
              <a:rPr lang="ja-JP" altLang="en-US" sz="1680" u="sng" dirty="0">
                <a:solidFill>
                  <a:prstClr val="black"/>
                </a:solidFill>
                <a:latin typeface="Meiryo UI"/>
                <a:ea typeface="Meiryo UI"/>
              </a:rPr>
              <a:t>南海トラフ地震対策</a:t>
            </a:r>
            <a:endParaRPr lang="en-US" altLang="ja-JP" sz="1680" u="sng" dirty="0">
              <a:solidFill>
                <a:prstClr val="black"/>
              </a:solidFill>
              <a:latin typeface="Meiryo UI"/>
              <a:ea typeface="Meiryo UI"/>
            </a:endParaRPr>
          </a:p>
          <a:p>
            <a:pPr marL="137491" indent="-137491" defTabSz="479969">
              <a:lnSpc>
                <a:spcPts val="1890"/>
              </a:lnSpc>
              <a:spcBef>
                <a:spcPts val="630"/>
              </a:spcBef>
            </a:pPr>
            <a:r>
              <a:rPr lang="ja-JP" altLang="en-US" sz="1680" dirty="0">
                <a:solidFill>
                  <a:prstClr val="black"/>
                </a:solidFill>
                <a:latin typeface="Meiryo UI"/>
                <a:ea typeface="Meiryo UI"/>
              </a:rPr>
              <a:t>〇社会経済の持続可能性回復戦略として、</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ja-JP" altLang="en-US" sz="1680" dirty="0">
                <a:solidFill>
                  <a:prstClr val="black"/>
                </a:solidFill>
                <a:latin typeface="Meiryo UI"/>
                <a:ea typeface="Meiryo UI"/>
              </a:rPr>
              <a:t>　 ・</a:t>
            </a:r>
            <a:r>
              <a:rPr lang="ja-JP" altLang="en-US" sz="1680" u="sng" dirty="0">
                <a:solidFill>
                  <a:prstClr val="black"/>
                </a:solidFill>
                <a:latin typeface="Meiryo UI"/>
                <a:ea typeface="Meiryo UI"/>
              </a:rPr>
              <a:t>雇用重視の広域経済産業政策</a:t>
            </a:r>
            <a:r>
              <a:rPr lang="ja-JP" altLang="en-US" sz="1680" dirty="0">
                <a:solidFill>
                  <a:prstClr val="black"/>
                </a:solidFill>
                <a:latin typeface="Meiryo UI"/>
                <a:ea typeface="Meiryo UI"/>
              </a:rPr>
              <a:t>を展開するべき。</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ja-JP" altLang="en-US" sz="1680" dirty="0">
                <a:solidFill>
                  <a:prstClr val="black"/>
                </a:solidFill>
                <a:latin typeface="Meiryo UI"/>
                <a:ea typeface="Meiryo UI"/>
              </a:rPr>
              <a:t>　 ・</a:t>
            </a:r>
            <a:r>
              <a:rPr lang="ja-JP" altLang="en-US" sz="1680" u="sng" dirty="0">
                <a:solidFill>
                  <a:prstClr val="black"/>
                </a:solidFill>
                <a:latin typeface="Meiryo UI"/>
                <a:ea typeface="Meiryo UI"/>
              </a:rPr>
              <a:t>柔軟な広域官民連携プラットフォーム</a:t>
            </a:r>
            <a:r>
              <a:rPr lang="ja-JP" altLang="en-US" sz="1680" dirty="0">
                <a:solidFill>
                  <a:prstClr val="black"/>
                </a:solidFill>
                <a:latin typeface="Meiryo UI"/>
                <a:ea typeface="Meiryo UI"/>
              </a:rPr>
              <a:t>を形成すべき。</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en-US" altLang="ja-JP" sz="1680" dirty="0">
                <a:solidFill>
                  <a:prstClr val="black"/>
                </a:solidFill>
                <a:latin typeface="Meiryo UI"/>
                <a:ea typeface="Meiryo UI"/>
              </a:rPr>
              <a:t>   </a:t>
            </a:r>
            <a:r>
              <a:rPr lang="ja-JP" altLang="en-US" sz="1680" dirty="0">
                <a:solidFill>
                  <a:prstClr val="black"/>
                </a:solidFill>
                <a:latin typeface="Meiryo UI"/>
                <a:ea typeface="Meiryo UI"/>
              </a:rPr>
              <a:t>・広域事務に</a:t>
            </a:r>
            <a:r>
              <a:rPr lang="ja-JP" altLang="en-US" sz="1680" u="sng" dirty="0">
                <a:solidFill>
                  <a:prstClr val="black"/>
                </a:solidFill>
                <a:latin typeface="Meiryo UI"/>
                <a:ea typeface="Meiryo UI"/>
              </a:rPr>
              <a:t>広域</a:t>
            </a:r>
            <a:r>
              <a:rPr lang="en-US" altLang="ja-JP" sz="1680" u="sng" dirty="0">
                <a:solidFill>
                  <a:prstClr val="black"/>
                </a:solidFill>
                <a:latin typeface="Meiryo UI"/>
                <a:ea typeface="Meiryo UI"/>
              </a:rPr>
              <a:t>DX</a:t>
            </a:r>
            <a:r>
              <a:rPr lang="ja-JP" altLang="en-US" sz="1680" u="sng" dirty="0">
                <a:solidFill>
                  <a:prstClr val="black"/>
                </a:solidFill>
                <a:latin typeface="Meiryo UI"/>
                <a:ea typeface="Meiryo UI"/>
              </a:rPr>
              <a:t>分野</a:t>
            </a:r>
            <a:r>
              <a:rPr lang="ja-JP" altLang="en-US" sz="1680" dirty="0">
                <a:solidFill>
                  <a:prstClr val="black"/>
                </a:solidFill>
                <a:latin typeface="Meiryo UI"/>
                <a:ea typeface="Meiryo UI"/>
              </a:rPr>
              <a:t>を追加すべき。              </a:t>
            </a:r>
            <a:endParaRPr lang="en-US" altLang="ja-JP" sz="1680" dirty="0">
              <a:solidFill>
                <a:prstClr val="black"/>
              </a:solidFill>
              <a:latin typeface="Meiryo UI"/>
              <a:ea typeface="Meiryo UI"/>
            </a:endParaRPr>
          </a:p>
          <a:p>
            <a:pPr marL="137491" indent="-137491" defTabSz="479969">
              <a:lnSpc>
                <a:spcPts val="1890"/>
              </a:lnSpc>
              <a:spcBef>
                <a:spcPts val="630"/>
              </a:spcBef>
            </a:pPr>
            <a:r>
              <a:rPr lang="ja-JP" altLang="en-US" sz="1680" dirty="0">
                <a:solidFill>
                  <a:prstClr val="black"/>
                </a:solidFill>
                <a:latin typeface="Meiryo UI"/>
                <a:ea typeface="Meiryo UI"/>
              </a:rPr>
              <a:t>〇広域行政の深化のため、例えば、</a:t>
            </a:r>
            <a:r>
              <a:rPr lang="ja-JP" altLang="en-US" sz="1680" u="sng" dirty="0">
                <a:solidFill>
                  <a:prstClr val="black"/>
                </a:solidFill>
                <a:latin typeface="Meiryo UI"/>
                <a:ea typeface="Meiryo UI"/>
              </a:rPr>
              <a:t>教育と雇用を広域行政の新領域</a:t>
            </a:r>
            <a:r>
              <a:rPr lang="ja-JP" altLang="en-US" sz="1680" dirty="0">
                <a:solidFill>
                  <a:prstClr val="black"/>
                </a:solidFill>
                <a:latin typeface="Meiryo UI"/>
                <a:ea typeface="Meiryo UI"/>
              </a:rPr>
              <a:t>として追加してはどうか</a:t>
            </a:r>
            <a:endParaRPr lang="en-US" altLang="ja-JP" sz="1680" dirty="0">
              <a:solidFill>
                <a:prstClr val="black"/>
              </a:solidFill>
              <a:latin typeface="Meiryo UI"/>
              <a:ea typeface="Meiryo UI"/>
            </a:endParaRPr>
          </a:p>
          <a:p>
            <a:pPr marL="137491" indent="-137491" defTabSz="479969">
              <a:lnSpc>
                <a:spcPts val="1890"/>
              </a:lnSpc>
              <a:spcBef>
                <a:spcPts val="630"/>
              </a:spcBef>
            </a:pPr>
            <a:r>
              <a:rPr lang="ja-JP" altLang="en-US" sz="1680" dirty="0">
                <a:solidFill>
                  <a:prstClr val="black"/>
                </a:solidFill>
                <a:latin typeface="Meiryo UI"/>
                <a:ea typeface="Meiryo UI"/>
              </a:rPr>
              <a:t>〇</a:t>
            </a:r>
            <a:r>
              <a:rPr lang="ja-JP" altLang="en-US" sz="1680" u="sng" dirty="0">
                <a:solidFill>
                  <a:prstClr val="black"/>
                </a:solidFill>
                <a:latin typeface="Meiryo UI"/>
                <a:ea typeface="Meiryo UI"/>
              </a:rPr>
              <a:t>規制や基準、手続きの標準化</a:t>
            </a:r>
            <a:r>
              <a:rPr lang="ja-JP" altLang="en-US" sz="1680" dirty="0">
                <a:solidFill>
                  <a:prstClr val="black"/>
                </a:solidFill>
                <a:latin typeface="Meiryo UI"/>
                <a:ea typeface="Meiryo UI"/>
              </a:rPr>
              <a:t>や国に先行して</a:t>
            </a:r>
            <a:r>
              <a:rPr lang="ja-JP" altLang="en-US" sz="1680" u="sng" dirty="0">
                <a:solidFill>
                  <a:prstClr val="black"/>
                </a:solidFill>
                <a:latin typeface="Meiryo UI"/>
                <a:ea typeface="Meiryo UI"/>
              </a:rPr>
              <a:t>近畿の広域地方計画を策定</a:t>
            </a:r>
            <a:r>
              <a:rPr lang="ja-JP" altLang="en-US" sz="1680" dirty="0">
                <a:solidFill>
                  <a:prstClr val="black"/>
                </a:solidFill>
                <a:latin typeface="Meiryo UI"/>
                <a:ea typeface="Meiryo UI"/>
              </a:rPr>
              <a:t>してはどうか。</a:t>
            </a:r>
            <a:endParaRPr lang="en-US" altLang="ja-JP" sz="1680" dirty="0">
              <a:solidFill>
                <a:prstClr val="black"/>
              </a:solidFill>
              <a:latin typeface="Meiryo UI"/>
              <a:ea typeface="Meiryo UI"/>
            </a:endParaRPr>
          </a:p>
          <a:p>
            <a:pPr marL="137491" indent="-137491" defTabSz="479969">
              <a:lnSpc>
                <a:spcPts val="1890"/>
              </a:lnSpc>
              <a:spcBef>
                <a:spcPts val="630"/>
              </a:spcBef>
            </a:pPr>
            <a:r>
              <a:rPr lang="ja-JP" altLang="en-US" sz="1680" dirty="0">
                <a:solidFill>
                  <a:prstClr val="black"/>
                </a:solidFill>
                <a:latin typeface="Meiryo UI"/>
                <a:ea typeface="Meiryo UI"/>
              </a:rPr>
              <a:t>〇</a:t>
            </a:r>
            <a:r>
              <a:rPr lang="ja-JP" altLang="en-US" sz="1680" u="sng" dirty="0">
                <a:solidFill>
                  <a:prstClr val="black"/>
                </a:solidFill>
                <a:latin typeface="Meiryo UI"/>
                <a:ea typeface="Meiryo UI"/>
              </a:rPr>
              <a:t>首都圏バックアップ機能</a:t>
            </a:r>
            <a:r>
              <a:rPr lang="ja-JP" altLang="en-US" sz="1680" dirty="0">
                <a:solidFill>
                  <a:prstClr val="black"/>
                </a:solidFill>
                <a:latin typeface="Meiryo UI"/>
                <a:ea typeface="Meiryo UI"/>
              </a:rPr>
              <a:t>を関西が担うべきである。東京が被災した際に</a:t>
            </a:r>
            <a:r>
              <a:rPr lang="ja-JP" altLang="en-US" sz="1680" u="sng" dirty="0">
                <a:solidFill>
                  <a:prstClr val="black"/>
                </a:solidFill>
                <a:latin typeface="Meiryo UI"/>
                <a:ea typeface="Meiryo UI"/>
              </a:rPr>
              <a:t>政治・行政機能を一時的に他の</a:t>
            </a:r>
            <a:endParaRPr lang="en-US" altLang="ja-JP" sz="1680" u="sng" dirty="0">
              <a:solidFill>
                <a:prstClr val="black"/>
              </a:solidFill>
              <a:latin typeface="Meiryo UI"/>
              <a:ea typeface="Meiryo UI"/>
            </a:endParaRPr>
          </a:p>
          <a:p>
            <a:pPr marL="137491" indent="-137491" defTabSz="479969">
              <a:lnSpc>
                <a:spcPts val="1890"/>
              </a:lnSpc>
              <a:spcBef>
                <a:spcPts val="630"/>
              </a:spcBef>
            </a:pPr>
            <a:r>
              <a:rPr lang="en-US" altLang="ja-JP" sz="1680" dirty="0">
                <a:solidFill>
                  <a:prstClr val="black"/>
                </a:solidFill>
                <a:latin typeface="Meiryo UI"/>
                <a:ea typeface="Meiryo UI"/>
              </a:rPr>
              <a:t>   </a:t>
            </a:r>
            <a:r>
              <a:rPr lang="ja-JP" altLang="en-US" sz="1680" u="sng" dirty="0">
                <a:solidFill>
                  <a:prstClr val="black"/>
                </a:solidFill>
                <a:latin typeface="Meiryo UI"/>
                <a:ea typeface="Meiryo UI"/>
              </a:rPr>
              <a:t>都市に移す考え方は現在でも有効</a:t>
            </a:r>
            <a:r>
              <a:rPr lang="ja-JP" altLang="en-US" sz="1680" dirty="0">
                <a:solidFill>
                  <a:prstClr val="black"/>
                </a:solidFill>
                <a:latin typeface="Meiryo UI"/>
                <a:ea typeface="Meiryo UI"/>
              </a:rPr>
              <a:t>。</a:t>
            </a:r>
            <a:endParaRPr lang="en-US" altLang="ja-JP" sz="1680" dirty="0">
              <a:solidFill>
                <a:prstClr val="black"/>
              </a:solidFill>
              <a:latin typeface="Meiryo UI"/>
              <a:ea typeface="Meiryo UI"/>
            </a:endParaRPr>
          </a:p>
          <a:p>
            <a:pPr marL="137491" indent="-137491" defTabSz="479969">
              <a:lnSpc>
                <a:spcPts val="1890"/>
              </a:lnSpc>
              <a:spcBef>
                <a:spcPts val="630"/>
              </a:spcBef>
            </a:pPr>
            <a:r>
              <a:rPr lang="ja-JP" altLang="en-US" sz="1680" dirty="0">
                <a:solidFill>
                  <a:prstClr val="black"/>
                </a:solidFill>
                <a:latin typeface="Meiryo UI"/>
                <a:ea typeface="Meiryo UI"/>
              </a:rPr>
              <a:t>〇民間など多様な主体との連携・融合（トリプル・ヘリックス）を促進する広域プラットフォームへと進化し、</a:t>
            </a:r>
            <a:endParaRPr lang="en-US" altLang="ja-JP" sz="1680" dirty="0">
              <a:solidFill>
                <a:prstClr val="black"/>
              </a:solidFill>
              <a:latin typeface="Meiryo UI"/>
              <a:ea typeface="Meiryo UI"/>
            </a:endParaRPr>
          </a:p>
          <a:p>
            <a:pPr marL="137491" indent="-137491" defTabSz="479969">
              <a:lnSpc>
                <a:spcPts val="1890"/>
              </a:lnSpc>
              <a:spcBef>
                <a:spcPts val="630"/>
              </a:spcBef>
            </a:pPr>
            <a:r>
              <a:rPr lang="en-US" altLang="ja-JP" sz="1680" dirty="0">
                <a:solidFill>
                  <a:prstClr val="black"/>
                </a:solidFill>
                <a:latin typeface="Meiryo UI"/>
                <a:ea typeface="Meiryo UI"/>
              </a:rPr>
              <a:t>   </a:t>
            </a:r>
            <a:r>
              <a:rPr lang="ja-JP" altLang="en-US" sz="1680" dirty="0">
                <a:solidFill>
                  <a:prstClr val="black"/>
                </a:solidFill>
                <a:latin typeface="Meiryo UI"/>
                <a:ea typeface="Meiryo UI"/>
              </a:rPr>
              <a:t>創造的地域形成の中核インフラとなるべき</a:t>
            </a:r>
            <a:endParaRPr lang="en-US" altLang="ja-JP" sz="1680" dirty="0">
              <a:solidFill>
                <a:prstClr val="black"/>
              </a:solidFill>
              <a:latin typeface="Meiryo UI"/>
              <a:ea typeface="Meiryo UI"/>
            </a:endParaRPr>
          </a:p>
          <a:p>
            <a:pPr marL="137491" indent="-137491" defTabSz="479969">
              <a:lnSpc>
                <a:spcPts val="1890"/>
              </a:lnSpc>
              <a:spcBef>
                <a:spcPts val="630"/>
              </a:spcBef>
            </a:pPr>
            <a:r>
              <a:rPr lang="ja-JP" altLang="en-US" sz="1680" dirty="0">
                <a:solidFill>
                  <a:prstClr val="black"/>
                </a:solidFill>
                <a:latin typeface="Meiryo UI"/>
                <a:ea typeface="Meiryo UI"/>
              </a:rPr>
              <a:t>〇関西広域連合は区域内市町村の参画を得て、政策や活動の充実に努めることとする。</a:t>
            </a:r>
            <a:r>
              <a:rPr lang="en-US" altLang="ja-JP" sz="1680" dirty="0">
                <a:solidFill>
                  <a:prstClr val="black"/>
                </a:solidFill>
                <a:latin typeface="Meiryo UI"/>
                <a:ea typeface="Meiryo UI"/>
              </a:rPr>
              <a:t>  </a:t>
            </a:r>
          </a:p>
          <a:p>
            <a:pPr marL="137491" indent="-137491" defTabSz="479969">
              <a:lnSpc>
                <a:spcPts val="1890"/>
              </a:lnSpc>
              <a:spcBef>
                <a:spcPts val="1260"/>
              </a:spcBef>
            </a:pPr>
            <a:r>
              <a:rPr lang="en-US" altLang="ja-JP" sz="1680" dirty="0">
                <a:solidFill>
                  <a:prstClr val="black"/>
                </a:solidFill>
                <a:latin typeface="Meiryo UI"/>
                <a:ea typeface="Meiryo UI"/>
              </a:rPr>
              <a:t>【</a:t>
            </a:r>
            <a:r>
              <a:rPr lang="ja-JP" altLang="en-US" sz="1680" dirty="0">
                <a:solidFill>
                  <a:prstClr val="black"/>
                </a:solidFill>
                <a:latin typeface="Meiryo UI"/>
                <a:ea typeface="Meiryo UI"/>
              </a:rPr>
              <a:t>財源・国との関係</a:t>
            </a:r>
            <a:r>
              <a:rPr lang="en-US" altLang="ja-JP" sz="1680" dirty="0">
                <a:solidFill>
                  <a:prstClr val="black"/>
                </a:solidFill>
                <a:latin typeface="Meiryo UI"/>
                <a:ea typeface="Meiryo UI"/>
              </a:rPr>
              <a:t>】</a:t>
            </a:r>
          </a:p>
          <a:p>
            <a:pPr marL="137491" indent="-137491" defTabSz="479969">
              <a:lnSpc>
                <a:spcPts val="1890"/>
              </a:lnSpc>
              <a:spcBef>
                <a:spcPts val="315"/>
              </a:spcBef>
            </a:pPr>
            <a:r>
              <a:rPr lang="ja-JP" altLang="en-US" sz="1680" dirty="0">
                <a:solidFill>
                  <a:prstClr val="black"/>
                </a:solidFill>
                <a:latin typeface="Meiryo UI"/>
                <a:ea typeface="Meiryo UI"/>
              </a:rPr>
              <a:t>〇関西が独自に新たな政策を遂行するためには、国との連携が不可欠になることから、</a:t>
            </a:r>
            <a:r>
              <a:rPr lang="ja-JP" altLang="en-US" sz="1680" u="sng" dirty="0">
                <a:solidFill>
                  <a:prstClr val="black"/>
                </a:solidFill>
                <a:latin typeface="Meiryo UI"/>
                <a:ea typeface="Meiryo UI"/>
              </a:rPr>
              <a:t>「関西広域連合担　</a:t>
            </a:r>
            <a:endParaRPr lang="en-US" altLang="ja-JP" sz="1680" u="sng" dirty="0">
              <a:solidFill>
                <a:prstClr val="black"/>
              </a:solidFill>
              <a:latin typeface="Meiryo UI"/>
              <a:ea typeface="Meiryo UI"/>
            </a:endParaRPr>
          </a:p>
          <a:p>
            <a:pPr marL="137491" indent="-137491" defTabSz="479969">
              <a:lnSpc>
                <a:spcPts val="1890"/>
              </a:lnSpc>
              <a:spcBef>
                <a:spcPts val="315"/>
              </a:spcBef>
            </a:pPr>
            <a:r>
              <a:rPr lang="ja-JP" altLang="en-US" sz="1680" dirty="0">
                <a:solidFill>
                  <a:prstClr val="black"/>
                </a:solidFill>
                <a:latin typeface="Meiryo UI"/>
                <a:ea typeface="Meiryo UI"/>
              </a:rPr>
              <a:t>　 </a:t>
            </a:r>
            <a:r>
              <a:rPr lang="ja-JP" altLang="en-US" sz="1680" u="sng" dirty="0">
                <a:solidFill>
                  <a:prstClr val="black"/>
                </a:solidFill>
                <a:latin typeface="Meiryo UI"/>
                <a:ea typeface="Meiryo UI"/>
              </a:rPr>
              <a:t>当相」</a:t>
            </a:r>
            <a:r>
              <a:rPr lang="ja-JP" altLang="en-US" sz="1680" dirty="0">
                <a:solidFill>
                  <a:prstClr val="black"/>
                </a:solidFill>
                <a:latin typeface="Meiryo UI"/>
                <a:ea typeface="Meiryo UI"/>
              </a:rPr>
              <a:t>を創設し、関西の政策実現に向けたパイプ役を担わせるべき。</a:t>
            </a:r>
            <a:endParaRPr lang="en-US" altLang="ja-JP" sz="1680" dirty="0">
              <a:solidFill>
                <a:prstClr val="black"/>
              </a:solidFill>
              <a:latin typeface="Meiryo UI"/>
              <a:ea typeface="Meiryo UI"/>
            </a:endParaRPr>
          </a:p>
          <a:p>
            <a:pPr marL="137491" indent="-137491" defTabSz="479969">
              <a:lnSpc>
                <a:spcPts val="1890"/>
              </a:lnSpc>
              <a:spcBef>
                <a:spcPts val="315"/>
              </a:spcBef>
            </a:pPr>
            <a:r>
              <a:rPr lang="ja-JP" altLang="en-US" sz="1680" dirty="0">
                <a:solidFill>
                  <a:prstClr val="black"/>
                </a:solidFill>
                <a:latin typeface="Meiryo UI"/>
                <a:ea typeface="Meiryo UI"/>
              </a:rPr>
              <a:t>〇</a:t>
            </a:r>
            <a:r>
              <a:rPr lang="ja-JP" altLang="en-US" sz="1680" u="sng" dirty="0">
                <a:solidFill>
                  <a:prstClr val="black"/>
                </a:solidFill>
                <a:latin typeface="Meiryo UI"/>
                <a:ea typeface="Meiryo UI"/>
              </a:rPr>
              <a:t>ブロック・グラントやシティ・ディール（英国）など、地方と中央政府を結ぶ新たな「仕組み」</a:t>
            </a:r>
            <a:r>
              <a:rPr lang="ja-JP" altLang="en-US" sz="1680" dirty="0">
                <a:solidFill>
                  <a:prstClr val="black"/>
                </a:solidFill>
                <a:latin typeface="Meiryo UI"/>
                <a:ea typeface="Meiryo UI"/>
              </a:rPr>
              <a:t>が必要。</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ja-JP" altLang="en-US" sz="1680" dirty="0">
                <a:solidFill>
                  <a:prstClr val="black"/>
                </a:solidFill>
                <a:latin typeface="Meiryo UI"/>
                <a:ea typeface="Meiryo UI"/>
              </a:rPr>
              <a:t> シティ・ディールにより、中央政府と広域連合が固有の協定を締結し、権限と資金の関西広域連合への</a:t>
            </a:r>
            <a:endParaRPr lang="en-US" altLang="ja-JP" sz="1680" dirty="0">
              <a:solidFill>
                <a:prstClr val="black"/>
              </a:solidFill>
              <a:latin typeface="Meiryo UI"/>
              <a:ea typeface="Meiryo UI"/>
            </a:endParaRPr>
          </a:p>
          <a:p>
            <a:pPr marL="137491" indent="-137491" defTabSz="479969">
              <a:lnSpc>
                <a:spcPts val="1890"/>
              </a:lnSpc>
              <a:spcBef>
                <a:spcPts val="315"/>
              </a:spcBef>
            </a:pPr>
            <a:r>
              <a:rPr lang="en-US" altLang="ja-JP" sz="1680" dirty="0">
                <a:solidFill>
                  <a:prstClr val="black"/>
                </a:solidFill>
                <a:latin typeface="Meiryo UI"/>
                <a:ea typeface="Meiryo UI"/>
              </a:rPr>
              <a:t>   </a:t>
            </a:r>
            <a:r>
              <a:rPr lang="ja-JP" altLang="en-US" sz="1680" dirty="0">
                <a:solidFill>
                  <a:prstClr val="black"/>
                </a:solidFill>
                <a:latin typeface="Meiryo UI"/>
                <a:ea typeface="Meiryo UI"/>
              </a:rPr>
              <a:t>移譲を加速できる。</a:t>
            </a:r>
            <a:endParaRPr lang="en-US" altLang="ja-JP" sz="1680" dirty="0">
              <a:solidFill>
                <a:prstClr val="black"/>
              </a:solidFill>
              <a:latin typeface="Meiryo UI"/>
              <a:ea typeface="Meiryo UI"/>
            </a:endParaRPr>
          </a:p>
          <a:p>
            <a:pPr marL="137491" indent="-137491" defTabSz="479969">
              <a:lnSpc>
                <a:spcPts val="1890"/>
              </a:lnSpc>
              <a:spcBef>
                <a:spcPts val="315"/>
              </a:spcBef>
            </a:pPr>
            <a:r>
              <a:rPr lang="ja-JP" altLang="en-US" sz="1680" dirty="0">
                <a:solidFill>
                  <a:prstClr val="black"/>
                </a:solidFill>
                <a:latin typeface="Meiryo UI"/>
                <a:ea typeface="Meiryo UI"/>
              </a:rPr>
              <a:t>〇主体的にまちづくり事業を実施するため</a:t>
            </a:r>
            <a:r>
              <a:rPr lang="ja-JP" altLang="en-US" sz="1680" u="sng" dirty="0">
                <a:solidFill>
                  <a:prstClr val="black"/>
                </a:solidFill>
                <a:latin typeface="Meiryo UI"/>
                <a:ea typeface="Meiryo UI"/>
              </a:rPr>
              <a:t>地方債と受益者負担制度</a:t>
            </a:r>
            <a:r>
              <a:rPr lang="ja-JP" altLang="en-US" sz="1680" dirty="0">
                <a:solidFill>
                  <a:prstClr val="black"/>
                </a:solidFill>
                <a:latin typeface="Meiryo UI"/>
                <a:ea typeface="Meiryo UI"/>
              </a:rPr>
              <a:t>を活用し財源を確保。</a:t>
            </a:r>
            <a:endParaRPr lang="en-US" altLang="ja-JP" sz="1680" dirty="0">
              <a:solidFill>
                <a:prstClr val="black"/>
              </a:solidFill>
              <a:latin typeface="Meiryo UI"/>
              <a:ea typeface="Meiryo UI"/>
            </a:endParaRPr>
          </a:p>
          <a:p>
            <a:pPr marL="137491" indent="-137491" defTabSz="479969">
              <a:lnSpc>
                <a:spcPts val="1890"/>
              </a:lnSpc>
              <a:spcBef>
                <a:spcPts val="315"/>
              </a:spcBef>
            </a:pPr>
            <a:r>
              <a:rPr lang="ja-JP" altLang="en-US" sz="1680" dirty="0">
                <a:solidFill>
                  <a:prstClr val="black"/>
                </a:solidFill>
                <a:latin typeface="Meiryo UI"/>
                <a:ea typeface="Meiryo UI"/>
              </a:rPr>
              <a:t>〇フランスでは、</a:t>
            </a:r>
            <a:r>
              <a:rPr lang="ja-JP" altLang="en-US" sz="1680" u="sng" dirty="0">
                <a:solidFill>
                  <a:prstClr val="black"/>
                </a:solidFill>
                <a:latin typeface="Meiryo UI"/>
                <a:ea typeface="Meiryo UI"/>
              </a:rPr>
              <a:t>「国・州プロジェクト協定」</a:t>
            </a:r>
            <a:r>
              <a:rPr lang="ja-JP" altLang="en-US" sz="1680" dirty="0">
                <a:solidFill>
                  <a:prstClr val="black"/>
                </a:solidFill>
                <a:latin typeface="Meiryo UI"/>
                <a:ea typeface="Meiryo UI"/>
              </a:rPr>
              <a:t>により、国が第二の都市リヨンのプロジェクトに関わり、公共交通</a:t>
            </a:r>
            <a:endParaRPr lang="en-US" altLang="ja-JP" sz="1680" dirty="0">
              <a:solidFill>
                <a:prstClr val="black"/>
              </a:solidFill>
              <a:latin typeface="Meiryo UI"/>
              <a:ea typeface="Meiryo UI"/>
            </a:endParaRPr>
          </a:p>
          <a:p>
            <a:pPr marL="137491" indent="-137491" defTabSz="479969">
              <a:lnSpc>
                <a:spcPts val="1890"/>
              </a:lnSpc>
              <a:spcBef>
                <a:spcPts val="315"/>
              </a:spcBef>
            </a:pPr>
            <a:r>
              <a:rPr lang="ja-JP" altLang="en-US" sz="1680" dirty="0">
                <a:solidFill>
                  <a:prstClr val="black"/>
                </a:solidFill>
                <a:latin typeface="Meiryo UI"/>
                <a:ea typeface="Meiryo UI"/>
              </a:rPr>
              <a:t>　 の整備を進めた例がある。</a:t>
            </a:r>
            <a:endParaRPr lang="en-US" altLang="ja-JP" sz="1680" dirty="0">
              <a:solidFill>
                <a:prstClr val="black"/>
              </a:solidFill>
              <a:latin typeface="Meiryo UI"/>
              <a:ea typeface="Meiryo UI"/>
            </a:endParaRPr>
          </a:p>
        </p:txBody>
      </p:sp>
      <p:sp>
        <p:nvSpPr>
          <p:cNvPr id="6" name="角丸四角形 5"/>
          <p:cNvSpPr/>
          <p:nvPr/>
        </p:nvSpPr>
        <p:spPr>
          <a:xfrm>
            <a:off x="3994434" y="94285"/>
            <a:ext cx="6196705" cy="4024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defTabSz="479969"/>
            <a:r>
              <a:rPr lang="en-US" altLang="ja-JP" sz="1260" dirty="0">
                <a:solidFill>
                  <a:prstClr val="black"/>
                </a:solidFill>
                <a:latin typeface="Meiryo UI" panose="020B0604030504040204" pitchFamily="50" charset="-128"/>
                <a:ea typeface="Meiryo UI" panose="020B0604030504040204" pitchFamily="50" charset="-128"/>
              </a:rPr>
              <a:t>※</a:t>
            </a:r>
            <a:r>
              <a:rPr lang="ja-JP" altLang="en-US" sz="1260" dirty="0">
                <a:solidFill>
                  <a:prstClr val="black"/>
                </a:solidFill>
                <a:latin typeface="Meiryo UI" panose="020B0604030504040204" pitchFamily="50" charset="-128"/>
                <a:ea typeface="Meiryo UI" panose="020B0604030504040204" pitchFamily="50" charset="-128"/>
              </a:rPr>
              <a:t>「有識者提言・意見集：未来の希望を担う関西広域連合へ」から意見交換会関連を抜粋</a:t>
            </a:r>
          </a:p>
        </p:txBody>
      </p:sp>
      <p:sp>
        <p:nvSpPr>
          <p:cNvPr id="7" name="テキスト ボックス 6"/>
          <p:cNvSpPr txBox="1"/>
          <p:nvPr/>
        </p:nvSpPr>
        <p:spPr>
          <a:xfrm>
            <a:off x="26826" y="50369"/>
            <a:ext cx="6138006" cy="383182"/>
          </a:xfrm>
          <a:prstGeom prst="rect">
            <a:avLst/>
          </a:prstGeom>
          <a:noFill/>
        </p:spPr>
        <p:txBody>
          <a:bodyPr wrap="square" rtlCol="0">
            <a:spAutoFit/>
          </a:bodyPr>
          <a:lstStyle/>
          <a:p>
            <a:pPr defTabSz="479969"/>
            <a:r>
              <a:rPr kumimoji="1" lang="ja-JP" altLang="en-US" sz="1890" b="1" dirty="0" smtClean="0">
                <a:solidFill>
                  <a:prstClr val="black"/>
                </a:solidFill>
                <a:latin typeface="Meiryo UI" panose="020B0604030504040204" pitchFamily="50" charset="-128"/>
                <a:ea typeface="Meiryo UI" panose="020B0604030504040204" pitchFamily="50" charset="-128"/>
              </a:rPr>
              <a:t>■参考：関西</a:t>
            </a:r>
            <a:r>
              <a:rPr kumimoji="1" lang="ja-JP" altLang="en-US" sz="1890" b="1" dirty="0">
                <a:solidFill>
                  <a:prstClr val="black"/>
                </a:solidFill>
                <a:latin typeface="Meiryo UI" panose="020B0604030504040204" pitchFamily="50" charset="-128"/>
                <a:ea typeface="Meiryo UI" panose="020B0604030504040204" pitchFamily="50" charset="-128"/>
              </a:rPr>
              <a:t>広域連合への提言・意見</a:t>
            </a:r>
          </a:p>
        </p:txBody>
      </p:sp>
      <p:sp>
        <p:nvSpPr>
          <p:cNvPr id="8" name="テキスト ボックス 7"/>
          <p:cNvSpPr txBox="1"/>
          <p:nvPr/>
        </p:nvSpPr>
        <p:spPr>
          <a:xfrm>
            <a:off x="5749757" y="433551"/>
            <a:ext cx="3950096" cy="276999"/>
          </a:xfrm>
          <a:prstGeom prst="rect">
            <a:avLst/>
          </a:prstGeom>
          <a:noFill/>
        </p:spPr>
        <p:txBody>
          <a:bodyPr wrap="square" rtlCol="0">
            <a:spAutoFit/>
          </a:bodyPr>
          <a:lstStyle/>
          <a:p>
            <a:pPr defTabSz="479969"/>
            <a:r>
              <a:rPr kumimoji="1" lang="en-US" altLang="ja-JP" sz="1200" dirty="0" smtClean="0">
                <a:solidFill>
                  <a:prstClr val="black"/>
                </a:solidFill>
                <a:latin typeface="Meiryo UI" panose="020B0604030504040204" pitchFamily="50" charset="-128"/>
                <a:ea typeface="Meiryo UI" panose="020B0604030504040204" pitchFamily="50" charset="-128"/>
              </a:rPr>
              <a:t>※</a:t>
            </a:r>
            <a:r>
              <a:rPr kumimoji="1" lang="ja-JP" altLang="en-US" sz="1200" dirty="0" smtClean="0">
                <a:solidFill>
                  <a:prstClr val="black"/>
                </a:solidFill>
                <a:latin typeface="Meiryo UI" panose="020B0604030504040204" pitchFamily="50" charset="-128"/>
                <a:ea typeface="Meiryo UI" panose="020B0604030504040204" pitchFamily="50" charset="-128"/>
              </a:rPr>
              <a:t>第８回意見交換会（分科会　</a:t>
            </a:r>
            <a:r>
              <a:rPr kumimoji="1" lang="en-US" altLang="ja-JP" sz="1200" dirty="0" smtClean="0">
                <a:solidFill>
                  <a:prstClr val="black"/>
                </a:solidFill>
                <a:latin typeface="Meiryo UI" panose="020B0604030504040204" pitchFamily="50" charset="-128"/>
                <a:ea typeface="Meiryo UI" panose="020B0604030504040204" pitchFamily="50" charset="-128"/>
              </a:rPr>
              <a:t>2022.5.25</a:t>
            </a:r>
            <a:r>
              <a:rPr kumimoji="1" lang="ja-JP" altLang="en-US" sz="1200" dirty="0" smtClean="0">
                <a:solidFill>
                  <a:prstClr val="black"/>
                </a:solidFill>
                <a:latin typeface="Meiryo UI" panose="020B0604030504040204" pitchFamily="50" charset="-128"/>
                <a:ea typeface="Meiryo UI" panose="020B0604030504040204" pitchFamily="50" charset="-128"/>
              </a:rPr>
              <a:t>）資料再掲</a:t>
            </a:r>
            <a:endParaRPr kumimoji="1" lang="ja-JP" altLang="en-US" sz="1200" dirty="0">
              <a:solidFill>
                <a:prstClr val="black"/>
              </a:solidFill>
              <a:latin typeface="Meiryo UI" panose="020B0604030504040204" pitchFamily="50" charset="-128"/>
              <a:ea typeface="Meiryo UI" panose="020B0604030504040204" pitchFamily="50" charset="-128"/>
            </a:endParaRPr>
          </a:p>
        </p:txBody>
      </p:sp>
      <p:sp>
        <p:nvSpPr>
          <p:cNvPr id="11"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19</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28460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テキスト ボックス 61"/>
          <p:cNvSpPr txBox="1"/>
          <p:nvPr/>
        </p:nvSpPr>
        <p:spPr>
          <a:xfrm>
            <a:off x="728904" y="356436"/>
            <a:ext cx="8513473" cy="6555426"/>
          </a:xfrm>
          <a:prstGeom prst="rect">
            <a:avLst/>
          </a:prstGeom>
          <a:noFill/>
          <a:ln>
            <a:solidFill>
              <a:schemeClr val="accent1"/>
            </a:solidFill>
            <a:prstDash val="sysDot"/>
          </a:ln>
        </p:spPr>
        <p:txBody>
          <a:bodyPr wrap="square" lIns="151167" tIns="75583" rIns="141719" bIns="28344" rtlCol="0" anchor="ctr" anchorCtr="0">
            <a:spAutoFit/>
          </a:bodyPr>
          <a:lstStyle/>
          <a:p>
            <a:pPr marL="137491" indent="-137491" defTabSz="479969">
              <a:lnSpc>
                <a:spcPts val="1890"/>
              </a:lnSpc>
              <a:spcBef>
                <a:spcPts val="1260"/>
              </a:spcBef>
            </a:pPr>
            <a:r>
              <a:rPr lang="en-US" altLang="ja-JP" sz="1680" dirty="0">
                <a:solidFill>
                  <a:prstClr val="black"/>
                </a:solidFill>
                <a:latin typeface="Meiryo UI"/>
                <a:ea typeface="Meiryo UI"/>
              </a:rPr>
              <a:t>【</a:t>
            </a:r>
            <a:r>
              <a:rPr lang="ja-JP" altLang="en-US" sz="1680" dirty="0">
                <a:solidFill>
                  <a:prstClr val="black"/>
                </a:solidFill>
                <a:latin typeface="Meiryo UI"/>
                <a:ea typeface="Meiryo UI"/>
              </a:rPr>
              <a:t>道州制など</a:t>
            </a:r>
            <a:r>
              <a:rPr lang="en-US" altLang="ja-JP" sz="1680" dirty="0">
                <a:solidFill>
                  <a:prstClr val="black"/>
                </a:solidFill>
                <a:latin typeface="Meiryo UI"/>
                <a:ea typeface="Meiryo UI"/>
              </a:rPr>
              <a:t>】</a:t>
            </a:r>
          </a:p>
          <a:p>
            <a:pPr marL="137491" indent="-137491" defTabSz="479969">
              <a:lnSpc>
                <a:spcPts val="1890"/>
              </a:lnSpc>
              <a:spcBef>
                <a:spcPts val="1260"/>
              </a:spcBef>
            </a:pPr>
            <a:r>
              <a:rPr lang="ja-JP" altLang="en-US" sz="1680" dirty="0">
                <a:solidFill>
                  <a:prstClr val="black"/>
                </a:solidFill>
                <a:latin typeface="Meiryo UI"/>
                <a:ea typeface="Meiryo UI"/>
              </a:rPr>
              <a:t>〇近い将来には、「関西州」を樹立し、地方分権の先駆けとなるべきである。</a:t>
            </a:r>
            <a:br>
              <a:rPr lang="ja-JP" altLang="en-US" sz="1680" dirty="0">
                <a:solidFill>
                  <a:prstClr val="black"/>
                </a:solidFill>
                <a:latin typeface="Meiryo UI"/>
                <a:ea typeface="Meiryo UI"/>
              </a:rPr>
            </a:br>
            <a:r>
              <a:rPr lang="ja-JP" altLang="en-US" sz="1680" dirty="0">
                <a:solidFill>
                  <a:prstClr val="black"/>
                </a:solidFill>
                <a:latin typeface="Meiryo UI"/>
                <a:ea typeface="Meiryo UI"/>
              </a:rPr>
              <a:t>　・府県を存続したうえで、</a:t>
            </a:r>
            <a:r>
              <a:rPr lang="ja-JP" altLang="en-US" sz="1680" u="sng" dirty="0">
                <a:solidFill>
                  <a:prstClr val="black"/>
                </a:solidFill>
                <a:latin typeface="Meiryo UI"/>
                <a:ea typeface="Meiryo UI"/>
              </a:rPr>
              <a:t>関西広域連合を関西州に衣替えし、広域産業政策、広域インフラ整</a:t>
            </a:r>
            <a:r>
              <a:rPr lang="en-US" altLang="ja-JP" sz="1680" u="sng" dirty="0">
                <a:solidFill>
                  <a:prstClr val="black"/>
                </a:solidFill>
                <a:latin typeface="Meiryo UI"/>
                <a:ea typeface="Meiryo UI"/>
              </a:rPr>
              <a:t/>
            </a:r>
            <a:br>
              <a:rPr lang="en-US" altLang="ja-JP" sz="1680" u="sng" dirty="0">
                <a:solidFill>
                  <a:prstClr val="black"/>
                </a:solidFill>
                <a:latin typeface="Meiryo UI"/>
                <a:ea typeface="Meiryo UI"/>
              </a:rPr>
            </a:br>
            <a:r>
              <a:rPr lang="ja-JP" altLang="en-US" sz="1680" dirty="0">
                <a:solidFill>
                  <a:prstClr val="black"/>
                </a:solidFill>
                <a:latin typeface="Meiryo UI"/>
                <a:ea typeface="Meiryo UI"/>
              </a:rPr>
              <a:t>　 </a:t>
            </a:r>
            <a:r>
              <a:rPr lang="ja-JP" altLang="en-US" sz="1680" u="sng" dirty="0">
                <a:solidFill>
                  <a:prstClr val="black"/>
                </a:solidFill>
                <a:latin typeface="Meiryo UI"/>
                <a:ea typeface="Meiryo UI"/>
              </a:rPr>
              <a:t>備につき、独自の調査・立案・調整・実行機能を持つ。</a:t>
            </a:r>
            <a:br>
              <a:rPr lang="ja-JP" altLang="en-US" sz="1680" u="sng" dirty="0">
                <a:solidFill>
                  <a:prstClr val="black"/>
                </a:solidFill>
                <a:latin typeface="Meiryo UI"/>
                <a:ea typeface="Meiryo UI"/>
              </a:rPr>
            </a:br>
            <a:r>
              <a:rPr lang="ja-JP" altLang="en-US" sz="1680" dirty="0">
                <a:solidFill>
                  <a:prstClr val="black"/>
                </a:solidFill>
                <a:latin typeface="Meiryo UI"/>
                <a:ea typeface="Meiryo UI"/>
              </a:rPr>
              <a:t>　・関西州と関連する地方出先機関とを融合・統合する。</a:t>
            </a:r>
          </a:p>
          <a:p>
            <a:pPr marL="137491" indent="-137491" defTabSz="479969">
              <a:lnSpc>
                <a:spcPts val="1890"/>
              </a:lnSpc>
              <a:spcBef>
                <a:spcPts val="1260"/>
              </a:spcBef>
            </a:pPr>
            <a:r>
              <a:rPr lang="ja-JP" altLang="en-US" sz="1680" dirty="0">
                <a:solidFill>
                  <a:prstClr val="black"/>
                </a:solidFill>
                <a:latin typeface="Meiryo UI"/>
                <a:ea typeface="Meiryo UI"/>
              </a:rPr>
              <a:t>〇挑戦や試行を重ねつつ、将来的には</a:t>
            </a:r>
            <a:r>
              <a:rPr lang="ja-JP" altLang="en-US" sz="1680" u="sng" dirty="0">
                <a:solidFill>
                  <a:prstClr val="black"/>
                </a:solidFill>
                <a:latin typeface="Meiryo UI"/>
                <a:ea typeface="Meiryo UI"/>
              </a:rPr>
              <a:t>道州制の議論の具体化につなげ、繁栄の多極化を実現</a:t>
            </a:r>
            <a:r>
              <a:rPr lang="ja-JP" altLang="en-US" sz="1680" dirty="0">
                <a:solidFill>
                  <a:prstClr val="black"/>
                </a:solidFill>
                <a:latin typeface="Meiryo UI"/>
                <a:ea typeface="Meiryo UI"/>
              </a:rPr>
              <a:t>す　</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ja-JP" altLang="en-US" sz="1680" dirty="0">
                <a:solidFill>
                  <a:prstClr val="black"/>
                </a:solidFill>
                <a:latin typeface="Meiryo UI"/>
                <a:ea typeface="Meiryo UI"/>
              </a:rPr>
              <a:t>べき。</a:t>
            </a:r>
            <a:endParaRPr lang="en-US" altLang="ja-JP" sz="1680" dirty="0">
              <a:solidFill>
                <a:prstClr val="black"/>
              </a:solidFill>
              <a:latin typeface="Meiryo UI"/>
              <a:ea typeface="Meiryo UI"/>
            </a:endParaRPr>
          </a:p>
          <a:p>
            <a:pPr marL="137491" indent="-137491" defTabSz="479969">
              <a:lnSpc>
                <a:spcPts val="1890"/>
              </a:lnSpc>
              <a:spcBef>
                <a:spcPts val="1260"/>
              </a:spcBef>
            </a:pPr>
            <a:r>
              <a:rPr lang="ja-JP" altLang="en-US" sz="1680" dirty="0">
                <a:solidFill>
                  <a:prstClr val="black"/>
                </a:solidFill>
                <a:latin typeface="Meiryo UI"/>
                <a:ea typeface="Meiryo UI"/>
              </a:rPr>
              <a:t>〇東京一極集中対策にあたっては、その基調を「地域成長による一極集中対策」へと脱皮することが必要。その点、全国の中でも関西への期待は大きい。</a:t>
            </a:r>
            <a:endParaRPr lang="en-US" altLang="ja-JP" sz="1680" dirty="0">
              <a:solidFill>
                <a:prstClr val="black"/>
              </a:solidFill>
              <a:latin typeface="Meiryo UI"/>
              <a:ea typeface="Meiryo UI"/>
            </a:endParaRPr>
          </a:p>
          <a:p>
            <a:pPr marL="137491" indent="-137491" defTabSz="479969">
              <a:lnSpc>
                <a:spcPts val="1890"/>
              </a:lnSpc>
              <a:spcBef>
                <a:spcPts val="1260"/>
              </a:spcBef>
            </a:pPr>
            <a:r>
              <a:rPr lang="ja-JP" altLang="en-US" sz="1680" dirty="0">
                <a:solidFill>
                  <a:prstClr val="black"/>
                </a:solidFill>
                <a:latin typeface="Meiryo UI"/>
                <a:ea typeface="Meiryo UI"/>
              </a:rPr>
              <a:t>〇人口減少が加速するなかで都道府県間の広域連携の必要性はむしろ高まっており、改革の旗 </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en-US" altLang="ja-JP" sz="1680" dirty="0">
                <a:solidFill>
                  <a:prstClr val="black"/>
                </a:solidFill>
                <a:latin typeface="Meiryo UI"/>
                <a:ea typeface="Meiryo UI"/>
              </a:rPr>
              <a:t> </a:t>
            </a:r>
            <a:r>
              <a:rPr lang="ja-JP" altLang="en-US" sz="1680" dirty="0">
                <a:solidFill>
                  <a:prstClr val="black"/>
                </a:solidFill>
                <a:latin typeface="Meiryo UI"/>
                <a:ea typeface="Meiryo UI"/>
              </a:rPr>
              <a:t>を揚げ続けてほしい。</a:t>
            </a:r>
            <a:endParaRPr lang="en-US" altLang="ja-JP" sz="1680" dirty="0">
              <a:solidFill>
                <a:prstClr val="black"/>
              </a:solidFill>
              <a:latin typeface="Meiryo UI"/>
              <a:ea typeface="Meiryo UI"/>
            </a:endParaRPr>
          </a:p>
          <a:p>
            <a:pPr marL="137491" indent="-137491" defTabSz="479969">
              <a:lnSpc>
                <a:spcPts val="1890"/>
              </a:lnSpc>
              <a:spcBef>
                <a:spcPts val="1260"/>
              </a:spcBef>
            </a:pPr>
            <a:r>
              <a:rPr lang="ja-JP" altLang="en-US" sz="1680" dirty="0">
                <a:solidFill>
                  <a:prstClr val="black"/>
                </a:solidFill>
                <a:latin typeface="Meiryo UI"/>
                <a:ea typeface="Meiryo UI"/>
              </a:rPr>
              <a:t>〇首都圏のバックアップ機能および関西の経済活性化の観点からも、関西の高速道路、環状道路、鉄道網を早急に整備すべき。</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endParaRPr lang="en-US" altLang="ja-JP" sz="1680" dirty="0">
              <a:solidFill>
                <a:prstClr val="black"/>
              </a:solidFill>
              <a:latin typeface="Meiryo UI"/>
              <a:ea typeface="Meiryo UI"/>
            </a:endParaRPr>
          </a:p>
          <a:p>
            <a:pPr defTabSz="479969">
              <a:lnSpc>
                <a:spcPts val="1890"/>
              </a:lnSpc>
              <a:spcBef>
                <a:spcPts val="1260"/>
              </a:spcBef>
            </a:pPr>
            <a:r>
              <a:rPr lang="ja-JP" altLang="en-US" sz="1680" dirty="0">
                <a:solidFill>
                  <a:prstClr val="black"/>
                </a:solidFill>
                <a:latin typeface="Meiryo UI"/>
                <a:ea typeface="Meiryo UI"/>
              </a:rPr>
              <a:t>〇東京（首都圏）一極集中は、市場の力だけでなく、中央集権的な行財政システムも影響。　</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en-US" altLang="ja-JP" sz="1680" dirty="0">
                <a:solidFill>
                  <a:prstClr val="black"/>
                </a:solidFill>
                <a:latin typeface="Meiryo UI"/>
                <a:ea typeface="Meiryo UI"/>
              </a:rPr>
              <a:t>  </a:t>
            </a:r>
            <a:r>
              <a:rPr lang="ja-JP" altLang="en-US" sz="1680" dirty="0">
                <a:solidFill>
                  <a:prstClr val="black"/>
                </a:solidFill>
                <a:latin typeface="Meiryo UI"/>
                <a:ea typeface="Meiryo UI"/>
              </a:rPr>
              <a:t>首都であることによる競争条件の有利さを解消し、国内の各地域がイコールフッティングで競争で　</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en-US" altLang="ja-JP" sz="1680" dirty="0">
                <a:solidFill>
                  <a:prstClr val="black"/>
                </a:solidFill>
                <a:latin typeface="Meiryo UI"/>
                <a:ea typeface="Meiryo UI"/>
              </a:rPr>
              <a:t>  </a:t>
            </a:r>
            <a:r>
              <a:rPr lang="ja-JP" altLang="en-US" sz="1680" dirty="0">
                <a:solidFill>
                  <a:prstClr val="black"/>
                </a:solidFill>
                <a:latin typeface="Meiryo UI"/>
                <a:ea typeface="Meiryo UI"/>
              </a:rPr>
              <a:t>きる環境を整えるべき。</a:t>
            </a:r>
            <a:endParaRPr lang="en-US" altLang="ja-JP" sz="1680" dirty="0">
              <a:solidFill>
                <a:prstClr val="black"/>
              </a:solidFill>
              <a:latin typeface="Meiryo UI"/>
              <a:ea typeface="Meiryo UI"/>
            </a:endParaRPr>
          </a:p>
          <a:p>
            <a:pPr defTabSz="479969">
              <a:lnSpc>
                <a:spcPts val="1890"/>
              </a:lnSpc>
              <a:spcBef>
                <a:spcPts val="1260"/>
              </a:spcBef>
            </a:pPr>
            <a:r>
              <a:rPr lang="ja-JP" altLang="en-US" sz="1680" dirty="0">
                <a:solidFill>
                  <a:prstClr val="black"/>
                </a:solidFill>
                <a:latin typeface="Meiryo UI"/>
                <a:ea typeface="Meiryo UI"/>
              </a:rPr>
              <a:t>〇近年、ヨーロッパではグローバル化時代における競争の激化という共通課題に直面する中で、国　</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en-US" altLang="ja-JP" sz="1680" dirty="0">
                <a:solidFill>
                  <a:prstClr val="black"/>
                </a:solidFill>
                <a:latin typeface="Meiryo UI"/>
                <a:ea typeface="Meiryo UI"/>
              </a:rPr>
              <a:t>  </a:t>
            </a:r>
            <a:r>
              <a:rPr lang="ja-JP" altLang="en-US" sz="1680" dirty="0">
                <a:solidFill>
                  <a:prstClr val="black"/>
                </a:solidFill>
                <a:latin typeface="Meiryo UI"/>
                <a:ea typeface="Meiryo UI"/>
              </a:rPr>
              <a:t>民経済の発展のためにも首都以外の第二階層都市を強化すべきという認識が広まってきている。　</a:t>
            </a:r>
            <a:endParaRPr lang="en-US" altLang="ja-JP" sz="1680" dirty="0">
              <a:solidFill>
                <a:prstClr val="black"/>
              </a:solidFill>
              <a:latin typeface="Meiryo UI"/>
              <a:ea typeface="Meiryo UI"/>
            </a:endParaRPr>
          </a:p>
          <a:p>
            <a:pPr defTabSz="479969">
              <a:lnSpc>
                <a:spcPts val="1890"/>
              </a:lnSpc>
              <a:spcBef>
                <a:spcPts val="1260"/>
              </a:spcBef>
            </a:pPr>
            <a:r>
              <a:rPr lang="ja-JP" altLang="en-US" sz="1680" dirty="0">
                <a:solidFill>
                  <a:prstClr val="black"/>
                </a:solidFill>
                <a:latin typeface="Meiryo UI"/>
                <a:ea typeface="Meiryo UI"/>
              </a:rPr>
              <a:t>〇我が国全体の成長</a:t>
            </a:r>
            <a:r>
              <a:rPr lang="ja-JP" altLang="en-US" sz="1680" dirty="0" smtClean="0">
                <a:solidFill>
                  <a:prstClr val="black"/>
                </a:solidFill>
                <a:latin typeface="Meiryo UI"/>
                <a:ea typeface="Meiryo UI"/>
              </a:rPr>
              <a:t>をけん引</a:t>
            </a:r>
            <a:r>
              <a:rPr lang="ja-JP" altLang="en-US" sz="1680" dirty="0">
                <a:solidFill>
                  <a:prstClr val="black"/>
                </a:solidFill>
                <a:latin typeface="Meiryo UI"/>
                <a:ea typeface="Meiryo UI"/>
              </a:rPr>
              <a:t>する核が東京以外にブロック単位で複数存在し、個性と魅力を高め　</a:t>
            </a:r>
            <a:r>
              <a:rPr lang="en-US" altLang="ja-JP" sz="1680" dirty="0">
                <a:solidFill>
                  <a:prstClr val="black"/>
                </a:solidFill>
                <a:latin typeface="Meiryo UI"/>
                <a:ea typeface="Meiryo UI"/>
              </a:rPr>
              <a:t/>
            </a:r>
            <a:br>
              <a:rPr lang="en-US" altLang="ja-JP" sz="1680" dirty="0">
                <a:solidFill>
                  <a:prstClr val="black"/>
                </a:solidFill>
                <a:latin typeface="Meiryo UI"/>
                <a:ea typeface="Meiryo UI"/>
              </a:rPr>
            </a:br>
            <a:r>
              <a:rPr lang="en-US" altLang="ja-JP" sz="1680" dirty="0">
                <a:solidFill>
                  <a:prstClr val="black"/>
                </a:solidFill>
                <a:latin typeface="Meiryo UI"/>
                <a:ea typeface="Meiryo UI"/>
              </a:rPr>
              <a:t>  </a:t>
            </a:r>
            <a:r>
              <a:rPr lang="ja-JP" altLang="en-US" sz="1680" dirty="0">
                <a:solidFill>
                  <a:prstClr val="black"/>
                </a:solidFill>
                <a:latin typeface="Meiryo UI"/>
                <a:ea typeface="Meiryo UI"/>
              </a:rPr>
              <a:t>合う経済圏が発展する分散型社会の構築が不可欠。</a:t>
            </a:r>
            <a:endParaRPr lang="en-US" altLang="ja-JP" sz="1680" dirty="0">
              <a:solidFill>
                <a:prstClr val="black"/>
              </a:solidFill>
              <a:latin typeface="Meiryo UI"/>
              <a:ea typeface="Meiryo UI"/>
            </a:endParaRPr>
          </a:p>
        </p:txBody>
      </p:sp>
      <p:sp>
        <p:nvSpPr>
          <p:cNvPr id="7"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20</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267842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正方形/長方形 9"/>
          <p:cNvSpPr/>
          <p:nvPr/>
        </p:nvSpPr>
        <p:spPr>
          <a:xfrm>
            <a:off x="-101600" y="148805"/>
            <a:ext cx="9397342" cy="461665"/>
          </a:xfrm>
          <a:prstGeom prst="rect">
            <a:avLst/>
          </a:prstGeom>
        </p:spPr>
        <p:txBody>
          <a:bodyPr wrap="square">
            <a:spAutoFit/>
          </a:bodyPr>
          <a:lstStyle/>
          <a:p>
            <a:pPr defTabSz="959937" eaLnBrk="0" fontAlgn="base" hangingPunct="0">
              <a:spcBef>
                <a:spcPct val="0"/>
              </a:spcBef>
              <a:spcAft>
                <a:spcPct val="0"/>
              </a:spcAft>
            </a:pPr>
            <a:r>
              <a:rPr lang="ja-JP" altLang="en-US" sz="2400" b="1" dirty="0" smtClean="0">
                <a:solidFill>
                  <a:srgbClr val="000000"/>
                </a:solidFill>
                <a:latin typeface="Meiryo UI" panose="020B0604030504040204" pitchFamily="50" charset="-128"/>
                <a:ea typeface="Meiryo UI" panose="020B0604030504040204" pitchFamily="50" charset="-128"/>
              </a:rPr>
              <a:t>■参考：道州制</a:t>
            </a:r>
            <a:r>
              <a:rPr lang="ja-JP" altLang="en-US" sz="2400" b="1" dirty="0">
                <a:solidFill>
                  <a:srgbClr val="000000"/>
                </a:solidFill>
                <a:latin typeface="Meiryo UI" panose="020B0604030504040204" pitchFamily="50" charset="-128"/>
                <a:ea typeface="Meiryo UI" panose="020B0604030504040204" pitchFamily="50" charset="-128"/>
              </a:rPr>
              <a:t>に関する検討状況　（１</a:t>
            </a:r>
            <a:r>
              <a:rPr lang="en-US" altLang="ja-JP" sz="2400" b="1" dirty="0">
                <a:solidFill>
                  <a:srgbClr val="000000"/>
                </a:solidFill>
                <a:latin typeface="Meiryo UI" panose="020B0604030504040204" pitchFamily="50" charset="-128"/>
                <a:ea typeface="Meiryo UI" panose="020B0604030504040204" pitchFamily="50" charset="-128"/>
              </a:rPr>
              <a:t>/</a:t>
            </a:r>
            <a:r>
              <a:rPr lang="ja-JP" altLang="en-US" sz="2400" b="1" dirty="0">
                <a:solidFill>
                  <a:srgbClr val="000000"/>
                </a:solidFill>
                <a:latin typeface="Meiryo UI" panose="020B0604030504040204" pitchFamily="50" charset="-128"/>
                <a:ea typeface="Meiryo UI" panose="020B0604030504040204" pitchFamily="50" charset="-128"/>
              </a:rPr>
              <a:t>２）</a:t>
            </a:r>
            <a:endParaRPr lang="en-US" altLang="ja-JP" sz="2400" b="1" dirty="0">
              <a:solidFill>
                <a:srgbClr val="000000"/>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130075015"/>
              </p:ext>
            </p:extLst>
          </p:nvPr>
        </p:nvGraphicFramePr>
        <p:xfrm>
          <a:off x="79503" y="736073"/>
          <a:ext cx="9525863" cy="5829068"/>
        </p:xfrm>
        <a:graphic>
          <a:graphicData uri="http://schemas.openxmlformats.org/drawingml/2006/table">
            <a:tbl>
              <a:tblPr firstRow="1" bandRow="1">
                <a:tableStyleId>{7DF18680-E054-41AD-8BC1-D1AEF772440D}</a:tableStyleId>
              </a:tblPr>
              <a:tblGrid>
                <a:gridCol w="1713863">
                  <a:extLst>
                    <a:ext uri="{9D8B030D-6E8A-4147-A177-3AD203B41FA5}">
                      <a16:colId xmlns:a16="http://schemas.microsoft.com/office/drawing/2014/main" val="20000"/>
                    </a:ext>
                  </a:extLst>
                </a:gridCol>
                <a:gridCol w="3996000">
                  <a:extLst>
                    <a:ext uri="{9D8B030D-6E8A-4147-A177-3AD203B41FA5}">
                      <a16:colId xmlns:a16="http://schemas.microsoft.com/office/drawing/2014/main" val="20001"/>
                    </a:ext>
                  </a:extLst>
                </a:gridCol>
                <a:gridCol w="3816000">
                  <a:extLst>
                    <a:ext uri="{9D8B030D-6E8A-4147-A177-3AD203B41FA5}">
                      <a16:colId xmlns:a16="http://schemas.microsoft.com/office/drawing/2014/main" val="20002"/>
                    </a:ext>
                  </a:extLst>
                </a:gridCol>
              </a:tblGrid>
              <a:tr h="695430">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検討課題例</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次地方制度調査会答申</a:t>
                      </a: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道州制ビジョン懇談会中間報告</a:t>
                      </a:r>
                      <a:endPar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0000"/>
                  </a:ext>
                </a:extLst>
              </a:tr>
              <a:tr h="943910">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道州の基本構造等</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・現在の都道府県に代えて道州を置く</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・道州及び市町村の二層制</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・国政機能を分割して自主的な地域政府「道州」の</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創設</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・自治立法権、自治行政権、自治財政権を備えた</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地方政府</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2857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0001"/>
                  </a:ext>
                </a:extLst>
              </a:tr>
              <a:tr h="1416568">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国と地方の役割分担</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・現在、国が実施している事務は、本来果たすべき役割</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に係るものを除き、できる限り道州に移譲</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・都道府県が実施している事務は大幅に市町村に移譲</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し、道州は広域事務を担う役割に軸足を移す</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・国は国家に固有の役割に限定。</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・基礎自治体は地域に密着した行政サービスを総合的</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に担う</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・道州は基礎自治体の範囲を越えた広域行政、区域</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内の基礎自治体の財政格差などの調整を担う</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0002"/>
                  </a:ext>
                </a:extLst>
              </a:tr>
              <a:tr h="1496097">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道州の区域</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・区域は法律で定める</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・社会経済的・地理的・歴史的・文化的条件を勘案して</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画定</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・東京は周辺県とあわせて一の道州とすることが基本。</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ただし、東京都のみをもって一の道州等とすることも考え</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られる</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・法律により全国をいくつかのブロックに区分</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・経済的・財政的に自立可能な規模、地理的一体性、</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歴史・文化・風土の共通性、生活や経済面での交流</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などの条件</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・指定都市や大都市圏域の基礎自治体のあり方を検討</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9525"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0003"/>
                  </a:ext>
                </a:extLst>
              </a:tr>
              <a:tr h="1256303">
                <a:tc>
                  <a:txBody>
                    <a:bodyPr/>
                    <a:lstStyle/>
                    <a:p>
                      <a:pPr algn="ctr"/>
                      <a:r>
                        <a:rPr kumimoji="1"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税財政制度</a:t>
                      </a:r>
                      <a:endParaRPr kumimoji="1" lang="ja-JP" altLang="en-US" sz="13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2857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・国からの事務移譲に伴う適切な財源移譲の実施</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・偏在度の低い税目を中心とした地方税の充実などを</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図り、分権型社会に対応し得る地方税体系を実現</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・税源と財政需要に応じた適切な財政調整制度を検討</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9525" cap="flat" cmpd="sng" algn="ctr">
                      <a:solidFill>
                        <a:srgbClr val="000066"/>
                      </a:solidFill>
                      <a:prstDash val="solid"/>
                      <a:round/>
                      <a:headEnd type="none" w="med" len="med"/>
                      <a:tailEnd type="none" w="med" len="med"/>
                    </a:lnL>
                    <a:lnR w="952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tc>
                  <a:txBody>
                    <a:bodyPr/>
                    <a:lstStyle/>
                    <a:p>
                      <a:pPr marL="85725" indent="-85725"/>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・偏在性が小さく、安定性を備えた新たな税体系の構築</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・税目や税率等の独自決定などの課税自主権</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spcBef>
                          <a:spcPts val="600"/>
                        </a:spcBef>
                      </a:pP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・道州や基礎自治体について、その役割に応じて必要となる財源確保を大前提とした上で財政調整が必要</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5991" marR="95991" marT="47995" marB="47995" anchor="ctr">
                    <a:lnL w="9525" cap="flat" cmpd="sng" algn="ctr">
                      <a:solidFill>
                        <a:srgbClr val="000066"/>
                      </a:solidFill>
                      <a:prstDash val="solid"/>
                      <a:round/>
                      <a:headEnd type="none" w="med" len="med"/>
                      <a:tailEnd type="none" w="med" len="med"/>
                    </a:lnL>
                    <a:lnR w="28575" cap="flat" cmpd="sng" algn="ctr">
                      <a:solidFill>
                        <a:srgbClr val="000066"/>
                      </a:solidFill>
                      <a:prstDash val="solid"/>
                      <a:round/>
                      <a:headEnd type="none" w="med" len="med"/>
                      <a:tailEnd type="none" w="med" len="med"/>
                    </a:lnR>
                    <a:lnT w="9525" cap="flat" cmpd="sng" algn="ctr">
                      <a:solidFill>
                        <a:srgbClr val="000066"/>
                      </a:solidFill>
                      <a:prstDash val="solid"/>
                      <a:round/>
                      <a:headEnd type="none" w="med" len="med"/>
                      <a:tailEnd type="none" w="med" len="med"/>
                    </a:lnT>
                    <a:lnB w="28575" cap="flat" cmpd="sng" algn="ctr">
                      <a:solidFill>
                        <a:srgbClr val="00006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7" name="サブタイトル 2"/>
          <p:cNvSpPr txBox="1">
            <a:spLocks/>
          </p:cNvSpPr>
          <p:nvPr/>
        </p:nvSpPr>
        <p:spPr>
          <a:xfrm>
            <a:off x="0" y="6601420"/>
            <a:ext cx="7855918"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defTabSz="959937" fontAlgn="base">
              <a:lnSpc>
                <a:spcPts val="840"/>
              </a:lnSpc>
              <a:spcBef>
                <a:spcPts val="0"/>
              </a:spcBef>
              <a:spcAft>
                <a:spcPct val="0"/>
              </a:spcAft>
              <a:buClr>
                <a:srgbClr val="FFFFFF"/>
              </a:buClr>
              <a:buNone/>
            </a:pPr>
            <a:r>
              <a:rPr lang="en-US" altLang="ja-JP" sz="840" dirty="0">
                <a:solidFill>
                  <a:srgbClr val="000000"/>
                </a:solidFill>
                <a:latin typeface="ＭＳ ゴシック" panose="020B0609070205080204" pitchFamily="49" charset="-128"/>
                <a:ea typeface="ＭＳ ゴシック" panose="020B0609070205080204" pitchFamily="49" charset="-128"/>
              </a:rPr>
              <a:t>※</a:t>
            </a:r>
            <a:r>
              <a:rPr lang="ja-JP" altLang="en-US" sz="840" dirty="0">
                <a:solidFill>
                  <a:srgbClr val="000000"/>
                </a:solidFill>
                <a:latin typeface="ＭＳ ゴシック" panose="020B0609070205080204" pitchFamily="49" charset="-128"/>
                <a:ea typeface="ＭＳ ゴシック" panose="020B0609070205080204" pitchFamily="49" charset="-128"/>
              </a:rPr>
              <a:t>地方制度調査会「道州制のあり方に関する答申について</a:t>
            </a:r>
            <a:r>
              <a:rPr lang="en-US" altLang="ja-JP" sz="840" dirty="0">
                <a:solidFill>
                  <a:srgbClr val="000000"/>
                </a:solidFill>
                <a:latin typeface="ＭＳ ゴシック" panose="020B0609070205080204" pitchFamily="49" charset="-128"/>
                <a:ea typeface="ＭＳ ゴシック" panose="020B0609070205080204" pitchFamily="49" charset="-128"/>
              </a:rPr>
              <a:t>(H18.2)</a:t>
            </a:r>
            <a:r>
              <a:rPr lang="ja-JP" altLang="en-US" sz="840" dirty="0">
                <a:solidFill>
                  <a:srgbClr val="000000"/>
                </a:solidFill>
                <a:latin typeface="ＭＳ ゴシック" panose="020B0609070205080204" pitchFamily="49" charset="-128"/>
                <a:ea typeface="ＭＳ ゴシック" panose="020B0609070205080204" pitchFamily="49" charset="-128"/>
              </a:rPr>
              <a:t>」 道州制ビジョン懇談会「中間報告</a:t>
            </a:r>
            <a:r>
              <a:rPr lang="en-US" altLang="ja-JP" sz="840" dirty="0">
                <a:solidFill>
                  <a:srgbClr val="000000"/>
                </a:solidFill>
                <a:latin typeface="ＭＳ ゴシック" panose="020B0609070205080204" pitchFamily="49" charset="-128"/>
                <a:ea typeface="ＭＳ ゴシック" panose="020B0609070205080204" pitchFamily="49" charset="-128"/>
              </a:rPr>
              <a:t>(H20.3)</a:t>
            </a:r>
            <a:r>
              <a:rPr lang="ja-JP" altLang="en-US" sz="840" dirty="0">
                <a:solidFill>
                  <a:srgbClr val="000000"/>
                </a:solidFill>
                <a:latin typeface="ＭＳ ゴシック" panose="020B0609070205080204" pitchFamily="49" charset="-128"/>
                <a:ea typeface="ＭＳ ゴシック" panose="020B0609070205080204" pitchFamily="49" charset="-128"/>
              </a:rPr>
              <a:t>」」をもとに作成</a:t>
            </a:r>
            <a:endParaRPr lang="en-US" altLang="ja-JP" sz="840" dirty="0">
              <a:solidFill>
                <a:srgbClr val="000000"/>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4457984" y="6922314"/>
            <a:ext cx="5324643" cy="276999"/>
          </a:xfrm>
          <a:prstGeom prst="rect">
            <a:avLst/>
          </a:prstGeom>
          <a:noFill/>
        </p:spPr>
        <p:txBody>
          <a:bodyPr wrap="square" rtlCol="0">
            <a:spAutoFit/>
          </a:bodyPr>
          <a:lstStyle/>
          <a:p>
            <a:pPr algn="r" defTabSz="479969"/>
            <a:r>
              <a:rPr kumimoji="1" lang="ja-JP" altLang="en-US" sz="1200" dirty="0" smtClean="0">
                <a:solidFill>
                  <a:prstClr val="black"/>
                </a:solidFill>
                <a:latin typeface="Meiryo UI" panose="020B0604030504040204" pitchFamily="50" charset="-128"/>
                <a:ea typeface="Meiryo UI" panose="020B0604030504040204" pitchFamily="50" charset="-128"/>
              </a:rPr>
              <a:t>（出典：大阪発“地方分権改革”ビジョン改訂版（</a:t>
            </a:r>
            <a:r>
              <a:rPr kumimoji="1" lang="en-US" altLang="ja-JP" sz="1200" dirty="0" smtClean="0">
                <a:solidFill>
                  <a:prstClr val="black"/>
                </a:solidFill>
                <a:latin typeface="Meiryo UI" panose="020B0604030504040204" pitchFamily="50" charset="-128"/>
                <a:ea typeface="Meiryo UI" panose="020B0604030504040204" pitchFamily="50" charset="-128"/>
              </a:rPr>
              <a:t>H29.3</a:t>
            </a:r>
            <a:r>
              <a:rPr kumimoji="1" lang="ja-JP" altLang="en-US" sz="1200" dirty="0" smtClean="0">
                <a:solidFill>
                  <a:prstClr val="black"/>
                </a:solidFill>
                <a:latin typeface="Meiryo UI" panose="020B0604030504040204" pitchFamily="50" charset="-128"/>
                <a:ea typeface="Meiryo UI" panose="020B0604030504040204" pitchFamily="50" charset="-128"/>
              </a:rPr>
              <a:t>））</a:t>
            </a:r>
            <a:endParaRPr kumimoji="1" lang="ja-JP" altLang="en-US" sz="1200" dirty="0">
              <a:solidFill>
                <a:prstClr val="black"/>
              </a:solidFill>
              <a:latin typeface="Meiryo UI" panose="020B0604030504040204" pitchFamily="50" charset="-128"/>
              <a:ea typeface="Meiryo UI" panose="020B0604030504040204" pitchFamily="50" charset="-128"/>
            </a:endParaRPr>
          </a:p>
        </p:txBody>
      </p:sp>
      <p:sp>
        <p:nvSpPr>
          <p:cNvPr id="12" name="スライド番号プレースホルダー 1"/>
          <p:cNvSpPr txBox="1">
            <a:spLocks/>
          </p:cNvSpPr>
          <p:nvPr/>
        </p:nvSpPr>
        <p:spPr>
          <a:xfrm>
            <a:off x="8058150" y="6878250"/>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21</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21850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サブタイトル 2"/>
          <p:cNvSpPr txBox="1">
            <a:spLocks/>
          </p:cNvSpPr>
          <p:nvPr/>
        </p:nvSpPr>
        <p:spPr>
          <a:xfrm>
            <a:off x="930061" y="6304437"/>
            <a:ext cx="7855918"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defTabSz="959937" fontAlgn="base">
              <a:lnSpc>
                <a:spcPts val="840"/>
              </a:lnSpc>
              <a:spcBef>
                <a:spcPts val="0"/>
              </a:spcBef>
              <a:spcAft>
                <a:spcPct val="0"/>
              </a:spcAft>
              <a:buClr>
                <a:srgbClr val="FFFFFF"/>
              </a:buClr>
              <a:buNone/>
            </a:pPr>
            <a:r>
              <a:rPr lang="en-US" altLang="ja-JP" sz="840" dirty="0">
                <a:solidFill>
                  <a:srgbClr val="000000"/>
                </a:solidFill>
                <a:latin typeface="ＭＳ ゴシック" panose="020B0609070205080204" pitchFamily="49" charset="-128"/>
                <a:ea typeface="ＭＳ ゴシック" panose="020B0609070205080204" pitchFamily="49" charset="-128"/>
              </a:rPr>
              <a:t>※</a:t>
            </a:r>
            <a:r>
              <a:rPr lang="ja-JP" altLang="en-US" sz="840" dirty="0">
                <a:solidFill>
                  <a:srgbClr val="000000"/>
                </a:solidFill>
                <a:latin typeface="ＭＳ ゴシック" panose="020B0609070205080204" pitchFamily="49" charset="-128"/>
                <a:ea typeface="ＭＳ ゴシック" panose="020B0609070205080204" pitchFamily="49" charset="-128"/>
              </a:rPr>
              <a:t>　参考：全国町村会「道州制の何が問題か</a:t>
            </a:r>
            <a:r>
              <a:rPr lang="en-US" altLang="ja-JP" sz="840" dirty="0">
                <a:solidFill>
                  <a:srgbClr val="000000"/>
                </a:solidFill>
                <a:latin typeface="ＭＳ ゴシック" panose="020B0609070205080204" pitchFamily="49" charset="-128"/>
                <a:ea typeface="ＭＳ ゴシック" panose="020B0609070205080204" pitchFamily="49" charset="-128"/>
              </a:rPr>
              <a:t>(H24.11)</a:t>
            </a:r>
            <a:r>
              <a:rPr lang="ja-JP" altLang="en-US" sz="840" dirty="0">
                <a:solidFill>
                  <a:srgbClr val="000000"/>
                </a:solidFill>
                <a:latin typeface="ＭＳ ゴシック" panose="020B0609070205080204" pitchFamily="49" charset="-128"/>
                <a:ea typeface="ＭＳ ゴシック" panose="020B0609070205080204" pitchFamily="49" charset="-128"/>
              </a:rPr>
              <a:t>」</a:t>
            </a:r>
            <a:endParaRPr lang="en-US" altLang="ja-JP" sz="840" dirty="0">
              <a:solidFill>
                <a:srgbClr val="000000"/>
              </a:solidFill>
              <a:latin typeface="ＭＳ ゴシック" panose="020B0609070205080204" pitchFamily="49" charset="-128"/>
              <a:ea typeface="ＭＳ ゴシック" panose="020B0609070205080204" pitchFamily="49" charset="-128"/>
            </a:endParaRPr>
          </a:p>
        </p:txBody>
      </p:sp>
      <p:sp>
        <p:nvSpPr>
          <p:cNvPr id="12" name="テキスト ボックス 11"/>
          <p:cNvSpPr txBox="1"/>
          <p:nvPr/>
        </p:nvSpPr>
        <p:spPr>
          <a:xfrm>
            <a:off x="575968" y="2929342"/>
            <a:ext cx="5221977" cy="318549"/>
          </a:xfrm>
          <a:prstGeom prst="rect">
            <a:avLst/>
          </a:prstGeom>
          <a:noFill/>
        </p:spPr>
        <p:txBody>
          <a:bodyPr wrap="square" rtlCol="0">
            <a:spAutoFit/>
          </a:bodyPr>
          <a:lstStyle/>
          <a:p>
            <a:pPr defTabSz="959937" eaLnBrk="0" fontAlgn="base" hangingPunct="0">
              <a:spcBef>
                <a:spcPct val="0"/>
              </a:spcBef>
              <a:spcAft>
                <a:spcPct val="0"/>
              </a:spcAft>
            </a:pPr>
            <a:r>
              <a:rPr kumimoji="1" lang="ja-JP" altLang="en-US" sz="147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○各都道府県間の考えに温度差。どちらかといえば慎重な立場</a:t>
            </a:r>
          </a:p>
        </p:txBody>
      </p:sp>
      <p:sp>
        <p:nvSpPr>
          <p:cNvPr id="13" name="テキスト ボックス 12"/>
          <p:cNvSpPr txBox="1"/>
          <p:nvPr/>
        </p:nvSpPr>
        <p:spPr>
          <a:xfrm>
            <a:off x="648547" y="5745659"/>
            <a:ext cx="3044538" cy="318549"/>
          </a:xfrm>
          <a:prstGeom prst="rect">
            <a:avLst/>
          </a:prstGeom>
          <a:noFill/>
        </p:spPr>
        <p:txBody>
          <a:bodyPr wrap="square" rtlCol="0">
            <a:spAutoFit/>
          </a:bodyPr>
          <a:lstStyle/>
          <a:p>
            <a:pPr defTabSz="959937" eaLnBrk="0" fontAlgn="base" hangingPunct="0">
              <a:spcBef>
                <a:spcPct val="0"/>
              </a:spcBef>
              <a:spcAft>
                <a:spcPct val="0"/>
              </a:spcAft>
            </a:pPr>
            <a:r>
              <a:rPr kumimoji="1" lang="ja-JP" altLang="en-US" sz="147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○道州制導入には反対の立場。</a:t>
            </a:r>
          </a:p>
        </p:txBody>
      </p:sp>
      <p:sp>
        <p:nvSpPr>
          <p:cNvPr id="14" name="テキスト ボックス 13"/>
          <p:cNvSpPr txBox="1"/>
          <p:nvPr/>
        </p:nvSpPr>
        <p:spPr>
          <a:xfrm>
            <a:off x="630551" y="3238087"/>
            <a:ext cx="9058420" cy="1849224"/>
          </a:xfrm>
          <a:prstGeom prst="rect">
            <a:avLst/>
          </a:prstGeom>
          <a:noFill/>
        </p:spPr>
        <p:txBody>
          <a:bodyPr wrap="square" rtlCol="0">
            <a:spAutoFit/>
          </a:bodyPr>
          <a:lstStyle/>
          <a:p>
            <a:pPr defTabSz="959937" eaLnBrk="0" fontAlgn="base" hangingPunct="0">
              <a:lnSpc>
                <a:spcPts val="1680"/>
              </a:lnSpc>
              <a:spcBef>
                <a:spcPct val="0"/>
              </a:spcBef>
              <a:spcAft>
                <a:spcPct val="0"/>
              </a:spcAft>
            </a:pPr>
            <a:r>
              <a:rPr kumimoji="1" lang="ja-JP" altLang="en-US"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（道州制に関する基本的な考え方）</a:t>
            </a:r>
            <a:endParaRPr kumimoji="1" lang="en-US" altLang="ja-JP"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fontAlgn="base" hangingPunct="0">
              <a:lnSpc>
                <a:spcPts val="1680"/>
              </a:lnSpc>
              <a:spcBef>
                <a:spcPts val="105"/>
              </a:spcBef>
              <a:spcAft>
                <a:spcPct val="0"/>
              </a:spcAft>
            </a:pPr>
            <a:r>
              <a:rPr kumimoji="1" lang="ja-JP" altLang="en-US"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・道州制は地方分権を推進するためのもの</a:t>
            </a:r>
            <a:r>
              <a:rPr kumimoji="1" lang="en-US" altLang="ja-JP"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fontAlgn="base" hangingPunct="0">
              <a:lnSpc>
                <a:spcPts val="1680"/>
              </a:lnSpc>
              <a:spcBef>
                <a:spcPct val="0"/>
              </a:spcBef>
              <a:spcAft>
                <a:spcPct val="0"/>
              </a:spcAft>
            </a:pPr>
            <a:r>
              <a:rPr kumimoji="1" lang="ja-JP" altLang="en-US"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・道州は都道府県に代わる広域自治体、道州と市町村の二層制</a:t>
            </a:r>
          </a:p>
          <a:p>
            <a:pPr defTabSz="959937" eaLnBrk="0" fontAlgn="base" hangingPunct="0">
              <a:lnSpc>
                <a:spcPts val="1680"/>
              </a:lnSpc>
              <a:spcBef>
                <a:spcPct val="0"/>
              </a:spcBef>
              <a:spcAft>
                <a:spcPct val="0"/>
              </a:spcAft>
            </a:pPr>
            <a:r>
              <a:rPr kumimoji="1" lang="ja-JP" altLang="en-US"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・内政に関する事務は基本的に地方が一貫して担う</a:t>
            </a:r>
            <a:endParaRPr kumimoji="1" lang="en-US" altLang="ja-JP"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fontAlgn="base" hangingPunct="0">
              <a:lnSpc>
                <a:spcPts val="1680"/>
              </a:lnSpc>
              <a:spcBef>
                <a:spcPct val="0"/>
              </a:spcBef>
              <a:spcAft>
                <a:spcPct val="0"/>
              </a:spcAft>
            </a:pPr>
            <a:r>
              <a:rPr kumimoji="1" lang="ja-JP" altLang="en-US"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・「国の出先機関」の廃止は当然、「中央府省」の解体再編を含めた中央政府の見直しを伴うもの</a:t>
            </a:r>
          </a:p>
          <a:p>
            <a:pPr defTabSz="959937" eaLnBrk="0" fontAlgn="base" hangingPunct="0">
              <a:lnSpc>
                <a:spcPts val="1680"/>
              </a:lnSpc>
              <a:spcBef>
                <a:spcPct val="0"/>
              </a:spcBef>
              <a:spcAft>
                <a:spcPct val="0"/>
              </a:spcAft>
            </a:pPr>
            <a:r>
              <a:rPr kumimoji="1" lang="ja-JP" altLang="en-US"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・国の法令は基本的事項にとどめ、広範な自治立法権を確立</a:t>
            </a:r>
            <a:endParaRPr kumimoji="1" lang="en-US" altLang="ja-JP"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fontAlgn="base" hangingPunct="0">
              <a:lnSpc>
                <a:spcPts val="1680"/>
              </a:lnSpc>
              <a:spcBef>
                <a:spcPct val="0"/>
              </a:spcBef>
              <a:spcAft>
                <a:spcPct val="0"/>
              </a:spcAft>
            </a:pPr>
            <a:r>
              <a:rPr kumimoji="1" lang="ja-JP" altLang="en-US"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・区域は、枠組議論ばかり先行させず、住民サービスへの影響や地理的・歴史的・文化的条件など、地方の意見を最大限尊重して決定</a:t>
            </a:r>
          </a:p>
          <a:p>
            <a:pPr defTabSz="959937" eaLnBrk="0" fontAlgn="base" hangingPunct="0">
              <a:lnSpc>
                <a:spcPts val="1680"/>
              </a:lnSpc>
              <a:spcBef>
                <a:spcPct val="0"/>
              </a:spcBef>
              <a:spcAft>
                <a:spcPct val="0"/>
              </a:spcAft>
            </a:pPr>
            <a:r>
              <a:rPr kumimoji="1" lang="ja-JP" altLang="en-US"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・役割分担に応じた、自主性・自立性の高い地方税財政制度を構築</a:t>
            </a:r>
          </a:p>
        </p:txBody>
      </p:sp>
      <p:sp>
        <p:nvSpPr>
          <p:cNvPr id="15" name="テキスト ボックス 14"/>
          <p:cNvSpPr txBox="1"/>
          <p:nvPr/>
        </p:nvSpPr>
        <p:spPr>
          <a:xfrm>
            <a:off x="822620" y="6010448"/>
            <a:ext cx="8988434" cy="286232"/>
          </a:xfrm>
          <a:prstGeom prst="rect">
            <a:avLst/>
          </a:prstGeom>
          <a:noFill/>
        </p:spPr>
        <p:txBody>
          <a:bodyPr wrap="square" rtlCol="0">
            <a:spAutoFit/>
          </a:bodyPr>
          <a:lstStyle/>
          <a:p>
            <a:pPr defTabSz="959937" eaLnBrk="0" fontAlgn="base" hangingPunct="0">
              <a:spcBef>
                <a:spcPct val="0"/>
              </a:spcBef>
              <a:spcAft>
                <a:spcPct val="0"/>
              </a:spcAft>
            </a:pPr>
            <a:r>
              <a:rPr kumimoji="1" lang="ja-JP" altLang="en-US" sz="126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・「地域間格差は是正されるのか」、「税財政はどうなるのか」、「道州制は町村を合併・消滅に追い込み自治を衰退させる」　等について指摘</a:t>
            </a:r>
          </a:p>
        </p:txBody>
      </p:sp>
      <p:sp>
        <p:nvSpPr>
          <p:cNvPr id="17" name="正方形/長方形 16"/>
          <p:cNvSpPr/>
          <p:nvPr/>
        </p:nvSpPr>
        <p:spPr>
          <a:xfrm>
            <a:off x="485683" y="892335"/>
            <a:ext cx="7573135" cy="258532"/>
          </a:xfrm>
          <a:prstGeom prst="rect">
            <a:avLst/>
          </a:prstGeom>
          <a:ln>
            <a:noFill/>
          </a:ln>
        </p:spPr>
        <p:txBody>
          <a:bodyPr wrap="square" lIns="0" tIns="0" rIns="0" bIns="0" anchor="ctr" anchorCtr="0">
            <a:spAutoFit/>
          </a:bodyPr>
          <a:lstStyle/>
          <a:p>
            <a:pPr defTabSz="959937" eaLnBrk="0" fontAlgn="base" hangingPunct="0">
              <a:spcBef>
                <a:spcPct val="0"/>
              </a:spcBef>
              <a:spcAft>
                <a:spcPct val="0"/>
              </a:spcAft>
            </a:pPr>
            <a:r>
              <a:rPr lang="ja-JP" altLang="en-US" sz="1680" dirty="0">
                <a:solidFill>
                  <a:srgbClr val="000000"/>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道州制での「東京」に関する議論の経過</a:t>
            </a:r>
            <a:endParaRPr lang="en-US" altLang="ja-JP" sz="1680" dirty="0">
              <a:solidFill>
                <a:srgbClr val="000000"/>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18" name="Rectangle 2"/>
          <p:cNvSpPr txBox="1">
            <a:spLocks noChangeArrowheads="1"/>
          </p:cNvSpPr>
          <p:nvPr/>
        </p:nvSpPr>
        <p:spPr bwMode="auto">
          <a:xfrm>
            <a:off x="599099" y="1162674"/>
            <a:ext cx="9120133" cy="118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91" tIns="47995" rIns="95991" bIns="47995" numCol="1" anchor="t" anchorCtr="0" compatLnSpc="1">
            <a:prstTxWarp prst="textNoShape">
              <a:avLst/>
            </a:prstTxWarp>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defTabSz="959937">
              <a:lnSpc>
                <a:spcPts val="1680"/>
              </a:lnSpc>
              <a:spcBef>
                <a:spcPts val="0"/>
              </a:spcBef>
            </a:pPr>
            <a:r>
              <a:rPr lang="ja-JP" altLang="en-US"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○東京については、北関東と南関東に分けて、東京を南関東に含める案や、東京だけを分離し州にする案、さらには、</a:t>
            </a:r>
            <a:endParaRPr lang="en-US" altLang="ja-JP"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a:lnSpc>
                <a:spcPts val="1680"/>
              </a:lnSpc>
              <a:spcBef>
                <a:spcPts val="0"/>
              </a:spcBef>
            </a:pPr>
            <a:r>
              <a:rPr lang="ja-JP" altLang="en-US"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特別区のエリアだけを分離して州にする案などについて検討</a:t>
            </a:r>
            <a:endParaRPr lang="en-US" altLang="ja-JP"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a:lnSpc>
                <a:spcPts val="1680"/>
              </a:lnSpc>
              <a:spcBef>
                <a:spcPts val="0"/>
              </a:spcBef>
            </a:pPr>
            <a:r>
              <a:rPr lang="en-US" altLang="ja-JP"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（地方制度調査会「道州制のあり方に関する答申</a:t>
            </a:r>
            <a:r>
              <a:rPr lang="en-US" altLang="ja-JP"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_H18.2.28</a:t>
            </a:r>
            <a:r>
              <a:rPr lang="ja-JP" altLang="en-US"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a:lnSpc>
                <a:spcPts val="1680"/>
              </a:lnSpc>
              <a:spcBef>
                <a:spcPts val="630"/>
              </a:spcBef>
            </a:pPr>
            <a:r>
              <a:rPr lang="ja-JP" altLang="en-US"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○また、地方制度調査会の議論では、東京圏、場合によっては他の特別な大都市圏においても、中心地域だけの中間</a:t>
            </a:r>
            <a:endParaRPr lang="en-US" altLang="ja-JP"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a:lnSpc>
                <a:spcPts val="1680"/>
              </a:lnSpc>
              <a:spcBef>
                <a:spcPts val="0"/>
              </a:spcBef>
            </a:pPr>
            <a:r>
              <a:rPr lang="en-US" altLang="ja-JP"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7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的な広域自治体を設置したうえで、さらに、圏域全体の道州を設置することとして、３層にしてはどうかとの意見もあり</a:t>
            </a:r>
          </a:p>
        </p:txBody>
      </p:sp>
      <p:sp>
        <p:nvSpPr>
          <p:cNvPr id="19" name="正方形/長方形 18"/>
          <p:cNvSpPr/>
          <p:nvPr/>
        </p:nvSpPr>
        <p:spPr>
          <a:xfrm>
            <a:off x="494670" y="2661801"/>
            <a:ext cx="7573135" cy="258532"/>
          </a:xfrm>
          <a:prstGeom prst="rect">
            <a:avLst/>
          </a:prstGeom>
          <a:ln>
            <a:noFill/>
          </a:ln>
        </p:spPr>
        <p:txBody>
          <a:bodyPr wrap="square" lIns="0" tIns="0" rIns="0" bIns="0" anchor="ctr" anchorCtr="0">
            <a:spAutoFit/>
          </a:bodyPr>
          <a:lstStyle/>
          <a:p>
            <a:pPr defTabSz="959937" eaLnBrk="0" fontAlgn="base" hangingPunct="0">
              <a:spcBef>
                <a:spcPct val="0"/>
              </a:spcBef>
              <a:spcAft>
                <a:spcPct val="0"/>
              </a:spcAft>
            </a:pPr>
            <a:r>
              <a:rPr lang="ja-JP" altLang="en-US" sz="168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全国知事会の考え方</a:t>
            </a:r>
            <a:endParaRPr lang="en-US" altLang="ja-JP" sz="168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0" name="正方形/長方形 19"/>
          <p:cNvSpPr/>
          <p:nvPr/>
        </p:nvSpPr>
        <p:spPr>
          <a:xfrm>
            <a:off x="527807" y="5473242"/>
            <a:ext cx="7573135" cy="258532"/>
          </a:xfrm>
          <a:prstGeom prst="rect">
            <a:avLst/>
          </a:prstGeom>
          <a:ln>
            <a:noFill/>
          </a:ln>
        </p:spPr>
        <p:txBody>
          <a:bodyPr wrap="square" lIns="0" tIns="0" rIns="0" bIns="0" anchor="ctr" anchorCtr="0">
            <a:spAutoFit/>
          </a:bodyPr>
          <a:lstStyle/>
          <a:p>
            <a:pPr defTabSz="959937" eaLnBrk="0" fontAlgn="base" hangingPunct="0">
              <a:spcBef>
                <a:spcPct val="0"/>
              </a:spcBef>
              <a:spcAft>
                <a:spcPct val="0"/>
              </a:spcAft>
            </a:pPr>
            <a:r>
              <a:rPr lang="ja-JP" altLang="en-US" sz="168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rPr>
              <a:t>◆ 全国町村会の考え方</a:t>
            </a:r>
            <a:endParaRPr lang="en-US" altLang="ja-JP" sz="1680" dirty="0">
              <a:solidFill>
                <a:prstClr val="black"/>
              </a:solidFill>
              <a:latin typeface="HG創英角ｺﾞｼｯｸUB" panose="020B0909000000000000" pitchFamily="49" charset="-128"/>
              <a:ea typeface="HG創英角ｺﾞｼｯｸUB" panose="020B0909000000000000" pitchFamily="49" charset="-128"/>
              <a:cs typeface="Meiryo UI" panose="020B0604030504040204" pitchFamily="50" charset="-128"/>
            </a:endParaRPr>
          </a:p>
        </p:txBody>
      </p:sp>
      <p:sp>
        <p:nvSpPr>
          <p:cNvPr id="21" name="サブタイトル 2"/>
          <p:cNvSpPr txBox="1">
            <a:spLocks/>
          </p:cNvSpPr>
          <p:nvPr/>
        </p:nvSpPr>
        <p:spPr>
          <a:xfrm>
            <a:off x="969373" y="5014208"/>
            <a:ext cx="3638058" cy="194925"/>
          </a:xfrm>
          <a:prstGeom prst="rect">
            <a:avLst/>
          </a:prstGeom>
        </p:spPr>
        <p:txBody>
          <a:bodyPr wrap="square">
            <a:spAutoFit/>
          </a:bodyPr>
          <a:lst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a:lstStyle>
          <a:p>
            <a:pPr marL="0" indent="0" defTabSz="959937" fontAlgn="base">
              <a:lnSpc>
                <a:spcPts val="840"/>
              </a:lnSpc>
              <a:spcBef>
                <a:spcPts val="0"/>
              </a:spcBef>
              <a:spcAft>
                <a:spcPct val="0"/>
              </a:spcAft>
              <a:buClr>
                <a:srgbClr val="FFFFFF"/>
              </a:buClr>
              <a:buNone/>
            </a:pPr>
            <a:r>
              <a:rPr lang="en-US" altLang="ja-JP" sz="840" dirty="0">
                <a:solidFill>
                  <a:srgbClr val="000000"/>
                </a:solidFill>
                <a:latin typeface="ＭＳ ゴシック" panose="020B0609070205080204" pitchFamily="49" charset="-128"/>
                <a:ea typeface="ＭＳ ゴシック" panose="020B0609070205080204" pitchFamily="49" charset="-128"/>
              </a:rPr>
              <a:t>※</a:t>
            </a:r>
            <a:r>
              <a:rPr lang="ja-JP" altLang="en-US" sz="840" dirty="0">
                <a:solidFill>
                  <a:srgbClr val="000000"/>
                </a:solidFill>
                <a:latin typeface="ＭＳ ゴシック" panose="020B0609070205080204" pitchFamily="49" charset="-128"/>
                <a:ea typeface="ＭＳ ゴシック" panose="020B0609070205080204" pitchFamily="49" charset="-128"/>
              </a:rPr>
              <a:t>　全国知事会「道州制に関する基本的考え方</a:t>
            </a:r>
            <a:r>
              <a:rPr lang="en-US" altLang="ja-JP" sz="840" dirty="0">
                <a:solidFill>
                  <a:srgbClr val="000000"/>
                </a:solidFill>
                <a:latin typeface="ＭＳ ゴシック" panose="020B0609070205080204" pitchFamily="49" charset="-128"/>
                <a:ea typeface="ＭＳ ゴシック" panose="020B0609070205080204" pitchFamily="49" charset="-128"/>
              </a:rPr>
              <a:t>(H25.1)</a:t>
            </a:r>
            <a:r>
              <a:rPr lang="ja-JP" altLang="en-US" sz="840" dirty="0">
                <a:solidFill>
                  <a:srgbClr val="000000"/>
                </a:solidFill>
                <a:latin typeface="ＭＳ ゴシック" panose="020B0609070205080204" pitchFamily="49" charset="-128"/>
                <a:ea typeface="ＭＳ ゴシック" panose="020B0609070205080204" pitchFamily="49" charset="-128"/>
              </a:rPr>
              <a:t>」をもとに作成</a:t>
            </a:r>
            <a:endParaRPr lang="en-US" altLang="ja-JP" sz="840" dirty="0">
              <a:solidFill>
                <a:srgbClr val="000000"/>
              </a:solidFill>
              <a:latin typeface="ＭＳ ゴシック" panose="020B0609070205080204" pitchFamily="49" charset="-128"/>
              <a:ea typeface="ＭＳ ゴシック" panose="020B0609070205080204" pitchFamily="49" charset="-128"/>
            </a:endParaRPr>
          </a:p>
        </p:txBody>
      </p:sp>
      <p:sp>
        <p:nvSpPr>
          <p:cNvPr id="22" name="正方形/長方形 21"/>
          <p:cNvSpPr/>
          <p:nvPr/>
        </p:nvSpPr>
        <p:spPr>
          <a:xfrm>
            <a:off x="-101600" y="148805"/>
            <a:ext cx="9397342" cy="461665"/>
          </a:xfrm>
          <a:prstGeom prst="rect">
            <a:avLst/>
          </a:prstGeom>
        </p:spPr>
        <p:txBody>
          <a:bodyPr wrap="square">
            <a:spAutoFit/>
          </a:bodyPr>
          <a:lstStyle/>
          <a:p>
            <a:pPr defTabSz="959937" eaLnBrk="0" fontAlgn="base" hangingPunct="0">
              <a:spcBef>
                <a:spcPct val="0"/>
              </a:spcBef>
              <a:spcAft>
                <a:spcPct val="0"/>
              </a:spcAft>
            </a:pPr>
            <a:r>
              <a:rPr lang="ja-JP" altLang="en-US" sz="2400" b="1" dirty="0" smtClean="0">
                <a:solidFill>
                  <a:srgbClr val="000000"/>
                </a:solidFill>
                <a:latin typeface="Meiryo UI" panose="020B0604030504040204" pitchFamily="50" charset="-128"/>
                <a:ea typeface="Meiryo UI" panose="020B0604030504040204" pitchFamily="50" charset="-128"/>
              </a:rPr>
              <a:t>■参考：道州制</a:t>
            </a:r>
            <a:r>
              <a:rPr lang="ja-JP" altLang="en-US" sz="2400" b="1" dirty="0">
                <a:solidFill>
                  <a:srgbClr val="000000"/>
                </a:solidFill>
                <a:latin typeface="Meiryo UI" panose="020B0604030504040204" pitchFamily="50" charset="-128"/>
                <a:ea typeface="Meiryo UI" panose="020B0604030504040204" pitchFamily="50" charset="-128"/>
              </a:rPr>
              <a:t>に関する検討状況　</a:t>
            </a:r>
            <a:r>
              <a:rPr lang="ja-JP" altLang="en-US" sz="2400" b="1" dirty="0" smtClean="0">
                <a:solidFill>
                  <a:srgbClr val="000000"/>
                </a:solidFill>
                <a:latin typeface="Meiryo UI" panose="020B0604030504040204" pitchFamily="50" charset="-128"/>
                <a:ea typeface="Meiryo UI" panose="020B0604030504040204" pitchFamily="50" charset="-128"/>
              </a:rPr>
              <a:t>（２</a:t>
            </a:r>
            <a:r>
              <a:rPr lang="en-US" altLang="ja-JP" sz="2400" b="1" dirty="0" smtClean="0">
                <a:solidFill>
                  <a:srgbClr val="000000"/>
                </a:solidFill>
                <a:latin typeface="Meiryo UI" panose="020B0604030504040204" pitchFamily="50" charset="-128"/>
                <a:ea typeface="Meiryo UI" panose="020B0604030504040204" pitchFamily="50" charset="-128"/>
              </a:rPr>
              <a:t>/</a:t>
            </a:r>
            <a:r>
              <a:rPr lang="ja-JP" altLang="en-US" sz="2400" b="1" dirty="0">
                <a:solidFill>
                  <a:srgbClr val="000000"/>
                </a:solidFill>
                <a:latin typeface="Meiryo UI" panose="020B0604030504040204" pitchFamily="50" charset="-128"/>
                <a:ea typeface="Meiryo UI" panose="020B0604030504040204" pitchFamily="50" charset="-128"/>
              </a:rPr>
              <a:t>２）</a:t>
            </a:r>
            <a:endParaRPr lang="en-US" altLang="ja-JP" sz="2400" b="1" dirty="0">
              <a:solidFill>
                <a:srgbClr val="000000"/>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4457984" y="6922314"/>
            <a:ext cx="5324643" cy="276999"/>
          </a:xfrm>
          <a:prstGeom prst="rect">
            <a:avLst/>
          </a:prstGeom>
          <a:noFill/>
        </p:spPr>
        <p:txBody>
          <a:bodyPr wrap="square" rtlCol="0">
            <a:spAutoFit/>
          </a:bodyPr>
          <a:lstStyle/>
          <a:p>
            <a:pPr algn="r" defTabSz="479969"/>
            <a:r>
              <a:rPr kumimoji="1" lang="ja-JP" altLang="en-US" sz="1200" dirty="0" smtClean="0">
                <a:solidFill>
                  <a:prstClr val="black"/>
                </a:solidFill>
                <a:latin typeface="Meiryo UI" panose="020B0604030504040204" pitchFamily="50" charset="-128"/>
                <a:ea typeface="Meiryo UI" panose="020B0604030504040204" pitchFamily="50" charset="-128"/>
              </a:rPr>
              <a:t>（出典：大阪発“地方分権改革”ビジョン改訂版（</a:t>
            </a:r>
            <a:r>
              <a:rPr kumimoji="1" lang="en-US" altLang="ja-JP" sz="1200" dirty="0" smtClean="0">
                <a:solidFill>
                  <a:prstClr val="black"/>
                </a:solidFill>
                <a:latin typeface="Meiryo UI" panose="020B0604030504040204" pitchFamily="50" charset="-128"/>
                <a:ea typeface="Meiryo UI" panose="020B0604030504040204" pitchFamily="50" charset="-128"/>
              </a:rPr>
              <a:t>H29.3</a:t>
            </a:r>
            <a:r>
              <a:rPr kumimoji="1" lang="ja-JP" altLang="en-US" sz="1200" dirty="0" smtClean="0">
                <a:solidFill>
                  <a:prstClr val="black"/>
                </a:solidFill>
                <a:latin typeface="Meiryo UI" panose="020B0604030504040204" pitchFamily="50" charset="-128"/>
                <a:ea typeface="Meiryo UI" panose="020B0604030504040204" pitchFamily="50" charset="-128"/>
              </a:rPr>
              <a:t>））</a:t>
            </a:r>
            <a:endParaRPr kumimoji="1" lang="ja-JP" altLang="en-US" sz="1200" dirty="0">
              <a:solidFill>
                <a:prstClr val="black"/>
              </a:solidFill>
              <a:latin typeface="Meiryo UI" panose="020B0604030504040204" pitchFamily="50" charset="-128"/>
              <a:ea typeface="Meiryo UI" panose="020B0604030504040204" pitchFamily="50" charset="-128"/>
            </a:endParaRPr>
          </a:p>
        </p:txBody>
      </p:sp>
      <p:sp>
        <p:nvSpPr>
          <p:cNvPr id="24" name="スライド番号プレースホルダー 1"/>
          <p:cNvSpPr txBox="1">
            <a:spLocks/>
          </p:cNvSpPr>
          <p:nvPr/>
        </p:nvSpPr>
        <p:spPr>
          <a:xfrm>
            <a:off x="8058150" y="689882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22</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49651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5741" y="155659"/>
            <a:ext cx="8153571" cy="399931"/>
          </a:xfrm>
          <a:prstGeom prst="rect">
            <a:avLst/>
          </a:prstGeom>
        </p:spPr>
        <p:txBody>
          <a:bodyPr wrap="square">
            <a:spAutoFit/>
          </a:bodyPr>
          <a:lstStyle/>
          <a:p>
            <a:pPr defTabSz="444762"/>
            <a:r>
              <a:rPr lang="ja-JP" altLang="en-US" sz="1945" b="1" dirty="0">
                <a:solidFill>
                  <a:prstClr val="black"/>
                </a:solidFill>
                <a:latin typeface="Calibri" panose="020F0502020204030204"/>
                <a:ea typeface="游ゴシック" panose="020B0400000000000000" pitchFamily="50" charset="-128"/>
              </a:rPr>
              <a:t>■ 参考：大阪公立大学工業高等専門学校（高専）について　　　　　　　　　　　　</a:t>
            </a:r>
            <a:r>
              <a:rPr lang="ja-JP" altLang="en-US" sz="1070" dirty="0">
                <a:solidFill>
                  <a:prstClr val="black"/>
                </a:solidFill>
                <a:latin typeface="Calibri" panose="020F0502020204030204"/>
                <a:ea typeface="游ゴシック" panose="020B0400000000000000" pitchFamily="50" charset="-128"/>
              </a:rPr>
              <a:t>　　　　　　　　　　　　　　　　　　　　　　　　　　　　　　　　　　　　　　　　　　</a:t>
            </a:r>
          </a:p>
        </p:txBody>
      </p:sp>
      <p:sp>
        <p:nvSpPr>
          <p:cNvPr id="3" name="正方形/長方形 2"/>
          <p:cNvSpPr/>
          <p:nvPr/>
        </p:nvSpPr>
        <p:spPr>
          <a:xfrm>
            <a:off x="118289" y="501023"/>
            <a:ext cx="9878974" cy="654355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3822" eaLnBrk="0" fontAlgn="base" hangingPunct="0">
              <a:spcBef>
                <a:spcPct val="0"/>
              </a:spcBef>
              <a:spcAft>
                <a:spcPct val="0"/>
              </a:spcAft>
            </a:pPr>
            <a:r>
              <a:rPr lang="en-US" altLang="ja-JP" sz="1225" b="1" dirty="0">
                <a:solidFill>
                  <a:prstClr val="black"/>
                </a:solidFill>
                <a:latin typeface="Meiryo UI" panose="020B0604030504040204" pitchFamily="50" charset="-128"/>
                <a:ea typeface="Meiryo UI" panose="020B0604030504040204" pitchFamily="50" charset="-128"/>
              </a:rPr>
              <a:t>〈</a:t>
            </a:r>
            <a:r>
              <a:rPr lang="ja-JP" altLang="en-US" sz="1225" b="1" dirty="0">
                <a:solidFill>
                  <a:prstClr val="black"/>
                </a:solidFill>
                <a:latin typeface="Meiryo UI" panose="020B0604030504040204" pitchFamily="50" charset="-128"/>
                <a:ea typeface="Meiryo UI" panose="020B0604030504040204" pitchFamily="50" charset="-128"/>
              </a:rPr>
              <a:t>沿革</a:t>
            </a:r>
            <a:r>
              <a:rPr lang="en-US" altLang="ja-JP" sz="1225" b="1" dirty="0">
                <a:solidFill>
                  <a:prstClr val="black"/>
                </a:solidFill>
                <a:latin typeface="Meiryo UI" panose="020B0604030504040204" pitchFamily="50" charset="-128"/>
                <a:ea typeface="Meiryo UI" panose="020B0604030504040204" pitchFamily="50" charset="-128"/>
              </a:rPr>
              <a:t>〉</a:t>
            </a:r>
            <a:r>
              <a:rPr lang="ja-JP" altLang="en-US" sz="1225" b="1" dirty="0">
                <a:solidFill>
                  <a:prstClr val="black"/>
                </a:solidFill>
                <a:latin typeface="Meiryo UI" panose="020B0604030504040204" pitchFamily="50" charset="-128"/>
                <a:ea typeface="Meiryo UI" panose="020B0604030504040204" pitchFamily="50" charset="-128"/>
              </a:rPr>
              <a:t>　</a:t>
            </a:r>
            <a:r>
              <a:rPr lang="en-US" altLang="ja-JP" sz="1225" dirty="0">
                <a:solidFill>
                  <a:prstClr val="black"/>
                </a:solidFill>
                <a:latin typeface="Meiryo UI" panose="020B0604030504040204" pitchFamily="50" charset="-128"/>
                <a:ea typeface="Meiryo UI" panose="020B0604030504040204" pitchFamily="50" charset="-128"/>
              </a:rPr>
              <a:t>1963</a:t>
            </a:r>
            <a:r>
              <a:rPr lang="ja-JP" altLang="en-US" sz="1225" dirty="0">
                <a:solidFill>
                  <a:prstClr val="black"/>
                </a:solidFill>
                <a:latin typeface="Meiryo UI" panose="020B0604030504040204" pitchFamily="50" charset="-128"/>
                <a:ea typeface="Meiryo UI" panose="020B0604030504040204" pitchFamily="50" charset="-128"/>
              </a:rPr>
              <a:t>年　大阪府立工業高等専門学校　開校（</a:t>
            </a:r>
            <a:r>
              <a:rPr lang="en-US" altLang="ja-JP" sz="1225" dirty="0">
                <a:solidFill>
                  <a:prstClr val="black"/>
                </a:solidFill>
                <a:latin typeface="Meiryo UI" panose="020B0604030504040204" pitchFamily="50" charset="-128"/>
                <a:ea typeface="Meiryo UI" panose="020B0604030504040204" pitchFamily="50" charset="-128"/>
              </a:rPr>
              <a:t>2011</a:t>
            </a:r>
            <a:r>
              <a:rPr lang="ja-JP" altLang="en-US" sz="1225" dirty="0">
                <a:solidFill>
                  <a:prstClr val="black"/>
                </a:solidFill>
                <a:latin typeface="Meiryo UI" panose="020B0604030504040204" pitchFamily="50" charset="-128"/>
                <a:ea typeface="Meiryo UI" panose="020B0604030504040204" pitchFamily="50" charset="-128"/>
              </a:rPr>
              <a:t>年に公立大学法人大阪府立大学に移管）</a:t>
            </a:r>
            <a:endParaRPr lang="en-US" altLang="ja-JP" sz="1225"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408"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225" b="1" dirty="0">
                <a:solidFill>
                  <a:srgbClr val="000000"/>
                </a:solidFill>
                <a:latin typeface="Meiryo UI" panose="020B0604030504040204" pitchFamily="50" charset="-128"/>
                <a:ea typeface="Meiryo UI" panose="020B0604030504040204" pitchFamily="50" charset="-128"/>
              </a:rPr>
              <a:t>〈</a:t>
            </a:r>
            <a:r>
              <a:rPr lang="ja-JP" altLang="en-US" sz="1225" b="1" dirty="0">
                <a:solidFill>
                  <a:srgbClr val="000000"/>
                </a:solidFill>
                <a:latin typeface="Meiryo UI" panose="020B0604030504040204" pitchFamily="50" charset="-128"/>
                <a:ea typeface="Meiryo UI" panose="020B0604030504040204" pitchFamily="50" charset="-128"/>
              </a:rPr>
              <a:t>所在地</a:t>
            </a:r>
            <a:r>
              <a:rPr lang="en-US" altLang="ja-JP" sz="1225" b="1" dirty="0">
                <a:solidFill>
                  <a:srgbClr val="000000"/>
                </a:solidFill>
                <a:latin typeface="Meiryo UI" panose="020B0604030504040204" pitchFamily="50" charset="-128"/>
                <a:ea typeface="Meiryo UI" panose="020B0604030504040204" pitchFamily="50" charset="-128"/>
              </a:rPr>
              <a:t>〉</a:t>
            </a:r>
            <a:r>
              <a:rPr lang="ja-JP" altLang="en-US" sz="1225" b="1" dirty="0">
                <a:solidFill>
                  <a:srgbClr val="000000"/>
                </a:solidFill>
                <a:latin typeface="Meiryo UI" panose="020B0604030504040204" pitchFamily="50" charset="-128"/>
                <a:ea typeface="Meiryo UI" panose="020B0604030504040204" pitchFamily="50" charset="-128"/>
              </a:rPr>
              <a:t>　</a:t>
            </a:r>
            <a:r>
              <a:rPr lang="ja-JP" altLang="en-US" sz="1225" dirty="0">
                <a:solidFill>
                  <a:srgbClr val="000000"/>
                </a:solidFill>
                <a:latin typeface="Meiryo UI" panose="020B0604030504040204" pitchFamily="50" charset="-128"/>
                <a:ea typeface="Meiryo UI" panose="020B0604030504040204" pitchFamily="50" charset="-128"/>
              </a:rPr>
              <a:t>大阪府寝屋川市幸町</a:t>
            </a:r>
            <a:r>
              <a:rPr lang="en-US" altLang="ja-JP" sz="1225" dirty="0">
                <a:solidFill>
                  <a:srgbClr val="000000"/>
                </a:solidFill>
                <a:latin typeface="Meiryo UI" panose="020B0604030504040204" pitchFamily="50" charset="-128"/>
                <a:ea typeface="Meiryo UI" panose="020B0604030504040204" pitchFamily="50" charset="-128"/>
              </a:rPr>
              <a:t>26-12</a:t>
            </a:r>
            <a:r>
              <a:rPr lang="ja-JP" altLang="en-US" sz="1123" dirty="0">
                <a:solidFill>
                  <a:srgbClr val="000000"/>
                </a:solidFill>
                <a:latin typeface="Meiryo UI" panose="020B0604030504040204" pitchFamily="50" charset="-128"/>
                <a:ea typeface="Meiryo UI" panose="020B0604030504040204" pitchFamily="50" charset="-128"/>
              </a:rPr>
              <a:t>　</a:t>
            </a:r>
            <a:r>
              <a:rPr lang="ja-JP" altLang="en-US" sz="1021" dirty="0">
                <a:solidFill>
                  <a:srgbClr val="000000"/>
                </a:solidFill>
                <a:latin typeface="Meiryo UI" panose="020B0604030504040204" pitchFamily="50" charset="-128"/>
                <a:ea typeface="Meiryo UI" panose="020B0604030504040204" pitchFamily="50" charset="-128"/>
              </a:rPr>
              <a:t>（</a:t>
            </a:r>
            <a:r>
              <a:rPr lang="en-US" altLang="ja-JP" sz="1021" dirty="0">
                <a:solidFill>
                  <a:srgbClr val="000000"/>
                </a:solidFill>
                <a:latin typeface="Meiryo UI" panose="020B0604030504040204" pitchFamily="50" charset="-128"/>
                <a:ea typeface="Meiryo UI" panose="020B0604030504040204" pitchFamily="50" charset="-128"/>
              </a:rPr>
              <a:t>2026</a:t>
            </a:r>
            <a:r>
              <a:rPr lang="ja-JP" altLang="en-US" sz="1021" dirty="0">
                <a:solidFill>
                  <a:srgbClr val="000000"/>
                </a:solidFill>
                <a:latin typeface="Meiryo UI" panose="020B0604030504040204" pitchFamily="50" charset="-128"/>
                <a:ea typeface="Meiryo UI" panose="020B0604030504040204" pitchFamily="50" charset="-128"/>
              </a:rPr>
              <a:t>年度以降、大阪公立大学のキャンパス</a:t>
            </a:r>
            <a:r>
              <a:rPr lang="en-US" altLang="ja-JP" sz="1021" dirty="0">
                <a:solidFill>
                  <a:srgbClr val="000000"/>
                </a:solidFill>
                <a:latin typeface="Meiryo UI" panose="020B0604030504040204" pitchFamily="50" charset="-128"/>
                <a:ea typeface="Meiryo UI" panose="020B0604030504040204" pitchFamily="50" charset="-128"/>
              </a:rPr>
              <a:t>(</a:t>
            </a:r>
            <a:r>
              <a:rPr lang="ja-JP" altLang="en-US" sz="1021" dirty="0">
                <a:solidFill>
                  <a:srgbClr val="000000"/>
                </a:solidFill>
                <a:latin typeface="Meiryo UI" panose="020B0604030504040204" pitchFamily="50" charset="-128"/>
                <a:ea typeface="Meiryo UI" panose="020B0604030504040204" pitchFamily="50" charset="-128"/>
              </a:rPr>
              <a:t>中百舌鳥</a:t>
            </a:r>
            <a:r>
              <a:rPr lang="en-US" altLang="ja-JP" sz="1021" dirty="0">
                <a:solidFill>
                  <a:srgbClr val="000000"/>
                </a:solidFill>
                <a:latin typeface="Meiryo UI" panose="020B0604030504040204" pitchFamily="50" charset="-128"/>
                <a:ea typeface="Meiryo UI" panose="020B0604030504040204" pitchFamily="50" charset="-128"/>
              </a:rPr>
              <a:t>)</a:t>
            </a:r>
            <a:r>
              <a:rPr lang="ja-JP" altLang="en-US" sz="1021" dirty="0">
                <a:solidFill>
                  <a:srgbClr val="000000"/>
                </a:solidFill>
                <a:latin typeface="Meiryo UI" panose="020B0604030504040204" pitchFamily="50" charset="-128"/>
                <a:ea typeface="Meiryo UI" panose="020B0604030504040204" pitchFamily="50" charset="-128"/>
              </a:rPr>
              <a:t>に移転予定）</a:t>
            </a:r>
            <a:endParaRPr lang="en-US" altLang="ja-JP" sz="102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408"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225" b="1" dirty="0">
                <a:solidFill>
                  <a:srgbClr val="000000"/>
                </a:solidFill>
                <a:latin typeface="Meiryo UI" panose="020B0604030504040204" pitchFamily="50" charset="-128"/>
                <a:ea typeface="Meiryo UI" panose="020B0604030504040204" pitchFamily="50" charset="-128"/>
              </a:rPr>
              <a:t>〈</a:t>
            </a:r>
            <a:r>
              <a:rPr lang="ja-JP" altLang="en-US" sz="1225" b="1" dirty="0">
                <a:solidFill>
                  <a:srgbClr val="000000"/>
                </a:solidFill>
                <a:latin typeface="Meiryo UI" panose="020B0604030504040204" pitchFamily="50" charset="-128"/>
                <a:ea typeface="Meiryo UI" panose="020B0604030504040204" pitchFamily="50" charset="-128"/>
              </a:rPr>
              <a:t>入学定員・コース</a:t>
            </a:r>
            <a:r>
              <a:rPr lang="en-US" altLang="ja-JP" sz="1225" b="1" dirty="0">
                <a:solidFill>
                  <a:srgbClr val="000000"/>
                </a:solidFill>
                <a:latin typeface="Meiryo UI" panose="020B0604030504040204" pitchFamily="50" charset="-128"/>
                <a:ea typeface="Meiryo UI" panose="020B0604030504040204" pitchFamily="50" charset="-128"/>
              </a:rPr>
              <a:t>〉</a:t>
            </a:r>
            <a:r>
              <a:rPr lang="ja-JP" altLang="en-US" sz="1225" b="1" dirty="0">
                <a:solidFill>
                  <a:srgbClr val="000000"/>
                </a:solidFill>
                <a:latin typeface="Meiryo UI" panose="020B0604030504040204" pitchFamily="50" charset="-128"/>
                <a:ea typeface="Meiryo UI" panose="020B0604030504040204" pitchFamily="50" charset="-128"/>
              </a:rPr>
              <a:t>　</a:t>
            </a:r>
            <a:r>
              <a:rPr lang="ja-JP" altLang="en-US" sz="1225" dirty="0">
                <a:solidFill>
                  <a:srgbClr val="000000"/>
                </a:solidFill>
                <a:latin typeface="Meiryo UI" panose="020B0604030504040204" pitchFamily="50" charset="-128"/>
                <a:ea typeface="Meiryo UI" panose="020B0604030504040204" pitchFamily="50" charset="-128"/>
              </a:rPr>
              <a:t>本科（総合工学システム学科）：</a:t>
            </a:r>
            <a:r>
              <a:rPr lang="en-US" altLang="ja-JP" sz="1225" dirty="0">
                <a:solidFill>
                  <a:srgbClr val="000000"/>
                </a:solidFill>
                <a:latin typeface="Meiryo UI" panose="020B0604030504040204" pitchFamily="50" charset="-128"/>
                <a:ea typeface="Meiryo UI" panose="020B0604030504040204" pitchFamily="50" charset="-128"/>
              </a:rPr>
              <a:t>160</a:t>
            </a:r>
            <a:r>
              <a:rPr lang="ja-JP" altLang="en-US" sz="1225" dirty="0">
                <a:solidFill>
                  <a:srgbClr val="000000"/>
                </a:solidFill>
                <a:latin typeface="Meiryo UI" panose="020B0604030504040204" pitchFamily="50" charset="-128"/>
                <a:ea typeface="Meiryo UI" panose="020B0604030504040204" pitchFamily="50" charset="-128"/>
              </a:rPr>
              <a:t>人（</a:t>
            </a:r>
            <a:r>
              <a:rPr lang="en-US" altLang="ja-JP" sz="1225" dirty="0">
                <a:solidFill>
                  <a:srgbClr val="000000"/>
                </a:solidFill>
                <a:latin typeface="Meiryo UI" panose="020B0604030504040204" pitchFamily="50" charset="-128"/>
                <a:ea typeface="Meiryo UI" panose="020B0604030504040204" pitchFamily="50" charset="-128"/>
              </a:rPr>
              <a:t>5</a:t>
            </a:r>
            <a:r>
              <a:rPr lang="ja-JP" altLang="en-US" sz="1225" dirty="0">
                <a:solidFill>
                  <a:srgbClr val="000000"/>
                </a:solidFill>
                <a:latin typeface="Meiryo UI" panose="020B0604030504040204" pitchFamily="50" charset="-128"/>
                <a:ea typeface="Meiryo UI" panose="020B0604030504040204" pitchFamily="50" charset="-128"/>
              </a:rPr>
              <a:t>年制・府域外からも募集）、</a:t>
            </a:r>
            <a:endParaRPr lang="en-US" altLang="ja-JP" sz="1225"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ja-JP" altLang="en-US" sz="1225" dirty="0">
                <a:solidFill>
                  <a:srgbClr val="000000"/>
                </a:solidFill>
                <a:latin typeface="Meiryo UI" panose="020B0604030504040204" pitchFamily="50" charset="-128"/>
                <a:ea typeface="Meiryo UI" panose="020B0604030504040204" pitchFamily="50" charset="-128"/>
              </a:rPr>
              <a:t>　　　　　　　　　　　　　専攻科（総合工学システム専攻）：</a:t>
            </a:r>
            <a:r>
              <a:rPr lang="en-US" altLang="ja-JP" sz="1225" dirty="0">
                <a:solidFill>
                  <a:srgbClr val="000000"/>
                </a:solidFill>
                <a:latin typeface="Meiryo UI" panose="020B0604030504040204" pitchFamily="50" charset="-128"/>
                <a:ea typeface="Meiryo UI" panose="020B0604030504040204" pitchFamily="50" charset="-128"/>
              </a:rPr>
              <a:t>20</a:t>
            </a:r>
            <a:r>
              <a:rPr lang="ja-JP" altLang="en-US" sz="1225" dirty="0">
                <a:solidFill>
                  <a:srgbClr val="000000"/>
                </a:solidFill>
                <a:latin typeface="Meiryo UI" panose="020B0604030504040204" pitchFamily="50" charset="-128"/>
                <a:ea typeface="Meiryo UI" panose="020B0604030504040204" pitchFamily="50" charset="-128"/>
              </a:rPr>
              <a:t>人</a:t>
            </a:r>
            <a:endParaRPr lang="en-US" altLang="ja-JP" sz="1225"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072"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225" b="1" dirty="0">
                <a:solidFill>
                  <a:srgbClr val="000000"/>
                </a:solidFill>
                <a:latin typeface="Meiryo UI" panose="020B0604030504040204" pitchFamily="50" charset="-128"/>
                <a:ea typeface="Meiryo UI" panose="020B0604030504040204" pitchFamily="50" charset="-128"/>
              </a:rPr>
              <a:t>〈</a:t>
            </a:r>
            <a:r>
              <a:rPr lang="ja-JP" altLang="en-US" sz="1225" b="1" dirty="0">
                <a:solidFill>
                  <a:srgbClr val="000000"/>
                </a:solidFill>
                <a:latin typeface="Meiryo UI" panose="020B0604030504040204" pitchFamily="50" charset="-128"/>
                <a:ea typeface="Meiryo UI" panose="020B0604030504040204" pitchFamily="50" charset="-128"/>
              </a:rPr>
              <a:t>卒業後の進路</a:t>
            </a:r>
            <a:r>
              <a:rPr lang="en-US" altLang="ja-JP" sz="1225" b="1" dirty="0">
                <a:solidFill>
                  <a:srgbClr val="000000"/>
                </a:solidFill>
                <a:latin typeface="Meiryo UI" panose="020B0604030504040204" pitchFamily="50" charset="-128"/>
                <a:ea typeface="Meiryo UI" panose="020B0604030504040204" pitchFamily="50" charset="-128"/>
              </a:rPr>
              <a:t>〉</a:t>
            </a:r>
            <a:r>
              <a:rPr lang="ja-JP" altLang="en-US" sz="1225" dirty="0">
                <a:solidFill>
                  <a:srgbClr val="000000"/>
                </a:solidFill>
                <a:latin typeface="Meiryo UI" panose="020B0604030504040204" pitchFamily="50" charset="-128"/>
                <a:ea typeface="Meiryo UI" panose="020B0604030504040204" pitchFamily="50" charset="-128"/>
              </a:rPr>
              <a:t>　</a:t>
            </a:r>
            <a:r>
              <a:rPr lang="en-US" altLang="ja-JP" sz="1225" dirty="0">
                <a:solidFill>
                  <a:srgbClr val="000000"/>
                </a:solidFill>
                <a:latin typeface="Meiryo UI" panose="020B0604030504040204" pitchFamily="50" charset="-128"/>
                <a:ea typeface="Meiryo UI" panose="020B0604030504040204" pitchFamily="50" charset="-128"/>
              </a:rPr>
              <a:t>2020</a:t>
            </a:r>
            <a:r>
              <a:rPr lang="ja-JP" altLang="en-US" sz="1225" dirty="0">
                <a:solidFill>
                  <a:srgbClr val="000000"/>
                </a:solidFill>
                <a:latin typeface="Meiryo UI" panose="020B0604030504040204" pitchFamily="50" charset="-128"/>
                <a:ea typeface="Meiryo UI" panose="020B0604030504040204" pitchFamily="50" charset="-128"/>
              </a:rPr>
              <a:t>年度本科・専攻科　進路：企業等への就職　</a:t>
            </a:r>
            <a:r>
              <a:rPr lang="en-US" altLang="ja-JP" sz="1225" dirty="0">
                <a:solidFill>
                  <a:srgbClr val="000000"/>
                </a:solidFill>
                <a:latin typeface="Meiryo UI" panose="020B0604030504040204" pitchFamily="50" charset="-128"/>
                <a:ea typeface="Meiryo UI" panose="020B0604030504040204" pitchFamily="50" charset="-128"/>
              </a:rPr>
              <a:t>106</a:t>
            </a:r>
            <a:r>
              <a:rPr lang="ja-JP" altLang="en-US" sz="1225" dirty="0">
                <a:solidFill>
                  <a:srgbClr val="000000"/>
                </a:solidFill>
                <a:latin typeface="Meiryo UI" panose="020B0604030504040204" pitchFamily="50" charset="-128"/>
                <a:ea typeface="Meiryo UI" panose="020B0604030504040204" pitchFamily="50" charset="-128"/>
              </a:rPr>
              <a:t>人、大学編入学　</a:t>
            </a:r>
            <a:r>
              <a:rPr lang="en-US" altLang="ja-JP" sz="1225" dirty="0">
                <a:solidFill>
                  <a:srgbClr val="000000"/>
                </a:solidFill>
                <a:latin typeface="Meiryo UI" panose="020B0604030504040204" pitchFamily="50" charset="-128"/>
                <a:ea typeface="Meiryo UI" panose="020B0604030504040204" pitchFamily="50" charset="-128"/>
              </a:rPr>
              <a:t>52</a:t>
            </a:r>
            <a:r>
              <a:rPr lang="ja-JP" altLang="en-US" sz="1225" dirty="0">
                <a:solidFill>
                  <a:srgbClr val="000000"/>
                </a:solidFill>
                <a:latin typeface="Meiryo UI" panose="020B0604030504040204" pitchFamily="50" charset="-128"/>
                <a:ea typeface="Meiryo UI" panose="020B0604030504040204" pitchFamily="50" charset="-128"/>
              </a:rPr>
              <a:t>人、大学院入学　</a:t>
            </a:r>
            <a:r>
              <a:rPr lang="en-US" altLang="ja-JP" sz="1225" dirty="0">
                <a:solidFill>
                  <a:srgbClr val="000000"/>
                </a:solidFill>
                <a:latin typeface="Meiryo UI" panose="020B0604030504040204" pitchFamily="50" charset="-128"/>
                <a:ea typeface="Meiryo UI" panose="020B0604030504040204" pitchFamily="50" charset="-128"/>
              </a:rPr>
              <a:t>12</a:t>
            </a:r>
            <a:r>
              <a:rPr lang="ja-JP" altLang="en-US" sz="1225" dirty="0">
                <a:solidFill>
                  <a:srgbClr val="000000"/>
                </a:solidFill>
                <a:latin typeface="Meiryo UI" panose="020B0604030504040204" pitchFamily="50" charset="-128"/>
                <a:ea typeface="Meiryo UI" panose="020B0604030504040204" pitchFamily="50" charset="-128"/>
              </a:rPr>
              <a:t>人</a:t>
            </a: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71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71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71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71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71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endParaRPr lang="ja-JP" altLang="en-US"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225" b="1"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b="1"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b="1"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b="1"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b="1"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b="1"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r>
              <a:rPr lang="ja-JP" altLang="en-US" sz="1167" dirty="0">
                <a:solidFill>
                  <a:srgbClr val="000000"/>
                </a:solidFill>
                <a:latin typeface="Meiryo UI" panose="020B0604030504040204" pitchFamily="50" charset="-128"/>
                <a:ea typeface="Meiryo UI" panose="020B0604030504040204" pitchFamily="50" charset="-128"/>
              </a:rPr>
              <a:t>　　</a:t>
            </a:r>
            <a:endParaRPr lang="en-US" altLang="ja-JP" sz="1167" dirty="0">
              <a:solidFill>
                <a:srgbClr val="000000"/>
              </a:solidFill>
              <a:latin typeface="Meiryo UI" panose="020B0604030504040204" pitchFamily="50" charset="-128"/>
              <a:ea typeface="Meiryo UI" panose="020B0604030504040204" pitchFamily="50" charset="-128"/>
            </a:endParaRPr>
          </a:p>
          <a:p>
            <a:pPr algn="r" defTabSz="933822" eaLnBrk="0" fontAlgn="base" hangingPunct="0">
              <a:lnSpc>
                <a:spcPts val="2042"/>
              </a:lnSpc>
              <a:spcBef>
                <a:spcPct val="0"/>
              </a:spcBef>
              <a:spcAft>
                <a:spcPct val="0"/>
              </a:spcAft>
            </a:pPr>
            <a:r>
              <a:rPr lang="ja-JP" altLang="en-US" sz="1167" dirty="0">
                <a:solidFill>
                  <a:srgbClr val="000000"/>
                </a:solidFill>
                <a:latin typeface="Meiryo UI" panose="020B0604030504040204" pitchFamily="50" charset="-128"/>
                <a:ea typeface="Meiryo UI" panose="020B0604030504040204" pitchFamily="50" charset="-128"/>
              </a:rPr>
              <a:t>　　　　　　　　　　　　　　　</a:t>
            </a:r>
            <a:endParaRPr lang="en-US" altLang="ja-JP" sz="1167" dirty="0">
              <a:solidFill>
                <a:srgbClr val="000000"/>
              </a:solidFill>
              <a:latin typeface="Meiryo UI" panose="020B0604030504040204" pitchFamily="50" charset="-128"/>
              <a:ea typeface="Meiryo UI" panose="020B0604030504040204" pitchFamily="50" charset="-128"/>
            </a:endParaRPr>
          </a:p>
          <a:p>
            <a:pPr algn="r" defTabSz="933822" eaLnBrk="0" fontAlgn="base" hangingPunct="0">
              <a:lnSpc>
                <a:spcPts val="2042"/>
              </a:lnSpc>
              <a:spcBef>
                <a:spcPct val="0"/>
              </a:spcBef>
              <a:spcAft>
                <a:spcPct val="0"/>
              </a:spcAft>
            </a:pPr>
            <a:endParaRPr lang="en-US" altLang="ja-JP" sz="1167" dirty="0">
              <a:solidFill>
                <a:srgbClr val="000000"/>
              </a:solidFill>
              <a:latin typeface="Meiryo UI" panose="020B0604030504040204" pitchFamily="50" charset="-128"/>
              <a:ea typeface="Meiryo UI" panose="020B0604030504040204" pitchFamily="50" charset="-128"/>
            </a:endParaRPr>
          </a:p>
          <a:p>
            <a:pPr algn="r" defTabSz="933822" eaLnBrk="0" fontAlgn="base" hangingPunct="0">
              <a:lnSpc>
                <a:spcPts val="2042"/>
              </a:lnSpc>
              <a:spcBef>
                <a:spcPct val="0"/>
              </a:spcBef>
              <a:spcAft>
                <a:spcPct val="0"/>
              </a:spcAft>
            </a:pPr>
            <a:endParaRPr lang="en-US" altLang="ja-JP" sz="1167" dirty="0">
              <a:solidFill>
                <a:srgbClr val="000000"/>
              </a:solidFill>
              <a:latin typeface="Meiryo UI" panose="020B0604030504040204" pitchFamily="50" charset="-128"/>
              <a:ea typeface="Meiryo UI" panose="020B0604030504040204" pitchFamily="50" charset="-128"/>
            </a:endParaRPr>
          </a:p>
          <a:p>
            <a:pPr algn="r" defTabSz="933822" eaLnBrk="0" fontAlgn="base" hangingPunct="0">
              <a:lnSpc>
                <a:spcPts val="2042"/>
              </a:lnSpc>
              <a:spcBef>
                <a:spcPct val="0"/>
              </a:spcBef>
              <a:spcAft>
                <a:spcPct val="0"/>
              </a:spcAft>
            </a:pPr>
            <a:endParaRPr lang="en-US" altLang="ja-JP" sz="1167"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362"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u="sng"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556"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endParaRPr lang="en-US" altLang="ja-JP" sz="1362" dirty="0">
              <a:solidFill>
                <a:srgbClr val="000000"/>
              </a:solidFill>
              <a:latin typeface="Meiryo UI" panose="020B0604030504040204" pitchFamily="50" charset="-128"/>
              <a:ea typeface="Meiryo UI" panose="020B0604030504040204" pitchFamily="50" charset="-128"/>
            </a:endParaRPr>
          </a:p>
          <a:p>
            <a:pPr defTabSz="933822" eaLnBrk="0" fontAlgn="base" hangingPunct="0">
              <a:lnSpc>
                <a:spcPts val="2042"/>
              </a:lnSpc>
              <a:spcBef>
                <a:spcPct val="0"/>
              </a:spcBef>
              <a:spcAft>
                <a:spcPct val="0"/>
              </a:spcAft>
            </a:pPr>
            <a:r>
              <a:rPr lang="ja-JP" altLang="en-US" sz="1362" dirty="0">
                <a:solidFill>
                  <a:srgbClr val="000000"/>
                </a:solidFill>
                <a:latin typeface="Meiryo UI" panose="020B0604030504040204" pitchFamily="50" charset="-128"/>
                <a:ea typeface="Meiryo UI" panose="020B0604030504040204" pitchFamily="50" charset="-128"/>
              </a:rPr>
              <a:t>　　　　　　　　　　　　 </a:t>
            </a:r>
            <a:endParaRPr lang="en-US" altLang="ja-JP" sz="1362" dirty="0">
              <a:solidFill>
                <a:srgbClr val="000000"/>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044111" y="993235"/>
            <a:ext cx="2867400" cy="4074044"/>
          </a:xfrm>
          <a:prstGeom prst="rect">
            <a:avLst/>
          </a:prstGeom>
          <a:ln>
            <a:prstDash val="sysDash"/>
          </a:ln>
        </p:spPr>
        <p:style>
          <a:lnRef idx="2">
            <a:schemeClr val="dk1"/>
          </a:lnRef>
          <a:fillRef idx="1">
            <a:schemeClr val="lt1"/>
          </a:fillRef>
          <a:effectRef idx="0">
            <a:schemeClr val="dk1"/>
          </a:effectRef>
          <a:fontRef idx="minor">
            <a:schemeClr val="dk1"/>
          </a:fontRef>
        </p:style>
        <p:txBody>
          <a:bodyPr wrap="square" lIns="36762" tIns="73523" rIns="36762" bIns="73523" rtlCol="0">
            <a:spAutoFit/>
          </a:bodyPr>
          <a:lstStyle/>
          <a:p>
            <a:pPr defTabSz="933785">
              <a:lnSpc>
                <a:spcPts val="1379"/>
              </a:lnSpc>
            </a:pPr>
            <a:r>
              <a:rPr kumimoji="1" lang="ja-JP" altLang="en-US" sz="1072" dirty="0">
                <a:solidFill>
                  <a:prstClr val="black"/>
                </a:solidFill>
                <a:latin typeface="Meiryo UI" panose="020B0604030504040204" pitchFamily="50" charset="-128"/>
                <a:ea typeface="Meiryo UI" panose="020B0604030504040204" pitchFamily="50" charset="-128"/>
              </a:rPr>
              <a:t>　・ ５年間一貫の実践的専門教育を行う高等教</a:t>
            </a:r>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lnSpc>
                <a:spcPts val="1379"/>
              </a:lnSpc>
            </a:pPr>
            <a:r>
              <a:rPr kumimoji="1" lang="ja-JP" altLang="en-US" sz="1072" dirty="0">
                <a:solidFill>
                  <a:prstClr val="black"/>
                </a:solidFill>
                <a:latin typeface="Meiryo UI" panose="020B0604030504040204" pitchFamily="50" charset="-128"/>
                <a:ea typeface="Meiryo UI" panose="020B0604030504040204" pitchFamily="50" charset="-128"/>
              </a:rPr>
              <a:t>     育機関で、全国に</a:t>
            </a:r>
            <a:r>
              <a:rPr kumimoji="1" lang="en-US" altLang="ja-JP" sz="1072" dirty="0">
                <a:solidFill>
                  <a:prstClr val="black"/>
                </a:solidFill>
                <a:latin typeface="Meiryo UI" panose="020B0604030504040204" pitchFamily="50" charset="-128"/>
                <a:ea typeface="Meiryo UI" panose="020B0604030504040204" pitchFamily="50" charset="-128"/>
              </a:rPr>
              <a:t>57</a:t>
            </a:r>
            <a:r>
              <a:rPr kumimoji="1" lang="ja-JP" altLang="en-US" sz="1072" dirty="0">
                <a:solidFill>
                  <a:prstClr val="black"/>
                </a:solidFill>
                <a:latin typeface="Meiryo UI" panose="020B0604030504040204" pitchFamily="50" charset="-128"/>
                <a:ea typeface="Meiryo UI" panose="020B0604030504040204" pitchFamily="50" charset="-128"/>
              </a:rPr>
              <a:t>校が設置。</a:t>
            </a:r>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lnSpc>
                <a:spcPts val="1379"/>
              </a:lnSpc>
            </a:pPr>
            <a:r>
              <a:rPr kumimoji="1" lang="ja-JP" altLang="en-US" sz="1072" dirty="0">
                <a:solidFill>
                  <a:prstClr val="black"/>
                </a:solidFill>
                <a:latin typeface="Meiryo UI" panose="020B0604030504040204" pitchFamily="50" charset="-128"/>
                <a:ea typeface="Meiryo UI" panose="020B0604030504040204" pitchFamily="50" charset="-128"/>
              </a:rPr>
              <a:t>　　 （国立：</a:t>
            </a:r>
            <a:r>
              <a:rPr kumimoji="1" lang="en-US" altLang="ja-JP" sz="1072" dirty="0">
                <a:solidFill>
                  <a:prstClr val="black"/>
                </a:solidFill>
                <a:latin typeface="Meiryo UI" panose="020B0604030504040204" pitchFamily="50" charset="-128"/>
                <a:ea typeface="Meiryo UI" panose="020B0604030504040204" pitchFamily="50" charset="-128"/>
              </a:rPr>
              <a:t>51</a:t>
            </a:r>
            <a:r>
              <a:rPr kumimoji="1" lang="ja-JP" altLang="en-US" sz="1072" dirty="0">
                <a:solidFill>
                  <a:prstClr val="black"/>
                </a:solidFill>
                <a:latin typeface="Meiryo UI" panose="020B0604030504040204" pitchFamily="50" charset="-128"/>
                <a:ea typeface="Meiryo UI" panose="020B0604030504040204" pitchFamily="50" charset="-128"/>
              </a:rPr>
              <a:t>校、公立：３校、私立：３校）</a:t>
            </a:r>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lnSpc>
                <a:spcPts val="1379"/>
              </a:lnSpc>
            </a:pPr>
            <a:r>
              <a:rPr kumimoji="1" lang="ja-JP" altLang="en-US" sz="1072" dirty="0">
                <a:solidFill>
                  <a:prstClr val="black"/>
                </a:solidFill>
                <a:latin typeface="Meiryo UI" panose="020B0604030504040204" pitchFamily="50" charset="-128"/>
                <a:ea typeface="Meiryo UI" panose="020B0604030504040204" pitchFamily="50" charset="-128"/>
              </a:rPr>
              <a:t>　・　近畿圏には、国立７校（福井高専、舞鶴高</a:t>
            </a:r>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lnSpc>
                <a:spcPts val="1379"/>
              </a:lnSpc>
            </a:pPr>
            <a:r>
              <a:rPr kumimoji="1" lang="en-US" altLang="ja-JP" sz="1072" dirty="0">
                <a:solidFill>
                  <a:prstClr val="black"/>
                </a:solidFill>
                <a:latin typeface="Meiryo UI" panose="020B0604030504040204" pitchFamily="50" charset="-128"/>
                <a:ea typeface="Meiryo UI" panose="020B0604030504040204" pitchFamily="50" charset="-128"/>
              </a:rPr>
              <a:t>     </a:t>
            </a:r>
            <a:r>
              <a:rPr kumimoji="1" lang="ja-JP" altLang="en-US" sz="1072" dirty="0">
                <a:solidFill>
                  <a:prstClr val="black"/>
                </a:solidFill>
                <a:latin typeface="Meiryo UI" panose="020B0604030504040204" pitchFamily="50" charset="-128"/>
                <a:ea typeface="Meiryo UI" panose="020B0604030504040204" pitchFamily="50" charset="-128"/>
              </a:rPr>
              <a:t>専、明石高専、奈良高専、和歌山高専、鳥羽</a:t>
            </a:r>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lnSpc>
                <a:spcPts val="1379"/>
              </a:lnSpc>
            </a:pPr>
            <a:r>
              <a:rPr kumimoji="1" lang="en-US" altLang="ja-JP" sz="1072" dirty="0">
                <a:solidFill>
                  <a:prstClr val="black"/>
                </a:solidFill>
                <a:latin typeface="Meiryo UI" panose="020B0604030504040204" pitchFamily="50" charset="-128"/>
                <a:ea typeface="Meiryo UI" panose="020B0604030504040204" pitchFamily="50" charset="-128"/>
              </a:rPr>
              <a:t>     </a:t>
            </a:r>
            <a:r>
              <a:rPr kumimoji="1" lang="ja-JP" altLang="en-US" sz="1072" dirty="0">
                <a:solidFill>
                  <a:prstClr val="black"/>
                </a:solidFill>
                <a:latin typeface="Meiryo UI" panose="020B0604030504040204" pitchFamily="50" charset="-128"/>
                <a:ea typeface="Meiryo UI" panose="020B0604030504040204" pitchFamily="50" charset="-128"/>
              </a:rPr>
              <a:t>商船高専、鈴鹿高専）、公立２校（神戸高</a:t>
            </a:r>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lnSpc>
                <a:spcPts val="1379"/>
              </a:lnSpc>
            </a:pPr>
            <a:r>
              <a:rPr kumimoji="1" lang="en-US" altLang="ja-JP" sz="1072" dirty="0">
                <a:solidFill>
                  <a:prstClr val="black"/>
                </a:solidFill>
                <a:latin typeface="Meiryo UI" panose="020B0604030504040204" pitchFamily="50" charset="-128"/>
                <a:ea typeface="Meiryo UI" panose="020B0604030504040204" pitchFamily="50" charset="-128"/>
              </a:rPr>
              <a:t>     </a:t>
            </a:r>
            <a:r>
              <a:rPr kumimoji="1" lang="ja-JP" altLang="en-US" sz="1072" dirty="0">
                <a:solidFill>
                  <a:prstClr val="black"/>
                </a:solidFill>
                <a:latin typeface="Meiryo UI" panose="020B0604030504040204" pitchFamily="50" charset="-128"/>
                <a:ea typeface="Meiryo UI" panose="020B0604030504040204" pitchFamily="50" charset="-128"/>
              </a:rPr>
              <a:t>専、大阪公立大学高専）、私立１校（近大</a:t>
            </a:r>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lnSpc>
                <a:spcPts val="1379"/>
              </a:lnSpc>
            </a:pPr>
            <a:r>
              <a:rPr kumimoji="1" lang="en-US" altLang="ja-JP" sz="1072" dirty="0">
                <a:solidFill>
                  <a:prstClr val="black"/>
                </a:solidFill>
                <a:latin typeface="Meiryo UI" panose="020B0604030504040204" pitchFamily="50" charset="-128"/>
                <a:ea typeface="Meiryo UI" panose="020B0604030504040204" pitchFamily="50" charset="-128"/>
              </a:rPr>
              <a:t>     </a:t>
            </a:r>
            <a:r>
              <a:rPr kumimoji="1" lang="ja-JP" altLang="en-US" sz="1072" dirty="0">
                <a:solidFill>
                  <a:prstClr val="black"/>
                </a:solidFill>
                <a:latin typeface="Meiryo UI" panose="020B0604030504040204" pitchFamily="50" charset="-128"/>
                <a:ea typeface="Meiryo UI" panose="020B0604030504040204" pitchFamily="50" charset="-128"/>
              </a:rPr>
              <a:t>高専）が設置。 滋賀県では県立高専の設立</a:t>
            </a:r>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lnSpc>
                <a:spcPts val="1379"/>
              </a:lnSpc>
            </a:pPr>
            <a:r>
              <a:rPr kumimoji="1" lang="en-US" altLang="ja-JP" sz="1072" dirty="0">
                <a:solidFill>
                  <a:prstClr val="black"/>
                </a:solidFill>
                <a:latin typeface="Meiryo UI" panose="020B0604030504040204" pitchFamily="50" charset="-128"/>
                <a:ea typeface="Meiryo UI" panose="020B0604030504040204" pitchFamily="50" charset="-128"/>
              </a:rPr>
              <a:t>     </a:t>
            </a:r>
            <a:r>
              <a:rPr kumimoji="1" lang="ja-JP" altLang="en-US" sz="1072" dirty="0">
                <a:solidFill>
                  <a:prstClr val="black"/>
                </a:solidFill>
                <a:latin typeface="Meiryo UI" panose="020B0604030504040204" pitchFamily="50" charset="-128"/>
                <a:ea typeface="Meiryo UI" panose="020B0604030504040204" pitchFamily="50" charset="-128"/>
              </a:rPr>
              <a:t>準備中。</a:t>
            </a:r>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a:p>
            <a:pPr defTabSz="933785"/>
            <a:endParaRPr kumimoji="1" lang="en-US" altLang="ja-JP" sz="1072" dirty="0">
              <a:solidFill>
                <a:prstClr val="black"/>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172665" y="6834029"/>
            <a:ext cx="5888279" cy="218073"/>
          </a:xfrm>
          <a:prstGeom prst="rect">
            <a:avLst/>
          </a:prstGeom>
          <a:noFill/>
        </p:spPr>
        <p:txBody>
          <a:bodyPr wrap="square" rtlCol="0">
            <a:spAutoFit/>
          </a:bodyPr>
          <a:lstStyle/>
          <a:p>
            <a:pPr algn="ctr" defTabSz="933785"/>
            <a:r>
              <a:rPr lang="ja-JP" altLang="en-US" sz="817" dirty="0">
                <a:solidFill>
                  <a:srgbClr val="000000"/>
                </a:solidFill>
                <a:latin typeface="Meiryo UI" panose="020B0604030504040204" pitchFamily="50" charset="-128"/>
                <a:ea typeface="Meiryo UI" panose="020B0604030504040204" pitchFamily="50" charset="-128"/>
              </a:rPr>
              <a:t>（出典：大阪公立大学工業高等専門学校</a:t>
            </a:r>
            <a:r>
              <a:rPr lang="en-US" altLang="ja-JP" sz="817" dirty="0">
                <a:solidFill>
                  <a:srgbClr val="000000"/>
                </a:solidFill>
                <a:latin typeface="Meiryo UI" panose="020B0604030504040204" pitchFamily="50" charset="-128"/>
                <a:ea typeface="Meiryo UI" panose="020B0604030504040204" pitchFamily="50" charset="-128"/>
              </a:rPr>
              <a:t>HP</a:t>
            </a:r>
            <a:r>
              <a:rPr lang="ja-JP" altLang="en-US" sz="817" dirty="0" err="1">
                <a:solidFill>
                  <a:srgbClr val="000000"/>
                </a:solidFill>
                <a:latin typeface="Meiryo UI" panose="020B0604030504040204" pitchFamily="50" charset="-128"/>
                <a:ea typeface="Meiryo UI" panose="020B0604030504040204" pitchFamily="50" charset="-128"/>
              </a:rPr>
              <a:t>、</a:t>
            </a:r>
            <a:r>
              <a:rPr lang="ja-JP" altLang="en-US" sz="817" dirty="0">
                <a:solidFill>
                  <a:srgbClr val="000000"/>
                </a:solidFill>
                <a:latin typeface="Meiryo UI" panose="020B0604030504040204" pitchFamily="50" charset="-128"/>
                <a:ea typeface="Meiryo UI" panose="020B0604030504040204" pitchFamily="50" charset="-128"/>
              </a:rPr>
              <a:t>「大阪府立大学工業高等専門学校の改革について」</a:t>
            </a:r>
            <a:r>
              <a:rPr lang="ja-JP" altLang="en-US" sz="817" dirty="0" smtClean="0">
                <a:solidFill>
                  <a:srgbClr val="000000"/>
                </a:solidFill>
                <a:latin typeface="Meiryo UI" panose="020B0604030504040204" pitchFamily="50" charset="-128"/>
                <a:ea typeface="Meiryo UI" panose="020B0604030504040204" pitchFamily="50" charset="-128"/>
              </a:rPr>
              <a:t>等をもとに副首都</a:t>
            </a:r>
            <a:r>
              <a:rPr lang="ja-JP" altLang="en-US" sz="817" dirty="0">
                <a:solidFill>
                  <a:srgbClr val="000000"/>
                </a:solidFill>
                <a:latin typeface="Meiryo UI" panose="020B0604030504040204" pitchFamily="50" charset="-128"/>
                <a:ea typeface="Meiryo UI" panose="020B0604030504040204" pitchFamily="50" charset="-128"/>
              </a:rPr>
              <a:t>推進局で作成）</a:t>
            </a:r>
            <a:endParaRPr lang="en-US" altLang="ja-JP" sz="817" dirty="0">
              <a:solidFill>
                <a:srgbClr val="000000"/>
              </a:solidFill>
              <a:latin typeface="Meiryo UI" panose="020B0604030504040204" pitchFamily="50" charset="-128"/>
              <a:ea typeface="Meiryo UI" panose="020B0604030504040204" pitchFamily="50" charset="-128"/>
            </a:endParaRPr>
          </a:p>
        </p:txBody>
      </p:sp>
      <p:sp>
        <p:nvSpPr>
          <p:cNvPr id="110" name="テキスト ボックス 109"/>
          <p:cNvSpPr txBox="1"/>
          <p:nvPr/>
        </p:nvSpPr>
        <p:spPr>
          <a:xfrm>
            <a:off x="279988" y="1471539"/>
            <a:ext cx="6764123" cy="2677465"/>
          </a:xfrm>
          <a:prstGeom prst="rect">
            <a:avLst/>
          </a:prstGeom>
          <a:noFill/>
        </p:spPr>
        <p:txBody>
          <a:bodyPr wrap="square" lIns="0" rIns="0" rtlCol="0">
            <a:spAutoFit/>
          </a:bodyPr>
          <a:lstStyle/>
          <a:p>
            <a:pPr defTabSz="933822" eaLnBrk="0" fontAlgn="base" hangingPunct="0">
              <a:spcBef>
                <a:spcPct val="0"/>
              </a:spcBef>
              <a:spcAft>
                <a:spcPct val="0"/>
              </a:spcAft>
            </a:pPr>
            <a:r>
              <a:rPr lang="ja-JP" altLang="en-US" sz="1174" dirty="0">
                <a:solidFill>
                  <a:srgbClr val="000000"/>
                </a:solidFill>
                <a:latin typeface="Meiryo UI" panose="020B0604030504040204" pitchFamily="50" charset="-128"/>
                <a:ea typeface="Meiryo UI" panose="020B0604030504040204" pitchFamily="50" charset="-128"/>
              </a:rPr>
              <a:t>●　</a:t>
            </a:r>
            <a:r>
              <a:rPr lang="en-US" altLang="ja-JP" sz="1174" dirty="0">
                <a:solidFill>
                  <a:srgbClr val="000000"/>
                </a:solidFill>
                <a:latin typeface="Meiryo UI" panose="020B0604030504040204" pitchFamily="50" charset="-128"/>
                <a:ea typeface="Meiryo UI" panose="020B0604030504040204" pitchFamily="50" charset="-128"/>
              </a:rPr>
              <a:t>IT</a:t>
            </a:r>
            <a:r>
              <a:rPr lang="ja-JP" altLang="en-US" sz="1174" dirty="0">
                <a:solidFill>
                  <a:srgbClr val="000000"/>
                </a:solidFill>
                <a:latin typeface="Meiryo UI" panose="020B0604030504040204" pitchFamily="50" charset="-128"/>
                <a:ea typeface="Meiryo UI" panose="020B0604030504040204" pitchFamily="50" charset="-128"/>
              </a:rPr>
              <a:t>人材の不足など、</a:t>
            </a:r>
            <a:r>
              <a:rPr lang="ja-JP" altLang="en-US" sz="1174" dirty="0">
                <a:solidFill>
                  <a:prstClr val="black"/>
                </a:solidFill>
                <a:latin typeface="Meiryo UI" panose="020B0604030504040204" pitchFamily="50" charset="-128"/>
                <a:ea typeface="Meiryo UI" panose="020B0604030504040204" pitchFamily="50" charset="-128"/>
              </a:rPr>
              <a:t>時代の変化に応じた人材育成のため、</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174" dirty="0">
                <a:solidFill>
                  <a:prstClr val="black"/>
                </a:solidFill>
                <a:latin typeface="Meiryo UI" panose="020B0604030504040204" pitchFamily="50" charset="-128"/>
                <a:ea typeface="Meiryo UI" panose="020B0604030504040204" pitchFamily="50" charset="-128"/>
              </a:rPr>
              <a:t>     2022</a:t>
            </a:r>
            <a:r>
              <a:rPr lang="ja-JP" altLang="en-US" sz="1174" dirty="0">
                <a:solidFill>
                  <a:prstClr val="black"/>
                </a:solidFill>
                <a:latin typeface="Meiryo UI" panose="020B0604030504040204" pitchFamily="50" charset="-128"/>
                <a:ea typeface="Meiryo UI" panose="020B0604030504040204" pitchFamily="50" charset="-128"/>
              </a:rPr>
              <a:t>年新入学生より本科のコースを再編。</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ja-JP" altLang="en-US" sz="1174" dirty="0">
                <a:solidFill>
                  <a:prstClr val="black"/>
                </a:solidFill>
                <a:latin typeface="Meiryo UI" panose="020B0604030504040204" pitchFamily="50" charset="-128"/>
                <a:ea typeface="Meiryo UI" panose="020B0604030504040204" pitchFamily="50" charset="-128"/>
              </a:rPr>
              <a:t>●　これまで</a:t>
            </a:r>
            <a:r>
              <a:rPr lang="en-US" altLang="ja-JP" sz="1174" dirty="0">
                <a:solidFill>
                  <a:prstClr val="black"/>
                </a:solidFill>
                <a:latin typeface="Meiryo UI" panose="020B0604030504040204" pitchFamily="50" charset="-128"/>
                <a:ea typeface="Meiryo UI" panose="020B0604030504040204" pitchFamily="50" charset="-128"/>
              </a:rPr>
              <a:t>3</a:t>
            </a:r>
            <a:r>
              <a:rPr lang="ja-JP" altLang="en-US" sz="1174" dirty="0">
                <a:solidFill>
                  <a:prstClr val="black"/>
                </a:solidFill>
                <a:latin typeface="Meiryo UI" panose="020B0604030504040204" pitchFamily="50" charset="-128"/>
                <a:ea typeface="Meiryo UI" panose="020B0604030504040204" pitchFamily="50" charset="-128"/>
              </a:rPr>
              <a:t>年次から</a:t>
            </a:r>
            <a:r>
              <a:rPr lang="en-US" altLang="ja-JP" sz="1174" dirty="0">
                <a:solidFill>
                  <a:prstClr val="black"/>
                </a:solidFill>
                <a:latin typeface="Meiryo UI" panose="020B0604030504040204" pitchFamily="50" charset="-128"/>
                <a:ea typeface="Meiryo UI" panose="020B0604030504040204" pitchFamily="50" charset="-128"/>
              </a:rPr>
              <a:t>5</a:t>
            </a:r>
            <a:r>
              <a:rPr lang="ja-JP" altLang="en-US" sz="1174" dirty="0" err="1">
                <a:solidFill>
                  <a:prstClr val="black"/>
                </a:solidFill>
                <a:latin typeface="Meiryo UI" panose="020B0604030504040204" pitchFamily="50" charset="-128"/>
                <a:ea typeface="Meiryo UI" panose="020B0604030504040204" pitchFamily="50" charset="-128"/>
              </a:rPr>
              <a:t>つの</a:t>
            </a:r>
            <a:r>
              <a:rPr lang="ja-JP" altLang="en-US" sz="1174" dirty="0">
                <a:solidFill>
                  <a:prstClr val="black"/>
                </a:solidFill>
                <a:latin typeface="Meiryo UI" panose="020B0604030504040204" pitchFamily="50" charset="-128"/>
                <a:ea typeface="Meiryo UI" panose="020B0604030504040204" pitchFamily="50" charset="-128"/>
              </a:rPr>
              <a:t>コースに分かれてコース専門科目を</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174" dirty="0">
                <a:solidFill>
                  <a:prstClr val="black"/>
                </a:solidFill>
                <a:latin typeface="Meiryo UI" panose="020B0604030504040204" pitchFamily="50" charset="-128"/>
                <a:ea typeface="Meiryo UI" panose="020B0604030504040204" pitchFamily="50" charset="-128"/>
              </a:rPr>
              <a:t>     </a:t>
            </a:r>
            <a:r>
              <a:rPr lang="ja-JP" altLang="en-US" sz="1174" dirty="0">
                <a:solidFill>
                  <a:prstClr val="black"/>
                </a:solidFill>
                <a:latin typeface="Meiryo UI" panose="020B0604030504040204" pitchFamily="50" charset="-128"/>
                <a:ea typeface="Meiryo UI" panose="020B0604030504040204" pitchFamily="50" charset="-128"/>
              </a:rPr>
              <a:t>重点的に学修していたが、再編後は、</a:t>
            </a:r>
            <a:r>
              <a:rPr lang="en-US" altLang="ja-JP" sz="1174" dirty="0">
                <a:solidFill>
                  <a:prstClr val="black"/>
                </a:solidFill>
                <a:latin typeface="Meiryo UI" panose="020B0604030504040204" pitchFamily="50" charset="-128"/>
                <a:ea typeface="Meiryo UI" panose="020B0604030504040204" pitchFamily="50" charset="-128"/>
              </a:rPr>
              <a:t>2</a:t>
            </a:r>
            <a:r>
              <a:rPr lang="ja-JP" altLang="en-US" sz="1174" dirty="0">
                <a:solidFill>
                  <a:prstClr val="black"/>
                </a:solidFill>
                <a:latin typeface="Meiryo UI" panose="020B0604030504040204" pitchFamily="50" charset="-128"/>
                <a:ea typeface="Meiryo UI" panose="020B0604030504040204" pitchFamily="50" charset="-128"/>
              </a:rPr>
              <a:t>年次から</a:t>
            </a:r>
            <a:r>
              <a:rPr lang="en-US" altLang="ja-JP" sz="1174" dirty="0">
                <a:solidFill>
                  <a:prstClr val="black"/>
                </a:solidFill>
                <a:latin typeface="Meiryo UI" panose="020B0604030504040204" pitchFamily="50" charset="-128"/>
                <a:ea typeface="Meiryo UI" panose="020B0604030504040204" pitchFamily="50" charset="-128"/>
              </a:rPr>
              <a:t>4</a:t>
            </a:r>
            <a:r>
              <a:rPr lang="ja-JP" altLang="en-US" sz="1174" dirty="0" err="1">
                <a:solidFill>
                  <a:prstClr val="black"/>
                </a:solidFill>
                <a:latin typeface="Meiryo UI" panose="020B0604030504040204" pitchFamily="50" charset="-128"/>
                <a:ea typeface="Meiryo UI" panose="020B0604030504040204" pitchFamily="50" charset="-128"/>
              </a:rPr>
              <a:t>つの</a:t>
            </a:r>
            <a:r>
              <a:rPr lang="ja-JP" altLang="en-US" sz="1174" dirty="0">
                <a:solidFill>
                  <a:prstClr val="black"/>
                </a:solidFill>
                <a:latin typeface="Meiryo UI" panose="020B0604030504040204" pitchFamily="50" charset="-128"/>
                <a:ea typeface="Meiryo UI" panose="020B0604030504040204" pitchFamily="50" charset="-128"/>
              </a:rPr>
              <a:t>コース</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174" dirty="0">
                <a:solidFill>
                  <a:prstClr val="black"/>
                </a:solidFill>
                <a:latin typeface="Meiryo UI" panose="020B0604030504040204" pitchFamily="50" charset="-128"/>
                <a:ea typeface="Meiryo UI" panose="020B0604030504040204" pitchFamily="50" charset="-128"/>
              </a:rPr>
              <a:t>     </a:t>
            </a:r>
            <a:r>
              <a:rPr lang="ja-JP" altLang="en-US" sz="1174" dirty="0">
                <a:solidFill>
                  <a:prstClr val="black"/>
                </a:solidFill>
                <a:latin typeface="Meiryo UI" panose="020B0604030504040204" pitchFamily="50" charset="-128"/>
                <a:ea typeface="Meiryo UI" panose="020B0604030504040204" pitchFamily="50" charset="-128"/>
              </a:rPr>
              <a:t>に分かれて基礎コース専門科目を学修し、加えて、</a:t>
            </a:r>
            <a:r>
              <a:rPr lang="en-US" altLang="ja-JP" sz="1174" dirty="0">
                <a:solidFill>
                  <a:prstClr val="black"/>
                </a:solidFill>
                <a:latin typeface="Meiryo UI" panose="020B0604030504040204" pitchFamily="50" charset="-128"/>
                <a:ea typeface="Meiryo UI" panose="020B0604030504040204" pitchFamily="50" charset="-128"/>
              </a:rPr>
              <a:t>3</a:t>
            </a:r>
            <a:r>
              <a:rPr lang="ja-JP" altLang="en-US" sz="1174" dirty="0">
                <a:solidFill>
                  <a:prstClr val="black"/>
                </a:solidFill>
                <a:latin typeface="Meiryo UI" panose="020B0604030504040204" pitchFamily="50" charset="-128"/>
                <a:ea typeface="Meiryo UI" panose="020B0604030504040204" pitchFamily="50" charset="-128"/>
              </a:rPr>
              <a:t>年次から</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174" dirty="0">
                <a:solidFill>
                  <a:prstClr val="black"/>
                </a:solidFill>
                <a:latin typeface="Meiryo UI" panose="020B0604030504040204" pitchFamily="50" charset="-128"/>
                <a:ea typeface="Meiryo UI" panose="020B0604030504040204" pitchFamily="50" charset="-128"/>
              </a:rPr>
              <a:t>     </a:t>
            </a:r>
            <a:r>
              <a:rPr lang="ja-JP" altLang="en-US" sz="1174" dirty="0">
                <a:solidFill>
                  <a:prstClr val="black"/>
                </a:solidFill>
                <a:latin typeface="Meiryo UI" panose="020B0604030504040204" pitchFamily="50" charset="-128"/>
                <a:ea typeface="Meiryo UI" panose="020B0604030504040204" pitchFamily="50" charset="-128"/>
              </a:rPr>
              <a:t>は新設科目の応用専門分野も学修。</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ja-JP" altLang="en-US" sz="1174" dirty="0">
                <a:solidFill>
                  <a:prstClr val="black"/>
                </a:solidFill>
                <a:latin typeface="Meiryo UI" panose="020B0604030504040204" pitchFamily="50" charset="-128"/>
                <a:ea typeface="Meiryo UI" panose="020B0604030504040204" pitchFamily="50" charset="-128"/>
              </a:rPr>
              <a:t>●　応用専門分野では、インターンシップや</a:t>
            </a:r>
            <a:r>
              <a:rPr lang="en-US" altLang="ja-JP" sz="1174" dirty="0">
                <a:solidFill>
                  <a:prstClr val="black"/>
                </a:solidFill>
                <a:latin typeface="Meiryo UI" panose="020B0604030504040204" pitchFamily="50" charset="-128"/>
                <a:ea typeface="Meiryo UI" panose="020B0604030504040204" pitchFamily="50" charset="-128"/>
              </a:rPr>
              <a:t>PBL</a:t>
            </a:r>
            <a:r>
              <a:rPr lang="ja-JP" altLang="en-US" sz="1174" dirty="0">
                <a:solidFill>
                  <a:prstClr val="black"/>
                </a:solidFill>
                <a:latin typeface="Meiryo UI" panose="020B0604030504040204" pitchFamily="50" charset="-128"/>
                <a:ea typeface="Meiryo UI" panose="020B0604030504040204" pitchFamily="50" charset="-128"/>
              </a:rPr>
              <a:t>に取り組むとともに、</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174" dirty="0">
                <a:solidFill>
                  <a:prstClr val="black"/>
                </a:solidFill>
                <a:latin typeface="Meiryo UI" panose="020B0604030504040204" pitchFamily="50" charset="-128"/>
                <a:ea typeface="Meiryo UI" panose="020B0604030504040204" pitchFamily="50" charset="-128"/>
              </a:rPr>
              <a:t>     </a:t>
            </a:r>
            <a:r>
              <a:rPr lang="ja-JP" altLang="en-US" sz="1174" dirty="0">
                <a:solidFill>
                  <a:prstClr val="black"/>
                </a:solidFill>
                <a:latin typeface="Meiryo UI" panose="020B0604030504040204" pitchFamily="50" charset="-128"/>
                <a:ea typeface="Meiryo UI" panose="020B0604030504040204" pitchFamily="50" charset="-128"/>
              </a:rPr>
              <a:t>医薬・食品、エネルギー、資源など生活を支える幅広い領域の</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174" dirty="0">
                <a:solidFill>
                  <a:prstClr val="black"/>
                </a:solidFill>
                <a:latin typeface="Meiryo UI" panose="020B0604030504040204" pitchFamily="50" charset="-128"/>
                <a:ea typeface="Meiryo UI" panose="020B0604030504040204" pitchFamily="50" charset="-128"/>
              </a:rPr>
              <a:t>     </a:t>
            </a:r>
            <a:r>
              <a:rPr lang="ja-JP" altLang="en-US" sz="1174" dirty="0">
                <a:solidFill>
                  <a:prstClr val="black"/>
                </a:solidFill>
                <a:latin typeface="Meiryo UI" panose="020B0604030504040204" pitchFamily="50" charset="-128"/>
                <a:ea typeface="Meiryo UI" panose="020B0604030504040204" pitchFamily="50" charset="-128"/>
              </a:rPr>
              <a:t>専門分野を学修。</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ja-JP" altLang="en-US" sz="1174" dirty="0">
                <a:solidFill>
                  <a:prstClr val="black"/>
                </a:solidFill>
                <a:latin typeface="Meiryo UI" panose="020B0604030504040204" pitchFamily="50" charset="-128"/>
                <a:ea typeface="Meiryo UI" panose="020B0604030504040204" pitchFamily="50" charset="-128"/>
              </a:rPr>
              <a:t>●　また、全学年を通じて学ぶ専門共通科目を設け、数理・データ</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174" dirty="0">
                <a:solidFill>
                  <a:prstClr val="black"/>
                </a:solidFill>
                <a:latin typeface="Meiryo UI" panose="020B0604030504040204" pitchFamily="50" charset="-128"/>
                <a:ea typeface="Meiryo UI" panose="020B0604030504040204" pitchFamily="50" charset="-128"/>
              </a:rPr>
              <a:t>     </a:t>
            </a:r>
            <a:r>
              <a:rPr lang="ja-JP" altLang="en-US" sz="1174" dirty="0">
                <a:solidFill>
                  <a:prstClr val="black"/>
                </a:solidFill>
                <a:latin typeface="Meiryo UI" panose="020B0604030504040204" pitchFamily="50" charset="-128"/>
                <a:ea typeface="Meiryo UI" panose="020B0604030504040204" pitchFamily="50" charset="-128"/>
              </a:rPr>
              <a:t>サイエンス・</a:t>
            </a:r>
            <a:r>
              <a:rPr lang="en-US" altLang="ja-JP" sz="1174" dirty="0">
                <a:solidFill>
                  <a:prstClr val="black"/>
                </a:solidFill>
                <a:latin typeface="Meiryo UI" panose="020B0604030504040204" pitchFamily="50" charset="-128"/>
                <a:ea typeface="Meiryo UI" panose="020B0604030504040204" pitchFamily="50" charset="-128"/>
              </a:rPr>
              <a:t>AI</a:t>
            </a:r>
            <a:r>
              <a:rPr lang="ja-JP" altLang="en-US" sz="1174" dirty="0">
                <a:solidFill>
                  <a:prstClr val="black"/>
                </a:solidFill>
                <a:latin typeface="Meiryo UI" panose="020B0604030504040204" pitchFamily="50" charset="-128"/>
                <a:ea typeface="Meiryo UI" panose="020B0604030504040204" pitchFamily="50" charset="-128"/>
              </a:rPr>
              <a:t>モデルカリキュラムを導入するとともにプログラミング</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174" dirty="0">
                <a:solidFill>
                  <a:prstClr val="black"/>
                </a:solidFill>
                <a:latin typeface="Meiryo UI" panose="020B0604030504040204" pitchFamily="50" charset="-128"/>
                <a:ea typeface="Meiryo UI" panose="020B0604030504040204" pitchFamily="50" charset="-128"/>
              </a:rPr>
              <a:t>     </a:t>
            </a:r>
            <a:r>
              <a:rPr lang="ja-JP" altLang="en-US" sz="1174" dirty="0">
                <a:solidFill>
                  <a:prstClr val="black"/>
                </a:solidFill>
                <a:latin typeface="Meiryo UI" panose="020B0604030504040204" pitchFamily="50" charset="-128"/>
                <a:ea typeface="Meiryo UI" panose="020B0604030504040204" pitchFamily="50" charset="-128"/>
              </a:rPr>
              <a:t>等のスキルを学修。加えて、</a:t>
            </a:r>
            <a:r>
              <a:rPr lang="en-US" altLang="ja-JP" sz="1174" dirty="0">
                <a:solidFill>
                  <a:prstClr val="black"/>
                </a:solidFill>
                <a:latin typeface="Meiryo UI" panose="020B0604030504040204" pitchFamily="50" charset="-128"/>
                <a:ea typeface="Meiryo UI" panose="020B0604030504040204" pitchFamily="50" charset="-128"/>
              </a:rPr>
              <a:t>SDG</a:t>
            </a:r>
            <a:r>
              <a:rPr lang="ja-JP" altLang="en-US" sz="1174" dirty="0" err="1">
                <a:solidFill>
                  <a:prstClr val="black"/>
                </a:solidFill>
                <a:latin typeface="Meiryo UI" panose="020B0604030504040204" pitchFamily="50" charset="-128"/>
                <a:ea typeface="Meiryo UI" panose="020B0604030504040204" pitchFamily="50" charset="-128"/>
              </a:rPr>
              <a:t>ｓ</a:t>
            </a:r>
            <a:r>
              <a:rPr lang="ja-JP" altLang="en-US" sz="1174" dirty="0">
                <a:solidFill>
                  <a:prstClr val="black"/>
                </a:solidFill>
                <a:latin typeface="Meiryo UI" panose="020B0604030504040204" pitchFamily="50" charset="-128"/>
                <a:ea typeface="Meiryo UI" panose="020B0604030504040204" pitchFamily="50" charset="-128"/>
              </a:rPr>
              <a:t>指向の教育として人権、防災、環境、資源、リサイクル等を学修する。</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ja-JP" altLang="en-US" sz="1174" dirty="0">
                <a:solidFill>
                  <a:prstClr val="black"/>
                </a:solidFill>
                <a:latin typeface="Meiryo UI" panose="020B0604030504040204" pitchFamily="50" charset="-128"/>
                <a:ea typeface="Meiryo UI" panose="020B0604030504040204" pitchFamily="50" charset="-128"/>
              </a:rPr>
              <a:t>●　なお、本科卒業生を対象とした</a:t>
            </a:r>
            <a:r>
              <a:rPr lang="en-US" altLang="ja-JP" sz="1174" dirty="0">
                <a:solidFill>
                  <a:prstClr val="black"/>
                </a:solidFill>
                <a:latin typeface="Meiryo UI" panose="020B0604030504040204" pitchFamily="50" charset="-128"/>
                <a:ea typeface="Meiryo UI" panose="020B0604030504040204" pitchFamily="50" charset="-128"/>
              </a:rPr>
              <a:t>2</a:t>
            </a:r>
            <a:r>
              <a:rPr lang="ja-JP" altLang="en-US" sz="1174" dirty="0">
                <a:solidFill>
                  <a:prstClr val="black"/>
                </a:solidFill>
                <a:latin typeface="Meiryo UI" panose="020B0604030504040204" pitchFamily="50" charset="-128"/>
                <a:ea typeface="Meiryo UI" panose="020B0604030504040204" pitchFamily="50" charset="-128"/>
              </a:rPr>
              <a:t>年制の教育プログラムである専攻科については</a:t>
            </a:r>
            <a:r>
              <a:rPr lang="en-US" altLang="ja-JP" sz="1174" dirty="0">
                <a:solidFill>
                  <a:prstClr val="black"/>
                </a:solidFill>
                <a:latin typeface="Meiryo UI" panose="020B0604030504040204" pitchFamily="50" charset="-128"/>
                <a:ea typeface="Meiryo UI" panose="020B0604030504040204" pitchFamily="50" charset="-128"/>
              </a:rPr>
              <a:t>2025</a:t>
            </a:r>
            <a:r>
              <a:rPr lang="ja-JP" altLang="en-US" sz="1174" dirty="0">
                <a:solidFill>
                  <a:prstClr val="black"/>
                </a:solidFill>
                <a:latin typeface="Meiryo UI" panose="020B0604030504040204" pitchFamily="50" charset="-128"/>
                <a:ea typeface="Meiryo UI" panose="020B0604030504040204" pitchFamily="50" charset="-128"/>
              </a:rPr>
              <a:t>年度入学から廃止し、</a:t>
            </a:r>
            <a:endParaRPr lang="en-US" altLang="ja-JP" sz="1174" dirty="0">
              <a:solidFill>
                <a:prstClr val="black"/>
              </a:solidFill>
              <a:latin typeface="Meiryo UI" panose="020B0604030504040204" pitchFamily="50" charset="-128"/>
              <a:ea typeface="Meiryo UI" panose="020B0604030504040204" pitchFamily="50" charset="-128"/>
            </a:endParaRPr>
          </a:p>
          <a:p>
            <a:pPr defTabSz="933822" eaLnBrk="0" fontAlgn="base" hangingPunct="0">
              <a:spcBef>
                <a:spcPct val="0"/>
              </a:spcBef>
              <a:spcAft>
                <a:spcPct val="0"/>
              </a:spcAft>
            </a:pPr>
            <a:r>
              <a:rPr lang="en-US" altLang="ja-JP" sz="1174" dirty="0">
                <a:solidFill>
                  <a:prstClr val="black"/>
                </a:solidFill>
                <a:latin typeface="Meiryo UI" panose="020B0604030504040204" pitchFamily="50" charset="-128"/>
                <a:ea typeface="Meiryo UI" panose="020B0604030504040204" pitchFamily="50" charset="-128"/>
              </a:rPr>
              <a:t>     </a:t>
            </a:r>
            <a:r>
              <a:rPr lang="ja-JP" altLang="en-US" sz="1174" dirty="0">
                <a:solidFill>
                  <a:prstClr val="black"/>
                </a:solidFill>
                <a:latin typeface="Meiryo UI" panose="020B0604030504040204" pitchFamily="50" charset="-128"/>
                <a:ea typeface="Meiryo UI" panose="020B0604030504040204" pitchFamily="50" charset="-128"/>
              </a:rPr>
              <a:t>大学への編入学により対応。</a:t>
            </a:r>
            <a:endParaRPr lang="en-US" altLang="ja-JP" sz="1174" dirty="0">
              <a:solidFill>
                <a:prstClr val="black"/>
              </a:solidFill>
              <a:latin typeface="Meiryo UI" panose="020B0604030504040204" pitchFamily="50" charset="-128"/>
              <a:ea typeface="Meiryo UI" panose="020B0604030504040204" pitchFamily="50" charset="-128"/>
            </a:endParaRPr>
          </a:p>
        </p:txBody>
      </p:sp>
      <p:pic>
        <p:nvPicPr>
          <p:cNvPr id="1026" name="Picture 2" descr="高専とは.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6015" y="2745194"/>
            <a:ext cx="2683592" cy="2058646"/>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7209538" y="4832367"/>
            <a:ext cx="2536546" cy="238727"/>
          </a:xfrm>
          <a:prstGeom prst="rect">
            <a:avLst/>
          </a:prstGeom>
          <a:noFill/>
        </p:spPr>
        <p:txBody>
          <a:bodyPr wrap="square" rtlCol="0">
            <a:spAutoFit/>
          </a:bodyPr>
          <a:lstStyle/>
          <a:p>
            <a:pPr algn="ctr" defTabSz="933785"/>
            <a:r>
              <a:rPr kumimoji="1" lang="ja-JP" altLang="en-US" sz="919" dirty="0">
                <a:solidFill>
                  <a:prstClr val="black"/>
                </a:solidFill>
                <a:latin typeface="Meiryo UI" panose="020B0604030504040204" pitchFamily="50" charset="-128"/>
                <a:ea typeface="Meiryo UI" panose="020B0604030504040204" pitchFamily="50" charset="-128"/>
              </a:rPr>
              <a:t>（高専と中学・高校・大学・大学院との関連）</a:t>
            </a:r>
            <a:endParaRPr kumimoji="1" lang="en-US" altLang="ja-JP" sz="919" dirty="0">
              <a:solidFill>
                <a:prstClr val="black"/>
              </a:solidFill>
              <a:latin typeface="Meiryo UI" panose="020B0604030504040204" pitchFamily="50" charset="-128"/>
              <a:ea typeface="Meiryo UI" panose="020B0604030504040204" pitchFamily="50" charset="-128"/>
            </a:endParaRPr>
          </a:p>
        </p:txBody>
      </p:sp>
      <p:pic>
        <p:nvPicPr>
          <p:cNvPr id="104" name="図 103"/>
          <p:cNvPicPr>
            <a:picLocks noChangeAspect="1"/>
          </p:cNvPicPr>
          <p:nvPr/>
        </p:nvPicPr>
        <p:blipFill>
          <a:blip r:embed="rId4"/>
          <a:stretch>
            <a:fillRect/>
          </a:stretch>
        </p:blipFill>
        <p:spPr>
          <a:xfrm>
            <a:off x="611475" y="4290573"/>
            <a:ext cx="6101149" cy="2279215"/>
          </a:xfrm>
          <a:prstGeom prst="rect">
            <a:avLst/>
          </a:prstGeom>
        </p:spPr>
      </p:pic>
      <p:sp>
        <p:nvSpPr>
          <p:cNvPr id="109" name="テキスト ボックス 108"/>
          <p:cNvSpPr txBox="1"/>
          <p:nvPr/>
        </p:nvSpPr>
        <p:spPr>
          <a:xfrm>
            <a:off x="4172665" y="1513167"/>
            <a:ext cx="1770221" cy="254703"/>
          </a:xfrm>
          <a:prstGeom prst="rect">
            <a:avLst/>
          </a:prstGeom>
          <a:noFill/>
        </p:spPr>
        <p:txBody>
          <a:bodyPr wrap="square" rtlCol="0">
            <a:spAutoFit/>
          </a:bodyPr>
          <a:lstStyle/>
          <a:p>
            <a:pPr defTabSz="933785"/>
            <a:r>
              <a:rPr kumimoji="1" lang="ja-JP" altLang="en-US" sz="1021" b="1" dirty="0">
                <a:solidFill>
                  <a:prstClr val="black"/>
                </a:solidFill>
                <a:latin typeface="Meiryo UI" panose="020B0604030504040204" pitchFamily="50" charset="-128"/>
                <a:ea typeface="Meiryo UI" panose="020B0604030504040204" pitchFamily="50" charset="-128"/>
              </a:rPr>
              <a:t>（年次ごとの学修体系）</a:t>
            </a:r>
            <a:endParaRPr kumimoji="1" lang="en-US" altLang="ja-JP" sz="1021" b="1" dirty="0">
              <a:solidFill>
                <a:prstClr val="black"/>
              </a:solidFill>
              <a:latin typeface="Meiryo UI" panose="020B0604030504040204" pitchFamily="50" charset="-128"/>
              <a:ea typeface="Meiryo UI" panose="020B0604030504040204" pitchFamily="50" charset="-128"/>
            </a:endParaRPr>
          </a:p>
        </p:txBody>
      </p:sp>
      <p:sp>
        <p:nvSpPr>
          <p:cNvPr id="108" name="テキスト ボックス 107"/>
          <p:cNvSpPr txBox="1"/>
          <p:nvPr/>
        </p:nvSpPr>
        <p:spPr>
          <a:xfrm>
            <a:off x="440264" y="4048870"/>
            <a:ext cx="1770221" cy="254703"/>
          </a:xfrm>
          <a:prstGeom prst="rect">
            <a:avLst/>
          </a:prstGeom>
          <a:noFill/>
        </p:spPr>
        <p:txBody>
          <a:bodyPr wrap="square" rtlCol="0">
            <a:spAutoFit/>
          </a:bodyPr>
          <a:lstStyle/>
          <a:p>
            <a:pPr defTabSz="933785"/>
            <a:r>
              <a:rPr kumimoji="1" lang="ja-JP" altLang="en-US" sz="1021" b="1" dirty="0">
                <a:solidFill>
                  <a:prstClr val="black"/>
                </a:solidFill>
                <a:latin typeface="Meiryo UI" panose="020B0604030504040204" pitchFamily="50" charset="-128"/>
                <a:ea typeface="Meiryo UI" panose="020B0604030504040204" pitchFamily="50" charset="-128"/>
              </a:rPr>
              <a:t>（専門科目の再編）</a:t>
            </a:r>
            <a:endParaRPr kumimoji="1" lang="en-US" altLang="ja-JP" sz="1021" b="1" dirty="0">
              <a:solidFill>
                <a:prstClr val="black"/>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5"/>
          <a:stretch>
            <a:fillRect/>
          </a:stretch>
        </p:blipFill>
        <p:spPr>
          <a:xfrm>
            <a:off x="4390994" y="1764596"/>
            <a:ext cx="2392538" cy="1641242"/>
          </a:xfrm>
          <a:prstGeom prst="rect">
            <a:avLst/>
          </a:prstGeom>
        </p:spPr>
      </p:pic>
      <p:sp>
        <p:nvSpPr>
          <p:cNvPr id="7" name="テキスト ボックス 6"/>
          <p:cNvSpPr txBox="1"/>
          <p:nvPr/>
        </p:nvSpPr>
        <p:spPr>
          <a:xfrm>
            <a:off x="7044112" y="726090"/>
            <a:ext cx="2691946" cy="267144"/>
          </a:xfrm>
          <a:prstGeom prst="rect">
            <a:avLst/>
          </a:prstGeom>
          <a:noFill/>
        </p:spPr>
        <p:txBody>
          <a:bodyPr wrap="square" rtlCol="0">
            <a:spAutoFit/>
          </a:bodyPr>
          <a:lstStyle/>
          <a:p>
            <a:pPr defTabSz="933785"/>
            <a:r>
              <a:rPr kumimoji="1" lang="en-US" altLang="ja-JP" sz="1072" b="1" dirty="0">
                <a:solidFill>
                  <a:prstClr val="black"/>
                </a:solidFill>
                <a:latin typeface="Meiryo UI" panose="020B0604030504040204" pitchFamily="50" charset="-128"/>
                <a:ea typeface="Meiryo UI" panose="020B0604030504040204" pitchFamily="50" charset="-128"/>
              </a:rPr>
              <a:t>【</a:t>
            </a:r>
            <a:r>
              <a:rPr kumimoji="1" lang="ja-JP" altLang="en-US" sz="1072" b="1" dirty="0">
                <a:solidFill>
                  <a:prstClr val="black"/>
                </a:solidFill>
                <a:latin typeface="Meiryo UI" panose="020B0604030504040204" pitchFamily="50" charset="-128"/>
                <a:ea typeface="Meiryo UI" panose="020B0604030504040204" pitchFamily="50" charset="-128"/>
              </a:rPr>
              <a:t>参考</a:t>
            </a:r>
            <a:r>
              <a:rPr kumimoji="1" lang="en-US" altLang="ja-JP" sz="1072" b="1" dirty="0">
                <a:solidFill>
                  <a:prstClr val="black"/>
                </a:solidFill>
                <a:latin typeface="Meiryo UI" panose="020B0604030504040204" pitchFamily="50" charset="-128"/>
                <a:ea typeface="Meiryo UI" panose="020B0604030504040204" pitchFamily="50" charset="-128"/>
              </a:rPr>
              <a:t>】</a:t>
            </a:r>
            <a:r>
              <a:rPr kumimoji="1" lang="ja-JP" altLang="en-US" sz="1072" b="1" dirty="0">
                <a:solidFill>
                  <a:prstClr val="black"/>
                </a:solidFill>
                <a:latin typeface="Meiryo UI" panose="020B0604030504040204" pitchFamily="50" charset="-128"/>
                <a:ea typeface="Meiryo UI" panose="020B0604030504040204" pitchFamily="50" charset="-128"/>
              </a:rPr>
              <a:t>高等専門学校（高専）について</a:t>
            </a:r>
          </a:p>
        </p:txBody>
      </p:sp>
      <p:sp>
        <p:nvSpPr>
          <p:cNvPr id="14" name="スライド番号プレースホルダー 1"/>
          <p:cNvSpPr txBox="1">
            <a:spLocks/>
          </p:cNvSpPr>
          <p:nvPr/>
        </p:nvSpPr>
        <p:spPr>
          <a:xfrm>
            <a:off x="8058150" y="694321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23</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0870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74549" y="577433"/>
            <a:ext cx="9152930" cy="6237705"/>
          </a:xfrm>
          <a:prstGeom prst="roundRect">
            <a:avLst>
              <a:gd name="adj" fmla="val 529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77930" indent="-299982">
              <a:spcBef>
                <a:spcPts val="630"/>
              </a:spcBef>
              <a:buFont typeface="Wingdings" panose="05000000000000000000" pitchFamily="2" charset="2"/>
              <a:buChar char="Ø"/>
            </a:pPr>
            <a:endParaRPr kumimoji="1" lang="en-US" altLang="ja-JP" sz="1470" dirty="0" smtClean="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r>
              <a:rPr kumimoji="1" lang="ja-JP" altLang="en-US" sz="1470" dirty="0" smtClean="0">
                <a:solidFill>
                  <a:schemeClr val="tx1"/>
                </a:solidFill>
                <a:latin typeface="Meiryo UI" panose="020B0604030504040204" pitchFamily="50" charset="-128"/>
                <a:ea typeface="Meiryo UI" panose="020B0604030504040204" pitchFamily="50" charset="-128"/>
              </a:rPr>
              <a:t>経済産業省の権限がないと実際の政策展開は難しい。広域連合は国からの権限移譲の受け皿になりえるが、現状、連合側からの提案に対して、国の回答はほぼゼロ回答。国は権限を放したくないし、関西だけ特別扱いすることには消極的で、手詰まり感がある。それを解消できる保証はないが、異なる枠組みをつくることも考えられる。</a:t>
            </a:r>
            <a:endParaRPr kumimoji="1" lang="en-US" altLang="ja-JP" sz="1470" dirty="0" smtClean="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endParaRPr kumimoji="1" lang="en-US" altLang="ja-JP" sz="1470" dirty="0">
              <a:solidFill>
                <a:schemeClr val="tx1"/>
              </a:solidFill>
              <a:latin typeface="Meiryo UI" panose="020B0604030504040204" pitchFamily="50" charset="-128"/>
              <a:ea typeface="Meiryo UI" panose="020B0604030504040204" pitchFamily="50" charset="-128"/>
            </a:endParaRPr>
          </a:p>
          <a:p>
            <a:pPr marL="377930" indent="-299982">
              <a:spcBef>
                <a:spcPts val="630"/>
              </a:spcBef>
              <a:buFont typeface="Wingdings" panose="05000000000000000000" pitchFamily="2" charset="2"/>
              <a:buChar char="Ø"/>
            </a:pPr>
            <a:endParaRPr kumimoji="1" lang="en-US" altLang="ja-JP" sz="1470" dirty="0">
              <a:solidFill>
                <a:schemeClr val="tx1"/>
              </a:solidFill>
              <a:latin typeface="Meiryo UI" panose="020B0604030504040204" pitchFamily="50" charset="-128"/>
              <a:ea typeface="Meiryo UI" panose="020B0604030504040204" pitchFamily="50" charset="-128"/>
            </a:endParaRPr>
          </a:p>
          <a:p>
            <a:pPr marL="285750" lvl="0" indent="-285750">
              <a:lnSpc>
                <a:spcPts val="1600"/>
              </a:lnSpc>
              <a:spcBef>
                <a:spcPts val="600"/>
              </a:spcBef>
              <a:buFont typeface="Wingdings" panose="05000000000000000000" pitchFamily="2" charset="2"/>
              <a:buChar char="Ø"/>
            </a:pPr>
            <a:r>
              <a:rPr lang="ja-JP" altLang="en-US" sz="1600" dirty="0">
                <a:solidFill>
                  <a:prstClr val="black"/>
                </a:solidFill>
                <a:latin typeface="Meiryo UI"/>
                <a:ea typeface="Meiryo UI"/>
              </a:rPr>
              <a:t>大阪関西の成長戦略を実現するための制度的な枠組みをどう考えるか、というのがまず重要な視点。単なる合意形成のための制度ではなく、その点を明確にする必要</a:t>
            </a:r>
            <a:r>
              <a:rPr lang="ja-JP" altLang="en-US" sz="1600" dirty="0" smtClean="0">
                <a:solidFill>
                  <a:prstClr val="black"/>
                </a:solidFill>
                <a:latin typeface="Meiryo UI"/>
                <a:ea typeface="Meiryo UI"/>
              </a:rPr>
              <a:t>。</a:t>
            </a:r>
            <a:endParaRPr lang="en-US" altLang="ja-JP" sz="1600" dirty="0" smtClean="0">
              <a:solidFill>
                <a:prstClr val="black"/>
              </a:solidFill>
              <a:latin typeface="Meiryo UI"/>
              <a:ea typeface="Meiryo UI"/>
            </a:endParaRPr>
          </a:p>
          <a:p>
            <a:pPr marL="174625" lvl="0" indent="-174625">
              <a:lnSpc>
                <a:spcPts val="1600"/>
              </a:lnSpc>
              <a:spcBef>
                <a:spcPts val="600"/>
              </a:spcBef>
            </a:pPr>
            <a:endParaRPr lang="en-US" altLang="ja-JP" sz="1600" dirty="0">
              <a:solidFill>
                <a:prstClr val="black"/>
              </a:solidFill>
              <a:latin typeface="Meiryo UI"/>
              <a:ea typeface="Meiryo UI"/>
            </a:endParaRPr>
          </a:p>
          <a:p>
            <a:pPr marL="285750" lvl="0" indent="-285750">
              <a:lnSpc>
                <a:spcPts val="1600"/>
              </a:lnSpc>
              <a:spcBef>
                <a:spcPts val="600"/>
              </a:spcBef>
              <a:buFont typeface="Wingdings" panose="05000000000000000000" pitchFamily="2" charset="2"/>
              <a:buChar char="Ø"/>
            </a:pPr>
            <a:r>
              <a:rPr lang="ja-JP" altLang="en-US" sz="1600" dirty="0">
                <a:solidFill>
                  <a:prstClr val="black"/>
                </a:solidFill>
                <a:latin typeface="Meiryo UI"/>
                <a:ea typeface="Meiryo UI"/>
              </a:rPr>
              <a:t>初めから全部広域の枠組みでやると何もできなくなるので、広域の枠組み展開を前提としつつ、プロジェクトとしてはある一定の所にフォーカスして際立ったものを作るという発想がいいのではないか。</a:t>
            </a:r>
            <a:endParaRPr lang="en-US" altLang="ja-JP" sz="1600" dirty="0">
              <a:solidFill>
                <a:prstClr val="black"/>
              </a:solidFill>
              <a:latin typeface="Meiryo UI"/>
              <a:ea typeface="Meiryo UI"/>
            </a:endParaRPr>
          </a:p>
          <a:p>
            <a:pPr marL="174625" lvl="0" indent="-174625">
              <a:lnSpc>
                <a:spcPts val="1600"/>
              </a:lnSpc>
              <a:spcBef>
                <a:spcPts val="600"/>
              </a:spcBef>
            </a:pPr>
            <a:endParaRPr lang="en-US" altLang="ja-JP" sz="1600" dirty="0" smtClean="0">
              <a:solidFill>
                <a:prstClr val="black"/>
              </a:solidFill>
              <a:latin typeface="Meiryo UI"/>
              <a:ea typeface="Meiryo UI"/>
            </a:endParaRPr>
          </a:p>
          <a:p>
            <a:pPr marL="285750" lvl="0" indent="-285750">
              <a:lnSpc>
                <a:spcPts val="1600"/>
              </a:lnSpc>
              <a:spcBef>
                <a:spcPts val="600"/>
              </a:spcBef>
              <a:buFont typeface="Wingdings" panose="05000000000000000000" pitchFamily="2" charset="2"/>
              <a:buChar char="Ø"/>
            </a:pPr>
            <a:r>
              <a:rPr lang="ja-JP" altLang="en-US" sz="1600" dirty="0">
                <a:solidFill>
                  <a:prstClr val="black"/>
                </a:solidFill>
                <a:latin typeface="Meiryo UI"/>
                <a:ea typeface="Meiryo UI"/>
              </a:rPr>
              <a:t>産業政策は都道府県を超える圏域でいかに一元的に政策を進めることができるかにかかっている。関西広域連合といっても、全部の権限が移譲されてるわけではない。都道府県レベルの政策を、とりわけ、大阪、兵庫、京都、滋賀、できれば関西全体で、和歌山、奈良も含めて、さらには国の出先機関も一つになって一元的に実施する必要がある。</a:t>
            </a:r>
            <a:endParaRPr lang="en-US" altLang="ja-JP" sz="1600" dirty="0">
              <a:solidFill>
                <a:prstClr val="black"/>
              </a:solidFill>
              <a:latin typeface="Meiryo UI"/>
              <a:ea typeface="Meiryo UI"/>
            </a:endParaRPr>
          </a:p>
          <a:p>
            <a:pPr marL="174625" lvl="0" indent="-174625">
              <a:lnSpc>
                <a:spcPts val="1600"/>
              </a:lnSpc>
              <a:spcBef>
                <a:spcPts val="600"/>
              </a:spcBef>
            </a:pPr>
            <a:endParaRPr lang="en-US" altLang="ja-JP" sz="1600" dirty="0">
              <a:solidFill>
                <a:prstClr val="black"/>
              </a:solidFill>
              <a:latin typeface="Meiryo UI"/>
              <a:ea typeface="Meiryo UI"/>
            </a:endParaRPr>
          </a:p>
          <a:p>
            <a:pPr marL="285750" lvl="0" indent="-285750">
              <a:lnSpc>
                <a:spcPts val="1600"/>
              </a:lnSpc>
              <a:spcBef>
                <a:spcPts val="600"/>
              </a:spcBef>
              <a:buFont typeface="Wingdings" panose="05000000000000000000" pitchFamily="2" charset="2"/>
              <a:buChar char="Ø"/>
            </a:pPr>
            <a:r>
              <a:rPr lang="ja-JP" altLang="en-US" sz="1600" dirty="0">
                <a:solidFill>
                  <a:prstClr val="black"/>
                </a:solidFill>
                <a:latin typeface="Meiryo UI"/>
                <a:ea typeface="Meiryo UI"/>
              </a:rPr>
              <a:t>関西広域連合は広域自治体と政令指定都市の連合のため、その間にある都市の視点がやや欠ける。都市圏全体を一体として</a:t>
            </a:r>
            <a:r>
              <a:rPr lang="ja-JP" altLang="en-US" sz="1600" dirty="0" smtClean="0">
                <a:solidFill>
                  <a:prstClr val="black"/>
                </a:solidFill>
                <a:latin typeface="Meiryo UI"/>
                <a:ea typeface="Meiryo UI"/>
              </a:rPr>
              <a:t>考えたときに、どのような調整</a:t>
            </a:r>
            <a:r>
              <a:rPr lang="ja-JP" altLang="en-US" sz="1600" dirty="0">
                <a:solidFill>
                  <a:prstClr val="black"/>
                </a:solidFill>
                <a:latin typeface="Meiryo UI"/>
                <a:ea typeface="Meiryo UI"/>
              </a:rPr>
              <a:t>の</a:t>
            </a:r>
            <a:r>
              <a:rPr lang="ja-JP" altLang="en-US" sz="1600" dirty="0" smtClean="0">
                <a:solidFill>
                  <a:prstClr val="black"/>
                </a:solidFill>
                <a:latin typeface="Meiryo UI"/>
                <a:ea typeface="Meiryo UI"/>
              </a:rPr>
              <a:t>仕組みや合意</a:t>
            </a:r>
            <a:r>
              <a:rPr lang="ja-JP" altLang="en-US" sz="1600" dirty="0">
                <a:solidFill>
                  <a:prstClr val="black"/>
                </a:solidFill>
                <a:latin typeface="Meiryo UI"/>
                <a:ea typeface="Meiryo UI"/>
              </a:rPr>
              <a:t>形成の仕組みを考えるか、また、リーダーシップを発揮できるような仕組みを考えるかという視点も重要</a:t>
            </a:r>
            <a:r>
              <a:rPr lang="ja-JP" altLang="en-US" sz="1600" dirty="0" smtClean="0">
                <a:solidFill>
                  <a:prstClr val="black"/>
                </a:solidFill>
                <a:latin typeface="Meiryo UI"/>
                <a:ea typeface="Meiryo UI"/>
              </a:rPr>
              <a:t>。</a:t>
            </a:r>
            <a:endParaRPr lang="en-US" altLang="ja-JP" sz="1600" dirty="0" smtClean="0">
              <a:solidFill>
                <a:prstClr val="black"/>
              </a:solidFill>
              <a:latin typeface="Meiryo UI"/>
              <a:ea typeface="Meiryo UI"/>
            </a:endParaRPr>
          </a:p>
          <a:p>
            <a:pPr marL="285750" lvl="0" indent="-285750">
              <a:lnSpc>
                <a:spcPts val="1600"/>
              </a:lnSpc>
              <a:spcBef>
                <a:spcPts val="600"/>
              </a:spcBef>
              <a:buFont typeface="Wingdings" panose="05000000000000000000" pitchFamily="2" charset="2"/>
              <a:buChar char="Ø"/>
            </a:pPr>
            <a:endParaRPr lang="en-US" altLang="ja-JP" sz="1600" dirty="0">
              <a:solidFill>
                <a:prstClr val="black"/>
              </a:solidFill>
              <a:latin typeface="Meiryo UI"/>
              <a:ea typeface="Meiryo UI"/>
            </a:endParaRPr>
          </a:p>
          <a:p>
            <a:pPr marL="285750" lvl="0" indent="-285750">
              <a:lnSpc>
                <a:spcPts val="1600"/>
              </a:lnSpc>
              <a:spcBef>
                <a:spcPts val="600"/>
              </a:spcBef>
              <a:buFont typeface="Wingdings" panose="05000000000000000000" pitchFamily="2" charset="2"/>
              <a:buChar char="Ø"/>
            </a:pPr>
            <a:r>
              <a:rPr lang="ja-JP" altLang="en-US" sz="1600" dirty="0" smtClean="0">
                <a:solidFill>
                  <a:prstClr val="black"/>
                </a:solidFill>
                <a:latin typeface="Meiryo UI"/>
                <a:ea typeface="Meiryo UI"/>
              </a:rPr>
              <a:t>大阪</a:t>
            </a:r>
            <a:r>
              <a:rPr lang="ja-JP" altLang="en-US" sz="1600" dirty="0">
                <a:solidFill>
                  <a:prstClr val="black"/>
                </a:solidFill>
                <a:latin typeface="Meiryo UI"/>
                <a:ea typeface="Meiryo UI"/>
              </a:rPr>
              <a:t>の府市の一体性は、政治的な要素で成り立っている部分がある。大阪の長期的な戦略を考える上では、制度によってある程度担保する仕組みを考える必要。</a:t>
            </a:r>
            <a:endParaRPr lang="en-US" altLang="ja-JP" sz="1600" dirty="0">
              <a:solidFill>
                <a:prstClr val="black"/>
              </a:solidFill>
              <a:latin typeface="Meiryo UI"/>
              <a:ea typeface="Meiryo UI"/>
            </a:endParaRPr>
          </a:p>
          <a:p>
            <a:pPr marL="174625" lvl="0" indent="-174625">
              <a:lnSpc>
                <a:spcPts val="1600"/>
              </a:lnSpc>
              <a:spcBef>
                <a:spcPts val="600"/>
              </a:spcBef>
            </a:pPr>
            <a:endParaRPr lang="en-US" altLang="ja-JP" sz="1600" dirty="0" smtClean="0">
              <a:solidFill>
                <a:prstClr val="black"/>
              </a:solidFill>
              <a:latin typeface="Meiryo UI"/>
              <a:ea typeface="Meiryo UI"/>
            </a:endParaRPr>
          </a:p>
          <a:p>
            <a:pPr marL="174625" lvl="0" indent="-174625">
              <a:lnSpc>
                <a:spcPts val="1600"/>
              </a:lnSpc>
              <a:spcBef>
                <a:spcPts val="600"/>
              </a:spcBef>
            </a:pPr>
            <a:endParaRPr lang="en-US" altLang="ja-JP" sz="1600" dirty="0" smtClean="0">
              <a:solidFill>
                <a:prstClr val="black"/>
              </a:solidFill>
              <a:latin typeface="Meiryo UI"/>
              <a:ea typeface="Meiryo UI"/>
            </a:endParaRPr>
          </a:p>
          <a:p>
            <a:pPr marL="174625" lvl="0" indent="-174625">
              <a:lnSpc>
                <a:spcPts val="1600"/>
              </a:lnSpc>
              <a:spcBef>
                <a:spcPts val="600"/>
              </a:spcBef>
            </a:pPr>
            <a:endParaRPr lang="en-US" altLang="ja-JP" sz="1600" dirty="0">
              <a:solidFill>
                <a:prstClr val="black"/>
              </a:solidFill>
              <a:latin typeface="Meiryo UI"/>
              <a:ea typeface="Meiryo UI"/>
            </a:endParaRPr>
          </a:p>
          <a:p>
            <a:pPr marL="377930" indent="-299982">
              <a:spcBef>
                <a:spcPts val="630"/>
              </a:spcBef>
              <a:buFont typeface="Wingdings" panose="05000000000000000000" pitchFamily="2" charset="2"/>
              <a:buChar char="Ø"/>
            </a:pPr>
            <a:endParaRPr kumimoji="1" lang="en-US" altLang="ja-JP" sz="147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393431" y="169001"/>
            <a:ext cx="9315167" cy="419474"/>
          </a:xfrm>
          <a:prstGeom prst="rect">
            <a:avLst/>
          </a:prstGeom>
          <a:noFill/>
        </p:spPr>
        <p:txBody>
          <a:bodyPr wrap="square" rtlCol="0">
            <a:spAutoFit/>
          </a:bodyPr>
          <a:lstStyle/>
          <a:p>
            <a:r>
              <a:rPr kumimoji="1" lang="ja-JP" altLang="en-US" sz="2126" b="1" dirty="0">
                <a:latin typeface="Meiryo UI" panose="020B0604030504040204" pitchFamily="50" charset="-128"/>
                <a:ea typeface="Meiryo UI" panose="020B0604030504040204" pitchFamily="50" charset="-128"/>
              </a:rPr>
              <a:t>■　</a:t>
            </a:r>
            <a:r>
              <a:rPr kumimoji="1" lang="ja-JP" altLang="en-US" sz="2126" b="1" dirty="0" smtClean="0">
                <a:latin typeface="Meiryo UI" panose="020B0604030504040204" pitchFamily="50" charset="-128"/>
                <a:ea typeface="Meiryo UI" panose="020B0604030504040204" pitchFamily="50" charset="-128"/>
              </a:rPr>
              <a:t>第８回意見交換会（分科会　</a:t>
            </a:r>
            <a:r>
              <a:rPr kumimoji="1" lang="en-US" altLang="ja-JP" sz="2126" b="1" dirty="0" smtClean="0">
                <a:latin typeface="Meiryo UI" panose="020B0604030504040204" pitchFamily="50" charset="-128"/>
                <a:ea typeface="Meiryo UI" panose="020B0604030504040204" pitchFamily="50" charset="-128"/>
              </a:rPr>
              <a:t>5.25</a:t>
            </a:r>
            <a:r>
              <a:rPr kumimoji="1" lang="ja-JP" altLang="en-US" sz="2126" b="1" dirty="0" smtClean="0">
                <a:latin typeface="Meiryo UI" panose="020B0604030504040204" pitchFamily="50" charset="-128"/>
                <a:ea typeface="Meiryo UI" panose="020B0604030504040204" pitchFamily="50" charset="-128"/>
              </a:rPr>
              <a:t>）「</a:t>
            </a:r>
            <a:r>
              <a:rPr kumimoji="1" lang="ja-JP" altLang="en-US" sz="2126" b="1" dirty="0">
                <a:latin typeface="Meiryo UI" panose="020B0604030504040204" pitchFamily="50" charset="-128"/>
                <a:ea typeface="Meiryo UI" panose="020B0604030504040204" pitchFamily="50" charset="-128"/>
              </a:rPr>
              <a:t>広域</a:t>
            </a:r>
            <a:r>
              <a:rPr kumimoji="1" lang="ja-JP" altLang="en-US" sz="2126" b="1" dirty="0" smtClean="0">
                <a:latin typeface="Meiryo UI" panose="020B0604030504040204" pitchFamily="50" charset="-128"/>
                <a:ea typeface="Meiryo UI" panose="020B0604030504040204" pitchFamily="50" charset="-128"/>
              </a:rPr>
              <a:t>機能」関係　主な議論</a:t>
            </a:r>
            <a:endParaRPr kumimoji="1" lang="ja-JP" altLang="en-US" sz="2126" b="1" dirty="0">
              <a:latin typeface="Meiryo UI" panose="020B0604030504040204" pitchFamily="50" charset="-128"/>
              <a:ea typeface="Meiryo UI" panose="020B0604030504040204" pitchFamily="50" charset="-128"/>
            </a:endParaRPr>
          </a:p>
        </p:txBody>
      </p:sp>
      <p:sp>
        <p:nvSpPr>
          <p:cNvPr id="5" name="正方形/長方形 4"/>
          <p:cNvSpPr/>
          <p:nvPr/>
        </p:nvSpPr>
        <p:spPr>
          <a:xfrm>
            <a:off x="393430" y="606942"/>
            <a:ext cx="1886055" cy="389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関西広域連合</a:t>
            </a:r>
            <a:r>
              <a:rPr kumimoji="1" lang="en-US" altLang="ja-JP" sz="1600" dirty="0" smtClean="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
        <p:nvSpPr>
          <p:cNvPr id="7" name="正方形/長方形 6"/>
          <p:cNvSpPr/>
          <p:nvPr/>
        </p:nvSpPr>
        <p:spPr>
          <a:xfrm>
            <a:off x="393430" y="2002354"/>
            <a:ext cx="4221434" cy="389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参考：上記以外のこれまでの主な議論</a:t>
            </a:r>
            <a:r>
              <a:rPr kumimoji="1" lang="en-US" altLang="ja-JP" sz="1600" dirty="0" smtClean="0">
                <a:solidFill>
                  <a:schemeClr val="tx1"/>
                </a:solidFill>
                <a:latin typeface="Meiryo UI" panose="020B0604030504040204" pitchFamily="50" charset="-128"/>
                <a:ea typeface="Meiryo UI" panose="020B0604030504040204" pitchFamily="50" charset="-128"/>
              </a:rPr>
              <a:t>】</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636176" y="1900238"/>
            <a:ext cx="882967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2</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4143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464388" y="2027625"/>
            <a:ext cx="6106390" cy="3765355"/>
          </a:xfrm>
          <a:prstGeom prst="roundRect">
            <a:avLst>
              <a:gd name="adj" fmla="val 5652"/>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endParaRPr kumimoji="1" lang="ja-JP" altLang="en-US" sz="1890">
              <a:solidFill>
                <a:prstClr val="white"/>
              </a:solidFill>
              <a:latin typeface="Meiryo UI"/>
              <a:ea typeface="Meiryo UI"/>
            </a:endParaRPr>
          </a:p>
        </p:txBody>
      </p:sp>
      <p:sp>
        <p:nvSpPr>
          <p:cNvPr id="4" name="乗算 3"/>
          <p:cNvSpPr/>
          <p:nvPr/>
        </p:nvSpPr>
        <p:spPr>
          <a:xfrm>
            <a:off x="3006018" y="3059654"/>
            <a:ext cx="897887" cy="908028"/>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endParaRPr kumimoji="1" lang="ja-JP" altLang="en-US" sz="1890">
              <a:solidFill>
                <a:prstClr val="white"/>
              </a:solidFill>
              <a:latin typeface="Meiryo UI"/>
              <a:ea typeface="Meiryo UI"/>
            </a:endParaRPr>
          </a:p>
        </p:txBody>
      </p:sp>
      <p:sp>
        <p:nvSpPr>
          <p:cNvPr id="15" name="正方形/長方形 14"/>
          <p:cNvSpPr/>
          <p:nvPr/>
        </p:nvSpPr>
        <p:spPr>
          <a:xfrm>
            <a:off x="446275" y="6431479"/>
            <a:ext cx="6142618" cy="512448"/>
          </a:xfrm>
          <a:prstGeom prst="rect">
            <a:avLst/>
          </a:prstGeom>
          <a:solidFill>
            <a:schemeClr val="accent2">
              <a:lumMod val="40000"/>
              <a:lumOff val="60000"/>
            </a:schemeClr>
          </a:solidFill>
        </p:spPr>
        <p:txBody>
          <a:bodyPr wrap="square">
            <a:spAutoFit/>
          </a:bodyPr>
          <a:lstStyle/>
          <a:p>
            <a:pPr defTabSz="479969"/>
            <a:r>
              <a:rPr lang="ja-JP" altLang="en-US" sz="1470" dirty="0">
                <a:solidFill>
                  <a:prstClr val="black"/>
                </a:solidFill>
                <a:latin typeface="Meiryo UI"/>
                <a:ea typeface="Meiryo UI"/>
              </a:rPr>
              <a:t>　　　　　国（中央、出先機関）、経済界、大学・研究所との連携体制</a:t>
            </a:r>
            <a:endParaRPr lang="en-US" altLang="ja-JP" sz="1470" dirty="0">
              <a:solidFill>
                <a:prstClr val="black"/>
              </a:solidFill>
              <a:latin typeface="Meiryo UI"/>
              <a:ea typeface="Meiryo UI"/>
            </a:endParaRPr>
          </a:p>
          <a:p>
            <a:pPr defTabSz="479969"/>
            <a:r>
              <a:rPr lang="ja-JP" altLang="en-US" sz="1260" dirty="0">
                <a:solidFill>
                  <a:prstClr val="black"/>
                </a:solidFill>
                <a:latin typeface="Meiryo UI"/>
                <a:ea typeface="Meiryo UI"/>
              </a:rPr>
              <a:t>　　　（海外都市では、国政策との連動、また企業、大学等との連携のための枠組みあり）</a:t>
            </a:r>
            <a:endParaRPr lang="en-US" altLang="ja-JP" sz="1260" dirty="0">
              <a:solidFill>
                <a:prstClr val="black"/>
              </a:solidFill>
              <a:latin typeface="Meiryo UI"/>
              <a:ea typeface="Meiryo UI"/>
            </a:endParaRPr>
          </a:p>
        </p:txBody>
      </p:sp>
      <p:sp>
        <p:nvSpPr>
          <p:cNvPr id="16" name="ホームベース 15"/>
          <p:cNvSpPr/>
          <p:nvPr/>
        </p:nvSpPr>
        <p:spPr>
          <a:xfrm flipH="1">
            <a:off x="3849668" y="2252577"/>
            <a:ext cx="2605680" cy="597072"/>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ja-JP" altLang="en-US" sz="1470" dirty="0">
                <a:solidFill>
                  <a:prstClr val="black"/>
                </a:solidFill>
                <a:latin typeface="Meiryo UI"/>
                <a:ea typeface="Meiryo UI"/>
              </a:rPr>
              <a:t>大阪府・大阪市</a:t>
            </a:r>
          </a:p>
        </p:txBody>
      </p:sp>
      <p:sp>
        <p:nvSpPr>
          <p:cNvPr id="23" name="ホームベース 22"/>
          <p:cNvSpPr/>
          <p:nvPr/>
        </p:nvSpPr>
        <p:spPr>
          <a:xfrm flipH="1">
            <a:off x="3849667" y="3188679"/>
            <a:ext cx="2605680" cy="655358"/>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ja-JP" altLang="en-US" sz="1470" dirty="0">
                <a:solidFill>
                  <a:prstClr val="black"/>
                </a:solidFill>
                <a:latin typeface="Meiryo UI"/>
                <a:ea typeface="Meiryo UI"/>
              </a:rPr>
              <a:t>大阪・兵庫・京都の</a:t>
            </a:r>
            <a:endParaRPr kumimoji="1" lang="en-US" altLang="ja-JP" sz="1470" dirty="0">
              <a:solidFill>
                <a:prstClr val="black"/>
              </a:solidFill>
              <a:latin typeface="Meiryo UI"/>
              <a:ea typeface="Meiryo UI"/>
            </a:endParaRPr>
          </a:p>
          <a:p>
            <a:pPr algn="ctr" defTabSz="479969"/>
            <a:r>
              <a:rPr kumimoji="1" lang="ja-JP" altLang="en-US" sz="1470" dirty="0">
                <a:solidFill>
                  <a:prstClr val="black"/>
                </a:solidFill>
                <a:latin typeface="Meiryo UI"/>
                <a:ea typeface="Meiryo UI"/>
              </a:rPr>
              <a:t>３府県、３政令市</a:t>
            </a:r>
          </a:p>
        </p:txBody>
      </p:sp>
      <p:sp>
        <p:nvSpPr>
          <p:cNvPr id="24" name="ホームベース 23"/>
          <p:cNvSpPr/>
          <p:nvPr/>
        </p:nvSpPr>
        <p:spPr>
          <a:xfrm flipH="1">
            <a:off x="3875589" y="4289205"/>
            <a:ext cx="2605681" cy="655358"/>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ja-JP" altLang="en-US" sz="1470" dirty="0">
                <a:solidFill>
                  <a:prstClr val="black"/>
                </a:solidFill>
                <a:latin typeface="Meiryo UI"/>
                <a:ea typeface="Meiryo UI"/>
              </a:rPr>
              <a:t>関西広域連合</a:t>
            </a:r>
          </a:p>
        </p:txBody>
      </p:sp>
      <p:sp>
        <p:nvSpPr>
          <p:cNvPr id="30" name="角丸四角形 29"/>
          <p:cNvSpPr/>
          <p:nvPr/>
        </p:nvSpPr>
        <p:spPr>
          <a:xfrm>
            <a:off x="638119" y="1525719"/>
            <a:ext cx="2422136" cy="331643"/>
          </a:xfrm>
          <a:prstGeom prst="roundRect">
            <a:avLst>
              <a:gd name="adj" fmla="val 2804"/>
            </a:avLst>
          </a:prstGeom>
          <a:ln/>
        </p:spPr>
        <p:style>
          <a:lnRef idx="0">
            <a:schemeClr val="accent1"/>
          </a:lnRef>
          <a:fillRef idx="3">
            <a:schemeClr val="accent1"/>
          </a:fillRef>
          <a:effectRef idx="3">
            <a:schemeClr val="accent1"/>
          </a:effectRef>
          <a:fontRef idx="minor">
            <a:schemeClr val="lt1"/>
          </a:fontRef>
        </p:style>
        <p:txBody>
          <a:bodyPr lIns="113375" tIns="0" rIns="188958" rtlCol="0" anchor="ctr"/>
          <a:lstStyle/>
          <a:p>
            <a:pPr marL="183321" indent="-183321" algn="ctr" defTabSz="479969"/>
            <a:r>
              <a:rPr lang="ja-JP" altLang="en-US" sz="1470" b="1" dirty="0">
                <a:solidFill>
                  <a:prstClr val="white"/>
                </a:solidFill>
                <a:latin typeface="BIZ UDPゴシック" panose="020B0400000000000000" pitchFamily="50" charset="-128"/>
                <a:ea typeface="BIZ UDPゴシック" panose="020B0400000000000000" pitchFamily="50" charset="-128"/>
              </a:rPr>
              <a:t>政策・事業</a:t>
            </a:r>
          </a:p>
        </p:txBody>
      </p:sp>
      <p:sp>
        <p:nvSpPr>
          <p:cNvPr id="40" name="角丸四角形 39"/>
          <p:cNvSpPr/>
          <p:nvPr/>
        </p:nvSpPr>
        <p:spPr>
          <a:xfrm>
            <a:off x="3849667" y="1529587"/>
            <a:ext cx="2593905" cy="331643"/>
          </a:xfrm>
          <a:prstGeom prst="roundRect">
            <a:avLst>
              <a:gd name="adj" fmla="val 2804"/>
            </a:avLst>
          </a:prstGeom>
          <a:ln/>
        </p:spPr>
        <p:style>
          <a:lnRef idx="0">
            <a:schemeClr val="accent1"/>
          </a:lnRef>
          <a:fillRef idx="3">
            <a:schemeClr val="accent1"/>
          </a:fillRef>
          <a:effectRef idx="3">
            <a:schemeClr val="accent1"/>
          </a:effectRef>
          <a:fontRef idx="minor">
            <a:schemeClr val="lt1"/>
          </a:fontRef>
        </p:style>
        <p:txBody>
          <a:bodyPr lIns="113375" tIns="0" rIns="188958" rtlCol="0" anchor="ctr"/>
          <a:lstStyle/>
          <a:p>
            <a:pPr marL="183321" indent="-183321" algn="ctr" defTabSz="479969"/>
            <a:r>
              <a:rPr lang="ja-JP" altLang="en-US" sz="1470" b="1" dirty="0">
                <a:solidFill>
                  <a:prstClr val="white"/>
                </a:solidFill>
                <a:latin typeface="BIZ UDPゴシック" panose="020B0400000000000000" pitchFamily="50" charset="-128"/>
                <a:ea typeface="BIZ UDPゴシック" panose="020B0400000000000000" pitchFamily="50" charset="-128"/>
              </a:rPr>
              <a:t>構成</a:t>
            </a:r>
          </a:p>
        </p:txBody>
      </p:sp>
      <p:sp>
        <p:nvSpPr>
          <p:cNvPr id="41" name="正方形/長方形 40"/>
          <p:cNvSpPr/>
          <p:nvPr/>
        </p:nvSpPr>
        <p:spPr>
          <a:xfrm>
            <a:off x="469566" y="537387"/>
            <a:ext cx="8985999" cy="51565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99980" indent="-299980" defTabSz="959937">
              <a:buFont typeface="Wingdings" panose="05000000000000000000" pitchFamily="2" charset="2"/>
              <a:buChar char="p"/>
              <a:defRPr/>
            </a:pPr>
            <a:r>
              <a:rPr kumimoji="1" lang="ja-JP" altLang="en-US" sz="14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今後の大阪・関西の成長を考えていくうえで、広域で担うべき「政策」とその「構成」をどのように考え、</a:t>
            </a:r>
            <a:endParaRPr kumimoji="1" lang="en-US" altLang="ja-JP" sz="147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959937">
              <a:defRPr/>
            </a:pPr>
            <a:r>
              <a:rPr kumimoji="1" lang="ja-JP" altLang="en-US" sz="147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大阪府市一体を核に実効性ある広域の「枠組み」をどう構築していくか。</a:t>
            </a:r>
          </a:p>
        </p:txBody>
      </p:sp>
      <p:sp>
        <p:nvSpPr>
          <p:cNvPr id="32" name="正方形/長方形 31"/>
          <p:cNvSpPr/>
          <p:nvPr/>
        </p:nvSpPr>
        <p:spPr>
          <a:xfrm>
            <a:off x="60856" y="93299"/>
            <a:ext cx="9186772" cy="415498"/>
          </a:xfrm>
          <a:prstGeom prst="rect">
            <a:avLst/>
          </a:prstGeom>
        </p:spPr>
        <p:txBody>
          <a:bodyPr wrap="square">
            <a:spAutoFit/>
          </a:bodyPr>
          <a:lstStyle/>
          <a:p>
            <a:pPr defTabSz="479969"/>
            <a:r>
              <a:rPr lang="ja-JP" altLang="en-US" sz="2100" b="1" dirty="0">
                <a:solidFill>
                  <a:prstClr val="black"/>
                </a:solidFill>
                <a:latin typeface="Meiryo UI"/>
                <a:ea typeface="Meiryo UI"/>
              </a:rPr>
              <a:t>■ </a:t>
            </a:r>
            <a:r>
              <a:rPr lang="en-US" altLang="ja-JP" sz="2100" b="1" dirty="0" smtClean="0">
                <a:solidFill>
                  <a:prstClr val="black"/>
                </a:solidFill>
                <a:latin typeface="Meiryo UI"/>
                <a:ea typeface="Meiryo UI"/>
              </a:rPr>
              <a:t>[</a:t>
            </a:r>
            <a:r>
              <a:rPr lang="ja-JP" altLang="en-US" sz="2100" b="1" dirty="0" smtClean="0">
                <a:solidFill>
                  <a:prstClr val="black"/>
                </a:solidFill>
                <a:latin typeface="Meiryo UI"/>
                <a:ea typeface="Meiryo UI"/>
              </a:rPr>
              <a:t>政策・事業</a:t>
            </a:r>
            <a:r>
              <a:rPr lang="en-US" altLang="ja-JP" sz="2100" b="1" dirty="0" smtClean="0">
                <a:solidFill>
                  <a:prstClr val="black"/>
                </a:solidFill>
                <a:latin typeface="Meiryo UI"/>
                <a:ea typeface="Meiryo UI"/>
              </a:rPr>
              <a:t>]</a:t>
            </a:r>
            <a:r>
              <a:rPr lang="ja-JP" altLang="en-US" sz="2100" b="1" dirty="0" smtClean="0">
                <a:solidFill>
                  <a:prstClr val="black"/>
                </a:solidFill>
                <a:latin typeface="Meiryo UI"/>
                <a:ea typeface="Meiryo UI"/>
              </a:rPr>
              <a:t>と</a:t>
            </a:r>
            <a:r>
              <a:rPr lang="en-US" altLang="ja-JP" sz="2100" b="1" dirty="0">
                <a:solidFill>
                  <a:prstClr val="black"/>
                </a:solidFill>
                <a:latin typeface="Meiryo UI"/>
                <a:ea typeface="Meiryo UI"/>
              </a:rPr>
              <a:t>[</a:t>
            </a:r>
            <a:r>
              <a:rPr lang="ja-JP" altLang="en-US" sz="2100" b="1" dirty="0" smtClean="0">
                <a:solidFill>
                  <a:prstClr val="black"/>
                </a:solidFill>
                <a:latin typeface="Meiryo UI"/>
                <a:ea typeface="Meiryo UI"/>
              </a:rPr>
              <a:t>枠組みの構成</a:t>
            </a:r>
            <a:r>
              <a:rPr lang="en-US" altLang="ja-JP" sz="2100" b="1" dirty="0" smtClean="0">
                <a:solidFill>
                  <a:prstClr val="black"/>
                </a:solidFill>
                <a:latin typeface="Meiryo UI"/>
                <a:ea typeface="Meiryo UI"/>
              </a:rPr>
              <a:t>]</a:t>
            </a:r>
            <a:r>
              <a:rPr lang="ja-JP" altLang="en-US" sz="2100" b="1" dirty="0" smtClean="0">
                <a:solidFill>
                  <a:prstClr val="black"/>
                </a:solidFill>
                <a:latin typeface="Meiryo UI"/>
                <a:ea typeface="Meiryo UI"/>
              </a:rPr>
              <a:t>のバリエーション</a:t>
            </a:r>
            <a:r>
              <a:rPr lang="ja-JP" altLang="en-US" sz="2100" b="1" dirty="0">
                <a:solidFill>
                  <a:prstClr val="black"/>
                </a:solidFill>
                <a:latin typeface="Meiryo UI"/>
                <a:ea typeface="Meiryo UI"/>
              </a:rPr>
              <a:t>の粗い俯瞰イメージ</a:t>
            </a:r>
          </a:p>
        </p:txBody>
      </p:sp>
      <p:sp>
        <p:nvSpPr>
          <p:cNvPr id="42" name="ホームベース 41"/>
          <p:cNvSpPr/>
          <p:nvPr/>
        </p:nvSpPr>
        <p:spPr>
          <a:xfrm flipH="1">
            <a:off x="638119" y="2264789"/>
            <a:ext cx="2422136" cy="554110"/>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ja-JP" altLang="en-US" sz="1470" dirty="0">
                <a:solidFill>
                  <a:prstClr val="black"/>
                </a:solidFill>
                <a:latin typeface="Meiryo UI"/>
                <a:ea typeface="Meiryo UI"/>
              </a:rPr>
              <a:t>個別事業　</a:t>
            </a:r>
            <a:r>
              <a:rPr kumimoji="1" lang="en-US" altLang="ja-JP" sz="1470" dirty="0">
                <a:solidFill>
                  <a:prstClr val="black"/>
                </a:solidFill>
                <a:latin typeface="Meiryo UI"/>
                <a:ea typeface="Meiryo UI"/>
              </a:rPr>
              <a:t>※</a:t>
            </a:r>
          </a:p>
        </p:txBody>
      </p:sp>
      <p:sp>
        <p:nvSpPr>
          <p:cNvPr id="48" name="ホームベース 47"/>
          <p:cNvSpPr/>
          <p:nvPr/>
        </p:nvSpPr>
        <p:spPr>
          <a:xfrm flipH="1">
            <a:off x="638119" y="3043050"/>
            <a:ext cx="2422136" cy="447781"/>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ja-JP" altLang="en-US" sz="1470" dirty="0">
                <a:solidFill>
                  <a:prstClr val="black"/>
                </a:solidFill>
                <a:latin typeface="Meiryo UI"/>
                <a:ea typeface="Meiryo UI"/>
              </a:rPr>
              <a:t>産業</a:t>
            </a:r>
            <a:endParaRPr kumimoji="1" lang="en-US" altLang="ja-JP" sz="1470" dirty="0">
              <a:solidFill>
                <a:prstClr val="black"/>
              </a:solidFill>
              <a:latin typeface="Meiryo UI"/>
              <a:ea typeface="Meiryo UI"/>
            </a:endParaRPr>
          </a:p>
        </p:txBody>
      </p:sp>
      <p:sp>
        <p:nvSpPr>
          <p:cNvPr id="49" name="ホームベース 48"/>
          <p:cNvSpPr/>
          <p:nvPr/>
        </p:nvSpPr>
        <p:spPr>
          <a:xfrm flipH="1">
            <a:off x="638120" y="3683569"/>
            <a:ext cx="2422136" cy="506361"/>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ja-JP" altLang="en-US" sz="1470" dirty="0">
                <a:solidFill>
                  <a:prstClr val="black"/>
                </a:solidFill>
                <a:latin typeface="Meiryo UI"/>
                <a:ea typeface="Meiryo UI"/>
              </a:rPr>
              <a:t>産業＋雇用・職業教育</a:t>
            </a:r>
            <a:endParaRPr kumimoji="1" lang="en-US" altLang="ja-JP" sz="1470" dirty="0">
              <a:solidFill>
                <a:prstClr val="black"/>
              </a:solidFill>
              <a:latin typeface="Meiryo UI"/>
              <a:ea typeface="Meiryo UI"/>
            </a:endParaRPr>
          </a:p>
        </p:txBody>
      </p:sp>
      <p:sp>
        <p:nvSpPr>
          <p:cNvPr id="50" name="ホームベース 49"/>
          <p:cNvSpPr/>
          <p:nvPr/>
        </p:nvSpPr>
        <p:spPr>
          <a:xfrm flipH="1">
            <a:off x="638119" y="4352808"/>
            <a:ext cx="2422136" cy="612873"/>
          </a:xfrm>
          <a:prstGeom prst="homePlate">
            <a:avLst>
              <a:gd name="adj" fmla="val 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ja-JP" altLang="en-US" sz="1470" dirty="0">
                <a:solidFill>
                  <a:prstClr val="black"/>
                </a:solidFill>
                <a:latin typeface="Meiryo UI"/>
                <a:ea typeface="Meiryo UI"/>
              </a:rPr>
              <a:t>産業＋雇用・職業教育</a:t>
            </a:r>
            <a:endParaRPr kumimoji="1" lang="en-US" altLang="ja-JP" sz="1470" dirty="0">
              <a:solidFill>
                <a:prstClr val="black"/>
              </a:solidFill>
              <a:latin typeface="Meiryo UI"/>
              <a:ea typeface="Meiryo UI"/>
            </a:endParaRPr>
          </a:p>
          <a:p>
            <a:pPr algn="ctr" defTabSz="479969"/>
            <a:r>
              <a:rPr kumimoji="1" lang="ja-JP" altLang="en-US" sz="1470" dirty="0">
                <a:solidFill>
                  <a:prstClr val="black"/>
                </a:solidFill>
                <a:latin typeface="Meiryo UI"/>
                <a:ea typeface="Meiryo UI"/>
              </a:rPr>
              <a:t>＋インフラ・まちづくり</a:t>
            </a:r>
          </a:p>
        </p:txBody>
      </p:sp>
      <p:sp>
        <p:nvSpPr>
          <p:cNvPr id="20" name="ホームベース 19"/>
          <p:cNvSpPr/>
          <p:nvPr/>
        </p:nvSpPr>
        <p:spPr>
          <a:xfrm flipH="1">
            <a:off x="6811698" y="1961080"/>
            <a:ext cx="2879823" cy="4987351"/>
          </a:xfrm>
          <a:prstGeom prst="homePlate">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79969"/>
            <a:r>
              <a:rPr kumimoji="1" lang="ja-JP" altLang="en-US" sz="1470" dirty="0">
                <a:solidFill>
                  <a:prstClr val="black"/>
                </a:solidFill>
                <a:latin typeface="Meiryo UI"/>
                <a:ea typeface="Meiryo UI"/>
              </a:rPr>
              <a:t>●一元的に政策を実施できるか</a:t>
            </a:r>
            <a:endParaRPr kumimoji="1" lang="en-US" altLang="ja-JP" sz="1470" dirty="0">
              <a:solidFill>
                <a:prstClr val="black"/>
              </a:solidFill>
              <a:latin typeface="Meiryo UI"/>
              <a:ea typeface="Meiryo UI"/>
            </a:endParaRPr>
          </a:p>
          <a:p>
            <a:pPr defTabSz="479969"/>
            <a:endParaRPr kumimoji="1" lang="en-US" altLang="ja-JP" sz="1470" dirty="0">
              <a:solidFill>
                <a:prstClr val="black"/>
              </a:solidFill>
              <a:latin typeface="Meiryo UI"/>
              <a:ea typeface="Meiryo UI"/>
            </a:endParaRPr>
          </a:p>
          <a:p>
            <a:pPr defTabSz="479969"/>
            <a:r>
              <a:rPr kumimoji="1" lang="ja-JP" altLang="en-US" sz="1470" dirty="0">
                <a:solidFill>
                  <a:prstClr val="black"/>
                </a:solidFill>
                <a:latin typeface="Meiryo UI"/>
                <a:ea typeface="Meiryo UI"/>
              </a:rPr>
              <a:t>●責任と権限の所在は明確か</a:t>
            </a:r>
            <a:endParaRPr kumimoji="1" lang="en-US" altLang="ja-JP" sz="1470" dirty="0">
              <a:solidFill>
                <a:prstClr val="black"/>
              </a:solidFill>
              <a:latin typeface="Meiryo UI"/>
              <a:ea typeface="Meiryo UI"/>
            </a:endParaRPr>
          </a:p>
          <a:p>
            <a:pPr defTabSz="479969"/>
            <a:endParaRPr kumimoji="1" lang="en-US" altLang="ja-JP" sz="1470" dirty="0">
              <a:solidFill>
                <a:prstClr val="black"/>
              </a:solidFill>
              <a:latin typeface="Meiryo UI"/>
              <a:ea typeface="Meiryo UI"/>
            </a:endParaRPr>
          </a:p>
          <a:p>
            <a:pPr defTabSz="479969"/>
            <a:r>
              <a:rPr kumimoji="1" lang="ja-JP" altLang="en-US" sz="1470" dirty="0">
                <a:solidFill>
                  <a:prstClr val="black"/>
                </a:solidFill>
                <a:latin typeface="Meiryo UI"/>
                <a:ea typeface="Meiryo UI"/>
              </a:rPr>
              <a:t>●リーダーシップが発揮できるか</a:t>
            </a:r>
            <a:endParaRPr kumimoji="1" lang="en-US" altLang="ja-JP" sz="1470" dirty="0">
              <a:solidFill>
                <a:prstClr val="black"/>
              </a:solidFill>
              <a:latin typeface="Meiryo UI"/>
              <a:ea typeface="Meiryo UI"/>
            </a:endParaRPr>
          </a:p>
          <a:p>
            <a:pPr defTabSz="479969"/>
            <a:endParaRPr kumimoji="1" lang="en-US" altLang="ja-JP" sz="1470" dirty="0">
              <a:solidFill>
                <a:prstClr val="black"/>
              </a:solidFill>
              <a:latin typeface="Meiryo UI"/>
              <a:ea typeface="Meiryo UI"/>
            </a:endParaRPr>
          </a:p>
          <a:p>
            <a:pPr defTabSz="479969"/>
            <a:r>
              <a:rPr kumimoji="1" lang="ja-JP" altLang="en-US" sz="1470" dirty="0">
                <a:solidFill>
                  <a:prstClr val="black"/>
                </a:solidFill>
                <a:latin typeface="Meiryo UI"/>
                <a:ea typeface="Meiryo UI"/>
              </a:rPr>
              <a:t>●民主的・効率的な運営をどのよう　</a:t>
            </a:r>
            <a:endParaRPr kumimoji="1" lang="en-US" altLang="ja-JP" sz="1470" dirty="0">
              <a:solidFill>
                <a:prstClr val="black"/>
              </a:solidFill>
              <a:latin typeface="Meiryo UI"/>
              <a:ea typeface="Meiryo UI"/>
            </a:endParaRPr>
          </a:p>
          <a:p>
            <a:pPr defTabSz="479969"/>
            <a:r>
              <a:rPr kumimoji="1" lang="ja-JP" altLang="en-US" sz="1470" dirty="0">
                <a:solidFill>
                  <a:prstClr val="black"/>
                </a:solidFill>
                <a:latin typeface="Meiryo UI"/>
                <a:ea typeface="Meiryo UI"/>
              </a:rPr>
              <a:t>　に担保するのか</a:t>
            </a:r>
            <a:endParaRPr kumimoji="1" lang="en-US" altLang="ja-JP" sz="1470" dirty="0">
              <a:solidFill>
                <a:prstClr val="black"/>
              </a:solidFill>
              <a:latin typeface="Meiryo UI"/>
              <a:ea typeface="Meiryo UI"/>
            </a:endParaRPr>
          </a:p>
          <a:p>
            <a:pPr defTabSz="479969"/>
            <a:endParaRPr kumimoji="1" lang="en-US" altLang="ja-JP" sz="1470" dirty="0">
              <a:solidFill>
                <a:prstClr val="black"/>
              </a:solidFill>
              <a:latin typeface="Meiryo UI"/>
              <a:ea typeface="Meiryo UI"/>
            </a:endParaRPr>
          </a:p>
          <a:p>
            <a:pPr defTabSz="479969"/>
            <a:endParaRPr kumimoji="1" lang="en-US" altLang="ja-JP" sz="1470" dirty="0">
              <a:solidFill>
                <a:prstClr val="black"/>
              </a:solidFill>
              <a:latin typeface="Meiryo UI"/>
              <a:ea typeface="Meiryo UI"/>
            </a:endParaRPr>
          </a:p>
          <a:p>
            <a:pPr defTabSz="479969"/>
            <a:endParaRPr kumimoji="1" lang="en-US" altLang="ja-JP" sz="1470" dirty="0">
              <a:solidFill>
                <a:prstClr val="black"/>
              </a:solidFill>
              <a:latin typeface="Meiryo UI"/>
              <a:ea typeface="Meiryo UI"/>
            </a:endParaRPr>
          </a:p>
          <a:p>
            <a:pPr defTabSz="479969"/>
            <a:r>
              <a:rPr kumimoji="1" lang="ja-JP" altLang="en-US" sz="1470" dirty="0">
                <a:solidFill>
                  <a:prstClr val="black"/>
                </a:solidFill>
                <a:latin typeface="Meiryo UI"/>
                <a:ea typeface="Meiryo UI"/>
              </a:rPr>
              <a:t>●財源、組織の面からの政策推進</a:t>
            </a:r>
            <a:endParaRPr kumimoji="1" lang="en-US" altLang="ja-JP" sz="1470" dirty="0">
              <a:solidFill>
                <a:prstClr val="black"/>
              </a:solidFill>
              <a:latin typeface="Meiryo UI"/>
              <a:ea typeface="Meiryo UI"/>
            </a:endParaRPr>
          </a:p>
          <a:p>
            <a:pPr defTabSz="479969"/>
            <a:r>
              <a:rPr kumimoji="1" lang="ja-JP" altLang="en-US" sz="1470" dirty="0">
                <a:solidFill>
                  <a:prstClr val="black"/>
                </a:solidFill>
                <a:latin typeface="Meiryo UI"/>
                <a:ea typeface="Meiryo UI"/>
              </a:rPr>
              <a:t>　の実効性をどう考えるか</a:t>
            </a:r>
            <a:endParaRPr kumimoji="1" lang="en-US" altLang="ja-JP" sz="1470" dirty="0">
              <a:solidFill>
                <a:prstClr val="black"/>
              </a:solidFill>
              <a:latin typeface="Meiryo UI"/>
              <a:ea typeface="Meiryo UI"/>
            </a:endParaRPr>
          </a:p>
          <a:p>
            <a:pPr defTabSz="479969"/>
            <a:endParaRPr kumimoji="1" lang="en-US" altLang="ja-JP" sz="1470" dirty="0">
              <a:solidFill>
                <a:prstClr val="black"/>
              </a:solidFill>
              <a:latin typeface="Meiryo UI"/>
              <a:ea typeface="Meiryo UI"/>
            </a:endParaRPr>
          </a:p>
          <a:p>
            <a:pPr defTabSz="479969"/>
            <a:endParaRPr kumimoji="1" lang="en-US" altLang="ja-JP" sz="1470" dirty="0">
              <a:solidFill>
                <a:prstClr val="black"/>
              </a:solidFill>
              <a:latin typeface="Meiryo UI"/>
              <a:ea typeface="Meiryo UI"/>
            </a:endParaRPr>
          </a:p>
          <a:p>
            <a:pPr defTabSz="479969"/>
            <a:endParaRPr kumimoji="1" lang="en-US" altLang="ja-JP" sz="1470" dirty="0">
              <a:solidFill>
                <a:prstClr val="black"/>
              </a:solidFill>
              <a:latin typeface="Meiryo UI"/>
              <a:ea typeface="Meiryo UI"/>
            </a:endParaRPr>
          </a:p>
          <a:p>
            <a:pPr defTabSz="479969"/>
            <a:r>
              <a:rPr kumimoji="1" lang="ja-JP" altLang="en-US" sz="1470" dirty="0">
                <a:solidFill>
                  <a:prstClr val="black"/>
                </a:solidFill>
                <a:latin typeface="Meiryo UI"/>
                <a:ea typeface="Meiryo UI"/>
              </a:rPr>
              <a:t>●国との関係をどうするのか</a:t>
            </a:r>
          </a:p>
          <a:p>
            <a:pPr defTabSz="479969"/>
            <a:endParaRPr kumimoji="1" lang="en-US" altLang="ja-JP" sz="1470" dirty="0">
              <a:solidFill>
                <a:prstClr val="black"/>
              </a:solidFill>
              <a:latin typeface="Meiryo UI"/>
              <a:ea typeface="Meiryo UI"/>
            </a:endParaRPr>
          </a:p>
          <a:p>
            <a:pPr defTabSz="479969"/>
            <a:r>
              <a:rPr kumimoji="1" lang="ja-JP" altLang="en-US" sz="1470" dirty="0">
                <a:solidFill>
                  <a:prstClr val="black"/>
                </a:solidFill>
                <a:latin typeface="Meiryo UI"/>
                <a:ea typeface="Meiryo UI"/>
              </a:rPr>
              <a:t>●経済界、大学・研究機関との関</a:t>
            </a:r>
            <a:endParaRPr kumimoji="1" lang="en-US" altLang="ja-JP" sz="1470" dirty="0">
              <a:solidFill>
                <a:prstClr val="black"/>
              </a:solidFill>
              <a:latin typeface="Meiryo UI"/>
              <a:ea typeface="Meiryo UI"/>
            </a:endParaRPr>
          </a:p>
          <a:p>
            <a:pPr defTabSz="479969"/>
            <a:r>
              <a:rPr kumimoji="1" lang="ja-JP" altLang="en-US" sz="1470" dirty="0">
                <a:solidFill>
                  <a:prstClr val="black"/>
                </a:solidFill>
                <a:latin typeface="Meiryo UI"/>
                <a:ea typeface="Meiryo UI"/>
              </a:rPr>
              <a:t>　係をどうするか</a:t>
            </a:r>
            <a:endParaRPr kumimoji="1" lang="en-US" altLang="ja-JP" sz="1470" dirty="0">
              <a:solidFill>
                <a:prstClr val="black"/>
              </a:solidFill>
              <a:latin typeface="Meiryo UI"/>
              <a:ea typeface="Meiryo UI"/>
            </a:endParaRPr>
          </a:p>
          <a:p>
            <a:pPr defTabSz="479969"/>
            <a:endParaRPr kumimoji="1" lang="en-US" altLang="ja-JP" sz="1470" dirty="0">
              <a:solidFill>
                <a:prstClr val="black"/>
              </a:solidFill>
              <a:latin typeface="Meiryo UI"/>
              <a:ea typeface="Meiryo UI"/>
            </a:endParaRPr>
          </a:p>
        </p:txBody>
      </p:sp>
      <p:sp>
        <p:nvSpPr>
          <p:cNvPr id="6" name="二等辺三角形 5"/>
          <p:cNvSpPr/>
          <p:nvPr/>
        </p:nvSpPr>
        <p:spPr>
          <a:xfrm>
            <a:off x="2340464" y="5887651"/>
            <a:ext cx="2173102" cy="37141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endParaRPr kumimoji="1" lang="ja-JP" altLang="en-US" sz="1890">
              <a:solidFill>
                <a:prstClr val="white"/>
              </a:solidFill>
              <a:latin typeface="Meiryo UI"/>
              <a:ea typeface="Meiryo UI"/>
            </a:endParaRPr>
          </a:p>
        </p:txBody>
      </p:sp>
      <p:sp>
        <p:nvSpPr>
          <p:cNvPr id="26" name="正方形/長方形 25"/>
          <p:cNvSpPr/>
          <p:nvPr/>
        </p:nvSpPr>
        <p:spPr>
          <a:xfrm>
            <a:off x="6754056" y="1547404"/>
            <a:ext cx="3066130" cy="318549"/>
          </a:xfrm>
          <a:prstGeom prst="rect">
            <a:avLst/>
          </a:prstGeom>
        </p:spPr>
        <p:txBody>
          <a:bodyPr wrap="square">
            <a:spAutoFit/>
          </a:bodyPr>
          <a:lstStyle/>
          <a:p>
            <a:pPr defTabSz="479969"/>
            <a:r>
              <a:rPr lang="ja-JP" altLang="en-US" sz="1470" b="1" dirty="0">
                <a:solidFill>
                  <a:prstClr val="black"/>
                </a:solidFill>
                <a:latin typeface="Meiryo UI"/>
                <a:ea typeface="Meiryo UI"/>
              </a:rPr>
              <a:t>○検討にあたって、考えられる視点</a:t>
            </a:r>
          </a:p>
        </p:txBody>
      </p:sp>
      <p:sp>
        <p:nvSpPr>
          <p:cNvPr id="31" name="角丸四角形 30"/>
          <p:cNvSpPr/>
          <p:nvPr/>
        </p:nvSpPr>
        <p:spPr>
          <a:xfrm>
            <a:off x="638118" y="5042479"/>
            <a:ext cx="2140484" cy="61105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6649" indent="-276649" defTabSz="479969"/>
            <a:r>
              <a:rPr lang="en-US" altLang="ja-JP" sz="1102" dirty="0">
                <a:solidFill>
                  <a:prstClr val="black"/>
                </a:solidFill>
                <a:latin typeface="Meiryo UI"/>
                <a:ea typeface="Meiryo UI"/>
              </a:rPr>
              <a:t>※</a:t>
            </a:r>
            <a:r>
              <a:rPr lang="ja-JP" altLang="en-US" sz="1102" dirty="0">
                <a:solidFill>
                  <a:prstClr val="black"/>
                </a:solidFill>
                <a:latin typeface="Meiryo UI"/>
                <a:ea typeface="Meiryo UI"/>
              </a:rPr>
              <a:t>　個別プロジェクト、</a:t>
            </a:r>
            <a:endParaRPr lang="en-US" altLang="ja-JP" sz="1102" dirty="0">
              <a:solidFill>
                <a:prstClr val="black"/>
              </a:solidFill>
              <a:latin typeface="Meiryo UI"/>
              <a:ea typeface="Meiryo UI"/>
            </a:endParaRPr>
          </a:p>
          <a:p>
            <a:pPr marL="276649" indent="-276649" defTabSz="479969"/>
            <a:r>
              <a:rPr lang="ja-JP" altLang="en-US" sz="1102" dirty="0">
                <a:solidFill>
                  <a:prstClr val="black"/>
                </a:solidFill>
                <a:latin typeface="Meiryo UI"/>
                <a:ea typeface="Meiryo UI"/>
              </a:rPr>
              <a:t>　　産業支援機関、研究機関など</a:t>
            </a:r>
            <a:endParaRPr lang="en-US" altLang="ja-JP" sz="1102" dirty="0">
              <a:solidFill>
                <a:prstClr val="black"/>
              </a:solidFill>
              <a:latin typeface="Meiryo UI"/>
              <a:ea typeface="Meiryo UI"/>
            </a:endParaRPr>
          </a:p>
        </p:txBody>
      </p:sp>
      <p:sp>
        <p:nvSpPr>
          <p:cNvPr id="27" name="角丸四角形 26"/>
          <p:cNvSpPr/>
          <p:nvPr/>
        </p:nvSpPr>
        <p:spPr>
          <a:xfrm>
            <a:off x="3903904" y="5015528"/>
            <a:ext cx="2140484" cy="611057"/>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76649" indent="-276649" defTabSz="479969"/>
            <a:r>
              <a:rPr lang="ja-JP" altLang="en-US" sz="1102" dirty="0">
                <a:solidFill>
                  <a:prstClr val="black"/>
                </a:solidFill>
                <a:latin typeface="Meiryo UI"/>
                <a:ea typeface="Meiryo UI"/>
              </a:rPr>
              <a:t>（</a:t>
            </a:r>
            <a:r>
              <a:rPr lang="ja-JP" altLang="en-US" sz="1102" dirty="0" smtClean="0">
                <a:solidFill>
                  <a:prstClr val="black"/>
                </a:solidFill>
                <a:latin typeface="Meiryo UI"/>
                <a:ea typeface="Meiryo UI"/>
              </a:rPr>
              <a:t>関西</a:t>
            </a:r>
            <a:r>
              <a:rPr lang="ja-JP" altLang="en-US" sz="1102" dirty="0">
                <a:solidFill>
                  <a:prstClr val="black"/>
                </a:solidFill>
                <a:latin typeface="Meiryo UI"/>
                <a:ea typeface="Meiryo UI"/>
              </a:rPr>
              <a:t>のどこまで含める</a:t>
            </a:r>
            <a:r>
              <a:rPr lang="ja-JP" altLang="en-US" sz="1102" dirty="0" smtClean="0">
                <a:solidFill>
                  <a:prstClr val="black"/>
                </a:solidFill>
                <a:latin typeface="Meiryo UI"/>
                <a:ea typeface="Meiryo UI"/>
              </a:rPr>
              <a:t>か）</a:t>
            </a:r>
            <a:endParaRPr lang="en-US" altLang="ja-JP" sz="1102" dirty="0">
              <a:solidFill>
                <a:prstClr val="black"/>
              </a:solidFill>
              <a:latin typeface="Meiryo UI"/>
              <a:ea typeface="Meiryo UI"/>
            </a:endParaRPr>
          </a:p>
        </p:txBody>
      </p:sp>
      <p:sp>
        <p:nvSpPr>
          <p:cNvPr id="5" name="正方形/長方形 4"/>
          <p:cNvSpPr/>
          <p:nvPr/>
        </p:nvSpPr>
        <p:spPr>
          <a:xfrm>
            <a:off x="3049738" y="4889078"/>
            <a:ext cx="466642" cy="4198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ja-JP" altLang="en-US" sz="1470" dirty="0">
                <a:solidFill>
                  <a:prstClr val="black"/>
                </a:solidFill>
                <a:latin typeface="Meiryo UI"/>
                <a:ea typeface="Meiryo UI"/>
              </a:rPr>
              <a:t>等</a:t>
            </a:r>
          </a:p>
        </p:txBody>
      </p:sp>
      <p:sp>
        <p:nvSpPr>
          <p:cNvPr id="33" name="正方形/長方形 32"/>
          <p:cNvSpPr/>
          <p:nvPr/>
        </p:nvSpPr>
        <p:spPr>
          <a:xfrm flipH="1">
            <a:off x="6270846" y="5009198"/>
            <a:ext cx="346510" cy="357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ja-JP" altLang="en-US" sz="1470" dirty="0">
                <a:solidFill>
                  <a:prstClr val="black"/>
                </a:solidFill>
                <a:latin typeface="Meiryo UI"/>
                <a:ea typeface="Meiryo UI"/>
              </a:rPr>
              <a:t>等</a:t>
            </a:r>
          </a:p>
        </p:txBody>
      </p:sp>
      <p:sp>
        <p:nvSpPr>
          <p:cNvPr id="7" name="正方形/長方形 6"/>
          <p:cNvSpPr/>
          <p:nvPr/>
        </p:nvSpPr>
        <p:spPr>
          <a:xfrm>
            <a:off x="60856" y="900634"/>
            <a:ext cx="6911048" cy="812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79969"/>
            <a:r>
              <a:rPr kumimoji="1" lang="en-US" altLang="ja-JP" sz="1680" dirty="0">
                <a:solidFill>
                  <a:prstClr val="black"/>
                </a:solidFill>
                <a:latin typeface="Meiryo UI"/>
                <a:ea typeface="Meiryo UI"/>
              </a:rPr>
              <a:t>《</a:t>
            </a:r>
            <a:r>
              <a:rPr kumimoji="1" lang="ja-JP" altLang="en-US" sz="1680" dirty="0">
                <a:solidFill>
                  <a:prstClr val="black"/>
                </a:solidFill>
                <a:latin typeface="Meiryo UI"/>
                <a:ea typeface="Meiryo UI"/>
              </a:rPr>
              <a:t>大阪府市一体を核にした実効性ある広域の「枠組み」</a:t>
            </a:r>
            <a:r>
              <a:rPr kumimoji="1" lang="en-US" altLang="ja-JP" sz="1680" dirty="0">
                <a:solidFill>
                  <a:prstClr val="black"/>
                </a:solidFill>
                <a:latin typeface="Meiryo UI"/>
                <a:ea typeface="Meiryo UI"/>
              </a:rPr>
              <a:t>》</a:t>
            </a:r>
            <a:endParaRPr kumimoji="1" lang="ja-JP" altLang="en-US" sz="1680" dirty="0">
              <a:solidFill>
                <a:prstClr val="black"/>
              </a:solidFill>
              <a:latin typeface="Meiryo UI"/>
              <a:ea typeface="Meiryo UI"/>
            </a:endParaRPr>
          </a:p>
        </p:txBody>
      </p:sp>
      <p:sp>
        <p:nvSpPr>
          <p:cNvPr id="25" name="テキスト ボックス 24"/>
          <p:cNvSpPr txBox="1"/>
          <p:nvPr/>
        </p:nvSpPr>
        <p:spPr>
          <a:xfrm>
            <a:off x="8062547" y="28158"/>
            <a:ext cx="2585316" cy="461665"/>
          </a:xfrm>
          <a:prstGeom prst="rect">
            <a:avLst/>
          </a:prstGeom>
          <a:noFill/>
        </p:spPr>
        <p:txBody>
          <a:bodyPr wrap="square" rtlCol="0">
            <a:spAutoFit/>
          </a:bodyPr>
          <a:lstStyle/>
          <a:p>
            <a:r>
              <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第８回意見交換会</a:t>
            </a:r>
            <a:r>
              <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分科会</a:t>
            </a:r>
            <a:endPar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.5.25</a:t>
            </a:r>
            <a:r>
              <a:rPr kumimoji="1" lang="ja-JP" altLang="en-US" sz="12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）資料再掲</a:t>
            </a:r>
            <a:endParaRPr kumimoji="1" lang="ja-JP" altLang="en-US" sz="12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3</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1945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845" y="3468380"/>
            <a:ext cx="3685705" cy="3708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右矢印 3"/>
          <p:cNvSpPr/>
          <p:nvPr/>
        </p:nvSpPr>
        <p:spPr>
          <a:xfrm>
            <a:off x="3188877" y="5019938"/>
            <a:ext cx="4043362" cy="1263037"/>
          </a:xfrm>
          <a:prstGeom prst="rightArrow">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2"/>
          <p:cNvSpPr/>
          <p:nvPr/>
        </p:nvSpPr>
        <p:spPr bwMode="auto">
          <a:xfrm>
            <a:off x="7861221" y="4400843"/>
            <a:ext cx="1662833" cy="679310"/>
          </a:xfrm>
          <a:prstGeom prst="roundRect">
            <a:avLst/>
          </a:prstGeom>
          <a:ln w="41275">
            <a:solidFill>
              <a:srgbClr val="000066"/>
            </a:solidFill>
            <a:prstDash val="sysDot"/>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7792" tIns="47995" rIns="37792" bIns="47995" numCol="1" rtlCol="0" anchor="ctr" anchorCtr="0" compatLnSpc="1">
            <a:prstTxWarp prst="textNoShape">
              <a:avLst/>
            </a:prstTxWarp>
            <a:spAutoFit/>
          </a:bodyPr>
          <a:lstStyle/>
          <a:p>
            <a:pPr algn="ctr" defTabSz="959937" eaLnBrk="0" fontAlgn="base" hangingPunct="0">
              <a:spcBef>
                <a:spcPct val="0"/>
              </a:spcBef>
              <a:spcAft>
                <a:spcPct val="0"/>
              </a:spcAft>
            </a:pPr>
            <a:r>
              <a:rPr lang="ja-JP" altLang="en-US" sz="1680" dirty="0">
                <a:solidFill>
                  <a:srgbClr val="000000"/>
                </a:solidFill>
                <a:latin typeface="Arial"/>
                <a:ea typeface="ＭＳ Ｐゴシック"/>
              </a:rPr>
              <a:t>大阪エリア</a:t>
            </a:r>
            <a:endParaRPr lang="en-US" altLang="ja-JP" sz="1680" dirty="0">
              <a:solidFill>
                <a:srgbClr val="000000"/>
              </a:solidFill>
              <a:latin typeface="Arial"/>
              <a:ea typeface="ＭＳ Ｐゴシック"/>
            </a:endParaRPr>
          </a:p>
          <a:p>
            <a:pPr algn="ctr" defTabSz="959937" eaLnBrk="0" fontAlgn="base" hangingPunct="0">
              <a:spcBef>
                <a:spcPct val="0"/>
              </a:spcBef>
              <a:spcAft>
                <a:spcPct val="0"/>
              </a:spcAft>
            </a:pPr>
            <a:r>
              <a:rPr lang="ja-JP" altLang="en-US" sz="1680" dirty="0">
                <a:solidFill>
                  <a:srgbClr val="000000"/>
                </a:solidFill>
                <a:latin typeface="Arial"/>
                <a:ea typeface="ＭＳ Ｐゴシック"/>
              </a:rPr>
              <a:t>の道州</a:t>
            </a:r>
            <a:endParaRPr lang="en-US" altLang="ja-JP" sz="1680" dirty="0">
              <a:solidFill>
                <a:srgbClr val="000000"/>
              </a:solidFill>
              <a:latin typeface="Arial"/>
              <a:ea typeface="ＭＳ Ｐゴシック"/>
            </a:endParaRPr>
          </a:p>
        </p:txBody>
      </p:sp>
      <p:sp>
        <p:nvSpPr>
          <p:cNvPr id="5" name="大かっこ 4"/>
          <p:cNvSpPr/>
          <p:nvPr/>
        </p:nvSpPr>
        <p:spPr bwMode="auto">
          <a:xfrm>
            <a:off x="7804534" y="5322973"/>
            <a:ext cx="1776208" cy="573947"/>
          </a:xfrm>
          <a:prstGeom prst="bracketPair">
            <a:avLst/>
          </a:prstGeom>
          <a:solidFill>
            <a:schemeClr val="lt1"/>
          </a:solidFill>
          <a:ln w="28575" cap="flat" cmpd="sng" algn="ctr">
            <a:solidFill>
              <a:schemeClr val="tx1"/>
            </a:solidFill>
            <a:prstDash val="solid"/>
            <a:round/>
            <a:headEnd type="none" w="med" len="med"/>
            <a:tailEnd type="none" w="med" len="med"/>
          </a:ln>
          <a:effectLst/>
          <a:extLst/>
        </p:spPr>
        <p:txBody>
          <a:bodyPr rtlCol="0" anchor="ctr"/>
          <a:lstStyle/>
          <a:p>
            <a:pPr algn="ctr" defTabSz="959937" eaLnBrk="0" fontAlgn="base" hangingPunct="0">
              <a:spcBef>
                <a:spcPct val="0"/>
              </a:spcBef>
              <a:spcAft>
                <a:spcPct val="0"/>
              </a:spcAft>
            </a:pPr>
            <a:endParaRPr kumimoji="1" lang="ja-JP" altLang="en-US" sz="1890" u="sng">
              <a:solidFill>
                <a:srgbClr val="000000"/>
              </a:solidFill>
              <a:latin typeface="Arial" charset="0"/>
              <a:ea typeface="ＭＳ Ｐゴシック" pitchFamily="50" charset="-128"/>
            </a:endParaRPr>
          </a:p>
        </p:txBody>
      </p:sp>
      <p:sp>
        <p:nvSpPr>
          <p:cNvPr id="6" name="Rectangle 2"/>
          <p:cNvSpPr txBox="1">
            <a:spLocks noChangeArrowheads="1"/>
          </p:cNvSpPr>
          <p:nvPr/>
        </p:nvSpPr>
        <p:spPr bwMode="auto">
          <a:xfrm>
            <a:off x="7945446" y="5399306"/>
            <a:ext cx="1748670" cy="4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defTabSz="959937" eaLnBrk="0" hangingPunct="0">
              <a:lnSpc>
                <a:spcPts val="1890"/>
              </a:lnSpc>
              <a:spcBef>
                <a:spcPts val="0"/>
              </a:spcBef>
            </a:pPr>
            <a:r>
              <a:rPr lang="ja-JP" altLang="en-US" sz="168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「京阪神エリア」の</a:t>
            </a:r>
            <a:endParaRPr lang="en-US" altLang="ja-JP" sz="168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hangingPunct="0">
              <a:lnSpc>
                <a:spcPts val="1890"/>
              </a:lnSpc>
              <a:spcBef>
                <a:spcPts val="0"/>
              </a:spcBef>
            </a:pPr>
            <a:r>
              <a:rPr lang="ja-JP" altLang="en-US" sz="168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道州</a:t>
            </a:r>
            <a:endParaRPr lang="en-US" altLang="ja-JP" sz="168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bwMode="auto">
          <a:xfrm>
            <a:off x="7861221" y="6248381"/>
            <a:ext cx="1662833" cy="407511"/>
          </a:xfrm>
          <a:prstGeom prst="roundRect">
            <a:avLst/>
          </a:prstGeom>
          <a:ln w="34925">
            <a:solidFill>
              <a:srgbClr val="000066"/>
            </a:solid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37792" tIns="47995" rIns="37792" bIns="47995" numCol="1" rtlCol="0" anchor="ctr" anchorCtr="0" compatLnSpc="1">
            <a:prstTxWarp prst="textNoShape">
              <a:avLst/>
            </a:prstTxWarp>
            <a:spAutoFit/>
          </a:bodyPr>
          <a:lstStyle/>
          <a:p>
            <a:pPr algn="ctr" defTabSz="959937" eaLnBrk="0" fontAlgn="base" hangingPunct="0">
              <a:spcBef>
                <a:spcPct val="0"/>
              </a:spcBef>
              <a:spcAft>
                <a:spcPct val="0"/>
              </a:spcAft>
            </a:pPr>
            <a:r>
              <a:rPr lang="ja-JP" altLang="en-US" sz="1680" dirty="0">
                <a:solidFill>
                  <a:srgbClr val="000000"/>
                </a:solidFill>
                <a:latin typeface="Arial"/>
                <a:ea typeface="ＭＳ Ｐゴシック"/>
              </a:rPr>
              <a:t>関西州</a:t>
            </a:r>
            <a:endParaRPr lang="en-US" altLang="ja-JP" sz="1680" dirty="0">
              <a:solidFill>
                <a:srgbClr val="000000"/>
              </a:solidFill>
              <a:latin typeface="Arial"/>
              <a:ea typeface="ＭＳ Ｐゴシック"/>
            </a:endParaRPr>
          </a:p>
        </p:txBody>
      </p:sp>
      <p:sp>
        <p:nvSpPr>
          <p:cNvPr id="8" name="正方形/長方形 7"/>
          <p:cNvSpPr/>
          <p:nvPr/>
        </p:nvSpPr>
        <p:spPr>
          <a:xfrm>
            <a:off x="4104498" y="3421524"/>
            <a:ext cx="2191917" cy="6047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9937" eaLnBrk="0" fontAlgn="base" hangingPunct="0">
              <a:lnSpc>
                <a:spcPts val="2100"/>
              </a:lnSpc>
              <a:spcBef>
                <a:spcPct val="0"/>
              </a:spcBef>
              <a:spcAft>
                <a:spcPct val="0"/>
              </a:spcAft>
            </a:pPr>
            <a:r>
              <a:rPr lang="ja-JP" altLang="en-US" sz="1890" b="1" dirty="0">
                <a:solidFill>
                  <a:srgbClr val="000000"/>
                </a:solidFill>
                <a:latin typeface="Arial"/>
                <a:ea typeface="ＭＳ Ｐゴシック"/>
              </a:rPr>
              <a:t>時間軸</a:t>
            </a:r>
            <a:endParaRPr lang="en-US" altLang="ja-JP" sz="1890" b="1" dirty="0">
              <a:solidFill>
                <a:srgbClr val="000000"/>
              </a:solidFill>
              <a:latin typeface="Arial"/>
              <a:ea typeface="ＭＳ Ｐゴシック"/>
            </a:endParaRPr>
          </a:p>
        </p:txBody>
      </p:sp>
      <p:sp>
        <p:nvSpPr>
          <p:cNvPr id="10" name="正方形/長方形 9"/>
          <p:cNvSpPr/>
          <p:nvPr/>
        </p:nvSpPr>
        <p:spPr>
          <a:xfrm>
            <a:off x="7527908" y="3453047"/>
            <a:ext cx="2191917" cy="604734"/>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59937" eaLnBrk="0" fontAlgn="base" latinLnBrk="0" hangingPunct="0">
              <a:lnSpc>
                <a:spcPct val="100000"/>
              </a:lnSpc>
              <a:spcBef>
                <a:spcPct val="0"/>
              </a:spcBef>
              <a:spcAft>
                <a:spcPct val="0"/>
              </a:spcAft>
              <a:buClrTx/>
              <a:buSzTx/>
              <a:buFontTx/>
              <a:buNone/>
              <a:tabLst/>
              <a:defRPr/>
            </a:pPr>
            <a:r>
              <a:rPr kumimoji="1" lang="ja-JP" altLang="en-US" sz="1890" b="1" kern="0" dirty="0" smtClean="0">
                <a:solidFill>
                  <a:srgbClr val="000000"/>
                </a:solidFill>
                <a:latin typeface="Arial"/>
                <a:ea typeface="ＭＳ Ｐゴシック"/>
              </a:rPr>
              <a:t>目指す姿</a:t>
            </a:r>
            <a:endParaRPr kumimoji="1" lang="ja-JP" altLang="en-US" sz="1890" b="1" i="0" u="none" strike="noStrike" kern="0" cap="none" spc="0" normalizeH="0" baseline="0" noProof="0" dirty="0" smtClean="0">
              <a:ln>
                <a:noFill/>
              </a:ln>
              <a:solidFill>
                <a:srgbClr val="000000"/>
              </a:solidFill>
              <a:effectLst/>
              <a:uLnTx/>
              <a:uFillTx/>
              <a:latin typeface="Arial"/>
              <a:ea typeface="ＭＳ Ｐゴシック"/>
            </a:endParaRPr>
          </a:p>
        </p:txBody>
      </p:sp>
      <p:sp>
        <p:nvSpPr>
          <p:cNvPr id="12" name="テキスト ボックス 11"/>
          <p:cNvSpPr txBox="1"/>
          <p:nvPr/>
        </p:nvSpPr>
        <p:spPr>
          <a:xfrm>
            <a:off x="4167484" y="4656524"/>
            <a:ext cx="1963319" cy="2015936"/>
          </a:xfrm>
          <a:prstGeom prst="rect">
            <a:avLst/>
          </a:prstGeom>
          <a:solidFill>
            <a:schemeClr val="accent2">
              <a:lumMod val="40000"/>
              <a:lumOff val="60000"/>
            </a:schemeClr>
          </a:solidFill>
        </p:spPr>
        <p:txBody>
          <a:bodyPr vert="horz" wrap="square" rtlCol="0" anchor="ctr" anchorCtr="0">
            <a:spAutoFit/>
          </a:bodyPr>
          <a:lstStyle/>
          <a:p>
            <a:pPr defTabSz="959937" eaLnBrk="0" fontAlgn="base" hangingPunct="0">
              <a:lnSpc>
                <a:spcPts val="1470"/>
              </a:lnSpc>
              <a:spcBef>
                <a:spcPct val="0"/>
              </a:spcBef>
              <a:spcAft>
                <a:spcPct val="0"/>
              </a:spcAft>
            </a:pPr>
            <a:endParaRPr kumimoji="1" lang="en-US" altLang="ja-JP"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fontAlgn="base" hangingPunct="0">
              <a:lnSpc>
                <a:spcPts val="1470"/>
              </a:lnSpc>
              <a:spcBef>
                <a:spcPct val="0"/>
              </a:spcBef>
              <a:spcAft>
                <a:spcPct val="0"/>
              </a:spcAft>
            </a:pPr>
            <a:r>
              <a:rPr kumimoji="1" lang="ja-JP" altLang="en-US"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産業、人材の分科会と同様に、大阪・関西万博後の</a:t>
            </a:r>
            <a:r>
              <a:rPr kumimoji="1" lang="en-US" altLang="ja-JP"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2030</a:t>
            </a:r>
            <a:r>
              <a:rPr kumimoji="1" lang="ja-JP" altLang="en-US"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年とその先の</a:t>
            </a:r>
            <a:r>
              <a:rPr kumimoji="1" lang="en-US" altLang="ja-JP"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2040</a:t>
            </a:r>
            <a:r>
              <a:rPr kumimoji="1" lang="ja-JP" altLang="en-US"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年で設定</a:t>
            </a:r>
            <a:endParaRPr kumimoji="1" lang="en-US" altLang="ja-JP"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fontAlgn="base" hangingPunct="0">
              <a:lnSpc>
                <a:spcPts val="1470"/>
              </a:lnSpc>
              <a:spcBef>
                <a:spcPct val="0"/>
              </a:spcBef>
              <a:spcAft>
                <a:spcPct val="0"/>
              </a:spcAft>
            </a:pPr>
            <a:r>
              <a:rPr kumimoji="1" lang="ja-JP" altLang="en-US"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（仮置き）</a:t>
            </a:r>
            <a:endParaRPr kumimoji="1" lang="en-US" altLang="ja-JP"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fontAlgn="base" hangingPunct="0">
              <a:lnSpc>
                <a:spcPts val="1470"/>
              </a:lnSpc>
              <a:spcBef>
                <a:spcPct val="0"/>
              </a:spcBef>
              <a:spcAft>
                <a:spcPct val="0"/>
              </a:spcAft>
            </a:pPr>
            <a:endParaRPr kumimoji="1" lang="en-US" altLang="ja-JP"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fontAlgn="base" hangingPunct="0">
              <a:lnSpc>
                <a:spcPts val="1470"/>
              </a:lnSpc>
              <a:spcBef>
                <a:spcPct val="0"/>
              </a:spcBef>
              <a:spcAft>
                <a:spcPct val="0"/>
              </a:spcAft>
            </a:pPr>
            <a:r>
              <a:rPr kumimoji="1" lang="ja-JP" altLang="en-US" sz="147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国からの権限・財源等の移管を考慮</a:t>
            </a:r>
            <a:endParaRPr kumimoji="1" lang="en-US" altLang="ja-JP" sz="147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fontAlgn="base" hangingPunct="0">
              <a:lnSpc>
                <a:spcPts val="1470"/>
              </a:lnSpc>
              <a:spcBef>
                <a:spcPct val="0"/>
              </a:spcBef>
              <a:spcAft>
                <a:spcPct val="0"/>
              </a:spcAft>
            </a:pPr>
            <a:endParaRPr kumimoji="1" lang="en-US" altLang="ja-JP" sz="147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142839" y="27192"/>
            <a:ext cx="9794537" cy="415498"/>
          </a:xfrm>
          <a:prstGeom prst="rect">
            <a:avLst/>
          </a:prstGeom>
        </p:spPr>
        <p:txBody>
          <a:bodyPr wrap="square">
            <a:spAutoFit/>
          </a:bodyPr>
          <a:lstStyle/>
          <a:p>
            <a:pPr defTabSz="479969"/>
            <a:r>
              <a:rPr lang="ja-JP" altLang="en-US" sz="2100" b="1" dirty="0">
                <a:solidFill>
                  <a:prstClr val="black"/>
                </a:solidFill>
                <a:latin typeface="Meiryo UI"/>
                <a:ea typeface="Meiryo UI"/>
              </a:rPr>
              <a:t>■ 広域の</a:t>
            </a:r>
            <a:r>
              <a:rPr lang="ja-JP" altLang="en-US" sz="2100" b="1" dirty="0" smtClean="0">
                <a:solidFill>
                  <a:prstClr val="black"/>
                </a:solidFill>
                <a:latin typeface="Meiryo UI"/>
                <a:ea typeface="Meiryo UI"/>
              </a:rPr>
              <a:t>枠組みの検討にあたって　</a:t>
            </a:r>
            <a:r>
              <a:rPr lang="en-US" altLang="ja-JP" sz="1200" b="1" dirty="0" smtClean="0">
                <a:solidFill>
                  <a:prstClr val="black"/>
                </a:solidFill>
                <a:latin typeface="Meiryo UI"/>
                <a:ea typeface="Meiryo UI"/>
              </a:rPr>
              <a:t>※</a:t>
            </a:r>
            <a:r>
              <a:rPr lang="ja-JP" altLang="en-US" sz="1050" dirty="0" smtClean="0">
                <a:solidFill>
                  <a:prstClr val="black"/>
                </a:solidFill>
                <a:latin typeface="Meiryo UI"/>
                <a:ea typeface="Meiryo UI"/>
              </a:rPr>
              <a:t>あくまで議論用の資料、国、関西広域連合、</a:t>
            </a:r>
            <a:r>
              <a:rPr lang="ja-JP" altLang="en-US" sz="1050" dirty="0">
                <a:solidFill>
                  <a:prstClr val="black"/>
                </a:solidFill>
                <a:latin typeface="Meiryo UI"/>
                <a:ea typeface="Meiryo UI"/>
              </a:rPr>
              <a:t>関係</a:t>
            </a:r>
            <a:r>
              <a:rPr lang="ja-JP" altLang="en-US" sz="1050" dirty="0" smtClean="0">
                <a:solidFill>
                  <a:prstClr val="black"/>
                </a:solidFill>
                <a:latin typeface="Meiryo UI"/>
                <a:ea typeface="Meiryo UI"/>
              </a:rPr>
              <a:t>府県市、その他関係団体と調整協議したものでない</a:t>
            </a:r>
            <a:endParaRPr lang="ja-JP" altLang="en-US" sz="1050" dirty="0">
              <a:solidFill>
                <a:prstClr val="black"/>
              </a:solidFill>
              <a:latin typeface="Meiryo UI"/>
              <a:ea typeface="Meiryo UI"/>
            </a:endParaRPr>
          </a:p>
        </p:txBody>
      </p:sp>
      <p:sp>
        <p:nvSpPr>
          <p:cNvPr id="14" name="正方形/長方形 13"/>
          <p:cNvSpPr/>
          <p:nvPr/>
        </p:nvSpPr>
        <p:spPr>
          <a:xfrm>
            <a:off x="505701" y="411404"/>
            <a:ext cx="9286884" cy="2729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59937" eaLnBrk="0" fontAlgn="base" hangingPunct="0">
              <a:lnSpc>
                <a:spcPts val="2100"/>
              </a:lnSpc>
              <a:spcBef>
                <a:spcPct val="0"/>
              </a:spcBef>
              <a:spcAft>
                <a:spcPct val="0"/>
              </a:spcAft>
            </a:pP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目指す姿</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として、道州制をイメージし、そのエリアで分けて、３パターンを設定してみた。</a:t>
            </a: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a:solidFill>
                  <a:srgbClr val="000000"/>
                </a:solidFill>
                <a:latin typeface="Meiryo UI" panose="020B0604030504040204" pitchFamily="50" charset="-128"/>
                <a:ea typeface="Meiryo UI" panose="020B0604030504040204" pitchFamily="50" charset="-128"/>
              </a:rPr>
              <a:t>時間</a:t>
            </a:r>
            <a:r>
              <a:rPr lang="ja-JP" altLang="en-US" sz="1400" b="1" dirty="0" smtClean="0">
                <a:solidFill>
                  <a:srgbClr val="000000"/>
                </a:solidFill>
                <a:latin typeface="Meiryo UI" panose="020B0604030504040204" pitchFamily="50" charset="-128"/>
                <a:ea typeface="Meiryo UI" panose="020B0604030504040204" pitchFamily="50" charset="-128"/>
              </a:rPr>
              <a:t>軸</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としては、大阪・関西万博後の</a:t>
            </a:r>
            <a:r>
              <a:rPr lang="en-US" altLang="ja-JP" sz="1400" dirty="0" smtClean="0">
                <a:solidFill>
                  <a:srgbClr val="000000"/>
                </a:solidFill>
                <a:latin typeface="Meiryo UI" panose="020B0604030504040204" pitchFamily="50" charset="-128"/>
                <a:ea typeface="Meiryo UI" panose="020B0604030504040204" pitchFamily="50" charset="-128"/>
              </a:rPr>
              <a:t>2030</a:t>
            </a:r>
            <a:r>
              <a:rPr lang="ja-JP" altLang="en-US" sz="1400" dirty="0" smtClean="0">
                <a:solidFill>
                  <a:srgbClr val="000000"/>
                </a:solidFill>
                <a:latin typeface="Meiryo UI" panose="020B0604030504040204" pitchFamily="50" charset="-128"/>
                <a:ea typeface="Meiryo UI" panose="020B0604030504040204" pitchFamily="50" charset="-128"/>
              </a:rPr>
              <a:t>年と、その先の</a:t>
            </a:r>
            <a:r>
              <a:rPr lang="en-US" altLang="ja-JP" sz="1400" dirty="0" smtClean="0">
                <a:solidFill>
                  <a:srgbClr val="000000"/>
                </a:solidFill>
                <a:latin typeface="Meiryo UI" panose="020B0604030504040204" pitchFamily="50" charset="-128"/>
                <a:ea typeface="Meiryo UI" panose="020B0604030504040204" pitchFamily="50" charset="-128"/>
              </a:rPr>
              <a:t>2040</a:t>
            </a:r>
            <a:r>
              <a:rPr lang="ja-JP" altLang="en-US" sz="1400" dirty="0" smtClean="0">
                <a:solidFill>
                  <a:srgbClr val="000000"/>
                </a:solidFill>
                <a:latin typeface="Meiryo UI" panose="020B0604030504040204" pitchFamily="50" charset="-128"/>
                <a:ea typeface="Meiryo UI" panose="020B0604030504040204" pitchFamily="50" charset="-128"/>
              </a:rPr>
              <a:t>年（万博を経験した若者が社会の中核）で設定してみた。</a:t>
            </a: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b="1" dirty="0" smtClean="0">
                <a:solidFill>
                  <a:srgbClr val="000000"/>
                </a:solidFill>
                <a:latin typeface="Meiryo UI" panose="020B0604030504040204" pitchFamily="50" charset="-128"/>
                <a:ea typeface="Meiryo UI" panose="020B0604030504040204" pitchFamily="50" charset="-128"/>
              </a:rPr>
              <a:t>起点の形</a:t>
            </a:r>
            <a:r>
              <a:rPr lang="en-US" altLang="ja-JP" sz="1400" b="1" dirty="0" smtClean="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としては、大阪府市の枠組み（現在の府市一体の枠組みに加え、特別区制度、特別自治市の３パターン）と</a:t>
            </a: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関西広域連合の枠組みに加え、新たな「京阪神」の枠組みと、その派生として、前回ヒアリングの大阪産業　　</a:t>
            </a: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局の充実を加えて、大阪府域を超えるパターンとして３パターン、合計６パターンの設定としてみた。</a:t>
            </a: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400" dirty="0" smtClean="0">
                <a:solidFill>
                  <a:srgbClr val="000000"/>
                </a:solidFill>
                <a:latin typeface="Meiryo UI" panose="020B0604030504040204" pitchFamily="50" charset="-128"/>
                <a:ea typeface="Meiryo UI" panose="020B0604030504040204" pitchFamily="50" charset="-128"/>
              </a:rPr>
              <a:t>⇒次頁以降で、</a:t>
            </a:r>
            <a:r>
              <a:rPr lang="ja-JP" altLang="en-US" sz="1400" u="sng" dirty="0" smtClean="0">
                <a:solidFill>
                  <a:srgbClr val="000000"/>
                </a:solidFill>
                <a:latin typeface="Meiryo UI" panose="020B0604030504040204" pitchFamily="50" charset="-128"/>
                <a:ea typeface="Meiryo UI" panose="020B0604030504040204" pitchFamily="50" charset="-128"/>
              </a:rPr>
              <a:t>これまでの議論を踏まえ、本日の議論に役立てる材料と</a:t>
            </a:r>
            <a:r>
              <a:rPr lang="ja-JP" altLang="en-US" sz="1400" u="sng" dirty="0">
                <a:solidFill>
                  <a:srgbClr val="000000"/>
                </a:solidFill>
                <a:latin typeface="Meiryo UI" panose="020B0604030504040204" pitchFamily="50" charset="-128"/>
                <a:ea typeface="Meiryo UI" panose="020B0604030504040204" pitchFamily="50" charset="-128"/>
              </a:rPr>
              <a:t>し</a:t>
            </a:r>
            <a:r>
              <a:rPr lang="ja-JP" altLang="en-US" sz="1400" u="sng" dirty="0" smtClean="0">
                <a:solidFill>
                  <a:srgbClr val="000000"/>
                </a:solidFill>
                <a:latin typeface="Meiryo UI" panose="020B0604030504040204" pitchFamily="50" charset="-128"/>
                <a:ea typeface="Meiryo UI" panose="020B0604030504040204" pitchFamily="50" charset="-128"/>
              </a:rPr>
              <a:t>て、「担う政策」「経済圏との関係」「副首都との関係」</a:t>
            </a:r>
            <a:endParaRPr lang="en-US" altLang="ja-JP" sz="1400" u="sng"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400" u="sng" dirty="0">
                <a:solidFill>
                  <a:srgbClr val="000000"/>
                </a:solidFill>
                <a:latin typeface="Meiryo UI" panose="020B0604030504040204" pitchFamily="50" charset="-128"/>
                <a:ea typeface="Meiryo UI" panose="020B0604030504040204" pitchFamily="50" charset="-128"/>
              </a:rPr>
              <a:t>　</a:t>
            </a:r>
            <a:r>
              <a:rPr lang="ja-JP" altLang="en-US" sz="1400" u="sng" dirty="0" smtClean="0">
                <a:solidFill>
                  <a:srgbClr val="000000"/>
                </a:solidFill>
                <a:latin typeface="Meiryo UI" panose="020B0604030504040204" pitchFamily="50" charset="-128"/>
                <a:ea typeface="Meiryo UI" panose="020B0604030504040204" pitchFamily="50" charset="-128"/>
              </a:rPr>
              <a:t>「実現工程（自らの取組みと国との関係）」「政策の実効性」「実現可能性」等からの比較表を作ってみた。</a:t>
            </a:r>
            <a:endParaRPr lang="en-US" altLang="ja-JP" sz="1400" u="sng"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en-US" altLang="ja-JP"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「担う政策」については、現状を踏まえ、産業経済関係を中心に、雇用・職業教育やインフラ整備・まちづくりを加えバリエーション。</a:t>
            </a: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400" dirty="0" smtClean="0">
                <a:solidFill>
                  <a:srgbClr val="000000"/>
                </a:solidFill>
                <a:latin typeface="Meiryo UI" panose="020B0604030504040204" pitchFamily="50" charset="-128"/>
                <a:ea typeface="Meiryo UI" panose="020B0604030504040204" pitchFamily="50" charset="-128"/>
              </a:rPr>
              <a:t>　産業経済関係の政策を進めること</a:t>
            </a:r>
            <a:r>
              <a:rPr lang="ja-JP" altLang="en-US" sz="1400" dirty="0">
                <a:solidFill>
                  <a:srgbClr val="000000"/>
                </a:solidFill>
                <a:latin typeface="Meiryo UI" panose="020B0604030504040204" pitchFamily="50" charset="-128"/>
                <a:ea typeface="Meiryo UI" panose="020B0604030504040204" pitchFamily="50" charset="-128"/>
              </a:rPr>
              <a:t>が</a:t>
            </a:r>
            <a:r>
              <a:rPr lang="ja-JP" altLang="en-US" sz="1400" dirty="0" smtClean="0">
                <a:solidFill>
                  <a:srgbClr val="000000"/>
                </a:solidFill>
                <a:latin typeface="Meiryo UI" panose="020B0604030504040204" pitchFamily="50" charset="-128"/>
                <a:ea typeface="Meiryo UI" panose="020B0604030504040204" pitchFamily="50" charset="-128"/>
              </a:rPr>
              <a:t>、有事のバックアップ機能の強化につながるとの考え。</a:t>
            </a: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en-US" altLang="ja-JP" sz="1400" dirty="0" smtClean="0">
                <a:solidFill>
                  <a:srgbClr val="000000"/>
                </a:solidFill>
                <a:latin typeface="Meiryo UI" panose="020B0604030504040204" pitchFamily="50" charset="-128"/>
                <a:ea typeface="Meiryo UI" panose="020B0604030504040204" pitchFamily="50" charset="-128"/>
              </a:rPr>
              <a:t>※</a:t>
            </a:r>
            <a:r>
              <a:rPr lang="ja-JP" altLang="en-US" sz="1400" dirty="0" smtClean="0">
                <a:solidFill>
                  <a:srgbClr val="000000"/>
                </a:solidFill>
                <a:latin typeface="Meiryo UI" panose="020B0604030504040204" pitchFamily="50" charset="-128"/>
                <a:ea typeface="Meiryo UI" panose="020B0604030504040204" pitchFamily="50" charset="-128"/>
              </a:rPr>
              <a:t>「国との関係」については、次回意見交換会（分科会）で本格議論。（本日は考えられる内容の粗いイメージの提示　</a:t>
            </a:r>
            <a:r>
              <a:rPr lang="en-US" altLang="ja-JP" sz="1400" dirty="0" smtClean="0">
                <a:solidFill>
                  <a:srgbClr val="000000"/>
                </a:solidFill>
                <a:latin typeface="Meiryo UI" panose="020B0604030504040204" pitchFamily="50" charset="-128"/>
                <a:ea typeface="Meiryo UI" panose="020B0604030504040204" pitchFamily="50" charset="-128"/>
              </a:rPr>
              <a:t>P10</a:t>
            </a:r>
            <a:r>
              <a:rPr lang="ja-JP" altLang="en-US" sz="1400" dirty="0" smtClean="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endParaRPr lang="en-US" altLang="ja-JP" sz="1400" dirty="0" smtClean="0">
              <a:solidFill>
                <a:srgbClr val="000000"/>
              </a:solidFill>
              <a:latin typeface="Meiryo UI" panose="020B0604030504040204" pitchFamily="50" charset="-128"/>
              <a:ea typeface="Meiryo UI" panose="020B0604030504040204" pitchFamily="50" charset="-128"/>
            </a:endParaRPr>
          </a:p>
          <a:p>
            <a:pPr defTabSz="959937" eaLnBrk="0" fontAlgn="base" hangingPunct="0">
              <a:lnSpc>
                <a:spcPts val="2100"/>
              </a:lnSpc>
              <a:spcBef>
                <a:spcPct val="0"/>
              </a:spcBef>
              <a:spcAft>
                <a:spcPct val="0"/>
              </a:spcAft>
            </a:pPr>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　　　　　　　　　　　 </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598808" y="3431168"/>
            <a:ext cx="2191917" cy="6047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59937" eaLnBrk="0" fontAlgn="base" hangingPunct="0">
              <a:lnSpc>
                <a:spcPts val="2100"/>
              </a:lnSpc>
              <a:spcBef>
                <a:spcPct val="0"/>
              </a:spcBef>
              <a:spcAft>
                <a:spcPct val="0"/>
              </a:spcAft>
            </a:pPr>
            <a:r>
              <a:rPr lang="ja-JP" altLang="en-US" sz="1890" b="1" dirty="0" smtClean="0">
                <a:solidFill>
                  <a:srgbClr val="000000"/>
                </a:solidFill>
                <a:latin typeface="Arial"/>
                <a:ea typeface="ＭＳ Ｐゴシック"/>
              </a:rPr>
              <a:t>起点の形</a:t>
            </a:r>
            <a:endParaRPr lang="en-US" altLang="ja-JP" sz="1890" b="1" dirty="0">
              <a:solidFill>
                <a:srgbClr val="000000"/>
              </a:solidFill>
              <a:latin typeface="Arial"/>
              <a:ea typeface="ＭＳ Ｐゴシック"/>
            </a:endParaRPr>
          </a:p>
        </p:txBody>
      </p:sp>
      <p:grpSp>
        <p:nvGrpSpPr>
          <p:cNvPr id="17" name="Group 1217"/>
          <p:cNvGrpSpPr>
            <a:grpSpLocks noChangeAspect="1"/>
          </p:cNvGrpSpPr>
          <p:nvPr/>
        </p:nvGrpSpPr>
        <p:grpSpPr bwMode="auto">
          <a:xfrm>
            <a:off x="-1628689" y="2652933"/>
            <a:ext cx="1511724" cy="1912571"/>
            <a:chOff x="1934" y="132"/>
            <a:chExt cx="4026" cy="5840"/>
          </a:xfrm>
          <a:solidFill>
            <a:schemeClr val="accent1">
              <a:lumMod val="75000"/>
            </a:schemeClr>
          </a:solidFill>
        </p:grpSpPr>
        <p:sp>
          <p:nvSpPr>
            <p:cNvPr id="18" name="Freeform 916"/>
            <p:cNvSpPr>
              <a:spLocks/>
            </p:cNvSpPr>
            <p:nvPr/>
          </p:nvSpPr>
          <p:spPr bwMode="auto">
            <a:xfrm>
              <a:off x="3465" y="4895"/>
              <a:ext cx="283" cy="454"/>
            </a:xfrm>
            <a:custGeom>
              <a:avLst/>
              <a:gdLst>
                <a:gd name="T0" fmla="*/ 113 w 283"/>
                <a:gd name="T1" fmla="*/ 0 h 454"/>
                <a:gd name="T2" fmla="*/ 227 w 283"/>
                <a:gd name="T3" fmla="*/ 57 h 454"/>
                <a:gd name="T4" fmla="*/ 283 w 283"/>
                <a:gd name="T5" fmla="*/ 227 h 454"/>
                <a:gd name="T6" fmla="*/ 283 w 283"/>
                <a:gd name="T7" fmla="*/ 340 h 454"/>
                <a:gd name="T8" fmla="*/ 283 w 283"/>
                <a:gd name="T9" fmla="*/ 454 h 454"/>
                <a:gd name="T10" fmla="*/ 227 w 283"/>
                <a:gd name="T11" fmla="*/ 397 h 454"/>
                <a:gd name="T12" fmla="*/ 113 w 283"/>
                <a:gd name="T13" fmla="*/ 340 h 454"/>
                <a:gd name="T14" fmla="*/ 113 w 283"/>
                <a:gd name="T15" fmla="*/ 284 h 454"/>
                <a:gd name="T16" fmla="*/ 57 w 283"/>
                <a:gd name="T17" fmla="*/ 227 h 454"/>
                <a:gd name="T18" fmla="*/ 0 w 283"/>
                <a:gd name="T19" fmla="*/ 170 h 454"/>
                <a:gd name="T20" fmla="*/ 0 w 283"/>
                <a:gd name="T21" fmla="*/ 57 h 454"/>
                <a:gd name="T22" fmla="*/ 113 w 283"/>
                <a:gd name="T23" fmla="*/ 57 h 454"/>
                <a:gd name="T24" fmla="*/ 113 w 283"/>
                <a:gd name="T2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54">
                  <a:moveTo>
                    <a:pt x="113" y="0"/>
                  </a:moveTo>
                  <a:lnTo>
                    <a:pt x="227" y="57"/>
                  </a:lnTo>
                  <a:lnTo>
                    <a:pt x="283" y="227"/>
                  </a:lnTo>
                  <a:lnTo>
                    <a:pt x="283" y="340"/>
                  </a:lnTo>
                  <a:lnTo>
                    <a:pt x="283" y="454"/>
                  </a:lnTo>
                  <a:lnTo>
                    <a:pt x="227" y="397"/>
                  </a:lnTo>
                  <a:lnTo>
                    <a:pt x="113" y="340"/>
                  </a:lnTo>
                  <a:lnTo>
                    <a:pt x="113" y="284"/>
                  </a:lnTo>
                  <a:lnTo>
                    <a:pt x="57" y="227"/>
                  </a:lnTo>
                  <a:lnTo>
                    <a:pt x="0" y="170"/>
                  </a:lnTo>
                  <a:lnTo>
                    <a:pt x="0" y="57"/>
                  </a:lnTo>
                  <a:lnTo>
                    <a:pt x="113" y="57"/>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19" name="Freeform 920"/>
            <p:cNvSpPr>
              <a:spLocks/>
            </p:cNvSpPr>
            <p:nvPr/>
          </p:nvSpPr>
          <p:spPr bwMode="auto">
            <a:xfrm>
              <a:off x="1934" y="5462"/>
              <a:ext cx="737" cy="510"/>
            </a:xfrm>
            <a:custGeom>
              <a:avLst/>
              <a:gdLst>
                <a:gd name="T0" fmla="*/ 624 w 737"/>
                <a:gd name="T1" fmla="*/ 0 h 510"/>
                <a:gd name="T2" fmla="*/ 624 w 737"/>
                <a:gd name="T3" fmla="*/ 170 h 510"/>
                <a:gd name="T4" fmla="*/ 680 w 737"/>
                <a:gd name="T5" fmla="*/ 227 h 510"/>
                <a:gd name="T6" fmla="*/ 737 w 737"/>
                <a:gd name="T7" fmla="*/ 227 h 510"/>
                <a:gd name="T8" fmla="*/ 737 w 737"/>
                <a:gd name="T9" fmla="*/ 284 h 510"/>
                <a:gd name="T10" fmla="*/ 680 w 737"/>
                <a:gd name="T11" fmla="*/ 397 h 510"/>
                <a:gd name="T12" fmla="*/ 624 w 737"/>
                <a:gd name="T13" fmla="*/ 397 h 510"/>
                <a:gd name="T14" fmla="*/ 567 w 737"/>
                <a:gd name="T15" fmla="*/ 454 h 510"/>
                <a:gd name="T16" fmla="*/ 454 w 737"/>
                <a:gd name="T17" fmla="*/ 454 h 510"/>
                <a:gd name="T18" fmla="*/ 397 w 737"/>
                <a:gd name="T19" fmla="*/ 510 h 510"/>
                <a:gd name="T20" fmla="*/ 397 w 737"/>
                <a:gd name="T21" fmla="*/ 454 h 510"/>
                <a:gd name="T22" fmla="*/ 340 w 737"/>
                <a:gd name="T23" fmla="*/ 397 h 510"/>
                <a:gd name="T24" fmla="*/ 340 w 737"/>
                <a:gd name="T25" fmla="*/ 454 h 510"/>
                <a:gd name="T26" fmla="*/ 284 w 737"/>
                <a:gd name="T27" fmla="*/ 454 h 510"/>
                <a:gd name="T28" fmla="*/ 284 w 737"/>
                <a:gd name="T29" fmla="*/ 510 h 510"/>
                <a:gd name="T30" fmla="*/ 227 w 737"/>
                <a:gd name="T31" fmla="*/ 510 h 510"/>
                <a:gd name="T32" fmla="*/ 170 w 737"/>
                <a:gd name="T33" fmla="*/ 454 h 510"/>
                <a:gd name="T34" fmla="*/ 113 w 737"/>
                <a:gd name="T35" fmla="*/ 454 h 510"/>
                <a:gd name="T36" fmla="*/ 57 w 737"/>
                <a:gd name="T37" fmla="*/ 397 h 510"/>
                <a:gd name="T38" fmla="*/ 57 w 737"/>
                <a:gd name="T39" fmla="*/ 340 h 510"/>
                <a:gd name="T40" fmla="*/ 57 w 737"/>
                <a:gd name="T41" fmla="*/ 284 h 510"/>
                <a:gd name="T42" fmla="*/ 113 w 737"/>
                <a:gd name="T43" fmla="*/ 227 h 510"/>
                <a:gd name="T44" fmla="*/ 57 w 737"/>
                <a:gd name="T45" fmla="*/ 227 h 510"/>
                <a:gd name="T46" fmla="*/ 0 w 737"/>
                <a:gd name="T47" fmla="*/ 170 h 510"/>
                <a:gd name="T48" fmla="*/ 57 w 737"/>
                <a:gd name="T49" fmla="*/ 170 h 510"/>
                <a:gd name="T50" fmla="*/ 113 w 737"/>
                <a:gd name="T51" fmla="*/ 114 h 510"/>
                <a:gd name="T52" fmla="*/ 284 w 737"/>
                <a:gd name="T53" fmla="*/ 114 h 510"/>
                <a:gd name="T54" fmla="*/ 284 w 737"/>
                <a:gd name="T55" fmla="*/ 170 h 510"/>
                <a:gd name="T56" fmla="*/ 397 w 737"/>
                <a:gd name="T57" fmla="*/ 57 h 510"/>
                <a:gd name="T58" fmla="*/ 454 w 737"/>
                <a:gd name="T59" fmla="*/ 57 h 510"/>
                <a:gd name="T60" fmla="*/ 567 w 737"/>
                <a:gd name="T61" fmla="*/ 0 h 510"/>
                <a:gd name="T62" fmla="*/ 624 w 737"/>
                <a:gd name="T6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 h="510">
                  <a:moveTo>
                    <a:pt x="624" y="0"/>
                  </a:moveTo>
                  <a:lnTo>
                    <a:pt x="624" y="170"/>
                  </a:lnTo>
                  <a:lnTo>
                    <a:pt x="680" y="227"/>
                  </a:lnTo>
                  <a:lnTo>
                    <a:pt x="737" y="227"/>
                  </a:lnTo>
                  <a:lnTo>
                    <a:pt x="737" y="284"/>
                  </a:lnTo>
                  <a:lnTo>
                    <a:pt x="680" y="397"/>
                  </a:lnTo>
                  <a:lnTo>
                    <a:pt x="624" y="397"/>
                  </a:lnTo>
                  <a:lnTo>
                    <a:pt x="567" y="454"/>
                  </a:lnTo>
                  <a:lnTo>
                    <a:pt x="454" y="454"/>
                  </a:lnTo>
                  <a:lnTo>
                    <a:pt x="397" y="510"/>
                  </a:lnTo>
                  <a:lnTo>
                    <a:pt x="397" y="454"/>
                  </a:lnTo>
                  <a:lnTo>
                    <a:pt x="340" y="397"/>
                  </a:lnTo>
                  <a:lnTo>
                    <a:pt x="340" y="454"/>
                  </a:lnTo>
                  <a:lnTo>
                    <a:pt x="284" y="454"/>
                  </a:lnTo>
                  <a:lnTo>
                    <a:pt x="284" y="510"/>
                  </a:lnTo>
                  <a:lnTo>
                    <a:pt x="227" y="510"/>
                  </a:lnTo>
                  <a:lnTo>
                    <a:pt x="170" y="454"/>
                  </a:lnTo>
                  <a:lnTo>
                    <a:pt x="113" y="454"/>
                  </a:lnTo>
                  <a:lnTo>
                    <a:pt x="57" y="397"/>
                  </a:lnTo>
                  <a:lnTo>
                    <a:pt x="57" y="340"/>
                  </a:lnTo>
                  <a:lnTo>
                    <a:pt x="57" y="284"/>
                  </a:lnTo>
                  <a:lnTo>
                    <a:pt x="113" y="227"/>
                  </a:lnTo>
                  <a:lnTo>
                    <a:pt x="57" y="227"/>
                  </a:lnTo>
                  <a:lnTo>
                    <a:pt x="0" y="170"/>
                  </a:lnTo>
                  <a:lnTo>
                    <a:pt x="57" y="170"/>
                  </a:lnTo>
                  <a:lnTo>
                    <a:pt x="113" y="114"/>
                  </a:lnTo>
                  <a:lnTo>
                    <a:pt x="284" y="114"/>
                  </a:lnTo>
                  <a:lnTo>
                    <a:pt x="284" y="170"/>
                  </a:lnTo>
                  <a:lnTo>
                    <a:pt x="397" y="57"/>
                  </a:lnTo>
                  <a:lnTo>
                    <a:pt x="454" y="57"/>
                  </a:lnTo>
                  <a:lnTo>
                    <a:pt x="567" y="0"/>
                  </a:lnTo>
                  <a:lnTo>
                    <a:pt x="62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20" name="Freeform 921"/>
            <p:cNvSpPr>
              <a:spLocks/>
            </p:cNvSpPr>
            <p:nvPr/>
          </p:nvSpPr>
          <p:spPr bwMode="auto">
            <a:xfrm>
              <a:off x="2557" y="5180"/>
              <a:ext cx="567" cy="567"/>
            </a:xfrm>
            <a:custGeom>
              <a:avLst/>
              <a:gdLst>
                <a:gd name="T0" fmla="*/ 113 w 567"/>
                <a:gd name="T1" fmla="*/ 510 h 567"/>
                <a:gd name="T2" fmla="*/ 227 w 567"/>
                <a:gd name="T3" fmla="*/ 567 h 567"/>
                <a:gd name="T4" fmla="*/ 340 w 567"/>
                <a:gd name="T5" fmla="*/ 510 h 567"/>
                <a:gd name="T6" fmla="*/ 340 w 567"/>
                <a:gd name="T7" fmla="*/ 453 h 567"/>
                <a:gd name="T8" fmla="*/ 453 w 567"/>
                <a:gd name="T9" fmla="*/ 510 h 567"/>
                <a:gd name="T10" fmla="*/ 567 w 567"/>
                <a:gd name="T11" fmla="*/ 453 h 567"/>
                <a:gd name="T12" fmla="*/ 510 w 567"/>
                <a:gd name="T13" fmla="*/ 340 h 567"/>
                <a:gd name="T14" fmla="*/ 453 w 567"/>
                <a:gd name="T15" fmla="*/ 226 h 567"/>
                <a:gd name="T16" fmla="*/ 397 w 567"/>
                <a:gd name="T17" fmla="*/ 113 h 567"/>
                <a:gd name="T18" fmla="*/ 397 w 567"/>
                <a:gd name="T19" fmla="*/ 56 h 567"/>
                <a:gd name="T20" fmla="*/ 340 w 567"/>
                <a:gd name="T21" fmla="*/ 0 h 567"/>
                <a:gd name="T22" fmla="*/ 283 w 567"/>
                <a:gd name="T23" fmla="*/ 113 h 567"/>
                <a:gd name="T24" fmla="*/ 227 w 567"/>
                <a:gd name="T25" fmla="*/ 170 h 567"/>
                <a:gd name="T26" fmla="*/ 170 w 567"/>
                <a:gd name="T27" fmla="*/ 226 h 567"/>
                <a:gd name="T28" fmla="*/ 56 w 567"/>
                <a:gd name="T29" fmla="*/ 283 h 567"/>
                <a:gd name="T30" fmla="*/ 0 w 567"/>
                <a:gd name="T31" fmla="*/ 283 h 567"/>
                <a:gd name="T32" fmla="*/ 0 w 567"/>
                <a:gd name="T33" fmla="*/ 453 h 567"/>
                <a:gd name="T34" fmla="*/ 56 w 567"/>
                <a:gd name="T35" fmla="*/ 510 h 567"/>
                <a:gd name="T36" fmla="*/ 113 w 567"/>
                <a:gd name="T37" fmla="*/ 51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7" h="567">
                  <a:moveTo>
                    <a:pt x="113" y="510"/>
                  </a:moveTo>
                  <a:lnTo>
                    <a:pt x="227" y="567"/>
                  </a:lnTo>
                  <a:lnTo>
                    <a:pt x="340" y="510"/>
                  </a:lnTo>
                  <a:lnTo>
                    <a:pt x="340" y="453"/>
                  </a:lnTo>
                  <a:lnTo>
                    <a:pt x="453" y="510"/>
                  </a:lnTo>
                  <a:lnTo>
                    <a:pt x="567" y="453"/>
                  </a:lnTo>
                  <a:lnTo>
                    <a:pt x="510" y="340"/>
                  </a:lnTo>
                  <a:lnTo>
                    <a:pt x="453" y="226"/>
                  </a:lnTo>
                  <a:lnTo>
                    <a:pt x="397" y="113"/>
                  </a:lnTo>
                  <a:lnTo>
                    <a:pt x="397" y="56"/>
                  </a:lnTo>
                  <a:lnTo>
                    <a:pt x="340" y="0"/>
                  </a:lnTo>
                  <a:lnTo>
                    <a:pt x="283" y="113"/>
                  </a:lnTo>
                  <a:lnTo>
                    <a:pt x="227" y="170"/>
                  </a:lnTo>
                  <a:lnTo>
                    <a:pt x="170" y="226"/>
                  </a:lnTo>
                  <a:lnTo>
                    <a:pt x="56" y="283"/>
                  </a:lnTo>
                  <a:lnTo>
                    <a:pt x="0" y="283"/>
                  </a:lnTo>
                  <a:lnTo>
                    <a:pt x="0" y="453"/>
                  </a:lnTo>
                  <a:lnTo>
                    <a:pt x="56" y="510"/>
                  </a:lnTo>
                  <a:lnTo>
                    <a:pt x="113" y="51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21" name="Freeform 924"/>
            <p:cNvSpPr>
              <a:spLocks/>
            </p:cNvSpPr>
            <p:nvPr/>
          </p:nvSpPr>
          <p:spPr bwMode="auto">
            <a:xfrm>
              <a:off x="4089" y="1833"/>
              <a:ext cx="397" cy="681"/>
            </a:xfrm>
            <a:custGeom>
              <a:avLst/>
              <a:gdLst>
                <a:gd name="T0" fmla="*/ 0 w 397"/>
                <a:gd name="T1" fmla="*/ 227 h 681"/>
                <a:gd name="T2" fmla="*/ 56 w 397"/>
                <a:gd name="T3" fmla="*/ 170 h 681"/>
                <a:gd name="T4" fmla="*/ 56 w 397"/>
                <a:gd name="T5" fmla="*/ 114 h 681"/>
                <a:gd name="T6" fmla="*/ 113 w 397"/>
                <a:gd name="T7" fmla="*/ 114 h 681"/>
                <a:gd name="T8" fmla="*/ 227 w 397"/>
                <a:gd name="T9" fmla="*/ 0 h 681"/>
                <a:gd name="T10" fmla="*/ 283 w 397"/>
                <a:gd name="T11" fmla="*/ 57 h 681"/>
                <a:gd name="T12" fmla="*/ 340 w 397"/>
                <a:gd name="T13" fmla="*/ 57 h 681"/>
                <a:gd name="T14" fmla="*/ 340 w 397"/>
                <a:gd name="T15" fmla="*/ 0 h 681"/>
                <a:gd name="T16" fmla="*/ 397 w 397"/>
                <a:gd name="T17" fmla="*/ 57 h 681"/>
                <a:gd name="T18" fmla="*/ 397 w 397"/>
                <a:gd name="T19" fmla="*/ 170 h 681"/>
                <a:gd name="T20" fmla="*/ 340 w 397"/>
                <a:gd name="T21" fmla="*/ 227 h 681"/>
                <a:gd name="T22" fmla="*/ 340 w 397"/>
                <a:gd name="T23" fmla="*/ 511 h 681"/>
                <a:gd name="T24" fmla="*/ 283 w 397"/>
                <a:gd name="T25" fmla="*/ 567 h 681"/>
                <a:gd name="T26" fmla="*/ 227 w 397"/>
                <a:gd name="T27" fmla="*/ 681 h 681"/>
                <a:gd name="T28" fmla="*/ 113 w 397"/>
                <a:gd name="T29" fmla="*/ 681 h 681"/>
                <a:gd name="T30" fmla="*/ 113 w 397"/>
                <a:gd name="T31" fmla="*/ 454 h 681"/>
                <a:gd name="T32" fmla="*/ 56 w 397"/>
                <a:gd name="T33" fmla="*/ 511 h 681"/>
                <a:gd name="T34" fmla="*/ 56 w 397"/>
                <a:gd name="T35" fmla="*/ 397 h 681"/>
                <a:gd name="T36" fmla="*/ 0 w 397"/>
                <a:gd name="T37" fmla="*/ 22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7" h="681">
                  <a:moveTo>
                    <a:pt x="0" y="227"/>
                  </a:moveTo>
                  <a:lnTo>
                    <a:pt x="56" y="170"/>
                  </a:lnTo>
                  <a:lnTo>
                    <a:pt x="56" y="114"/>
                  </a:lnTo>
                  <a:lnTo>
                    <a:pt x="113" y="114"/>
                  </a:lnTo>
                  <a:lnTo>
                    <a:pt x="227" y="0"/>
                  </a:lnTo>
                  <a:lnTo>
                    <a:pt x="283" y="57"/>
                  </a:lnTo>
                  <a:lnTo>
                    <a:pt x="340" y="57"/>
                  </a:lnTo>
                  <a:lnTo>
                    <a:pt x="340" y="0"/>
                  </a:lnTo>
                  <a:lnTo>
                    <a:pt x="397" y="57"/>
                  </a:lnTo>
                  <a:lnTo>
                    <a:pt x="397" y="170"/>
                  </a:lnTo>
                  <a:lnTo>
                    <a:pt x="340" y="227"/>
                  </a:lnTo>
                  <a:lnTo>
                    <a:pt x="340" y="511"/>
                  </a:lnTo>
                  <a:lnTo>
                    <a:pt x="283" y="567"/>
                  </a:lnTo>
                  <a:lnTo>
                    <a:pt x="227" y="681"/>
                  </a:lnTo>
                  <a:lnTo>
                    <a:pt x="113" y="681"/>
                  </a:lnTo>
                  <a:lnTo>
                    <a:pt x="113" y="454"/>
                  </a:lnTo>
                  <a:lnTo>
                    <a:pt x="56" y="511"/>
                  </a:lnTo>
                  <a:lnTo>
                    <a:pt x="56" y="397"/>
                  </a:lnTo>
                  <a:lnTo>
                    <a:pt x="0"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22" name="Freeform 925"/>
            <p:cNvSpPr>
              <a:spLocks/>
            </p:cNvSpPr>
            <p:nvPr/>
          </p:nvSpPr>
          <p:spPr bwMode="auto">
            <a:xfrm>
              <a:off x="3975" y="1436"/>
              <a:ext cx="227" cy="624"/>
            </a:xfrm>
            <a:custGeom>
              <a:avLst/>
              <a:gdLst>
                <a:gd name="T0" fmla="*/ 114 w 227"/>
                <a:gd name="T1" fmla="*/ 0 h 624"/>
                <a:gd name="T2" fmla="*/ 227 w 227"/>
                <a:gd name="T3" fmla="*/ 114 h 624"/>
                <a:gd name="T4" fmla="*/ 227 w 227"/>
                <a:gd name="T5" fmla="*/ 227 h 624"/>
                <a:gd name="T6" fmla="*/ 170 w 227"/>
                <a:gd name="T7" fmla="*/ 284 h 624"/>
                <a:gd name="T8" fmla="*/ 170 w 227"/>
                <a:gd name="T9" fmla="*/ 511 h 624"/>
                <a:gd name="T10" fmla="*/ 170 w 227"/>
                <a:gd name="T11" fmla="*/ 567 h 624"/>
                <a:gd name="T12" fmla="*/ 114 w 227"/>
                <a:gd name="T13" fmla="*/ 624 h 624"/>
                <a:gd name="T14" fmla="*/ 57 w 227"/>
                <a:gd name="T15" fmla="*/ 567 h 624"/>
                <a:gd name="T16" fmla="*/ 0 w 227"/>
                <a:gd name="T17" fmla="*/ 511 h 624"/>
                <a:gd name="T18" fmla="*/ 0 w 227"/>
                <a:gd name="T19" fmla="*/ 397 h 624"/>
                <a:gd name="T20" fmla="*/ 57 w 227"/>
                <a:gd name="T21" fmla="*/ 284 h 624"/>
                <a:gd name="T22" fmla="*/ 0 w 227"/>
                <a:gd name="T23" fmla="*/ 227 h 624"/>
                <a:gd name="T24" fmla="*/ 57 w 227"/>
                <a:gd name="T25" fmla="*/ 170 h 624"/>
                <a:gd name="T26" fmla="*/ 57 w 227"/>
                <a:gd name="T27" fmla="*/ 57 h 624"/>
                <a:gd name="T28" fmla="*/ 114 w 227"/>
                <a:gd name="T2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624">
                  <a:moveTo>
                    <a:pt x="114" y="0"/>
                  </a:moveTo>
                  <a:lnTo>
                    <a:pt x="227" y="114"/>
                  </a:lnTo>
                  <a:lnTo>
                    <a:pt x="227" y="227"/>
                  </a:lnTo>
                  <a:lnTo>
                    <a:pt x="170" y="284"/>
                  </a:lnTo>
                  <a:lnTo>
                    <a:pt x="170" y="511"/>
                  </a:lnTo>
                  <a:lnTo>
                    <a:pt x="170" y="567"/>
                  </a:lnTo>
                  <a:lnTo>
                    <a:pt x="114" y="624"/>
                  </a:lnTo>
                  <a:lnTo>
                    <a:pt x="57" y="567"/>
                  </a:lnTo>
                  <a:lnTo>
                    <a:pt x="0" y="511"/>
                  </a:lnTo>
                  <a:lnTo>
                    <a:pt x="0" y="397"/>
                  </a:lnTo>
                  <a:lnTo>
                    <a:pt x="57" y="284"/>
                  </a:lnTo>
                  <a:lnTo>
                    <a:pt x="0" y="227"/>
                  </a:lnTo>
                  <a:lnTo>
                    <a:pt x="57" y="170"/>
                  </a:lnTo>
                  <a:lnTo>
                    <a:pt x="57" y="57"/>
                  </a:lnTo>
                  <a:lnTo>
                    <a:pt x="11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23" name="Freeform 926"/>
            <p:cNvSpPr>
              <a:spLocks/>
            </p:cNvSpPr>
            <p:nvPr/>
          </p:nvSpPr>
          <p:spPr bwMode="auto">
            <a:xfrm>
              <a:off x="4089" y="1153"/>
              <a:ext cx="510" cy="794"/>
            </a:xfrm>
            <a:custGeom>
              <a:avLst/>
              <a:gdLst>
                <a:gd name="T0" fmla="*/ 56 w 510"/>
                <a:gd name="T1" fmla="*/ 794 h 794"/>
                <a:gd name="T2" fmla="*/ 56 w 510"/>
                <a:gd name="T3" fmla="*/ 567 h 794"/>
                <a:gd name="T4" fmla="*/ 113 w 510"/>
                <a:gd name="T5" fmla="*/ 510 h 794"/>
                <a:gd name="T6" fmla="*/ 113 w 510"/>
                <a:gd name="T7" fmla="*/ 397 h 794"/>
                <a:gd name="T8" fmla="*/ 0 w 510"/>
                <a:gd name="T9" fmla="*/ 283 h 794"/>
                <a:gd name="T10" fmla="*/ 56 w 510"/>
                <a:gd name="T11" fmla="*/ 113 h 794"/>
                <a:gd name="T12" fmla="*/ 113 w 510"/>
                <a:gd name="T13" fmla="*/ 113 h 794"/>
                <a:gd name="T14" fmla="*/ 170 w 510"/>
                <a:gd name="T15" fmla="*/ 0 h 794"/>
                <a:gd name="T16" fmla="*/ 283 w 510"/>
                <a:gd name="T17" fmla="*/ 113 h 794"/>
                <a:gd name="T18" fmla="*/ 227 w 510"/>
                <a:gd name="T19" fmla="*/ 170 h 794"/>
                <a:gd name="T20" fmla="*/ 283 w 510"/>
                <a:gd name="T21" fmla="*/ 283 h 794"/>
                <a:gd name="T22" fmla="*/ 397 w 510"/>
                <a:gd name="T23" fmla="*/ 283 h 794"/>
                <a:gd name="T24" fmla="*/ 397 w 510"/>
                <a:gd name="T25" fmla="*/ 340 h 794"/>
                <a:gd name="T26" fmla="*/ 453 w 510"/>
                <a:gd name="T27" fmla="*/ 283 h 794"/>
                <a:gd name="T28" fmla="*/ 453 w 510"/>
                <a:gd name="T29" fmla="*/ 397 h 794"/>
                <a:gd name="T30" fmla="*/ 510 w 510"/>
                <a:gd name="T31" fmla="*/ 510 h 794"/>
                <a:gd name="T32" fmla="*/ 510 w 510"/>
                <a:gd name="T33" fmla="*/ 567 h 794"/>
                <a:gd name="T34" fmla="*/ 510 w 510"/>
                <a:gd name="T35" fmla="*/ 624 h 794"/>
                <a:gd name="T36" fmla="*/ 397 w 510"/>
                <a:gd name="T37" fmla="*/ 624 h 794"/>
                <a:gd name="T38" fmla="*/ 340 w 510"/>
                <a:gd name="T39" fmla="*/ 680 h 794"/>
                <a:gd name="T40" fmla="*/ 340 w 510"/>
                <a:gd name="T41" fmla="*/ 737 h 794"/>
                <a:gd name="T42" fmla="*/ 283 w 510"/>
                <a:gd name="T43" fmla="*/ 737 h 794"/>
                <a:gd name="T44" fmla="*/ 227 w 510"/>
                <a:gd name="T45" fmla="*/ 680 h 794"/>
                <a:gd name="T46" fmla="*/ 113 w 510"/>
                <a:gd name="T47" fmla="*/ 794 h 794"/>
                <a:gd name="T48" fmla="*/ 56 w 510"/>
                <a:gd name="T4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0" h="794">
                  <a:moveTo>
                    <a:pt x="56" y="794"/>
                  </a:moveTo>
                  <a:lnTo>
                    <a:pt x="56" y="567"/>
                  </a:lnTo>
                  <a:lnTo>
                    <a:pt x="113" y="510"/>
                  </a:lnTo>
                  <a:lnTo>
                    <a:pt x="113" y="397"/>
                  </a:lnTo>
                  <a:lnTo>
                    <a:pt x="0" y="283"/>
                  </a:lnTo>
                  <a:lnTo>
                    <a:pt x="56" y="113"/>
                  </a:lnTo>
                  <a:lnTo>
                    <a:pt x="113" y="113"/>
                  </a:lnTo>
                  <a:lnTo>
                    <a:pt x="170" y="0"/>
                  </a:lnTo>
                  <a:lnTo>
                    <a:pt x="283" y="113"/>
                  </a:lnTo>
                  <a:lnTo>
                    <a:pt x="227" y="170"/>
                  </a:lnTo>
                  <a:lnTo>
                    <a:pt x="283" y="283"/>
                  </a:lnTo>
                  <a:lnTo>
                    <a:pt x="397" y="283"/>
                  </a:lnTo>
                  <a:lnTo>
                    <a:pt x="397" y="340"/>
                  </a:lnTo>
                  <a:lnTo>
                    <a:pt x="453" y="283"/>
                  </a:lnTo>
                  <a:lnTo>
                    <a:pt x="453" y="397"/>
                  </a:lnTo>
                  <a:lnTo>
                    <a:pt x="510" y="510"/>
                  </a:lnTo>
                  <a:lnTo>
                    <a:pt x="510" y="567"/>
                  </a:lnTo>
                  <a:lnTo>
                    <a:pt x="510" y="624"/>
                  </a:lnTo>
                  <a:lnTo>
                    <a:pt x="397" y="624"/>
                  </a:lnTo>
                  <a:lnTo>
                    <a:pt x="340" y="680"/>
                  </a:lnTo>
                  <a:lnTo>
                    <a:pt x="340" y="737"/>
                  </a:lnTo>
                  <a:lnTo>
                    <a:pt x="283" y="737"/>
                  </a:lnTo>
                  <a:lnTo>
                    <a:pt x="227" y="680"/>
                  </a:lnTo>
                  <a:lnTo>
                    <a:pt x="113" y="794"/>
                  </a:lnTo>
                  <a:lnTo>
                    <a:pt x="56" y="79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24" name="Freeform 927"/>
            <p:cNvSpPr>
              <a:spLocks/>
            </p:cNvSpPr>
            <p:nvPr/>
          </p:nvSpPr>
          <p:spPr bwMode="auto">
            <a:xfrm>
              <a:off x="3975" y="926"/>
              <a:ext cx="624" cy="510"/>
            </a:xfrm>
            <a:custGeom>
              <a:avLst/>
              <a:gdLst>
                <a:gd name="T0" fmla="*/ 227 w 624"/>
                <a:gd name="T1" fmla="*/ 340 h 510"/>
                <a:gd name="T2" fmla="*/ 114 w 624"/>
                <a:gd name="T3" fmla="*/ 340 h 510"/>
                <a:gd name="T4" fmla="*/ 57 w 624"/>
                <a:gd name="T5" fmla="*/ 397 h 510"/>
                <a:gd name="T6" fmla="*/ 57 w 624"/>
                <a:gd name="T7" fmla="*/ 284 h 510"/>
                <a:gd name="T8" fmla="*/ 0 w 624"/>
                <a:gd name="T9" fmla="*/ 284 h 510"/>
                <a:gd name="T10" fmla="*/ 57 w 624"/>
                <a:gd name="T11" fmla="*/ 227 h 510"/>
                <a:gd name="T12" fmla="*/ 170 w 624"/>
                <a:gd name="T13" fmla="*/ 170 h 510"/>
                <a:gd name="T14" fmla="*/ 284 w 624"/>
                <a:gd name="T15" fmla="*/ 170 h 510"/>
                <a:gd name="T16" fmla="*/ 284 w 624"/>
                <a:gd name="T17" fmla="*/ 113 h 510"/>
                <a:gd name="T18" fmla="*/ 341 w 624"/>
                <a:gd name="T19" fmla="*/ 57 h 510"/>
                <a:gd name="T20" fmla="*/ 341 w 624"/>
                <a:gd name="T21" fmla="*/ 0 h 510"/>
                <a:gd name="T22" fmla="*/ 397 w 624"/>
                <a:gd name="T23" fmla="*/ 0 h 510"/>
                <a:gd name="T24" fmla="*/ 567 w 624"/>
                <a:gd name="T25" fmla="*/ 0 h 510"/>
                <a:gd name="T26" fmla="*/ 624 w 624"/>
                <a:gd name="T27" fmla="*/ 113 h 510"/>
                <a:gd name="T28" fmla="*/ 624 w 624"/>
                <a:gd name="T29" fmla="*/ 227 h 510"/>
                <a:gd name="T30" fmla="*/ 567 w 624"/>
                <a:gd name="T31" fmla="*/ 340 h 510"/>
                <a:gd name="T32" fmla="*/ 511 w 624"/>
                <a:gd name="T33" fmla="*/ 340 h 510"/>
                <a:gd name="T34" fmla="*/ 454 w 624"/>
                <a:gd name="T35" fmla="*/ 454 h 510"/>
                <a:gd name="T36" fmla="*/ 511 w 624"/>
                <a:gd name="T37" fmla="*/ 510 h 510"/>
                <a:gd name="T38" fmla="*/ 397 w 624"/>
                <a:gd name="T39" fmla="*/ 510 h 510"/>
                <a:gd name="T40" fmla="*/ 341 w 624"/>
                <a:gd name="T41" fmla="*/ 397 h 510"/>
                <a:gd name="T42" fmla="*/ 397 w 624"/>
                <a:gd name="T43" fmla="*/ 340 h 510"/>
                <a:gd name="T44" fmla="*/ 284 w 624"/>
                <a:gd name="T45" fmla="*/ 227 h 510"/>
                <a:gd name="T46" fmla="*/ 227 w 624"/>
                <a:gd name="T47" fmla="*/ 34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510">
                  <a:moveTo>
                    <a:pt x="227" y="340"/>
                  </a:moveTo>
                  <a:lnTo>
                    <a:pt x="114" y="340"/>
                  </a:lnTo>
                  <a:lnTo>
                    <a:pt x="57" y="397"/>
                  </a:lnTo>
                  <a:lnTo>
                    <a:pt x="57" y="284"/>
                  </a:lnTo>
                  <a:lnTo>
                    <a:pt x="0" y="284"/>
                  </a:lnTo>
                  <a:lnTo>
                    <a:pt x="57" y="227"/>
                  </a:lnTo>
                  <a:lnTo>
                    <a:pt x="170" y="170"/>
                  </a:lnTo>
                  <a:lnTo>
                    <a:pt x="284" y="170"/>
                  </a:lnTo>
                  <a:lnTo>
                    <a:pt x="284" y="113"/>
                  </a:lnTo>
                  <a:lnTo>
                    <a:pt x="341" y="57"/>
                  </a:lnTo>
                  <a:lnTo>
                    <a:pt x="341" y="0"/>
                  </a:lnTo>
                  <a:lnTo>
                    <a:pt x="397" y="0"/>
                  </a:lnTo>
                  <a:lnTo>
                    <a:pt x="567" y="0"/>
                  </a:lnTo>
                  <a:lnTo>
                    <a:pt x="624" y="113"/>
                  </a:lnTo>
                  <a:lnTo>
                    <a:pt x="624" y="227"/>
                  </a:lnTo>
                  <a:lnTo>
                    <a:pt x="567" y="340"/>
                  </a:lnTo>
                  <a:lnTo>
                    <a:pt x="511" y="340"/>
                  </a:lnTo>
                  <a:lnTo>
                    <a:pt x="454" y="454"/>
                  </a:lnTo>
                  <a:lnTo>
                    <a:pt x="511" y="510"/>
                  </a:lnTo>
                  <a:lnTo>
                    <a:pt x="397" y="510"/>
                  </a:lnTo>
                  <a:lnTo>
                    <a:pt x="341" y="397"/>
                  </a:lnTo>
                  <a:lnTo>
                    <a:pt x="397" y="340"/>
                  </a:lnTo>
                  <a:lnTo>
                    <a:pt x="284" y="227"/>
                  </a:lnTo>
                  <a:lnTo>
                    <a:pt x="227" y="34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25" name="Freeform 928"/>
            <p:cNvSpPr>
              <a:spLocks/>
            </p:cNvSpPr>
            <p:nvPr/>
          </p:nvSpPr>
          <p:spPr bwMode="auto">
            <a:xfrm>
              <a:off x="3408" y="132"/>
              <a:ext cx="1021" cy="907"/>
            </a:xfrm>
            <a:custGeom>
              <a:avLst/>
              <a:gdLst>
                <a:gd name="T0" fmla="*/ 964 w 1021"/>
                <a:gd name="T1" fmla="*/ 794 h 907"/>
                <a:gd name="T2" fmla="*/ 964 w 1021"/>
                <a:gd name="T3" fmla="*/ 511 h 907"/>
                <a:gd name="T4" fmla="*/ 1021 w 1021"/>
                <a:gd name="T5" fmla="*/ 454 h 907"/>
                <a:gd name="T6" fmla="*/ 908 w 1021"/>
                <a:gd name="T7" fmla="*/ 397 h 907"/>
                <a:gd name="T8" fmla="*/ 851 w 1021"/>
                <a:gd name="T9" fmla="*/ 397 h 907"/>
                <a:gd name="T10" fmla="*/ 737 w 1021"/>
                <a:gd name="T11" fmla="*/ 340 h 907"/>
                <a:gd name="T12" fmla="*/ 681 w 1021"/>
                <a:gd name="T13" fmla="*/ 284 h 907"/>
                <a:gd name="T14" fmla="*/ 567 w 1021"/>
                <a:gd name="T15" fmla="*/ 340 h 907"/>
                <a:gd name="T16" fmla="*/ 511 w 1021"/>
                <a:gd name="T17" fmla="*/ 284 h 907"/>
                <a:gd name="T18" fmla="*/ 454 w 1021"/>
                <a:gd name="T19" fmla="*/ 340 h 907"/>
                <a:gd name="T20" fmla="*/ 397 w 1021"/>
                <a:gd name="T21" fmla="*/ 284 h 907"/>
                <a:gd name="T22" fmla="*/ 340 w 1021"/>
                <a:gd name="T23" fmla="*/ 284 h 907"/>
                <a:gd name="T24" fmla="*/ 284 w 1021"/>
                <a:gd name="T25" fmla="*/ 227 h 907"/>
                <a:gd name="T26" fmla="*/ 340 w 1021"/>
                <a:gd name="T27" fmla="*/ 114 h 907"/>
                <a:gd name="T28" fmla="*/ 284 w 1021"/>
                <a:gd name="T29" fmla="*/ 0 h 907"/>
                <a:gd name="T30" fmla="*/ 114 w 1021"/>
                <a:gd name="T31" fmla="*/ 0 h 907"/>
                <a:gd name="T32" fmla="*/ 0 w 1021"/>
                <a:gd name="T33" fmla="*/ 114 h 907"/>
                <a:gd name="T34" fmla="*/ 57 w 1021"/>
                <a:gd name="T35" fmla="*/ 114 h 907"/>
                <a:gd name="T36" fmla="*/ 57 w 1021"/>
                <a:gd name="T37" fmla="*/ 170 h 907"/>
                <a:gd name="T38" fmla="*/ 170 w 1021"/>
                <a:gd name="T39" fmla="*/ 170 h 907"/>
                <a:gd name="T40" fmla="*/ 170 w 1021"/>
                <a:gd name="T41" fmla="*/ 284 h 907"/>
                <a:gd name="T42" fmla="*/ 114 w 1021"/>
                <a:gd name="T43" fmla="*/ 340 h 907"/>
                <a:gd name="T44" fmla="*/ 170 w 1021"/>
                <a:gd name="T45" fmla="*/ 511 h 907"/>
                <a:gd name="T46" fmla="*/ 114 w 1021"/>
                <a:gd name="T47" fmla="*/ 567 h 907"/>
                <a:gd name="T48" fmla="*/ 114 w 1021"/>
                <a:gd name="T49" fmla="*/ 624 h 907"/>
                <a:gd name="T50" fmla="*/ 170 w 1021"/>
                <a:gd name="T51" fmla="*/ 737 h 907"/>
                <a:gd name="T52" fmla="*/ 227 w 1021"/>
                <a:gd name="T53" fmla="*/ 681 h 907"/>
                <a:gd name="T54" fmla="*/ 284 w 1021"/>
                <a:gd name="T55" fmla="*/ 737 h 907"/>
                <a:gd name="T56" fmla="*/ 340 w 1021"/>
                <a:gd name="T57" fmla="*/ 737 h 907"/>
                <a:gd name="T58" fmla="*/ 340 w 1021"/>
                <a:gd name="T59" fmla="*/ 794 h 907"/>
                <a:gd name="T60" fmla="*/ 397 w 1021"/>
                <a:gd name="T61" fmla="*/ 851 h 907"/>
                <a:gd name="T62" fmla="*/ 397 w 1021"/>
                <a:gd name="T63" fmla="*/ 794 h 907"/>
                <a:gd name="T64" fmla="*/ 511 w 1021"/>
                <a:gd name="T65" fmla="*/ 794 h 907"/>
                <a:gd name="T66" fmla="*/ 511 w 1021"/>
                <a:gd name="T67" fmla="*/ 851 h 907"/>
                <a:gd name="T68" fmla="*/ 681 w 1021"/>
                <a:gd name="T69" fmla="*/ 851 h 907"/>
                <a:gd name="T70" fmla="*/ 737 w 1021"/>
                <a:gd name="T71" fmla="*/ 907 h 907"/>
                <a:gd name="T72" fmla="*/ 851 w 1021"/>
                <a:gd name="T73" fmla="*/ 907 h 907"/>
                <a:gd name="T74" fmla="*/ 908 w 1021"/>
                <a:gd name="T75" fmla="*/ 851 h 907"/>
                <a:gd name="T76" fmla="*/ 908 w 1021"/>
                <a:gd name="T77" fmla="*/ 794 h 907"/>
                <a:gd name="T78" fmla="*/ 964 w 1021"/>
                <a:gd name="T79" fmla="*/ 794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21" h="907">
                  <a:moveTo>
                    <a:pt x="964" y="794"/>
                  </a:moveTo>
                  <a:lnTo>
                    <a:pt x="964" y="511"/>
                  </a:lnTo>
                  <a:lnTo>
                    <a:pt x="1021" y="454"/>
                  </a:lnTo>
                  <a:lnTo>
                    <a:pt x="908" y="397"/>
                  </a:lnTo>
                  <a:lnTo>
                    <a:pt x="851" y="397"/>
                  </a:lnTo>
                  <a:lnTo>
                    <a:pt x="737" y="340"/>
                  </a:lnTo>
                  <a:lnTo>
                    <a:pt x="681" y="284"/>
                  </a:lnTo>
                  <a:lnTo>
                    <a:pt x="567" y="340"/>
                  </a:lnTo>
                  <a:lnTo>
                    <a:pt x="511" y="284"/>
                  </a:lnTo>
                  <a:lnTo>
                    <a:pt x="454" y="340"/>
                  </a:lnTo>
                  <a:lnTo>
                    <a:pt x="397" y="284"/>
                  </a:lnTo>
                  <a:lnTo>
                    <a:pt x="340" y="284"/>
                  </a:lnTo>
                  <a:lnTo>
                    <a:pt x="284" y="227"/>
                  </a:lnTo>
                  <a:lnTo>
                    <a:pt x="340" y="114"/>
                  </a:lnTo>
                  <a:lnTo>
                    <a:pt x="284" y="0"/>
                  </a:lnTo>
                  <a:lnTo>
                    <a:pt x="114" y="0"/>
                  </a:lnTo>
                  <a:lnTo>
                    <a:pt x="0" y="114"/>
                  </a:lnTo>
                  <a:lnTo>
                    <a:pt x="57" y="114"/>
                  </a:lnTo>
                  <a:lnTo>
                    <a:pt x="57" y="170"/>
                  </a:lnTo>
                  <a:lnTo>
                    <a:pt x="170" y="170"/>
                  </a:lnTo>
                  <a:lnTo>
                    <a:pt x="170" y="284"/>
                  </a:lnTo>
                  <a:lnTo>
                    <a:pt x="114" y="340"/>
                  </a:lnTo>
                  <a:lnTo>
                    <a:pt x="170" y="511"/>
                  </a:lnTo>
                  <a:lnTo>
                    <a:pt x="114" y="567"/>
                  </a:lnTo>
                  <a:lnTo>
                    <a:pt x="114" y="624"/>
                  </a:lnTo>
                  <a:lnTo>
                    <a:pt x="170" y="737"/>
                  </a:lnTo>
                  <a:lnTo>
                    <a:pt x="227" y="681"/>
                  </a:lnTo>
                  <a:lnTo>
                    <a:pt x="284" y="737"/>
                  </a:lnTo>
                  <a:lnTo>
                    <a:pt x="340" y="737"/>
                  </a:lnTo>
                  <a:lnTo>
                    <a:pt x="340" y="794"/>
                  </a:lnTo>
                  <a:lnTo>
                    <a:pt x="397" y="851"/>
                  </a:lnTo>
                  <a:lnTo>
                    <a:pt x="397" y="794"/>
                  </a:lnTo>
                  <a:lnTo>
                    <a:pt x="511" y="794"/>
                  </a:lnTo>
                  <a:lnTo>
                    <a:pt x="511" y="851"/>
                  </a:lnTo>
                  <a:lnTo>
                    <a:pt x="681" y="851"/>
                  </a:lnTo>
                  <a:lnTo>
                    <a:pt x="737" y="907"/>
                  </a:lnTo>
                  <a:lnTo>
                    <a:pt x="851" y="907"/>
                  </a:lnTo>
                  <a:lnTo>
                    <a:pt x="908" y="851"/>
                  </a:lnTo>
                  <a:lnTo>
                    <a:pt x="908" y="794"/>
                  </a:lnTo>
                  <a:lnTo>
                    <a:pt x="964" y="79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26" name="Freeform 929"/>
            <p:cNvSpPr>
              <a:spLocks/>
            </p:cNvSpPr>
            <p:nvPr/>
          </p:nvSpPr>
          <p:spPr bwMode="auto">
            <a:xfrm>
              <a:off x="4429" y="1039"/>
              <a:ext cx="680" cy="1134"/>
            </a:xfrm>
            <a:custGeom>
              <a:avLst/>
              <a:gdLst>
                <a:gd name="T0" fmla="*/ 170 w 680"/>
                <a:gd name="T1" fmla="*/ 738 h 1134"/>
                <a:gd name="T2" fmla="*/ 170 w 680"/>
                <a:gd name="T3" fmla="*/ 624 h 1134"/>
                <a:gd name="T4" fmla="*/ 113 w 680"/>
                <a:gd name="T5" fmla="*/ 511 h 1134"/>
                <a:gd name="T6" fmla="*/ 113 w 680"/>
                <a:gd name="T7" fmla="*/ 397 h 1134"/>
                <a:gd name="T8" fmla="*/ 57 w 680"/>
                <a:gd name="T9" fmla="*/ 454 h 1134"/>
                <a:gd name="T10" fmla="*/ 57 w 680"/>
                <a:gd name="T11" fmla="*/ 397 h 1134"/>
                <a:gd name="T12" fmla="*/ 0 w 680"/>
                <a:gd name="T13" fmla="*/ 341 h 1134"/>
                <a:gd name="T14" fmla="*/ 57 w 680"/>
                <a:gd name="T15" fmla="*/ 227 h 1134"/>
                <a:gd name="T16" fmla="*/ 113 w 680"/>
                <a:gd name="T17" fmla="*/ 227 h 1134"/>
                <a:gd name="T18" fmla="*/ 170 w 680"/>
                <a:gd name="T19" fmla="*/ 114 h 1134"/>
                <a:gd name="T20" fmla="*/ 170 w 680"/>
                <a:gd name="T21" fmla="*/ 0 h 1134"/>
                <a:gd name="T22" fmla="*/ 283 w 680"/>
                <a:gd name="T23" fmla="*/ 0 h 1134"/>
                <a:gd name="T24" fmla="*/ 283 w 680"/>
                <a:gd name="T25" fmla="*/ 57 h 1134"/>
                <a:gd name="T26" fmla="*/ 397 w 680"/>
                <a:gd name="T27" fmla="*/ 114 h 1134"/>
                <a:gd name="T28" fmla="*/ 454 w 680"/>
                <a:gd name="T29" fmla="*/ 114 h 1134"/>
                <a:gd name="T30" fmla="*/ 510 w 680"/>
                <a:gd name="T31" fmla="*/ 114 h 1134"/>
                <a:gd name="T32" fmla="*/ 454 w 680"/>
                <a:gd name="T33" fmla="*/ 227 h 1134"/>
                <a:gd name="T34" fmla="*/ 454 w 680"/>
                <a:gd name="T35" fmla="*/ 341 h 1134"/>
                <a:gd name="T36" fmla="*/ 454 w 680"/>
                <a:gd name="T37" fmla="*/ 511 h 1134"/>
                <a:gd name="T38" fmla="*/ 510 w 680"/>
                <a:gd name="T39" fmla="*/ 624 h 1134"/>
                <a:gd name="T40" fmla="*/ 567 w 680"/>
                <a:gd name="T41" fmla="*/ 681 h 1134"/>
                <a:gd name="T42" fmla="*/ 567 w 680"/>
                <a:gd name="T43" fmla="*/ 794 h 1134"/>
                <a:gd name="T44" fmla="*/ 680 w 680"/>
                <a:gd name="T45" fmla="*/ 851 h 1134"/>
                <a:gd name="T46" fmla="*/ 624 w 680"/>
                <a:gd name="T47" fmla="*/ 908 h 1134"/>
                <a:gd name="T48" fmla="*/ 624 w 680"/>
                <a:gd name="T49" fmla="*/ 964 h 1134"/>
                <a:gd name="T50" fmla="*/ 454 w 680"/>
                <a:gd name="T51" fmla="*/ 1134 h 1134"/>
                <a:gd name="T52" fmla="*/ 397 w 680"/>
                <a:gd name="T53" fmla="*/ 1078 h 1134"/>
                <a:gd name="T54" fmla="*/ 454 w 680"/>
                <a:gd name="T55" fmla="*/ 1021 h 1134"/>
                <a:gd name="T56" fmla="*/ 340 w 680"/>
                <a:gd name="T57" fmla="*/ 1021 h 1134"/>
                <a:gd name="T58" fmla="*/ 397 w 680"/>
                <a:gd name="T59" fmla="*/ 908 h 1134"/>
                <a:gd name="T60" fmla="*/ 340 w 680"/>
                <a:gd name="T61" fmla="*/ 908 h 1134"/>
                <a:gd name="T62" fmla="*/ 227 w 680"/>
                <a:gd name="T63" fmla="*/ 851 h 1134"/>
                <a:gd name="T64" fmla="*/ 227 w 680"/>
                <a:gd name="T65" fmla="*/ 794 h 1134"/>
                <a:gd name="T66" fmla="*/ 170 w 680"/>
                <a:gd name="T67" fmla="*/ 738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0" h="1134">
                  <a:moveTo>
                    <a:pt x="170" y="738"/>
                  </a:moveTo>
                  <a:lnTo>
                    <a:pt x="170" y="624"/>
                  </a:lnTo>
                  <a:lnTo>
                    <a:pt x="113" y="511"/>
                  </a:lnTo>
                  <a:lnTo>
                    <a:pt x="113" y="397"/>
                  </a:lnTo>
                  <a:lnTo>
                    <a:pt x="57" y="454"/>
                  </a:lnTo>
                  <a:lnTo>
                    <a:pt x="57" y="397"/>
                  </a:lnTo>
                  <a:lnTo>
                    <a:pt x="0" y="341"/>
                  </a:lnTo>
                  <a:lnTo>
                    <a:pt x="57" y="227"/>
                  </a:lnTo>
                  <a:lnTo>
                    <a:pt x="113" y="227"/>
                  </a:lnTo>
                  <a:lnTo>
                    <a:pt x="170" y="114"/>
                  </a:lnTo>
                  <a:lnTo>
                    <a:pt x="170" y="0"/>
                  </a:lnTo>
                  <a:lnTo>
                    <a:pt x="283" y="0"/>
                  </a:lnTo>
                  <a:lnTo>
                    <a:pt x="283" y="57"/>
                  </a:lnTo>
                  <a:lnTo>
                    <a:pt x="397" y="114"/>
                  </a:lnTo>
                  <a:lnTo>
                    <a:pt x="454" y="114"/>
                  </a:lnTo>
                  <a:lnTo>
                    <a:pt x="510" y="114"/>
                  </a:lnTo>
                  <a:lnTo>
                    <a:pt x="454" y="227"/>
                  </a:lnTo>
                  <a:lnTo>
                    <a:pt x="454" y="341"/>
                  </a:lnTo>
                  <a:lnTo>
                    <a:pt x="454" y="511"/>
                  </a:lnTo>
                  <a:lnTo>
                    <a:pt x="510" y="624"/>
                  </a:lnTo>
                  <a:lnTo>
                    <a:pt x="567" y="681"/>
                  </a:lnTo>
                  <a:lnTo>
                    <a:pt x="567" y="794"/>
                  </a:lnTo>
                  <a:lnTo>
                    <a:pt x="680" y="851"/>
                  </a:lnTo>
                  <a:lnTo>
                    <a:pt x="624" y="908"/>
                  </a:lnTo>
                  <a:lnTo>
                    <a:pt x="624" y="964"/>
                  </a:lnTo>
                  <a:lnTo>
                    <a:pt x="454" y="1134"/>
                  </a:lnTo>
                  <a:lnTo>
                    <a:pt x="397" y="1078"/>
                  </a:lnTo>
                  <a:lnTo>
                    <a:pt x="454" y="1021"/>
                  </a:lnTo>
                  <a:lnTo>
                    <a:pt x="340" y="1021"/>
                  </a:lnTo>
                  <a:lnTo>
                    <a:pt x="397" y="908"/>
                  </a:lnTo>
                  <a:lnTo>
                    <a:pt x="340" y="908"/>
                  </a:lnTo>
                  <a:lnTo>
                    <a:pt x="227" y="851"/>
                  </a:lnTo>
                  <a:lnTo>
                    <a:pt x="227" y="794"/>
                  </a:lnTo>
                  <a:lnTo>
                    <a:pt x="170" y="738"/>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27" name="Freeform 930"/>
            <p:cNvSpPr>
              <a:spLocks/>
            </p:cNvSpPr>
            <p:nvPr/>
          </p:nvSpPr>
          <p:spPr bwMode="auto">
            <a:xfrm>
              <a:off x="4429" y="1777"/>
              <a:ext cx="397" cy="680"/>
            </a:xfrm>
            <a:custGeom>
              <a:avLst/>
              <a:gdLst>
                <a:gd name="T0" fmla="*/ 0 w 397"/>
                <a:gd name="T1" fmla="*/ 567 h 680"/>
                <a:gd name="T2" fmla="*/ 57 w 397"/>
                <a:gd name="T3" fmla="*/ 680 h 680"/>
                <a:gd name="T4" fmla="*/ 170 w 397"/>
                <a:gd name="T5" fmla="*/ 623 h 680"/>
                <a:gd name="T6" fmla="*/ 227 w 397"/>
                <a:gd name="T7" fmla="*/ 623 h 680"/>
                <a:gd name="T8" fmla="*/ 227 w 397"/>
                <a:gd name="T9" fmla="*/ 567 h 680"/>
                <a:gd name="T10" fmla="*/ 283 w 397"/>
                <a:gd name="T11" fmla="*/ 510 h 680"/>
                <a:gd name="T12" fmla="*/ 340 w 397"/>
                <a:gd name="T13" fmla="*/ 453 h 680"/>
                <a:gd name="T14" fmla="*/ 283 w 397"/>
                <a:gd name="T15" fmla="*/ 340 h 680"/>
                <a:gd name="T16" fmla="*/ 340 w 397"/>
                <a:gd name="T17" fmla="*/ 283 h 680"/>
                <a:gd name="T18" fmla="*/ 397 w 397"/>
                <a:gd name="T19" fmla="*/ 170 h 680"/>
                <a:gd name="T20" fmla="*/ 340 w 397"/>
                <a:gd name="T21" fmla="*/ 170 h 680"/>
                <a:gd name="T22" fmla="*/ 227 w 397"/>
                <a:gd name="T23" fmla="*/ 113 h 680"/>
                <a:gd name="T24" fmla="*/ 227 w 397"/>
                <a:gd name="T25" fmla="*/ 56 h 680"/>
                <a:gd name="T26" fmla="*/ 170 w 397"/>
                <a:gd name="T27" fmla="*/ 0 h 680"/>
                <a:gd name="T28" fmla="*/ 57 w 397"/>
                <a:gd name="T29" fmla="*/ 0 h 680"/>
                <a:gd name="T30" fmla="*/ 0 w 397"/>
                <a:gd name="T31" fmla="*/ 56 h 680"/>
                <a:gd name="T32" fmla="*/ 57 w 397"/>
                <a:gd name="T33" fmla="*/ 113 h 680"/>
                <a:gd name="T34" fmla="*/ 57 w 397"/>
                <a:gd name="T35" fmla="*/ 226 h 680"/>
                <a:gd name="T36" fmla="*/ 0 w 397"/>
                <a:gd name="T37" fmla="*/ 283 h 680"/>
                <a:gd name="T38" fmla="*/ 0 w 397"/>
                <a:gd name="T39" fmla="*/ 567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7" h="680">
                  <a:moveTo>
                    <a:pt x="0" y="567"/>
                  </a:moveTo>
                  <a:lnTo>
                    <a:pt x="57" y="680"/>
                  </a:lnTo>
                  <a:lnTo>
                    <a:pt x="170" y="623"/>
                  </a:lnTo>
                  <a:lnTo>
                    <a:pt x="227" y="623"/>
                  </a:lnTo>
                  <a:lnTo>
                    <a:pt x="227" y="567"/>
                  </a:lnTo>
                  <a:lnTo>
                    <a:pt x="283" y="510"/>
                  </a:lnTo>
                  <a:lnTo>
                    <a:pt x="340" y="453"/>
                  </a:lnTo>
                  <a:lnTo>
                    <a:pt x="283" y="340"/>
                  </a:lnTo>
                  <a:lnTo>
                    <a:pt x="340" y="283"/>
                  </a:lnTo>
                  <a:lnTo>
                    <a:pt x="397" y="170"/>
                  </a:lnTo>
                  <a:lnTo>
                    <a:pt x="340" y="170"/>
                  </a:lnTo>
                  <a:lnTo>
                    <a:pt x="227" y="113"/>
                  </a:lnTo>
                  <a:lnTo>
                    <a:pt x="227" y="56"/>
                  </a:lnTo>
                  <a:lnTo>
                    <a:pt x="170" y="0"/>
                  </a:lnTo>
                  <a:lnTo>
                    <a:pt x="57" y="0"/>
                  </a:lnTo>
                  <a:lnTo>
                    <a:pt x="0" y="56"/>
                  </a:lnTo>
                  <a:lnTo>
                    <a:pt x="57" y="113"/>
                  </a:lnTo>
                  <a:lnTo>
                    <a:pt x="57" y="226"/>
                  </a:lnTo>
                  <a:lnTo>
                    <a:pt x="0" y="283"/>
                  </a:lnTo>
                  <a:lnTo>
                    <a:pt x="0" y="56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28" name="Freeform 932"/>
            <p:cNvSpPr>
              <a:spLocks/>
            </p:cNvSpPr>
            <p:nvPr/>
          </p:nvSpPr>
          <p:spPr bwMode="auto">
            <a:xfrm>
              <a:off x="4826" y="699"/>
              <a:ext cx="680" cy="1474"/>
            </a:xfrm>
            <a:custGeom>
              <a:avLst/>
              <a:gdLst>
                <a:gd name="T0" fmla="*/ 227 w 680"/>
                <a:gd name="T1" fmla="*/ 1304 h 1474"/>
                <a:gd name="T2" fmla="*/ 227 w 680"/>
                <a:gd name="T3" fmla="*/ 1248 h 1474"/>
                <a:gd name="T4" fmla="*/ 283 w 680"/>
                <a:gd name="T5" fmla="*/ 1191 h 1474"/>
                <a:gd name="T6" fmla="*/ 170 w 680"/>
                <a:gd name="T7" fmla="*/ 1134 h 1474"/>
                <a:gd name="T8" fmla="*/ 170 w 680"/>
                <a:gd name="T9" fmla="*/ 1021 h 1474"/>
                <a:gd name="T10" fmla="*/ 113 w 680"/>
                <a:gd name="T11" fmla="*/ 964 h 1474"/>
                <a:gd name="T12" fmla="*/ 57 w 680"/>
                <a:gd name="T13" fmla="*/ 851 h 1474"/>
                <a:gd name="T14" fmla="*/ 57 w 680"/>
                <a:gd name="T15" fmla="*/ 567 h 1474"/>
                <a:gd name="T16" fmla="*/ 113 w 680"/>
                <a:gd name="T17" fmla="*/ 454 h 1474"/>
                <a:gd name="T18" fmla="*/ 170 w 680"/>
                <a:gd name="T19" fmla="*/ 284 h 1474"/>
                <a:gd name="T20" fmla="*/ 57 w 680"/>
                <a:gd name="T21" fmla="*/ 284 h 1474"/>
                <a:gd name="T22" fmla="*/ 0 w 680"/>
                <a:gd name="T23" fmla="*/ 340 h 1474"/>
                <a:gd name="T24" fmla="*/ 0 w 680"/>
                <a:gd name="T25" fmla="*/ 284 h 1474"/>
                <a:gd name="T26" fmla="*/ 0 w 680"/>
                <a:gd name="T27" fmla="*/ 227 h 1474"/>
                <a:gd name="T28" fmla="*/ 57 w 680"/>
                <a:gd name="T29" fmla="*/ 170 h 1474"/>
                <a:gd name="T30" fmla="*/ 113 w 680"/>
                <a:gd name="T31" fmla="*/ 114 h 1474"/>
                <a:gd name="T32" fmla="*/ 57 w 680"/>
                <a:gd name="T33" fmla="*/ 57 h 1474"/>
                <a:gd name="T34" fmla="*/ 170 w 680"/>
                <a:gd name="T35" fmla="*/ 0 h 1474"/>
                <a:gd name="T36" fmla="*/ 170 w 680"/>
                <a:gd name="T37" fmla="*/ 57 h 1474"/>
                <a:gd name="T38" fmla="*/ 340 w 680"/>
                <a:gd name="T39" fmla="*/ 0 h 1474"/>
                <a:gd name="T40" fmla="*/ 397 w 680"/>
                <a:gd name="T41" fmla="*/ 114 h 1474"/>
                <a:gd name="T42" fmla="*/ 283 w 680"/>
                <a:gd name="T43" fmla="*/ 284 h 1474"/>
                <a:gd name="T44" fmla="*/ 283 w 680"/>
                <a:gd name="T45" fmla="*/ 340 h 1474"/>
                <a:gd name="T46" fmla="*/ 340 w 680"/>
                <a:gd name="T47" fmla="*/ 340 h 1474"/>
                <a:gd name="T48" fmla="*/ 397 w 680"/>
                <a:gd name="T49" fmla="*/ 284 h 1474"/>
                <a:gd name="T50" fmla="*/ 453 w 680"/>
                <a:gd name="T51" fmla="*/ 397 h 1474"/>
                <a:gd name="T52" fmla="*/ 453 w 680"/>
                <a:gd name="T53" fmla="*/ 567 h 1474"/>
                <a:gd name="T54" fmla="*/ 510 w 680"/>
                <a:gd name="T55" fmla="*/ 624 h 1474"/>
                <a:gd name="T56" fmla="*/ 567 w 680"/>
                <a:gd name="T57" fmla="*/ 681 h 1474"/>
                <a:gd name="T58" fmla="*/ 567 w 680"/>
                <a:gd name="T59" fmla="*/ 737 h 1474"/>
                <a:gd name="T60" fmla="*/ 624 w 680"/>
                <a:gd name="T61" fmla="*/ 737 h 1474"/>
                <a:gd name="T62" fmla="*/ 680 w 680"/>
                <a:gd name="T63" fmla="*/ 794 h 1474"/>
                <a:gd name="T64" fmla="*/ 680 w 680"/>
                <a:gd name="T65" fmla="*/ 907 h 1474"/>
                <a:gd name="T66" fmla="*/ 567 w 680"/>
                <a:gd name="T67" fmla="*/ 907 h 1474"/>
                <a:gd name="T68" fmla="*/ 567 w 680"/>
                <a:gd name="T69" fmla="*/ 1021 h 1474"/>
                <a:gd name="T70" fmla="*/ 453 w 680"/>
                <a:gd name="T71" fmla="*/ 1191 h 1474"/>
                <a:gd name="T72" fmla="*/ 397 w 680"/>
                <a:gd name="T73" fmla="*/ 1248 h 1474"/>
                <a:gd name="T74" fmla="*/ 340 w 680"/>
                <a:gd name="T75" fmla="*/ 1304 h 1474"/>
                <a:gd name="T76" fmla="*/ 340 w 680"/>
                <a:gd name="T77" fmla="*/ 1418 h 1474"/>
                <a:gd name="T78" fmla="*/ 283 w 680"/>
                <a:gd name="T79" fmla="*/ 1474 h 1474"/>
                <a:gd name="T80" fmla="*/ 227 w 680"/>
                <a:gd name="T81" fmla="*/ 1361 h 1474"/>
                <a:gd name="T82" fmla="*/ 227 w 680"/>
                <a:gd name="T83" fmla="*/ 1304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80" h="1474">
                  <a:moveTo>
                    <a:pt x="227" y="1304"/>
                  </a:moveTo>
                  <a:lnTo>
                    <a:pt x="227" y="1248"/>
                  </a:lnTo>
                  <a:lnTo>
                    <a:pt x="283" y="1191"/>
                  </a:lnTo>
                  <a:lnTo>
                    <a:pt x="170" y="1134"/>
                  </a:lnTo>
                  <a:lnTo>
                    <a:pt x="170" y="1021"/>
                  </a:lnTo>
                  <a:lnTo>
                    <a:pt x="113" y="964"/>
                  </a:lnTo>
                  <a:lnTo>
                    <a:pt x="57" y="851"/>
                  </a:lnTo>
                  <a:lnTo>
                    <a:pt x="57" y="567"/>
                  </a:lnTo>
                  <a:lnTo>
                    <a:pt x="113" y="454"/>
                  </a:lnTo>
                  <a:lnTo>
                    <a:pt x="170" y="284"/>
                  </a:lnTo>
                  <a:lnTo>
                    <a:pt x="57" y="284"/>
                  </a:lnTo>
                  <a:lnTo>
                    <a:pt x="0" y="340"/>
                  </a:lnTo>
                  <a:lnTo>
                    <a:pt x="0" y="284"/>
                  </a:lnTo>
                  <a:lnTo>
                    <a:pt x="0" y="227"/>
                  </a:lnTo>
                  <a:lnTo>
                    <a:pt x="57" y="170"/>
                  </a:lnTo>
                  <a:lnTo>
                    <a:pt x="113" y="114"/>
                  </a:lnTo>
                  <a:lnTo>
                    <a:pt x="57" y="57"/>
                  </a:lnTo>
                  <a:lnTo>
                    <a:pt x="170" y="0"/>
                  </a:lnTo>
                  <a:lnTo>
                    <a:pt x="170" y="57"/>
                  </a:lnTo>
                  <a:lnTo>
                    <a:pt x="340" y="0"/>
                  </a:lnTo>
                  <a:lnTo>
                    <a:pt x="397" y="114"/>
                  </a:lnTo>
                  <a:lnTo>
                    <a:pt x="283" y="284"/>
                  </a:lnTo>
                  <a:lnTo>
                    <a:pt x="283" y="340"/>
                  </a:lnTo>
                  <a:lnTo>
                    <a:pt x="340" y="340"/>
                  </a:lnTo>
                  <a:lnTo>
                    <a:pt x="397" y="284"/>
                  </a:lnTo>
                  <a:lnTo>
                    <a:pt x="453" y="397"/>
                  </a:lnTo>
                  <a:lnTo>
                    <a:pt x="453" y="567"/>
                  </a:lnTo>
                  <a:lnTo>
                    <a:pt x="510" y="624"/>
                  </a:lnTo>
                  <a:lnTo>
                    <a:pt x="567" y="681"/>
                  </a:lnTo>
                  <a:lnTo>
                    <a:pt x="567" y="737"/>
                  </a:lnTo>
                  <a:lnTo>
                    <a:pt x="624" y="737"/>
                  </a:lnTo>
                  <a:lnTo>
                    <a:pt x="680" y="794"/>
                  </a:lnTo>
                  <a:lnTo>
                    <a:pt x="680" y="907"/>
                  </a:lnTo>
                  <a:lnTo>
                    <a:pt x="567" y="907"/>
                  </a:lnTo>
                  <a:lnTo>
                    <a:pt x="567" y="1021"/>
                  </a:lnTo>
                  <a:lnTo>
                    <a:pt x="453" y="1191"/>
                  </a:lnTo>
                  <a:lnTo>
                    <a:pt x="397" y="1248"/>
                  </a:lnTo>
                  <a:lnTo>
                    <a:pt x="340" y="1304"/>
                  </a:lnTo>
                  <a:lnTo>
                    <a:pt x="340" y="1418"/>
                  </a:lnTo>
                  <a:lnTo>
                    <a:pt x="283" y="1474"/>
                  </a:lnTo>
                  <a:lnTo>
                    <a:pt x="227" y="1361"/>
                  </a:lnTo>
                  <a:lnTo>
                    <a:pt x="227" y="130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29" name="Freeform 933"/>
            <p:cNvSpPr>
              <a:spLocks/>
            </p:cNvSpPr>
            <p:nvPr/>
          </p:nvSpPr>
          <p:spPr bwMode="auto">
            <a:xfrm>
              <a:off x="5223" y="983"/>
              <a:ext cx="340" cy="510"/>
            </a:xfrm>
            <a:custGeom>
              <a:avLst/>
              <a:gdLst>
                <a:gd name="T0" fmla="*/ 0 w 340"/>
                <a:gd name="T1" fmla="*/ 0 h 510"/>
                <a:gd name="T2" fmla="*/ 113 w 340"/>
                <a:gd name="T3" fmla="*/ 56 h 510"/>
                <a:gd name="T4" fmla="*/ 170 w 340"/>
                <a:gd name="T5" fmla="*/ 113 h 510"/>
                <a:gd name="T6" fmla="*/ 170 w 340"/>
                <a:gd name="T7" fmla="*/ 227 h 510"/>
                <a:gd name="T8" fmla="*/ 227 w 340"/>
                <a:gd name="T9" fmla="*/ 227 h 510"/>
                <a:gd name="T10" fmla="*/ 283 w 340"/>
                <a:gd name="T11" fmla="*/ 283 h 510"/>
                <a:gd name="T12" fmla="*/ 340 w 340"/>
                <a:gd name="T13" fmla="*/ 283 h 510"/>
                <a:gd name="T14" fmla="*/ 340 w 340"/>
                <a:gd name="T15" fmla="*/ 397 h 510"/>
                <a:gd name="T16" fmla="*/ 283 w 340"/>
                <a:gd name="T17" fmla="*/ 510 h 510"/>
                <a:gd name="T18" fmla="*/ 227 w 340"/>
                <a:gd name="T19" fmla="*/ 453 h 510"/>
                <a:gd name="T20" fmla="*/ 170 w 340"/>
                <a:gd name="T21" fmla="*/ 453 h 510"/>
                <a:gd name="T22" fmla="*/ 170 w 340"/>
                <a:gd name="T23" fmla="*/ 397 h 510"/>
                <a:gd name="T24" fmla="*/ 56 w 340"/>
                <a:gd name="T25" fmla="*/ 283 h 510"/>
                <a:gd name="T26" fmla="*/ 56 w 340"/>
                <a:gd name="T27" fmla="*/ 113 h 510"/>
                <a:gd name="T28" fmla="*/ 0 w 340"/>
                <a:gd name="T29"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510">
                  <a:moveTo>
                    <a:pt x="0" y="0"/>
                  </a:moveTo>
                  <a:lnTo>
                    <a:pt x="113" y="56"/>
                  </a:lnTo>
                  <a:lnTo>
                    <a:pt x="170" y="113"/>
                  </a:lnTo>
                  <a:lnTo>
                    <a:pt x="170" y="227"/>
                  </a:lnTo>
                  <a:lnTo>
                    <a:pt x="227" y="227"/>
                  </a:lnTo>
                  <a:lnTo>
                    <a:pt x="283" y="283"/>
                  </a:lnTo>
                  <a:lnTo>
                    <a:pt x="340" y="283"/>
                  </a:lnTo>
                  <a:lnTo>
                    <a:pt x="340" y="397"/>
                  </a:lnTo>
                  <a:lnTo>
                    <a:pt x="283" y="510"/>
                  </a:lnTo>
                  <a:lnTo>
                    <a:pt x="227" y="453"/>
                  </a:lnTo>
                  <a:lnTo>
                    <a:pt x="170" y="453"/>
                  </a:lnTo>
                  <a:lnTo>
                    <a:pt x="170" y="397"/>
                  </a:lnTo>
                  <a:lnTo>
                    <a:pt x="56" y="283"/>
                  </a:lnTo>
                  <a:lnTo>
                    <a:pt x="56" y="113"/>
                  </a:lnTo>
                  <a:lnTo>
                    <a:pt x="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30" name="Freeform 934"/>
            <p:cNvSpPr>
              <a:spLocks/>
            </p:cNvSpPr>
            <p:nvPr/>
          </p:nvSpPr>
          <p:spPr bwMode="auto">
            <a:xfrm>
              <a:off x="5166" y="1380"/>
              <a:ext cx="794" cy="793"/>
            </a:xfrm>
            <a:custGeom>
              <a:avLst/>
              <a:gdLst>
                <a:gd name="T0" fmla="*/ 0 w 794"/>
                <a:gd name="T1" fmla="*/ 680 h 793"/>
                <a:gd name="T2" fmla="*/ 0 w 794"/>
                <a:gd name="T3" fmla="*/ 623 h 793"/>
                <a:gd name="T4" fmla="*/ 113 w 794"/>
                <a:gd name="T5" fmla="*/ 510 h 793"/>
                <a:gd name="T6" fmla="*/ 227 w 794"/>
                <a:gd name="T7" fmla="*/ 340 h 793"/>
                <a:gd name="T8" fmla="*/ 227 w 794"/>
                <a:gd name="T9" fmla="*/ 226 h 793"/>
                <a:gd name="T10" fmla="*/ 340 w 794"/>
                <a:gd name="T11" fmla="*/ 226 h 793"/>
                <a:gd name="T12" fmla="*/ 340 w 794"/>
                <a:gd name="T13" fmla="*/ 113 h 793"/>
                <a:gd name="T14" fmla="*/ 397 w 794"/>
                <a:gd name="T15" fmla="*/ 0 h 793"/>
                <a:gd name="T16" fmla="*/ 454 w 794"/>
                <a:gd name="T17" fmla="*/ 113 h 793"/>
                <a:gd name="T18" fmla="*/ 454 w 794"/>
                <a:gd name="T19" fmla="*/ 170 h 793"/>
                <a:gd name="T20" fmla="*/ 510 w 794"/>
                <a:gd name="T21" fmla="*/ 226 h 793"/>
                <a:gd name="T22" fmla="*/ 510 w 794"/>
                <a:gd name="T23" fmla="*/ 283 h 793"/>
                <a:gd name="T24" fmla="*/ 567 w 794"/>
                <a:gd name="T25" fmla="*/ 226 h 793"/>
                <a:gd name="T26" fmla="*/ 680 w 794"/>
                <a:gd name="T27" fmla="*/ 453 h 793"/>
                <a:gd name="T28" fmla="*/ 737 w 794"/>
                <a:gd name="T29" fmla="*/ 510 h 793"/>
                <a:gd name="T30" fmla="*/ 794 w 794"/>
                <a:gd name="T31" fmla="*/ 623 h 793"/>
                <a:gd name="T32" fmla="*/ 794 w 794"/>
                <a:gd name="T33" fmla="*/ 737 h 793"/>
                <a:gd name="T34" fmla="*/ 680 w 794"/>
                <a:gd name="T35" fmla="*/ 793 h 793"/>
                <a:gd name="T36" fmla="*/ 624 w 794"/>
                <a:gd name="T37" fmla="*/ 793 h 793"/>
                <a:gd name="T38" fmla="*/ 624 w 794"/>
                <a:gd name="T39" fmla="*/ 680 h 793"/>
                <a:gd name="T40" fmla="*/ 510 w 794"/>
                <a:gd name="T41" fmla="*/ 623 h 793"/>
                <a:gd name="T42" fmla="*/ 340 w 794"/>
                <a:gd name="T43" fmla="*/ 623 h 793"/>
                <a:gd name="T44" fmla="*/ 340 w 794"/>
                <a:gd name="T45" fmla="*/ 737 h 793"/>
                <a:gd name="T46" fmla="*/ 397 w 794"/>
                <a:gd name="T47" fmla="*/ 793 h 793"/>
                <a:gd name="T48" fmla="*/ 227 w 794"/>
                <a:gd name="T49" fmla="*/ 793 h 793"/>
                <a:gd name="T50" fmla="*/ 227 w 794"/>
                <a:gd name="T51" fmla="*/ 737 h 793"/>
                <a:gd name="T52" fmla="*/ 113 w 794"/>
                <a:gd name="T53" fmla="*/ 737 h 793"/>
                <a:gd name="T54" fmla="*/ 0 w 794"/>
                <a:gd name="T55" fmla="*/ 680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94" h="793">
                  <a:moveTo>
                    <a:pt x="0" y="680"/>
                  </a:moveTo>
                  <a:lnTo>
                    <a:pt x="0" y="623"/>
                  </a:lnTo>
                  <a:lnTo>
                    <a:pt x="113" y="510"/>
                  </a:lnTo>
                  <a:lnTo>
                    <a:pt x="227" y="340"/>
                  </a:lnTo>
                  <a:lnTo>
                    <a:pt x="227" y="226"/>
                  </a:lnTo>
                  <a:lnTo>
                    <a:pt x="340" y="226"/>
                  </a:lnTo>
                  <a:lnTo>
                    <a:pt x="340" y="113"/>
                  </a:lnTo>
                  <a:lnTo>
                    <a:pt x="397" y="0"/>
                  </a:lnTo>
                  <a:lnTo>
                    <a:pt x="454" y="113"/>
                  </a:lnTo>
                  <a:lnTo>
                    <a:pt x="454" y="170"/>
                  </a:lnTo>
                  <a:lnTo>
                    <a:pt x="510" y="226"/>
                  </a:lnTo>
                  <a:lnTo>
                    <a:pt x="510" y="283"/>
                  </a:lnTo>
                  <a:lnTo>
                    <a:pt x="567" y="226"/>
                  </a:lnTo>
                  <a:lnTo>
                    <a:pt x="680" y="453"/>
                  </a:lnTo>
                  <a:lnTo>
                    <a:pt x="737" y="510"/>
                  </a:lnTo>
                  <a:lnTo>
                    <a:pt x="794" y="623"/>
                  </a:lnTo>
                  <a:lnTo>
                    <a:pt x="794" y="737"/>
                  </a:lnTo>
                  <a:lnTo>
                    <a:pt x="680" y="793"/>
                  </a:lnTo>
                  <a:lnTo>
                    <a:pt x="624" y="793"/>
                  </a:lnTo>
                  <a:lnTo>
                    <a:pt x="624" y="680"/>
                  </a:lnTo>
                  <a:lnTo>
                    <a:pt x="510" y="623"/>
                  </a:lnTo>
                  <a:lnTo>
                    <a:pt x="340" y="623"/>
                  </a:lnTo>
                  <a:lnTo>
                    <a:pt x="340" y="737"/>
                  </a:lnTo>
                  <a:lnTo>
                    <a:pt x="397" y="793"/>
                  </a:lnTo>
                  <a:lnTo>
                    <a:pt x="227" y="793"/>
                  </a:lnTo>
                  <a:lnTo>
                    <a:pt x="227" y="737"/>
                  </a:lnTo>
                  <a:lnTo>
                    <a:pt x="113" y="737"/>
                  </a:lnTo>
                  <a:lnTo>
                    <a:pt x="0" y="68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31" name="Freeform 935"/>
            <p:cNvSpPr>
              <a:spLocks/>
            </p:cNvSpPr>
            <p:nvPr/>
          </p:nvSpPr>
          <p:spPr bwMode="auto">
            <a:xfrm>
              <a:off x="5450" y="2003"/>
              <a:ext cx="340" cy="454"/>
            </a:xfrm>
            <a:custGeom>
              <a:avLst/>
              <a:gdLst>
                <a:gd name="T0" fmla="*/ 0 w 340"/>
                <a:gd name="T1" fmla="*/ 170 h 454"/>
                <a:gd name="T2" fmla="*/ 0 w 340"/>
                <a:gd name="T3" fmla="*/ 397 h 454"/>
                <a:gd name="T4" fmla="*/ 113 w 340"/>
                <a:gd name="T5" fmla="*/ 397 h 454"/>
                <a:gd name="T6" fmla="*/ 170 w 340"/>
                <a:gd name="T7" fmla="*/ 454 h 454"/>
                <a:gd name="T8" fmla="*/ 283 w 340"/>
                <a:gd name="T9" fmla="*/ 397 h 454"/>
                <a:gd name="T10" fmla="*/ 283 w 340"/>
                <a:gd name="T11" fmla="*/ 227 h 454"/>
                <a:gd name="T12" fmla="*/ 340 w 340"/>
                <a:gd name="T13" fmla="*/ 170 h 454"/>
                <a:gd name="T14" fmla="*/ 340 w 340"/>
                <a:gd name="T15" fmla="*/ 57 h 454"/>
                <a:gd name="T16" fmla="*/ 226 w 340"/>
                <a:gd name="T17" fmla="*/ 0 h 454"/>
                <a:gd name="T18" fmla="*/ 56 w 340"/>
                <a:gd name="T19" fmla="*/ 0 h 454"/>
                <a:gd name="T20" fmla="*/ 56 w 340"/>
                <a:gd name="T21" fmla="*/ 114 h 454"/>
                <a:gd name="T22" fmla="*/ 113 w 340"/>
                <a:gd name="T23" fmla="*/ 170 h 454"/>
                <a:gd name="T24" fmla="*/ 0 w 340"/>
                <a:gd name="T25" fmla="*/ 17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0" h="454">
                  <a:moveTo>
                    <a:pt x="0" y="170"/>
                  </a:moveTo>
                  <a:lnTo>
                    <a:pt x="0" y="397"/>
                  </a:lnTo>
                  <a:lnTo>
                    <a:pt x="113" y="397"/>
                  </a:lnTo>
                  <a:lnTo>
                    <a:pt x="170" y="454"/>
                  </a:lnTo>
                  <a:lnTo>
                    <a:pt x="283" y="397"/>
                  </a:lnTo>
                  <a:lnTo>
                    <a:pt x="283" y="227"/>
                  </a:lnTo>
                  <a:lnTo>
                    <a:pt x="340" y="170"/>
                  </a:lnTo>
                  <a:lnTo>
                    <a:pt x="340" y="57"/>
                  </a:lnTo>
                  <a:lnTo>
                    <a:pt x="226" y="0"/>
                  </a:lnTo>
                  <a:lnTo>
                    <a:pt x="56" y="0"/>
                  </a:lnTo>
                  <a:lnTo>
                    <a:pt x="56" y="114"/>
                  </a:lnTo>
                  <a:lnTo>
                    <a:pt x="113" y="170"/>
                  </a:lnTo>
                  <a:lnTo>
                    <a:pt x="0" y="17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32" name="Freeform 936"/>
            <p:cNvSpPr>
              <a:spLocks/>
            </p:cNvSpPr>
            <p:nvPr/>
          </p:nvSpPr>
          <p:spPr bwMode="auto">
            <a:xfrm>
              <a:off x="5053" y="2060"/>
              <a:ext cx="397" cy="454"/>
            </a:xfrm>
            <a:custGeom>
              <a:avLst/>
              <a:gdLst>
                <a:gd name="T0" fmla="*/ 113 w 397"/>
                <a:gd name="T1" fmla="*/ 57 h 454"/>
                <a:gd name="T2" fmla="*/ 113 w 397"/>
                <a:gd name="T3" fmla="*/ 0 h 454"/>
                <a:gd name="T4" fmla="*/ 226 w 397"/>
                <a:gd name="T5" fmla="*/ 57 h 454"/>
                <a:gd name="T6" fmla="*/ 340 w 397"/>
                <a:gd name="T7" fmla="*/ 57 h 454"/>
                <a:gd name="T8" fmla="*/ 340 w 397"/>
                <a:gd name="T9" fmla="*/ 113 h 454"/>
                <a:gd name="T10" fmla="*/ 397 w 397"/>
                <a:gd name="T11" fmla="*/ 113 h 454"/>
                <a:gd name="T12" fmla="*/ 397 w 397"/>
                <a:gd name="T13" fmla="*/ 340 h 454"/>
                <a:gd name="T14" fmla="*/ 283 w 397"/>
                <a:gd name="T15" fmla="*/ 340 h 454"/>
                <a:gd name="T16" fmla="*/ 226 w 397"/>
                <a:gd name="T17" fmla="*/ 284 h 454"/>
                <a:gd name="T18" fmla="*/ 170 w 397"/>
                <a:gd name="T19" fmla="*/ 454 h 454"/>
                <a:gd name="T20" fmla="*/ 56 w 397"/>
                <a:gd name="T21" fmla="*/ 340 h 454"/>
                <a:gd name="T22" fmla="*/ 56 w 397"/>
                <a:gd name="T23" fmla="*/ 284 h 454"/>
                <a:gd name="T24" fmla="*/ 0 w 397"/>
                <a:gd name="T25" fmla="*/ 284 h 454"/>
                <a:gd name="T26" fmla="*/ 0 w 397"/>
                <a:gd name="T27" fmla="*/ 113 h 454"/>
                <a:gd name="T28" fmla="*/ 56 w 397"/>
                <a:gd name="T29" fmla="*/ 113 h 454"/>
                <a:gd name="T30" fmla="*/ 113 w 397"/>
                <a:gd name="T31"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7" h="454">
                  <a:moveTo>
                    <a:pt x="113" y="57"/>
                  </a:moveTo>
                  <a:lnTo>
                    <a:pt x="113" y="0"/>
                  </a:lnTo>
                  <a:lnTo>
                    <a:pt x="226" y="57"/>
                  </a:lnTo>
                  <a:lnTo>
                    <a:pt x="340" y="57"/>
                  </a:lnTo>
                  <a:lnTo>
                    <a:pt x="340" y="113"/>
                  </a:lnTo>
                  <a:lnTo>
                    <a:pt x="397" y="113"/>
                  </a:lnTo>
                  <a:lnTo>
                    <a:pt x="397" y="340"/>
                  </a:lnTo>
                  <a:lnTo>
                    <a:pt x="283" y="340"/>
                  </a:lnTo>
                  <a:lnTo>
                    <a:pt x="226" y="284"/>
                  </a:lnTo>
                  <a:lnTo>
                    <a:pt x="170" y="454"/>
                  </a:lnTo>
                  <a:lnTo>
                    <a:pt x="56" y="340"/>
                  </a:lnTo>
                  <a:lnTo>
                    <a:pt x="56" y="284"/>
                  </a:lnTo>
                  <a:lnTo>
                    <a:pt x="0" y="284"/>
                  </a:lnTo>
                  <a:lnTo>
                    <a:pt x="0" y="113"/>
                  </a:lnTo>
                  <a:lnTo>
                    <a:pt x="56" y="113"/>
                  </a:lnTo>
                  <a:lnTo>
                    <a:pt x="113"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33" name="Freeform 938"/>
            <p:cNvSpPr>
              <a:spLocks/>
            </p:cNvSpPr>
            <p:nvPr/>
          </p:nvSpPr>
          <p:spPr bwMode="auto">
            <a:xfrm>
              <a:off x="4712" y="2003"/>
              <a:ext cx="397" cy="341"/>
            </a:xfrm>
            <a:custGeom>
              <a:avLst/>
              <a:gdLst>
                <a:gd name="T0" fmla="*/ 57 w 397"/>
                <a:gd name="T1" fmla="*/ 227 h 341"/>
                <a:gd name="T2" fmla="*/ 0 w 397"/>
                <a:gd name="T3" fmla="*/ 114 h 341"/>
                <a:gd name="T4" fmla="*/ 57 w 397"/>
                <a:gd name="T5" fmla="*/ 57 h 341"/>
                <a:gd name="T6" fmla="*/ 171 w 397"/>
                <a:gd name="T7" fmla="*/ 57 h 341"/>
                <a:gd name="T8" fmla="*/ 114 w 397"/>
                <a:gd name="T9" fmla="*/ 114 h 341"/>
                <a:gd name="T10" fmla="*/ 171 w 397"/>
                <a:gd name="T11" fmla="*/ 170 h 341"/>
                <a:gd name="T12" fmla="*/ 341 w 397"/>
                <a:gd name="T13" fmla="*/ 0 h 341"/>
                <a:gd name="T14" fmla="*/ 341 w 397"/>
                <a:gd name="T15" fmla="*/ 57 h 341"/>
                <a:gd name="T16" fmla="*/ 397 w 397"/>
                <a:gd name="T17" fmla="*/ 170 h 341"/>
                <a:gd name="T18" fmla="*/ 341 w 397"/>
                <a:gd name="T19" fmla="*/ 170 h 341"/>
                <a:gd name="T20" fmla="*/ 341 w 397"/>
                <a:gd name="T21" fmla="*/ 284 h 341"/>
                <a:gd name="T22" fmla="*/ 284 w 397"/>
                <a:gd name="T23" fmla="*/ 227 h 341"/>
                <a:gd name="T24" fmla="*/ 227 w 397"/>
                <a:gd name="T25" fmla="*/ 341 h 341"/>
                <a:gd name="T26" fmla="*/ 57 w 397"/>
                <a:gd name="T27" fmla="*/ 284 h 341"/>
                <a:gd name="T28" fmla="*/ 57 w 397"/>
                <a:gd name="T29" fmla="*/ 22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7" h="341">
                  <a:moveTo>
                    <a:pt x="57" y="227"/>
                  </a:moveTo>
                  <a:lnTo>
                    <a:pt x="0" y="114"/>
                  </a:lnTo>
                  <a:lnTo>
                    <a:pt x="57" y="57"/>
                  </a:lnTo>
                  <a:lnTo>
                    <a:pt x="171" y="57"/>
                  </a:lnTo>
                  <a:lnTo>
                    <a:pt x="114" y="114"/>
                  </a:lnTo>
                  <a:lnTo>
                    <a:pt x="171" y="170"/>
                  </a:lnTo>
                  <a:lnTo>
                    <a:pt x="341" y="0"/>
                  </a:lnTo>
                  <a:lnTo>
                    <a:pt x="341" y="57"/>
                  </a:lnTo>
                  <a:lnTo>
                    <a:pt x="397" y="170"/>
                  </a:lnTo>
                  <a:lnTo>
                    <a:pt x="341" y="170"/>
                  </a:lnTo>
                  <a:lnTo>
                    <a:pt x="341" y="284"/>
                  </a:lnTo>
                  <a:lnTo>
                    <a:pt x="284" y="227"/>
                  </a:lnTo>
                  <a:lnTo>
                    <a:pt x="227" y="341"/>
                  </a:lnTo>
                  <a:lnTo>
                    <a:pt x="57" y="284"/>
                  </a:lnTo>
                  <a:lnTo>
                    <a:pt x="57"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34" name="Freeform 939"/>
            <p:cNvSpPr>
              <a:spLocks/>
            </p:cNvSpPr>
            <p:nvPr/>
          </p:nvSpPr>
          <p:spPr bwMode="auto">
            <a:xfrm>
              <a:off x="4826" y="2230"/>
              <a:ext cx="283" cy="454"/>
            </a:xfrm>
            <a:custGeom>
              <a:avLst/>
              <a:gdLst>
                <a:gd name="T0" fmla="*/ 170 w 283"/>
                <a:gd name="T1" fmla="*/ 0 h 454"/>
                <a:gd name="T2" fmla="*/ 113 w 283"/>
                <a:gd name="T3" fmla="*/ 114 h 454"/>
                <a:gd name="T4" fmla="*/ 0 w 283"/>
                <a:gd name="T5" fmla="*/ 114 h 454"/>
                <a:gd name="T6" fmla="*/ 0 w 283"/>
                <a:gd name="T7" fmla="*/ 170 h 454"/>
                <a:gd name="T8" fmla="*/ 0 w 283"/>
                <a:gd name="T9" fmla="*/ 284 h 454"/>
                <a:gd name="T10" fmla="*/ 0 w 283"/>
                <a:gd name="T11" fmla="*/ 340 h 454"/>
                <a:gd name="T12" fmla="*/ 57 w 283"/>
                <a:gd name="T13" fmla="*/ 454 h 454"/>
                <a:gd name="T14" fmla="*/ 170 w 283"/>
                <a:gd name="T15" fmla="*/ 340 h 454"/>
                <a:gd name="T16" fmla="*/ 113 w 283"/>
                <a:gd name="T17" fmla="*/ 227 h 454"/>
                <a:gd name="T18" fmla="*/ 170 w 283"/>
                <a:gd name="T19" fmla="*/ 170 h 454"/>
                <a:gd name="T20" fmla="*/ 283 w 283"/>
                <a:gd name="T21" fmla="*/ 170 h 454"/>
                <a:gd name="T22" fmla="*/ 283 w 283"/>
                <a:gd name="T23" fmla="*/ 114 h 454"/>
                <a:gd name="T24" fmla="*/ 227 w 283"/>
                <a:gd name="T25" fmla="*/ 114 h 454"/>
                <a:gd name="T26" fmla="*/ 227 w 283"/>
                <a:gd name="T27" fmla="*/ 57 h 454"/>
                <a:gd name="T28" fmla="*/ 170 w 283"/>
                <a:gd name="T29"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3" h="454">
                  <a:moveTo>
                    <a:pt x="170" y="0"/>
                  </a:moveTo>
                  <a:lnTo>
                    <a:pt x="113" y="114"/>
                  </a:lnTo>
                  <a:lnTo>
                    <a:pt x="0" y="114"/>
                  </a:lnTo>
                  <a:lnTo>
                    <a:pt x="0" y="170"/>
                  </a:lnTo>
                  <a:lnTo>
                    <a:pt x="0" y="284"/>
                  </a:lnTo>
                  <a:lnTo>
                    <a:pt x="0" y="340"/>
                  </a:lnTo>
                  <a:lnTo>
                    <a:pt x="57" y="454"/>
                  </a:lnTo>
                  <a:lnTo>
                    <a:pt x="170" y="340"/>
                  </a:lnTo>
                  <a:lnTo>
                    <a:pt x="113" y="227"/>
                  </a:lnTo>
                  <a:lnTo>
                    <a:pt x="170" y="170"/>
                  </a:lnTo>
                  <a:lnTo>
                    <a:pt x="283" y="170"/>
                  </a:lnTo>
                  <a:lnTo>
                    <a:pt x="283" y="114"/>
                  </a:lnTo>
                  <a:lnTo>
                    <a:pt x="227" y="114"/>
                  </a:lnTo>
                  <a:lnTo>
                    <a:pt x="227"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35" name="Freeform 940"/>
            <p:cNvSpPr>
              <a:spLocks/>
            </p:cNvSpPr>
            <p:nvPr/>
          </p:nvSpPr>
          <p:spPr bwMode="auto">
            <a:xfrm>
              <a:off x="4939" y="2400"/>
              <a:ext cx="284" cy="284"/>
            </a:xfrm>
            <a:custGeom>
              <a:avLst/>
              <a:gdLst>
                <a:gd name="T0" fmla="*/ 170 w 284"/>
                <a:gd name="T1" fmla="*/ 0 h 284"/>
                <a:gd name="T2" fmla="*/ 57 w 284"/>
                <a:gd name="T3" fmla="*/ 0 h 284"/>
                <a:gd name="T4" fmla="*/ 0 w 284"/>
                <a:gd name="T5" fmla="*/ 57 h 284"/>
                <a:gd name="T6" fmla="*/ 57 w 284"/>
                <a:gd name="T7" fmla="*/ 170 h 284"/>
                <a:gd name="T8" fmla="*/ 57 w 284"/>
                <a:gd name="T9" fmla="*/ 284 h 284"/>
                <a:gd name="T10" fmla="*/ 170 w 284"/>
                <a:gd name="T11" fmla="*/ 227 h 284"/>
                <a:gd name="T12" fmla="*/ 284 w 284"/>
                <a:gd name="T13" fmla="*/ 227 h 284"/>
                <a:gd name="T14" fmla="*/ 284 w 284"/>
                <a:gd name="T15" fmla="*/ 114 h 284"/>
                <a:gd name="T16" fmla="*/ 170 w 284"/>
                <a:gd name="T17"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 h="284">
                  <a:moveTo>
                    <a:pt x="170" y="0"/>
                  </a:moveTo>
                  <a:lnTo>
                    <a:pt x="57" y="0"/>
                  </a:lnTo>
                  <a:lnTo>
                    <a:pt x="0" y="57"/>
                  </a:lnTo>
                  <a:lnTo>
                    <a:pt x="57" y="170"/>
                  </a:lnTo>
                  <a:lnTo>
                    <a:pt x="57" y="284"/>
                  </a:lnTo>
                  <a:lnTo>
                    <a:pt x="170" y="227"/>
                  </a:lnTo>
                  <a:lnTo>
                    <a:pt x="284" y="227"/>
                  </a:lnTo>
                  <a:lnTo>
                    <a:pt x="284" y="114"/>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36" name="Freeform 941"/>
            <p:cNvSpPr>
              <a:spLocks/>
            </p:cNvSpPr>
            <p:nvPr/>
          </p:nvSpPr>
          <p:spPr bwMode="auto">
            <a:xfrm>
              <a:off x="5223" y="2344"/>
              <a:ext cx="510" cy="396"/>
            </a:xfrm>
            <a:custGeom>
              <a:avLst/>
              <a:gdLst>
                <a:gd name="T0" fmla="*/ 340 w 510"/>
                <a:gd name="T1" fmla="*/ 56 h 396"/>
                <a:gd name="T2" fmla="*/ 113 w 510"/>
                <a:gd name="T3" fmla="*/ 56 h 396"/>
                <a:gd name="T4" fmla="*/ 56 w 510"/>
                <a:gd name="T5" fmla="*/ 0 h 396"/>
                <a:gd name="T6" fmla="*/ 0 w 510"/>
                <a:gd name="T7" fmla="*/ 170 h 396"/>
                <a:gd name="T8" fmla="*/ 227 w 510"/>
                <a:gd name="T9" fmla="*/ 226 h 396"/>
                <a:gd name="T10" fmla="*/ 340 w 510"/>
                <a:gd name="T11" fmla="*/ 396 h 396"/>
                <a:gd name="T12" fmla="*/ 510 w 510"/>
                <a:gd name="T13" fmla="*/ 226 h 396"/>
                <a:gd name="T14" fmla="*/ 510 w 510"/>
                <a:gd name="T15" fmla="*/ 170 h 396"/>
                <a:gd name="T16" fmla="*/ 397 w 510"/>
                <a:gd name="T17" fmla="*/ 113 h 396"/>
                <a:gd name="T18" fmla="*/ 340 w 510"/>
                <a:gd name="T19" fmla="*/ 5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0" h="396">
                  <a:moveTo>
                    <a:pt x="340" y="56"/>
                  </a:moveTo>
                  <a:lnTo>
                    <a:pt x="113" y="56"/>
                  </a:lnTo>
                  <a:lnTo>
                    <a:pt x="56" y="0"/>
                  </a:lnTo>
                  <a:lnTo>
                    <a:pt x="0" y="170"/>
                  </a:lnTo>
                  <a:lnTo>
                    <a:pt x="227" y="226"/>
                  </a:lnTo>
                  <a:lnTo>
                    <a:pt x="340" y="396"/>
                  </a:lnTo>
                  <a:lnTo>
                    <a:pt x="510" y="226"/>
                  </a:lnTo>
                  <a:lnTo>
                    <a:pt x="510" y="170"/>
                  </a:lnTo>
                  <a:lnTo>
                    <a:pt x="397" y="113"/>
                  </a:lnTo>
                  <a:lnTo>
                    <a:pt x="340"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37" name="Freeform 943"/>
            <p:cNvSpPr>
              <a:spLocks/>
            </p:cNvSpPr>
            <p:nvPr/>
          </p:nvSpPr>
          <p:spPr bwMode="auto">
            <a:xfrm>
              <a:off x="4996" y="2514"/>
              <a:ext cx="567" cy="283"/>
            </a:xfrm>
            <a:custGeom>
              <a:avLst/>
              <a:gdLst>
                <a:gd name="T0" fmla="*/ 227 w 567"/>
                <a:gd name="T1" fmla="*/ 0 h 283"/>
                <a:gd name="T2" fmla="*/ 227 w 567"/>
                <a:gd name="T3" fmla="*/ 113 h 283"/>
                <a:gd name="T4" fmla="*/ 113 w 567"/>
                <a:gd name="T5" fmla="*/ 113 h 283"/>
                <a:gd name="T6" fmla="*/ 0 w 567"/>
                <a:gd name="T7" fmla="*/ 170 h 283"/>
                <a:gd name="T8" fmla="*/ 57 w 567"/>
                <a:gd name="T9" fmla="*/ 226 h 283"/>
                <a:gd name="T10" fmla="*/ 113 w 567"/>
                <a:gd name="T11" fmla="*/ 226 h 283"/>
                <a:gd name="T12" fmla="*/ 227 w 567"/>
                <a:gd name="T13" fmla="*/ 283 h 283"/>
                <a:gd name="T14" fmla="*/ 170 w 567"/>
                <a:gd name="T15" fmla="*/ 226 h 283"/>
                <a:gd name="T16" fmla="*/ 567 w 567"/>
                <a:gd name="T17" fmla="*/ 226 h 283"/>
                <a:gd name="T18" fmla="*/ 454 w 567"/>
                <a:gd name="T19" fmla="*/ 56 h 283"/>
                <a:gd name="T20" fmla="*/ 227 w 567"/>
                <a:gd name="T21"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7" h="283">
                  <a:moveTo>
                    <a:pt x="227" y="0"/>
                  </a:moveTo>
                  <a:lnTo>
                    <a:pt x="227" y="113"/>
                  </a:lnTo>
                  <a:lnTo>
                    <a:pt x="113" y="113"/>
                  </a:lnTo>
                  <a:lnTo>
                    <a:pt x="0" y="170"/>
                  </a:lnTo>
                  <a:lnTo>
                    <a:pt x="57" y="226"/>
                  </a:lnTo>
                  <a:lnTo>
                    <a:pt x="113" y="226"/>
                  </a:lnTo>
                  <a:lnTo>
                    <a:pt x="227" y="283"/>
                  </a:lnTo>
                  <a:lnTo>
                    <a:pt x="170" y="226"/>
                  </a:lnTo>
                  <a:lnTo>
                    <a:pt x="567" y="226"/>
                  </a:lnTo>
                  <a:lnTo>
                    <a:pt x="454" y="56"/>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38" name="Freeform 944"/>
            <p:cNvSpPr>
              <a:spLocks/>
            </p:cNvSpPr>
            <p:nvPr/>
          </p:nvSpPr>
          <p:spPr bwMode="auto">
            <a:xfrm>
              <a:off x="4826" y="2684"/>
              <a:ext cx="737" cy="567"/>
            </a:xfrm>
            <a:custGeom>
              <a:avLst/>
              <a:gdLst>
                <a:gd name="T0" fmla="*/ 737 w 737"/>
                <a:gd name="T1" fmla="*/ 56 h 567"/>
                <a:gd name="T2" fmla="*/ 340 w 737"/>
                <a:gd name="T3" fmla="*/ 56 h 567"/>
                <a:gd name="T4" fmla="*/ 397 w 737"/>
                <a:gd name="T5" fmla="*/ 113 h 567"/>
                <a:gd name="T6" fmla="*/ 283 w 737"/>
                <a:gd name="T7" fmla="*/ 56 h 567"/>
                <a:gd name="T8" fmla="*/ 227 w 737"/>
                <a:gd name="T9" fmla="*/ 56 h 567"/>
                <a:gd name="T10" fmla="*/ 170 w 737"/>
                <a:gd name="T11" fmla="*/ 0 h 567"/>
                <a:gd name="T12" fmla="*/ 170 w 737"/>
                <a:gd name="T13" fmla="*/ 56 h 567"/>
                <a:gd name="T14" fmla="*/ 113 w 737"/>
                <a:gd name="T15" fmla="*/ 113 h 567"/>
                <a:gd name="T16" fmla="*/ 113 w 737"/>
                <a:gd name="T17" fmla="*/ 170 h 567"/>
                <a:gd name="T18" fmla="*/ 57 w 737"/>
                <a:gd name="T19" fmla="*/ 170 h 567"/>
                <a:gd name="T20" fmla="*/ 0 w 737"/>
                <a:gd name="T21" fmla="*/ 340 h 567"/>
                <a:gd name="T22" fmla="*/ 0 w 737"/>
                <a:gd name="T23" fmla="*/ 510 h 567"/>
                <a:gd name="T24" fmla="*/ 113 w 737"/>
                <a:gd name="T25" fmla="*/ 567 h 567"/>
                <a:gd name="T26" fmla="*/ 170 w 737"/>
                <a:gd name="T27" fmla="*/ 567 h 567"/>
                <a:gd name="T28" fmla="*/ 113 w 737"/>
                <a:gd name="T29" fmla="*/ 510 h 567"/>
                <a:gd name="T30" fmla="*/ 227 w 737"/>
                <a:gd name="T31" fmla="*/ 510 h 567"/>
                <a:gd name="T32" fmla="*/ 227 w 737"/>
                <a:gd name="T33" fmla="*/ 453 h 567"/>
                <a:gd name="T34" fmla="*/ 397 w 737"/>
                <a:gd name="T35" fmla="*/ 453 h 567"/>
                <a:gd name="T36" fmla="*/ 453 w 737"/>
                <a:gd name="T37" fmla="*/ 510 h 567"/>
                <a:gd name="T38" fmla="*/ 510 w 737"/>
                <a:gd name="T39" fmla="*/ 453 h 567"/>
                <a:gd name="T40" fmla="*/ 680 w 737"/>
                <a:gd name="T41" fmla="*/ 510 h 567"/>
                <a:gd name="T42" fmla="*/ 737 w 737"/>
                <a:gd name="T43" fmla="*/ 227 h 567"/>
                <a:gd name="T44" fmla="*/ 737 w 737"/>
                <a:gd name="T45" fmla="*/ 56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7" h="567">
                  <a:moveTo>
                    <a:pt x="737" y="56"/>
                  </a:moveTo>
                  <a:lnTo>
                    <a:pt x="340" y="56"/>
                  </a:lnTo>
                  <a:lnTo>
                    <a:pt x="397" y="113"/>
                  </a:lnTo>
                  <a:lnTo>
                    <a:pt x="283" y="56"/>
                  </a:lnTo>
                  <a:lnTo>
                    <a:pt x="227" y="56"/>
                  </a:lnTo>
                  <a:lnTo>
                    <a:pt x="170" y="0"/>
                  </a:lnTo>
                  <a:lnTo>
                    <a:pt x="170" y="56"/>
                  </a:lnTo>
                  <a:lnTo>
                    <a:pt x="113" y="113"/>
                  </a:lnTo>
                  <a:lnTo>
                    <a:pt x="113" y="170"/>
                  </a:lnTo>
                  <a:lnTo>
                    <a:pt x="57" y="170"/>
                  </a:lnTo>
                  <a:lnTo>
                    <a:pt x="0" y="340"/>
                  </a:lnTo>
                  <a:lnTo>
                    <a:pt x="0" y="510"/>
                  </a:lnTo>
                  <a:lnTo>
                    <a:pt x="113" y="567"/>
                  </a:lnTo>
                  <a:lnTo>
                    <a:pt x="170" y="567"/>
                  </a:lnTo>
                  <a:lnTo>
                    <a:pt x="113" y="510"/>
                  </a:lnTo>
                  <a:lnTo>
                    <a:pt x="227" y="510"/>
                  </a:lnTo>
                  <a:lnTo>
                    <a:pt x="227" y="453"/>
                  </a:lnTo>
                  <a:lnTo>
                    <a:pt x="397" y="453"/>
                  </a:lnTo>
                  <a:lnTo>
                    <a:pt x="453" y="510"/>
                  </a:lnTo>
                  <a:lnTo>
                    <a:pt x="510" y="453"/>
                  </a:lnTo>
                  <a:lnTo>
                    <a:pt x="680" y="510"/>
                  </a:lnTo>
                  <a:lnTo>
                    <a:pt x="737" y="227"/>
                  </a:lnTo>
                  <a:lnTo>
                    <a:pt x="737"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39" name="Freeform 946"/>
            <p:cNvSpPr>
              <a:spLocks/>
            </p:cNvSpPr>
            <p:nvPr/>
          </p:nvSpPr>
          <p:spPr bwMode="auto">
            <a:xfrm>
              <a:off x="4826" y="3137"/>
              <a:ext cx="680" cy="511"/>
            </a:xfrm>
            <a:custGeom>
              <a:avLst/>
              <a:gdLst>
                <a:gd name="T0" fmla="*/ 680 w 680"/>
                <a:gd name="T1" fmla="*/ 57 h 511"/>
                <a:gd name="T2" fmla="*/ 510 w 680"/>
                <a:gd name="T3" fmla="*/ 0 h 511"/>
                <a:gd name="T4" fmla="*/ 453 w 680"/>
                <a:gd name="T5" fmla="*/ 57 h 511"/>
                <a:gd name="T6" fmla="*/ 397 w 680"/>
                <a:gd name="T7" fmla="*/ 0 h 511"/>
                <a:gd name="T8" fmla="*/ 227 w 680"/>
                <a:gd name="T9" fmla="*/ 0 h 511"/>
                <a:gd name="T10" fmla="*/ 227 w 680"/>
                <a:gd name="T11" fmla="*/ 57 h 511"/>
                <a:gd name="T12" fmla="*/ 113 w 680"/>
                <a:gd name="T13" fmla="*/ 57 h 511"/>
                <a:gd name="T14" fmla="*/ 170 w 680"/>
                <a:gd name="T15" fmla="*/ 114 h 511"/>
                <a:gd name="T16" fmla="*/ 113 w 680"/>
                <a:gd name="T17" fmla="*/ 114 h 511"/>
                <a:gd name="T18" fmla="*/ 113 w 680"/>
                <a:gd name="T19" fmla="*/ 171 h 511"/>
                <a:gd name="T20" fmla="*/ 0 w 680"/>
                <a:gd name="T21" fmla="*/ 171 h 511"/>
                <a:gd name="T22" fmla="*/ 0 w 680"/>
                <a:gd name="T23" fmla="*/ 227 h 511"/>
                <a:gd name="T24" fmla="*/ 113 w 680"/>
                <a:gd name="T25" fmla="*/ 284 h 511"/>
                <a:gd name="T26" fmla="*/ 170 w 680"/>
                <a:gd name="T27" fmla="*/ 341 h 511"/>
                <a:gd name="T28" fmla="*/ 113 w 680"/>
                <a:gd name="T29" fmla="*/ 397 h 511"/>
                <a:gd name="T30" fmla="*/ 170 w 680"/>
                <a:gd name="T31" fmla="*/ 454 h 511"/>
                <a:gd name="T32" fmla="*/ 283 w 680"/>
                <a:gd name="T33" fmla="*/ 511 h 511"/>
                <a:gd name="T34" fmla="*/ 340 w 680"/>
                <a:gd name="T35" fmla="*/ 454 h 511"/>
                <a:gd name="T36" fmla="*/ 340 w 680"/>
                <a:gd name="T37" fmla="*/ 397 h 511"/>
                <a:gd name="T38" fmla="*/ 453 w 680"/>
                <a:gd name="T39" fmla="*/ 397 h 511"/>
                <a:gd name="T40" fmla="*/ 567 w 680"/>
                <a:gd name="T41" fmla="*/ 341 h 511"/>
                <a:gd name="T42" fmla="*/ 624 w 680"/>
                <a:gd name="T43" fmla="*/ 171 h 511"/>
                <a:gd name="T44" fmla="*/ 624 w 680"/>
                <a:gd name="T45" fmla="*/ 114 h 511"/>
                <a:gd name="T46" fmla="*/ 680 w 680"/>
                <a:gd name="T47" fmla="*/ 5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0" h="511">
                  <a:moveTo>
                    <a:pt x="680" y="57"/>
                  </a:moveTo>
                  <a:lnTo>
                    <a:pt x="510" y="0"/>
                  </a:lnTo>
                  <a:lnTo>
                    <a:pt x="453" y="57"/>
                  </a:lnTo>
                  <a:lnTo>
                    <a:pt x="397" y="0"/>
                  </a:lnTo>
                  <a:lnTo>
                    <a:pt x="227" y="0"/>
                  </a:lnTo>
                  <a:lnTo>
                    <a:pt x="227" y="57"/>
                  </a:lnTo>
                  <a:lnTo>
                    <a:pt x="113" y="57"/>
                  </a:lnTo>
                  <a:lnTo>
                    <a:pt x="170" y="114"/>
                  </a:lnTo>
                  <a:lnTo>
                    <a:pt x="113" y="114"/>
                  </a:lnTo>
                  <a:lnTo>
                    <a:pt x="113" y="171"/>
                  </a:lnTo>
                  <a:lnTo>
                    <a:pt x="0" y="171"/>
                  </a:lnTo>
                  <a:lnTo>
                    <a:pt x="0" y="227"/>
                  </a:lnTo>
                  <a:lnTo>
                    <a:pt x="113" y="284"/>
                  </a:lnTo>
                  <a:lnTo>
                    <a:pt x="170" y="341"/>
                  </a:lnTo>
                  <a:lnTo>
                    <a:pt x="113" y="397"/>
                  </a:lnTo>
                  <a:lnTo>
                    <a:pt x="170" y="454"/>
                  </a:lnTo>
                  <a:lnTo>
                    <a:pt x="283" y="511"/>
                  </a:lnTo>
                  <a:lnTo>
                    <a:pt x="340" y="454"/>
                  </a:lnTo>
                  <a:lnTo>
                    <a:pt x="340" y="397"/>
                  </a:lnTo>
                  <a:lnTo>
                    <a:pt x="453" y="397"/>
                  </a:lnTo>
                  <a:lnTo>
                    <a:pt x="567" y="341"/>
                  </a:lnTo>
                  <a:lnTo>
                    <a:pt x="624" y="171"/>
                  </a:lnTo>
                  <a:lnTo>
                    <a:pt x="624" y="114"/>
                  </a:lnTo>
                  <a:lnTo>
                    <a:pt x="680"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40" name="Freeform 947"/>
            <p:cNvSpPr>
              <a:spLocks/>
            </p:cNvSpPr>
            <p:nvPr/>
          </p:nvSpPr>
          <p:spPr bwMode="auto">
            <a:xfrm>
              <a:off x="4996" y="3591"/>
              <a:ext cx="283" cy="284"/>
            </a:xfrm>
            <a:custGeom>
              <a:avLst/>
              <a:gdLst>
                <a:gd name="T0" fmla="*/ 170 w 283"/>
                <a:gd name="T1" fmla="*/ 0 h 284"/>
                <a:gd name="T2" fmla="*/ 227 w 283"/>
                <a:gd name="T3" fmla="*/ 57 h 284"/>
                <a:gd name="T4" fmla="*/ 283 w 283"/>
                <a:gd name="T5" fmla="*/ 113 h 284"/>
                <a:gd name="T6" fmla="*/ 227 w 283"/>
                <a:gd name="T7" fmla="*/ 170 h 284"/>
                <a:gd name="T8" fmla="*/ 113 w 283"/>
                <a:gd name="T9" fmla="*/ 170 h 284"/>
                <a:gd name="T10" fmla="*/ 57 w 283"/>
                <a:gd name="T11" fmla="*/ 284 h 284"/>
                <a:gd name="T12" fmla="*/ 57 w 283"/>
                <a:gd name="T13" fmla="*/ 170 h 284"/>
                <a:gd name="T14" fmla="*/ 0 w 283"/>
                <a:gd name="T15" fmla="*/ 113 h 284"/>
                <a:gd name="T16" fmla="*/ 0 w 283"/>
                <a:gd name="T17" fmla="*/ 57 h 284"/>
                <a:gd name="T18" fmla="*/ 0 w 283"/>
                <a:gd name="T19" fmla="*/ 0 h 284"/>
                <a:gd name="T20" fmla="*/ 113 w 283"/>
                <a:gd name="T21" fmla="*/ 57 h 284"/>
                <a:gd name="T22" fmla="*/ 170 w 283"/>
                <a:gd name="T2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84">
                  <a:moveTo>
                    <a:pt x="170" y="0"/>
                  </a:moveTo>
                  <a:lnTo>
                    <a:pt x="227" y="57"/>
                  </a:lnTo>
                  <a:lnTo>
                    <a:pt x="283" y="113"/>
                  </a:lnTo>
                  <a:lnTo>
                    <a:pt x="227" y="170"/>
                  </a:lnTo>
                  <a:lnTo>
                    <a:pt x="113" y="170"/>
                  </a:lnTo>
                  <a:lnTo>
                    <a:pt x="57" y="284"/>
                  </a:lnTo>
                  <a:lnTo>
                    <a:pt x="57" y="170"/>
                  </a:lnTo>
                  <a:lnTo>
                    <a:pt x="0" y="113"/>
                  </a:lnTo>
                  <a:lnTo>
                    <a:pt x="0" y="57"/>
                  </a:lnTo>
                  <a:lnTo>
                    <a:pt x="0" y="0"/>
                  </a:lnTo>
                  <a:lnTo>
                    <a:pt x="113"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41" name="Freeform 948"/>
            <p:cNvSpPr>
              <a:spLocks/>
            </p:cNvSpPr>
            <p:nvPr/>
          </p:nvSpPr>
          <p:spPr bwMode="auto">
            <a:xfrm>
              <a:off x="5166" y="3478"/>
              <a:ext cx="397" cy="453"/>
            </a:xfrm>
            <a:custGeom>
              <a:avLst/>
              <a:gdLst>
                <a:gd name="T0" fmla="*/ 227 w 397"/>
                <a:gd name="T1" fmla="*/ 0 h 453"/>
                <a:gd name="T2" fmla="*/ 113 w 397"/>
                <a:gd name="T3" fmla="*/ 56 h 453"/>
                <a:gd name="T4" fmla="*/ 0 w 397"/>
                <a:gd name="T5" fmla="*/ 56 h 453"/>
                <a:gd name="T6" fmla="*/ 0 w 397"/>
                <a:gd name="T7" fmla="*/ 113 h 453"/>
                <a:gd name="T8" fmla="*/ 113 w 397"/>
                <a:gd name="T9" fmla="*/ 226 h 453"/>
                <a:gd name="T10" fmla="*/ 57 w 397"/>
                <a:gd name="T11" fmla="*/ 283 h 453"/>
                <a:gd name="T12" fmla="*/ 57 w 397"/>
                <a:gd name="T13" fmla="*/ 397 h 453"/>
                <a:gd name="T14" fmla="*/ 113 w 397"/>
                <a:gd name="T15" fmla="*/ 340 h 453"/>
                <a:gd name="T16" fmla="*/ 227 w 397"/>
                <a:gd name="T17" fmla="*/ 453 h 453"/>
                <a:gd name="T18" fmla="*/ 284 w 397"/>
                <a:gd name="T19" fmla="*/ 340 h 453"/>
                <a:gd name="T20" fmla="*/ 284 w 397"/>
                <a:gd name="T21" fmla="*/ 283 h 453"/>
                <a:gd name="T22" fmla="*/ 340 w 397"/>
                <a:gd name="T23" fmla="*/ 283 h 453"/>
                <a:gd name="T24" fmla="*/ 397 w 397"/>
                <a:gd name="T25" fmla="*/ 170 h 453"/>
                <a:gd name="T26" fmla="*/ 397 w 397"/>
                <a:gd name="T27" fmla="*/ 56 h 453"/>
                <a:gd name="T28" fmla="*/ 340 w 397"/>
                <a:gd name="T29" fmla="*/ 0 h 453"/>
                <a:gd name="T30" fmla="*/ 284 w 397"/>
                <a:gd name="T31" fmla="*/ 0 h 453"/>
                <a:gd name="T32" fmla="*/ 227 w 397"/>
                <a:gd name="T33"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7" h="453">
                  <a:moveTo>
                    <a:pt x="227" y="0"/>
                  </a:moveTo>
                  <a:lnTo>
                    <a:pt x="113" y="56"/>
                  </a:lnTo>
                  <a:lnTo>
                    <a:pt x="0" y="56"/>
                  </a:lnTo>
                  <a:lnTo>
                    <a:pt x="0" y="113"/>
                  </a:lnTo>
                  <a:lnTo>
                    <a:pt x="113" y="226"/>
                  </a:lnTo>
                  <a:lnTo>
                    <a:pt x="57" y="283"/>
                  </a:lnTo>
                  <a:lnTo>
                    <a:pt x="57" y="397"/>
                  </a:lnTo>
                  <a:lnTo>
                    <a:pt x="113" y="340"/>
                  </a:lnTo>
                  <a:lnTo>
                    <a:pt x="227" y="453"/>
                  </a:lnTo>
                  <a:lnTo>
                    <a:pt x="284" y="340"/>
                  </a:lnTo>
                  <a:lnTo>
                    <a:pt x="284" y="283"/>
                  </a:lnTo>
                  <a:lnTo>
                    <a:pt x="340" y="283"/>
                  </a:lnTo>
                  <a:lnTo>
                    <a:pt x="397" y="170"/>
                  </a:lnTo>
                  <a:lnTo>
                    <a:pt x="397" y="56"/>
                  </a:lnTo>
                  <a:lnTo>
                    <a:pt x="340" y="0"/>
                  </a:lnTo>
                  <a:lnTo>
                    <a:pt x="284" y="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42" name="Freeform 949"/>
            <p:cNvSpPr>
              <a:spLocks/>
            </p:cNvSpPr>
            <p:nvPr/>
          </p:nvSpPr>
          <p:spPr bwMode="auto">
            <a:xfrm>
              <a:off x="4883" y="3591"/>
              <a:ext cx="567" cy="510"/>
            </a:xfrm>
            <a:custGeom>
              <a:avLst/>
              <a:gdLst>
                <a:gd name="T0" fmla="*/ 113 w 567"/>
                <a:gd name="T1" fmla="*/ 0 h 510"/>
                <a:gd name="T2" fmla="*/ 0 w 567"/>
                <a:gd name="T3" fmla="*/ 113 h 510"/>
                <a:gd name="T4" fmla="*/ 0 w 567"/>
                <a:gd name="T5" fmla="*/ 227 h 510"/>
                <a:gd name="T6" fmla="*/ 56 w 567"/>
                <a:gd name="T7" fmla="*/ 340 h 510"/>
                <a:gd name="T8" fmla="*/ 170 w 567"/>
                <a:gd name="T9" fmla="*/ 454 h 510"/>
                <a:gd name="T10" fmla="*/ 283 w 567"/>
                <a:gd name="T11" fmla="*/ 454 h 510"/>
                <a:gd name="T12" fmla="*/ 340 w 567"/>
                <a:gd name="T13" fmla="*/ 510 h 510"/>
                <a:gd name="T14" fmla="*/ 567 w 567"/>
                <a:gd name="T15" fmla="*/ 340 h 510"/>
                <a:gd name="T16" fmla="*/ 510 w 567"/>
                <a:gd name="T17" fmla="*/ 340 h 510"/>
                <a:gd name="T18" fmla="*/ 396 w 567"/>
                <a:gd name="T19" fmla="*/ 227 h 510"/>
                <a:gd name="T20" fmla="*/ 340 w 567"/>
                <a:gd name="T21" fmla="*/ 284 h 510"/>
                <a:gd name="T22" fmla="*/ 340 w 567"/>
                <a:gd name="T23" fmla="*/ 170 h 510"/>
                <a:gd name="T24" fmla="*/ 226 w 567"/>
                <a:gd name="T25" fmla="*/ 170 h 510"/>
                <a:gd name="T26" fmla="*/ 170 w 567"/>
                <a:gd name="T27" fmla="*/ 284 h 510"/>
                <a:gd name="T28" fmla="*/ 170 w 567"/>
                <a:gd name="T29" fmla="*/ 170 h 510"/>
                <a:gd name="T30" fmla="*/ 113 w 567"/>
                <a:gd name="T31" fmla="*/ 113 h 510"/>
                <a:gd name="T32" fmla="*/ 113 w 567"/>
                <a:gd name="T3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7" h="510">
                  <a:moveTo>
                    <a:pt x="113" y="0"/>
                  </a:moveTo>
                  <a:lnTo>
                    <a:pt x="0" y="113"/>
                  </a:lnTo>
                  <a:lnTo>
                    <a:pt x="0" y="227"/>
                  </a:lnTo>
                  <a:lnTo>
                    <a:pt x="56" y="340"/>
                  </a:lnTo>
                  <a:lnTo>
                    <a:pt x="170" y="454"/>
                  </a:lnTo>
                  <a:lnTo>
                    <a:pt x="283" y="454"/>
                  </a:lnTo>
                  <a:lnTo>
                    <a:pt x="340" y="510"/>
                  </a:lnTo>
                  <a:lnTo>
                    <a:pt x="567" y="340"/>
                  </a:lnTo>
                  <a:lnTo>
                    <a:pt x="510" y="340"/>
                  </a:lnTo>
                  <a:lnTo>
                    <a:pt x="396" y="227"/>
                  </a:lnTo>
                  <a:lnTo>
                    <a:pt x="340" y="284"/>
                  </a:lnTo>
                  <a:lnTo>
                    <a:pt x="340" y="170"/>
                  </a:lnTo>
                  <a:lnTo>
                    <a:pt x="226" y="170"/>
                  </a:lnTo>
                  <a:lnTo>
                    <a:pt x="170" y="284"/>
                  </a:lnTo>
                  <a:lnTo>
                    <a:pt x="170" y="170"/>
                  </a:lnTo>
                  <a:lnTo>
                    <a:pt x="113" y="113"/>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43" name="Freeform 950"/>
            <p:cNvSpPr>
              <a:spLocks/>
            </p:cNvSpPr>
            <p:nvPr/>
          </p:nvSpPr>
          <p:spPr bwMode="auto">
            <a:xfrm>
              <a:off x="5223" y="3931"/>
              <a:ext cx="340" cy="340"/>
            </a:xfrm>
            <a:custGeom>
              <a:avLst/>
              <a:gdLst>
                <a:gd name="T0" fmla="*/ 227 w 340"/>
                <a:gd name="T1" fmla="*/ 0 h 340"/>
                <a:gd name="T2" fmla="*/ 227 w 340"/>
                <a:gd name="T3" fmla="*/ 114 h 340"/>
                <a:gd name="T4" fmla="*/ 340 w 340"/>
                <a:gd name="T5" fmla="*/ 114 h 340"/>
                <a:gd name="T6" fmla="*/ 340 w 340"/>
                <a:gd name="T7" fmla="*/ 284 h 340"/>
                <a:gd name="T8" fmla="*/ 227 w 340"/>
                <a:gd name="T9" fmla="*/ 340 h 340"/>
                <a:gd name="T10" fmla="*/ 0 w 340"/>
                <a:gd name="T11" fmla="*/ 227 h 340"/>
                <a:gd name="T12" fmla="*/ 0 w 340"/>
                <a:gd name="T13" fmla="*/ 170 h 340"/>
                <a:gd name="T14" fmla="*/ 227 w 340"/>
                <a:gd name="T15" fmla="*/ 0 h 3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0" h="340">
                  <a:moveTo>
                    <a:pt x="227" y="0"/>
                  </a:moveTo>
                  <a:lnTo>
                    <a:pt x="227" y="114"/>
                  </a:lnTo>
                  <a:lnTo>
                    <a:pt x="340" y="114"/>
                  </a:lnTo>
                  <a:lnTo>
                    <a:pt x="340" y="284"/>
                  </a:lnTo>
                  <a:lnTo>
                    <a:pt x="227" y="340"/>
                  </a:lnTo>
                  <a:lnTo>
                    <a:pt x="0" y="227"/>
                  </a:lnTo>
                  <a:lnTo>
                    <a:pt x="0" y="17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44" name="Freeform 951"/>
            <p:cNvSpPr>
              <a:spLocks/>
            </p:cNvSpPr>
            <p:nvPr/>
          </p:nvSpPr>
          <p:spPr bwMode="auto">
            <a:xfrm>
              <a:off x="5166" y="4158"/>
              <a:ext cx="454" cy="454"/>
            </a:xfrm>
            <a:custGeom>
              <a:avLst/>
              <a:gdLst>
                <a:gd name="T0" fmla="*/ 397 w 454"/>
                <a:gd name="T1" fmla="*/ 57 h 454"/>
                <a:gd name="T2" fmla="*/ 284 w 454"/>
                <a:gd name="T3" fmla="*/ 113 h 454"/>
                <a:gd name="T4" fmla="*/ 57 w 454"/>
                <a:gd name="T5" fmla="*/ 0 h 454"/>
                <a:gd name="T6" fmla="*/ 57 w 454"/>
                <a:gd name="T7" fmla="*/ 113 h 454"/>
                <a:gd name="T8" fmla="*/ 113 w 454"/>
                <a:gd name="T9" fmla="*/ 170 h 454"/>
                <a:gd name="T10" fmla="*/ 0 w 454"/>
                <a:gd name="T11" fmla="*/ 170 h 454"/>
                <a:gd name="T12" fmla="*/ 0 w 454"/>
                <a:gd name="T13" fmla="*/ 284 h 454"/>
                <a:gd name="T14" fmla="*/ 57 w 454"/>
                <a:gd name="T15" fmla="*/ 284 h 454"/>
                <a:gd name="T16" fmla="*/ 113 w 454"/>
                <a:gd name="T17" fmla="*/ 340 h 454"/>
                <a:gd name="T18" fmla="*/ 284 w 454"/>
                <a:gd name="T19" fmla="*/ 454 h 454"/>
                <a:gd name="T20" fmla="*/ 284 w 454"/>
                <a:gd name="T21" fmla="*/ 340 h 454"/>
                <a:gd name="T22" fmla="*/ 397 w 454"/>
                <a:gd name="T23" fmla="*/ 340 h 454"/>
                <a:gd name="T24" fmla="*/ 454 w 454"/>
                <a:gd name="T25" fmla="*/ 227 h 454"/>
                <a:gd name="T26" fmla="*/ 397 w 454"/>
                <a:gd name="T27" fmla="*/ 57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4" h="454">
                  <a:moveTo>
                    <a:pt x="397" y="57"/>
                  </a:moveTo>
                  <a:lnTo>
                    <a:pt x="284" y="113"/>
                  </a:lnTo>
                  <a:lnTo>
                    <a:pt x="57" y="0"/>
                  </a:lnTo>
                  <a:lnTo>
                    <a:pt x="57" y="113"/>
                  </a:lnTo>
                  <a:lnTo>
                    <a:pt x="113" y="170"/>
                  </a:lnTo>
                  <a:lnTo>
                    <a:pt x="0" y="170"/>
                  </a:lnTo>
                  <a:lnTo>
                    <a:pt x="0" y="284"/>
                  </a:lnTo>
                  <a:lnTo>
                    <a:pt x="57" y="284"/>
                  </a:lnTo>
                  <a:lnTo>
                    <a:pt x="113" y="340"/>
                  </a:lnTo>
                  <a:lnTo>
                    <a:pt x="284" y="454"/>
                  </a:lnTo>
                  <a:lnTo>
                    <a:pt x="284" y="340"/>
                  </a:lnTo>
                  <a:lnTo>
                    <a:pt x="397" y="340"/>
                  </a:lnTo>
                  <a:lnTo>
                    <a:pt x="454" y="227"/>
                  </a:lnTo>
                  <a:lnTo>
                    <a:pt x="397"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45" name="Freeform 952"/>
            <p:cNvSpPr>
              <a:spLocks/>
            </p:cNvSpPr>
            <p:nvPr/>
          </p:nvSpPr>
          <p:spPr bwMode="auto">
            <a:xfrm>
              <a:off x="5109" y="4442"/>
              <a:ext cx="511" cy="623"/>
            </a:xfrm>
            <a:custGeom>
              <a:avLst/>
              <a:gdLst>
                <a:gd name="T0" fmla="*/ 454 w 511"/>
                <a:gd name="T1" fmla="*/ 56 h 623"/>
                <a:gd name="T2" fmla="*/ 341 w 511"/>
                <a:gd name="T3" fmla="*/ 56 h 623"/>
                <a:gd name="T4" fmla="*/ 341 w 511"/>
                <a:gd name="T5" fmla="*/ 170 h 623"/>
                <a:gd name="T6" fmla="*/ 170 w 511"/>
                <a:gd name="T7" fmla="*/ 57 h 623"/>
                <a:gd name="T8" fmla="*/ 114 w 511"/>
                <a:gd name="T9" fmla="*/ 0 h 623"/>
                <a:gd name="T10" fmla="*/ 57 w 511"/>
                <a:gd name="T11" fmla="*/ 0 h 623"/>
                <a:gd name="T12" fmla="*/ 57 w 511"/>
                <a:gd name="T13" fmla="*/ 226 h 623"/>
                <a:gd name="T14" fmla="*/ 0 w 511"/>
                <a:gd name="T15" fmla="*/ 283 h 623"/>
                <a:gd name="T16" fmla="*/ 57 w 511"/>
                <a:gd name="T17" fmla="*/ 340 h 623"/>
                <a:gd name="T18" fmla="*/ 114 w 511"/>
                <a:gd name="T19" fmla="*/ 396 h 623"/>
                <a:gd name="T20" fmla="*/ 170 w 511"/>
                <a:gd name="T21" fmla="*/ 453 h 623"/>
                <a:gd name="T22" fmla="*/ 284 w 511"/>
                <a:gd name="T23" fmla="*/ 510 h 623"/>
                <a:gd name="T24" fmla="*/ 341 w 511"/>
                <a:gd name="T25" fmla="*/ 623 h 623"/>
                <a:gd name="T26" fmla="*/ 454 w 511"/>
                <a:gd name="T27" fmla="*/ 567 h 623"/>
                <a:gd name="T28" fmla="*/ 511 w 511"/>
                <a:gd name="T29" fmla="*/ 510 h 623"/>
                <a:gd name="T30" fmla="*/ 454 w 511"/>
                <a:gd name="T31" fmla="*/ 453 h 623"/>
                <a:gd name="T32" fmla="*/ 397 w 511"/>
                <a:gd name="T33" fmla="*/ 453 h 623"/>
                <a:gd name="T34" fmla="*/ 397 w 511"/>
                <a:gd name="T35" fmla="*/ 340 h 623"/>
                <a:gd name="T36" fmla="*/ 511 w 511"/>
                <a:gd name="T37" fmla="*/ 283 h 623"/>
                <a:gd name="T38" fmla="*/ 454 w 511"/>
                <a:gd name="T39" fmla="*/ 170 h 623"/>
                <a:gd name="T40" fmla="*/ 454 w 511"/>
                <a:gd name="T41" fmla="*/ 5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1" h="623">
                  <a:moveTo>
                    <a:pt x="454" y="56"/>
                  </a:moveTo>
                  <a:lnTo>
                    <a:pt x="341" y="56"/>
                  </a:lnTo>
                  <a:lnTo>
                    <a:pt x="341" y="170"/>
                  </a:lnTo>
                  <a:lnTo>
                    <a:pt x="170" y="57"/>
                  </a:lnTo>
                  <a:lnTo>
                    <a:pt x="114" y="0"/>
                  </a:lnTo>
                  <a:lnTo>
                    <a:pt x="57" y="0"/>
                  </a:lnTo>
                  <a:lnTo>
                    <a:pt x="57" y="226"/>
                  </a:lnTo>
                  <a:lnTo>
                    <a:pt x="0" y="283"/>
                  </a:lnTo>
                  <a:lnTo>
                    <a:pt x="57" y="340"/>
                  </a:lnTo>
                  <a:lnTo>
                    <a:pt x="114" y="396"/>
                  </a:lnTo>
                  <a:lnTo>
                    <a:pt x="170" y="453"/>
                  </a:lnTo>
                  <a:lnTo>
                    <a:pt x="284" y="510"/>
                  </a:lnTo>
                  <a:lnTo>
                    <a:pt x="341" y="623"/>
                  </a:lnTo>
                  <a:lnTo>
                    <a:pt x="454" y="567"/>
                  </a:lnTo>
                  <a:lnTo>
                    <a:pt x="511" y="510"/>
                  </a:lnTo>
                  <a:lnTo>
                    <a:pt x="454" y="453"/>
                  </a:lnTo>
                  <a:lnTo>
                    <a:pt x="397" y="453"/>
                  </a:lnTo>
                  <a:lnTo>
                    <a:pt x="397" y="340"/>
                  </a:lnTo>
                  <a:lnTo>
                    <a:pt x="511" y="283"/>
                  </a:lnTo>
                  <a:lnTo>
                    <a:pt x="454" y="170"/>
                  </a:lnTo>
                  <a:lnTo>
                    <a:pt x="454"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46" name="Freeform 953"/>
            <p:cNvSpPr>
              <a:spLocks/>
            </p:cNvSpPr>
            <p:nvPr/>
          </p:nvSpPr>
          <p:spPr bwMode="auto">
            <a:xfrm>
              <a:off x="4372" y="4442"/>
              <a:ext cx="1078" cy="1020"/>
            </a:xfrm>
            <a:custGeom>
              <a:avLst/>
              <a:gdLst>
                <a:gd name="T0" fmla="*/ 737 w 1078"/>
                <a:gd name="T1" fmla="*/ 283 h 1020"/>
                <a:gd name="T2" fmla="*/ 624 w 1078"/>
                <a:gd name="T3" fmla="*/ 226 h 1020"/>
                <a:gd name="T4" fmla="*/ 567 w 1078"/>
                <a:gd name="T5" fmla="*/ 170 h 1020"/>
                <a:gd name="T6" fmla="*/ 567 w 1078"/>
                <a:gd name="T7" fmla="*/ 0 h 1020"/>
                <a:gd name="T8" fmla="*/ 454 w 1078"/>
                <a:gd name="T9" fmla="*/ 0 h 1020"/>
                <a:gd name="T10" fmla="*/ 340 w 1078"/>
                <a:gd name="T11" fmla="*/ 56 h 1020"/>
                <a:gd name="T12" fmla="*/ 340 w 1078"/>
                <a:gd name="T13" fmla="*/ 113 h 1020"/>
                <a:gd name="T14" fmla="*/ 227 w 1078"/>
                <a:gd name="T15" fmla="*/ 283 h 1020"/>
                <a:gd name="T16" fmla="*/ 227 w 1078"/>
                <a:gd name="T17" fmla="*/ 680 h 1020"/>
                <a:gd name="T18" fmla="*/ 0 w 1078"/>
                <a:gd name="T19" fmla="*/ 793 h 1020"/>
                <a:gd name="T20" fmla="*/ 0 w 1078"/>
                <a:gd name="T21" fmla="*/ 850 h 1020"/>
                <a:gd name="T22" fmla="*/ 114 w 1078"/>
                <a:gd name="T23" fmla="*/ 963 h 1020"/>
                <a:gd name="T24" fmla="*/ 170 w 1078"/>
                <a:gd name="T25" fmla="*/ 1020 h 1020"/>
                <a:gd name="T26" fmla="*/ 340 w 1078"/>
                <a:gd name="T27" fmla="*/ 907 h 1020"/>
                <a:gd name="T28" fmla="*/ 511 w 1078"/>
                <a:gd name="T29" fmla="*/ 793 h 1020"/>
                <a:gd name="T30" fmla="*/ 624 w 1078"/>
                <a:gd name="T31" fmla="*/ 737 h 1020"/>
                <a:gd name="T32" fmla="*/ 794 w 1078"/>
                <a:gd name="T33" fmla="*/ 737 h 1020"/>
                <a:gd name="T34" fmla="*/ 851 w 1078"/>
                <a:gd name="T35" fmla="*/ 680 h 1020"/>
                <a:gd name="T36" fmla="*/ 964 w 1078"/>
                <a:gd name="T37" fmla="*/ 737 h 1020"/>
                <a:gd name="T38" fmla="*/ 1078 w 1078"/>
                <a:gd name="T39" fmla="*/ 623 h 1020"/>
                <a:gd name="T40" fmla="*/ 1021 w 1078"/>
                <a:gd name="T41" fmla="*/ 510 h 1020"/>
                <a:gd name="T42" fmla="*/ 907 w 1078"/>
                <a:gd name="T43" fmla="*/ 453 h 1020"/>
                <a:gd name="T44" fmla="*/ 737 w 1078"/>
                <a:gd name="T45" fmla="*/ 283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8" h="1020">
                  <a:moveTo>
                    <a:pt x="737" y="283"/>
                  </a:moveTo>
                  <a:lnTo>
                    <a:pt x="624" y="226"/>
                  </a:lnTo>
                  <a:lnTo>
                    <a:pt x="567" y="170"/>
                  </a:lnTo>
                  <a:lnTo>
                    <a:pt x="567" y="0"/>
                  </a:lnTo>
                  <a:lnTo>
                    <a:pt x="454" y="0"/>
                  </a:lnTo>
                  <a:lnTo>
                    <a:pt x="340" y="56"/>
                  </a:lnTo>
                  <a:lnTo>
                    <a:pt x="340" y="113"/>
                  </a:lnTo>
                  <a:lnTo>
                    <a:pt x="227" y="283"/>
                  </a:lnTo>
                  <a:lnTo>
                    <a:pt x="227" y="680"/>
                  </a:lnTo>
                  <a:lnTo>
                    <a:pt x="0" y="793"/>
                  </a:lnTo>
                  <a:lnTo>
                    <a:pt x="0" y="850"/>
                  </a:lnTo>
                  <a:lnTo>
                    <a:pt x="114" y="963"/>
                  </a:lnTo>
                  <a:lnTo>
                    <a:pt x="170" y="1020"/>
                  </a:lnTo>
                  <a:lnTo>
                    <a:pt x="340" y="907"/>
                  </a:lnTo>
                  <a:lnTo>
                    <a:pt x="511" y="793"/>
                  </a:lnTo>
                  <a:lnTo>
                    <a:pt x="624" y="737"/>
                  </a:lnTo>
                  <a:lnTo>
                    <a:pt x="794" y="737"/>
                  </a:lnTo>
                  <a:lnTo>
                    <a:pt x="851" y="680"/>
                  </a:lnTo>
                  <a:lnTo>
                    <a:pt x="964" y="737"/>
                  </a:lnTo>
                  <a:lnTo>
                    <a:pt x="1078" y="623"/>
                  </a:lnTo>
                  <a:lnTo>
                    <a:pt x="1021" y="510"/>
                  </a:lnTo>
                  <a:lnTo>
                    <a:pt x="907" y="453"/>
                  </a:lnTo>
                  <a:lnTo>
                    <a:pt x="737" y="28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47" name="Freeform 954"/>
            <p:cNvSpPr>
              <a:spLocks/>
            </p:cNvSpPr>
            <p:nvPr/>
          </p:nvSpPr>
          <p:spPr bwMode="auto">
            <a:xfrm>
              <a:off x="4826" y="3988"/>
              <a:ext cx="453" cy="737"/>
            </a:xfrm>
            <a:custGeom>
              <a:avLst/>
              <a:gdLst>
                <a:gd name="T0" fmla="*/ 0 w 453"/>
                <a:gd name="T1" fmla="*/ 454 h 737"/>
                <a:gd name="T2" fmla="*/ 0 w 453"/>
                <a:gd name="T3" fmla="*/ 227 h 737"/>
                <a:gd name="T4" fmla="*/ 57 w 453"/>
                <a:gd name="T5" fmla="*/ 170 h 737"/>
                <a:gd name="T6" fmla="*/ 170 w 453"/>
                <a:gd name="T7" fmla="*/ 170 h 737"/>
                <a:gd name="T8" fmla="*/ 170 w 453"/>
                <a:gd name="T9" fmla="*/ 0 h 737"/>
                <a:gd name="T10" fmla="*/ 227 w 453"/>
                <a:gd name="T11" fmla="*/ 57 h 737"/>
                <a:gd name="T12" fmla="*/ 340 w 453"/>
                <a:gd name="T13" fmla="*/ 57 h 737"/>
                <a:gd name="T14" fmla="*/ 397 w 453"/>
                <a:gd name="T15" fmla="*/ 113 h 737"/>
                <a:gd name="T16" fmla="*/ 397 w 453"/>
                <a:gd name="T17" fmla="*/ 283 h 737"/>
                <a:gd name="T18" fmla="*/ 453 w 453"/>
                <a:gd name="T19" fmla="*/ 340 h 737"/>
                <a:gd name="T20" fmla="*/ 340 w 453"/>
                <a:gd name="T21" fmla="*/ 340 h 737"/>
                <a:gd name="T22" fmla="*/ 340 w 453"/>
                <a:gd name="T23" fmla="*/ 680 h 737"/>
                <a:gd name="T24" fmla="*/ 283 w 453"/>
                <a:gd name="T25" fmla="*/ 737 h 737"/>
                <a:gd name="T26" fmla="*/ 170 w 453"/>
                <a:gd name="T27" fmla="*/ 680 h 737"/>
                <a:gd name="T28" fmla="*/ 113 w 453"/>
                <a:gd name="T29" fmla="*/ 624 h 737"/>
                <a:gd name="T30" fmla="*/ 113 w 453"/>
                <a:gd name="T31" fmla="*/ 454 h 737"/>
                <a:gd name="T32" fmla="*/ 0 w 453"/>
                <a:gd name="T33" fmla="*/ 454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3" h="737">
                  <a:moveTo>
                    <a:pt x="0" y="454"/>
                  </a:moveTo>
                  <a:lnTo>
                    <a:pt x="0" y="227"/>
                  </a:lnTo>
                  <a:lnTo>
                    <a:pt x="57" y="170"/>
                  </a:lnTo>
                  <a:lnTo>
                    <a:pt x="170" y="170"/>
                  </a:lnTo>
                  <a:lnTo>
                    <a:pt x="170" y="0"/>
                  </a:lnTo>
                  <a:lnTo>
                    <a:pt x="227" y="57"/>
                  </a:lnTo>
                  <a:lnTo>
                    <a:pt x="340" y="57"/>
                  </a:lnTo>
                  <a:lnTo>
                    <a:pt x="397" y="113"/>
                  </a:lnTo>
                  <a:lnTo>
                    <a:pt x="397" y="283"/>
                  </a:lnTo>
                  <a:lnTo>
                    <a:pt x="453" y="340"/>
                  </a:lnTo>
                  <a:lnTo>
                    <a:pt x="340" y="340"/>
                  </a:lnTo>
                  <a:lnTo>
                    <a:pt x="340" y="680"/>
                  </a:lnTo>
                  <a:lnTo>
                    <a:pt x="283" y="737"/>
                  </a:lnTo>
                  <a:lnTo>
                    <a:pt x="170" y="680"/>
                  </a:lnTo>
                  <a:lnTo>
                    <a:pt x="113" y="624"/>
                  </a:lnTo>
                  <a:lnTo>
                    <a:pt x="113" y="454"/>
                  </a:lnTo>
                  <a:lnTo>
                    <a:pt x="0" y="45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48" name="Freeform 955"/>
            <p:cNvSpPr>
              <a:spLocks/>
            </p:cNvSpPr>
            <p:nvPr/>
          </p:nvSpPr>
          <p:spPr bwMode="auto">
            <a:xfrm>
              <a:off x="4656" y="4045"/>
              <a:ext cx="227" cy="453"/>
            </a:xfrm>
            <a:custGeom>
              <a:avLst/>
              <a:gdLst>
                <a:gd name="T0" fmla="*/ 227 w 227"/>
                <a:gd name="T1" fmla="*/ 113 h 453"/>
                <a:gd name="T2" fmla="*/ 170 w 227"/>
                <a:gd name="T3" fmla="*/ 0 h 453"/>
                <a:gd name="T4" fmla="*/ 113 w 227"/>
                <a:gd name="T5" fmla="*/ 56 h 453"/>
                <a:gd name="T6" fmla="*/ 56 w 227"/>
                <a:gd name="T7" fmla="*/ 113 h 453"/>
                <a:gd name="T8" fmla="*/ 0 w 227"/>
                <a:gd name="T9" fmla="*/ 113 h 453"/>
                <a:gd name="T10" fmla="*/ 0 w 227"/>
                <a:gd name="T11" fmla="*/ 170 h 453"/>
                <a:gd name="T12" fmla="*/ 56 w 227"/>
                <a:gd name="T13" fmla="*/ 226 h 453"/>
                <a:gd name="T14" fmla="*/ 0 w 227"/>
                <a:gd name="T15" fmla="*/ 283 h 453"/>
                <a:gd name="T16" fmla="*/ 0 w 227"/>
                <a:gd name="T17" fmla="*/ 397 h 453"/>
                <a:gd name="T18" fmla="*/ 56 w 227"/>
                <a:gd name="T19" fmla="*/ 453 h 453"/>
                <a:gd name="T20" fmla="*/ 170 w 227"/>
                <a:gd name="T21" fmla="*/ 397 h 453"/>
                <a:gd name="T22" fmla="*/ 170 w 227"/>
                <a:gd name="T23" fmla="*/ 170 h 453"/>
                <a:gd name="T24" fmla="*/ 227 w 227"/>
                <a:gd name="T25" fmla="*/ 11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7" h="453">
                  <a:moveTo>
                    <a:pt x="227" y="113"/>
                  </a:moveTo>
                  <a:lnTo>
                    <a:pt x="170" y="0"/>
                  </a:lnTo>
                  <a:lnTo>
                    <a:pt x="113" y="56"/>
                  </a:lnTo>
                  <a:lnTo>
                    <a:pt x="56" y="113"/>
                  </a:lnTo>
                  <a:lnTo>
                    <a:pt x="0" y="113"/>
                  </a:lnTo>
                  <a:lnTo>
                    <a:pt x="0" y="170"/>
                  </a:lnTo>
                  <a:lnTo>
                    <a:pt x="56" y="226"/>
                  </a:lnTo>
                  <a:lnTo>
                    <a:pt x="0" y="283"/>
                  </a:lnTo>
                  <a:lnTo>
                    <a:pt x="0" y="397"/>
                  </a:lnTo>
                  <a:lnTo>
                    <a:pt x="56" y="453"/>
                  </a:lnTo>
                  <a:lnTo>
                    <a:pt x="170" y="397"/>
                  </a:lnTo>
                  <a:lnTo>
                    <a:pt x="170" y="170"/>
                  </a:lnTo>
                  <a:lnTo>
                    <a:pt x="227" y="11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49" name="Freeform 956"/>
            <p:cNvSpPr>
              <a:spLocks/>
            </p:cNvSpPr>
            <p:nvPr/>
          </p:nvSpPr>
          <p:spPr bwMode="auto">
            <a:xfrm>
              <a:off x="4656" y="3534"/>
              <a:ext cx="340" cy="341"/>
            </a:xfrm>
            <a:custGeom>
              <a:avLst/>
              <a:gdLst>
                <a:gd name="T0" fmla="*/ 283 w 340"/>
                <a:gd name="T1" fmla="*/ 0 h 341"/>
                <a:gd name="T2" fmla="*/ 0 w 340"/>
                <a:gd name="T3" fmla="*/ 0 h 341"/>
                <a:gd name="T4" fmla="*/ 0 w 340"/>
                <a:gd name="T5" fmla="*/ 170 h 341"/>
                <a:gd name="T6" fmla="*/ 56 w 340"/>
                <a:gd name="T7" fmla="*/ 227 h 341"/>
                <a:gd name="T8" fmla="*/ 113 w 340"/>
                <a:gd name="T9" fmla="*/ 227 h 341"/>
                <a:gd name="T10" fmla="*/ 113 w 340"/>
                <a:gd name="T11" fmla="*/ 284 h 341"/>
                <a:gd name="T12" fmla="*/ 170 w 340"/>
                <a:gd name="T13" fmla="*/ 341 h 341"/>
                <a:gd name="T14" fmla="*/ 227 w 340"/>
                <a:gd name="T15" fmla="*/ 284 h 341"/>
                <a:gd name="T16" fmla="*/ 227 w 340"/>
                <a:gd name="T17" fmla="*/ 170 h 341"/>
                <a:gd name="T18" fmla="*/ 340 w 340"/>
                <a:gd name="T19" fmla="*/ 57 h 341"/>
                <a:gd name="T20" fmla="*/ 283 w 340"/>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0" h="341">
                  <a:moveTo>
                    <a:pt x="283" y="0"/>
                  </a:moveTo>
                  <a:lnTo>
                    <a:pt x="0" y="0"/>
                  </a:lnTo>
                  <a:lnTo>
                    <a:pt x="0" y="170"/>
                  </a:lnTo>
                  <a:lnTo>
                    <a:pt x="56" y="227"/>
                  </a:lnTo>
                  <a:lnTo>
                    <a:pt x="113" y="227"/>
                  </a:lnTo>
                  <a:lnTo>
                    <a:pt x="113" y="284"/>
                  </a:lnTo>
                  <a:lnTo>
                    <a:pt x="170" y="341"/>
                  </a:lnTo>
                  <a:lnTo>
                    <a:pt x="227" y="284"/>
                  </a:lnTo>
                  <a:lnTo>
                    <a:pt x="227" y="170"/>
                  </a:lnTo>
                  <a:lnTo>
                    <a:pt x="340" y="57"/>
                  </a:lnTo>
                  <a:lnTo>
                    <a:pt x="28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50" name="Freeform 961"/>
            <p:cNvSpPr>
              <a:spLocks/>
            </p:cNvSpPr>
            <p:nvPr/>
          </p:nvSpPr>
          <p:spPr bwMode="auto">
            <a:xfrm>
              <a:off x="3125" y="4725"/>
              <a:ext cx="794" cy="794"/>
            </a:xfrm>
            <a:custGeom>
              <a:avLst/>
              <a:gdLst>
                <a:gd name="T0" fmla="*/ 283 w 794"/>
                <a:gd name="T1" fmla="*/ 0 h 794"/>
                <a:gd name="T2" fmla="*/ 397 w 794"/>
                <a:gd name="T3" fmla="*/ 113 h 794"/>
                <a:gd name="T4" fmla="*/ 453 w 794"/>
                <a:gd name="T5" fmla="*/ 170 h 794"/>
                <a:gd name="T6" fmla="*/ 453 w 794"/>
                <a:gd name="T7" fmla="*/ 227 h 794"/>
                <a:gd name="T8" fmla="*/ 340 w 794"/>
                <a:gd name="T9" fmla="*/ 227 h 794"/>
                <a:gd name="T10" fmla="*/ 340 w 794"/>
                <a:gd name="T11" fmla="*/ 340 h 794"/>
                <a:gd name="T12" fmla="*/ 453 w 794"/>
                <a:gd name="T13" fmla="*/ 454 h 794"/>
                <a:gd name="T14" fmla="*/ 453 w 794"/>
                <a:gd name="T15" fmla="*/ 510 h 794"/>
                <a:gd name="T16" fmla="*/ 567 w 794"/>
                <a:gd name="T17" fmla="*/ 567 h 794"/>
                <a:gd name="T18" fmla="*/ 623 w 794"/>
                <a:gd name="T19" fmla="*/ 624 h 794"/>
                <a:gd name="T20" fmla="*/ 680 w 794"/>
                <a:gd name="T21" fmla="*/ 624 h 794"/>
                <a:gd name="T22" fmla="*/ 737 w 794"/>
                <a:gd name="T23" fmla="*/ 680 h 794"/>
                <a:gd name="T24" fmla="*/ 794 w 794"/>
                <a:gd name="T25" fmla="*/ 737 h 794"/>
                <a:gd name="T26" fmla="*/ 680 w 794"/>
                <a:gd name="T27" fmla="*/ 794 h 794"/>
                <a:gd name="T28" fmla="*/ 453 w 794"/>
                <a:gd name="T29" fmla="*/ 794 h 794"/>
                <a:gd name="T30" fmla="*/ 340 w 794"/>
                <a:gd name="T31" fmla="*/ 794 h 794"/>
                <a:gd name="T32" fmla="*/ 340 w 794"/>
                <a:gd name="T33" fmla="*/ 737 h 794"/>
                <a:gd name="T34" fmla="*/ 283 w 794"/>
                <a:gd name="T35" fmla="*/ 737 h 794"/>
                <a:gd name="T36" fmla="*/ 283 w 794"/>
                <a:gd name="T37" fmla="*/ 680 h 794"/>
                <a:gd name="T38" fmla="*/ 227 w 794"/>
                <a:gd name="T39" fmla="*/ 624 h 794"/>
                <a:gd name="T40" fmla="*/ 227 w 794"/>
                <a:gd name="T41" fmla="*/ 567 h 794"/>
                <a:gd name="T42" fmla="*/ 170 w 794"/>
                <a:gd name="T43" fmla="*/ 397 h 794"/>
                <a:gd name="T44" fmla="*/ 56 w 794"/>
                <a:gd name="T45" fmla="*/ 454 h 794"/>
                <a:gd name="T46" fmla="*/ 113 w 794"/>
                <a:gd name="T47" fmla="*/ 340 h 794"/>
                <a:gd name="T48" fmla="*/ 56 w 794"/>
                <a:gd name="T49" fmla="*/ 284 h 794"/>
                <a:gd name="T50" fmla="*/ 0 w 794"/>
                <a:gd name="T51" fmla="*/ 284 h 794"/>
                <a:gd name="T52" fmla="*/ 56 w 794"/>
                <a:gd name="T53" fmla="*/ 227 h 794"/>
                <a:gd name="T54" fmla="*/ 56 w 794"/>
                <a:gd name="T55" fmla="*/ 170 h 794"/>
                <a:gd name="T56" fmla="*/ 227 w 794"/>
                <a:gd name="T57" fmla="*/ 113 h 794"/>
                <a:gd name="T58" fmla="*/ 227 w 794"/>
                <a:gd name="T59" fmla="*/ 57 h 794"/>
                <a:gd name="T60" fmla="*/ 283 w 794"/>
                <a:gd name="T61" fmla="*/ 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4" h="794">
                  <a:moveTo>
                    <a:pt x="283" y="0"/>
                  </a:moveTo>
                  <a:lnTo>
                    <a:pt x="397" y="113"/>
                  </a:lnTo>
                  <a:lnTo>
                    <a:pt x="453" y="170"/>
                  </a:lnTo>
                  <a:lnTo>
                    <a:pt x="453" y="227"/>
                  </a:lnTo>
                  <a:lnTo>
                    <a:pt x="340" y="227"/>
                  </a:lnTo>
                  <a:lnTo>
                    <a:pt x="340" y="340"/>
                  </a:lnTo>
                  <a:lnTo>
                    <a:pt x="453" y="454"/>
                  </a:lnTo>
                  <a:lnTo>
                    <a:pt x="453" y="510"/>
                  </a:lnTo>
                  <a:lnTo>
                    <a:pt x="567" y="567"/>
                  </a:lnTo>
                  <a:lnTo>
                    <a:pt x="623" y="624"/>
                  </a:lnTo>
                  <a:lnTo>
                    <a:pt x="680" y="624"/>
                  </a:lnTo>
                  <a:lnTo>
                    <a:pt x="737" y="680"/>
                  </a:lnTo>
                  <a:lnTo>
                    <a:pt x="794" y="737"/>
                  </a:lnTo>
                  <a:lnTo>
                    <a:pt x="680" y="794"/>
                  </a:lnTo>
                  <a:lnTo>
                    <a:pt x="453" y="794"/>
                  </a:lnTo>
                  <a:lnTo>
                    <a:pt x="340" y="794"/>
                  </a:lnTo>
                  <a:lnTo>
                    <a:pt x="340" y="737"/>
                  </a:lnTo>
                  <a:lnTo>
                    <a:pt x="283" y="737"/>
                  </a:lnTo>
                  <a:lnTo>
                    <a:pt x="283" y="680"/>
                  </a:lnTo>
                  <a:lnTo>
                    <a:pt x="227" y="624"/>
                  </a:lnTo>
                  <a:lnTo>
                    <a:pt x="227" y="567"/>
                  </a:lnTo>
                  <a:lnTo>
                    <a:pt x="170" y="397"/>
                  </a:lnTo>
                  <a:lnTo>
                    <a:pt x="56" y="454"/>
                  </a:lnTo>
                  <a:lnTo>
                    <a:pt x="113" y="340"/>
                  </a:lnTo>
                  <a:lnTo>
                    <a:pt x="56" y="284"/>
                  </a:lnTo>
                  <a:lnTo>
                    <a:pt x="0" y="284"/>
                  </a:lnTo>
                  <a:lnTo>
                    <a:pt x="56" y="227"/>
                  </a:lnTo>
                  <a:lnTo>
                    <a:pt x="56" y="170"/>
                  </a:lnTo>
                  <a:lnTo>
                    <a:pt x="227" y="113"/>
                  </a:lnTo>
                  <a:lnTo>
                    <a:pt x="227" y="57"/>
                  </a:lnTo>
                  <a:lnTo>
                    <a:pt x="28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51" name="Freeform 962"/>
            <p:cNvSpPr>
              <a:spLocks/>
            </p:cNvSpPr>
            <p:nvPr/>
          </p:nvSpPr>
          <p:spPr bwMode="auto">
            <a:xfrm>
              <a:off x="3408" y="4498"/>
              <a:ext cx="681" cy="964"/>
            </a:xfrm>
            <a:custGeom>
              <a:avLst/>
              <a:gdLst>
                <a:gd name="T0" fmla="*/ 0 w 681"/>
                <a:gd name="T1" fmla="*/ 227 h 964"/>
                <a:gd name="T2" fmla="*/ 57 w 681"/>
                <a:gd name="T3" fmla="*/ 170 h 964"/>
                <a:gd name="T4" fmla="*/ 0 w 681"/>
                <a:gd name="T5" fmla="*/ 170 h 964"/>
                <a:gd name="T6" fmla="*/ 57 w 681"/>
                <a:gd name="T7" fmla="*/ 0 h 964"/>
                <a:gd name="T8" fmla="*/ 114 w 681"/>
                <a:gd name="T9" fmla="*/ 57 h 964"/>
                <a:gd name="T10" fmla="*/ 114 w 681"/>
                <a:gd name="T11" fmla="*/ 114 h 964"/>
                <a:gd name="T12" fmla="*/ 170 w 681"/>
                <a:gd name="T13" fmla="*/ 114 h 964"/>
                <a:gd name="T14" fmla="*/ 170 w 681"/>
                <a:gd name="T15" fmla="*/ 57 h 964"/>
                <a:gd name="T16" fmla="*/ 340 w 681"/>
                <a:gd name="T17" fmla="*/ 170 h 964"/>
                <a:gd name="T18" fmla="*/ 340 w 681"/>
                <a:gd name="T19" fmla="*/ 284 h 964"/>
                <a:gd name="T20" fmla="*/ 397 w 681"/>
                <a:gd name="T21" fmla="*/ 397 h 964"/>
                <a:gd name="T22" fmla="*/ 511 w 681"/>
                <a:gd name="T23" fmla="*/ 397 h 964"/>
                <a:gd name="T24" fmla="*/ 454 w 681"/>
                <a:gd name="T25" fmla="*/ 511 h 964"/>
                <a:gd name="T26" fmla="*/ 511 w 681"/>
                <a:gd name="T27" fmla="*/ 567 h 964"/>
                <a:gd name="T28" fmla="*/ 624 w 681"/>
                <a:gd name="T29" fmla="*/ 681 h 964"/>
                <a:gd name="T30" fmla="*/ 681 w 681"/>
                <a:gd name="T31" fmla="*/ 907 h 964"/>
                <a:gd name="T32" fmla="*/ 567 w 681"/>
                <a:gd name="T33" fmla="*/ 964 h 964"/>
                <a:gd name="T34" fmla="*/ 511 w 681"/>
                <a:gd name="T35" fmla="*/ 964 h 964"/>
                <a:gd name="T36" fmla="*/ 397 w 681"/>
                <a:gd name="T37" fmla="*/ 851 h 964"/>
                <a:gd name="T38" fmla="*/ 340 w 681"/>
                <a:gd name="T39" fmla="*/ 851 h 964"/>
                <a:gd name="T40" fmla="*/ 340 w 681"/>
                <a:gd name="T41" fmla="*/ 624 h 964"/>
                <a:gd name="T42" fmla="*/ 284 w 681"/>
                <a:gd name="T43" fmla="*/ 454 h 964"/>
                <a:gd name="T44" fmla="*/ 170 w 681"/>
                <a:gd name="T45" fmla="*/ 397 h 964"/>
                <a:gd name="T46" fmla="*/ 0 w 681"/>
                <a:gd name="T47" fmla="*/ 227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1" h="964">
                  <a:moveTo>
                    <a:pt x="0" y="227"/>
                  </a:moveTo>
                  <a:lnTo>
                    <a:pt x="57" y="170"/>
                  </a:lnTo>
                  <a:lnTo>
                    <a:pt x="0" y="170"/>
                  </a:lnTo>
                  <a:lnTo>
                    <a:pt x="57" y="0"/>
                  </a:lnTo>
                  <a:lnTo>
                    <a:pt x="114" y="57"/>
                  </a:lnTo>
                  <a:lnTo>
                    <a:pt x="114" y="114"/>
                  </a:lnTo>
                  <a:lnTo>
                    <a:pt x="170" y="114"/>
                  </a:lnTo>
                  <a:lnTo>
                    <a:pt x="170" y="57"/>
                  </a:lnTo>
                  <a:lnTo>
                    <a:pt x="340" y="170"/>
                  </a:lnTo>
                  <a:lnTo>
                    <a:pt x="340" y="284"/>
                  </a:lnTo>
                  <a:lnTo>
                    <a:pt x="397" y="397"/>
                  </a:lnTo>
                  <a:lnTo>
                    <a:pt x="511" y="397"/>
                  </a:lnTo>
                  <a:lnTo>
                    <a:pt x="454" y="511"/>
                  </a:lnTo>
                  <a:lnTo>
                    <a:pt x="511" y="567"/>
                  </a:lnTo>
                  <a:lnTo>
                    <a:pt x="624" y="681"/>
                  </a:lnTo>
                  <a:lnTo>
                    <a:pt x="681" y="907"/>
                  </a:lnTo>
                  <a:lnTo>
                    <a:pt x="567" y="964"/>
                  </a:lnTo>
                  <a:lnTo>
                    <a:pt x="511" y="964"/>
                  </a:lnTo>
                  <a:lnTo>
                    <a:pt x="397" y="851"/>
                  </a:lnTo>
                  <a:lnTo>
                    <a:pt x="340" y="851"/>
                  </a:lnTo>
                  <a:lnTo>
                    <a:pt x="340" y="624"/>
                  </a:lnTo>
                  <a:lnTo>
                    <a:pt x="284" y="454"/>
                  </a:lnTo>
                  <a:lnTo>
                    <a:pt x="170" y="397"/>
                  </a:lnTo>
                  <a:lnTo>
                    <a:pt x="0"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52" name="Freeform 963"/>
            <p:cNvSpPr>
              <a:spLocks/>
            </p:cNvSpPr>
            <p:nvPr/>
          </p:nvSpPr>
          <p:spPr bwMode="auto">
            <a:xfrm>
              <a:off x="3522" y="4271"/>
              <a:ext cx="737" cy="1134"/>
            </a:xfrm>
            <a:custGeom>
              <a:avLst/>
              <a:gdLst>
                <a:gd name="T0" fmla="*/ 567 w 737"/>
                <a:gd name="T1" fmla="*/ 1134 h 1134"/>
                <a:gd name="T2" fmla="*/ 680 w 737"/>
                <a:gd name="T3" fmla="*/ 1134 h 1134"/>
                <a:gd name="T4" fmla="*/ 680 w 737"/>
                <a:gd name="T5" fmla="*/ 964 h 1134"/>
                <a:gd name="T6" fmla="*/ 737 w 737"/>
                <a:gd name="T7" fmla="*/ 908 h 1134"/>
                <a:gd name="T8" fmla="*/ 623 w 737"/>
                <a:gd name="T9" fmla="*/ 794 h 1134"/>
                <a:gd name="T10" fmla="*/ 680 w 737"/>
                <a:gd name="T11" fmla="*/ 681 h 1134"/>
                <a:gd name="T12" fmla="*/ 623 w 737"/>
                <a:gd name="T13" fmla="*/ 567 h 1134"/>
                <a:gd name="T14" fmla="*/ 567 w 737"/>
                <a:gd name="T15" fmla="*/ 397 h 1134"/>
                <a:gd name="T16" fmla="*/ 567 w 737"/>
                <a:gd name="T17" fmla="*/ 284 h 1134"/>
                <a:gd name="T18" fmla="*/ 510 w 737"/>
                <a:gd name="T19" fmla="*/ 227 h 1134"/>
                <a:gd name="T20" fmla="*/ 283 w 737"/>
                <a:gd name="T21" fmla="*/ 114 h 1134"/>
                <a:gd name="T22" fmla="*/ 170 w 737"/>
                <a:gd name="T23" fmla="*/ 0 h 1134"/>
                <a:gd name="T24" fmla="*/ 170 w 737"/>
                <a:gd name="T25" fmla="*/ 114 h 1134"/>
                <a:gd name="T26" fmla="*/ 170 w 737"/>
                <a:gd name="T27" fmla="*/ 171 h 1134"/>
                <a:gd name="T28" fmla="*/ 113 w 737"/>
                <a:gd name="T29" fmla="*/ 171 h 1134"/>
                <a:gd name="T30" fmla="*/ 0 w 737"/>
                <a:gd name="T31" fmla="*/ 171 h 1134"/>
                <a:gd name="T32" fmla="*/ 56 w 737"/>
                <a:gd name="T33" fmla="*/ 284 h 1134"/>
                <a:gd name="T34" fmla="*/ 226 w 737"/>
                <a:gd name="T35" fmla="*/ 397 h 1134"/>
                <a:gd name="T36" fmla="*/ 226 w 737"/>
                <a:gd name="T37" fmla="*/ 511 h 1134"/>
                <a:gd name="T38" fmla="*/ 283 w 737"/>
                <a:gd name="T39" fmla="*/ 624 h 1134"/>
                <a:gd name="T40" fmla="*/ 397 w 737"/>
                <a:gd name="T41" fmla="*/ 624 h 1134"/>
                <a:gd name="T42" fmla="*/ 340 w 737"/>
                <a:gd name="T43" fmla="*/ 738 h 1134"/>
                <a:gd name="T44" fmla="*/ 510 w 737"/>
                <a:gd name="T45" fmla="*/ 908 h 1134"/>
                <a:gd name="T46" fmla="*/ 567 w 737"/>
                <a:gd name="T47"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7" h="1134">
                  <a:moveTo>
                    <a:pt x="567" y="1134"/>
                  </a:moveTo>
                  <a:lnTo>
                    <a:pt x="680" y="1134"/>
                  </a:lnTo>
                  <a:lnTo>
                    <a:pt x="680" y="964"/>
                  </a:lnTo>
                  <a:lnTo>
                    <a:pt x="737" y="908"/>
                  </a:lnTo>
                  <a:lnTo>
                    <a:pt x="623" y="794"/>
                  </a:lnTo>
                  <a:lnTo>
                    <a:pt x="680" y="681"/>
                  </a:lnTo>
                  <a:lnTo>
                    <a:pt x="623" y="567"/>
                  </a:lnTo>
                  <a:lnTo>
                    <a:pt x="567" y="397"/>
                  </a:lnTo>
                  <a:lnTo>
                    <a:pt x="567" y="284"/>
                  </a:lnTo>
                  <a:lnTo>
                    <a:pt x="510" y="227"/>
                  </a:lnTo>
                  <a:lnTo>
                    <a:pt x="283" y="114"/>
                  </a:lnTo>
                  <a:lnTo>
                    <a:pt x="170" y="0"/>
                  </a:lnTo>
                  <a:lnTo>
                    <a:pt x="170" y="114"/>
                  </a:lnTo>
                  <a:lnTo>
                    <a:pt x="170" y="171"/>
                  </a:lnTo>
                  <a:lnTo>
                    <a:pt x="113" y="171"/>
                  </a:lnTo>
                  <a:lnTo>
                    <a:pt x="0" y="171"/>
                  </a:lnTo>
                  <a:lnTo>
                    <a:pt x="56" y="284"/>
                  </a:lnTo>
                  <a:lnTo>
                    <a:pt x="226" y="397"/>
                  </a:lnTo>
                  <a:lnTo>
                    <a:pt x="226" y="511"/>
                  </a:lnTo>
                  <a:lnTo>
                    <a:pt x="283" y="624"/>
                  </a:lnTo>
                  <a:lnTo>
                    <a:pt x="397" y="624"/>
                  </a:lnTo>
                  <a:lnTo>
                    <a:pt x="340" y="738"/>
                  </a:lnTo>
                  <a:lnTo>
                    <a:pt x="510" y="908"/>
                  </a:lnTo>
                  <a:lnTo>
                    <a:pt x="567" y="113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53" name="Freeform 964"/>
            <p:cNvSpPr>
              <a:spLocks/>
            </p:cNvSpPr>
            <p:nvPr/>
          </p:nvSpPr>
          <p:spPr bwMode="auto">
            <a:xfrm>
              <a:off x="3692" y="4215"/>
              <a:ext cx="283" cy="227"/>
            </a:xfrm>
            <a:custGeom>
              <a:avLst/>
              <a:gdLst>
                <a:gd name="T0" fmla="*/ 0 w 283"/>
                <a:gd name="T1" fmla="*/ 56 h 227"/>
                <a:gd name="T2" fmla="*/ 0 w 283"/>
                <a:gd name="T3" fmla="*/ 0 h 227"/>
                <a:gd name="T4" fmla="*/ 178 w 283"/>
                <a:gd name="T5" fmla="*/ 110 h 227"/>
                <a:gd name="T6" fmla="*/ 283 w 283"/>
                <a:gd name="T7" fmla="*/ 170 h 227"/>
                <a:gd name="T8" fmla="*/ 227 w 283"/>
                <a:gd name="T9" fmla="*/ 227 h 227"/>
                <a:gd name="T10" fmla="*/ 113 w 283"/>
                <a:gd name="T11" fmla="*/ 170 h 227"/>
                <a:gd name="T12" fmla="*/ 0 w 283"/>
                <a:gd name="T13" fmla="*/ 56 h 227"/>
              </a:gdLst>
              <a:ahLst/>
              <a:cxnLst>
                <a:cxn ang="0">
                  <a:pos x="T0" y="T1"/>
                </a:cxn>
                <a:cxn ang="0">
                  <a:pos x="T2" y="T3"/>
                </a:cxn>
                <a:cxn ang="0">
                  <a:pos x="T4" y="T5"/>
                </a:cxn>
                <a:cxn ang="0">
                  <a:pos x="T6" y="T7"/>
                </a:cxn>
                <a:cxn ang="0">
                  <a:pos x="T8" y="T9"/>
                </a:cxn>
                <a:cxn ang="0">
                  <a:pos x="T10" y="T11"/>
                </a:cxn>
                <a:cxn ang="0">
                  <a:pos x="T12" y="T13"/>
                </a:cxn>
              </a:cxnLst>
              <a:rect l="0" t="0" r="r" b="b"/>
              <a:pathLst>
                <a:path w="283" h="227">
                  <a:moveTo>
                    <a:pt x="0" y="56"/>
                  </a:moveTo>
                  <a:lnTo>
                    <a:pt x="0" y="0"/>
                  </a:lnTo>
                  <a:lnTo>
                    <a:pt x="178" y="110"/>
                  </a:lnTo>
                  <a:lnTo>
                    <a:pt x="283" y="170"/>
                  </a:lnTo>
                  <a:lnTo>
                    <a:pt x="227" y="227"/>
                  </a:lnTo>
                  <a:lnTo>
                    <a:pt x="113" y="170"/>
                  </a:lnTo>
                  <a:lnTo>
                    <a:pt x="0" y="5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54" name="Freeform 965"/>
            <p:cNvSpPr>
              <a:spLocks/>
            </p:cNvSpPr>
            <p:nvPr/>
          </p:nvSpPr>
          <p:spPr bwMode="auto">
            <a:xfrm>
              <a:off x="3919" y="4158"/>
              <a:ext cx="680" cy="1247"/>
            </a:xfrm>
            <a:custGeom>
              <a:avLst/>
              <a:gdLst>
                <a:gd name="T0" fmla="*/ 283 w 680"/>
                <a:gd name="T1" fmla="*/ 1247 h 1247"/>
                <a:gd name="T2" fmla="*/ 397 w 680"/>
                <a:gd name="T3" fmla="*/ 1191 h 1247"/>
                <a:gd name="T4" fmla="*/ 453 w 680"/>
                <a:gd name="T5" fmla="*/ 1134 h 1247"/>
                <a:gd name="T6" fmla="*/ 453 w 680"/>
                <a:gd name="T7" fmla="*/ 1077 h 1247"/>
                <a:gd name="T8" fmla="*/ 680 w 680"/>
                <a:gd name="T9" fmla="*/ 964 h 1247"/>
                <a:gd name="T10" fmla="*/ 680 w 680"/>
                <a:gd name="T11" fmla="*/ 624 h 1247"/>
                <a:gd name="T12" fmla="*/ 510 w 680"/>
                <a:gd name="T13" fmla="*/ 567 h 1247"/>
                <a:gd name="T14" fmla="*/ 510 w 680"/>
                <a:gd name="T15" fmla="*/ 454 h 1247"/>
                <a:gd name="T16" fmla="*/ 397 w 680"/>
                <a:gd name="T17" fmla="*/ 340 h 1247"/>
                <a:gd name="T18" fmla="*/ 340 w 680"/>
                <a:gd name="T19" fmla="*/ 227 h 1247"/>
                <a:gd name="T20" fmla="*/ 340 w 680"/>
                <a:gd name="T21" fmla="*/ 113 h 1247"/>
                <a:gd name="T22" fmla="*/ 283 w 680"/>
                <a:gd name="T23" fmla="*/ 0 h 1247"/>
                <a:gd name="T24" fmla="*/ 226 w 680"/>
                <a:gd name="T25" fmla="*/ 0 h 1247"/>
                <a:gd name="T26" fmla="*/ 113 w 680"/>
                <a:gd name="T27" fmla="*/ 57 h 1247"/>
                <a:gd name="T28" fmla="*/ 56 w 680"/>
                <a:gd name="T29" fmla="*/ 113 h 1247"/>
                <a:gd name="T30" fmla="*/ 113 w 680"/>
                <a:gd name="T31" fmla="*/ 170 h 1247"/>
                <a:gd name="T32" fmla="*/ 56 w 680"/>
                <a:gd name="T33" fmla="*/ 227 h 1247"/>
                <a:gd name="T34" fmla="*/ 0 w 680"/>
                <a:gd name="T35" fmla="*/ 284 h 1247"/>
                <a:gd name="T36" fmla="*/ 113 w 680"/>
                <a:gd name="T37" fmla="*/ 340 h 1247"/>
                <a:gd name="T38" fmla="*/ 170 w 680"/>
                <a:gd name="T39" fmla="*/ 397 h 1247"/>
                <a:gd name="T40" fmla="*/ 170 w 680"/>
                <a:gd name="T41" fmla="*/ 510 h 1247"/>
                <a:gd name="T42" fmla="*/ 227 w 680"/>
                <a:gd name="T43" fmla="*/ 683 h 1247"/>
                <a:gd name="T44" fmla="*/ 283 w 680"/>
                <a:gd name="T45" fmla="*/ 794 h 1247"/>
                <a:gd name="T46" fmla="*/ 226 w 680"/>
                <a:gd name="T47" fmla="*/ 907 h 1247"/>
                <a:gd name="T48" fmla="*/ 340 w 680"/>
                <a:gd name="T49" fmla="*/ 1021 h 1247"/>
                <a:gd name="T50" fmla="*/ 283 w 680"/>
                <a:gd name="T51" fmla="*/ 1077 h 1247"/>
                <a:gd name="T52" fmla="*/ 283 w 680"/>
                <a:gd name="T53" fmla="*/ 1247 h 1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0" h="1247">
                  <a:moveTo>
                    <a:pt x="283" y="1247"/>
                  </a:moveTo>
                  <a:lnTo>
                    <a:pt x="397" y="1191"/>
                  </a:lnTo>
                  <a:lnTo>
                    <a:pt x="453" y="1134"/>
                  </a:lnTo>
                  <a:lnTo>
                    <a:pt x="453" y="1077"/>
                  </a:lnTo>
                  <a:lnTo>
                    <a:pt x="680" y="964"/>
                  </a:lnTo>
                  <a:lnTo>
                    <a:pt x="680" y="624"/>
                  </a:lnTo>
                  <a:lnTo>
                    <a:pt x="510" y="567"/>
                  </a:lnTo>
                  <a:lnTo>
                    <a:pt x="510" y="454"/>
                  </a:lnTo>
                  <a:lnTo>
                    <a:pt x="397" y="340"/>
                  </a:lnTo>
                  <a:lnTo>
                    <a:pt x="340" y="227"/>
                  </a:lnTo>
                  <a:lnTo>
                    <a:pt x="340" y="113"/>
                  </a:lnTo>
                  <a:lnTo>
                    <a:pt x="283" y="0"/>
                  </a:lnTo>
                  <a:lnTo>
                    <a:pt x="226" y="0"/>
                  </a:lnTo>
                  <a:lnTo>
                    <a:pt x="113" y="57"/>
                  </a:lnTo>
                  <a:lnTo>
                    <a:pt x="56" y="113"/>
                  </a:lnTo>
                  <a:lnTo>
                    <a:pt x="113" y="170"/>
                  </a:lnTo>
                  <a:lnTo>
                    <a:pt x="56" y="227"/>
                  </a:lnTo>
                  <a:lnTo>
                    <a:pt x="0" y="284"/>
                  </a:lnTo>
                  <a:lnTo>
                    <a:pt x="113" y="340"/>
                  </a:lnTo>
                  <a:lnTo>
                    <a:pt x="170" y="397"/>
                  </a:lnTo>
                  <a:lnTo>
                    <a:pt x="170" y="510"/>
                  </a:lnTo>
                  <a:lnTo>
                    <a:pt x="227" y="683"/>
                  </a:lnTo>
                  <a:lnTo>
                    <a:pt x="283" y="794"/>
                  </a:lnTo>
                  <a:lnTo>
                    <a:pt x="226" y="907"/>
                  </a:lnTo>
                  <a:lnTo>
                    <a:pt x="340" y="1021"/>
                  </a:lnTo>
                  <a:lnTo>
                    <a:pt x="283" y="1077"/>
                  </a:lnTo>
                  <a:lnTo>
                    <a:pt x="283" y="124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55" name="Freeform 966"/>
            <p:cNvSpPr>
              <a:spLocks/>
            </p:cNvSpPr>
            <p:nvPr/>
          </p:nvSpPr>
          <p:spPr bwMode="auto">
            <a:xfrm>
              <a:off x="3635" y="4045"/>
              <a:ext cx="510" cy="340"/>
            </a:xfrm>
            <a:custGeom>
              <a:avLst/>
              <a:gdLst>
                <a:gd name="T0" fmla="*/ 113 w 510"/>
                <a:gd name="T1" fmla="*/ 0 h 340"/>
                <a:gd name="T2" fmla="*/ 0 w 510"/>
                <a:gd name="T3" fmla="*/ 113 h 340"/>
                <a:gd name="T4" fmla="*/ 113 w 510"/>
                <a:gd name="T5" fmla="*/ 170 h 340"/>
                <a:gd name="T6" fmla="*/ 57 w 510"/>
                <a:gd name="T7" fmla="*/ 170 h 340"/>
                <a:gd name="T8" fmla="*/ 340 w 510"/>
                <a:gd name="T9" fmla="*/ 340 h 340"/>
                <a:gd name="T10" fmla="*/ 397 w 510"/>
                <a:gd name="T11" fmla="*/ 283 h 340"/>
                <a:gd name="T12" fmla="*/ 340 w 510"/>
                <a:gd name="T13" fmla="*/ 226 h 340"/>
                <a:gd name="T14" fmla="*/ 397 w 510"/>
                <a:gd name="T15" fmla="*/ 170 h 340"/>
                <a:gd name="T16" fmla="*/ 510 w 510"/>
                <a:gd name="T17" fmla="*/ 113 h 340"/>
                <a:gd name="T18" fmla="*/ 284 w 510"/>
                <a:gd name="T19" fmla="*/ 56 h 340"/>
                <a:gd name="T20" fmla="*/ 284 w 510"/>
                <a:gd name="T21" fmla="*/ 113 h 340"/>
                <a:gd name="T22" fmla="*/ 113 w 510"/>
                <a:gd name="T23" fmla="*/ 113 h 340"/>
                <a:gd name="T24" fmla="*/ 113 w 510"/>
                <a:gd name="T25"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0" h="340">
                  <a:moveTo>
                    <a:pt x="113" y="0"/>
                  </a:moveTo>
                  <a:lnTo>
                    <a:pt x="0" y="113"/>
                  </a:lnTo>
                  <a:lnTo>
                    <a:pt x="113" y="170"/>
                  </a:lnTo>
                  <a:lnTo>
                    <a:pt x="57" y="170"/>
                  </a:lnTo>
                  <a:lnTo>
                    <a:pt x="340" y="340"/>
                  </a:lnTo>
                  <a:lnTo>
                    <a:pt x="397" y="283"/>
                  </a:lnTo>
                  <a:lnTo>
                    <a:pt x="340" y="226"/>
                  </a:lnTo>
                  <a:lnTo>
                    <a:pt x="397" y="170"/>
                  </a:lnTo>
                  <a:lnTo>
                    <a:pt x="510" y="113"/>
                  </a:lnTo>
                  <a:lnTo>
                    <a:pt x="284" y="56"/>
                  </a:lnTo>
                  <a:lnTo>
                    <a:pt x="284" y="113"/>
                  </a:lnTo>
                  <a:lnTo>
                    <a:pt x="113" y="113"/>
                  </a:lnTo>
                  <a:lnTo>
                    <a:pt x="113"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56" name="Freeform 967"/>
            <p:cNvSpPr>
              <a:spLocks/>
            </p:cNvSpPr>
            <p:nvPr/>
          </p:nvSpPr>
          <p:spPr bwMode="auto">
            <a:xfrm>
              <a:off x="3805" y="4045"/>
              <a:ext cx="57" cy="56"/>
            </a:xfrm>
            <a:custGeom>
              <a:avLst/>
              <a:gdLst>
                <a:gd name="T0" fmla="*/ 0 w 57"/>
                <a:gd name="T1" fmla="*/ 0 h 56"/>
                <a:gd name="T2" fmla="*/ 0 w 57"/>
                <a:gd name="T3" fmla="*/ 56 h 56"/>
                <a:gd name="T4" fmla="*/ 57 w 57"/>
                <a:gd name="T5" fmla="*/ 56 h 56"/>
                <a:gd name="T6" fmla="*/ 57 w 57"/>
                <a:gd name="T7" fmla="*/ 0 h 56"/>
                <a:gd name="T8" fmla="*/ 0 w 57"/>
                <a:gd name="T9" fmla="*/ 0 h 56"/>
              </a:gdLst>
              <a:ahLst/>
              <a:cxnLst>
                <a:cxn ang="0">
                  <a:pos x="T0" y="T1"/>
                </a:cxn>
                <a:cxn ang="0">
                  <a:pos x="T2" y="T3"/>
                </a:cxn>
                <a:cxn ang="0">
                  <a:pos x="T4" y="T5"/>
                </a:cxn>
                <a:cxn ang="0">
                  <a:pos x="T6" y="T7"/>
                </a:cxn>
                <a:cxn ang="0">
                  <a:pos x="T8" y="T9"/>
                </a:cxn>
              </a:cxnLst>
              <a:rect l="0" t="0" r="r" b="b"/>
              <a:pathLst>
                <a:path w="57" h="56">
                  <a:moveTo>
                    <a:pt x="0" y="0"/>
                  </a:moveTo>
                  <a:lnTo>
                    <a:pt x="0" y="56"/>
                  </a:lnTo>
                  <a:lnTo>
                    <a:pt x="57" y="56"/>
                  </a:lnTo>
                  <a:lnTo>
                    <a:pt x="57" y="0"/>
                  </a:lnTo>
                  <a:lnTo>
                    <a:pt x="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57" name="Freeform 968"/>
            <p:cNvSpPr>
              <a:spLocks/>
            </p:cNvSpPr>
            <p:nvPr/>
          </p:nvSpPr>
          <p:spPr bwMode="auto">
            <a:xfrm>
              <a:off x="3862" y="3875"/>
              <a:ext cx="340" cy="283"/>
            </a:xfrm>
            <a:custGeom>
              <a:avLst/>
              <a:gdLst>
                <a:gd name="T0" fmla="*/ 57 w 340"/>
                <a:gd name="T1" fmla="*/ 0 h 283"/>
                <a:gd name="T2" fmla="*/ 0 w 340"/>
                <a:gd name="T3" fmla="*/ 113 h 283"/>
                <a:gd name="T4" fmla="*/ 57 w 340"/>
                <a:gd name="T5" fmla="*/ 226 h 283"/>
                <a:gd name="T6" fmla="*/ 283 w 340"/>
                <a:gd name="T7" fmla="*/ 283 h 283"/>
                <a:gd name="T8" fmla="*/ 340 w 340"/>
                <a:gd name="T9" fmla="*/ 283 h 283"/>
                <a:gd name="T10" fmla="*/ 340 w 340"/>
                <a:gd name="T11" fmla="*/ 226 h 283"/>
                <a:gd name="T12" fmla="*/ 283 w 340"/>
                <a:gd name="T13" fmla="*/ 170 h 283"/>
                <a:gd name="T14" fmla="*/ 283 w 340"/>
                <a:gd name="T15" fmla="*/ 113 h 283"/>
                <a:gd name="T16" fmla="*/ 170 w 340"/>
                <a:gd name="T17" fmla="*/ 56 h 283"/>
                <a:gd name="T18" fmla="*/ 113 w 340"/>
                <a:gd name="T19" fmla="*/ 113 h 283"/>
                <a:gd name="T20" fmla="*/ 113 w 340"/>
                <a:gd name="T21" fmla="*/ 56 h 283"/>
                <a:gd name="T22" fmla="*/ 57 w 340"/>
                <a:gd name="T23"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0" h="283">
                  <a:moveTo>
                    <a:pt x="57" y="0"/>
                  </a:moveTo>
                  <a:lnTo>
                    <a:pt x="0" y="113"/>
                  </a:lnTo>
                  <a:lnTo>
                    <a:pt x="57" y="226"/>
                  </a:lnTo>
                  <a:lnTo>
                    <a:pt x="283" y="283"/>
                  </a:lnTo>
                  <a:lnTo>
                    <a:pt x="340" y="283"/>
                  </a:lnTo>
                  <a:lnTo>
                    <a:pt x="340" y="226"/>
                  </a:lnTo>
                  <a:lnTo>
                    <a:pt x="283" y="170"/>
                  </a:lnTo>
                  <a:lnTo>
                    <a:pt x="283" y="113"/>
                  </a:lnTo>
                  <a:lnTo>
                    <a:pt x="170" y="56"/>
                  </a:lnTo>
                  <a:lnTo>
                    <a:pt x="113" y="113"/>
                  </a:lnTo>
                  <a:lnTo>
                    <a:pt x="113" y="56"/>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58" name="Freeform 969"/>
            <p:cNvSpPr>
              <a:spLocks/>
            </p:cNvSpPr>
            <p:nvPr/>
          </p:nvSpPr>
          <p:spPr bwMode="auto">
            <a:xfrm>
              <a:off x="3862" y="3478"/>
              <a:ext cx="1134" cy="1304"/>
            </a:xfrm>
            <a:custGeom>
              <a:avLst/>
              <a:gdLst>
                <a:gd name="T0" fmla="*/ 340 w 1134"/>
                <a:gd name="T1" fmla="*/ 0 h 1304"/>
                <a:gd name="T2" fmla="*/ 227 w 1134"/>
                <a:gd name="T3" fmla="*/ 0 h 1304"/>
                <a:gd name="T4" fmla="*/ 283 w 1134"/>
                <a:gd name="T5" fmla="*/ 56 h 1304"/>
                <a:gd name="T6" fmla="*/ 113 w 1134"/>
                <a:gd name="T7" fmla="*/ 0 h 1304"/>
                <a:gd name="T8" fmla="*/ 170 w 1134"/>
                <a:gd name="T9" fmla="*/ 113 h 1304"/>
                <a:gd name="T10" fmla="*/ 397 w 1134"/>
                <a:gd name="T11" fmla="*/ 113 h 1304"/>
                <a:gd name="T12" fmla="*/ 283 w 1134"/>
                <a:gd name="T13" fmla="*/ 170 h 1304"/>
                <a:gd name="T14" fmla="*/ 283 w 1134"/>
                <a:gd name="T15" fmla="*/ 283 h 1304"/>
                <a:gd name="T16" fmla="*/ 227 w 1134"/>
                <a:gd name="T17" fmla="*/ 170 h 1304"/>
                <a:gd name="T18" fmla="*/ 170 w 1134"/>
                <a:gd name="T19" fmla="*/ 170 h 1304"/>
                <a:gd name="T20" fmla="*/ 170 w 1134"/>
                <a:gd name="T21" fmla="*/ 226 h 1304"/>
                <a:gd name="T22" fmla="*/ 113 w 1134"/>
                <a:gd name="T23" fmla="*/ 226 h 1304"/>
                <a:gd name="T24" fmla="*/ 57 w 1134"/>
                <a:gd name="T25" fmla="*/ 56 h 1304"/>
                <a:gd name="T26" fmla="*/ 0 w 1134"/>
                <a:gd name="T27" fmla="*/ 56 h 1304"/>
                <a:gd name="T28" fmla="*/ 57 w 1134"/>
                <a:gd name="T29" fmla="*/ 340 h 1304"/>
                <a:gd name="T30" fmla="*/ 227 w 1134"/>
                <a:gd name="T31" fmla="*/ 340 h 1304"/>
                <a:gd name="T32" fmla="*/ 170 w 1134"/>
                <a:gd name="T33" fmla="*/ 397 h 1304"/>
                <a:gd name="T34" fmla="*/ 113 w 1134"/>
                <a:gd name="T35" fmla="*/ 510 h 1304"/>
                <a:gd name="T36" fmla="*/ 170 w 1134"/>
                <a:gd name="T37" fmla="*/ 453 h 1304"/>
                <a:gd name="T38" fmla="*/ 283 w 1134"/>
                <a:gd name="T39" fmla="*/ 510 h 1304"/>
                <a:gd name="T40" fmla="*/ 283 w 1134"/>
                <a:gd name="T41" fmla="*/ 567 h 1304"/>
                <a:gd name="T42" fmla="*/ 340 w 1134"/>
                <a:gd name="T43" fmla="*/ 623 h 1304"/>
                <a:gd name="T44" fmla="*/ 340 w 1134"/>
                <a:gd name="T45" fmla="*/ 680 h 1304"/>
                <a:gd name="T46" fmla="*/ 397 w 1134"/>
                <a:gd name="T47" fmla="*/ 793 h 1304"/>
                <a:gd name="T48" fmla="*/ 397 w 1134"/>
                <a:gd name="T49" fmla="*/ 907 h 1304"/>
                <a:gd name="T50" fmla="*/ 454 w 1134"/>
                <a:gd name="T51" fmla="*/ 1020 h 1304"/>
                <a:gd name="T52" fmla="*/ 567 w 1134"/>
                <a:gd name="T53" fmla="*/ 1134 h 1304"/>
                <a:gd name="T54" fmla="*/ 567 w 1134"/>
                <a:gd name="T55" fmla="*/ 1247 h 1304"/>
                <a:gd name="T56" fmla="*/ 737 w 1134"/>
                <a:gd name="T57" fmla="*/ 1304 h 1304"/>
                <a:gd name="T58" fmla="*/ 737 w 1134"/>
                <a:gd name="T59" fmla="*/ 1247 h 1304"/>
                <a:gd name="T60" fmla="*/ 850 w 1134"/>
                <a:gd name="T61" fmla="*/ 1077 h 1304"/>
                <a:gd name="T62" fmla="*/ 850 w 1134"/>
                <a:gd name="T63" fmla="*/ 1020 h 1304"/>
                <a:gd name="T64" fmla="*/ 794 w 1134"/>
                <a:gd name="T65" fmla="*/ 964 h 1304"/>
                <a:gd name="T66" fmla="*/ 794 w 1134"/>
                <a:gd name="T67" fmla="*/ 850 h 1304"/>
                <a:gd name="T68" fmla="*/ 850 w 1134"/>
                <a:gd name="T69" fmla="*/ 793 h 1304"/>
                <a:gd name="T70" fmla="*/ 794 w 1134"/>
                <a:gd name="T71" fmla="*/ 737 h 1304"/>
                <a:gd name="T72" fmla="*/ 794 w 1134"/>
                <a:gd name="T73" fmla="*/ 680 h 1304"/>
                <a:gd name="T74" fmla="*/ 850 w 1134"/>
                <a:gd name="T75" fmla="*/ 680 h 1304"/>
                <a:gd name="T76" fmla="*/ 964 w 1134"/>
                <a:gd name="T77" fmla="*/ 567 h 1304"/>
                <a:gd name="T78" fmla="*/ 1021 w 1134"/>
                <a:gd name="T79" fmla="*/ 680 h 1304"/>
                <a:gd name="T80" fmla="*/ 1134 w 1134"/>
                <a:gd name="T81" fmla="*/ 680 h 1304"/>
                <a:gd name="T82" fmla="*/ 1134 w 1134"/>
                <a:gd name="T83" fmla="*/ 510 h 1304"/>
                <a:gd name="T84" fmla="*/ 1021 w 1134"/>
                <a:gd name="T85" fmla="*/ 340 h 1304"/>
                <a:gd name="T86" fmla="*/ 964 w 1134"/>
                <a:gd name="T87" fmla="*/ 397 h 1304"/>
                <a:gd name="T88" fmla="*/ 907 w 1134"/>
                <a:gd name="T89" fmla="*/ 340 h 1304"/>
                <a:gd name="T90" fmla="*/ 907 w 1134"/>
                <a:gd name="T91" fmla="*/ 283 h 1304"/>
                <a:gd name="T92" fmla="*/ 850 w 1134"/>
                <a:gd name="T93" fmla="*/ 283 h 1304"/>
                <a:gd name="T94" fmla="*/ 794 w 1134"/>
                <a:gd name="T95" fmla="*/ 226 h 1304"/>
                <a:gd name="T96" fmla="*/ 794 w 1134"/>
                <a:gd name="T97" fmla="*/ 56 h 1304"/>
                <a:gd name="T98" fmla="*/ 624 w 1134"/>
                <a:gd name="T99" fmla="*/ 113 h 1304"/>
                <a:gd name="T100" fmla="*/ 516 w 1134"/>
                <a:gd name="T101" fmla="*/ 56 h 1304"/>
                <a:gd name="T102" fmla="*/ 340 w 1134"/>
                <a:gd name="T103"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4" h="1304">
                  <a:moveTo>
                    <a:pt x="340" y="0"/>
                  </a:moveTo>
                  <a:lnTo>
                    <a:pt x="227" y="0"/>
                  </a:lnTo>
                  <a:lnTo>
                    <a:pt x="283" y="56"/>
                  </a:lnTo>
                  <a:lnTo>
                    <a:pt x="113" y="0"/>
                  </a:lnTo>
                  <a:lnTo>
                    <a:pt x="170" y="113"/>
                  </a:lnTo>
                  <a:lnTo>
                    <a:pt x="397" y="113"/>
                  </a:lnTo>
                  <a:lnTo>
                    <a:pt x="283" y="170"/>
                  </a:lnTo>
                  <a:lnTo>
                    <a:pt x="283" y="283"/>
                  </a:lnTo>
                  <a:lnTo>
                    <a:pt x="227" y="170"/>
                  </a:lnTo>
                  <a:lnTo>
                    <a:pt x="170" y="170"/>
                  </a:lnTo>
                  <a:lnTo>
                    <a:pt x="170" y="226"/>
                  </a:lnTo>
                  <a:lnTo>
                    <a:pt x="113" y="226"/>
                  </a:lnTo>
                  <a:lnTo>
                    <a:pt x="57" y="56"/>
                  </a:lnTo>
                  <a:lnTo>
                    <a:pt x="0" y="56"/>
                  </a:lnTo>
                  <a:lnTo>
                    <a:pt x="57" y="340"/>
                  </a:lnTo>
                  <a:lnTo>
                    <a:pt x="227" y="340"/>
                  </a:lnTo>
                  <a:lnTo>
                    <a:pt x="170" y="397"/>
                  </a:lnTo>
                  <a:lnTo>
                    <a:pt x="113" y="510"/>
                  </a:lnTo>
                  <a:lnTo>
                    <a:pt x="170" y="453"/>
                  </a:lnTo>
                  <a:lnTo>
                    <a:pt x="283" y="510"/>
                  </a:lnTo>
                  <a:lnTo>
                    <a:pt x="283" y="567"/>
                  </a:lnTo>
                  <a:lnTo>
                    <a:pt x="340" y="623"/>
                  </a:lnTo>
                  <a:lnTo>
                    <a:pt x="340" y="680"/>
                  </a:lnTo>
                  <a:lnTo>
                    <a:pt x="397" y="793"/>
                  </a:lnTo>
                  <a:lnTo>
                    <a:pt x="397" y="907"/>
                  </a:lnTo>
                  <a:lnTo>
                    <a:pt x="454" y="1020"/>
                  </a:lnTo>
                  <a:lnTo>
                    <a:pt x="567" y="1134"/>
                  </a:lnTo>
                  <a:lnTo>
                    <a:pt x="567" y="1247"/>
                  </a:lnTo>
                  <a:lnTo>
                    <a:pt x="737" y="1304"/>
                  </a:lnTo>
                  <a:lnTo>
                    <a:pt x="737" y="1247"/>
                  </a:lnTo>
                  <a:lnTo>
                    <a:pt x="850" y="1077"/>
                  </a:lnTo>
                  <a:lnTo>
                    <a:pt x="850" y="1020"/>
                  </a:lnTo>
                  <a:lnTo>
                    <a:pt x="794" y="964"/>
                  </a:lnTo>
                  <a:lnTo>
                    <a:pt x="794" y="850"/>
                  </a:lnTo>
                  <a:lnTo>
                    <a:pt x="850" y="793"/>
                  </a:lnTo>
                  <a:lnTo>
                    <a:pt x="794" y="737"/>
                  </a:lnTo>
                  <a:lnTo>
                    <a:pt x="794" y="680"/>
                  </a:lnTo>
                  <a:lnTo>
                    <a:pt x="850" y="680"/>
                  </a:lnTo>
                  <a:lnTo>
                    <a:pt x="964" y="567"/>
                  </a:lnTo>
                  <a:lnTo>
                    <a:pt x="1021" y="680"/>
                  </a:lnTo>
                  <a:lnTo>
                    <a:pt x="1134" y="680"/>
                  </a:lnTo>
                  <a:lnTo>
                    <a:pt x="1134" y="510"/>
                  </a:lnTo>
                  <a:lnTo>
                    <a:pt x="1021" y="340"/>
                  </a:lnTo>
                  <a:lnTo>
                    <a:pt x="964" y="397"/>
                  </a:lnTo>
                  <a:lnTo>
                    <a:pt x="907" y="340"/>
                  </a:lnTo>
                  <a:lnTo>
                    <a:pt x="907" y="283"/>
                  </a:lnTo>
                  <a:lnTo>
                    <a:pt x="850" y="283"/>
                  </a:lnTo>
                  <a:lnTo>
                    <a:pt x="794" y="226"/>
                  </a:lnTo>
                  <a:lnTo>
                    <a:pt x="794" y="56"/>
                  </a:lnTo>
                  <a:lnTo>
                    <a:pt x="624" y="113"/>
                  </a:lnTo>
                  <a:lnTo>
                    <a:pt x="516" y="56"/>
                  </a:lnTo>
                  <a:lnTo>
                    <a:pt x="34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59" name="Freeform 1049"/>
            <p:cNvSpPr>
              <a:spLocks/>
            </p:cNvSpPr>
            <p:nvPr/>
          </p:nvSpPr>
          <p:spPr bwMode="auto">
            <a:xfrm>
              <a:off x="3068" y="5009"/>
              <a:ext cx="170" cy="170"/>
            </a:xfrm>
            <a:custGeom>
              <a:avLst/>
              <a:gdLst>
                <a:gd name="T0" fmla="*/ 57 w 170"/>
                <a:gd name="T1" fmla="*/ 0 h 170"/>
                <a:gd name="T2" fmla="*/ 0 w 170"/>
                <a:gd name="T3" fmla="*/ 56 h 170"/>
                <a:gd name="T4" fmla="*/ 0 w 170"/>
                <a:gd name="T5" fmla="*/ 113 h 170"/>
                <a:gd name="T6" fmla="*/ 57 w 170"/>
                <a:gd name="T7" fmla="*/ 170 h 170"/>
                <a:gd name="T8" fmla="*/ 113 w 170"/>
                <a:gd name="T9" fmla="*/ 170 h 170"/>
                <a:gd name="T10" fmla="*/ 170 w 170"/>
                <a:gd name="T11" fmla="*/ 56 h 170"/>
                <a:gd name="T12" fmla="*/ 113 w 170"/>
                <a:gd name="T13" fmla="*/ 0 h 170"/>
                <a:gd name="T14" fmla="*/ 57 w 170"/>
                <a:gd name="T15" fmla="*/ 0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0" h="170">
                  <a:moveTo>
                    <a:pt x="57" y="0"/>
                  </a:moveTo>
                  <a:lnTo>
                    <a:pt x="0" y="56"/>
                  </a:lnTo>
                  <a:lnTo>
                    <a:pt x="0" y="113"/>
                  </a:lnTo>
                  <a:lnTo>
                    <a:pt x="57" y="170"/>
                  </a:lnTo>
                  <a:lnTo>
                    <a:pt x="113" y="170"/>
                  </a:lnTo>
                  <a:lnTo>
                    <a:pt x="170" y="56"/>
                  </a:lnTo>
                  <a:lnTo>
                    <a:pt x="113" y="0"/>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60" name="Freeform 1050"/>
            <p:cNvSpPr>
              <a:spLocks/>
            </p:cNvSpPr>
            <p:nvPr/>
          </p:nvSpPr>
          <p:spPr bwMode="auto">
            <a:xfrm>
              <a:off x="2898" y="5065"/>
              <a:ext cx="567" cy="681"/>
            </a:xfrm>
            <a:custGeom>
              <a:avLst/>
              <a:gdLst>
                <a:gd name="T0" fmla="*/ 170 w 567"/>
                <a:gd name="T1" fmla="*/ 0 h 681"/>
                <a:gd name="T2" fmla="*/ 0 w 567"/>
                <a:gd name="T3" fmla="*/ 114 h 681"/>
                <a:gd name="T4" fmla="*/ 57 w 567"/>
                <a:gd name="T5" fmla="*/ 170 h 681"/>
                <a:gd name="T6" fmla="*/ 57 w 567"/>
                <a:gd name="T7" fmla="*/ 227 h 681"/>
                <a:gd name="T8" fmla="*/ 227 w 567"/>
                <a:gd name="T9" fmla="*/ 567 h 681"/>
                <a:gd name="T10" fmla="*/ 227 w 567"/>
                <a:gd name="T11" fmla="*/ 624 h 681"/>
                <a:gd name="T12" fmla="*/ 283 w 567"/>
                <a:gd name="T13" fmla="*/ 681 h 681"/>
                <a:gd name="T14" fmla="*/ 340 w 567"/>
                <a:gd name="T15" fmla="*/ 624 h 681"/>
                <a:gd name="T16" fmla="*/ 454 w 567"/>
                <a:gd name="T17" fmla="*/ 567 h 681"/>
                <a:gd name="T18" fmla="*/ 510 w 567"/>
                <a:gd name="T19" fmla="*/ 567 h 681"/>
                <a:gd name="T20" fmla="*/ 510 w 567"/>
                <a:gd name="T21" fmla="*/ 511 h 681"/>
                <a:gd name="T22" fmla="*/ 567 w 567"/>
                <a:gd name="T23" fmla="*/ 454 h 681"/>
                <a:gd name="T24" fmla="*/ 567 w 567"/>
                <a:gd name="T25" fmla="*/ 397 h 681"/>
                <a:gd name="T26" fmla="*/ 510 w 567"/>
                <a:gd name="T27" fmla="*/ 397 h 681"/>
                <a:gd name="T28" fmla="*/ 510 w 567"/>
                <a:gd name="T29" fmla="*/ 340 h 681"/>
                <a:gd name="T30" fmla="*/ 454 w 567"/>
                <a:gd name="T31" fmla="*/ 284 h 681"/>
                <a:gd name="T32" fmla="*/ 454 w 567"/>
                <a:gd name="T33" fmla="*/ 227 h 681"/>
                <a:gd name="T34" fmla="*/ 397 w 567"/>
                <a:gd name="T35" fmla="*/ 57 h 681"/>
                <a:gd name="T36" fmla="*/ 283 w 567"/>
                <a:gd name="T37" fmla="*/ 114 h 681"/>
                <a:gd name="T38" fmla="*/ 227 w 567"/>
                <a:gd name="T39" fmla="*/ 114 h 681"/>
                <a:gd name="T40" fmla="*/ 170 w 567"/>
                <a:gd name="T41" fmla="*/ 57 h 681"/>
                <a:gd name="T42" fmla="*/ 170 w 567"/>
                <a:gd name="T43"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7" h="681">
                  <a:moveTo>
                    <a:pt x="170" y="0"/>
                  </a:moveTo>
                  <a:lnTo>
                    <a:pt x="0" y="114"/>
                  </a:lnTo>
                  <a:lnTo>
                    <a:pt x="57" y="170"/>
                  </a:lnTo>
                  <a:lnTo>
                    <a:pt x="57" y="227"/>
                  </a:lnTo>
                  <a:lnTo>
                    <a:pt x="227" y="567"/>
                  </a:lnTo>
                  <a:lnTo>
                    <a:pt x="227" y="624"/>
                  </a:lnTo>
                  <a:lnTo>
                    <a:pt x="283" y="681"/>
                  </a:lnTo>
                  <a:lnTo>
                    <a:pt x="340" y="624"/>
                  </a:lnTo>
                  <a:lnTo>
                    <a:pt x="454" y="567"/>
                  </a:lnTo>
                  <a:lnTo>
                    <a:pt x="510" y="567"/>
                  </a:lnTo>
                  <a:lnTo>
                    <a:pt x="510" y="511"/>
                  </a:lnTo>
                  <a:lnTo>
                    <a:pt x="567" y="454"/>
                  </a:lnTo>
                  <a:lnTo>
                    <a:pt x="567" y="397"/>
                  </a:lnTo>
                  <a:lnTo>
                    <a:pt x="510" y="397"/>
                  </a:lnTo>
                  <a:lnTo>
                    <a:pt x="510" y="340"/>
                  </a:lnTo>
                  <a:lnTo>
                    <a:pt x="454" y="284"/>
                  </a:lnTo>
                  <a:lnTo>
                    <a:pt x="454" y="227"/>
                  </a:lnTo>
                  <a:lnTo>
                    <a:pt x="397" y="57"/>
                  </a:lnTo>
                  <a:lnTo>
                    <a:pt x="283" y="114"/>
                  </a:lnTo>
                  <a:lnTo>
                    <a:pt x="227" y="114"/>
                  </a:lnTo>
                  <a:lnTo>
                    <a:pt x="170" y="5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grpSp>
      <p:grpSp>
        <p:nvGrpSpPr>
          <p:cNvPr id="61" name="Group 319"/>
          <p:cNvGrpSpPr>
            <a:grpSpLocks noChangeAspect="1"/>
          </p:cNvGrpSpPr>
          <p:nvPr/>
        </p:nvGrpSpPr>
        <p:grpSpPr bwMode="auto">
          <a:xfrm>
            <a:off x="-1090112" y="3358357"/>
            <a:ext cx="817529" cy="1025613"/>
            <a:chOff x="-472" y="359"/>
            <a:chExt cx="7644" cy="12900"/>
          </a:xfrm>
          <a:solidFill>
            <a:schemeClr val="accent1"/>
          </a:solidFill>
        </p:grpSpPr>
        <p:sp>
          <p:nvSpPr>
            <p:cNvPr id="62" name="Freeform 257"/>
            <p:cNvSpPr>
              <a:spLocks/>
            </p:cNvSpPr>
            <p:nvPr/>
          </p:nvSpPr>
          <p:spPr bwMode="auto">
            <a:xfrm>
              <a:off x="1763" y="1550"/>
              <a:ext cx="1474" cy="1077"/>
            </a:xfrm>
            <a:custGeom>
              <a:avLst/>
              <a:gdLst>
                <a:gd name="T0" fmla="*/ 907 w 1474"/>
                <a:gd name="T1" fmla="*/ 0 h 1077"/>
                <a:gd name="T2" fmla="*/ 907 w 1474"/>
                <a:gd name="T3" fmla="*/ 227 h 1077"/>
                <a:gd name="T4" fmla="*/ 454 w 1474"/>
                <a:gd name="T5" fmla="*/ 453 h 1077"/>
                <a:gd name="T6" fmla="*/ 340 w 1474"/>
                <a:gd name="T7" fmla="*/ 623 h 1077"/>
                <a:gd name="T8" fmla="*/ 57 w 1474"/>
                <a:gd name="T9" fmla="*/ 737 h 1077"/>
                <a:gd name="T10" fmla="*/ 0 w 1474"/>
                <a:gd name="T11" fmla="*/ 907 h 1077"/>
                <a:gd name="T12" fmla="*/ 113 w 1474"/>
                <a:gd name="T13" fmla="*/ 1020 h 1077"/>
                <a:gd name="T14" fmla="*/ 454 w 1474"/>
                <a:gd name="T15" fmla="*/ 850 h 1077"/>
                <a:gd name="T16" fmla="*/ 227 w 1474"/>
                <a:gd name="T17" fmla="*/ 1077 h 1077"/>
                <a:gd name="T18" fmla="*/ 794 w 1474"/>
                <a:gd name="T19" fmla="*/ 907 h 1077"/>
                <a:gd name="T20" fmla="*/ 907 w 1474"/>
                <a:gd name="T21" fmla="*/ 1077 h 1077"/>
                <a:gd name="T22" fmla="*/ 1304 w 1474"/>
                <a:gd name="T23" fmla="*/ 850 h 1077"/>
                <a:gd name="T24" fmla="*/ 1474 w 1474"/>
                <a:gd name="T25" fmla="*/ 623 h 1077"/>
                <a:gd name="T26" fmla="*/ 1304 w 1474"/>
                <a:gd name="T27" fmla="*/ 340 h 1077"/>
                <a:gd name="T28" fmla="*/ 1134 w 1474"/>
                <a:gd name="T29" fmla="*/ 283 h 1077"/>
                <a:gd name="T30" fmla="*/ 1134 w 1474"/>
                <a:gd name="T31" fmla="*/ 170 h 1077"/>
                <a:gd name="T32" fmla="*/ 907 w 1474"/>
                <a:gd name="T33" fmla="*/ 0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74" h="1077">
                  <a:moveTo>
                    <a:pt x="907" y="0"/>
                  </a:moveTo>
                  <a:lnTo>
                    <a:pt x="907" y="227"/>
                  </a:lnTo>
                  <a:lnTo>
                    <a:pt x="454" y="453"/>
                  </a:lnTo>
                  <a:lnTo>
                    <a:pt x="340" y="623"/>
                  </a:lnTo>
                  <a:lnTo>
                    <a:pt x="57" y="737"/>
                  </a:lnTo>
                  <a:lnTo>
                    <a:pt x="0" y="907"/>
                  </a:lnTo>
                  <a:lnTo>
                    <a:pt x="113" y="1020"/>
                  </a:lnTo>
                  <a:lnTo>
                    <a:pt x="454" y="850"/>
                  </a:lnTo>
                  <a:lnTo>
                    <a:pt x="227" y="1077"/>
                  </a:lnTo>
                  <a:lnTo>
                    <a:pt x="794" y="907"/>
                  </a:lnTo>
                  <a:lnTo>
                    <a:pt x="907" y="1077"/>
                  </a:lnTo>
                  <a:lnTo>
                    <a:pt x="1304" y="850"/>
                  </a:lnTo>
                  <a:lnTo>
                    <a:pt x="1474" y="623"/>
                  </a:lnTo>
                  <a:lnTo>
                    <a:pt x="1304" y="340"/>
                  </a:lnTo>
                  <a:lnTo>
                    <a:pt x="1134" y="283"/>
                  </a:lnTo>
                  <a:lnTo>
                    <a:pt x="1134" y="170"/>
                  </a:lnTo>
                  <a:lnTo>
                    <a:pt x="90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63" name="Freeform 258"/>
            <p:cNvSpPr>
              <a:spLocks/>
            </p:cNvSpPr>
            <p:nvPr/>
          </p:nvSpPr>
          <p:spPr bwMode="auto">
            <a:xfrm>
              <a:off x="2670" y="813"/>
              <a:ext cx="1417" cy="1360"/>
            </a:xfrm>
            <a:custGeom>
              <a:avLst/>
              <a:gdLst>
                <a:gd name="T0" fmla="*/ 0 w 1418"/>
                <a:gd name="T1" fmla="*/ 737 h 1360"/>
                <a:gd name="T2" fmla="*/ 227 w 1418"/>
                <a:gd name="T3" fmla="*/ 907 h 1360"/>
                <a:gd name="T4" fmla="*/ 227 w 1418"/>
                <a:gd name="T5" fmla="*/ 1020 h 1360"/>
                <a:gd name="T6" fmla="*/ 397 w 1418"/>
                <a:gd name="T7" fmla="*/ 1077 h 1360"/>
                <a:gd name="T8" fmla="*/ 567 w 1418"/>
                <a:gd name="T9" fmla="*/ 1360 h 1360"/>
                <a:gd name="T10" fmla="*/ 1021 w 1418"/>
                <a:gd name="T11" fmla="*/ 1020 h 1360"/>
                <a:gd name="T12" fmla="*/ 1304 w 1418"/>
                <a:gd name="T13" fmla="*/ 964 h 1360"/>
                <a:gd name="T14" fmla="*/ 1304 w 1418"/>
                <a:gd name="T15" fmla="*/ 793 h 1360"/>
                <a:gd name="T16" fmla="*/ 1191 w 1418"/>
                <a:gd name="T17" fmla="*/ 680 h 1360"/>
                <a:gd name="T18" fmla="*/ 1418 w 1418"/>
                <a:gd name="T19" fmla="*/ 226 h 1360"/>
                <a:gd name="T20" fmla="*/ 1191 w 1418"/>
                <a:gd name="T21" fmla="*/ 56 h 1360"/>
                <a:gd name="T22" fmla="*/ 964 w 1418"/>
                <a:gd name="T23" fmla="*/ 0 h 1360"/>
                <a:gd name="T24" fmla="*/ 737 w 1418"/>
                <a:gd name="T25" fmla="*/ 453 h 1360"/>
                <a:gd name="T26" fmla="*/ 567 w 1418"/>
                <a:gd name="T27" fmla="*/ 567 h 1360"/>
                <a:gd name="T28" fmla="*/ 170 w 1418"/>
                <a:gd name="T29" fmla="*/ 510 h 1360"/>
                <a:gd name="T30" fmla="*/ 0 w 1418"/>
                <a:gd name="T31" fmla="*/ 567 h 1360"/>
                <a:gd name="T32" fmla="*/ 0 w 1418"/>
                <a:gd name="T33" fmla="*/ 737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8" h="1360">
                  <a:moveTo>
                    <a:pt x="0" y="737"/>
                  </a:moveTo>
                  <a:lnTo>
                    <a:pt x="227" y="907"/>
                  </a:lnTo>
                  <a:lnTo>
                    <a:pt x="227" y="1020"/>
                  </a:lnTo>
                  <a:lnTo>
                    <a:pt x="397" y="1077"/>
                  </a:lnTo>
                  <a:lnTo>
                    <a:pt x="567" y="1360"/>
                  </a:lnTo>
                  <a:lnTo>
                    <a:pt x="1021" y="1020"/>
                  </a:lnTo>
                  <a:lnTo>
                    <a:pt x="1304" y="964"/>
                  </a:lnTo>
                  <a:lnTo>
                    <a:pt x="1304" y="793"/>
                  </a:lnTo>
                  <a:lnTo>
                    <a:pt x="1191" y="680"/>
                  </a:lnTo>
                  <a:lnTo>
                    <a:pt x="1418" y="226"/>
                  </a:lnTo>
                  <a:lnTo>
                    <a:pt x="1191" y="56"/>
                  </a:lnTo>
                  <a:lnTo>
                    <a:pt x="964" y="0"/>
                  </a:lnTo>
                  <a:lnTo>
                    <a:pt x="737" y="453"/>
                  </a:lnTo>
                  <a:lnTo>
                    <a:pt x="567" y="567"/>
                  </a:lnTo>
                  <a:lnTo>
                    <a:pt x="170" y="510"/>
                  </a:lnTo>
                  <a:lnTo>
                    <a:pt x="0" y="567"/>
                  </a:lnTo>
                  <a:lnTo>
                    <a:pt x="0" y="73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64" name="Freeform 260"/>
            <p:cNvSpPr>
              <a:spLocks/>
            </p:cNvSpPr>
            <p:nvPr/>
          </p:nvSpPr>
          <p:spPr bwMode="auto">
            <a:xfrm>
              <a:off x="3862" y="359"/>
              <a:ext cx="1417" cy="1474"/>
            </a:xfrm>
            <a:custGeom>
              <a:avLst/>
              <a:gdLst>
                <a:gd name="T0" fmla="*/ 113 w 1417"/>
                <a:gd name="T1" fmla="*/ 1418 h 1474"/>
                <a:gd name="T2" fmla="*/ 113 w 1417"/>
                <a:gd name="T3" fmla="*/ 1247 h 1474"/>
                <a:gd name="T4" fmla="*/ 0 w 1417"/>
                <a:gd name="T5" fmla="*/ 1134 h 1474"/>
                <a:gd name="T6" fmla="*/ 227 w 1417"/>
                <a:gd name="T7" fmla="*/ 680 h 1474"/>
                <a:gd name="T8" fmla="*/ 340 w 1417"/>
                <a:gd name="T9" fmla="*/ 510 h 1474"/>
                <a:gd name="T10" fmla="*/ 510 w 1417"/>
                <a:gd name="T11" fmla="*/ 567 h 1474"/>
                <a:gd name="T12" fmla="*/ 737 w 1417"/>
                <a:gd name="T13" fmla="*/ 454 h 1474"/>
                <a:gd name="T14" fmla="*/ 680 w 1417"/>
                <a:gd name="T15" fmla="*/ 340 h 1474"/>
                <a:gd name="T16" fmla="*/ 794 w 1417"/>
                <a:gd name="T17" fmla="*/ 227 h 1474"/>
                <a:gd name="T18" fmla="*/ 964 w 1417"/>
                <a:gd name="T19" fmla="*/ 227 h 1474"/>
                <a:gd name="T20" fmla="*/ 1021 w 1417"/>
                <a:gd name="T21" fmla="*/ 0 h 1474"/>
                <a:gd name="T22" fmla="*/ 1247 w 1417"/>
                <a:gd name="T23" fmla="*/ 0 h 1474"/>
                <a:gd name="T24" fmla="*/ 1247 w 1417"/>
                <a:gd name="T25" fmla="*/ 284 h 1474"/>
                <a:gd name="T26" fmla="*/ 1417 w 1417"/>
                <a:gd name="T27" fmla="*/ 397 h 1474"/>
                <a:gd name="T28" fmla="*/ 1134 w 1417"/>
                <a:gd name="T29" fmla="*/ 1021 h 1474"/>
                <a:gd name="T30" fmla="*/ 1021 w 1417"/>
                <a:gd name="T31" fmla="*/ 1077 h 1474"/>
                <a:gd name="T32" fmla="*/ 624 w 1417"/>
                <a:gd name="T33" fmla="*/ 1077 h 1474"/>
                <a:gd name="T34" fmla="*/ 454 w 1417"/>
                <a:gd name="T35" fmla="*/ 1134 h 1474"/>
                <a:gd name="T36" fmla="*/ 340 w 1417"/>
                <a:gd name="T37" fmla="*/ 1474 h 1474"/>
                <a:gd name="T38" fmla="*/ 113 w 1417"/>
                <a:gd name="T39" fmla="*/ 1418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7" h="1474">
                  <a:moveTo>
                    <a:pt x="113" y="1418"/>
                  </a:moveTo>
                  <a:lnTo>
                    <a:pt x="113" y="1247"/>
                  </a:lnTo>
                  <a:lnTo>
                    <a:pt x="0" y="1134"/>
                  </a:lnTo>
                  <a:lnTo>
                    <a:pt x="227" y="680"/>
                  </a:lnTo>
                  <a:lnTo>
                    <a:pt x="340" y="510"/>
                  </a:lnTo>
                  <a:lnTo>
                    <a:pt x="510" y="567"/>
                  </a:lnTo>
                  <a:lnTo>
                    <a:pt x="737" y="454"/>
                  </a:lnTo>
                  <a:lnTo>
                    <a:pt x="680" y="340"/>
                  </a:lnTo>
                  <a:lnTo>
                    <a:pt x="794" y="227"/>
                  </a:lnTo>
                  <a:lnTo>
                    <a:pt x="964" y="227"/>
                  </a:lnTo>
                  <a:lnTo>
                    <a:pt x="1021" y="0"/>
                  </a:lnTo>
                  <a:lnTo>
                    <a:pt x="1247" y="0"/>
                  </a:lnTo>
                  <a:lnTo>
                    <a:pt x="1247" y="284"/>
                  </a:lnTo>
                  <a:lnTo>
                    <a:pt x="1417" y="397"/>
                  </a:lnTo>
                  <a:lnTo>
                    <a:pt x="1134" y="1021"/>
                  </a:lnTo>
                  <a:lnTo>
                    <a:pt x="1021" y="1077"/>
                  </a:lnTo>
                  <a:lnTo>
                    <a:pt x="624" y="1077"/>
                  </a:lnTo>
                  <a:lnTo>
                    <a:pt x="454" y="1134"/>
                  </a:lnTo>
                  <a:lnTo>
                    <a:pt x="340" y="1474"/>
                  </a:lnTo>
                  <a:lnTo>
                    <a:pt x="113" y="1418"/>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65" name="Freeform 264"/>
            <p:cNvSpPr>
              <a:spLocks/>
            </p:cNvSpPr>
            <p:nvPr/>
          </p:nvSpPr>
          <p:spPr bwMode="auto">
            <a:xfrm>
              <a:off x="3011" y="2173"/>
              <a:ext cx="624" cy="681"/>
            </a:xfrm>
            <a:custGeom>
              <a:avLst/>
              <a:gdLst>
                <a:gd name="T0" fmla="*/ 227 w 624"/>
                <a:gd name="T1" fmla="*/ 0 h 681"/>
                <a:gd name="T2" fmla="*/ 57 w 624"/>
                <a:gd name="T3" fmla="*/ 227 h 681"/>
                <a:gd name="T4" fmla="*/ 0 w 624"/>
                <a:gd name="T5" fmla="*/ 454 h 681"/>
                <a:gd name="T6" fmla="*/ 227 w 624"/>
                <a:gd name="T7" fmla="*/ 681 h 681"/>
                <a:gd name="T8" fmla="*/ 454 w 624"/>
                <a:gd name="T9" fmla="*/ 624 h 681"/>
                <a:gd name="T10" fmla="*/ 567 w 624"/>
                <a:gd name="T11" fmla="*/ 341 h 681"/>
                <a:gd name="T12" fmla="*/ 624 w 624"/>
                <a:gd name="T13" fmla="*/ 341 h 681"/>
                <a:gd name="T14" fmla="*/ 624 w 624"/>
                <a:gd name="T15" fmla="*/ 114 h 681"/>
                <a:gd name="T16" fmla="*/ 454 w 624"/>
                <a:gd name="T17" fmla="*/ 171 h 681"/>
                <a:gd name="T18" fmla="*/ 227 w 624"/>
                <a:gd name="T19"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81">
                  <a:moveTo>
                    <a:pt x="227" y="0"/>
                  </a:moveTo>
                  <a:lnTo>
                    <a:pt x="57" y="227"/>
                  </a:lnTo>
                  <a:lnTo>
                    <a:pt x="0" y="454"/>
                  </a:lnTo>
                  <a:lnTo>
                    <a:pt x="227" y="681"/>
                  </a:lnTo>
                  <a:lnTo>
                    <a:pt x="454" y="624"/>
                  </a:lnTo>
                  <a:lnTo>
                    <a:pt x="567" y="341"/>
                  </a:lnTo>
                  <a:lnTo>
                    <a:pt x="624" y="341"/>
                  </a:lnTo>
                  <a:lnTo>
                    <a:pt x="624" y="114"/>
                  </a:lnTo>
                  <a:lnTo>
                    <a:pt x="454" y="171"/>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66" name="Freeform 265"/>
            <p:cNvSpPr>
              <a:spLocks/>
            </p:cNvSpPr>
            <p:nvPr/>
          </p:nvSpPr>
          <p:spPr bwMode="auto">
            <a:xfrm>
              <a:off x="5981" y="12239"/>
              <a:ext cx="1191" cy="1020"/>
            </a:xfrm>
            <a:custGeom>
              <a:avLst/>
              <a:gdLst>
                <a:gd name="T0" fmla="*/ 227 w 1191"/>
                <a:gd name="T1" fmla="*/ 1020 h 1020"/>
                <a:gd name="T2" fmla="*/ 340 w 1191"/>
                <a:gd name="T3" fmla="*/ 737 h 1020"/>
                <a:gd name="T4" fmla="*/ 397 w 1191"/>
                <a:gd name="T5" fmla="*/ 737 h 1020"/>
                <a:gd name="T6" fmla="*/ 397 w 1191"/>
                <a:gd name="T7" fmla="*/ 510 h 1020"/>
                <a:gd name="T8" fmla="*/ 227 w 1191"/>
                <a:gd name="T9" fmla="*/ 567 h 1020"/>
                <a:gd name="T10" fmla="*/ 0 w 1191"/>
                <a:gd name="T11" fmla="*/ 396 h 1020"/>
                <a:gd name="T12" fmla="*/ 454 w 1191"/>
                <a:gd name="T13" fmla="*/ 56 h 1020"/>
                <a:gd name="T14" fmla="*/ 737 w 1191"/>
                <a:gd name="T15" fmla="*/ 0 h 1020"/>
                <a:gd name="T16" fmla="*/ 964 w 1191"/>
                <a:gd name="T17" fmla="*/ 56 h 1020"/>
                <a:gd name="T18" fmla="*/ 1134 w 1191"/>
                <a:gd name="T19" fmla="*/ 113 h 1020"/>
                <a:gd name="T20" fmla="*/ 1134 w 1191"/>
                <a:gd name="T21" fmla="*/ 283 h 1020"/>
                <a:gd name="T22" fmla="*/ 1078 w 1191"/>
                <a:gd name="T23" fmla="*/ 396 h 1020"/>
                <a:gd name="T24" fmla="*/ 1191 w 1191"/>
                <a:gd name="T25" fmla="*/ 680 h 1020"/>
                <a:gd name="T26" fmla="*/ 1191 w 1191"/>
                <a:gd name="T27" fmla="*/ 793 h 1020"/>
                <a:gd name="T28" fmla="*/ 567 w 1191"/>
                <a:gd name="T29" fmla="*/ 793 h 1020"/>
                <a:gd name="T30" fmla="*/ 227 w 1191"/>
                <a:gd name="T31"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1" h="1020">
                  <a:moveTo>
                    <a:pt x="227" y="1020"/>
                  </a:moveTo>
                  <a:lnTo>
                    <a:pt x="340" y="737"/>
                  </a:lnTo>
                  <a:lnTo>
                    <a:pt x="397" y="737"/>
                  </a:lnTo>
                  <a:lnTo>
                    <a:pt x="397" y="510"/>
                  </a:lnTo>
                  <a:lnTo>
                    <a:pt x="227" y="567"/>
                  </a:lnTo>
                  <a:lnTo>
                    <a:pt x="0" y="396"/>
                  </a:lnTo>
                  <a:lnTo>
                    <a:pt x="454" y="56"/>
                  </a:lnTo>
                  <a:lnTo>
                    <a:pt x="737" y="0"/>
                  </a:lnTo>
                  <a:lnTo>
                    <a:pt x="964" y="56"/>
                  </a:lnTo>
                  <a:lnTo>
                    <a:pt x="1134" y="113"/>
                  </a:lnTo>
                  <a:lnTo>
                    <a:pt x="1134" y="283"/>
                  </a:lnTo>
                  <a:lnTo>
                    <a:pt x="1078" y="396"/>
                  </a:lnTo>
                  <a:lnTo>
                    <a:pt x="1191" y="680"/>
                  </a:lnTo>
                  <a:lnTo>
                    <a:pt x="1191" y="793"/>
                  </a:lnTo>
                  <a:lnTo>
                    <a:pt x="567" y="793"/>
                  </a:lnTo>
                  <a:lnTo>
                    <a:pt x="227" y="102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67" name="Freeform 266"/>
            <p:cNvSpPr>
              <a:spLocks/>
            </p:cNvSpPr>
            <p:nvPr/>
          </p:nvSpPr>
          <p:spPr bwMode="auto">
            <a:xfrm>
              <a:off x="4202" y="1436"/>
              <a:ext cx="624" cy="1134"/>
            </a:xfrm>
            <a:custGeom>
              <a:avLst/>
              <a:gdLst>
                <a:gd name="T0" fmla="*/ 227 w 624"/>
                <a:gd name="T1" fmla="*/ 1134 h 1134"/>
                <a:gd name="T2" fmla="*/ 227 w 624"/>
                <a:gd name="T3" fmla="*/ 1021 h 1134"/>
                <a:gd name="T4" fmla="*/ 114 w 624"/>
                <a:gd name="T5" fmla="*/ 737 h 1134"/>
                <a:gd name="T6" fmla="*/ 170 w 624"/>
                <a:gd name="T7" fmla="*/ 624 h 1134"/>
                <a:gd name="T8" fmla="*/ 170 w 624"/>
                <a:gd name="T9" fmla="*/ 454 h 1134"/>
                <a:gd name="T10" fmla="*/ 0 w 624"/>
                <a:gd name="T11" fmla="*/ 397 h 1134"/>
                <a:gd name="T12" fmla="*/ 114 w 624"/>
                <a:gd name="T13" fmla="*/ 57 h 1134"/>
                <a:gd name="T14" fmla="*/ 284 w 624"/>
                <a:gd name="T15" fmla="*/ 0 h 1134"/>
                <a:gd name="T16" fmla="*/ 624 w 624"/>
                <a:gd name="T17" fmla="*/ 567 h 1134"/>
                <a:gd name="T18" fmla="*/ 510 w 624"/>
                <a:gd name="T19" fmla="*/ 737 h 1134"/>
                <a:gd name="T20" fmla="*/ 510 w 624"/>
                <a:gd name="T21" fmla="*/ 964 h 1134"/>
                <a:gd name="T22" fmla="*/ 454 w 624"/>
                <a:gd name="T23" fmla="*/ 1078 h 1134"/>
                <a:gd name="T24" fmla="*/ 227 w 624"/>
                <a:gd name="T25" fmla="*/ 1134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4" h="1134">
                  <a:moveTo>
                    <a:pt x="227" y="1134"/>
                  </a:moveTo>
                  <a:lnTo>
                    <a:pt x="227" y="1021"/>
                  </a:lnTo>
                  <a:lnTo>
                    <a:pt x="114" y="737"/>
                  </a:lnTo>
                  <a:lnTo>
                    <a:pt x="170" y="624"/>
                  </a:lnTo>
                  <a:lnTo>
                    <a:pt x="170" y="454"/>
                  </a:lnTo>
                  <a:lnTo>
                    <a:pt x="0" y="397"/>
                  </a:lnTo>
                  <a:lnTo>
                    <a:pt x="114" y="57"/>
                  </a:lnTo>
                  <a:lnTo>
                    <a:pt x="284" y="0"/>
                  </a:lnTo>
                  <a:lnTo>
                    <a:pt x="624" y="567"/>
                  </a:lnTo>
                  <a:lnTo>
                    <a:pt x="510" y="737"/>
                  </a:lnTo>
                  <a:lnTo>
                    <a:pt x="510" y="964"/>
                  </a:lnTo>
                  <a:lnTo>
                    <a:pt x="454" y="1078"/>
                  </a:lnTo>
                  <a:lnTo>
                    <a:pt x="227" y="113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68" name="Freeform 267"/>
            <p:cNvSpPr>
              <a:spLocks/>
            </p:cNvSpPr>
            <p:nvPr/>
          </p:nvSpPr>
          <p:spPr bwMode="auto">
            <a:xfrm>
              <a:off x="4486" y="983"/>
              <a:ext cx="1020" cy="1020"/>
            </a:xfrm>
            <a:custGeom>
              <a:avLst/>
              <a:gdLst>
                <a:gd name="T0" fmla="*/ 340 w 1020"/>
                <a:gd name="T1" fmla="*/ 1020 h 1020"/>
                <a:gd name="T2" fmla="*/ 0 w 1020"/>
                <a:gd name="T3" fmla="*/ 453 h 1020"/>
                <a:gd name="T4" fmla="*/ 397 w 1020"/>
                <a:gd name="T5" fmla="*/ 453 h 1020"/>
                <a:gd name="T6" fmla="*/ 510 w 1020"/>
                <a:gd name="T7" fmla="*/ 397 h 1020"/>
                <a:gd name="T8" fmla="*/ 680 w 1020"/>
                <a:gd name="T9" fmla="*/ 0 h 1020"/>
                <a:gd name="T10" fmla="*/ 850 w 1020"/>
                <a:gd name="T11" fmla="*/ 227 h 1020"/>
                <a:gd name="T12" fmla="*/ 680 w 1020"/>
                <a:gd name="T13" fmla="*/ 397 h 1020"/>
                <a:gd name="T14" fmla="*/ 737 w 1020"/>
                <a:gd name="T15" fmla="*/ 623 h 1020"/>
                <a:gd name="T16" fmla="*/ 964 w 1020"/>
                <a:gd name="T17" fmla="*/ 680 h 1020"/>
                <a:gd name="T18" fmla="*/ 1020 w 1020"/>
                <a:gd name="T19" fmla="*/ 850 h 1020"/>
                <a:gd name="T20" fmla="*/ 850 w 1020"/>
                <a:gd name="T21" fmla="*/ 964 h 1020"/>
                <a:gd name="T22" fmla="*/ 623 w 1020"/>
                <a:gd name="T23" fmla="*/ 964 h 1020"/>
                <a:gd name="T24" fmla="*/ 340 w 1020"/>
                <a:gd name="T25" fmla="*/ 102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0" h="1020">
                  <a:moveTo>
                    <a:pt x="340" y="1020"/>
                  </a:moveTo>
                  <a:lnTo>
                    <a:pt x="0" y="453"/>
                  </a:lnTo>
                  <a:lnTo>
                    <a:pt x="397" y="453"/>
                  </a:lnTo>
                  <a:lnTo>
                    <a:pt x="510" y="397"/>
                  </a:lnTo>
                  <a:lnTo>
                    <a:pt x="680" y="0"/>
                  </a:lnTo>
                  <a:lnTo>
                    <a:pt x="850" y="227"/>
                  </a:lnTo>
                  <a:lnTo>
                    <a:pt x="680" y="397"/>
                  </a:lnTo>
                  <a:lnTo>
                    <a:pt x="737" y="623"/>
                  </a:lnTo>
                  <a:lnTo>
                    <a:pt x="964" y="680"/>
                  </a:lnTo>
                  <a:lnTo>
                    <a:pt x="1020" y="850"/>
                  </a:lnTo>
                  <a:lnTo>
                    <a:pt x="850" y="964"/>
                  </a:lnTo>
                  <a:lnTo>
                    <a:pt x="623" y="964"/>
                  </a:lnTo>
                  <a:lnTo>
                    <a:pt x="340" y="102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69" name="Freeform 268"/>
            <p:cNvSpPr>
              <a:spLocks/>
            </p:cNvSpPr>
            <p:nvPr/>
          </p:nvSpPr>
          <p:spPr bwMode="auto">
            <a:xfrm>
              <a:off x="5279" y="1606"/>
              <a:ext cx="681" cy="1021"/>
            </a:xfrm>
            <a:custGeom>
              <a:avLst/>
              <a:gdLst>
                <a:gd name="T0" fmla="*/ 227 w 681"/>
                <a:gd name="T1" fmla="*/ 227 h 1021"/>
                <a:gd name="T2" fmla="*/ 57 w 681"/>
                <a:gd name="T3" fmla="*/ 341 h 1021"/>
                <a:gd name="T4" fmla="*/ 0 w 681"/>
                <a:gd name="T5" fmla="*/ 1021 h 1021"/>
                <a:gd name="T6" fmla="*/ 114 w 681"/>
                <a:gd name="T7" fmla="*/ 1021 h 1021"/>
                <a:gd name="T8" fmla="*/ 341 w 681"/>
                <a:gd name="T9" fmla="*/ 1021 h 1021"/>
                <a:gd name="T10" fmla="*/ 567 w 681"/>
                <a:gd name="T11" fmla="*/ 851 h 1021"/>
                <a:gd name="T12" fmla="*/ 511 w 681"/>
                <a:gd name="T13" fmla="*/ 681 h 1021"/>
                <a:gd name="T14" fmla="*/ 681 w 681"/>
                <a:gd name="T15" fmla="*/ 511 h 1021"/>
                <a:gd name="T16" fmla="*/ 624 w 681"/>
                <a:gd name="T17" fmla="*/ 397 h 1021"/>
                <a:gd name="T18" fmla="*/ 681 w 681"/>
                <a:gd name="T19" fmla="*/ 284 h 1021"/>
                <a:gd name="T20" fmla="*/ 567 w 681"/>
                <a:gd name="T21" fmla="*/ 341 h 1021"/>
                <a:gd name="T22" fmla="*/ 624 w 681"/>
                <a:gd name="T23" fmla="*/ 114 h 1021"/>
                <a:gd name="T24" fmla="*/ 567 w 681"/>
                <a:gd name="T25" fmla="*/ 0 h 1021"/>
                <a:gd name="T26" fmla="*/ 284 w 681"/>
                <a:gd name="T27" fmla="*/ 454 h 1021"/>
                <a:gd name="T28" fmla="*/ 227 w 681"/>
                <a:gd name="T29" fmla="*/ 227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1" h="1021">
                  <a:moveTo>
                    <a:pt x="227" y="227"/>
                  </a:moveTo>
                  <a:lnTo>
                    <a:pt x="57" y="341"/>
                  </a:lnTo>
                  <a:lnTo>
                    <a:pt x="0" y="1021"/>
                  </a:lnTo>
                  <a:lnTo>
                    <a:pt x="114" y="1021"/>
                  </a:lnTo>
                  <a:lnTo>
                    <a:pt x="341" y="1021"/>
                  </a:lnTo>
                  <a:lnTo>
                    <a:pt x="567" y="851"/>
                  </a:lnTo>
                  <a:lnTo>
                    <a:pt x="511" y="681"/>
                  </a:lnTo>
                  <a:lnTo>
                    <a:pt x="681" y="511"/>
                  </a:lnTo>
                  <a:lnTo>
                    <a:pt x="624" y="397"/>
                  </a:lnTo>
                  <a:lnTo>
                    <a:pt x="681" y="284"/>
                  </a:lnTo>
                  <a:lnTo>
                    <a:pt x="567" y="341"/>
                  </a:lnTo>
                  <a:lnTo>
                    <a:pt x="624" y="114"/>
                  </a:lnTo>
                  <a:lnTo>
                    <a:pt x="567" y="0"/>
                  </a:lnTo>
                  <a:lnTo>
                    <a:pt x="284" y="454"/>
                  </a:lnTo>
                  <a:lnTo>
                    <a:pt x="227"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70" name="Freeform 269"/>
            <p:cNvSpPr>
              <a:spLocks/>
            </p:cNvSpPr>
            <p:nvPr/>
          </p:nvSpPr>
          <p:spPr bwMode="auto">
            <a:xfrm>
              <a:off x="4656" y="1947"/>
              <a:ext cx="737" cy="1020"/>
            </a:xfrm>
            <a:custGeom>
              <a:avLst/>
              <a:gdLst>
                <a:gd name="T0" fmla="*/ 680 w 737"/>
                <a:gd name="T1" fmla="*/ 0 h 1020"/>
                <a:gd name="T2" fmla="*/ 397 w 737"/>
                <a:gd name="T3" fmla="*/ 0 h 1020"/>
                <a:gd name="T4" fmla="*/ 170 w 737"/>
                <a:gd name="T5" fmla="*/ 56 h 1020"/>
                <a:gd name="T6" fmla="*/ 52 w 737"/>
                <a:gd name="T7" fmla="*/ 225 h 1020"/>
                <a:gd name="T8" fmla="*/ 56 w 737"/>
                <a:gd name="T9" fmla="*/ 453 h 1020"/>
                <a:gd name="T10" fmla="*/ 0 w 737"/>
                <a:gd name="T11" fmla="*/ 567 h 1020"/>
                <a:gd name="T12" fmla="*/ 0 w 737"/>
                <a:gd name="T13" fmla="*/ 907 h 1020"/>
                <a:gd name="T14" fmla="*/ 680 w 737"/>
                <a:gd name="T15" fmla="*/ 1020 h 1020"/>
                <a:gd name="T16" fmla="*/ 737 w 737"/>
                <a:gd name="T17" fmla="*/ 680 h 1020"/>
                <a:gd name="T18" fmla="*/ 623 w 737"/>
                <a:gd name="T19" fmla="*/ 680 h 1020"/>
                <a:gd name="T20" fmla="*/ 680 w 737"/>
                <a:gd name="T21" fmla="*/ 0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7" h="1020">
                  <a:moveTo>
                    <a:pt x="680" y="0"/>
                  </a:moveTo>
                  <a:lnTo>
                    <a:pt x="397" y="0"/>
                  </a:lnTo>
                  <a:lnTo>
                    <a:pt x="170" y="56"/>
                  </a:lnTo>
                  <a:lnTo>
                    <a:pt x="52" y="225"/>
                  </a:lnTo>
                  <a:lnTo>
                    <a:pt x="56" y="453"/>
                  </a:lnTo>
                  <a:lnTo>
                    <a:pt x="0" y="567"/>
                  </a:lnTo>
                  <a:lnTo>
                    <a:pt x="0" y="907"/>
                  </a:lnTo>
                  <a:lnTo>
                    <a:pt x="680" y="1020"/>
                  </a:lnTo>
                  <a:lnTo>
                    <a:pt x="737" y="680"/>
                  </a:lnTo>
                  <a:lnTo>
                    <a:pt x="623" y="680"/>
                  </a:lnTo>
                  <a:lnTo>
                    <a:pt x="68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71" name="Freeform 271"/>
            <p:cNvSpPr>
              <a:spLocks/>
            </p:cNvSpPr>
            <p:nvPr/>
          </p:nvSpPr>
          <p:spPr bwMode="auto">
            <a:xfrm>
              <a:off x="4429" y="3251"/>
              <a:ext cx="907" cy="907"/>
            </a:xfrm>
            <a:custGeom>
              <a:avLst/>
              <a:gdLst>
                <a:gd name="T0" fmla="*/ 170 w 907"/>
                <a:gd name="T1" fmla="*/ 0 h 907"/>
                <a:gd name="T2" fmla="*/ 794 w 907"/>
                <a:gd name="T3" fmla="*/ 57 h 907"/>
                <a:gd name="T4" fmla="*/ 907 w 907"/>
                <a:gd name="T5" fmla="*/ 170 h 907"/>
                <a:gd name="T6" fmla="*/ 850 w 907"/>
                <a:gd name="T7" fmla="*/ 397 h 907"/>
                <a:gd name="T8" fmla="*/ 907 w 907"/>
                <a:gd name="T9" fmla="*/ 397 h 907"/>
                <a:gd name="T10" fmla="*/ 850 w 907"/>
                <a:gd name="T11" fmla="*/ 737 h 907"/>
                <a:gd name="T12" fmla="*/ 680 w 907"/>
                <a:gd name="T13" fmla="*/ 737 h 907"/>
                <a:gd name="T14" fmla="*/ 680 w 907"/>
                <a:gd name="T15" fmla="*/ 907 h 907"/>
                <a:gd name="T16" fmla="*/ 567 w 907"/>
                <a:gd name="T17" fmla="*/ 850 h 907"/>
                <a:gd name="T18" fmla="*/ 567 w 907"/>
                <a:gd name="T19" fmla="*/ 737 h 907"/>
                <a:gd name="T20" fmla="*/ 113 w 907"/>
                <a:gd name="T21" fmla="*/ 680 h 907"/>
                <a:gd name="T22" fmla="*/ 0 w 907"/>
                <a:gd name="T23" fmla="*/ 567 h 907"/>
                <a:gd name="T24" fmla="*/ 170 w 907"/>
                <a:gd name="T25"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7" h="907">
                  <a:moveTo>
                    <a:pt x="170" y="0"/>
                  </a:moveTo>
                  <a:lnTo>
                    <a:pt x="794" y="57"/>
                  </a:lnTo>
                  <a:lnTo>
                    <a:pt x="907" y="170"/>
                  </a:lnTo>
                  <a:lnTo>
                    <a:pt x="850" y="397"/>
                  </a:lnTo>
                  <a:lnTo>
                    <a:pt x="907" y="397"/>
                  </a:lnTo>
                  <a:lnTo>
                    <a:pt x="850" y="737"/>
                  </a:lnTo>
                  <a:lnTo>
                    <a:pt x="680" y="737"/>
                  </a:lnTo>
                  <a:lnTo>
                    <a:pt x="680" y="907"/>
                  </a:lnTo>
                  <a:lnTo>
                    <a:pt x="567" y="850"/>
                  </a:lnTo>
                  <a:lnTo>
                    <a:pt x="567" y="737"/>
                  </a:lnTo>
                  <a:lnTo>
                    <a:pt x="113" y="680"/>
                  </a:lnTo>
                  <a:lnTo>
                    <a:pt x="0" y="567"/>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72" name="Freeform 274"/>
            <p:cNvSpPr>
              <a:spLocks/>
            </p:cNvSpPr>
            <p:nvPr/>
          </p:nvSpPr>
          <p:spPr bwMode="auto">
            <a:xfrm>
              <a:off x="-472" y="6445"/>
              <a:ext cx="737" cy="454"/>
            </a:xfrm>
            <a:custGeom>
              <a:avLst/>
              <a:gdLst>
                <a:gd name="T0" fmla="*/ 57 w 737"/>
                <a:gd name="T1" fmla="*/ 0 h 454"/>
                <a:gd name="T2" fmla="*/ 57 w 737"/>
                <a:gd name="T3" fmla="*/ 170 h 454"/>
                <a:gd name="T4" fmla="*/ 0 w 737"/>
                <a:gd name="T5" fmla="*/ 397 h 454"/>
                <a:gd name="T6" fmla="*/ 624 w 737"/>
                <a:gd name="T7" fmla="*/ 454 h 454"/>
                <a:gd name="T8" fmla="*/ 624 w 737"/>
                <a:gd name="T9" fmla="*/ 340 h 454"/>
                <a:gd name="T10" fmla="*/ 737 w 737"/>
                <a:gd name="T11" fmla="*/ 340 h 454"/>
                <a:gd name="T12" fmla="*/ 737 w 737"/>
                <a:gd name="T13" fmla="*/ 113 h 454"/>
                <a:gd name="T14" fmla="*/ 57 w 737"/>
                <a:gd name="T15" fmla="*/ 0 h 4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7" h="454">
                  <a:moveTo>
                    <a:pt x="57" y="0"/>
                  </a:moveTo>
                  <a:lnTo>
                    <a:pt x="57" y="170"/>
                  </a:lnTo>
                  <a:lnTo>
                    <a:pt x="0" y="397"/>
                  </a:lnTo>
                  <a:lnTo>
                    <a:pt x="624" y="454"/>
                  </a:lnTo>
                  <a:lnTo>
                    <a:pt x="624" y="340"/>
                  </a:lnTo>
                  <a:lnTo>
                    <a:pt x="737" y="340"/>
                  </a:lnTo>
                  <a:lnTo>
                    <a:pt x="737" y="113"/>
                  </a:lnTo>
                  <a:lnTo>
                    <a:pt x="5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73" name="Freeform 275"/>
            <p:cNvSpPr>
              <a:spLocks/>
            </p:cNvSpPr>
            <p:nvPr/>
          </p:nvSpPr>
          <p:spPr bwMode="auto">
            <a:xfrm>
              <a:off x="3805" y="2514"/>
              <a:ext cx="851" cy="907"/>
            </a:xfrm>
            <a:custGeom>
              <a:avLst/>
              <a:gdLst>
                <a:gd name="T0" fmla="*/ 851 w 851"/>
                <a:gd name="T1" fmla="*/ 0 h 907"/>
                <a:gd name="T2" fmla="*/ 851 w 851"/>
                <a:gd name="T3" fmla="*/ 340 h 907"/>
                <a:gd name="T4" fmla="*/ 851 w 851"/>
                <a:gd name="T5" fmla="*/ 567 h 907"/>
                <a:gd name="T6" fmla="*/ 511 w 851"/>
                <a:gd name="T7" fmla="*/ 510 h 907"/>
                <a:gd name="T8" fmla="*/ 454 w 851"/>
                <a:gd name="T9" fmla="*/ 794 h 907"/>
                <a:gd name="T10" fmla="*/ 340 w 851"/>
                <a:gd name="T11" fmla="*/ 737 h 907"/>
                <a:gd name="T12" fmla="*/ 284 w 851"/>
                <a:gd name="T13" fmla="*/ 907 h 907"/>
                <a:gd name="T14" fmla="*/ 114 w 851"/>
                <a:gd name="T15" fmla="*/ 850 h 907"/>
                <a:gd name="T16" fmla="*/ 0 w 851"/>
                <a:gd name="T17" fmla="*/ 680 h 907"/>
                <a:gd name="T18" fmla="*/ 0 w 851"/>
                <a:gd name="T19" fmla="*/ 56 h 907"/>
                <a:gd name="T20" fmla="*/ 624 w 851"/>
                <a:gd name="T21" fmla="*/ 56 h 907"/>
                <a:gd name="T22" fmla="*/ 851 w 851"/>
                <a:gd name="T23"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1" h="907">
                  <a:moveTo>
                    <a:pt x="851" y="0"/>
                  </a:moveTo>
                  <a:lnTo>
                    <a:pt x="851" y="340"/>
                  </a:lnTo>
                  <a:lnTo>
                    <a:pt x="851" y="567"/>
                  </a:lnTo>
                  <a:lnTo>
                    <a:pt x="511" y="510"/>
                  </a:lnTo>
                  <a:lnTo>
                    <a:pt x="454" y="794"/>
                  </a:lnTo>
                  <a:lnTo>
                    <a:pt x="340" y="737"/>
                  </a:lnTo>
                  <a:lnTo>
                    <a:pt x="284" y="907"/>
                  </a:lnTo>
                  <a:lnTo>
                    <a:pt x="114" y="850"/>
                  </a:lnTo>
                  <a:lnTo>
                    <a:pt x="0" y="680"/>
                  </a:lnTo>
                  <a:lnTo>
                    <a:pt x="0" y="56"/>
                  </a:lnTo>
                  <a:lnTo>
                    <a:pt x="624" y="56"/>
                  </a:lnTo>
                  <a:lnTo>
                    <a:pt x="851"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74" name="Freeform 276"/>
            <p:cNvSpPr>
              <a:spLocks/>
            </p:cNvSpPr>
            <p:nvPr/>
          </p:nvSpPr>
          <p:spPr bwMode="auto">
            <a:xfrm>
              <a:off x="4032" y="3024"/>
              <a:ext cx="624" cy="794"/>
            </a:xfrm>
            <a:custGeom>
              <a:avLst/>
              <a:gdLst>
                <a:gd name="T0" fmla="*/ 624 w 624"/>
                <a:gd name="T1" fmla="*/ 57 h 794"/>
                <a:gd name="T2" fmla="*/ 284 w 624"/>
                <a:gd name="T3" fmla="*/ 0 h 794"/>
                <a:gd name="T4" fmla="*/ 227 w 624"/>
                <a:gd name="T5" fmla="*/ 284 h 794"/>
                <a:gd name="T6" fmla="*/ 113 w 624"/>
                <a:gd name="T7" fmla="*/ 227 h 794"/>
                <a:gd name="T8" fmla="*/ 57 w 624"/>
                <a:gd name="T9" fmla="*/ 397 h 794"/>
                <a:gd name="T10" fmla="*/ 57 w 624"/>
                <a:gd name="T11" fmla="*/ 567 h 794"/>
                <a:gd name="T12" fmla="*/ 0 w 624"/>
                <a:gd name="T13" fmla="*/ 794 h 794"/>
                <a:gd name="T14" fmla="*/ 397 w 624"/>
                <a:gd name="T15" fmla="*/ 794 h 794"/>
                <a:gd name="T16" fmla="*/ 567 w 624"/>
                <a:gd name="T17" fmla="*/ 227 h 794"/>
                <a:gd name="T18" fmla="*/ 624 w 624"/>
                <a:gd name="T19" fmla="*/ 57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794">
                  <a:moveTo>
                    <a:pt x="624" y="57"/>
                  </a:moveTo>
                  <a:lnTo>
                    <a:pt x="284" y="0"/>
                  </a:lnTo>
                  <a:lnTo>
                    <a:pt x="227" y="284"/>
                  </a:lnTo>
                  <a:lnTo>
                    <a:pt x="113" y="227"/>
                  </a:lnTo>
                  <a:lnTo>
                    <a:pt x="57" y="397"/>
                  </a:lnTo>
                  <a:lnTo>
                    <a:pt x="57" y="567"/>
                  </a:lnTo>
                  <a:lnTo>
                    <a:pt x="0" y="794"/>
                  </a:lnTo>
                  <a:lnTo>
                    <a:pt x="397" y="794"/>
                  </a:lnTo>
                  <a:lnTo>
                    <a:pt x="567" y="227"/>
                  </a:lnTo>
                  <a:lnTo>
                    <a:pt x="624" y="5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75" name="Freeform 277"/>
            <p:cNvSpPr>
              <a:spLocks/>
            </p:cNvSpPr>
            <p:nvPr/>
          </p:nvSpPr>
          <p:spPr bwMode="auto">
            <a:xfrm>
              <a:off x="4202" y="3931"/>
              <a:ext cx="794" cy="1361"/>
            </a:xfrm>
            <a:custGeom>
              <a:avLst/>
              <a:gdLst>
                <a:gd name="T0" fmla="*/ 794 w 794"/>
                <a:gd name="T1" fmla="*/ 170 h 1361"/>
                <a:gd name="T2" fmla="*/ 794 w 794"/>
                <a:gd name="T3" fmla="*/ 57 h 1361"/>
                <a:gd name="T4" fmla="*/ 340 w 794"/>
                <a:gd name="T5" fmla="*/ 0 h 1361"/>
                <a:gd name="T6" fmla="*/ 170 w 794"/>
                <a:gd name="T7" fmla="*/ 511 h 1361"/>
                <a:gd name="T8" fmla="*/ 0 w 794"/>
                <a:gd name="T9" fmla="*/ 681 h 1361"/>
                <a:gd name="T10" fmla="*/ 0 w 794"/>
                <a:gd name="T11" fmla="*/ 907 h 1361"/>
                <a:gd name="T12" fmla="*/ 227 w 794"/>
                <a:gd name="T13" fmla="*/ 964 h 1361"/>
                <a:gd name="T14" fmla="*/ 284 w 794"/>
                <a:gd name="T15" fmla="*/ 1361 h 1361"/>
                <a:gd name="T16" fmla="*/ 397 w 794"/>
                <a:gd name="T17" fmla="*/ 1361 h 1361"/>
                <a:gd name="T18" fmla="*/ 454 w 794"/>
                <a:gd name="T19" fmla="*/ 1248 h 1361"/>
                <a:gd name="T20" fmla="*/ 737 w 794"/>
                <a:gd name="T21" fmla="*/ 1248 h 1361"/>
                <a:gd name="T22" fmla="*/ 737 w 794"/>
                <a:gd name="T23" fmla="*/ 964 h 1361"/>
                <a:gd name="T24" fmla="*/ 624 w 794"/>
                <a:gd name="T25" fmla="*/ 907 h 1361"/>
                <a:gd name="T26" fmla="*/ 624 w 794"/>
                <a:gd name="T27" fmla="*/ 511 h 1361"/>
                <a:gd name="T28" fmla="*/ 737 w 794"/>
                <a:gd name="T29" fmla="*/ 511 h 1361"/>
                <a:gd name="T30" fmla="*/ 681 w 794"/>
                <a:gd name="T31" fmla="*/ 284 h 1361"/>
                <a:gd name="T32" fmla="*/ 794 w 794"/>
                <a:gd name="T33" fmla="*/ 170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4" h="1361">
                  <a:moveTo>
                    <a:pt x="794" y="170"/>
                  </a:moveTo>
                  <a:lnTo>
                    <a:pt x="794" y="57"/>
                  </a:lnTo>
                  <a:lnTo>
                    <a:pt x="340" y="0"/>
                  </a:lnTo>
                  <a:lnTo>
                    <a:pt x="170" y="511"/>
                  </a:lnTo>
                  <a:lnTo>
                    <a:pt x="0" y="681"/>
                  </a:lnTo>
                  <a:lnTo>
                    <a:pt x="0" y="907"/>
                  </a:lnTo>
                  <a:lnTo>
                    <a:pt x="227" y="964"/>
                  </a:lnTo>
                  <a:lnTo>
                    <a:pt x="284" y="1361"/>
                  </a:lnTo>
                  <a:lnTo>
                    <a:pt x="397" y="1361"/>
                  </a:lnTo>
                  <a:lnTo>
                    <a:pt x="454" y="1248"/>
                  </a:lnTo>
                  <a:lnTo>
                    <a:pt x="737" y="1248"/>
                  </a:lnTo>
                  <a:lnTo>
                    <a:pt x="737" y="964"/>
                  </a:lnTo>
                  <a:lnTo>
                    <a:pt x="624" y="907"/>
                  </a:lnTo>
                  <a:lnTo>
                    <a:pt x="624" y="511"/>
                  </a:lnTo>
                  <a:lnTo>
                    <a:pt x="737" y="511"/>
                  </a:lnTo>
                  <a:lnTo>
                    <a:pt x="681" y="284"/>
                  </a:lnTo>
                  <a:lnTo>
                    <a:pt x="794" y="17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76" name="Freeform 279"/>
            <p:cNvSpPr>
              <a:spLocks/>
            </p:cNvSpPr>
            <p:nvPr/>
          </p:nvSpPr>
          <p:spPr bwMode="auto">
            <a:xfrm>
              <a:off x="4826" y="3988"/>
              <a:ext cx="1077" cy="1417"/>
            </a:xfrm>
            <a:custGeom>
              <a:avLst/>
              <a:gdLst>
                <a:gd name="T0" fmla="*/ 113 w 1077"/>
                <a:gd name="T1" fmla="*/ 1191 h 1417"/>
                <a:gd name="T2" fmla="*/ 113 w 1077"/>
                <a:gd name="T3" fmla="*/ 907 h 1417"/>
                <a:gd name="T4" fmla="*/ 0 w 1077"/>
                <a:gd name="T5" fmla="*/ 850 h 1417"/>
                <a:gd name="T6" fmla="*/ 0 w 1077"/>
                <a:gd name="T7" fmla="*/ 454 h 1417"/>
                <a:gd name="T8" fmla="*/ 113 w 1077"/>
                <a:gd name="T9" fmla="*/ 454 h 1417"/>
                <a:gd name="T10" fmla="*/ 57 w 1077"/>
                <a:gd name="T11" fmla="*/ 227 h 1417"/>
                <a:gd name="T12" fmla="*/ 170 w 1077"/>
                <a:gd name="T13" fmla="*/ 113 h 1417"/>
                <a:gd name="T14" fmla="*/ 283 w 1077"/>
                <a:gd name="T15" fmla="*/ 170 h 1417"/>
                <a:gd name="T16" fmla="*/ 283 w 1077"/>
                <a:gd name="T17" fmla="*/ 0 h 1417"/>
                <a:gd name="T18" fmla="*/ 624 w 1077"/>
                <a:gd name="T19" fmla="*/ 0 h 1417"/>
                <a:gd name="T20" fmla="*/ 737 w 1077"/>
                <a:gd name="T21" fmla="*/ 227 h 1417"/>
                <a:gd name="T22" fmla="*/ 850 w 1077"/>
                <a:gd name="T23" fmla="*/ 227 h 1417"/>
                <a:gd name="T24" fmla="*/ 850 w 1077"/>
                <a:gd name="T25" fmla="*/ 510 h 1417"/>
                <a:gd name="T26" fmla="*/ 680 w 1077"/>
                <a:gd name="T27" fmla="*/ 397 h 1417"/>
                <a:gd name="T28" fmla="*/ 510 w 1077"/>
                <a:gd name="T29" fmla="*/ 454 h 1417"/>
                <a:gd name="T30" fmla="*/ 510 w 1077"/>
                <a:gd name="T31" fmla="*/ 680 h 1417"/>
                <a:gd name="T32" fmla="*/ 850 w 1077"/>
                <a:gd name="T33" fmla="*/ 794 h 1417"/>
                <a:gd name="T34" fmla="*/ 964 w 1077"/>
                <a:gd name="T35" fmla="*/ 794 h 1417"/>
                <a:gd name="T36" fmla="*/ 1077 w 1077"/>
                <a:gd name="T37" fmla="*/ 907 h 1417"/>
                <a:gd name="T38" fmla="*/ 1077 w 1077"/>
                <a:gd name="T39" fmla="*/ 1077 h 1417"/>
                <a:gd name="T40" fmla="*/ 907 w 1077"/>
                <a:gd name="T41" fmla="*/ 1191 h 1417"/>
                <a:gd name="T42" fmla="*/ 964 w 1077"/>
                <a:gd name="T43" fmla="*/ 1417 h 1417"/>
                <a:gd name="T44" fmla="*/ 624 w 1077"/>
                <a:gd name="T45" fmla="*/ 1247 h 1417"/>
                <a:gd name="T46" fmla="*/ 397 w 1077"/>
                <a:gd name="T47" fmla="*/ 1304 h 1417"/>
                <a:gd name="T48" fmla="*/ 170 w 1077"/>
                <a:gd name="T49" fmla="*/ 1304 h 1417"/>
                <a:gd name="T50" fmla="*/ 113 w 1077"/>
                <a:gd name="T51" fmla="*/ 1191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7" h="1417">
                  <a:moveTo>
                    <a:pt x="113" y="1191"/>
                  </a:moveTo>
                  <a:lnTo>
                    <a:pt x="113" y="907"/>
                  </a:lnTo>
                  <a:lnTo>
                    <a:pt x="0" y="850"/>
                  </a:lnTo>
                  <a:lnTo>
                    <a:pt x="0" y="454"/>
                  </a:lnTo>
                  <a:lnTo>
                    <a:pt x="113" y="454"/>
                  </a:lnTo>
                  <a:lnTo>
                    <a:pt x="57" y="227"/>
                  </a:lnTo>
                  <a:lnTo>
                    <a:pt x="170" y="113"/>
                  </a:lnTo>
                  <a:lnTo>
                    <a:pt x="283" y="170"/>
                  </a:lnTo>
                  <a:lnTo>
                    <a:pt x="283" y="0"/>
                  </a:lnTo>
                  <a:lnTo>
                    <a:pt x="624" y="0"/>
                  </a:lnTo>
                  <a:lnTo>
                    <a:pt x="737" y="227"/>
                  </a:lnTo>
                  <a:lnTo>
                    <a:pt x="850" y="227"/>
                  </a:lnTo>
                  <a:lnTo>
                    <a:pt x="850" y="510"/>
                  </a:lnTo>
                  <a:lnTo>
                    <a:pt x="680" y="397"/>
                  </a:lnTo>
                  <a:lnTo>
                    <a:pt x="510" y="454"/>
                  </a:lnTo>
                  <a:lnTo>
                    <a:pt x="510" y="680"/>
                  </a:lnTo>
                  <a:lnTo>
                    <a:pt x="850" y="794"/>
                  </a:lnTo>
                  <a:lnTo>
                    <a:pt x="964" y="794"/>
                  </a:lnTo>
                  <a:lnTo>
                    <a:pt x="1077" y="907"/>
                  </a:lnTo>
                  <a:lnTo>
                    <a:pt x="1077" y="1077"/>
                  </a:lnTo>
                  <a:lnTo>
                    <a:pt x="907" y="1191"/>
                  </a:lnTo>
                  <a:lnTo>
                    <a:pt x="964" y="1417"/>
                  </a:lnTo>
                  <a:lnTo>
                    <a:pt x="624" y="1247"/>
                  </a:lnTo>
                  <a:lnTo>
                    <a:pt x="397" y="1304"/>
                  </a:lnTo>
                  <a:lnTo>
                    <a:pt x="170" y="1304"/>
                  </a:lnTo>
                  <a:lnTo>
                    <a:pt x="113" y="1191"/>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77" name="Freeform 280"/>
            <p:cNvSpPr>
              <a:spLocks/>
            </p:cNvSpPr>
            <p:nvPr/>
          </p:nvSpPr>
          <p:spPr bwMode="auto">
            <a:xfrm>
              <a:off x="3522" y="4442"/>
              <a:ext cx="964" cy="1077"/>
            </a:xfrm>
            <a:custGeom>
              <a:avLst/>
              <a:gdLst>
                <a:gd name="T0" fmla="*/ 680 w 964"/>
                <a:gd name="T1" fmla="*/ 396 h 1077"/>
                <a:gd name="T2" fmla="*/ 680 w 964"/>
                <a:gd name="T3" fmla="*/ 170 h 1077"/>
                <a:gd name="T4" fmla="*/ 283 w 964"/>
                <a:gd name="T5" fmla="*/ 0 h 1077"/>
                <a:gd name="T6" fmla="*/ 56 w 964"/>
                <a:gd name="T7" fmla="*/ 56 h 1077"/>
                <a:gd name="T8" fmla="*/ 0 w 964"/>
                <a:gd name="T9" fmla="*/ 453 h 1077"/>
                <a:gd name="T10" fmla="*/ 56 w 964"/>
                <a:gd name="T11" fmla="*/ 453 h 1077"/>
                <a:gd name="T12" fmla="*/ 0 w 964"/>
                <a:gd name="T13" fmla="*/ 793 h 1077"/>
                <a:gd name="T14" fmla="*/ 283 w 964"/>
                <a:gd name="T15" fmla="*/ 850 h 1077"/>
                <a:gd name="T16" fmla="*/ 397 w 964"/>
                <a:gd name="T17" fmla="*/ 1077 h 1077"/>
                <a:gd name="T18" fmla="*/ 623 w 964"/>
                <a:gd name="T19" fmla="*/ 1020 h 1077"/>
                <a:gd name="T20" fmla="*/ 964 w 964"/>
                <a:gd name="T21" fmla="*/ 850 h 1077"/>
                <a:gd name="T22" fmla="*/ 907 w 964"/>
                <a:gd name="T23" fmla="*/ 453 h 1077"/>
                <a:gd name="T24" fmla="*/ 680 w 964"/>
                <a:gd name="T25" fmla="*/ 396 h 1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4" h="1077">
                  <a:moveTo>
                    <a:pt x="680" y="396"/>
                  </a:moveTo>
                  <a:lnTo>
                    <a:pt x="680" y="170"/>
                  </a:lnTo>
                  <a:lnTo>
                    <a:pt x="283" y="0"/>
                  </a:lnTo>
                  <a:lnTo>
                    <a:pt x="56" y="56"/>
                  </a:lnTo>
                  <a:lnTo>
                    <a:pt x="0" y="453"/>
                  </a:lnTo>
                  <a:lnTo>
                    <a:pt x="56" y="453"/>
                  </a:lnTo>
                  <a:lnTo>
                    <a:pt x="0" y="793"/>
                  </a:lnTo>
                  <a:lnTo>
                    <a:pt x="283" y="850"/>
                  </a:lnTo>
                  <a:lnTo>
                    <a:pt x="397" y="1077"/>
                  </a:lnTo>
                  <a:lnTo>
                    <a:pt x="623" y="1020"/>
                  </a:lnTo>
                  <a:lnTo>
                    <a:pt x="964" y="850"/>
                  </a:lnTo>
                  <a:lnTo>
                    <a:pt x="907" y="453"/>
                  </a:lnTo>
                  <a:lnTo>
                    <a:pt x="680" y="396"/>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78" name="Freeform 281"/>
            <p:cNvSpPr>
              <a:spLocks/>
            </p:cNvSpPr>
            <p:nvPr/>
          </p:nvSpPr>
          <p:spPr bwMode="auto">
            <a:xfrm>
              <a:off x="3805" y="3818"/>
              <a:ext cx="737" cy="794"/>
            </a:xfrm>
            <a:custGeom>
              <a:avLst/>
              <a:gdLst>
                <a:gd name="T0" fmla="*/ 227 w 737"/>
                <a:gd name="T1" fmla="*/ 0 h 794"/>
                <a:gd name="T2" fmla="*/ 0 w 737"/>
                <a:gd name="T3" fmla="*/ 624 h 794"/>
                <a:gd name="T4" fmla="*/ 397 w 737"/>
                <a:gd name="T5" fmla="*/ 794 h 794"/>
                <a:gd name="T6" fmla="*/ 567 w 737"/>
                <a:gd name="T7" fmla="*/ 624 h 794"/>
                <a:gd name="T8" fmla="*/ 737 w 737"/>
                <a:gd name="T9" fmla="*/ 113 h 794"/>
                <a:gd name="T10" fmla="*/ 624 w 737"/>
                <a:gd name="T11" fmla="*/ 0 h 794"/>
                <a:gd name="T12" fmla="*/ 227 w 737"/>
                <a:gd name="T13" fmla="*/ 0 h 794"/>
              </a:gdLst>
              <a:ahLst/>
              <a:cxnLst>
                <a:cxn ang="0">
                  <a:pos x="T0" y="T1"/>
                </a:cxn>
                <a:cxn ang="0">
                  <a:pos x="T2" y="T3"/>
                </a:cxn>
                <a:cxn ang="0">
                  <a:pos x="T4" y="T5"/>
                </a:cxn>
                <a:cxn ang="0">
                  <a:pos x="T6" y="T7"/>
                </a:cxn>
                <a:cxn ang="0">
                  <a:pos x="T8" y="T9"/>
                </a:cxn>
                <a:cxn ang="0">
                  <a:pos x="T10" y="T11"/>
                </a:cxn>
                <a:cxn ang="0">
                  <a:pos x="T12" y="T13"/>
                </a:cxn>
              </a:cxnLst>
              <a:rect l="0" t="0" r="r" b="b"/>
              <a:pathLst>
                <a:path w="737" h="794">
                  <a:moveTo>
                    <a:pt x="227" y="0"/>
                  </a:moveTo>
                  <a:lnTo>
                    <a:pt x="0" y="624"/>
                  </a:lnTo>
                  <a:lnTo>
                    <a:pt x="397" y="794"/>
                  </a:lnTo>
                  <a:lnTo>
                    <a:pt x="567" y="624"/>
                  </a:lnTo>
                  <a:lnTo>
                    <a:pt x="737" y="113"/>
                  </a:lnTo>
                  <a:lnTo>
                    <a:pt x="624" y="0"/>
                  </a:lnTo>
                  <a:lnTo>
                    <a:pt x="227"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79" name="Freeform 282"/>
            <p:cNvSpPr>
              <a:spLocks/>
            </p:cNvSpPr>
            <p:nvPr/>
          </p:nvSpPr>
          <p:spPr bwMode="auto">
            <a:xfrm>
              <a:off x="3465" y="3194"/>
              <a:ext cx="624" cy="624"/>
            </a:xfrm>
            <a:custGeom>
              <a:avLst/>
              <a:gdLst>
                <a:gd name="T0" fmla="*/ 340 w 624"/>
                <a:gd name="T1" fmla="*/ 0 h 624"/>
                <a:gd name="T2" fmla="*/ 0 w 624"/>
                <a:gd name="T3" fmla="*/ 0 h 624"/>
                <a:gd name="T4" fmla="*/ 0 w 624"/>
                <a:gd name="T5" fmla="*/ 454 h 624"/>
                <a:gd name="T6" fmla="*/ 170 w 624"/>
                <a:gd name="T7" fmla="*/ 454 h 624"/>
                <a:gd name="T8" fmla="*/ 397 w 624"/>
                <a:gd name="T9" fmla="*/ 624 h 624"/>
                <a:gd name="T10" fmla="*/ 567 w 624"/>
                <a:gd name="T11" fmla="*/ 624 h 624"/>
                <a:gd name="T12" fmla="*/ 624 w 624"/>
                <a:gd name="T13" fmla="*/ 397 h 624"/>
                <a:gd name="T14" fmla="*/ 624 w 624"/>
                <a:gd name="T15" fmla="*/ 227 h 624"/>
                <a:gd name="T16" fmla="*/ 454 w 624"/>
                <a:gd name="T17" fmla="*/ 170 h 624"/>
                <a:gd name="T18" fmla="*/ 340 w 624"/>
                <a:gd name="T19"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624">
                  <a:moveTo>
                    <a:pt x="340" y="0"/>
                  </a:moveTo>
                  <a:lnTo>
                    <a:pt x="0" y="0"/>
                  </a:lnTo>
                  <a:lnTo>
                    <a:pt x="0" y="454"/>
                  </a:lnTo>
                  <a:lnTo>
                    <a:pt x="170" y="454"/>
                  </a:lnTo>
                  <a:lnTo>
                    <a:pt x="397" y="624"/>
                  </a:lnTo>
                  <a:lnTo>
                    <a:pt x="567" y="624"/>
                  </a:lnTo>
                  <a:lnTo>
                    <a:pt x="624" y="397"/>
                  </a:lnTo>
                  <a:lnTo>
                    <a:pt x="624" y="227"/>
                  </a:lnTo>
                  <a:lnTo>
                    <a:pt x="454" y="170"/>
                  </a:lnTo>
                  <a:lnTo>
                    <a:pt x="34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80" name="Freeform 283"/>
            <p:cNvSpPr>
              <a:spLocks/>
            </p:cNvSpPr>
            <p:nvPr/>
          </p:nvSpPr>
          <p:spPr bwMode="auto">
            <a:xfrm>
              <a:off x="3011" y="2570"/>
              <a:ext cx="794" cy="738"/>
            </a:xfrm>
            <a:custGeom>
              <a:avLst/>
              <a:gdLst>
                <a:gd name="T0" fmla="*/ 794 w 794"/>
                <a:gd name="T1" fmla="*/ 0 h 738"/>
                <a:gd name="T2" fmla="*/ 454 w 794"/>
                <a:gd name="T3" fmla="*/ 227 h 738"/>
                <a:gd name="T4" fmla="*/ 227 w 794"/>
                <a:gd name="T5" fmla="*/ 284 h 738"/>
                <a:gd name="T6" fmla="*/ 0 w 794"/>
                <a:gd name="T7" fmla="*/ 397 h 738"/>
                <a:gd name="T8" fmla="*/ 227 w 794"/>
                <a:gd name="T9" fmla="*/ 738 h 738"/>
                <a:gd name="T10" fmla="*/ 454 w 794"/>
                <a:gd name="T11" fmla="*/ 624 h 738"/>
                <a:gd name="T12" fmla="*/ 794 w 794"/>
                <a:gd name="T13" fmla="*/ 624 h 738"/>
                <a:gd name="T14" fmla="*/ 794 w 794"/>
                <a:gd name="T15" fmla="*/ 0 h 7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4" h="738">
                  <a:moveTo>
                    <a:pt x="794" y="0"/>
                  </a:moveTo>
                  <a:lnTo>
                    <a:pt x="454" y="227"/>
                  </a:lnTo>
                  <a:lnTo>
                    <a:pt x="227" y="284"/>
                  </a:lnTo>
                  <a:lnTo>
                    <a:pt x="0" y="397"/>
                  </a:lnTo>
                  <a:lnTo>
                    <a:pt x="227" y="738"/>
                  </a:lnTo>
                  <a:lnTo>
                    <a:pt x="454" y="624"/>
                  </a:lnTo>
                  <a:lnTo>
                    <a:pt x="794" y="624"/>
                  </a:lnTo>
                  <a:lnTo>
                    <a:pt x="79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81" name="Freeform 284"/>
            <p:cNvSpPr>
              <a:spLocks/>
            </p:cNvSpPr>
            <p:nvPr/>
          </p:nvSpPr>
          <p:spPr bwMode="auto">
            <a:xfrm>
              <a:off x="3295" y="3648"/>
              <a:ext cx="737" cy="850"/>
            </a:xfrm>
            <a:custGeom>
              <a:avLst/>
              <a:gdLst>
                <a:gd name="T0" fmla="*/ 170 w 737"/>
                <a:gd name="T1" fmla="*/ 0 h 850"/>
                <a:gd name="T2" fmla="*/ 340 w 737"/>
                <a:gd name="T3" fmla="*/ 0 h 850"/>
                <a:gd name="T4" fmla="*/ 567 w 737"/>
                <a:gd name="T5" fmla="*/ 170 h 850"/>
                <a:gd name="T6" fmla="*/ 737 w 737"/>
                <a:gd name="T7" fmla="*/ 170 h 850"/>
                <a:gd name="T8" fmla="*/ 510 w 737"/>
                <a:gd name="T9" fmla="*/ 794 h 850"/>
                <a:gd name="T10" fmla="*/ 283 w 737"/>
                <a:gd name="T11" fmla="*/ 850 h 850"/>
                <a:gd name="T12" fmla="*/ 0 w 737"/>
                <a:gd name="T13" fmla="*/ 623 h 850"/>
                <a:gd name="T14" fmla="*/ 113 w 737"/>
                <a:gd name="T15" fmla="*/ 283 h 850"/>
                <a:gd name="T16" fmla="*/ 113 w 737"/>
                <a:gd name="T17" fmla="*/ 113 h 850"/>
                <a:gd name="T18" fmla="*/ 170 w 737"/>
                <a:gd name="T19" fmla="*/ 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7" h="850">
                  <a:moveTo>
                    <a:pt x="170" y="0"/>
                  </a:moveTo>
                  <a:lnTo>
                    <a:pt x="340" y="0"/>
                  </a:lnTo>
                  <a:lnTo>
                    <a:pt x="567" y="170"/>
                  </a:lnTo>
                  <a:lnTo>
                    <a:pt x="737" y="170"/>
                  </a:lnTo>
                  <a:lnTo>
                    <a:pt x="510" y="794"/>
                  </a:lnTo>
                  <a:lnTo>
                    <a:pt x="283" y="850"/>
                  </a:lnTo>
                  <a:lnTo>
                    <a:pt x="0" y="623"/>
                  </a:lnTo>
                  <a:lnTo>
                    <a:pt x="113" y="283"/>
                  </a:lnTo>
                  <a:lnTo>
                    <a:pt x="113" y="113"/>
                  </a:lnTo>
                  <a:lnTo>
                    <a:pt x="170"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82" name="Freeform 285"/>
            <p:cNvSpPr>
              <a:spLocks/>
            </p:cNvSpPr>
            <p:nvPr/>
          </p:nvSpPr>
          <p:spPr bwMode="auto">
            <a:xfrm>
              <a:off x="2671" y="3194"/>
              <a:ext cx="794" cy="1191"/>
            </a:xfrm>
            <a:custGeom>
              <a:avLst/>
              <a:gdLst>
                <a:gd name="T0" fmla="*/ 794 w 794"/>
                <a:gd name="T1" fmla="*/ 0 h 1191"/>
                <a:gd name="T2" fmla="*/ 567 w 794"/>
                <a:gd name="T3" fmla="*/ 114 h 1191"/>
                <a:gd name="T4" fmla="*/ 227 w 794"/>
                <a:gd name="T5" fmla="*/ 624 h 1191"/>
                <a:gd name="T6" fmla="*/ 0 w 794"/>
                <a:gd name="T7" fmla="*/ 681 h 1191"/>
                <a:gd name="T8" fmla="*/ 0 w 794"/>
                <a:gd name="T9" fmla="*/ 964 h 1191"/>
                <a:gd name="T10" fmla="*/ 114 w 794"/>
                <a:gd name="T11" fmla="*/ 964 h 1191"/>
                <a:gd name="T12" fmla="*/ 114 w 794"/>
                <a:gd name="T13" fmla="*/ 1134 h 1191"/>
                <a:gd name="T14" fmla="*/ 0 w 794"/>
                <a:gd name="T15" fmla="*/ 1077 h 1191"/>
                <a:gd name="T16" fmla="*/ 0 w 794"/>
                <a:gd name="T17" fmla="*/ 1134 h 1191"/>
                <a:gd name="T18" fmla="*/ 170 w 794"/>
                <a:gd name="T19" fmla="*/ 1191 h 1191"/>
                <a:gd name="T20" fmla="*/ 454 w 794"/>
                <a:gd name="T21" fmla="*/ 1134 h 1191"/>
                <a:gd name="T22" fmla="*/ 624 w 794"/>
                <a:gd name="T23" fmla="*/ 1077 h 1191"/>
                <a:gd name="T24" fmla="*/ 737 w 794"/>
                <a:gd name="T25" fmla="*/ 737 h 1191"/>
                <a:gd name="T26" fmla="*/ 737 w 794"/>
                <a:gd name="T27" fmla="*/ 567 h 1191"/>
                <a:gd name="T28" fmla="*/ 794 w 794"/>
                <a:gd name="T29" fmla="*/ 454 h 1191"/>
                <a:gd name="T30" fmla="*/ 794 w 794"/>
                <a:gd name="T31" fmla="*/ 0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4" h="1191">
                  <a:moveTo>
                    <a:pt x="794" y="0"/>
                  </a:moveTo>
                  <a:lnTo>
                    <a:pt x="567" y="114"/>
                  </a:lnTo>
                  <a:lnTo>
                    <a:pt x="227" y="624"/>
                  </a:lnTo>
                  <a:lnTo>
                    <a:pt x="0" y="681"/>
                  </a:lnTo>
                  <a:lnTo>
                    <a:pt x="0" y="964"/>
                  </a:lnTo>
                  <a:lnTo>
                    <a:pt x="114" y="964"/>
                  </a:lnTo>
                  <a:lnTo>
                    <a:pt x="114" y="1134"/>
                  </a:lnTo>
                  <a:lnTo>
                    <a:pt x="0" y="1077"/>
                  </a:lnTo>
                  <a:lnTo>
                    <a:pt x="0" y="1134"/>
                  </a:lnTo>
                  <a:lnTo>
                    <a:pt x="170" y="1191"/>
                  </a:lnTo>
                  <a:lnTo>
                    <a:pt x="454" y="1134"/>
                  </a:lnTo>
                  <a:lnTo>
                    <a:pt x="624" y="1077"/>
                  </a:lnTo>
                  <a:lnTo>
                    <a:pt x="737" y="737"/>
                  </a:lnTo>
                  <a:lnTo>
                    <a:pt x="737" y="567"/>
                  </a:lnTo>
                  <a:lnTo>
                    <a:pt x="794" y="454"/>
                  </a:lnTo>
                  <a:lnTo>
                    <a:pt x="79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83" name="Freeform 286"/>
            <p:cNvSpPr>
              <a:spLocks/>
            </p:cNvSpPr>
            <p:nvPr/>
          </p:nvSpPr>
          <p:spPr bwMode="auto">
            <a:xfrm>
              <a:off x="913" y="3421"/>
              <a:ext cx="738" cy="567"/>
            </a:xfrm>
            <a:custGeom>
              <a:avLst/>
              <a:gdLst>
                <a:gd name="T0" fmla="*/ 738 w 738"/>
                <a:gd name="T1" fmla="*/ 227 h 567"/>
                <a:gd name="T2" fmla="*/ 624 w 738"/>
                <a:gd name="T3" fmla="*/ 113 h 567"/>
                <a:gd name="T4" fmla="*/ 171 w 738"/>
                <a:gd name="T5" fmla="*/ 0 h 567"/>
                <a:gd name="T6" fmla="*/ 0 w 738"/>
                <a:gd name="T7" fmla="*/ 283 h 567"/>
                <a:gd name="T8" fmla="*/ 114 w 738"/>
                <a:gd name="T9" fmla="*/ 510 h 567"/>
                <a:gd name="T10" fmla="*/ 454 w 738"/>
                <a:gd name="T11" fmla="*/ 567 h 567"/>
                <a:gd name="T12" fmla="*/ 738 w 738"/>
                <a:gd name="T13" fmla="*/ 227 h 567"/>
              </a:gdLst>
              <a:ahLst/>
              <a:cxnLst>
                <a:cxn ang="0">
                  <a:pos x="T0" y="T1"/>
                </a:cxn>
                <a:cxn ang="0">
                  <a:pos x="T2" y="T3"/>
                </a:cxn>
                <a:cxn ang="0">
                  <a:pos x="T4" y="T5"/>
                </a:cxn>
                <a:cxn ang="0">
                  <a:pos x="T6" y="T7"/>
                </a:cxn>
                <a:cxn ang="0">
                  <a:pos x="T8" y="T9"/>
                </a:cxn>
                <a:cxn ang="0">
                  <a:pos x="T10" y="T11"/>
                </a:cxn>
                <a:cxn ang="0">
                  <a:pos x="T12" y="T13"/>
                </a:cxn>
              </a:cxnLst>
              <a:rect l="0" t="0" r="r" b="b"/>
              <a:pathLst>
                <a:path w="738" h="567">
                  <a:moveTo>
                    <a:pt x="738" y="227"/>
                  </a:moveTo>
                  <a:lnTo>
                    <a:pt x="624" y="113"/>
                  </a:lnTo>
                  <a:lnTo>
                    <a:pt x="171" y="0"/>
                  </a:lnTo>
                  <a:lnTo>
                    <a:pt x="0" y="283"/>
                  </a:lnTo>
                  <a:lnTo>
                    <a:pt x="114" y="510"/>
                  </a:lnTo>
                  <a:lnTo>
                    <a:pt x="454" y="567"/>
                  </a:lnTo>
                  <a:lnTo>
                    <a:pt x="738" y="227"/>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84" name="Freeform 287"/>
            <p:cNvSpPr>
              <a:spLocks/>
            </p:cNvSpPr>
            <p:nvPr/>
          </p:nvSpPr>
          <p:spPr bwMode="auto">
            <a:xfrm>
              <a:off x="1254" y="3081"/>
              <a:ext cx="567" cy="397"/>
            </a:xfrm>
            <a:custGeom>
              <a:avLst/>
              <a:gdLst>
                <a:gd name="T0" fmla="*/ 0 w 567"/>
                <a:gd name="T1" fmla="*/ 283 h 397"/>
                <a:gd name="T2" fmla="*/ 0 w 567"/>
                <a:gd name="T3" fmla="*/ 170 h 397"/>
                <a:gd name="T4" fmla="*/ 397 w 567"/>
                <a:gd name="T5" fmla="*/ 0 h 397"/>
                <a:gd name="T6" fmla="*/ 567 w 567"/>
                <a:gd name="T7" fmla="*/ 113 h 397"/>
                <a:gd name="T8" fmla="*/ 510 w 567"/>
                <a:gd name="T9" fmla="*/ 397 h 397"/>
                <a:gd name="T10" fmla="*/ 0 w 567"/>
                <a:gd name="T11" fmla="*/ 283 h 397"/>
              </a:gdLst>
              <a:ahLst/>
              <a:cxnLst>
                <a:cxn ang="0">
                  <a:pos x="T0" y="T1"/>
                </a:cxn>
                <a:cxn ang="0">
                  <a:pos x="T2" y="T3"/>
                </a:cxn>
                <a:cxn ang="0">
                  <a:pos x="T4" y="T5"/>
                </a:cxn>
                <a:cxn ang="0">
                  <a:pos x="T6" y="T7"/>
                </a:cxn>
                <a:cxn ang="0">
                  <a:pos x="T8" y="T9"/>
                </a:cxn>
                <a:cxn ang="0">
                  <a:pos x="T10" y="T11"/>
                </a:cxn>
              </a:cxnLst>
              <a:rect l="0" t="0" r="r" b="b"/>
              <a:pathLst>
                <a:path w="567" h="397">
                  <a:moveTo>
                    <a:pt x="0" y="283"/>
                  </a:moveTo>
                  <a:lnTo>
                    <a:pt x="0" y="170"/>
                  </a:lnTo>
                  <a:lnTo>
                    <a:pt x="397" y="0"/>
                  </a:lnTo>
                  <a:lnTo>
                    <a:pt x="567" y="113"/>
                  </a:lnTo>
                  <a:lnTo>
                    <a:pt x="510" y="397"/>
                  </a:lnTo>
                  <a:lnTo>
                    <a:pt x="0" y="283"/>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85" name="Freeform 288"/>
            <p:cNvSpPr>
              <a:spLocks/>
            </p:cNvSpPr>
            <p:nvPr/>
          </p:nvSpPr>
          <p:spPr bwMode="auto">
            <a:xfrm>
              <a:off x="1537" y="3818"/>
              <a:ext cx="2041" cy="1417"/>
            </a:xfrm>
            <a:custGeom>
              <a:avLst/>
              <a:gdLst>
                <a:gd name="T0" fmla="*/ 454 w 2041"/>
                <a:gd name="T1" fmla="*/ 0 h 1417"/>
                <a:gd name="T2" fmla="*/ 170 w 2041"/>
                <a:gd name="T3" fmla="*/ 170 h 1417"/>
                <a:gd name="T4" fmla="*/ 0 w 2041"/>
                <a:gd name="T5" fmla="*/ 227 h 1417"/>
                <a:gd name="T6" fmla="*/ 0 w 2041"/>
                <a:gd name="T7" fmla="*/ 453 h 1417"/>
                <a:gd name="T8" fmla="*/ 57 w 2041"/>
                <a:gd name="T9" fmla="*/ 453 h 1417"/>
                <a:gd name="T10" fmla="*/ 284 w 2041"/>
                <a:gd name="T11" fmla="*/ 340 h 1417"/>
                <a:gd name="T12" fmla="*/ 340 w 2041"/>
                <a:gd name="T13" fmla="*/ 397 h 1417"/>
                <a:gd name="T14" fmla="*/ 227 w 2041"/>
                <a:gd name="T15" fmla="*/ 510 h 1417"/>
                <a:gd name="T16" fmla="*/ 284 w 2041"/>
                <a:gd name="T17" fmla="*/ 624 h 1417"/>
                <a:gd name="T18" fmla="*/ 510 w 2041"/>
                <a:gd name="T19" fmla="*/ 624 h 1417"/>
                <a:gd name="T20" fmla="*/ 567 w 2041"/>
                <a:gd name="T21" fmla="*/ 680 h 1417"/>
                <a:gd name="T22" fmla="*/ 737 w 2041"/>
                <a:gd name="T23" fmla="*/ 624 h 1417"/>
                <a:gd name="T24" fmla="*/ 737 w 2041"/>
                <a:gd name="T25" fmla="*/ 737 h 1417"/>
                <a:gd name="T26" fmla="*/ 737 w 2041"/>
                <a:gd name="T27" fmla="*/ 907 h 1417"/>
                <a:gd name="T28" fmla="*/ 681 w 2041"/>
                <a:gd name="T29" fmla="*/ 964 h 1417"/>
                <a:gd name="T30" fmla="*/ 624 w 2041"/>
                <a:gd name="T31" fmla="*/ 794 h 1417"/>
                <a:gd name="T32" fmla="*/ 567 w 2041"/>
                <a:gd name="T33" fmla="*/ 794 h 1417"/>
                <a:gd name="T34" fmla="*/ 567 w 2041"/>
                <a:gd name="T35" fmla="*/ 964 h 1417"/>
                <a:gd name="T36" fmla="*/ 510 w 2041"/>
                <a:gd name="T37" fmla="*/ 964 h 1417"/>
                <a:gd name="T38" fmla="*/ 454 w 2041"/>
                <a:gd name="T39" fmla="*/ 794 h 1417"/>
                <a:gd name="T40" fmla="*/ 0 w 2041"/>
                <a:gd name="T41" fmla="*/ 737 h 1417"/>
                <a:gd name="T42" fmla="*/ 114 w 2041"/>
                <a:gd name="T43" fmla="*/ 1020 h 1417"/>
                <a:gd name="T44" fmla="*/ 1021 w 2041"/>
                <a:gd name="T45" fmla="*/ 1020 h 1417"/>
                <a:gd name="T46" fmla="*/ 1361 w 2041"/>
                <a:gd name="T47" fmla="*/ 1191 h 1417"/>
                <a:gd name="T48" fmla="*/ 1985 w 2041"/>
                <a:gd name="T49" fmla="*/ 1417 h 1417"/>
                <a:gd name="T50" fmla="*/ 2041 w 2041"/>
                <a:gd name="T51" fmla="*/ 1077 h 1417"/>
                <a:gd name="T52" fmla="*/ 1985 w 2041"/>
                <a:gd name="T53" fmla="*/ 1077 h 1417"/>
                <a:gd name="T54" fmla="*/ 2041 w 2041"/>
                <a:gd name="T55" fmla="*/ 680 h 1417"/>
                <a:gd name="T56" fmla="*/ 1758 w 2041"/>
                <a:gd name="T57" fmla="*/ 453 h 1417"/>
                <a:gd name="T58" fmla="*/ 1701 w 2041"/>
                <a:gd name="T59" fmla="*/ 567 h 1417"/>
                <a:gd name="T60" fmla="*/ 1134 w 2041"/>
                <a:gd name="T61" fmla="*/ 680 h 1417"/>
                <a:gd name="T62" fmla="*/ 1134 w 2041"/>
                <a:gd name="T63" fmla="*/ 907 h 1417"/>
                <a:gd name="T64" fmla="*/ 1021 w 2041"/>
                <a:gd name="T65" fmla="*/ 907 h 1417"/>
                <a:gd name="T66" fmla="*/ 964 w 2041"/>
                <a:gd name="T67" fmla="*/ 624 h 1417"/>
                <a:gd name="T68" fmla="*/ 851 w 2041"/>
                <a:gd name="T69" fmla="*/ 624 h 1417"/>
                <a:gd name="T70" fmla="*/ 1021 w 2041"/>
                <a:gd name="T71" fmla="*/ 510 h 1417"/>
                <a:gd name="T72" fmla="*/ 907 w 2041"/>
                <a:gd name="T73" fmla="*/ 170 h 1417"/>
                <a:gd name="T74" fmla="*/ 794 w 2041"/>
                <a:gd name="T75" fmla="*/ 57 h 1417"/>
                <a:gd name="T76" fmla="*/ 567 w 2041"/>
                <a:gd name="T77" fmla="*/ 113 h 1417"/>
                <a:gd name="T78" fmla="*/ 454 w 2041"/>
                <a:gd name="T79"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41" h="1417">
                  <a:moveTo>
                    <a:pt x="454" y="0"/>
                  </a:moveTo>
                  <a:lnTo>
                    <a:pt x="170" y="170"/>
                  </a:lnTo>
                  <a:lnTo>
                    <a:pt x="0" y="227"/>
                  </a:lnTo>
                  <a:lnTo>
                    <a:pt x="0" y="453"/>
                  </a:lnTo>
                  <a:lnTo>
                    <a:pt x="57" y="453"/>
                  </a:lnTo>
                  <a:lnTo>
                    <a:pt x="284" y="340"/>
                  </a:lnTo>
                  <a:lnTo>
                    <a:pt x="340" y="397"/>
                  </a:lnTo>
                  <a:lnTo>
                    <a:pt x="227" y="510"/>
                  </a:lnTo>
                  <a:lnTo>
                    <a:pt x="284" y="624"/>
                  </a:lnTo>
                  <a:lnTo>
                    <a:pt x="510" y="624"/>
                  </a:lnTo>
                  <a:lnTo>
                    <a:pt x="567" y="680"/>
                  </a:lnTo>
                  <a:lnTo>
                    <a:pt x="737" y="624"/>
                  </a:lnTo>
                  <a:lnTo>
                    <a:pt x="737" y="737"/>
                  </a:lnTo>
                  <a:lnTo>
                    <a:pt x="737" y="907"/>
                  </a:lnTo>
                  <a:lnTo>
                    <a:pt x="681" y="964"/>
                  </a:lnTo>
                  <a:lnTo>
                    <a:pt x="624" y="794"/>
                  </a:lnTo>
                  <a:lnTo>
                    <a:pt x="567" y="794"/>
                  </a:lnTo>
                  <a:lnTo>
                    <a:pt x="567" y="964"/>
                  </a:lnTo>
                  <a:lnTo>
                    <a:pt x="510" y="964"/>
                  </a:lnTo>
                  <a:lnTo>
                    <a:pt x="454" y="794"/>
                  </a:lnTo>
                  <a:lnTo>
                    <a:pt x="0" y="737"/>
                  </a:lnTo>
                  <a:lnTo>
                    <a:pt x="114" y="1020"/>
                  </a:lnTo>
                  <a:lnTo>
                    <a:pt x="1021" y="1020"/>
                  </a:lnTo>
                  <a:lnTo>
                    <a:pt x="1361" y="1191"/>
                  </a:lnTo>
                  <a:lnTo>
                    <a:pt x="1985" y="1417"/>
                  </a:lnTo>
                  <a:lnTo>
                    <a:pt x="2041" y="1077"/>
                  </a:lnTo>
                  <a:lnTo>
                    <a:pt x="1985" y="1077"/>
                  </a:lnTo>
                  <a:lnTo>
                    <a:pt x="2041" y="680"/>
                  </a:lnTo>
                  <a:lnTo>
                    <a:pt x="1758" y="453"/>
                  </a:lnTo>
                  <a:lnTo>
                    <a:pt x="1701" y="567"/>
                  </a:lnTo>
                  <a:lnTo>
                    <a:pt x="1134" y="680"/>
                  </a:lnTo>
                  <a:lnTo>
                    <a:pt x="1134" y="907"/>
                  </a:lnTo>
                  <a:lnTo>
                    <a:pt x="1021" y="907"/>
                  </a:lnTo>
                  <a:lnTo>
                    <a:pt x="964" y="624"/>
                  </a:lnTo>
                  <a:lnTo>
                    <a:pt x="851" y="624"/>
                  </a:lnTo>
                  <a:lnTo>
                    <a:pt x="1021" y="510"/>
                  </a:lnTo>
                  <a:lnTo>
                    <a:pt x="907" y="170"/>
                  </a:lnTo>
                  <a:lnTo>
                    <a:pt x="794" y="57"/>
                  </a:lnTo>
                  <a:lnTo>
                    <a:pt x="567" y="113"/>
                  </a:lnTo>
                  <a:lnTo>
                    <a:pt x="45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86" name="Freeform 289"/>
            <p:cNvSpPr>
              <a:spLocks/>
            </p:cNvSpPr>
            <p:nvPr/>
          </p:nvSpPr>
          <p:spPr bwMode="auto">
            <a:xfrm>
              <a:off x="1764" y="2400"/>
              <a:ext cx="1474" cy="1304"/>
            </a:xfrm>
            <a:custGeom>
              <a:avLst/>
              <a:gdLst>
                <a:gd name="T0" fmla="*/ 1304 w 1474"/>
                <a:gd name="T1" fmla="*/ 0 h 1304"/>
                <a:gd name="T2" fmla="*/ 907 w 1474"/>
                <a:gd name="T3" fmla="*/ 227 h 1304"/>
                <a:gd name="T4" fmla="*/ 0 w 1474"/>
                <a:gd name="T5" fmla="*/ 567 h 1304"/>
                <a:gd name="T6" fmla="*/ 57 w 1474"/>
                <a:gd name="T7" fmla="*/ 737 h 1304"/>
                <a:gd name="T8" fmla="*/ 510 w 1474"/>
                <a:gd name="T9" fmla="*/ 511 h 1304"/>
                <a:gd name="T10" fmla="*/ 510 w 1474"/>
                <a:gd name="T11" fmla="*/ 681 h 1304"/>
                <a:gd name="T12" fmla="*/ 227 w 1474"/>
                <a:gd name="T13" fmla="*/ 681 h 1304"/>
                <a:gd name="T14" fmla="*/ 227 w 1474"/>
                <a:gd name="T15" fmla="*/ 908 h 1304"/>
                <a:gd name="T16" fmla="*/ 397 w 1474"/>
                <a:gd name="T17" fmla="*/ 908 h 1304"/>
                <a:gd name="T18" fmla="*/ 170 w 1474"/>
                <a:gd name="T19" fmla="*/ 1021 h 1304"/>
                <a:gd name="T20" fmla="*/ 170 w 1474"/>
                <a:gd name="T21" fmla="*/ 1304 h 1304"/>
                <a:gd name="T22" fmla="*/ 283 w 1474"/>
                <a:gd name="T23" fmla="*/ 1304 h 1304"/>
                <a:gd name="T24" fmla="*/ 340 w 1474"/>
                <a:gd name="T25" fmla="*/ 1134 h 1304"/>
                <a:gd name="T26" fmla="*/ 510 w 1474"/>
                <a:gd name="T27" fmla="*/ 1021 h 1304"/>
                <a:gd name="T28" fmla="*/ 794 w 1474"/>
                <a:gd name="T29" fmla="*/ 964 h 1304"/>
                <a:gd name="T30" fmla="*/ 964 w 1474"/>
                <a:gd name="T31" fmla="*/ 681 h 1304"/>
                <a:gd name="T32" fmla="*/ 1247 w 1474"/>
                <a:gd name="T33" fmla="*/ 567 h 1304"/>
                <a:gd name="T34" fmla="*/ 1474 w 1474"/>
                <a:gd name="T35" fmla="*/ 454 h 1304"/>
                <a:gd name="T36" fmla="*/ 1247 w 1474"/>
                <a:gd name="T37" fmla="*/ 227 h 1304"/>
                <a:gd name="T38" fmla="*/ 1304 w 1474"/>
                <a:gd name="T39"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4" h="1304">
                  <a:moveTo>
                    <a:pt x="1304" y="0"/>
                  </a:moveTo>
                  <a:lnTo>
                    <a:pt x="907" y="227"/>
                  </a:lnTo>
                  <a:lnTo>
                    <a:pt x="0" y="567"/>
                  </a:lnTo>
                  <a:lnTo>
                    <a:pt x="57" y="737"/>
                  </a:lnTo>
                  <a:lnTo>
                    <a:pt x="510" y="511"/>
                  </a:lnTo>
                  <a:lnTo>
                    <a:pt x="510" y="681"/>
                  </a:lnTo>
                  <a:lnTo>
                    <a:pt x="227" y="681"/>
                  </a:lnTo>
                  <a:lnTo>
                    <a:pt x="227" y="908"/>
                  </a:lnTo>
                  <a:lnTo>
                    <a:pt x="397" y="908"/>
                  </a:lnTo>
                  <a:lnTo>
                    <a:pt x="170" y="1021"/>
                  </a:lnTo>
                  <a:lnTo>
                    <a:pt x="170" y="1304"/>
                  </a:lnTo>
                  <a:lnTo>
                    <a:pt x="283" y="1304"/>
                  </a:lnTo>
                  <a:lnTo>
                    <a:pt x="340" y="1134"/>
                  </a:lnTo>
                  <a:lnTo>
                    <a:pt x="510" y="1021"/>
                  </a:lnTo>
                  <a:lnTo>
                    <a:pt x="794" y="964"/>
                  </a:lnTo>
                  <a:lnTo>
                    <a:pt x="964" y="681"/>
                  </a:lnTo>
                  <a:lnTo>
                    <a:pt x="1247" y="567"/>
                  </a:lnTo>
                  <a:lnTo>
                    <a:pt x="1474" y="454"/>
                  </a:lnTo>
                  <a:lnTo>
                    <a:pt x="1247" y="227"/>
                  </a:lnTo>
                  <a:lnTo>
                    <a:pt x="1304" y="0"/>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sp>
          <p:nvSpPr>
            <p:cNvPr id="87" name="Freeform 290"/>
            <p:cNvSpPr>
              <a:spLocks/>
            </p:cNvSpPr>
            <p:nvPr/>
          </p:nvSpPr>
          <p:spPr bwMode="auto">
            <a:xfrm>
              <a:off x="2218" y="2967"/>
              <a:ext cx="1020" cy="908"/>
            </a:xfrm>
            <a:custGeom>
              <a:avLst/>
              <a:gdLst>
                <a:gd name="T0" fmla="*/ 56 w 1020"/>
                <a:gd name="T1" fmla="*/ 454 h 908"/>
                <a:gd name="T2" fmla="*/ 113 w 1020"/>
                <a:gd name="T3" fmla="*/ 567 h 908"/>
                <a:gd name="T4" fmla="*/ 0 w 1020"/>
                <a:gd name="T5" fmla="*/ 681 h 908"/>
                <a:gd name="T6" fmla="*/ 340 w 1020"/>
                <a:gd name="T7" fmla="*/ 908 h 908"/>
                <a:gd name="T8" fmla="*/ 453 w 1020"/>
                <a:gd name="T9" fmla="*/ 908 h 908"/>
                <a:gd name="T10" fmla="*/ 680 w 1020"/>
                <a:gd name="T11" fmla="*/ 851 h 908"/>
                <a:gd name="T12" fmla="*/ 1020 w 1020"/>
                <a:gd name="T13" fmla="*/ 341 h 908"/>
                <a:gd name="T14" fmla="*/ 793 w 1020"/>
                <a:gd name="T15" fmla="*/ 0 h 908"/>
                <a:gd name="T16" fmla="*/ 510 w 1020"/>
                <a:gd name="T17" fmla="*/ 114 h 908"/>
                <a:gd name="T18" fmla="*/ 340 w 1020"/>
                <a:gd name="T19" fmla="*/ 397 h 908"/>
                <a:gd name="T20" fmla="*/ 56 w 1020"/>
                <a:gd name="T21" fmla="*/ 45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20" h="908">
                  <a:moveTo>
                    <a:pt x="56" y="454"/>
                  </a:moveTo>
                  <a:lnTo>
                    <a:pt x="113" y="567"/>
                  </a:lnTo>
                  <a:lnTo>
                    <a:pt x="0" y="681"/>
                  </a:lnTo>
                  <a:lnTo>
                    <a:pt x="340" y="908"/>
                  </a:lnTo>
                  <a:lnTo>
                    <a:pt x="453" y="908"/>
                  </a:lnTo>
                  <a:lnTo>
                    <a:pt x="680" y="851"/>
                  </a:lnTo>
                  <a:lnTo>
                    <a:pt x="1020" y="341"/>
                  </a:lnTo>
                  <a:lnTo>
                    <a:pt x="793" y="0"/>
                  </a:lnTo>
                  <a:lnTo>
                    <a:pt x="510" y="114"/>
                  </a:lnTo>
                  <a:lnTo>
                    <a:pt x="340" y="397"/>
                  </a:lnTo>
                  <a:lnTo>
                    <a:pt x="56" y="454"/>
                  </a:lnTo>
                  <a:close/>
                </a:path>
              </a:pathLst>
            </a:custGeom>
            <a:grpFill/>
            <a:ln>
              <a:noFill/>
              <a:headEnd/>
              <a:tailEnd/>
            </a:ln>
            <a:extLst/>
          </p:spPr>
          <p:style>
            <a:lnRef idx="2">
              <a:schemeClr val="accent3">
                <a:shade val="50000"/>
              </a:schemeClr>
            </a:lnRef>
            <a:fillRef idx="1">
              <a:schemeClr val="accent3"/>
            </a:fillRef>
            <a:effectRef idx="0">
              <a:schemeClr val="accent3"/>
            </a:effectRef>
            <a:fontRef idx="minor">
              <a:schemeClr val="lt1"/>
            </a:fontRef>
          </p:style>
          <p:txBody>
            <a:bodyPr/>
            <a:lstStyle/>
            <a:p>
              <a:pPr defTabSz="959937" eaLnBrk="0" fontAlgn="base" hangingPunct="0">
                <a:spcBef>
                  <a:spcPct val="0"/>
                </a:spcBef>
                <a:spcAft>
                  <a:spcPct val="0"/>
                </a:spcAft>
              </a:pPr>
              <a:endParaRPr lang="ja-JP" altLang="en-US" sz="1890" u="sng">
                <a:solidFill>
                  <a:srgbClr val="FFFFFF"/>
                </a:solidFill>
                <a:latin typeface="Arial"/>
                <a:ea typeface="ＭＳ Ｐゴシック"/>
              </a:endParaRPr>
            </a:p>
          </p:txBody>
        </p:sp>
      </p:grpSp>
      <p:pic>
        <p:nvPicPr>
          <p:cNvPr id="88" name="図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07" y="6122891"/>
            <a:ext cx="2543176" cy="842168"/>
          </a:xfrm>
          <a:prstGeom prst="rect">
            <a:avLst/>
          </a:prstGeom>
        </p:spPr>
      </p:pic>
      <p:sp>
        <p:nvSpPr>
          <p:cNvPr id="91" name="Rectangle 2"/>
          <p:cNvSpPr txBox="1">
            <a:spLocks noChangeArrowheads="1"/>
          </p:cNvSpPr>
          <p:nvPr/>
        </p:nvSpPr>
        <p:spPr bwMode="auto">
          <a:xfrm>
            <a:off x="842124" y="5299008"/>
            <a:ext cx="1748670" cy="7309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defTabSz="959937" eaLnBrk="0" hangingPunct="0">
              <a:lnSpc>
                <a:spcPts val="1890"/>
              </a:lnSpc>
              <a:spcBef>
                <a:spcPts val="0"/>
              </a:spcBef>
            </a:pPr>
            <a:r>
              <a:rPr lang="ja-JP" altLang="en-US" sz="168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8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新たに、大阪府市</a:t>
            </a:r>
            <a:endParaRPr lang="en-US" altLang="ja-JP" sz="168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hangingPunct="0">
              <a:lnSpc>
                <a:spcPts val="1890"/>
              </a:lnSpc>
              <a:spcBef>
                <a:spcPts val="0"/>
              </a:spcBef>
            </a:pPr>
            <a:r>
              <a:rPr lang="ja-JP" altLang="en-US" sz="168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兵庫県、神戸市、</a:t>
            </a:r>
            <a:endParaRPr lang="en-US" altLang="ja-JP" sz="168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959937" eaLnBrk="0" hangingPunct="0">
              <a:lnSpc>
                <a:spcPts val="1890"/>
              </a:lnSpc>
              <a:spcBef>
                <a:spcPts val="0"/>
              </a:spcBef>
            </a:pPr>
            <a:r>
              <a:rPr lang="ja-JP" altLang="en-US" sz="168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京都府市の枠組み</a:t>
            </a:r>
            <a:endParaRPr lang="en-US" altLang="ja-JP" sz="168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2" name="図 9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476" y="4202736"/>
            <a:ext cx="1100137" cy="971008"/>
          </a:xfrm>
          <a:prstGeom prst="rect">
            <a:avLst/>
          </a:prstGeom>
        </p:spPr>
      </p:pic>
      <p:sp>
        <p:nvSpPr>
          <p:cNvPr id="93" name="Rectangle 2"/>
          <p:cNvSpPr txBox="1">
            <a:spLocks noChangeArrowheads="1"/>
          </p:cNvSpPr>
          <p:nvPr/>
        </p:nvSpPr>
        <p:spPr bwMode="auto">
          <a:xfrm>
            <a:off x="1770325" y="4670629"/>
            <a:ext cx="1134766" cy="24365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lgn="l" rtl="0" fontAlgn="base">
              <a:spcBef>
                <a:spcPct val="0"/>
              </a:spcBef>
              <a:spcAft>
                <a:spcPct val="0"/>
              </a:spcAft>
              <a:defRPr kumimoji="1" sz="4400">
                <a:solidFill>
                  <a:schemeClr val="tx1"/>
                </a:solidFill>
                <a:latin typeface="+mj-lt"/>
                <a:ea typeface="+mj-ea"/>
                <a:cs typeface="+mj-cs"/>
              </a:defRPr>
            </a:lvl1pPr>
            <a:lvl2pPr algn="l" rtl="0" fontAlgn="base">
              <a:spcBef>
                <a:spcPct val="0"/>
              </a:spcBef>
              <a:spcAft>
                <a:spcPct val="0"/>
              </a:spcAft>
              <a:defRPr kumimoji="1" sz="4400">
                <a:solidFill>
                  <a:schemeClr val="tx1"/>
                </a:solidFill>
                <a:latin typeface="Arial" charset="0"/>
                <a:ea typeface="ＭＳ Ｐゴシック" pitchFamily="50" charset="-128"/>
              </a:defRPr>
            </a:lvl2pPr>
            <a:lvl3pPr algn="l" rtl="0" fontAlgn="base">
              <a:spcBef>
                <a:spcPct val="0"/>
              </a:spcBef>
              <a:spcAft>
                <a:spcPct val="0"/>
              </a:spcAft>
              <a:defRPr kumimoji="1" sz="4400">
                <a:solidFill>
                  <a:schemeClr val="tx1"/>
                </a:solidFill>
                <a:latin typeface="Arial" charset="0"/>
                <a:ea typeface="ＭＳ Ｐゴシック" pitchFamily="50" charset="-128"/>
              </a:defRPr>
            </a:lvl3pPr>
            <a:lvl4pPr algn="l" rtl="0" fontAlgn="base">
              <a:spcBef>
                <a:spcPct val="0"/>
              </a:spcBef>
              <a:spcAft>
                <a:spcPct val="0"/>
              </a:spcAft>
              <a:defRPr kumimoji="1" sz="4400">
                <a:solidFill>
                  <a:schemeClr val="tx1"/>
                </a:solidFill>
                <a:latin typeface="Arial" charset="0"/>
                <a:ea typeface="ＭＳ Ｐゴシック" pitchFamily="50" charset="-128"/>
              </a:defRPr>
            </a:lvl4pPr>
            <a:lvl5pPr algn="l" rtl="0" fontAlgn="base">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defTabSz="959937" eaLnBrk="0" hangingPunct="0">
              <a:lnSpc>
                <a:spcPts val="1890"/>
              </a:lnSpc>
              <a:spcBef>
                <a:spcPts val="0"/>
              </a:spcBef>
            </a:pPr>
            <a:r>
              <a:rPr lang="ja-JP" altLang="en-US" sz="168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8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大阪府市</a:t>
            </a:r>
            <a:endParaRPr lang="en-US" altLang="ja-JP" sz="168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3864397" y="3070856"/>
            <a:ext cx="7327021" cy="318549"/>
          </a:xfrm>
          <a:prstGeom prst="rect">
            <a:avLst/>
          </a:prstGeom>
          <a:noFill/>
        </p:spPr>
        <p:txBody>
          <a:bodyPr wrap="square">
            <a:spAutoFit/>
          </a:bodyPr>
          <a:lstStyle/>
          <a:p>
            <a:pPr defTabSz="479969"/>
            <a:r>
              <a:rPr lang="ja-JP" altLang="en-US" sz="1470" dirty="0">
                <a:solidFill>
                  <a:prstClr val="black"/>
                </a:solidFill>
                <a:latin typeface="Meiryo UI"/>
                <a:ea typeface="Meiryo UI"/>
              </a:rPr>
              <a:t>　　　　</a:t>
            </a:r>
            <a:r>
              <a:rPr lang="en-US" altLang="ja-JP" sz="1200" dirty="0" smtClean="0">
                <a:solidFill>
                  <a:prstClr val="black"/>
                </a:solidFill>
                <a:latin typeface="Meiryo UI"/>
                <a:ea typeface="Meiryo UI"/>
              </a:rPr>
              <a:t>※</a:t>
            </a:r>
            <a:r>
              <a:rPr lang="ja-JP" altLang="en-US" sz="1200" dirty="0" smtClean="0">
                <a:solidFill>
                  <a:prstClr val="black"/>
                </a:solidFill>
                <a:latin typeface="Meiryo UI"/>
                <a:ea typeface="Meiryo UI"/>
              </a:rPr>
              <a:t>　別途、それぞれのパターンに応じて、経済界</a:t>
            </a:r>
            <a:r>
              <a:rPr lang="ja-JP" altLang="en-US" sz="1200" dirty="0">
                <a:solidFill>
                  <a:prstClr val="black"/>
                </a:solidFill>
                <a:latin typeface="Meiryo UI"/>
                <a:ea typeface="Meiryo UI"/>
              </a:rPr>
              <a:t>、大学・</a:t>
            </a:r>
            <a:r>
              <a:rPr lang="ja-JP" altLang="en-US" sz="1200" dirty="0" smtClean="0">
                <a:solidFill>
                  <a:prstClr val="black"/>
                </a:solidFill>
                <a:latin typeface="Meiryo UI"/>
                <a:ea typeface="Meiryo UI"/>
              </a:rPr>
              <a:t>研究所等と</a:t>
            </a:r>
            <a:r>
              <a:rPr lang="ja-JP" altLang="en-US" sz="1200" dirty="0">
                <a:solidFill>
                  <a:prstClr val="black"/>
                </a:solidFill>
                <a:latin typeface="Meiryo UI"/>
                <a:ea typeface="Meiryo UI"/>
              </a:rPr>
              <a:t>の連携</a:t>
            </a:r>
            <a:r>
              <a:rPr lang="ja-JP" altLang="en-US" sz="1200" dirty="0" smtClean="0">
                <a:solidFill>
                  <a:prstClr val="black"/>
                </a:solidFill>
                <a:latin typeface="Meiryo UI"/>
                <a:ea typeface="Meiryo UI"/>
              </a:rPr>
              <a:t>体制の構築要</a:t>
            </a:r>
            <a:r>
              <a:rPr lang="ja-JP" altLang="en-US" sz="1200" dirty="0">
                <a:solidFill>
                  <a:prstClr val="black"/>
                </a:solidFill>
                <a:latin typeface="Meiryo UI"/>
                <a:ea typeface="Meiryo UI"/>
              </a:rPr>
              <a:t>　　　</a:t>
            </a:r>
            <a:endParaRPr lang="en-US" altLang="ja-JP" sz="1200" dirty="0">
              <a:solidFill>
                <a:prstClr val="black"/>
              </a:solidFill>
              <a:latin typeface="Meiryo UI"/>
              <a:ea typeface="Meiryo UI"/>
            </a:endParaRPr>
          </a:p>
        </p:txBody>
      </p:sp>
      <p:sp>
        <p:nvSpPr>
          <p:cNvPr id="94"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4</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543073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3390918597"/>
              </p:ext>
            </p:extLst>
          </p:nvPr>
        </p:nvGraphicFramePr>
        <p:xfrm>
          <a:off x="180000" y="412983"/>
          <a:ext cx="9769166" cy="6561582"/>
        </p:xfrm>
        <a:graphic>
          <a:graphicData uri="http://schemas.openxmlformats.org/drawingml/2006/table">
            <a:tbl>
              <a:tblPr firstRow="1" bandRow="1">
                <a:tableStyleId>{5940675A-B579-460E-94D1-54222C63F5DA}</a:tableStyleId>
              </a:tblPr>
              <a:tblGrid>
                <a:gridCol w="1357660">
                  <a:extLst>
                    <a:ext uri="{9D8B030D-6E8A-4147-A177-3AD203B41FA5}">
                      <a16:colId xmlns:a16="http://schemas.microsoft.com/office/drawing/2014/main" val="4140312282"/>
                    </a:ext>
                  </a:extLst>
                </a:gridCol>
                <a:gridCol w="2952000">
                  <a:extLst>
                    <a:ext uri="{9D8B030D-6E8A-4147-A177-3AD203B41FA5}">
                      <a16:colId xmlns:a16="http://schemas.microsoft.com/office/drawing/2014/main" val="1461061500"/>
                    </a:ext>
                  </a:extLst>
                </a:gridCol>
                <a:gridCol w="2756647">
                  <a:extLst>
                    <a:ext uri="{9D8B030D-6E8A-4147-A177-3AD203B41FA5}">
                      <a16:colId xmlns:a16="http://schemas.microsoft.com/office/drawing/2014/main" val="3077276018"/>
                    </a:ext>
                  </a:extLst>
                </a:gridCol>
                <a:gridCol w="2702859">
                  <a:extLst>
                    <a:ext uri="{9D8B030D-6E8A-4147-A177-3AD203B41FA5}">
                      <a16:colId xmlns:a16="http://schemas.microsoft.com/office/drawing/2014/main" val="54177259"/>
                    </a:ext>
                  </a:extLst>
                </a:gridCol>
              </a:tblGrid>
              <a:tr h="324846">
                <a:tc>
                  <a:txBody>
                    <a:bodyPr/>
                    <a:lstStyle/>
                    <a:p>
                      <a:endParaRPr kumimoji="1" lang="ja-JP" altLang="en-US" sz="1500" dirty="0">
                        <a:latin typeface="Meiryo UI" panose="020B0604030504040204" pitchFamily="50" charset="-128"/>
                        <a:ea typeface="Meiryo UI" panose="020B0604030504040204" pitchFamily="50" charset="-128"/>
                      </a:endParaRPr>
                    </a:p>
                  </a:txBody>
                  <a:tcPr marL="95991" marR="95991" marT="47995" marB="47995">
                    <a:solidFill>
                      <a:schemeClr val="bg1">
                        <a:lumMod val="85000"/>
                      </a:schemeClr>
                    </a:solidFill>
                  </a:tcPr>
                </a:tc>
                <a:tc gridSpan="3">
                  <a:txBody>
                    <a:bodyPr/>
                    <a:lstStyle/>
                    <a:p>
                      <a:pPr algn="ctr"/>
                      <a:r>
                        <a:rPr kumimoji="1" lang="ja-JP" altLang="en-US" sz="1500" dirty="0" smtClean="0">
                          <a:latin typeface="Meiryo UI" panose="020B0604030504040204" pitchFamily="50" charset="-128"/>
                          <a:ea typeface="Meiryo UI" panose="020B0604030504040204" pitchFamily="50" charset="-128"/>
                        </a:rPr>
                        <a:t>大阪府域を越えるパターン</a:t>
                      </a:r>
                      <a:endParaRPr kumimoji="1" lang="ja-JP" altLang="en-US" sz="15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646185743"/>
                  </a:ext>
                </a:extLst>
              </a:tr>
              <a:tr h="149676">
                <a:tc>
                  <a:txBody>
                    <a:bodyPr/>
                    <a:lstStyle/>
                    <a:p>
                      <a:pPr algn="ctr"/>
                      <a:r>
                        <a:rPr kumimoji="1" lang="ja-JP" altLang="en-US" sz="1300" dirty="0" smtClean="0">
                          <a:latin typeface="Meiryo UI" panose="020B0604030504040204" pitchFamily="50" charset="-128"/>
                          <a:ea typeface="Meiryo UI" panose="020B0604030504040204" pitchFamily="50" charset="-128"/>
                        </a:rPr>
                        <a:t>枠組み例</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algn="ctr"/>
                      <a:r>
                        <a:rPr kumimoji="1" lang="ja-JP" altLang="en-US" sz="1300" dirty="0" smtClean="0">
                          <a:latin typeface="Meiryo UI" panose="020B0604030504040204" pitchFamily="50" charset="-128"/>
                          <a:ea typeface="Meiryo UI" panose="020B0604030504040204" pitchFamily="50" charset="-128"/>
                        </a:rPr>
                        <a:t>関西の府県・政令市</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algn="ctr"/>
                      <a:r>
                        <a:rPr kumimoji="1" lang="ja-JP" altLang="en-US" sz="1300" dirty="0" smtClean="0">
                          <a:latin typeface="Meiryo UI" panose="020B0604030504040204" pitchFamily="50" charset="-128"/>
                          <a:ea typeface="Meiryo UI" panose="020B0604030504040204" pitchFamily="50" charset="-128"/>
                        </a:rPr>
                        <a:t>京阪神の府県・政令市</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algn="ctr"/>
                      <a:r>
                        <a:rPr kumimoji="1" lang="ja-JP" altLang="en-US" sz="1300" dirty="0" smtClean="0">
                          <a:latin typeface="Meiryo UI" panose="020B0604030504040204" pitchFamily="50" charset="-128"/>
                          <a:ea typeface="Meiryo UI" panose="020B0604030504040204" pitchFamily="50" charset="-128"/>
                        </a:rPr>
                        <a:t>京阪神の府県・政令市の</a:t>
                      </a:r>
                      <a:endParaRPr kumimoji="1" lang="en-US" altLang="ja-JP" sz="1300" dirty="0" smtClean="0">
                        <a:latin typeface="Meiryo UI" panose="020B0604030504040204" pitchFamily="50" charset="-128"/>
                        <a:ea typeface="Meiryo UI" panose="020B0604030504040204" pitchFamily="50" charset="-128"/>
                      </a:endParaRPr>
                    </a:p>
                    <a:p>
                      <a:pPr algn="ctr"/>
                      <a:r>
                        <a:rPr kumimoji="1" lang="ja-JP" altLang="en-US" sz="1300" dirty="0" smtClean="0">
                          <a:latin typeface="Meiryo UI" panose="020B0604030504040204" pitchFamily="50" charset="-128"/>
                          <a:ea typeface="Meiryo UI" panose="020B0604030504040204" pitchFamily="50" charset="-128"/>
                        </a:rPr>
                        <a:t>産業支援機構</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extLst>
                  <a:ext uri="{0D108BD9-81ED-4DB2-BD59-A6C34878D82A}">
                    <a16:rowId xmlns:a16="http://schemas.microsoft.com/office/drawing/2014/main" val="2861115851"/>
                  </a:ext>
                </a:extLst>
              </a:tr>
              <a:tr h="1486247">
                <a:tc>
                  <a:txBody>
                    <a:bodyPr/>
                    <a:lstStyle/>
                    <a:p>
                      <a:pPr algn="ctr"/>
                      <a:r>
                        <a:rPr kumimoji="1" lang="ja-JP" altLang="en-US" sz="1300" dirty="0" smtClean="0">
                          <a:latin typeface="Meiryo UI" panose="020B0604030504040204" pitchFamily="50" charset="-128"/>
                          <a:ea typeface="Meiryo UI" panose="020B0604030504040204" pitchFamily="50" charset="-128"/>
                        </a:rPr>
                        <a:t>枠組みの概要</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現状の関西広域連合の枠組み</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奈良県を除く全構成府県市で広域産業局として産業経済の取組み</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新たな大阪府市、堺市、兵庫県、神戸市、京都府市の枠組み</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任意の枠組みから広域連合に移行</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大阪府市、堺市、兵庫県、神戸市、京都府市の産業支援機構の枠組み</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大阪産業局を核とした連携の取組み（スタートアップの国特区の取組み）から組織統合一体化へ移行</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098500527"/>
                  </a:ext>
                </a:extLst>
              </a:tr>
              <a:tr h="1788928">
                <a:tc>
                  <a:txBody>
                    <a:bodyPr/>
                    <a:lstStyle/>
                    <a:p>
                      <a:pPr algn="ctr"/>
                      <a:r>
                        <a:rPr kumimoji="1" lang="ja-JP" altLang="en-US" sz="1300" dirty="0" smtClean="0">
                          <a:latin typeface="Meiryo UI" panose="020B0604030504040204" pitchFamily="50" charset="-128"/>
                          <a:ea typeface="Meiryo UI" panose="020B0604030504040204" pitchFamily="50" charset="-128"/>
                        </a:rPr>
                        <a:t>担う政策</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現在取り組んでいる産業経済関係の政策を担うイメージ</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現状は、情報発信・共有、各種フェアの開催が主</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その他、観光等の取組みはあるが、インフラ、整備、まちづくり関係の取組みは希薄</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主に京阪神地域を対象とした産業経済関係の政策を担うイメージ</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雇用・職業教育や観光等の取組みも担うイメージ</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中小企業支援の政策</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スタートアップ推進の取組み</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産学官連携コーディネート</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815164187"/>
                  </a:ext>
                </a:extLst>
              </a:tr>
              <a:tr h="734981">
                <a:tc>
                  <a:txBody>
                    <a:bodyPr/>
                    <a:lstStyle/>
                    <a:p>
                      <a:pPr algn="ctr"/>
                      <a:r>
                        <a:rPr kumimoji="1" lang="ja-JP" altLang="en-US" sz="1500" dirty="0" smtClean="0">
                          <a:latin typeface="Meiryo UI" panose="020B0604030504040204" pitchFamily="50" charset="-128"/>
                          <a:ea typeface="Meiryo UI" panose="020B0604030504040204" pitchFamily="50" charset="-128"/>
                        </a:rPr>
                        <a:t>リーダーシップ</a:t>
                      </a:r>
                      <a:endParaRPr kumimoji="1" lang="en-US" altLang="ja-JP" sz="1500" dirty="0" smtClean="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構成府県市</a:t>
                      </a:r>
                      <a:r>
                        <a:rPr kumimoji="1" lang="en-US" altLang="ja-JP" sz="1300" dirty="0" smtClean="0">
                          <a:solidFill>
                            <a:schemeClr val="tx1"/>
                          </a:solidFill>
                          <a:latin typeface="Meiryo UI" panose="020B0604030504040204" pitchFamily="50" charset="-128"/>
                          <a:ea typeface="Meiryo UI" panose="020B0604030504040204" pitchFamily="50" charset="-128"/>
                        </a:rPr>
                        <a:t>(12</a:t>
                      </a:r>
                      <a:r>
                        <a:rPr kumimoji="1" lang="ja-JP" altLang="en-US" sz="1300" dirty="0" smtClean="0">
                          <a:solidFill>
                            <a:schemeClr val="tx1"/>
                          </a:solidFill>
                          <a:latin typeface="Meiryo UI" panose="020B0604030504040204" pitchFamily="50" charset="-128"/>
                          <a:ea typeface="Meiryo UI" panose="020B0604030504040204" pitchFamily="50" charset="-128"/>
                        </a:rPr>
                        <a:t>者</a:t>
                      </a:r>
                      <a:r>
                        <a:rPr kumimoji="1" lang="en-US" altLang="ja-JP" sz="1300" dirty="0" smtClean="0">
                          <a:solidFill>
                            <a:schemeClr val="tx1"/>
                          </a:solidFill>
                          <a:latin typeface="Meiryo UI" panose="020B0604030504040204" pitchFamily="50" charset="-128"/>
                          <a:ea typeface="Meiryo UI" panose="020B0604030504040204" pitchFamily="50" charset="-128"/>
                        </a:rPr>
                        <a:t>)</a:t>
                      </a:r>
                      <a:r>
                        <a:rPr kumimoji="1" lang="ja-JP" altLang="en-US" sz="1300" dirty="0" smtClean="0">
                          <a:solidFill>
                            <a:schemeClr val="tx1"/>
                          </a:solidFill>
                          <a:latin typeface="Meiryo UI" panose="020B0604030504040204" pitchFamily="50" charset="-128"/>
                          <a:ea typeface="Meiryo UI" panose="020B0604030504040204" pitchFamily="50" charset="-128"/>
                        </a:rPr>
                        <a:t>が合意できる事業にとどまる</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構成府県市（</a:t>
                      </a:r>
                      <a:r>
                        <a:rPr kumimoji="1" lang="en-US" altLang="ja-JP" sz="1300" dirty="0" smtClean="0">
                          <a:solidFill>
                            <a:schemeClr val="tx1"/>
                          </a:solidFill>
                          <a:latin typeface="Meiryo UI" panose="020B0604030504040204" pitchFamily="50" charset="-128"/>
                          <a:ea typeface="Meiryo UI" panose="020B0604030504040204" pitchFamily="50" charset="-128"/>
                        </a:rPr>
                        <a:t>7</a:t>
                      </a:r>
                      <a:r>
                        <a:rPr kumimoji="1" lang="ja-JP" altLang="en-US" sz="1300" dirty="0" smtClean="0">
                          <a:solidFill>
                            <a:schemeClr val="tx1"/>
                          </a:solidFill>
                          <a:latin typeface="Meiryo UI" panose="020B0604030504040204" pitchFamily="50" charset="-128"/>
                          <a:ea typeface="Meiryo UI" panose="020B0604030504040204" pitchFamily="50" charset="-128"/>
                        </a:rPr>
                        <a:t>者）が合意できる事業にとどまる</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構成府県市（</a:t>
                      </a:r>
                      <a:r>
                        <a:rPr kumimoji="1" lang="en-US" altLang="ja-JP" sz="1300" dirty="0" smtClean="0">
                          <a:solidFill>
                            <a:schemeClr val="tx1"/>
                          </a:solidFill>
                          <a:latin typeface="Meiryo UI" panose="020B0604030504040204" pitchFamily="50" charset="-128"/>
                          <a:ea typeface="Meiryo UI" panose="020B0604030504040204" pitchFamily="50" charset="-128"/>
                        </a:rPr>
                        <a:t>7</a:t>
                      </a:r>
                      <a:r>
                        <a:rPr kumimoji="1" lang="ja-JP" altLang="en-US" sz="1300" dirty="0" smtClean="0">
                          <a:solidFill>
                            <a:schemeClr val="tx1"/>
                          </a:solidFill>
                          <a:latin typeface="Meiryo UI" panose="020B0604030504040204" pitchFamily="50" charset="-128"/>
                          <a:ea typeface="Meiryo UI" panose="020B0604030504040204" pitchFamily="50" charset="-128"/>
                        </a:rPr>
                        <a:t>者）、産業支援機構の合意できる事業にとどまる</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2069457051"/>
                  </a:ext>
                </a:extLst>
              </a:tr>
              <a:tr h="674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経済圏との関係</a:t>
                      </a:r>
                    </a:p>
                  </a:txBody>
                  <a:tcPr marL="95991" marR="95991" marT="47995" marB="47995"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関西広域連合の圏域＞経済圏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京阪神地域≓経済圏</a:t>
                      </a:r>
                      <a:endParaRPr kumimoji="1" lang="en-US" altLang="ja-JP" sz="13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300" dirty="0" smtClean="0">
                          <a:latin typeface="Meiryo UI" panose="020B0604030504040204" pitchFamily="50" charset="-128"/>
                          <a:ea typeface="Meiryo UI" panose="020B0604030504040204" pitchFamily="50" charset="-128"/>
                        </a:rPr>
                        <a:t>（大阪府、兵庫県、京都府＞経済圏）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0" marR="0" lvl="0" indent="0" algn="l" defTabSz="959937"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300" dirty="0" smtClean="0">
                          <a:latin typeface="Meiryo UI" panose="020B0604030504040204" pitchFamily="50" charset="-128"/>
                          <a:ea typeface="Meiryo UI" panose="020B0604030504040204" pitchFamily="50" charset="-128"/>
                        </a:rPr>
                        <a:t>（・京阪神地域≓経済圏）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403920379"/>
                  </a:ext>
                </a:extLst>
              </a:tr>
              <a:tr h="104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副首都との関係</a:t>
                      </a:r>
                    </a:p>
                  </a:txBody>
                  <a:tcPr marL="95991" marR="95991" marT="47995" marB="47995"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大阪府</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副首都</a:t>
                      </a:r>
                      <a:endParaRPr kumimoji="1" lang="en-US" altLang="ja-JP" sz="13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300" dirty="0" smtClean="0">
                          <a:latin typeface="Meiryo UI" panose="020B0604030504040204" pitchFamily="50" charset="-128"/>
                          <a:ea typeface="Meiryo UI" panose="020B0604030504040204" pitchFamily="50" charset="-128"/>
                        </a:rPr>
                        <a:t> 関西広域連合の圏域＝副首都圏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大阪府＝副首都</a:t>
                      </a:r>
                      <a:endParaRPr kumimoji="1" lang="en-US" altLang="ja-JP" sz="13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en-US" altLang="ja-JP" sz="1300" baseline="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大阪府、兵庫県、京都府の圏域</a:t>
                      </a:r>
                      <a:endParaRPr kumimoji="1" lang="en-US" altLang="ja-JP" sz="13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300" dirty="0" smtClean="0">
                          <a:latin typeface="Meiryo UI" panose="020B0604030504040204" pitchFamily="50" charset="-128"/>
                          <a:ea typeface="Meiryo UI" panose="020B0604030504040204" pitchFamily="50" charset="-128"/>
                        </a:rPr>
                        <a:t>＝副首都圏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180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大阪府＝副首都</a:t>
                      </a:r>
                      <a:endParaRPr kumimoji="1" lang="en-US" altLang="ja-JP" sz="13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300" dirty="0" smtClean="0">
                          <a:latin typeface="Meiryo UI" panose="020B0604030504040204" pitchFamily="50" charset="-128"/>
                          <a:ea typeface="Meiryo UI" panose="020B0604030504040204" pitchFamily="50" charset="-128"/>
                        </a:rPr>
                        <a:t>　</a:t>
                      </a:r>
                      <a:r>
                        <a:rPr kumimoji="1" lang="ja-JP" altLang="en-US" sz="1300" baseline="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大阪府、兵庫県、京都府の圏域</a:t>
                      </a:r>
                      <a:endParaRPr kumimoji="1" lang="en-US" altLang="ja-JP" sz="1300" dirty="0" smtClean="0">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ja-JP" altLang="en-US" sz="1300" dirty="0" smtClean="0">
                          <a:latin typeface="Meiryo UI" panose="020B0604030504040204" pitchFamily="50" charset="-128"/>
                          <a:ea typeface="Meiryo UI" panose="020B0604030504040204" pitchFamily="50" charset="-128"/>
                        </a:rPr>
                        <a:t>　＝副首都圏</a:t>
                      </a:r>
                    </a:p>
                    <a:p>
                      <a:pPr marL="72000" indent="-72000">
                        <a:buFont typeface="Arial" panose="020B0604020202020204" pitchFamily="34" charset="0"/>
                        <a:buChar char="•"/>
                      </a:pP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520559684"/>
                  </a:ext>
                </a:extLst>
              </a:tr>
            </a:tbl>
          </a:graphicData>
        </a:graphic>
      </p:graphicFrame>
      <p:sp>
        <p:nvSpPr>
          <p:cNvPr id="5" name="正方形/長方形 4"/>
          <p:cNvSpPr/>
          <p:nvPr/>
        </p:nvSpPr>
        <p:spPr>
          <a:xfrm>
            <a:off x="258235" y="-4657"/>
            <a:ext cx="6478742" cy="415498"/>
          </a:xfrm>
          <a:prstGeom prst="rect">
            <a:avLst/>
          </a:prstGeom>
        </p:spPr>
        <p:txBody>
          <a:bodyPr wrap="square">
            <a:spAutoFit/>
          </a:bodyPr>
          <a:lstStyle/>
          <a:p>
            <a:pPr defTabSz="479969"/>
            <a:r>
              <a:rPr lang="ja-JP" altLang="en-US" sz="2100" b="1" dirty="0">
                <a:solidFill>
                  <a:prstClr val="black"/>
                </a:solidFill>
                <a:latin typeface="Meiryo UI"/>
                <a:ea typeface="Meiryo UI"/>
              </a:rPr>
              <a:t>■ 広域の枠組み　比較表　①</a:t>
            </a:r>
            <a:r>
              <a:rPr lang="ja-JP" altLang="en-US" sz="2100" b="1" dirty="0" smtClean="0">
                <a:solidFill>
                  <a:prstClr val="black"/>
                </a:solidFill>
                <a:latin typeface="Meiryo UI"/>
                <a:ea typeface="Meiryo UI"/>
              </a:rPr>
              <a:t>大阪府域を越えるパターン</a:t>
            </a:r>
            <a:endParaRPr lang="ja-JP" altLang="en-US" sz="1100" b="1" dirty="0">
              <a:solidFill>
                <a:prstClr val="black"/>
              </a:solidFill>
              <a:latin typeface="Meiryo UI"/>
              <a:ea typeface="Meiryo UI"/>
            </a:endParaRPr>
          </a:p>
        </p:txBody>
      </p:sp>
      <p:sp>
        <p:nvSpPr>
          <p:cNvPr id="2" name="大かっこ 1"/>
          <p:cNvSpPr/>
          <p:nvPr/>
        </p:nvSpPr>
        <p:spPr>
          <a:xfrm>
            <a:off x="7368988" y="6009649"/>
            <a:ext cx="2528047" cy="766483"/>
          </a:xfrm>
          <a:prstGeom prst="bracketPair">
            <a:avLst>
              <a:gd name="adj" fmla="val 8368"/>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スライド番号プレースホルダー 1"/>
          <p:cNvSpPr txBox="1">
            <a:spLocks/>
          </p:cNvSpPr>
          <p:nvPr/>
        </p:nvSpPr>
        <p:spPr>
          <a:xfrm>
            <a:off x="8058150" y="688985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5</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50047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616087889"/>
              </p:ext>
            </p:extLst>
          </p:nvPr>
        </p:nvGraphicFramePr>
        <p:xfrm>
          <a:off x="174812" y="61753"/>
          <a:ext cx="9769161" cy="6995853"/>
        </p:xfrm>
        <a:graphic>
          <a:graphicData uri="http://schemas.openxmlformats.org/drawingml/2006/table">
            <a:tbl>
              <a:tblPr firstRow="1" bandRow="1">
                <a:tableStyleId>{5940675A-B579-460E-94D1-54222C63F5DA}</a:tableStyleId>
              </a:tblPr>
              <a:tblGrid>
                <a:gridCol w="542176">
                  <a:extLst>
                    <a:ext uri="{9D8B030D-6E8A-4147-A177-3AD203B41FA5}">
                      <a16:colId xmlns:a16="http://schemas.microsoft.com/office/drawing/2014/main" val="4140312282"/>
                    </a:ext>
                  </a:extLst>
                </a:gridCol>
                <a:gridCol w="815484">
                  <a:extLst>
                    <a:ext uri="{9D8B030D-6E8A-4147-A177-3AD203B41FA5}">
                      <a16:colId xmlns:a16="http://schemas.microsoft.com/office/drawing/2014/main" val="924207730"/>
                    </a:ext>
                  </a:extLst>
                </a:gridCol>
                <a:gridCol w="2952000">
                  <a:extLst>
                    <a:ext uri="{9D8B030D-6E8A-4147-A177-3AD203B41FA5}">
                      <a16:colId xmlns:a16="http://schemas.microsoft.com/office/drawing/2014/main" val="1461061500"/>
                    </a:ext>
                  </a:extLst>
                </a:gridCol>
                <a:gridCol w="2756647">
                  <a:extLst>
                    <a:ext uri="{9D8B030D-6E8A-4147-A177-3AD203B41FA5}">
                      <a16:colId xmlns:a16="http://schemas.microsoft.com/office/drawing/2014/main" val="3077276018"/>
                    </a:ext>
                  </a:extLst>
                </a:gridCol>
                <a:gridCol w="2702854">
                  <a:extLst>
                    <a:ext uri="{9D8B030D-6E8A-4147-A177-3AD203B41FA5}">
                      <a16:colId xmlns:a16="http://schemas.microsoft.com/office/drawing/2014/main" val="54177259"/>
                    </a:ext>
                  </a:extLst>
                </a:gridCol>
              </a:tblGrid>
              <a:tr h="852647">
                <a:tc gridSpan="2">
                  <a:txBody>
                    <a:bodyPr/>
                    <a:lstStyle/>
                    <a:p>
                      <a:pPr algn="ctr"/>
                      <a:r>
                        <a:rPr kumimoji="1" lang="ja-JP" altLang="en-US" sz="1300" dirty="0" smtClean="0">
                          <a:latin typeface="Meiryo UI" panose="020B0604030504040204" pitchFamily="50" charset="-128"/>
                          <a:ea typeface="Meiryo UI" panose="020B0604030504040204" pitchFamily="50" charset="-128"/>
                        </a:rPr>
                        <a:t>実現シナリオ</a:t>
                      </a:r>
                      <a:endParaRPr kumimoji="1" lang="ja-JP" altLang="en-US" sz="1300" dirty="0">
                        <a:latin typeface="Meiryo UI" panose="020B0604030504040204" pitchFamily="50" charset="-128"/>
                        <a:ea typeface="Meiryo UI" panose="020B0604030504040204" pitchFamily="50" charset="-128"/>
                      </a:endParaRPr>
                    </a:p>
                  </a:txBody>
                  <a:tcPr marL="95991" marR="95991"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p>
                  </a:txBody>
                  <a:tcPr anchor="ctr">
                    <a:lnL w="12700" cmpd="sng">
                      <a:noFill/>
                    </a:lnL>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現在の関西広域連合の政策を拡大進化のうえ、国権限・財源等を移管（近畿経済産業局の移管や規制改革含む）</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任意の連携の枠組みを強化・拡大のうえ、国権限・財源等を移管（近畿経済産業局の移管や規制改革含む）</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大阪産業局を核とした連携の取組み（スタートアップの国特区の取組み等）から組織統合一体化へ移行</a:t>
                      </a:r>
                    </a:p>
                    <a:p>
                      <a:pPr marL="72000" indent="-72000">
                        <a:buFont typeface="Arial" panose="020B0604020202020204" pitchFamily="34" charset="0"/>
                        <a:buChar char="•"/>
                      </a:pP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098500527"/>
                  </a:ext>
                </a:extLst>
              </a:tr>
              <a:tr h="921547">
                <a:tc rowSpan="2">
                  <a:txBody>
                    <a:bodyPr/>
                    <a:lstStyle/>
                    <a:p>
                      <a:endParaRPr kumimoji="1" lang="ja-JP" altLang="en-US" sz="1200" dirty="0">
                        <a:latin typeface="Meiryo UI" panose="020B0604030504040204" pitchFamily="50" charset="-128"/>
                        <a:ea typeface="Meiryo UI" panose="020B0604030504040204" pitchFamily="50" charset="-128"/>
                      </a:endParaRPr>
                    </a:p>
                  </a:txBody>
                  <a:tcPr marL="95991" marR="95991" marT="36000" marB="36000" anchor="ctr">
                    <a:lnT w="12700" cap="flat" cmpd="sng" algn="ctr">
                      <a:noFill/>
                      <a:prstDash val="solid"/>
                      <a:round/>
                      <a:headEnd type="none" w="med" len="med"/>
                      <a:tailEnd type="none" w="med" len="med"/>
                    </a:lnT>
                    <a:solidFill>
                      <a:schemeClr val="bg1">
                        <a:lumMod val="85000"/>
                      </a:schemeClr>
                    </a:solidFill>
                  </a:tcPr>
                </a:tc>
                <a:tc>
                  <a:txBody>
                    <a:bodyPr/>
                    <a:lstStyle/>
                    <a:p>
                      <a:pPr algn="ctr"/>
                      <a:r>
                        <a:rPr kumimoji="1" lang="ja-JP" altLang="en-US" sz="1300" dirty="0" smtClean="0">
                          <a:latin typeface="Meiryo UI" panose="020B0604030504040204" pitchFamily="50" charset="-128"/>
                          <a:ea typeface="Meiryo UI" panose="020B0604030504040204" pitchFamily="50" charset="-128"/>
                        </a:rPr>
                        <a:t>万博後の</a:t>
                      </a:r>
                      <a:r>
                        <a:rPr kumimoji="1" lang="en-US" altLang="ja-JP" sz="1300" dirty="0" smtClean="0">
                          <a:latin typeface="Meiryo UI" panose="020B0604030504040204" pitchFamily="50" charset="-128"/>
                          <a:ea typeface="Meiryo UI" panose="020B0604030504040204" pitchFamily="50" charset="-128"/>
                        </a:rPr>
                        <a:t>2030</a:t>
                      </a:r>
                      <a:r>
                        <a:rPr kumimoji="1" lang="ja-JP" altLang="en-US" sz="1300" dirty="0" smtClean="0">
                          <a:latin typeface="Meiryo UI" panose="020B0604030504040204" pitchFamily="50" charset="-128"/>
                          <a:ea typeface="Meiryo UI" panose="020B0604030504040204" pitchFamily="50" charset="-128"/>
                        </a:rPr>
                        <a:t>年の姿</a:t>
                      </a:r>
                      <a:endParaRPr kumimoji="1" lang="ja-JP" altLang="en-US" sz="1300" dirty="0">
                        <a:latin typeface="Meiryo UI" panose="020B0604030504040204" pitchFamily="50" charset="-128"/>
                        <a:ea typeface="Meiryo UI" panose="020B0604030504040204" pitchFamily="50" charset="-128"/>
                      </a:endParaRPr>
                    </a:p>
                  </a:txBody>
                  <a:tcPr marL="95991" marR="95991" marT="36000" marB="36000"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構成府県市と協議し、事業を切り出して持ち寄り事業をスタート、独立性強化</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兵庫県との連携（兵庫・大阪連携会議）の取組みを拡大。事業の切り出し、持ち寄りの検討</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en-US" altLang="ja-JP" sz="1300" dirty="0" smtClean="0">
                          <a:solidFill>
                            <a:schemeClr val="tx1"/>
                          </a:solidFill>
                          <a:latin typeface="Meiryo UI" panose="020B0604030504040204" pitchFamily="50" charset="-128"/>
                          <a:ea typeface="Meiryo UI" panose="020B0604030504040204" pitchFamily="50" charset="-128"/>
                        </a:rPr>
                        <a:t> </a:t>
                      </a:r>
                      <a:r>
                        <a:rPr kumimoji="1" lang="ja-JP" altLang="en-US" sz="1300" dirty="0" smtClean="0">
                          <a:solidFill>
                            <a:schemeClr val="tx1"/>
                          </a:solidFill>
                          <a:latin typeface="Meiryo UI" panose="020B0604030504040204" pitchFamily="50" charset="-128"/>
                          <a:ea typeface="Meiryo UI" panose="020B0604030504040204" pitchFamily="50" charset="-128"/>
                        </a:rPr>
                        <a:t>神戸市、京都府市とも連携を強め、 </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r>
                        <a:rPr kumimoji="1" lang="en-US" altLang="ja-JP" sz="1300" dirty="0" smtClean="0">
                          <a:solidFill>
                            <a:schemeClr val="tx1"/>
                          </a:solidFill>
                          <a:latin typeface="Meiryo UI" panose="020B0604030504040204" pitchFamily="50" charset="-128"/>
                          <a:ea typeface="Meiryo UI" panose="020B0604030504040204" pitchFamily="50" charset="-128"/>
                        </a:rPr>
                        <a:t> </a:t>
                      </a:r>
                      <a:r>
                        <a:rPr kumimoji="1" lang="ja-JP" altLang="en-US" sz="1300" dirty="0" smtClean="0">
                          <a:solidFill>
                            <a:schemeClr val="tx1"/>
                          </a:solidFill>
                          <a:latin typeface="Meiryo UI" panose="020B0604030504040204" pitchFamily="50" charset="-128"/>
                          <a:ea typeface="Meiryo UI" panose="020B0604030504040204" pitchFamily="50" charset="-128"/>
                        </a:rPr>
                        <a:t>任意の枠組みを強化拡大</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大阪産業局を核とした連携の取組みの拡大、産業支援機構同士の連携の充実</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815164187"/>
                  </a:ext>
                </a:extLst>
              </a:tr>
              <a:tr h="881973">
                <a:tc vMerge="1">
                  <a:txBody>
                    <a:bodyPr/>
                    <a:lstStyle/>
                    <a:p>
                      <a:endParaRPr kumimoji="1" lang="ja-JP" altLang="en-US" sz="1200" dirty="0"/>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rPr>
                        <a:t>目標とする</a:t>
                      </a:r>
                      <a:r>
                        <a:rPr kumimoji="1" lang="en-US" altLang="ja-JP" sz="1300" dirty="0" smtClean="0">
                          <a:latin typeface="Meiryo UI" panose="020B0604030504040204" pitchFamily="50" charset="-128"/>
                          <a:ea typeface="Meiryo UI" panose="020B0604030504040204" pitchFamily="50" charset="-128"/>
                        </a:rPr>
                        <a:t>2040</a:t>
                      </a:r>
                      <a:r>
                        <a:rPr kumimoji="1" lang="ja-JP" altLang="en-US" sz="1300" dirty="0" smtClean="0">
                          <a:latin typeface="Meiryo UI" panose="020B0604030504040204" pitchFamily="50" charset="-128"/>
                          <a:ea typeface="Meiryo UI" panose="020B0604030504040204" pitchFamily="50" charset="-128"/>
                        </a:rPr>
                        <a:t>年の姿</a:t>
                      </a:r>
                      <a:endParaRPr kumimoji="1" lang="ja-JP" altLang="en-US" sz="1300" dirty="0">
                        <a:latin typeface="Meiryo UI" panose="020B0604030504040204" pitchFamily="50" charset="-128"/>
                        <a:ea typeface="Meiryo UI" panose="020B0604030504040204" pitchFamily="50" charset="-128"/>
                      </a:endParaRPr>
                    </a:p>
                  </a:txBody>
                  <a:tcPr marL="95991" marR="95991" marT="36000" marB="36000"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さらに持ち寄り事業を拡大するとともに、国権限・財源等を移管</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全国に先駆け関西州実現</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任意の枠組みから法律に基づく広域連合に発展（事業の持ち寄り、切り出し）のうえ国権限・財源等を移管</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全国に先駆け京阪神都市圏州を実現</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組織統合一体化</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2236007324"/>
                  </a:ext>
                </a:extLst>
              </a:tr>
              <a:tr h="3479619">
                <a:tc gridSpan="2">
                  <a:txBody>
                    <a:bodyPr/>
                    <a:lstStyle/>
                    <a:p>
                      <a:pPr algn="ctr"/>
                      <a:r>
                        <a:rPr kumimoji="1" lang="ja-JP" altLang="en-US" sz="1300" dirty="0" smtClean="0">
                          <a:latin typeface="Meiryo UI" panose="020B0604030504040204" pitchFamily="50" charset="-128"/>
                          <a:ea typeface="Meiryo UI" panose="020B0604030504040204" pitchFamily="50" charset="-128"/>
                        </a:rPr>
                        <a:t>摘要</a:t>
                      </a:r>
                      <a:endParaRPr kumimoji="1" lang="ja-JP" altLang="en-US" sz="1300" dirty="0">
                        <a:latin typeface="Meiryo UI" panose="020B0604030504040204" pitchFamily="50" charset="-128"/>
                        <a:ea typeface="Meiryo UI" panose="020B0604030504040204" pitchFamily="50" charset="-128"/>
                      </a:endParaRPr>
                    </a:p>
                  </a:txBody>
                  <a:tcPr marL="95991" marR="95991" marT="36000" marB="36000"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関西広域連合は連携調整の枠組みとしては機能</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しかし、経済成長を主導する実効組織としての機能には限界</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持ち寄り事業の拡大が可能かも不透明</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国の権限・財源等移管展望開けず</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0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改めて、副首都（圏）としての経済発展の推進組織であることを明確化し、自前の組織や予算を強化し、事業の切り出し、持ち寄り、産業経済政策を推進することの実効性、実現可能性をどう考えるか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その場合、事業の切り出し、持ち寄りができる分野として、どのようなものが考えられるか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連合内に大阪府市、堺市、兵庫県、神戸市、京都府市で経済関係の組織を設け、経済圏に焦点をあてた事業の重点化を図ることの実効性、実現可能性をどう考えるか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その場合、関西広域連合の圏域トータルでの便益と重点化事業に関わる府県の便益のバランスをどう考えるか</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左に記載の関西広域連合の課題と同様の課題</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関西広域連合での取組みとの整合</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経済圏に焦点をあて京阪神の事業に重点化を図ることの実効性、実現可能性をどう考えるか。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marR="0" lvl="0" indent="-72000"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その場合、事業の切り出し、持ち寄りができる分野として、どのようなものが考えられるか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雇用・職業教育関係の政策はどのようなものか。</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其々の機関の事業内容の差異</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個別政策レベルの連携と組織統合の距離感</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左の産業経済政策全般の枠組みとの関係</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産業経済政策面からの産業支援機構の連携の実効性と実現可能性をどのように考えるか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同じく、産業支援機構の統合の実効性と実現可能性をどのように考えるか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大阪産業技術研究所を核とした研究機関の連携、統合についてどのように考えるか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1930134676"/>
                  </a:ext>
                </a:extLst>
              </a:tr>
            </a:tbl>
          </a:graphicData>
        </a:graphic>
      </p:graphicFrame>
      <p:cxnSp>
        <p:nvCxnSpPr>
          <p:cNvPr id="5" name="直線コネクタ 4"/>
          <p:cNvCxnSpPr/>
          <p:nvPr/>
        </p:nvCxnSpPr>
        <p:spPr>
          <a:xfrm flipV="1">
            <a:off x="1613647" y="4188014"/>
            <a:ext cx="2716306" cy="1344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flipV="1">
            <a:off x="4549587" y="5244353"/>
            <a:ext cx="2550460" cy="44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7284447" y="4069975"/>
            <a:ext cx="2550460" cy="448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1"/>
          <p:cNvSpPr txBox="1">
            <a:spLocks/>
          </p:cNvSpPr>
          <p:nvPr/>
        </p:nvSpPr>
        <p:spPr>
          <a:xfrm>
            <a:off x="8058150" y="693756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6</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918590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8235" y="-4657"/>
            <a:ext cx="6478742" cy="415498"/>
          </a:xfrm>
          <a:prstGeom prst="rect">
            <a:avLst/>
          </a:prstGeom>
        </p:spPr>
        <p:txBody>
          <a:bodyPr wrap="square">
            <a:spAutoFit/>
          </a:bodyPr>
          <a:lstStyle/>
          <a:p>
            <a:pPr defTabSz="479969"/>
            <a:r>
              <a:rPr lang="ja-JP" altLang="en-US" sz="2100" b="1" dirty="0">
                <a:solidFill>
                  <a:prstClr val="black"/>
                </a:solidFill>
                <a:latin typeface="Meiryo UI"/>
                <a:ea typeface="Meiryo UI"/>
              </a:rPr>
              <a:t>■ 広域の枠組み　比較表　②</a:t>
            </a:r>
            <a:r>
              <a:rPr lang="ja-JP" altLang="en-US" sz="2100" b="1" dirty="0" smtClean="0">
                <a:solidFill>
                  <a:prstClr val="black"/>
                </a:solidFill>
                <a:latin typeface="Meiryo UI"/>
                <a:ea typeface="Meiryo UI"/>
              </a:rPr>
              <a:t>大阪府域に留まるパターン</a:t>
            </a:r>
            <a:endParaRPr lang="ja-JP" altLang="en-US" sz="1100" b="1" dirty="0">
              <a:solidFill>
                <a:prstClr val="black"/>
              </a:solidFill>
              <a:latin typeface="Meiryo UI"/>
              <a:ea typeface="Meiryo UI"/>
            </a:endParaRPr>
          </a:p>
        </p:txBody>
      </p:sp>
      <p:graphicFrame>
        <p:nvGraphicFramePr>
          <p:cNvPr id="7" name="表 6"/>
          <p:cNvGraphicFramePr>
            <a:graphicFrameLocks noGrp="1"/>
          </p:cNvGraphicFramePr>
          <p:nvPr>
            <p:extLst>
              <p:ext uri="{D42A27DB-BD31-4B8C-83A1-F6EECF244321}">
                <p14:modId xmlns:p14="http://schemas.microsoft.com/office/powerpoint/2010/main" val="2241673087"/>
              </p:ext>
            </p:extLst>
          </p:nvPr>
        </p:nvGraphicFramePr>
        <p:xfrm>
          <a:off x="180000" y="415434"/>
          <a:ext cx="9766308" cy="6502020"/>
        </p:xfrm>
        <a:graphic>
          <a:graphicData uri="http://schemas.openxmlformats.org/drawingml/2006/table">
            <a:tbl>
              <a:tblPr firstRow="1" bandRow="1">
                <a:tableStyleId>{5940675A-B579-460E-94D1-54222C63F5DA}</a:tableStyleId>
              </a:tblPr>
              <a:tblGrid>
                <a:gridCol w="1357661">
                  <a:extLst>
                    <a:ext uri="{9D8B030D-6E8A-4147-A177-3AD203B41FA5}">
                      <a16:colId xmlns:a16="http://schemas.microsoft.com/office/drawing/2014/main" val="4140312282"/>
                    </a:ext>
                  </a:extLst>
                </a:gridCol>
                <a:gridCol w="2952000">
                  <a:extLst>
                    <a:ext uri="{9D8B030D-6E8A-4147-A177-3AD203B41FA5}">
                      <a16:colId xmlns:a16="http://schemas.microsoft.com/office/drawing/2014/main" val="1437255464"/>
                    </a:ext>
                  </a:extLst>
                </a:gridCol>
                <a:gridCol w="2756647">
                  <a:extLst>
                    <a:ext uri="{9D8B030D-6E8A-4147-A177-3AD203B41FA5}">
                      <a16:colId xmlns:a16="http://schemas.microsoft.com/office/drawing/2014/main" val="496086850"/>
                    </a:ext>
                  </a:extLst>
                </a:gridCol>
                <a:gridCol w="2700000">
                  <a:extLst>
                    <a:ext uri="{9D8B030D-6E8A-4147-A177-3AD203B41FA5}">
                      <a16:colId xmlns:a16="http://schemas.microsoft.com/office/drawing/2014/main" val="1427255478"/>
                    </a:ext>
                  </a:extLst>
                </a:gridCol>
              </a:tblGrid>
              <a:tr h="324846">
                <a:tc>
                  <a:txBody>
                    <a:bodyPr/>
                    <a:lstStyle/>
                    <a:p>
                      <a:endParaRPr kumimoji="1" lang="ja-JP" altLang="en-US" sz="1500" dirty="0"/>
                    </a:p>
                  </a:txBody>
                  <a:tcPr marL="95991" marR="95991" marT="47995" marB="47995">
                    <a:solidFill>
                      <a:schemeClr val="bg1">
                        <a:lumMod val="85000"/>
                      </a:schemeClr>
                    </a:solidFill>
                  </a:tcPr>
                </a:tc>
                <a:tc gridSpan="3">
                  <a:txBody>
                    <a:bodyPr/>
                    <a:lstStyle/>
                    <a:p>
                      <a:pPr algn="ctr"/>
                      <a:r>
                        <a:rPr kumimoji="1" lang="ja-JP" altLang="en-US" sz="1500" dirty="0" smtClean="0">
                          <a:latin typeface="Meiryo UI" panose="020B0604030504040204" pitchFamily="50" charset="-128"/>
                          <a:ea typeface="Meiryo UI" panose="020B0604030504040204" pitchFamily="50" charset="-128"/>
                        </a:rPr>
                        <a:t>大阪府域に留まるパターン</a:t>
                      </a:r>
                      <a:endParaRPr kumimoji="1" lang="ja-JP" altLang="en-US" sz="15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3646185743"/>
                  </a:ext>
                </a:extLst>
              </a:tr>
              <a:tr h="443061">
                <a:tc>
                  <a:txBody>
                    <a:bodyPr/>
                    <a:lstStyle/>
                    <a:p>
                      <a:pPr marL="0" marR="0" lvl="0" indent="0" algn="ctr" defTabSz="959937"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枠組み例</a:t>
                      </a:r>
                    </a:p>
                  </a:txBody>
                  <a:tcPr marL="95991" marR="95991" marT="47995" marB="47995" anchor="ctr">
                    <a:solidFill>
                      <a:schemeClr val="bg1">
                        <a:lumMod val="85000"/>
                      </a:schemeClr>
                    </a:solidFill>
                  </a:tcPr>
                </a:tc>
                <a:tc>
                  <a:txBody>
                    <a:bodyPr/>
                    <a:lstStyle/>
                    <a:p>
                      <a:pPr algn="ctr"/>
                      <a:r>
                        <a:rPr kumimoji="1" lang="ja-JP" altLang="en-US" sz="1300" dirty="0" smtClean="0">
                          <a:latin typeface="Meiryo UI" panose="020B0604030504040204" pitchFamily="50" charset="-128"/>
                          <a:ea typeface="Meiryo UI" panose="020B0604030504040204" pitchFamily="50" charset="-128"/>
                        </a:rPr>
                        <a:t>大阪府市一体</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algn="ctr"/>
                      <a:r>
                        <a:rPr kumimoji="1" lang="ja-JP" altLang="en-US" sz="1300" dirty="0" smtClean="0">
                          <a:latin typeface="Meiryo UI" panose="020B0604030504040204" pitchFamily="50" charset="-128"/>
                          <a:ea typeface="Meiryo UI" panose="020B0604030504040204" pitchFamily="50" charset="-128"/>
                        </a:rPr>
                        <a:t>特別区制度</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algn="ctr"/>
                      <a:r>
                        <a:rPr kumimoji="1" lang="ja-JP" altLang="en-US" sz="1300" dirty="0" smtClean="0">
                          <a:latin typeface="Meiryo UI" panose="020B0604030504040204" pitchFamily="50" charset="-128"/>
                          <a:ea typeface="Meiryo UI" panose="020B0604030504040204" pitchFamily="50" charset="-128"/>
                        </a:rPr>
                        <a:t>特別自治市</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extLst>
                  <a:ext uri="{0D108BD9-81ED-4DB2-BD59-A6C34878D82A}">
                    <a16:rowId xmlns:a16="http://schemas.microsoft.com/office/drawing/2014/main" val="2861115851"/>
                  </a:ext>
                </a:extLst>
              </a:tr>
              <a:tr h="1714177">
                <a:tc>
                  <a:txBody>
                    <a:bodyPr/>
                    <a:lstStyle/>
                    <a:p>
                      <a:pPr algn="ctr"/>
                      <a:r>
                        <a:rPr kumimoji="1" lang="ja-JP" altLang="en-US" sz="1300" dirty="0" smtClean="0">
                          <a:latin typeface="Meiryo UI" panose="020B0604030504040204" pitchFamily="50" charset="-128"/>
                          <a:ea typeface="Meiryo UI" panose="020B0604030504040204" pitchFamily="50" charset="-128"/>
                        </a:rPr>
                        <a:t>枠組みの概要</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大阪府市それぞれの条例で</a:t>
                      </a:r>
                      <a:r>
                        <a:rPr kumimoji="1" lang="ja-JP" altLang="en-US" sz="1300" smtClean="0">
                          <a:solidFill>
                            <a:schemeClr val="tx1"/>
                          </a:solidFill>
                          <a:latin typeface="Meiryo UI" panose="020B0604030504040204" pitchFamily="50" charset="-128"/>
                          <a:ea typeface="Meiryo UI" panose="020B0604030504040204" pitchFamily="50" charset="-128"/>
                        </a:rPr>
                        <a:t>、副首都推進</a:t>
                      </a:r>
                      <a:r>
                        <a:rPr kumimoji="1" lang="ja-JP" altLang="en-US" sz="1300" dirty="0" smtClean="0">
                          <a:solidFill>
                            <a:schemeClr val="tx1"/>
                          </a:solidFill>
                          <a:latin typeface="Meiryo UI" panose="020B0604030504040204" pitchFamily="50" charset="-128"/>
                          <a:ea typeface="Meiryo UI" panose="020B0604030504040204" pitchFamily="50" charset="-128"/>
                        </a:rPr>
                        <a:t>本部（大阪府市）会議の設置や成長戦略などの計画策定や広域的な都市計画権限の大阪府への事務委託、組織の共同設置等を規定</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これに基づいて、府市一体の取組みを推進</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大阪市を廃止して、広域機能を大阪府に一元化</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住民に身近な行政サービスは特別区</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大阪府の持つ市域に係る広域機能は大阪市に一元化</a:t>
                      </a: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大阪市が市内の広域機能と身近な行政を一体で担う</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098500527"/>
                  </a:ext>
                </a:extLst>
              </a:tr>
              <a:tr h="1788928">
                <a:tc>
                  <a:txBody>
                    <a:bodyPr/>
                    <a:lstStyle/>
                    <a:p>
                      <a:pPr algn="ctr"/>
                      <a:r>
                        <a:rPr kumimoji="1" lang="ja-JP" altLang="en-US" sz="1300" dirty="0" smtClean="0">
                          <a:latin typeface="Meiryo UI" panose="020B0604030504040204" pitchFamily="50" charset="-128"/>
                          <a:ea typeface="Meiryo UI" panose="020B0604030504040204" pitchFamily="50" charset="-128"/>
                        </a:rPr>
                        <a:t>担う政策</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副首都推進本部会議で産業経済政策やまちづくりなどの合意　</a:t>
                      </a: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共同設置組織（都市計画局等）も活用して、統一的な政策展開</a:t>
                      </a: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現在取り組んでいる大阪府、大阪市の産業経済政策</a:t>
                      </a: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まちづくり関係含め、広域機能全般を大阪府で実施</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現在取り組んでいる大阪市の産業経済政策</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大阪府の大阪市内の産業経済政策</a:t>
                      </a: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まちづくり関係含め、大部分の広域機能を大阪市で実施</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815164187"/>
                  </a:ext>
                </a:extLst>
              </a:tr>
              <a:tr h="734981">
                <a:tc>
                  <a:txBody>
                    <a:bodyPr/>
                    <a:lstStyle/>
                    <a:p>
                      <a:pPr algn="ctr"/>
                      <a:r>
                        <a:rPr kumimoji="1" lang="ja-JP" altLang="en-US" sz="1300" dirty="0" smtClean="0">
                          <a:latin typeface="Meiryo UI" panose="020B0604030504040204" pitchFamily="50" charset="-128"/>
                          <a:ea typeface="Meiryo UI" panose="020B0604030504040204" pitchFamily="50" charset="-128"/>
                        </a:rPr>
                        <a:t>リーダーシップ</a:t>
                      </a:r>
                      <a:endParaRPr kumimoji="1" lang="en-US" altLang="ja-JP" sz="1300" dirty="0" smtClean="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知事、市長の合意形成に依拠</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大阪府のリーダシップ</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大阪市のリーダシップ</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2069457051"/>
                  </a:ext>
                </a:extLst>
              </a:tr>
              <a:tr h="6746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経済圏との関係</a:t>
                      </a:r>
                    </a:p>
                  </a:txBody>
                  <a:tcPr marL="95991" marR="95991" marT="47995" marB="47995"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大阪府域＜経済圏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大阪府域＜経済圏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大阪市域＜経済圏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403920379"/>
                  </a:ext>
                </a:extLst>
              </a:tr>
              <a:tr h="8214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rPr>
                        <a:t>副首都との関係</a:t>
                      </a:r>
                    </a:p>
                  </a:txBody>
                  <a:tcPr marL="95991" marR="95991" marT="47995" marB="47995" anchor="ct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大阪府</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副首都</a:t>
                      </a: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関西広域連合の圏域</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副首都圏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大阪府</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副首都</a:t>
                      </a: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関西広域連合の圏域</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副首都圏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大阪市</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副首都</a:t>
                      </a:r>
                      <a:endParaRPr kumimoji="1" lang="en-US" altLang="ja-JP" sz="1300" dirty="0" smtClean="0">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latin typeface="Meiryo UI" panose="020B0604030504040204" pitchFamily="50" charset="-128"/>
                          <a:ea typeface="Meiryo UI" panose="020B0604030504040204" pitchFamily="50" charset="-128"/>
                        </a:rPr>
                        <a:t>関西広域連合の圏域</a:t>
                      </a:r>
                      <a:r>
                        <a:rPr kumimoji="1" lang="en-US" altLang="ja-JP" sz="1300" dirty="0" smtClean="0">
                          <a:latin typeface="Meiryo UI" panose="020B0604030504040204" pitchFamily="50" charset="-128"/>
                          <a:ea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rPr>
                        <a:t>副首都圏</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520559684"/>
                  </a:ext>
                </a:extLst>
              </a:tr>
            </a:tbl>
          </a:graphicData>
        </a:graphic>
      </p:graphicFrame>
      <p:sp>
        <p:nvSpPr>
          <p:cNvPr id="6" name="スライド番号プレースホルダー 1"/>
          <p:cNvSpPr txBox="1">
            <a:spLocks/>
          </p:cNvSpPr>
          <p:nvPr/>
        </p:nvSpPr>
        <p:spPr>
          <a:xfrm>
            <a:off x="8058150" y="68262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7</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2021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991186390"/>
              </p:ext>
            </p:extLst>
          </p:nvPr>
        </p:nvGraphicFramePr>
        <p:xfrm>
          <a:off x="270763" y="186334"/>
          <a:ext cx="9780914" cy="6822479"/>
        </p:xfrm>
        <a:graphic>
          <a:graphicData uri="http://schemas.openxmlformats.org/drawingml/2006/table">
            <a:tbl>
              <a:tblPr firstRow="1" bandRow="1">
                <a:tableStyleId>{5940675A-B579-460E-94D1-54222C63F5DA}</a:tableStyleId>
              </a:tblPr>
              <a:tblGrid>
                <a:gridCol w="521930">
                  <a:extLst>
                    <a:ext uri="{9D8B030D-6E8A-4147-A177-3AD203B41FA5}">
                      <a16:colId xmlns:a16="http://schemas.microsoft.com/office/drawing/2014/main" val="4140312282"/>
                    </a:ext>
                  </a:extLst>
                </a:gridCol>
                <a:gridCol w="849384">
                  <a:extLst>
                    <a:ext uri="{9D8B030D-6E8A-4147-A177-3AD203B41FA5}">
                      <a16:colId xmlns:a16="http://schemas.microsoft.com/office/drawing/2014/main" val="924207730"/>
                    </a:ext>
                  </a:extLst>
                </a:gridCol>
                <a:gridCol w="2952000">
                  <a:extLst>
                    <a:ext uri="{9D8B030D-6E8A-4147-A177-3AD203B41FA5}">
                      <a16:colId xmlns:a16="http://schemas.microsoft.com/office/drawing/2014/main" val="1437255464"/>
                    </a:ext>
                  </a:extLst>
                </a:gridCol>
                <a:gridCol w="2757600">
                  <a:extLst>
                    <a:ext uri="{9D8B030D-6E8A-4147-A177-3AD203B41FA5}">
                      <a16:colId xmlns:a16="http://schemas.microsoft.com/office/drawing/2014/main" val="496086850"/>
                    </a:ext>
                  </a:extLst>
                </a:gridCol>
                <a:gridCol w="2700000">
                  <a:extLst>
                    <a:ext uri="{9D8B030D-6E8A-4147-A177-3AD203B41FA5}">
                      <a16:colId xmlns:a16="http://schemas.microsoft.com/office/drawing/2014/main" val="1427255478"/>
                    </a:ext>
                  </a:extLst>
                </a:gridCol>
              </a:tblGrid>
              <a:tr h="1026391">
                <a:tc gridSpan="2">
                  <a:txBody>
                    <a:bodyPr/>
                    <a:lstStyle/>
                    <a:p>
                      <a:pPr algn="ctr"/>
                      <a:r>
                        <a:rPr kumimoji="1" lang="ja-JP" altLang="en-US" sz="1300" dirty="0" smtClean="0">
                          <a:latin typeface="Meiryo UI" panose="020B0604030504040204" pitchFamily="50" charset="-128"/>
                          <a:ea typeface="Meiryo UI" panose="020B0604030504040204" pitchFamily="50" charset="-128"/>
                        </a:rPr>
                        <a:t>実現シナリオ</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kumimoji="1" lang="ja-JP" altLang="en-US" sz="1200" dirty="0"/>
                    </a:p>
                  </a:txBody>
                  <a:tcPr anchor="ctr">
                    <a:lnL w="12700" cmpd="sng">
                      <a:noFill/>
                    </a:lnL>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大阪府市による統一的な政策の積み重ねのうえ、近畿経済産業局等の国権限・財源等を移管（規制改革含む）</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特別区の設置については、２回の住民投票で反対多数</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大阪市が存続</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特別自治市に関する法規定を整備のうえ、大阪府市、住民の議論を経て実現</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具体的な制度、手続きは未設計</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098500527"/>
                  </a:ext>
                </a:extLst>
              </a:tr>
              <a:tr h="870675">
                <a:tc rowSpan="2">
                  <a:txBody>
                    <a:bodyPr/>
                    <a:lstStyle/>
                    <a:p>
                      <a:endParaRPr kumimoji="1" lang="ja-JP" altLang="en-US" sz="1200" dirty="0">
                        <a:latin typeface="Meiryo UI" panose="020B0604030504040204" pitchFamily="50" charset="-128"/>
                        <a:ea typeface="Meiryo UI" panose="020B0604030504040204" pitchFamily="50" charset="-128"/>
                      </a:endParaRPr>
                    </a:p>
                  </a:txBody>
                  <a:tcPr marL="95991" marR="95991" marT="47995" marB="47995" anchor="ctr">
                    <a:lnT w="12700" cap="flat" cmpd="sng" algn="ctr">
                      <a:noFill/>
                      <a:prstDash val="solid"/>
                      <a:round/>
                      <a:headEnd type="none" w="med" len="med"/>
                      <a:tailEnd type="none" w="med" len="med"/>
                    </a:lnT>
                    <a:solidFill>
                      <a:schemeClr val="bg1">
                        <a:lumMod val="85000"/>
                      </a:schemeClr>
                    </a:solidFill>
                  </a:tcPr>
                </a:tc>
                <a:tc>
                  <a:txBody>
                    <a:bodyPr/>
                    <a:lstStyle/>
                    <a:p>
                      <a:pPr algn="ctr"/>
                      <a:r>
                        <a:rPr kumimoji="1" lang="ja-JP" altLang="en-US" sz="1300" dirty="0" smtClean="0">
                          <a:latin typeface="Meiryo UI" panose="020B0604030504040204" pitchFamily="50" charset="-128"/>
                          <a:ea typeface="Meiryo UI" panose="020B0604030504040204" pitchFamily="50" charset="-128"/>
                        </a:rPr>
                        <a:t>万博後の</a:t>
                      </a:r>
                      <a:r>
                        <a:rPr kumimoji="1" lang="en-US" altLang="ja-JP" sz="1300" dirty="0" smtClean="0">
                          <a:latin typeface="Meiryo UI" panose="020B0604030504040204" pitchFamily="50" charset="-128"/>
                          <a:ea typeface="Meiryo UI" panose="020B0604030504040204" pitchFamily="50" charset="-128"/>
                        </a:rPr>
                        <a:t>2030</a:t>
                      </a:r>
                      <a:r>
                        <a:rPr kumimoji="1" lang="ja-JP" altLang="en-US" sz="1300" dirty="0" smtClean="0">
                          <a:latin typeface="Meiryo UI" panose="020B0604030504040204" pitchFamily="50" charset="-128"/>
                          <a:ea typeface="Meiryo UI" panose="020B0604030504040204" pitchFamily="50" charset="-128"/>
                        </a:rPr>
                        <a:t>年の姿</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副首都推進本部会議による統一政策の充実</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府市の一体性を強化</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0" indent="0">
                        <a:buFont typeface="Arial" panose="020B0604020202020204" pitchFamily="34" charset="0"/>
                        <a:buNone/>
                      </a:pPr>
                      <a:r>
                        <a:rPr kumimoji="1" lang="ja-JP" altLang="en-US" sz="1300" dirty="0" smtClean="0">
                          <a:solidFill>
                            <a:schemeClr val="tx1"/>
                          </a:solidFill>
                          <a:latin typeface="Meiryo UI" panose="020B0604030504040204" pitchFamily="50" charset="-128"/>
                          <a:ea typeface="Meiryo UI" panose="020B0604030504040204" pitchFamily="50" charset="-128"/>
                        </a:rPr>
                        <a:t>（否決以前の考え方）　</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特別区設置後、大阪府に国から権限・財源等移管</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0" indent="0">
                        <a:buFont typeface="Arial" panose="020B0604020202020204" pitchFamily="34" charset="0"/>
                        <a:buNone/>
                      </a:pPr>
                      <a:r>
                        <a:rPr kumimoji="1" lang="ja-JP" altLang="en-US" sz="1300" dirty="0" smtClean="0">
                          <a:solidFill>
                            <a:schemeClr val="tx1"/>
                          </a:solidFill>
                          <a:latin typeface="Meiryo UI" panose="020B0604030504040204" pitchFamily="50" charset="-128"/>
                          <a:ea typeface="Meiryo UI" panose="020B0604030504040204" pitchFamily="50" charset="-128"/>
                        </a:rPr>
                        <a:t>（現時点で明確な絵はないが）</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特別自治市設置後、大阪市に国から権限・財源等移管</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815164187"/>
                  </a:ext>
                </a:extLst>
              </a:tr>
              <a:tr h="1004944">
                <a:tc vMerge="1">
                  <a:txBody>
                    <a:bodyPr/>
                    <a:lstStyle/>
                    <a:p>
                      <a:endParaRPr kumimoji="1" lang="ja-JP" altLang="en-US" sz="1200" dirty="0"/>
                    </a:p>
                  </a:txBody>
                  <a:tcPr anchor="ctr"/>
                </a:tc>
                <a:tc>
                  <a:txBody>
                    <a:bodyPr/>
                    <a:lstStyle/>
                    <a:p>
                      <a:pPr algn="ctr"/>
                      <a:r>
                        <a:rPr kumimoji="1" lang="ja-JP" altLang="en-US" sz="1300" dirty="0" smtClean="0">
                          <a:latin typeface="Meiryo UI" panose="020B0604030504040204" pitchFamily="50" charset="-128"/>
                          <a:ea typeface="Meiryo UI" panose="020B0604030504040204" pitchFamily="50" charset="-128"/>
                        </a:rPr>
                        <a:t>目標とする</a:t>
                      </a:r>
                      <a:r>
                        <a:rPr kumimoji="1" lang="en-US" altLang="ja-JP" sz="1300" dirty="0" smtClean="0">
                          <a:latin typeface="Meiryo UI" panose="020B0604030504040204" pitchFamily="50" charset="-128"/>
                          <a:ea typeface="Meiryo UI" panose="020B0604030504040204" pitchFamily="50" charset="-128"/>
                        </a:rPr>
                        <a:t>2040</a:t>
                      </a:r>
                      <a:r>
                        <a:rPr kumimoji="1" lang="ja-JP" altLang="en-US" sz="1300" dirty="0" smtClean="0">
                          <a:latin typeface="Meiryo UI" panose="020B0604030504040204" pitchFamily="50" charset="-128"/>
                          <a:ea typeface="Meiryo UI" panose="020B0604030504040204" pitchFamily="50" charset="-128"/>
                        </a:rPr>
                        <a:t>年の姿</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solidFill>
                      <a:schemeClr val="bg1">
                        <a:lumMod val="85000"/>
                      </a:schemeClr>
                    </a:solidFill>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さらなる統一政策の充実とともに国権限・財源等を移管</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全国に先駆けて大阪都市州（府域）実現</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0" indent="0">
                        <a:buFont typeface="Arial" panose="020B0604020202020204" pitchFamily="34" charset="0"/>
                        <a:buNone/>
                      </a:pPr>
                      <a:r>
                        <a:rPr kumimoji="1" lang="ja-JP" altLang="en-US" sz="1300" dirty="0" smtClean="0">
                          <a:solidFill>
                            <a:schemeClr val="tx1"/>
                          </a:solidFill>
                          <a:latin typeface="Meiryo UI" panose="020B0604030504040204" pitchFamily="50" charset="-128"/>
                          <a:ea typeface="Meiryo UI" panose="020B0604030504040204" pitchFamily="50" charset="-128"/>
                        </a:rPr>
                        <a:t>（時期は明示せず）</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大阪都市州（府域）実現</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0" indent="0">
                        <a:buFont typeface="Arial" panose="020B0604020202020204" pitchFamily="34" charset="0"/>
                        <a:buNone/>
                      </a:pPr>
                      <a:r>
                        <a:rPr kumimoji="1" lang="ja-JP" altLang="en-US" sz="1300" dirty="0" smtClean="0">
                          <a:solidFill>
                            <a:schemeClr val="tx1"/>
                          </a:solidFill>
                          <a:latin typeface="Meiryo UI" panose="020B0604030504040204" pitchFamily="50" charset="-128"/>
                          <a:ea typeface="Meiryo UI" panose="020B0604030504040204" pitchFamily="50" charset="-128"/>
                        </a:rPr>
                        <a:t>（現時点で明確な絵はないが）</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大阪都市州（市域）実現</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2236007324"/>
                  </a:ext>
                </a:extLst>
              </a:tr>
              <a:tr h="3689164">
                <a:tc gridSpan="2">
                  <a:txBody>
                    <a:bodyPr/>
                    <a:lstStyle/>
                    <a:p>
                      <a:pPr algn="ctr"/>
                      <a:r>
                        <a:rPr kumimoji="1" lang="ja-JP" altLang="en-US" sz="1300" dirty="0" smtClean="0">
                          <a:latin typeface="Meiryo UI" panose="020B0604030504040204" pitchFamily="50" charset="-128"/>
                          <a:ea typeface="Meiryo UI" panose="020B0604030504040204" pitchFamily="50" charset="-128"/>
                        </a:rPr>
                        <a:t>摘要</a:t>
                      </a:r>
                      <a:endParaRPr kumimoji="1" lang="ja-JP" altLang="en-US" sz="1300" dirty="0">
                        <a:latin typeface="Meiryo UI" panose="020B0604030504040204" pitchFamily="50" charset="-128"/>
                        <a:ea typeface="Meiryo UI" panose="020B0604030504040204" pitchFamily="50" charset="-128"/>
                      </a:endParaRPr>
                    </a:p>
                  </a:txBody>
                  <a:tcPr marL="95991" marR="95991" marT="47995" marB="47995" anchor="ctr">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協議連携の限界</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条例に根拠も、将来にわたって枠組みが維持できるかの課題</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経済圏と比較して小さく、兵庫、京都、さらに関西各府県市との統一的な政策実施に課題</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上記解決策としては、関西広域連合の枠組み内での連携で足りるのか、そうでない場合、兵庫県、神戸市、京都府市との枠組みはどのようなもので、その実効性、実現可能性をどう考えるか。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marR="0" lvl="0" indent="-72000"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国の権限・財源等の移管にむけた展望をどう考えるか（国出先機関管轄区域より小さい）</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大阪府が成長の推進力を一元的に担うねらい</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住民サービスに関する根強い不安あり、住民投票で反対多数</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大阪市の存続。府市一体の取組み</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国の権限・財源等の移管にむけた展望をどう考えるか（左に同じ）</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0" indent="0">
                        <a:buFont typeface="Arial" panose="020B0604020202020204" pitchFamily="34" charset="0"/>
                        <a:buNone/>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tc>
                  <a:txBody>
                    <a:bodyPr/>
                    <a:lstStyle/>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広域機能と身近な行政を総合的に担う狙い</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大規模組織における機動性確保や住民自治の面での課題</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経済圏と比較して小さく、経済圏としての統一的な政策実施に課題</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大阪府域との一体性からの議論</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r>
                        <a:rPr kumimoji="1" lang="ja-JP" altLang="en-US" sz="1300" dirty="0" smtClean="0">
                          <a:solidFill>
                            <a:schemeClr val="tx1"/>
                          </a:solidFill>
                          <a:latin typeface="Meiryo UI" panose="020B0604030504040204" pitchFamily="50" charset="-128"/>
                          <a:ea typeface="Meiryo UI" panose="020B0604030504040204" pitchFamily="50" charset="-128"/>
                        </a:rPr>
                        <a:t>上記解決策としては、大阪市が府域の全市町村と合併して特別自治市を設置することの実効性、実現可能性をどう考えるか</a:t>
                      </a: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indent="-72000">
                        <a:buFont typeface="Arial" panose="020B0604020202020204" pitchFamily="34" charset="0"/>
                        <a:buChar char="•"/>
                      </a:pPr>
                      <a:endParaRPr kumimoji="1" lang="en-US" altLang="ja-JP" sz="1300" dirty="0" smtClean="0">
                        <a:solidFill>
                          <a:schemeClr val="tx1"/>
                        </a:solidFill>
                        <a:latin typeface="Meiryo UI" panose="020B0604030504040204" pitchFamily="50" charset="-128"/>
                        <a:ea typeface="Meiryo UI" panose="020B0604030504040204" pitchFamily="50" charset="-128"/>
                      </a:endParaRPr>
                    </a:p>
                    <a:p>
                      <a:pPr marL="72000" marR="0" lvl="0" indent="-72000" algn="l" defTabSz="9599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300" dirty="0" smtClean="0">
                          <a:solidFill>
                            <a:schemeClr val="tx1"/>
                          </a:solidFill>
                          <a:latin typeface="Meiryo UI" panose="020B0604030504040204" pitchFamily="50" charset="-128"/>
                          <a:ea typeface="Meiryo UI" panose="020B0604030504040204" pitchFamily="50" charset="-128"/>
                        </a:rPr>
                        <a:t>国の権限・財源等の移管にむけた展望をどう考えるか（左に同じ）</a:t>
                      </a:r>
                      <a:endParaRPr kumimoji="1" lang="ja-JP" altLang="en-US" sz="1300" dirty="0">
                        <a:solidFill>
                          <a:schemeClr val="tx1"/>
                        </a:solidFill>
                        <a:latin typeface="Meiryo UI" panose="020B0604030504040204" pitchFamily="50" charset="-128"/>
                        <a:ea typeface="Meiryo UI" panose="020B0604030504040204" pitchFamily="50" charset="-128"/>
                      </a:endParaRPr>
                    </a:p>
                  </a:txBody>
                  <a:tcPr marL="95991" marR="95991" marT="47995" marB="47995"/>
                </a:tc>
                <a:extLst>
                  <a:ext uri="{0D108BD9-81ED-4DB2-BD59-A6C34878D82A}">
                    <a16:rowId xmlns:a16="http://schemas.microsoft.com/office/drawing/2014/main" val="1930134676"/>
                  </a:ext>
                </a:extLst>
              </a:tr>
            </a:tbl>
          </a:graphicData>
        </a:graphic>
      </p:graphicFrame>
      <p:cxnSp>
        <p:nvCxnSpPr>
          <p:cNvPr id="7" name="直線コネクタ 6"/>
          <p:cNvCxnSpPr/>
          <p:nvPr/>
        </p:nvCxnSpPr>
        <p:spPr>
          <a:xfrm flipV="1">
            <a:off x="1792940" y="4939554"/>
            <a:ext cx="2550460" cy="44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7501217" y="5378164"/>
            <a:ext cx="2550460" cy="448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スライド番号プレースホルダー 1"/>
          <p:cNvSpPr txBox="1">
            <a:spLocks/>
          </p:cNvSpPr>
          <p:nvPr/>
        </p:nvSpPr>
        <p:spPr>
          <a:xfrm>
            <a:off x="8058150" y="690576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smtClean="0">
                <a:ln>
                  <a:noFill/>
                </a:ln>
                <a:solidFill>
                  <a:srgbClr val="002060"/>
                </a:solidFill>
                <a:effectLst/>
                <a:uLnTx/>
                <a:uFillTx/>
                <a:latin typeface="Calibri" panose="020F0502020204030204"/>
                <a:ea typeface="游ゴシック" panose="020B0400000000000000" pitchFamily="50" charset="-128"/>
                <a:cs typeface="+mn-cs"/>
              </a:rPr>
              <a:t>8</a:t>
            </a:r>
            <a:endParaRPr kumimoji="1" lang="ja-JP" altLang="en-US" sz="1400" b="0" i="0" u="none" strike="noStrike" kern="1200" cap="none" spc="0" normalizeH="0" baseline="0" noProof="0" dirty="0">
              <a:ln>
                <a:noFill/>
              </a:ln>
              <a:solidFill>
                <a:srgbClr val="002060"/>
              </a:solidFill>
              <a:effectLst/>
              <a:uLnTx/>
              <a:uFillTx/>
              <a:latin typeface="Calibri" panose="020F0502020204030204"/>
              <a:ea typeface="游ゴシック" panose="020B0400000000000000" pitchFamily="50" charset="-128"/>
              <a:cs typeface="+mn-cs"/>
            </a:endParaRPr>
          </a:p>
        </p:txBody>
      </p:sp>
      <p:cxnSp>
        <p:nvCxnSpPr>
          <p:cNvPr id="11" name="直線コネクタ 10"/>
          <p:cNvCxnSpPr/>
          <p:nvPr/>
        </p:nvCxnSpPr>
        <p:spPr>
          <a:xfrm flipV="1">
            <a:off x="4755773" y="5373021"/>
            <a:ext cx="2550460" cy="4483"/>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746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sng" strike="noStrike" cap="none" normalizeH="0" baseline="0" smtClean="0">
            <a:ln>
              <a:noFill/>
            </a:ln>
            <a:solidFill>
              <a:schemeClr val="tx1"/>
            </a:solidFill>
            <a:effectLst/>
            <a:latin typeface="Arial" charset="0"/>
            <a:ea typeface="ＭＳ Ｐゴシック" pitchFamily="50" charset="-128"/>
          </a:defRPr>
        </a:defPPr>
      </a:lstStyle>
    </a:spDef>
    <a:lnDef>
      <a:spPr bwMode="auto">
        <a:solidFill>
          <a:schemeClr val="accent1"/>
        </a:solidFill>
        <a:ln w="317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175">
          <a:prstDash val="sysDot"/>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プレゼンテーション_機構中期経営計画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ln>
          <a:solidFill>
            <a:schemeClr val="tx1">
              <a:lumMod val="85000"/>
              <a:lumOff val="15000"/>
            </a:schemeClr>
          </a:solidFill>
        </a:ln>
      </a:spPr>
      <a:bodyPr wrap="none" lIns="72000" tIns="72000" rIns="72000" bIns="72000" rtlCol="0" anchor="ctr">
        <a:noAutofit/>
      </a:bodyPr>
      <a:lstStyle>
        <a:defPPr algn="ctr">
          <a:lnSpc>
            <a:spcPct val="105000"/>
          </a:lnSpc>
          <a:spcBef>
            <a:spcPts val="0"/>
          </a:spcBef>
          <a:defRPr dirty="0"/>
        </a:defPPr>
      </a:lstStyle>
    </a:txDef>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10077</Words>
  <Application>Microsoft Office PowerPoint</Application>
  <PresentationFormat>ユーザー設定</PresentationFormat>
  <Paragraphs>896</Paragraphs>
  <Slides>24</Slides>
  <Notes>5</Notes>
  <HiddenSlides>0</HiddenSlides>
  <MMClips>0</MMClips>
  <ScaleCrop>false</ScaleCrop>
  <HeadingPairs>
    <vt:vector size="6" baseType="variant">
      <vt:variant>
        <vt:lpstr>使用されているフォント</vt:lpstr>
      </vt:variant>
      <vt:variant>
        <vt:i4>16</vt:i4>
      </vt:variant>
      <vt:variant>
        <vt:lpstr>テーマ</vt:lpstr>
      </vt:variant>
      <vt:variant>
        <vt:i4>6</vt:i4>
      </vt:variant>
      <vt:variant>
        <vt:lpstr>スライド タイトル</vt:lpstr>
      </vt:variant>
      <vt:variant>
        <vt:i4>24</vt:i4>
      </vt:variant>
    </vt:vector>
  </HeadingPairs>
  <TitlesOfParts>
    <vt:vector size="46" baseType="lpstr">
      <vt:lpstr>BIZ UDPゴシック</vt:lpstr>
      <vt:lpstr>HG丸ｺﾞｼｯｸM-PRO</vt:lpstr>
      <vt:lpstr>HG創英角ｺﾞｼｯｸUB</vt:lpstr>
      <vt:lpstr>Meiryo UI</vt:lpstr>
      <vt:lpstr>ＭＳ Ｐゴシック</vt:lpstr>
      <vt:lpstr>ＭＳ ゴシック</vt:lpstr>
      <vt:lpstr>メイリオ</vt:lpstr>
      <vt:lpstr>游ゴシック</vt:lpstr>
      <vt:lpstr>游ゴシック Light</vt:lpstr>
      <vt:lpstr>Arial</vt:lpstr>
      <vt:lpstr>Arial Black</vt:lpstr>
      <vt:lpstr>Calibri</vt:lpstr>
      <vt:lpstr>Calibri Light</vt:lpstr>
      <vt:lpstr>Georgia</vt:lpstr>
      <vt:lpstr>Times New Roman</vt:lpstr>
      <vt:lpstr>Wingdings</vt:lpstr>
      <vt:lpstr>Office テーマ</vt:lpstr>
      <vt:lpstr>1_Office テーマ</vt:lpstr>
      <vt:lpstr>Pixel</vt:lpstr>
      <vt:lpstr>2_Office テーマ</vt:lpstr>
      <vt:lpstr>3_Office テーマ</vt:lpstr>
      <vt:lpstr>プレゼンテーション_機構中期経営計画1</vt:lpstr>
      <vt:lpstr>広域機能の充実について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財団プロフィール・法人設立の背景</vt:lpstr>
      <vt:lpstr>財団各事業の取組方針</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2022-09-05T06:08:34Z</dcterms:modified>
</cp:coreProperties>
</file>