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1"/>
  </p:notesMasterIdLst>
  <p:handoutMasterIdLst>
    <p:handoutMasterId r:id="rId32"/>
  </p:handoutMasterIdLst>
  <p:sldIdLst>
    <p:sldId id="141169098" r:id="rId2"/>
    <p:sldId id="141169290" r:id="rId3"/>
    <p:sldId id="141169291" r:id="rId4"/>
    <p:sldId id="141169292" r:id="rId5"/>
    <p:sldId id="141169293" r:id="rId6"/>
    <p:sldId id="141169266" r:id="rId7"/>
    <p:sldId id="141169267" r:id="rId8"/>
    <p:sldId id="141169295" r:id="rId9"/>
    <p:sldId id="141169296" r:id="rId10"/>
    <p:sldId id="141169294" r:id="rId11"/>
    <p:sldId id="141169260" r:id="rId12"/>
    <p:sldId id="141169256" r:id="rId13"/>
    <p:sldId id="141169265" r:id="rId14"/>
    <p:sldId id="141169259" r:id="rId15"/>
    <p:sldId id="141169261" r:id="rId16"/>
    <p:sldId id="141169262" r:id="rId17"/>
    <p:sldId id="141169263" r:id="rId18"/>
    <p:sldId id="141169276" r:id="rId19"/>
    <p:sldId id="141169278" r:id="rId20"/>
    <p:sldId id="141169268" r:id="rId21"/>
    <p:sldId id="141169275" r:id="rId22"/>
    <p:sldId id="141169282" r:id="rId23"/>
    <p:sldId id="141169283" r:id="rId24"/>
    <p:sldId id="141169284" r:id="rId25"/>
    <p:sldId id="141169285" r:id="rId26"/>
    <p:sldId id="141169286" r:id="rId27"/>
    <p:sldId id="141169287" r:id="rId28"/>
    <p:sldId id="141169288" r:id="rId29"/>
    <p:sldId id="141169289" r:id="rId3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8000"/>
    <a:srgbClr val="33CC33"/>
    <a:srgbClr val="DAE3F3"/>
    <a:srgbClr val="2F528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575" cy="498475"/>
          </a:xfrm>
          <a:prstGeom prst="rect">
            <a:avLst/>
          </a:prstGeom>
        </p:spPr>
        <p:txBody>
          <a:bodyPr vert="horz" lIns="91413" tIns="45704" rIns="91413" bIns="457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4"/>
            <a:ext cx="2949575" cy="498475"/>
          </a:xfrm>
          <a:prstGeom prst="rect">
            <a:avLst/>
          </a:prstGeom>
        </p:spPr>
        <p:txBody>
          <a:bodyPr vert="horz" lIns="91413" tIns="45704" rIns="91413" bIns="45704" rtlCol="0"/>
          <a:lstStyle>
            <a:lvl1pPr algn="r">
              <a:defRPr sz="1200"/>
            </a:lvl1pPr>
          </a:lstStyle>
          <a:p>
            <a:fld id="{232AD951-7E19-4004-B83F-A7C7A1215E4B}" type="datetimeFigureOut">
              <a:rPr kumimoji="1" lang="ja-JP" altLang="en-US" smtClean="0"/>
              <a:t>2022/9/5</a:t>
            </a:fld>
            <a:endParaRPr kumimoji="1" lang="ja-JP" altLang="en-US"/>
          </a:p>
        </p:txBody>
      </p:sp>
      <p:sp>
        <p:nvSpPr>
          <p:cNvPr id="4" name="フッター プレースホルダー 3"/>
          <p:cNvSpPr>
            <a:spLocks noGrp="1"/>
          </p:cNvSpPr>
          <p:nvPr>
            <p:ph type="ftr" sz="quarter" idx="2"/>
          </p:nvPr>
        </p:nvSpPr>
        <p:spPr>
          <a:xfrm>
            <a:off x="4" y="9440867"/>
            <a:ext cx="2949575" cy="498475"/>
          </a:xfrm>
          <a:prstGeom prst="rect">
            <a:avLst/>
          </a:prstGeom>
        </p:spPr>
        <p:txBody>
          <a:bodyPr vert="horz" lIns="91413" tIns="45704" rIns="91413" bIns="457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7"/>
            <a:ext cx="2949575" cy="498475"/>
          </a:xfrm>
          <a:prstGeom prst="rect">
            <a:avLst/>
          </a:prstGeom>
        </p:spPr>
        <p:txBody>
          <a:bodyPr vert="horz" lIns="91413" tIns="45704" rIns="91413" bIns="45704"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6" cy="498693"/>
          </a:xfrm>
          <a:prstGeom prst="rect">
            <a:avLst/>
          </a:prstGeom>
        </p:spPr>
        <p:txBody>
          <a:bodyPr vert="horz" lIns="91526" tIns="45765" rIns="91526" bIns="457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4"/>
            <a:ext cx="2949786" cy="498693"/>
          </a:xfrm>
          <a:prstGeom prst="rect">
            <a:avLst/>
          </a:prstGeom>
        </p:spPr>
        <p:txBody>
          <a:bodyPr vert="horz" lIns="91526" tIns="45765" rIns="91526" bIns="45765" rtlCol="0"/>
          <a:lstStyle>
            <a:lvl1pPr algn="r">
              <a:defRPr sz="1200"/>
            </a:lvl1pPr>
          </a:lstStyle>
          <a:p>
            <a:fld id="{AFD2E2CB-6C4B-4969-8D8B-067DE241F3A1}" type="datetimeFigureOut">
              <a:rPr kumimoji="1" lang="ja-JP" altLang="en-US" smtClean="0"/>
              <a:t>2022/9/5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26" tIns="45765" rIns="91526" bIns="45765" rtlCol="0" anchor="ctr"/>
          <a:lstStyle/>
          <a:p>
            <a:endParaRPr lang="ja-JP" altLang="en-US"/>
          </a:p>
        </p:txBody>
      </p:sp>
      <p:sp>
        <p:nvSpPr>
          <p:cNvPr id="5" name="ノート プレースホルダー 4"/>
          <p:cNvSpPr>
            <a:spLocks noGrp="1"/>
          </p:cNvSpPr>
          <p:nvPr>
            <p:ph type="body" sz="quarter" idx="3"/>
          </p:nvPr>
        </p:nvSpPr>
        <p:spPr>
          <a:xfrm>
            <a:off x="680721" y="4783311"/>
            <a:ext cx="5445760" cy="3913615"/>
          </a:xfrm>
          <a:prstGeom prst="rect">
            <a:avLst/>
          </a:prstGeom>
        </p:spPr>
        <p:txBody>
          <a:bodyPr vert="horz" lIns="91526" tIns="45765" rIns="91526" bIns="457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26" tIns="45765" rIns="91526" bIns="457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26" tIns="45765" rIns="91526" bIns="45765"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A8816EE-D3C9-4C02-B47B-071B5293F5EE}"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7DCCD9D-CA69-4347-945C-BD574B76A08F}"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5CA2905-B0DA-4E6A-899D-B8F8A89D190A}"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21682F-E7E2-4F35-A0A2-4986F1A97A0B}"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7CEF00-F53D-43D5-92C7-E8A23B58915C}"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8B3ED5-F229-4B2B-AFAD-8C0DA0E7D4B3}"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094D47-EEF9-4361-A8E6-0FF44EC462C1}" type="datetime1">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D444DB1-0B53-44DF-869F-77050BE66C5E}" type="datetime1">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EE19D-1106-4F20-BDD6-1500F6445704}" type="datetime1">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AAD302-E892-4E2C-A84B-65E9D2DA844D}"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B1A84A-6DA1-4094-AABB-505736AC4577}"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FDC3D-7C02-4E5C-A858-95E60CCF87A3}" type="datetime1">
              <a:rPr kumimoji="1" lang="ja-JP" altLang="en-US" smtClean="0"/>
              <a:t>2022/9/5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NUL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産業</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分科会について</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（前回のヒアリングをうけて）</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3004457" y="393104"/>
            <a:ext cx="6035039"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.16</a:t>
            </a:r>
            <a:endPar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「副首都ビジョン」のバージョンアップに向けた意見交換会</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分科会</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資料１</a:t>
            </a:r>
            <a:endParaRPr kumimoji="1" lang="en-US" altLang="ja-JP"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256766" y="1408557"/>
            <a:ext cx="1503325" cy="2393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台形 12"/>
          <p:cNvSpPr/>
          <p:nvPr/>
        </p:nvSpPr>
        <p:spPr>
          <a:xfrm>
            <a:off x="195496" y="3649762"/>
            <a:ext cx="8679766" cy="2733841"/>
          </a:xfrm>
          <a:prstGeom prst="trapezoid">
            <a:avLst>
              <a:gd name="adj" fmla="val 36142"/>
            </a:avLst>
          </a:prstGeom>
          <a:gradFill>
            <a:gsLst>
              <a:gs pos="0">
                <a:schemeClr val="accent6">
                  <a:lumMod val="50000"/>
                </a:schemeClr>
              </a:gs>
              <a:gs pos="35000">
                <a:schemeClr val="accent6">
                  <a:lumMod val="75000"/>
                </a:schemeClr>
              </a:gs>
              <a:gs pos="73000">
                <a:schemeClr val="accent6">
                  <a:lumMod val="40000"/>
                  <a:lumOff val="60000"/>
                </a:schemeClr>
              </a:gs>
              <a:gs pos="90000">
                <a:schemeClr val="accent6">
                  <a:lumMod val="20000"/>
                  <a:lumOff val="80000"/>
                </a:schemeClr>
              </a:gs>
            </a:gsLst>
          </a:gradFill>
          <a:ln/>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1" name="正方形/長方形 50"/>
          <p:cNvSpPr/>
          <p:nvPr/>
        </p:nvSpPr>
        <p:spPr>
          <a:xfrm>
            <a:off x="0" y="209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 ライフサイエンス</a:t>
            </a:r>
            <a:r>
              <a:rPr lang="ja-JP" altLang="en-US" sz="2000" kern="0" smtClean="0">
                <a:solidFill>
                  <a:srgbClr val="000000"/>
                </a:solidFill>
                <a:ea typeface="Meiryo UI" pitchFamily="50" charset="-128"/>
                <a:cs typeface="Meiryo UI" pitchFamily="50" charset="-128"/>
              </a:rPr>
              <a:t>・ヘルスケア関連産業</a:t>
            </a:r>
            <a:r>
              <a:rPr lang="ja-JP" altLang="en-US" sz="2000" kern="0" dirty="0" smtClean="0">
                <a:solidFill>
                  <a:srgbClr val="000000"/>
                </a:solidFill>
                <a:ea typeface="Meiryo UI" pitchFamily="50" charset="-128"/>
                <a:cs typeface="Meiryo UI" pitchFamily="50" charset="-128"/>
              </a:rPr>
              <a:t>の広がり（イメージ）</a:t>
            </a:r>
            <a:endParaRPr kumimoji="0" lang="ja-JP" altLang="en-US" sz="2000" kern="0" dirty="0">
              <a:solidFill>
                <a:srgbClr val="000000"/>
              </a:solidFill>
              <a:ea typeface="Meiryo UI" pitchFamily="50" charset="-128"/>
              <a:cs typeface="Meiryo UI" pitchFamily="50" charset="-128"/>
            </a:endParaRPr>
          </a:p>
        </p:txBody>
      </p:sp>
      <p:sp>
        <p:nvSpPr>
          <p:cNvPr id="52" name="正方形/長方形 51"/>
          <p:cNvSpPr/>
          <p:nvPr/>
        </p:nvSpPr>
        <p:spPr>
          <a:xfrm>
            <a:off x="101868" y="540923"/>
            <a:ext cx="8940263" cy="66776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ライフサイエンス・ヘルスケア分野と他の産業分野を掛け合わせていくことで</a:t>
            </a: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、すそ野</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の広いサービス展開やイノベーションの創出、産業の高度化を図っていくことが考えられるのではないか。</a:t>
            </a:r>
          </a:p>
        </p:txBody>
      </p:sp>
      <p:sp>
        <p:nvSpPr>
          <p:cNvPr id="35" name="正方形/長方形 34"/>
          <p:cNvSpPr/>
          <p:nvPr/>
        </p:nvSpPr>
        <p:spPr>
          <a:xfrm>
            <a:off x="6322896" y="40587"/>
            <a:ext cx="3127696" cy="276999"/>
          </a:xfrm>
          <a:prstGeom prst="rect">
            <a:avLst/>
          </a:prstGeom>
        </p:spPr>
        <p:txBody>
          <a:bodyPr wrap="square">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第７回意見交換会資料を一部修正</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楕円 55"/>
          <p:cNvSpPr/>
          <p:nvPr/>
        </p:nvSpPr>
        <p:spPr>
          <a:xfrm>
            <a:off x="1933159" y="1662679"/>
            <a:ext cx="5452523" cy="2808000"/>
          </a:xfrm>
          <a:prstGeom prst="ellipse">
            <a:avLst/>
          </a:prstGeom>
          <a:solidFill>
            <a:schemeClr val="bg1"/>
          </a:solidFill>
          <a:ln w="28575">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楕円 6"/>
          <p:cNvSpPr>
            <a:spLocks noChangeAspect="1"/>
          </p:cNvSpPr>
          <p:nvPr/>
        </p:nvSpPr>
        <p:spPr>
          <a:xfrm>
            <a:off x="283689" y="1615333"/>
            <a:ext cx="3526692" cy="2793630"/>
          </a:xfrm>
          <a:prstGeom prst="ellipse">
            <a:avLst/>
          </a:prstGeom>
          <a:effectLst>
            <a:outerShdw blurRad="50800" dist="38100" dir="2700000" sx="102000" sy="102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050"/>
          </a:p>
        </p:txBody>
      </p:sp>
      <p:sp>
        <p:nvSpPr>
          <p:cNvPr id="9" name="楕円 8"/>
          <p:cNvSpPr>
            <a:spLocks noChangeAspect="1"/>
          </p:cNvSpPr>
          <p:nvPr/>
        </p:nvSpPr>
        <p:spPr>
          <a:xfrm>
            <a:off x="1046093" y="2154433"/>
            <a:ext cx="1999640" cy="1584000"/>
          </a:xfrm>
          <a:prstGeom prst="ellipse">
            <a:avLst/>
          </a:prstGeom>
          <a:effectLst>
            <a:outerShdw blurRad="50800" dist="38100" dir="2700000" sx="103000" sy="103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10" name="角丸四角形 9"/>
          <p:cNvSpPr>
            <a:spLocks noChangeAspect="1"/>
          </p:cNvSpPr>
          <p:nvPr/>
        </p:nvSpPr>
        <p:spPr>
          <a:xfrm>
            <a:off x="890781" y="3815839"/>
            <a:ext cx="2330751" cy="483595"/>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rPr>
              <a:t>ヘルスケア</a:t>
            </a:r>
            <a:endParaRPr kumimoji="1" lang="en-US" altLang="ja-JP" sz="1400" b="1" dirty="0" smtClean="0">
              <a:solidFill>
                <a:schemeClr val="tx1"/>
              </a:solidFill>
            </a:endParaRPr>
          </a:p>
          <a:p>
            <a:pPr algn="ctr"/>
            <a:r>
              <a:rPr kumimoji="1" lang="ja-JP" altLang="en-US" sz="1200" b="1" dirty="0" smtClean="0">
                <a:solidFill>
                  <a:schemeClr val="tx1"/>
                </a:solidFill>
              </a:rPr>
              <a:t>（予防・健康維持等）　</a:t>
            </a:r>
            <a:endParaRPr kumimoji="1" lang="en-US" altLang="ja-JP" sz="1200" b="1" dirty="0" smtClean="0">
              <a:solidFill>
                <a:schemeClr val="tx1"/>
              </a:solidFill>
            </a:endParaRPr>
          </a:p>
        </p:txBody>
      </p:sp>
      <p:sp>
        <p:nvSpPr>
          <p:cNvPr id="12" name="角丸四角形 11"/>
          <p:cNvSpPr>
            <a:spLocks noChangeAspect="1"/>
          </p:cNvSpPr>
          <p:nvPr/>
        </p:nvSpPr>
        <p:spPr>
          <a:xfrm>
            <a:off x="1004668" y="2730465"/>
            <a:ext cx="2094993" cy="483595"/>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rPr>
              <a:t>ライフサイエンス</a:t>
            </a:r>
            <a:endParaRPr kumimoji="1" lang="en-US" altLang="ja-JP" sz="1400" b="1" dirty="0" smtClean="0">
              <a:solidFill>
                <a:schemeClr val="tx1"/>
              </a:solidFill>
            </a:endParaRPr>
          </a:p>
        </p:txBody>
      </p:sp>
      <p:grpSp>
        <p:nvGrpSpPr>
          <p:cNvPr id="5" name="グループ化 4"/>
          <p:cNvGrpSpPr>
            <a:grpSpLocks/>
          </p:cNvGrpSpPr>
          <p:nvPr/>
        </p:nvGrpSpPr>
        <p:grpSpPr>
          <a:xfrm>
            <a:off x="5200319" y="1576145"/>
            <a:ext cx="3526692" cy="2808000"/>
            <a:chOff x="5200319" y="1506870"/>
            <a:chExt cx="3526692" cy="2949484"/>
          </a:xfrm>
        </p:grpSpPr>
        <p:sp>
          <p:nvSpPr>
            <p:cNvPr id="14" name="楕円 13"/>
            <p:cNvSpPr>
              <a:spLocks noChangeAspect="1"/>
            </p:cNvSpPr>
            <p:nvPr/>
          </p:nvSpPr>
          <p:spPr>
            <a:xfrm>
              <a:off x="5200319" y="1506870"/>
              <a:ext cx="3526692" cy="2949484"/>
            </a:xfrm>
            <a:prstGeom prst="ellipse">
              <a:avLst/>
            </a:prstGeom>
            <a:effectLst>
              <a:outerShdw blurRad="50800" dist="38100" dir="2700000" sx="102000" sy="102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050" b="1"/>
            </a:p>
          </p:txBody>
        </p:sp>
        <p:sp>
          <p:nvSpPr>
            <p:cNvPr id="34" name="角丸四角形 33"/>
            <p:cNvSpPr/>
            <p:nvPr/>
          </p:nvSpPr>
          <p:spPr>
            <a:xfrm>
              <a:off x="6548626" y="1731960"/>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観光・レジャー</a:t>
              </a:r>
            </a:p>
          </p:txBody>
        </p:sp>
        <p:sp>
          <p:nvSpPr>
            <p:cNvPr id="36" name="角丸四角形 35"/>
            <p:cNvSpPr/>
            <p:nvPr/>
          </p:nvSpPr>
          <p:spPr>
            <a:xfrm>
              <a:off x="6548626" y="2159197"/>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温泉・スパ</a:t>
              </a:r>
            </a:p>
          </p:txBody>
        </p:sp>
        <p:sp>
          <p:nvSpPr>
            <p:cNvPr id="37" name="角丸四角形 36"/>
            <p:cNvSpPr/>
            <p:nvPr/>
          </p:nvSpPr>
          <p:spPr>
            <a:xfrm>
              <a:off x="5566488" y="2597220"/>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r>
                <a:rPr kumimoji="1" lang="ja-JP" altLang="en-US" sz="1100" b="1" dirty="0">
                  <a:solidFill>
                    <a:schemeClr val="tx1"/>
                  </a:solidFill>
                </a:rPr>
                <a:t>飲食サービス</a:t>
              </a:r>
              <a:endParaRPr kumimoji="1" lang="ja-JP" altLang="en-US" sz="1100" b="1" dirty="0"/>
            </a:p>
          </p:txBody>
        </p:sp>
        <p:sp>
          <p:nvSpPr>
            <p:cNvPr id="38" name="角丸四角形 37"/>
            <p:cNvSpPr/>
            <p:nvPr/>
          </p:nvSpPr>
          <p:spPr>
            <a:xfrm>
              <a:off x="5589831" y="2171863"/>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旅行</a:t>
              </a:r>
            </a:p>
          </p:txBody>
        </p:sp>
        <p:sp>
          <p:nvSpPr>
            <p:cNvPr id="39" name="角丸四角形 38"/>
            <p:cNvSpPr/>
            <p:nvPr/>
          </p:nvSpPr>
          <p:spPr>
            <a:xfrm>
              <a:off x="6556826" y="2594518"/>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食品製造</a:t>
              </a:r>
            </a:p>
          </p:txBody>
        </p:sp>
        <p:sp>
          <p:nvSpPr>
            <p:cNvPr id="40" name="角丸四角形 39"/>
            <p:cNvSpPr/>
            <p:nvPr/>
          </p:nvSpPr>
          <p:spPr>
            <a:xfrm>
              <a:off x="7525534" y="2171863"/>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ものづくり</a:t>
              </a:r>
            </a:p>
          </p:txBody>
        </p:sp>
        <p:sp>
          <p:nvSpPr>
            <p:cNvPr id="41" name="角丸四角形 40"/>
            <p:cNvSpPr/>
            <p:nvPr/>
          </p:nvSpPr>
          <p:spPr>
            <a:xfrm>
              <a:off x="7525534" y="2581852"/>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smtClean="0">
                  <a:solidFill>
                    <a:schemeClr val="tx1"/>
                  </a:solidFill>
                </a:rPr>
                <a:t>モビリティ</a:t>
              </a:r>
              <a:endParaRPr kumimoji="1" lang="en-US" altLang="ja-JP" sz="1100" b="1" dirty="0" smtClean="0">
                <a:solidFill>
                  <a:schemeClr val="tx1"/>
                </a:solidFill>
              </a:endParaRPr>
            </a:p>
            <a:p>
              <a:pPr algn="ctr">
                <a:lnSpc>
                  <a:spcPts val="1100"/>
                </a:lnSpc>
              </a:pPr>
              <a:r>
                <a:rPr kumimoji="1" lang="ja-JP" altLang="en-US" sz="1100" b="1" dirty="0" smtClean="0">
                  <a:solidFill>
                    <a:schemeClr val="tx1"/>
                  </a:solidFill>
                </a:rPr>
                <a:t>公共</a:t>
              </a:r>
              <a:r>
                <a:rPr kumimoji="1" lang="ja-JP" altLang="en-US" sz="1100" b="1" dirty="0">
                  <a:solidFill>
                    <a:schemeClr val="tx1"/>
                  </a:solidFill>
                </a:rPr>
                <a:t>交通</a:t>
              </a:r>
            </a:p>
          </p:txBody>
        </p:sp>
        <p:sp>
          <p:nvSpPr>
            <p:cNvPr id="42" name="角丸四角形 41"/>
            <p:cNvSpPr/>
            <p:nvPr/>
          </p:nvSpPr>
          <p:spPr>
            <a:xfrm>
              <a:off x="6543379" y="3899232"/>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まちづくり</a:t>
              </a:r>
            </a:p>
          </p:txBody>
        </p:sp>
        <p:sp>
          <p:nvSpPr>
            <p:cNvPr id="43" name="角丸四角形 42"/>
            <p:cNvSpPr/>
            <p:nvPr/>
          </p:nvSpPr>
          <p:spPr>
            <a:xfrm>
              <a:off x="7518328" y="3020403"/>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smtClean="0">
                  <a:solidFill>
                    <a:schemeClr val="tx1"/>
                  </a:solidFill>
                </a:rPr>
                <a:t>スポーツ</a:t>
              </a:r>
              <a:endParaRPr kumimoji="1" lang="en-US" altLang="ja-JP" sz="1100" b="1" dirty="0" smtClean="0">
                <a:solidFill>
                  <a:schemeClr val="tx1"/>
                </a:solidFill>
              </a:endParaRPr>
            </a:p>
          </p:txBody>
        </p:sp>
        <p:sp>
          <p:nvSpPr>
            <p:cNvPr id="44" name="角丸四角形 43"/>
            <p:cNvSpPr/>
            <p:nvPr/>
          </p:nvSpPr>
          <p:spPr>
            <a:xfrm>
              <a:off x="5566488" y="3023317"/>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住宅・建設</a:t>
              </a:r>
            </a:p>
          </p:txBody>
        </p:sp>
        <p:sp>
          <p:nvSpPr>
            <p:cNvPr id="45" name="角丸四角形 44"/>
            <p:cNvSpPr/>
            <p:nvPr/>
          </p:nvSpPr>
          <p:spPr>
            <a:xfrm>
              <a:off x="5580556" y="3474800"/>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ファッション</a:t>
              </a:r>
            </a:p>
          </p:txBody>
        </p:sp>
        <p:sp>
          <p:nvSpPr>
            <p:cNvPr id="46" name="角丸四角形 45"/>
            <p:cNvSpPr/>
            <p:nvPr/>
          </p:nvSpPr>
          <p:spPr>
            <a:xfrm>
              <a:off x="6542758" y="3023317"/>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金融・保険</a:t>
              </a:r>
            </a:p>
          </p:txBody>
        </p:sp>
        <p:sp>
          <p:nvSpPr>
            <p:cNvPr id="47" name="角丸四角形 46"/>
            <p:cNvSpPr/>
            <p:nvPr/>
          </p:nvSpPr>
          <p:spPr>
            <a:xfrm>
              <a:off x="6542758" y="3464317"/>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理容・</a:t>
              </a:r>
              <a:r>
                <a:rPr kumimoji="1" lang="ja-JP" altLang="en-US" sz="1100" b="1" dirty="0" smtClean="0">
                  <a:solidFill>
                    <a:schemeClr val="tx1"/>
                  </a:solidFill>
                </a:rPr>
                <a:t>美容</a:t>
              </a:r>
              <a:endParaRPr kumimoji="1" lang="en-US" altLang="ja-JP" sz="1100" b="1" dirty="0" smtClean="0">
                <a:solidFill>
                  <a:schemeClr val="tx1"/>
                </a:solidFill>
              </a:endParaRPr>
            </a:p>
            <a:p>
              <a:pPr algn="ctr">
                <a:lnSpc>
                  <a:spcPts val="1100"/>
                </a:lnSpc>
              </a:pPr>
              <a:r>
                <a:rPr kumimoji="1" lang="ja-JP" altLang="en-US" sz="1100" b="1" dirty="0" smtClean="0">
                  <a:solidFill>
                    <a:schemeClr val="tx1"/>
                  </a:solidFill>
                </a:rPr>
                <a:t>エステ</a:t>
              </a:r>
              <a:endParaRPr kumimoji="1" lang="ja-JP" altLang="en-US" sz="1100" b="1" dirty="0">
                <a:solidFill>
                  <a:schemeClr val="tx1"/>
                </a:solidFill>
              </a:endParaRPr>
            </a:p>
          </p:txBody>
        </p:sp>
        <p:sp>
          <p:nvSpPr>
            <p:cNvPr id="48" name="角丸四角形 47"/>
            <p:cNvSpPr/>
            <p:nvPr/>
          </p:nvSpPr>
          <p:spPr>
            <a:xfrm>
              <a:off x="7504960" y="3453694"/>
              <a:ext cx="900000" cy="356531"/>
            </a:xfrm>
            <a:prstGeom prst="roundRect">
              <a:avLst/>
            </a:prstGeom>
          </p:spPr>
          <p:style>
            <a:lnRef idx="1">
              <a:schemeClr val="accent4"/>
            </a:lnRef>
            <a:fillRef idx="2">
              <a:schemeClr val="accent4"/>
            </a:fillRef>
            <a:effectRef idx="1">
              <a:schemeClr val="accent4"/>
            </a:effectRef>
            <a:fontRef idx="minor">
              <a:schemeClr val="dk1"/>
            </a:fontRef>
          </p:style>
          <p:txBody>
            <a:bodyPr lIns="0" tIns="72000" rIns="0" rtlCol="0" anchor="ctr"/>
            <a:lstStyle/>
            <a:p>
              <a:pPr algn="ctr">
                <a:lnSpc>
                  <a:spcPts val="1100"/>
                </a:lnSpc>
              </a:pPr>
              <a:r>
                <a:rPr kumimoji="1" lang="ja-JP" altLang="en-US" sz="1100" b="1" dirty="0">
                  <a:solidFill>
                    <a:schemeClr val="tx1"/>
                  </a:solidFill>
                </a:rPr>
                <a:t>農林水産</a:t>
              </a:r>
            </a:p>
          </p:txBody>
        </p:sp>
      </p:grpSp>
      <p:sp>
        <p:nvSpPr>
          <p:cNvPr id="54" name="楕円 53"/>
          <p:cNvSpPr/>
          <p:nvPr/>
        </p:nvSpPr>
        <p:spPr>
          <a:xfrm>
            <a:off x="3696787" y="1465364"/>
            <a:ext cx="1764000" cy="504000"/>
          </a:xfrm>
          <a:prstGeom prst="ellipse">
            <a:avLst/>
          </a:prstGeom>
        </p:spPr>
        <p:style>
          <a:lnRef idx="1">
            <a:schemeClr val="accent4"/>
          </a:lnRef>
          <a:fillRef idx="2">
            <a:schemeClr val="accent4"/>
          </a:fillRef>
          <a:effectRef idx="1">
            <a:schemeClr val="accent4"/>
          </a:effectRef>
          <a:fontRef idx="minor">
            <a:schemeClr val="dk1"/>
          </a:fontRef>
        </p:style>
        <p:txBody>
          <a:bodyPr lIns="36000" rIns="36000" bIns="0" rtlCol="0" anchor="ctr"/>
          <a:lstStyle/>
          <a:p>
            <a:pPr algn="ctr"/>
            <a:r>
              <a:rPr kumimoji="1" lang="ja-JP" altLang="en-US" sz="1100" b="1" dirty="0" smtClean="0"/>
              <a:t>データ・デジタル技術</a:t>
            </a:r>
            <a:endParaRPr kumimoji="1" lang="en-US" altLang="ja-JP" sz="1100" b="1" dirty="0" smtClean="0"/>
          </a:p>
          <a:p>
            <a:pPr algn="ctr"/>
            <a:r>
              <a:rPr kumimoji="1" lang="ja-JP" altLang="en-US" sz="1100" b="1" dirty="0"/>
              <a:t>ロボティクス</a:t>
            </a:r>
          </a:p>
        </p:txBody>
      </p:sp>
      <p:sp>
        <p:nvSpPr>
          <p:cNvPr id="58" name="乗算 57"/>
          <p:cNvSpPr/>
          <p:nvPr/>
        </p:nvSpPr>
        <p:spPr>
          <a:xfrm>
            <a:off x="3962350" y="2479081"/>
            <a:ext cx="1236155" cy="1057154"/>
          </a:xfrm>
          <a:prstGeom prst="mathMultiply">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9" name="角丸四角形 48"/>
          <p:cNvSpPr>
            <a:spLocks noChangeAspect="1"/>
          </p:cNvSpPr>
          <p:nvPr/>
        </p:nvSpPr>
        <p:spPr>
          <a:xfrm>
            <a:off x="710079" y="5199735"/>
            <a:ext cx="7722104" cy="567096"/>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u="sng" dirty="0" smtClean="0">
                <a:solidFill>
                  <a:schemeClr val="tx1"/>
                </a:solidFill>
              </a:rPr>
              <a:t>すそ野の広いサービス展開やイノベーションの創出、雇用創出</a:t>
            </a:r>
            <a:endParaRPr kumimoji="1" lang="en-US" altLang="ja-JP" sz="1600" b="1" u="sng" dirty="0" smtClean="0">
              <a:solidFill>
                <a:schemeClr val="tx1"/>
              </a:solidFill>
            </a:endParaRPr>
          </a:p>
        </p:txBody>
      </p:sp>
      <p:sp>
        <p:nvSpPr>
          <p:cNvPr id="50" name="角丸四角形 49"/>
          <p:cNvSpPr>
            <a:spLocks/>
          </p:cNvSpPr>
          <p:nvPr/>
        </p:nvSpPr>
        <p:spPr>
          <a:xfrm>
            <a:off x="618364" y="5710205"/>
            <a:ext cx="7883094" cy="504000"/>
          </a:xfrm>
          <a:prstGeom prst="roundRect">
            <a:avLst>
              <a:gd name="adj" fmla="val 9101"/>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r>
              <a:rPr kumimoji="1" lang="ja-JP" altLang="en-US" sz="1200" dirty="0">
                <a:solidFill>
                  <a:schemeClr val="tx1"/>
                </a:solidFill>
              </a:rPr>
              <a:t>（</a:t>
            </a:r>
            <a:r>
              <a:rPr kumimoji="1" lang="ja-JP" altLang="en-US" sz="1200" dirty="0" smtClean="0">
                <a:solidFill>
                  <a:schemeClr val="tx1"/>
                </a:solidFill>
              </a:rPr>
              <a:t>例） 「ライスサイエンス</a:t>
            </a:r>
            <a:r>
              <a:rPr kumimoji="1" lang="en-US" altLang="ja-JP" sz="1200" dirty="0" smtClean="0">
                <a:solidFill>
                  <a:schemeClr val="tx1"/>
                </a:solidFill>
              </a:rPr>
              <a:t>×</a:t>
            </a:r>
            <a:r>
              <a:rPr kumimoji="1" lang="ja-JP" altLang="en-US" sz="1200" dirty="0" smtClean="0">
                <a:solidFill>
                  <a:schemeClr val="tx1"/>
                </a:solidFill>
              </a:rPr>
              <a:t>デジタル</a:t>
            </a:r>
            <a:r>
              <a:rPr kumimoji="1" lang="en-US" altLang="ja-JP" sz="1200" dirty="0" smtClean="0">
                <a:solidFill>
                  <a:schemeClr val="tx1"/>
                </a:solidFill>
              </a:rPr>
              <a:t>×</a:t>
            </a:r>
            <a:r>
              <a:rPr kumimoji="1" lang="ja-JP" altLang="en-US" sz="1200" dirty="0" smtClean="0">
                <a:solidFill>
                  <a:schemeClr val="tx1"/>
                </a:solidFill>
              </a:rPr>
              <a:t>観光・レジャー」、「ヘルスケア</a:t>
            </a:r>
            <a:r>
              <a:rPr kumimoji="1" lang="en-US" altLang="ja-JP" sz="1200" dirty="0" smtClean="0">
                <a:solidFill>
                  <a:schemeClr val="tx1"/>
                </a:solidFill>
              </a:rPr>
              <a:t>×</a:t>
            </a:r>
            <a:r>
              <a:rPr kumimoji="1" lang="ja-JP" altLang="en-US" sz="1200" dirty="0" smtClean="0">
                <a:solidFill>
                  <a:schemeClr val="tx1"/>
                </a:solidFill>
              </a:rPr>
              <a:t>データ</a:t>
            </a:r>
            <a:r>
              <a:rPr kumimoji="1" lang="en-US" altLang="ja-JP" sz="1200" dirty="0" smtClean="0">
                <a:solidFill>
                  <a:schemeClr val="tx1"/>
                </a:solidFill>
              </a:rPr>
              <a:t>×</a:t>
            </a:r>
            <a:r>
              <a:rPr kumimoji="1" lang="ja-JP" altLang="en-US" sz="1200" dirty="0" smtClean="0">
                <a:solidFill>
                  <a:schemeClr val="tx1"/>
                </a:solidFill>
              </a:rPr>
              <a:t>ファッション」、「ヘルスケア</a:t>
            </a:r>
            <a:r>
              <a:rPr kumimoji="1" lang="en-US" altLang="ja-JP" sz="1200" dirty="0" smtClean="0">
                <a:solidFill>
                  <a:schemeClr val="tx1"/>
                </a:solidFill>
              </a:rPr>
              <a:t>×</a:t>
            </a:r>
            <a:r>
              <a:rPr kumimoji="1" lang="ja-JP" altLang="en-US" sz="1200" dirty="0" smtClean="0">
                <a:solidFill>
                  <a:schemeClr val="tx1"/>
                </a:solidFill>
              </a:rPr>
              <a:t>ロボティクス</a:t>
            </a:r>
            <a:r>
              <a:rPr kumimoji="1" lang="en-US" altLang="ja-JP" sz="1200" dirty="0" smtClean="0">
                <a:solidFill>
                  <a:schemeClr val="tx1"/>
                </a:solidFill>
              </a:rPr>
              <a:t>×</a:t>
            </a:r>
            <a:r>
              <a:rPr kumimoji="1" lang="ja-JP" altLang="en-US" sz="1200" dirty="0" smtClean="0">
                <a:solidFill>
                  <a:schemeClr val="tx1"/>
                </a:solidFill>
              </a:rPr>
              <a:t>住宅・建設」、</a:t>
            </a:r>
            <a:endParaRPr kumimoji="1" lang="en-US" altLang="ja-JP" sz="1200" dirty="0" smtClean="0">
              <a:solidFill>
                <a:schemeClr val="tx1"/>
              </a:solidFill>
            </a:endParaRPr>
          </a:p>
          <a:p>
            <a:r>
              <a:rPr kumimoji="1" lang="ja-JP" altLang="en-US" sz="1200" dirty="0" smtClean="0">
                <a:solidFill>
                  <a:schemeClr val="tx1"/>
                </a:solidFill>
              </a:rPr>
              <a:t>　　　　　「ライフサイエンス</a:t>
            </a:r>
            <a:r>
              <a:rPr kumimoji="1" lang="en-US" altLang="ja-JP" sz="1200" dirty="0" smtClean="0">
                <a:solidFill>
                  <a:schemeClr val="tx1"/>
                </a:solidFill>
              </a:rPr>
              <a:t>×</a:t>
            </a:r>
            <a:r>
              <a:rPr kumimoji="1" lang="ja-JP" altLang="en-US" sz="1200" dirty="0" smtClean="0">
                <a:solidFill>
                  <a:schemeClr val="tx1"/>
                </a:solidFill>
              </a:rPr>
              <a:t>金融・保険」</a:t>
            </a:r>
            <a:r>
              <a:rPr kumimoji="1" lang="ja-JP" altLang="en-US" sz="1200" dirty="0">
                <a:solidFill>
                  <a:schemeClr val="tx1"/>
                </a:solidFill>
              </a:rPr>
              <a:t>、 「ライフサイエンス</a:t>
            </a:r>
            <a:r>
              <a:rPr kumimoji="1" lang="en-US" altLang="ja-JP" sz="1200" dirty="0">
                <a:solidFill>
                  <a:schemeClr val="tx1"/>
                </a:solidFill>
              </a:rPr>
              <a:t>×</a:t>
            </a:r>
            <a:r>
              <a:rPr kumimoji="1" lang="ja-JP" altLang="en-US" sz="1200" dirty="0" smtClean="0">
                <a:solidFill>
                  <a:schemeClr val="tx1"/>
                </a:solidFill>
              </a:rPr>
              <a:t>スポーツ」 、「ヘルスケア</a:t>
            </a:r>
            <a:r>
              <a:rPr kumimoji="1" lang="en-US" altLang="ja-JP" sz="1200" dirty="0" smtClean="0">
                <a:solidFill>
                  <a:schemeClr val="tx1"/>
                </a:solidFill>
              </a:rPr>
              <a:t>×</a:t>
            </a:r>
            <a:r>
              <a:rPr kumimoji="1" lang="ja-JP" altLang="en-US" sz="1200" dirty="0" smtClean="0">
                <a:solidFill>
                  <a:schemeClr val="tx1"/>
                </a:solidFill>
              </a:rPr>
              <a:t>飲食サービス」、　　</a:t>
            </a:r>
            <a:r>
              <a:rPr kumimoji="1" lang="ja-JP" altLang="en-US" sz="1200" b="1" dirty="0" smtClean="0">
                <a:solidFill>
                  <a:schemeClr val="tx1"/>
                </a:solidFill>
              </a:rPr>
              <a:t>・・・</a:t>
            </a:r>
            <a:endParaRPr kumimoji="1" lang="en-US" altLang="ja-JP" sz="1200" b="1" dirty="0" smtClean="0">
              <a:solidFill>
                <a:schemeClr val="tx1"/>
              </a:solidFill>
            </a:endParaRPr>
          </a:p>
        </p:txBody>
      </p:sp>
      <p:sp>
        <p:nvSpPr>
          <p:cNvPr id="4" name="ストライプ矢印 3"/>
          <p:cNvSpPr>
            <a:spLocks noChangeAspect="1"/>
          </p:cNvSpPr>
          <p:nvPr/>
        </p:nvSpPr>
        <p:spPr>
          <a:xfrm rot="5400000">
            <a:off x="4283959" y="4488745"/>
            <a:ext cx="576000" cy="935759"/>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8" name="ストライプ矢印 67"/>
          <p:cNvSpPr>
            <a:spLocks noChangeAspect="1"/>
          </p:cNvSpPr>
          <p:nvPr/>
        </p:nvSpPr>
        <p:spPr>
          <a:xfrm rot="3406072">
            <a:off x="5845234" y="4423646"/>
            <a:ext cx="576000" cy="935759"/>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9" name="ストライプ矢印 68"/>
          <p:cNvSpPr>
            <a:spLocks noChangeAspect="1"/>
          </p:cNvSpPr>
          <p:nvPr/>
        </p:nvSpPr>
        <p:spPr>
          <a:xfrm rot="7282233">
            <a:off x="2878762" y="4443431"/>
            <a:ext cx="576000" cy="935759"/>
          </a:xfrm>
          <a:prstGeom prst="stripedRightArrow">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3" name="スライド番号プレースホルダー 4"/>
          <p:cNvSpPr>
            <a:spLocks noGrp="1"/>
          </p:cNvSpPr>
          <p:nvPr>
            <p:ph type="sldNum" sz="quarter" idx="12"/>
          </p:nvPr>
        </p:nvSpPr>
        <p:spPr>
          <a:xfrm>
            <a:off x="7015990" y="6538153"/>
            <a:ext cx="2057400" cy="365125"/>
          </a:xfrm>
        </p:spPr>
        <p:txBody>
          <a:bodyPr/>
          <a:lstStyle/>
          <a:p>
            <a:fld id="{50F88186-B17D-4CE3-A887-D91699CF601C}" type="slidenum">
              <a:rPr kumimoji="1" lang="ja-JP" altLang="en-US" smtClean="0"/>
              <a:t>9</a:t>
            </a:fld>
            <a:endParaRPr kumimoji="1" lang="ja-JP" altLang="en-US" dirty="0"/>
          </a:p>
        </p:txBody>
      </p:sp>
      <p:sp>
        <p:nvSpPr>
          <p:cNvPr id="2" name="正方形/長方形 1"/>
          <p:cNvSpPr/>
          <p:nvPr/>
        </p:nvSpPr>
        <p:spPr>
          <a:xfrm>
            <a:off x="3783836" y="3834998"/>
            <a:ext cx="756000" cy="43491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b="1" dirty="0" smtClean="0"/>
              <a:t>脱炭素</a:t>
            </a:r>
            <a:endParaRPr kumimoji="1" lang="ja-JP" altLang="en-US" sz="1100" b="1" dirty="0"/>
          </a:p>
        </p:txBody>
      </p:sp>
      <p:sp>
        <p:nvSpPr>
          <p:cNvPr id="57" name="正方形/長方形 56"/>
          <p:cNvSpPr/>
          <p:nvPr/>
        </p:nvSpPr>
        <p:spPr>
          <a:xfrm>
            <a:off x="4637856" y="3848852"/>
            <a:ext cx="756000" cy="43491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b="1" dirty="0" smtClean="0"/>
              <a:t>金融機能の強化</a:t>
            </a:r>
            <a:endParaRPr kumimoji="1" lang="ja-JP" altLang="en-US" sz="1100" b="1" dirty="0"/>
          </a:p>
        </p:txBody>
      </p:sp>
    </p:spTree>
    <p:extLst>
      <p:ext uri="{BB962C8B-B14F-4D97-AF65-F5344CB8AC3E}">
        <p14:creationId xmlns:p14="http://schemas.microsoft.com/office/powerpoint/2010/main" val="309648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6228" y="115937"/>
            <a:ext cx="8758928" cy="62703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「いのち輝く未来社会」をめざす</a:t>
            </a:r>
            <a:r>
              <a:rPr lang="ja-JP" altLang="en-US" sz="1808" b="1" dirty="0" smtClean="0"/>
              <a:t>ビジョン　</a:t>
            </a:r>
            <a:r>
              <a:rPr lang="ja-JP" altLang="en-US" sz="1808" b="1" dirty="0"/>
              <a:t>抜粋</a:t>
            </a:r>
            <a:r>
              <a:rPr lang="ja-JP" altLang="en-US" sz="1808" b="1" dirty="0" smtClean="0"/>
              <a:t>  </a:t>
            </a:r>
            <a:endParaRPr lang="en-US" altLang="ja-JP" sz="1808" b="1" dirty="0" smtClean="0"/>
          </a:p>
          <a:p>
            <a:pPr>
              <a:lnSpc>
                <a:spcPts val="1700"/>
              </a:lnSpc>
              <a:spcBef>
                <a:spcPts val="300"/>
              </a:spcBef>
            </a:pPr>
            <a:r>
              <a:rPr lang="ja-JP" altLang="en-US" sz="1808" b="1" dirty="0" smtClean="0"/>
              <a:t>　　　</a:t>
            </a:r>
            <a:r>
              <a:rPr lang="ja-JP" altLang="en-US" sz="1400" b="1" dirty="0"/>
              <a:t> </a:t>
            </a:r>
            <a:r>
              <a:rPr lang="ja-JP" altLang="en-US" sz="1400" b="1" dirty="0" smtClean="0"/>
              <a:t>    </a:t>
            </a:r>
            <a:r>
              <a:rPr lang="en-US" altLang="ja-JP" sz="1600" b="1" dirty="0" smtClean="0"/>
              <a:t>※ </a:t>
            </a:r>
            <a:r>
              <a:rPr lang="ja-JP" altLang="en-US" sz="1600" b="1" dirty="0" smtClean="0"/>
              <a:t>いのち</a:t>
            </a:r>
            <a:r>
              <a:rPr lang="ja-JP" altLang="en-US" sz="1600" b="1" dirty="0"/>
              <a:t>輝く未来社会に</a:t>
            </a:r>
            <a:r>
              <a:rPr lang="ja-JP" altLang="en-US" sz="1600" b="1" dirty="0" smtClean="0"/>
              <a:t>向けてオール</a:t>
            </a:r>
            <a:r>
              <a:rPr lang="ja-JP" altLang="en-US" sz="1600" b="1" dirty="0"/>
              <a:t>大阪</a:t>
            </a:r>
            <a:r>
              <a:rPr lang="ja-JP" altLang="en-US" sz="1600" b="1" dirty="0" smtClean="0"/>
              <a:t>でめざす姿（「健康な生活」のイメージ）</a:t>
            </a:r>
            <a:endParaRPr lang="en-US" altLang="ja-JP" sz="1600" b="1" dirty="0" smtClean="0"/>
          </a:p>
        </p:txBody>
      </p:sp>
      <p:sp>
        <p:nvSpPr>
          <p:cNvPr id="5" name="スライド番号プレースホルダー 3"/>
          <p:cNvSpPr txBox="1">
            <a:spLocks/>
          </p:cNvSpPr>
          <p:nvPr/>
        </p:nvSpPr>
        <p:spPr>
          <a:xfrm>
            <a:off x="6487769" y="6262846"/>
            <a:ext cx="1756147" cy="342242"/>
          </a:xfrm>
          <a:prstGeom prst="rect">
            <a:avLst/>
          </a:prstGeom>
        </p:spPr>
        <p:txBody>
          <a:bodyPr vert="horz" lIns="82658" tIns="41329" rIns="82658" bIns="41329" rtlCol="0" anchor="ctr"/>
          <a:lstStyle>
            <a:defPPr>
              <a:defRPr lang="en-US"/>
            </a:defPPr>
            <a:lvl1pPr marL="0" algn="r" defTabSz="457200" rtl="0" eaLnBrk="1" latinLnBrk="0" hangingPunct="1">
              <a:defRPr sz="94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854" dirty="0" smtClean="0"/>
              <a:t>５</a:t>
            </a:r>
            <a:endParaRPr kumimoji="1" lang="ja-JP" altLang="en-US" sz="854" dirty="0"/>
          </a:p>
        </p:txBody>
      </p:sp>
      <p:sp>
        <p:nvSpPr>
          <p:cNvPr id="4" name="正方形/長方形 3"/>
          <p:cNvSpPr/>
          <p:nvPr/>
        </p:nvSpPr>
        <p:spPr>
          <a:xfrm>
            <a:off x="151986" y="777595"/>
            <a:ext cx="8785907" cy="6012000"/>
          </a:xfrm>
          <a:prstGeom prst="rect">
            <a:avLst/>
          </a:prstGeom>
          <a:ln/>
        </p:spPr>
        <p:style>
          <a:lnRef idx="1">
            <a:schemeClr val="accent3"/>
          </a:lnRef>
          <a:fillRef idx="3">
            <a:schemeClr val="accent3"/>
          </a:fillRef>
          <a:effectRef idx="2">
            <a:schemeClr val="accent3"/>
          </a:effectRef>
          <a:fontRef idx="minor">
            <a:schemeClr val="lt1"/>
          </a:fontRef>
        </p:style>
        <p:txBody>
          <a:bodyPr tIns="108000" rtlCol="0" anchor="t"/>
          <a:lstStyle/>
          <a:p>
            <a:pPr marL="173038" indent="-173038"/>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a:t>
            </a:r>
            <a:r>
              <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誰もが</a:t>
            </a:r>
            <a:r>
              <a:rPr lang="ja-JP" altLang="en-US" b="1" dirty="0" smtClean="0">
                <a:solidFill>
                  <a:schemeClr val="tx1"/>
                </a:solidFill>
                <a:latin typeface="Meiryo UI" panose="020B0604030504040204" pitchFamily="50" charset="-128"/>
                <a:ea typeface="Meiryo UI" panose="020B0604030504040204" pitchFamily="50" charset="-128"/>
              </a:rPr>
              <a:t>生涯</a:t>
            </a:r>
            <a:r>
              <a:rPr lang="ja-JP" altLang="en-US" b="1" dirty="0">
                <a:solidFill>
                  <a:schemeClr val="tx1"/>
                </a:solidFill>
                <a:latin typeface="Meiryo UI" panose="020B0604030504040204" pitchFamily="50" charset="-128"/>
                <a:ea typeface="Meiryo UI" panose="020B0604030504040204" pitchFamily="50" charset="-128"/>
              </a:rPr>
              <a:t>に</a:t>
            </a:r>
            <a:r>
              <a:rPr lang="ja-JP" altLang="en-US" b="1" dirty="0" smtClean="0">
                <a:solidFill>
                  <a:schemeClr val="tx1"/>
                </a:solidFill>
                <a:latin typeface="Meiryo UI" panose="020B0604030504040204" pitchFamily="50" charset="-128"/>
                <a:ea typeface="Meiryo UI" panose="020B0604030504040204" pitchFamily="50" charset="-128"/>
              </a:rPr>
              <a:t>わたって心身ともに</a:t>
            </a:r>
            <a:r>
              <a:rPr lang="ja-JP" altLang="en-US" b="1" dirty="0">
                <a:solidFill>
                  <a:schemeClr val="tx1"/>
                </a:solidFill>
                <a:latin typeface="Meiryo UI" panose="020B0604030504040204" pitchFamily="50" charset="-128"/>
                <a:ea typeface="Meiryo UI" panose="020B0604030504040204" pitchFamily="50" charset="-128"/>
              </a:rPr>
              <a:t>健康で豊かな生活の実現</a:t>
            </a:r>
          </a:p>
          <a:p>
            <a:pPr marL="1435100" indent="-1435100">
              <a:spcBef>
                <a:spcPts val="600"/>
              </a:spcBef>
            </a:pPr>
            <a:r>
              <a:rPr lang="ja-JP" altLang="en-US" dirty="0" smtClean="0">
                <a:solidFill>
                  <a:schemeClr val="tx1"/>
                </a:solidFill>
                <a:latin typeface="Meiryo UI" panose="020B0604030504040204" pitchFamily="50" charset="-128"/>
                <a:ea typeface="Meiryo UI" panose="020B0604030504040204" pitchFamily="50" charset="-128"/>
              </a:rPr>
              <a:t>　　　　　　　　○　</a:t>
            </a:r>
            <a:r>
              <a:rPr lang="en-US" altLang="ja-JP" dirty="0" smtClean="0">
                <a:solidFill>
                  <a:schemeClr val="tx1"/>
                </a:solidFill>
                <a:latin typeface="Meiryo UI" panose="020B0604030504040204" pitchFamily="50" charset="-128"/>
                <a:ea typeface="Meiryo UI" panose="020B0604030504040204" pitchFamily="50" charset="-128"/>
              </a:rPr>
              <a:t>AI</a:t>
            </a:r>
            <a:r>
              <a:rPr lang="ja-JP" altLang="en-US" dirty="0" smtClean="0">
                <a:solidFill>
                  <a:schemeClr val="tx1"/>
                </a:solidFill>
                <a:latin typeface="Meiryo UI" panose="020B0604030504040204" pitchFamily="50" charset="-128"/>
                <a:ea typeface="Meiryo UI" panose="020B0604030504040204" pitchFamily="50" charset="-128"/>
              </a:rPr>
              <a:t>や</a:t>
            </a:r>
            <a:r>
              <a:rPr lang="en-US" altLang="ja-JP" dirty="0" smtClean="0">
                <a:solidFill>
                  <a:schemeClr val="tx1"/>
                </a:solidFill>
                <a:latin typeface="Meiryo UI" panose="020B0604030504040204" pitchFamily="50" charset="-128"/>
                <a:ea typeface="Meiryo UI" panose="020B0604030504040204" pitchFamily="50" charset="-128"/>
              </a:rPr>
              <a:t>IoT</a:t>
            </a:r>
            <a:r>
              <a:rPr lang="ja-JP" altLang="en-US" dirty="0" smtClean="0">
                <a:solidFill>
                  <a:schemeClr val="tx1"/>
                </a:solidFill>
                <a:latin typeface="Meiryo UI" panose="020B0604030504040204" pitchFamily="50" charset="-128"/>
                <a:ea typeface="Meiryo UI" panose="020B0604030504040204" pitchFamily="50" charset="-128"/>
              </a:rPr>
              <a:t>などの革新的な技術を活かして、健康づくり、医療、介護とライフステージに応じた健康寿命延伸の取組が進められている。</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51264" y="1882109"/>
            <a:ext cx="8633892" cy="4778667"/>
          </a:xfrm>
          <a:prstGeom prst="roundRect">
            <a:avLst>
              <a:gd name="adj" fmla="val 2981"/>
            </a:avLst>
          </a:prstGeom>
        </p:spPr>
        <p:style>
          <a:lnRef idx="2">
            <a:schemeClr val="accent3"/>
          </a:lnRef>
          <a:fillRef idx="1">
            <a:schemeClr val="lt1"/>
          </a:fillRef>
          <a:effectRef idx="0">
            <a:schemeClr val="accent3"/>
          </a:effectRef>
          <a:fontRef idx="minor">
            <a:schemeClr val="dk1"/>
          </a:fontRef>
        </p:style>
        <p:txBody>
          <a:bodyPr rtlCol="0" anchor="t"/>
          <a:lstStyle/>
          <a:p>
            <a:pPr marL="174625" indent="-174625"/>
            <a:endParaRPr kumimoji="1" lang="ja-JP" altLang="en-US" sz="1600"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438" y="1939680"/>
            <a:ext cx="5407544" cy="4627899"/>
          </a:xfrm>
          <a:prstGeom prst="rect">
            <a:avLst/>
          </a:prstGeom>
        </p:spPr>
      </p:pic>
      <p:cxnSp>
        <p:nvCxnSpPr>
          <p:cNvPr id="9" name="直線コネクタ 8"/>
          <p:cNvCxnSpPr/>
          <p:nvPr/>
        </p:nvCxnSpPr>
        <p:spPr>
          <a:xfrm>
            <a:off x="1848335" y="2479442"/>
            <a:ext cx="742440" cy="149333"/>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0" name="角丸四角形 9"/>
          <p:cNvSpPr/>
          <p:nvPr/>
        </p:nvSpPr>
        <p:spPr>
          <a:xfrm>
            <a:off x="6787029" y="2852774"/>
            <a:ext cx="2032561" cy="1044000"/>
          </a:xfrm>
          <a:prstGeom prst="roundRect">
            <a:avLst>
              <a:gd name="adj" fmla="val 8482"/>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≪医療・介護≫</a:t>
            </a: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一人ひとりの健康・医療・介護のデータが有機的に連結され、救急・災害時も含め必要な機関が利活用できる仕組みが構築されている。</a:t>
            </a:r>
          </a:p>
        </p:txBody>
      </p:sp>
      <p:cxnSp>
        <p:nvCxnSpPr>
          <p:cNvPr id="11" name="直線コネクタ 10"/>
          <p:cNvCxnSpPr>
            <a:endCxn id="10" idx="1"/>
          </p:cNvCxnSpPr>
          <p:nvPr/>
        </p:nvCxnSpPr>
        <p:spPr>
          <a:xfrm flipV="1">
            <a:off x="6131364" y="3374774"/>
            <a:ext cx="655665" cy="50467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2" name="角丸四角形 11"/>
          <p:cNvSpPr/>
          <p:nvPr/>
        </p:nvSpPr>
        <p:spPr>
          <a:xfrm>
            <a:off x="425660" y="2009710"/>
            <a:ext cx="1836000" cy="1368000"/>
          </a:xfrm>
          <a:prstGeom prst="roundRect">
            <a:avLst>
              <a:gd name="adj" fmla="val 5335"/>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a:t>
            </a: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の活用により、日本や大阪の食文化をもとに、一人ひとりの健康モニタリング結果に応じた献立メニューの提案がなされ、それに必要な食材が配達されるサービスが普及している。</a:t>
            </a:r>
          </a:p>
        </p:txBody>
      </p:sp>
      <p:sp>
        <p:nvSpPr>
          <p:cNvPr id="13" name="角丸四角形 12"/>
          <p:cNvSpPr/>
          <p:nvPr/>
        </p:nvSpPr>
        <p:spPr>
          <a:xfrm>
            <a:off x="361515" y="3528341"/>
            <a:ext cx="2622659" cy="743101"/>
          </a:xfrm>
          <a:prstGeom prst="roundRect">
            <a:avLst>
              <a:gd name="adj" fmla="val 6646"/>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≪スポーツ・文化・エンターテインメント≫</a:t>
            </a: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VR</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AR</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等の先進的なコンテンツ技術の開発が進み、スポーツ、芸術、エンターテインメント等の新たな楽しみ方が広がっている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64589" y="5656687"/>
            <a:ext cx="3603082" cy="821333"/>
          </a:xfrm>
          <a:prstGeom prst="roundRect">
            <a:avLst>
              <a:gd name="adj" fmla="val 7215"/>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≪スポーツ・文化・エンターテインメント≫</a:t>
            </a: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スポーツ分野でも</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ビッグデータ等の研究が進み、トレーニング手法、チームの戦略分析などの技術の普及が進み、体験も観戦も楽しみの幅が広がっている。</a:t>
            </a:r>
          </a:p>
        </p:txBody>
      </p:sp>
      <p:cxnSp>
        <p:nvCxnSpPr>
          <p:cNvPr id="15" name="直線コネクタ 14"/>
          <p:cNvCxnSpPr>
            <a:stCxn id="13" idx="3"/>
          </p:cNvCxnSpPr>
          <p:nvPr/>
        </p:nvCxnSpPr>
        <p:spPr>
          <a:xfrm flipV="1">
            <a:off x="2984174" y="2931009"/>
            <a:ext cx="1049064" cy="96888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6" name="直線コネクタ 15"/>
          <p:cNvCxnSpPr/>
          <p:nvPr/>
        </p:nvCxnSpPr>
        <p:spPr>
          <a:xfrm flipV="1">
            <a:off x="3983774" y="5482609"/>
            <a:ext cx="876298" cy="584746"/>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7" name="角丸四角形 16"/>
          <p:cNvSpPr/>
          <p:nvPr/>
        </p:nvSpPr>
        <p:spPr>
          <a:xfrm>
            <a:off x="5934665" y="2061226"/>
            <a:ext cx="2884925" cy="720000"/>
          </a:xfrm>
          <a:prstGeom prst="roundRect">
            <a:avLst>
              <a:gd name="adj" fmla="val 9416"/>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≪医療・介護≫</a:t>
            </a:r>
          </a:p>
          <a:p>
            <a:pPr marL="182563" indent="-182563">
              <a:lnSpc>
                <a:spcPts val="11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ゲノム解析による先制医療やオーダーメイド医療、再生医療などの先端医療技術が確立している。</a:t>
            </a:r>
          </a:p>
        </p:txBody>
      </p:sp>
      <p:cxnSp>
        <p:nvCxnSpPr>
          <p:cNvPr id="18" name="直線コネクタ 17"/>
          <p:cNvCxnSpPr>
            <a:endCxn id="17" idx="1"/>
          </p:cNvCxnSpPr>
          <p:nvPr/>
        </p:nvCxnSpPr>
        <p:spPr>
          <a:xfrm flipV="1">
            <a:off x="5541266" y="2421225"/>
            <a:ext cx="393399" cy="717343"/>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9" name="角丸四角形 18"/>
          <p:cNvSpPr/>
          <p:nvPr/>
        </p:nvSpPr>
        <p:spPr>
          <a:xfrm>
            <a:off x="348751" y="4480589"/>
            <a:ext cx="3409456" cy="976955"/>
          </a:xfrm>
          <a:prstGeom prst="roundRect">
            <a:avLst>
              <a:gd name="adj" fmla="val 6066"/>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診断・レセプト等のビッグデータに基づく分析結果などを活用する健康管理サービスが普及し、一人ひとりが、それぞれの心身の健康状況をもとに、日常的に健康関連のアドバイスを受けられ、健康づくりに取り組めるようになっている。</a:t>
            </a:r>
          </a:p>
        </p:txBody>
      </p:sp>
      <p:cxnSp>
        <p:nvCxnSpPr>
          <p:cNvPr id="20" name="直線コネクタ 19"/>
          <p:cNvCxnSpPr>
            <a:stCxn id="19" idx="3"/>
          </p:cNvCxnSpPr>
          <p:nvPr/>
        </p:nvCxnSpPr>
        <p:spPr>
          <a:xfrm flipV="1">
            <a:off x="3758207" y="4163256"/>
            <a:ext cx="917931" cy="805811"/>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1" name="角丸四角形 20"/>
          <p:cNvSpPr/>
          <p:nvPr/>
        </p:nvSpPr>
        <p:spPr>
          <a:xfrm>
            <a:off x="7267203" y="4062929"/>
            <a:ext cx="1552387" cy="1224000"/>
          </a:xfrm>
          <a:prstGeom prst="roundRect">
            <a:avLst>
              <a:gd name="adj" fmla="val 5984"/>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≪医療・介護≫</a:t>
            </a: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によるケアプラン作成、</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技術による見守りサービスや、リハビリ支援ロボットの進化等により、生活の質が向上している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a:endCxn id="21" idx="1"/>
          </p:cNvCxnSpPr>
          <p:nvPr/>
        </p:nvCxnSpPr>
        <p:spPr>
          <a:xfrm flipV="1">
            <a:off x="6787029" y="4674928"/>
            <a:ext cx="480174" cy="8753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3" name="角丸四角形 22"/>
          <p:cNvSpPr/>
          <p:nvPr/>
        </p:nvSpPr>
        <p:spPr>
          <a:xfrm>
            <a:off x="6407680" y="5446116"/>
            <a:ext cx="2376000" cy="936000"/>
          </a:xfrm>
          <a:prstGeom prst="roundRect">
            <a:avLst>
              <a:gd name="adj" fmla="val 8483"/>
            </a:avLst>
          </a:prstGeom>
          <a:ln w="19050">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lstStyle/>
          <a:p>
            <a:pPr marL="182563" indent="-182563"/>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≪スポーツ・文化・エンターテインメント≫</a:t>
            </a: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笑いや文化</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・エンターテインメントと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健康のメカニズムの解析が進み、知的刺激を楽しみながら健康な生活が実現している。</a:t>
            </a:r>
          </a:p>
        </p:txBody>
      </p:sp>
      <p:cxnSp>
        <p:nvCxnSpPr>
          <p:cNvPr id="24" name="直線コネクタ 23"/>
          <p:cNvCxnSpPr>
            <a:endCxn id="23" idx="1"/>
          </p:cNvCxnSpPr>
          <p:nvPr/>
        </p:nvCxnSpPr>
        <p:spPr>
          <a:xfrm>
            <a:off x="6079848" y="5446117"/>
            <a:ext cx="327832" cy="467999"/>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2" name="スライド番号プレースホルダー 1"/>
          <p:cNvSpPr>
            <a:spLocks noGrp="1"/>
          </p:cNvSpPr>
          <p:nvPr>
            <p:ph type="sldNum" sz="quarter" idx="12"/>
          </p:nvPr>
        </p:nvSpPr>
        <p:spPr>
          <a:xfrm>
            <a:off x="7148376" y="6486705"/>
            <a:ext cx="2057400" cy="365125"/>
          </a:xfrm>
        </p:spPr>
        <p:txBody>
          <a:bodyPr/>
          <a:lstStyle/>
          <a:p>
            <a:fld id="{50F88186-B17D-4CE3-A887-D91699CF601C}" type="slidenum">
              <a:rPr kumimoji="1" lang="ja-JP" altLang="en-US" smtClean="0"/>
              <a:t>10</a:t>
            </a:fld>
            <a:endParaRPr kumimoji="1" lang="ja-JP" altLang="en-US" dirty="0"/>
          </a:p>
        </p:txBody>
      </p:sp>
    </p:spTree>
    <p:extLst>
      <p:ext uri="{BB962C8B-B14F-4D97-AF65-F5344CB8AC3E}">
        <p14:creationId xmlns:p14="http://schemas.microsoft.com/office/powerpoint/2010/main" val="2942926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txBox="1">
            <a:spLocks/>
          </p:cNvSpPr>
          <p:nvPr/>
        </p:nvSpPr>
        <p:spPr>
          <a:xfrm>
            <a:off x="7072611" y="6141584"/>
            <a:ext cx="1928678" cy="330056"/>
          </a:xfrm>
          <a:prstGeom prst="rect">
            <a:avLst/>
          </a:prstGeom>
        </p:spPr>
        <p:txBody>
          <a:bodyPr vert="horz" lIns="82658" tIns="41329" rIns="82658" bIns="41329" rtlCol="0" anchor="ctr"/>
          <a:lstStyle>
            <a:defPPr>
              <a:defRPr lang="en-US"/>
            </a:defPPr>
            <a:lvl1pPr marL="0" algn="r" defTabSz="457200" rtl="0" eaLnBrk="1" latinLnBrk="0" hangingPunct="1">
              <a:defRPr sz="94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sz="854" dirty="0"/>
          </a:p>
        </p:txBody>
      </p:sp>
      <p:sp>
        <p:nvSpPr>
          <p:cNvPr id="6" name="正方形/長方形 5"/>
          <p:cNvSpPr/>
          <p:nvPr/>
        </p:nvSpPr>
        <p:spPr>
          <a:xfrm>
            <a:off x="126228" y="148452"/>
            <a:ext cx="7910722" cy="648767"/>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smtClean="0"/>
              <a:t>国際金融都市</a:t>
            </a:r>
            <a:r>
              <a:rPr lang="en-US" altLang="ja-JP" sz="1808" b="1" dirty="0" smtClean="0"/>
              <a:t>OSAKA</a:t>
            </a:r>
            <a:r>
              <a:rPr lang="ja-JP" altLang="en-US" sz="1808" b="1" dirty="0"/>
              <a:t>戦略</a:t>
            </a:r>
            <a:r>
              <a:rPr lang="ja-JP" altLang="en-US" sz="1808" b="1" dirty="0" smtClean="0"/>
              <a:t>の概要</a:t>
            </a:r>
            <a:r>
              <a:rPr lang="en-US" altLang="ja-JP" sz="1808" b="1" dirty="0"/>
              <a:t/>
            </a:r>
            <a:br>
              <a:rPr lang="en-US" altLang="ja-JP" sz="1808" b="1" dirty="0"/>
            </a:br>
            <a:endParaRPr lang="ja-JP" altLang="en-US" sz="1808" b="1" dirty="0"/>
          </a:p>
        </p:txBody>
      </p:sp>
      <p:grpSp>
        <p:nvGrpSpPr>
          <p:cNvPr id="39" name="グループ化 38"/>
          <p:cNvGrpSpPr>
            <a:grpSpLocks noChangeAspect="1"/>
          </p:cNvGrpSpPr>
          <p:nvPr/>
        </p:nvGrpSpPr>
        <p:grpSpPr>
          <a:xfrm>
            <a:off x="295083" y="567280"/>
            <a:ext cx="8676000" cy="5977885"/>
            <a:chOff x="63277" y="499840"/>
            <a:chExt cx="14004016" cy="9649048"/>
          </a:xfrm>
        </p:grpSpPr>
        <p:sp>
          <p:nvSpPr>
            <p:cNvPr id="40" name="タイトル 1"/>
            <p:cNvSpPr txBox="1">
              <a:spLocks/>
            </p:cNvSpPr>
            <p:nvPr/>
          </p:nvSpPr>
          <p:spPr>
            <a:xfrm>
              <a:off x="139477" y="1084976"/>
              <a:ext cx="2952328"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ts val="800"/>
                </a:lnSpc>
                <a:spcBef>
                  <a:spcPct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めざす国際金融都市像</a:t>
              </a:r>
              <a:endParaRPr kumimoji="1" lang="ja-JP" altLang="en-US" sz="12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41" name="正方形/長方形 40"/>
            <p:cNvSpPr/>
            <p:nvPr/>
          </p:nvSpPr>
          <p:spPr>
            <a:xfrm>
              <a:off x="392237" y="1445016"/>
              <a:ext cx="6588000" cy="648000"/>
            </a:xfrm>
            <a:prstGeom prst="rect">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bIns="0" rtlCol="0" anchor="ctr"/>
            <a:lstStyle/>
            <a:p>
              <a:pPr>
                <a:lnSpc>
                  <a:spcPts val="1300"/>
                </a:lnSpc>
              </a:pPr>
              <a:r>
                <a:rPr lang="ja-JP" altLang="en-US" sz="1200" b="1" dirty="0" smtClean="0">
                  <a:latin typeface="UD デジタル 教科書体 NK-R" panose="02020400000000000000" pitchFamily="18" charset="-128"/>
                  <a:ea typeface="UD デジタル 教科書体 NK-R" panose="02020400000000000000" pitchFamily="18" charset="-128"/>
                </a:rPr>
                <a:t> アジア</a:t>
              </a:r>
              <a:r>
                <a:rPr lang="ja-JP" altLang="en-US" sz="1200" b="1" dirty="0">
                  <a:latin typeface="UD デジタル 教科書体 NK-R" panose="02020400000000000000" pitchFamily="18" charset="-128"/>
                  <a:ea typeface="UD デジタル 教科書体 NK-R" panose="02020400000000000000" pitchFamily="18" charset="-128"/>
                </a:rPr>
                <a:t>・世界の活力を</a:t>
              </a:r>
              <a:r>
                <a:rPr lang="ja-JP" altLang="en-US" sz="1200" b="1" dirty="0" smtClean="0">
                  <a:latin typeface="UD デジタル 教科書体 NK-R" panose="02020400000000000000" pitchFamily="18" charset="-128"/>
                  <a:ea typeface="UD デジタル 教科書体 NK-R" panose="02020400000000000000" pitchFamily="18" charset="-128"/>
                </a:rPr>
                <a:t>呼び込み</a:t>
              </a:r>
              <a:endParaRPr lang="en-US" altLang="ja-JP" sz="1200" b="1" dirty="0" smtClean="0">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200" b="1" dirty="0">
                  <a:latin typeface="UD デジタル 教科書体 NK-R" panose="02020400000000000000" pitchFamily="18" charset="-128"/>
                  <a:ea typeface="UD デジタル 教科書体 NK-R" panose="02020400000000000000" pitchFamily="18" charset="-128"/>
                </a:rPr>
                <a:t>　</a:t>
              </a:r>
              <a:r>
                <a:rPr lang="ja-JP" altLang="en-US" sz="1200" b="1" dirty="0" smtClean="0">
                  <a:latin typeface="UD デジタル 教科書体 NK-R" panose="02020400000000000000" pitchFamily="18" charset="-128"/>
                  <a:ea typeface="UD デジタル 教科書体 NK-R" panose="02020400000000000000" pitchFamily="18" charset="-128"/>
                </a:rPr>
                <a:t>　　　　　　　　　　　　　「</a:t>
              </a:r>
              <a:r>
                <a:rPr lang="ja-JP" altLang="en-US" sz="1200" b="1" dirty="0">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1200" b="1" dirty="0">
                <a:latin typeface="UD デジタル 教科書体 NK-R" panose="02020400000000000000" pitchFamily="18" charset="-128"/>
                <a:ea typeface="UD デジタル 教科書体 NK-R" panose="02020400000000000000" pitchFamily="18" charset="-128"/>
              </a:endParaRPr>
            </a:p>
          </p:txBody>
        </p:sp>
        <p:sp>
          <p:nvSpPr>
            <p:cNvPr id="42" name="正方形/長方形 41"/>
            <p:cNvSpPr/>
            <p:nvPr/>
          </p:nvSpPr>
          <p:spPr>
            <a:xfrm>
              <a:off x="7124253" y="1445016"/>
              <a:ext cx="6588000" cy="648000"/>
            </a:xfrm>
            <a:prstGeom prst="rect">
              <a:avLst/>
            </a:prstGeom>
            <a:solidFill>
              <a:schemeClr val="tx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bIns="0" rtlCol="0" anchor="ctr"/>
            <a:lstStyle/>
            <a:p>
              <a:pPr>
                <a:lnSpc>
                  <a:spcPts val="1300"/>
                </a:lnSpc>
              </a:pPr>
              <a:r>
                <a:rPr lang="ja-JP" altLang="en-US" sz="1200" b="1" dirty="0" smtClean="0">
                  <a:latin typeface="UD デジタル 教科書体 NK-R" panose="02020400000000000000" pitchFamily="18" charset="-128"/>
                  <a:ea typeface="UD デジタル 教科書体 NK-R" panose="02020400000000000000" pitchFamily="18" charset="-128"/>
                </a:rPr>
                <a:t> 先駆けた</a:t>
              </a:r>
              <a:r>
                <a:rPr lang="ja-JP" altLang="en-US" sz="1200" b="1" dirty="0">
                  <a:latin typeface="UD デジタル 教科書体 NK-R" panose="02020400000000000000" pitchFamily="18" charset="-128"/>
                  <a:ea typeface="UD デジタル 教科書体 NK-R" panose="02020400000000000000" pitchFamily="18" charset="-128"/>
                </a:rPr>
                <a:t>取組みで世界に挑戦</a:t>
              </a:r>
              <a:r>
                <a:rPr lang="ja-JP" altLang="en-US" sz="1200" b="1" dirty="0" smtClean="0">
                  <a:latin typeface="UD デジタル 教科書体 NK-R" panose="02020400000000000000" pitchFamily="18" charset="-128"/>
                  <a:ea typeface="UD デジタル 教科書体 NK-R" panose="02020400000000000000" pitchFamily="18" charset="-128"/>
                </a:rPr>
                <a:t>する</a:t>
              </a:r>
              <a:endParaRPr lang="en-US" altLang="ja-JP" sz="1200" b="1" dirty="0" smtClean="0">
                <a:latin typeface="UD デジタル 教科書体 NK-R" panose="02020400000000000000" pitchFamily="18" charset="-128"/>
                <a:ea typeface="UD デジタル 教科書体 NK-R" panose="02020400000000000000" pitchFamily="18" charset="-128"/>
              </a:endParaRPr>
            </a:p>
            <a:p>
              <a:pPr>
                <a:lnSpc>
                  <a:spcPts val="1300"/>
                </a:lnSpc>
              </a:pPr>
              <a:r>
                <a:rPr lang="ja-JP" altLang="en-US" sz="1200" b="1" dirty="0">
                  <a:latin typeface="UD デジタル 教科書体 NK-R" panose="02020400000000000000" pitchFamily="18" charset="-128"/>
                  <a:ea typeface="UD デジタル 教科書体 NK-R" panose="02020400000000000000" pitchFamily="18" charset="-128"/>
                </a:rPr>
                <a:t>　</a:t>
              </a:r>
              <a:r>
                <a:rPr lang="ja-JP" altLang="en-US" sz="1200" b="1" dirty="0" smtClean="0">
                  <a:latin typeface="UD デジタル 教科書体 NK-R" panose="02020400000000000000" pitchFamily="18" charset="-128"/>
                  <a:ea typeface="UD デジタル 教科書体 NK-R" panose="02020400000000000000" pitchFamily="18" charset="-128"/>
                </a:rPr>
                <a:t>　　　　　　　　　　　　　　　　　　　　「</a:t>
              </a:r>
              <a:r>
                <a:rPr lang="ja-JP" altLang="en-US" sz="1200" b="1" dirty="0">
                  <a:latin typeface="UD デジタル 教科書体 NK-R" panose="02020400000000000000" pitchFamily="18" charset="-128"/>
                  <a:ea typeface="UD デジタル 教科書体 NK-R" panose="02020400000000000000" pitchFamily="18" charset="-128"/>
                </a:rPr>
                <a:t>金融のフロントランナー都市」</a:t>
              </a:r>
              <a:endParaRPr lang="en-US" altLang="ja-JP" sz="1200" b="1" dirty="0">
                <a:latin typeface="UD デジタル 教科書体 NK-R" panose="02020400000000000000" pitchFamily="18" charset="-128"/>
                <a:ea typeface="UD デジタル 教科書体 NK-R" panose="02020400000000000000" pitchFamily="18" charset="-128"/>
              </a:endParaRPr>
            </a:p>
          </p:txBody>
        </p:sp>
        <p:sp>
          <p:nvSpPr>
            <p:cNvPr id="43" name="正方形/長方形 42"/>
            <p:cNvSpPr/>
            <p:nvPr/>
          </p:nvSpPr>
          <p:spPr>
            <a:xfrm>
              <a:off x="4832697" y="2609150"/>
              <a:ext cx="4606798" cy="48886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lnSpc>
                  <a:spcPts val="800"/>
                </a:lnSpc>
              </a:pPr>
              <a:r>
                <a:rPr kumimoji="1" lang="ja-JP" altLang="en-US" sz="1200" dirty="0" smtClean="0">
                  <a:latin typeface="UD デジタル 教科書体 NK-R" panose="02020400000000000000" pitchFamily="18" charset="-128"/>
                  <a:ea typeface="UD デジタル 教科書体 NK-R" panose="02020400000000000000" pitchFamily="18" charset="-128"/>
                </a:rPr>
                <a:t>２．金融のフロントランナー都市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CF33E91A-D645-4F28-ACDE-0A3E99091C7E}"/>
                </a:ext>
              </a:extLst>
            </p:cNvPr>
            <p:cNvSpPr txBox="1"/>
            <p:nvPr/>
          </p:nvSpPr>
          <p:spPr>
            <a:xfrm>
              <a:off x="139478" y="2320627"/>
              <a:ext cx="5794964" cy="314633"/>
            </a:xfrm>
            <a:prstGeom prst="rect">
              <a:avLst/>
            </a:prstGeom>
            <a:noFill/>
            <a:ln>
              <a:noFill/>
            </a:ln>
          </p:spPr>
          <p:txBody>
            <a:bodyPr wrap="square" rtlCol="0">
              <a:spAutoFit/>
            </a:bodyPr>
            <a:lstStyle/>
            <a:p>
              <a:pPr>
                <a:lnSpc>
                  <a:spcPts val="800"/>
                </a:lnSpc>
              </a:pPr>
              <a:r>
                <a:rPr lang="ja-JP" altLang="en-US" sz="1200" b="1" u="sng" dirty="0">
                  <a:latin typeface="UD デジタル 教科書体 NK-R" panose="02020400000000000000" pitchFamily="18" charset="-128"/>
                  <a:ea typeface="UD デジタル 教科書体 NK-R" panose="02020400000000000000" pitchFamily="18" charset="-128"/>
                </a:rPr>
                <a:t>取組み</a:t>
              </a:r>
              <a:r>
                <a:rPr lang="ja-JP" altLang="en-US" sz="1200" b="1" u="sng" dirty="0" smtClean="0">
                  <a:latin typeface="UD デジタル 教科書体 NK-R" panose="02020400000000000000" pitchFamily="18" charset="-128"/>
                  <a:ea typeface="UD デジタル 教科書体 NK-R" panose="02020400000000000000" pitchFamily="18" charset="-128"/>
                </a:rPr>
                <a:t>の柱</a:t>
              </a:r>
              <a:r>
                <a:rPr kumimoji="1" lang="ja-JP" altLang="en-US" sz="1200" b="1" u="sng" dirty="0" smtClean="0">
                  <a:latin typeface="UD デジタル 教科書体 NK-R" panose="02020400000000000000" pitchFamily="18" charset="-128"/>
                  <a:ea typeface="UD デジタル 教科書体 NK-R" panose="02020400000000000000" pitchFamily="18" charset="-128"/>
                </a:rPr>
                <a:t>と具体的取組み（アクションプラン）</a:t>
              </a:r>
              <a:endParaRPr lang="ja-JP" altLang="ja-JP" sz="1200"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p:cNvSpPr/>
            <p:nvPr/>
          </p:nvSpPr>
          <p:spPr>
            <a:xfrm>
              <a:off x="125062" y="2601164"/>
              <a:ext cx="4655035" cy="4896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lnSpc>
                  <a:spcPts val="800"/>
                </a:lnSpc>
              </a:pPr>
              <a:r>
                <a:rPr kumimoji="1" lang="ja-JP" altLang="en-US" sz="1200" dirty="0" smtClean="0">
                  <a:latin typeface="UD デジタル 教科書体 NK-R" panose="02020400000000000000" pitchFamily="18" charset="-128"/>
                  <a:ea typeface="UD デジタル 教科書体 NK-R" panose="02020400000000000000" pitchFamily="18" charset="-128"/>
                </a:rPr>
                <a:t>１．金融をテコに発展するグローバル都市</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p:cNvSpPr txBox="1"/>
            <p:nvPr/>
          </p:nvSpPr>
          <p:spPr>
            <a:xfrm>
              <a:off x="189613" y="2952014"/>
              <a:ext cx="4518462" cy="4482290"/>
            </a:xfrm>
            <a:prstGeom prst="rect">
              <a:avLst/>
            </a:prstGeom>
            <a:solidFill>
              <a:schemeClr val="bg1"/>
            </a:solidFill>
            <a:ln w="3175">
              <a:noFill/>
            </a:ln>
          </p:spPr>
          <p:txBody>
            <a:bodyPr wrap="square" lIns="72000" tIns="108000" rIns="72000" rtlCol="0">
              <a:noAutofit/>
            </a:bodyPr>
            <a:lstStyle/>
            <a:p>
              <a:pPr>
                <a:lnSpc>
                  <a:spcPts val="750"/>
                </a:lnSpc>
              </a:pPr>
              <a:r>
                <a:rPr lang="en-US" altLang="ja-JP" sz="700" b="1" dirty="0">
                  <a:latin typeface="UD デジタル 教科書体 NK-R" panose="02020400000000000000" pitchFamily="18" charset="-128"/>
                  <a:ea typeface="UD デジタル 教科書体 NK-R" panose="02020400000000000000" pitchFamily="18" charset="-128"/>
                </a:rPr>
                <a:t>(1)</a:t>
              </a:r>
              <a:r>
                <a:rPr kumimoji="1" lang="ja-JP" altLang="en-US" sz="700" b="1" dirty="0" smtClean="0">
                  <a:latin typeface="UD デジタル 教科書体 NK-R" panose="02020400000000000000" pitchFamily="18" charset="-128"/>
                  <a:ea typeface="UD デジタル 教科書体 NK-R" panose="02020400000000000000" pitchFamily="18" charset="-128"/>
                </a:rPr>
                <a:t>魅力的なまちづくりに向けた金融面からの推進</a:t>
              </a:r>
              <a:endParaRPr lang="en-US" altLang="ja-JP" sz="700" b="1" dirty="0">
                <a:latin typeface="UD デジタル 教科書体 NK-R" panose="02020400000000000000" pitchFamily="18" charset="-128"/>
                <a:ea typeface="UD デジタル 教科書体 NK-R" panose="02020400000000000000" pitchFamily="18" charset="-128"/>
              </a:endParaRPr>
            </a:p>
            <a:p>
              <a:pPr marL="252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・「未来社会の実験場」としての実証実験支援</a:t>
              </a: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・万博</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のテーマに関連するファンドによる投資</a:t>
              </a:r>
            </a:p>
            <a:p>
              <a:pPr marL="252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・万博</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のレガシーの一環としての大阪発デジタル地域通貨の発行や個人データ等の活用</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検討　　</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2</a:t>
              </a: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スタートアップおよび</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地域活性化のため</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の多様な資金調達の支援</a:t>
              </a:r>
              <a:endPar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dirty="0">
                  <a:latin typeface="UD デジタル 教科書体 NK-R" panose="02020400000000000000" pitchFamily="18" charset="-128"/>
                  <a:ea typeface="UD デジタル 教科書体 NK-R" panose="02020400000000000000" pitchFamily="18" charset="-128"/>
                </a:rPr>
                <a:t>トッププロモーションをはじめとする戦略的な誘致活動の</a:t>
              </a:r>
              <a:r>
                <a:rPr lang="ja-JP" altLang="en-US" sz="700" dirty="0" smtClean="0">
                  <a:latin typeface="UD デジタル 教科書体 NK-R" panose="02020400000000000000" pitchFamily="18" charset="-128"/>
                  <a:ea typeface="UD デジタル 教科書体 NK-R" panose="02020400000000000000" pitchFamily="18" charset="-128"/>
                </a:rPr>
                <a:t>実施</a:t>
              </a:r>
              <a:endParaRPr lang="en-US" altLang="ja-JP" sz="700" dirty="0" smtClean="0">
                <a:latin typeface="UD デジタル 教科書体 NK-R" panose="02020400000000000000" pitchFamily="18" charset="-128"/>
                <a:ea typeface="UD デジタル 教科書体 NK-R" panose="02020400000000000000" pitchFamily="18" charset="-128"/>
              </a:endParaRPr>
            </a:p>
            <a:p>
              <a:pPr marL="252000" indent="-457200">
                <a:lnSpc>
                  <a:spcPts val="750"/>
                </a:lnSpc>
                <a:defRPr/>
              </a:pPr>
              <a:r>
                <a:rPr lang="ja-JP" altLang="en-US" sz="700" dirty="0">
                  <a:latin typeface="UD デジタル 教科書体 NK-R" panose="02020400000000000000" pitchFamily="18" charset="-128"/>
                  <a:ea typeface="UD デジタル 教科書体 NK-R" panose="02020400000000000000" pitchFamily="18" charset="-128"/>
                </a:rPr>
                <a:t>　</a:t>
              </a:r>
              <a:r>
                <a:rPr lang="ja-JP" altLang="en-US" sz="700" dirty="0" smtClean="0">
                  <a:latin typeface="UD デジタル 教科書体 NK-R" panose="02020400000000000000" pitchFamily="18" charset="-128"/>
                  <a:ea typeface="UD デジタル 教科書体 NK-R" panose="02020400000000000000" pitchFamily="18" charset="-128"/>
                </a:rPr>
                <a:t>　・誘致インセンティブの創設</a:t>
              </a:r>
              <a:endParaRPr lang="ja-JP" altLang="en-US" sz="700" dirty="0">
                <a:latin typeface="UD デジタル 教科書体 NK-R" panose="02020400000000000000" pitchFamily="18" charset="-128"/>
                <a:ea typeface="UD デジタル 教科書体 NK-R" panose="02020400000000000000" pitchFamily="18" charset="-128"/>
              </a:endParaRPr>
            </a:p>
            <a:p>
              <a:pPr marL="252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・スタートアップと企業・ベンチャーキャピタル</a:t>
              </a:r>
              <a:r>
                <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rPr>
                <a:t>(VC)</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等との出会いの場の創出</a:t>
              </a:r>
            </a:p>
            <a:p>
              <a:pPr marL="252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dirty="0" smtClean="0">
                  <a:latin typeface="UD デジタル 教科書体 NK-R" panose="02020400000000000000" pitchFamily="18" charset="-128"/>
                  <a:ea typeface="UD デジタル 教科書体 NK-R" panose="02020400000000000000" pitchFamily="18" charset="-128"/>
                </a:rPr>
                <a:t>セキュリティトークン</a:t>
              </a:r>
              <a:r>
                <a:rPr lang="en-US" altLang="ja-JP" sz="700" dirty="0" smtClean="0">
                  <a:latin typeface="UD デジタル 教科書体 NK-R" panose="02020400000000000000" pitchFamily="18" charset="-128"/>
                  <a:ea typeface="UD デジタル 教科書体 NK-R" panose="02020400000000000000" pitchFamily="18" charset="-128"/>
                </a:rPr>
                <a:t>※</a:t>
              </a:r>
              <a:r>
                <a:rPr lang="ja-JP" altLang="en-US" sz="700" dirty="0" smtClean="0">
                  <a:latin typeface="UD デジタル 教科書体 NK-R" panose="02020400000000000000" pitchFamily="18" charset="-128"/>
                  <a:ea typeface="UD デジタル 教科書体 NK-R" panose="02020400000000000000" pitchFamily="18" charset="-128"/>
                </a:rPr>
                <a:t>を活用し</a:t>
              </a:r>
              <a:r>
                <a:rPr lang="ja-JP" altLang="en-US" sz="700" dirty="0">
                  <a:latin typeface="UD デジタル 教科書体 NK-R" panose="02020400000000000000" pitchFamily="18" charset="-128"/>
                  <a:ea typeface="UD デジタル 教科書体 NK-R" panose="02020400000000000000" pitchFamily="18" charset="-128"/>
                </a:rPr>
                <a:t>た</a:t>
              </a:r>
              <a:r>
                <a:rPr lang="ja-JP" altLang="en-US" sz="700" dirty="0" smtClean="0">
                  <a:latin typeface="UD デジタル 教科書体 NK-R" panose="02020400000000000000" pitchFamily="18" charset="-128"/>
                  <a:ea typeface="UD デジタル 教科書体 NK-R" panose="02020400000000000000" pitchFamily="18" charset="-128"/>
                </a:rPr>
                <a:t>社債・商品の汎用化等　　など</a:t>
              </a:r>
              <a:endParaRPr lang="en-US" altLang="ja-JP" sz="700" kern="0" dirty="0" smtClean="0">
                <a:latin typeface="UD デジタル 教科書体 NK-R" panose="02020400000000000000" pitchFamily="18" charset="-128"/>
                <a:ea typeface="UD デジタル 教科書体 NK-R" panose="02020400000000000000" pitchFamily="18" charset="-128"/>
              </a:endParaRPr>
            </a:p>
            <a:p>
              <a:pPr marL="252000" indent="-457200">
                <a:lnSpc>
                  <a:spcPts val="750"/>
                </a:lnSpc>
                <a:defRPr/>
              </a:pP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3)</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レジリエンス向上の観点による拠点機能の</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強化</a:t>
              </a: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・金融機関のレジリエンス機能に係る実態</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調査等</a:t>
              </a:r>
              <a:endPar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・デュアルオペレーション</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対応への融資・保険等における優遇内容の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発信　　など</a:t>
              </a: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endPar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4) </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国内の金融市場の</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活性化</a:t>
              </a: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dirty="0">
                  <a:latin typeface="UD デジタル 教科書体 NK-R" panose="02020400000000000000" pitchFamily="18" charset="-128"/>
                  <a:ea typeface="UD デジタル 教科書体 NK-R" panose="02020400000000000000" pitchFamily="18" charset="-128"/>
                </a:rPr>
                <a:t>金融商品に</a:t>
              </a:r>
              <a:r>
                <a:rPr lang="ja-JP" altLang="en-US" sz="700" dirty="0" smtClean="0">
                  <a:latin typeface="UD デジタル 教科書体 NK-R" panose="02020400000000000000" pitchFamily="18" charset="-128"/>
                  <a:ea typeface="UD デジタル 教科書体 NK-R" panose="02020400000000000000" pitchFamily="18" charset="-128"/>
                </a:rPr>
                <a:t>係る所得課税の損益</a:t>
              </a:r>
              <a:r>
                <a:rPr lang="ja-JP" altLang="en-US" sz="700" dirty="0">
                  <a:latin typeface="UD デジタル 教科書体 NK-R" panose="02020400000000000000" pitchFamily="18" charset="-128"/>
                  <a:ea typeface="UD デジタル 教科書体 NK-R" panose="02020400000000000000" pitchFamily="18" charset="-128"/>
                </a:rPr>
                <a:t>通算範囲の拡大等（デリバティブ取引の追加）に向けた</a:t>
              </a:r>
              <a:r>
                <a:rPr lang="ja-JP" altLang="en-US" sz="700" dirty="0" smtClean="0">
                  <a:latin typeface="UD デジタル 教科書体 NK-R" panose="02020400000000000000" pitchFamily="18" charset="-128"/>
                  <a:ea typeface="UD デジタル 教科書体 NK-R" panose="02020400000000000000" pitchFamily="18" charset="-128"/>
                </a:rPr>
                <a:t>働きかけ</a:t>
              </a:r>
              <a:endParaRPr lang="en-US" altLang="ja-JP" sz="700" dirty="0" smtClean="0">
                <a:latin typeface="UD デジタル 教科書体 NK-R" panose="02020400000000000000" pitchFamily="18" charset="-128"/>
                <a:ea typeface="UD デジタル 教科書体 NK-R" panose="02020400000000000000" pitchFamily="18" charset="-128"/>
              </a:endParaRPr>
            </a:p>
            <a:p>
              <a:pPr marL="252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dirty="0">
                  <a:latin typeface="UD デジタル 教科書体 NK-R" panose="02020400000000000000" pitchFamily="18" charset="-128"/>
                  <a:ea typeface="UD デジタル 教科書体 NK-R" panose="02020400000000000000" pitchFamily="18" charset="-128"/>
                </a:rPr>
                <a:t>大学等と企業をつなぐコンソーシアムの設置・運営による金融リテラシー教育の</a:t>
              </a:r>
              <a:r>
                <a:rPr lang="ja-JP" altLang="en-US" sz="700" dirty="0" smtClean="0">
                  <a:latin typeface="UD デジタル 教科書体 NK-R" panose="02020400000000000000" pitchFamily="18" charset="-128"/>
                  <a:ea typeface="UD デジタル 教科書体 NK-R" panose="02020400000000000000" pitchFamily="18" charset="-128"/>
                </a:rPr>
                <a:t>実施</a:t>
              </a:r>
              <a:r>
                <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indent="-457200">
                <a:lnSpc>
                  <a:spcPts val="750"/>
                </a:lnSpc>
                <a:defRPr/>
              </a:pPr>
              <a:r>
                <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ブロックチェーン等の電子的手段を用いて発行する有価証券等　</a:t>
              </a:r>
              <a:endParaRPr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47" name="テキスト ボックス 46"/>
            <p:cNvSpPr txBox="1"/>
            <p:nvPr/>
          </p:nvSpPr>
          <p:spPr>
            <a:xfrm>
              <a:off x="4898262" y="2969246"/>
              <a:ext cx="4458239" cy="4465058"/>
            </a:xfrm>
            <a:prstGeom prst="rect">
              <a:avLst/>
            </a:prstGeom>
            <a:solidFill>
              <a:schemeClr val="bg1"/>
            </a:solidFill>
            <a:ln w="3175">
              <a:noFill/>
            </a:ln>
          </p:spPr>
          <p:txBody>
            <a:bodyPr wrap="square" lIns="72000" tIns="108000" rIns="72000" rtlCol="0">
              <a:noAutofit/>
            </a:bodyPr>
            <a:lstStyle/>
            <a:p>
              <a:pPr>
                <a:lnSpc>
                  <a:spcPts val="750"/>
                </a:lnSpc>
                <a:defRPr/>
              </a:pP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(1) </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エッジの効いた先駆的な金融商品・市場の</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形成</a:t>
              </a: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・新たな商品先物の検討</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dirty="0" smtClean="0">
                  <a:latin typeface="UD デジタル 教科書体 NK-R" panose="02020400000000000000" pitchFamily="18" charset="-128"/>
                  <a:ea typeface="UD デジタル 教科書体 NK-R" panose="02020400000000000000" pitchFamily="18" charset="-128"/>
                </a:rPr>
                <a:t>セキュリティトークンを</a:t>
              </a:r>
              <a:r>
                <a:rPr lang="ja-JP" altLang="en-US" sz="700" dirty="0">
                  <a:latin typeface="UD デジタル 教科書体 NK-R" panose="02020400000000000000" pitchFamily="18" charset="-128"/>
                  <a:ea typeface="UD デジタル 教科書体 NK-R" panose="02020400000000000000" pitchFamily="18" charset="-128"/>
                </a:rPr>
                <a:t>活用した社債・商品の汎用化</a:t>
              </a:r>
              <a:r>
                <a:rPr lang="ja-JP" altLang="en-US" sz="700" dirty="0" smtClean="0">
                  <a:latin typeface="UD デジタル 教科書体 NK-R" panose="02020400000000000000" pitchFamily="18" charset="-128"/>
                  <a:ea typeface="UD デジタル 教科書体 NK-R" panose="02020400000000000000" pitchFamily="18" charset="-128"/>
                </a:rPr>
                <a:t>等（再掲）</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・金融商品取引法の対象となるデリバティブ商品の拡大についての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働きかけ　　など</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(2) </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サステナブル</a:t>
              </a:r>
              <a:r>
                <a:rPr lang="ja-JP" altLang="en-US" sz="700" b="1" kern="0" spc="-46" dirty="0" smtClean="0">
                  <a:latin typeface="UD デジタル 教科書体 NK-R" panose="02020400000000000000" pitchFamily="18" charset="-128"/>
                  <a:ea typeface="UD デジタル 教科書体 NK-R" panose="02020400000000000000" pitchFamily="18" charset="-128"/>
                  <a:cs typeface="Meiryo UI" pitchFamily="50" charset="-128"/>
                </a:rPr>
                <a:t>ファイナンス先進都市に</a:t>
              </a:r>
              <a:r>
                <a:rPr lang="ja-JP" altLang="en-US" sz="700" b="1" kern="0" spc="-46" dirty="0">
                  <a:latin typeface="UD デジタル 教科書体 NK-R" panose="02020400000000000000" pitchFamily="18" charset="-128"/>
                  <a:ea typeface="UD デジタル 教科書体 NK-R" panose="02020400000000000000" pitchFamily="18" charset="-128"/>
                  <a:cs typeface="Meiryo UI" pitchFamily="50" charset="-128"/>
                </a:rPr>
                <a:t>向けた</a:t>
              </a:r>
              <a:r>
                <a:rPr lang="ja-JP" altLang="en-US" sz="700" b="1" kern="0" spc="-46" dirty="0" smtClean="0">
                  <a:latin typeface="UD デジタル 教科書体 NK-R" panose="02020400000000000000" pitchFamily="18" charset="-128"/>
                  <a:ea typeface="UD デジタル 教科書体 NK-R" panose="02020400000000000000" pitchFamily="18" charset="-128"/>
                  <a:cs typeface="Meiryo UI" pitchFamily="50" charset="-128"/>
                </a:rPr>
                <a:t>取組み </a:t>
              </a:r>
              <a:endParaRPr lang="en-US" altLang="ja-JP" sz="700" kern="0" spc="-46"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行政によるグリーンボンド等の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発行</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・ワークショップの開催等を通じた</a:t>
              </a:r>
              <a:r>
                <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rPr>
                <a:t>SDG</a:t>
              </a:r>
              <a:r>
                <a:rPr lang="ja-JP" altLang="en-US" sz="700" kern="0" dirty="0" err="1">
                  <a:latin typeface="UD デジタル 教科書体 NK-R" panose="02020400000000000000" pitchFamily="18" charset="-128"/>
                  <a:ea typeface="UD デジタル 教科書体 NK-R" panose="02020400000000000000" pitchFamily="18" charset="-128"/>
                  <a:cs typeface="Meiryo UI" pitchFamily="50" charset="-128"/>
                </a:rPr>
                <a:t>ｓ</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債の発行</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支援</a:t>
              </a: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・発行後のモニタリング強化など付加価値を伴った認証ラベリング制度化に向けた</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検討　</a:t>
              </a:r>
              <a:r>
                <a:rPr lang="ja-JP" altLang="en-US" sz="700" dirty="0" smtClean="0">
                  <a:latin typeface="UD デジタル 教科書体 NK-R" panose="02020400000000000000" pitchFamily="18" charset="-128"/>
                  <a:ea typeface="UD デジタル 教科書体 NK-R" panose="02020400000000000000" pitchFamily="18"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など</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endPar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(3) </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金融サービスに</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関する規制の見直し</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に向けた</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働きかけ </a:t>
              </a: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在留資格等に関する国家戦略特区の活用</a:t>
              </a:r>
            </a:p>
            <a:p>
              <a:pPr marL="28800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規制のサンドボックス制度」の活用促進（金融サービス等実証実験の支援</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・地方税におけるインセンティブの検討　など</a:t>
              </a: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endPar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(4) </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金融分野における高度人材の</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育成</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kern="0" spc="-46"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spc="-46" dirty="0">
                  <a:latin typeface="UD デジタル 教科書体 NK-R" panose="02020400000000000000" pitchFamily="18" charset="-128"/>
                  <a:ea typeface="UD デジタル 教科書体 NK-R" panose="02020400000000000000" pitchFamily="18" charset="-128"/>
                  <a:cs typeface="Meiryo UI" pitchFamily="50" charset="-128"/>
                </a:rPr>
                <a:t>大学等高等教育における金融・起業・テクノロジー教育の</a:t>
              </a:r>
              <a:r>
                <a:rPr lang="ja-JP" altLang="en-US" sz="700" spc="-46" dirty="0" smtClean="0">
                  <a:latin typeface="UD デジタル 教科書体 NK-R" panose="02020400000000000000" pitchFamily="18" charset="-128"/>
                  <a:ea typeface="UD デジタル 教科書体 NK-R" panose="02020400000000000000" pitchFamily="18" charset="-128"/>
                  <a:cs typeface="Meiryo UI" pitchFamily="50" charset="-128"/>
                </a:rPr>
                <a:t>実施</a:t>
              </a:r>
              <a:endParaRPr lang="en-US" altLang="ja-JP" sz="700" spc="-46"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88000" indent="-457200">
                <a:lnSpc>
                  <a:spcPts val="750"/>
                </a:lnSpc>
                <a:defRPr/>
              </a:pPr>
              <a:r>
                <a:rPr lang="ja-JP" altLang="en-US" sz="700" spc="-46" dirty="0" smtClean="0">
                  <a:latin typeface="UD デジタル 教科書体 NK-R" panose="02020400000000000000" pitchFamily="18" charset="-128"/>
                  <a:ea typeface="UD デジタル 教科書体 NK-R" panose="02020400000000000000" pitchFamily="18" charset="-128"/>
                  <a:cs typeface="Meiryo UI" pitchFamily="50" charset="-128"/>
                </a:rPr>
                <a:t>　　　　　　　　　　　　　　　　　　　　　　　　　　　　　　　　　　　　　　　　　　　　　　　　　　　　　　　　 </a:t>
              </a:r>
              <a:endParaRPr lang="en-US" altLang="ja-JP" sz="700" kern="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48" name="テキスト ボックス 47">
              <a:extLst>
                <a:ext uri="{FF2B5EF4-FFF2-40B4-BE49-F238E27FC236}">
                  <a16:creationId xmlns:a16="http://schemas.microsoft.com/office/drawing/2014/main" id="{CF33E91A-D645-4F28-ACDE-0A3E99091C7E}"/>
                </a:ext>
              </a:extLst>
            </p:cNvPr>
            <p:cNvSpPr txBox="1"/>
            <p:nvPr/>
          </p:nvSpPr>
          <p:spPr>
            <a:xfrm>
              <a:off x="139478" y="7594724"/>
              <a:ext cx="2208920" cy="314633"/>
            </a:xfrm>
            <a:prstGeom prst="rect">
              <a:avLst/>
            </a:prstGeom>
            <a:noFill/>
            <a:ln>
              <a:noFill/>
            </a:ln>
          </p:spPr>
          <p:txBody>
            <a:bodyPr wrap="square" rtlCol="0">
              <a:spAutoFit/>
            </a:bodyPr>
            <a:lstStyle/>
            <a:p>
              <a:pPr>
                <a:lnSpc>
                  <a:spcPts val="800"/>
                </a:lnSpc>
              </a:pPr>
              <a:r>
                <a:rPr kumimoji="1" lang="ja-JP" altLang="en-US" sz="1200" b="1" u="sng" dirty="0" smtClean="0">
                  <a:latin typeface="UD デジタル 教科書体 NK-R" panose="02020400000000000000" pitchFamily="18" charset="-128"/>
                  <a:ea typeface="UD デジタル 教科書体 NK-R" panose="02020400000000000000" pitchFamily="18" charset="-128"/>
                </a:rPr>
                <a:t>戦略の取組期間</a:t>
              </a:r>
              <a:endParaRPr lang="ja-JP" altLang="ja-JP" sz="1200"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p:cNvSpPr txBox="1"/>
            <p:nvPr/>
          </p:nvSpPr>
          <p:spPr>
            <a:xfrm>
              <a:off x="2011685" y="7580077"/>
              <a:ext cx="12055608" cy="539845"/>
            </a:xfrm>
            <a:prstGeom prst="rect">
              <a:avLst/>
            </a:prstGeom>
            <a:noFill/>
            <a:ln>
              <a:noFill/>
            </a:ln>
          </p:spPr>
          <p:txBody>
            <a:bodyPr wrap="square" lIns="108000" tIns="64008" rIns="108000" bIns="64008" rtlCol="0">
              <a:spAutoFit/>
            </a:bodyPr>
            <a:lstStyle/>
            <a:p>
              <a:pPr marL="72000" indent="-457200">
                <a:lnSpc>
                  <a:spcPts val="800"/>
                </a:lnSpc>
              </a:pPr>
              <a:r>
                <a:rPr lang="ja-JP" altLang="en-US"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大阪・関西万博開催年である</a:t>
              </a:r>
              <a:r>
                <a:rPr lang="en-US" altLang="ja-JP"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2025</a:t>
              </a:r>
              <a:r>
                <a:rPr lang="ja-JP" altLang="en-US"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年度までを国際金融都市実現の土台づくりの期間（第一期活動期）</a:t>
              </a: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とし、</a:t>
              </a:r>
              <a:r>
                <a:rPr lang="en-US" altLang="ja-JP"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a:t>
              </a:r>
              <a:r>
                <a:rPr lang="ja-JP" altLang="en-US" sz="800" kern="1100" dirty="0" err="1"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a:t>
              </a: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達成目標年度である</a:t>
              </a:r>
              <a:r>
                <a:rPr lang="en-US" altLang="ja-JP"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2030</a:t>
              </a:r>
              <a:r>
                <a:rPr lang="ja-JP" altLang="en-US"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年度までの期間</a:t>
              </a:r>
              <a:endParaRPr lang="en-US" altLang="ja-JP"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72000" indent="-457200">
                <a:lnSpc>
                  <a:spcPts val="800"/>
                </a:lnSpc>
              </a:pPr>
              <a:r>
                <a:rPr lang="ja-JP" altLang="en-US"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（第二期活動期）</a:t>
              </a:r>
              <a:r>
                <a:rPr lang="ja-JP" altLang="en-US" sz="800" kern="100" dirty="0" smtClean="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で取組みの深化を図り</a:t>
              </a:r>
              <a:r>
                <a:rPr lang="ja-JP" altLang="en-US" sz="8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、世界におけるカーボンニュートラル目標年度である</a:t>
              </a:r>
              <a:r>
                <a:rPr lang="ja-JP" altLang="en-US"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２０５０年度を</a:t>
              </a:r>
              <a:r>
                <a:rPr lang="ja-JP" altLang="en-US" sz="800" b="1"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めざす都市像を実現する</a:t>
              </a:r>
              <a:r>
                <a:rPr lang="ja-JP" altLang="en-US" sz="800" b="1"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a:t>
              </a: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とする。</a:t>
              </a:r>
              <a:endParaRPr lang="en-US" altLang="ja-JP"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0" name="正方形/長方形 49"/>
            <p:cNvSpPr/>
            <p:nvPr/>
          </p:nvSpPr>
          <p:spPr>
            <a:xfrm>
              <a:off x="63277" y="2242789"/>
              <a:ext cx="13860000" cy="52636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700"/>
            </a:p>
          </p:txBody>
        </p:sp>
        <p:sp>
          <p:nvSpPr>
            <p:cNvPr id="51" name="正方形/長方形 50"/>
            <p:cNvSpPr/>
            <p:nvPr/>
          </p:nvSpPr>
          <p:spPr>
            <a:xfrm>
              <a:off x="63277" y="7556624"/>
              <a:ext cx="13860000" cy="259226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700"/>
            </a:p>
          </p:txBody>
        </p:sp>
        <p:sp>
          <p:nvSpPr>
            <p:cNvPr id="52" name="タイトル 1"/>
            <p:cNvSpPr txBox="1">
              <a:spLocks/>
            </p:cNvSpPr>
            <p:nvPr/>
          </p:nvSpPr>
          <p:spPr>
            <a:xfrm>
              <a:off x="139477" y="569759"/>
              <a:ext cx="2952328"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ts val="800"/>
                </a:lnSpc>
                <a:spcBef>
                  <a:spcPct val="0"/>
                </a:spcBef>
                <a:spcAft>
                  <a:spcPts val="0"/>
                </a:spcAft>
                <a:buClrTx/>
                <a:buSzTx/>
                <a:buFontTx/>
                <a:buNone/>
                <a:tabLst/>
                <a:defRPr/>
              </a:pPr>
              <a:r>
                <a:rPr kumimoji="1" lang="ja-JP" altLang="en-US" sz="1200" b="1" i="0" u="sng"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cs typeface="+mj-cs"/>
                </a:rPr>
                <a:t>戦略策定の趣旨</a:t>
              </a:r>
              <a:endParaRPr kumimoji="1" lang="ja-JP" altLang="en-US" sz="1200" b="1" i="0" u="sng"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cs typeface="+mj-cs"/>
              </a:endParaRPr>
            </a:p>
          </p:txBody>
        </p:sp>
        <p:sp>
          <p:nvSpPr>
            <p:cNvPr id="53" name="テキスト ボックス 52"/>
            <p:cNvSpPr txBox="1"/>
            <p:nvPr/>
          </p:nvSpPr>
          <p:spPr>
            <a:xfrm>
              <a:off x="2011687" y="537940"/>
              <a:ext cx="11736600" cy="630406"/>
            </a:xfrm>
            <a:prstGeom prst="rect">
              <a:avLst/>
            </a:prstGeom>
            <a:noFill/>
            <a:ln>
              <a:noFill/>
            </a:ln>
          </p:spPr>
          <p:txBody>
            <a:bodyPr wrap="square" lIns="108000" tIns="64008" rIns="108000" bIns="64008" rtlCol="0">
              <a:spAutoFit/>
            </a:bodyPr>
            <a:lstStyle/>
            <a:p>
              <a:pPr marL="122238" indent="-122238">
                <a:lnSpc>
                  <a:spcPts val="1000"/>
                </a:lnSpc>
              </a:pPr>
              <a:r>
                <a:rPr lang="ja-JP" altLang="en-US" sz="1000" dirty="0">
                  <a:latin typeface="UD デジタル 教科書体 NK-R" panose="02020400000000000000" pitchFamily="18" charset="-128"/>
                  <a:ea typeface="UD デジタル 教科書体 NK-R" panose="02020400000000000000" pitchFamily="18" charset="-128"/>
                </a:rPr>
                <a:t>　</a:t>
              </a:r>
              <a:r>
                <a:rPr lang="ja-JP" altLang="en-US" sz="1000" dirty="0" smtClean="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経済の血液」とも言われる金融機能の強化を図り、ポストコロナに向けた大阪・関西経済の再生に向けた新たな成長の柱とする</a:t>
              </a:r>
              <a:r>
                <a:rPr lang="ja-JP" altLang="en-US" sz="1000" dirty="0" smtClean="0">
                  <a:latin typeface="UD デジタル 教科書体 NK-R" panose="02020400000000000000" pitchFamily="18" charset="-128"/>
                  <a:ea typeface="UD デジタル 教科書体 NK-R" panose="02020400000000000000" pitchFamily="18" charset="-128"/>
                </a:rPr>
                <a:t>ため、独自の個性</a:t>
              </a:r>
              <a:r>
                <a:rPr lang="ja-JP" altLang="en-US" sz="1000" dirty="0">
                  <a:latin typeface="UD デジタル 教科書体 NK-R" panose="02020400000000000000" pitchFamily="18" charset="-128"/>
                  <a:ea typeface="UD デジタル 教科書体 NK-R" panose="02020400000000000000" pitchFamily="18" charset="-128"/>
                </a:rPr>
                <a:t>・機能を持つ国際金融都市の形成をめざす。</a:t>
              </a:r>
            </a:p>
          </p:txBody>
        </p:sp>
        <p:sp>
          <p:nvSpPr>
            <p:cNvPr id="54" name="正方形/長方形 53"/>
            <p:cNvSpPr/>
            <p:nvPr/>
          </p:nvSpPr>
          <p:spPr>
            <a:xfrm>
              <a:off x="63277" y="499840"/>
              <a:ext cx="13860000" cy="167356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endParaRPr kumimoji="1" lang="ja-JP" altLang="en-US" sz="700">
                <a:solidFill>
                  <a:schemeClr val="tx1"/>
                </a:solidFill>
              </a:endParaRPr>
            </a:p>
          </p:txBody>
        </p:sp>
        <p:sp>
          <p:nvSpPr>
            <p:cNvPr id="55" name="正方形/長方形 54"/>
            <p:cNvSpPr/>
            <p:nvPr/>
          </p:nvSpPr>
          <p:spPr>
            <a:xfrm>
              <a:off x="9500517" y="2609207"/>
              <a:ext cx="4320480" cy="4888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lnSpc>
                  <a:spcPts val="800"/>
                </a:lnSpc>
              </a:pPr>
              <a:r>
                <a:rPr kumimoji="1" lang="ja-JP" altLang="en-US" sz="1200" dirty="0" smtClean="0">
                  <a:latin typeface="UD デジタル 教科書体 NK-R" panose="02020400000000000000" pitchFamily="18" charset="-128"/>
                  <a:ea typeface="UD デジタル 教科書体 NK-R" panose="02020400000000000000" pitchFamily="18" charset="-128"/>
                </a:rPr>
                <a:t>１、２に共通する取組み</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56" name="テキスト ボックス 55"/>
            <p:cNvSpPr txBox="1"/>
            <p:nvPr/>
          </p:nvSpPr>
          <p:spPr>
            <a:xfrm>
              <a:off x="9562389" y="2969246"/>
              <a:ext cx="4173196" cy="4465058"/>
            </a:xfrm>
            <a:prstGeom prst="rect">
              <a:avLst/>
            </a:prstGeom>
            <a:solidFill>
              <a:schemeClr val="bg1"/>
            </a:solidFill>
            <a:ln>
              <a:noFill/>
            </a:ln>
          </p:spPr>
          <p:txBody>
            <a:bodyPr wrap="square" tIns="108000" rtlCol="0">
              <a:noAutofit/>
            </a:bodyPr>
            <a:lstStyle/>
            <a:p>
              <a:pPr lvl="0">
                <a:lnSpc>
                  <a:spcPts val="750"/>
                </a:lnSpc>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１</a:t>
              </a: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外国人にとっても魅力的な生活環境の</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整備</a:t>
              </a:r>
              <a:endPar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・インターナショナルスクールに係る実態調査、環境整備推進</a:t>
              </a:r>
            </a:p>
            <a:p>
              <a:pPr lvl="0">
                <a:lnSpc>
                  <a:spcPts val="750"/>
                </a:lnSpc>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・外国人</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患者受入体制の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整備</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・多言語対応ホームページ等による情報発信・英語対応</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ワン　　</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ストップ</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窓口の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設置　など</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pP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2</a:t>
              </a: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国内外から</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企業・人</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を</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惹きつけるビジネス</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環境の整備</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　</a:t>
              </a:r>
              <a:endPar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・国家戦略特区を活用した外国人留学生の創業活動の促進</a:t>
              </a:r>
            </a:p>
            <a:p>
              <a:pPr lvl="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・国</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と連携した金融ライセンス登録等行政手続の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支援</a:t>
              </a:r>
              <a:endPar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・在留</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資格等に関する国家戦略特区の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活用（再掲）</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・日本国際紛争解決センター（大阪）と連携した国際紛争</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の</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仲裁地</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・審問地として</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の情報発信　　など</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defRPr/>
              </a:pP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lvl="0">
                <a:lnSpc>
                  <a:spcPts val="750"/>
                </a:lnSpc>
                <a:defRPr/>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3)</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　情報発信・プロモーション</a:t>
              </a: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spc="-46"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700" spc="-46" dirty="0">
                  <a:latin typeface="UD デジタル 教科書体 NK-R" panose="02020400000000000000" pitchFamily="18" charset="-128"/>
                  <a:ea typeface="UD デジタル 教科書体 NK-R" panose="02020400000000000000" pitchFamily="18" charset="-128"/>
                  <a:cs typeface="Meiryo UI" pitchFamily="50" charset="-128"/>
                </a:rPr>
                <a:t>在外公館・政府系機関・自治体</a:t>
              </a:r>
              <a:r>
                <a:rPr lang="ja-JP" altLang="en-US" sz="700" spc="-46" dirty="0" smtClean="0">
                  <a:latin typeface="UD デジタル 教科書体 NK-R" panose="02020400000000000000" pitchFamily="18" charset="-128"/>
                  <a:ea typeface="UD デジタル 教科書体 NK-R" panose="02020400000000000000" pitchFamily="18" charset="-128"/>
                  <a:cs typeface="Meiryo UI" pitchFamily="50" charset="-128"/>
                </a:rPr>
                <a:t>事務所や民間</a:t>
              </a:r>
              <a:r>
                <a:rPr lang="ja-JP" altLang="en-US" sz="700" spc="-46" dirty="0">
                  <a:latin typeface="UD デジタル 教科書体 NK-R" panose="02020400000000000000" pitchFamily="18" charset="-128"/>
                  <a:ea typeface="UD デジタル 教科書体 NK-R" panose="02020400000000000000" pitchFamily="18" charset="-128"/>
                  <a:cs typeface="Meiryo UI" pitchFamily="50" charset="-128"/>
                </a:rPr>
                <a:t>ネットワークなどを活用した戦略的な</a:t>
              </a:r>
              <a:r>
                <a:rPr lang="en-US" altLang="ja-JP" sz="700" spc="-46" dirty="0">
                  <a:latin typeface="UD デジタル 教科書体 NK-R" panose="02020400000000000000" pitchFamily="18" charset="-128"/>
                  <a:ea typeface="UD デジタル 教科書体 NK-R" panose="02020400000000000000" pitchFamily="18" charset="-128"/>
                  <a:cs typeface="Meiryo UI" pitchFamily="50" charset="-128"/>
                </a:rPr>
                <a:t>PR</a:t>
              </a:r>
              <a:r>
                <a:rPr lang="ja-JP" altLang="en-US" sz="700" spc="-46" dirty="0">
                  <a:latin typeface="UD デジタル 教科書体 NK-R" panose="02020400000000000000" pitchFamily="18" charset="-128"/>
                  <a:ea typeface="UD デジタル 教科書体 NK-R" panose="02020400000000000000" pitchFamily="18" charset="-128"/>
                  <a:cs typeface="Meiryo UI" pitchFamily="50" charset="-128"/>
                </a:rPr>
                <a:t>活動</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・企業の英語による情報発信の支援　　など</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4)</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海外との</a:t>
              </a:r>
              <a:r>
                <a:rPr lang="ja-JP" altLang="en-US"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連携</a:t>
              </a:r>
              <a:endPar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・海外金融都市との</a:t>
              </a:r>
              <a:r>
                <a:rPr lang="en-US" altLang="ja-JP" sz="700" kern="0" dirty="0" err="1" smtClean="0">
                  <a:latin typeface="UD デジタル 教科書体 NK-R" panose="02020400000000000000" pitchFamily="18" charset="-128"/>
                  <a:ea typeface="UD デジタル 教科書体 NK-R" panose="02020400000000000000" pitchFamily="18" charset="-128"/>
                  <a:cs typeface="Meiryo UI" pitchFamily="50" charset="-128"/>
                </a:rPr>
                <a:t>MoU</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締結</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　</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endPar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r>
                <a:rPr lang="en-US" altLang="ja-JP" sz="700" b="1" kern="0" dirty="0" smtClean="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700" b="1" kern="0" dirty="0">
                  <a:latin typeface="UD デジタル 教科書体 NK-R" panose="02020400000000000000" pitchFamily="18" charset="-128"/>
                  <a:ea typeface="UD デジタル 教科書体 NK-R" panose="02020400000000000000" pitchFamily="18" charset="-128"/>
                  <a:cs typeface="Meiryo UI" pitchFamily="50" charset="-128"/>
                </a:rPr>
                <a:t>５</a:t>
              </a:r>
              <a:r>
                <a:rPr lang="en-US" altLang="ja-JP" sz="700" b="1" kern="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b="1" kern="0" spc="-46" dirty="0">
                  <a:latin typeface="UD デジタル 教科書体 NK-R" panose="02020400000000000000" pitchFamily="18" charset="-128"/>
                  <a:ea typeface="UD デジタル 教科書体 NK-R" panose="02020400000000000000" pitchFamily="18" charset="-128"/>
                  <a:cs typeface="Meiryo UI" pitchFamily="50" charset="-128"/>
                </a:rPr>
                <a:t>大阪府市による先駆けたインパクトのある</a:t>
              </a:r>
              <a:r>
                <a:rPr lang="ja-JP" altLang="en-US" sz="700" b="1" kern="0" spc="-46" dirty="0" smtClean="0">
                  <a:latin typeface="UD デジタル 教科書体 NK-R" panose="02020400000000000000" pitchFamily="18" charset="-128"/>
                  <a:ea typeface="UD デジタル 教科書体 NK-R" panose="02020400000000000000" pitchFamily="18" charset="-128"/>
                  <a:cs typeface="Meiryo UI" pitchFamily="50" charset="-128"/>
                </a:rPr>
                <a:t>取組み</a:t>
              </a:r>
              <a:endParaRPr lang="en-US" altLang="ja-JP" sz="700" b="1" kern="0" spc="-46"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・英語</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対応ワンストップ窓口の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設置（再掲）</a:t>
              </a:r>
              <a:endParaRPr lang="en-US" altLang="ja-JP" sz="700" kern="0" dirty="0" smtClean="0">
                <a:latin typeface="UD デジタル 教科書体 NK-R" panose="02020400000000000000" pitchFamily="18" charset="-128"/>
                <a:ea typeface="UD デジタル 教科書体 NK-R" panose="02020400000000000000" pitchFamily="18" charset="-128"/>
                <a:cs typeface="Meiryo UI" pitchFamily="50" charset="-128"/>
              </a:endParaRPr>
            </a:p>
            <a:p>
              <a:pPr marL="252000" lvl="0" indent="-457200">
                <a:lnSpc>
                  <a:spcPts val="750"/>
                </a:lnSpc>
                <a:defRPr/>
              </a:pP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700" kern="0" dirty="0">
                  <a:latin typeface="UD デジタル 教科書体 NK-R" panose="02020400000000000000" pitchFamily="18" charset="-128"/>
                  <a:ea typeface="UD デジタル 教科書体 NK-R" panose="02020400000000000000" pitchFamily="18" charset="-128"/>
                  <a:cs typeface="Meiryo UI" pitchFamily="50" charset="-128"/>
                </a:rPr>
                <a:t>金融リテラシーや金融知識を有する職員の</a:t>
              </a:r>
              <a:r>
                <a:rPr lang="ja-JP" altLang="en-US" sz="700" kern="0" dirty="0" smtClean="0">
                  <a:latin typeface="UD デジタル 教科書体 NK-R" panose="02020400000000000000" pitchFamily="18" charset="-128"/>
                  <a:ea typeface="UD デジタル 教科書体 NK-R" panose="02020400000000000000" pitchFamily="18" charset="-128"/>
                  <a:cs typeface="Meiryo UI" pitchFamily="50" charset="-128"/>
                </a:rPr>
                <a:t>育成　　</a:t>
              </a:r>
              <a:endParaRPr lang="en-US" altLang="ja-JP" sz="700" dirty="0">
                <a:latin typeface="UD デジタル 教科書体 NK-R" panose="02020400000000000000" pitchFamily="18" charset="-128"/>
                <a:ea typeface="UD デジタル 教科書体 NK-R" panose="02020400000000000000" pitchFamily="18" charset="-128"/>
              </a:endParaRPr>
            </a:p>
          </p:txBody>
        </p:sp>
        <p:sp>
          <p:nvSpPr>
            <p:cNvPr id="57" name="テキスト ボックス 56"/>
            <p:cNvSpPr txBox="1"/>
            <p:nvPr/>
          </p:nvSpPr>
          <p:spPr>
            <a:xfrm>
              <a:off x="1591945" y="9145072"/>
              <a:ext cx="12229052" cy="995235"/>
            </a:xfrm>
            <a:prstGeom prst="rect">
              <a:avLst/>
            </a:prstGeom>
            <a:noFill/>
            <a:ln>
              <a:noFill/>
            </a:ln>
          </p:spPr>
          <p:txBody>
            <a:bodyPr wrap="square" lIns="108000" tIns="64008" rIns="108000" bIns="64008" rtlCol="0">
              <a:spAutoFit/>
            </a:bodyPr>
            <a:lstStyle/>
            <a:p>
              <a:pPr>
                <a:lnSpc>
                  <a:spcPts val="800"/>
                </a:lnSpc>
              </a:pP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800" dirty="0">
                  <a:latin typeface="UD デジタル 教科書体 NK-R" panose="02020400000000000000" pitchFamily="18" charset="-128"/>
                  <a:ea typeface="UD デジタル 教科書体 NK-R" panose="02020400000000000000" pitchFamily="18" charset="-128"/>
                </a:rPr>
                <a:t>長期にわたる取組みを持続的かつ強力に推進していくため</a:t>
              </a:r>
              <a:r>
                <a:rPr lang="ja-JP" altLang="en-US" sz="800" dirty="0" smtClean="0">
                  <a:latin typeface="UD デジタル 教科書体 NK-R" panose="02020400000000000000" pitchFamily="18" charset="-128"/>
                  <a:ea typeface="UD デジタル 教科書体 NK-R" panose="02020400000000000000" pitchFamily="18" charset="-128"/>
                </a:rPr>
                <a:t>に、</a:t>
              </a:r>
              <a:r>
                <a:rPr lang="ja-JP" altLang="en-US" sz="800" dirty="0">
                  <a:latin typeface="UD デジタル 教科書体 NK-R" panose="02020400000000000000" pitchFamily="18" charset="-128"/>
                  <a:ea typeface="UD デジタル 教科書体 NK-R" panose="02020400000000000000" pitchFamily="18" charset="-128"/>
                </a:rPr>
                <a:t>まずオール大阪での体制づくりが</a:t>
              </a:r>
              <a:r>
                <a:rPr lang="ja-JP" altLang="en-US" sz="800" dirty="0" smtClean="0">
                  <a:latin typeface="UD デジタル 教科書体 NK-R" panose="02020400000000000000" pitchFamily="18" charset="-128"/>
                  <a:ea typeface="UD デジタル 教科書体 NK-R" panose="02020400000000000000" pitchFamily="18" charset="-128"/>
                </a:rPr>
                <a:t>必要。その</a:t>
              </a:r>
              <a:r>
                <a:rPr lang="ja-JP" altLang="en-US" sz="800" dirty="0">
                  <a:latin typeface="UD デジタル 教科書体 NK-R" panose="02020400000000000000" pitchFamily="18" charset="-128"/>
                  <a:ea typeface="UD デジタル 教科書体 NK-R" panose="02020400000000000000" pitchFamily="18" charset="-128"/>
                </a:rPr>
                <a:t>ため</a:t>
              </a:r>
              <a:r>
                <a:rPr lang="ja-JP" altLang="en-US" sz="800" dirty="0" smtClean="0">
                  <a:latin typeface="UD デジタル 教科書体 NK-R" panose="02020400000000000000" pitchFamily="18" charset="-128"/>
                  <a:ea typeface="UD デジタル 教科書体 NK-R" panose="02020400000000000000" pitchFamily="18" charset="-128"/>
                </a:rPr>
                <a:t>、</a:t>
              </a:r>
              <a:r>
                <a:rPr lang="en-US" altLang="ja-JP" sz="800" dirty="0" smtClean="0">
                  <a:latin typeface="UD デジタル 教科書体 NK-R" panose="02020400000000000000" pitchFamily="18" charset="-128"/>
                  <a:ea typeface="UD デジタル 教科書体 NK-R" panose="02020400000000000000" pitchFamily="18" charset="-128"/>
                </a:rPr>
                <a:t>2023</a:t>
              </a:r>
              <a:r>
                <a:rPr lang="ja-JP" altLang="en-US" sz="800" dirty="0">
                  <a:latin typeface="UD デジタル 教科書体 NK-R" panose="02020400000000000000" pitchFamily="18" charset="-128"/>
                  <a:ea typeface="UD デジタル 教科書体 NK-R" panose="02020400000000000000" pitchFamily="18" charset="-128"/>
                </a:rPr>
                <a:t>年度からの新たな体制づくりをめざし</a:t>
              </a:r>
              <a:r>
                <a:rPr lang="ja-JP" altLang="en-US" sz="800" dirty="0" smtClean="0">
                  <a:latin typeface="UD デジタル 教科書体 NK-R" panose="02020400000000000000" pitchFamily="18" charset="-128"/>
                  <a:ea typeface="UD デジタル 教科書体 NK-R" panose="02020400000000000000" pitchFamily="18" charset="-128"/>
                </a:rPr>
                <a:t>、</a:t>
              </a:r>
              <a:endParaRPr lang="en-US" altLang="ja-JP" sz="800" dirty="0" smtClean="0">
                <a:latin typeface="UD デジタル 教科書体 NK-R" panose="02020400000000000000" pitchFamily="18" charset="-128"/>
                <a:ea typeface="UD デジタル 教科書体 NK-R" panose="02020400000000000000" pitchFamily="18" charset="-128"/>
              </a:endParaRPr>
            </a:p>
            <a:p>
              <a:pPr>
                <a:lnSpc>
                  <a:spcPts val="800"/>
                </a:lnSpc>
              </a:pPr>
              <a:r>
                <a:rPr lang="ja-JP" altLang="en-US" sz="800" dirty="0">
                  <a:latin typeface="UD デジタル 教科書体 NK-R" panose="02020400000000000000" pitchFamily="18" charset="-128"/>
                  <a:ea typeface="UD デジタル 教科書体 NK-R" panose="02020400000000000000" pitchFamily="18" charset="-128"/>
                </a:rPr>
                <a:t>　</a:t>
              </a:r>
              <a:r>
                <a:rPr lang="ja-JP" altLang="en-US" sz="800" dirty="0" smtClean="0">
                  <a:latin typeface="UD デジタル 教科書体 NK-R" panose="02020400000000000000" pitchFamily="18" charset="-128"/>
                  <a:ea typeface="UD デジタル 教科書体 NK-R" panose="02020400000000000000" pitchFamily="18" charset="-128"/>
                </a:rPr>
                <a:t>来年度前半には</a:t>
              </a:r>
              <a:r>
                <a:rPr lang="ja-JP" altLang="en-US" sz="800" dirty="0">
                  <a:latin typeface="UD デジタル 教科書体 NK-R" panose="02020400000000000000" pitchFamily="18" charset="-128"/>
                  <a:ea typeface="UD デジタル 教科書体 NK-R" panose="02020400000000000000" pitchFamily="18" charset="-128"/>
                </a:rPr>
                <a:t>方向性を決定し、行政、経済界、民間企業等が連携しながら準備を整えていく。</a:t>
              </a:r>
              <a:endParaRPr lang="en-US" altLang="ja-JP" sz="800" dirty="0">
                <a:latin typeface="UD デジタル 教科書体 NK-R" panose="02020400000000000000" pitchFamily="18" charset="-128"/>
                <a:ea typeface="UD デジタル 教科書体 NK-R" panose="02020400000000000000" pitchFamily="18" charset="-128"/>
              </a:endParaRPr>
            </a:p>
            <a:p>
              <a:pPr marL="72000" indent="-457200">
                <a:lnSpc>
                  <a:spcPts val="800"/>
                </a:lnSpc>
                <a:spcBef>
                  <a:spcPts val="600"/>
                </a:spcBef>
              </a:pP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・アクションプラン</a:t>
              </a:r>
              <a:r>
                <a:rPr lang="ja-JP" altLang="en-US" sz="8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は、具体的取組みの進捗状況をレビューした上</a:t>
              </a: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で企業ニーズなどを踏まえながら精査し、毎年度</a:t>
              </a:r>
              <a:r>
                <a:rPr lang="ja-JP" altLang="en-US" sz="8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更新するとともに</a:t>
              </a: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、戦略は第一期</a:t>
              </a:r>
              <a:r>
                <a:rPr lang="ja-JP" altLang="en-US" sz="8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活動期である</a:t>
              </a:r>
              <a:r>
                <a:rPr lang="en-US" altLang="ja-JP" sz="8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2025</a:t>
              </a: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年度を</a:t>
              </a:r>
              <a:r>
                <a:rPr lang="ja-JP" altLang="en-US" sz="8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目途に、戦略目標の達成状況やその時の社会経済情勢等</a:t>
              </a:r>
              <a:r>
                <a:rPr lang="ja-JP" altLang="en-US" sz="800" kern="1100" dirty="0" smtClean="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に応じて</a:t>
              </a:r>
              <a:r>
                <a:rPr lang="ja-JP" altLang="en-US" sz="800" kern="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改訂する。</a:t>
              </a:r>
            </a:p>
          </p:txBody>
        </p:sp>
        <p:sp>
          <p:nvSpPr>
            <p:cNvPr id="58" name="テキスト ボックス 57">
              <a:extLst>
                <a:ext uri="{FF2B5EF4-FFF2-40B4-BE49-F238E27FC236}">
                  <a16:creationId xmlns:a16="http://schemas.microsoft.com/office/drawing/2014/main" id="{CF33E91A-D645-4F28-ACDE-0A3E99091C7E}"/>
                </a:ext>
              </a:extLst>
            </p:cNvPr>
            <p:cNvSpPr txBox="1"/>
            <p:nvPr/>
          </p:nvSpPr>
          <p:spPr>
            <a:xfrm>
              <a:off x="139478" y="8105318"/>
              <a:ext cx="2208920" cy="314633"/>
            </a:xfrm>
            <a:prstGeom prst="rect">
              <a:avLst/>
            </a:prstGeom>
            <a:noFill/>
            <a:ln>
              <a:noFill/>
            </a:ln>
          </p:spPr>
          <p:txBody>
            <a:bodyPr wrap="square" rtlCol="0">
              <a:spAutoFit/>
            </a:bodyPr>
            <a:lstStyle/>
            <a:p>
              <a:pPr>
                <a:lnSpc>
                  <a:spcPts val="800"/>
                </a:lnSpc>
              </a:pPr>
              <a:r>
                <a:rPr kumimoji="1" lang="ja-JP" altLang="en-US" sz="1200" b="1" u="sng" dirty="0" smtClean="0">
                  <a:latin typeface="UD デジタル 教科書体 NK-R" panose="02020400000000000000" pitchFamily="18" charset="-128"/>
                  <a:ea typeface="UD デジタル 教科書体 NK-R" panose="02020400000000000000" pitchFamily="18" charset="-128"/>
                </a:rPr>
                <a:t>戦略目標</a:t>
              </a:r>
              <a:endParaRPr lang="ja-JP" altLang="ja-JP" sz="1200"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9" name="正方形/長方形 58"/>
            <p:cNvSpPr/>
            <p:nvPr/>
          </p:nvSpPr>
          <p:spPr>
            <a:xfrm>
              <a:off x="1558428" y="8101952"/>
              <a:ext cx="4288914" cy="1030323"/>
            </a:xfrm>
            <a:prstGeom prst="rect">
              <a:avLst/>
            </a:prstGeom>
            <a:solidFill>
              <a:schemeClr val="accent5">
                <a:lumMod val="40000"/>
                <a:lumOff val="60000"/>
              </a:schemeClr>
            </a:solid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800"/>
                </a:lnSpc>
                <a:buFont typeface="Wingdings" panose="05000000000000000000" pitchFamily="2" charset="2"/>
                <a:buChar char="Ø"/>
              </a:pPr>
              <a:endParaRPr lang="ja-JP" altLang="en-US" sz="700" dirty="0">
                <a:solidFill>
                  <a:schemeClr val="tx1"/>
                </a:solidFill>
              </a:endParaRPr>
            </a:p>
          </p:txBody>
        </p:sp>
        <p:sp>
          <p:nvSpPr>
            <p:cNvPr id="60" name="正方形/長方形 59"/>
            <p:cNvSpPr/>
            <p:nvPr/>
          </p:nvSpPr>
          <p:spPr>
            <a:xfrm>
              <a:off x="5934441" y="8099374"/>
              <a:ext cx="7886556" cy="1019943"/>
            </a:xfrm>
            <a:prstGeom prst="rect">
              <a:avLst/>
            </a:prstGeom>
            <a:solidFill>
              <a:schemeClr val="accent5">
                <a:lumMod val="40000"/>
                <a:lumOff val="60000"/>
              </a:schemeClr>
            </a:solidFill>
            <a:ln w="381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800"/>
                </a:lnSpc>
                <a:buFont typeface="Wingdings" panose="05000000000000000000" pitchFamily="2" charset="2"/>
                <a:buChar char="Ø"/>
              </a:pPr>
              <a:endParaRPr lang="ja-JP" altLang="en-US" sz="700" dirty="0">
                <a:solidFill>
                  <a:schemeClr val="tx1"/>
                </a:solidFill>
              </a:endParaRPr>
            </a:p>
          </p:txBody>
        </p:sp>
        <p:sp>
          <p:nvSpPr>
            <p:cNvPr id="61" name="テキスト ボックス 60"/>
            <p:cNvSpPr txBox="1"/>
            <p:nvPr/>
          </p:nvSpPr>
          <p:spPr>
            <a:xfrm>
              <a:off x="7137495" y="8114094"/>
              <a:ext cx="4086367" cy="314633"/>
            </a:xfrm>
            <a:prstGeom prst="rect">
              <a:avLst/>
            </a:prstGeom>
            <a:noFill/>
          </p:spPr>
          <p:txBody>
            <a:bodyPr wrap="square" rtlCol="0">
              <a:spAutoFit/>
            </a:bodyPr>
            <a:lstStyle/>
            <a:p>
              <a:pPr>
                <a:lnSpc>
                  <a:spcPts val="800"/>
                </a:lnSpc>
              </a:pPr>
              <a:r>
                <a:rPr lang="ja-JP" altLang="en-US" sz="800" b="1" dirty="0" smtClean="0">
                  <a:latin typeface="UD デジタル 教科書体 NK-R" panose="02020400000000000000" pitchFamily="18" charset="-128"/>
                  <a:ea typeface="UD デジタル 教科書体 NK-R" panose="02020400000000000000" pitchFamily="18" charset="-128"/>
                </a:rPr>
                <a:t>金融系外国企業</a:t>
              </a:r>
              <a:r>
                <a:rPr lang="ja-JP" altLang="en-US" sz="600" dirty="0">
                  <a:latin typeface="UD デジタル 教科書体 NK-R" panose="02020400000000000000" pitchFamily="18" charset="-128"/>
                  <a:ea typeface="UD デジタル 教科書体 NK-R" panose="02020400000000000000" pitchFamily="18" charset="-128"/>
                </a:rPr>
                <a:t>（フィンテック含む</a:t>
              </a:r>
              <a:r>
                <a:rPr lang="ja-JP" altLang="en-US" sz="600" dirty="0" smtClean="0">
                  <a:latin typeface="UD デジタル 教科書体 NK-R" panose="02020400000000000000" pitchFamily="18" charset="-128"/>
                  <a:ea typeface="UD デジタル 教科書体 NK-R" panose="02020400000000000000" pitchFamily="18" charset="-128"/>
                </a:rPr>
                <a:t>）</a:t>
              </a:r>
              <a:r>
                <a:rPr lang="en-US" altLang="ja-JP" sz="600" b="1" dirty="0" smtClean="0">
                  <a:latin typeface="UD デジタル 教科書体 NK-R" panose="02020400000000000000" pitchFamily="18" charset="-128"/>
                  <a:ea typeface="UD デジタル 教科書体 NK-R" panose="02020400000000000000" pitchFamily="18" charset="-128"/>
                </a:rPr>
                <a:t> </a:t>
              </a:r>
              <a:r>
                <a:rPr lang="ja-JP" altLang="en-US" sz="800" b="1" dirty="0">
                  <a:latin typeface="UD デジタル 教科書体 NK-R" panose="02020400000000000000" pitchFamily="18" charset="-128"/>
                  <a:ea typeface="UD デジタル 教科書体 NK-R" panose="02020400000000000000" pitchFamily="18" charset="-128"/>
                </a:rPr>
                <a:t>・投資家等の誘致数</a:t>
              </a:r>
            </a:p>
          </p:txBody>
        </p:sp>
        <p:sp>
          <p:nvSpPr>
            <p:cNvPr id="62" name="テキスト ボックス 61"/>
            <p:cNvSpPr txBox="1"/>
            <p:nvPr/>
          </p:nvSpPr>
          <p:spPr>
            <a:xfrm>
              <a:off x="1579636" y="8283019"/>
              <a:ext cx="4296707" cy="314633"/>
            </a:xfrm>
            <a:prstGeom prst="rect">
              <a:avLst/>
            </a:prstGeom>
            <a:noFill/>
          </p:spPr>
          <p:txBody>
            <a:bodyPr wrap="square" rtlCol="0">
              <a:spAutoFit/>
            </a:bodyPr>
            <a:lstStyle/>
            <a:p>
              <a:pPr>
                <a:lnSpc>
                  <a:spcPts val="800"/>
                </a:lnSpc>
              </a:pPr>
              <a:r>
                <a:rPr lang="ja-JP" altLang="en-US" sz="800" b="1" dirty="0" smtClean="0">
                  <a:latin typeface="UD デジタル 教科書体 NK-R" panose="02020400000000000000" pitchFamily="18" charset="-128"/>
                  <a:ea typeface="UD デジタル 教科書体 NK-R" panose="02020400000000000000" pitchFamily="18" charset="-128"/>
                </a:rPr>
                <a:t>国際金融ワンストップサポートセンター大阪の相談件数</a:t>
              </a:r>
              <a:endParaRPr lang="ja-JP" altLang="en-US" sz="800" b="1" dirty="0">
                <a:latin typeface="UD デジタル 教科書体 NK-R" panose="02020400000000000000" pitchFamily="18" charset="-128"/>
                <a:ea typeface="UD デジタル 教科書体 NK-R" panose="02020400000000000000" pitchFamily="18" charset="-128"/>
              </a:endParaRPr>
            </a:p>
          </p:txBody>
        </p:sp>
        <p:sp>
          <p:nvSpPr>
            <p:cNvPr id="63" name="テキスト ボックス 62"/>
            <p:cNvSpPr txBox="1"/>
            <p:nvPr/>
          </p:nvSpPr>
          <p:spPr>
            <a:xfrm>
              <a:off x="7124253" y="8522572"/>
              <a:ext cx="4129700" cy="320843"/>
            </a:xfrm>
            <a:prstGeom prst="rect">
              <a:avLst/>
            </a:prstGeom>
            <a:noFill/>
          </p:spPr>
          <p:txBody>
            <a:bodyPr wrap="square" rtlCol="0">
              <a:spAutoFit/>
            </a:bodyPr>
            <a:lstStyle/>
            <a:p>
              <a:pPr>
                <a:lnSpc>
                  <a:spcPts val="800"/>
                </a:lnSpc>
              </a:pPr>
              <a:r>
                <a:rPr lang="ja-JP" altLang="en-US" sz="800" b="1" dirty="0">
                  <a:latin typeface="UD デジタル 教科書体 NK-R" panose="02020400000000000000" pitchFamily="18" charset="-128"/>
                  <a:ea typeface="UD デジタル 教科書体 NK-R" panose="02020400000000000000" pitchFamily="18" charset="-128"/>
                </a:rPr>
                <a:t>ユニコーン ・スタートアップ・大学発ベンチャー</a:t>
              </a:r>
              <a:r>
                <a:rPr lang="ja-JP" altLang="en-US" sz="800" b="1" dirty="0" smtClean="0">
                  <a:latin typeface="UD デジタル 教科書体 NK-R" panose="02020400000000000000" pitchFamily="18" charset="-128"/>
                  <a:ea typeface="UD デジタル 教科書体 NK-R" panose="02020400000000000000" pitchFamily="18" charset="-128"/>
                </a:rPr>
                <a:t>創出数</a:t>
              </a:r>
              <a:endParaRPr lang="ja-JP" altLang="en-US" sz="800" b="1" dirty="0">
                <a:latin typeface="UD デジタル 教科書体 NK-R" panose="02020400000000000000" pitchFamily="18" charset="-128"/>
                <a:ea typeface="UD デジタル 教科書体 NK-R" panose="02020400000000000000" pitchFamily="18" charset="-128"/>
              </a:endParaRPr>
            </a:p>
          </p:txBody>
        </p:sp>
        <p:sp>
          <p:nvSpPr>
            <p:cNvPr id="64" name="テキスト ボックス 63"/>
            <p:cNvSpPr txBox="1"/>
            <p:nvPr/>
          </p:nvSpPr>
          <p:spPr>
            <a:xfrm>
              <a:off x="5900117" y="8083971"/>
              <a:ext cx="1374439" cy="314633"/>
            </a:xfrm>
            <a:prstGeom prst="rect">
              <a:avLst/>
            </a:prstGeom>
            <a:noFill/>
          </p:spPr>
          <p:txBody>
            <a:bodyPr wrap="none" rtlCol="0">
              <a:spAutoFit/>
            </a:bodyPr>
            <a:lstStyle/>
            <a:p>
              <a:pPr>
                <a:lnSpc>
                  <a:spcPts val="800"/>
                </a:lnSpc>
              </a:pPr>
              <a:r>
                <a:rPr kumimoji="1" lang="ja-JP" altLang="en-US" sz="700" b="1" dirty="0" smtClean="0">
                  <a:latin typeface="UD デジタル 教科書体 NK-R" panose="02020400000000000000" pitchFamily="18" charset="-128"/>
                  <a:ea typeface="UD デジタル 教科書体 NK-R" panose="02020400000000000000" pitchFamily="18" charset="-128"/>
                </a:rPr>
                <a:t>アウトカム目標</a:t>
              </a:r>
              <a:r>
                <a:rPr lang="en-US" altLang="ja-JP" sz="700" b="1" dirty="0" smtClean="0">
                  <a:latin typeface="UD デジタル 教科書体 NK-R" panose="02020400000000000000" pitchFamily="18" charset="-128"/>
                  <a:ea typeface="UD デジタル 教科書体 NK-R" panose="02020400000000000000" pitchFamily="18" charset="-128"/>
                </a:rPr>
                <a:t>01</a:t>
              </a:r>
              <a:endParaRPr kumimoji="1" lang="ja-JP" altLang="en-US" sz="700" b="1" dirty="0">
                <a:latin typeface="UD デジタル 教科書体 NK-R" panose="02020400000000000000" pitchFamily="18" charset="-128"/>
                <a:ea typeface="UD デジタル 教科書体 NK-R" panose="02020400000000000000" pitchFamily="18" charset="-128"/>
              </a:endParaRPr>
            </a:p>
          </p:txBody>
        </p:sp>
        <p:sp>
          <p:nvSpPr>
            <p:cNvPr id="65" name="テキスト ボックス 64"/>
            <p:cNvSpPr txBox="1"/>
            <p:nvPr/>
          </p:nvSpPr>
          <p:spPr>
            <a:xfrm>
              <a:off x="5900117" y="8530829"/>
              <a:ext cx="1374439" cy="314633"/>
            </a:xfrm>
            <a:prstGeom prst="rect">
              <a:avLst/>
            </a:prstGeom>
            <a:noFill/>
          </p:spPr>
          <p:txBody>
            <a:bodyPr wrap="none" rtlCol="0">
              <a:spAutoFit/>
            </a:bodyPr>
            <a:lstStyle/>
            <a:p>
              <a:pPr>
                <a:lnSpc>
                  <a:spcPts val="800"/>
                </a:lnSpc>
              </a:pPr>
              <a:r>
                <a:rPr kumimoji="1" lang="ja-JP" altLang="en-US" sz="700" b="1" dirty="0" smtClean="0">
                  <a:latin typeface="UD デジタル 教科書体 NK-R" panose="02020400000000000000" pitchFamily="18" charset="-128"/>
                  <a:ea typeface="UD デジタル 教科書体 NK-R" panose="02020400000000000000" pitchFamily="18" charset="-128"/>
                </a:rPr>
                <a:t>アウトカム目標</a:t>
              </a:r>
              <a:r>
                <a:rPr lang="en-US" altLang="ja-JP" sz="700" b="1" dirty="0" smtClean="0">
                  <a:latin typeface="UD デジタル 教科書体 NK-R" panose="02020400000000000000" pitchFamily="18" charset="-128"/>
                  <a:ea typeface="UD デジタル 教科書体 NK-R" panose="02020400000000000000" pitchFamily="18" charset="-128"/>
                </a:rPr>
                <a:t>02</a:t>
              </a:r>
              <a:endParaRPr kumimoji="1" lang="ja-JP" altLang="en-US" sz="700" b="1" dirty="0">
                <a:latin typeface="UD デジタル 教科書体 NK-R" panose="02020400000000000000" pitchFamily="18" charset="-128"/>
                <a:ea typeface="UD デジタル 教科書体 NK-R" panose="02020400000000000000" pitchFamily="18" charset="-128"/>
              </a:endParaRPr>
            </a:p>
          </p:txBody>
        </p:sp>
        <p:sp>
          <p:nvSpPr>
            <p:cNvPr id="66" name="テキスト ボックス 65"/>
            <p:cNvSpPr txBox="1"/>
            <p:nvPr/>
          </p:nvSpPr>
          <p:spPr>
            <a:xfrm>
              <a:off x="1558428" y="8084050"/>
              <a:ext cx="1265767" cy="314633"/>
            </a:xfrm>
            <a:prstGeom prst="rect">
              <a:avLst/>
            </a:prstGeom>
            <a:noFill/>
          </p:spPr>
          <p:txBody>
            <a:bodyPr wrap="none" rtlCol="0">
              <a:spAutoFit/>
            </a:bodyPr>
            <a:lstStyle/>
            <a:p>
              <a:pPr>
                <a:lnSpc>
                  <a:spcPts val="800"/>
                </a:lnSpc>
              </a:pPr>
              <a:r>
                <a:rPr kumimoji="1" lang="ja-JP" altLang="en-US" sz="700" b="1" dirty="0" smtClean="0">
                  <a:latin typeface="UD デジタル 教科書体 NK-R" panose="02020400000000000000" pitchFamily="18" charset="-128"/>
                  <a:ea typeface="UD デジタル 教科書体 NK-R" panose="02020400000000000000" pitchFamily="18" charset="-128"/>
                </a:rPr>
                <a:t>アウトプット目標</a:t>
              </a:r>
              <a:endParaRPr kumimoji="1" lang="ja-JP" altLang="en-US" sz="700" b="1" dirty="0">
                <a:latin typeface="UD デジタル 教科書体 NK-R" panose="02020400000000000000" pitchFamily="18" charset="-128"/>
                <a:ea typeface="UD デジタル 教科書体 NK-R" panose="02020400000000000000" pitchFamily="18" charset="-128"/>
              </a:endParaRPr>
            </a:p>
          </p:txBody>
        </p:sp>
        <p:sp>
          <p:nvSpPr>
            <p:cNvPr id="67" name="テキスト ボックス 66"/>
            <p:cNvSpPr txBox="1"/>
            <p:nvPr/>
          </p:nvSpPr>
          <p:spPr>
            <a:xfrm>
              <a:off x="10940677" y="8132569"/>
              <a:ext cx="2693299" cy="314633"/>
            </a:xfrm>
            <a:prstGeom prst="rect">
              <a:avLst/>
            </a:prstGeom>
            <a:solidFill>
              <a:schemeClr val="bg1"/>
            </a:solidFill>
          </p:spPr>
          <p:txBody>
            <a:bodyPr wrap="square" rtlCol="0">
              <a:spAutoFit/>
            </a:bodyPr>
            <a:lstStyle/>
            <a:p>
              <a:pPr algn="ctr">
                <a:lnSpc>
                  <a:spcPts val="800"/>
                </a:lnSpc>
              </a:pPr>
              <a:r>
                <a:rPr kumimoji="1" lang="en-US" altLang="ja-JP" sz="800" b="1" dirty="0" smtClean="0">
                  <a:latin typeface="UD デジタル 教科書体 NK-R" panose="02020400000000000000" pitchFamily="18" charset="-128"/>
                  <a:ea typeface="UD デジタル 教科書体 NK-R" panose="02020400000000000000" pitchFamily="18" charset="-128"/>
                </a:rPr>
                <a:t>20</a:t>
              </a:r>
              <a:r>
                <a:rPr lang="en-US" altLang="ja-JP" sz="800" b="1" dirty="0" smtClean="0">
                  <a:latin typeface="UD デジタル 教科書体 NK-R" panose="02020400000000000000" pitchFamily="18" charset="-128"/>
                  <a:ea typeface="UD デジタル 教科書体 NK-R" panose="02020400000000000000" pitchFamily="18" charset="-128"/>
                </a:rPr>
                <a:t>25</a:t>
              </a:r>
              <a:r>
                <a:rPr lang="ja-JP" altLang="en-US" sz="800" b="1" dirty="0" smtClean="0">
                  <a:latin typeface="UD デジタル 教科書体 NK-R" panose="02020400000000000000" pitchFamily="18" charset="-128"/>
                  <a:ea typeface="UD デジタル 教科書体 NK-R" panose="02020400000000000000" pitchFamily="18" charset="-128"/>
                </a:rPr>
                <a:t>年度</a:t>
              </a:r>
              <a:r>
                <a:rPr kumimoji="1" lang="ja-JP" altLang="en-US" sz="800" b="1" dirty="0" smtClean="0">
                  <a:latin typeface="UD デジタル 教科書体 NK-R" panose="02020400000000000000" pitchFamily="18" charset="-128"/>
                  <a:ea typeface="UD デジタル 教科書体 NK-R" panose="02020400000000000000" pitchFamily="18" charset="-128"/>
                </a:rPr>
                <a:t>まで</a:t>
              </a:r>
              <a:r>
                <a:rPr kumimoji="1" lang="ja-JP" altLang="en-US" sz="800" b="1" dirty="0">
                  <a:latin typeface="UD デジタル 教科書体 NK-R" panose="02020400000000000000" pitchFamily="18" charset="-128"/>
                  <a:ea typeface="UD デジタル 教科書体 NK-R" panose="02020400000000000000" pitchFamily="18" charset="-128"/>
                </a:rPr>
                <a:t>に</a:t>
              </a:r>
              <a:r>
                <a:rPr kumimoji="1" lang="en-US" altLang="ja-JP" sz="800" b="1" dirty="0">
                  <a:latin typeface="UD デジタル 教科書体 NK-R" panose="02020400000000000000" pitchFamily="18" charset="-128"/>
                  <a:ea typeface="UD デジタル 教科書体 NK-R" panose="02020400000000000000" pitchFamily="18" charset="-128"/>
                </a:rPr>
                <a:t>30</a:t>
              </a:r>
              <a:r>
                <a:rPr kumimoji="1" lang="ja-JP" altLang="en-US" sz="800" b="1" dirty="0">
                  <a:latin typeface="UD デジタル 教科書体 NK-R" panose="02020400000000000000" pitchFamily="18" charset="-128"/>
                  <a:ea typeface="UD デジタル 教科書体 NK-R" panose="02020400000000000000" pitchFamily="18" charset="-128"/>
                </a:rPr>
                <a:t>社誘致</a:t>
              </a:r>
            </a:p>
          </p:txBody>
        </p:sp>
        <p:sp>
          <p:nvSpPr>
            <p:cNvPr id="68" name="テキスト ボックス 67"/>
            <p:cNvSpPr txBox="1"/>
            <p:nvPr/>
          </p:nvSpPr>
          <p:spPr>
            <a:xfrm>
              <a:off x="7392152" y="8785031"/>
              <a:ext cx="6241824" cy="320843"/>
            </a:xfrm>
            <a:prstGeom prst="rect">
              <a:avLst/>
            </a:prstGeom>
            <a:solidFill>
              <a:schemeClr val="bg1"/>
            </a:solidFill>
          </p:spPr>
          <p:txBody>
            <a:bodyPr wrap="square" rtlCol="0">
              <a:spAutoFit/>
            </a:bodyPr>
            <a:lstStyle/>
            <a:p>
              <a:pPr algn="ctr">
                <a:lnSpc>
                  <a:spcPts val="800"/>
                </a:lnSpc>
              </a:pPr>
              <a:r>
                <a:rPr kumimoji="1" lang="en-US" altLang="ja-JP" sz="800" b="1" dirty="0" smtClean="0">
                  <a:latin typeface="UD デジタル 教科書体 NK-R" panose="02020400000000000000" pitchFamily="18" charset="-128"/>
                  <a:ea typeface="UD デジタル 教科書体 NK-R" panose="02020400000000000000" pitchFamily="18" charset="-128"/>
                </a:rPr>
                <a:t>20</a:t>
              </a:r>
              <a:r>
                <a:rPr lang="en-US" altLang="ja-JP" sz="800" b="1" dirty="0" smtClean="0">
                  <a:latin typeface="UD デジタル 教科書体 NK-R" panose="02020400000000000000" pitchFamily="18" charset="-128"/>
                  <a:ea typeface="UD デジタル 教科書体 NK-R" panose="02020400000000000000" pitchFamily="18" charset="-128"/>
                </a:rPr>
                <a:t>24</a:t>
              </a:r>
              <a:r>
                <a:rPr lang="ja-JP" altLang="en-US" sz="800" b="1" dirty="0">
                  <a:latin typeface="UD デジタル 教科書体 NK-R" panose="02020400000000000000" pitchFamily="18" charset="-128"/>
                  <a:ea typeface="UD デジタル 教科書体 NK-R" panose="02020400000000000000" pitchFamily="18" charset="-128"/>
                </a:rPr>
                <a:t>年度</a:t>
              </a:r>
              <a:r>
                <a:rPr kumimoji="1" lang="ja-JP" altLang="en-US" sz="800" b="1" dirty="0" smtClean="0">
                  <a:latin typeface="UD デジタル 教科書体 NK-R" panose="02020400000000000000" pitchFamily="18" charset="-128"/>
                  <a:ea typeface="UD デジタル 教科書体 NK-R" panose="02020400000000000000" pitchFamily="18" charset="-128"/>
                </a:rPr>
                <a:t>までに</a:t>
              </a:r>
              <a:r>
                <a:rPr kumimoji="1" lang="ja-JP" altLang="en-US" sz="800" b="1" dirty="0">
                  <a:latin typeface="UD デジタル 教科書体 NK-R" panose="02020400000000000000" pitchFamily="18" charset="-128"/>
                  <a:ea typeface="UD デジタル 教科書体 NK-R" panose="02020400000000000000" pitchFamily="18" charset="-128"/>
                </a:rPr>
                <a:t>ユニコーン３社</a:t>
              </a:r>
              <a:r>
                <a:rPr kumimoji="1" lang="ja-JP" altLang="en-US" sz="800" b="1" dirty="0" smtClean="0">
                  <a:latin typeface="UD デジタル 教科書体 NK-R" panose="02020400000000000000" pitchFamily="18" charset="-128"/>
                  <a:ea typeface="UD デジタル 教科書体 NK-R" panose="02020400000000000000" pitchFamily="18" charset="-128"/>
                </a:rPr>
                <a:t>、スタートアップ</a:t>
              </a:r>
              <a:r>
                <a:rPr kumimoji="1" lang="en-US" altLang="ja-JP" sz="800" b="1" dirty="0">
                  <a:latin typeface="UD デジタル 教科書体 NK-R" panose="02020400000000000000" pitchFamily="18" charset="-128"/>
                  <a:ea typeface="UD デジタル 教科書体 NK-R" panose="02020400000000000000" pitchFamily="18" charset="-128"/>
                </a:rPr>
                <a:t>300</a:t>
              </a:r>
              <a:r>
                <a:rPr kumimoji="1" lang="ja-JP" altLang="en-US" sz="800" b="1" dirty="0" smtClean="0">
                  <a:latin typeface="UD デジタル 教科書体 NK-R" panose="02020400000000000000" pitchFamily="18" charset="-128"/>
                  <a:ea typeface="UD デジタル 教科書体 NK-R" panose="02020400000000000000" pitchFamily="18" charset="-128"/>
                </a:rPr>
                <a:t>社（うち大学発</a:t>
              </a:r>
              <a:r>
                <a:rPr kumimoji="1" lang="en-US" altLang="ja-JP" sz="800" b="1" dirty="0" smtClean="0">
                  <a:latin typeface="UD デジタル 教科書体 NK-R" panose="02020400000000000000" pitchFamily="18" charset="-128"/>
                  <a:ea typeface="UD デジタル 教科書体 NK-R" panose="02020400000000000000" pitchFamily="18" charset="-128"/>
                </a:rPr>
                <a:t>100</a:t>
              </a:r>
              <a:r>
                <a:rPr kumimoji="1" lang="ja-JP" altLang="en-US" sz="800" b="1" dirty="0" smtClean="0">
                  <a:latin typeface="UD デジタル 教科書体 NK-R" panose="02020400000000000000" pitchFamily="18" charset="-128"/>
                  <a:ea typeface="UD デジタル 教科書体 NK-R" panose="02020400000000000000" pitchFamily="18" charset="-128"/>
                </a:rPr>
                <a:t>社）創出</a:t>
              </a:r>
              <a:endParaRPr kumimoji="1" lang="ja-JP" altLang="en-US" sz="800" b="1" dirty="0">
                <a:latin typeface="UD デジタル 教科書体 NK-R" panose="02020400000000000000" pitchFamily="18" charset="-128"/>
                <a:ea typeface="UD デジタル 教科書体 NK-R" panose="02020400000000000000" pitchFamily="18" charset="-128"/>
              </a:endParaRPr>
            </a:p>
          </p:txBody>
        </p:sp>
        <p:sp>
          <p:nvSpPr>
            <p:cNvPr id="69" name="テキスト ボックス 68"/>
            <p:cNvSpPr txBox="1"/>
            <p:nvPr/>
          </p:nvSpPr>
          <p:spPr>
            <a:xfrm>
              <a:off x="1861984" y="8655178"/>
              <a:ext cx="3822109" cy="314633"/>
            </a:xfrm>
            <a:prstGeom prst="rect">
              <a:avLst/>
            </a:prstGeom>
            <a:solidFill>
              <a:schemeClr val="bg1"/>
            </a:solidFill>
          </p:spPr>
          <p:txBody>
            <a:bodyPr wrap="square" rtlCol="0">
              <a:spAutoFit/>
            </a:bodyPr>
            <a:lstStyle/>
            <a:p>
              <a:pPr algn="ctr">
                <a:lnSpc>
                  <a:spcPts val="800"/>
                </a:lnSpc>
              </a:pPr>
              <a:r>
                <a:rPr kumimoji="1" lang="en-US" altLang="ja-JP" sz="800" b="1" dirty="0" smtClean="0">
                  <a:latin typeface="UD デジタル 教科書体 NK-R" panose="02020400000000000000" pitchFamily="18" charset="-128"/>
                  <a:ea typeface="UD デジタル 教科書体 NK-R" panose="02020400000000000000" pitchFamily="18" charset="-128"/>
                </a:rPr>
                <a:t>2025</a:t>
              </a:r>
              <a:r>
                <a:rPr lang="ja-JP" altLang="en-US" sz="800" b="1" dirty="0">
                  <a:latin typeface="UD デジタル 教科書体 NK-R" panose="02020400000000000000" pitchFamily="18" charset="-128"/>
                  <a:ea typeface="UD デジタル 教科書体 NK-R" panose="02020400000000000000" pitchFamily="18" charset="-128"/>
                </a:rPr>
                <a:t>年度</a:t>
              </a:r>
              <a:r>
                <a:rPr kumimoji="1" lang="ja-JP" altLang="en-US" sz="800" b="1" dirty="0" smtClean="0">
                  <a:latin typeface="UD デジタル 教科書体 NK-R" panose="02020400000000000000" pitchFamily="18" charset="-128"/>
                  <a:ea typeface="UD デジタル 教科書体 NK-R" panose="02020400000000000000" pitchFamily="18" charset="-128"/>
                </a:rPr>
                <a:t>までに</a:t>
              </a:r>
              <a:r>
                <a:rPr kumimoji="1" lang="en-US" altLang="ja-JP" sz="800" b="1" dirty="0" smtClean="0">
                  <a:latin typeface="UD デジタル 教科書体 NK-R" panose="02020400000000000000" pitchFamily="18" charset="-128"/>
                  <a:ea typeface="UD デジタル 教科書体 NK-R" panose="02020400000000000000" pitchFamily="18" charset="-128"/>
                </a:rPr>
                <a:t>100</a:t>
              </a:r>
              <a:r>
                <a:rPr kumimoji="1" lang="ja-JP" altLang="en-US" sz="800" b="1" dirty="0" smtClean="0">
                  <a:latin typeface="UD デジタル 教科書体 NK-R" panose="02020400000000000000" pitchFamily="18" charset="-128"/>
                  <a:ea typeface="UD デジタル 教科書体 NK-R" panose="02020400000000000000" pitchFamily="18" charset="-128"/>
                </a:rPr>
                <a:t>社／年平均達成</a:t>
              </a:r>
              <a:endParaRPr lang="en-US" altLang="ja-JP" sz="800" dirty="0" smtClean="0">
                <a:latin typeface="UD デジタル 教科書体 NK-R" panose="02020400000000000000" pitchFamily="18" charset="-128"/>
                <a:ea typeface="UD デジタル 教科書体 NK-R" panose="02020400000000000000" pitchFamily="18" charset="-128"/>
              </a:endParaRPr>
            </a:p>
          </p:txBody>
        </p:sp>
        <p:sp>
          <p:nvSpPr>
            <p:cNvPr id="70" name="テキスト ボックス 69">
              <a:extLst>
                <a:ext uri="{FF2B5EF4-FFF2-40B4-BE49-F238E27FC236}">
                  <a16:creationId xmlns:a16="http://schemas.microsoft.com/office/drawing/2014/main" id="{CF33E91A-D645-4F28-ACDE-0A3E99091C7E}"/>
                </a:ext>
              </a:extLst>
            </p:cNvPr>
            <p:cNvSpPr txBox="1"/>
            <p:nvPr/>
          </p:nvSpPr>
          <p:spPr>
            <a:xfrm>
              <a:off x="125062" y="9178901"/>
              <a:ext cx="1526583" cy="314633"/>
            </a:xfrm>
            <a:prstGeom prst="rect">
              <a:avLst/>
            </a:prstGeom>
            <a:noFill/>
            <a:ln>
              <a:noFill/>
            </a:ln>
          </p:spPr>
          <p:txBody>
            <a:bodyPr wrap="square" rtlCol="0">
              <a:spAutoFit/>
            </a:bodyPr>
            <a:lstStyle/>
            <a:p>
              <a:pPr>
                <a:lnSpc>
                  <a:spcPts val="800"/>
                </a:lnSpc>
              </a:pPr>
              <a:r>
                <a:rPr lang="ja-JP" altLang="en-US" sz="1200" b="1" u="sng" dirty="0">
                  <a:latin typeface="UD デジタル 教科書体 NK-R" panose="02020400000000000000" pitchFamily="18" charset="-128"/>
                  <a:ea typeface="UD デジタル 教科書体 NK-R" panose="02020400000000000000" pitchFamily="18" charset="-128"/>
                </a:rPr>
                <a:t>推進体制</a:t>
              </a:r>
              <a:r>
                <a:rPr lang="ja-JP" altLang="en-US" sz="1200" b="1" u="sng" dirty="0" smtClean="0">
                  <a:latin typeface="UD デジタル 教科書体 NK-R" panose="02020400000000000000" pitchFamily="18" charset="-128"/>
                  <a:ea typeface="UD デジタル 教科書体 NK-R" panose="02020400000000000000" pitchFamily="18" charset="-128"/>
                </a:rPr>
                <a:t>等</a:t>
              </a:r>
              <a:endParaRPr lang="ja-JP" altLang="ja-JP" sz="1200" b="1" u="sng" dirty="0">
                <a:solidFill>
                  <a:srgbClr val="FF0000"/>
                </a:solidFill>
                <a:latin typeface="UD デジタル 教科書体 NK-R" panose="02020400000000000000" pitchFamily="18" charset="-128"/>
                <a:ea typeface="UD デジタル 教科書体 NK-R" panose="02020400000000000000" pitchFamily="18" charset="-128"/>
              </a:endParaRPr>
            </a:p>
          </p:txBody>
        </p:sp>
        <p:cxnSp>
          <p:nvCxnSpPr>
            <p:cNvPr id="71" name="直線コネクタ 70"/>
            <p:cNvCxnSpPr/>
            <p:nvPr/>
          </p:nvCxnSpPr>
          <p:spPr>
            <a:xfrm>
              <a:off x="5934441" y="8511674"/>
              <a:ext cx="7886556" cy="1655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7086600" y="6569848"/>
            <a:ext cx="2057400" cy="365125"/>
          </a:xfrm>
        </p:spPr>
        <p:txBody>
          <a:bodyPr/>
          <a:lstStyle/>
          <a:p>
            <a:fld id="{50F88186-B17D-4CE3-A887-D91699CF601C}" type="slidenum">
              <a:rPr kumimoji="1" lang="ja-JP" altLang="en-US" smtClean="0"/>
              <a:t>11</a:t>
            </a:fld>
            <a:endParaRPr kumimoji="1" lang="ja-JP" altLang="en-US"/>
          </a:p>
        </p:txBody>
      </p:sp>
    </p:spTree>
    <p:extLst>
      <p:ext uri="{BB962C8B-B14F-4D97-AF65-F5344CB8AC3E}">
        <p14:creationId xmlns:p14="http://schemas.microsoft.com/office/powerpoint/2010/main" val="418693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AFB77B43-B226-40C8-8EF1-5A42EBB0FF4C}"/>
              </a:ext>
            </a:extLst>
          </p:cNvPr>
          <p:cNvSpPr/>
          <p:nvPr/>
        </p:nvSpPr>
        <p:spPr>
          <a:xfrm>
            <a:off x="360132" y="557891"/>
            <a:ext cx="8556242" cy="1217987"/>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124" name="正方形/長方形 123"/>
          <p:cNvSpPr/>
          <p:nvPr/>
        </p:nvSpPr>
        <p:spPr>
          <a:xfrm>
            <a:off x="8491" y="-30271"/>
            <a:ext cx="8829513"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smtClean="0"/>
              <a:t>「デジタル田園都市国家構想基本方針」の主な概要</a:t>
            </a:r>
            <a:endParaRPr lang="ja-JP" altLang="en-US" b="1" dirty="0"/>
          </a:p>
        </p:txBody>
      </p:sp>
      <p:sp>
        <p:nvSpPr>
          <p:cNvPr id="9" name="テキスト ボックス 8">
            <a:extLst>
              <a:ext uri="{FF2B5EF4-FFF2-40B4-BE49-F238E27FC236}">
                <a16:creationId xmlns:a16="http://schemas.microsoft.com/office/drawing/2014/main" id="{EBE40337-5FAC-43BE-86DC-EF22BE0A5F1F}"/>
              </a:ext>
            </a:extLst>
          </p:cNvPr>
          <p:cNvSpPr txBox="1"/>
          <p:nvPr/>
        </p:nvSpPr>
        <p:spPr>
          <a:xfrm>
            <a:off x="394971" y="591527"/>
            <a:ext cx="8429437" cy="400110"/>
          </a:xfrm>
          <a:prstGeom prst="rect">
            <a:avLst/>
          </a:prstGeom>
          <a:noFill/>
        </p:spPr>
        <p:txBody>
          <a:bodyPr wrap="square" rtlCol="0">
            <a:spAutoFit/>
          </a:bodyPr>
          <a:lstStyle/>
          <a:p>
            <a:pPr>
              <a:spcBef>
                <a:spcPts val="600"/>
              </a:spcBef>
            </a:pPr>
            <a:r>
              <a:rPr kumimoji="1" lang="ja-JP" altLang="en-US" sz="1000" dirty="0">
                <a:latin typeface="+mj-lt"/>
              </a:rPr>
              <a:t>デジタルは地方の社会課題を解決するための鍵であり、新しい価値を生み出す源泉。今こそデジタル田園都市国家構想の旗を掲げ、デジタルインフラを急速に整備し、</a:t>
            </a:r>
            <a:r>
              <a:rPr kumimoji="1" lang="ja-JP" altLang="en-US" sz="1000" b="1" u="sng" dirty="0">
                <a:latin typeface="+mj-lt"/>
              </a:rPr>
              <a:t>官民双方で地方におけるデジタルトランスフォーメーション（</a:t>
            </a:r>
            <a:r>
              <a:rPr kumimoji="1" lang="en-US" altLang="ja-JP" sz="1000" b="1" u="sng" dirty="0">
                <a:latin typeface="+mj-lt"/>
              </a:rPr>
              <a:t>DX</a:t>
            </a:r>
            <a:r>
              <a:rPr kumimoji="1" lang="ja-JP" altLang="en-US" sz="1000" b="1" u="sng" dirty="0">
                <a:latin typeface="+mj-lt"/>
              </a:rPr>
              <a:t>）を積極的に推進。</a:t>
            </a:r>
            <a:endParaRPr kumimoji="1" lang="en-US" altLang="ja-JP" sz="1000" b="1" u="sng" dirty="0" smtClean="0">
              <a:latin typeface="+mj-lt"/>
            </a:endParaRPr>
          </a:p>
        </p:txBody>
      </p:sp>
      <p:sp>
        <p:nvSpPr>
          <p:cNvPr id="10" name="テキスト ボックス 9">
            <a:extLst>
              <a:ext uri="{FF2B5EF4-FFF2-40B4-BE49-F238E27FC236}">
                <a16:creationId xmlns:a16="http://schemas.microsoft.com/office/drawing/2014/main" id="{EBE40337-5FAC-43BE-86DC-EF22BE0A5F1F}"/>
              </a:ext>
            </a:extLst>
          </p:cNvPr>
          <p:cNvSpPr txBox="1"/>
          <p:nvPr/>
        </p:nvSpPr>
        <p:spPr>
          <a:xfrm>
            <a:off x="4834223" y="257984"/>
            <a:ext cx="4309777" cy="230832"/>
          </a:xfrm>
          <a:prstGeom prst="rect">
            <a:avLst/>
          </a:prstGeom>
          <a:noFill/>
        </p:spPr>
        <p:txBody>
          <a:bodyPr wrap="square" rtlCol="0">
            <a:spAutoFit/>
          </a:bodyPr>
          <a:lstStyle/>
          <a:p>
            <a:r>
              <a:rPr kumimoji="1" lang="ja-JP" altLang="en-US" sz="900" dirty="0"/>
              <a:t>出典：デジタル田園都市国家構想実現</a:t>
            </a:r>
            <a:r>
              <a:rPr kumimoji="1" lang="ja-JP" altLang="en-US" sz="900" dirty="0" smtClean="0"/>
              <a:t>会議（第８回）を</a:t>
            </a:r>
            <a:r>
              <a:rPr kumimoji="1" lang="ja-JP" altLang="en-US" sz="900" dirty="0"/>
              <a:t>もとに副首都推進局にて</a:t>
            </a:r>
            <a:r>
              <a:rPr kumimoji="1" lang="ja-JP" altLang="en-US" sz="900" dirty="0" smtClean="0"/>
              <a:t>作成</a:t>
            </a:r>
            <a:endParaRPr kumimoji="1" lang="en-US" altLang="ja-JP" sz="900" dirty="0" smtClean="0"/>
          </a:p>
        </p:txBody>
      </p:sp>
      <p:sp>
        <p:nvSpPr>
          <p:cNvPr id="42" name="テキスト ボックス 41">
            <a:extLst>
              <a:ext uri="{FF2B5EF4-FFF2-40B4-BE49-F238E27FC236}">
                <a16:creationId xmlns:a16="http://schemas.microsoft.com/office/drawing/2014/main" id="{EBE40337-5FAC-43BE-86DC-EF22BE0A5F1F}"/>
              </a:ext>
            </a:extLst>
          </p:cNvPr>
          <p:cNvSpPr txBox="1"/>
          <p:nvPr/>
        </p:nvSpPr>
        <p:spPr>
          <a:xfrm>
            <a:off x="408568" y="958978"/>
            <a:ext cx="8429437" cy="784830"/>
          </a:xfrm>
          <a:prstGeom prst="rect">
            <a:avLst/>
          </a:prstGeom>
          <a:noFill/>
        </p:spPr>
        <p:txBody>
          <a:bodyPr wrap="square" rtlCol="0">
            <a:spAutoFit/>
          </a:bodyPr>
          <a:lstStyle/>
          <a:p>
            <a:pPr marL="171450" indent="-171450">
              <a:spcBef>
                <a:spcPts val="600"/>
              </a:spcBef>
              <a:buFont typeface="Wingdings" panose="05000000000000000000" pitchFamily="2" charset="2"/>
              <a:buChar char="Ø"/>
            </a:pPr>
            <a:r>
              <a:rPr kumimoji="1" lang="ja-JP" altLang="en-US" sz="1000" b="1" u="sng" dirty="0" smtClean="0">
                <a:latin typeface="+mj-lt"/>
              </a:rPr>
              <a:t>地方</a:t>
            </a:r>
            <a:r>
              <a:rPr kumimoji="1" lang="ja-JP" altLang="en-US" sz="1000" b="1" u="sng" dirty="0">
                <a:latin typeface="+mj-lt"/>
              </a:rPr>
              <a:t>の社会課題を成長のエンジンへと転換し、持続可能な経済社会の実現や新たな成長を目指す</a:t>
            </a:r>
            <a:r>
              <a:rPr kumimoji="1" lang="ja-JP" altLang="en-US" sz="1000" b="1" u="sng" dirty="0" smtClean="0">
                <a:latin typeface="+mj-lt"/>
              </a:rPr>
              <a:t>。</a:t>
            </a:r>
            <a:endParaRPr kumimoji="1" lang="en-US" altLang="ja-JP" sz="1000" b="1" u="sng" dirty="0" smtClean="0">
              <a:latin typeface="+mj-lt"/>
            </a:endParaRPr>
          </a:p>
          <a:p>
            <a:pPr marL="171450" indent="-171450">
              <a:spcBef>
                <a:spcPts val="600"/>
              </a:spcBef>
              <a:buFont typeface="Wingdings" panose="05000000000000000000" pitchFamily="2" charset="2"/>
              <a:buChar char="Ø"/>
            </a:pPr>
            <a:r>
              <a:rPr kumimoji="1" lang="ja-JP" altLang="en-US" sz="1000" dirty="0">
                <a:latin typeface="+mj-lt"/>
              </a:rPr>
              <a:t>構想の実現により、地方における</a:t>
            </a:r>
            <a:r>
              <a:rPr kumimoji="1" lang="ja-JP" altLang="en-US" sz="1000" b="1" u="sng" dirty="0">
                <a:latin typeface="+mj-lt"/>
              </a:rPr>
              <a:t>仕事や暮らしの向上に資する新たなサービスの創出</a:t>
            </a:r>
            <a:r>
              <a:rPr kumimoji="1" lang="ja-JP" altLang="en-US" sz="1000" dirty="0">
                <a:latin typeface="+mj-lt"/>
              </a:rPr>
              <a:t>、</a:t>
            </a:r>
            <a:r>
              <a:rPr kumimoji="1" lang="ja-JP" altLang="en-US" sz="1000" b="1" u="sng" dirty="0">
                <a:latin typeface="+mj-lt"/>
              </a:rPr>
              <a:t>持続可能性の向上</a:t>
            </a:r>
            <a:r>
              <a:rPr kumimoji="1" lang="ja-JP" altLang="en-US" sz="1000" dirty="0">
                <a:latin typeface="+mj-lt"/>
              </a:rPr>
              <a:t>、</a:t>
            </a:r>
            <a:r>
              <a:rPr kumimoji="1" lang="en-US" altLang="ja-JP" sz="1000" b="1" u="sng" dirty="0">
                <a:latin typeface="+mj-lt"/>
              </a:rPr>
              <a:t>Well-being</a:t>
            </a:r>
            <a:r>
              <a:rPr kumimoji="1" lang="ja-JP" altLang="en-US" sz="1000" b="1" u="sng" dirty="0" smtClean="0">
                <a:latin typeface="+mj-lt"/>
              </a:rPr>
              <a:t>の</a:t>
            </a:r>
            <a:r>
              <a:rPr kumimoji="1" lang="ja-JP" altLang="en-US" sz="1000" b="1" u="sng" dirty="0">
                <a:latin typeface="+mj-lt"/>
              </a:rPr>
              <a:t>実現</a:t>
            </a:r>
            <a:r>
              <a:rPr kumimoji="1" lang="ja-JP" altLang="en-US" sz="1000" dirty="0" smtClean="0">
                <a:latin typeface="+mj-lt"/>
              </a:rPr>
              <a:t>等</a:t>
            </a:r>
            <a:r>
              <a:rPr kumimoji="1" lang="ja-JP" altLang="en-US" sz="1000" dirty="0">
                <a:latin typeface="+mj-lt"/>
              </a:rPr>
              <a:t>を通じて、デジタル化の恩恵を国民や事業者が享受できる社会、いわば「全国どこでも誰もが便利で快適に暮らせる社会」を目指す。これにより、東京圏への一極集中の是正を図り、地方から全国へとボトムアップの成長を推進する。</a:t>
            </a:r>
            <a:endParaRPr kumimoji="1" lang="en-US" altLang="ja-JP" sz="1000" dirty="0" smtClean="0">
              <a:latin typeface="+mj-lt"/>
            </a:endParaRPr>
          </a:p>
        </p:txBody>
      </p:sp>
      <p:sp>
        <p:nvSpPr>
          <p:cNvPr id="43" name="正方形/長方形 42">
            <a:extLst>
              <a:ext uri="{FF2B5EF4-FFF2-40B4-BE49-F238E27FC236}">
                <a16:creationId xmlns:a16="http://schemas.microsoft.com/office/drawing/2014/main" id="{AFB77B43-B226-40C8-8EF1-5A42EBB0FF4C}"/>
              </a:ext>
            </a:extLst>
          </p:cNvPr>
          <p:cNvSpPr/>
          <p:nvPr/>
        </p:nvSpPr>
        <p:spPr>
          <a:xfrm>
            <a:off x="254561" y="2056753"/>
            <a:ext cx="8583443" cy="2788463"/>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47" name="テキスト ボックス 46">
            <a:extLst>
              <a:ext uri="{FF2B5EF4-FFF2-40B4-BE49-F238E27FC236}">
                <a16:creationId xmlns:a16="http://schemas.microsoft.com/office/drawing/2014/main" id="{EBE40337-5FAC-43BE-86DC-EF22BE0A5F1F}"/>
              </a:ext>
            </a:extLst>
          </p:cNvPr>
          <p:cNvSpPr txBox="1"/>
          <p:nvPr/>
        </p:nvSpPr>
        <p:spPr>
          <a:xfrm>
            <a:off x="394971" y="2063258"/>
            <a:ext cx="8429437" cy="246221"/>
          </a:xfrm>
          <a:prstGeom prst="rect">
            <a:avLst/>
          </a:prstGeom>
          <a:noFill/>
        </p:spPr>
        <p:txBody>
          <a:bodyPr wrap="square" rtlCol="0">
            <a:spAutoFit/>
          </a:bodyPr>
          <a:lstStyle/>
          <a:p>
            <a:pPr marL="171450" indent="-171450">
              <a:spcBef>
                <a:spcPts val="600"/>
              </a:spcBef>
              <a:buFont typeface="Wingdings" panose="05000000000000000000" pitchFamily="2" charset="2"/>
              <a:buChar char="Ø"/>
            </a:pPr>
            <a:r>
              <a:rPr kumimoji="1" lang="ja-JP" altLang="en-US" sz="1000" dirty="0">
                <a:latin typeface="+mj-lt"/>
              </a:rPr>
              <a:t>デジタルの力を活用した地方の社会課題解決</a:t>
            </a:r>
            <a:endParaRPr kumimoji="1" lang="en-US" altLang="ja-JP" sz="1000" dirty="0" smtClean="0">
              <a:latin typeface="+mj-lt"/>
            </a:endParaRPr>
          </a:p>
        </p:txBody>
      </p:sp>
      <p:sp>
        <p:nvSpPr>
          <p:cNvPr id="49" name="テキスト ボックス 48">
            <a:extLst>
              <a:ext uri="{FF2B5EF4-FFF2-40B4-BE49-F238E27FC236}">
                <a16:creationId xmlns:a16="http://schemas.microsoft.com/office/drawing/2014/main" id="{EBE40337-5FAC-43BE-86DC-EF22BE0A5F1F}"/>
              </a:ext>
            </a:extLst>
          </p:cNvPr>
          <p:cNvSpPr txBox="1"/>
          <p:nvPr/>
        </p:nvSpPr>
        <p:spPr>
          <a:xfrm>
            <a:off x="330198" y="2251968"/>
            <a:ext cx="8586176" cy="2631490"/>
          </a:xfrm>
          <a:prstGeom prst="rect">
            <a:avLst/>
          </a:prstGeom>
          <a:noFill/>
        </p:spPr>
        <p:txBody>
          <a:bodyPr wrap="square" rtlCol="0">
            <a:spAutoFit/>
          </a:bodyPr>
          <a:lstStyle/>
          <a:p>
            <a:pPr marL="228600" indent="-228600">
              <a:spcBef>
                <a:spcPts val="600"/>
              </a:spcBef>
              <a:buFont typeface="+mj-ea"/>
              <a:buAutoNum type="circleNumDbPlain"/>
            </a:pPr>
            <a:r>
              <a:rPr kumimoji="1" lang="ja-JP" altLang="en-US" sz="1000" dirty="0" smtClean="0">
                <a:latin typeface="+mj-lt"/>
              </a:rPr>
              <a:t>地方に仕事をつくる</a:t>
            </a:r>
            <a:r>
              <a:rPr kumimoji="1" lang="en-US" altLang="ja-JP" sz="1000" dirty="0">
                <a:latin typeface="+mj-lt"/>
              </a:rPr>
              <a:t/>
            </a:r>
            <a:br>
              <a:rPr kumimoji="1" lang="en-US" altLang="ja-JP" sz="1000" dirty="0">
                <a:latin typeface="+mj-lt"/>
              </a:rPr>
            </a:br>
            <a:r>
              <a:rPr kumimoji="1" lang="ja-JP" altLang="en-US" sz="1000" b="1" u="sng" dirty="0">
                <a:latin typeface="+mj-lt"/>
              </a:rPr>
              <a:t>スタートアップ・エコシステムの</a:t>
            </a:r>
            <a:r>
              <a:rPr kumimoji="1" lang="ja-JP" altLang="en-US" sz="1000" b="1" u="sng" dirty="0" smtClean="0">
                <a:latin typeface="+mj-lt"/>
              </a:rPr>
              <a:t>確立</a:t>
            </a:r>
            <a:r>
              <a:rPr kumimoji="1" lang="en-US" altLang="ja-JP" sz="1000" b="1" u="sng" dirty="0" smtClean="0">
                <a:latin typeface="+mj-lt"/>
              </a:rPr>
              <a:t>(</a:t>
            </a:r>
            <a:r>
              <a:rPr kumimoji="1" lang="ja-JP" altLang="en-US" sz="1000" b="1" u="sng" dirty="0" smtClean="0">
                <a:latin typeface="+mj-lt"/>
              </a:rPr>
              <a:t>ﾍﾞﾝﾁｬｰ投資の拡充・強化、大学・高専等との連携 等</a:t>
            </a:r>
            <a:r>
              <a:rPr kumimoji="1" lang="en-US" altLang="ja-JP" sz="1000" b="1" u="sng" dirty="0" smtClean="0">
                <a:latin typeface="+mj-lt"/>
              </a:rPr>
              <a:t>)</a:t>
            </a:r>
            <a:r>
              <a:rPr kumimoji="1" lang="ja-JP" altLang="en-US" sz="1000" dirty="0" err="1" smtClean="0">
                <a:latin typeface="+mj-lt"/>
              </a:rPr>
              <a:t>、</a:t>
            </a:r>
            <a:r>
              <a:rPr kumimoji="1" lang="ja-JP" altLang="en-US" sz="1000" b="1" u="sng" dirty="0">
                <a:latin typeface="+mj-lt"/>
              </a:rPr>
              <a:t>中小・中堅企業</a:t>
            </a:r>
            <a:r>
              <a:rPr kumimoji="1" lang="en-US" altLang="ja-JP" sz="1000" b="1" u="sng" dirty="0" smtClean="0">
                <a:latin typeface="+mj-lt"/>
              </a:rPr>
              <a:t>DX(</a:t>
            </a:r>
            <a:r>
              <a:rPr kumimoji="1" lang="ja-JP" altLang="en-US" sz="1000" b="1" u="sng" dirty="0" smtClean="0">
                <a:latin typeface="+mj-lt"/>
              </a:rPr>
              <a:t>キャッシュレス</a:t>
            </a:r>
            <a:r>
              <a:rPr kumimoji="1" lang="ja-JP" altLang="en-US" sz="1000" b="1" u="sng" dirty="0">
                <a:latin typeface="+mj-lt"/>
              </a:rPr>
              <a:t>決済、シェアリングエコノミー</a:t>
            </a:r>
            <a:r>
              <a:rPr kumimoji="1" lang="ja-JP" altLang="en-US" sz="1000" b="1" u="sng" dirty="0" smtClean="0">
                <a:latin typeface="+mj-lt"/>
              </a:rPr>
              <a:t>等</a:t>
            </a:r>
            <a:r>
              <a:rPr kumimoji="1" lang="en-US" altLang="ja-JP" sz="1000" b="1" u="sng" dirty="0" smtClean="0">
                <a:latin typeface="+mj-lt"/>
              </a:rPr>
              <a:t>)</a:t>
            </a:r>
            <a:r>
              <a:rPr kumimoji="1" lang="ja-JP" altLang="en-US" sz="1000" dirty="0" err="1" smtClean="0">
                <a:latin typeface="+mj-lt"/>
              </a:rPr>
              <a:t>、</a:t>
            </a:r>
            <a:r>
              <a:rPr kumimoji="1" lang="ja-JP" altLang="en-US" sz="1000" b="1" u="sng" dirty="0">
                <a:latin typeface="+mj-lt"/>
              </a:rPr>
              <a:t>スマート農林水産業</a:t>
            </a:r>
            <a:r>
              <a:rPr kumimoji="1" lang="ja-JP" altLang="en-US" sz="1000" dirty="0" smtClean="0">
                <a:latin typeface="+mj-lt"/>
              </a:rPr>
              <a:t>、</a:t>
            </a:r>
            <a:r>
              <a:rPr kumimoji="1" lang="ja-JP" altLang="en-US" sz="1000" b="1" u="sng" dirty="0" smtClean="0">
                <a:latin typeface="+mj-lt"/>
              </a:rPr>
              <a:t>観光</a:t>
            </a:r>
            <a:r>
              <a:rPr kumimoji="1" lang="en-US" altLang="ja-JP" sz="1000" b="1" u="sng" dirty="0" smtClean="0">
                <a:latin typeface="+mj-lt"/>
              </a:rPr>
              <a:t>DX(</a:t>
            </a:r>
            <a:r>
              <a:rPr kumimoji="1" lang="ja-JP" altLang="en-US" sz="1000" b="1" u="sng" dirty="0" smtClean="0">
                <a:latin typeface="+mj-lt"/>
              </a:rPr>
              <a:t>観光アプリの活用、決済データを活用したマーケティングの支援等</a:t>
            </a:r>
            <a:r>
              <a:rPr kumimoji="1" lang="en-US" altLang="ja-JP" sz="1000" b="1" u="sng" dirty="0" smtClean="0">
                <a:latin typeface="+mj-lt"/>
              </a:rPr>
              <a:t>)</a:t>
            </a:r>
            <a:r>
              <a:rPr kumimoji="1" lang="ja-JP" altLang="en-US" sz="1000" dirty="0" err="1" smtClean="0">
                <a:latin typeface="+mj-lt"/>
              </a:rPr>
              <a:t>、</a:t>
            </a:r>
            <a:r>
              <a:rPr kumimoji="1" lang="ja-JP" altLang="en-US" sz="1000" b="1" u="sng" dirty="0" smtClean="0">
                <a:latin typeface="+mj-lt"/>
              </a:rPr>
              <a:t>地方</a:t>
            </a:r>
            <a:r>
              <a:rPr kumimoji="1" lang="ja-JP" altLang="en-US" sz="1000" b="1" u="sng" dirty="0">
                <a:latin typeface="+mj-lt"/>
              </a:rPr>
              <a:t>大学を核としたイノベーション</a:t>
            </a:r>
            <a:r>
              <a:rPr kumimoji="1" lang="ja-JP" altLang="en-US" sz="1000" b="1" u="sng" dirty="0" smtClean="0">
                <a:latin typeface="+mj-lt"/>
              </a:rPr>
              <a:t>創出</a:t>
            </a:r>
            <a:r>
              <a:rPr kumimoji="1" lang="en-US" altLang="ja-JP" sz="1000" b="1" u="sng" dirty="0" smtClean="0">
                <a:latin typeface="+mj-lt"/>
              </a:rPr>
              <a:t>(</a:t>
            </a:r>
            <a:r>
              <a:rPr kumimoji="1" lang="ja-JP" altLang="en-US" sz="1000" b="1" u="sng" dirty="0" smtClean="0">
                <a:latin typeface="+mj-lt"/>
              </a:rPr>
              <a:t>産学官連携、</a:t>
            </a:r>
            <a:r>
              <a:rPr kumimoji="1" lang="en-US" altLang="ja-JP" sz="1000" b="1" u="sng" dirty="0">
                <a:latin typeface="+mj-lt"/>
              </a:rPr>
              <a:t/>
            </a:r>
            <a:br>
              <a:rPr kumimoji="1" lang="en-US" altLang="ja-JP" sz="1000" b="1" u="sng" dirty="0">
                <a:latin typeface="+mj-lt"/>
              </a:rPr>
            </a:br>
            <a:r>
              <a:rPr kumimoji="1" lang="ja-JP" altLang="en-US" sz="1000" b="1" u="sng" dirty="0" smtClean="0">
                <a:latin typeface="+mj-lt"/>
              </a:rPr>
              <a:t>オープンイノベーションの促進等</a:t>
            </a:r>
            <a:r>
              <a:rPr kumimoji="1" lang="en-US" altLang="ja-JP" sz="1000" b="1" u="sng" dirty="0" smtClean="0">
                <a:latin typeface="+mj-lt"/>
              </a:rPr>
              <a:t>)</a:t>
            </a:r>
            <a:r>
              <a:rPr kumimoji="1" lang="ja-JP" altLang="en-US" sz="1000" b="1" u="sng" dirty="0" smtClean="0">
                <a:latin typeface="+mj-lt"/>
              </a:rPr>
              <a:t>等</a:t>
            </a:r>
            <a:endParaRPr kumimoji="1" lang="en-US" altLang="ja-JP" sz="1000" b="1" u="sng" dirty="0" smtClean="0">
              <a:latin typeface="+mj-lt"/>
            </a:endParaRPr>
          </a:p>
          <a:p>
            <a:pPr marL="228600" indent="-228600">
              <a:spcBef>
                <a:spcPts val="600"/>
              </a:spcBef>
              <a:buFont typeface="+mj-ea"/>
              <a:buAutoNum type="circleNumDbPlain"/>
            </a:pPr>
            <a:r>
              <a:rPr kumimoji="1" lang="ja-JP" altLang="en-US" sz="1000" dirty="0">
                <a:latin typeface="+mj-lt"/>
              </a:rPr>
              <a:t>人の流れを</a:t>
            </a:r>
            <a:r>
              <a:rPr kumimoji="1" lang="ja-JP" altLang="en-US" sz="1000" dirty="0" smtClean="0">
                <a:latin typeface="+mj-lt"/>
              </a:rPr>
              <a:t>つくる</a:t>
            </a:r>
            <a:r>
              <a:rPr kumimoji="1" lang="en-US" altLang="ja-JP" sz="1000" dirty="0" smtClean="0">
                <a:latin typeface="+mj-lt"/>
              </a:rPr>
              <a:t/>
            </a:r>
            <a:br>
              <a:rPr kumimoji="1" lang="en-US" altLang="ja-JP" sz="1000" dirty="0" smtClean="0">
                <a:latin typeface="+mj-lt"/>
              </a:rPr>
            </a:br>
            <a:r>
              <a:rPr kumimoji="1" lang="ja-JP" altLang="en-US" sz="1000" dirty="0" smtClean="0">
                <a:latin typeface="+mj-lt"/>
              </a:rPr>
              <a:t>「</a:t>
            </a:r>
            <a:r>
              <a:rPr kumimoji="1" lang="ja-JP" altLang="en-US" sz="1000" dirty="0">
                <a:latin typeface="+mj-lt"/>
              </a:rPr>
              <a:t>転職なき移住」の推進（</a:t>
            </a:r>
            <a:r>
              <a:rPr kumimoji="1" lang="en-US" altLang="ja-JP" sz="1000" dirty="0">
                <a:latin typeface="+mj-lt"/>
              </a:rPr>
              <a:t>2024</a:t>
            </a:r>
            <a:r>
              <a:rPr kumimoji="1" lang="ja-JP" altLang="en-US" sz="1000" dirty="0">
                <a:latin typeface="+mj-lt"/>
              </a:rPr>
              <a:t>年度末までにサテライトオフィス等を地方公共団体</a:t>
            </a:r>
            <a:r>
              <a:rPr kumimoji="1" lang="en-US" altLang="ja-JP" sz="1000" dirty="0">
                <a:latin typeface="+mj-lt"/>
              </a:rPr>
              <a:t>1000</a:t>
            </a:r>
            <a:r>
              <a:rPr kumimoji="1" lang="ja-JP" altLang="en-US" sz="1000" dirty="0">
                <a:latin typeface="+mj-lt"/>
              </a:rPr>
              <a:t>団体に設置）、オンライン関係人口の創出</a:t>
            </a:r>
            <a:r>
              <a:rPr kumimoji="1" lang="ja-JP" altLang="en-US" sz="1000" dirty="0" smtClean="0">
                <a:latin typeface="+mj-lt"/>
              </a:rPr>
              <a:t>・拡大、</a:t>
            </a:r>
            <a:r>
              <a:rPr kumimoji="1" lang="en-US" altLang="ja-JP" sz="1000" dirty="0" smtClean="0">
                <a:latin typeface="+mj-lt"/>
              </a:rPr>
              <a:t/>
            </a:r>
            <a:br>
              <a:rPr kumimoji="1" lang="en-US" altLang="ja-JP" sz="1000" dirty="0" smtClean="0">
                <a:latin typeface="+mj-lt"/>
              </a:rPr>
            </a:br>
            <a:r>
              <a:rPr kumimoji="1" lang="ja-JP" altLang="en-US" sz="1000" dirty="0" smtClean="0">
                <a:latin typeface="+mj-lt"/>
              </a:rPr>
              <a:t>二</a:t>
            </a:r>
            <a:r>
              <a:rPr kumimoji="1" lang="ja-JP" altLang="en-US" sz="1000" dirty="0">
                <a:latin typeface="+mj-lt"/>
              </a:rPr>
              <a:t>地域居住等</a:t>
            </a:r>
            <a:r>
              <a:rPr kumimoji="1" lang="ja-JP" altLang="en-US" sz="1000" dirty="0" smtClean="0">
                <a:latin typeface="+mj-lt"/>
              </a:rPr>
              <a:t>の推進</a:t>
            </a:r>
            <a:r>
              <a:rPr kumimoji="1" lang="ja-JP" altLang="en-US" sz="1000" dirty="0">
                <a:latin typeface="+mj-lt"/>
              </a:rPr>
              <a:t>、サテライトキャンパス</a:t>
            </a:r>
            <a:r>
              <a:rPr kumimoji="1" lang="ja-JP" altLang="en-US" sz="1000" dirty="0" smtClean="0">
                <a:latin typeface="+mj-lt"/>
              </a:rPr>
              <a:t>等</a:t>
            </a:r>
            <a:endParaRPr kumimoji="1" lang="en-US" altLang="ja-JP" sz="1000" dirty="0" smtClean="0">
              <a:latin typeface="+mj-lt"/>
            </a:endParaRPr>
          </a:p>
          <a:p>
            <a:pPr marL="228600" indent="-228600">
              <a:spcBef>
                <a:spcPts val="600"/>
              </a:spcBef>
              <a:buFont typeface="+mj-ea"/>
              <a:buAutoNum type="circleNumDbPlain"/>
            </a:pPr>
            <a:r>
              <a:rPr kumimoji="1" lang="ja-JP" altLang="en-US" sz="1000" dirty="0">
                <a:latin typeface="+mj-lt"/>
              </a:rPr>
              <a:t>結婚・出産・子育ての希望を</a:t>
            </a:r>
            <a:r>
              <a:rPr kumimoji="1" lang="ja-JP" altLang="en-US" sz="1000" dirty="0" smtClean="0">
                <a:latin typeface="+mj-lt"/>
              </a:rPr>
              <a:t>かなえる</a:t>
            </a:r>
            <a:r>
              <a:rPr kumimoji="1" lang="en-US" altLang="ja-JP" sz="1000" dirty="0" smtClean="0">
                <a:latin typeface="+mj-lt"/>
              </a:rPr>
              <a:t/>
            </a:r>
            <a:br>
              <a:rPr kumimoji="1" lang="en-US" altLang="ja-JP" sz="1000" dirty="0" smtClean="0">
                <a:latin typeface="+mj-lt"/>
              </a:rPr>
            </a:br>
            <a:r>
              <a:rPr kumimoji="1" lang="ja-JP" altLang="en-US" sz="1000" dirty="0" smtClean="0">
                <a:latin typeface="+mj-lt"/>
              </a:rPr>
              <a:t>母子</a:t>
            </a:r>
            <a:r>
              <a:rPr kumimoji="1" lang="ja-JP" altLang="en-US" sz="1000" dirty="0">
                <a:latin typeface="+mj-lt"/>
              </a:rPr>
              <a:t>オンライン相談、母子健康手帳アプリ、子どもの見守り支援</a:t>
            </a:r>
            <a:r>
              <a:rPr kumimoji="1" lang="ja-JP" altLang="en-US" sz="1000" dirty="0" smtClean="0">
                <a:latin typeface="+mj-lt"/>
              </a:rPr>
              <a:t>等</a:t>
            </a:r>
            <a:endParaRPr kumimoji="1" lang="en-US" altLang="ja-JP" sz="1000" dirty="0" smtClean="0">
              <a:latin typeface="+mj-lt"/>
            </a:endParaRPr>
          </a:p>
          <a:p>
            <a:pPr marL="228600" indent="-228600">
              <a:spcBef>
                <a:spcPts val="600"/>
              </a:spcBef>
              <a:buFont typeface="+mj-ea"/>
              <a:buAutoNum type="circleNumDbPlain"/>
            </a:pPr>
            <a:r>
              <a:rPr kumimoji="1" lang="ja-JP" altLang="en-US" sz="1000" dirty="0">
                <a:latin typeface="+mj-lt"/>
              </a:rPr>
              <a:t>魅力的な地域を</a:t>
            </a:r>
            <a:r>
              <a:rPr kumimoji="1" lang="ja-JP" altLang="en-US" sz="1000" dirty="0" smtClean="0">
                <a:latin typeface="+mj-lt"/>
              </a:rPr>
              <a:t>つくる</a:t>
            </a:r>
            <a:r>
              <a:rPr kumimoji="1" lang="en-US" altLang="ja-JP" sz="1000" dirty="0" smtClean="0">
                <a:latin typeface="+mj-lt"/>
              </a:rPr>
              <a:t/>
            </a:r>
            <a:br>
              <a:rPr kumimoji="1" lang="en-US" altLang="ja-JP" sz="1000" dirty="0" smtClean="0">
                <a:latin typeface="+mj-lt"/>
              </a:rPr>
            </a:br>
            <a:r>
              <a:rPr kumimoji="1" lang="en-US" altLang="ja-JP" sz="1000" b="1" u="sng" dirty="0" smtClean="0">
                <a:latin typeface="+mj-lt"/>
              </a:rPr>
              <a:t>GIGA</a:t>
            </a:r>
            <a:r>
              <a:rPr kumimoji="1" lang="ja-JP" altLang="en-US" sz="1000" b="1" u="sng" dirty="0">
                <a:latin typeface="+mj-lt"/>
              </a:rPr>
              <a:t>スクール・遠隔</a:t>
            </a:r>
            <a:r>
              <a:rPr kumimoji="1" lang="ja-JP" altLang="en-US" sz="1000" b="1" u="sng" dirty="0" smtClean="0">
                <a:latin typeface="+mj-lt"/>
              </a:rPr>
              <a:t>教育</a:t>
            </a:r>
            <a:r>
              <a:rPr kumimoji="1" lang="en-US" altLang="ja-JP" sz="1000" b="1" u="sng" dirty="0" smtClean="0">
                <a:latin typeface="+mj-lt"/>
              </a:rPr>
              <a:t>(</a:t>
            </a:r>
            <a:r>
              <a:rPr kumimoji="1" lang="ja-JP" altLang="en-US" sz="1000" b="1" u="sng" dirty="0" smtClean="0">
                <a:latin typeface="+mj-lt"/>
              </a:rPr>
              <a:t>教育</a:t>
            </a:r>
            <a:r>
              <a:rPr kumimoji="1" lang="en-US" altLang="ja-JP" sz="1000" b="1" u="sng" dirty="0" smtClean="0">
                <a:latin typeface="+mj-lt"/>
              </a:rPr>
              <a:t>DX)</a:t>
            </a:r>
            <a:r>
              <a:rPr kumimoji="1" lang="ja-JP" altLang="en-US" sz="1000" dirty="0" err="1" smtClean="0">
                <a:latin typeface="+mj-lt"/>
              </a:rPr>
              <a:t>、</a:t>
            </a:r>
            <a:r>
              <a:rPr kumimoji="1" lang="ja-JP" altLang="en-US" sz="1000" b="1" u="sng" dirty="0">
                <a:latin typeface="+mj-lt"/>
              </a:rPr>
              <a:t>遠隔医療</a:t>
            </a:r>
            <a:r>
              <a:rPr kumimoji="1" lang="ja-JP" altLang="en-US" sz="1000" dirty="0">
                <a:latin typeface="+mj-lt"/>
              </a:rPr>
              <a:t>、</a:t>
            </a:r>
            <a:r>
              <a:rPr kumimoji="1" lang="ja-JP" altLang="en-US" sz="1000" b="1" u="sng" dirty="0">
                <a:latin typeface="+mj-lt"/>
              </a:rPr>
              <a:t>ドローン物流</a:t>
            </a:r>
            <a:r>
              <a:rPr kumimoji="1" lang="ja-JP" altLang="en-US" sz="1000" dirty="0">
                <a:latin typeface="+mj-lt"/>
              </a:rPr>
              <a:t>、</a:t>
            </a:r>
            <a:r>
              <a:rPr kumimoji="1" lang="ja-JP" altLang="en-US" sz="1000" b="1" u="sng" dirty="0">
                <a:latin typeface="+mj-lt"/>
              </a:rPr>
              <a:t>自動運転</a:t>
            </a:r>
            <a:r>
              <a:rPr kumimoji="1" lang="ja-JP" altLang="en-US" sz="1000" dirty="0">
                <a:latin typeface="+mj-lt"/>
              </a:rPr>
              <a:t>、</a:t>
            </a:r>
            <a:r>
              <a:rPr kumimoji="1" lang="en-US" altLang="ja-JP" sz="1000" b="1" u="sng" dirty="0" err="1">
                <a:latin typeface="+mj-lt"/>
              </a:rPr>
              <a:t>MaaS</a:t>
            </a:r>
            <a:r>
              <a:rPr kumimoji="1" lang="ja-JP" altLang="en-US" sz="1000" dirty="0" err="1">
                <a:latin typeface="+mj-lt"/>
              </a:rPr>
              <a:t>、</a:t>
            </a:r>
            <a:r>
              <a:rPr kumimoji="1" lang="ja-JP" altLang="en-US" sz="1000" b="1" u="sng" dirty="0">
                <a:latin typeface="+mj-lt"/>
              </a:rPr>
              <a:t>インフラ分野の</a:t>
            </a:r>
            <a:r>
              <a:rPr kumimoji="1" lang="en-US" altLang="ja-JP" sz="1000" b="1" u="sng" dirty="0">
                <a:latin typeface="+mj-lt"/>
              </a:rPr>
              <a:t>DX</a:t>
            </a:r>
            <a:r>
              <a:rPr kumimoji="1" lang="ja-JP" altLang="en-US" sz="1000" dirty="0" err="1">
                <a:latin typeface="+mj-lt"/>
              </a:rPr>
              <a:t>、</a:t>
            </a:r>
            <a:r>
              <a:rPr kumimoji="1" lang="en-US" altLang="ja-JP" sz="1000" b="1" u="sng" dirty="0">
                <a:latin typeface="+mj-lt"/>
              </a:rPr>
              <a:t>3D</a:t>
            </a:r>
            <a:r>
              <a:rPr kumimoji="1" lang="ja-JP" altLang="en-US" sz="1000" b="1" u="sng" dirty="0">
                <a:latin typeface="+mj-lt"/>
              </a:rPr>
              <a:t>都市モデル整備・活用</a:t>
            </a:r>
            <a:r>
              <a:rPr kumimoji="1" lang="ja-JP" altLang="en-US" sz="1000" dirty="0" smtClean="0">
                <a:latin typeface="+mj-lt"/>
              </a:rPr>
              <a:t>、</a:t>
            </a:r>
            <a:r>
              <a:rPr kumimoji="1" lang="ja-JP" altLang="en-US" sz="1000" b="1" u="sng" dirty="0" smtClean="0">
                <a:latin typeface="+mj-lt"/>
              </a:rPr>
              <a:t>文化</a:t>
            </a:r>
            <a:r>
              <a:rPr kumimoji="1" lang="ja-JP" altLang="en-US" sz="1000" b="1" u="sng" dirty="0">
                <a:latin typeface="+mj-lt"/>
              </a:rPr>
              <a:t>芸術</a:t>
            </a:r>
            <a:r>
              <a:rPr kumimoji="1" lang="en-US" altLang="ja-JP" sz="1000" b="1" u="sng" dirty="0">
                <a:latin typeface="+mj-lt"/>
              </a:rPr>
              <a:t>DX</a:t>
            </a:r>
            <a:r>
              <a:rPr kumimoji="1" lang="ja-JP" altLang="en-US" sz="1000" dirty="0" err="1" smtClean="0">
                <a:latin typeface="+mj-lt"/>
              </a:rPr>
              <a:t>、</a:t>
            </a:r>
            <a:r>
              <a:rPr kumimoji="1" lang="en-US" altLang="ja-JP" sz="1000" dirty="0" smtClean="0">
                <a:latin typeface="+mj-lt"/>
              </a:rPr>
              <a:t/>
            </a:r>
            <a:br>
              <a:rPr kumimoji="1" lang="en-US" altLang="ja-JP" sz="1000" dirty="0" smtClean="0">
                <a:latin typeface="+mj-lt"/>
              </a:rPr>
            </a:br>
            <a:r>
              <a:rPr kumimoji="1" lang="ja-JP" altLang="en-US" sz="1000" b="1" u="sng" dirty="0" smtClean="0">
                <a:latin typeface="+mj-lt"/>
              </a:rPr>
              <a:t>防災</a:t>
            </a:r>
            <a:r>
              <a:rPr kumimoji="1" lang="en-US" altLang="ja-JP" sz="1000" b="1" u="sng" dirty="0">
                <a:latin typeface="+mj-lt"/>
              </a:rPr>
              <a:t>DX</a:t>
            </a:r>
            <a:r>
              <a:rPr kumimoji="1" lang="ja-JP" altLang="en-US" sz="1000" dirty="0" smtClean="0">
                <a:latin typeface="+mj-lt"/>
              </a:rPr>
              <a:t>等</a:t>
            </a:r>
            <a:endParaRPr kumimoji="1" lang="en-US" altLang="ja-JP" sz="1000" dirty="0" smtClean="0">
              <a:latin typeface="+mj-lt"/>
            </a:endParaRPr>
          </a:p>
          <a:p>
            <a:pPr marL="228600" indent="-228600">
              <a:spcBef>
                <a:spcPts val="600"/>
              </a:spcBef>
              <a:buFont typeface="+mj-ea"/>
              <a:buAutoNum type="circleNumDbPlain"/>
            </a:pPr>
            <a:r>
              <a:rPr kumimoji="1" lang="ja-JP" altLang="en-US" sz="1000" dirty="0">
                <a:latin typeface="+mj-lt"/>
              </a:rPr>
              <a:t>地域の特色を活かした分野横断的な</a:t>
            </a:r>
            <a:r>
              <a:rPr kumimoji="1" lang="ja-JP" altLang="en-US" sz="1000" dirty="0" smtClean="0">
                <a:latin typeface="+mj-lt"/>
              </a:rPr>
              <a:t>支援</a:t>
            </a:r>
            <a:r>
              <a:rPr kumimoji="1" lang="en-US" altLang="ja-JP" sz="1000" dirty="0" smtClean="0">
                <a:latin typeface="+mj-lt"/>
              </a:rPr>
              <a:t/>
            </a:r>
            <a:br>
              <a:rPr kumimoji="1" lang="en-US" altLang="ja-JP" sz="1000" dirty="0" smtClean="0">
                <a:latin typeface="+mj-lt"/>
              </a:rPr>
            </a:br>
            <a:r>
              <a:rPr kumimoji="1" lang="ja-JP" altLang="en-US" sz="1000" dirty="0" smtClean="0">
                <a:latin typeface="+mj-lt"/>
              </a:rPr>
              <a:t>デジタル</a:t>
            </a:r>
            <a:r>
              <a:rPr kumimoji="1" lang="ja-JP" altLang="en-US" sz="1000" dirty="0">
                <a:latin typeface="+mj-lt"/>
              </a:rPr>
              <a:t>田園都市国家構想交付金による支援、スマートシティ関連施策の</a:t>
            </a:r>
            <a:r>
              <a:rPr kumimoji="1" lang="ja-JP" altLang="en-US" sz="1000" dirty="0" smtClean="0">
                <a:latin typeface="+mj-lt"/>
              </a:rPr>
              <a:t>支援</a:t>
            </a:r>
            <a:r>
              <a:rPr kumimoji="1" lang="en-US" altLang="ja-JP" sz="1000" b="1" dirty="0" smtClean="0">
                <a:latin typeface="+mj-lt"/>
              </a:rPr>
              <a:t>(</a:t>
            </a:r>
            <a:r>
              <a:rPr kumimoji="1" lang="ja-JP" altLang="en-US" sz="1000" b="1" u="sng" dirty="0" smtClean="0">
                <a:latin typeface="+mj-lt"/>
              </a:rPr>
              <a:t>地域づくり</a:t>
            </a:r>
            <a:r>
              <a:rPr kumimoji="1" lang="ja-JP" altLang="en-US" sz="1000" b="1" u="sng" dirty="0">
                <a:latin typeface="+mj-lt"/>
              </a:rPr>
              <a:t>・まちづくりを推進するハブと</a:t>
            </a:r>
            <a:r>
              <a:rPr kumimoji="1" lang="ja-JP" altLang="en-US" sz="1000" b="1" u="sng" dirty="0" smtClean="0">
                <a:latin typeface="+mj-lt"/>
              </a:rPr>
              <a:t>なる経営</a:t>
            </a:r>
            <a:r>
              <a:rPr kumimoji="1" lang="ja-JP" altLang="en-US" sz="1000" b="1" u="sng" dirty="0">
                <a:latin typeface="+mj-lt"/>
              </a:rPr>
              <a:t>人材</a:t>
            </a:r>
            <a:r>
              <a:rPr kumimoji="1" lang="ja-JP" altLang="en-US" sz="1000" b="1" u="sng" dirty="0" smtClean="0">
                <a:latin typeface="+mj-lt"/>
              </a:rPr>
              <a:t>を国内</a:t>
            </a:r>
            <a:r>
              <a:rPr kumimoji="1" lang="en-US" altLang="ja-JP" sz="1000" b="1" u="sng" dirty="0">
                <a:latin typeface="+mj-lt"/>
              </a:rPr>
              <a:t>100</a:t>
            </a:r>
            <a:r>
              <a:rPr kumimoji="1" lang="ja-JP" altLang="en-US" sz="1000" b="1" u="sng" dirty="0">
                <a:latin typeface="+mj-lt"/>
              </a:rPr>
              <a:t>地域に</a:t>
            </a:r>
            <a:r>
              <a:rPr kumimoji="1" lang="ja-JP" altLang="en-US" sz="1000" b="1" u="sng" dirty="0" smtClean="0">
                <a:latin typeface="+mj-lt"/>
              </a:rPr>
              <a:t>展開</a:t>
            </a:r>
            <a:r>
              <a:rPr kumimoji="1" lang="en-US" altLang="ja-JP" sz="1000" b="1" u="sng" dirty="0" smtClean="0">
                <a:latin typeface="+mj-lt"/>
              </a:rPr>
              <a:t>)</a:t>
            </a:r>
            <a:r>
              <a:rPr kumimoji="1" lang="ja-JP" altLang="en-US" sz="1000" dirty="0" smtClean="0">
                <a:latin typeface="+mj-lt"/>
              </a:rPr>
              <a:t>等</a:t>
            </a:r>
            <a:endParaRPr kumimoji="1" lang="en-US" altLang="ja-JP" sz="1000" dirty="0" smtClean="0">
              <a:latin typeface="+mj-lt"/>
            </a:endParaRPr>
          </a:p>
        </p:txBody>
      </p:sp>
      <p:sp>
        <p:nvSpPr>
          <p:cNvPr id="50" name="正方形/長方形 49">
            <a:extLst>
              <a:ext uri="{FF2B5EF4-FFF2-40B4-BE49-F238E27FC236}">
                <a16:creationId xmlns:a16="http://schemas.microsoft.com/office/drawing/2014/main" id="{AFB77B43-B226-40C8-8EF1-5A42EBB0FF4C}"/>
              </a:ext>
            </a:extLst>
          </p:cNvPr>
          <p:cNvSpPr/>
          <p:nvPr/>
        </p:nvSpPr>
        <p:spPr>
          <a:xfrm>
            <a:off x="254561" y="4958225"/>
            <a:ext cx="8583443" cy="1808335"/>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54" name="テキスト ボックス 53">
            <a:extLst>
              <a:ext uri="{FF2B5EF4-FFF2-40B4-BE49-F238E27FC236}">
                <a16:creationId xmlns:a16="http://schemas.microsoft.com/office/drawing/2014/main" id="{EBE40337-5FAC-43BE-86DC-EF22BE0A5F1F}"/>
              </a:ext>
            </a:extLst>
          </p:cNvPr>
          <p:cNvSpPr txBox="1"/>
          <p:nvPr/>
        </p:nvSpPr>
        <p:spPr>
          <a:xfrm>
            <a:off x="355780" y="4969840"/>
            <a:ext cx="8468628" cy="1785104"/>
          </a:xfrm>
          <a:prstGeom prst="rect">
            <a:avLst/>
          </a:prstGeom>
          <a:noFill/>
        </p:spPr>
        <p:txBody>
          <a:bodyPr wrap="square" rtlCol="0">
            <a:spAutoFit/>
          </a:bodyPr>
          <a:lstStyle/>
          <a:p>
            <a:pPr marL="171450" indent="-171450">
              <a:spcBef>
                <a:spcPts val="600"/>
              </a:spcBef>
              <a:buFont typeface="Wingdings" panose="05000000000000000000" pitchFamily="2" charset="2"/>
              <a:buChar char="Ø"/>
            </a:pPr>
            <a:r>
              <a:rPr kumimoji="1" lang="ja-JP" altLang="en-US" sz="1000" dirty="0">
                <a:latin typeface="+mj-lt"/>
              </a:rPr>
              <a:t>デジタル田園都市国家構想を支えるハード・ソフトのデジタル基盤</a:t>
            </a:r>
            <a:r>
              <a:rPr kumimoji="1" lang="ja-JP" altLang="en-US" sz="1000" dirty="0" smtClean="0">
                <a:latin typeface="+mj-lt"/>
              </a:rPr>
              <a:t>整備</a:t>
            </a:r>
            <a:r>
              <a:rPr kumimoji="1" lang="en-US" altLang="ja-JP" sz="1000" dirty="0" smtClean="0">
                <a:latin typeface="+mj-lt"/>
              </a:rPr>
              <a:t/>
            </a:r>
            <a:br>
              <a:rPr kumimoji="1" lang="en-US" altLang="ja-JP" sz="1000" dirty="0" smtClean="0">
                <a:latin typeface="+mj-lt"/>
              </a:rPr>
            </a:br>
            <a:r>
              <a:rPr kumimoji="1" lang="ja-JP" altLang="en-US" sz="1000" dirty="0">
                <a:latin typeface="+mj-lt"/>
              </a:rPr>
              <a:t>①</a:t>
            </a:r>
            <a:r>
              <a:rPr kumimoji="1" lang="ja-JP" altLang="en-US" sz="1000" b="1" u="sng" dirty="0">
                <a:latin typeface="+mj-lt"/>
              </a:rPr>
              <a:t>デジタルインフラの</a:t>
            </a:r>
            <a:r>
              <a:rPr kumimoji="1" lang="ja-JP" altLang="en-US" sz="1000" b="1" u="sng" dirty="0" smtClean="0">
                <a:latin typeface="+mj-lt"/>
              </a:rPr>
              <a:t>整備（光ファイバ、５Ｇ等の通信インフラの整備 等）</a:t>
            </a:r>
            <a:r>
              <a:rPr kumimoji="1" lang="ja-JP" altLang="en-US" sz="1000" dirty="0" smtClean="0">
                <a:latin typeface="+mj-lt"/>
              </a:rPr>
              <a:t>　②</a:t>
            </a:r>
            <a:r>
              <a:rPr kumimoji="1" lang="ja-JP" altLang="en-US" sz="1000" dirty="0">
                <a:latin typeface="+mj-lt"/>
              </a:rPr>
              <a:t>マイナンバーカードの普及促進・利活用</a:t>
            </a:r>
            <a:r>
              <a:rPr kumimoji="1" lang="ja-JP" altLang="en-US" sz="1000" dirty="0" smtClean="0">
                <a:latin typeface="+mj-lt"/>
              </a:rPr>
              <a:t>拡大　③</a:t>
            </a:r>
            <a:r>
              <a:rPr kumimoji="1" lang="ja-JP" altLang="en-US" sz="1000" b="1" u="sng" dirty="0">
                <a:latin typeface="+mj-lt"/>
              </a:rPr>
              <a:t>データ連携基盤の</a:t>
            </a:r>
            <a:r>
              <a:rPr kumimoji="1" lang="ja-JP" altLang="en-US" sz="1000" b="1" u="sng" dirty="0" smtClean="0">
                <a:latin typeface="+mj-lt"/>
              </a:rPr>
              <a:t>構築</a:t>
            </a:r>
            <a:r>
              <a:rPr kumimoji="1" lang="en-US" altLang="ja-JP" sz="1000" dirty="0" smtClean="0">
                <a:latin typeface="+mj-lt"/>
              </a:rPr>
              <a:t/>
            </a:r>
            <a:br>
              <a:rPr kumimoji="1" lang="en-US" altLang="ja-JP" sz="1000" dirty="0" smtClean="0">
                <a:latin typeface="+mj-lt"/>
              </a:rPr>
            </a:br>
            <a:r>
              <a:rPr kumimoji="1" lang="ja-JP" altLang="en-US" sz="1000" dirty="0" smtClean="0">
                <a:latin typeface="+mj-lt"/>
              </a:rPr>
              <a:t>④</a:t>
            </a:r>
            <a:r>
              <a:rPr kumimoji="1" lang="en-US" altLang="ja-JP" sz="1000" dirty="0">
                <a:latin typeface="+mj-lt"/>
              </a:rPr>
              <a:t>ICT</a:t>
            </a:r>
            <a:r>
              <a:rPr kumimoji="1" lang="ja-JP" altLang="en-US" sz="1000" dirty="0">
                <a:latin typeface="+mj-lt"/>
              </a:rPr>
              <a:t>の活用による持続可能性と利便性の高い公共交通ネットワークの</a:t>
            </a:r>
            <a:r>
              <a:rPr kumimoji="1" lang="ja-JP" altLang="en-US" sz="1000" dirty="0" smtClean="0">
                <a:latin typeface="+mj-lt"/>
              </a:rPr>
              <a:t>整備　⑤</a:t>
            </a:r>
            <a:r>
              <a:rPr kumimoji="1" lang="ja-JP" altLang="en-US" sz="1000" dirty="0">
                <a:latin typeface="+mj-lt"/>
              </a:rPr>
              <a:t>エネルギーインフラの</a:t>
            </a:r>
            <a:r>
              <a:rPr kumimoji="1" lang="ja-JP" altLang="en-US" sz="1000" dirty="0" smtClean="0">
                <a:latin typeface="+mj-lt"/>
              </a:rPr>
              <a:t>デジタル化（次世代スマートメーターの導入、ダイナミックレイティング技術等の導入等</a:t>
            </a:r>
            <a:endParaRPr kumimoji="1" lang="en-US" altLang="ja-JP" sz="1000" dirty="0" smtClean="0">
              <a:latin typeface="+mj-lt"/>
            </a:endParaRPr>
          </a:p>
          <a:p>
            <a:pPr marL="171450" indent="-171450">
              <a:spcBef>
                <a:spcPts val="600"/>
              </a:spcBef>
              <a:buFont typeface="Wingdings" panose="05000000000000000000" pitchFamily="2" charset="2"/>
              <a:buChar char="Ø"/>
            </a:pPr>
            <a:r>
              <a:rPr kumimoji="1" lang="ja-JP" altLang="en-US" sz="1000" dirty="0">
                <a:latin typeface="+mj-lt"/>
              </a:rPr>
              <a:t>デジタル人材の育成・</a:t>
            </a:r>
            <a:r>
              <a:rPr kumimoji="1" lang="ja-JP" altLang="en-US" sz="1000" dirty="0" smtClean="0">
                <a:latin typeface="+mj-lt"/>
              </a:rPr>
              <a:t>確保</a:t>
            </a:r>
            <a:r>
              <a:rPr kumimoji="1" lang="en-US" altLang="ja-JP" sz="1000" dirty="0" smtClean="0">
                <a:latin typeface="+mj-lt"/>
              </a:rPr>
              <a:t/>
            </a:r>
            <a:br>
              <a:rPr kumimoji="1" lang="en-US" altLang="ja-JP" sz="1000" dirty="0" smtClean="0">
                <a:latin typeface="+mj-lt"/>
              </a:rPr>
            </a:br>
            <a:r>
              <a:rPr kumimoji="1" lang="ja-JP" altLang="en-US" sz="1000" dirty="0">
                <a:latin typeface="+mj-lt"/>
              </a:rPr>
              <a:t>①</a:t>
            </a:r>
            <a:r>
              <a:rPr kumimoji="1" lang="ja-JP" altLang="en-US" sz="1000" b="1" u="sng" dirty="0">
                <a:latin typeface="+mj-lt"/>
              </a:rPr>
              <a:t>デジタル人材育成プラットフォームの</a:t>
            </a:r>
            <a:r>
              <a:rPr kumimoji="1" lang="ja-JP" altLang="en-US" sz="1000" b="1" u="sng" dirty="0" smtClean="0">
                <a:latin typeface="+mj-lt"/>
              </a:rPr>
              <a:t>構築</a:t>
            </a:r>
            <a:r>
              <a:rPr kumimoji="1" lang="en-US" altLang="ja-JP" sz="1000" b="1" u="sng" dirty="0" smtClean="0">
                <a:latin typeface="+mj-lt"/>
              </a:rPr>
              <a:t>(</a:t>
            </a:r>
            <a:r>
              <a:rPr kumimoji="1" lang="ja-JP" altLang="en-US" sz="1000" b="1" u="sng" dirty="0" smtClean="0">
                <a:latin typeface="+mj-lt"/>
              </a:rPr>
              <a:t>「</a:t>
            </a:r>
            <a:r>
              <a:rPr kumimoji="1" lang="en-US" altLang="ja-JP" sz="1000" b="1" u="sng" dirty="0" smtClean="0">
                <a:latin typeface="+mj-lt"/>
              </a:rPr>
              <a:t>DX</a:t>
            </a:r>
            <a:r>
              <a:rPr kumimoji="1" lang="ja-JP" altLang="en-US" sz="1000" b="1" u="sng" dirty="0" smtClean="0">
                <a:latin typeface="+mj-lt"/>
              </a:rPr>
              <a:t>リテラシー標準」の作成、教育コンテンツの</a:t>
            </a:r>
            <a:r>
              <a:rPr kumimoji="1" lang="ja-JP" altLang="en-US" sz="1000" b="1" u="sng" dirty="0">
                <a:latin typeface="+mj-lt"/>
              </a:rPr>
              <a:t>整備</a:t>
            </a:r>
            <a:r>
              <a:rPr kumimoji="1" lang="ja-JP" altLang="en-US" sz="1000" b="1" u="sng" dirty="0" smtClean="0">
                <a:latin typeface="+mj-lt"/>
              </a:rPr>
              <a:t>、実践的な学びの場の提供）等</a:t>
            </a:r>
            <a:r>
              <a:rPr kumimoji="1" lang="en-US" altLang="ja-JP" sz="1000" b="1" u="sng" dirty="0">
                <a:latin typeface="+mj-lt"/>
              </a:rPr>
              <a:t/>
            </a:r>
            <a:br>
              <a:rPr kumimoji="1" lang="en-US" altLang="ja-JP" sz="1000" b="1" u="sng" dirty="0">
                <a:latin typeface="+mj-lt"/>
              </a:rPr>
            </a:br>
            <a:r>
              <a:rPr kumimoji="1" lang="ja-JP" altLang="en-US" sz="1000" dirty="0" smtClean="0">
                <a:latin typeface="+mj-lt"/>
              </a:rPr>
              <a:t>②</a:t>
            </a:r>
            <a:r>
              <a:rPr kumimoji="1" lang="ja-JP" altLang="en-US" sz="1000" b="1" u="sng" dirty="0">
                <a:latin typeface="+mj-lt"/>
              </a:rPr>
              <a:t>職業訓練のデジタル分野の</a:t>
            </a:r>
            <a:r>
              <a:rPr kumimoji="1" lang="ja-JP" altLang="en-US" sz="1000" b="1" u="sng" dirty="0" smtClean="0">
                <a:latin typeface="+mj-lt"/>
              </a:rPr>
              <a:t>重点化</a:t>
            </a:r>
            <a:r>
              <a:rPr kumimoji="1" lang="ja-JP" altLang="en-US" sz="1000" dirty="0" smtClean="0">
                <a:latin typeface="+mj-lt"/>
              </a:rPr>
              <a:t>　③</a:t>
            </a:r>
            <a:r>
              <a:rPr kumimoji="1" lang="ja-JP" altLang="en-US" sz="1000" b="1" u="sng" dirty="0">
                <a:latin typeface="+mj-lt"/>
              </a:rPr>
              <a:t>高等教育機関等におけるデジタル人材の</a:t>
            </a:r>
            <a:r>
              <a:rPr kumimoji="1" lang="ja-JP" altLang="en-US" sz="1000" b="1" u="sng" dirty="0" smtClean="0">
                <a:latin typeface="+mj-lt"/>
              </a:rPr>
              <a:t>育成</a:t>
            </a:r>
            <a:r>
              <a:rPr kumimoji="1" lang="ja-JP" altLang="en-US" sz="1000" b="1" dirty="0" smtClean="0">
                <a:latin typeface="+mj-lt"/>
              </a:rPr>
              <a:t>　</a:t>
            </a:r>
            <a:r>
              <a:rPr kumimoji="1" lang="ja-JP" altLang="en-US" sz="1000" dirty="0" smtClean="0">
                <a:latin typeface="+mj-lt"/>
              </a:rPr>
              <a:t>④</a:t>
            </a:r>
            <a:r>
              <a:rPr kumimoji="1" lang="ja-JP" altLang="en-US" sz="1000" b="1" u="sng" dirty="0">
                <a:latin typeface="+mj-lt"/>
              </a:rPr>
              <a:t>デジタル人材の地域へ</a:t>
            </a:r>
            <a:r>
              <a:rPr kumimoji="1" lang="ja-JP" altLang="en-US" sz="1000" b="1" u="sng" dirty="0" smtClean="0">
                <a:latin typeface="+mj-lt"/>
              </a:rPr>
              <a:t>の還流促進</a:t>
            </a:r>
            <a:endParaRPr kumimoji="1" lang="en-US" altLang="ja-JP" sz="1000" b="1" u="sng" dirty="0" smtClean="0">
              <a:latin typeface="+mj-lt"/>
            </a:endParaRPr>
          </a:p>
          <a:p>
            <a:pPr marL="171450" indent="-171450">
              <a:spcBef>
                <a:spcPts val="600"/>
              </a:spcBef>
              <a:buFont typeface="Wingdings" panose="05000000000000000000" pitchFamily="2" charset="2"/>
              <a:buChar char="Ø"/>
            </a:pPr>
            <a:r>
              <a:rPr kumimoji="1" lang="ja-JP" altLang="en-US" sz="1000" dirty="0">
                <a:latin typeface="+mj-lt"/>
              </a:rPr>
              <a:t>誰一人取り残されないための</a:t>
            </a:r>
            <a:r>
              <a:rPr kumimoji="1" lang="ja-JP" altLang="en-US" sz="1000" dirty="0" smtClean="0">
                <a:latin typeface="+mj-lt"/>
              </a:rPr>
              <a:t>取組</a:t>
            </a:r>
            <a:r>
              <a:rPr kumimoji="1" lang="en-US" altLang="ja-JP" sz="1000" dirty="0" smtClean="0">
                <a:latin typeface="+mj-lt"/>
              </a:rPr>
              <a:t/>
            </a:r>
            <a:br>
              <a:rPr kumimoji="1" lang="en-US" altLang="ja-JP" sz="1000" dirty="0" smtClean="0">
                <a:latin typeface="+mj-lt"/>
              </a:rPr>
            </a:br>
            <a:r>
              <a:rPr kumimoji="1" lang="ja-JP" altLang="en-US" sz="1000" dirty="0">
                <a:latin typeface="+mj-lt"/>
              </a:rPr>
              <a:t>①デジタル推進委員の</a:t>
            </a:r>
            <a:r>
              <a:rPr kumimoji="1" lang="ja-JP" altLang="en-US" sz="1000" dirty="0" smtClean="0">
                <a:latin typeface="+mj-lt"/>
              </a:rPr>
              <a:t>展開　②</a:t>
            </a:r>
            <a:r>
              <a:rPr kumimoji="1" lang="ja-JP" altLang="en-US" sz="1000" dirty="0">
                <a:latin typeface="+mj-lt"/>
              </a:rPr>
              <a:t>デジタル共生社会の</a:t>
            </a:r>
            <a:r>
              <a:rPr kumimoji="1" lang="ja-JP" altLang="en-US" sz="1000" dirty="0" smtClean="0">
                <a:latin typeface="+mj-lt"/>
              </a:rPr>
              <a:t>実現　③</a:t>
            </a:r>
            <a:r>
              <a:rPr kumimoji="1" lang="ja-JP" altLang="en-US" sz="1000" dirty="0">
                <a:latin typeface="+mj-lt"/>
              </a:rPr>
              <a:t>経済的事情等に基づくデジタルデバイドの</a:t>
            </a:r>
            <a:r>
              <a:rPr kumimoji="1" lang="ja-JP" altLang="en-US" sz="1000" dirty="0" smtClean="0">
                <a:latin typeface="+mj-lt"/>
              </a:rPr>
              <a:t>是正　④</a:t>
            </a:r>
            <a:r>
              <a:rPr kumimoji="1" lang="ja-JP" altLang="en-US" sz="1000" dirty="0">
                <a:latin typeface="+mj-lt"/>
              </a:rPr>
              <a:t>利用者視点でのサービスデザイン体制の</a:t>
            </a:r>
            <a:r>
              <a:rPr kumimoji="1" lang="ja-JP" altLang="en-US" sz="1000" dirty="0" smtClean="0">
                <a:latin typeface="+mj-lt"/>
              </a:rPr>
              <a:t>確立</a:t>
            </a:r>
            <a:r>
              <a:rPr kumimoji="1" lang="en-US" altLang="ja-JP" sz="1000" dirty="0" smtClean="0">
                <a:latin typeface="+mj-lt"/>
              </a:rPr>
              <a:t/>
            </a:r>
            <a:br>
              <a:rPr kumimoji="1" lang="en-US" altLang="ja-JP" sz="1000" dirty="0" smtClean="0">
                <a:latin typeface="+mj-lt"/>
              </a:rPr>
            </a:br>
            <a:r>
              <a:rPr kumimoji="1" lang="ja-JP" altLang="en-US" sz="1000" dirty="0" smtClean="0">
                <a:latin typeface="+mj-lt"/>
              </a:rPr>
              <a:t>⑤</a:t>
            </a:r>
            <a:r>
              <a:rPr kumimoji="1" lang="ja-JP" altLang="en-US" sz="1000" dirty="0">
                <a:latin typeface="+mj-lt"/>
              </a:rPr>
              <a:t>「誰一人取り残されない」社会の実現に資する活動の周知・横展開</a:t>
            </a:r>
            <a:endParaRPr kumimoji="1" lang="en-US" altLang="ja-JP" sz="1000" dirty="0" smtClean="0">
              <a:latin typeface="+mj-lt"/>
            </a:endParaRPr>
          </a:p>
        </p:txBody>
      </p:sp>
      <p:sp>
        <p:nvSpPr>
          <p:cNvPr id="3" name="上矢印 2"/>
          <p:cNvSpPr/>
          <p:nvPr/>
        </p:nvSpPr>
        <p:spPr>
          <a:xfrm>
            <a:off x="3995326" y="4753353"/>
            <a:ext cx="1228725" cy="367287"/>
          </a:xfrm>
          <a:prstGeom prst="up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157192" y="1875008"/>
            <a:ext cx="8837552" cy="4944892"/>
          </a:xfrm>
          <a:prstGeom prst="roundRect">
            <a:avLst>
              <a:gd name="adj" fmla="val 1000"/>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dirty="0">
              <a:solidFill>
                <a:schemeClr val="tx1"/>
              </a:solidFill>
            </a:endParaRPr>
          </a:p>
        </p:txBody>
      </p:sp>
      <p:sp>
        <p:nvSpPr>
          <p:cNvPr id="16" name="角丸四角形 15"/>
          <p:cNvSpPr/>
          <p:nvPr/>
        </p:nvSpPr>
        <p:spPr>
          <a:xfrm>
            <a:off x="157192" y="471479"/>
            <a:ext cx="8837552" cy="1272329"/>
          </a:xfrm>
          <a:prstGeom prst="roundRect">
            <a:avLst>
              <a:gd name="adj" fmla="val 2734"/>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dirty="0">
              <a:solidFill>
                <a:schemeClr val="tx1"/>
              </a:solidFill>
            </a:endParaRPr>
          </a:p>
        </p:txBody>
      </p:sp>
      <p:sp>
        <p:nvSpPr>
          <p:cNvPr id="45" name="正方形/長方形 44"/>
          <p:cNvSpPr/>
          <p:nvPr/>
        </p:nvSpPr>
        <p:spPr>
          <a:xfrm>
            <a:off x="254561" y="1795741"/>
            <a:ext cx="2279639" cy="209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構想実現に向けた取組方針</a:t>
            </a:r>
            <a:endParaRPr kumimoji="1" lang="en-US" altLang="ja-JP" sz="1100" dirty="0" smtClean="0"/>
          </a:p>
        </p:txBody>
      </p:sp>
      <p:sp>
        <p:nvSpPr>
          <p:cNvPr id="2" name="正方形/長方形 1"/>
          <p:cNvSpPr/>
          <p:nvPr/>
        </p:nvSpPr>
        <p:spPr>
          <a:xfrm>
            <a:off x="284904" y="370998"/>
            <a:ext cx="1362927" cy="209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基本的な考え方</a:t>
            </a:r>
            <a:endParaRPr kumimoji="1" lang="ja-JP" altLang="en-US" sz="1100" dirty="0"/>
          </a:p>
        </p:txBody>
      </p:sp>
      <p:sp>
        <p:nvSpPr>
          <p:cNvPr id="4" name="スライド番号プレースホルダー 3"/>
          <p:cNvSpPr>
            <a:spLocks noGrp="1"/>
          </p:cNvSpPr>
          <p:nvPr>
            <p:ph type="sldNum" sz="quarter" idx="12"/>
          </p:nvPr>
        </p:nvSpPr>
        <p:spPr>
          <a:xfrm>
            <a:off x="7113083" y="6567783"/>
            <a:ext cx="2057400" cy="365125"/>
          </a:xfrm>
        </p:spPr>
        <p:txBody>
          <a:bodyPr/>
          <a:lstStyle/>
          <a:p>
            <a:fld id="{50F88186-B17D-4CE3-A887-D91699CF601C}" type="slidenum">
              <a:rPr kumimoji="1" lang="ja-JP" altLang="en-US" smtClean="0"/>
              <a:t>12</a:t>
            </a:fld>
            <a:endParaRPr kumimoji="1" lang="ja-JP" altLang="en-US" dirty="0"/>
          </a:p>
        </p:txBody>
      </p:sp>
    </p:spTree>
    <p:extLst>
      <p:ext uri="{BB962C8B-B14F-4D97-AF65-F5344CB8AC3E}">
        <p14:creationId xmlns:p14="http://schemas.microsoft.com/office/powerpoint/2010/main" val="83905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t="7887"/>
          <a:stretch/>
        </p:blipFill>
        <p:spPr>
          <a:xfrm>
            <a:off x="871007" y="1197208"/>
            <a:ext cx="7512032" cy="5189639"/>
          </a:xfrm>
          <a:prstGeom prst="rect">
            <a:avLst/>
          </a:prstGeom>
          <a:ln>
            <a:solidFill>
              <a:schemeClr val="tx1"/>
            </a:solidFill>
          </a:ln>
        </p:spPr>
      </p:pic>
      <p:sp>
        <p:nvSpPr>
          <p:cNvPr id="8" name="正方形/長方形 7"/>
          <p:cNvSpPr/>
          <p:nvPr/>
        </p:nvSpPr>
        <p:spPr>
          <a:xfrm>
            <a:off x="430306" y="3253772"/>
            <a:ext cx="8296836" cy="632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smtClean="0">
              <a:solidFill>
                <a:schemeClr val="tx1"/>
              </a:solidFill>
            </a:endParaRPr>
          </a:p>
        </p:txBody>
      </p:sp>
      <p:sp>
        <p:nvSpPr>
          <p:cNvPr id="9" name="テキスト ボックス 8"/>
          <p:cNvSpPr txBox="1"/>
          <p:nvPr/>
        </p:nvSpPr>
        <p:spPr>
          <a:xfrm>
            <a:off x="2875620" y="6377560"/>
            <a:ext cx="4283643" cy="303046"/>
          </a:xfrm>
          <a:prstGeom prst="rect">
            <a:avLst/>
          </a:prstGeom>
          <a:noFill/>
        </p:spPr>
        <p:txBody>
          <a:bodyPr wrap="none" lIns="36000" tIns="36000" rIns="36000" bIns="36000" rtlCol="0" anchor="ctr" anchorCtr="0">
            <a:noAutofit/>
          </a:bodyPr>
          <a:lstStyle/>
          <a:p>
            <a:r>
              <a:rPr kumimoji="1" lang="ja-JP" altLang="en-US" sz="1400" dirty="0" smtClean="0"/>
              <a:t>出所：内閣府地方創生推進事務局　資料（</a:t>
            </a:r>
            <a:r>
              <a:rPr kumimoji="1" lang="en-US" altLang="ja-JP" sz="1400" dirty="0" smtClean="0"/>
              <a:t>R4.4</a:t>
            </a:r>
            <a:r>
              <a:rPr kumimoji="1" lang="ja-JP" altLang="en-US" sz="1400" dirty="0" smtClean="0"/>
              <a:t>）をもとに加工</a:t>
            </a:r>
            <a:endParaRPr kumimoji="1" lang="ja-JP" altLang="en-US" sz="1400" dirty="0"/>
          </a:p>
        </p:txBody>
      </p:sp>
      <p:sp>
        <p:nvSpPr>
          <p:cNvPr id="10" name="正方形/長方形 9"/>
          <p:cNvSpPr/>
          <p:nvPr/>
        </p:nvSpPr>
        <p:spPr>
          <a:xfrm>
            <a:off x="3084858" y="6604084"/>
            <a:ext cx="5413683" cy="253916"/>
          </a:xfrm>
          <a:prstGeom prst="rect">
            <a:avLst/>
          </a:prstGeom>
        </p:spPr>
        <p:txBody>
          <a:bodyPr wrap="square">
            <a:spAutoFit/>
          </a:bodyPr>
          <a:lstStyle/>
          <a:p>
            <a:r>
              <a:rPr lang="en-US" altLang="ja-JP" sz="1050" dirty="0"/>
              <a:t>https://www.chisou.go.jp/tiiki/kokusentoc/supercity/openlabo/supercity.pdf</a:t>
            </a:r>
            <a:endParaRPr lang="ja-JP" altLang="en-US" sz="1050" dirty="0"/>
          </a:p>
        </p:txBody>
      </p:sp>
      <p:sp>
        <p:nvSpPr>
          <p:cNvPr id="11" name="タイトル 1">
            <a:extLst>
              <a:ext uri="{FF2B5EF4-FFF2-40B4-BE49-F238E27FC236}">
                <a16:creationId xmlns:a16="http://schemas.microsoft.com/office/drawing/2014/main" id="{4D22E58F-4E80-44F2-966E-7C4560094601}"/>
              </a:ext>
            </a:extLst>
          </p:cNvPr>
          <p:cNvSpPr txBox="1">
            <a:spLocks/>
          </p:cNvSpPr>
          <p:nvPr/>
        </p:nvSpPr>
        <p:spPr>
          <a:xfrm>
            <a:off x="344840" y="724814"/>
            <a:ext cx="8208000" cy="4900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pPr marL="285750" indent="-285750">
              <a:buFont typeface="Wingdings" panose="05000000000000000000" pitchFamily="2" charset="2"/>
              <a:buChar char="Ø"/>
            </a:pPr>
            <a:r>
              <a:rPr lang="ja-JP" altLang="en-US" sz="1400" dirty="0" smtClean="0">
                <a:latin typeface="メイリオ" panose="020B0604030504040204" pitchFamily="50" charset="-128"/>
                <a:ea typeface="メイリオ" panose="020B0604030504040204" pitchFamily="50" charset="-128"/>
              </a:rPr>
              <a:t>大阪のスーパーシティは、広域</a:t>
            </a:r>
            <a:r>
              <a:rPr lang="ja-JP" altLang="en-US" sz="1400" dirty="0">
                <a:latin typeface="メイリオ" panose="020B0604030504040204" pitchFamily="50" charset="-128"/>
                <a:ea typeface="メイリオ" panose="020B0604030504040204" pitchFamily="50" charset="-128"/>
              </a:rPr>
              <a:t>データ連携</a:t>
            </a:r>
            <a:r>
              <a:rPr lang="ja-JP" altLang="en-US" sz="1400" dirty="0" smtClean="0">
                <a:latin typeface="メイリオ" panose="020B0604030504040204" pitchFamily="50" charset="-128"/>
                <a:ea typeface="メイリオ" panose="020B0604030504040204" pitchFamily="50" charset="-128"/>
              </a:rPr>
              <a:t>基盤の整備によりモビリティ</a:t>
            </a:r>
            <a:r>
              <a:rPr lang="ja-JP" altLang="en-US" sz="1400" dirty="0">
                <a:latin typeface="メイリオ" panose="020B0604030504040204" pitchFamily="50" charset="-128"/>
                <a:ea typeface="メイリオ" panose="020B0604030504040204" pitchFamily="50" charset="-128"/>
              </a:rPr>
              <a:t>とヘルスケアを柱</a:t>
            </a:r>
            <a:r>
              <a:rPr lang="ja-JP" altLang="en-US" sz="1400" dirty="0" smtClean="0">
                <a:latin typeface="メイリオ" panose="020B0604030504040204" pitchFamily="50" charset="-128"/>
                <a:ea typeface="メイリオ" panose="020B0604030504040204" pitchFamily="50" charset="-128"/>
              </a:rPr>
              <a:t>とする先端的サービスを実現し、万博レガシーの継承をめざす。</a:t>
            </a:r>
            <a:endParaRPr lang="ja-JP" altLang="en-US" sz="1400" dirty="0"/>
          </a:p>
        </p:txBody>
      </p:sp>
      <p:sp>
        <p:nvSpPr>
          <p:cNvPr id="12" name="正方形/長方形 11"/>
          <p:cNvSpPr/>
          <p:nvPr/>
        </p:nvSpPr>
        <p:spPr>
          <a:xfrm>
            <a:off x="3789462" y="1277471"/>
            <a:ext cx="1965879" cy="671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smtClean="0">
              <a:solidFill>
                <a:schemeClr val="tx1"/>
              </a:solidFill>
            </a:endParaRPr>
          </a:p>
        </p:txBody>
      </p:sp>
      <p:sp>
        <p:nvSpPr>
          <p:cNvPr id="13" name="正方形/長方形 12"/>
          <p:cNvSpPr/>
          <p:nvPr/>
        </p:nvSpPr>
        <p:spPr>
          <a:xfrm>
            <a:off x="34084" y="83974"/>
            <a:ext cx="8829513" cy="601383"/>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smtClean="0"/>
              <a:t>大阪府・大阪市の「スーパーシティ構想」の概要 ①</a:t>
            </a:r>
            <a:endParaRPr lang="en-US" altLang="ja-JP" sz="1808" b="1" dirty="0" smtClean="0"/>
          </a:p>
          <a:p>
            <a:pPr>
              <a:lnSpc>
                <a:spcPts val="1800"/>
              </a:lnSpc>
            </a:pPr>
            <a:r>
              <a:rPr lang="ja-JP" altLang="en-US" sz="1808" b="1" dirty="0"/>
              <a:t>　　</a:t>
            </a:r>
            <a:r>
              <a:rPr lang="ja-JP" altLang="en-US" sz="1808" b="1" dirty="0" smtClean="0"/>
              <a:t>　　　</a:t>
            </a:r>
            <a:r>
              <a:rPr lang="ja-JP" altLang="en-US" sz="1600" b="1" dirty="0" smtClean="0"/>
              <a:t>⇒</a:t>
            </a:r>
            <a:r>
              <a:rPr lang="en-US" altLang="ja-JP" sz="1600" b="1" dirty="0" smtClean="0"/>
              <a:t> </a:t>
            </a:r>
            <a:r>
              <a:rPr lang="ja-JP" altLang="en-US" sz="1600" b="1" dirty="0" smtClean="0"/>
              <a:t>全体イメージ</a:t>
            </a:r>
            <a:endParaRPr lang="ja-JP" altLang="en-US" sz="1600" b="1" dirty="0"/>
          </a:p>
        </p:txBody>
      </p:sp>
      <p:sp>
        <p:nvSpPr>
          <p:cNvPr id="2" name="スライド番号プレースホルダー 1"/>
          <p:cNvSpPr>
            <a:spLocks noGrp="1"/>
          </p:cNvSpPr>
          <p:nvPr>
            <p:ph type="sldNum" sz="quarter" idx="12"/>
          </p:nvPr>
        </p:nvSpPr>
        <p:spPr>
          <a:xfrm>
            <a:off x="7106476" y="6586741"/>
            <a:ext cx="2057400" cy="365125"/>
          </a:xfrm>
        </p:spPr>
        <p:txBody>
          <a:bodyPr/>
          <a:lstStyle/>
          <a:p>
            <a:fld id="{50F88186-B17D-4CE3-A887-D91699CF601C}" type="slidenum">
              <a:rPr kumimoji="1" lang="ja-JP" altLang="en-US" smtClean="0"/>
              <a:t>13</a:t>
            </a:fld>
            <a:endParaRPr kumimoji="1" lang="ja-JP" altLang="en-US" dirty="0"/>
          </a:p>
        </p:txBody>
      </p:sp>
    </p:spTree>
    <p:extLst>
      <p:ext uri="{BB962C8B-B14F-4D97-AF65-F5344CB8AC3E}">
        <p14:creationId xmlns:p14="http://schemas.microsoft.com/office/powerpoint/2010/main" val="576865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8704B378-2425-4F90-B333-D9AE63B98CEB}"/>
              </a:ext>
            </a:extLst>
          </p:cNvPr>
          <p:cNvSpPr/>
          <p:nvPr/>
        </p:nvSpPr>
        <p:spPr>
          <a:xfrm>
            <a:off x="615633" y="5239582"/>
            <a:ext cx="7875226" cy="11970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Meiryo UI"/>
              <a:ea typeface="Meiryo UI"/>
              <a:cs typeface="+mn-cs"/>
            </a:endParaRPr>
          </a:p>
        </p:txBody>
      </p:sp>
      <p:sp>
        <p:nvSpPr>
          <p:cNvPr id="14" name="正方形/長方形 13">
            <a:extLst>
              <a:ext uri="{FF2B5EF4-FFF2-40B4-BE49-F238E27FC236}">
                <a16:creationId xmlns:a16="http://schemas.microsoft.com/office/drawing/2014/main" id="{8AE4CD1C-F19D-4A17-B16A-2B4835B7B8A1}"/>
              </a:ext>
            </a:extLst>
          </p:cNvPr>
          <p:cNvSpPr/>
          <p:nvPr/>
        </p:nvSpPr>
        <p:spPr>
          <a:xfrm>
            <a:off x="2155370" y="3977078"/>
            <a:ext cx="6335487" cy="12621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A0BB6917-C1D4-423D-BE8A-6CF740666ACC}"/>
              </a:ext>
            </a:extLst>
          </p:cNvPr>
          <p:cNvSpPr/>
          <p:nvPr/>
        </p:nvSpPr>
        <p:spPr>
          <a:xfrm>
            <a:off x="3693405" y="2727503"/>
            <a:ext cx="4800409" cy="12621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DD1DFFEA-3A9E-499C-B7EE-8D1C3CBC963A}"/>
              </a:ext>
            </a:extLst>
          </p:cNvPr>
          <p:cNvSpPr txBox="1"/>
          <p:nvPr/>
        </p:nvSpPr>
        <p:spPr>
          <a:xfrm>
            <a:off x="721648" y="5692174"/>
            <a:ext cx="7225055" cy="692497"/>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構築機能：基本機能としてのルール、</a:t>
            </a:r>
            <a:r>
              <a:rPr kumimoji="1" lang="en-US" altLang="ja-JP" sz="1300" dirty="0">
                <a:solidFill>
                  <a:prstClr val="black"/>
                </a:solidFill>
                <a:latin typeface="Meiryo UI" panose="020B0604030504040204" pitchFamily="50" charset="-128"/>
                <a:ea typeface="Meiryo UI" panose="020B0604030504040204" pitchFamily="50" charset="-128"/>
              </a:rPr>
              <a:t>ID</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管理、</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ID</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連携、同意管理、認証認可、ポータル</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0"/>
              </a:spcAft>
              <a:buClrTx/>
              <a:buSzTx/>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最低限のデータ連携機能</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300" dirty="0">
                <a:solidFill>
                  <a:prstClr val="black"/>
                </a:solidFill>
                <a:latin typeface="Meiryo UI" panose="020B0604030504040204" pitchFamily="50" charset="-128"/>
                <a:ea typeface="Meiryo UI" panose="020B0604030504040204" pitchFamily="50" charset="-128"/>
              </a:rPr>
              <a:t>分散仲介</a:t>
            </a:r>
            <a:r>
              <a:rPr kumimoji="1" lang="en-US" altLang="ja-JP" sz="1300" dirty="0">
                <a:solidFill>
                  <a:prstClr val="black"/>
                </a:solidFill>
                <a:latin typeface="Meiryo UI" panose="020B0604030504040204" pitchFamily="50" charset="-128"/>
                <a:ea typeface="Meiryo UI" panose="020B0604030504040204" pitchFamily="50" charset="-128"/>
              </a:rPr>
              <a:t>(</a:t>
            </a:r>
            <a:r>
              <a:rPr kumimoji="1" lang="ja-JP" altLang="en-US" sz="1300" dirty="0">
                <a:solidFill>
                  <a:prstClr val="black"/>
                </a:solidFill>
                <a:latin typeface="Meiryo UI" panose="020B0604030504040204" pitchFamily="50" charset="-128"/>
                <a:ea typeface="Meiryo UI" panose="020B0604030504040204" pitchFamily="50" charset="-128"/>
              </a:rPr>
              <a:t>制御・</a:t>
            </a:r>
            <a:r>
              <a:rPr kumimoji="1" lang="en-US" altLang="ja-JP" sz="1300" dirty="0">
                <a:solidFill>
                  <a:prstClr val="black"/>
                </a:solidFill>
                <a:latin typeface="Meiryo UI" panose="020B0604030504040204" pitchFamily="50" charset="-128"/>
                <a:ea typeface="Meiryo UI" panose="020B0604030504040204" pitchFamily="50" charset="-128"/>
              </a:rPr>
              <a:t>)</a:t>
            </a:r>
            <a:r>
              <a:rPr kumimoji="1" lang="ja-JP" altLang="en-US" sz="1300" dirty="0">
                <a:solidFill>
                  <a:prstClr val="black"/>
                </a:solidFill>
                <a:latin typeface="Meiryo UI" panose="020B0604030504040204" pitchFamily="50" charset="-128"/>
                <a:ea typeface="Meiryo UI" panose="020B0604030504040204" pitchFamily="50" charset="-128"/>
              </a:rPr>
              <a:t>、外部データ連携</a:t>
            </a:r>
            <a:r>
              <a:rPr kumimoji="1" lang="en-US" altLang="ja-JP" sz="1300" dirty="0">
                <a:solidFill>
                  <a:prstClr val="black"/>
                </a:solidFill>
                <a:latin typeface="Meiryo UI" panose="020B0604030504040204" pitchFamily="50" charset="-128"/>
                <a:ea typeface="Meiryo UI" panose="020B0604030504040204" pitchFamily="50" charset="-128"/>
              </a:rPr>
              <a:t>(I/F</a:t>
            </a:r>
            <a:r>
              <a:rPr kumimoji="1" lang="ja-JP" altLang="en-US" sz="1300" dirty="0">
                <a:solidFill>
                  <a:prstClr val="black"/>
                </a:solidFill>
                <a:latin typeface="Meiryo UI" panose="020B0604030504040204" pitchFamily="50" charset="-128"/>
                <a:ea typeface="Meiryo UI" panose="020B0604030504040204" pitchFamily="50" charset="-128"/>
              </a:rPr>
              <a:t>標準</a:t>
            </a:r>
            <a:r>
              <a:rPr kumimoji="1" lang="en-US" altLang="ja-JP" sz="1300" dirty="0">
                <a:solidFill>
                  <a:prstClr val="black"/>
                </a:solidFill>
                <a:latin typeface="Meiryo UI" panose="020B0604030504040204" pitchFamily="50" charset="-128"/>
                <a:ea typeface="Meiryo UI" panose="020B0604030504040204" pitchFamily="50" charset="-128"/>
              </a:rPr>
              <a:t>)</a:t>
            </a:r>
            <a:r>
              <a:rPr kumimoji="1" lang="ja-JP" altLang="en-US" sz="1300" dirty="0">
                <a:solidFill>
                  <a:prstClr val="black"/>
                </a:solidFill>
                <a:latin typeface="Meiryo UI" panose="020B0604030504040204" pitchFamily="50" charset="-128"/>
                <a:ea typeface="Meiryo UI" panose="020B0604030504040204" pitchFamily="50" charset="-128"/>
              </a:rPr>
              <a:t>、データカタログ</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サービス：大阪・関西万博との連携事業（ＩＤ一元化／連携）</a:t>
            </a:r>
          </a:p>
        </p:txBody>
      </p:sp>
      <p:sp>
        <p:nvSpPr>
          <p:cNvPr id="17" name="テキスト ボックス 16">
            <a:extLst>
              <a:ext uri="{FF2B5EF4-FFF2-40B4-BE49-F238E27FC236}">
                <a16:creationId xmlns:a16="http://schemas.microsoft.com/office/drawing/2014/main" id="{CF1F0CAE-89EB-4C27-BFCC-A62BC4C61D4B}"/>
              </a:ext>
            </a:extLst>
          </p:cNvPr>
          <p:cNvSpPr txBox="1"/>
          <p:nvPr/>
        </p:nvSpPr>
        <p:spPr>
          <a:xfrm>
            <a:off x="2494030" y="4483189"/>
            <a:ext cx="6117008" cy="692497"/>
          </a:xfrm>
          <a:prstGeom prst="rect">
            <a:avLst/>
          </a:prstGeom>
          <a:noFill/>
        </p:spPr>
        <p:txBody>
          <a:bodyPr wrap="square" rIns="36000"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追加機能：万博連携</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スマート交通、周遊、ヘルスケア</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300" b="0" i="0" u="none"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市町村連携、民間連携</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85750" lvl="0" indent="-285750">
              <a:buFont typeface="Wingdings" panose="05000000000000000000" pitchFamily="2" charset="2"/>
              <a:buChar char="n"/>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サービス：行政サービスや民間サービスの</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高度化 </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kumimoji="1" lang="ja-JP" altLang="en-US" sz="1300" dirty="0">
                <a:solidFill>
                  <a:prstClr val="black"/>
                </a:solidFill>
                <a:latin typeface="Meiryo UI" panose="020B0604030504040204" pitchFamily="50" charset="-128"/>
                <a:ea typeface="Meiryo UI" panose="020B0604030504040204" pitchFamily="50" charset="-128"/>
              </a:rPr>
              <a:t>　</a:t>
            </a:r>
            <a:r>
              <a:rPr kumimoji="1" lang="ja-JP" altLang="en-US" sz="1300" dirty="0" smtClean="0">
                <a:solidFill>
                  <a:prstClr val="black"/>
                </a:solidFill>
                <a:latin typeface="Meiryo UI" panose="020B0604030504040204" pitchFamily="50" charset="-128"/>
                <a:ea typeface="Meiryo UI" panose="020B0604030504040204" pitchFamily="50" charset="-128"/>
              </a:rPr>
              <a:t>　　</a:t>
            </a:r>
            <a:r>
              <a:rPr kumimoji="1" lang="en-US" altLang="ja-JP" sz="1300" dirty="0" smtClean="0">
                <a:solidFill>
                  <a:prstClr val="black"/>
                </a:solidFill>
                <a:latin typeface="Meiryo UI" panose="020B0604030504040204" pitchFamily="50" charset="-128"/>
                <a:ea typeface="Meiryo UI" panose="020B0604030504040204" pitchFamily="50" charset="-128"/>
              </a:rPr>
              <a:t>(</a:t>
            </a:r>
            <a:r>
              <a:rPr kumimoji="1" lang="ja-JP" altLang="en-US" sz="1300" dirty="0">
                <a:solidFill>
                  <a:prstClr val="black"/>
                </a:solidFill>
                <a:latin typeface="Meiryo UI" panose="020B0604030504040204" pitchFamily="50" charset="-128"/>
                <a:ea typeface="Meiryo UI" panose="020B0604030504040204" pitchFamily="50" charset="-128"/>
              </a:rPr>
              <a:t>住民の利便性と生活</a:t>
            </a:r>
            <a:r>
              <a:rPr kumimoji="1" lang="en-US" altLang="ja-JP" sz="1300" dirty="0">
                <a:solidFill>
                  <a:prstClr val="black"/>
                </a:solidFill>
                <a:latin typeface="Meiryo UI" panose="020B0604030504040204" pitchFamily="50" charset="-128"/>
                <a:ea typeface="Meiryo UI" panose="020B0604030504040204" pitchFamily="50" charset="-128"/>
              </a:rPr>
              <a:t>QoL</a:t>
            </a:r>
            <a:r>
              <a:rPr kumimoji="1" lang="ja-JP" altLang="en-US" sz="1300" dirty="0">
                <a:solidFill>
                  <a:prstClr val="black"/>
                </a:solidFill>
                <a:latin typeface="Meiryo UI" panose="020B0604030504040204" pitchFamily="50" charset="-128"/>
                <a:ea typeface="Meiryo UI" panose="020B0604030504040204" pitchFamily="50" charset="-128"/>
              </a:rPr>
              <a:t>向上、行政効率化</a:t>
            </a:r>
            <a:r>
              <a:rPr kumimoji="1" lang="en-US" altLang="ja-JP" sz="1300" dirty="0">
                <a:solidFill>
                  <a:prstClr val="black"/>
                </a:solidFill>
                <a:latin typeface="Meiryo UI" panose="020B0604030504040204" pitchFamily="50" charset="-128"/>
                <a:ea typeface="Meiryo UI" panose="020B0604030504040204" pitchFamily="50" charset="-128"/>
              </a:rPr>
              <a:t>)</a:t>
            </a:r>
            <a:endPar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8CCE5A9-A3D2-49EF-BB20-79C14518F7A3}"/>
              </a:ext>
            </a:extLst>
          </p:cNvPr>
          <p:cNvSpPr txBox="1"/>
          <p:nvPr/>
        </p:nvSpPr>
        <p:spPr>
          <a:xfrm>
            <a:off x="704094" y="5287924"/>
            <a:ext cx="5142755"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ＳＴＥＰ１　スーパーシティの最低限の応募要件を満たす機能</a:t>
            </a:r>
            <a:endPar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45687AA2-2F07-4FAF-8449-5A9D5A100361}"/>
              </a:ext>
            </a:extLst>
          </p:cNvPr>
          <p:cNvSpPr txBox="1"/>
          <p:nvPr/>
        </p:nvSpPr>
        <p:spPr>
          <a:xfrm>
            <a:off x="2313497" y="4038323"/>
            <a:ext cx="5628464"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ＳＴＥＰ２　スーパーシティや万博レガシーを府域に展開できる機能　</a:t>
            </a:r>
          </a:p>
        </p:txBody>
      </p:sp>
      <p:sp>
        <p:nvSpPr>
          <p:cNvPr id="20" name="テキスト ボックス 19">
            <a:extLst>
              <a:ext uri="{FF2B5EF4-FFF2-40B4-BE49-F238E27FC236}">
                <a16:creationId xmlns:a16="http://schemas.microsoft.com/office/drawing/2014/main" id="{9337E10C-7A3A-4377-A4BB-8661AE96045E}"/>
              </a:ext>
            </a:extLst>
          </p:cNvPr>
          <p:cNvSpPr txBox="1"/>
          <p:nvPr/>
        </p:nvSpPr>
        <p:spPr>
          <a:xfrm>
            <a:off x="3693406" y="2788204"/>
            <a:ext cx="4687502" cy="3231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ＳＴＥＰ３　ヘルスケアサービスの実装が可能になる機能</a:t>
            </a:r>
            <a:endParaRPr kumimoji="1" lang="en-US" altLang="ja-JP"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C656367C-06E0-4B0A-9634-BD425E6DBD12}"/>
              </a:ext>
            </a:extLst>
          </p:cNvPr>
          <p:cNvSpPr txBox="1"/>
          <p:nvPr/>
        </p:nvSpPr>
        <p:spPr>
          <a:xfrm>
            <a:off x="3735726" y="3385079"/>
            <a:ext cx="3150221" cy="492443"/>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追加機能：要配慮情報の蓄積・流通、</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サービス：ヘルスケア（健康寿命延伸）</a:t>
            </a:r>
          </a:p>
        </p:txBody>
      </p:sp>
      <p:cxnSp>
        <p:nvCxnSpPr>
          <p:cNvPr id="22" name="直線コネクタ 21">
            <a:extLst>
              <a:ext uri="{FF2B5EF4-FFF2-40B4-BE49-F238E27FC236}">
                <a16:creationId xmlns:a16="http://schemas.microsoft.com/office/drawing/2014/main" id="{E944E2EB-89E5-4342-A23E-EF9F7394C553}"/>
              </a:ext>
            </a:extLst>
          </p:cNvPr>
          <p:cNvCxnSpPr/>
          <p:nvPr/>
        </p:nvCxnSpPr>
        <p:spPr>
          <a:xfrm flipV="1">
            <a:off x="605168" y="1465964"/>
            <a:ext cx="0" cy="375900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811DE3D7-2ECA-438B-A3B6-422DD5B2AE60}"/>
              </a:ext>
            </a:extLst>
          </p:cNvPr>
          <p:cNvCxnSpPr/>
          <p:nvPr/>
        </p:nvCxnSpPr>
        <p:spPr>
          <a:xfrm flipV="1">
            <a:off x="2159584" y="1518323"/>
            <a:ext cx="0" cy="252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C80DF695-6672-494E-8836-C7959CDA3FE0}"/>
              </a:ext>
            </a:extLst>
          </p:cNvPr>
          <p:cNvCxnSpPr/>
          <p:nvPr/>
        </p:nvCxnSpPr>
        <p:spPr>
          <a:xfrm flipV="1">
            <a:off x="3699618" y="1562336"/>
            <a:ext cx="0" cy="1404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A25B644A-30D7-4A4E-9477-8F346890EDED}"/>
              </a:ext>
            </a:extLst>
          </p:cNvPr>
          <p:cNvSpPr txBox="1"/>
          <p:nvPr/>
        </p:nvSpPr>
        <p:spPr>
          <a:xfrm>
            <a:off x="913120" y="1436655"/>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26" name="テキスト ボックス 25">
            <a:extLst>
              <a:ext uri="{FF2B5EF4-FFF2-40B4-BE49-F238E27FC236}">
                <a16:creationId xmlns:a16="http://schemas.microsoft.com/office/drawing/2014/main" id="{ACF3F14B-316F-4C46-B2ED-75C35FA89518}"/>
              </a:ext>
            </a:extLst>
          </p:cNvPr>
          <p:cNvSpPr txBox="1"/>
          <p:nvPr/>
        </p:nvSpPr>
        <p:spPr>
          <a:xfrm>
            <a:off x="2382268" y="1464764"/>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27" name="テキスト ボックス 26">
            <a:extLst>
              <a:ext uri="{FF2B5EF4-FFF2-40B4-BE49-F238E27FC236}">
                <a16:creationId xmlns:a16="http://schemas.microsoft.com/office/drawing/2014/main" id="{4057E033-BE48-42A4-8B65-D71D7355BE15}"/>
              </a:ext>
            </a:extLst>
          </p:cNvPr>
          <p:cNvSpPr txBox="1"/>
          <p:nvPr/>
        </p:nvSpPr>
        <p:spPr>
          <a:xfrm>
            <a:off x="4869648" y="1479205"/>
            <a:ext cx="205697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28" name="テキスト ボックス 27">
            <a:extLst>
              <a:ext uri="{FF2B5EF4-FFF2-40B4-BE49-F238E27FC236}">
                <a16:creationId xmlns:a16="http://schemas.microsoft.com/office/drawing/2014/main" id="{9B46600E-23F1-4D75-BB3A-D62691B6063F}"/>
              </a:ext>
            </a:extLst>
          </p:cNvPr>
          <p:cNvSpPr txBox="1"/>
          <p:nvPr/>
        </p:nvSpPr>
        <p:spPr>
          <a:xfrm>
            <a:off x="721648" y="1772541"/>
            <a:ext cx="1390039"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大阪・関西万博のデータ基盤と繋ぐ基本設計を中心にスタートし、</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年度中に、市町村や民間企業と協議しながら、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「サービス」と「データ」の連携可能性について、さらに具体化。</a:t>
            </a:r>
          </a:p>
        </p:txBody>
      </p:sp>
      <p:sp>
        <p:nvSpPr>
          <p:cNvPr id="29" name="テキスト ボックス 28">
            <a:extLst>
              <a:ext uri="{FF2B5EF4-FFF2-40B4-BE49-F238E27FC236}">
                <a16:creationId xmlns:a16="http://schemas.microsoft.com/office/drawing/2014/main" id="{7B716C84-FA54-4E28-B618-8E33A4CB92D1}"/>
              </a:ext>
            </a:extLst>
          </p:cNvPr>
          <p:cNvSpPr txBox="1"/>
          <p:nvPr/>
        </p:nvSpPr>
        <p:spPr>
          <a:xfrm>
            <a:off x="2313497" y="1744432"/>
            <a:ext cx="1279081"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市町村や企業と連携したサービス構築を行い（２～３事業）</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分野間のデータ連携が可能なシステムに拡張</a:t>
            </a:r>
          </a:p>
        </p:txBody>
      </p:sp>
      <p:cxnSp>
        <p:nvCxnSpPr>
          <p:cNvPr id="30" name="直線コネクタ 29">
            <a:extLst>
              <a:ext uri="{FF2B5EF4-FFF2-40B4-BE49-F238E27FC236}">
                <a16:creationId xmlns:a16="http://schemas.microsoft.com/office/drawing/2014/main" id="{93727052-C6CF-4E95-B81F-C67E4ACAF129}"/>
              </a:ext>
            </a:extLst>
          </p:cNvPr>
          <p:cNvCxnSpPr>
            <a:cxnSpLocks/>
            <a:endCxn id="15" idx="3"/>
          </p:cNvCxnSpPr>
          <p:nvPr/>
        </p:nvCxnSpPr>
        <p:spPr>
          <a:xfrm>
            <a:off x="3679900" y="3343213"/>
            <a:ext cx="4813914" cy="1535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C2A982E6-90E5-4505-806F-E70D3C4E6BC9}"/>
              </a:ext>
            </a:extLst>
          </p:cNvPr>
          <p:cNvCxnSpPr>
            <a:cxnSpLocks/>
          </p:cNvCxnSpPr>
          <p:nvPr/>
        </p:nvCxnSpPr>
        <p:spPr>
          <a:xfrm>
            <a:off x="2159584" y="4361488"/>
            <a:ext cx="6331274"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3CC8ADA3-8303-46B6-911E-5BE1A9D515C5}"/>
              </a:ext>
            </a:extLst>
          </p:cNvPr>
          <p:cNvCxnSpPr>
            <a:cxnSpLocks/>
          </p:cNvCxnSpPr>
          <p:nvPr/>
        </p:nvCxnSpPr>
        <p:spPr>
          <a:xfrm flipV="1">
            <a:off x="615630" y="5615364"/>
            <a:ext cx="7875227" cy="3271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8B513138-C107-4BB3-AA5F-4A4BF1B08E41}"/>
              </a:ext>
            </a:extLst>
          </p:cNvPr>
          <p:cNvSpPr txBox="1"/>
          <p:nvPr/>
        </p:nvSpPr>
        <p:spPr>
          <a:xfrm>
            <a:off x="3745328" y="1847036"/>
            <a:ext cx="47455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要配慮情報（健康データ等）が流通できる機能を付加し、健康寿命の延伸を目指す、スマートヘルスシティを実現</a:t>
            </a:r>
          </a:p>
        </p:txBody>
      </p:sp>
      <p:sp>
        <p:nvSpPr>
          <p:cNvPr id="34" name="テキスト ボックス 33">
            <a:extLst>
              <a:ext uri="{FF2B5EF4-FFF2-40B4-BE49-F238E27FC236}">
                <a16:creationId xmlns:a16="http://schemas.microsoft.com/office/drawing/2014/main" id="{3D3B6061-F118-4122-987F-2EA451E65CA2}"/>
              </a:ext>
            </a:extLst>
          </p:cNvPr>
          <p:cNvSpPr txBox="1"/>
          <p:nvPr/>
        </p:nvSpPr>
        <p:spPr>
          <a:xfrm>
            <a:off x="530704" y="743585"/>
            <a:ext cx="8856000"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t>３</a:t>
            </a:r>
            <a:r>
              <a:rPr kumimoji="1" lang="en-US" altLang="ja-JP" sz="1400" dirty="0"/>
              <a:t>STEP</a:t>
            </a:r>
            <a:r>
              <a:rPr kumimoji="1" lang="ja-JP" altLang="en-US" sz="1400" dirty="0"/>
              <a:t>で広域かつ万博レガシー継承を担うデータ連携基盤（インフラ）に成長させる計画。</a:t>
            </a:r>
            <a:endParaRPr kumimoji="1" lang="en-US" altLang="ja-JP" sz="1400" dirty="0"/>
          </a:p>
          <a:p>
            <a:pPr marL="285750" indent="-285750">
              <a:buFont typeface="Arial" panose="020B0604020202020204" pitchFamily="34" charset="0"/>
              <a:buChar char="•"/>
            </a:pPr>
            <a:r>
              <a:rPr kumimoji="1" lang="ja-JP" altLang="en-US" sz="1400" dirty="0"/>
              <a:t>来年度は</a:t>
            </a:r>
            <a:r>
              <a:rPr kumimoji="1" lang="en-US" altLang="ja-JP" sz="1400" dirty="0"/>
              <a:t>STEP1</a:t>
            </a:r>
            <a:r>
              <a:rPr kumimoji="1" lang="ja-JP" altLang="en-US" sz="1400" dirty="0"/>
              <a:t>の基盤実装と</a:t>
            </a:r>
            <a:r>
              <a:rPr kumimoji="1" lang="en-US" altLang="ja-JP" sz="1400" dirty="0"/>
              <a:t>STEP2</a:t>
            </a:r>
            <a:r>
              <a:rPr kumimoji="1" lang="ja-JP" altLang="en-US" sz="1400" dirty="0"/>
              <a:t>のサービス企画が中心となる。</a:t>
            </a:r>
            <a:endParaRPr kumimoji="1" lang="en-US" altLang="ja-JP" sz="1400" dirty="0"/>
          </a:p>
        </p:txBody>
      </p:sp>
      <p:sp>
        <p:nvSpPr>
          <p:cNvPr id="35" name="テキスト ボックス 34">
            <a:extLst>
              <a:ext uri="{FF2B5EF4-FFF2-40B4-BE49-F238E27FC236}">
                <a16:creationId xmlns:a16="http://schemas.microsoft.com/office/drawing/2014/main" id="{4D11D1F9-2980-4926-92A9-A46C3064941C}"/>
              </a:ext>
            </a:extLst>
          </p:cNvPr>
          <p:cNvSpPr txBox="1"/>
          <p:nvPr/>
        </p:nvSpPr>
        <p:spPr>
          <a:xfrm>
            <a:off x="4911031" y="3037691"/>
            <a:ext cx="2504212" cy="307777"/>
          </a:xfrm>
          <a:prstGeom prst="rect">
            <a:avLst/>
          </a:prstGeom>
          <a:noFill/>
        </p:spPr>
        <p:txBody>
          <a:bodyPr wrap="none" rtlCol="0">
            <a:spAutoFit/>
          </a:bodyPr>
          <a:lstStyle/>
          <a:p>
            <a:r>
              <a:rPr kumimoji="1" lang="en-US" altLang="ja-JP" sz="1400" dirty="0"/>
              <a:t>(</a:t>
            </a:r>
            <a:r>
              <a:rPr kumimoji="1" lang="ja-JP" altLang="en-US" sz="1400" dirty="0"/>
              <a:t>デジタル通貨、決済なども検討</a:t>
            </a:r>
            <a:r>
              <a:rPr kumimoji="1" lang="en-US" altLang="ja-JP" sz="1400" dirty="0"/>
              <a:t>)</a:t>
            </a:r>
            <a:endParaRPr kumimoji="1" lang="ja-JP" altLang="en-US" sz="1400" dirty="0"/>
          </a:p>
        </p:txBody>
      </p:sp>
      <p:sp>
        <p:nvSpPr>
          <p:cNvPr id="37" name="正方形/長方形 36"/>
          <p:cNvSpPr/>
          <p:nvPr/>
        </p:nvSpPr>
        <p:spPr>
          <a:xfrm>
            <a:off x="34084" y="83974"/>
            <a:ext cx="8829513" cy="601383"/>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smtClean="0"/>
              <a:t>大阪府・大阪市の「スーパーシティ構想」の概要 ②</a:t>
            </a:r>
            <a:endParaRPr lang="en-US" altLang="ja-JP" sz="1808" b="1" dirty="0" smtClean="0"/>
          </a:p>
          <a:p>
            <a:pPr>
              <a:lnSpc>
                <a:spcPts val="1800"/>
              </a:lnSpc>
            </a:pPr>
            <a:r>
              <a:rPr lang="ja-JP" altLang="en-US" sz="1808" b="1" dirty="0"/>
              <a:t>　　</a:t>
            </a:r>
            <a:r>
              <a:rPr lang="ja-JP" altLang="en-US" sz="1808" b="1" dirty="0" smtClean="0"/>
              <a:t>　　　</a:t>
            </a:r>
            <a:r>
              <a:rPr lang="ja-JP" altLang="en-US" sz="1600" b="1" dirty="0" smtClean="0"/>
              <a:t>⇒</a:t>
            </a:r>
            <a:r>
              <a:rPr lang="en-US" altLang="ja-JP" sz="1600" b="1" dirty="0" smtClean="0"/>
              <a:t> </a:t>
            </a:r>
            <a:r>
              <a:rPr lang="ja-JP" altLang="en-US" sz="1600" b="1" dirty="0" smtClean="0"/>
              <a:t>大阪</a:t>
            </a:r>
            <a:r>
              <a:rPr lang="ja-JP" altLang="en-US" sz="1600" b="1" dirty="0"/>
              <a:t>広域データ連携基盤 </a:t>
            </a:r>
            <a:r>
              <a:rPr lang="en-US" altLang="ja-JP" sz="1600" b="1" dirty="0"/>
              <a:t>【ORDEN】</a:t>
            </a:r>
            <a:r>
              <a:rPr lang="ja-JP" altLang="en-US" sz="1600" b="1" dirty="0"/>
              <a:t>」の整備ロードマップ（案</a:t>
            </a:r>
            <a:r>
              <a:rPr lang="ja-JP" altLang="en-US" sz="1600" b="1" dirty="0" smtClean="0"/>
              <a:t>）</a:t>
            </a:r>
            <a:endParaRPr lang="ja-JP" altLang="en-US" sz="1600" b="1" dirty="0"/>
          </a:p>
        </p:txBody>
      </p:sp>
      <p:sp>
        <p:nvSpPr>
          <p:cNvPr id="2" name="スライド番号プレースホルダー 1"/>
          <p:cNvSpPr>
            <a:spLocks noGrp="1"/>
          </p:cNvSpPr>
          <p:nvPr>
            <p:ph type="sldNum" sz="quarter" idx="12"/>
          </p:nvPr>
        </p:nvSpPr>
        <p:spPr>
          <a:xfrm>
            <a:off x="7086600" y="6551907"/>
            <a:ext cx="2057400" cy="365125"/>
          </a:xfrm>
        </p:spPr>
        <p:txBody>
          <a:bodyPr/>
          <a:lstStyle/>
          <a:p>
            <a:fld id="{50F88186-B17D-4CE3-A887-D91699CF601C}" type="slidenum">
              <a:rPr kumimoji="1" lang="ja-JP" altLang="en-US" smtClean="0"/>
              <a:t>14</a:t>
            </a:fld>
            <a:endParaRPr kumimoji="1" lang="ja-JP" altLang="en-US" dirty="0"/>
          </a:p>
        </p:txBody>
      </p:sp>
    </p:spTree>
    <p:extLst>
      <p:ext uri="{BB962C8B-B14F-4D97-AF65-F5344CB8AC3E}">
        <p14:creationId xmlns:p14="http://schemas.microsoft.com/office/powerpoint/2010/main" val="171699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CF2FC03A-1515-450E-AB82-DD2F431F924A}"/>
              </a:ext>
            </a:extLst>
          </p:cNvPr>
          <p:cNvSpPr/>
          <p:nvPr/>
        </p:nvSpPr>
        <p:spPr>
          <a:xfrm>
            <a:off x="6300544" y="783999"/>
            <a:ext cx="2641350" cy="5653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38" name="正方形/長方形 37">
            <a:extLst>
              <a:ext uri="{FF2B5EF4-FFF2-40B4-BE49-F238E27FC236}">
                <a16:creationId xmlns:a16="http://schemas.microsoft.com/office/drawing/2014/main" id="{6385BC16-AC1E-4DC2-9609-F94E7AC20A04}"/>
              </a:ext>
            </a:extLst>
          </p:cNvPr>
          <p:cNvSpPr/>
          <p:nvPr/>
        </p:nvSpPr>
        <p:spPr>
          <a:xfrm>
            <a:off x="6307858" y="5242988"/>
            <a:ext cx="2511159" cy="1015663"/>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街中にポートが存在する日常モビリティ</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主要駅やビルの屋上（</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ポート・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ポート）、コンビニの駐車場、ウォーターフロントなど、市街地のあらゆる場所にポートが存在し、日常使いのモビリティとして空飛ぶクルマが普及</a:t>
            </a:r>
          </a:p>
        </p:txBody>
      </p:sp>
      <p:sp>
        <p:nvSpPr>
          <p:cNvPr id="39" name="正方形/長方形 38">
            <a:extLst>
              <a:ext uri="{FF2B5EF4-FFF2-40B4-BE49-F238E27FC236}">
                <a16:creationId xmlns:a16="http://schemas.microsoft.com/office/drawing/2014/main" id="{AFB77B43-B226-40C8-8EF1-5A42EBB0FF4C}"/>
              </a:ext>
            </a:extLst>
          </p:cNvPr>
          <p:cNvSpPr/>
          <p:nvPr/>
        </p:nvSpPr>
        <p:spPr>
          <a:xfrm>
            <a:off x="921897" y="783998"/>
            <a:ext cx="2563690" cy="5726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cxnSp>
        <p:nvCxnSpPr>
          <p:cNvPr id="40" name="直線コネクタ 39">
            <a:extLst>
              <a:ext uri="{FF2B5EF4-FFF2-40B4-BE49-F238E27FC236}">
                <a16:creationId xmlns:a16="http://schemas.microsoft.com/office/drawing/2014/main" id="{32C0A66D-FA68-4F91-80E5-0CDB6C27818D}"/>
              </a:ext>
            </a:extLst>
          </p:cNvPr>
          <p:cNvCxnSpPr>
            <a:cxnSpLocks/>
          </p:cNvCxnSpPr>
          <p:nvPr/>
        </p:nvCxnSpPr>
        <p:spPr>
          <a:xfrm>
            <a:off x="178255" y="3914296"/>
            <a:ext cx="867943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65F3D3B6-EEA5-43E2-98B6-D4159C7606DF}"/>
              </a:ext>
            </a:extLst>
          </p:cNvPr>
          <p:cNvSpPr/>
          <p:nvPr/>
        </p:nvSpPr>
        <p:spPr>
          <a:xfrm>
            <a:off x="178256" y="1303725"/>
            <a:ext cx="314590" cy="2531901"/>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陸のモビリティ</a:t>
            </a:r>
          </a:p>
        </p:txBody>
      </p:sp>
      <p:sp>
        <p:nvSpPr>
          <p:cNvPr id="42" name="正方形/長方形 41">
            <a:extLst>
              <a:ext uri="{FF2B5EF4-FFF2-40B4-BE49-F238E27FC236}">
                <a16:creationId xmlns:a16="http://schemas.microsoft.com/office/drawing/2014/main" id="{76A1A3A0-4FB2-4ACB-985C-C3002EEA5AFD}"/>
              </a:ext>
            </a:extLst>
          </p:cNvPr>
          <p:cNvSpPr/>
          <p:nvPr/>
        </p:nvSpPr>
        <p:spPr>
          <a:xfrm>
            <a:off x="178256" y="3969395"/>
            <a:ext cx="314590" cy="253208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空のモビリティ</a:t>
            </a:r>
          </a:p>
        </p:txBody>
      </p:sp>
      <p:sp>
        <p:nvSpPr>
          <p:cNvPr id="43" name="正方形/長方形 42">
            <a:extLst>
              <a:ext uri="{FF2B5EF4-FFF2-40B4-BE49-F238E27FC236}">
                <a16:creationId xmlns:a16="http://schemas.microsoft.com/office/drawing/2014/main" id="{1FC4F3EF-A95D-4D7A-9A59-23CD8ED8D7F1}"/>
              </a:ext>
            </a:extLst>
          </p:cNvPr>
          <p:cNvSpPr/>
          <p:nvPr/>
        </p:nvSpPr>
        <p:spPr>
          <a:xfrm>
            <a:off x="546746" y="1303725"/>
            <a:ext cx="339498" cy="1055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a:t>
            </a:r>
            <a:endParaRPr kumimoji="1" lang="en-US" altLang="ja-JP"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イメージ</a:t>
            </a:r>
          </a:p>
        </p:txBody>
      </p:sp>
      <p:sp>
        <p:nvSpPr>
          <p:cNvPr id="44" name="正方形/長方形 43">
            <a:extLst>
              <a:ext uri="{FF2B5EF4-FFF2-40B4-BE49-F238E27FC236}">
                <a16:creationId xmlns:a16="http://schemas.microsoft.com/office/drawing/2014/main" id="{9CDB3785-1ED1-4097-BEF7-BD116B0CFDD1}"/>
              </a:ext>
            </a:extLst>
          </p:cNvPr>
          <p:cNvSpPr/>
          <p:nvPr/>
        </p:nvSpPr>
        <p:spPr>
          <a:xfrm>
            <a:off x="546746" y="2398478"/>
            <a:ext cx="339498" cy="1436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sp>
        <p:nvSpPr>
          <p:cNvPr id="45" name="正方形/長方形 44">
            <a:extLst>
              <a:ext uri="{FF2B5EF4-FFF2-40B4-BE49-F238E27FC236}">
                <a16:creationId xmlns:a16="http://schemas.microsoft.com/office/drawing/2014/main" id="{E3C5DACC-924A-4B3F-9155-DE11606EED7C}"/>
              </a:ext>
            </a:extLst>
          </p:cNvPr>
          <p:cNvSpPr/>
          <p:nvPr/>
        </p:nvSpPr>
        <p:spPr>
          <a:xfrm>
            <a:off x="546746" y="3979207"/>
            <a:ext cx="339498" cy="1055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a:t>
            </a:r>
            <a:endParaRPr kumimoji="1" lang="en-US" altLang="ja-JP"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イメージ</a:t>
            </a:r>
          </a:p>
        </p:txBody>
      </p:sp>
      <p:sp>
        <p:nvSpPr>
          <p:cNvPr id="46" name="正方形/長方形 45">
            <a:extLst>
              <a:ext uri="{FF2B5EF4-FFF2-40B4-BE49-F238E27FC236}">
                <a16:creationId xmlns:a16="http://schemas.microsoft.com/office/drawing/2014/main" id="{1123F9A0-12FD-4374-994B-EAADE8270F8D}"/>
              </a:ext>
            </a:extLst>
          </p:cNvPr>
          <p:cNvSpPr/>
          <p:nvPr/>
        </p:nvSpPr>
        <p:spPr>
          <a:xfrm>
            <a:off x="546746" y="5073960"/>
            <a:ext cx="339498" cy="1436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pic>
        <p:nvPicPr>
          <p:cNvPr id="47" name="図 46">
            <a:extLst>
              <a:ext uri="{FF2B5EF4-FFF2-40B4-BE49-F238E27FC236}">
                <a16:creationId xmlns:a16="http://schemas.microsoft.com/office/drawing/2014/main" id="{7CE49C76-4B46-463C-B544-EC7C2511E13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323167" y="1637784"/>
            <a:ext cx="906120" cy="678536"/>
          </a:xfrm>
          <a:prstGeom prst="rect">
            <a:avLst/>
          </a:prstGeom>
        </p:spPr>
      </p:pic>
      <p:sp>
        <p:nvSpPr>
          <p:cNvPr id="48" name="テキスト ボックス 47">
            <a:extLst>
              <a:ext uri="{FF2B5EF4-FFF2-40B4-BE49-F238E27FC236}">
                <a16:creationId xmlns:a16="http://schemas.microsoft.com/office/drawing/2014/main" id="{1DFDA765-843C-4BAD-90BF-4159089B57D9}"/>
              </a:ext>
            </a:extLst>
          </p:cNvPr>
          <p:cNvSpPr txBox="1"/>
          <p:nvPr/>
        </p:nvSpPr>
        <p:spPr>
          <a:xfrm>
            <a:off x="1172013" y="3961740"/>
            <a:ext cx="197265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＜ドローン・コンストラクション＞</a:t>
            </a:r>
          </a:p>
        </p:txBody>
      </p:sp>
      <p:sp>
        <p:nvSpPr>
          <p:cNvPr id="49" name="テキスト ボックス 48">
            <a:extLst>
              <a:ext uri="{FF2B5EF4-FFF2-40B4-BE49-F238E27FC236}">
                <a16:creationId xmlns:a16="http://schemas.microsoft.com/office/drawing/2014/main" id="{D5AB124F-D60B-4179-A52E-26463FFD09D6}"/>
              </a:ext>
            </a:extLst>
          </p:cNvPr>
          <p:cNvSpPr txBox="1"/>
          <p:nvPr/>
        </p:nvSpPr>
        <p:spPr>
          <a:xfrm>
            <a:off x="852421" y="1292043"/>
            <a:ext cx="2773843"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＜自動運転車</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1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での</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貨客混載＞</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a:extLst>
              <a:ext uri="{FF2B5EF4-FFF2-40B4-BE49-F238E27FC236}">
                <a16:creationId xmlns:a16="http://schemas.microsoft.com/office/drawing/2014/main" id="{02D6A1FC-6C56-4391-A3E8-F8A0CEC3C031}"/>
              </a:ext>
            </a:extLst>
          </p:cNvPr>
          <p:cNvSpPr/>
          <p:nvPr/>
        </p:nvSpPr>
        <p:spPr>
          <a:xfrm>
            <a:off x="921898" y="2456932"/>
            <a:ext cx="2599341" cy="1292662"/>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貨客混載・ライドシェア</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作業員用シャトルバスで貨客混載することで工事資材や弁当等の運送を効率化</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ja-JP" sz="1100" b="0" i="0" u="none" strike="noStrike" kern="1200" cap="none" spc="0" normalizeH="0" baseline="0" noProof="0" dirty="0">
                <a:ln>
                  <a:noFill/>
                </a:ln>
                <a:solidFill>
                  <a:prstClr val="black"/>
                </a:solidFill>
                <a:effectLst/>
                <a:uLnTx/>
                <a:uFillTx/>
                <a:latin typeface="Meiryo UI"/>
                <a:ea typeface="Meiryo UI"/>
                <a:cs typeface="+mn-cs"/>
              </a:rPr>
              <a:t>ライドシェアによる夢洲工事の交通量削減</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シャトルバスの自動運転化</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レベル２での自動運転走行を大型第一種免許で可能にし、輸送効率を向上</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1" name="図 50">
            <a:extLst>
              <a:ext uri="{FF2B5EF4-FFF2-40B4-BE49-F238E27FC236}">
                <a16:creationId xmlns:a16="http://schemas.microsoft.com/office/drawing/2014/main" id="{9746DCE2-7983-489E-B781-BDE18A76CE4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58491" y="4182399"/>
            <a:ext cx="1477895" cy="900000"/>
          </a:xfrm>
          <a:prstGeom prst="rect">
            <a:avLst/>
          </a:prstGeom>
          <a:effectLst>
            <a:softEdge rad="31750"/>
          </a:effectLst>
        </p:spPr>
      </p:pic>
      <p:sp>
        <p:nvSpPr>
          <p:cNvPr id="52" name="テキスト ボックス 51">
            <a:extLst>
              <a:ext uri="{FF2B5EF4-FFF2-40B4-BE49-F238E27FC236}">
                <a16:creationId xmlns:a16="http://schemas.microsoft.com/office/drawing/2014/main" id="{FF84523F-27B2-450E-87B1-F83FD921E991}"/>
              </a:ext>
            </a:extLst>
          </p:cNvPr>
          <p:cNvSpPr txBox="1"/>
          <p:nvPr/>
        </p:nvSpPr>
        <p:spPr>
          <a:xfrm>
            <a:off x="3534793" y="1304548"/>
            <a:ext cx="2791495"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＜自動運転車</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レベル４</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の実装＞</a:t>
            </a:r>
          </a:p>
        </p:txBody>
      </p:sp>
      <p:sp>
        <p:nvSpPr>
          <p:cNvPr id="53" name="正方形/長方形 52">
            <a:extLst>
              <a:ext uri="{FF2B5EF4-FFF2-40B4-BE49-F238E27FC236}">
                <a16:creationId xmlns:a16="http://schemas.microsoft.com/office/drawing/2014/main" id="{2EC693F1-519F-4A4E-B958-D0C12F22BF3A}"/>
              </a:ext>
            </a:extLst>
          </p:cNvPr>
          <p:cNvSpPr/>
          <p:nvPr/>
        </p:nvSpPr>
        <p:spPr>
          <a:xfrm>
            <a:off x="932316" y="5252145"/>
            <a:ext cx="2553271" cy="1184940"/>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ドローンによる夢洲開発の円滑化</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夢洲開発における工事の円滑な進捗と安全管理のためにドローンを最大限に活用</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ドローンによる資材等の運搬、作業現場域内の高所等への資材配送</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ドローンを活用した測量・工事管理</a:t>
            </a:r>
          </a:p>
          <a:p>
            <a:pPr marL="228600" marR="0" lvl="0" indent="-228600" algn="l" defTabSz="457200" rtl="0" eaLnBrk="1" fontAlgn="auto" latinLnBrk="0" hangingPunct="1">
              <a:lnSpc>
                <a:spcPct val="100000"/>
              </a:lnSpc>
              <a:spcBef>
                <a:spcPts val="0"/>
              </a:spcBef>
              <a:spcAft>
                <a:spcPts val="0"/>
              </a:spcAft>
              <a:buClrTx/>
              <a:buSzTx/>
              <a:buFont typeface="+mj-ea"/>
              <a:buAutoNum type="circleNumDbPlain"/>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ドローンによる建設現場の見守り</a:t>
            </a:r>
          </a:p>
        </p:txBody>
      </p:sp>
      <p:sp>
        <p:nvSpPr>
          <p:cNvPr id="54" name="正方形/長方形 53">
            <a:extLst>
              <a:ext uri="{FF2B5EF4-FFF2-40B4-BE49-F238E27FC236}">
                <a16:creationId xmlns:a16="http://schemas.microsoft.com/office/drawing/2014/main" id="{69B9E415-8555-4770-9920-B25161B05EFD}"/>
              </a:ext>
            </a:extLst>
          </p:cNvPr>
          <p:cNvSpPr/>
          <p:nvPr/>
        </p:nvSpPr>
        <p:spPr>
          <a:xfrm>
            <a:off x="3540884" y="2559793"/>
            <a:ext cx="2750053" cy="1292662"/>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自動運転／万博アクセス</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主要駅から万博会場へのアクセスを、車内観光案内やレベル４の完全自動運転化で楽しく輸送</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自動運転／万博会場内</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広大な万博会場内の移動を、自動運転車により手軽に楽しく移動</a:t>
            </a:r>
          </a:p>
        </p:txBody>
      </p:sp>
      <p:sp>
        <p:nvSpPr>
          <p:cNvPr id="55" name="テキスト ボックス 54">
            <a:extLst>
              <a:ext uri="{FF2B5EF4-FFF2-40B4-BE49-F238E27FC236}">
                <a16:creationId xmlns:a16="http://schemas.microsoft.com/office/drawing/2014/main" id="{94507F45-4F29-42D8-BF3C-8893432300C1}"/>
              </a:ext>
            </a:extLst>
          </p:cNvPr>
          <p:cNvSpPr txBox="1"/>
          <p:nvPr/>
        </p:nvSpPr>
        <p:spPr>
          <a:xfrm>
            <a:off x="3351842" y="3961740"/>
            <a:ext cx="3014473"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＜日本初の空飛ぶクルマの社会実装＞</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テキスト ボックス 55">
            <a:extLst>
              <a:ext uri="{FF2B5EF4-FFF2-40B4-BE49-F238E27FC236}">
                <a16:creationId xmlns:a16="http://schemas.microsoft.com/office/drawing/2014/main" id="{C2CD17B0-5FD9-49E6-B433-E1C8D61E4652}"/>
              </a:ext>
            </a:extLst>
          </p:cNvPr>
          <p:cNvSpPr txBox="1"/>
          <p:nvPr/>
        </p:nvSpPr>
        <p:spPr>
          <a:xfrm>
            <a:off x="6306179" y="3961740"/>
            <a:ext cx="251529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＜日常での空飛ぶクルマの普及＞</a:t>
            </a:r>
          </a:p>
        </p:txBody>
      </p:sp>
      <p:pic>
        <p:nvPicPr>
          <p:cNvPr id="57" name="図 56">
            <a:extLst>
              <a:ext uri="{FF2B5EF4-FFF2-40B4-BE49-F238E27FC236}">
                <a16:creationId xmlns:a16="http://schemas.microsoft.com/office/drawing/2014/main" id="{F942DA96-FEE5-4254-B59F-83C206E351D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70159" y="4223350"/>
            <a:ext cx="1172130" cy="845642"/>
          </a:xfrm>
          <a:prstGeom prst="rect">
            <a:avLst/>
          </a:prstGeom>
          <a:effectLst>
            <a:softEdge rad="12700"/>
          </a:effectLst>
        </p:spPr>
      </p:pic>
      <p:sp>
        <p:nvSpPr>
          <p:cNvPr id="58" name="テキスト ボックス 57">
            <a:extLst>
              <a:ext uri="{FF2B5EF4-FFF2-40B4-BE49-F238E27FC236}">
                <a16:creationId xmlns:a16="http://schemas.microsoft.com/office/drawing/2014/main" id="{19B01CBC-C17F-4A58-9F83-C89E752FB345}"/>
              </a:ext>
            </a:extLst>
          </p:cNvPr>
          <p:cNvSpPr txBox="1"/>
          <p:nvPr/>
        </p:nvSpPr>
        <p:spPr>
          <a:xfrm>
            <a:off x="6363299" y="1292043"/>
            <a:ext cx="2533683"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＜多様なサービスを繋ぐ都市型</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9" name="正方形/長方形 58">
            <a:extLst>
              <a:ext uri="{FF2B5EF4-FFF2-40B4-BE49-F238E27FC236}">
                <a16:creationId xmlns:a16="http://schemas.microsoft.com/office/drawing/2014/main" id="{82A1EEE9-562B-4CC2-9C6B-8F4050B33F1A}"/>
              </a:ext>
            </a:extLst>
          </p:cNvPr>
          <p:cNvSpPr/>
          <p:nvPr/>
        </p:nvSpPr>
        <p:spPr>
          <a:xfrm>
            <a:off x="6391181" y="2642471"/>
            <a:ext cx="2477918" cy="1015663"/>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都市型ＭａａＳ</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交通手段による移動を</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つのサービスとして捉え、それらをシームレスにつなぐことで、移動を支えるトータルサービスを実現し、多様なサービスが選択できる都市型</a:t>
            </a:r>
            <a:r>
              <a:rPr kumimoji="1" lang="en-US" altLang="ja-JP" sz="11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を社会実装</a:t>
            </a:r>
          </a:p>
        </p:txBody>
      </p:sp>
      <p:pic>
        <p:nvPicPr>
          <p:cNvPr id="60" name="図 59">
            <a:extLst>
              <a:ext uri="{FF2B5EF4-FFF2-40B4-BE49-F238E27FC236}">
                <a16:creationId xmlns:a16="http://schemas.microsoft.com/office/drawing/2014/main" id="{4A25A65F-5E37-4DC6-9466-F5A558C530C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4559" t="24942" b="8722"/>
          <a:stretch/>
        </p:blipFill>
        <p:spPr>
          <a:xfrm>
            <a:off x="6728953" y="1550317"/>
            <a:ext cx="1776390" cy="853470"/>
          </a:xfrm>
          <a:prstGeom prst="rect">
            <a:avLst/>
          </a:prstGeom>
        </p:spPr>
      </p:pic>
      <p:pic>
        <p:nvPicPr>
          <p:cNvPr id="61" name="図 60">
            <a:extLst>
              <a:ext uri="{FF2B5EF4-FFF2-40B4-BE49-F238E27FC236}">
                <a16:creationId xmlns:a16="http://schemas.microsoft.com/office/drawing/2014/main" id="{4811C20F-3F17-42C4-8A03-F98CF1E39782}"/>
              </a:ext>
            </a:extLst>
          </p:cNvPr>
          <p:cNvPicPr>
            <a:picLocks noChangeAspect="1"/>
          </p:cNvPicPr>
          <p:nvPr/>
        </p:nvPicPr>
        <p:blipFill>
          <a:blip r:embed="rId6"/>
          <a:stretch>
            <a:fillRect/>
          </a:stretch>
        </p:blipFill>
        <p:spPr>
          <a:xfrm>
            <a:off x="1023474" y="1613712"/>
            <a:ext cx="982173" cy="663333"/>
          </a:xfrm>
          <a:prstGeom prst="rect">
            <a:avLst/>
          </a:prstGeom>
        </p:spPr>
      </p:pic>
      <p:sp>
        <p:nvSpPr>
          <p:cNvPr id="62" name="正方形/長方形 61">
            <a:extLst>
              <a:ext uri="{FF2B5EF4-FFF2-40B4-BE49-F238E27FC236}">
                <a16:creationId xmlns:a16="http://schemas.microsoft.com/office/drawing/2014/main" id="{3B6E628D-585B-429F-94FB-DA01A21F44A7}"/>
              </a:ext>
            </a:extLst>
          </p:cNvPr>
          <p:cNvSpPr/>
          <p:nvPr/>
        </p:nvSpPr>
        <p:spPr>
          <a:xfrm>
            <a:off x="3533985" y="5394636"/>
            <a:ext cx="2750053" cy="1123384"/>
          </a:xfrm>
          <a:prstGeom prst="rect">
            <a:avLst/>
          </a:prstGeom>
        </p:spPr>
        <p:txBody>
          <a:bodyPr wrap="square" lIns="36000" tIns="0" rIns="3600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空飛ぶクルマ／万博アクセス</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関西の主要空港から万博会場を結ぶ、空のアクセスとしての空飛ぶクルマの社会実装</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空飛ぶクルマ／観光周遊</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228600" marR="0" lvl="0"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主要観光地と万博会場を結ぶ、観光アクセスとしての空飛ぶクルマ</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矢印: 五方向 59">
            <a:extLst>
              <a:ext uri="{FF2B5EF4-FFF2-40B4-BE49-F238E27FC236}">
                <a16:creationId xmlns:a16="http://schemas.microsoft.com/office/drawing/2014/main" id="{F646A7EE-E1AB-42A8-AC97-25279CB1A45A}"/>
              </a:ext>
            </a:extLst>
          </p:cNvPr>
          <p:cNvSpPr/>
          <p:nvPr/>
        </p:nvSpPr>
        <p:spPr>
          <a:xfrm>
            <a:off x="1023902" y="839224"/>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Before</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矢印: 五方向 69">
            <a:extLst>
              <a:ext uri="{FF2B5EF4-FFF2-40B4-BE49-F238E27FC236}">
                <a16:creationId xmlns:a16="http://schemas.microsoft.com/office/drawing/2014/main" id="{02F5D7BB-01A7-4C3A-ABF9-1BCDC20ED03D}"/>
              </a:ext>
            </a:extLst>
          </p:cNvPr>
          <p:cNvSpPr/>
          <p:nvPr/>
        </p:nvSpPr>
        <p:spPr>
          <a:xfrm>
            <a:off x="6391165" y="839224"/>
            <a:ext cx="2514741"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After</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テキスト ボックス 64">
            <a:extLst>
              <a:ext uri="{FF2B5EF4-FFF2-40B4-BE49-F238E27FC236}">
                <a16:creationId xmlns:a16="http://schemas.microsoft.com/office/drawing/2014/main" id="{8C8AC7B8-82C9-45C4-A61B-EDDA723CEDE1}"/>
              </a:ext>
            </a:extLst>
          </p:cNvPr>
          <p:cNvSpPr txBox="1"/>
          <p:nvPr/>
        </p:nvSpPr>
        <p:spPr>
          <a:xfrm>
            <a:off x="6642664" y="2394288"/>
            <a:ext cx="1981633"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Meiryo UI"/>
                <a:cs typeface="+mn-cs"/>
              </a:rPr>
              <a:t>出典：</a:t>
            </a:r>
            <a:r>
              <a:rPr kumimoji="1" lang="en-US" altLang="ja-JP" sz="600" b="0" i="0" u="none" strike="noStrike" kern="1200" cap="none" spc="0" normalizeH="0" baseline="0" noProof="0" dirty="0">
                <a:ln>
                  <a:noFill/>
                </a:ln>
                <a:solidFill>
                  <a:prstClr val="black"/>
                </a:solidFill>
                <a:effectLst/>
                <a:uLnTx/>
                <a:uFillTx/>
                <a:latin typeface="Calibri"/>
                <a:ea typeface="Meiryo UI"/>
                <a:cs typeface="+mn-cs"/>
              </a:rPr>
              <a:t>Osaka Metro Group </a:t>
            </a:r>
            <a:r>
              <a:rPr kumimoji="1" lang="ja-JP" altLang="en-US" sz="600" b="0" i="0" u="none" strike="noStrike" kern="1200" cap="none" spc="0" normalizeH="0" baseline="0" noProof="0" dirty="0">
                <a:ln>
                  <a:noFill/>
                </a:ln>
                <a:solidFill>
                  <a:prstClr val="black"/>
                </a:solidFill>
                <a:effectLst/>
                <a:uLnTx/>
                <a:uFillTx/>
                <a:latin typeface="Calibri"/>
                <a:ea typeface="Meiryo UI"/>
                <a:cs typeface="+mn-cs"/>
              </a:rPr>
              <a:t>中期経営計画「</a:t>
            </a:r>
            <a:r>
              <a:rPr kumimoji="1" lang="en-US" altLang="ja-JP" sz="600" b="0" i="0" u="none" strike="noStrike" kern="1200" cap="none" spc="0" normalizeH="0" baseline="0" noProof="0" dirty="0" err="1">
                <a:ln>
                  <a:noFill/>
                </a:ln>
                <a:solidFill>
                  <a:prstClr val="black"/>
                </a:solidFill>
                <a:effectLst/>
                <a:uLnTx/>
                <a:uFillTx/>
                <a:latin typeface="Calibri"/>
                <a:ea typeface="Meiryo UI"/>
                <a:cs typeface="+mn-cs"/>
              </a:rPr>
              <a:t>MaaS</a:t>
            </a:r>
            <a:r>
              <a:rPr kumimoji="1" lang="ja-JP" altLang="en-US" sz="600" b="0" i="0" u="none" strike="noStrike" kern="1200" cap="none" spc="0" normalizeH="0" baseline="0" noProof="0" dirty="0">
                <a:ln>
                  <a:noFill/>
                </a:ln>
                <a:solidFill>
                  <a:prstClr val="black"/>
                </a:solidFill>
                <a:effectLst/>
                <a:uLnTx/>
                <a:uFillTx/>
                <a:latin typeface="Calibri"/>
                <a:ea typeface="Meiryo UI"/>
                <a:cs typeface="+mn-cs"/>
              </a:rPr>
              <a:t>の推進」</a:t>
            </a:r>
          </a:p>
        </p:txBody>
      </p:sp>
      <p:sp>
        <p:nvSpPr>
          <p:cNvPr id="66" name="矢印: 五方向 75">
            <a:extLst>
              <a:ext uri="{FF2B5EF4-FFF2-40B4-BE49-F238E27FC236}">
                <a16:creationId xmlns:a16="http://schemas.microsoft.com/office/drawing/2014/main" id="{9431D959-C5E4-499F-92CF-994D1082B62E}"/>
              </a:ext>
            </a:extLst>
          </p:cNvPr>
          <p:cNvSpPr/>
          <p:nvPr/>
        </p:nvSpPr>
        <p:spPr>
          <a:xfrm>
            <a:off x="3616964" y="833734"/>
            <a:ext cx="2597895" cy="458267"/>
          </a:xfrm>
          <a:prstGeom prst="homePlate">
            <a:avLst>
              <a:gd name="adj" fmla="val 34277"/>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　</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万博</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7" name="図 66">
            <a:extLst>
              <a:ext uri="{FF2B5EF4-FFF2-40B4-BE49-F238E27FC236}">
                <a16:creationId xmlns:a16="http://schemas.microsoft.com/office/drawing/2014/main" id="{EB75733D-4B9F-4999-8C68-D1C52DF17AB9}"/>
              </a:ext>
            </a:extLst>
          </p:cNvPr>
          <p:cNvPicPr>
            <a:picLocks noChangeAspect="1"/>
          </p:cNvPicPr>
          <p:nvPr/>
        </p:nvPicPr>
        <p:blipFill rotWithShape="1">
          <a:blip r:embed="rId7"/>
          <a:srcRect b="5165"/>
          <a:stretch/>
        </p:blipFill>
        <p:spPr>
          <a:xfrm>
            <a:off x="3673651" y="1538300"/>
            <a:ext cx="1531595" cy="805634"/>
          </a:xfrm>
          <a:prstGeom prst="rect">
            <a:avLst/>
          </a:prstGeom>
        </p:spPr>
      </p:pic>
      <p:sp>
        <p:nvSpPr>
          <p:cNvPr id="68" name="正方形/長方形 67">
            <a:extLst>
              <a:ext uri="{FF2B5EF4-FFF2-40B4-BE49-F238E27FC236}">
                <a16:creationId xmlns:a16="http://schemas.microsoft.com/office/drawing/2014/main" id="{C25633D8-CC89-4224-BFAC-6925FF74273A}"/>
              </a:ext>
            </a:extLst>
          </p:cNvPr>
          <p:cNvSpPr/>
          <p:nvPr/>
        </p:nvSpPr>
        <p:spPr>
          <a:xfrm>
            <a:off x="3616551" y="2313364"/>
            <a:ext cx="1667444"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提供：２０２５年日本国際博覧会協会</a:t>
            </a:r>
            <a:endParaRPr kumimoji="0" lang="en-US" altLang="zh-CN" sz="6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電子地形図（国土地理院）を加工して作成</a:t>
            </a:r>
          </a:p>
        </p:txBody>
      </p:sp>
      <p:pic>
        <p:nvPicPr>
          <p:cNvPr id="69" name="図 68">
            <a:extLst>
              <a:ext uri="{FF2B5EF4-FFF2-40B4-BE49-F238E27FC236}">
                <a16:creationId xmlns:a16="http://schemas.microsoft.com/office/drawing/2014/main" id="{97A1861E-3B3A-4E3D-B4D7-FEE3A8AC17E6}"/>
              </a:ext>
            </a:extLst>
          </p:cNvPr>
          <p:cNvPicPr>
            <a:picLocks noChangeAspect="1"/>
          </p:cNvPicPr>
          <p:nvPr/>
        </p:nvPicPr>
        <p:blipFill rotWithShape="1">
          <a:blip r:embed="rId8"/>
          <a:srcRect t="8785" b="9301"/>
          <a:stretch/>
        </p:blipFill>
        <p:spPr>
          <a:xfrm>
            <a:off x="5322567" y="1637784"/>
            <a:ext cx="763529" cy="750537"/>
          </a:xfrm>
          <a:prstGeom prst="rect">
            <a:avLst/>
          </a:prstGeom>
          <a:effectLst>
            <a:softEdge rad="12700"/>
          </a:effectLst>
        </p:spPr>
      </p:pic>
      <p:sp>
        <p:nvSpPr>
          <p:cNvPr id="70" name="正方形/長方形 69">
            <a:extLst>
              <a:ext uri="{FF2B5EF4-FFF2-40B4-BE49-F238E27FC236}">
                <a16:creationId xmlns:a16="http://schemas.microsoft.com/office/drawing/2014/main" id="{94842C94-0DDE-47D8-8C35-BDE8D2C157C7}"/>
              </a:ext>
            </a:extLst>
          </p:cNvPr>
          <p:cNvSpPr/>
          <p:nvPr/>
        </p:nvSpPr>
        <p:spPr>
          <a:xfrm>
            <a:off x="6945139" y="5026061"/>
            <a:ext cx="1344018"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出典：経済産業省ＨＰ</a:t>
            </a:r>
          </a:p>
        </p:txBody>
      </p:sp>
      <p:sp>
        <p:nvSpPr>
          <p:cNvPr id="71" name="正方形/長方形 70">
            <a:extLst>
              <a:ext uri="{FF2B5EF4-FFF2-40B4-BE49-F238E27FC236}">
                <a16:creationId xmlns:a16="http://schemas.microsoft.com/office/drawing/2014/main" id="{94842C94-0DDE-47D8-8C35-BDE8D2C157C7}"/>
              </a:ext>
            </a:extLst>
          </p:cNvPr>
          <p:cNvSpPr/>
          <p:nvPr/>
        </p:nvSpPr>
        <p:spPr>
          <a:xfrm>
            <a:off x="1542994" y="5030043"/>
            <a:ext cx="1344018"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出典：経済産業省ＨＰ</a:t>
            </a:r>
          </a:p>
        </p:txBody>
      </p:sp>
      <p:sp>
        <p:nvSpPr>
          <p:cNvPr id="72" name="正方形/長方形 71"/>
          <p:cNvSpPr/>
          <p:nvPr/>
        </p:nvSpPr>
        <p:spPr>
          <a:xfrm>
            <a:off x="3565661" y="1522186"/>
            <a:ext cx="814647" cy="21544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（ルート案）　</a:t>
            </a:r>
            <a:endParaRPr kumimoji="0" lang="ja-JP" altLang="en-US" sz="1800" b="1" i="0" u="none" strike="noStrike" kern="1200" cap="none" spc="0" normalizeH="0" baseline="0" noProof="0" dirty="0">
              <a:ln>
                <a:noFill/>
              </a:ln>
              <a:solidFill>
                <a:prstClr val="black"/>
              </a:solidFill>
              <a:effectLst/>
              <a:uLnTx/>
              <a:uFillTx/>
              <a:latin typeface="Calibri"/>
              <a:ea typeface="Meiryo UI"/>
              <a:cs typeface="+mn-cs"/>
            </a:endParaRPr>
          </a:p>
        </p:txBody>
      </p:sp>
      <p:sp>
        <p:nvSpPr>
          <p:cNvPr id="73" name="正方形/長方形 72"/>
          <p:cNvSpPr/>
          <p:nvPr/>
        </p:nvSpPr>
        <p:spPr>
          <a:xfrm>
            <a:off x="4025784" y="5249925"/>
            <a:ext cx="1492716" cy="18466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600" b="0" i="0" u="none" strike="noStrike" kern="1200" cap="none" spc="0" normalizeH="0" baseline="0" noProof="0" dirty="0">
              <a:ln>
                <a:noFill/>
              </a:ln>
              <a:solidFill>
                <a:prstClr val="black"/>
              </a:solidFill>
              <a:effectLst/>
              <a:uLnTx/>
              <a:uFillTx/>
              <a:latin typeface="Calibri"/>
              <a:ea typeface="Meiryo UI"/>
              <a:cs typeface="+mn-cs"/>
            </a:endParaRPr>
          </a:p>
        </p:txBody>
      </p:sp>
      <p:pic>
        <p:nvPicPr>
          <p:cNvPr id="74" name="図 73">
            <a:extLst>
              <a:ext uri="{FF2B5EF4-FFF2-40B4-BE49-F238E27FC236}">
                <a16:creationId xmlns:a16="http://schemas.microsoft.com/office/drawing/2014/main" id="{A4C902E2-3F1F-4DFF-A4E5-4A05FA0674C1}"/>
              </a:ext>
            </a:extLst>
          </p:cNvPr>
          <p:cNvPicPr>
            <a:picLocks noChangeAspect="1"/>
          </p:cNvPicPr>
          <p:nvPr/>
        </p:nvPicPr>
        <p:blipFill>
          <a:blip r:embed="rId9"/>
          <a:stretch>
            <a:fillRect/>
          </a:stretch>
        </p:blipFill>
        <p:spPr>
          <a:xfrm>
            <a:off x="4151899" y="4170439"/>
            <a:ext cx="1253924" cy="1072549"/>
          </a:xfrm>
          <a:prstGeom prst="rect">
            <a:avLst/>
          </a:prstGeom>
        </p:spPr>
      </p:pic>
      <p:sp>
        <p:nvSpPr>
          <p:cNvPr id="75" name="四角形吹き出し 74">
            <a:extLst>
              <a:ext uri="{FF2B5EF4-FFF2-40B4-BE49-F238E27FC236}">
                <a16:creationId xmlns:a16="http://schemas.microsoft.com/office/drawing/2014/main" id="{5F87DAC4-8969-4A39-85BA-8071836A5728}"/>
              </a:ext>
            </a:extLst>
          </p:cNvPr>
          <p:cNvSpPr/>
          <p:nvPr/>
        </p:nvSpPr>
        <p:spPr>
          <a:xfrm>
            <a:off x="5350153" y="4845722"/>
            <a:ext cx="879019" cy="424732"/>
          </a:xfrm>
          <a:prstGeom prst="wedgeRectCallout">
            <a:avLst/>
          </a:prstGeom>
          <a:noFill/>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空飛ぶクルマの離着陸場</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正方形/長方形 76"/>
          <p:cNvSpPr/>
          <p:nvPr/>
        </p:nvSpPr>
        <p:spPr>
          <a:xfrm>
            <a:off x="34084" y="83974"/>
            <a:ext cx="8829513" cy="601383"/>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smtClean="0"/>
              <a:t>大阪府・大阪市の「スーパーシティ構想」の概要 ③</a:t>
            </a:r>
            <a:endParaRPr lang="en-US" altLang="ja-JP" sz="1808" b="1" dirty="0" smtClean="0"/>
          </a:p>
          <a:p>
            <a:pPr>
              <a:lnSpc>
                <a:spcPts val="1800"/>
              </a:lnSpc>
            </a:pPr>
            <a:r>
              <a:rPr lang="ja-JP" altLang="en-US" sz="1808" b="1" dirty="0"/>
              <a:t>　　</a:t>
            </a:r>
            <a:r>
              <a:rPr lang="ja-JP" altLang="en-US" sz="1808" b="1" dirty="0" smtClean="0"/>
              <a:t>　　　</a:t>
            </a:r>
            <a:r>
              <a:rPr lang="ja-JP" altLang="en-US" sz="1600" b="1" dirty="0" smtClean="0"/>
              <a:t>⇒</a:t>
            </a:r>
            <a:r>
              <a:rPr lang="en-US" altLang="ja-JP" sz="1600" b="1" dirty="0" smtClean="0"/>
              <a:t> </a:t>
            </a:r>
            <a:r>
              <a:rPr lang="ja-JP" altLang="en-US" sz="1600" b="1" dirty="0"/>
              <a:t>「夢洲」における陸と空のスマートモビリティの展開イメージ</a:t>
            </a:r>
          </a:p>
        </p:txBody>
      </p:sp>
      <p:sp>
        <p:nvSpPr>
          <p:cNvPr id="2" name="スライド番号プレースホルダー 1"/>
          <p:cNvSpPr>
            <a:spLocks noGrp="1"/>
          </p:cNvSpPr>
          <p:nvPr>
            <p:ph type="sldNum" sz="quarter" idx="12"/>
          </p:nvPr>
        </p:nvSpPr>
        <p:spPr>
          <a:xfrm>
            <a:off x="7113589" y="6535729"/>
            <a:ext cx="2057400" cy="365125"/>
          </a:xfrm>
        </p:spPr>
        <p:txBody>
          <a:bodyPr/>
          <a:lstStyle/>
          <a:p>
            <a:fld id="{50F88186-B17D-4CE3-A887-D91699CF601C}" type="slidenum">
              <a:rPr kumimoji="1" lang="ja-JP" altLang="en-US" smtClean="0"/>
              <a:t>15</a:t>
            </a:fld>
            <a:endParaRPr kumimoji="1" lang="ja-JP" altLang="en-US"/>
          </a:p>
        </p:txBody>
      </p:sp>
    </p:spTree>
    <p:extLst>
      <p:ext uri="{BB962C8B-B14F-4D97-AF65-F5344CB8AC3E}">
        <p14:creationId xmlns:p14="http://schemas.microsoft.com/office/powerpoint/2010/main" val="2628272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a:extLst>
              <a:ext uri="{FF2B5EF4-FFF2-40B4-BE49-F238E27FC236}">
                <a16:creationId xmlns:a16="http://schemas.microsoft.com/office/drawing/2014/main" id="{CF2FC03A-1515-450E-AB82-DD2F431F924A}"/>
              </a:ext>
            </a:extLst>
          </p:cNvPr>
          <p:cNvSpPr/>
          <p:nvPr/>
        </p:nvSpPr>
        <p:spPr>
          <a:xfrm>
            <a:off x="6341485" y="824684"/>
            <a:ext cx="2533683" cy="5653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78" name="正方形/長方形 77">
            <a:extLst>
              <a:ext uri="{FF2B5EF4-FFF2-40B4-BE49-F238E27FC236}">
                <a16:creationId xmlns:a16="http://schemas.microsoft.com/office/drawing/2014/main" id="{AFB77B43-B226-40C8-8EF1-5A42EBB0FF4C}"/>
              </a:ext>
            </a:extLst>
          </p:cNvPr>
          <p:cNvSpPr/>
          <p:nvPr/>
        </p:nvSpPr>
        <p:spPr>
          <a:xfrm>
            <a:off x="962838" y="843537"/>
            <a:ext cx="2563690" cy="5653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cxnSp>
        <p:nvCxnSpPr>
          <p:cNvPr id="79" name="直線コネクタ 78">
            <a:extLst>
              <a:ext uri="{FF2B5EF4-FFF2-40B4-BE49-F238E27FC236}">
                <a16:creationId xmlns:a16="http://schemas.microsoft.com/office/drawing/2014/main" id="{32C0A66D-FA68-4F91-80E5-0CDB6C27818D}"/>
              </a:ext>
            </a:extLst>
          </p:cNvPr>
          <p:cNvCxnSpPr>
            <a:cxnSpLocks/>
          </p:cNvCxnSpPr>
          <p:nvPr/>
        </p:nvCxnSpPr>
        <p:spPr>
          <a:xfrm>
            <a:off x="219196" y="3917024"/>
            <a:ext cx="867943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グループ化 79">
            <a:extLst>
              <a:ext uri="{FF2B5EF4-FFF2-40B4-BE49-F238E27FC236}">
                <a16:creationId xmlns:a16="http://schemas.microsoft.com/office/drawing/2014/main" id="{9B06A884-2769-4C4D-B2FB-D015DC102499}"/>
              </a:ext>
            </a:extLst>
          </p:cNvPr>
          <p:cNvGrpSpPr/>
          <p:nvPr/>
        </p:nvGrpSpPr>
        <p:grpSpPr>
          <a:xfrm>
            <a:off x="219197" y="1351540"/>
            <a:ext cx="314590" cy="5145086"/>
            <a:chOff x="255589" y="1497099"/>
            <a:chExt cx="339498" cy="5089007"/>
          </a:xfrm>
        </p:grpSpPr>
        <p:sp>
          <p:nvSpPr>
            <p:cNvPr id="81" name="正方形/長方形 80">
              <a:extLst>
                <a:ext uri="{FF2B5EF4-FFF2-40B4-BE49-F238E27FC236}">
                  <a16:creationId xmlns:a16="http://schemas.microsoft.com/office/drawing/2014/main" id="{65F3D3B6-EEA5-43E2-98B6-D4159C7606DF}"/>
                </a:ext>
              </a:extLst>
            </p:cNvPr>
            <p:cNvSpPr/>
            <p:nvPr/>
          </p:nvSpPr>
          <p:spPr>
            <a:xfrm>
              <a:off x="255589" y="1497099"/>
              <a:ext cx="339498" cy="2496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医療</a:t>
              </a:r>
            </a:p>
          </p:txBody>
        </p:sp>
        <p:sp>
          <p:nvSpPr>
            <p:cNvPr id="82" name="正方形/長方形 81">
              <a:extLst>
                <a:ext uri="{FF2B5EF4-FFF2-40B4-BE49-F238E27FC236}">
                  <a16:creationId xmlns:a16="http://schemas.microsoft.com/office/drawing/2014/main" id="{76A1A3A0-4FB2-4ACB-985C-C3002EEA5AFD}"/>
                </a:ext>
              </a:extLst>
            </p:cNvPr>
            <p:cNvSpPr/>
            <p:nvPr/>
          </p:nvSpPr>
          <p:spPr>
            <a:xfrm>
              <a:off x="255589" y="4075898"/>
              <a:ext cx="339498" cy="2510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健康</a:t>
              </a:r>
            </a:p>
          </p:txBody>
        </p:sp>
      </p:grpSp>
      <p:grpSp>
        <p:nvGrpSpPr>
          <p:cNvPr id="83" name="グループ化 82">
            <a:extLst>
              <a:ext uri="{FF2B5EF4-FFF2-40B4-BE49-F238E27FC236}">
                <a16:creationId xmlns:a16="http://schemas.microsoft.com/office/drawing/2014/main" id="{2E01B9C0-E71F-44F5-BF71-C3277C933DD6}"/>
              </a:ext>
            </a:extLst>
          </p:cNvPr>
          <p:cNvGrpSpPr/>
          <p:nvPr/>
        </p:nvGrpSpPr>
        <p:grpSpPr>
          <a:xfrm>
            <a:off x="587687" y="1351540"/>
            <a:ext cx="339498" cy="5145086"/>
            <a:chOff x="624079" y="1725768"/>
            <a:chExt cx="339498" cy="4811606"/>
          </a:xfrm>
        </p:grpSpPr>
        <p:grpSp>
          <p:nvGrpSpPr>
            <p:cNvPr id="84" name="グループ化 83">
              <a:extLst>
                <a:ext uri="{FF2B5EF4-FFF2-40B4-BE49-F238E27FC236}">
                  <a16:creationId xmlns:a16="http://schemas.microsoft.com/office/drawing/2014/main" id="{33665D34-7D1D-40CF-85A1-E1AB3B47BD5B}"/>
                </a:ext>
              </a:extLst>
            </p:cNvPr>
            <p:cNvGrpSpPr/>
            <p:nvPr/>
          </p:nvGrpSpPr>
          <p:grpSpPr>
            <a:xfrm>
              <a:off x="624079" y="1725768"/>
              <a:ext cx="339498" cy="2373206"/>
              <a:chOff x="255589" y="1497098"/>
              <a:chExt cx="339498" cy="5089008"/>
            </a:xfrm>
          </p:grpSpPr>
          <p:sp>
            <p:nvSpPr>
              <p:cNvPr id="88" name="正方形/長方形 87">
                <a:extLst>
                  <a:ext uri="{FF2B5EF4-FFF2-40B4-BE49-F238E27FC236}">
                    <a16:creationId xmlns:a16="http://schemas.microsoft.com/office/drawing/2014/main" id="{1FC4F3EF-A95D-4D7A-9A59-23CD8ED8D7F1}"/>
                  </a:ext>
                </a:extLst>
              </p:cNvPr>
              <p:cNvSpPr/>
              <p:nvPr/>
            </p:nvSpPr>
            <p:spPr>
              <a:xfrm>
                <a:off x="255589" y="1497098"/>
                <a:ext cx="339498" cy="259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ビジョンイメージ</a:t>
                </a:r>
              </a:p>
            </p:txBody>
          </p:sp>
          <p:sp>
            <p:nvSpPr>
              <p:cNvPr id="89" name="正方形/長方形 88">
                <a:extLst>
                  <a:ext uri="{FF2B5EF4-FFF2-40B4-BE49-F238E27FC236}">
                    <a16:creationId xmlns:a16="http://schemas.microsoft.com/office/drawing/2014/main" id="{9CDB3785-1ED1-4097-BEF7-BD116B0CFDD1}"/>
                  </a:ext>
                </a:extLst>
              </p:cNvPr>
              <p:cNvSpPr/>
              <p:nvPr/>
            </p:nvSpPr>
            <p:spPr>
              <a:xfrm>
                <a:off x="255589" y="4188603"/>
                <a:ext cx="339498" cy="23975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grpSp>
        <p:grpSp>
          <p:nvGrpSpPr>
            <p:cNvPr id="85" name="グループ化 84">
              <a:extLst>
                <a:ext uri="{FF2B5EF4-FFF2-40B4-BE49-F238E27FC236}">
                  <a16:creationId xmlns:a16="http://schemas.microsoft.com/office/drawing/2014/main" id="{BD79CCFE-752B-4C0A-B03A-10DDE66A70EF}"/>
                </a:ext>
              </a:extLst>
            </p:cNvPr>
            <p:cNvGrpSpPr/>
            <p:nvPr/>
          </p:nvGrpSpPr>
          <p:grpSpPr>
            <a:xfrm>
              <a:off x="624079" y="4164168"/>
              <a:ext cx="339498" cy="2373206"/>
              <a:chOff x="255589" y="1497098"/>
              <a:chExt cx="339498" cy="5089008"/>
            </a:xfrm>
          </p:grpSpPr>
          <p:sp>
            <p:nvSpPr>
              <p:cNvPr id="86" name="正方形/長方形 85">
                <a:extLst>
                  <a:ext uri="{FF2B5EF4-FFF2-40B4-BE49-F238E27FC236}">
                    <a16:creationId xmlns:a16="http://schemas.microsoft.com/office/drawing/2014/main" id="{808A31A2-13C6-47F2-8079-CE2BB6BFD453}"/>
                  </a:ext>
                </a:extLst>
              </p:cNvPr>
              <p:cNvSpPr/>
              <p:nvPr/>
            </p:nvSpPr>
            <p:spPr>
              <a:xfrm>
                <a:off x="255589" y="1497098"/>
                <a:ext cx="339498" cy="25102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ビジョンイメージ</a:t>
                </a:r>
              </a:p>
            </p:txBody>
          </p:sp>
          <p:sp>
            <p:nvSpPr>
              <p:cNvPr id="87" name="正方形/長方形 86">
                <a:extLst>
                  <a:ext uri="{FF2B5EF4-FFF2-40B4-BE49-F238E27FC236}">
                    <a16:creationId xmlns:a16="http://schemas.microsoft.com/office/drawing/2014/main" id="{FBE30BCE-BEA9-47E2-8F43-BDBC12C49AAC}"/>
                  </a:ext>
                </a:extLst>
              </p:cNvPr>
              <p:cNvSpPr/>
              <p:nvPr/>
            </p:nvSpPr>
            <p:spPr>
              <a:xfrm>
                <a:off x="255589" y="4075898"/>
                <a:ext cx="339498" cy="25102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サービス内容</a:t>
                </a:r>
              </a:p>
            </p:txBody>
          </p:sp>
        </p:grpSp>
      </p:grpSp>
      <p:sp>
        <p:nvSpPr>
          <p:cNvPr id="90" name="テキスト ボックス 89">
            <a:extLst>
              <a:ext uri="{FF2B5EF4-FFF2-40B4-BE49-F238E27FC236}">
                <a16:creationId xmlns:a16="http://schemas.microsoft.com/office/drawing/2014/main" id="{A09C522A-8D75-4EF6-967F-F7FCFA239B36}"/>
              </a:ext>
            </a:extLst>
          </p:cNvPr>
          <p:cNvSpPr txBox="1"/>
          <p:nvPr/>
        </p:nvSpPr>
        <p:spPr>
          <a:xfrm>
            <a:off x="3558311" y="2769794"/>
            <a:ext cx="2783174" cy="7694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大阪府と大阪市が</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REBORN</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をテーマに設置する「大阪パビリオン」では、未来の診断や健康ケア、未来医療が体験できるサービスを提供。</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1" name="テキスト ボックス 90">
            <a:extLst>
              <a:ext uri="{FF2B5EF4-FFF2-40B4-BE49-F238E27FC236}">
                <a16:creationId xmlns:a16="http://schemas.microsoft.com/office/drawing/2014/main" id="{F803626D-E088-4B36-AC1B-9698EF8448EC}"/>
              </a:ext>
            </a:extLst>
          </p:cNvPr>
          <p:cNvSpPr txBox="1"/>
          <p:nvPr/>
        </p:nvSpPr>
        <p:spPr>
          <a:xfrm>
            <a:off x="6318022" y="2769794"/>
            <a:ext cx="2557146" cy="7694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遠隔医療や遠隔投薬、</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やロボットによる診療支援、再生医療などの先端医療サービスを、国籍や場所を問わず、日常的に享受することができる環境の整備。</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2" name="テキスト ボックス 91">
            <a:extLst>
              <a:ext uri="{FF2B5EF4-FFF2-40B4-BE49-F238E27FC236}">
                <a16:creationId xmlns:a16="http://schemas.microsoft.com/office/drawing/2014/main" id="{5868CA83-7A7F-4AA5-B958-444CB8AB6187}"/>
              </a:ext>
            </a:extLst>
          </p:cNvPr>
          <p:cNvSpPr txBox="1"/>
          <p:nvPr/>
        </p:nvSpPr>
        <p:spPr>
          <a:xfrm>
            <a:off x="3558311" y="1356594"/>
            <a:ext cx="2759711"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＜“健康といのち”がコンセプトの万博＞</a:t>
            </a:r>
          </a:p>
        </p:txBody>
      </p:sp>
      <p:sp>
        <p:nvSpPr>
          <p:cNvPr id="93" name="テキスト ボックス 92">
            <a:extLst>
              <a:ext uri="{FF2B5EF4-FFF2-40B4-BE49-F238E27FC236}">
                <a16:creationId xmlns:a16="http://schemas.microsoft.com/office/drawing/2014/main" id="{35122323-182A-48C5-AA27-8B2BE7AC02D8}"/>
              </a:ext>
            </a:extLst>
          </p:cNvPr>
          <p:cNvSpPr txBox="1"/>
          <p:nvPr/>
        </p:nvSpPr>
        <p:spPr>
          <a:xfrm>
            <a:off x="6341485" y="1356594"/>
            <a:ext cx="251053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＜先端国際医療の提供＞</a:t>
            </a:r>
          </a:p>
        </p:txBody>
      </p:sp>
      <p:pic>
        <p:nvPicPr>
          <p:cNvPr id="94" name="図 93">
            <a:extLst>
              <a:ext uri="{FF2B5EF4-FFF2-40B4-BE49-F238E27FC236}">
                <a16:creationId xmlns:a16="http://schemas.microsoft.com/office/drawing/2014/main" id="{04C941BB-0AEA-49D1-AEF9-4F06E4C71FAC}"/>
              </a:ext>
            </a:extLst>
          </p:cNvPr>
          <p:cNvPicPr>
            <a:picLocks noChangeAspect="1"/>
          </p:cNvPicPr>
          <p:nvPr/>
        </p:nvPicPr>
        <p:blipFill>
          <a:blip r:embed="rId2"/>
          <a:stretch>
            <a:fillRect/>
          </a:stretch>
        </p:blipFill>
        <p:spPr>
          <a:xfrm>
            <a:off x="6566547" y="1673941"/>
            <a:ext cx="1078910" cy="651691"/>
          </a:xfrm>
          <a:prstGeom prst="rect">
            <a:avLst/>
          </a:prstGeom>
          <a:effectLst>
            <a:softEdge rad="31750"/>
          </a:effectLst>
        </p:spPr>
      </p:pic>
      <p:sp>
        <p:nvSpPr>
          <p:cNvPr id="95" name="テキスト ボックス 94">
            <a:extLst>
              <a:ext uri="{FF2B5EF4-FFF2-40B4-BE49-F238E27FC236}">
                <a16:creationId xmlns:a16="http://schemas.microsoft.com/office/drawing/2014/main" id="{3A4CE49E-9738-423C-AE8A-0E529963F7C8}"/>
              </a:ext>
            </a:extLst>
          </p:cNvPr>
          <p:cNvSpPr txBox="1"/>
          <p:nvPr/>
        </p:nvSpPr>
        <p:spPr>
          <a:xfrm>
            <a:off x="7680582" y="1653684"/>
            <a:ext cx="989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AI</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や遠隔で世界の最新医療を</a:t>
            </a:r>
          </a:p>
        </p:txBody>
      </p:sp>
      <p:sp>
        <p:nvSpPr>
          <p:cNvPr id="96" name="テキスト ボックス 95">
            <a:extLst>
              <a:ext uri="{FF2B5EF4-FFF2-40B4-BE49-F238E27FC236}">
                <a16:creationId xmlns:a16="http://schemas.microsoft.com/office/drawing/2014/main" id="{0AD283CF-C015-42A1-9F0A-32101A0C4B19}"/>
              </a:ext>
            </a:extLst>
          </p:cNvPr>
          <p:cNvSpPr txBox="1"/>
          <p:nvPr/>
        </p:nvSpPr>
        <p:spPr>
          <a:xfrm>
            <a:off x="3657905" y="2489316"/>
            <a:ext cx="253482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「大阪パビリオン」イメージ図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7" name="図 96">
            <a:extLst>
              <a:ext uri="{FF2B5EF4-FFF2-40B4-BE49-F238E27FC236}">
                <a16:creationId xmlns:a16="http://schemas.microsoft.com/office/drawing/2014/main" id="{9D64207E-42CC-482A-B630-83DB0C3C1D9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321" t="1" r="-147" b="8028"/>
          <a:stretch/>
        </p:blipFill>
        <p:spPr>
          <a:xfrm>
            <a:off x="7384849" y="2034942"/>
            <a:ext cx="1182549" cy="672567"/>
          </a:xfrm>
          <a:prstGeom prst="rect">
            <a:avLst/>
          </a:prstGeom>
          <a:effectLst>
            <a:softEdge rad="31750"/>
          </a:effectLst>
        </p:spPr>
      </p:pic>
      <p:sp>
        <p:nvSpPr>
          <p:cNvPr id="98" name="テキスト ボックス 97">
            <a:extLst>
              <a:ext uri="{FF2B5EF4-FFF2-40B4-BE49-F238E27FC236}">
                <a16:creationId xmlns:a16="http://schemas.microsoft.com/office/drawing/2014/main" id="{78DB82AD-B6FD-41F1-BD6E-8953C2D9ED81}"/>
              </a:ext>
            </a:extLst>
          </p:cNvPr>
          <p:cNvSpPr txBox="1"/>
          <p:nvPr/>
        </p:nvSpPr>
        <p:spPr>
          <a:xfrm>
            <a:off x="927184" y="2769794"/>
            <a:ext cx="2609761" cy="93871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広大な敷地で働く建設作業員の健康管理のために、バイタル情報や滞在場所環境、気象情報などを</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解析し、個人にあった適切なタイミングでのアラートを通知する。</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9" name="テキスト ボックス 98">
            <a:extLst>
              <a:ext uri="{FF2B5EF4-FFF2-40B4-BE49-F238E27FC236}">
                <a16:creationId xmlns:a16="http://schemas.microsoft.com/office/drawing/2014/main" id="{341C2FF8-887B-4945-A21E-5B1B78B9E06C}"/>
              </a:ext>
            </a:extLst>
          </p:cNvPr>
          <p:cNvSpPr txBox="1"/>
          <p:nvPr/>
        </p:nvSpPr>
        <p:spPr>
          <a:xfrm>
            <a:off x="959027" y="1356594"/>
            <a:ext cx="256369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＜建設作業員の安全・健康管理＞</a:t>
            </a:r>
          </a:p>
        </p:txBody>
      </p:sp>
      <p:sp>
        <p:nvSpPr>
          <p:cNvPr id="100" name="テキスト ボックス 99">
            <a:extLst>
              <a:ext uri="{FF2B5EF4-FFF2-40B4-BE49-F238E27FC236}">
                <a16:creationId xmlns:a16="http://schemas.microsoft.com/office/drawing/2014/main" id="{11031B86-AD95-493C-A70D-00A9AE1D648D}"/>
              </a:ext>
            </a:extLst>
          </p:cNvPr>
          <p:cNvSpPr txBox="1"/>
          <p:nvPr/>
        </p:nvSpPr>
        <p:spPr>
          <a:xfrm>
            <a:off x="6362388" y="3998247"/>
            <a:ext cx="249757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＜データ連携による次世代</a:t>
            </a:r>
            <a:r>
              <a:rPr kumimoji="1" lang="en-US" altLang="ja-JP" sz="1100" b="1" i="0" u="none" strike="noStrike" kern="1200" cap="none" spc="0" normalizeH="0" baseline="0" noProof="0" dirty="0">
                <a:ln>
                  <a:noFill/>
                </a:ln>
                <a:solidFill>
                  <a:prstClr val="black"/>
                </a:solidFill>
                <a:effectLst/>
                <a:uLnTx/>
                <a:uFillTx/>
                <a:latin typeface="Calibri"/>
                <a:ea typeface="Meiryo UI"/>
                <a:cs typeface="+mn-cs"/>
              </a:rPr>
              <a:t>PHR</a:t>
            </a: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a:t>
            </a:r>
          </a:p>
        </p:txBody>
      </p:sp>
      <p:sp>
        <p:nvSpPr>
          <p:cNvPr id="101" name="テキスト ボックス 100">
            <a:extLst>
              <a:ext uri="{FF2B5EF4-FFF2-40B4-BE49-F238E27FC236}">
                <a16:creationId xmlns:a16="http://schemas.microsoft.com/office/drawing/2014/main" id="{02378A13-F47E-40CF-BEE6-CBD09203BA41}"/>
              </a:ext>
            </a:extLst>
          </p:cNvPr>
          <p:cNvSpPr txBox="1"/>
          <p:nvPr/>
        </p:nvSpPr>
        <p:spPr>
          <a:xfrm>
            <a:off x="919501" y="3998247"/>
            <a:ext cx="268088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a:t>
            </a:r>
            <a:r>
              <a:rPr kumimoji="1" lang="en-US" altLang="ja-JP" sz="1100" b="1" i="0" u="none" strike="noStrike" kern="1200" cap="none" spc="0" normalizeH="0" baseline="0" noProof="0" dirty="0">
                <a:ln>
                  <a:noFill/>
                </a:ln>
                <a:solidFill>
                  <a:prstClr val="black"/>
                </a:solidFill>
                <a:effectLst/>
                <a:uLnTx/>
                <a:uFillTx/>
                <a:latin typeface="Calibri"/>
                <a:ea typeface="Meiryo UI"/>
                <a:cs typeface="+mn-cs"/>
              </a:rPr>
              <a:t>AI</a:t>
            </a: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等による個別健康プログラム＞</a:t>
            </a:r>
          </a:p>
        </p:txBody>
      </p:sp>
      <p:sp>
        <p:nvSpPr>
          <p:cNvPr id="102" name="テキスト ボックス 101">
            <a:extLst>
              <a:ext uri="{FF2B5EF4-FFF2-40B4-BE49-F238E27FC236}">
                <a16:creationId xmlns:a16="http://schemas.microsoft.com/office/drawing/2014/main" id="{69E29BAD-7881-42D4-AA0F-0DEDE0169139}"/>
              </a:ext>
            </a:extLst>
          </p:cNvPr>
          <p:cNvSpPr txBox="1"/>
          <p:nvPr/>
        </p:nvSpPr>
        <p:spPr>
          <a:xfrm>
            <a:off x="925856" y="5347664"/>
            <a:ext cx="2596862" cy="110701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うめきた</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期に設置予定の温泉利用型健康増進施設にて、ヒューマンデータと</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分析等によるエビデンスに基づく健康増進プログラムを提供。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効果を数値化してデータに還元することで循環型の健康サイクルを形成。</a:t>
            </a:r>
          </a:p>
        </p:txBody>
      </p:sp>
      <p:sp>
        <p:nvSpPr>
          <p:cNvPr id="103" name="テキスト ボックス 102">
            <a:extLst>
              <a:ext uri="{FF2B5EF4-FFF2-40B4-BE49-F238E27FC236}">
                <a16:creationId xmlns:a16="http://schemas.microsoft.com/office/drawing/2014/main" id="{70765CEF-60AF-417B-B861-AC74C5467751}"/>
              </a:ext>
            </a:extLst>
          </p:cNvPr>
          <p:cNvSpPr txBox="1"/>
          <p:nvPr/>
        </p:nvSpPr>
        <p:spPr>
          <a:xfrm>
            <a:off x="6360607" y="5347664"/>
            <a:ext cx="2424004" cy="93871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スーパーシティで実装するデータ連携基盤などを通じ、健康、医療、介護、薬剤、スポーツなどあらゆる分野のサービスをつなぎ高度化を図る、次世代</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を実現。</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4" name="図 103">
            <a:extLst>
              <a:ext uri="{FF2B5EF4-FFF2-40B4-BE49-F238E27FC236}">
                <a16:creationId xmlns:a16="http://schemas.microsoft.com/office/drawing/2014/main" id="{DA5E5697-05B9-4457-8203-C2108FCFAE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98695" y="4325473"/>
            <a:ext cx="1181887" cy="871642"/>
          </a:xfrm>
          <a:prstGeom prst="rect">
            <a:avLst/>
          </a:prstGeom>
        </p:spPr>
      </p:pic>
      <p:pic>
        <p:nvPicPr>
          <p:cNvPr id="105" name="図 104">
            <a:extLst>
              <a:ext uri="{FF2B5EF4-FFF2-40B4-BE49-F238E27FC236}">
                <a16:creationId xmlns:a16="http://schemas.microsoft.com/office/drawing/2014/main" id="{90ABC0DA-9F4E-4B35-A8F0-F3699E5C9FA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597414" y="4537147"/>
            <a:ext cx="1136746" cy="721607"/>
          </a:xfrm>
          <a:prstGeom prst="rect">
            <a:avLst/>
          </a:prstGeom>
          <a:effectLst>
            <a:softEdge rad="31750"/>
          </a:effectLst>
        </p:spPr>
      </p:pic>
      <p:sp>
        <p:nvSpPr>
          <p:cNvPr id="106" name="円: 塗りつぶしなし 39">
            <a:extLst>
              <a:ext uri="{FF2B5EF4-FFF2-40B4-BE49-F238E27FC236}">
                <a16:creationId xmlns:a16="http://schemas.microsoft.com/office/drawing/2014/main" id="{90AEC42F-22F6-4D2E-9821-8A091394992E}"/>
              </a:ext>
            </a:extLst>
          </p:cNvPr>
          <p:cNvSpPr/>
          <p:nvPr/>
        </p:nvSpPr>
        <p:spPr>
          <a:xfrm>
            <a:off x="1390104" y="1749015"/>
            <a:ext cx="810700" cy="657486"/>
          </a:xfrm>
          <a:prstGeom prst="donut">
            <a:avLst>
              <a:gd name="adj" fmla="val 27115"/>
            </a:avLst>
          </a:prstGeom>
          <a:solidFill>
            <a:schemeClr val="accent5">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Meiryo UI"/>
              <a:cs typeface="+mn-cs"/>
            </a:endParaRPr>
          </a:p>
        </p:txBody>
      </p:sp>
      <p:pic>
        <p:nvPicPr>
          <p:cNvPr id="107" name="図 106">
            <a:extLst>
              <a:ext uri="{FF2B5EF4-FFF2-40B4-BE49-F238E27FC236}">
                <a16:creationId xmlns:a16="http://schemas.microsoft.com/office/drawing/2014/main" id="{C1B2A311-B41B-4F6D-9D6D-25CC84F4EB4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945938" y="1698310"/>
            <a:ext cx="322381" cy="358201"/>
          </a:xfrm>
          <a:prstGeom prst="rect">
            <a:avLst/>
          </a:prstGeom>
        </p:spPr>
      </p:pic>
      <p:pic>
        <p:nvPicPr>
          <p:cNvPr id="108" name="図 107">
            <a:extLst>
              <a:ext uri="{FF2B5EF4-FFF2-40B4-BE49-F238E27FC236}">
                <a16:creationId xmlns:a16="http://schemas.microsoft.com/office/drawing/2014/main" id="{F625AB74-7E67-44AD-980D-BA6D43EB774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278601" y="1923632"/>
            <a:ext cx="848592" cy="584865"/>
          </a:xfrm>
          <a:prstGeom prst="rect">
            <a:avLst/>
          </a:prstGeom>
        </p:spPr>
      </p:pic>
      <p:pic>
        <p:nvPicPr>
          <p:cNvPr id="109" name="図 108"/>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582790" y="4278746"/>
            <a:ext cx="2746963" cy="1007010"/>
          </a:xfrm>
          <a:prstGeom prst="rect">
            <a:avLst/>
          </a:prstGeom>
        </p:spPr>
      </p:pic>
      <p:sp>
        <p:nvSpPr>
          <p:cNvPr id="110" name="正方形/長方形 109"/>
          <p:cNvSpPr/>
          <p:nvPr/>
        </p:nvSpPr>
        <p:spPr>
          <a:xfrm>
            <a:off x="3544486" y="5422835"/>
            <a:ext cx="2849069" cy="1107996"/>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フューチャーライフ万博は、 </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Society5.0</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が実現する未来社会を「共創」によってつくりあげるインキュベーション型事業。</a:t>
            </a:r>
            <a:endParaRPr kumimoji="0" lang="en-US" altLang="ja-JP" sz="1100" b="0" i="0" u="none" strike="noStrike" kern="1200" cap="none" spc="0" normalizeH="0" baseline="0" noProof="0" dirty="0">
              <a:ln>
                <a:noFill/>
              </a:ln>
              <a:solidFill>
                <a:prstClr val="black"/>
              </a:solidFill>
              <a:effectLst/>
              <a:uLnTx/>
              <a:uFillTx/>
              <a:latin typeface="Calibr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フューチャーパークを拠点に、未来のヘルスケア</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健康医療等データ利活用、医療機器・福祉用具等</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も行う。</a:t>
            </a:r>
            <a:endParaRPr kumimoji="0" lang="en-US" altLang="ja-JP" sz="11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111" name="正方形/長方形 110"/>
          <p:cNvSpPr/>
          <p:nvPr/>
        </p:nvSpPr>
        <p:spPr>
          <a:xfrm>
            <a:off x="4021834" y="3998247"/>
            <a:ext cx="1737976"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Calibri"/>
                <a:ea typeface="Meiryo UI"/>
                <a:cs typeface="+mn-cs"/>
              </a:rPr>
              <a:t>＜フューチャーライフ万博＞</a:t>
            </a:r>
          </a:p>
        </p:txBody>
      </p:sp>
      <p:sp>
        <p:nvSpPr>
          <p:cNvPr id="112" name="正方形/長方形 111"/>
          <p:cNvSpPr/>
          <p:nvPr/>
        </p:nvSpPr>
        <p:spPr>
          <a:xfrm>
            <a:off x="4848768" y="5275229"/>
            <a:ext cx="1492716" cy="18466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600" b="0" i="0" u="none" strike="noStrike" kern="1200" cap="none" spc="0" normalizeH="0" baseline="0" noProof="0" dirty="0">
              <a:ln>
                <a:noFill/>
              </a:ln>
              <a:solidFill>
                <a:prstClr val="black"/>
              </a:solidFill>
              <a:effectLst/>
              <a:uLnTx/>
              <a:uFillTx/>
              <a:latin typeface="Calibri"/>
              <a:ea typeface="Meiryo UI"/>
              <a:cs typeface="+mn-cs"/>
            </a:endParaRPr>
          </a:p>
        </p:txBody>
      </p:sp>
      <p:pic>
        <p:nvPicPr>
          <p:cNvPr id="113" name="図 112">
            <a:extLst>
              <a:ext uri="{FF2B5EF4-FFF2-40B4-BE49-F238E27FC236}">
                <a16:creationId xmlns:a16="http://schemas.microsoft.com/office/drawing/2014/main" id="{4D135CF9-615E-4240-AE93-B0C1A922D859}"/>
              </a:ext>
            </a:extLst>
          </p:cNvPr>
          <p:cNvPicPr>
            <a:picLocks noChangeAspect="1"/>
          </p:cNvPicPr>
          <p:nvPr/>
        </p:nvPicPr>
        <p:blipFill>
          <a:blip r:embed="rId9"/>
          <a:stretch>
            <a:fillRect/>
          </a:stretch>
        </p:blipFill>
        <p:spPr>
          <a:xfrm>
            <a:off x="1128207" y="4335469"/>
            <a:ext cx="1016070" cy="678384"/>
          </a:xfrm>
          <a:prstGeom prst="rect">
            <a:avLst/>
          </a:prstGeom>
        </p:spPr>
      </p:pic>
      <p:pic>
        <p:nvPicPr>
          <p:cNvPr id="114" name="図 113">
            <a:extLst>
              <a:ext uri="{FF2B5EF4-FFF2-40B4-BE49-F238E27FC236}">
                <a16:creationId xmlns:a16="http://schemas.microsoft.com/office/drawing/2014/main" id="{67D979E2-5717-40EA-B92F-A0CBCFA83F9F}"/>
              </a:ext>
            </a:extLst>
          </p:cNvPr>
          <p:cNvPicPr>
            <a:picLocks noChangeAspect="1"/>
          </p:cNvPicPr>
          <p:nvPr/>
        </p:nvPicPr>
        <p:blipFill>
          <a:blip r:embed="rId10"/>
          <a:stretch>
            <a:fillRect/>
          </a:stretch>
        </p:blipFill>
        <p:spPr>
          <a:xfrm>
            <a:off x="2211182" y="4336342"/>
            <a:ext cx="1184911" cy="677511"/>
          </a:xfrm>
          <a:prstGeom prst="rect">
            <a:avLst/>
          </a:prstGeom>
        </p:spPr>
      </p:pic>
      <p:sp>
        <p:nvSpPr>
          <p:cNvPr id="115" name="矢印: 五方向 63">
            <a:extLst>
              <a:ext uri="{FF2B5EF4-FFF2-40B4-BE49-F238E27FC236}">
                <a16:creationId xmlns:a16="http://schemas.microsoft.com/office/drawing/2014/main" id="{2EBF221E-8AFC-458D-9CDC-29514C31E5E5}"/>
              </a:ext>
            </a:extLst>
          </p:cNvPr>
          <p:cNvSpPr/>
          <p:nvPr/>
        </p:nvSpPr>
        <p:spPr>
          <a:xfrm>
            <a:off x="1064843" y="898763"/>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Before</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矢印: 五方向 67">
            <a:extLst>
              <a:ext uri="{FF2B5EF4-FFF2-40B4-BE49-F238E27FC236}">
                <a16:creationId xmlns:a16="http://schemas.microsoft.com/office/drawing/2014/main" id="{FD0515B1-491B-4F80-BCA0-05D756C1ADCD}"/>
              </a:ext>
            </a:extLst>
          </p:cNvPr>
          <p:cNvSpPr/>
          <p:nvPr/>
        </p:nvSpPr>
        <p:spPr>
          <a:xfrm>
            <a:off x="6432107" y="898763"/>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After</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7" name="正方形/長方形 116">
            <a:extLst>
              <a:ext uri="{FF2B5EF4-FFF2-40B4-BE49-F238E27FC236}">
                <a16:creationId xmlns:a16="http://schemas.microsoft.com/office/drawing/2014/main" id="{63489792-F9ED-4ABB-B6EB-699BCF3D1749}"/>
              </a:ext>
            </a:extLst>
          </p:cNvPr>
          <p:cNvSpPr/>
          <p:nvPr/>
        </p:nvSpPr>
        <p:spPr>
          <a:xfrm>
            <a:off x="1293106" y="5014325"/>
            <a:ext cx="646331"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運動施設</a:t>
            </a:r>
          </a:p>
        </p:txBody>
      </p:sp>
      <p:sp>
        <p:nvSpPr>
          <p:cNvPr id="118" name="正方形/長方形 117">
            <a:extLst>
              <a:ext uri="{FF2B5EF4-FFF2-40B4-BE49-F238E27FC236}">
                <a16:creationId xmlns:a16="http://schemas.microsoft.com/office/drawing/2014/main" id="{EABBEAE6-E6D6-4E8A-9439-592C4BD85897}"/>
              </a:ext>
            </a:extLst>
          </p:cNvPr>
          <p:cNvSpPr/>
          <p:nvPr/>
        </p:nvSpPr>
        <p:spPr>
          <a:xfrm>
            <a:off x="2482701" y="4999629"/>
            <a:ext cx="691215"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Calibri"/>
                <a:ea typeface="Meiryo UI"/>
                <a:cs typeface="+mn-cs"/>
              </a:rPr>
              <a:t>屋内プール</a:t>
            </a:r>
          </a:p>
        </p:txBody>
      </p:sp>
      <p:sp>
        <p:nvSpPr>
          <p:cNvPr id="119" name="矢印: 五方向 68">
            <a:extLst>
              <a:ext uri="{FF2B5EF4-FFF2-40B4-BE49-F238E27FC236}">
                <a16:creationId xmlns:a16="http://schemas.microsoft.com/office/drawing/2014/main" id="{660A5EE3-AF77-4D51-81D1-7B2CBD398A17}"/>
              </a:ext>
            </a:extLst>
          </p:cNvPr>
          <p:cNvSpPr/>
          <p:nvPr/>
        </p:nvSpPr>
        <p:spPr>
          <a:xfrm>
            <a:off x="3657905" y="893273"/>
            <a:ext cx="2597895" cy="458267"/>
          </a:xfrm>
          <a:prstGeom prst="homePlate">
            <a:avLst>
              <a:gd name="adj" fmla="val 34277"/>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　</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万博</a:t>
            </a:r>
            <a:r>
              <a:rPr kumimoji="1"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20" name="グラフィックス 69" descr="建設作業員">
            <a:extLst>
              <a:ext uri="{FF2B5EF4-FFF2-40B4-BE49-F238E27FC236}">
                <a16:creationId xmlns:a16="http://schemas.microsoft.com/office/drawing/2014/main" id="{17545FF9-9890-4940-B97A-A969C9A8D1B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311260" y="1678075"/>
            <a:ext cx="417522" cy="417522"/>
          </a:xfrm>
          <a:prstGeom prst="rect">
            <a:avLst/>
          </a:prstGeom>
        </p:spPr>
      </p:pic>
      <p:pic>
        <p:nvPicPr>
          <p:cNvPr id="121" name="グラフィックス 70" descr="ピン止めした地図">
            <a:extLst>
              <a:ext uri="{FF2B5EF4-FFF2-40B4-BE49-F238E27FC236}">
                <a16:creationId xmlns:a16="http://schemas.microsoft.com/office/drawing/2014/main" id="{17DC4CDD-032A-448A-9A8C-E79BA869B69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543175" y="2060499"/>
            <a:ext cx="474114" cy="474114"/>
          </a:xfrm>
          <a:prstGeom prst="rect">
            <a:avLst/>
          </a:prstGeom>
        </p:spPr>
      </p:pic>
      <p:pic>
        <p:nvPicPr>
          <p:cNvPr id="122" name="図 1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46166" y="1635461"/>
            <a:ext cx="2586099" cy="870413"/>
          </a:xfrm>
          <a:prstGeom prst="rect">
            <a:avLst/>
          </a:prstGeom>
        </p:spPr>
      </p:pic>
      <p:sp>
        <p:nvSpPr>
          <p:cNvPr id="124" name="正方形/長方形 123"/>
          <p:cNvSpPr/>
          <p:nvPr/>
        </p:nvSpPr>
        <p:spPr>
          <a:xfrm>
            <a:off x="34084" y="83974"/>
            <a:ext cx="8829513" cy="601383"/>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smtClean="0"/>
              <a:t>大阪府・大阪市の「スーパーシティ構想」の概要 ④</a:t>
            </a:r>
            <a:endParaRPr lang="en-US" altLang="ja-JP" sz="1808" b="1" dirty="0" smtClean="0"/>
          </a:p>
          <a:p>
            <a:pPr>
              <a:lnSpc>
                <a:spcPts val="1800"/>
              </a:lnSpc>
            </a:pPr>
            <a:r>
              <a:rPr lang="ja-JP" altLang="en-US" sz="1808" b="1" dirty="0"/>
              <a:t>　　</a:t>
            </a:r>
            <a:r>
              <a:rPr lang="ja-JP" altLang="en-US" sz="1808" b="1" dirty="0" smtClean="0"/>
              <a:t>　　　</a:t>
            </a:r>
            <a:r>
              <a:rPr lang="ja-JP" altLang="en-US" sz="1600" b="1" dirty="0" smtClean="0"/>
              <a:t>⇒ 先端</a:t>
            </a:r>
            <a:r>
              <a:rPr lang="ja-JP" altLang="en-US" sz="1600" b="1" dirty="0"/>
              <a:t>国際医療・次世代ヘルスの実装に向けたイメージ</a:t>
            </a:r>
          </a:p>
        </p:txBody>
      </p:sp>
      <p:sp>
        <p:nvSpPr>
          <p:cNvPr id="2" name="スライド番号プレースホルダー 1"/>
          <p:cNvSpPr>
            <a:spLocks noGrp="1"/>
          </p:cNvSpPr>
          <p:nvPr>
            <p:ph type="sldNum" sz="quarter" idx="12"/>
          </p:nvPr>
        </p:nvSpPr>
        <p:spPr>
          <a:xfrm>
            <a:off x="7106002" y="6551851"/>
            <a:ext cx="2057400" cy="365125"/>
          </a:xfrm>
        </p:spPr>
        <p:txBody>
          <a:bodyPr/>
          <a:lstStyle/>
          <a:p>
            <a:fld id="{50F88186-B17D-4CE3-A887-D91699CF601C}" type="slidenum">
              <a:rPr kumimoji="1" lang="ja-JP" altLang="en-US" smtClean="0"/>
              <a:t>16</a:t>
            </a:fld>
            <a:endParaRPr kumimoji="1" lang="ja-JP" altLang="en-US" dirty="0"/>
          </a:p>
        </p:txBody>
      </p:sp>
    </p:spTree>
    <p:extLst>
      <p:ext uri="{BB962C8B-B14F-4D97-AF65-F5344CB8AC3E}">
        <p14:creationId xmlns:p14="http://schemas.microsoft.com/office/powerpoint/2010/main" val="3312230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26242" y="2722075"/>
            <a:ext cx="8356055" cy="3632484"/>
          </a:xfrm>
          <a:prstGeom prst="rect">
            <a:avLst/>
          </a:prstGeom>
        </p:spPr>
      </p:pic>
      <p:sp>
        <p:nvSpPr>
          <p:cNvPr id="25" name="角丸四角形 24"/>
          <p:cNvSpPr/>
          <p:nvPr/>
        </p:nvSpPr>
        <p:spPr>
          <a:xfrm>
            <a:off x="226242" y="667749"/>
            <a:ext cx="8701287" cy="1670564"/>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ea typeface="BIZ UDPゴシック" panose="020B0400000000000000" pitchFamily="50" charset="-128"/>
              </a:rPr>
              <a:t>→　エネルギー・脱炭素に関連する技術領域は</a:t>
            </a:r>
            <a:r>
              <a:rPr lang="ja-JP" altLang="en-US" sz="1200" dirty="0" smtClean="0">
                <a:solidFill>
                  <a:schemeClr val="tx1"/>
                </a:solidFill>
                <a:ea typeface="BIZ UDPゴシック" panose="020B0400000000000000" pitchFamily="50" charset="-128"/>
              </a:rPr>
              <a:t>、再生</a:t>
            </a:r>
            <a:r>
              <a:rPr lang="ja-JP" altLang="en-US" sz="1200" dirty="0">
                <a:solidFill>
                  <a:schemeClr val="tx1"/>
                </a:solidFill>
                <a:ea typeface="BIZ UDPゴシック" panose="020B0400000000000000" pitchFamily="50" charset="-128"/>
              </a:rPr>
              <a:t>可能エネルギーなどの非化石エネルギー</a:t>
            </a:r>
            <a:r>
              <a:rPr lang="ja-JP" altLang="en-US" sz="1200" dirty="0" smtClean="0">
                <a:solidFill>
                  <a:schemeClr val="tx1"/>
                </a:solidFill>
                <a:ea typeface="BIZ UDPゴシック" panose="020B0400000000000000" pitchFamily="50" charset="-128"/>
              </a:rPr>
              <a:t>、蓄電池</a:t>
            </a:r>
            <a:r>
              <a:rPr lang="ja-JP" altLang="en-US" sz="1200" dirty="0">
                <a:solidFill>
                  <a:schemeClr val="tx1"/>
                </a:solidFill>
                <a:ea typeface="BIZ UDPゴシック" panose="020B0400000000000000" pitchFamily="50" charset="-128"/>
              </a:rPr>
              <a:t>を含む</a:t>
            </a:r>
            <a:r>
              <a:rPr lang="ja-JP" altLang="en-US" sz="1200" dirty="0" smtClean="0">
                <a:solidFill>
                  <a:schemeClr val="tx1"/>
                </a:solidFill>
                <a:ea typeface="BIZ UDPゴシック" panose="020B0400000000000000" pitchFamily="50" charset="-128"/>
              </a:rPr>
              <a:t>エネルギーネット</a:t>
            </a:r>
            <a:endParaRPr lang="en-US" altLang="ja-JP" sz="1200" dirty="0" smtClean="0">
              <a:solidFill>
                <a:schemeClr val="tx1"/>
              </a:solidFill>
              <a:ea typeface="BIZ UDPゴシック" panose="020B0400000000000000" pitchFamily="50" charset="-128"/>
            </a:endParaRPr>
          </a:p>
          <a:p>
            <a:r>
              <a:rPr lang="ja-JP" altLang="en-US" sz="1200" dirty="0">
                <a:solidFill>
                  <a:schemeClr val="tx1"/>
                </a:solidFill>
                <a:ea typeface="BIZ UDPゴシック" panose="020B0400000000000000" pitchFamily="50" charset="-128"/>
              </a:rPr>
              <a:t>　</a:t>
            </a:r>
            <a:r>
              <a:rPr lang="ja-JP" altLang="en-US" sz="1200" dirty="0" smtClean="0">
                <a:solidFill>
                  <a:schemeClr val="tx1"/>
                </a:solidFill>
                <a:ea typeface="BIZ UDPゴシック" panose="020B0400000000000000" pitchFamily="50" charset="-128"/>
              </a:rPr>
              <a:t>　ワーク、水素、カーボンリサイクル</a:t>
            </a:r>
            <a:r>
              <a:rPr lang="ja-JP" altLang="en-US" sz="1200" dirty="0">
                <a:solidFill>
                  <a:schemeClr val="tx1"/>
                </a:solidFill>
                <a:ea typeface="BIZ UDPゴシック" panose="020B0400000000000000" pitchFamily="50" charset="-128"/>
              </a:rPr>
              <a:t>、炭素の回収・利用</a:t>
            </a:r>
            <a:r>
              <a:rPr lang="ja-JP" altLang="en-US" sz="1200" dirty="0" smtClean="0">
                <a:solidFill>
                  <a:schemeClr val="tx1"/>
                </a:solidFill>
                <a:ea typeface="BIZ UDPゴシック" panose="020B0400000000000000" pitchFamily="50" charset="-128"/>
              </a:rPr>
              <a:t>・貯蓄、 農林</a:t>
            </a:r>
            <a:r>
              <a:rPr lang="ja-JP" altLang="en-US" sz="1200" dirty="0">
                <a:solidFill>
                  <a:schemeClr val="tx1"/>
                </a:solidFill>
                <a:ea typeface="BIZ UDPゴシック" panose="020B0400000000000000" pitchFamily="50" charset="-128"/>
              </a:rPr>
              <a:t>水産分野など、幅広く、様々</a:t>
            </a:r>
            <a:r>
              <a:rPr lang="ja-JP" altLang="en-US" sz="1200" dirty="0" smtClean="0">
                <a:solidFill>
                  <a:schemeClr val="tx1"/>
                </a:solidFill>
                <a:ea typeface="BIZ UDPゴシック" panose="020B0400000000000000" pitchFamily="50" charset="-128"/>
              </a:rPr>
              <a:t>な企業の参入</a:t>
            </a:r>
            <a:r>
              <a:rPr lang="ja-JP" altLang="en-US" sz="1200" dirty="0">
                <a:solidFill>
                  <a:schemeClr val="tx1"/>
                </a:solidFill>
                <a:ea typeface="BIZ UDPゴシック" panose="020B0400000000000000" pitchFamily="50" charset="-128"/>
              </a:rPr>
              <a:t>が期待できる。</a:t>
            </a:r>
            <a:endParaRPr lang="en-US" altLang="ja-JP" sz="1200" dirty="0">
              <a:solidFill>
                <a:schemeClr val="tx1"/>
              </a:solidFill>
              <a:ea typeface="BIZ UDPゴシック" panose="020B0400000000000000" pitchFamily="50" charset="-128"/>
            </a:endParaRPr>
          </a:p>
          <a:p>
            <a:endParaRPr lang="en-US" altLang="ja-JP" sz="1200" dirty="0">
              <a:solidFill>
                <a:schemeClr val="tx1"/>
              </a:solidFill>
              <a:ea typeface="BIZ UDPゴシック" panose="020B0400000000000000" pitchFamily="50" charset="-128"/>
            </a:endParaRPr>
          </a:p>
          <a:p>
            <a:r>
              <a:rPr lang="en-US" altLang="ja-JP" sz="1200" dirty="0">
                <a:solidFill>
                  <a:schemeClr val="tx1"/>
                </a:solidFill>
                <a:ea typeface="BIZ UDPゴシック" panose="020B0400000000000000" pitchFamily="50" charset="-128"/>
              </a:rPr>
              <a:t>【</a:t>
            </a:r>
            <a:r>
              <a:rPr lang="ja-JP" altLang="en-US" sz="1200" dirty="0">
                <a:solidFill>
                  <a:schemeClr val="tx1"/>
                </a:solidFill>
                <a:ea typeface="BIZ UDPゴシック" panose="020B0400000000000000" pitchFamily="50" charset="-128"/>
              </a:rPr>
              <a:t>民間投資の増大が期待できる分野</a:t>
            </a:r>
            <a:r>
              <a:rPr lang="en-US" altLang="ja-JP" sz="1200" dirty="0">
                <a:solidFill>
                  <a:schemeClr val="tx1"/>
                </a:solidFill>
                <a:ea typeface="BIZ UDPゴシック" panose="020B0400000000000000" pitchFamily="50" charset="-128"/>
              </a:rPr>
              <a:t>】</a:t>
            </a:r>
          </a:p>
          <a:p>
            <a:r>
              <a:rPr lang="ja-JP" altLang="en-US" sz="1200" dirty="0">
                <a:solidFill>
                  <a:schemeClr val="tx1"/>
                </a:solidFill>
                <a:ea typeface="BIZ UDPゴシック" panose="020B0400000000000000" pitchFamily="50" charset="-128"/>
              </a:rPr>
              <a:t>　例）太陽光発電の軽量・効率化、超臨界地熱発電、浮体式</a:t>
            </a:r>
            <a:r>
              <a:rPr lang="ja-JP" altLang="en-US" sz="1200" dirty="0" smtClean="0">
                <a:solidFill>
                  <a:schemeClr val="tx1"/>
                </a:solidFill>
                <a:ea typeface="BIZ UDPゴシック" panose="020B0400000000000000" pitchFamily="50" charset="-128"/>
              </a:rPr>
              <a:t>洋上風車</a:t>
            </a:r>
            <a:r>
              <a:rPr lang="ja-JP" altLang="en-US" sz="1200" dirty="0">
                <a:solidFill>
                  <a:schemeClr val="tx1"/>
                </a:solidFill>
                <a:ea typeface="BIZ UDPゴシック" panose="020B0400000000000000" pitchFamily="50" charset="-128"/>
              </a:rPr>
              <a:t>、低コスト</a:t>
            </a:r>
            <a:r>
              <a:rPr lang="ja-JP" altLang="en-US" sz="1200" dirty="0" err="1">
                <a:solidFill>
                  <a:schemeClr val="tx1"/>
                </a:solidFill>
                <a:ea typeface="BIZ UDPゴシック" panose="020B0400000000000000" pitchFamily="50" charset="-128"/>
              </a:rPr>
              <a:t>な</a:t>
            </a:r>
            <a:r>
              <a:rPr lang="ja-JP" altLang="en-US" sz="1200" dirty="0">
                <a:solidFill>
                  <a:schemeClr val="tx1"/>
                </a:solidFill>
                <a:ea typeface="BIZ UDPゴシック" panose="020B0400000000000000" pitchFamily="50" charset="-128"/>
              </a:rPr>
              <a:t>次世代蓄電池、ｴﾈﾙｷﾞｰ制御ｼｽﾃﾑ、</a:t>
            </a:r>
            <a:r>
              <a:rPr lang="ja-JP" altLang="en-US" sz="1200" dirty="0" smtClean="0">
                <a:solidFill>
                  <a:schemeClr val="tx1"/>
                </a:solidFill>
                <a:ea typeface="BIZ UDPゴシック" panose="020B0400000000000000" pitchFamily="50" charset="-128"/>
              </a:rPr>
              <a:t>水素の</a:t>
            </a:r>
            <a:r>
              <a:rPr lang="ja-JP" altLang="en-US" sz="1200" dirty="0">
                <a:solidFill>
                  <a:schemeClr val="tx1"/>
                </a:solidFill>
                <a:ea typeface="BIZ UDPゴシック" panose="020B0400000000000000" pitchFamily="50" charset="-128"/>
              </a:rPr>
              <a:t>製造</a:t>
            </a:r>
            <a:r>
              <a:rPr lang="ja-JP" altLang="en-US" sz="1200" dirty="0" smtClean="0">
                <a:solidFill>
                  <a:schemeClr val="tx1"/>
                </a:solidFill>
                <a:ea typeface="BIZ UDPゴシック" panose="020B0400000000000000" pitchFamily="50" charset="-128"/>
              </a:rPr>
              <a:t>・</a:t>
            </a:r>
            <a:endParaRPr lang="en-US" altLang="ja-JP" sz="1200" dirty="0" smtClean="0">
              <a:solidFill>
                <a:schemeClr val="tx1"/>
              </a:solidFill>
              <a:ea typeface="BIZ UDPゴシック" panose="020B0400000000000000" pitchFamily="50" charset="-128"/>
            </a:endParaRPr>
          </a:p>
          <a:p>
            <a:r>
              <a:rPr lang="ja-JP" altLang="en-US" sz="1200" dirty="0">
                <a:solidFill>
                  <a:schemeClr val="tx1"/>
                </a:solidFill>
                <a:ea typeface="BIZ UDPゴシック" panose="020B0400000000000000" pitchFamily="50" charset="-128"/>
              </a:rPr>
              <a:t>　</a:t>
            </a:r>
            <a:r>
              <a:rPr lang="ja-JP" altLang="en-US" sz="1200" dirty="0" smtClean="0">
                <a:solidFill>
                  <a:schemeClr val="tx1"/>
                </a:solidFill>
                <a:ea typeface="BIZ UDPゴシック" panose="020B0400000000000000" pitchFamily="50" charset="-128"/>
              </a:rPr>
              <a:t>　　輸送・貯蔵</a:t>
            </a:r>
            <a:r>
              <a:rPr lang="ja-JP" altLang="en-US" sz="1200" dirty="0">
                <a:solidFill>
                  <a:schemeClr val="tx1"/>
                </a:solidFill>
                <a:ea typeface="BIZ UDPゴシック" panose="020B0400000000000000" pitchFamily="50" charset="-128"/>
              </a:rPr>
              <a:t>・利用・発電技術、</a:t>
            </a:r>
            <a:r>
              <a:rPr lang="en-US" altLang="ja-JP" sz="1200" dirty="0">
                <a:solidFill>
                  <a:schemeClr val="tx1"/>
                </a:solidFill>
                <a:ea typeface="BIZ UDPゴシック" panose="020B0400000000000000" pitchFamily="50" charset="-128"/>
              </a:rPr>
              <a:t>CO2</a:t>
            </a:r>
            <a:r>
              <a:rPr lang="ja-JP" altLang="en-US" sz="1200" dirty="0">
                <a:solidFill>
                  <a:schemeClr val="tx1"/>
                </a:solidFill>
                <a:ea typeface="BIZ UDPゴシック" panose="020B0400000000000000" pitchFamily="50" charset="-128"/>
              </a:rPr>
              <a:t>分離回収</a:t>
            </a:r>
            <a:r>
              <a:rPr lang="ja-JP" altLang="en-US" sz="1200" dirty="0" smtClean="0">
                <a:solidFill>
                  <a:schemeClr val="tx1"/>
                </a:solidFill>
                <a:ea typeface="BIZ UDPゴシック" panose="020B0400000000000000" pitchFamily="50" charset="-128"/>
              </a:rPr>
              <a:t>、グリーンモビリティ</a:t>
            </a:r>
            <a:r>
              <a:rPr lang="ja-JP" altLang="en-US" sz="1200" dirty="0">
                <a:solidFill>
                  <a:schemeClr val="tx1"/>
                </a:solidFill>
                <a:ea typeface="BIZ UDPゴシック" panose="020B0400000000000000" pitchFamily="50" charset="-128"/>
              </a:rPr>
              <a:t>、ゼロカーボン・スチール、リサイクル</a:t>
            </a:r>
            <a:r>
              <a:rPr lang="ja-JP" altLang="en-US" sz="1200" dirty="0" smtClean="0">
                <a:solidFill>
                  <a:schemeClr val="tx1"/>
                </a:solidFill>
                <a:ea typeface="BIZ UDPゴシック" panose="020B0400000000000000" pitchFamily="50" charset="-128"/>
              </a:rPr>
              <a:t>技術</a:t>
            </a:r>
            <a:r>
              <a:rPr lang="ja-JP" altLang="en-US" sz="1200" dirty="0">
                <a:solidFill>
                  <a:schemeClr val="tx1"/>
                </a:solidFill>
                <a:ea typeface="BIZ UDPゴシック" panose="020B0400000000000000" pitchFamily="50" charset="-128"/>
              </a:rPr>
              <a:t>、</a:t>
            </a:r>
            <a:r>
              <a:rPr lang="ja-JP" altLang="en-US" sz="1200" dirty="0" smtClean="0">
                <a:solidFill>
                  <a:schemeClr val="tx1"/>
                </a:solidFill>
                <a:ea typeface="BIZ UDPゴシック" panose="020B0400000000000000" pitchFamily="50" charset="-128"/>
              </a:rPr>
              <a:t>低コストメタ</a:t>
            </a:r>
            <a:endParaRPr lang="en-US" altLang="ja-JP" sz="1200" dirty="0" smtClean="0">
              <a:solidFill>
                <a:schemeClr val="tx1"/>
              </a:solidFill>
              <a:ea typeface="BIZ UDPゴシック" panose="020B0400000000000000" pitchFamily="50" charset="-128"/>
            </a:endParaRPr>
          </a:p>
          <a:p>
            <a:r>
              <a:rPr lang="ja-JP" altLang="en-US" sz="1200" dirty="0">
                <a:solidFill>
                  <a:schemeClr val="tx1"/>
                </a:solidFill>
                <a:ea typeface="BIZ UDPゴシック" panose="020B0400000000000000" pitchFamily="50" charset="-128"/>
              </a:rPr>
              <a:t>　</a:t>
            </a:r>
            <a:r>
              <a:rPr lang="ja-JP" altLang="en-US" sz="1200" dirty="0" smtClean="0">
                <a:solidFill>
                  <a:schemeClr val="tx1"/>
                </a:solidFill>
                <a:ea typeface="BIZ UDPゴシック" panose="020B0400000000000000" pitchFamily="50" charset="-128"/>
              </a:rPr>
              <a:t>　　ネーション、グリーン</a:t>
            </a:r>
            <a:r>
              <a:rPr lang="ja-JP" altLang="en-US" sz="1200" dirty="0">
                <a:solidFill>
                  <a:schemeClr val="tx1"/>
                </a:solidFill>
                <a:ea typeface="BIZ UDPゴシック" panose="020B0400000000000000" pitchFamily="50" charset="-128"/>
              </a:rPr>
              <a:t>冷媒、省エネ技術</a:t>
            </a:r>
            <a:r>
              <a:rPr lang="ja-JP" altLang="en-US" sz="1200" dirty="0" smtClean="0">
                <a:solidFill>
                  <a:schemeClr val="tx1"/>
                </a:solidFill>
                <a:ea typeface="BIZ UDPゴシック" panose="020B0400000000000000" pitchFamily="50" charset="-128"/>
              </a:rPr>
              <a:t>、シェアリングエコノミー</a:t>
            </a:r>
            <a:r>
              <a:rPr lang="ja-JP" altLang="en-US" sz="1200" dirty="0">
                <a:solidFill>
                  <a:schemeClr val="tx1"/>
                </a:solidFill>
                <a:ea typeface="BIZ UDPゴシック" panose="020B0400000000000000" pitchFamily="50" charset="-128"/>
              </a:rPr>
              <a:t>、テレワーク、</a:t>
            </a:r>
            <a:r>
              <a:rPr lang="ja-JP" altLang="en-US" sz="1200" dirty="0" smtClean="0">
                <a:solidFill>
                  <a:schemeClr val="tx1"/>
                </a:solidFill>
                <a:ea typeface="BIZ UDPゴシック" panose="020B0400000000000000" pitchFamily="50" charset="-128"/>
              </a:rPr>
              <a:t>ブルーカーボン、地産地消型</a:t>
            </a:r>
            <a:r>
              <a:rPr lang="ja-JP" altLang="en-US" sz="1200" dirty="0">
                <a:solidFill>
                  <a:schemeClr val="tx1"/>
                </a:solidFill>
                <a:ea typeface="BIZ UDPゴシック" panose="020B0400000000000000" pitchFamily="50" charset="-128"/>
              </a:rPr>
              <a:t>エネルギー　など</a:t>
            </a:r>
            <a:endParaRPr lang="en-US" altLang="ja-JP" sz="1200" dirty="0">
              <a:solidFill>
                <a:schemeClr val="tx1"/>
              </a:solidFill>
              <a:ea typeface="BIZ UDPゴシック" panose="020B0400000000000000" pitchFamily="50" charset="-128"/>
            </a:endParaRPr>
          </a:p>
        </p:txBody>
      </p:sp>
      <p:pic>
        <p:nvPicPr>
          <p:cNvPr id="27" name="図 26"/>
          <p:cNvPicPr>
            <a:picLocks noChangeAspect="1"/>
          </p:cNvPicPr>
          <p:nvPr/>
        </p:nvPicPr>
        <p:blipFill>
          <a:blip r:embed="rId3"/>
          <a:stretch>
            <a:fillRect/>
          </a:stretch>
        </p:blipFill>
        <p:spPr>
          <a:xfrm>
            <a:off x="2946608" y="5878286"/>
            <a:ext cx="2903555" cy="476274"/>
          </a:xfrm>
          <a:prstGeom prst="rect">
            <a:avLst/>
          </a:prstGeom>
        </p:spPr>
      </p:pic>
      <p:sp>
        <p:nvSpPr>
          <p:cNvPr id="4" name="スライド番号プレースホルダー 3"/>
          <p:cNvSpPr>
            <a:spLocks noGrp="1"/>
          </p:cNvSpPr>
          <p:nvPr>
            <p:ph type="sldNum" sz="quarter" idx="12"/>
          </p:nvPr>
        </p:nvSpPr>
        <p:spPr>
          <a:xfrm>
            <a:off x="7113083" y="6567783"/>
            <a:ext cx="2057400" cy="365125"/>
          </a:xfrm>
        </p:spPr>
        <p:txBody>
          <a:bodyPr/>
          <a:lstStyle/>
          <a:p>
            <a:fld id="{50F88186-B17D-4CE3-A887-D91699CF601C}" type="slidenum">
              <a:rPr kumimoji="1" lang="ja-JP" altLang="en-US" smtClean="0"/>
              <a:t>17</a:t>
            </a:fld>
            <a:endParaRPr kumimoji="1" lang="ja-JP" altLang="en-US" dirty="0"/>
          </a:p>
        </p:txBody>
      </p:sp>
      <p:sp>
        <p:nvSpPr>
          <p:cNvPr id="29" name="正方形/長方形 28"/>
          <p:cNvSpPr/>
          <p:nvPr/>
        </p:nvSpPr>
        <p:spPr>
          <a:xfrm>
            <a:off x="20638" y="83974"/>
            <a:ext cx="9031922"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 </a:t>
            </a:r>
            <a:r>
              <a:rPr lang="ja-JP" altLang="en-US" sz="1808" b="1" dirty="0" smtClean="0"/>
              <a:t>国の「革新的環境イノベーション戦略」におけるエネルギー・脱炭素に関連する技術領域</a:t>
            </a:r>
            <a:endParaRPr lang="ja-JP" altLang="en-US" b="1" dirty="0"/>
          </a:p>
        </p:txBody>
      </p:sp>
      <p:sp>
        <p:nvSpPr>
          <p:cNvPr id="15" name="テキスト ボックス 14">
            <a:extLst>
              <a:ext uri="{FF2B5EF4-FFF2-40B4-BE49-F238E27FC236}">
                <a16:creationId xmlns:a16="http://schemas.microsoft.com/office/drawing/2014/main" id="{EBE40337-5FAC-43BE-86DC-EF22BE0A5F1F}"/>
              </a:ext>
            </a:extLst>
          </p:cNvPr>
          <p:cNvSpPr txBox="1"/>
          <p:nvPr/>
        </p:nvSpPr>
        <p:spPr>
          <a:xfrm>
            <a:off x="5408023" y="400099"/>
            <a:ext cx="3971109" cy="230832"/>
          </a:xfrm>
          <a:prstGeom prst="rect">
            <a:avLst/>
          </a:prstGeom>
          <a:noFill/>
        </p:spPr>
        <p:txBody>
          <a:bodyPr wrap="square" rtlCol="0">
            <a:spAutoFit/>
          </a:bodyPr>
          <a:lstStyle/>
          <a:p>
            <a:r>
              <a:rPr kumimoji="1" lang="ja-JP" altLang="en-US" sz="900" dirty="0"/>
              <a:t>出典</a:t>
            </a:r>
            <a:r>
              <a:rPr kumimoji="1" lang="ja-JP" altLang="en-US" sz="900" dirty="0" smtClean="0"/>
              <a:t>：「革新的環境イノベーション戦略」を</a:t>
            </a:r>
            <a:r>
              <a:rPr kumimoji="1" lang="ja-JP" altLang="en-US" sz="900" dirty="0"/>
              <a:t>もとに副首都推進局にて</a:t>
            </a:r>
            <a:r>
              <a:rPr kumimoji="1" lang="ja-JP" altLang="en-US" sz="900" dirty="0" smtClean="0"/>
              <a:t>作成</a:t>
            </a:r>
            <a:endParaRPr kumimoji="1" lang="ja-JP" altLang="en-US" sz="900" dirty="0"/>
          </a:p>
        </p:txBody>
      </p:sp>
    </p:spTree>
    <p:extLst>
      <p:ext uri="{BB962C8B-B14F-4D97-AF65-F5344CB8AC3E}">
        <p14:creationId xmlns:p14="http://schemas.microsoft.com/office/powerpoint/2010/main" val="1825202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0847" y="2024743"/>
            <a:ext cx="8949370" cy="4725602"/>
          </a:xfrm>
          <a:prstGeom prst="rect">
            <a:avLst/>
          </a:prstGeom>
        </p:spPr>
      </p:pic>
      <p:sp>
        <p:nvSpPr>
          <p:cNvPr id="4" name="スライド番号プレースホルダー 3"/>
          <p:cNvSpPr>
            <a:spLocks noGrp="1"/>
          </p:cNvSpPr>
          <p:nvPr>
            <p:ph type="sldNum" sz="quarter" idx="12"/>
          </p:nvPr>
        </p:nvSpPr>
        <p:spPr>
          <a:xfrm>
            <a:off x="7113083" y="6567783"/>
            <a:ext cx="2057400" cy="365125"/>
          </a:xfrm>
        </p:spPr>
        <p:txBody>
          <a:bodyPr/>
          <a:lstStyle/>
          <a:p>
            <a:fld id="{50F88186-B17D-4CE3-A887-D91699CF601C}" type="slidenum">
              <a:rPr kumimoji="1" lang="ja-JP" altLang="en-US" smtClean="0"/>
              <a:t>18</a:t>
            </a:fld>
            <a:endParaRPr kumimoji="1" lang="ja-JP" altLang="en-US" dirty="0"/>
          </a:p>
        </p:txBody>
      </p:sp>
      <p:sp>
        <p:nvSpPr>
          <p:cNvPr id="29" name="正方形/長方形 28"/>
          <p:cNvSpPr/>
          <p:nvPr/>
        </p:nvSpPr>
        <p:spPr>
          <a:xfrm>
            <a:off x="20638" y="83974"/>
            <a:ext cx="5559892"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smtClean="0"/>
              <a:t>国の「グリーン成長戦略」の主な概要</a:t>
            </a:r>
            <a:endParaRPr lang="ja-JP" altLang="en-US" b="1" dirty="0"/>
          </a:p>
        </p:txBody>
      </p:sp>
      <p:sp>
        <p:nvSpPr>
          <p:cNvPr id="10" name="角丸四角形 9"/>
          <p:cNvSpPr/>
          <p:nvPr/>
        </p:nvSpPr>
        <p:spPr>
          <a:xfrm>
            <a:off x="160846" y="693686"/>
            <a:ext cx="8949371" cy="1268302"/>
          </a:xfrm>
          <a:prstGeom prst="roundRect">
            <a:avLst>
              <a:gd name="adj" fmla="val 2804"/>
            </a:avLst>
          </a:prstGeom>
          <a:solidFill>
            <a:schemeClr val="accent6">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mn-ea"/>
              </a:rPr>
              <a:t>●　温暖化</a:t>
            </a:r>
            <a:r>
              <a:rPr lang="ja-JP" altLang="en-US" sz="1300" dirty="0">
                <a:solidFill>
                  <a:schemeClr val="tx1"/>
                </a:solidFill>
                <a:latin typeface="+mn-ea"/>
              </a:rPr>
              <a:t>への対応を、経済成長の制約やコストとする時代は終わり、「成長の機会」と捉える時代に突入している。</a:t>
            </a:r>
          </a:p>
          <a:p>
            <a:r>
              <a:rPr lang="ja-JP" altLang="en-US" sz="1300" dirty="0" smtClean="0">
                <a:solidFill>
                  <a:schemeClr val="tx1"/>
                </a:solidFill>
                <a:latin typeface="+mn-ea"/>
              </a:rPr>
              <a:t>●　実際</a:t>
            </a:r>
            <a:r>
              <a:rPr lang="ja-JP" altLang="en-US" sz="1300" dirty="0">
                <a:solidFill>
                  <a:schemeClr val="tx1"/>
                </a:solidFill>
                <a:latin typeface="+mn-ea"/>
              </a:rPr>
              <a:t>に、研究開発方針や経営方針の転換など、「ゲームチェンジ」が始まっている。</a:t>
            </a:r>
          </a:p>
          <a:p>
            <a:r>
              <a:rPr lang="ja-JP" altLang="en-US" sz="1300" dirty="0" smtClean="0">
                <a:solidFill>
                  <a:schemeClr val="tx1"/>
                </a:solidFill>
                <a:latin typeface="+mn-ea"/>
              </a:rPr>
              <a:t>　　　この</a:t>
            </a:r>
            <a:r>
              <a:rPr lang="ja-JP" altLang="en-US" sz="1300" dirty="0">
                <a:solidFill>
                  <a:schemeClr val="tx1"/>
                </a:solidFill>
                <a:latin typeface="+mn-ea"/>
              </a:rPr>
              <a:t>流れを加速すべく、グリーン成長戦略を推進する。</a:t>
            </a:r>
          </a:p>
          <a:p>
            <a:r>
              <a:rPr lang="ja-JP" altLang="en-US" sz="1300" dirty="0" smtClean="0">
                <a:solidFill>
                  <a:schemeClr val="tx1"/>
                </a:solidFill>
                <a:latin typeface="+mn-ea"/>
              </a:rPr>
              <a:t>●　「</a:t>
            </a:r>
            <a:r>
              <a:rPr lang="ja-JP" altLang="en-US" sz="1300" dirty="0">
                <a:solidFill>
                  <a:schemeClr val="tx1"/>
                </a:solidFill>
                <a:latin typeface="+mn-ea"/>
              </a:rPr>
              <a:t>イノベーション」を実現し、革新的技術を「社会実装」する。</a:t>
            </a:r>
          </a:p>
          <a:p>
            <a:r>
              <a:rPr lang="ja-JP" altLang="en-US" sz="1300" dirty="0" smtClean="0">
                <a:solidFill>
                  <a:schemeClr val="tx1"/>
                </a:solidFill>
                <a:latin typeface="+mn-ea"/>
              </a:rPr>
              <a:t>　　　これ</a:t>
            </a:r>
            <a:r>
              <a:rPr lang="ja-JP" altLang="en-US" sz="1300" dirty="0">
                <a:solidFill>
                  <a:schemeClr val="tx1"/>
                </a:solidFill>
                <a:latin typeface="+mn-ea"/>
              </a:rPr>
              <a:t>を通じ、</a:t>
            </a:r>
            <a:r>
              <a:rPr lang="en-US" altLang="ja-JP" sz="1300" dirty="0">
                <a:solidFill>
                  <a:schemeClr val="tx1"/>
                </a:solidFill>
                <a:latin typeface="+mn-ea"/>
              </a:rPr>
              <a:t>2050</a:t>
            </a:r>
            <a:r>
              <a:rPr lang="ja-JP" altLang="en-US" sz="1300" dirty="0">
                <a:solidFill>
                  <a:schemeClr val="tx1"/>
                </a:solidFill>
                <a:latin typeface="+mn-ea"/>
              </a:rPr>
              <a:t>年カーボンニュートラルだけでなく、</a:t>
            </a:r>
            <a:r>
              <a:rPr lang="en-US" altLang="ja-JP" sz="1300" dirty="0">
                <a:solidFill>
                  <a:schemeClr val="tx1"/>
                </a:solidFill>
                <a:latin typeface="+mn-ea"/>
              </a:rPr>
              <a:t>CO2</a:t>
            </a:r>
            <a:r>
              <a:rPr lang="ja-JP" altLang="en-US" sz="1300" dirty="0">
                <a:solidFill>
                  <a:schemeClr val="tx1"/>
                </a:solidFill>
                <a:latin typeface="+mn-ea"/>
              </a:rPr>
              <a:t>排出削減にとどまらない「国民生活のメリット」も実現する。</a:t>
            </a:r>
            <a:endParaRPr lang="en-US" altLang="ja-JP" sz="1300" dirty="0">
              <a:solidFill>
                <a:schemeClr val="tx1"/>
              </a:solidFill>
              <a:latin typeface="+mn-ea"/>
            </a:endParaRPr>
          </a:p>
        </p:txBody>
      </p:sp>
      <p:sp>
        <p:nvSpPr>
          <p:cNvPr id="11" name="テキスト ボックス 10">
            <a:extLst>
              <a:ext uri="{FF2B5EF4-FFF2-40B4-BE49-F238E27FC236}">
                <a16:creationId xmlns:a16="http://schemas.microsoft.com/office/drawing/2014/main" id="{EBE40337-5FAC-43BE-86DC-EF22BE0A5F1F}"/>
              </a:ext>
            </a:extLst>
          </p:cNvPr>
          <p:cNvSpPr txBox="1"/>
          <p:nvPr/>
        </p:nvSpPr>
        <p:spPr>
          <a:xfrm>
            <a:off x="6200241" y="400099"/>
            <a:ext cx="3178891" cy="230832"/>
          </a:xfrm>
          <a:prstGeom prst="rect">
            <a:avLst/>
          </a:prstGeom>
          <a:noFill/>
        </p:spPr>
        <p:txBody>
          <a:bodyPr wrap="square" rtlCol="0">
            <a:spAutoFit/>
          </a:bodyPr>
          <a:lstStyle/>
          <a:p>
            <a:r>
              <a:rPr kumimoji="1" lang="ja-JP" altLang="en-US" sz="900" dirty="0"/>
              <a:t>出典</a:t>
            </a:r>
            <a:r>
              <a:rPr kumimoji="1" lang="ja-JP" altLang="en-US" sz="900" dirty="0" smtClean="0"/>
              <a:t>：「グリーン成長戦略」を</a:t>
            </a:r>
            <a:r>
              <a:rPr kumimoji="1" lang="ja-JP" altLang="en-US" sz="900" dirty="0"/>
              <a:t>もとに副首都推進局にて</a:t>
            </a:r>
            <a:r>
              <a:rPr kumimoji="1" lang="ja-JP" altLang="en-US" sz="900" dirty="0" smtClean="0"/>
              <a:t>作成</a:t>
            </a:r>
            <a:endParaRPr kumimoji="1" lang="ja-JP" altLang="en-US" sz="900" dirty="0"/>
          </a:p>
        </p:txBody>
      </p:sp>
      <p:sp>
        <p:nvSpPr>
          <p:cNvPr id="7" name="正方形/長方形 6"/>
          <p:cNvSpPr/>
          <p:nvPr/>
        </p:nvSpPr>
        <p:spPr>
          <a:xfrm>
            <a:off x="160846" y="515037"/>
            <a:ext cx="1116000" cy="240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策定趣旨</a:t>
            </a:r>
            <a:endParaRPr kumimoji="1" lang="ja-JP" altLang="en-US" sz="1000" dirty="0"/>
          </a:p>
        </p:txBody>
      </p:sp>
    </p:spTree>
    <p:extLst>
      <p:ext uri="{BB962C8B-B14F-4D97-AF65-F5344CB8AC3E}">
        <p14:creationId xmlns:p14="http://schemas.microsoft.com/office/powerpoint/2010/main" val="57015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5644" y="327843"/>
            <a:ext cx="8420490" cy="388120"/>
          </a:xfrm>
          <a:prstGeom prst="rect">
            <a:avLst/>
          </a:prstGeom>
          <a:noFill/>
        </p:spPr>
        <p:txBody>
          <a:bodyPr wrap="square" rtlCol="0">
            <a:spAutoFit/>
          </a:bodyPr>
          <a:lstStyle/>
          <a:p>
            <a:r>
              <a:rPr kumimoji="1" lang="ja-JP" altLang="en-US" sz="1922" b="1" dirty="0">
                <a:latin typeface="Meiryo UI" panose="020B0604030504040204" pitchFamily="50" charset="-128"/>
                <a:ea typeface="Meiryo UI" panose="020B0604030504040204" pitchFamily="50" charset="-128"/>
              </a:rPr>
              <a:t>■　</a:t>
            </a:r>
            <a:r>
              <a:rPr kumimoji="1" lang="ja-JP" altLang="en-US" sz="1922" b="1" dirty="0" smtClean="0">
                <a:latin typeface="Meiryo UI" panose="020B0604030504040204" pitchFamily="50" charset="-128"/>
                <a:ea typeface="Meiryo UI" panose="020B0604030504040204" pitchFamily="50" charset="-128"/>
              </a:rPr>
              <a:t>第７回</a:t>
            </a:r>
            <a:r>
              <a:rPr kumimoji="1" lang="ja-JP" altLang="en-US" sz="1922" b="1" dirty="0">
                <a:latin typeface="Meiryo UI" panose="020B0604030504040204" pitchFamily="50" charset="-128"/>
                <a:ea typeface="Meiryo UI" panose="020B0604030504040204" pitchFamily="50" charset="-128"/>
              </a:rPr>
              <a:t>意見交換会（分科会　</a:t>
            </a:r>
            <a:r>
              <a:rPr kumimoji="1" lang="en-US" altLang="ja-JP" sz="1922" b="1" dirty="0" smtClean="0">
                <a:latin typeface="Meiryo UI" panose="020B0604030504040204" pitchFamily="50" charset="-128"/>
                <a:ea typeface="Meiryo UI" panose="020B0604030504040204" pitchFamily="50" charset="-128"/>
              </a:rPr>
              <a:t>5.19</a:t>
            </a:r>
            <a:r>
              <a:rPr kumimoji="1" lang="ja-JP" altLang="en-US" sz="1922" b="1" dirty="0" smtClean="0">
                <a:latin typeface="Meiryo UI" panose="020B0604030504040204" pitchFamily="50" charset="-128"/>
                <a:ea typeface="Meiryo UI" panose="020B0604030504040204" pitchFamily="50" charset="-128"/>
              </a:rPr>
              <a:t>）</a:t>
            </a:r>
            <a:r>
              <a:rPr kumimoji="1" lang="ja-JP" altLang="en-US" sz="1922" b="1" dirty="0">
                <a:latin typeface="Meiryo UI" panose="020B0604030504040204" pitchFamily="50" charset="-128"/>
                <a:ea typeface="Meiryo UI" panose="020B0604030504040204" pitchFamily="50" charset="-128"/>
              </a:rPr>
              <a:t>ヒア</a:t>
            </a:r>
            <a:r>
              <a:rPr kumimoji="1" lang="ja-JP" altLang="en-US" sz="1922" b="1" dirty="0" smtClean="0">
                <a:latin typeface="Meiryo UI" panose="020B0604030504040204" pitchFamily="50" charset="-128"/>
                <a:ea typeface="Meiryo UI" panose="020B0604030504040204" pitchFamily="50" charset="-128"/>
              </a:rPr>
              <a:t>リング</a:t>
            </a:r>
            <a:r>
              <a:rPr kumimoji="1" lang="ja-JP" altLang="en-US" sz="1922" b="1" dirty="0">
                <a:latin typeface="Meiryo UI" panose="020B0604030504040204" pitchFamily="50" charset="-128"/>
                <a:ea typeface="Meiryo UI" panose="020B0604030504040204" pitchFamily="50" charset="-128"/>
              </a:rPr>
              <a:t>　主な</a:t>
            </a:r>
            <a:r>
              <a:rPr kumimoji="1" lang="ja-JP" altLang="en-US" sz="1922" b="1" dirty="0" smtClean="0">
                <a:latin typeface="Meiryo UI" panose="020B0604030504040204" pitchFamily="50" charset="-128"/>
                <a:ea typeface="Meiryo UI" panose="020B0604030504040204" pitchFamily="50" charset="-128"/>
              </a:rPr>
              <a:t>議論（要旨）</a:t>
            </a:r>
            <a:endParaRPr kumimoji="1" lang="ja-JP" altLang="en-US" sz="1922" b="1" dirty="0">
              <a:latin typeface="Meiryo UI" panose="020B0604030504040204" pitchFamily="50" charset="-128"/>
              <a:ea typeface="Meiryo UI" panose="020B0604030504040204" pitchFamily="50" charset="-128"/>
            </a:endParaRPr>
          </a:p>
        </p:txBody>
      </p:sp>
      <p:sp>
        <p:nvSpPr>
          <p:cNvPr id="4" name="角丸四角形 3"/>
          <p:cNvSpPr/>
          <p:nvPr/>
        </p:nvSpPr>
        <p:spPr>
          <a:xfrm>
            <a:off x="428971" y="823861"/>
            <a:ext cx="8273834" cy="5647779"/>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t"/>
          <a:lstStyle/>
          <a:p>
            <a:pPr marL="258318" indent="-258318">
              <a:buFont typeface="Wingdings" panose="05000000000000000000" pitchFamily="2" charset="2"/>
              <a:buChar char="Ø"/>
            </a:pPr>
            <a:endParaRPr kumimoji="1" lang="en-US" altLang="ja-JP" sz="1450" dirty="0" smtClean="0">
              <a:solidFill>
                <a:schemeClr val="tx1"/>
              </a:solidFill>
              <a:latin typeface="Meiryo UI" panose="020B0604030504040204" pitchFamily="50" charset="-128"/>
              <a:ea typeface="Meiryo UI" panose="020B0604030504040204" pitchFamily="50" charset="-128"/>
            </a:endParaRPr>
          </a:p>
          <a:p>
            <a:endParaRPr kumimoji="1" lang="en-US" altLang="ja-JP" sz="1450" dirty="0" smtClean="0">
              <a:solidFill>
                <a:schemeClr val="tx1"/>
              </a:solidFill>
              <a:latin typeface="Meiryo UI" panose="020B0604030504040204" pitchFamily="50" charset="-128"/>
              <a:ea typeface="Meiryo UI" panose="020B0604030504040204" pitchFamily="50" charset="-128"/>
            </a:endParaRPr>
          </a:p>
          <a:p>
            <a:pPr marL="258318" indent="-258318">
              <a:spcAft>
                <a:spcPts val="600"/>
              </a:spcAft>
              <a:buFont typeface="Wingdings" panose="05000000000000000000" pitchFamily="2" charset="2"/>
              <a:buChar char="Ø"/>
              <a:tabLst>
                <a:tab pos="8159750" algn="l"/>
              </a:tabLst>
            </a:pPr>
            <a:r>
              <a:rPr kumimoji="1" lang="ja-JP" altLang="en-US" sz="1600" dirty="0">
                <a:solidFill>
                  <a:schemeClr val="tx1"/>
                </a:solidFill>
                <a:latin typeface="Meiryo UI" panose="020B0604030504040204" pitchFamily="50" charset="-128"/>
                <a:ea typeface="Meiryo UI" panose="020B0604030504040204" pitchFamily="50" charset="-128"/>
              </a:rPr>
              <a:t>国際ビジネス支援、創業支援、スタートアップ支援、事業承継支援の４つを柱に取り組んでおり、とりわけ、京阪神スタートアップ・エコシステムにおいては</a:t>
            </a:r>
            <a:r>
              <a:rPr kumimoji="1" lang="ja-JP" altLang="en-US" sz="1600" dirty="0" smtClean="0">
                <a:solidFill>
                  <a:schemeClr val="tx1"/>
                </a:solidFill>
                <a:latin typeface="Meiryo UI" panose="020B0604030504040204" pitchFamily="50" charset="-128"/>
                <a:ea typeface="Meiryo UI" panose="020B0604030504040204" pitchFamily="50" charset="-128"/>
              </a:rPr>
              <a:t>、大阪産業局</a:t>
            </a:r>
            <a:r>
              <a:rPr kumimoji="1" lang="ja-JP" altLang="en-US" sz="1600" dirty="0">
                <a:solidFill>
                  <a:schemeClr val="tx1"/>
                </a:solidFill>
                <a:latin typeface="Meiryo UI" panose="020B0604030504040204" pitchFamily="50" charset="-128"/>
                <a:ea typeface="Meiryo UI" panose="020B0604030504040204" pitchFamily="50" charset="-128"/>
              </a:rPr>
              <a:t>が京阪神のコンソーシアムのコントロール機能を担っている。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58318" indent="-258318">
              <a:spcAft>
                <a:spcPts val="600"/>
              </a:spcAft>
              <a:buFont typeface="Wingdings" panose="05000000000000000000" pitchFamily="2" charset="2"/>
              <a:buChar char="Ø"/>
              <a:tabLst>
                <a:tab pos="8159750" algn="l"/>
              </a:tabLst>
            </a:pPr>
            <a:r>
              <a:rPr kumimoji="1" lang="ja-JP" altLang="en-US" sz="1600" dirty="0">
                <a:solidFill>
                  <a:schemeClr val="tx1"/>
                </a:solidFill>
                <a:latin typeface="Meiryo UI" panose="020B0604030504040204" pitchFamily="50" charset="-128"/>
                <a:ea typeface="Meiryo UI" panose="020B0604030504040204" pitchFamily="50" charset="-128"/>
              </a:rPr>
              <a:t>中小企業も</a:t>
            </a:r>
            <a:r>
              <a:rPr kumimoji="1" lang="en-US" altLang="ja-JP" sz="1600" dirty="0">
                <a:solidFill>
                  <a:schemeClr val="tx1"/>
                </a:solidFill>
                <a:latin typeface="Meiryo UI" panose="020B0604030504040204" pitchFamily="50" charset="-128"/>
                <a:ea typeface="Meiryo UI" panose="020B0604030504040204" pitchFamily="50" charset="-128"/>
              </a:rPr>
              <a:t>DX</a:t>
            </a:r>
            <a:r>
              <a:rPr kumimoji="1" lang="ja-JP" altLang="en-US" sz="1600" dirty="0">
                <a:solidFill>
                  <a:schemeClr val="tx1"/>
                </a:solidFill>
                <a:latin typeface="Meiryo UI" panose="020B0604030504040204" pitchFamily="50" charset="-128"/>
                <a:ea typeface="Meiryo UI" panose="020B0604030504040204" pitchFamily="50" charset="-128"/>
              </a:rPr>
              <a:t>に意欲をもっており、セミナーの開催など、入口支援を行っている。</a:t>
            </a:r>
          </a:p>
          <a:p>
            <a:endParaRPr kumimoji="1" lang="en-US" altLang="ja-JP" sz="1450" dirty="0" smtClean="0">
              <a:solidFill>
                <a:schemeClr val="tx1"/>
              </a:solidFill>
              <a:latin typeface="Meiryo UI" panose="020B0604030504040204" pitchFamily="50" charset="-128"/>
              <a:ea typeface="Meiryo UI" panose="020B0604030504040204" pitchFamily="50" charset="-128"/>
            </a:endParaRPr>
          </a:p>
          <a:p>
            <a:pPr>
              <a:tabLst>
                <a:tab pos="8159750" algn="l"/>
              </a:tabLst>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tabLst>
                <a:tab pos="8159750" algn="l"/>
              </a:tabLst>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tabLst>
                <a:tab pos="8159750" algn="l"/>
              </a:tabLst>
            </a:pPr>
            <a:r>
              <a:rPr kumimoji="1" lang="ja-JP" altLang="en-US" sz="1600" dirty="0">
                <a:solidFill>
                  <a:schemeClr val="tx1"/>
                </a:solidFill>
                <a:latin typeface="Meiryo UI" panose="020B0604030504040204" pitchFamily="50" charset="-128"/>
                <a:ea typeface="Meiryo UI" panose="020B0604030504040204" pitchFamily="50" charset="-128"/>
              </a:rPr>
              <a:t>大阪産業技術研究所にない技術支援の紹介など、他府県の公設試験研究機関との連携を進めている。</a:t>
            </a:r>
          </a:p>
          <a:p>
            <a:pPr marL="285750" indent="-285750">
              <a:spcAft>
                <a:spcPts val="600"/>
              </a:spcAft>
              <a:buFont typeface="Wingdings" panose="05000000000000000000" pitchFamily="2" charset="2"/>
              <a:buChar char="Ø"/>
              <a:tabLst>
                <a:tab pos="8159750" algn="l"/>
              </a:tabLst>
            </a:pPr>
            <a:r>
              <a:rPr kumimoji="1" lang="ja-JP" altLang="en-US" sz="1600" dirty="0">
                <a:solidFill>
                  <a:schemeClr val="tx1"/>
                </a:solidFill>
                <a:latin typeface="Meiryo UI" panose="020B0604030504040204" pitchFamily="50" charset="-128"/>
                <a:ea typeface="Meiryo UI" panose="020B0604030504040204" pitchFamily="50" charset="-128"/>
              </a:rPr>
              <a:t>相談企業に対して、他企業のもつ強みや技術を紹介するなど、企業間の連携のハブ機能</a:t>
            </a:r>
            <a:r>
              <a:rPr kumimoji="1" lang="ja-JP" altLang="en-US" sz="1600" dirty="0" smtClean="0">
                <a:solidFill>
                  <a:schemeClr val="tx1"/>
                </a:solidFill>
                <a:latin typeface="Meiryo UI" panose="020B0604030504040204" pitchFamily="50" charset="-128"/>
                <a:ea typeface="Meiryo UI" panose="020B0604030504040204" pitchFamily="50" charset="-128"/>
              </a:rPr>
              <a:t>を高めていく。</a:t>
            </a:r>
            <a:endParaRPr kumimoji="1" lang="ja-JP" altLang="en-US" sz="16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tabLst>
                <a:tab pos="8159750" algn="l"/>
              </a:tabLst>
            </a:pPr>
            <a:r>
              <a:rPr kumimoji="1" lang="ja-JP" altLang="en-US" sz="1600" dirty="0">
                <a:solidFill>
                  <a:schemeClr val="tx1"/>
                </a:solidFill>
                <a:latin typeface="Meiryo UI" panose="020B0604030504040204" pitchFamily="50" charset="-128"/>
                <a:ea typeface="Meiryo UI" panose="020B0604030504040204" pitchFamily="50" charset="-128"/>
              </a:rPr>
              <a:t>大阪産業技術研究所の立地により、地域の産業集積に寄与している</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tabLst>
                <a:tab pos="8159750" algn="l"/>
              </a:tabLst>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tabLst>
                <a:tab pos="8159750" algn="l"/>
              </a:tabLst>
            </a:pPr>
            <a:endParaRPr kumimoji="1" lang="en-US" altLang="ja-JP" sz="1600" dirty="0">
              <a:solidFill>
                <a:schemeClr val="tx1"/>
              </a:solidFill>
              <a:latin typeface="Meiryo UI" panose="020B0604030504040204" pitchFamily="50" charset="-128"/>
              <a:ea typeface="Meiryo UI" panose="020B0604030504040204" pitchFamily="50" charset="-128"/>
            </a:endParaRPr>
          </a:p>
          <a:p>
            <a:pPr>
              <a:tabLst>
                <a:tab pos="8159750" algn="l"/>
              </a:tabLst>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tabLst>
                <a:tab pos="8159750" algn="l"/>
              </a:tabLst>
            </a:pPr>
            <a:r>
              <a:rPr kumimoji="1" lang="ja-JP" altLang="en-US" sz="1600" dirty="0" smtClean="0">
                <a:solidFill>
                  <a:schemeClr val="tx1"/>
                </a:solidFill>
                <a:latin typeface="Meiryo UI" panose="020B0604030504040204" pitchFamily="50" charset="-128"/>
                <a:ea typeface="Meiryo UI" panose="020B0604030504040204" pitchFamily="50" charset="-128"/>
              </a:rPr>
              <a:t>コロナ</a:t>
            </a:r>
            <a:r>
              <a:rPr kumimoji="1" lang="ja-JP" altLang="en-US" sz="1600" dirty="0">
                <a:solidFill>
                  <a:schemeClr val="tx1"/>
                </a:solidFill>
                <a:latin typeface="Meiryo UI" panose="020B0604030504040204" pitchFamily="50" charset="-128"/>
                <a:ea typeface="Meiryo UI" panose="020B0604030504040204" pitchFamily="50" charset="-128"/>
              </a:rPr>
              <a:t>を経て、現在のビジネスだけでは難しいとの意識が中小企業に広がっている</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tabLst>
                <a:tab pos="8159750" algn="l"/>
              </a:tabLst>
            </a:pPr>
            <a:r>
              <a:rPr kumimoji="1" lang="ja-JP" altLang="en-US" sz="1600" dirty="0">
                <a:solidFill>
                  <a:schemeClr val="tx1"/>
                </a:solidFill>
                <a:latin typeface="Meiryo UI" panose="020B0604030504040204" pitchFamily="50" charset="-128"/>
                <a:ea typeface="Meiryo UI" panose="020B0604030504040204" pitchFamily="50" charset="-128"/>
              </a:rPr>
              <a:t>ウェル</a:t>
            </a:r>
            <a:r>
              <a:rPr kumimoji="1" lang="ja-JP" altLang="en-US" sz="1600" dirty="0" smtClean="0">
                <a:solidFill>
                  <a:schemeClr val="tx1"/>
                </a:solidFill>
                <a:latin typeface="Meiryo UI" panose="020B0604030504040204" pitchFamily="50" charset="-128"/>
                <a:ea typeface="Meiryo UI" panose="020B0604030504040204" pitchFamily="50" charset="-128"/>
              </a:rPr>
              <a:t>ネス分野に関心が高く、参入する企業のマネタイズが課題になっており、こうした点を解決するための要望を</a:t>
            </a:r>
            <a:r>
              <a:rPr kumimoji="1" lang="ja-JP" altLang="en-US" sz="1600" dirty="0">
                <a:solidFill>
                  <a:schemeClr val="tx1"/>
                </a:solidFill>
                <a:latin typeface="Meiryo UI" panose="020B0604030504040204" pitchFamily="50" charset="-128"/>
                <a:ea typeface="Meiryo UI" panose="020B0604030504040204" pitchFamily="50" charset="-128"/>
              </a:rPr>
              <a:t>大阪商工会議所</a:t>
            </a:r>
            <a:r>
              <a:rPr kumimoji="1" lang="ja-JP" altLang="en-US" sz="1600" dirty="0" smtClean="0">
                <a:solidFill>
                  <a:schemeClr val="tx1"/>
                </a:solidFill>
                <a:latin typeface="Meiryo UI" panose="020B0604030504040204" pitchFamily="50" charset="-128"/>
                <a:ea typeface="Meiryo UI" panose="020B0604030504040204" pitchFamily="50" charset="-128"/>
              </a:rPr>
              <a:t>が国などに出している。</a:t>
            </a:r>
          </a:p>
          <a:p>
            <a:pPr marL="70465">
              <a:spcBef>
                <a:spcPts val="570"/>
              </a:spcBef>
            </a:pPr>
            <a:endParaRPr kumimoji="1" lang="en-US" altLang="ja-JP" sz="1329"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14305" y="1012959"/>
            <a:ext cx="1943012" cy="35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a:t>
            </a:r>
            <a:r>
              <a:rPr kumimoji="1" lang="ja-JP" altLang="en-US" sz="1600" dirty="0">
                <a:solidFill>
                  <a:schemeClr val="tx1"/>
                </a:solidFill>
              </a:rPr>
              <a:t>大阪産業局</a:t>
            </a:r>
            <a:r>
              <a:rPr kumimoji="1" lang="en-US" altLang="ja-JP" sz="1600" dirty="0" smtClean="0">
                <a:solidFill>
                  <a:schemeClr val="tx1"/>
                </a:solidFill>
              </a:rPr>
              <a:t>】</a:t>
            </a:r>
            <a:endParaRPr kumimoji="1" lang="ja-JP" altLang="en-US" sz="1600" dirty="0">
              <a:solidFill>
                <a:schemeClr val="tx1"/>
              </a:solidFill>
            </a:endParaRPr>
          </a:p>
        </p:txBody>
      </p:sp>
      <p:sp>
        <p:nvSpPr>
          <p:cNvPr id="11" name="正方形/長方形 10"/>
          <p:cNvSpPr/>
          <p:nvPr/>
        </p:nvSpPr>
        <p:spPr>
          <a:xfrm>
            <a:off x="0" y="2910628"/>
            <a:ext cx="3115176" cy="35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a:t>
            </a:r>
            <a:r>
              <a:rPr kumimoji="1" lang="ja-JP" altLang="en-US" sz="1600" dirty="0" smtClean="0">
                <a:solidFill>
                  <a:schemeClr val="tx1"/>
                </a:solidFill>
              </a:rPr>
              <a:t>大阪産業技術研究所</a:t>
            </a:r>
            <a:r>
              <a:rPr kumimoji="1" lang="en-US" altLang="ja-JP" sz="1600" dirty="0" smtClean="0">
                <a:solidFill>
                  <a:schemeClr val="tx1"/>
                </a:solidFill>
              </a:rPr>
              <a:t>】</a:t>
            </a:r>
            <a:endParaRPr kumimoji="1" lang="ja-JP" altLang="en-US" sz="1600" dirty="0">
              <a:solidFill>
                <a:schemeClr val="tx1"/>
              </a:solidFill>
            </a:endParaRPr>
          </a:p>
        </p:txBody>
      </p:sp>
      <p:sp>
        <p:nvSpPr>
          <p:cNvPr id="12" name="正方形/長方形 11"/>
          <p:cNvSpPr/>
          <p:nvPr/>
        </p:nvSpPr>
        <p:spPr>
          <a:xfrm>
            <a:off x="-177696" y="4997395"/>
            <a:ext cx="3102110" cy="35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a:t>
            </a:r>
            <a:r>
              <a:rPr kumimoji="1" lang="ja-JP" altLang="en-US" sz="1600" dirty="0" smtClean="0">
                <a:solidFill>
                  <a:schemeClr val="tx1"/>
                </a:solidFill>
              </a:rPr>
              <a:t>大阪商工会議所</a:t>
            </a:r>
            <a:r>
              <a:rPr kumimoji="1" lang="en-US" altLang="ja-JP" sz="1600" dirty="0" smtClean="0">
                <a:solidFill>
                  <a:schemeClr val="tx1"/>
                </a:solidFill>
              </a:rPr>
              <a:t>】</a:t>
            </a:r>
            <a:endParaRPr kumimoji="1" lang="ja-JP" altLang="en-US" sz="1600" dirty="0">
              <a:solidFill>
                <a:schemeClr val="tx1"/>
              </a:solidFill>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50F88186-B17D-4CE3-A887-D91699CF601C}" type="slidenum">
              <a:rPr kumimoji="1" lang="ja-JP" altLang="en-US" smtClean="0"/>
              <a:t>1</a:t>
            </a:fld>
            <a:endParaRPr kumimoji="1" lang="ja-JP" altLang="en-US"/>
          </a:p>
        </p:txBody>
      </p:sp>
    </p:spTree>
    <p:extLst>
      <p:ext uri="{BB962C8B-B14F-4D97-AF65-F5344CB8AC3E}">
        <p14:creationId xmlns:p14="http://schemas.microsoft.com/office/powerpoint/2010/main" val="3434088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74012" y="2541655"/>
            <a:ext cx="2490355" cy="2016000"/>
          </a:xfrm>
          <a:prstGeom prst="rect">
            <a:avLst/>
          </a:prstGeom>
        </p:spPr>
      </p:pic>
      <p:sp>
        <p:nvSpPr>
          <p:cNvPr id="44" name="正方形/長方形 43"/>
          <p:cNvSpPr/>
          <p:nvPr/>
        </p:nvSpPr>
        <p:spPr>
          <a:xfrm>
            <a:off x="4703858" y="1723525"/>
            <a:ext cx="4356000" cy="3172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20638" y="83974"/>
            <a:ext cx="5559892"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 </a:t>
            </a:r>
            <a:r>
              <a:rPr lang="ja-JP" altLang="en-US" sz="1808" b="1" dirty="0" smtClean="0"/>
              <a:t>国の「健康・医療戦略」の主な概要</a:t>
            </a:r>
            <a:endParaRPr lang="ja-JP" altLang="en-US" b="1" dirty="0"/>
          </a:p>
        </p:txBody>
      </p:sp>
      <p:sp>
        <p:nvSpPr>
          <p:cNvPr id="10" name="テキスト ボックス 9">
            <a:extLst>
              <a:ext uri="{FF2B5EF4-FFF2-40B4-BE49-F238E27FC236}">
                <a16:creationId xmlns:a16="http://schemas.microsoft.com/office/drawing/2014/main" id="{EBE40337-5FAC-43BE-86DC-EF22BE0A5F1F}"/>
              </a:ext>
            </a:extLst>
          </p:cNvPr>
          <p:cNvSpPr txBox="1"/>
          <p:nvPr/>
        </p:nvSpPr>
        <p:spPr>
          <a:xfrm>
            <a:off x="4907018" y="413585"/>
            <a:ext cx="4121199" cy="234957"/>
          </a:xfrm>
          <a:prstGeom prst="rect">
            <a:avLst/>
          </a:prstGeom>
          <a:noFill/>
        </p:spPr>
        <p:txBody>
          <a:bodyPr wrap="square" rtlCol="0">
            <a:spAutoFit/>
          </a:bodyPr>
          <a:lstStyle/>
          <a:p>
            <a:r>
              <a:rPr kumimoji="1" lang="ja-JP" altLang="en-US" sz="900" dirty="0"/>
              <a:t>出典</a:t>
            </a:r>
            <a:r>
              <a:rPr kumimoji="1" lang="ja-JP" altLang="en-US" sz="900" dirty="0" smtClean="0"/>
              <a:t>：健康医療戦略推進本部「健康・医療戦略」を</a:t>
            </a:r>
            <a:r>
              <a:rPr kumimoji="1" lang="ja-JP" altLang="en-US" sz="900" dirty="0"/>
              <a:t>もとに副首都推進局にて</a:t>
            </a:r>
            <a:r>
              <a:rPr kumimoji="1" lang="ja-JP" altLang="en-US" sz="900" dirty="0" smtClean="0"/>
              <a:t>作成</a:t>
            </a:r>
            <a:endParaRPr kumimoji="1" lang="ja-JP" altLang="en-US" sz="900" dirty="0"/>
          </a:p>
        </p:txBody>
      </p:sp>
      <p:sp>
        <p:nvSpPr>
          <p:cNvPr id="16" name="テキスト ボックス 15">
            <a:extLst>
              <a:ext uri="{FF2B5EF4-FFF2-40B4-BE49-F238E27FC236}">
                <a16:creationId xmlns:a16="http://schemas.microsoft.com/office/drawing/2014/main" id="{341C2FF8-887B-4945-A21E-5B1B78B9E06C}"/>
              </a:ext>
            </a:extLst>
          </p:cNvPr>
          <p:cNvSpPr txBox="1"/>
          <p:nvPr/>
        </p:nvSpPr>
        <p:spPr>
          <a:xfrm>
            <a:off x="77877" y="1484178"/>
            <a:ext cx="4140000" cy="93600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lvl="0">
              <a:defRPr/>
            </a:pPr>
            <a:r>
              <a:rPr kumimoji="1" lang="en-US" altLang="ja-JP" sz="1100" b="1" dirty="0" smtClean="0">
                <a:solidFill>
                  <a:prstClr val="black"/>
                </a:solidFill>
                <a:latin typeface="Calibri"/>
              </a:rPr>
              <a:t>【</a:t>
            </a:r>
            <a:r>
              <a:rPr kumimoji="1" lang="ja-JP" altLang="en-US" sz="1100" b="1" dirty="0" smtClean="0">
                <a:solidFill>
                  <a:prstClr val="black"/>
                </a:solidFill>
                <a:latin typeface="Calibri"/>
              </a:rPr>
              <a:t>基本方針①</a:t>
            </a:r>
            <a:r>
              <a:rPr kumimoji="1" lang="en-US" altLang="ja-JP" sz="1100" b="1" dirty="0" smtClean="0">
                <a:solidFill>
                  <a:prstClr val="black"/>
                </a:solidFill>
                <a:latin typeface="Calibri"/>
              </a:rPr>
              <a:t>】</a:t>
            </a:r>
          </a:p>
          <a:p>
            <a:pPr lvl="0">
              <a:defRPr/>
            </a:pPr>
            <a:r>
              <a:rPr kumimoji="1" lang="ja-JP" altLang="en-US" sz="1100" b="1" dirty="0" smtClean="0">
                <a:solidFill>
                  <a:prstClr val="black"/>
                </a:solidFill>
                <a:latin typeface="Calibri"/>
              </a:rPr>
              <a:t>　世界</a:t>
            </a:r>
            <a:r>
              <a:rPr kumimoji="1" lang="ja-JP" altLang="en-US" sz="1100" b="1" dirty="0">
                <a:solidFill>
                  <a:prstClr val="black"/>
                </a:solidFill>
                <a:latin typeface="Calibri"/>
              </a:rPr>
              <a:t>最高水準の医療の提供に資する医療分野の研究開発の推進</a:t>
            </a:r>
            <a:endParaRPr kumimoji="1" lang="ja-JP" altLang="en-US" sz="1100" b="1" i="0" u="none" strike="noStrike" kern="1200" cap="none" spc="0" normalizeH="0" baseline="0" noProof="0" dirty="0">
              <a:ln>
                <a:noFill/>
              </a:ln>
              <a:solidFill>
                <a:prstClr val="black"/>
              </a:solidFill>
              <a:effectLst/>
              <a:uLnTx/>
              <a:uFillTx/>
              <a:latin typeface="Calibri"/>
              <a:ea typeface="Meiryo UI"/>
              <a:cs typeface="+mn-cs"/>
            </a:endParaRPr>
          </a:p>
        </p:txBody>
      </p:sp>
      <p:sp>
        <p:nvSpPr>
          <p:cNvPr id="46" name="正方形/長方形 45"/>
          <p:cNvSpPr/>
          <p:nvPr/>
        </p:nvSpPr>
        <p:spPr>
          <a:xfrm>
            <a:off x="4016002" y="182816"/>
            <a:ext cx="4414757" cy="246221"/>
          </a:xfrm>
          <a:prstGeom prst="rect">
            <a:avLst/>
          </a:prstGeom>
        </p:spPr>
        <p:txBody>
          <a:bodyPr wrap="square">
            <a:spAutoFit/>
          </a:bodyPr>
          <a:lstStyle/>
          <a:p>
            <a:r>
              <a:rPr lang="ja-JP" altLang="en-US" sz="1000" dirty="0" smtClean="0"/>
              <a:t>（令和</a:t>
            </a:r>
            <a:r>
              <a:rPr lang="en-US" altLang="ja-JP" sz="1000" dirty="0" smtClean="0"/>
              <a:t>2</a:t>
            </a:r>
            <a:r>
              <a:rPr lang="ja-JP" altLang="en-US" sz="1000" dirty="0" smtClean="0"/>
              <a:t>年</a:t>
            </a:r>
            <a:r>
              <a:rPr lang="en-US" altLang="ja-JP" sz="1000" dirty="0" smtClean="0"/>
              <a:t>3</a:t>
            </a:r>
            <a:r>
              <a:rPr lang="ja-JP" altLang="en-US" sz="1000" dirty="0" smtClean="0"/>
              <a:t>月</a:t>
            </a:r>
            <a:r>
              <a:rPr lang="en-US" altLang="ja-JP" sz="1000" dirty="0" smtClean="0"/>
              <a:t>27</a:t>
            </a:r>
            <a:r>
              <a:rPr lang="ja-JP" altLang="en-US" sz="1000" dirty="0" smtClean="0"/>
              <a:t>日閣議決定、令和</a:t>
            </a:r>
            <a:r>
              <a:rPr lang="en-US" altLang="ja-JP" sz="1000" dirty="0" smtClean="0"/>
              <a:t>3</a:t>
            </a:r>
            <a:r>
              <a:rPr lang="ja-JP" altLang="en-US" sz="1000" dirty="0" smtClean="0"/>
              <a:t>年</a:t>
            </a:r>
            <a:r>
              <a:rPr lang="en-US" altLang="ja-JP" sz="1000" dirty="0" smtClean="0"/>
              <a:t>4</a:t>
            </a:r>
            <a:r>
              <a:rPr lang="ja-JP" altLang="en-US" sz="1000" dirty="0" smtClean="0"/>
              <a:t>月</a:t>
            </a:r>
            <a:r>
              <a:rPr lang="en-US" altLang="ja-JP" sz="1000" dirty="0" smtClean="0"/>
              <a:t>9</a:t>
            </a:r>
            <a:r>
              <a:rPr lang="ja-JP" altLang="en-US" sz="1000" dirty="0" smtClean="0"/>
              <a:t>日一部変更）</a:t>
            </a:r>
            <a:endParaRPr lang="ja-JP" altLang="en-US" sz="1000" dirty="0"/>
          </a:p>
        </p:txBody>
      </p:sp>
      <p:sp>
        <p:nvSpPr>
          <p:cNvPr id="2" name="正方形/長方形 1"/>
          <p:cNvSpPr/>
          <p:nvPr/>
        </p:nvSpPr>
        <p:spPr>
          <a:xfrm>
            <a:off x="88592" y="632512"/>
            <a:ext cx="1116000" cy="240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基本理念</a:t>
            </a:r>
            <a:endParaRPr kumimoji="1" lang="ja-JP" altLang="en-US" sz="1000" dirty="0"/>
          </a:p>
        </p:txBody>
      </p:sp>
      <p:sp>
        <p:nvSpPr>
          <p:cNvPr id="39" name="テキスト ボックス 38">
            <a:extLst>
              <a:ext uri="{FF2B5EF4-FFF2-40B4-BE49-F238E27FC236}">
                <a16:creationId xmlns:a16="http://schemas.microsoft.com/office/drawing/2014/main" id="{EBE40337-5FAC-43BE-86DC-EF22BE0A5F1F}"/>
              </a:ext>
            </a:extLst>
          </p:cNvPr>
          <p:cNvSpPr txBox="1"/>
          <p:nvPr/>
        </p:nvSpPr>
        <p:spPr>
          <a:xfrm>
            <a:off x="165992" y="875722"/>
            <a:ext cx="8818149" cy="515526"/>
          </a:xfrm>
          <a:prstGeom prst="rect">
            <a:avLst/>
          </a:prstGeom>
          <a:noFill/>
        </p:spPr>
        <p:txBody>
          <a:bodyPr wrap="square" rtlCol="0">
            <a:spAutoFit/>
          </a:bodyPr>
          <a:lstStyle/>
          <a:p>
            <a:pPr>
              <a:lnSpc>
                <a:spcPts val="1100"/>
              </a:lnSpc>
            </a:pPr>
            <a:r>
              <a:rPr kumimoji="1" lang="ja-JP" altLang="en-US" sz="900" dirty="0" smtClean="0">
                <a:latin typeface="+mj-lt"/>
              </a:rPr>
              <a:t>　国民が健康な生活及び長寿を享受することのできる社会</a:t>
            </a:r>
            <a:r>
              <a:rPr kumimoji="1" lang="ja-JP" altLang="en-US" sz="900" u="sng" dirty="0" smtClean="0">
                <a:latin typeface="+mj-lt"/>
              </a:rPr>
              <a:t>（健康長寿社会）を形成するためには、世界最高水準の医療の提供に資する医療分野の研究開発及び健康長寿社会の形成に資する新産業の創出を図るとともに、それを通じた我が国経済の成長を図ることが重要</a:t>
            </a:r>
            <a:r>
              <a:rPr kumimoji="1" lang="ja-JP" altLang="en-US" sz="900" dirty="0" smtClean="0">
                <a:latin typeface="+mj-lt"/>
              </a:rPr>
              <a:t>。「健康・医療戦略」は、これを踏まえ、政府が講ずべき健康・医療に関する先端的研究開発及び新産業創出に関する施策を総合的かつ計画的に推進するための計画として策定するもの</a:t>
            </a:r>
            <a:endParaRPr kumimoji="1" lang="en-US" altLang="ja-JP" sz="900" dirty="0" smtClean="0">
              <a:latin typeface="+mj-lt"/>
            </a:endParaRPr>
          </a:p>
        </p:txBody>
      </p:sp>
      <p:sp>
        <p:nvSpPr>
          <p:cNvPr id="43" name="テキスト ボックス 42">
            <a:extLst>
              <a:ext uri="{FF2B5EF4-FFF2-40B4-BE49-F238E27FC236}">
                <a16:creationId xmlns:a16="http://schemas.microsoft.com/office/drawing/2014/main" id="{341C2FF8-887B-4945-A21E-5B1B78B9E06C}"/>
              </a:ext>
            </a:extLst>
          </p:cNvPr>
          <p:cNvSpPr txBox="1"/>
          <p:nvPr/>
        </p:nvSpPr>
        <p:spPr>
          <a:xfrm>
            <a:off x="4707202" y="1494634"/>
            <a:ext cx="4140000" cy="93600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lvl="0">
              <a:defRPr/>
            </a:pPr>
            <a:r>
              <a:rPr kumimoji="1" lang="en-US" altLang="ja-JP" sz="1100" b="1" dirty="0" smtClean="0">
                <a:solidFill>
                  <a:prstClr val="black"/>
                </a:solidFill>
                <a:latin typeface="Calibri"/>
              </a:rPr>
              <a:t>【</a:t>
            </a:r>
            <a:r>
              <a:rPr kumimoji="1" lang="ja-JP" altLang="en-US" sz="1100" b="1" dirty="0" smtClean="0">
                <a:solidFill>
                  <a:prstClr val="black"/>
                </a:solidFill>
                <a:latin typeface="Calibri"/>
              </a:rPr>
              <a:t>基本方針②</a:t>
            </a:r>
            <a:r>
              <a:rPr kumimoji="1" lang="en-US" altLang="ja-JP" sz="1100" b="1" dirty="0" smtClean="0">
                <a:solidFill>
                  <a:prstClr val="black"/>
                </a:solidFill>
                <a:latin typeface="Calibri"/>
              </a:rPr>
              <a:t>】</a:t>
            </a:r>
          </a:p>
          <a:p>
            <a:pPr>
              <a:defRPr/>
            </a:pPr>
            <a:r>
              <a:rPr kumimoji="1" lang="ja-JP" altLang="en-US" sz="1100" b="1" dirty="0">
                <a:solidFill>
                  <a:prstClr val="black"/>
                </a:solidFill>
                <a:latin typeface="Calibri"/>
              </a:rPr>
              <a:t>　健康長寿社会の形成に資する新産業創出及び国際展開の促進</a:t>
            </a:r>
            <a:r>
              <a:rPr kumimoji="1" lang="ja-JP" altLang="en-US" sz="1100" b="1" dirty="0" smtClean="0">
                <a:solidFill>
                  <a:prstClr val="black"/>
                </a:solidFill>
                <a:latin typeface="Calibri"/>
              </a:rPr>
              <a:t>等</a:t>
            </a:r>
            <a:endParaRPr kumimoji="1" lang="ja-JP" altLang="en-US" sz="1100" b="1" dirty="0">
              <a:solidFill>
                <a:prstClr val="black"/>
              </a:solidFill>
              <a:latin typeface="Calibri"/>
            </a:endParaRPr>
          </a:p>
        </p:txBody>
      </p:sp>
      <p:sp>
        <p:nvSpPr>
          <p:cNvPr id="45" name="正方形/長方形 44"/>
          <p:cNvSpPr/>
          <p:nvPr/>
        </p:nvSpPr>
        <p:spPr>
          <a:xfrm>
            <a:off x="154644" y="2562306"/>
            <a:ext cx="1352773"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１．研究開発の推進</a:t>
            </a:r>
            <a:endParaRPr kumimoji="1" lang="ja-JP" altLang="en-US" sz="1000" dirty="0">
              <a:solidFill>
                <a:schemeClr val="tx1"/>
              </a:solidFill>
            </a:endParaRPr>
          </a:p>
        </p:txBody>
      </p:sp>
      <p:sp>
        <p:nvSpPr>
          <p:cNvPr id="47" name="テキスト ボックス 46">
            <a:extLst>
              <a:ext uri="{FF2B5EF4-FFF2-40B4-BE49-F238E27FC236}">
                <a16:creationId xmlns:a16="http://schemas.microsoft.com/office/drawing/2014/main" id="{EBE40337-5FAC-43BE-86DC-EF22BE0A5F1F}"/>
              </a:ext>
            </a:extLst>
          </p:cNvPr>
          <p:cNvSpPr txBox="1"/>
          <p:nvPr/>
        </p:nvSpPr>
        <p:spPr>
          <a:xfrm>
            <a:off x="132964" y="2739161"/>
            <a:ext cx="1812791" cy="1938992"/>
          </a:xfrm>
          <a:prstGeom prst="rect">
            <a:avLst/>
          </a:prstGeom>
          <a:noFill/>
        </p:spPr>
        <p:txBody>
          <a:bodyPr wrap="square" rtlCol="0">
            <a:spAutoFit/>
          </a:bodyPr>
          <a:lstStyle/>
          <a:p>
            <a:pPr marL="171450" indent="-171450">
              <a:lnSpc>
                <a:spcPts val="1000"/>
              </a:lnSpc>
              <a:spcBef>
                <a:spcPts val="200"/>
              </a:spcBef>
              <a:buFont typeface="Wingdings" panose="05000000000000000000" pitchFamily="2" charset="2"/>
              <a:buChar char="l"/>
            </a:pPr>
            <a:r>
              <a:rPr kumimoji="1" lang="ja-JP" altLang="en-US" sz="900" dirty="0" smtClean="0">
                <a:latin typeface="+mj-lt"/>
              </a:rPr>
              <a:t>科学研究費助成事業、他の資金配分機関、インハウス研究機関と連携しつつ、</a:t>
            </a:r>
            <a:r>
              <a:rPr kumimoji="1" lang="en-US" altLang="ja-JP" sz="900" u="sng" dirty="0" smtClean="0">
                <a:latin typeface="+mj-lt"/>
              </a:rPr>
              <a:t>AMED</a:t>
            </a:r>
            <a:r>
              <a:rPr kumimoji="1" lang="ja-JP" altLang="en-US" sz="900" u="sng" dirty="0" smtClean="0">
                <a:latin typeface="+mj-lt"/>
              </a:rPr>
              <a:t>を中核とした基礎から実用化まで一貫した研究開発の推進</a:t>
            </a:r>
            <a:endParaRPr kumimoji="1" lang="en-US" altLang="ja-JP" sz="900" u="sng" dirty="0" smtClean="0">
              <a:latin typeface="+mj-lt"/>
            </a:endParaRPr>
          </a:p>
          <a:p>
            <a:pPr marL="171450" indent="-171450">
              <a:lnSpc>
                <a:spcPts val="1000"/>
              </a:lnSpc>
              <a:spcBef>
                <a:spcPts val="200"/>
              </a:spcBef>
              <a:buFont typeface="Wingdings" panose="05000000000000000000" pitchFamily="2" charset="2"/>
              <a:buChar char="l"/>
            </a:pPr>
            <a:r>
              <a:rPr kumimoji="1" lang="ja-JP" altLang="en-US" sz="900" u="sng" dirty="0" smtClean="0">
                <a:latin typeface="+mj-lt"/>
              </a:rPr>
              <a:t>様々な治療手段の「</a:t>
            </a:r>
            <a:r>
              <a:rPr kumimoji="1" lang="ja-JP" altLang="en-US" sz="900" u="sng" dirty="0">
                <a:latin typeface="+mj-lt"/>
              </a:rPr>
              <a:t>統合プロジェクト」を定め、プログラムディレクター（</a:t>
            </a:r>
            <a:r>
              <a:rPr kumimoji="1" lang="en-US" altLang="ja-JP" sz="900" u="sng" dirty="0">
                <a:latin typeface="+mj-lt"/>
              </a:rPr>
              <a:t>PD</a:t>
            </a:r>
            <a:r>
              <a:rPr kumimoji="1" lang="ja-JP" altLang="en-US" sz="900" u="sng" dirty="0">
                <a:latin typeface="+mj-lt"/>
              </a:rPr>
              <a:t>）の下で、関係府省の事業を連携させ、基礎から実用化まで一元的に</a:t>
            </a:r>
            <a:r>
              <a:rPr kumimoji="1" lang="ja-JP" altLang="en-US" sz="900" u="sng" dirty="0" smtClean="0">
                <a:latin typeface="+mj-lt"/>
              </a:rPr>
              <a:t>推進</a:t>
            </a:r>
            <a:endParaRPr kumimoji="1" lang="en-US" altLang="ja-JP" sz="900" u="sng" dirty="0" smtClean="0">
              <a:latin typeface="+mj-lt"/>
            </a:endParaRPr>
          </a:p>
          <a:p>
            <a:pPr marL="171450" indent="-171450">
              <a:lnSpc>
                <a:spcPts val="1000"/>
              </a:lnSpc>
              <a:spcBef>
                <a:spcPts val="200"/>
              </a:spcBef>
              <a:buFont typeface="Wingdings" panose="05000000000000000000" pitchFamily="2" charset="2"/>
              <a:buChar char="l"/>
            </a:pPr>
            <a:r>
              <a:rPr kumimoji="1" lang="ja-JP" altLang="en-US" sz="900" u="sng" dirty="0" smtClean="0">
                <a:latin typeface="+mj-lt"/>
              </a:rPr>
              <a:t>健康</a:t>
            </a:r>
            <a:r>
              <a:rPr kumimoji="1" lang="ja-JP" altLang="en-US" sz="900" u="sng" dirty="0">
                <a:latin typeface="+mj-lt"/>
              </a:rPr>
              <a:t>寿命延伸を意識し、「予防／診断／治療／予後・</a:t>
            </a:r>
            <a:r>
              <a:rPr kumimoji="1" lang="en-US" altLang="ja-JP" sz="900" u="sng" dirty="0">
                <a:latin typeface="+mj-lt"/>
              </a:rPr>
              <a:t>QOL</a:t>
            </a:r>
            <a:r>
              <a:rPr kumimoji="1" lang="ja-JP" altLang="en-US" sz="900" u="sng" dirty="0">
                <a:latin typeface="+mj-lt"/>
              </a:rPr>
              <a:t>」といった開発目的を明確にした技術アプローチを</a:t>
            </a:r>
            <a:r>
              <a:rPr kumimoji="1" lang="ja-JP" altLang="en-US" sz="900" u="sng" dirty="0" smtClean="0">
                <a:latin typeface="+mj-lt"/>
              </a:rPr>
              <a:t>実施</a:t>
            </a:r>
            <a:endParaRPr kumimoji="1" lang="en-US" altLang="ja-JP" sz="900" u="sng" dirty="0" smtClean="0">
              <a:latin typeface="+mj-lt"/>
            </a:endParaRPr>
          </a:p>
        </p:txBody>
      </p:sp>
      <p:sp>
        <p:nvSpPr>
          <p:cNvPr id="49" name="正方形/長方形 48"/>
          <p:cNvSpPr/>
          <p:nvPr/>
        </p:nvSpPr>
        <p:spPr>
          <a:xfrm>
            <a:off x="147373" y="5040389"/>
            <a:ext cx="1709988"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２</a:t>
            </a:r>
            <a:r>
              <a:rPr kumimoji="1" lang="ja-JP" altLang="en-US" sz="1000" dirty="0">
                <a:solidFill>
                  <a:schemeClr val="tx1"/>
                </a:solidFill>
              </a:rPr>
              <a:t>．研究開発の環境の整備</a:t>
            </a:r>
          </a:p>
        </p:txBody>
      </p:sp>
      <p:sp>
        <p:nvSpPr>
          <p:cNvPr id="50" name="テキスト ボックス 49">
            <a:extLst>
              <a:ext uri="{FF2B5EF4-FFF2-40B4-BE49-F238E27FC236}">
                <a16:creationId xmlns:a16="http://schemas.microsoft.com/office/drawing/2014/main" id="{EBE40337-5FAC-43BE-86DC-EF22BE0A5F1F}"/>
              </a:ext>
            </a:extLst>
          </p:cNvPr>
          <p:cNvSpPr txBox="1"/>
          <p:nvPr/>
        </p:nvSpPr>
        <p:spPr>
          <a:xfrm>
            <a:off x="162203" y="5214737"/>
            <a:ext cx="4563073" cy="515526"/>
          </a:xfrm>
          <a:prstGeom prst="rect">
            <a:avLst/>
          </a:prstGeom>
          <a:noFill/>
        </p:spPr>
        <p:txBody>
          <a:bodyPr wrap="square" rtlCol="0">
            <a:spAutoFit/>
          </a:bodyPr>
          <a:lstStyle/>
          <a:p>
            <a:pPr marL="171450" indent="-171450">
              <a:lnSpc>
                <a:spcPts val="1100"/>
              </a:lnSpc>
              <a:buFont typeface="Wingdings" panose="05000000000000000000" pitchFamily="2" charset="2"/>
              <a:buChar char="l"/>
            </a:pPr>
            <a:r>
              <a:rPr kumimoji="1" lang="ja-JP" altLang="en-US" sz="900" dirty="0">
                <a:latin typeface="+mj-lt"/>
              </a:rPr>
              <a:t>研究開発支援を行う拠点となる橋渡し研究支援拠点や臨床中核拠点病院等の整備、強化</a:t>
            </a:r>
          </a:p>
          <a:p>
            <a:pPr marL="171450" indent="-171450">
              <a:lnSpc>
                <a:spcPts val="1100"/>
              </a:lnSpc>
              <a:buFont typeface="Wingdings" panose="05000000000000000000" pitchFamily="2" charset="2"/>
              <a:buChar char="l"/>
            </a:pPr>
            <a:r>
              <a:rPr kumimoji="1" lang="ja-JP" altLang="en-US" sz="900" dirty="0" smtClean="0">
                <a:latin typeface="+mj-lt"/>
              </a:rPr>
              <a:t>国立</a:t>
            </a:r>
            <a:r>
              <a:rPr kumimoji="1" lang="ja-JP" altLang="en-US" sz="900" dirty="0">
                <a:latin typeface="+mj-lt"/>
              </a:rPr>
              <a:t>高度専門医療研究センターの組織のあり方の検討</a:t>
            </a:r>
          </a:p>
          <a:p>
            <a:pPr marL="171450" indent="-171450">
              <a:lnSpc>
                <a:spcPts val="1100"/>
              </a:lnSpc>
              <a:buFont typeface="Wingdings" panose="05000000000000000000" pitchFamily="2" charset="2"/>
              <a:buChar char="l"/>
            </a:pPr>
            <a:r>
              <a:rPr kumimoji="1" lang="ja-JP" altLang="en-US" sz="900" u="sng" dirty="0" smtClean="0">
                <a:latin typeface="+mj-lt"/>
              </a:rPr>
              <a:t>共通</a:t>
            </a:r>
            <a:r>
              <a:rPr kumimoji="1" lang="ja-JP" altLang="en-US" sz="900" u="sng" dirty="0">
                <a:latin typeface="+mj-lt"/>
              </a:rPr>
              <a:t>基盤施設の利活用推進、研究開発で得られたデータの連携の推進</a:t>
            </a:r>
            <a:endParaRPr kumimoji="1" lang="en-US" altLang="ja-JP" sz="900" u="sng" dirty="0" smtClean="0">
              <a:latin typeface="+mj-lt"/>
            </a:endParaRPr>
          </a:p>
        </p:txBody>
      </p:sp>
      <p:sp>
        <p:nvSpPr>
          <p:cNvPr id="52" name="正方形/長方形 51"/>
          <p:cNvSpPr/>
          <p:nvPr/>
        </p:nvSpPr>
        <p:spPr>
          <a:xfrm>
            <a:off x="4862368" y="5143225"/>
            <a:ext cx="2546011"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３．研究開発の公正かつ適正な実施の確保</a:t>
            </a:r>
          </a:p>
        </p:txBody>
      </p:sp>
      <p:sp>
        <p:nvSpPr>
          <p:cNvPr id="54" name="正方形/長方形 53"/>
          <p:cNvSpPr/>
          <p:nvPr/>
        </p:nvSpPr>
        <p:spPr>
          <a:xfrm>
            <a:off x="4858854" y="5449297"/>
            <a:ext cx="3173029"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４．研究開発成果の実用化のための審査体制の整備等</a:t>
            </a:r>
          </a:p>
        </p:txBody>
      </p:sp>
      <p:sp>
        <p:nvSpPr>
          <p:cNvPr id="63" name="テキスト ボックス 62">
            <a:extLst>
              <a:ext uri="{FF2B5EF4-FFF2-40B4-BE49-F238E27FC236}">
                <a16:creationId xmlns:a16="http://schemas.microsoft.com/office/drawing/2014/main" id="{EBE40337-5FAC-43BE-86DC-EF22BE0A5F1F}"/>
              </a:ext>
            </a:extLst>
          </p:cNvPr>
          <p:cNvSpPr txBox="1"/>
          <p:nvPr/>
        </p:nvSpPr>
        <p:spPr>
          <a:xfrm>
            <a:off x="4722174" y="2692403"/>
            <a:ext cx="4490888" cy="1015663"/>
          </a:xfrm>
          <a:prstGeom prst="rect">
            <a:avLst/>
          </a:prstGeom>
          <a:noFill/>
        </p:spPr>
        <p:txBody>
          <a:bodyPr wrap="square" rtlCol="0">
            <a:spAutoFit/>
          </a:bodyPr>
          <a:lstStyle/>
          <a:p>
            <a:pPr>
              <a:lnSpc>
                <a:spcPts val="1100"/>
              </a:lnSpc>
            </a:pPr>
            <a:r>
              <a:rPr kumimoji="1" lang="en-US" altLang="ja-JP" sz="900" dirty="0">
                <a:latin typeface="+mj-lt"/>
              </a:rPr>
              <a:t>(1)</a:t>
            </a:r>
            <a:r>
              <a:rPr kumimoji="1" lang="ja-JP" altLang="en-US" sz="900" u="sng" dirty="0">
                <a:latin typeface="+mj-lt"/>
              </a:rPr>
              <a:t>公的保険外のヘルスケア産業の促進等</a:t>
            </a:r>
          </a:p>
          <a:p>
            <a:pPr>
              <a:lnSpc>
                <a:spcPts val="1100"/>
              </a:lnSpc>
            </a:pPr>
            <a:r>
              <a:rPr kumimoji="1" lang="ja-JP" altLang="en-US" sz="900" dirty="0" smtClean="0">
                <a:latin typeface="+mj-lt"/>
              </a:rPr>
              <a:t>　○ 職域</a:t>
            </a:r>
            <a:r>
              <a:rPr kumimoji="1" lang="ja-JP" altLang="en-US" sz="900" dirty="0">
                <a:latin typeface="+mj-lt"/>
              </a:rPr>
              <a:t>・地域・個人の健康投資の</a:t>
            </a:r>
            <a:r>
              <a:rPr kumimoji="1" lang="ja-JP" altLang="en-US" sz="900" dirty="0" smtClean="0">
                <a:latin typeface="+mj-lt"/>
              </a:rPr>
              <a:t>促進（</a:t>
            </a:r>
            <a:r>
              <a:rPr kumimoji="1" lang="ja-JP" altLang="en-US" sz="900" dirty="0">
                <a:latin typeface="+mj-lt"/>
              </a:rPr>
              <a:t>健康経営の推進等）</a:t>
            </a:r>
          </a:p>
          <a:p>
            <a:pPr>
              <a:lnSpc>
                <a:spcPts val="1100"/>
              </a:lnSpc>
            </a:pPr>
            <a:r>
              <a:rPr kumimoji="1" lang="ja-JP" altLang="en-US" sz="900" dirty="0" smtClean="0">
                <a:latin typeface="+mj-lt"/>
              </a:rPr>
              <a:t>　○ 適正</a:t>
            </a:r>
            <a:r>
              <a:rPr kumimoji="1" lang="ja-JP" altLang="en-US" sz="900" dirty="0">
                <a:latin typeface="+mj-lt"/>
              </a:rPr>
              <a:t>なサービス提供のための環境</a:t>
            </a:r>
            <a:r>
              <a:rPr kumimoji="1" lang="ja-JP" altLang="en-US" sz="900" dirty="0" smtClean="0">
                <a:latin typeface="+mj-lt"/>
              </a:rPr>
              <a:t>整備（</a:t>
            </a:r>
            <a:r>
              <a:rPr kumimoji="1" lang="ja-JP" altLang="en-US" sz="900" dirty="0">
                <a:latin typeface="+mj-lt"/>
              </a:rPr>
              <a:t>ヘルスケアサービスの品質評価の取組促進等）</a:t>
            </a:r>
          </a:p>
          <a:p>
            <a:pPr>
              <a:lnSpc>
                <a:spcPts val="1100"/>
              </a:lnSpc>
            </a:pPr>
            <a:r>
              <a:rPr kumimoji="1" lang="ja-JP" altLang="en-US" sz="900" dirty="0" smtClean="0">
                <a:latin typeface="+mj-lt"/>
              </a:rPr>
              <a:t>　○ </a:t>
            </a:r>
            <a:r>
              <a:rPr kumimoji="1" lang="ja-JP" altLang="en-US" sz="900" u="sng" dirty="0" smtClean="0">
                <a:latin typeface="+mj-lt"/>
              </a:rPr>
              <a:t>個別</a:t>
            </a:r>
            <a:r>
              <a:rPr kumimoji="1" lang="ja-JP" altLang="en-US" sz="900" u="sng" dirty="0">
                <a:latin typeface="+mj-lt"/>
              </a:rPr>
              <a:t>の領域の</a:t>
            </a:r>
            <a:r>
              <a:rPr kumimoji="1" lang="ja-JP" altLang="en-US" sz="900" u="sng" dirty="0" smtClean="0">
                <a:latin typeface="+mj-lt"/>
              </a:rPr>
              <a:t>取組（</a:t>
            </a:r>
            <a:r>
              <a:rPr kumimoji="1" lang="ja-JP" altLang="en-US" sz="900" u="sng" dirty="0">
                <a:latin typeface="+mj-lt"/>
              </a:rPr>
              <a:t>「健康に良い食」、スポーツ</a:t>
            </a:r>
            <a:r>
              <a:rPr kumimoji="1" lang="ja-JP" altLang="en-US" sz="900" u="sng" dirty="0" smtClean="0">
                <a:latin typeface="+mj-lt"/>
              </a:rPr>
              <a:t>、観光、まちづくり、住宅等</a:t>
            </a:r>
            <a:r>
              <a:rPr kumimoji="1" lang="ja-JP" altLang="en-US" sz="900" u="sng" dirty="0">
                <a:latin typeface="+mj-lt"/>
              </a:rPr>
              <a:t>）</a:t>
            </a:r>
          </a:p>
          <a:p>
            <a:pPr>
              <a:lnSpc>
                <a:spcPts val="1100"/>
              </a:lnSpc>
              <a:spcBef>
                <a:spcPts val="600"/>
              </a:spcBef>
            </a:pPr>
            <a:r>
              <a:rPr kumimoji="1" lang="en-US" altLang="ja-JP" sz="900" dirty="0">
                <a:latin typeface="+mj-lt"/>
              </a:rPr>
              <a:t>(2)</a:t>
            </a:r>
            <a:r>
              <a:rPr kumimoji="1" lang="ja-JP" altLang="en-US" sz="900" u="sng" dirty="0">
                <a:latin typeface="+mj-lt"/>
              </a:rPr>
              <a:t>新産業創出に向けたイノベーション・エコシステムの</a:t>
            </a:r>
            <a:r>
              <a:rPr kumimoji="1" lang="ja-JP" altLang="en-US" sz="900" u="sng" dirty="0" smtClean="0">
                <a:latin typeface="+mj-lt"/>
              </a:rPr>
              <a:t>強化</a:t>
            </a:r>
            <a:r>
              <a:rPr kumimoji="1" lang="ja-JP" altLang="en-US" sz="900" dirty="0" smtClean="0">
                <a:latin typeface="+mj-lt"/>
              </a:rPr>
              <a:t>（</a:t>
            </a:r>
            <a:r>
              <a:rPr kumimoji="1" lang="ja-JP" altLang="en-US" sz="900" dirty="0">
                <a:latin typeface="+mj-lt"/>
              </a:rPr>
              <a:t>官民ファンド等による</a:t>
            </a:r>
            <a:r>
              <a:rPr kumimoji="1" lang="ja-JP" altLang="en-US" sz="900" dirty="0" smtClean="0">
                <a:latin typeface="+mj-lt"/>
              </a:rPr>
              <a:t>ベンチャー</a:t>
            </a:r>
            <a:endParaRPr kumimoji="1" lang="en-US" altLang="ja-JP" sz="900" dirty="0" smtClean="0">
              <a:latin typeface="+mj-lt"/>
            </a:endParaRPr>
          </a:p>
          <a:p>
            <a:pPr>
              <a:lnSpc>
                <a:spcPts val="1100"/>
              </a:lnSpc>
            </a:pPr>
            <a:r>
              <a:rPr kumimoji="1" lang="en-US" altLang="ja-JP" sz="900" dirty="0">
                <a:latin typeface="+mj-lt"/>
              </a:rPr>
              <a:t> </a:t>
            </a:r>
            <a:r>
              <a:rPr kumimoji="1" lang="en-US" altLang="ja-JP" sz="900" dirty="0" smtClean="0">
                <a:latin typeface="+mj-lt"/>
              </a:rPr>
              <a:t>    </a:t>
            </a:r>
            <a:r>
              <a:rPr kumimoji="1" lang="ja-JP" altLang="en-US" sz="900" dirty="0" smtClean="0">
                <a:latin typeface="+mj-lt"/>
              </a:rPr>
              <a:t>等</a:t>
            </a:r>
            <a:r>
              <a:rPr kumimoji="1" lang="ja-JP" altLang="en-US" sz="900" dirty="0">
                <a:latin typeface="+mj-lt"/>
              </a:rPr>
              <a:t>への資金支援等）</a:t>
            </a:r>
            <a:endParaRPr kumimoji="1" lang="en-US" altLang="ja-JP" sz="900" dirty="0" smtClean="0">
              <a:latin typeface="+mj-lt"/>
            </a:endParaRPr>
          </a:p>
        </p:txBody>
      </p:sp>
      <p:sp>
        <p:nvSpPr>
          <p:cNvPr id="65" name="テキスト ボックス 64">
            <a:extLst>
              <a:ext uri="{FF2B5EF4-FFF2-40B4-BE49-F238E27FC236}">
                <a16:creationId xmlns:a16="http://schemas.microsoft.com/office/drawing/2014/main" id="{EBE40337-5FAC-43BE-86DC-EF22BE0A5F1F}"/>
              </a:ext>
            </a:extLst>
          </p:cNvPr>
          <p:cNvSpPr txBox="1"/>
          <p:nvPr/>
        </p:nvSpPr>
        <p:spPr>
          <a:xfrm>
            <a:off x="4757343" y="3955180"/>
            <a:ext cx="4150474" cy="938719"/>
          </a:xfrm>
          <a:prstGeom prst="rect">
            <a:avLst/>
          </a:prstGeom>
          <a:noFill/>
        </p:spPr>
        <p:txBody>
          <a:bodyPr wrap="square" rtlCol="0">
            <a:spAutoFit/>
          </a:bodyPr>
          <a:lstStyle/>
          <a:p>
            <a:pPr marL="171450" indent="-171450">
              <a:lnSpc>
                <a:spcPts val="1100"/>
              </a:lnSpc>
              <a:buFont typeface="Wingdings" panose="05000000000000000000" pitchFamily="2" charset="2"/>
              <a:buChar char="l"/>
            </a:pPr>
            <a:r>
              <a:rPr kumimoji="1" lang="ja-JP" altLang="en-US" sz="900" dirty="0">
                <a:latin typeface="+mj-lt"/>
              </a:rPr>
              <a:t>アジア健康構想の推進（規制調和の推進を含む）</a:t>
            </a:r>
          </a:p>
          <a:p>
            <a:pPr marL="171450" indent="-171450">
              <a:lnSpc>
                <a:spcPts val="1100"/>
              </a:lnSpc>
              <a:buFont typeface="Wingdings" panose="05000000000000000000" pitchFamily="2" charset="2"/>
              <a:buChar char="l"/>
            </a:pPr>
            <a:r>
              <a:rPr kumimoji="1" lang="ja-JP" altLang="en-US" sz="900" dirty="0" smtClean="0">
                <a:latin typeface="+mj-lt"/>
              </a:rPr>
              <a:t>アフリカ</a:t>
            </a:r>
            <a:r>
              <a:rPr kumimoji="1" lang="ja-JP" altLang="en-US" sz="900" dirty="0">
                <a:latin typeface="+mj-lt"/>
              </a:rPr>
              <a:t>健康構想の推進</a:t>
            </a:r>
          </a:p>
          <a:p>
            <a:pPr marL="171450" indent="-171450">
              <a:lnSpc>
                <a:spcPts val="1100"/>
              </a:lnSpc>
              <a:buFont typeface="Wingdings" panose="05000000000000000000" pitchFamily="2" charset="2"/>
              <a:buChar char="l"/>
            </a:pPr>
            <a:r>
              <a:rPr kumimoji="1" lang="ja-JP" altLang="en-US" sz="900" dirty="0" smtClean="0">
                <a:latin typeface="+mj-lt"/>
              </a:rPr>
              <a:t>我が国</a:t>
            </a:r>
            <a:r>
              <a:rPr kumimoji="1" lang="ja-JP" altLang="en-US" sz="900" dirty="0">
                <a:latin typeface="+mj-lt"/>
              </a:rPr>
              <a:t>の医療の国際的対応能力の</a:t>
            </a:r>
            <a:r>
              <a:rPr kumimoji="1" lang="ja-JP" altLang="en-US" sz="900" dirty="0" smtClean="0">
                <a:latin typeface="+mj-lt"/>
              </a:rPr>
              <a:t>向上（</a:t>
            </a:r>
            <a:r>
              <a:rPr kumimoji="1" lang="ja-JP" altLang="en-US" sz="900" dirty="0">
                <a:latin typeface="+mj-lt"/>
              </a:rPr>
              <a:t>医療インバウンド、訪日外国人への医療提供等</a:t>
            </a:r>
            <a:r>
              <a:rPr kumimoji="1" lang="ja-JP" altLang="en-US" sz="900" dirty="0" smtClean="0">
                <a:latin typeface="+mj-lt"/>
              </a:rPr>
              <a:t>）</a:t>
            </a:r>
            <a:endParaRPr kumimoji="1" lang="en-US" altLang="ja-JP" sz="900" dirty="0" smtClean="0">
              <a:latin typeface="+mj-lt"/>
            </a:endParaRPr>
          </a:p>
          <a:p>
            <a:pPr>
              <a:lnSpc>
                <a:spcPts val="1100"/>
              </a:lnSpc>
            </a:pPr>
            <a:r>
              <a:rPr kumimoji="1" lang="ja-JP" altLang="en-US" sz="900" dirty="0" smtClean="0">
                <a:latin typeface="+mj-lt"/>
              </a:rPr>
              <a:t>●　日本型医療・ヘルスケアサービス等の対外発信（大阪・関西万博等の機会を通じた</a:t>
            </a:r>
            <a:endParaRPr kumimoji="1" lang="en-US" altLang="ja-JP" sz="900" dirty="0" smtClean="0">
              <a:latin typeface="+mj-lt"/>
            </a:endParaRPr>
          </a:p>
          <a:p>
            <a:pPr>
              <a:lnSpc>
                <a:spcPts val="1100"/>
              </a:lnSpc>
            </a:pPr>
            <a:r>
              <a:rPr kumimoji="1" lang="en-US" altLang="ja-JP" sz="900" dirty="0">
                <a:latin typeface="+mj-lt"/>
              </a:rPr>
              <a:t> </a:t>
            </a:r>
            <a:r>
              <a:rPr kumimoji="1" lang="en-US" altLang="ja-JP" sz="900" dirty="0" smtClean="0">
                <a:latin typeface="+mj-lt"/>
              </a:rPr>
              <a:t>    </a:t>
            </a:r>
            <a:r>
              <a:rPr kumimoji="1" lang="ja-JP" altLang="en-US" sz="900" dirty="0" smtClean="0">
                <a:latin typeface="+mj-lt"/>
              </a:rPr>
              <a:t>対外発信）</a:t>
            </a:r>
            <a:endParaRPr kumimoji="1" lang="en-US" altLang="ja-JP" sz="900" dirty="0" smtClean="0">
              <a:latin typeface="+mj-lt"/>
            </a:endParaRPr>
          </a:p>
        </p:txBody>
      </p:sp>
      <p:sp>
        <p:nvSpPr>
          <p:cNvPr id="67" name="正方形/長方形 66"/>
          <p:cNvSpPr/>
          <p:nvPr/>
        </p:nvSpPr>
        <p:spPr>
          <a:xfrm>
            <a:off x="4757343" y="2502010"/>
            <a:ext cx="1352773"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１．新産業創出</a:t>
            </a:r>
            <a:endParaRPr kumimoji="1" lang="ja-JP" altLang="en-US" sz="1000" dirty="0">
              <a:solidFill>
                <a:schemeClr val="tx1"/>
              </a:solidFill>
            </a:endParaRPr>
          </a:p>
        </p:txBody>
      </p:sp>
      <p:sp>
        <p:nvSpPr>
          <p:cNvPr id="68" name="正方形/長方形 67"/>
          <p:cNvSpPr/>
          <p:nvPr/>
        </p:nvSpPr>
        <p:spPr>
          <a:xfrm>
            <a:off x="4757343" y="3759927"/>
            <a:ext cx="1352773"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２</a:t>
            </a:r>
            <a:r>
              <a:rPr kumimoji="1" lang="ja-JP" altLang="en-US" sz="1000" dirty="0" smtClean="0">
                <a:solidFill>
                  <a:schemeClr val="tx1"/>
                </a:solidFill>
              </a:rPr>
              <a:t>．国際展開の促進</a:t>
            </a:r>
            <a:endParaRPr kumimoji="1" lang="ja-JP" altLang="en-US" sz="1000" dirty="0">
              <a:solidFill>
                <a:schemeClr val="tx1"/>
              </a:solidFill>
            </a:endParaRPr>
          </a:p>
        </p:txBody>
      </p:sp>
      <p:sp>
        <p:nvSpPr>
          <p:cNvPr id="69" name="テキスト ボックス 68">
            <a:extLst>
              <a:ext uri="{FF2B5EF4-FFF2-40B4-BE49-F238E27FC236}">
                <a16:creationId xmlns:a16="http://schemas.microsoft.com/office/drawing/2014/main" id="{EBE40337-5FAC-43BE-86DC-EF22BE0A5F1F}"/>
              </a:ext>
            </a:extLst>
          </p:cNvPr>
          <p:cNvSpPr txBox="1"/>
          <p:nvPr/>
        </p:nvSpPr>
        <p:spPr>
          <a:xfrm>
            <a:off x="182749" y="1851660"/>
            <a:ext cx="3791188" cy="528350"/>
          </a:xfrm>
          <a:prstGeom prst="rect">
            <a:avLst/>
          </a:prstGeom>
          <a:noFill/>
        </p:spPr>
        <p:txBody>
          <a:bodyPr wrap="square" rtlCol="0">
            <a:spAutoFit/>
          </a:bodyPr>
          <a:lstStyle/>
          <a:p>
            <a:pPr>
              <a:lnSpc>
                <a:spcPts val="1000"/>
              </a:lnSpc>
              <a:spcBef>
                <a:spcPts val="200"/>
              </a:spcBef>
            </a:pPr>
            <a:r>
              <a:rPr kumimoji="1" lang="ja-JP" altLang="en-US" sz="900" dirty="0">
                <a:latin typeface="+mj-lt"/>
              </a:rPr>
              <a:t>〇</a:t>
            </a:r>
            <a:r>
              <a:rPr kumimoji="1" lang="ja-JP" altLang="en-US" sz="900" dirty="0" smtClean="0">
                <a:latin typeface="+mj-lt"/>
              </a:rPr>
              <a:t> </a:t>
            </a:r>
            <a:r>
              <a:rPr kumimoji="1" lang="en-US" altLang="ja-JP" sz="900" dirty="0" smtClean="0">
                <a:latin typeface="+mj-lt"/>
              </a:rPr>
              <a:t>AMED</a:t>
            </a:r>
            <a:r>
              <a:rPr kumimoji="1" lang="ja-JP" altLang="en-US" sz="900" dirty="0" smtClean="0">
                <a:latin typeface="+mj-lt"/>
              </a:rPr>
              <a:t>を核とした、基礎から実用化までの一貫した研究開発</a:t>
            </a:r>
            <a:endParaRPr kumimoji="1" lang="en-US" altLang="ja-JP" sz="900" dirty="0" smtClean="0">
              <a:latin typeface="+mj-lt"/>
            </a:endParaRPr>
          </a:p>
          <a:p>
            <a:pPr>
              <a:lnSpc>
                <a:spcPts val="1000"/>
              </a:lnSpc>
              <a:spcBef>
                <a:spcPts val="200"/>
              </a:spcBef>
            </a:pPr>
            <a:r>
              <a:rPr kumimoji="1" lang="ja-JP" altLang="en-US" sz="900" dirty="0" smtClean="0">
                <a:latin typeface="+mj-lt"/>
              </a:rPr>
              <a:t>〇 様々な治療手段の「統合プロジェクト」の推進</a:t>
            </a:r>
            <a:endParaRPr kumimoji="1" lang="en-US" altLang="ja-JP" sz="900" dirty="0" smtClean="0">
              <a:latin typeface="+mj-lt"/>
            </a:endParaRPr>
          </a:p>
          <a:p>
            <a:pPr>
              <a:lnSpc>
                <a:spcPts val="1000"/>
              </a:lnSpc>
              <a:spcBef>
                <a:spcPts val="200"/>
              </a:spcBef>
            </a:pPr>
            <a:r>
              <a:rPr kumimoji="1" lang="ja-JP" altLang="en-US" sz="900" dirty="0">
                <a:latin typeface="+mj-lt"/>
              </a:rPr>
              <a:t>〇</a:t>
            </a:r>
            <a:r>
              <a:rPr kumimoji="1" lang="ja-JP" altLang="en-US" sz="900" dirty="0" smtClean="0">
                <a:latin typeface="+mj-lt"/>
              </a:rPr>
              <a:t> 最先端の研究開発を支える環境の整備</a:t>
            </a:r>
            <a:endParaRPr kumimoji="1" lang="en-US" altLang="ja-JP" sz="900" dirty="0" smtClean="0">
              <a:latin typeface="+mj-lt"/>
            </a:endParaRPr>
          </a:p>
        </p:txBody>
      </p:sp>
      <p:sp>
        <p:nvSpPr>
          <p:cNvPr id="70" name="テキスト ボックス 69">
            <a:extLst>
              <a:ext uri="{FF2B5EF4-FFF2-40B4-BE49-F238E27FC236}">
                <a16:creationId xmlns:a16="http://schemas.microsoft.com/office/drawing/2014/main" id="{EBE40337-5FAC-43BE-86DC-EF22BE0A5F1F}"/>
              </a:ext>
            </a:extLst>
          </p:cNvPr>
          <p:cNvSpPr txBox="1"/>
          <p:nvPr/>
        </p:nvSpPr>
        <p:spPr>
          <a:xfrm>
            <a:off x="4881608" y="1847734"/>
            <a:ext cx="3816782" cy="605294"/>
          </a:xfrm>
          <a:prstGeom prst="rect">
            <a:avLst/>
          </a:prstGeom>
          <a:noFill/>
        </p:spPr>
        <p:txBody>
          <a:bodyPr wrap="square" rtlCol="0">
            <a:spAutoFit/>
          </a:bodyPr>
          <a:lstStyle/>
          <a:p>
            <a:pPr marL="90488" indent="-90488">
              <a:lnSpc>
                <a:spcPts val="1000"/>
              </a:lnSpc>
            </a:pPr>
            <a:r>
              <a:rPr kumimoji="1" lang="ja-JP" altLang="en-US" sz="900" dirty="0">
                <a:latin typeface="+mj-lt"/>
              </a:rPr>
              <a:t>〇</a:t>
            </a:r>
            <a:r>
              <a:rPr kumimoji="1" lang="ja-JP" altLang="en-US" sz="900" dirty="0" smtClean="0">
                <a:latin typeface="+mj-lt"/>
              </a:rPr>
              <a:t> </a:t>
            </a:r>
            <a:r>
              <a:rPr kumimoji="1" lang="ja-JP" altLang="en-US" sz="900" u="sng" dirty="0" smtClean="0">
                <a:latin typeface="+mj-lt"/>
              </a:rPr>
              <a:t>予防・進行抑制・共生型の健康・医療システムの構築、新産業創出に向けたイノベーション・エコシステムの構築</a:t>
            </a:r>
            <a:endParaRPr kumimoji="1" lang="en-US" altLang="ja-JP" sz="900" u="sng" dirty="0" smtClean="0">
              <a:latin typeface="+mj-lt"/>
            </a:endParaRPr>
          </a:p>
          <a:p>
            <a:pPr marL="90488" indent="-90488">
              <a:lnSpc>
                <a:spcPts val="1000"/>
              </a:lnSpc>
            </a:pPr>
            <a:r>
              <a:rPr kumimoji="1" lang="ja-JP" altLang="en-US" sz="900" dirty="0" smtClean="0">
                <a:latin typeface="+mj-lt"/>
              </a:rPr>
              <a:t>〇 アジア・アフリカにける健康・医療関連産業の国際展開の推進、日本の医療の国際化</a:t>
            </a:r>
            <a:endParaRPr kumimoji="1" lang="en-US" altLang="ja-JP" sz="900" dirty="0" smtClean="0">
              <a:latin typeface="+mj-lt"/>
            </a:endParaRPr>
          </a:p>
        </p:txBody>
      </p:sp>
      <p:sp>
        <p:nvSpPr>
          <p:cNvPr id="71" name="テキスト ボックス 70">
            <a:extLst>
              <a:ext uri="{FF2B5EF4-FFF2-40B4-BE49-F238E27FC236}">
                <a16:creationId xmlns:a16="http://schemas.microsoft.com/office/drawing/2014/main" id="{EBE40337-5FAC-43BE-86DC-EF22BE0A5F1F}"/>
              </a:ext>
            </a:extLst>
          </p:cNvPr>
          <p:cNvSpPr txBox="1"/>
          <p:nvPr/>
        </p:nvSpPr>
        <p:spPr>
          <a:xfrm>
            <a:off x="128215" y="4611012"/>
            <a:ext cx="4140002" cy="348813"/>
          </a:xfrm>
          <a:prstGeom prst="rect">
            <a:avLst/>
          </a:prstGeom>
          <a:noFill/>
        </p:spPr>
        <p:txBody>
          <a:bodyPr wrap="square" rtlCol="0">
            <a:spAutoFit/>
          </a:bodyPr>
          <a:lstStyle/>
          <a:p>
            <a:pPr marL="171450" indent="-171450">
              <a:lnSpc>
                <a:spcPts val="1000"/>
              </a:lnSpc>
              <a:spcBef>
                <a:spcPts val="200"/>
              </a:spcBef>
              <a:buFont typeface="Wingdings" panose="05000000000000000000" pitchFamily="2" charset="2"/>
              <a:buChar char="l"/>
            </a:pPr>
            <a:r>
              <a:rPr kumimoji="1" lang="ja-JP" altLang="en-US" sz="900" dirty="0" smtClean="0">
                <a:latin typeface="+mj-lt"/>
              </a:rPr>
              <a:t>野心的</a:t>
            </a:r>
            <a:r>
              <a:rPr kumimoji="1" lang="ja-JP" altLang="en-US" sz="900" dirty="0">
                <a:latin typeface="+mj-lt"/>
              </a:rPr>
              <a:t>な目標に基づくムーンショット型の研究開発</a:t>
            </a:r>
            <a:r>
              <a:rPr kumimoji="1" lang="ja-JP" altLang="en-US" sz="900" dirty="0" smtClean="0">
                <a:latin typeface="+mj-lt"/>
              </a:rPr>
              <a:t>を科学技術・イノベーション会議と</a:t>
            </a:r>
            <a:r>
              <a:rPr kumimoji="1" lang="ja-JP" altLang="en-US" sz="900" dirty="0">
                <a:latin typeface="+mj-lt"/>
              </a:rPr>
              <a:t>連携して</a:t>
            </a:r>
            <a:r>
              <a:rPr kumimoji="1" lang="ja-JP" altLang="en-US" sz="900" dirty="0" smtClean="0">
                <a:latin typeface="+mj-lt"/>
              </a:rPr>
              <a:t>推進  など</a:t>
            </a:r>
            <a:endParaRPr kumimoji="1" lang="en-US" altLang="ja-JP" sz="900" dirty="0" smtClean="0">
              <a:latin typeface="+mj-lt"/>
            </a:endParaRPr>
          </a:p>
        </p:txBody>
      </p:sp>
      <p:sp>
        <p:nvSpPr>
          <p:cNvPr id="72" name="テキスト ボックス 71">
            <a:extLst>
              <a:ext uri="{FF2B5EF4-FFF2-40B4-BE49-F238E27FC236}">
                <a16:creationId xmlns:a16="http://schemas.microsoft.com/office/drawing/2014/main" id="{EBE40337-5FAC-43BE-86DC-EF22BE0A5F1F}"/>
              </a:ext>
            </a:extLst>
          </p:cNvPr>
          <p:cNvSpPr txBox="1"/>
          <p:nvPr/>
        </p:nvSpPr>
        <p:spPr>
          <a:xfrm>
            <a:off x="102695" y="5910414"/>
            <a:ext cx="3142640" cy="233397"/>
          </a:xfrm>
          <a:prstGeom prst="rect">
            <a:avLst/>
          </a:prstGeom>
          <a:noFill/>
          <a:ln>
            <a:noFill/>
            <a:prstDash val="dash"/>
          </a:ln>
        </p:spPr>
        <p:txBody>
          <a:bodyPr wrap="square" rtlCol="0">
            <a:spAutoFit/>
          </a:bodyPr>
          <a:lstStyle/>
          <a:p>
            <a:pPr marL="177800" indent="-177800">
              <a:lnSpc>
                <a:spcPts val="1100"/>
              </a:lnSpc>
            </a:pPr>
            <a:r>
              <a:rPr kumimoji="1" lang="ja-JP" altLang="en-US" sz="1000" dirty="0" smtClean="0">
                <a:latin typeface="+mj-lt"/>
              </a:rPr>
              <a:t>○　健康</a:t>
            </a:r>
            <a:r>
              <a:rPr kumimoji="1" lang="ja-JP" altLang="en-US" sz="1000" dirty="0">
                <a:latin typeface="+mj-lt"/>
              </a:rPr>
              <a:t>長寿社会の形成に資する</a:t>
            </a:r>
            <a:r>
              <a:rPr kumimoji="1" lang="ja-JP" altLang="en-US" sz="1000" dirty="0" smtClean="0">
                <a:latin typeface="+mj-lt"/>
              </a:rPr>
              <a:t>その他</a:t>
            </a:r>
            <a:r>
              <a:rPr kumimoji="1" lang="ja-JP" altLang="en-US" sz="1000" dirty="0">
                <a:latin typeface="+mj-lt"/>
              </a:rPr>
              <a:t>の</a:t>
            </a:r>
            <a:r>
              <a:rPr kumimoji="1" lang="ja-JP" altLang="en-US" sz="1000" dirty="0" smtClean="0">
                <a:latin typeface="+mj-lt"/>
              </a:rPr>
              <a:t>重要</a:t>
            </a:r>
            <a:r>
              <a:rPr kumimoji="1" lang="ja-JP" altLang="en-US" sz="1000" dirty="0">
                <a:latin typeface="+mj-lt"/>
              </a:rPr>
              <a:t>な</a:t>
            </a:r>
            <a:r>
              <a:rPr kumimoji="1" lang="ja-JP" altLang="en-US" sz="1000" dirty="0" smtClean="0">
                <a:latin typeface="+mj-lt"/>
              </a:rPr>
              <a:t>取組</a:t>
            </a:r>
            <a:endParaRPr kumimoji="1" lang="en-US" altLang="ja-JP" sz="1000" dirty="0" smtClean="0">
              <a:latin typeface="+mj-lt"/>
            </a:endParaRPr>
          </a:p>
        </p:txBody>
      </p:sp>
      <p:sp>
        <p:nvSpPr>
          <p:cNvPr id="73" name="テキスト ボックス 72">
            <a:extLst>
              <a:ext uri="{FF2B5EF4-FFF2-40B4-BE49-F238E27FC236}">
                <a16:creationId xmlns:a16="http://schemas.microsoft.com/office/drawing/2014/main" id="{EBE40337-5FAC-43BE-86DC-EF22BE0A5F1F}"/>
              </a:ext>
            </a:extLst>
          </p:cNvPr>
          <p:cNvSpPr txBox="1"/>
          <p:nvPr/>
        </p:nvSpPr>
        <p:spPr>
          <a:xfrm>
            <a:off x="218712" y="6143811"/>
            <a:ext cx="2910605" cy="541623"/>
          </a:xfrm>
          <a:prstGeom prst="rect">
            <a:avLst/>
          </a:prstGeom>
          <a:noFill/>
        </p:spPr>
        <p:txBody>
          <a:bodyPr wrap="square" rtlCol="0">
            <a:spAutoFit/>
          </a:bodyPr>
          <a:lstStyle/>
          <a:p>
            <a:pPr marL="171450" indent="-171450">
              <a:lnSpc>
                <a:spcPts val="1100"/>
              </a:lnSpc>
              <a:spcBef>
                <a:spcPts val="600"/>
              </a:spcBef>
              <a:buFont typeface="Wingdings" panose="05000000000000000000" pitchFamily="2" charset="2"/>
              <a:buChar char="l"/>
            </a:pPr>
            <a:r>
              <a:rPr kumimoji="1" lang="ja-JP" altLang="en-US" sz="900" dirty="0" smtClean="0">
                <a:latin typeface="+mj-lt"/>
              </a:rPr>
              <a:t>認知症施策推進大綱に基づく認知症施策の推進</a:t>
            </a:r>
          </a:p>
          <a:p>
            <a:pPr marL="171450" indent="-171450">
              <a:lnSpc>
                <a:spcPts val="1100"/>
              </a:lnSpc>
              <a:spcBef>
                <a:spcPts val="300"/>
              </a:spcBef>
              <a:buFont typeface="Wingdings" panose="05000000000000000000" pitchFamily="2" charset="2"/>
              <a:buChar char="l"/>
            </a:pPr>
            <a:r>
              <a:rPr kumimoji="1" lang="en-US" altLang="ja-JP" sz="900" dirty="0" smtClean="0">
                <a:latin typeface="+mj-lt"/>
              </a:rPr>
              <a:t>AMR</a:t>
            </a:r>
            <a:r>
              <a:rPr kumimoji="1" lang="ja-JP" altLang="en-US" sz="900" dirty="0" smtClean="0">
                <a:latin typeface="+mj-lt"/>
              </a:rPr>
              <a:t>（薬剤耐性）や新型コロナウイルス感染症対策の推進</a:t>
            </a:r>
            <a:endParaRPr kumimoji="1" lang="en-US" altLang="ja-JP" sz="900" dirty="0" smtClean="0">
              <a:latin typeface="+mj-lt"/>
            </a:endParaRPr>
          </a:p>
        </p:txBody>
      </p:sp>
      <p:sp>
        <p:nvSpPr>
          <p:cNvPr id="74" name="正方形/長方形 73"/>
          <p:cNvSpPr/>
          <p:nvPr/>
        </p:nvSpPr>
        <p:spPr>
          <a:xfrm>
            <a:off x="138925" y="5844684"/>
            <a:ext cx="3106410" cy="86400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1" name="直線コネクタ 80"/>
          <p:cNvCxnSpPr/>
          <p:nvPr/>
        </p:nvCxnSpPr>
        <p:spPr>
          <a:xfrm flipV="1">
            <a:off x="125279" y="5741149"/>
            <a:ext cx="8964000" cy="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88341" y="2459618"/>
            <a:ext cx="0" cy="327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4566504" y="4989271"/>
            <a:ext cx="4500000" cy="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4223853" y="1753553"/>
            <a:ext cx="324000" cy="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4621915" y="1728069"/>
            <a:ext cx="0" cy="316800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9072131" y="4992759"/>
            <a:ext cx="0" cy="75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4556133" y="1748913"/>
            <a:ext cx="0" cy="324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EBE40337-5FAC-43BE-86DC-EF22BE0A5F1F}"/>
              </a:ext>
            </a:extLst>
          </p:cNvPr>
          <p:cNvSpPr txBox="1"/>
          <p:nvPr/>
        </p:nvSpPr>
        <p:spPr>
          <a:xfrm>
            <a:off x="3343520" y="5878760"/>
            <a:ext cx="4391321" cy="233397"/>
          </a:xfrm>
          <a:prstGeom prst="rect">
            <a:avLst/>
          </a:prstGeom>
          <a:noFill/>
          <a:ln>
            <a:noFill/>
            <a:prstDash val="dash"/>
          </a:ln>
        </p:spPr>
        <p:txBody>
          <a:bodyPr wrap="square" rtlCol="0">
            <a:spAutoFit/>
          </a:bodyPr>
          <a:lstStyle/>
          <a:p>
            <a:pPr>
              <a:lnSpc>
                <a:spcPts val="1100"/>
              </a:lnSpc>
            </a:pPr>
            <a:r>
              <a:rPr kumimoji="1" lang="ja-JP" altLang="en-US" sz="1000" dirty="0" smtClean="0">
                <a:latin typeface="+mj-lt"/>
              </a:rPr>
              <a:t>○</a:t>
            </a:r>
            <a:r>
              <a:rPr kumimoji="1" lang="ja-JP" altLang="en-US" sz="1000" dirty="0">
                <a:latin typeface="+mj-lt"/>
              </a:rPr>
              <a:t>　研究開発及び新産業創出等を支える基盤的施策</a:t>
            </a:r>
            <a:endParaRPr kumimoji="1" lang="en-US" altLang="ja-JP" sz="1000" dirty="0" smtClean="0">
              <a:latin typeface="+mj-lt"/>
            </a:endParaRPr>
          </a:p>
        </p:txBody>
      </p:sp>
      <p:sp>
        <p:nvSpPr>
          <p:cNvPr id="89" name="テキスト ボックス 88">
            <a:extLst>
              <a:ext uri="{FF2B5EF4-FFF2-40B4-BE49-F238E27FC236}">
                <a16:creationId xmlns:a16="http://schemas.microsoft.com/office/drawing/2014/main" id="{EBE40337-5FAC-43BE-86DC-EF22BE0A5F1F}"/>
              </a:ext>
            </a:extLst>
          </p:cNvPr>
          <p:cNvSpPr txBox="1"/>
          <p:nvPr/>
        </p:nvSpPr>
        <p:spPr>
          <a:xfrm>
            <a:off x="3531222" y="6073365"/>
            <a:ext cx="1875280" cy="515526"/>
          </a:xfrm>
          <a:prstGeom prst="rect">
            <a:avLst/>
          </a:prstGeom>
          <a:noFill/>
        </p:spPr>
        <p:txBody>
          <a:bodyPr wrap="square" rtlCol="0">
            <a:spAutoFit/>
          </a:bodyPr>
          <a:lstStyle/>
          <a:p>
            <a:pPr>
              <a:lnSpc>
                <a:spcPts val="1100"/>
              </a:lnSpc>
            </a:pPr>
            <a:r>
              <a:rPr kumimoji="1" lang="ja-JP" altLang="en-US" sz="900" dirty="0">
                <a:latin typeface="+mj-lt"/>
              </a:rPr>
              <a:t>１．</a:t>
            </a:r>
            <a:r>
              <a:rPr kumimoji="1" lang="ja-JP" altLang="en-US" sz="900" u="sng" dirty="0">
                <a:latin typeface="+mj-lt"/>
              </a:rPr>
              <a:t>データ利活用基盤の構築</a:t>
            </a:r>
          </a:p>
          <a:p>
            <a:pPr>
              <a:lnSpc>
                <a:spcPts val="1100"/>
              </a:lnSpc>
            </a:pPr>
            <a:r>
              <a:rPr kumimoji="1" lang="ja-JP" altLang="en-US" sz="900" dirty="0" smtClean="0">
                <a:latin typeface="+mj-lt"/>
              </a:rPr>
              <a:t>　●</a:t>
            </a:r>
            <a:r>
              <a:rPr kumimoji="1" lang="ja-JP" altLang="en-US" sz="900" u="sng" dirty="0" smtClean="0">
                <a:latin typeface="+mj-lt"/>
              </a:rPr>
              <a:t>データヘルス</a:t>
            </a:r>
            <a:r>
              <a:rPr kumimoji="1" lang="ja-JP" altLang="en-US" sz="900" u="sng" dirty="0">
                <a:latin typeface="+mj-lt"/>
              </a:rPr>
              <a:t>改革の推進</a:t>
            </a:r>
          </a:p>
          <a:p>
            <a:pPr>
              <a:lnSpc>
                <a:spcPts val="1100"/>
              </a:lnSpc>
            </a:pPr>
            <a:r>
              <a:rPr kumimoji="1" lang="ja-JP" altLang="en-US" sz="900" dirty="0" smtClean="0">
                <a:latin typeface="+mj-lt"/>
              </a:rPr>
              <a:t>　●</a:t>
            </a:r>
            <a:r>
              <a:rPr kumimoji="1" lang="ja-JP" altLang="en-US" sz="900" u="sng" dirty="0" smtClean="0">
                <a:latin typeface="+mj-lt"/>
              </a:rPr>
              <a:t>医療</a:t>
            </a:r>
            <a:r>
              <a:rPr kumimoji="1" lang="ja-JP" altLang="en-US" sz="900" u="sng" dirty="0">
                <a:latin typeface="+mj-lt"/>
              </a:rPr>
              <a:t>情報の利活用の推進</a:t>
            </a:r>
            <a:endParaRPr kumimoji="1" lang="en-US" altLang="ja-JP" sz="900" u="sng" dirty="0" smtClean="0">
              <a:latin typeface="+mj-lt"/>
            </a:endParaRPr>
          </a:p>
        </p:txBody>
      </p:sp>
      <p:sp>
        <p:nvSpPr>
          <p:cNvPr id="90" name="正方形/長方形 89"/>
          <p:cNvSpPr/>
          <p:nvPr/>
        </p:nvSpPr>
        <p:spPr>
          <a:xfrm>
            <a:off x="3343520" y="5838849"/>
            <a:ext cx="5698867" cy="86400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EBE40337-5FAC-43BE-86DC-EF22BE0A5F1F}"/>
              </a:ext>
            </a:extLst>
          </p:cNvPr>
          <p:cNvSpPr txBox="1"/>
          <p:nvPr/>
        </p:nvSpPr>
        <p:spPr>
          <a:xfrm>
            <a:off x="5145078" y="6050753"/>
            <a:ext cx="3751016" cy="656590"/>
          </a:xfrm>
          <a:prstGeom prst="rect">
            <a:avLst/>
          </a:prstGeom>
          <a:noFill/>
        </p:spPr>
        <p:txBody>
          <a:bodyPr wrap="square" rtlCol="0">
            <a:spAutoFit/>
          </a:bodyPr>
          <a:lstStyle/>
          <a:p>
            <a:pPr>
              <a:lnSpc>
                <a:spcPts val="1100"/>
              </a:lnSpc>
            </a:pPr>
            <a:r>
              <a:rPr kumimoji="1" lang="ja-JP" altLang="en-US" sz="900" dirty="0" smtClean="0">
                <a:latin typeface="+mj-lt"/>
              </a:rPr>
              <a:t>２．教育の振興、人材の育成・確保等</a:t>
            </a:r>
            <a:endParaRPr kumimoji="1" lang="en-US" altLang="ja-JP" sz="900" dirty="0" smtClean="0">
              <a:latin typeface="+mj-lt"/>
            </a:endParaRPr>
          </a:p>
          <a:p>
            <a:pPr>
              <a:lnSpc>
                <a:spcPts val="1100"/>
              </a:lnSpc>
            </a:pPr>
            <a:r>
              <a:rPr kumimoji="1" lang="ja-JP" altLang="en-US" sz="900" dirty="0" smtClean="0">
                <a:latin typeface="+mj-lt"/>
              </a:rPr>
              <a:t>　● </a:t>
            </a:r>
            <a:r>
              <a:rPr kumimoji="1" lang="ja-JP" altLang="en-US" sz="900" u="sng" dirty="0" smtClean="0">
                <a:latin typeface="+mj-lt"/>
              </a:rPr>
              <a:t>先端的研究開発の推進のために必要な人材の育成・確保等</a:t>
            </a:r>
            <a:endParaRPr kumimoji="1" lang="en-US" altLang="ja-JP" sz="900" u="sng" dirty="0" smtClean="0">
              <a:latin typeface="+mj-lt"/>
            </a:endParaRPr>
          </a:p>
          <a:p>
            <a:pPr>
              <a:lnSpc>
                <a:spcPts val="1100"/>
              </a:lnSpc>
            </a:pPr>
            <a:r>
              <a:rPr kumimoji="1" lang="ja-JP" altLang="en-US" sz="900" dirty="0" smtClean="0">
                <a:latin typeface="+mj-lt"/>
              </a:rPr>
              <a:t>　● </a:t>
            </a:r>
            <a:r>
              <a:rPr kumimoji="1" lang="ja-JP" altLang="en-US" sz="900" u="sng" dirty="0" smtClean="0">
                <a:latin typeface="+mj-lt"/>
              </a:rPr>
              <a:t>新産業の創出及び国際展開の推進のために必要な人材の育成・確保等</a:t>
            </a:r>
            <a:endParaRPr kumimoji="1" lang="en-US" altLang="ja-JP" sz="900" u="sng" dirty="0" smtClean="0">
              <a:latin typeface="+mj-lt"/>
            </a:endParaRPr>
          </a:p>
          <a:p>
            <a:pPr>
              <a:lnSpc>
                <a:spcPts val="1100"/>
              </a:lnSpc>
            </a:pPr>
            <a:r>
              <a:rPr kumimoji="1" lang="ja-JP" altLang="en-US" sz="900" dirty="0" smtClean="0">
                <a:latin typeface="+mj-lt"/>
              </a:rPr>
              <a:t>　● 教育、広報活動の充実等</a:t>
            </a:r>
            <a:endParaRPr kumimoji="1" lang="en-US" altLang="ja-JP" sz="900" dirty="0" smtClean="0">
              <a:latin typeface="+mj-lt"/>
            </a:endParaRPr>
          </a:p>
        </p:txBody>
      </p:sp>
      <p:cxnSp>
        <p:nvCxnSpPr>
          <p:cNvPr id="92" name="直線コネクタ 91"/>
          <p:cNvCxnSpPr/>
          <p:nvPr/>
        </p:nvCxnSpPr>
        <p:spPr>
          <a:xfrm>
            <a:off x="3245335" y="6888326"/>
            <a:ext cx="4843655" cy="7883"/>
          </a:xfrm>
          <a:prstGeom prst="line">
            <a:avLst/>
          </a:prstGeom>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83172" y="6588891"/>
            <a:ext cx="2057400" cy="365125"/>
          </a:xfrm>
        </p:spPr>
        <p:txBody>
          <a:bodyPr/>
          <a:lstStyle/>
          <a:p>
            <a:fld id="{50F88186-B17D-4CE3-A887-D91699CF601C}" type="slidenum">
              <a:rPr kumimoji="1" lang="ja-JP" altLang="en-US" smtClean="0"/>
              <a:t>19</a:t>
            </a:fld>
            <a:endParaRPr kumimoji="1" lang="ja-JP" altLang="en-US" dirty="0"/>
          </a:p>
        </p:txBody>
      </p:sp>
    </p:spTree>
    <p:extLst>
      <p:ext uri="{BB962C8B-B14F-4D97-AF65-F5344CB8AC3E}">
        <p14:creationId xmlns:p14="http://schemas.microsoft.com/office/powerpoint/2010/main" val="1781678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正方形/長方形 123"/>
          <p:cNvSpPr/>
          <p:nvPr/>
        </p:nvSpPr>
        <p:spPr>
          <a:xfrm>
            <a:off x="85952" y="-7466"/>
            <a:ext cx="5559892"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 </a:t>
            </a:r>
            <a:r>
              <a:rPr lang="ja-JP" altLang="en-US" sz="1808" b="1" dirty="0" smtClean="0"/>
              <a:t>経済産業省におけるヘルスケア産業政策の概要</a:t>
            </a:r>
            <a:endParaRPr lang="ja-JP" altLang="en-US" b="1" dirty="0"/>
          </a:p>
        </p:txBody>
      </p:sp>
      <p:sp>
        <p:nvSpPr>
          <p:cNvPr id="10" name="テキスト ボックス 9">
            <a:extLst>
              <a:ext uri="{FF2B5EF4-FFF2-40B4-BE49-F238E27FC236}">
                <a16:creationId xmlns:a16="http://schemas.microsoft.com/office/drawing/2014/main" id="{EBE40337-5FAC-43BE-86DC-EF22BE0A5F1F}"/>
              </a:ext>
            </a:extLst>
          </p:cNvPr>
          <p:cNvSpPr txBox="1"/>
          <p:nvPr/>
        </p:nvSpPr>
        <p:spPr>
          <a:xfrm>
            <a:off x="4413463" y="289867"/>
            <a:ext cx="4730537" cy="230832"/>
          </a:xfrm>
          <a:prstGeom prst="rect">
            <a:avLst/>
          </a:prstGeom>
          <a:noFill/>
        </p:spPr>
        <p:txBody>
          <a:bodyPr wrap="square" rtlCol="0">
            <a:spAutoFit/>
          </a:bodyPr>
          <a:lstStyle/>
          <a:p>
            <a:r>
              <a:rPr kumimoji="1" lang="ja-JP" altLang="en-US" sz="900" dirty="0"/>
              <a:t>出典</a:t>
            </a:r>
            <a:r>
              <a:rPr kumimoji="1" lang="ja-JP" altLang="en-US" sz="900" dirty="0" smtClean="0"/>
              <a:t>：「経済産業省におけるヘルスケア産業政策について」を</a:t>
            </a:r>
            <a:r>
              <a:rPr kumimoji="1" lang="ja-JP" altLang="en-US" sz="900" dirty="0"/>
              <a:t>もとに副首都推進局にて</a:t>
            </a:r>
            <a:r>
              <a:rPr kumimoji="1" lang="ja-JP" altLang="en-US" sz="900" dirty="0" smtClean="0"/>
              <a:t>作成</a:t>
            </a:r>
            <a:endParaRPr kumimoji="1" lang="ja-JP" altLang="en-US" sz="900" dirty="0"/>
          </a:p>
        </p:txBody>
      </p:sp>
      <p:sp>
        <p:nvSpPr>
          <p:cNvPr id="40" name="正方形/長方形 39"/>
          <p:cNvSpPr/>
          <p:nvPr/>
        </p:nvSpPr>
        <p:spPr>
          <a:xfrm>
            <a:off x="232281" y="393798"/>
            <a:ext cx="3386129" cy="2688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t>次世代ヘルスケア産業の創出に向けたコンセプト</a:t>
            </a:r>
            <a:endParaRPr kumimoji="1" lang="ja-JP" altLang="en-US" sz="1100" b="1" dirty="0"/>
          </a:p>
        </p:txBody>
      </p:sp>
      <p:sp>
        <p:nvSpPr>
          <p:cNvPr id="41" name="テキスト ボックス 40">
            <a:extLst>
              <a:ext uri="{FF2B5EF4-FFF2-40B4-BE49-F238E27FC236}">
                <a16:creationId xmlns:a16="http://schemas.microsoft.com/office/drawing/2014/main" id="{341C2FF8-887B-4945-A21E-5B1B78B9E06C}"/>
              </a:ext>
            </a:extLst>
          </p:cNvPr>
          <p:cNvSpPr txBox="1"/>
          <p:nvPr/>
        </p:nvSpPr>
        <p:spPr>
          <a:xfrm>
            <a:off x="245345" y="718103"/>
            <a:ext cx="8767460" cy="78483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marL="171450" lvl="0" indent="-171450">
              <a:buFont typeface="Wingdings" panose="05000000000000000000" pitchFamily="2" charset="2"/>
              <a:buChar char="u"/>
              <a:defRPr/>
            </a:pPr>
            <a:r>
              <a:rPr kumimoji="1" lang="ja-JP" altLang="en-US" sz="900" dirty="0" smtClean="0">
                <a:solidFill>
                  <a:prstClr val="black"/>
                </a:solidFill>
                <a:latin typeface="Calibri"/>
              </a:rPr>
              <a:t>公的</a:t>
            </a:r>
            <a:r>
              <a:rPr kumimoji="1" lang="ja-JP" altLang="en-US" sz="900" dirty="0">
                <a:solidFill>
                  <a:prstClr val="black"/>
                </a:solidFill>
                <a:latin typeface="Calibri"/>
              </a:rPr>
              <a:t>保険外の予防・健康管理サービスの活用を通じて、生活習慣の改善や受診勧奨等を促すことにより、</a:t>
            </a:r>
            <a:r>
              <a:rPr kumimoji="1" lang="en-US" altLang="ja-JP" sz="900" dirty="0">
                <a:solidFill>
                  <a:prstClr val="black"/>
                </a:solidFill>
                <a:latin typeface="Calibri"/>
              </a:rPr>
              <a:t>『</a:t>
            </a:r>
            <a:r>
              <a:rPr kumimoji="1" lang="ja-JP" altLang="en-US" sz="900" dirty="0">
                <a:solidFill>
                  <a:prstClr val="black"/>
                </a:solidFill>
                <a:latin typeface="Calibri"/>
              </a:rPr>
              <a:t>国民の健康寿命の延伸</a:t>
            </a:r>
            <a:r>
              <a:rPr kumimoji="1" lang="en-US" altLang="ja-JP" sz="900" dirty="0">
                <a:solidFill>
                  <a:prstClr val="black"/>
                </a:solidFill>
                <a:latin typeface="Calibri"/>
              </a:rPr>
              <a:t>』</a:t>
            </a:r>
            <a:r>
              <a:rPr kumimoji="1" lang="ja-JP" altLang="en-US" sz="900" dirty="0">
                <a:solidFill>
                  <a:prstClr val="black"/>
                </a:solidFill>
                <a:latin typeface="Calibri"/>
              </a:rPr>
              <a:t>と</a:t>
            </a:r>
            <a:r>
              <a:rPr kumimoji="1" lang="en-US" altLang="ja-JP" sz="900" dirty="0">
                <a:solidFill>
                  <a:prstClr val="black"/>
                </a:solidFill>
                <a:latin typeface="Calibri"/>
              </a:rPr>
              <a:t>『</a:t>
            </a:r>
            <a:r>
              <a:rPr kumimoji="1" lang="ja-JP" altLang="en-US" sz="900" dirty="0">
                <a:solidFill>
                  <a:prstClr val="black"/>
                </a:solidFill>
                <a:latin typeface="Calibri"/>
              </a:rPr>
              <a:t>新産業の創出</a:t>
            </a:r>
            <a:r>
              <a:rPr kumimoji="1" lang="en-US" altLang="ja-JP" sz="900" dirty="0">
                <a:solidFill>
                  <a:prstClr val="black"/>
                </a:solidFill>
                <a:latin typeface="Calibri"/>
              </a:rPr>
              <a:t>』</a:t>
            </a:r>
            <a:r>
              <a:rPr kumimoji="1" lang="ja-JP" altLang="en-US" sz="900" dirty="0">
                <a:solidFill>
                  <a:prstClr val="black"/>
                </a:solidFill>
                <a:latin typeface="Calibri"/>
              </a:rPr>
              <a:t>を同時に達成し、</a:t>
            </a:r>
            <a:r>
              <a:rPr kumimoji="1" lang="en-US" altLang="ja-JP" sz="900" dirty="0">
                <a:solidFill>
                  <a:prstClr val="black"/>
                </a:solidFill>
                <a:latin typeface="Calibri"/>
              </a:rPr>
              <a:t>『</a:t>
            </a:r>
            <a:r>
              <a:rPr kumimoji="1" lang="ja-JP" altLang="en-US" sz="900" dirty="0">
                <a:solidFill>
                  <a:prstClr val="black"/>
                </a:solidFill>
                <a:latin typeface="Calibri"/>
              </a:rPr>
              <a:t>あるべき医療費・介護費の実現</a:t>
            </a:r>
            <a:r>
              <a:rPr kumimoji="1" lang="en-US" altLang="ja-JP" sz="900" dirty="0">
                <a:solidFill>
                  <a:prstClr val="black"/>
                </a:solidFill>
                <a:latin typeface="Calibri"/>
              </a:rPr>
              <a:t>』</a:t>
            </a:r>
            <a:r>
              <a:rPr kumimoji="1" lang="ja-JP" altLang="en-US" sz="900" dirty="0">
                <a:solidFill>
                  <a:prstClr val="black"/>
                </a:solidFill>
                <a:latin typeface="Calibri"/>
              </a:rPr>
              <a:t>につなげる</a:t>
            </a:r>
            <a:r>
              <a:rPr kumimoji="1" lang="ja-JP" altLang="en-US" sz="900" dirty="0" smtClean="0">
                <a:solidFill>
                  <a:prstClr val="black"/>
                </a:solidFill>
                <a:latin typeface="Calibri"/>
              </a:rPr>
              <a:t>。具体的</a:t>
            </a:r>
            <a:r>
              <a:rPr kumimoji="1" lang="ja-JP" altLang="en-US" sz="900" dirty="0">
                <a:solidFill>
                  <a:prstClr val="black"/>
                </a:solidFill>
                <a:latin typeface="Calibri"/>
              </a:rPr>
              <a:t>には、①生活習慣病等に関して、「重症化した後の治療」から「予防や早期診断・早期治療」に重点化するとともに、②地域包括ケアシステムと連携した事業（介護予防・生活支援等）に取り組む。</a:t>
            </a:r>
          </a:p>
          <a:p>
            <a:pPr marL="171450" lvl="0" indent="-171450">
              <a:buFont typeface="Wingdings" panose="05000000000000000000" pitchFamily="2" charset="2"/>
              <a:buChar char="u"/>
              <a:defRPr/>
            </a:pPr>
            <a:r>
              <a:rPr kumimoji="1" lang="ja-JP" altLang="en-US" sz="900" dirty="0" smtClean="0">
                <a:solidFill>
                  <a:prstClr val="black"/>
                </a:solidFill>
                <a:latin typeface="Calibri"/>
              </a:rPr>
              <a:t>また</a:t>
            </a:r>
            <a:r>
              <a:rPr kumimoji="1" lang="ja-JP" altLang="en-US" sz="900" dirty="0">
                <a:solidFill>
                  <a:prstClr val="black"/>
                </a:solidFill>
                <a:latin typeface="Calibri"/>
              </a:rPr>
              <a:t>、地域において人口減少と医療・介護費増大が進む中、①高齢化に伴う地域の多様な健康ニーズの充足、②農業・観光等の地域産業やスポーツ関連産業等との連携による新産業創出、③産業創出に向けた基盤の整備を実施することより、「経済活性化」と「あるべき医療費・介護費の実現」につなげる。</a:t>
            </a:r>
            <a:endParaRPr kumimoji="1" lang="ja-JP" altLang="en-US" sz="900" i="0" u="none" strike="noStrike" kern="1200" cap="none" spc="0" normalizeH="0" baseline="0" noProof="0" dirty="0">
              <a:ln>
                <a:noFill/>
              </a:ln>
              <a:solidFill>
                <a:prstClr val="black"/>
              </a:solidFill>
              <a:effectLst/>
              <a:uLnTx/>
              <a:uFillTx/>
              <a:latin typeface="Calibri"/>
              <a:ea typeface="Meiryo UI"/>
            </a:endParaRPr>
          </a:p>
        </p:txBody>
      </p:sp>
      <p:pic>
        <p:nvPicPr>
          <p:cNvPr id="3" name="図 2"/>
          <p:cNvPicPr>
            <a:picLocks noChangeAspect="1"/>
          </p:cNvPicPr>
          <p:nvPr/>
        </p:nvPicPr>
        <p:blipFill>
          <a:blip r:embed="rId2"/>
          <a:stretch>
            <a:fillRect/>
          </a:stretch>
        </p:blipFill>
        <p:spPr>
          <a:xfrm>
            <a:off x="931775" y="1553380"/>
            <a:ext cx="2958020" cy="2641580"/>
          </a:xfrm>
          <a:prstGeom prst="rect">
            <a:avLst/>
          </a:prstGeom>
        </p:spPr>
      </p:pic>
      <p:pic>
        <p:nvPicPr>
          <p:cNvPr id="5" name="図 4"/>
          <p:cNvPicPr>
            <a:picLocks noChangeAspect="1"/>
          </p:cNvPicPr>
          <p:nvPr/>
        </p:nvPicPr>
        <p:blipFill>
          <a:blip r:embed="rId3"/>
          <a:stretch>
            <a:fillRect/>
          </a:stretch>
        </p:blipFill>
        <p:spPr>
          <a:xfrm>
            <a:off x="4555801" y="1553380"/>
            <a:ext cx="3485720" cy="2641580"/>
          </a:xfrm>
          <a:prstGeom prst="rect">
            <a:avLst/>
          </a:prstGeom>
        </p:spPr>
      </p:pic>
      <p:sp>
        <p:nvSpPr>
          <p:cNvPr id="48" name="テキスト ボックス 47">
            <a:extLst>
              <a:ext uri="{FF2B5EF4-FFF2-40B4-BE49-F238E27FC236}">
                <a16:creationId xmlns:a16="http://schemas.microsoft.com/office/drawing/2014/main" id="{341C2FF8-887B-4945-A21E-5B1B78B9E06C}"/>
              </a:ext>
            </a:extLst>
          </p:cNvPr>
          <p:cNvSpPr txBox="1"/>
          <p:nvPr/>
        </p:nvSpPr>
        <p:spPr>
          <a:xfrm>
            <a:off x="258408" y="4919284"/>
            <a:ext cx="3386129" cy="92333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marL="171450" lvl="0" indent="-171450">
              <a:buFont typeface="Wingdings" panose="05000000000000000000" pitchFamily="2" charset="2"/>
              <a:buChar char="u"/>
              <a:defRPr/>
            </a:pPr>
            <a:r>
              <a:rPr kumimoji="1" lang="ja-JP" altLang="en-US" sz="900" dirty="0" smtClean="0">
                <a:solidFill>
                  <a:prstClr val="black"/>
                </a:solidFill>
                <a:latin typeface="Calibri"/>
              </a:rPr>
              <a:t>誰</a:t>
            </a:r>
            <a:r>
              <a:rPr kumimoji="1" lang="ja-JP" altLang="en-US" sz="900" dirty="0">
                <a:solidFill>
                  <a:prstClr val="black"/>
                </a:solidFill>
                <a:latin typeface="Calibri"/>
              </a:rPr>
              <a:t>もが健康で長生きすることを望めば、社会は必然的に高齢化する。→「高齢化社会」は人類の理想。</a:t>
            </a:r>
          </a:p>
          <a:p>
            <a:pPr marL="171450" lvl="0" indent="-171450">
              <a:buFont typeface="Wingdings" panose="05000000000000000000" pitchFamily="2" charset="2"/>
              <a:buChar char="u"/>
              <a:defRPr/>
            </a:pPr>
            <a:r>
              <a:rPr kumimoji="1" lang="ja-JP" altLang="en-US" sz="900" dirty="0" smtClean="0">
                <a:solidFill>
                  <a:prstClr val="black"/>
                </a:solidFill>
                <a:latin typeface="Calibri"/>
              </a:rPr>
              <a:t>平均</a:t>
            </a:r>
            <a:r>
              <a:rPr kumimoji="1" lang="ja-JP" altLang="en-US" sz="900" dirty="0">
                <a:solidFill>
                  <a:prstClr val="black"/>
                </a:solidFill>
                <a:latin typeface="Calibri"/>
              </a:rPr>
              <a:t>寿命は、戦前の約</a:t>
            </a:r>
            <a:r>
              <a:rPr kumimoji="1" lang="en-US" altLang="ja-JP" sz="900" dirty="0">
                <a:solidFill>
                  <a:prstClr val="black"/>
                </a:solidFill>
                <a:latin typeface="Calibri"/>
              </a:rPr>
              <a:t>50</a:t>
            </a:r>
            <a:r>
              <a:rPr kumimoji="1" lang="ja-JP" altLang="en-US" sz="900" dirty="0">
                <a:solidFill>
                  <a:prstClr val="black"/>
                </a:solidFill>
                <a:latin typeface="Calibri"/>
              </a:rPr>
              <a:t>歳から約</a:t>
            </a:r>
            <a:r>
              <a:rPr kumimoji="1" lang="en-US" altLang="ja-JP" sz="900" dirty="0">
                <a:solidFill>
                  <a:prstClr val="black"/>
                </a:solidFill>
                <a:latin typeface="Calibri"/>
              </a:rPr>
              <a:t>80</a:t>
            </a:r>
            <a:r>
              <a:rPr kumimoji="1" lang="ja-JP" altLang="en-US" sz="900" dirty="0">
                <a:solidFill>
                  <a:prstClr val="black"/>
                </a:solidFill>
                <a:latin typeface="Calibri"/>
              </a:rPr>
              <a:t>歳に伸び、一世代（</a:t>
            </a:r>
            <a:r>
              <a:rPr kumimoji="1" lang="en-US" altLang="ja-JP" sz="900" dirty="0">
                <a:solidFill>
                  <a:prstClr val="black"/>
                </a:solidFill>
                <a:latin typeface="Calibri"/>
              </a:rPr>
              <a:t>30</a:t>
            </a:r>
            <a:r>
              <a:rPr kumimoji="1" lang="ja-JP" altLang="en-US" sz="900" dirty="0">
                <a:solidFill>
                  <a:prstClr val="black"/>
                </a:solidFill>
                <a:latin typeface="Calibri"/>
              </a:rPr>
              <a:t>年）分の高齢の国民が出現したように見える。</a:t>
            </a:r>
          </a:p>
          <a:p>
            <a:pPr marL="171450" lvl="0" indent="-171450">
              <a:buFont typeface="Wingdings" panose="05000000000000000000" pitchFamily="2" charset="2"/>
              <a:buChar char="u"/>
              <a:defRPr/>
            </a:pPr>
            <a:r>
              <a:rPr kumimoji="1" lang="ja-JP" altLang="en-US" sz="900" dirty="0" smtClean="0">
                <a:solidFill>
                  <a:prstClr val="black"/>
                </a:solidFill>
                <a:latin typeface="Calibri"/>
              </a:rPr>
              <a:t>高齢化</a:t>
            </a:r>
            <a:r>
              <a:rPr kumimoji="1" lang="ja-JP" altLang="en-US" sz="900" dirty="0">
                <a:solidFill>
                  <a:prstClr val="black"/>
                </a:solidFill>
                <a:latin typeface="Calibri"/>
              </a:rPr>
              <a:t>の進展に対応して、「生涯現役」を前提とした社会経済システムの再構築が必要。</a:t>
            </a:r>
            <a:endParaRPr kumimoji="1" lang="ja-JP" altLang="en-US" sz="900" i="0" u="none" strike="noStrike" kern="1200" cap="none" spc="0" normalizeH="0" baseline="0" noProof="0" dirty="0">
              <a:ln>
                <a:noFill/>
              </a:ln>
              <a:solidFill>
                <a:prstClr val="black"/>
              </a:solidFill>
              <a:effectLst/>
              <a:uLnTx/>
              <a:uFillTx/>
              <a:latin typeface="Calibri"/>
              <a:ea typeface="Meiryo UI"/>
            </a:endParaRPr>
          </a:p>
        </p:txBody>
      </p:sp>
      <p:pic>
        <p:nvPicPr>
          <p:cNvPr id="6" name="図 5"/>
          <p:cNvPicPr>
            <a:picLocks noChangeAspect="1"/>
          </p:cNvPicPr>
          <p:nvPr/>
        </p:nvPicPr>
        <p:blipFill>
          <a:blip r:embed="rId4"/>
          <a:stretch>
            <a:fillRect/>
          </a:stretch>
        </p:blipFill>
        <p:spPr>
          <a:xfrm>
            <a:off x="3889795" y="4600012"/>
            <a:ext cx="4745850" cy="2257988"/>
          </a:xfrm>
          <a:prstGeom prst="rect">
            <a:avLst/>
          </a:prstGeom>
        </p:spPr>
      </p:pic>
      <p:sp>
        <p:nvSpPr>
          <p:cNvPr id="51" name="正方形/長方形 50"/>
          <p:cNvSpPr/>
          <p:nvPr/>
        </p:nvSpPr>
        <p:spPr>
          <a:xfrm>
            <a:off x="245345" y="4600012"/>
            <a:ext cx="3386129" cy="2688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政策の方向性～「生涯現役社会」の構築～</a:t>
            </a:r>
          </a:p>
        </p:txBody>
      </p:sp>
      <p:sp>
        <p:nvSpPr>
          <p:cNvPr id="7" name="スライド番号プレースホルダー 6"/>
          <p:cNvSpPr>
            <a:spLocks noGrp="1"/>
          </p:cNvSpPr>
          <p:nvPr>
            <p:ph type="sldNum" sz="quarter" idx="12"/>
          </p:nvPr>
        </p:nvSpPr>
        <p:spPr>
          <a:xfrm>
            <a:off x="7086600" y="6570513"/>
            <a:ext cx="2057400" cy="365125"/>
          </a:xfrm>
        </p:spPr>
        <p:txBody>
          <a:bodyPr/>
          <a:lstStyle/>
          <a:p>
            <a:fld id="{50F88186-B17D-4CE3-A887-D91699CF601C}" type="slidenum">
              <a:rPr kumimoji="1" lang="ja-JP" altLang="en-US" smtClean="0"/>
              <a:t>20</a:t>
            </a:fld>
            <a:endParaRPr kumimoji="1" lang="ja-JP" altLang="en-US"/>
          </a:p>
        </p:txBody>
      </p:sp>
      <p:cxnSp>
        <p:nvCxnSpPr>
          <p:cNvPr id="4" name="直線コネクタ 3"/>
          <p:cNvCxnSpPr/>
          <p:nvPr/>
        </p:nvCxnSpPr>
        <p:spPr>
          <a:xfrm>
            <a:off x="232281" y="4312525"/>
            <a:ext cx="8757602" cy="0"/>
          </a:xfrm>
          <a:prstGeom prst="line">
            <a:avLst/>
          </a:prstGeom>
          <a:ln>
            <a:round/>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197321" y="42896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8979124" y="42896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486775" y="6762750"/>
            <a:ext cx="11430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0596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213215" y="6536954"/>
            <a:ext cx="1928678" cy="330056"/>
          </a:xfrm>
        </p:spPr>
        <p:txBody>
          <a:bodyPr/>
          <a:lstStyle/>
          <a:p>
            <a:r>
              <a:rPr kumimoji="1" lang="en-US" altLang="ja-JP" dirty="0"/>
              <a:t>21</a:t>
            </a:r>
            <a:endParaRPr kumimoji="1" lang="ja-JP" altLang="en-US" dirty="0"/>
          </a:p>
        </p:txBody>
      </p:sp>
      <p:sp>
        <p:nvSpPr>
          <p:cNvPr id="6" name="正方形/長方形 5"/>
          <p:cNvSpPr/>
          <p:nvPr/>
        </p:nvSpPr>
        <p:spPr>
          <a:xfrm>
            <a:off x="125141" y="136226"/>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メンバー提出資料</a:t>
            </a:r>
            <a:r>
              <a:rPr lang="ja-JP" altLang="en-US" sz="1808" b="1" dirty="0" smtClean="0"/>
              <a:t>① </a:t>
            </a:r>
            <a:r>
              <a:rPr lang="en-US" altLang="ja-JP" sz="1808" b="1" dirty="0" smtClean="0"/>
              <a:t> 1/3</a:t>
            </a:r>
            <a:endParaRPr lang="ja-JP" altLang="en-US" sz="1808" b="1" dirty="0"/>
          </a:p>
        </p:txBody>
      </p:sp>
      <p:pic>
        <p:nvPicPr>
          <p:cNvPr id="2" name="図 1"/>
          <p:cNvPicPr>
            <a:picLocks noChangeAspect="1"/>
          </p:cNvPicPr>
          <p:nvPr/>
        </p:nvPicPr>
        <p:blipFill>
          <a:blip r:embed="rId2"/>
          <a:stretch>
            <a:fillRect/>
          </a:stretch>
        </p:blipFill>
        <p:spPr>
          <a:xfrm>
            <a:off x="267281" y="914401"/>
            <a:ext cx="8560945" cy="4950153"/>
          </a:xfrm>
          <a:prstGeom prst="rect">
            <a:avLst/>
          </a:prstGeom>
        </p:spPr>
      </p:pic>
    </p:spTree>
    <p:extLst>
      <p:ext uri="{BB962C8B-B14F-4D97-AF65-F5344CB8AC3E}">
        <p14:creationId xmlns:p14="http://schemas.microsoft.com/office/powerpoint/2010/main" val="4027190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226279" y="6576142"/>
            <a:ext cx="1928678" cy="330056"/>
          </a:xfrm>
        </p:spPr>
        <p:txBody>
          <a:bodyPr/>
          <a:lstStyle/>
          <a:p>
            <a:r>
              <a:rPr kumimoji="1" lang="en-US" altLang="ja-JP" dirty="0" smtClean="0"/>
              <a:t>22</a:t>
            </a:r>
            <a:endParaRPr kumimoji="1" lang="ja-JP" altLang="en-US" dirty="0"/>
          </a:p>
        </p:txBody>
      </p:sp>
      <p:pic>
        <p:nvPicPr>
          <p:cNvPr id="3" name="図 2"/>
          <p:cNvPicPr>
            <a:picLocks noChangeAspect="1"/>
          </p:cNvPicPr>
          <p:nvPr/>
        </p:nvPicPr>
        <p:blipFill>
          <a:blip r:embed="rId2"/>
          <a:stretch>
            <a:fillRect/>
          </a:stretch>
        </p:blipFill>
        <p:spPr>
          <a:xfrm>
            <a:off x="300446" y="1064749"/>
            <a:ext cx="8658568" cy="4748979"/>
          </a:xfrm>
          <a:prstGeom prst="rect">
            <a:avLst/>
          </a:prstGeom>
        </p:spPr>
      </p:pic>
      <p:sp>
        <p:nvSpPr>
          <p:cNvPr id="5" name="正方形/長方形 4"/>
          <p:cNvSpPr/>
          <p:nvPr/>
        </p:nvSpPr>
        <p:spPr>
          <a:xfrm>
            <a:off x="125141" y="136226"/>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メンバー提出資料</a:t>
            </a:r>
            <a:r>
              <a:rPr lang="ja-JP" altLang="en-US" sz="1808" b="1" dirty="0" smtClean="0"/>
              <a:t>① </a:t>
            </a:r>
            <a:r>
              <a:rPr lang="en-US" altLang="ja-JP" sz="1808" b="1" dirty="0" smtClean="0"/>
              <a:t> 2/3</a:t>
            </a:r>
            <a:endParaRPr lang="ja-JP" altLang="en-US" sz="1808" b="1" dirty="0"/>
          </a:p>
        </p:txBody>
      </p:sp>
    </p:spTree>
    <p:extLst>
      <p:ext uri="{BB962C8B-B14F-4D97-AF65-F5344CB8AC3E}">
        <p14:creationId xmlns:p14="http://schemas.microsoft.com/office/powerpoint/2010/main" val="3948965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213216" y="6563080"/>
            <a:ext cx="1928678" cy="330056"/>
          </a:xfrm>
        </p:spPr>
        <p:txBody>
          <a:bodyPr/>
          <a:lstStyle/>
          <a:p>
            <a:r>
              <a:rPr kumimoji="1" lang="en-US" altLang="ja-JP" dirty="0" smtClean="0"/>
              <a:t>23</a:t>
            </a:r>
            <a:endParaRPr kumimoji="1" lang="ja-JP" altLang="en-US" dirty="0"/>
          </a:p>
        </p:txBody>
      </p:sp>
      <p:pic>
        <p:nvPicPr>
          <p:cNvPr id="2" name="図 1"/>
          <p:cNvPicPr>
            <a:picLocks noChangeAspect="1"/>
          </p:cNvPicPr>
          <p:nvPr/>
        </p:nvPicPr>
        <p:blipFill>
          <a:blip r:embed="rId2"/>
          <a:stretch>
            <a:fillRect/>
          </a:stretch>
        </p:blipFill>
        <p:spPr>
          <a:xfrm>
            <a:off x="127840" y="1162595"/>
            <a:ext cx="8901276" cy="4873943"/>
          </a:xfrm>
          <a:prstGeom prst="rect">
            <a:avLst/>
          </a:prstGeom>
        </p:spPr>
      </p:pic>
      <p:sp>
        <p:nvSpPr>
          <p:cNvPr id="5" name="正方形/長方形 4"/>
          <p:cNvSpPr/>
          <p:nvPr/>
        </p:nvSpPr>
        <p:spPr>
          <a:xfrm>
            <a:off x="8582297" y="5786846"/>
            <a:ext cx="222069" cy="23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25141" y="136226"/>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メンバー提出資料</a:t>
            </a:r>
            <a:r>
              <a:rPr lang="ja-JP" altLang="en-US" sz="1808" b="1" dirty="0" smtClean="0"/>
              <a:t>① </a:t>
            </a:r>
            <a:r>
              <a:rPr lang="en-US" altLang="ja-JP" sz="1808" b="1" dirty="0" smtClean="0"/>
              <a:t> </a:t>
            </a:r>
            <a:r>
              <a:rPr lang="en-US" altLang="ja-JP" sz="1808" b="1" dirty="0"/>
              <a:t>3</a:t>
            </a:r>
            <a:r>
              <a:rPr lang="en-US" altLang="ja-JP" sz="1808" b="1" dirty="0" smtClean="0"/>
              <a:t>/3</a:t>
            </a:r>
            <a:endParaRPr lang="ja-JP" altLang="en-US" sz="1808" b="1" dirty="0"/>
          </a:p>
        </p:txBody>
      </p:sp>
    </p:spTree>
    <p:extLst>
      <p:ext uri="{BB962C8B-B14F-4D97-AF65-F5344CB8AC3E}">
        <p14:creationId xmlns:p14="http://schemas.microsoft.com/office/powerpoint/2010/main" val="4206781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200153" y="6471640"/>
            <a:ext cx="1928678" cy="330056"/>
          </a:xfrm>
        </p:spPr>
        <p:txBody>
          <a:bodyPr/>
          <a:lstStyle/>
          <a:p>
            <a:r>
              <a:rPr kumimoji="1" lang="en-US" altLang="ja-JP" dirty="0" smtClean="0"/>
              <a:t>24</a:t>
            </a:r>
            <a:endParaRPr kumimoji="1" lang="ja-JP" altLang="en-US" dirty="0"/>
          </a:p>
        </p:txBody>
      </p:sp>
      <p:pic>
        <p:nvPicPr>
          <p:cNvPr id="5" name="図 4"/>
          <p:cNvPicPr>
            <a:picLocks noChangeAspect="1"/>
          </p:cNvPicPr>
          <p:nvPr/>
        </p:nvPicPr>
        <p:blipFill>
          <a:blip r:embed="rId2"/>
          <a:stretch>
            <a:fillRect/>
          </a:stretch>
        </p:blipFill>
        <p:spPr>
          <a:xfrm>
            <a:off x="5652370" y="5451702"/>
            <a:ext cx="2867425" cy="152421"/>
          </a:xfrm>
          <a:prstGeom prst="rect">
            <a:avLst/>
          </a:prstGeom>
        </p:spPr>
      </p:pic>
      <p:pic>
        <p:nvPicPr>
          <p:cNvPr id="7" name="図 6"/>
          <p:cNvPicPr>
            <a:picLocks noChangeAspect="1"/>
          </p:cNvPicPr>
          <p:nvPr/>
        </p:nvPicPr>
        <p:blipFill>
          <a:blip r:embed="rId3"/>
          <a:stretch>
            <a:fillRect/>
          </a:stretch>
        </p:blipFill>
        <p:spPr>
          <a:xfrm>
            <a:off x="316492" y="960677"/>
            <a:ext cx="8344182" cy="4409226"/>
          </a:xfrm>
          <a:prstGeom prst="rect">
            <a:avLst/>
          </a:prstGeom>
        </p:spPr>
      </p:pic>
      <p:sp>
        <p:nvSpPr>
          <p:cNvPr id="8" name="正方形/長方形 7"/>
          <p:cNvSpPr/>
          <p:nvPr/>
        </p:nvSpPr>
        <p:spPr>
          <a:xfrm>
            <a:off x="104503" y="93160"/>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a:t>
            </a:r>
            <a:r>
              <a:rPr lang="ja-JP" altLang="en-US" sz="1808" b="1" dirty="0" smtClean="0"/>
              <a:t>資料</a:t>
            </a:r>
            <a:r>
              <a:rPr lang="ja-JP" altLang="en-US" sz="1808" b="1" dirty="0"/>
              <a:t>②</a:t>
            </a:r>
            <a:r>
              <a:rPr lang="ja-JP" altLang="en-US" sz="1808" b="1" dirty="0" smtClean="0"/>
              <a:t> </a:t>
            </a:r>
            <a:r>
              <a:rPr lang="en-US" altLang="ja-JP" sz="1808" b="1" dirty="0" smtClean="0"/>
              <a:t> 1/2</a:t>
            </a:r>
            <a:endParaRPr lang="ja-JP" altLang="en-US" sz="1808" b="1" dirty="0"/>
          </a:p>
        </p:txBody>
      </p:sp>
    </p:spTree>
    <p:extLst>
      <p:ext uri="{BB962C8B-B14F-4D97-AF65-F5344CB8AC3E}">
        <p14:creationId xmlns:p14="http://schemas.microsoft.com/office/powerpoint/2010/main" val="390045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200153" y="6563080"/>
            <a:ext cx="1928678" cy="330056"/>
          </a:xfrm>
        </p:spPr>
        <p:txBody>
          <a:bodyPr/>
          <a:lstStyle/>
          <a:p>
            <a:r>
              <a:rPr kumimoji="1" lang="en-US" altLang="ja-JP" dirty="0" smtClean="0"/>
              <a:t>25</a:t>
            </a:r>
            <a:endParaRPr kumimoji="1" lang="ja-JP" altLang="en-US" dirty="0"/>
          </a:p>
        </p:txBody>
      </p:sp>
      <p:pic>
        <p:nvPicPr>
          <p:cNvPr id="5" name="図 4"/>
          <p:cNvPicPr>
            <a:picLocks noChangeAspect="1"/>
          </p:cNvPicPr>
          <p:nvPr/>
        </p:nvPicPr>
        <p:blipFill>
          <a:blip r:embed="rId2"/>
          <a:stretch>
            <a:fillRect/>
          </a:stretch>
        </p:blipFill>
        <p:spPr>
          <a:xfrm>
            <a:off x="5652370" y="5451702"/>
            <a:ext cx="2867425" cy="152421"/>
          </a:xfrm>
          <a:prstGeom prst="rect">
            <a:avLst/>
          </a:prstGeom>
        </p:spPr>
      </p:pic>
      <p:pic>
        <p:nvPicPr>
          <p:cNvPr id="2" name="図 1"/>
          <p:cNvPicPr>
            <a:picLocks noChangeAspect="1"/>
          </p:cNvPicPr>
          <p:nvPr/>
        </p:nvPicPr>
        <p:blipFill>
          <a:blip r:embed="rId3"/>
          <a:stretch>
            <a:fillRect/>
          </a:stretch>
        </p:blipFill>
        <p:spPr>
          <a:xfrm>
            <a:off x="198864" y="979714"/>
            <a:ext cx="8534676" cy="4471988"/>
          </a:xfrm>
          <a:prstGeom prst="rect">
            <a:avLst/>
          </a:prstGeom>
        </p:spPr>
      </p:pic>
      <p:sp>
        <p:nvSpPr>
          <p:cNvPr id="7" name="正方形/長方形 6"/>
          <p:cNvSpPr/>
          <p:nvPr/>
        </p:nvSpPr>
        <p:spPr>
          <a:xfrm>
            <a:off x="198864" y="129684"/>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a:t>
            </a:r>
            <a:r>
              <a:rPr lang="ja-JP" altLang="en-US" sz="1808" b="1" dirty="0" smtClean="0"/>
              <a:t>資料</a:t>
            </a:r>
            <a:r>
              <a:rPr lang="ja-JP" altLang="en-US" sz="1808" b="1" dirty="0"/>
              <a:t>②</a:t>
            </a:r>
            <a:r>
              <a:rPr lang="ja-JP" altLang="en-US" sz="1808" b="1" dirty="0" smtClean="0"/>
              <a:t> </a:t>
            </a:r>
            <a:r>
              <a:rPr lang="en-US" altLang="ja-JP" sz="1808" b="1" dirty="0" smtClean="0"/>
              <a:t> 2/2</a:t>
            </a:r>
            <a:endParaRPr lang="ja-JP" altLang="en-US" sz="1808" b="1" dirty="0"/>
          </a:p>
        </p:txBody>
      </p:sp>
    </p:spTree>
    <p:extLst>
      <p:ext uri="{BB962C8B-B14F-4D97-AF65-F5344CB8AC3E}">
        <p14:creationId xmlns:p14="http://schemas.microsoft.com/office/powerpoint/2010/main" val="2131411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87090" y="6589206"/>
            <a:ext cx="1928678" cy="330056"/>
          </a:xfrm>
        </p:spPr>
        <p:txBody>
          <a:bodyPr/>
          <a:lstStyle/>
          <a:p>
            <a:r>
              <a:rPr kumimoji="1" lang="en-US" altLang="ja-JP" dirty="0"/>
              <a:t>26</a:t>
            </a:r>
            <a:endParaRPr kumimoji="1" lang="ja-JP" altLang="en-US" dirty="0"/>
          </a:p>
        </p:txBody>
      </p:sp>
      <p:sp>
        <p:nvSpPr>
          <p:cNvPr id="6" name="正方形/長方形 5"/>
          <p:cNvSpPr/>
          <p:nvPr/>
        </p:nvSpPr>
        <p:spPr>
          <a:xfrm>
            <a:off x="125141" y="136226"/>
            <a:ext cx="5559892"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a:t>
            </a:r>
            <a:r>
              <a:rPr lang="ja-JP" altLang="en-US" sz="1808" b="1" dirty="0" smtClean="0"/>
              <a:t>資料③</a:t>
            </a:r>
            <a:endParaRPr lang="ja-JP" altLang="en-US" sz="1808" b="1" dirty="0"/>
          </a:p>
        </p:txBody>
      </p:sp>
      <p:pic>
        <p:nvPicPr>
          <p:cNvPr id="3" name="図 2"/>
          <p:cNvPicPr>
            <a:picLocks noChangeAspect="1"/>
          </p:cNvPicPr>
          <p:nvPr/>
        </p:nvPicPr>
        <p:blipFill>
          <a:blip r:embed="rId2"/>
          <a:stretch>
            <a:fillRect/>
          </a:stretch>
        </p:blipFill>
        <p:spPr>
          <a:xfrm>
            <a:off x="355188" y="1201782"/>
            <a:ext cx="8489183" cy="4629777"/>
          </a:xfrm>
          <a:prstGeom prst="rect">
            <a:avLst/>
          </a:prstGeom>
        </p:spPr>
      </p:pic>
      <p:sp>
        <p:nvSpPr>
          <p:cNvPr id="5" name="正方形/長方形 4"/>
          <p:cNvSpPr/>
          <p:nvPr/>
        </p:nvSpPr>
        <p:spPr>
          <a:xfrm>
            <a:off x="125141" y="136226"/>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a:t>
            </a:r>
            <a:r>
              <a:rPr lang="ja-JP" altLang="en-US" sz="1808" b="1" dirty="0" smtClean="0"/>
              <a:t>資料</a:t>
            </a:r>
            <a:r>
              <a:rPr lang="ja-JP" altLang="en-US" sz="1808" b="1" dirty="0"/>
              <a:t>③</a:t>
            </a:r>
            <a:r>
              <a:rPr lang="ja-JP" altLang="en-US" sz="1808" b="1" dirty="0" smtClean="0"/>
              <a:t> </a:t>
            </a:r>
            <a:r>
              <a:rPr lang="en-US" altLang="ja-JP" sz="1808" b="1" dirty="0" smtClean="0"/>
              <a:t> 1/</a:t>
            </a:r>
            <a:r>
              <a:rPr lang="en-US" altLang="ja-JP" sz="1808" b="1" dirty="0"/>
              <a:t>2</a:t>
            </a:r>
            <a:endParaRPr lang="ja-JP" altLang="en-US" sz="1808" b="1" dirty="0"/>
          </a:p>
        </p:txBody>
      </p:sp>
    </p:spTree>
    <p:extLst>
      <p:ext uri="{BB962C8B-B14F-4D97-AF65-F5344CB8AC3E}">
        <p14:creationId xmlns:p14="http://schemas.microsoft.com/office/powerpoint/2010/main" val="304182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200153" y="6550017"/>
            <a:ext cx="1928678" cy="330056"/>
          </a:xfrm>
        </p:spPr>
        <p:txBody>
          <a:bodyPr/>
          <a:lstStyle/>
          <a:p>
            <a:r>
              <a:rPr kumimoji="1" lang="en-US" altLang="ja-JP" dirty="0" smtClean="0"/>
              <a:t>27</a:t>
            </a:r>
            <a:endParaRPr kumimoji="1" lang="ja-JP" altLang="en-US" dirty="0"/>
          </a:p>
        </p:txBody>
      </p:sp>
      <p:pic>
        <p:nvPicPr>
          <p:cNvPr id="2" name="図 1"/>
          <p:cNvPicPr>
            <a:picLocks noChangeAspect="1"/>
          </p:cNvPicPr>
          <p:nvPr/>
        </p:nvPicPr>
        <p:blipFill>
          <a:blip r:embed="rId2"/>
          <a:stretch>
            <a:fillRect/>
          </a:stretch>
        </p:blipFill>
        <p:spPr>
          <a:xfrm>
            <a:off x="248195" y="1008046"/>
            <a:ext cx="8521048" cy="5007130"/>
          </a:xfrm>
          <a:prstGeom prst="rect">
            <a:avLst/>
          </a:prstGeom>
        </p:spPr>
      </p:pic>
      <p:sp>
        <p:nvSpPr>
          <p:cNvPr id="5" name="正方形/長方形 4"/>
          <p:cNvSpPr/>
          <p:nvPr/>
        </p:nvSpPr>
        <p:spPr>
          <a:xfrm>
            <a:off x="0" y="187741"/>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a:t>
            </a:r>
            <a:r>
              <a:rPr lang="ja-JP" altLang="en-US" sz="1808" b="1" dirty="0" smtClean="0"/>
              <a:t>資料</a:t>
            </a:r>
            <a:r>
              <a:rPr lang="ja-JP" altLang="en-US" sz="1808" b="1" dirty="0"/>
              <a:t>③</a:t>
            </a:r>
            <a:r>
              <a:rPr lang="ja-JP" altLang="en-US" sz="1808" b="1" dirty="0" smtClean="0"/>
              <a:t> </a:t>
            </a:r>
            <a:r>
              <a:rPr lang="en-US" altLang="ja-JP" sz="1808" b="1" dirty="0" smtClean="0"/>
              <a:t> 2/2</a:t>
            </a:r>
          </a:p>
        </p:txBody>
      </p:sp>
    </p:spTree>
    <p:extLst>
      <p:ext uri="{BB962C8B-B14F-4D97-AF65-F5344CB8AC3E}">
        <p14:creationId xmlns:p14="http://schemas.microsoft.com/office/powerpoint/2010/main" val="773262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215322" y="6562343"/>
            <a:ext cx="1928678" cy="330056"/>
          </a:xfrm>
        </p:spPr>
        <p:txBody>
          <a:bodyPr/>
          <a:lstStyle/>
          <a:p>
            <a:r>
              <a:rPr kumimoji="1" lang="en-US" altLang="ja-JP" dirty="0"/>
              <a:t>28</a:t>
            </a:r>
            <a:endParaRPr kumimoji="1" lang="ja-JP" altLang="en-US" dirty="0"/>
          </a:p>
        </p:txBody>
      </p:sp>
      <p:pic>
        <p:nvPicPr>
          <p:cNvPr id="3" name="図 2"/>
          <p:cNvPicPr>
            <a:picLocks noChangeAspect="1"/>
          </p:cNvPicPr>
          <p:nvPr/>
        </p:nvPicPr>
        <p:blipFill>
          <a:blip r:embed="rId2"/>
          <a:stretch>
            <a:fillRect/>
          </a:stretch>
        </p:blipFill>
        <p:spPr>
          <a:xfrm>
            <a:off x="505485" y="638161"/>
            <a:ext cx="8106906" cy="6163535"/>
          </a:xfrm>
          <a:prstGeom prst="rect">
            <a:avLst/>
          </a:prstGeom>
        </p:spPr>
      </p:pic>
      <p:sp>
        <p:nvSpPr>
          <p:cNvPr id="5" name="正方形/長方形 4"/>
          <p:cNvSpPr/>
          <p:nvPr/>
        </p:nvSpPr>
        <p:spPr>
          <a:xfrm>
            <a:off x="4389120" y="6471640"/>
            <a:ext cx="470263" cy="2557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99015" y="176907"/>
            <a:ext cx="7908516" cy="370551"/>
          </a:xfrm>
          <a:prstGeom prst="rect">
            <a:avLst/>
          </a:prstGeom>
        </p:spPr>
        <p:txBody>
          <a:bodyPr wrap="square">
            <a:spAutoFit/>
          </a:bodyPr>
          <a:lstStyle/>
          <a:p>
            <a:r>
              <a:rPr lang="en-US" altLang="ja-JP" sz="1808" b="1" dirty="0"/>
              <a:t>【</a:t>
            </a:r>
            <a:r>
              <a:rPr lang="ja-JP" altLang="en-US" sz="1808" b="1" dirty="0"/>
              <a:t>参考</a:t>
            </a:r>
            <a:r>
              <a:rPr lang="en-US" altLang="ja-JP" sz="1808" b="1" dirty="0" smtClean="0"/>
              <a:t>】</a:t>
            </a:r>
            <a:r>
              <a:rPr lang="ja-JP" altLang="en-US" sz="1808" b="1" dirty="0"/>
              <a:t>第２回意見交換会　メンバー提出</a:t>
            </a:r>
            <a:r>
              <a:rPr lang="ja-JP" altLang="en-US" sz="1808" b="1" dirty="0" smtClean="0"/>
              <a:t>資料</a:t>
            </a:r>
            <a:r>
              <a:rPr lang="ja-JP" altLang="en-US" sz="1808" b="1" dirty="0"/>
              <a:t>④</a:t>
            </a:r>
            <a:r>
              <a:rPr lang="ja-JP" altLang="en-US" sz="1808" b="1" dirty="0" smtClean="0"/>
              <a:t> </a:t>
            </a:r>
            <a:r>
              <a:rPr lang="en-US" altLang="ja-JP" sz="1808" b="1" dirty="0" smtClean="0"/>
              <a:t> 1/1</a:t>
            </a:r>
            <a:endParaRPr lang="ja-JP" altLang="en-US" sz="1808" b="1" dirty="0"/>
          </a:p>
        </p:txBody>
      </p:sp>
    </p:spTree>
    <p:extLst>
      <p:ext uri="{BB962C8B-B14F-4D97-AF65-F5344CB8AC3E}">
        <p14:creationId xmlns:p14="http://schemas.microsoft.com/office/powerpoint/2010/main" val="3060028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5644" y="327843"/>
            <a:ext cx="8420490" cy="388120"/>
          </a:xfrm>
          <a:prstGeom prst="rect">
            <a:avLst/>
          </a:prstGeom>
          <a:noFill/>
        </p:spPr>
        <p:txBody>
          <a:bodyPr wrap="square" rtlCol="0">
            <a:spAutoFit/>
          </a:bodyPr>
          <a:lstStyle/>
          <a:p>
            <a:r>
              <a:rPr kumimoji="1" lang="ja-JP" altLang="en-US" sz="1922" b="1" dirty="0">
                <a:latin typeface="Meiryo UI" panose="020B0604030504040204" pitchFamily="50" charset="-128"/>
                <a:ea typeface="Meiryo UI" panose="020B0604030504040204" pitchFamily="50" charset="-128"/>
              </a:rPr>
              <a:t>■　</a:t>
            </a:r>
            <a:r>
              <a:rPr kumimoji="1" lang="ja-JP" altLang="en-US" sz="1922" b="1" dirty="0" smtClean="0">
                <a:latin typeface="Meiryo UI" panose="020B0604030504040204" pitchFamily="50" charset="-128"/>
                <a:ea typeface="Meiryo UI" panose="020B0604030504040204" pitchFamily="50" charset="-128"/>
              </a:rPr>
              <a:t>第７回</a:t>
            </a:r>
            <a:r>
              <a:rPr kumimoji="1" lang="ja-JP" altLang="en-US" sz="1922" b="1" dirty="0">
                <a:latin typeface="Meiryo UI" panose="020B0604030504040204" pitchFamily="50" charset="-128"/>
                <a:ea typeface="Meiryo UI" panose="020B0604030504040204" pitchFamily="50" charset="-128"/>
              </a:rPr>
              <a:t>意見交換会（分科会　</a:t>
            </a:r>
            <a:r>
              <a:rPr kumimoji="1" lang="en-US" altLang="ja-JP" sz="1922" b="1" dirty="0" smtClean="0">
                <a:latin typeface="Meiryo UI" panose="020B0604030504040204" pitchFamily="50" charset="-128"/>
                <a:ea typeface="Meiryo UI" panose="020B0604030504040204" pitchFamily="50" charset="-128"/>
              </a:rPr>
              <a:t>5.19</a:t>
            </a:r>
            <a:r>
              <a:rPr kumimoji="1" lang="ja-JP" altLang="en-US" sz="1922" b="1" dirty="0" smtClean="0">
                <a:latin typeface="Meiryo UI" panose="020B0604030504040204" pitchFamily="50" charset="-128"/>
                <a:ea typeface="Meiryo UI" panose="020B0604030504040204" pitchFamily="50" charset="-128"/>
              </a:rPr>
              <a:t>）ヒアリング</a:t>
            </a:r>
            <a:r>
              <a:rPr kumimoji="1" lang="ja-JP" altLang="en-US" sz="1922" b="1" dirty="0">
                <a:latin typeface="Meiryo UI" panose="020B0604030504040204" pitchFamily="50" charset="-128"/>
                <a:ea typeface="Meiryo UI" panose="020B0604030504040204" pitchFamily="50" charset="-128"/>
              </a:rPr>
              <a:t>　主な</a:t>
            </a:r>
            <a:r>
              <a:rPr kumimoji="1" lang="ja-JP" altLang="en-US" sz="1922" b="1" dirty="0" smtClean="0">
                <a:latin typeface="Meiryo UI" panose="020B0604030504040204" pitchFamily="50" charset="-128"/>
                <a:ea typeface="Meiryo UI" panose="020B0604030504040204" pitchFamily="50" charset="-128"/>
              </a:rPr>
              <a:t>議論（詳細）</a:t>
            </a:r>
            <a:endParaRPr kumimoji="1" lang="ja-JP" altLang="en-US" sz="1922" b="1" dirty="0">
              <a:latin typeface="Meiryo UI" panose="020B0604030504040204" pitchFamily="50" charset="-128"/>
              <a:ea typeface="Meiryo UI" panose="020B0604030504040204" pitchFamily="50" charset="-128"/>
            </a:endParaRPr>
          </a:p>
        </p:txBody>
      </p:sp>
      <p:sp>
        <p:nvSpPr>
          <p:cNvPr id="4" name="角丸四角形 3"/>
          <p:cNvSpPr/>
          <p:nvPr/>
        </p:nvSpPr>
        <p:spPr>
          <a:xfrm>
            <a:off x="331410" y="715963"/>
            <a:ext cx="8371395" cy="5755677"/>
          </a:xfrm>
          <a:prstGeom prst="roundRect">
            <a:avLst>
              <a:gd name="adj"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258318" indent="-258318">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a:p>
            <a:pPr marL="341649" indent="-271184">
              <a:spcBef>
                <a:spcPts val="570"/>
              </a:spcBef>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99439" y="819449"/>
            <a:ext cx="2378814" cy="35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46" dirty="0" smtClean="0">
                <a:solidFill>
                  <a:schemeClr val="tx1"/>
                </a:solidFill>
              </a:rPr>
              <a:t>【</a:t>
            </a:r>
            <a:r>
              <a:rPr kumimoji="1" lang="ja-JP" altLang="en-US" sz="1446" dirty="0">
                <a:solidFill>
                  <a:schemeClr val="tx1"/>
                </a:solidFill>
              </a:rPr>
              <a:t>大阪</a:t>
            </a:r>
            <a:r>
              <a:rPr kumimoji="1" lang="ja-JP" altLang="en-US" sz="1446" dirty="0" smtClean="0">
                <a:solidFill>
                  <a:schemeClr val="tx1"/>
                </a:solidFill>
              </a:rPr>
              <a:t>産業局</a:t>
            </a:r>
            <a:r>
              <a:rPr kumimoji="1" lang="en-US" altLang="ja-JP" sz="1446" dirty="0" smtClean="0">
                <a:solidFill>
                  <a:schemeClr val="tx1"/>
                </a:solidFill>
              </a:rPr>
              <a:t>】</a:t>
            </a:r>
            <a:endParaRPr kumimoji="1" lang="ja-JP" altLang="en-US" sz="1446" dirty="0">
              <a:solidFill>
                <a:schemeClr val="tx1"/>
              </a:solidFill>
            </a:endParaRPr>
          </a:p>
        </p:txBody>
      </p:sp>
      <p:sp>
        <p:nvSpPr>
          <p:cNvPr id="9" name="正方形/長方形 8"/>
          <p:cNvSpPr/>
          <p:nvPr/>
        </p:nvSpPr>
        <p:spPr>
          <a:xfrm>
            <a:off x="484909" y="1234427"/>
            <a:ext cx="8217896" cy="5340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spcAft>
                <a:spcPts val="400"/>
              </a:spcAft>
            </a:pPr>
            <a:r>
              <a:rPr kumimoji="1" lang="ja-JP" altLang="en-US" sz="1300" dirty="0" smtClean="0">
                <a:solidFill>
                  <a:schemeClr val="tx1"/>
                </a:solidFill>
              </a:rPr>
              <a:t>〇　大阪府・大阪市それぞれの支援機関を統合し、</a:t>
            </a:r>
            <a:r>
              <a:rPr kumimoji="1" lang="en-US" altLang="ja-JP" sz="1300" dirty="0" smtClean="0">
                <a:solidFill>
                  <a:schemeClr val="tx1"/>
                </a:solidFill>
              </a:rPr>
              <a:t>2019</a:t>
            </a:r>
            <a:r>
              <a:rPr kumimoji="1" lang="ja-JP" altLang="en-US" sz="1300" dirty="0" smtClean="0">
                <a:solidFill>
                  <a:schemeClr val="tx1"/>
                </a:solidFill>
              </a:rPr>
              <a:t>年に設立。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a:t>
            </a:r>
            <a:r>
              <a:rPr kumimoji="1" lang="ja-JP" altLang="en-US" sz="1300" dirty="0">
                <a:solidFill>
                  <a:schemeClr val="tx1"/>
                </a:solidFill>
              </a:rPr>
              <a:t>中小企業にとってワンストップで使いやすい支援機関と</a:t>
            </a:r>
            <a:r>
              <a:rPr kumimoji="1" lang="ja-JP" altLang="en-US" sz="1300" dirty="0" smtClean="0">
                <a:solidFill>
                  <a:schemeClr val="tx1"/>
                </a:solidFill>
              </a:rPr>
              <a:t>なり、府市の中小企業支援に係る政策資源（財源、人材）を集約し、中長期的な視点を持って、これまで以上に戦略的な政策展開、効率的な事業運営が可能となった。</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中小企業がコロナ禍を乗り越え、経済社会の変容や新たな潮流といった外部環境の変化を捉え、事業をしっかり継続し、ポストコロナを見据えて事業の再構築やさらなる発展を遂げて行けるよう取組みを進めていく必要。</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大阪の中小企業を取り巻く課題は、①大阪企業のグローバル化、②有望ベンチャーの東京集中、大阪発ベンチャー企業、急成長をめざすスタートアップなどの育成・定着が必要、③事業継承、④新型コロナウイルス感染症による影響。</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国際ビジネス支援、創業支援、スタートアップ支援、事業継承支援の４つを柱に取組みを進めている。</a:t>
            </a:r>
            <a:endParaRPr kumimoji="1" lang="en-US" altLang="ja-JP" sz="1300" dirty="0" smtClean="0">
              <a:solidFill>
                <a:schemeClr val="tx1"/>
              </a:solidFill>
            </a:endParaRPr>
          </a:p>
          <a:p>
            <a:pPr>
              <a:spcAft>
                <a:spcPts val="400"/>
              </a:spcAft>
            </a:pPr>
            <a:endParaRPr kumimoji="1" lang="en-US" altLang="ja-JP" sz="1300" dirty="0">
              <a:solidFill>
                <a:schemeClr val="tx1"/>
              </a:solidFill>
            </a:endParaRPr>
          </a:p>
          <a:p>
            <a:pPr>
              <a:spcAft>
                <a:spcPts val="400"/>
              </a:spcAft>
            </a:pPr>
            <a:r>
              <a:rPr kumimoji="1" lang="ja-JP" altLang="en-US" sz="1300" dirty="0" smtClean="0">
                <a:solidFill>
                  <a:schemeClr val="tx1"/>
                </a:solidFill>
              </a:rPr>
              <a:t>（メンバーからの意見）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設立されて今年で</a:t>
            </a:r>
            <a:r>
              <a:rPr kumimoji="1" lang="en-US" altLang="ja-JP" sz="1300" dirty="0" smtClean="0">
                <a:solidFill>
                  <a:schemeClr val="tx1"/>
                </a:solidFill>
              </a:rPr>
              <a:t>4</a:t>
            </a:r>
            <a:r>
              <a:rPr kumimoji="1" lang="ja-JP" altLang="en-US" sz="1300" dirty="0" smtClean="0">
                <a:solidFill>
                  <a:schemeClr val="tx1"/>
                </a:solidFill>
              </a:rPr>
              <a:t>年目。課題に感じることは。</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　⇒　中小企業、個々の事業者が激しい社会変化に対応するには、経営資源、経営体力の問題で難しい。しっかり寄り</a:t>
            </a:r>
            <a:r>
              <a:rPr kumimoji="1" lang="ja-JP" altLang="en-US" sz="1300" dirty="0" err="1" smtClean="0">
                <a:solidFill>
                  <a:schemeClr val="tx1"/>
                </a:solidFill>
              </a:rPr>
              <a:t>添っ</a:t>
            </a:r>
            <a:r>
              <a:rPr kumimoji="1" lang="ja-JP" altLang="en-US" sz="1300" dirty="0" smtClean="0">
                <a:solidFill>
                  <a:schemeClr val="tx1"/>
                </a:solidFill>
              </a:rPr>
              <a:t>　</a:t>
            </a:r>
            <a:r>
              <a:rPr kumimoji="1" lang="en-US" altLang="ja-JP" sz="1300" dirty="0">
                <a:solidFill>
                  <a:schemeClr val="tx1"/>
                </a:solidFill>
              </a:rPr>
              <a:t/>
            </a:r>
            <a:br>
              <a:rPr kumimoji="1" lang="en-US" altLang="ja-JP" sz="1300" dirty="0">
                <a:solidFill>
                  <a:schemeClr val="tx1"/>
                </a:solidFill>
              </a:rPr>
            </a:br>
            <a:r>
              <a:rPr kumimoji="1" lang="ja-JP" altLang="en-US" sz="1300" dirty="0" smtClean="0">
                <a:solidFill>
                  <a:schemeClr val="tx1"/>
                </a:solidFill>
              </a:rPr>
              <a:t>　　</a:t>
            </a:r>
            <a:r>
              <a:rPr kumimoji="1" lang="ja-JP" altLang="en-US" sz="1300" dirty="0" err="1" smtClean="0">
                <a:solidFill>
                  <a:schemeClr val="tx1"/>
                </a:solidFill>
              </a:rPr>
              <a:t>て</a:t>
            </a:r>
            <a:r>
              <a:rPr kumimoji="1" lang="ja-JP" altLang="en-US" sz="1300" dirty="0" smtClean="0">
                <a:solidFill>
                  <a:schemeClr val="tx1"/>
                </a:solidFill>
              </a:rPr>
              <a:t>元気に事業展開してもらうことが大事。まずは大阪産業局の窓口に来てもらうことがスタート、しっかり認知してもらうこ</a:t>
            </a:r>
            <a:r>
              <a:rPr kumimoji="1" lang="en-US" altLang="ja-JP" sz="1300" dirty="0" smtClean="0">
                <a:solidFill>
                  <a:schemeClr val="tx1"/>
                </a:solidFill>
              </a:rPr>
              <a:t/>
            </a:r>
            <a:br>
              <a:rPr kumimoji="1" lang="en-US" altLang="ja-JP" sz="1300" dirty="0" smtClean="0">
                <a:solidFill>
                  <a:schemeClr val="tx1"/>
                </a:solidFill>
              </a:rPr>
            </a:br>
            <a:r>
              <a:rPr kumimoji="1" lang="ja-JP" altLang="en-US" sz="1300" dirty="0" smtClean="0">
                <a:solidFill>
                  <a:schemeClr val="tx1"/>
                </a:solidFill>
              </a:rPr>
              <a:t>　　とが大事。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スタートアップの自立後の支援という観点での評価基準を設けているのか。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　⇒　スタートアップの評価は外部資金の調達額と考えている。</a:t>
            </a:r>
            <a:r>
              <a:rPr kumimoji="1" lang="ja-JP" altLang="en-US" sz="1400" dirty="0">
                <a:solidFill>
                  <a:schemeClr val="tx1"/>
                </a:solidFill>
                <a:latin typeface="Meiryo UI" panose="020B0604030504040204" pitchFamily="50" charset="-128"/>
                <a:ea typeface="Meiryo UI" panose="020B0604030504040204" pitchFamily="50" charset="-128"/>
              </a:rPr>
              <a:t>スタートアップ立ち上げ後の成長を促すため、企業が</a:t>
            </a:r>
            <a:r>
              <a:rPr kumimoji="1" lang="ja-JP" altLang="en-US" sz="1400" dirty="0" smtClean="0">
                <a:solidFill>
                  <a:schemeClr val="tx1"/>
                </a:solidFill>
                <a:latin typeface="Meiryo UI" panose="020B0604030504040204" pitchFamily="50" charset="-128"/>
                <a:ea typeface="Meiryo UI" panose="020B0604030504040204" pitchFamily="50" charset="-128"/>
              </a:rPr>
              <a:t>外部</a:t>
            </a:r>
            <a:r>
              <a:rPr kumimoji="1" lang="en-US" altLang="ja-JP" sz="1400" dirty="0" smtClean="0">
                <a:solidFill>
                  <a:schemeClr val="tx1"/>
                </a:solidFill>
                <a:latin typeface="Meiryo UI" panose="020B0604030504040204" pitchFamily="50" charset="-128"/>
                <a:ea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rPr>
            </a:br>
            <a:r>
              <a:rPr kumimoji="1" lang="ja-JP" altLang="en-US" sz="1400" dirty="0" smtClean="0">
                <a:solidFill>
                  <a:schemeClr val="tx1"/>
                </a:solidFill>
                <a:latin typeface="Meiryo UI" panose="020B0604030504040204" pitchFamily="50" charset="-128"/>
                <a:ea typeface="Meiryo UI" panose="020B0604030504040204" pitchFamily="50" charset="-128"/>
              </a:rPr>
              <a:t>　 資金</a:t>
            </a:r>
            <a:r>
              <a:rPr kumimoji="1" lang="ja-JP" altLang="en-US" sz="1400" dirty="0">
                <a:solidFill>
                  <a:schemeClr val="tx1"/>
                </a:solidFill>
                <a:latin typeface="Meiryo UI" panose="020B0604030504040204" pitchFamily="50" charset="-128"/>
                <a:ea typeface="Meiryo UI" panose="020B0604030504040204" pitchFamily="50" charset="-128"/>
              </a:rPr>
              <a:t>の調達をしやすい環境づくりに取り組んでいる。</a:t>
            </a:r>
          </a:p>
          <a:p>
            <a:pPr marL="179388" indent="-179388">
              <a:spcAft>
                <a:spcPts val="400"/>
              </a:spcAft>
            </a:pPr>
            <a:r>
              <a:rPr kumimoji="1" lang="ja-JP" altLang="en-US" sz="1300" dirty="0" smtClean="0">
                <a:solidFill>
                  <a:schemeClr val="tx1"/>
                </a:solidFill>
              </a:rPr>
              <a:t>〇　大阪、京都、ひょうご・神戸のスタートアップ・エコシステムコンソーシアムが連携して、グローバル拠点都市に選定されたが、今後の連携で具体的にどんな取組みを計画しているのか。</a:t>
            </a:r>
            <a:endParaRPr kumimoji="1" lang="en-US" altLang="ja-JP" sz="1300" dirty="0" smtClean="0">
              <a:solidFill>
                <a:schemeClr val="tx1"/>
              </a:solidFill>
            </a:endParaRPr>
          </a:p>
          <a:p>
            <a:pPr marL="179388" indent="-179388">
              <a:spcAft>
                <a:spcPts val="400"/>
              </a:spcAft>
            </a:pPr>
            <a:r>
              <a:rPr kumimoji="1" lang="ja-JP" altLang="en-US" sz="1300" dirty="0">
                <a:solidFill>
                  <a:schemeClr val="tx1"/>
                </a:solidFill>
              </a:rPr>
              <a:t>　</a:t>
            </a:r>
            <a:r>
              <a:rPr kumimoji="1" lang="ja-JP" altLang="en-US" sz="1300" dirty="0" smtClean="0">
                <a:solidFill>
                  <a:schemeClr val="tx1"/>
                </a:solidFill>
              </a:rPr>
              <a:t>⇒　京阪神</a:t>
            </a:r>
            <a:r>
              <a:rPr kumimoji="1" lang="ja-JP" altLang="en-US" sz="1300" dirty="0">
                <a:solidFill>
                  <a:schemeClr val="tx1"/>
                </a:solidFill>
              </a:rPr>
              <a:t>合同の</a:t>
            </a:r>
            <a:r>
              <a:rPr kumimoji="1" lang="ja-JP" altLang="en-US" sz="1300" dirty="0" smtClean="0">
                <a:solidFill>
                  <a:schemeClr val="tx1"/>
                </a:solidFill>
              </a:rPr>
              <a:t>ブランディングとして、大阪で国際イベントを検討</a:t>
            </a:r>
            <a:r>
              <a:rPr kumimoji="1" lang="ja-JP" altLang="en-US" sz="1300" dirty="0">
                <a:solidFill>
                  <a:schemeClr val="tx1"/>
                </a:solidFill>
              </a:rPr>
              <a:t>。海外に対してエコシステム</a:t>
            </a:r>
            <a:r>
              <a:rPr kumimoji="1" lang="ja-JP" altLang="en-US" sz="1300" dirty="0" smtClean="0">
                <a:solidFill>
                  <a:schemeClr val="tx1"/>
                </a:solidFill>
              </a:rPr>
              <a:t>の拠点として京阪神のプロ</a:t>
            </a:r>
            <a:r>
              <a:rPr kumimoji="1" lang="en-US" altLang="ja-JP" sz="1300" dirty="0" smtClean="0">
                <a:solidFill>
                  <a:schemeClr val="tx1"/>
                </a:solidFill>
              </a:rPr>
              <a:t/>
            </a:r>
            <a:br>
              <a:rPr kumimoji="1" lang="en-US" altLang="ja-JP" sz="1300" dirty="0" smtClean="0">
                <a:solidFill>
                  <a:schemeClr val="tx1"/>
                </a:solidFill>
              </a:rPr>
            </a:br>
            <a:r>
              <a:rPr kumimoji="1" lang="ja-JP" altLang="en-US" sz="1300" dirty="0" smtClean="0">
                <a:solidFill>
                  <a:schemeClr val="tx1"/>
                </a:solidFill>
              </a:rPr>
              <a:t>　　モーションが大事で、ジェトロと共同して活動していく予定。</a:t>
            </a:r>
            <a:endParaRPr kumimoji="1" lang="en-US" altLang="ja-JP" sz="1300" dirty="0" smtClean="0">
              <a:solidFill>
                <a:schemeClr val="tx1"/>
              </a:solidFill>
            </a:endParaRPr>
          </a:p>
        </p:txBody>
      </p:sp>
      <p:sp>
        <p:nvSpPr>
          <p:cNvPr id="3" name="スライド番号プレースホルダー 2"/>
          <p:cNvSpPr>
            <a:spLocks noGrp="1"/>
          </p:cNvSpPr>
          <p:nvPr>
            <p:ph type="sldNum" sz="quarter" idx="12"/>
          </p:nvPr>
        </p:nvSpPr>
        <p:spPr>
          <a:xfrm>
            <a:off x="7063191" y="6492875"/>
            <a:ext cx="2057400" cy="365125"/>
          </a:xfrm>
        </p:spPr>
        <p:txBody>
          <a:bodyPr/>
          <a:lstStyle/>
          <a:p>
            <a:fld id="{50F88186-B17D-4CE3-A887-D91699CF601C}" type="slidenum">
              <a:rPr kumimoji="1" lang="ja-JP" altLang="en-US" smtClean="0"/>
              <a:t>2</a:t>
            </a:fld>
            <a:endParaRPr kumimoji="1" lang="ja-JP" altLang="en-US" dirty="0"/>
          </a:p>
        </p:txBody>
      </p:sp>
    </p:spTree>
    <p:extLst>
      <p:ext uri="{BB962C8B-B14F-4D97-AF65-F5344CB8AC3E}">
        <p14:creationId xmlns:p14="http://schemas.microsoft.com/office/powerpoint/2010/main" val="2918787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5644" y="327843"/>
            <a:ext cx="8420490" cy="388120"/>
          </a:xfrm>
          <a:prstGeom prst="rect">
            <a:avLst/>
          </a:prstGeom>
          <a:noFill/>
        </p:spPr>
        <p:txBody>
          <a:bodyPr wrap="square" rtlCol="0">
            <a:spAutoFit/>
          </a:bodyPr>
          <a:lstStyle/>
          <a:p>
            <a:r>
              <a:rPr kumimoji="1" lang="ja-JP" altLang="en-US" sz="1922" b="1" dirty="0">
                <a:latin typeface="Meiryo UI" panose="020B0604030504040204" pitchFamily="50" charset="-128"/>
                <a:ea typeface="Meiryo UI" panose="020B0604030504040204" pitchFamily="50" charset="-128"/>
              </a:rPr>
              <a:t>■　</a:t>
            </a:r>
            <a:r>
              <a:rPr kumimoji="1" lang="ja-JP" altLang="en-US" sz="1922" b="1" dirty="0" smtClean="0">
                <a:latin typeface="Meiryo UI" panose="020B0604030504040204" pitchFamily="50" charset="-128"/>
                <a:ea typeface="Meiryo UI" panose="020B0604030504040204" pitchFamily="50" charset="-128"/>
              </a:rPr>
              <a:t>第７回</a:t>
            </a:r>
            <a:r>
              <a:rPr kumimoji="1" lang="ja-JP" altLang="en-US" sz="1922" b="1" dirty="0">
                <a:latin typeface="Meiryo UI" panose="020B0604030504040204" pitchFamily="50" charset="-128"/>
                <a:ea typeface="Meiryo UI" panose="020B0604030504040204" pitchFamily="50" charset="-128"/>
              </a:rPr>
              <a:t>意見交換会（分科会　</a:t>
            </a:r>
            <a:r>
              <a:rPr kumimoji="1" lang="en-US" altLang="ja-JP" sz="1922" b="1" dirty="0" smtClean="0">
                <a:latin typeface="Meiryo UI" panose="020B0604030504040204" pitchFamily="50" charset="-128"/>
                <a:ea typeface="Meiryo UI" panose="020B0604030504040204" pitchFamily="50" charset="-128"/>
              </a:rPr>
              <a:t>5.19</a:t>
            </a:r>
            <a:r>
              <a:rPr kumimoji="1" lang="ja-JP" altLang="en-US" sz="1922" b="1" dirty="0" smtClean="0">
                <a:latin typeface="Meiryo UI" panose="020B0604030504040204" pitchFamily="50" charset="-128"/>
                <a:ea typeface="Meiryo UI" panose="020B0604030504040204" pitchFamily="50" charset="-128"/>
              </a:rPr>
              <a:t>）ヒアリング</a:t>
            </a:r>
            <a:r>
              <a:rPr kumimoji="1" lang="ja-JP" altLang="en-US" sz="1922" b="1" dirty="0">
                <a:latin typeface="Meiryo UI" panose="020B0604030504040204" pitchFamily="50" charset="-128"/>
                <a:ea typeface="Meiryo UI" panose="020B0604030504040204" pitchFamily="50" charset="-128"/>
              </a:rPr>
              <a:t>　主な</a:t>
            </a:r>
            <a:r>
              <a:rPr kumimoji="1" lang="ja-JP" altLang="en-US" sz="1922" b="1" dirty="0" smtClean="0">
                <a:latin typeface="Meiryo UI" panose="020B0604030504040204" pitchFamily="50" charset="-128"/>
                <a:ea typeface="Meiryo UI" panose="020B0604030504040204" pitchFamily="50" charset="-128"/>
              </a:rPr>
              <a:t>議論（詳細）</a:t>
            </a:r>
            <a:endParaRPr kumimoji="1" lang="ja-JP" altLang="en-US" sz="1922" b="1" dirty="0">
              <a:latin typeface="Meiryo UI" panose="020B0604030504040204" pitchFamily="50" charset="-128"/>
              <a:ea typeface="Meiryo UI" panose="020B0604030504040204" pitchFamily="50" charset="-128"/>
            </a:endParaRPr>
          </a:p>
        </p:txBody>
      </p:sp>
      <p:sp>
        <p:nvSpPr>
          <p:cNvPr id="4" name="角丸四角形 3"/>
          <p:cNvSpPr/>
          <p:nvPr/>
        </p:nvSpPr>
        <p:spPr>
          <a:xfrm>
            <a:off x="331410" y="715963"/>
            <a:ext cx="8371395" cy="5755677"/>
          </a:xfrm>
          <a:prstGeom prst="roundRect">
            <a:avLst>
              <a:gd name="adj" fmla="val 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258318" indent="-258318">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a:p>
            <a:pPr marL="341649" indent="-271184">
              <a:spcBef>
                <a:spcPts val="570"/>
              </a:spcBef>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50014" y="1139692"/>
            <a:ext cx="8231750" cy="5689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spcAft>
                <a:spcPts val="400"/>
              </a:spcAft>
            </a:pPr>
            <a:r>
              <a:rPr kumimoji="1" lang="ja-JP" altLang="en-US" sz="1300" dirty="0" smtClean="0">
                <a:solidFill>
                  <a:schemeClr val="tx1"/>
                </a:solidFill>
              </a:rPr>
              <a:t>〇　大阪府立・大阪市立それぞれの研究所を</a:t>
            </a:r>
            <a:r>
              <a:rPr kumimoji="1" lang="en-US" altLang="ja-JP" sz="1300" dirty="0" smtClean="0">
                <a:solidFill>
                  <a:schemeClr val="tx1"/>
                </a:solidFill>
              </a:rPr>
              <a:t>2017</a:t>
            </a:r>
            <a:r>
              <a:rPr kumimoji="1" lang="ja-JP" altLang="en-US" sz="1300" dirty="0" smtClean="0">
                <a:solidFill>
                  <a:schemeClr val="tx1"/>
                </a:solidFill>
              </a:rPr>
              <a:t>年に統合。西日本トップの工業系の産業技術支援の研究所。</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a:t>
            </a:r>
            <a:r>
              <a:rPr kumimoji="1" lang="en-US" altLang="ja-JP" sz="1300" dirty="0" smtClean="0">
                <a:solidFill>
                  <a:schemeClr val="tx1"/>
                </a:solidFill>
              </a:rPr>
              <a:t>R</a:t>
            </a:r>
            <a:r>
              <a:rPr kumimoji="1" lang="ja-JP" altLang="en-US" sz="1300" dirty="0" smtClean="0">
                <a:solidFill>
                  <a:schemeClr val="tx1"/>
                </a:solidFill>
              </a:rPr>
              <a:t>＆</a:t>
            </a:r>
            <a:r>
              <a:rPr kumimoji="1" lang="en-US" altLang="ja-JP" sz="1300" dirty="0" smtClean="0">
                <a:solidFill>
                  <a:schemeClr val="tx1"/>
                </a:solidFill>
              </a:rPr>
              <a:t>D</a:t>
            </a:r>
            <a:r>
              <a:rPr kumimoji="1" lang="ja-JP" altLang="en-US" sz="1300" dirty="0" smtClean="0">
                <a:solidFill>
                  <a:schemeClr val="tx1"/>
                </a:solidFill>
              </a:rPr>
              <a:t>力を活かし、直面する技術課題の解決と未来型の技術課題の解決に取り組んでいる。近未来のニーズを想定して、技術動向を察知するアンテナ機能を重視している。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分野融合をより進める横串機能と未来開拓のためのアンテナ機能の強化に取り組む。新分野設計の機能やコロナ禍を経た新常態、ニューノーマルへの対応、万博関係にも力を入れている。</a:t>
            </a:r>
            <a:endParaRPr kumimoji="1" lang="en-US" altLang="ja-JP" sz="1300" dirty="0" smtClean="0">
              <a:solidFill>
                <a:schemeClr val="tx1"/>
              </a:solidFill>
            </a:endParaRPr>
          </a:p>
          <a:p>
            <a:pPr marL="179388" indent="-179388">
              <a:spcAft>
                <a:spcPts val="400"/>
              </a:spcAft>
            </a:pPr>
            <a:r>
              <a:rPr kumimoji="1" lang="ja-JP" altLang="en-US" sz="1300" dirty="0">
                <a:solidFill>
                  <a:schemeClr val="tx1"/>
                </a:solidFill>
              </a:rPr>
              <a:t>〇　</a:t>
            </a:r>
            <a:r>
              <a:rPr kumimoji="1" lang="ja-JP" altLang="en-US" sz="1300" dirty="0" smtClean="0">
                <a:solidFill>
                  <a:schemeClr val="tx1"/>
                </a:solidFill>
              </a:rPr>
              <a:t>大阪産業局や大阪商工会議所、また技術系の大阪公立大学、大阪大学工学部、産業技術総合研究所の関西センターなどと連携しながら、オープンイノベーション型で技術支援に取り組んでいく。</a:t>
            </a:r>
            <a:endParaRPr kumimoji="1" lang="en-US" altLang="ja-JP" sz="1300" dirty="0">
              <a:solidFill>
                <a:schemeClr val="tx1"/>
              </a:solidFill>
            </a:endParaRPr>
          </a:p>
          <a:p>
            <a:pPr>
              <a:spcAft>
                <a:spcPts val="400"/>
              </a:spcAft>
            </a:pPr>
            <a:endParaRPr kumimoji="1" lang="en-US" altLang="ja-JP" sz="1300" dirty="0">
              <a:solidFill>
                <a:schemeClr val="tx1"/>
              </a:solidFill>
            </a:endParaRPr>
          </a:p>
          <a:p>
            <a:pPr>
              <a:spcAft>
                <a:spcPts val="400"/>
              </a:spcAft>
            </a:pPr>
            <a:r>
              <a:rPr kumimoji="1" lang="ja-JP" altLang="en-US" sz="1300" dirty="0" smtClean="0">
                <a:solidFill>
                  <a:schemeClr val="tx1"/>
                </a:solidFill>
              </a:rPr>
              <a:t>（メンバーからの意見）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研究所の内部の人材育成としての取組みは。</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　⇒　年間８万件あまりの技術相談があり、的確に対応できるか、相手の立場に立った技術提供ができるかが重要。顧客か</a:t>
            </a:r>
            <a:r>
              <a:rPr kumimoji="1" lang="en-US" altLang="ja-JP" sz="1300" dirty="0" smtClean="0">
                <a:solidFill>
                  <a:schemeClr val="tx1"/>
                </a:solidFill>
              </a:rPr>
              <a:t/>
            </a:r>
            <a:br>
              <a:rPr kumimoji="1" lang="en-US" altLang="ja-JP" sz="1300" dirty="0" smtClean="0">
                <a:solidFill>
                  <a:schemeClr val="tx1"/>
                </a:solidFill>
              </a:rPr>
            </a:br>
            <a:r>
              <a:rPr kumimoji="1" lang="en-US" altLang="ja-JP" sz="1300" dirty="0" smtClean="0">
                <a:solidFill>
                  <a:schemeClr val="tx1"/>
                </a:solidFill>
              </a:rPr>
              <a:t>    </a:t>
            </a:r>
            <a:r>
              <a:rPr kumimoji="1" lang="ja-JP" altLang="en-US" sz="1300" dirty="0" err="1" smtClean="0">
                <a:solidFill>
                  <a:schemeClr val="tx1"/>
                </a:solidFill>
              </a:rPr>
              <a:t>らの</a:t>
            </a:r>
            <a:r>
              <a:rPr kumimoji="1" lang="ja-JP" altLang="en-US" sz="1300" dirty="0" smtClean="0">
                <a:solidFill>
                  <a:schemeClr val="tx1"/>
                </a:solidFill>
              </a:rPr>
              <a:t>アンケートでいただく要望を現場にフィードバックし、対応力の向上につなげたい。研究所のマネジメントに関心</a:t>
            </a:r>
            <a:r>
              <a:rPr kumimoji="1" lang="ja-JP" altLang="en-US" sz="1300" dirty="0">
                <a:solidFill>
                  <a:schemeClr val="tx1"/>
                </a:solidFill>
              </a:rPr>
              <a:t>を</a:t>
            </a:r>
            <a:r>
              <a:rPr kumimoji="1" lang="ja-JP" altLang="en-US" sz="1300" dirty="0" smtClean="0">
                <a:solidFill>
                  <a:schemeClr val="tx1"/>
                </a:solidFill>
              </a:rPr>
              <a:t>もつ</a:t>
            </a:r>
            <a:r>
              <a:rPr kumimoji="1" lang="en-US" altLang="ja-JP" sz="1300" dirty="0" smtClean="0">
                <a:solidFill>
                  <a:schemeClr val="tx1"/>
                </a:solidFill>
              </a:rPr>
              <a:t/>
            </a:r>
            <a:br>
              <a:rPr kumimoji="1" lang="en-US" altLang="ja-JP" sz="1300" dirty="0" smtClean="0">
                <a:solidFill>
                  <a:schemeClr val="tx1"/>
                </a:solidFill>
              </a:rPr>
            </a:br>
            <a:r>
              <a:rPr kumimoji="1" lang="en-US" altLang="ja-JP" sz="1300" dirty="0" smtClean="0">
                <a:solidFill>
                  <a:schemeClr val="tx1"/>
                </a:solidFill>
              </a:rPr>
              <a:t>    </a:t>
            </a:r>
            <a:r>
              <a:rPr kumimoji="1" lang="ja-JP" altLang="en-US" sz="1300" dirty="0" smtClean="0">
                <a:solidFill>
                  <a:schemeClr val="tx1"/>
                </a:solidFill>
              </a:rPr>
              <a:t>人材の育成は今後の課題。</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技術相談の中で、他の中小企業が持っている技術や</a:t>
            </a:r>
            <a:r>
              <a:rPr kumimoji="1" lang="ja-JP" altLang="en-US" sz="1300" dirty="0">
                <a:solidFill>
                  <a:schemeClr val="tx1"/>
                </a:solidFill>
              </a:rPr>
              <a:t>装置</a:t>
            </a:r>
            <a:r>
              <a:rPr kumimoji="1" lang="ja-JP" altLang="en-US" sz="1300" dirty="0" smtClean="0">
                <a:solidFill>
                  <a:schemeClr val="tx1"/>
                </a:solidFill>
              </a:rPr>
              <a:t>・設備の使用を提案することはあるのか。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　⇒　企業間のアライアンスのコーディネートは活発にできているほどではないが、プロジェクトで企業２社と共同研究に取り組む</a:t>
            </a:r>
            <a:r>
              <a:rPr kumimoji="1" lang="en-US" altLang="ja-JP" sz="1300" dirty="0" smtClean="0">
                <a:solidFill>
                  <a:schemeClr val="tx1"/>
                </a:solidFill>
              </a:rPr>
              <a:t/>
            </a:r>
            <a:br>
              <a:rPr kumimoji="1" lang="en-US" altLang="ja-JP" sz="1300" dirty="0" smtClean="0">
                <a:solidFill>
                  <a:schemeClr val="tx1"/>
                </a:solidFill>
              </a:rPr>
            </a:br>
            <a:r>
              <a:rPr kumimoji="1" lang="en-US" altLang="ja-JP" sz="1300" dirty="0" smtClean="0">
                <a:solidFill>
                  <a:schemeClr val="tx1"/>
                </a:solidFill>
              </a:rPr>
              <a:t>  </a:t>
            </a:r>
            <a:r>
              <a:rPr kumimoji="1" lang="ja-JP" altLang="en-US" sz="1300" dirty="0">
                <a:solidFill>
                  <a:schemeClr val="tx1"/>
                </a:solidFill>
              </a:rPr>
              <a:t>　</a:t>
            </a:r>
            <a:r>
              <a:rPr kumimoji="1" lang="ja-JP" altLang="en-US" sz="1300" dirty="0" smtClean="0">
                <a:solidFill>
                  <a:schemeClr val="tx1"/>
                </a:solidFill>
              </a:rPr>
              <a:t>ことはある。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グローバル展開という視点で積極的に推進している分野や取組みは。</a:t>
            </a:r>
            <a:endParaRPr kumimoji="1" lang="en-US" altLang="ja-JP" sz="1300" dirty="0" smtClean="0">
              <a:solidFill>
                <a:schemeClr val="tx1"/>
              </a:solidFill>
            </a:endParaRPr>
          </a:p>
          <a:p>
            <a:pPr marL="179388" indent="-179388">
              <a:spcAft>
                <a:spcPts val="400"/>
              </a:spcAft>
            </a:pPr>
            <a:r>
              <a:rPr kumimoji="1" lang="ja-JP" altLang="en-US" sz="1300" dirty="0">
                <a:solidFill>
                  <a:schemeClr val="tx1"/>
                </a:solidFill>
              </a:rPr>
              <a:t>　</a:t>
            </a:r>
            <a:r>
              <a:rPr kumimoji="1" lang="ja-JP" altLang="en-US" sz="1300" dirty="0" smtClean="0">
                <a:solidFill>
                  <a:schemeClr val="tx1"/>
                </a:solidFill>
              </a:rPr>
              <a:t>⇒　</a:t>
            </a:r>
            <a:r>
              <a:rPr kumimoji="1" lang="en-US" altLang="ja-JP" sz="1300" dirty="0" smtClean="0">
                <a:solidFill>
                  <a:schemeClr val="tx1"/>
                </a:solidFill>
              </a:rPr>
              <a:t>AI</a:t>
            </a:r>
            <a:r>
              <a:rPr kumimoji="1" lang="ja-JP" altLang="en-US" sz="1300" dirty="0" smtClean="0">
                <a:solidFill>
                  <a:schemeClr val="tx1"/>
                </a:solidFill>
              </a:rPr>
              <a:t>をどう使うか、カーボンニュートラルに向けどうしたらいいのかといった相談への対応はまだ不十分であるが、特に</a:t>
            </a:r>
            <a:r>
              <a:rPr kumimoji="1" lang="en-US" altLang="ja-JP" sz="1300" dirty="0" smtClean="0">
                <a:solidFill>
                  <a:schemeClr val="tx1"/>
                </a:solidFill>
              </a:rPr>
              <a:t>AI</a:t>
            </a:r>
            <a:r>
              <a:rPr kumimoji="1" lang="ja-JP" altLang="en-US" sz="1300" dirty="0" smtClean="0">
                <a:solidFill>
                  <a:schemeClr val="tx1"/>
                </a:solidFill>
              </a:rPr>
              <a:t>や</a:t>
            </a:r>
            <a:r>
              <a:rPr kumimoji="1" lang="en-US" altLang="ja-JP" sz="1300" dirty="0" smtClean="0">
                <a:solidFill>
                  <a:schemeClr val="tx1"/>
                </a:solidFill>
              </a:rPr>
              <a:t>DX</a:t>
            </a:r>
            <a:br>
              <a:rPr kumimoji="1" lang="en-US" altLang="ja-JP" sz="1300" dirty="0" smtClean="0">
                <a:solidFill>
                  <a:schemeClr val="tx1"/>
                </a:solidFill>
              </a:rPr>
            </a:br>
            <a:r>
              <a:rPr kumimoji="1" lang="ja-JP" altLang="en-US" sz="1300" dirty="0">
                <a:solidFill>
                  <a:schemeClr val="tx1"/>
                </a:solidFill>
              </a:rPr>
              <a:t> </a:t>
            </a:r>
            <a:r>
              <a:rPr kumimoji="1" lang="ja-JP" altLang="en-US" sz="1300" dirty="0" smtClean="0">
                <a:solidFill>
                  <a:schemeClr val="tx1"/>
                </a:solidFill>
              </a:rPr>
              <a:t>   関係は研究所内で横串のプロジェクトを立ち上げ、</a:t>
            </a:r>
            <a:r>
              <a:rPr kumimoji="1" lang="en-US" altLang="ja-JP" sz="1300" dirty="0" smtClean="0">
                <a:solidFill>
                  <a:schemeClr val="tx1"/>
                </a:solidFill>
              </a:rPr>
              <a:t>AI</a:t>
            </a:r>
            <a:r>
              <a:rPr kumimoji="1" lang="ja-JP" altLang="en-US" sz="1300" dirty="0" smtClean="0">
                <a:solidFill>
                  <a:schemeClr val="tx1"/>
                </a:solidFill>
              </a:rPr>
              <a:t>を生産現場でどう使うのかといった視点で技術提供している。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産業集積地との連携や相談される地域、事業者、団体に特徴はあるのか。</a:t>
            </a:r>
            <a:endParaRPr kumimoji="1" lang="en-US" altLang="ja-JP" sz="1300" dirty="0" smtClean="0">
              <a:solidFill>
                <a:schemeClr val="tx1"/>
              </a:solidFill>
            </a:endParaRPr>
          </a:p>
          <a:p>
            <a:pPr marL="179388" indent="-179388">
              <a:spcAft>
                <a:spcPts val="400"/>
              </a:spcAft>
            </a:pPr>
            <a:r>
              <a:rPr kumimoji="1" lang="ja-JP" altLang="en-US" sz="1300" dirty="0">
                <a:solidFill>
                  <a:schemeClr val="tx1"/>
                </a:solidFill>
              </a:rPr>
              <a:t>　</a:t>
            </a:r>
            <a:r>
              <a:rPr kumimoji="1" lang="ja-JP" altLang="en-US" sz="1300" dirty="0" smtClean="0">
                <a:solidFill>
                  <a:schemeClr val="tx1"/>
                </a:solidFill>
              </a:rPr>
              <a:t>⇒　個別企業の相談が多いが、和泉、堺、東大阪、八尾といった地域の商工会議所などと連携しながら、地域や業界団体</a:t>
            </a:r>
            <a:r>
              <a:rPr kumimoji="1" lang="en-US" altLang="ja-JP" sz="1300" dirty="0" smtClean="0">
                <a:solidFill>
                  <a:schemeClr val="tx1"/>
                </a:solidFill>
              </a:rPr>
              <a:t/>
            </a:r>
            <a:br>
              <a:rPr kumimoji="1" lang="en-US" altLang="ja-JP" sz="1300" dirty="0" smtClean="0">
                <a:solidFill>
                  <a:schemeClr val="tx1"/>
                </a:solidFill>
              </a:rPr>
            </a:br>
            <a:r>
              <a:rPr kumimoji="1" lang="en-US" altLang="ja-JP" sz="1300" dirty="0" smtClean="0">
                <a:solidFill>
                  <a:schemeClr val="tx1"/>
                </a:solidFill>
              </a:rPr>
              <a:t>    </a:t>
            </a:r>
            <a:r>
              <a:rPr kumimoji="1" lang="ja-JP" altLang="en-US" sz="1300" dirty="0" smtClean="0">
                <a:solidFill>
                  <a:schemeClr val="tx1"/>
                </a:solidFill>
              </a:rPr>
              <a:t>からの要望にも積極的に対応している。</a:t>
            </a:r>
            <a:endParaRPr kumimoji="1" lang="en-US" altLang="ja-JP" sz="1300" dirty="0">
              <a:solidFill>
                <a:schemeClr val="tx1"/>
              </a:solidFill>
            </a:endParaRPr>
          </a:p>
        </p:txBody>
      </p:sp>
      <p:sp>
        <p:nvSpPr>
          <p:cNvPr id="7" name="正方形/長方形 6"/>
          <p:cNvSpPr/>
          <p:nvPr/>
        </p:nvSpPr>
        <p:spPr>
          <a:xfrm>
            <a:off x="166641" y="787181"/>
            <a:ext cx="2464441" cy="35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46" dirty="0" smtClean="0">
                <a:solidFill>
                  <a:schemeClr val="tx1"/>
                </a:solidFill>
              </a:rPr>
              <a:t>【</a:t>
            </a:r>
            <a:r>
              <a:rPr kumimoji="1" lang="ja-JP" altLang="en-US" sz="1446" dirty="0">
                <a:solidFill>
                  <a:schemeClr val="tx1"/>
                </a:solidFill>
              </a:rPr>
              <a:t>大阪産業</a:t>
            </a:r>
            <a:r>
              <a:rPr kumimoji="1" lang="ja-JP" altLang="en-US" sz="1446" dirty="0" smtClean="0">
                <a:solidFill>
                  <a:schemeClr val="tx1"/>
                </a:solidFill>
              </a:rPr>
              <a:t>技術研究所</a:t>
            </a:r>
            <a:r>
              <a:rPr kumimoji="1" lang="en-US" altLang="ja-JP" sz="1446" dirty="0" smtClean="0">
                <a:solidFill>
                  <a:schemeClr val="tx1"/>
                </a:solidFill>
              </a:rPr>
              <a:t>】</a:t>
            </a:r>
            <a:endParaRPr kumimoji="1" lang="ja-JP" altLang="en-US" sz="1446" dirty="0">
              <a:solidFill>
                <a:schemeClr val="tx1"/>
              </a:solidFill>
            </a:endParaRPr>
          </a:p>
        </p:txBody>
      </p:sp>
      <p:sp>
        <p:nvSpPr>
          <p:cNvPr id="3" name="スライド番号プレースホルダー 2"/>
          <p:cNvSpPr>
            <a:spLocks noGrp="1"/>
          </p:cNvSpPr>
          <p:nvPr>
            <p:ph type="sldNum" sz="quarter" idx="12"/>
          </p:nvPr>
        </p:nvSpPr>
        <p:spPr>
          <a:xfrm>
            <a:off x="7086600" y="6523891"/>
            <a:ext cx="2057400" cy="365125"/>
          </a:xfrm>
        </p:spPr>
        <p:txBody>
          <a:bodyPr/>
          <a:lstStyle/>
          <a:p>
            <a:fld id="{50F88186-B17D-4CE3-A887-D91699CF601C}" type="slidenum">
              <a:rPr kumimoji="1" lang="ja-JP" altLang="en-US" smtClean="0"/>
              <a:t>3</a:t>
            </a:fld>
            <a:endParaRPr kumimoji="1" lang="ja-JP" altLang="en-US"/>
          </a:p>
        </p:txBody>
      </p:sp>
    </p:spTree>
    <p:extLst>
      <p:ext uri="{BB962C8B-B14F-4D97-AF65-F5344CB8AC3E}">
        <p14:creationId xmlns:p14="http://schemas.microsoft.com/office/powerpoint/2010/main" val="1847378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5644" y="327843"/>
            <a:ext cx="8420490" cy="388120"/>
          </a:xfrm>
          <a:prstGeom prst="rect">
            <a:avLst/>
          </a:prstGeom>
          <a:noFill/>
        </p:spPr>
        <p:txBody>
          <a:bodyPr wrap="square" rtlCol="0">
            <a:spAutoFit/>
          </a:bodyPr>
          <a:lstStyle/>
          <a:p>
            <a:r>
              <a:rPr kumimoji="1" lang="ja-JP" altLang="en-US" sz="1922" b="1" dirty="0">
                <a:latin typeface="Meiryo UI" panose="020B0604030504040204" pitchFamily="50" charset="-128"/>
                <a:ea typeface="Meiryo UI" panose="020B0604030504040204" pitchFamily="50" charset="-128"/>
              </a:rPr>
              <a:t>■　</a:t>
            </a:r>
            <a:r>
              <a:rPr kumimoji="1" lang="ja-JP" altLang="en-US" sz="1922" b="1" dirty="0" smtClean="0">
                <a:latin typeface="Meiryo UI" panose="020B0604030504040204" pitchFamily="50" charset="-128"/>
                <a:ea typeface="Meiryo UI" panose="020B0604030504040204" pitchFamily="50" charset="-128"/>
              </a:rPr>
              <a:t>第７回</a:t>
            </a:r>
            <a:r>
              <a:rPr kumimoji="1" lang="ja-JP" altLang="en-US" sz="1922" b="1" dirty="0">
                <a:latin typeface="Meiryo UI" panose="020B0604030504040204" pitchFamily="50" charset="-128"/>
                <a:ea typeface="Meiryo UI" panose="020B0604030504040204" pitchFamily="50" charset="-128"/>
              </a:rPr>
              <a:t>意見交換会（分科会　</a:t>
            </a:r>
            <a:r>
              <a:rPr kumimoji="1" lang="en-US" altLang="ja-JP" sz="1922" b="1" dirty="0" smtClean="0">
                <a:latin typeface="Meiryo UI" panose="020B0604030504040204" pitchFamily="50" charset="-128"/>
                <a:ea typeface="Meiryo UI" panose="020B0604030504040204" pitchFamily="50" charset="-128"/>
              </a:rPr>
              <a:t>5.19</a:t>
            </a:r>
            <a:r>
              <a:rPr kumimoji="1" lang="ja-JP" altLang="en-US" sz="1922" b="1" dirty="0" smtClean="0">
                <a:latin typeface="Meiryo UI" panose="020B0604030504040204" pitchFamily="50" charset="-128"/>
                <a:ea typeface="Meiryo UI" panose="020B0604030504040204" pitchFamily="50" charset="-128"/>
              </a:rPr>
              <a:t>）ヒアリング</a:t>
            </a:r>
            <a:r>
              <a:rPr kumimoji="1" lang="ja-JP" altLang="en-US" sz="1922" b="1" dirty="0">
                <a:latin typeface="Meiryo UI" panose="020B0604030504040204" pitchFamily="50" charset="-128"/>
                <a:ea typeface="Meiryo UI" panose="020B0604030504040204" pitchFamily="50" charset="-128"/>
              </a:rPr>
              <a:t>　主な</a:t>
            </a:r>
            <a:r>
              <a:rPr kumimoji="1" lang="ja-JP" altLang="en-US" sz="1922" b="1" dirty="0" smtClean="0">
                <a:latin typeface="Meiryo UI" panose="020B0604030504040204" pitchFamily="50" charset="-128"/>
                <a:ea typeface="Meiryo UI" panose="020B0604030504040204" pitchFamily="50" charset="-128"/>
              </a:rPr>
              <a:t>議論（詳細）</a:t>
            </a:r>
            <a:endParaRPr kumimoji="1" lang="ja-JP" altLang="en-US" sz="1922" b="1" dirty="0">
              <a:latin typeface="Meiryo UI" panose="020B0604030504040204" pitchFamily="50" charset="-128"/>
              <a:ea typeface="Meiryo UI" panose="020B0604030504040204" pitchFamily="50" charset="-128"/>
            </a:endParaRPr>
          </a:p>
        </p:txBody>
      </p:sp>
      <p:sp>
        <p:nvSpPr>
          <p:cNvPr id="4" name="角丸四角形 3"/>
          <p:cNvSpPr/>
          <p:nvPr/>
        </p:nvSpPr>
        <p:spPr>
          <a:xfrm>
            <a:off x="331410" y="715963"/>
            <a:ext cx="8371395" cy="6036281"/>
          </a:xfrm>
          <a:prstGeom prst="roundRect">
            <a:avLst>
              <a:gd name="adj" fmla="val 0"/>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258318" indent="-258318">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a:p>
            <a:pPr marL="341649" indent="-271184">
              <a:spcBef>
                <a:spcPts val="570"/>
              </a:spcBef>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71055" y="1365068"/>
            <a:ext cx="8231750" cy="5459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spcAft>
                <a:spcPts val="400"/>
              </a:spcAft>
            </a:pPr>
            <a:r>
              <a:rPr kumimoji="1" lang="ja-JP" altLang="en-US" sz="1300" dirty="0" smtClean="0">
                <a:solidFill>
                  <a:schemeClr val="tx1"/>
                </a:solidFill>
              </a:rPr>
              <a:t>〇　中小企業の成長分野への参入支援とそのための中小企業の経営力強化を</a:t>
            </a:r>
            <a:r>
              <a:rPr kumimoji="1" lang="en-US" altLang="ja-JP" sz="1300" dirty="0" smtClean="0">
                <a:solidFill>
                  <a:schemeClr val="tx1"/>
                </a:solidFill>
              </a:rPr>
              <a:t>2</a:t>
            </a:r>
            <a:r>
              <a:rPr kumimoji="1" lang="ja-JP" altLang="en-US" sz="1300" dirty="0" smtClean="0">
                <a:solidFill>
                  <a:schemeClr val="tx1"/>
                </a:solidFill>
              </a:rPr>
              <a:t>本柱として取り組んでいる。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a:t>
            </a:r>
            <a:r>
              <a:rPr kumimoji="1" lang="en-US" altLang="ja-JP" sz="1300" dirty="0" smtClean="0">
                <a:solidFill>
                  <a:schemeClr val="tx1"/>
                </a:solidFill>
              </a:rPr>
              <a:t>2025</a:t>
            </a:r>
            <a:r>
              <a:rPr kumimoji="1" lang="ja-JP" altLang="en-US" sz="1300" dirty="0" smtClean="0">
                <a:solidFill>
                  <a:schemeClr val="tx1"/>
                </a:solidFill>
              </a:rPr>
              <a:t>年から</a:t>
            </a:r>
            <a:r>
              <a:rPr kumimoji="1" lang="en-US" altLang="ja-JP" sz="1300" dirty="0" smtClean="0">
                <a:solidFill>
                  <a:schemeClr val="tx1"/>
                </a:solidFill>
              </a:rPr>
              <a:t>30</a:t>
            </a:r>
            <a:r>
              <a:rPr kumimoji="1" lang="ja-JP" altLang="en-US" sz="1300" dirty="0" smtClean="0">
                <a:solidFill>
                  <a:schemeClr val="tx1"/>
                </a:solidFill>
              </a:rPr>
              <a:t>年ぐらいに日本の成長をけん引するアジアのイノベーションハブをめざし</a:t>
            </a:r>
            <a:r>
              <a:rPr kumimoji="1" lang="ja-JP" altLang="en-US" sz="1300" dirty="0">
                <a:solidFill>
                  <a:schemeClr val="tx1"/>
                </a:solidFill>
              </a:rPr>
              <a:t>、厚みのある</a:t>
            </a:r>
            <a:r>
              <a:rPr kumimoji="1" lang="ja-JP" altLang="en-US" sz="1300" dirty="0" smtClean="0">
                <a:solidFill>
                  <a:schemeClr val="tx1"/>
                </a:solidFill>
              </a:rPr>
              <a:t>トップ層をつくる成長力の強化と中小企業などの生産性向上・経営力強化に取り組んでいる。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成長分野への参入支援では、ウェルネス、</a:t>
            </a:r>
            <a:r>
              <a:rPr kumimoji="1" lang="ja-JP" altLang="en-US" sz="1300" dirty="0">
                <a:solidFill>
                  <a:schemeClr val="tx1"/>
                </a:solidFill>
              </a:rPr>
              <a:t>都市</a:t>
            </a:r>
            <a:r>
              <a:rPr kumimoji="1" lang="ja-JP" altLang="en-US" sz="1300" dirty="0" smtClean="0">
                <a:solidFill>
                  <a:schemeClr val="tx1"/>
                </a:solidFill>
              </a:rPr>
              <a:t>魅力、イノベーションの大きく３つの設定。</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a:t>
            </a:r>
            <a:r>
              <a:rPr kumimoji="1" lang="ja-JP" altLang="en-US" sz="1300" dirty="0">
                <a:solidFill>
                  <a:schemeClr val="tx1"/>
                </a:solidFill>
              </a:rPr>
              <a:t>　</a:t>
            </a:r>
            <a:r>
              <a:rPr kumimoji="1" lang="ja-JP" altLang="en-US" sz="1300" dirty="0" smtClean="0">
                <a:solidFill>
                  <a:schemeClr val="tx1"/>
                </a:solidFill>
              </a:rPr>
              <a:t>経営力強化では、</a:t>
            </a:r>
            <a:r>
              <a:rPr kumimoji="1" lang="en-US" altLang="ja-JP" sz="1300" dirty="0" smtClean="0">
                <a:solidFill>
                  <a:schemeClr val="tx1"/>
                </a:solidFill>
              </a:rPr>
              <a:t>IT</a:t>
            </a:r>
            <a:r>
              <a:rPr kumimoji="1" lang="ja-JP" altLang="en-US" sz="1300" dirty="0">
                <a:solidFill>
                  <a:schemeClr val="tx1"/>
                </a:solidFill>
              </a:rPr>
              <a:t>導入支援等による生産性向上や、諸課題に対し稼ぐ力を高める企業変革力の強化支援、事業継承支援や商取引支援による経営力向上に取り組んでいる。</a:t>
            </a:r>
            <a:endParaRPr kumimoji="1" lang="en-US" altLang="ja-JP" sz="1300" dirty="0">
              <a:solidFill>
                <a:schemeClr val="tx1"/>
              </a:solidFill>
            </a:endParaRPr>
          </a:p>
          <a:p>
            <a:pPr>
              <a:spcAft>
                <a:spcPts val="400"/>
              </a:spcAft>
            </a:pPr>
            <a:endParaRPr kumimoji="1" lang="en-US" altLang="ja-JP" sz="1300" dirty="0" smtClean="0">
              <a:solidFill>
                <a:schemeClr val="tx1"/>
              </a:solidFill>
            </a:endParaRPr>
          </a:p>
          <a:p>
            <a:pPr>
              <a:spcAft>
                <a:spcPts val="400"/>
              </a:spcAft>
            </a:pPr>
            <a:r>
              <a:rPr kumimoji="1" lang="ja-JP" altLang="en-US" sz="1300" dirty="0" smtClean="0">
                <a:solidFill>
                  <a:schemeClr val="tx1"/>
                </a:solidFill>
              </a:rPr>
              <a:t>（メンバーからの意見）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a:t>
            </a:r>
            <a:r>
              <a:rPr kumimoji="1" lang="ja-JP" altLang="en-US" sz="1300" dirty="0">
                <a:solidFill>
                  <a:schemeClr val="tx1"/>
                </a:solidFill>
              </a:rPr>
              <a:t>　</a:t>
            </a:r>
            <a:r>
              <a:rPr kumimoji="1" lang="ja-JP" altLang="en-US" sz="1300" dirty="0" smtClean="0">
                <a:solidFill>
                  <a:schemeClr val="tx1"/>
                </a:solidFill>
              </a:rPr>
              <a:t>企業マッチングを成立させる要諦、望まれる機能やメニューは。</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　⇒　それぞれの分野でできるだけマッチングが起こりやすいニーズとシーズをマッチングさせる工夫をしている。関係する企業の</a:t>
            </a:r>
            <a:r>
              <a:rPr kumimoji="1" lang="en-US" altLang="ja-JP" sz="1300" dirty="0" smtClean="0">
                <a:solidFill>
                  <a:schemeClr val="tx1"/>
                </a:solidFill>
              </a:rPr>
              <a:t/>
            </a:r>
            <a:br>
              <a:rPr kumimoji="1" lang="en-US" altLang="ja-JP" sz="1300" dirty="0" smtClean="0">
                <a:solidFill>
                  <a:schemeClr val="tx1"/>
                </a:solidFill>
              </a:rPr>
            </a:br>
            <a:r>
              <a:rPr kumimoji="1" lang="en-US" altLang="ja-JP" sz="1300" dirty="0" smtClean="0">
                <a:solidFill>
                  <a:schemeClr val="tx1"/>
                </a:solidFill>
              </a:rPr>
              <a:t>    </a:t>
            </a:r>
            <a:r>
              <a:rPr kumimoji="1" lang="ja-JP" altLang="en-US" sz="1300" dirty="0" smtClean="0">
                <a:solidFill>
                  <a:schemeClr val="tx1"/>
                </a:solidFill>
              </a:rPr>
              <a:t>コーディネートが重要で、必要に応じて専門のコーディネーターに入ってもらうが、その費用含めた運営が課題。この点で</a:t>
            </a:r>
            <a:r>
              <a:rPr kumimoji="1" lang="en-US" altLang="ja-JP" sz="1300" dirty="0" smtClean="0">
                <a:solidFill>
                  <a:schemeClr val="tx1"/>
                </a:solidFill>
              </a:rPr>
              <a:t/>
            </a:r>
            <a:br>
              <a:rPr kumimoji="1" lang="en-US" altLang="ja-JP" sz="1300" dirty="0" smtClean="0">
                <a:solidFill>
                  <a:schemeClr val="tx1"/>
                </a:solidFill>
              </a:rPr>
            </a:br>
            <a:r>
              <a:rPr kumimoji="1" lang="en-US" altLang="ja-JP" sz="1300" dirty="0" smtClean="0">
                <a:solidFill>
                  <a:schemeClr val="tx1"/>
                </a:solidFill>
              </a:rPr>
              <a:t>    </a:t>
            </a:r>
            <a:r>
              <a:rPr kumimoji="1" lang="ja-JP" altLang="en-US" sz="1300" dirty="0" smtClean="0">
                <a:solidFill>
                  <a:schemeClr val="tx1"/>
                </a:solidFill>
              </a:rPr>
              <a:t>支援があるとスムーズに進むのではないか。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上記に関連して、規制緩和やスーパーシティのメニューの中で、今までできなかったことで、できるようになることはあるか。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　⇒　ウェルネス分野は企業の関心が非常に高く、参入もするが、やりたいことの可否が不明で、いかにマネタイズできるのかが</a:t>
            </a:r>
            <a:r>
              <a:rPr kumimoji="1" lang="en-US" altLang="ja-JP" sz="1300" dirty="0" smtClean="0">
                <a:solidFill>
                  <a:schemeClr val="tx1"/>
                </a:solidFill>
              </a:rPr>
              <a:t/>
            </a:r>
            <a:br>
              <a:rPr kumimoji="1" lang="en-US" altLang="ja-JP" sz="1300" dirty="0" smtClean="0">
                <a:solidFill>
                  <a:schemeClr val="tx1"/>
                </a:solidFill>
              </a:rPr>
            </a:br>
            <a:r>
              <a:rPr kumimoji="1" lang="en-US" altLang="ja-JP" sz="1300" dirty="0" smtClean="0">
                <a:solidFill>
                  <a:schemeClr val="tx1"/>
                </a:solidFill>
              </a:rPr>
              <a:t>    </a:t>
            </a:r>
            <a:r>
              <a:rPr kumimoji="1" lang="ja-JP" altLang="en-US" sz="1300" dirty="0" smtClean="0">
                <a:solidFill>
                  <a:schemeClr val="tx1"/>
                </a:solidFill>
              </a:rPr>
              <a:t>課題で、大阪商工会議所が具体的な改正を国などに要望している。スーパーシティの活用にあたっても役割を果たして</a:t>
            </a:r>
            <a:endParaRPr kumimoji="1" lang="en-US" altLang="ja-JP" sz="1300" dirty="0" smtClean="0">
              <a:solidFill>
                <a:schemeClr val="tx1"/>
              </a:solidFill>
            </a:endParaRPr>
          </a:p>
          <a:p>
            <a:pPr marL="179388" indent="-179388">
              <a:spcAft>
                <a:spcPts val="400"/>
              </a:spcAft>
            </a:pPr>
            <a:r>
              <a:rPr kumimoji="1" lang="ja-JP" altLang="en-US" sz="1300" dirty="0">
                <a:solidFill>
                  <a:schemeClr val="tx1"/>
                </a:solidFill>
              </a:rPr>
              <a:t>　</a:t>
            </a:r>
            <a:r>
              <a:rPr kumimoji="1" lang="ja-JP" altLang="en-US" sz="1300" dirty="0" smtClean="0">
                <a:solidFill>
                  <a:schemeClr val="tx1"/>
                </a:solidFill>
              </a:rPr>
              <a:t>　　 いきたい。</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大学発の研究開発型のスタートアップは、収益化に時間を要する企業が多い。ファンドを設ける大学との連携に対する考えや動きは。</a:t>
            </a:r>
            <a:endParaRPr kumimoji="1" lang="en-US" altLang="ja-JP" sz="1300" dirty="0" smtClean="0">
              <a:solidFill>
                <a:schemeClr val="tx1"/>
              </a:solidFill>
            </a:endParaRPr>
          </a:p>
          <a:p>
            <a:pPr marL="179388" indent="-179388">
              <a:spcAft>
                <a:spcPts val="400"/>
              </a:spcAft>
            </a:pPr>
            <a:r>
              <a:rPr kumimoji="1" lang="ja-JP" altLang="en-US" sz="1300" dirty="0">
                <a:solidFill>
                  <a:schemeClr val="tx1"/>
                </a:solidFill>
              </a:rPr>
              <a:t>　</a:t>
            </a:r>
            <a:r>
              <a:rPr kumimoji="1" lang="ja-JP" altLang="en-US" sz="1300" dirty="0" smtClean="0">
                <a:solidFill>
                  <a:schemeClr val="tx1"/>
                </a:solidFill>
              </a:rPr>
              <a:t>⇒　大学発のスタートアップコンテストを実施。関心ある企業とのマッチングを支援している。</a:t>
            </a:r>
            <a:endParaRPr kumimoji="1" lang="en-US" altLang="ja-JP" sz="1300" dirty="0" smtClean="0">
              <a:solidFill>
                <a:schemeClr val="tx1"/>
              </a:solidFill>
            </a:endParaRPr>
          </a:p>
          <a:p>
            <a:pPr marL="179388" indent="-179388">
              <a:spcAft>
                <a:spcPts val="400"/>
              </a:spcAft>
            </a:pPr>
            <a:r>
              <a:rPr kumimoji="1" lang="ja-JP" altLang="en-US" sz="1300" dirty="0" smtClean="0">
                <a:solidFill>
                  <a:schemeClr val="tx1"/>
                </a:solidFill>
              </a:rPr>
              <a:t>〇　今一番高まっている中小企業のニーズは。</a:t>
            </a:r>
            <a:endParaRPr kumimoji="1" lang="en-US" altLang="ja-JP" sz="1300" dirty="0" smtClean="0">
              <a:solidFill>
                <a:schemeClr val="tx1"/>
              </a:solidFill>
            </a:endParaRPr>
          </a:p>
          <a:p>
            <a:pPr marL="179388" indent="-179388">
              <a:spcAft>
                <a:spcPts val="400"/>
              </a:spcAft>
            </a:pPr>
            <a:r>
              <a:rPr kumimoji="1" lang="ja-JP" altLang="en-US" sz="1300" dirty="0">
                <a:solidFill>
                  <a:schemeClr val="tx1"/>
                </a:solidFill>
              </a:rPr>
              <a:t>　</a:t>
            </a:r>
            <a:r>
              <a:rPr kumimoji="1" lang="ja-JP" altLang="en-US" sz="1300" dirty="0" smtClean="0">
                <a:solidFill>
                  <a:schemeClr val="tx1"/>
                </a:solidFill>
              </a:rPr>
              <a:t>⇒　コロナを経て、今までの商売とは違う分野・方法にしなければならないという意識が高く必死に模索している。幾つかの分</a:t>
            </a:r>
            <a:endParaRPr kumimoji="1" lang="en-US" altLang="ja-JP" sz="1300" dirty="0" smtClean="0">
              <a:solidFill>
                <a:schemeClr val="tx1"/>
              </a:solidFill>
            </a:endParaRPr>
          </a:p>
          <a:p>
            <a:pPr marL="179388" indent="-179388">
              <a:spcAft>
                <a:spcPts val="400"/>
              </a:spcAft>
            </a:pPr>
            <a:r>
              <a:rPr kumimoji="1" lang="en-US" altLang="ja-JP" sz="1300" dirty="0">
                <a:solidFill>
                  <a:schemeClr val="tx1"/>
                </a:solidFill>
              </a:rPr>
              <a:t> </a:t>
            </a:r>
            <a:r>
              <a:rPr kumimoji="1" lang="en-US" altLang="ja-JP" sz="1300" dirty="0" smtClean="0">
                <a:solidFill>
                  <a:schemeClr val="tx1"/>
                </a:solidFill>
              </a:rPr>
              <a:t>      </a:t>
            </a:r>
            <a:r>
              <a:rPr kumimoji="1" lang="ja-JP" altLang="en-US" sz="1300" dirty="0" smtClean="0">
                <a:solidFill>
                  <a:schemeClr val="tx1"/>
                </a:solidFill>
              </a:rPr>
              <a:t>野を示し、新しい事業展開のきっかけになるようなマッチングができるかが重要。</a:t>
            </a:r>
            <a:endParaRPr kumimoji="1" lang="en-US" altLang="ja-JP" sz="1300" dirty="0">
              <a:solidFill>
                <a:schemeClr val="tx1"/>
              </a:solidFill>
            </a:endParaRPr>
          </a:p>
        </p:txBody>
      </p:sp>
      <p:sp>
        <p:nvSpPr>
          <p:cNvPr id="10" name="正方形/長方形 9"/>
          <p:cNvSpPr/>
          <p:nvPr/>
        </p:nvSpPr>
        <p:spPr>
          <a:xfrm>
            <a:off x="-256036" y="934451"/>
            <a:ext cx="3102110" cy="352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46" dirty="0" smtClean="0">
                <a:solidFill>
                  <a:schemeClr val="tx1"/>
                </a:solidFill>
              </a:rPr>
              <a:t>【</a:t>
            </a:r>
            <a:r>
              <a:rPr kumimoji="1" lang="ja-JP" altLang="en-US" sz="1446" dirty="0" smtClean="0">
                <a:solidFill>
                  <a:schemeClr val="tx1"/>
                </a:solidFill>
              </a:rPr>
              <a:t>大阪商工会議所</a:t>
            </a:r>
            <a:r>
              <a:rPr kumimoji="1" lang="en-US" altLang="ja-JP" sz="1446" dirty="0" smtClean="0">
                <a:solidFill>
                  <a:schemeClr val="tx1"/>
                </a:solidFill>
              </a:rPr>
              <a:t>】</a:t>
            </a:r>
            <a:endParaRPr kumimoji="1" lang="ja-JP" altLang="en-US" sz="1446" dirty="0">
              <a:solidFill>
                <a:schemeClr val="tx1"/>
              </a:solidFill>
            </a:endParaRPr>
          </a:p>
        </p:txBody>
      </p:sp>
      <p:sp>
        <p:nvSpPr>
          <p:cNvPr id="3" name="スライド番号プレースホルダー 2"/>
          <p:cNvSpPr>
            <a:spLocks noGrp="1"/>
          </p:cNvSpPr>
          <p:nvPr>
            <p:ph type="sldNum" sz="quarter" idx="12"/>
          </p:nvPr>
        </p:nvSpPr>
        <p:spPr>
          <a:xfrm>
            <a:off x="7086600" y="6530810"/>
            <a:ext cx="2057400" cy="365125"/>
          </a:xfrm>
        </p:spPr>
        <p:txBody>
          <a:bodyPr/>
          <a:lstStyle/>
          <a:p>
            <a:fld id="{50F88186-B17D-4CE3-A887-D91699CF601C}" type="slidenum">
              <a:rPr kumimoji="1" lang="ja-JP" altLang="en-US" smtClean="0"/>
              <a:t>4</a:t>
            </a:fld>
            <a:endParaRPr kumimoji="1" lang="ja-JP" altLang="en-US" dirty="0"/>
          </a:p>
        </p:txBody>
      </p:sp>
    </p:spTree>
    <p:extLst>
      <p:ext uri="{BB962C8B-B14F-4D97-AF65-F5344CB8AC3E}">
        <p14:creationId xmlns:p14="http://schemas.microsoft.com/office/powerpoint/2010/main" val="2341634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502" y="57041"/>
            <a:ext cx="8420490" cy="388120"/>
          </a:xfrm>
          <a:prstGeom prst="rect">
            <a:avLst/>
          </a:prstGeom>
          <a:noFill/>
        </p:spPr>
        <p:txBody>
          <a:bodyPr wrap="square" rtlCol="0">
            <a:spAutoFit/>
          </a:bodyPr>
          <a:lstStyle/>
          <a:p>
            <a:r>
              <a:rPr kumimoji="1" lang="ja-JP" altLang="en-US" sz="1922" b="1" dirty="0" smtClean="0">
                <a:latin typeface="Meiryo UI" panose="020B0604030504040204" pitchFamily="50" charset="-128"/>
                <a:ea typeface="Meiryo UI" panose="020B0604030504040204" pitchFamily="50" charset="-128"/>
              </a:rPr>
              <a:t>■</a:t>
            </a:r>
            <a:r>
              <a:rPr kumimoji="1" lang="ja-JP" altLang="en-US" sz="1922" b="1" dirty="0">
                <a:latin typeface="Meiryo UI" panose="020B0604030504040204" pitchFamily="50" charset="-128"/>
                <a:ea typeface="Meiryo UI" panose="020B0604030504040204" pitchFamily="50" charset="-128"/>
              </a:rPr>
              <a:t>　</a:t>
            </a:r>
            <a:r>
              <a:rPr kumimoji="1" lang="ja-JP" altLang="en-US" sz="1922" b="1" dirty="0" smtClean="0">
                <a:latin typeface="Meiryo UI" panose="020B0604030504040204" pitchFamily="50" charset="-128"/>
                <a:ea typeface="Meiryo UI" panose="020B0604030504040204" pitchFamily="50" charset="-128"/>
              </a:rPr>
              <a:t>「人材分科会（</a:t>
            </a:r>
            <a:r>
              <a:rPr kumimoji="1" lang="en-US" altLang="ja-JP" sz="1922" b="1" dirty="0" smtClean="0">
                <a:latin typeface="Meiryo UI" panose="020B0604030504040204" pitchFamily="50" charset="-128"/>
                <a:ea typeface="Meiryo UI" panose="020B0604030504040204" pitchFamily="50" charset="-128"/>
              </a:rPr>
              <a:t>6/3</a:t>
            </a:r>
            <a:r>
              <a:rPr kumimoji="1" lang="ja-JP" altLang="en-US" sz="1922" b="1" dirty="0" smtClean="0">
                <a:latin typeface="Meiryo UI" panose="020B0604030504040204" pitchFamily="50" charset="-128"/>
                <a:ea typeface="Meiryo UI" panose="020B0604030504040204" pitchFamily="50" charset="-128"/>
              </a:rPr>
              <a:t>開催）」における主</a:t>
            </a:r>
            <a:r>
              <a:rPr kumimoji="1" lang="ja-JP" altLang="en-US" sz="1922" b="1" dirty="0">
                <a:latin typeface="Meiryo UI" panose="020B0604030504040204" pitchFamily="50" charset="-128"/>
                <a:ea typeface="Meiryo UI" panose="020B0604030504040204" pitchFamily="50" charset="-128"/>
              </a:rPr>
              <a:t>な</a:t>
            </a:r>
            <a:r>
              <a:rPr kumimoji="1" lang="ja-JP" altLang="en-US" sz="1922" b="1" dirty="0" smtClean="0">
                <a:latin typeface="Meiryo UI" panose="020B0604030504040204" pitchFamily="50" charset="-128"/>
                <a:ea typeface="Meiryo UI" panose="020B0604030504040204" pitchFamily="50" charset="-128"/>
              </a:rPr>
              <a:t>議論（要旨</a:t>
            </a:r>
            <a:r>
              <a:rPr kumimoji="1" lang="en-US" altLang="ja-JP" sz="1922" b="1" dirty="0" smtClean="0">
                <a:latin typeface="Meiryo UI" panose="020B0604030504040204" pitchFamily="50" charset="-128"/>
                <a:ea typeface="Meiryo UI" panose="020B0604030504040204" pitchFamily="50" charset="-128"/>
              </a:rPr>
              <a:t>1/2</a:t>
            </a:r>
            <a:r>
              <a:rPr kumimoji="1" lang="ja-JP" altLang="en-US" sz="1922" b="1" dirty="0" smtClean="0">
                <a:latin typeface="Meiryo UI" panose="020B0604030504040204" pitchFamily="50" charset="-128"/>
                <a:ea typeface="Meiryo UI" panose="020B0604030504040204" pitchFamily="50" charset="-128"/>
              </a:rPr>
              <a:t>）</a:t>
            </a:r>
            <a:endParaRPr kumimoji="1" lang="ja-JP" altLang="en-US" sz="1922" b="1" dirty="0">
              <a:latin typeface="Meiryo UI" panose="020B0604030504040204" pitchFamily="50" charset="-128"/>
              <a:ea typeface="Meiryo UI" panose="020B0604030504040204" pitchFamily="50" charset="-128"/>
            </a:endParaRPr>
          </a:p>
        </p:txBody>
      </p:sp>
      <p:sp>
        <p:nvSpPr>
          <p:cNvPr id="4" name="角丸四角形 3"/>
          <p:cNvSpPr/>
          <p:nvPr/>
        </p:nvSpPr>
        <p:spPr>
          <a:xfrm>
            <a:off x="349921" y="494371"/>
            <a:ext cx="8585579" cy="6311378"/>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341649" indent="-271184">
              <a:spcBef>
                <a:spcPts val="570"/>
              </a:spcBef>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514813" y="935020"/>
            <a:ext cx="8255791" cy="59591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イノベーション</a:t>
            </a:r>
            <a:r>
              <a:rPr lang="ja-JP" altLang="en-US" sz="1200" dirty="0" smtClean="0">
                <a:solidFill>
                  <a:schemeClr val="tx1"/>
                </a:solidFill>
                <a:latin typeface="BIZ UDPゴシック" panose="020B0400000000000000" pitchFamily="50" charset="-128"/>
                <a:ea typeface="BIZ UDPゴシック" panose="020B0400000000000000" pitchFamily="50" charset="-128"/>
              </a:rPr>
              <a:t>には、自分の考えをもって、周りとのコミュニケーションや良い関係を築き、物事を進めていける</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「自律型人材」が不可欠</a:t>
            </a:r>
            <a:r>
              <a:rPr lang="ja-JP" altLang="en-US" sz="1200" dirty="0">
                <a:solidFill>
                  <a:schemeClr val="tx1"/>
                </a:solidFill>
                <a:latin typeface="BIZ UDPゴシック" panose="020B0400000000000000" pitchFamily="50" charset="-128"/>
                <a:ea typeface="BIZ UDPゴシック" panose="020B0400000000000000" pitchFamily="50" charset="-128"/>
              </a:rPr>
              <a:t>となるが、</a:t>
            </a:r>
            <a:r>
              <a:rPr lang="ja-JP" altLang="en-US" sz="1200" dirty="0" smtClean="0">
                <a:solidFill>
                  <a:schemeClr val="tx1"/>
                </a:solidFill>
                <a:latin typeface="BIZ UDPゴシック" panose="020B0400000000000000" pitchFamily="50" charset="-128"/>
                <a:ea typeface="BIZ UDPゴシック" panose="020B0400000000000000" pitchFamily="50" charset="-128"/>
              </a:rPr>
              <a:t>そうした人材を育てるもととなる</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オープンに話ができる環境がない</a:t>
            </a:r>
            <a:r>
              <a:rPr lang="ja-JP" altLang="en-US" sz="1200" dirty="0" smtClean="0">
                <a:solidFill>
                  <a:schemeClr val="tx1"/>
                </a:solidFill>
                <a:latin typeface="BIZ UDPゴシック" panose="020B0400000000000000" pitchFamily="50" charset="-128"/>
                <a:ea typeface="BIZ UDPゴシック" panose="020B0400000000000000" pitchFamily="50" charset="-128"/>
              </a:rPr>
              <a:t>。現状維持や事なかれ主義で安心して話ができる環境がなければ、イノベーションが起こらないのは当然。例えば</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、企業研修で、オープンに話せる環境をつくる</a:t>
            </a:r>
            <a:r>
              <a:rPr lang="ja-JP" altLang="en-US" sz="1200" dirty="0" smtClean="0">
                <a:solidFill>
                  <a:schemeClr val="tx1"/>
                </a:solidFill>
                <a:latin typeface="BIZ UDPゴシック" panose="020B0400000000000000" pitchFamily="50" charset="-128"/>
                <a:ea typeface="BIZ UDPゴシック" panose="020B0400000000000000" pitchFamily="50" charset="-128"/>
              </a:rPr>
              <a:t>ことや、</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行政も参画し、</a:t>
            </a:r>
            <a:r>
              <a:rPr lang="ja-JP" altLang="en-US" sz="1200" dirty="0" smtClean="0">
                <a:solidFill>
                  <a:schemeClr val="tx1"/>
                </a:solidFill>
                <a:latin typeface="BIZ UDPゴシック" panose="020B0400000000000000" pitchFamily="50" charset="-128"/>
                <a:ea typeface="BIZ UDPゴシック" panose="020B0400000000000000" pitchFamily="50" charset="-128"/>
              </a:rPr>
              <a:t>面白い人と出会い、それぞれのアイデアが認められ、具現化していくような</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「面白いことを考えている人とプロジェクトを育てるプラットフォーム」を創っていってはどうか</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（高度人材）</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大阪には、製造業</a:t>
            </a:r>
            <a:r>
              <a:rPr lang="ja-JP" altLang="en-US" sz="1200" dirty="0">
                <a:solidFill>
                  <a:schemeClr val="tx1"/>
                </a:solidFill>
                <a:latin typeface="BIZ UDPゴシック" panose="020B0400000000000000" pitchFamily="50" charset="-128"/>
                <a:ea typeface="BIZ UDPゴシック" panose="020B0400000000000000" pitchFamily="50" charset="-128"/>
              </a:rPr>
              <a:t>の技術者や医療関係の人材など専門職は一定</a:t>
            </a:r>
            <a:r>
              <a:rPr lang="ja-JP" altLang="en-US" sz="1200" dirty="0" smtClean="0">
                <a:solidFill>
                  <a:schemeClr val="tx1"/>
                </a:solidFill>
                <a:latin typeface="BIZ UDPゴシック" panose="020B0400000000000000" pitchFamily="50" charset="-128"/>
                <a:ea typeface="BIZ UDPゴシック" panose="020B0400000000000000" pitchFamily="50" charset="-128"/>
              </a:rPr>
              <a:t>集積しているが、一方で</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「経営人材」に</a:t>
            </a:r>
            <a:r>
              <a:rPr lang="ja-JP" altLang="en-US" sz="1200" b="1" dirty="0">
                <a:solidFill>
                  <a:schemeClr val="tx1"/>
                </a:solidFill>
                <a:latin typeface="BIZ UDPゴシック" panose="020B0400000000000000" pitchFamily="50" charset="-128"/>
                <a:ea typeface="BIZ UDPゴシック" panose="020B0400000000000000" pitchFamily="50" charset="-128"/>
              </a:rPr>
              <a:t>弱み</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企業内</a:t>
            </a:r>
            <a:r>
              <a:rPr lang="ja-JP" altLang="en-US" sz="1200" b="1" dirty="0">
                <a:solidFill>
                  <a:schemeClr val="tx1"/>
                </a:solidFill>
                <a:latin typeface="BIZ UDPゴシック" panose="020B0400000000000000" pitchFamily="50" charset="-128"/>
                <a:ea typeface="BIZ UDPゴシック" panose="020B0400000000000000" pitchFamily="50" charset="-128"/>
              </a:rPr>
              <a:t>で、個人の成長、キャリア形成など兼業の意義を十分共有して、他業種を経験することが、経営人材の育成につながる</a:t>
            </a:r>
            <a:r>
              <a:rPr lang="ja-JP" altLang="en-US" sz="1200" dirty="0">
                <a:solidFill>
                  <a:schemeClr val="tx1"/>
                </a:solidFill>
                <a:latin typeface="BIZ UDPゴシック" panose="020B0400000000000000" pitchFamily="50" charset="-128"/>
                <a:ea typeface="BIZ UDPゴシック" panose="020B0400000000000000" pitchFamily="50" charset="-128"/>
              </a:rPr>
              <a:t>取組みの</a:t>
            </a:r>
            <a:r>
              <a:rPr lang="ja-JP" altLang="en-US" sz="1200" dirty="0" smtClean="0">
                <a:solidFill>
                  <a:schemeClr val="tx1"/>
                </a:solidFill>
                <a:latin typeface="BIZ UDPゴシック" panose="020B0400000000000000" pitchFamily="50" charset="-128"/>
                <a:ea typeface="BIZ UDPゴシック" panose="020B0400000000000000" pitchFamily="50" charset="-128"/>
              </a:rPr>
              <a:t>一つ。行政</a:t>
            </a:r>
            <a:r>
              <a:rPr lang="ja-JP" altLang="en-US" sz="1200" dirty="0">
                <a:solidFill>
                  <a:schemeClr val="tx1"/>
                </a:solidFill>
                <a:latin typeface="BIZ UDPゴシック" panose="020B0400000000000000" pitchFamily="50" charset="-128"/>
                <a:ea typeface="BIZ UDPゴシック" panose="020B0400000000000000" pitchFamily="50" charset="-128"/>
              </a:rPr>
              <a:t>としても、</a:t>
            </a:r>
            <a:r>
              <a:rPr lang="ja-JP" altLang="en-US" sz="1200" b="1" dirty="0">
                <a:solidFill>
                  <a:schemeClr val="tx1"/>
                </a:solidFill>
                <a:latin typeface="BIZ UDPゴシック" panose="020B0400000000000000" pitchFamily="50" charset="-128"/>
                <a:ea typeface="BIZ UDPゴシック" panose="020B0400000000000000" pitchFamily="50" charset="-128"/>
              </a:rPr>
              <a:t>大阪公立大学で学んだエンジニアが企業で活躍した後、また大学に戻って経営を学ぶといった道筋を促進していくといった流れ</a:t>
            </a:r>
            <a:r>
              <a:rPr lang="ja-JP" altLang="en-US" sz="1200" dirty="0">
                <a:solidFill>
                  <a:schemeClr val="tx1"/>
                </a:solidFill>
                <a:latin typeface="BIZ UDPゴシック" panose="020B0400000000000000" pitchFamily="50" charset="-128"/>
                <a:ea typeface="BIZ UDPゴシック" panose="020B0400000000000000" pitchFamily="50" charset="-128"/>
              </a:rPr>
              <a:t>が</a:t>
            </a:r>
            <a:r>
              <a:rPr lang="ja-JP" altLang="en-US" sz="1200" dirty="0" smtClean="0">
                <a:solidFill>
                  <a:schemeClr val="tx1"/>
                </a:solidFill>
                <a:latin typeface="BIZ UDPゴシック" panose="020B0400000000000000" pitchFamily="50" charset="-128"/>
                <a:ea typeface="BIZ UDPゴシック" panose="020B0400000000000000" pitchFamily="50" charset="-128"/>
              </a:rPr>
              <a:t>考えられるのではないか。</a:t>
            </a:r>
            <a:endParaRPr lang="ja-JP" altLang="en-US" sz="1200" dirty="0">
              <a:solidFill>
                <a:schemeClr val="tx1"/>
              </a:solidFill>
              <a:latin typeface="BIZ UDPゴシック" panose="020B0400000000000000" pitchFamily="50" charset="-128"/>
              <a:ea typeface="BIZ UDPゴシック" panose="020B0400000000000000" pitchFamily="50" charset="-128"/>
            </a:endParaRP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官民</a:t>
            </a:r>
            <a:r>
              <a:rPr lang="ja-JP" altLang="en-US" sz="1200" b="1" dirty="0">
                <a:solidFill>
                  <a:schemeClr val="tx1"/>
                </a:solidFill>
                <a:latin typeface="BIZ UDPゴシック" panose="020B0400000000000000" pitchFamily="50" charset="-128"/>
                <a:ea typeface="BIZ UDPゴシック" panose="020B0400000000000000" pitchFamily="50" charset="-128"/>
              </a:rPr>
              <a:t>交流（公務員の副業など）を通じた個人の成長への投資</a:t>
            </a:r>
            <a:r>
              <a:rPr lang="ja-JP" altLang="en-US" sz="1200" dirty="0">
                <a:solidFill>
                  <a:schemeClr val="tx1"/>
                </a:solidFill>
                <a:latin typeface="BIZ UDPゴシック" panose="020B0400000000000000" pitchFamily="50" charset="-128"/>
                <a:ea typeface="BIZ UDPゴシック" panose="020B0400000000000000" pitchFamily="50" charset="-128"/>
              </a:rPr>
              <a:t>も将来課題。</a:t>
            </a: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大阪</a:t>
            </a:r>
            <a:r>
              <a:rPr lang="ja-JP" altLang="en-US" sz="1200" dirty="0">
                <a:solidFill>
                  <a:schemeClr val="tx1"/>
                </a:solidFill>
                <a:latin typeface="BIZ UDPゴシック" panose="020B0400000000000000" pitchFamily="50" charset="-128"/>
                <a:ea typeface="BIZ UDPゴシック" panose="020B0400000000000000" pitchFamily="50" charset="-128"/>
              </a:rPr>
              <a:t>が自前で</a:t>
            </a:r>
            <a:r>
              <a:rPr lang="ja-JP" altLang="en-US" sz="1200" dirty="0" smtClean="0">
                <a:solidFill>
                  <a:schemeClr val="tx1"/>
                </a:solidFill>
                <a:latin typeface="BIZ UDPゴシック" panose="020B0400000000000000" pitchFamily="50" charset="-128"/>
                <a:ea typeface="BIZ UDPゴシック" panose="020B0400000000000000" pitchFamily="50" charset="-128"/>
              </a:rPr>
              <a:t>経営</a:t>
            </a:r>
            <a:r>
              <a:rPr lang="ja-JP" altLang="en-US" sz="1200" dirty="0">
                <a:solidFill>
                  <a:schemeClr val="tx1"/>
                </a:solidFill>
                <a:latin typeface="BIZ UDPゴシック" panose="020B0400000000000000" pitchFamily="50" charset="-128"/>
                <a:ea typeface="BIZ UDPゴシック" panose="020B0400000000000000" pitchFamily="50" charset="-128"/>
              </a:rPr>
              <a:t>人材</a:t>
            </a:r>
            <a:r>
              <a:rPr lang="ja-JP" altLang="en-US" sz="1200" dirty="0" smtClean="0">
                <a:solidFill>
                  <a:schemeClr val="tx1"/>
                </a:solidFill>
                <a:latin typeface="BIZ UDPゴシック" panose="020B0400000000000000" pitchFamily="50" charset="-128"/>
                <a:ea typeface="BIZ UDPゴシック" panose="020B0400000000000000" pitchFamily="50" charset="-128"/>
              </a:rPr>
              <a:t>の</a:t>
            </a:r>
            <a:r>
              <a:rPr lang="ja-JP" altLang="en-US" sz="1200" dirty="0">
                <a:solidFill>
                  <a:schemeClr val="tx1"/>
                </a:solidFill>
                <a:latin typeface="BIZ UDPゴシック" panose="020B0400000000000000" pitchFamily="50" charset="-128"/>
                <a:ea typeface="BIZ UDPゴシック" panose="020B0400000000000000" pitchFamily="50" charset="-128"/>
              </a:rPr>
              <a:t>育成を行うことによって、</a:t>
            </a:r>
            <a:r>
              <a:rPr lang="ja-JP" altLang="en-US" sz="1200" b="1" dirty="0">
                <a:solidFill>
                  <a:schemeClr val="tx1"/>
                </a:solidFill>
                <a:latin typeface="BIZ UDPゴシック" panose="020B0400000000000000" pitchFamily="50" charset="-128"/>
                <a:ea typeface="BIZ UDPゴシック" panose="020B0400000000000000" pitchFamily="50" charset="-128"/>
              </a:rPr>
              <a:t>大阪で働く人のモチベーションをあげていくこと</a:t>
            </a:r>
            <a:r>
              <a:rPr lang="ja-JP" altLang="en-US" sz="1200" dirty="0">
                <a:solidFill>
                  <a:schemeClr val="tx1"/>
                </a:solidFill>
                <a:latin typeface="BIZ UDPゴシック" panose="020B0400000000000000" pitchFamily="50" charset="-128"/>
                <a:ea typeface="BIZ UDPゴシック" panose="020B0400000000000000" pitchFamily="50" charset="-128"/>
              </a:rPr>
              <a:t>が大事。</a:t>
            </a: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国際</a:t>
            </a:r>
            <a:r>
              <a:rPr lang="ja-JP" altLang="en-US" sz="1200" b="1" dirty="0">
                <a:solidFill>
                  <a:schemeClr val="tx1"/>
                </a:solidFill>
                <a:latin typeface="BIZ UDPゴシック" panose="020B0400000000000000" pitchFamily="50" charset="-128"/>
                <a:ea typeface="BIZ UDPゴシック" panose="020B0400000000000000" pitchFamily="50" charset="-128"/>
              </a:rPr>
              <a:t>バカロレア校の</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子どもたちを、偏差値</a:t>
            </a:r>
            <a:r>
              <a:rPr lang="ja-JP" altLang="en-US" sz="1200" b="1" dirty="0">
                <a:solidFill>
                  <a:schemeClr val="tx1"/>
                </a:solidFill>
                <a:latin typeface="BIZ UDPゴシック" panose="020B0400000000000000" pitchFamily="50" charset="-128"/>
                <a:ea typeface="BIZ UDPゴシック" panose="020B0400000000000000" pitchFamily="50" charset="-128"/>
              </a:rPr>
              <a:t>でなく推薦で大阪公立大学で受け入れる</a:t>
            </a:r>
            <a:r>
              <a:rPr lang="ja-JP" altLang="en-US" sz="1200" dirty="0">
                <a:solidFill>
                  <a:schemeClr val="tx1"/>
                </a:solidFill>
                <a:latin typeface="BIZ UDPゴシック" panose="020B0400000000000000" pitchFamily="50" charset="-128"/>
                <a:ea typeface="BIZ UDPゴシック" panose="020B0400000000000000" pitchFamily="50" charset="-128"/>
              </a:rPr>
              <a:t>といったことで</a:t>
            </a:r>
            <a:r>
              <a:rPr lang="ja-JP" altLang="en-US" sz="1200" b="1" dirty="0">
                <a:solidFill>
                  <a:schemeClr val="tx1"/>
                </a:solidFill>
                <a:latin typeface="BIZ UDPゴシック" panose="020B0400000000000000" pitchFamily="50" charset="-128"/>
                <a:ea typeface="BIZ UDPゴシック" panose="020B0400000000000000" pitchFamily="50" charset="-128"/>
              </a:rPr>
              <a:t>、さらに学びを深めてもらい、多様な意見を自分の言葉で話せる高度人材を育てていく</a:t>
            </a:r>
            <a:r>
              <a:rPr lang="ja-JP" altLang="en-US" sz="1200" dirty="0">
                <a:solidFill>
                  <a:schemeClr val="tx1"/>
                </a:solidFill>
                <a:latin typeface="BIZ UDPゴシック" panose="020B0400000000000000" pitchFamily="50" charset="-128"/>
                <a:ea typeface="BIZ UDPゴシック" panose="020B0400000000000000" pitchFamily="50" charset="-128"/>
              </a:rPr>
              <a:t>といった</a:t>
            </a:r>
            <a:r>
              <a:rPr lang="ja-JP" altLang="en-US" sz="1200" dirty="0" smtClean="0">
                <a:solidFill>
                  <a:schemeClr val="tx1"/>
                </a:solidFill>
                <a:latin typeface="BIZ UDPゴシック" panose="020B0400000000000000" pitchFamily="50" charset="-128"/>
                <a:ea typeface="BIZ UDPゴシック" panose="020B0400000000000000" pitchFamily="50" charset="-128"/>
              </a:rPr>
              <a:t>ことが考えられるのではないか。</a:t>
            </a:r>
            <a:endParaRPr lang="ja-JP" altLang="en-US" sz="1200" dirty="0">
              <a:solidFill>
                <a:schemeClr val="tx1"/>
              </a:solidFill>
              <a:latin typeface="BIZ UDPゴシック" panose="020B0400000000000000" pitchFamily="50" charset="-128"/>
              <a:ea typeface="BIZ UDPゴシック" panose="020B0400000000000000" pitchFamily="50" charset="-128"/>
            </a:endParaRPr>
          </a:p>
          <a:p>
            <a:pPr marL="263525" lvl="0" indent="-263525">
              <a:lnSpc>
                <a:spcPts val="1400"/>
              </a:lnSpc>
              <a:spcBef>
                <a:spcPts val="300"/>
              </a:spcBef>
            </a:pPr>
            <a:r>
              <a:rPr lang="ja-JP" altLang="en-US" sz="1200" dirty="0">
                <a:solidFill>
                  <a:schemeClr val="tx1"/>
                </a:solidFill>
                <a:latin typeface="BIZ UDPゴシック" panose="020B0400000000000000" pitchFamily="50" charset="-128"/>
                <a:ea typeface="BIZ UDPゴシック" panose="020B0400000000000000" pitchFamily="50" charset="-128"/>
              </a:rPr>
              <a:t>（リカレント教育、人材流動化）</a:t>
            </a: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リカレント</a:t>
            </a:r>
            <a:r>
              <a:rPr lang="ja-JP" altLang="en-US" sz="1200" b="1" dirty="0">
                <a:solidFill>
                  <a:schemeClr val="tx1"/>
                </a:solidFill>
                <a:latin typeface="BIZ UDPゴシック" panose="020B0400000000000000" pitchFamily="50" charset="-128"/>
                <a:ea typeface="BIZ UDPゴシック" panose="020B0400000000000000" pitchFamily="50" charset="-128"/>
              </a:rPr>
              <a:t>教育の推進には、企業トップのメッセージ（社員の人生を応援、安心感付与）と職場理解が重要</a:t>
            </a:r>
            <a:r>
              <a:rPr lang="ja-JP" altLang="en-US" sz="1200" dirty="0">
                <a:solidFill>
                  <a:schemeClr val="tx1"/>
                </a:solidFill>
                <a:latin typeface="BIZ UDPゴシック" panose="020B0400000000000000" pitchFamily="50" charset="-128"/>
                <a:ea typeface="BIZ UDPゴシック" panose="020B0400000000000000" pitchFamily="50" charset="-128"/>
              </a:rPr>
              <a:t>。ビジネススキル</a:t>
            </a:r>
            <a:r>
              <a:rPr lang="ja-JP" altLang="en-US" sz="1200" dirty="0" smtClean="0">
                <a:solidFill>
                  <a:schemeClr val="tx1"/>
                </a:solidFill>
                <a:latin typeface="BIZ UDPゴシック" panose="020B0400000000000000" pitchFamily="50" charset="-128"/>
                <a:ea typeface="BIZ UDPゴシック" panose="020B0400000000000000" pitchFamily="50" charset="-128"/>
              </a:rPr>
              <a:t>に</a:t>
            </a:r>
            <a:r>
              <a:rPr lang="ja-JP" altLang="en-US" sz="1200" dirty="0">
                <a:solidFill>
                  <a:schemeClr val="tx1"/>
                </a:solidFill>
                <a:latin typeface="BIZ UDPゴシック" panose="020B0400000000000000" pitchFamily="50" charset="-128"/>
                <a:ea typeface="BIZ UDPゴシック" panose="020B0400000000000000" pitchFamily="50" charset="-128"/>
              </a:rPr>
              <a:t>加え</a:t>
            </a:r>
            <a:r>
              <a:rPr lang="ja-JP" altLang="en-US" sz="1200" dirty="0" smtClean="0">
                <a:solidFill>
                  <a:schemeClr val="tx1"/>
                </a:solidFill>
                <a:latin typeface="BIZ UDPゴシック" panose="020B0400000000000000" pitchFamily="50" charset="-128"/>
                <a:ea typeface="BIZ UDPゴシック" panose="020B0400000000000000" pitchFamily="50" charset="-128"/>
              </a:rPr>
              <a:t>て</a:t>
            </a:r>
            <a:r>
              <a:rPr lang="ja-JP" altLang="en-US" sz="1200" dirty="0">
                <a:solidFill>
                  <a:schemeClr val="tx1"/>
                </a:solidFill>
                <a:latin typeface="BIZ UDPゴシック" panose="020B0400000000000000" pitchFamily="50" charset="-128"/>
                <a:ea typeface="BIZ UDPゴシック" panose="020B0400000000000000" pitchFamily="50" charset="-128"/>
              </a:rPr>
              <a:t>、自己理解の時間にする必要。</a:t>
            </a:r>
            <a:r>
              <a:rPr lang="ja-JP" altLang="en-US" sz="1200" b="1" dirty="0">
                <a:solidFill>
                  <a:schemeClr val="tx1"/>
                </a:solidFill>
                <a:latin typeface="BIZ UDPゴシック" panose="020B0400000000000000" pitchFamily="50" charset="-128"/>
                <a:ea typeface="BIZ UDPゴシック" panose="020B0400000000000000" pitchFamily="50" charset="-128"/>
              </a:rPr>
              <a:t>行政としても、リカレント教育の啓発は可能</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大阪</a:t>
            </a:r>
            <a:r>
              <a:rPr lang="ja-JP" altLang="en-US" sz="1200" b="1" dirty="0">
                <a:solidFill>
                  <a:schemeClr val="tx1"/>
                </a:solidFill>
                <a:latin typeface="BIZ UDPゴシック" panose="020B0400000000000000" pitchFamily="50" charset="-128"/>
                <a:ea typeface="BIZ UDPゴシック" panose="020B0400000000000000" pitchFamily="50" charset="-128"/>
              </a:rPr>
              <a:t>公立大学が軸になって社会人の学び直しの機会に積極的に取り組むことが大阪の人材能力の底上げにつながる</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どういった</a:t>
            </a:r>
            <a:r>
              <a:rPr lang="ja-JP" altLang="en-US" sz="1200" b="1" dirty="0">
                <a:solidFill>
                  <a:schemeClr val="tx1"/>
                </a:solidFill>
                <a:latin typeface="BIZ UDPゴシック" panose="020B0400000000000000" pitchFamily="50" charset="-128"/>
                <a:ea typeface="BIZ UDPゴシック" panose="020B0400000000000000" pitchFamily="50" charset="-128"/>
              </a:rPr>
              <a:t>業界にどれぐらいニーズがあって、そこに移れば給与がどれだけアップするか、そのためのスキルは何かを見える</a:t>
            </a:r>
            <a:r>
              <a:rPr lang="ja-JP" altLang="en-US" sz="1200" b="1" dirty="0" err="1">
                <a:solidFill>
                  <a:schemeClr val="tx1"/>
                </a:solidFill>
                <a:latin typeface="BIZ UDPゴシック" panose="020B0400000000000000" pitchFamily="50" charset="-128"/>
                <a:ea typeface="BIZ UDPゴシック" panose="020B0400000000000000" pitchFamily="50" charset="-128"/>
              </a:rPr>
              <a:t>化</a:t>
            </a:r>
            <a:r>
              <a:rPr lang="ja-JP" altLang="en-US" sz="1200" dirty="0" err="1">
                <a:solidFill>
                  <a:schemeClr val="tx1"/>
                </a:solidFill>
                <a:latin typeface="BIZ UDPゴシック" panose="020B0400000000000000" pitchFamily="50" charset="-128"/>
                <a:ea typeface="BIZ UDPゴシック" panose="020B0400000000000000" pitchFamily="50" charset="-128"/>
              </a:rPr>
              <a:t>する</a:t>
            </a:r>
            <a:r>
              <a:rPr lang="ja-JP" altLang="en-US" sz="1200" dirty="0">
                <a:solidFill>
                  <a:schemeClr val="tx1"/>
                </a:solidFill>
                <a:latin typeface="BIZ UDPゴシック" panose="020B0400000000000000" pitchFamily="50" charset="-128"/>
                <a:ea typeface="BIZ UDPゴシック" panose="020B0400000000000000" pitchFamily="50" charset="-128"/>
              </a:rPr>
              <a:t>ことでリカレント教育、人材流動化を後押しできるのでないか</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415233" y="572748"/>
            <a:ext cx="1738629" cy="44315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lvl="0" indent="-263525"/>
            <a:r>
              <a:rPr lang="en-US" altLang="ja-JP" sz="1500" b="1" dirty="0" smtClean="0">
                <a:solidFill>
                  <a:schemeClr val="tx1"/>
                </a:solidFill>
                <a:latin typeface="BIZ UDPゴシック" panose="020B0400000000000000" pitchFamily="50" charset="-128"/>
                <a:ea typeface="BIZ UDPゴシック" panose="020B0400000000000000" pitchFamily="50" charset="-128"/>
              </a:rPr>
              <a:t>【</a:t>
            </a:r>
            <a:r>
              <a:rPr lang="ja-JP" altLang="en-US" sz="1500" b="1" dirty="0">
                <a:solidFill>
                  <a:schemeClr val="tx1"/>
                </a:solidFill>
                <a:latin typeface="BIZ UDPゴシック" panose="020B0400000000000000" pitchFamily="50" charset="-128"/>
                <a:ea typeface="BIZ UDPゴシック" panose="020B0400000000000000" pitchFamily="50" charset="-128"/>
              </a:rPr>
              <a:t>人材</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関係</a:t>
            </a:r>
            <a:r>
              <a:rPr lang="en-US" altLang="ja-JP" sz="15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5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7086600" y="6539808"/>
            <a:ext cx="2057400" cy="365125"/>
          </a:xfrm>
        </p:spPr>
        <p:txBody>
          <a:bodyPr/>
          <a:lstStyle/>
          <a:p>
            <a:fld id="{50F88186-B17D-4CE3-A887-D91699CF601C}" type="slidenum">
              <a:rPr kumimoji="1" lang="ja-JP" altLang="en-US" smtClean="0"/>
              <a:t>5</a:t>
            </a:fld>
            <a:endParaRPr kumimoji="1" lang="ja-JP" altLang="en-US" dirty="0"/>
          </a:p>
        </p:txBody>
      </p:sp>
      <p:sp>
        <p:nvSpPr>
          <p:cNvPr id="7" name="角丸四角形 6"/>
          <p:cNvSpPr/>
          <p:nvPr/>
        </p:nvSpPr>
        <p:spPr>
          <a:xfrm>
            <a:off x="514813" y="5077632"/>
            <a:ext cx="8255791" cy="2257208"/>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人材の多様化）</a:t>
            </a:r>
          </a:p>
          <a:p>
            <a:pPr marL="263525" lvl="0" indent="-263525">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女性</a:t>
            </a:r>
            <a:r>
              <a:rPr lang="ja-JP" altLang="en-US" sz="1200" dirty="0">
                <a:solidFill>
                  <a:schemeClr val="tx1"/>
                </a:solidFill>
                <a:latin typeface="BIZ UDPゴシック" panose="020B0400000000000000" pitchFamily="50" charset="-128"/>
                <a:ea typeface="BIZ UDPゴシック" panose="020B0400000000000000" pitchFamily="50" charset="-128"/>
              </a:rPr>
              <a:t>役員が増えると男性のポジションをとられるという</a:t>
            </a:r>
            <a:r>
              <a:rPr lang="ja-JP" altLang="en-US" sz="1200" dirty="0" smtClean="0">
                <a:solidFill>
                  <a:schemeClr val="tx1"/>
                </a:solidFill>
                <a:latin typeface="BIZ UDPゴシック" panose="020B0400000000000000" pitchFamily="50" charset="-128"/>
                <a:ea typeface="BIZ UDPゴシック" panose="020B0400000000000000" pitchFamily="50" charset="-128"/>
              </a:rPr>
              <a:t>ハレーションはある。採用においても</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smtClean="0">
                <a:solidFill>
                  <a:schemeClr val="tx1"/>
                </a:solidFill>
                <a:latin typeface="BIZ UDPゴシック" panose="020B0400000000000000" pitchFamily="50" charset="-128"/>
                <a:ea typeface="BIZ UDPゴシック" panose="020B0400000000000000" pitchFamily="50" charset="-128"/>
              </a:rPr>
              <a:t>出産や育児のため、チーム</a:t>
            </a:r>
            <a:r>
              <a:rPr lang="ja-JP" altLang="en-US" sz="1200" dirty="0">
                <a:solidFill>
                  <a:schemeClr val="tx1"/>
                </a:solidFill>
                <a:latin typeface="BIZ UDPゴシック" panose="020B0400000000000000" pitchFamily="50" charset="-128"/>
                <a:ea typeface="BIZ UDPゴシック" panose="020B0400000000000000" pitchFamily="50" charset="-128"/>
              </a:rPr>
              <a:t>が</a:t>
            </a:r>
            <a:r>
              <a:rPr lang="ja-JP" altLang="en-US" sz="1200" dirty="0" smtClean="0">
                <a:solidFill>
                  <a:schemeClr val="tx1"/>
                </a:solidFill>
                <a:latin typeface="BIZ UDPゴシック" panose="020B0400000000000000" pitchFamily="50" charset="-128"/>
                <a:ea typeface="BIZ UDPゴシック" panose="020B0400000000000000" pitchFamily="50" charset="-128"/>
              </a:rPr>
              <a:t>回らないということで、最大でも女性の採用人数は半数までという、ある企業の人事担当者の話があった。なぜ</a:t>
            </a:r>
            <a:r>
              <a:rPr lang="ja-JP" altLang="en-US" sz="1200" dirty="0">
                <a:solidFill>
                  <a:schemeClr val="tx1"/>
                </a:solidFill>
                <a:latin typeface="BIZ UDPゴシック" panose="020B0400000000000000" pitchFamily="50" charset="-128"/>
                <a:ea typeface="BIZ UDPゴシック" panose="020B0400000000000000" pitchFamily="50" charset="-128"/>
              </a:rPr>
              <a:t>女性登用が進まないのか、</a:t>
            </a:r>
            <a:r>
              <a:rPr lang="ja-JP" altLang="en-US" sz="1200" b="1" dirty="0">
                <a:solidFill>
                  <a:schemeClr val="tx1"/>
                </a:solidFill>
                <a:latin typeface="BIZ UDPゴシック" panose="020B0400000000000000" pitchFamily="50" charset="-128"/>
                <a:ea typeface="BIZ UDPゴシック" panose="020B0400000000000000" pitchFamily="50" charset="-128"/>
              </a:rPr>
              <a:t>多様化の課題が何で、何に困っているか、当事者が安心して話せる場が必要</a:t>
            </a:r>
            <a:r>
              <a:rPr lang="ja-JP" altLang="en-US" sz="1200" dirty="0">
                <a:solidFill>
                  <a:schemeClr val="tx1"/>
                </a:solidFill>
                <a:latin typeface="BIZ UDPゴシック" panose="020B0400000000000000" pitchFamily="50" charset="-128"/>
                <a:ea typeface="BIZ UDPゴシック" panose="020B0400000000000000" pitchFamily="50" charset="-128"/>
              </a:rPr>
              <a:t>。否定せずに認めて解決プロセスを考える</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そう</a:t>
            </a:r>
            <a:r>
              <a:rPr lang="ja-JP" altLang="en-US" sz="1200" b="1" dirty="0">
                <a:solidFill>
                  <a:schemeClr val="tx1"/>
                </a:solidFill>
                <a:latin typeface="BIZ UDPゴシック" panose="020B0400000000000000" pitchFamily="50" charset="-128"/>
                <a:ea typeface="BIZ UDPゴシック" panose="020B0400000000000000" pitchFamily="50" charset="-128"/>
              </a:rPr>
              <a:t>いう場が企業内にないなか、ベンチマークが有効かは疑問</a:t>
            </a:r>
            <a:r>
              <a:rPr lang="ja-JP" altLang="en-US" sz="1200" dirty="0">
                <a:solidFill>
                  <a:schemeClr val="tx1"/>
                </a:solidFill>
                <a:latin typeface="BIZ UDPゴシック" panose="020B0400000000000000" pitchFamily="50" charset="-128"/>
                <a:ea typeface="BIZ UDPゴシック" panose="020B0400000000000000" pitchFamily="50" charset="-128"/>
              </a:rPr>
              <a:t>（ロールモデルの増はあるが）。数値や枠にはめているだけで、実際には進んでいない</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男性</a:t>
            </a:r>
            <a:r>
              <a:rPr lang="ja-JP" altLang="en-US" sz="1200" b="1" dirty="0">
                <a:solidFill>
                  <a:schemeClr val="tx1"/>
                </a:solidFill>
                <a:latin typeface="BIZ UDPゴシック" panose="020B0400000000000000" pitchFamily="50" charset="-128"/>
                <a:ea typeface="BIZ UDPゴシック" panose="020B0400000000000000" pitchFamily="50" charset="-128"/>
              </a:rPr>
              <a:t>も女性と同じ期間の育休</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を取得させる</a:t>
            </a:r>
            <a:r>
              <a:rPr lang="ja-JP" altLang="en-US" sz="1200" dirty="0">
                <a:solidFill>
                  <a:schemeClr val="tx1"/>
                </a:solidFill>
                <a:latin typeface="BIZ UDPゴシック" panose="020B0400000000000000" pitchFamily="50" charset="-128"/>
                <a:ea typeface="BIZ UDPゴシック" panose="020B0400000000000000" pitchFamily="50" charset="-128"/>
              </a:rPr>
              <a:t>といったことなし</a:t>
            </a:r>
            <a:r>
              <a:rPr lang="ja-JP" altLang="en-US" sz="1200" dirty="0" smtClean="0">
                <a:solidFill>
                  <a:schemeClr val="tx1"/>
                </a:solidFill>
                <a:latin typeface="BIZ UDPゴシック" panose="020B0400000000000000" pitchFamily="50" charset="-128"/>
                <a:ea typeface="BIZ UDPゴシック" panose="020B0400000000000000" pitchFamily="50" charset="-128"/>
              </a:rPr>
              <a:t>には、進</a:t>
            </a:r>
            <a:r>
              <a:rPr lang="ja-JP" altLang="en-US" sz="1200" dirty="0">
                <a:solidFill>
                  <a:schemeClr val="tx1"/>
                </a:solidFill>
                <a:latin typeface="BIZ UDPゴシック" panose="020B0400000000000000" pitchFamily="50" charset="-128"/>
                <a:ea typeface="BIZ UDPゴシック" panose="020B0400000000000000" pitchFamily="50" charset="-128"/>
              </a:rPr>
              <a:t>まないのではないか</a:t>
            </a: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667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49922" y="494371"/>
            <a:ext cx="8549766" cy="1465058"/>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341649" indent="-271184">
              <a:spcBef>
                <a:spcPts val="570"/>
              </a:spcBef>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3502" y="57041"/>
            <a:ext cx="8420490" cy="388120"/>
          </a:xfrm>
          <a:prstGeom prst="rect">
            <a:avLst/>
          </a:prstGeom>
          <a:noFill/>
        </p:spPr>
        <p:txBody>
          <a:bodyPr wrap="square" rtlCol="0">
            <a:spAutoFit/>
          </a:bodyPr>
          <a:lstStyle/>
          <a:p>
            <a:r>
              <a:rPr kumimoji="1" lang="ja-JP" altLang="en-US" sz="1922" b="1" dirty="0" smtClean="0">
                <a:latin typeface="Meiryo UI" panose="020B0604030504040204" pitchFamily="50" charset="-128"/>
                <a:ea typeface="Meiryo UI" panose="020B0604030504040204" pitchFamily="50" charset="-128"/>
              </a:rPr>
              <a:t>■</a:t>
            </a:r>
            <a:r>
              <a:rPr kumimoji="1" lang="ja-JP" altLang="en-US" sz="1922" b="1" dirty="0">
                <a:latin typeface="Meiryo UI" panose="020B0604030504040204" pitchFamily="50" charset="-128"/>
                <a:ea typeface="Meiryo UI" panose="020B0604030504040204" pitchFamily="50" charset="-128"/>
              </a:rPr>
              <a:t>　</a:t>
            </a:r>
            <a:r>
              <a:rPr kumimoji="1" lang="ja-JP" altLang="en-US" sz="1922" b="1" dirty="0" smtClean="0">
                <a:latin typeface="Meiryo UI" panose="020B0604030504040204" pitchFamily="50" charset="-128"/>
                <a:ea typeface="Meiryo UI" panose="020B0604030504040204" pitchFamily="50" charset="-128"/>
              </a:rPr>
              <a:t>「人材分科会（</a:t>
            </a:r>
            <a:r>
              <a:rPr kumimoji="1" lang="en-US" altLang="ja-JP" sz="1922" b="1" dirty="0" smtClean="0">
                <a:latin typeface="Meiryo UI" panose="020B0604030504040204" pitchFamily="50" charset="-128"/>
                <a:ea typeface="Meiryo UI" panose="020B0604030504040204" pitchFamily="50" charset="-128"/>
              </a:rPr>
              <a:t>6/3</a:t>
            </a:r>
            <a:r>
              <a:rPr kumimoji="1" lang="ja-JP" altLang="en-US" sz="1922" b="1" dirty="0" smtClean="0">
                <a:latin typeface="Meiryo UI" panose="020B0604030504040204" pitchFamily="50" charset="-128"/>
                <a:ea typeface="Meiryo UI" panose="020B0604030504040204" pitchFamily="50" charset="-128"/>
              </a:rPr>
              <a:t>開催）」における主</a:t>
            </a:r>
            <a:r>
              <a:rPr kumimoji="1" lang="ja-JP" altLang="en-US" sz="1922" b="1" dirty="0">
                <a:latin typeface="Meiryo UI" panose="020B0604030504040204" pitchFamily="50" charset="-128"/>
                <a:ea typeface="Meiryo UI" panose="020B0604030504040204" pitchFamily="50" charset="-128"/>
              </a:rPr>
              <a:t>な</a:t>
            </a:r>
            <a:r>
              <a:rPr kumimoji="1" lang="ja-JP" altLang="en-US" sz="1922" b="1" dirty="0" smtClean="0">
                <a:latin typeface="Meiryo UI" panose="020B0604030504040204" pitchFamily="50" charset="-128"/>
                <a:ea typeface="Meiryo UI" panose="020B0604030504040204" pitchFamily="50" charset="-128"/>
              </a:rPr>
              <a:t>議論（要旨</a:t>
            </a:r>
            <a:r>
              <a:rPr kumimoji="1" lang="en-US" altLang="ja-JP" sz="1922" b="1" dirty="0" smtClean="0">
                <a:latin typeface="Meiryo UI" panose="020B0604030504040204" pitchFamily="50" charset="-128"/>
                <a:ea typeface="Meiryo UI" panose="020B0604030504040204" pitchFamily="50" charset="-128"/>
              </a:rPr>
              <a:t>2/2</a:t>
            </a:r>
            <a:r>
              <a:rPr kumimoji="1" lang="ja-JP" altLang="en-US" sz="1922" b="1" dirty="0" smtClean="0">
                <a:latin typeface="Meiryo UI" panose="020B0604030504040204" pitchFamily="50" charset="-128"/>
                <a:ea typeface="Meiryo UI" panose="020B0604030504040204" pitchFamily="50" charset="-128"/>
              </a:rPr>
              <a:t>）</a:t>
            </a:r>
            <a:endParaRPr kumimoji="1" lang="ja-JP" altLang="en-US" sz="1922" b="1" dirty="0">
              <a:latin typeface="Meiryo UI" panose="020B0604030504040204" pitchFamily="50" charset="-128"/>
              <a:ea typeface="Meiryo UI" panose="020B0604030504040204" pitchFamily="50" charset="-128"/>
            </a:endParaRPr>
          </a:p>
        </p:txBody>
      </p:sp>
      <p:sp>
        <p:nvSpPr>
          <p:cNvPr id="4" name="角丸四角形 3"/>
          <p:cNvSpPr/>
          <p:nvPr/>
        </p:nvSpPr>
        <p:spPr>
          <a:xfrm>
            <a:off x="314108" y="2063932"/>
            <a:ext cx="8585579" cy="4617018"/>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4162" tIns="68324" rIns="34162" bIns="34162" rtlCol="0" anchor="t"/>
          <a:lstStyle/>
          <a:p>
            <a:pPr marL="341649" indent="-271184">
              <a:spcBef>
                <a:spcPts val="570"/>
              </a:spcBef>
              <a:buFont typeface="Wingdings" panose="05000000000000000000" pitchFamily="2" charset="2"/>
              <a:buChar char="Ø"/>
            </a:pPr>
            <a:endParaRPr kumimoji="1" lang="en-US" altLang="ja-JP" sz="1329"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385732" y="2158056"/>
            <a:ext cx="1738629" cy="44315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lvl="0" indent="-263525"/>
            <a:r>
              <a:rPr lang="en-US" altLang="ja-JP" sz="1500" b="1" dirty="0" smtClean="0">
                <a:solidFill>
                  <a:schemeClr val="tx1"/>
                </a:solidFill>
                <a:latin typeface="BIZ UDPゴシック" panose="020B0400000000000000" pitchFamily="50" charset="-128"/>
                <a:ea typeface="BIZ UDPゴシック" panose="020B0400000000000000" pitchFamily="50" charset="-128"/>
              </a:rPr>
              <a:t>【</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まちづくり関係</a:t>
            </a:r>
            <a:r>
              <a:rPr lang="en-US" altLang="ja-JP" sz="15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5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50F88186-B17D-4CE3-A887-D91699CF601C}" type="slidenum">
              <a:rPr kumimoji="1" lang="ja-JP" altLang="en-US" smtClean="0"/>
              <a:t>6</a:t>
            </a:fld>
            <a:endParaRPr kumimoji="1" lang="ja-JP" altLang="en-US"/>
          </a:p>
        </p:txBody>
      </p:sp>
      <p:sp>
        <p:nvSpPr>
          <p:cNvPr id="10" name="角丸四角形 9"/>
          <p:cNvSpPr/>
          <p:nvPr/>
        </p:nvSpPr>
        <p:spPr>
          <a:xfrm>
            <a:off x="514814" y="516676"/>
            <a:ext cx="8255791" cy="1717584"/>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lnSpc>
                <a:spcPts val="15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その他）</a:t>
            </a:r>
          </a:p>
          <a:p>
            <a:pPr marL="263525" indent="-263525">
              <a:lnSpc>
                <a:spcPts val="1500"/>
              </a:lnSpc>
              <a:spcBef>
                <a:spcPts val="300"/>
              </a:spcBef>
            </a:pPr>
            <a:r>
              <a:rPr lang="ja-JP" altLang="en-US" sz="1200" dirty="0">
                <a:solidFill>
                  <a:schemeClr val="tx1"/>
                </a:solidFill>
                <a:latin typeface="BIZ UDPゴシック" panose="020B0400000000000000" pitchFamily="50" charset="-128"/>
                <a:ea typeface="BIZ UDPゴシック" panose="020B0400000000000000" pitchFamily="50" charset="-128"/>
              </a:rPr>
              <a:t>●　大阪は基礎学力が低いが</a:t>
            </a:r>
            <a:r>
              <a:rPr lang="ja-JP" altLang="en-US" sz="1200" dirty="0" smtClean="0">
                <a:solidFill>
                  <a:schemeClr val="tx1"/>
                </a:solidFill>
                <a:latin typeface="BIZ UDPゴシック" panose="020B0400000000000000" pitchFamily="50" charset="-128"/>
                <a:ea typeface="BIZ UDPゴシック" panose="020B0400000000000000" pitchFamily="50" charset="-128"/>
              </a:rPr>
              <a:t>、基礎学力にプラスアルファ学ぶ環境とリソースを提供していく必要がある。学び</a:t>
            </a:r>
            <a:r>
              <a:rPr lang="ja-JP" altLang="en-US" sz="1200" dirty="0">
                <a:solidFill>
                  <a:schemeClr val="tx1"/>
                </a:solidFill>
                <a:latin typeface="BIZ UDPゴシック" panose="020B0400000000000000" pitchFamily="50" charset="-128"/>
                <a:ea typeface="BIZ UDPゴシック" panose="020B0400000000000000" pitchFamily="50" charset="-128"/>
              </a:rPr>
              <a:t>のリソースを家庭にゆだねてしまっていいか。行政が子どもに学びのリソースをしっかり届けることができていないのが課題。</a:t>
            </a:r>
          </a:p>
          <a:p>
            <a:pPr marL="263525" indent="-263525">
              <a:lnSpc>
                <a:spcPts val="1500"/>
              </a:lnSpc>
              <a:spcBef>
                <a:spcPts val="300"/>
              </a:spcBef>
            </a:pPr>
            <a:r>
              <a:rPr lang="ja-JP" altLang="en-US" sz="1200" dirty="0">
                <a:solidFill>
                  <a:schemeClr val="tx1"/>
                </a:solidFill>
                <a:latin typeface="BIZ UDPゴシック" panose="020B0400000000000000" pitchFamily="50" charset="-128"/>
                <a:ea typeface="BIZ UDPゴシック" panose="020B0400000000000000" pitchFamily="50" charset="-128"/>
              </a:rPr>
              <a:t>●　外国人労働者の子どもの公教育の充実と多言語化が必要。</a:t>
            </a:r>
          </a:p>
          <a:p>
            <a:pPr marL="263525" indent="-263525">
              <a:lnSpc>
                <a:spcPts val="1500"/>
              </a:lnSpc>
              <a:spcBef>
                <a:spcPts val="300"/>
              </a:spcBef>
            </a:pP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デジタルの活用は重要。海外からも含め、場所を選ばない働き方が進んできており、コロナ禍で起こっているこういった変化を、大阪の人材の育成や交流人口の増加につなげていくことも引き続き進めていくべき大事なテーマ。</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514814" y="2572511"/>
            <a:ext cx="8478981" cy="4336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オンラインだけではきちんとしたコミュニケーションが取れないということで、対面の重要性も言われ始めている。</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ja-JP" sz="1200" b="1" dirty="0" smtClean="0">
                <a:solidFill>
                  <a:schemeClr val="tx1"/>
                </a:solidFill>
                <a:latin typeface="BIZ UDPゴシック" panose="020B0400000000000000" pitchFamily="50" charset="-128"/>
                <a:ea typeface="BIZ UDPゴシック" panose="020B0400000000000000" pitchFamily="50" charset="-128"/>
              </a:rPr>
              <a:t>オンライン</a:t>
            </a:r>
            <a:r>
              <a:rPr lang="ja-JP" altLang="ja-JP" sz="1200" b="1" dirty="0">
                <a:solidFill>
                  <a:schemeClr val="tx1"/>
                </a:solidFill>
                <a:latin typeface="BIZ UDPゴシック" panose="020B0400000000000000" pitchFamily="50" charset="-128"/>
                <a:ea typeface="BIZ UDPゴシック" panose="020B0400000000000000" pitchFamily="50" charset="-128"/>
              </a:rPr>
              <a:t>を補足的なツール</a:t>
            </a:r>
            <a:r>
              <a:rPr lang="ja-JP" altLang="ja-JP" sz="1200" dirty="0">
                <a:solidFill>
                  <a:schemeClr val="tx1"/>
                </a:solidFill>
                <a:latin typeface="BIZ UDPゴシック" panose="020B0400000000000000" pitchFamily="50" charset="-128"/>
                <a:ea typeface="BIZ UDPゴシック" panose="020B0400000000000000" pitchFamily="50" charset="-128"/>
              </a:rPr>
              <a:t>として使いながら</a:t>
            </a:r>
            <a:r>
              <a:rPr lang="ja-JP" altLang="ja-JP"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公共</a:t>
            </a:r>
            <a:r>
              <a:rPr lang="ja-JP" altLang="en-US" sz="1200" dirty="0" smtClean="0">
                <a:solidFill>
                  <a:schemeClr val="tx1"/>
                </a:solidFill>
                <a:latin typeface="BIZ UDPゴシック" panose="020B0400000000000000" pitchFamily="50" charset="-128"/>
                <a:ea typeface="BIZ UDPゴシック" panose="020B0400000000000000" pitchFamily="50" charset="-128"/>
              </a:rPr>
              <a:t>交通を含め</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ウ</a:t>
            </a:r>
            <a:r>
              <a:rPr lang="ja-JP" altLang="en-US" sz="1200" b="1" dirty="0">
                <a:solidFill>
                  <a:schemeClr val="tx1"/>
                </a:solidFill>
                <a:latin typeface="BIZ UDPゴシック" panose="020B0400000000000000" pitchFamily="50" charset="-128"/>
                <a:ea typeface="BIZ UDPゴシック" panose="020B0400000000000000" pitchFamily="50" charset="-128"/>
              </a:rPr>
              <a:t>ォ</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ーカブル</a:t>
            </a:r>
            <a:r>
              <a:rPr lang="ja-JP" altLang="ja-JP" sz="1200" b="1" dirty="0" smtClean="0">
                <a:solidFill>
                  <a:schemeClr val="tx1"/>
                </a:solidFill>
                <a:latin typeface="BIZ UDPゴシック" panose="020B0400000000000000" pitchFamily="50" charset="-128"/>
                <a:ea typeface="BIZ UDPゴシック" panose="020B0400000000000000" pitchFamily="50" charset="-128"/>
              </a:rPr>
              <a:t>シティ</a:t>
            </a:r>
            <a:r>
              <a:rPr lang="ja-JP" altLang="ja-JP" sz="1200" dirty="0" smtClean="0">
                <a:solidFill>
                  <a:schemeClr val="tx1"/>
                </a:solidFill>
                <a:latin typeface="BIZ UDPゴシック" panose="020B0400000000000000" pitchFamily="50" charset="-128"/>
                <a:ea typeface="BIZ UDPゴシック" panose="020B0400000000000000" pitchFamily="50" charset="-128"/>
              </a:rPr>
              <a:t>が</a:t>
            </a:r>
            <a:r>
              <a:rPr lang="ja-JP" altLang="en-US" sz="1200" dirty="0" smtClean="0">
                <a:solidFill>
                  <a:schemeClr val="tx1"/>
                </a:solidFill>
                <a:latin typeface="BIZ UDPゴシック" panose="020B0400000000000000" pitchFamily="50" charset="-128"/>
                <a:ea typeface="BIZ UDPゴシック" panose="020B0400000000000000" pitchFamily="50" charset="-128"/>
              </a:rPr>
              <a:t>めざ</a:t>
            </a:r>
            <a:r>
              <a:rPr lang="ja-JP" altLang="ja-JP" sz="1200" dirty="0" smtClean="0">
                <a:solidFill>
                  <a:schemeClr val="tx1"/>
                </a:solidFill>
                <a:latin typeface="BIZ UDPゴシック" panose="020B0400000000000000" pitchFamily="50" charset="-128"/>
                <a:ea typeface="BIZ UDPゴシック" panose="020B0400000000000000" pitchFamily="50" charset="-128"/>
              </a:rPr>
              <a:t>す</a:t>
            </a:r>
            <a:r>
              <a:rPr lang="ja-JP" altLang="en-US" sz="1200" dirty="0" smtClean="0">
                <a:solidFill>
                  <a:schemeClr val="tx1"/>
                </a:solidFill>
                <a:latin typeface="BIZ UDPゴシック" panose="020B0400000000000000" pitchFamily="50" charset="-128"/>
                <a:ea typeface="BIZ UDPゴシック" panose="020B0400000000000000" pitchFamily="50" charset="-128"/>
              </a:rPr>
              <a:t>べき</a:t>
            </a:r>
            <a:r>
              <a:rPr lang="ja-JP" altLang="ja-JP" sz="1200" dirty="0" smtClean="0">
                <a:solidFill>
                  <a:schemeClr val="tx1"/>
                </a:solidFill>
                <a:latin typeface="BIZ UDPゴシック" panose="020B0400000000000000" pitchFamily="50" charset="-128"/>
                <a:ea typeface="BIZ UDPゴシック" panose="020B0400000000000000" pitchFamily="50" charset="-128"/>
              </a:rPr>
              <a:t>都市像</a:t>
            </a:r>
            <a:r>
              <a:rPr lang="ja-JP" altLang="en-US" sz="1200" dirty="0" smtClean="0">
                <a:solidFill>
                  <a:schemeClr val="tx1"/>
                </a:solidFill>
                <a:latin typeface="BIZ UDPゴシック" panose="020B0400000000000000" pitchFamily="50" charset="-128"/>
                <a:ea typeface="BIZ UDPゴシック" panose="020B0400000000000000" pitchFamily="50" charset="-128"/>
              </a:rPr>
              <a:t>となる</a:t>
            </a:r>
            <a:r>
              <a:rPr lang="ja-JP" altLang="ja-JP" sz="1200" dirty="0" smtClean="0">
                <a:solidFill>
                  <a:schemeClr val="tx1"/>
                </a:solidFill>
                <a:latin typeface="BIZ UDPゴシック" panose="020B0400000000000000" pitchFamily="50" charset="-128"/>
                <a:ea typeface="BIZ UDPゴシック" panose="020B0400000000000000" pitchFamily="50" charset="-128"/>
              </a:rPr>
              <a:t>。</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ja-JP" sz="1200" dirty="0" smtClean="0">
                <a:solidFill>
                  <a:schemeClr val="tx1"/>
                </a:solidFill>
                <a:latin typeface="BIZ UDPゴシック" panose="020B0400000000000000" pitchFamily="50" charset="-128"/>
                <a:ea typeface="BIZ UDPゴシック" panose="020B0400000000000000" pitchFamily="50" charset="-128"/>
              </a:rPr>
              <a:t>おおむね</a:t>
            </a:r>
            <a:r>
              <a:rPr lang="ja-JP" altLang="ja-JP" sz="1200" b="1" dirty="0">
                <a:solidFill>
                  <a:schemeClr val="tx1"/>
                </a:solidFill>
                <a:latin typeface="BIZ UDPゴシック" panose="020B0400000000000000" pitchFamily="50" charset="-128"/>
                <a:ea typeface="BIZ UDPゴシック" panose="020B0400000000000000" pitchFamily="50" charset="-128"/>
              </a:rPr>
              <a:t>一つの市に一つぐらいのレベルで拠点</a:t>
            </a:r>
            <a:r>
              <a:rPr lang="ja-JP" altLang="ja-JP" sz="1200" dirty="0" smtClean="0">
                <a:solidFill>
                  <a:schemeClr val="tx1"/>
                </a:solidFill>
                <a:latin typeface="BIZ UDPゴシック" panose="020B0400000000000000" pitchFamily="50" charset="-128"/>
                <a:ea typeface="BIZ UDPゴシック" panose="020B0400000000000000" pitchFamily="50" charset="-128"/>
              </a:rPr>
              <a:t>を</a:t>
            </a:r>
            <a:r>
              <a:rPr lang="ja-JP" altLang="en-US" sz="1200" dirty="0" smtClean="0">
                <a:solidFill>
                  <a:schemeClr val="tx1"/>
                </a:solidFill>
                <a:latin typeface="BIZ UDPゴシック" panose="020B0400000000000000" pitchFamily="50" charset="-128"/>
                <a:ea typeface="BIZ UDPゴシック" panose="020B0400000000000000" pitchFamily="50" charset="-128"/>
              </a:rPr>
              <a:t>つくれる</a:t>
            </a:r>
            <a:r>
              <a:rPr lang="ja-JP" altLang="ja-JP" sz="1200" dirty="0" smtClean="0">
                <a:solidFill>
                  <a:schemeClr val="tx1"/>
                </a:solidFill>
                <a:latin typeface="BIZ UDPゴシック" panose="020B0400000000000000" pitchFamily="50" charset="-128"/>
                <a:ea typeface="BIZ UDPゴシック" panose="020B0400000000000000" pitchFamily="50" charset="-128"/>
              </a:rPr>
              <a:t>ので</a:t>
            </a:r>
            <a:r>
              <a:rPr lang="ja-JP" altLang="ja-JP" sz="1200" dirty="0">
                <a:solidFill>
                  <a:schemeClr val="tx1"/>
                </a:solidFill>
                <a:latin typeface="BIZ UDPゴシック" panose="020B0400000000000000" pitchFamily="50" charset="-128"/>
                <a:ea typeface="BIZ UDPゴシック" panose="020B0400000000000000" pitchFamily="50" charset="-128"/>
              </a:rPr>
              <a:t>ないか</a:t>
            </a:r>
            <a:r>
              <a:rPr lang="ja-JP" altLang="ja-JP" sz="1200" dirty="0" smtClean="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ただ</a:t>
            </a:r>
            <a:r>
              <a:rPr lang="ja-JP" altLang="en-US" sz="1200" dirty="0" smtClean="0">
                <a:solidFill>
                  <a:schemeClr val="tx1"/>
                </a:solidFill>
                <a:latin typeface="BIZ UDPゴシック" panose="020B0400000000000000" pitchFamily="50" charset="-128"/>
                <a:ea typeface="BIZ UDPゴシック" panose="020B0400000000000000" pitchFamily="50" charset="-128"/>
              </a:rPr>
              <a:t>、小さな自治体でいろんな都市機能を集める</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smtClean="0">
                <a:solidFill>
                  <a:schemeClr val="tx1"/>
                </a:solidFill>
                <a:latin typeface="BIZ UDPゴシック" panose="020B0400000000000000" pitchFamily="50" charset="-128"/>
                <a:ea typeface="BIZ UDPゴシック" panose="020B0400000000000000" pitchFamily="50" charset="-128"/>
              </a:rPr>
              <a:t>　　 のは無理なので、</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複数の市町村が集まった広域圏というもので都市機能を整理していくことが必要</a:t>
            </a:r>
            <a:r>
              <a:rPr lang="ja-JP" altLang="en-US" sz="1200" dirty="0" smtClean="0">
                <a:solidFill>
                  <a:schemeClr val="tx1"/>
                </a:solidFill>
                <a:latin typeface="BIZ UDPゴシック" panose="020B0400000000000000" pitchFamily="50" charset="-128"/>
                <a:ea typeface="BIZ UDPゴシック" panose="020B0400000000000000" pitchFamily="50" charset="-128"/>
              </a:rPr>
              <a:t>になる。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そう</a:t>
            </a:r>
            <a:r>
              <a:rPr lang="ja-JP" altLang="en-US" sz="1200" dirty="0">
                <a:solidFill>
                  <a:schemeClr val="tx1"/>
                </a:solidFill>
                <a:latin typeface="BIZ UDPゴシック" panose="020B0400000000000000" pitchFamily="50" charset="-128"/>
                <a:ea typeface="BIZ UDPゴシック" panose="020B0400000000000000" pitchFamily="50" charset="-128"/>
              </a:rPr>
              <a:t>なると、広域行政組織の役割が必要になる。フランスのように</a:t>
            </a:r>
            <a:r>
              <a:rPr lang="ja-JP" altLang="ja-JP" sz="1200" dirty="0">
                <a:solidFill>
                  <a:schemeClr val="tx1"/>
                </a:solidFill>
                <a:latin typeface="BIZ UDPゴシック" panose="020B0400000000000000" pitchFamily="50" charset="-128"/>
                <a:ea typeface="BIZ UDPゴシック" panose="020B0400000000000000" pitchFamily="50" charset="-128"/>
              </a:rPr>
              <a:t>新たな広域行政組織を設けることも考えられるが</a:t>
            </a:r>
            <a:r>
              <a:rPr lang="ja-JP" altLang="ja-JP" sz="1200" dirty="0" smtClean="0">
                <a:solidFill>
                  <a:schemeClr val="tx1"/>
                </a:solidFill>
                <a:latin typeface="BIZ UDPゴシック" panose="020B0400000000000000" pitchFamily="50" charset="-128"/>
                <a:ea typeface="BIZ UDPゴシック" panose="020B0400000000000000" pitchFamily="50" charset="-128"/>
              </a:rPr>
              <a:t>、</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en-US" altLang="ja-JP" sz="1200" dirty="0" smtClean="0">
                <a:solidFill>
                  <a:schemeClr val="tx1"/>
                </a:solidFill>
                <a:latin typeface="BIZ UDPゴシック" panose="020B0400000000000000" pitchFamily="50" charset="-128"/>
                <a:ea typeface="BIZ UDPゴシック" panose="020B0400000000000000" pitchFamily="50" charset="-128"/>
              </a:rPr>
              <a:t>     </a:t>
            </a:r>
            <a:r>
              <a:rPr lang="ja-JP" altLang="ja-JP" sz="1200" b="1" dirty="0" smtClean="0">
                <a:solidFill>
                  <a:schemeClr val="tx1"/>
                </a:solidFill>
                <a:latin typeface="BIZ UDPゴシック" panose="020B0400000000000000" pitchFamily="50" charset="-128"/>
                <a:ea typeface="BIZ UDPゴシック" panose="020B0400000000000000" pitchFamily="50" charset="-128"/>
              </a:rPr>
              <a:t>大阪府</a:t>
            </a:r>
            <a:r>
              <a:rPr lang="ja-JP" altLang="ja-JP" sz="1200" b="1" dirty="0">
                <a:solidFill>
                  <a:schemeClr val="tx1"/>
                </a:solidFill>
                <a:latin typeface="BIZ UDPゴシック" panose="020B0400000000000000" pitchFamily="50" charset="-128"/>
                <a:ea typeface="BIZ UDPゴシック" panose="020B0400000000000000" pitchFamily="50" charset="-128"/>
              </a:rPr>
              <a:t>が広域行政組織としての役割を担うことで、小規模な市町村も成り立っていく</a:t>
            </a:r>
            <a:r>
              <a:rPr lang="ja-JP" altLang="ja-JP" sz="1200" dirty="0">
                <a:solidFill>
                  <a:schemeClr val="tx1"/>
                </a:solidFill>
                <a:latin typeface="BIZ UDPゴシック" panose="020B0400000000000000" pitchFamily="50" charset="-128"/>
                <a:ea typeface="BIZ UDPゴシック" panose="020B0400000000000000" pitchFamily="50" charset="-128"/>
              </a:rPr>
              <a:t>のでないか。</a:t>
            </a:r>
          </a:p>
          <a:p>
            <a:pPr>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必要な都市機能について、大阪府がある程度コントロールしながら、複数の市町村で配置を考えるような方針を考え</a:t>
            </a:r>
            <a:r>
              <a:rPr lang="en-US" altLang="ja-JP" sz="1200" b="1" dirty="0" smtClean="0">
                <a:solidFill>
                  <a:schemeClr val="tx1"/>
                </a:solidFill>
                <a:latin typeface="BIZ UDPゴシック" panose="020B0400000000000000" pitchFamily="50" charset="-128"/>
                <a:ea typeface="BIZ UDPゴシック" panose="020B0400000000000000" pitchFamily="50" charset="-128"/>
              </a:rPr>
              <a:t/>
            </a:r>
            <a:br>
              <a:rPr lang="en-US" altLang="ja-JP" sz="1200" b="1"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b="1" dirty="0" err="1" smtClean="0">
                <a:solidFill>
                  <a:schemeClr val="tx1"/>
                </a:solidFill>
                <a:latin typeface="BIZ UDPゴシック" panose="020B0400000000000000" pitchFamily="50" charset="-128"/>
                <a:ea typeface="BIZ UDPゴシック" panose="020B0400000000000000" pitchFamily="50" charset="-128"/>
              </a:rPr>
              <a:t>て</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いくことが、公共施設マネジメントの観点から望ましい</a:t>
            </a:r>
            <a:r>
              <a:rPr lang="ja-JP" altLang="en-US" sz="1200" dirty="0" smtClean="0">
                <a:solidFill>
                  <a:schemeClr val="tx1"/>
                </a:solidFill>
                <a:latin typeface="BIZ UDPゴシック" panose="020B0400000000000000" pitchFamily="50" charset="-128"/>
                <a:ea typeface="BIZ UDPゴシック" panose="020B0400000000000000" pitchFamily="50" charset="-128"/>
              </a:rPr>
              <a:t>のではないか。（例えば、同じような機能の中規模のホールを</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   個々に作るのでなく、複数の市町村が協力してホールの規模や配置を考えるなど。）</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138113" indent="-138113">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立地適正化計画で市町村毎に誘導したい施設を設置することとなっており、ある程度の規模の市町村はそれでよいが、</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smtClean="0">
                <a:solidFill>
                  <a:schemeClr val="tx1"/>
                </a:solidFill>
                <a:latin typeface="BIZ UDPゴシック" panose="020B0400000000000000" pitchFamily="50" charset="-128"/>
                <a:ea typeface="BIZ UDPゴシック" panose="020B0400000000000000" pitchFamily="50" charset="-128"/>
              </a:rPr>
              <a:t>　町村など小さな規模では策定が難しいので、</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広域で立地適正化計画をつくっていくことも必要</a:t>
            </a:r>
            <a:r>
              <a:rPr lang="ja-JP" altLang="en-US" sz="1200" dirty="0" smtClean="0">
                <a:solidFill>
                  <a:schemeClr val="tx1"/>
                </a:solidFill>
                <a:latin typeface="BIZ UDPゴシック" panose="020B0400000000000000" pitchFamily="50" charset="-128"/>
                <a:ea typeface="BIZ UDPゴシック" panose="020B0400000000000000" pitchFamily="50" charset="-128"/>
              </a:rPr>
              <a:t>になるのではないか。</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smtClean="0">
                <a:solidFill>
                  <a:schemeClr val="tx1"/>
                </a:solidFill>
                <a:latin typeface="BIZ UDPゴシック" panose="020B0400000000000000" pitchFamily="50" charset="-128"/>
                <a:ea typeface="BIZ UDPゴシック" panose="020B0400000000000000" pitchFamily="50" charset="-128"/>
              </a:rPr>
              <a:t>  （例えば、県で複数の市町村をまとめたマスタープランのようなものを</a:t>
            </a:r>
            <a:r>
              <a:rPr lang="ja-JP" altLang="en-US" sz="1200" dirty="0">
                <a:solidFill>
                  <a:schemeClr val="tx1"/>
                </a:solidFill>
                <a:latin typeface="BIZ UDPゴシック" panose="020B0400000000000000" pitchFamily="50" charset="-128"/>
                <a:ea typeface="BIZ UDPゴシック" panose="020B0400000000000000" pitchFamily="50" charset="-128"/>
              </a:rPr>
              <a:t>つくって</a:t>
            </a:r>
            <a:r>
              <a:rPr lang="ja-JP" altLang="en-US" sz="1200" dirty="0" smtClean="0">
                <a:solidFill>
                  <a:schemeClr val="tx1"/>
                </a:solidFill>
                <a:latin typeface="BIZ UDPゴシック" panose="020B0400000000000000" pitchFamily="50" charset="-128"/>
                <a:ea typeface="BIZ UDPゴシック" panose="020B0400000000000000" pitchFamily="50" charset="-128"/>
              </a:rPr>
              <a:t>調整するなど。）</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25413" indent="-125413">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コロナ禍で、自分の住んでいる地域の環境が大事だという認識が高まり、多様な機能が求められているが、</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smtClean="0">
                <a:solidFill>
                  <a:schemeClr val="tx1"/>
                </a:solidFill>
                <a:latin typeface="BIZ UDPゴシック" panose="020B0400000000000000" pitchFamily="50" charset="-128"/>
                <a:ea typeface="BIZ UDPゴシック" panose="020B0400000000000000" pitchFamily="50" charset="-128"/>
              </a:rPr>
              <a:t>　</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各市町村が必要なものをフルセットで持つということはかなり難しくなってきている。</a:t>
            </a:r>
            <a:endParaRPr lang="en-US" altLang="ja-JP" sz="1200" b="1" dirty="0" smtClean="0">
              <a:solidFill>
                <a:schemeClr val="tx1"/>
              </a:solidFill>
              <a:latin typeface="BIZ UDPゴシック" panose="020B0400000000000000" pitchFamily="50" charset="-128"/>
              <a:ea typeface="BIZ UDPゴシック" panose="020B0400000000000000" pitchFamily="50" charset="-128"/>
            </a:endParaRPr>
          </a:p>
          <a:p>
            <a:pPr>
              <a:lnSpc>
                <a:spcPts val="1400"/>
              </a:lnSpc>
              <a:spcBef>
                <a:spcPts val="300"/>
              </a:spcBef>
            </a:pPr>
            <a:r>
              <a:rPr lang="ja-JP" altLang="en-US" sz="1200" dirty="0" smtClean="0">
                <a:solidFill>
                  <a:schemeClr val="tx1"/>
                </a:solidFill>
                <a:latin typeface="BIZ UDPゴシック" panose="020B0400000000000000" pitchFamily="50" charset="-128"/>
                <a:ea typeface="BIZ UDPゴシック" panose="020B0400000000000000" pitchFamily="50" charset="-128"/>
              </a:rPr>
              <a:t>●  これまで日本の都市計画は、どちらかと言えば、用途の純化ということだったが、</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用途の混在も認めざるを得なくなる</a:t>
            </a:r>
            <a:r>
              <a:rPr lang="en-US" altLang="ja-JP" sz="1200" b="1" dirty="0" smtClean="0">
                <a:solidFill>
                  <a:schemeClr val="tx1"/>
                </a:solidFill>
                <a:latin typeface="BIZ UDPゴシック" panose="020B0400000000000000" pitchFamily="50" charset="-128"/>
                <a:ea typeface="BIZ UDPゴシック" panose="020B0400000000000000" pitchFamily="50" charset="-128"/>
              </a:rPr>
              <a:t/>
            </a:r>
            <a:br>
              <a:rPr lang="en-US" altLang="ja-JP" sz="1200" b="1" dirty="0" smtClean="0">
                <a:solidFill>
                  <a:schemeClr val="tx1"/>
                </a:solidFill>
                <a:latin typeface="BIZ UDPゴシック" panose="020B0400000000000000" pitchFamily="50" charset="-128"/>
                <a:ea typeface="BIZ UDPゴシック" panose="020B0400000000000000" pitchFamily="50" charset="-128"/>
              </a:rPr>
            </a:br>
            <a:r>
              <a:rPr lang="ja-JP" altLang="en-US" sz="1200" b="1" dirty="0" smtClean="0">
                <a:solidFill>
                  <a:schemeClr val="tx1"/>
                </a:solidFill>
                <a:latin typeface="BIZ UDPゴシック" panose="020B0400000000000000" pitchFamily="50" charset="-128"/>
                <a:ea typeface="BIZ UDPゴシック" panose="020B0400000000000000" pitchFamily="50" charset="-128"/>
              </a:rPr>
              <a:t>　　 のでないか。</a:t>
            </a:r>
            <a:r>
              <a:rPr lang="ja-JP" altLang="en-US" sz="1200" dirty="0" smtClean="0">
                <a:solidFill>
                  <a:schemeClr val="tx1"/>
                </a:solidFill>
                <a:latin typeface="BIZ UDPゴシック" panose="020B0400000000000000" pitchFamily="50" charset="-128"/>
                <a:ea typeface="BIZ UDPゴシック" panose="020B0400000000000000" pitchFamily="50" charset="-128"/>
              </a:rPr>
              <a:t>（第一種低層住宅地で、特別用途地域の制度により、高齢化に対応してコンビニの出店を認めるなど。）</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   さらには、一つの施設の中で、複数の機能を持つようなことも考えていく必要があるのではないか。（例えば、学校を昼</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smtClean="0">
                <a:solidFill>
                  <a:schemeClr val="tx1"/>
                </a:solidFill>
                <a:latin typeface="BIZ UDPゴシック" panose="020B0400000000000000" pitchFamily="50" charset="-128"/>
                <a:ea typeface="BIZ UDPゴシック" panose="020B0400000000000000" pitchFamily="50" charset="-128"/>
              </a:rPr>
              <a:t>   間は子どもが使い、夜や土日は地域のコミュニティのための施設として使うなど。）</a:t>
            </a:r>
            <a:r>
              <a:rPr lang="en-US" altLang="ja-JP" sz="1200" dirty="0" smtClean="0">
                <a:solidFill>
                  <a:schemeClr val="tx1"/>
                </a:solidFill>
                <a:latin typeface="BIZ UDPゴシック" panose="020B0400000000000000" pitchFamily="50" charset="-128"/>
                <a:ea typeface="BIZ UDPゴシック" panose="020B0400000000000000" pitchFamily="50" charset="-128"/>
              </a:rPr>
              <a:t/>
            </a:r>
            <a:br>
              <a:rPr lang="en-US" altLang="ja-JP" sz="1200" dirty="0" smtClean="0">
                <a:solidFill>
                  <a:schemeClr val="tx1"/>
                </a:solidFill>
                <a:latin typeface="BIZ UDPゴシック" panose="020B0400000000000000" pitchFamily="50" charset="-128"/>
                <a:ea typeface="BIZ UDPゴシック" panose="020B0400000000000000" pitchFamily="50" charset="-128"/>
              </a:rPr>
            </a:b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79388" lvl="0" indent="-179388">
              <a:lnSpc>
                <a:spcPts val="1400"/>
              </a:lnSpc>
              <a:spcBef>
                <a:spcPts val="300"/>
              </a:spcBef>
            </a:pP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19706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149227" y="-14863"/>
            <a:ext cx="8382050" cy="400110"/>
          </a:xfrm>
          <a:prstGeom prst="rect">
            <a:avLst/>
          </a:prstGeom>
        </p:spPr>
        <p:txBody>
          <a:bodyPr wrap="square">
            <a:spAutoFit/>
          </a:bodyPr>
          <a:lstStyle/>
          <a:p>
            <a:r>
              <a:rPr lang="ja-JP" altLang="en-US" sz="2000" b="1" dirty="0"/>
              <a:t>■ </a:t>
            </a:r>
            <a:r>
              <a:rPr lang="ja-JP" altLang="en-US" sz="2000" b="1" dirty="0" smtClean="0"/>
              <a:t>ご議論</a:t>
            </a:r>
            <a:r>
              <a:rPr lang="ja-JP" altLang="en-US" sz="2000" b="1" dirty="0"/>
              <a:t>いただきたい主な</a:t>
            </a:r>
            <a:r>
              <a:rPr lang="ja-JP" altLang="en-US" sz="2000" b="1" dirty="0" smtClean="0"/>
              <a:t>論点　　　</a:t>
            </a:r>
            <a:r>
              <a:rPr lang="ja-JP" altLang="en-US" sz="1100" dirty="0" smtClean="0"/>
              <a:t>これまでの議論を踏まえた確認含む</a:t>
            </a:r>
            <a:endParaRPr lang="ja-JP" altLang="en-US" sz="1100" dirty="0"/>
          </a:p>
        </p:txBody>
      </p:sp>
      <p:sp>
        <p:nvSpPr>
          <p:cNvPr id="42" name="角丸四角形 41"/>
          <p:cNvSpPr/>
          <p:nvPr/>
        </p:nvSpPr>
        <p:spPr>
          <a:xfrm>
            <a:off x="149227" y="385247"/>
            <a:ext cx="8904621" cy="6363283"/>
          </a:xfrm>
          <a:prstGeom prst="roundRect">
            <a:avLst>
              <a:gd name="adj" fmla="val 53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49" name="角丸四角形 48"/>
          <p:cNvSpPr/>
          <p:nvPr/>
        </p:nvSpPr>
        <p:spPr>
          <a:xfrm>
            <a:off x="313523" y="575445"/>
            <a:ext cx="8647597" cy="5957078"/>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lvl="0" indent="-263525"/>
            <a:r>
              <a:rPr lang="ja-JP" altLang="en-US" sz="1300" b="1" dirty="0">
                <a:solidFill>
                  <a:schemeClr val="tx1"/>
                </a:solidFill>
                <a:latin typeface="BIZ UDPゴシック" panose="020B0400000000000000" pitchFamily="50" charset="-128"/>
                <a:ea typeface="BIZ UDPゴシック" panose="020B0400000000000000" pitchFamily="50" charset="-128"/>
              </a:rPr>
              <a:t>１</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「現在</a:t>
            </a:r>
            <a:r>
              <a:rPr lang="ja-JP" altLang="en-US" sz="1300" b="1" dirty="0">
                <a:solidFill>
                  <a:schemeClr val="tx1"/>
                </a:solidFill>
                <a:latin typeface="BIZ UDPゴシック" panose="020B0400000000000000" pitchFamily="50" charset="-128"/>
                <a:ea typeface="BIZ UDPゴシック" panose="020B0400000000000000" pitchFamily="50" charset="-128"/>
              </a:rPr>
              <a:t>の大阪の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ポテンシャルを活かす特定分野の産業振興」という従来の考え方から一歩進めて、様々な分野で新たなイノベーションや産業が生まれる構造転換、さらには、社会課題の解決や人々の</a:t>
            </a:r>
            <a:r>
              <a:rPr lang="ja-JP" altLang="en-US" sz="1300" b="1" dirty="0">
                <a:solidFill>
                  <a:schemeClr val="tx1"/>
                </a:solidFill>
                <a:latin typeface="BIZ UDPゴシック" panose="020B0400000000000000" pitchFamily="50" charset="-128"/>
                <a:ea typeface="BIZ UDPゴシック" panose="020B0400000000000000" pitchFamily="50" charset="-128"/>
              </a:rPr>
              <a:t>ウェル</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ビーイングの向上を一体的に実現していくという視点を重視し、地域</a:t>
            </a:r>
            <a:r>
              <a:rPr lang="ja-JP" altLang="en-US" sz="1300" b="1" dirty="0">
                <a:solidFill>
                  <a:schemeClr val="tx1"/>
                </a:solidFill>
                <a:latin typeface="BIZ UDPゴシック" panose="020B0400000000000000" pitchFamily="50" charset="-128"/>
                <a:ea typeface="BIZ UDPゴシック" panose="020B0400000000000000" pitchFamily="50" charset="-128"/>
              </a:rPr>
              <a:t>の共感を得ながら、福岡や愛知と違う強みも活かして、全体としての大阪経済をどうしていくかを考える必要があるのではない</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か（大阪での雇用の創出も含めて）。</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200"/>
              </a:spcBef>
            </a:pPr>
            <a:r>
              <a:rPr lang="ja-JP" altLang="en-US" sz="1300" b="1" dirty="0">
                <a:solidFill>
                  <a:schemeClr val="tx1"/>
                </a:solidFill>
                <a:latin typeface="BIZ UDPゴシック" panose="020B0400000000000000" pitchFamily="50" charset="-128"/>
                <a:ea typeface="BIZ UDPゴシック" panose="020B0400000000000000" pitchFamily="50" charset="-128"/>
              </a:rPr>
              <a:t>２</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10</a:t>
            </a:r>
            <a:r>
              <a:rPr lang="ja-JP" altLang="en-US" sz="1300" b="1" dirty="0">
                <a:solidFill>
                  <a:schemeClr val="tx1"/>
                </a:solidFill>
                <a:latin typeface="BIZ UDPゴシック" panose="020B0400000000000000" pitchFamily="50" charset="-128"/>
                <a:ea typeface="BIZ UDPゴシック" panose="020B0400000000000000" pitchFamily="50" charset="-128"/>
              </a:rPr>
              <a:t>年、</a:t>
            </a:r>
            <a:r>
              <a:rPr lang="en-US" altLang="ja-JP" sz="1300" b="1" dirty="0">
                <a:solidFill>
                  <a:schemeClr val="tx1"/>
                </a:solidFill>
                <a:latin typeface="BIZ UDPゴシック" panose="020B0400000000000000" pitchFamily="50" charset="-128"/>
                <a:ea typeface="BIZ UDPゴシック" panose="020B0400000000000000" pitchFamily="50" charset="-128"/>
              </a:rPr>
              <a:t>20</a:t>
            </a:r>
            <a:r>
              <a:rPr lang="ja-JP" altLang="en-US" sz="1300" b="1" dirty="0">
                <a:solidFill>
                  <a:schemeClr val="tx1"/>
                </a:solidFill>
                <a:latin typeface="BIZ UDPゴシック" panose="020B0400000000000000" pitchFamily="50" charset="-128"/>
                <a:ea typeface="BIZ UDPゴシック" panose="020B0400000000000000" pitchFamily="50" charset="-128"/>
              </a:rPr>
              <a:t>年後の社会経済（デジタル、グリーンの進展）を見据え、ポテンシャルの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高いライフサイエンス・ヘルスケアを</a:t>
            </a:r>
            <a:r>
              <a:rPr lang="ja-JP" altLang="en-US" sz="1300" b="1" dirty="0">
                <a:solidFill>
                  <a:schemeClr val="tx1"/>
                </a:solidFill>
                <a:latin typeface="BIZ UDPゴシック" panose="020B0400000000000000" pitchFamily="50" charset="-128"/>
                <a:ea typeface="BIZ UDPゴシック" panose="020B0400000000000000" pitchFamily="50" charset="-128"/>
              </a:rPr>
              <a:t>一つのターゲットに、大阪のバランスのとれた分厚い業種の集積を生かし</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、ライフサイエンス・ヘルスケア以外の分野と</a:t>
            </a:r>
            <a:r>
              <a:rPr lang="ja-JP" altLang="en-US" sz="1300" b="1" dirty="0">
                <a:solidFill>
                  <a:schemeClr val="tx1"/>
                </a:solidFill>
                <a:latin typeface="BIZ UDPゴシック" panose="020B0400000000000000" pitchFamily="50" charset="-128"/>
                <a:ea typeface="BIZ UDPゴシック" panose="020B0400000000000000" pitchFamily="50" charset="-128"/>
              </a:rPr>
              <a:t>掛け合わせていくことで、産業構造を転換、高度化、サービス化していくことが考えられるのではないか</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
            </a:r>
            <a:br>
              <a:rPr lang="en-US" altLang="ja-JP" sz="1300" b="1" dirty="0">
                <a:solidFill>
                  <a:schemeClr val="tx1"/>
                </a:solidFill>
                <a:latin typeface="BIZ UDPゴシック" panose="020B0400000000000000" pitchFamily="50" charset="-128"/>
                <a:ea typeface="BIZ UDPゴシック" panose="020B0400000000000000" pitchFamily="50" charset="-128"/>
              </a:rPr>
            </a:br>
            <a:r>
              <a:rPr lang="ja-JP" altLang="en-US" sz="1300" b="1" dirty="0" smtClean="0">
                <a:solidFill>
                  <a:schemeClr val="tx1"/>
                </a:solidFill>
                <a:latin typeface="BIZ UDPゴシック" panose="020B0400000000000000" pitchFamily="50" charset="-128"/>
                <a:ea typeface="BIZ UDPゴシック" panose="020B0400000000000000" pitchFamily="50" charset="-128"/>
              </a:rPr>
              <a:t>あわせて、こうしたライフサイエンス・ヘルスケア関連産業との連携も含め、大阪・関西の歴史、文化、食、エンタメなどの魅力を活かして、内外から観光を再び呼び込んでいくことが重要でないか。その際には、いわゆる「観光の質」について向上を図るといった視点、さらには、コロナ後のインバウンド等のさらなる増加も見据え、機会損失が生じないよう、よりポテンシャルを充実させていくといった視点も重要ではない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200"/>
              </a:spcBef>
            </a:pPr>
            <a:r>
              <a:rPr lang="ja-JP" altLang="en-US" sz="1300" b="1" dirty="0">
                <a:solidFill>
                  <a:schemeClr val="tx1"/>
                </a:solidFill>
                <a:latin typeface="BIZ UDPゴシック" panose="020B0400000000000000" pitchFamily="50" charset="-128"/>
                <a:ea typeface="BIZ UDPゴシック" panose="020B0400000000000000" pitchFamily="50" charset="-128"/>
              </a:rPr>
              <a:t>３</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．あわせて、環境</a:t>
            </a:r>
            <a:r>
              <a:rPr lang="ja-JP" altLang="en-US" sz="1300" b="1" dirty="0">
                <a:solidFill>
                  <a:schemeClr val="tx1"/>
                </a:solidFill>
                <a:latin typeface="BIZ UDPゴシック" panose="020B0400000000000000" pitchFamily="50" charset="-128"/>
                <a:ea typeface="BIZ UDPゴシック" panose="020B0400000000000000" pitchFamily="50" charset="-128"/>
              </a:rPr>
              <a:t>については、経済活動全体として脱炭素への意識、取組みを</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高める一方で、</a:t>
            </a:r>
            <a:r>
              <a:rPr lang="ja-JP" altLang="en-US" sz="1300" b="1" dirty="0">
                <a:solidFill>
                  <a:schemeClr val="tx1"/>
                </a:solidFill>
                <a:latin typeface="BIZ UDPゴシック" panose="020B0400000000000000" pitchFamily="50" charset="-128"/>
                <a:ea typeface="BIZ UDPゴシック" panose="020B0400000000000000" pitchFamily="50" charset="-128"/>
              </a:rPr>
              <a:t>大阪・関西がポテンシャルを有するバッテリー、水素関連などの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産業をどう考えるか。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263525" lvl="0" indent="-263525">
              <a:spcBef>
                <a:spcPts val="1200"/>
              </a:spcBef>
            </a:pPr>
            <a:r>
              <a:rPr lang="ja-JP" altLang="en-US" sz="1300" b="1" dirty="0">
                <a:solidFill>
                  <a:schemeClr val="tx1"/>
                </a:solidFill>
                <a:latin typeface="BIZ UDPゴシック" panose="020B0400000000000000" pitchFamily="50" charset="-128"/>
                <a:ea typeface="BIZ UDPゴシック" panose="020B0400000000000000" pitchFamily="50" charset="-128"/>
              </a:rPr>
              <a:t>４</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．スタートアップの支援については、単なる数ではなく、スケールの拡大や、よりインパクトのある付加価値の創出（イノベーション）に軸足を移して取組みを進めるべきではないか。　</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200"/>
              </a:spcBef>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５</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 中小企業については、今</a:t>
            </a:r>
            <a:r>
              <a:rPr lang="ja-JP" altLang="en-US" sz="1300" b="1" dirty="0">
                <a:solidFill>
                  <a:schemeClr val="tx1"/>
                </a:solidFill>
                <a:latin typeface="BIZ UDPゴシック" panose="020B0400000000000000" pitchFamily="50" charset="-128"/>
                <a:ea typeface="BIZ UDPゴシック" panose="020B0400000000000000" pitchFamily="50" charset="-128"/>
              </a:rPr>
              <a:t>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ままコロナ後のビジネス継続は難しいとの意識変化があることをとらえ、大阪府市の支援・研究機関の支援も得ながら、デジタルの活用や新技術の導入、事業承継をとらえた新事業への挑戦、事業規模拡大など、新分野への転換、生産性の向上を後押ししていくべきではない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200"/>
              </a:spcBef>
            </a:pPr>
            <a:r>
              <a:rPr lang="en-US" altLang="ja-JP" sz="1300" b="1" dirty="0" smtClean="0">
                <a:solidFill>
                  <a:schemeClr val="tx1"/>
                </a:solidFill>
                <a:latin typeface="BIZ UDPゴシック" panose="020B0400000000000000" pitchFamily="50" charset="-128"/>
                <a:ea typeface="BIZ UDPゴシック" panose="020B0400000000000000" pitchFamily="50" charset="-128"/>
              </a:rPr>
              <a:t>6.</a:t>
            </a: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金融機能については、生活、ビジネス環境の充実などをベースに、内外の投資を呼び込むとともに、</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300" b="1" dirty="0" smtClean="0">
                <a:solidFill>
                  <a:schemeClr val="tx1"/>
                </a:solidFill>
                <a:latin typeface="BIZ UDPゴシック" panose="020B0400000000000000" pitchFamily="50" charset="-128"/>
                <a:ea typeface="BIZ UDPゴシック" panose="020B0400000000000000" pitchFamily="50" charset="-128"/>
              </a:rPr>
              <a:t>　　スタートアップが東京や国外に流出するといったことを防ぐためにも</a:t>
            </a:r>
            <a:r>
              <a:rPr lang="ja-JP" altLang="en-US" sz="1300" b="1" dirty="0">
                <a:solidFill>
                  <a:schemeClr val="tx1"/>
                </a:solidFill>
                <a:latin typeface="BIZ UDPゴシック" panose="020B0400000000000000" pitchFamily="50" charset="-128"/>
                <a:ea typeface="BIZ UDPゴシック" panose="020B0400000000000000" pitchFamily="50" charset="-128"/>
              </a:rPr>
              <a:t>、フィンテック企業の</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誘致や取引機能の活性化など、</a:t>
            </a:r>
            <a:r>
              <a:rPr lang="ja-JP" altLang="en-US" sz="1300" b="1" dirty="0">
                <a:solidFill>
                  <a:schemeClr val="tx1"/>
                </a:solidFill>
                <a:latin typeface="BIZ UDPゴシック" panose="020B0400000000000000" pitchFamily="50" charset="-128"/>
                <a:ea typeface="BIZ UDPゴシック" panose="020B0400000000000000" pitchFamily="50" charset="-128"/>
              </a:rPr>
              <a:t>大阪</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においても自前で資金調達が可能な環境を作っていくことが必要ではないか。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spcBef>
                <a:spcPts val="1200"/>
              </a:spcBef>
            </a:pPr>
            <a:r>
              <a:rPr lang="en-US" altLang="ja-JP" sz="1300" b="1" dirty="0" smtClean="0">
                <a:solidFill>
                  <a:schemeClr val="tx1"/>
                </a:solidFill>
                <a:latin typeface="BIZ UDPゴシック" panose="020B0400000000000000" pitchFamily="50" charset="-128"/>
                <a:ea typeface="BIZ UDPゴシック" panose="020B0400000000000000" pitchFamily="50" charset="-128"/>
              </a:rPr>
              <a:t>7.</a:t>
            </a: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これまでの論点と重複するが、新たなイノベーションの創出、産業構造の転換、高度化、サービス化にデジタル技術、</a:t>
            </a:r>
            <a:r>
              <a:rPr lang="en-US" altLang="ja-JP" sz="1300" b="1" dirty="0" smtClean="0">
                <a:solidFill>
                  <a:schemeClr val="tx1"/>
                </a:solidFill>
                <a:latin typeface="BIZ UDPゴシック" panose="020B0400000000000000" pitchFamily="50" charset="-128"/>
                <a:ea typeface="BIZ UDPゴシック" panose="020B0400000000000000" pitchFamily="50" charset="-128"/>
              </a:rPr>
              <a:t>AI</a:t>
            </a:r>
            <a:r>
              <a:rPr lang="ja-JP" altLang="en-US" sz="1300" b="1" dirty="0" err="1" smtClean="0">
                <a:solidFill>
                  <a:schemeClr val="tx1"/>
                </a:solidFill>
                <a:latin typeface="BIZ UDPゴシック" panose="020B0400000000000000" pitchFamily="50" charset="-128"/>
                <a:ea typeface="BIZ UDPゴシック" panose="020B0400000000000000" pitchFamily="50" charset="-128"/>
              </a:rPr>
              <a:t>、</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ロボットや「データ」を最大限活かしていくことが重要ではないか。</a:t>
            </a:r>
            <a:r>
              <a:rPr lang="en-US" altLang="ja-JP" sz="1300" b="1" dirty="0">
                <a:solidFill>
                  <a:schemeClr val="tx1"/>
                </a:solidFill>
                <a:latin typeface="BIZ UDPゴシック" panose="020B0400000000000000" pitchFamily="50" charset="-128"/>
                <a:ea typeface="BIZ UDPゴシック" panose="020B0400000000000000" pitchFamily="50" charset="-128"/>
              </a:rPr>
              <a:t/>
            </a:r>
            <a:br>
              <a:rPr lang="en-US" altLang="ja-JP" sz="1300" b="1" dirty="0">
                <a:solidFill>
                  <a:schemeClr val="tx1"/>
                </a:solidFill>
                <a:latin typeface="BIZ UDPゴシック" panose="020B0400000000000000" pitchFamily="50" charset="-128"/>
                <a:ea typeface="BIZ UDPゴシック" panose="020B0400000000000000" pitchFamily="50" charset="-128"/>
              </a:rPr>
            </a:br>
            <a:r>
              <a:rPr lang="ja-JP" altLang="en-US" sz="1300" b="1" dirty="0" smtClean="0">
                <a:solidFill>
                  <a:schemeClr val="tx1"/>
                </a:solidFill>
                <a:latin typeface="BIZ UDPゴシック" panose="020B0400000000000000" pitchFamily="50" charset="-128"/>
                <a:ea typeface="BIZ UDPゴシック" panose="020B0400000000000000" pitchFamily="50" charset="-128"/>
              </a:rPr>
              <a:t>とりわけ大阪では、スーパーシティの取組みを契機に、広域データ連携基盤の整備を進めようと</a:t>
            </a:r>
            <a:r>
              <a:rPr lang="ja-JP" altLang="en-US" sz="1300" b="1" dirty="0">
                <a:solidFill>
                  <a:schemeClr val="tx1"/>
                </a:solidFill>
                <a:latin typeface="BIZ UDPゴシック" panose="020B0400000000000000" pitchFamily="50" charset="-128"/>
                <a:ea typeface="BIZ UDPゴシック" panose="020B0400000000000000" pitchFamily="50" charset="-128"/>
              </a:rPr>
              <a:t>しており</a:t>
            </a:r>
            <a:r>
              <a:rPr lang="ja-JP" altLang="en-US" sz="1300" b="1" dirty="0" smtClean="0">
                <a:solidFill>
                  <a:schemeClr val="tx1"/>
                </a:solidFill>
                <a:latin typeface="BIZ UDPゴシック" panose="020B0400000000000000" pitchFamily="50" charset="-128"/>
                <a:ea typeface="BIZ UDPゴシック" panose="020B0400000000000000" pitchFamily="50" charset="-128"/>
              </a:rPr>
              <a:t>、こうした動きを様々な分野におけるイノベーションや産業振興につなげる視点が重要となるのではないか。</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138117" y="6565967"/>
            <a:ext cx="2057400" cy="365125"/>
          </a:xfrm>
        </p:spPr>
        <p:txBody>
          <a:bodyPr/>
          <a:lstStyle/>
          <a:p>
            <a:fld id="{50F88186-B17D-4CE3-A887-D91699CF601C}" type="slidenum">
              <a:rPr kumimoji="1" lang="ja-JP" altLang="en-US" smtClean="0"/>
              <a:t>7</a:t>
            </a:fld>
            <a:endParaRPr kumimoji="1" lang="ja-JP" altLang="en-US" dirty="0"/>
          </a:p>
        </p:txBody>
      </p:sp>
    </p:spTree>
    <p:extLst>
      <p:ext uri="{BB962C8B-B14F-4D97-AF65-F5344CB8AC3E}">
        <p14:creationId xmlns:p14="http://schemas.microsoft.com/office/powerpoint/2010/main" val="3634592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6381" y="62997"/>
            <a:ext cx="8751236" cy="400110"/>
          </a:xfrm>
          <a:prstGeom prst="rect">
            <a:avLst/>
          </a:prstGeom>
        </p:spPr>
        <p:txBody>
          <a:bodyPr wrap="square">
            <a:spAutoFit/>
          </a:bodyPr>
          <a:lstStyle/>
          <a:p>
            <a:r>
              <a:rPr lang="ja-JP" altLang="en-US" sz="2000" b="1" dirty="0" smtClean="0"/>
              <a:t>■ 上記論点の検討にあたっての粗いイメージ</a:t>
            </a:r>
            <a:endParaRPr lang="ja-JP" altLang="en-US" sz="2000" b="1" dirty="0"/>
          </a:p>
        </p:txBody>
      </p:sp>
      <p:sp>
        <p:nvSpPr>
          <p:cNvPr id="18" name="角丸四角形 17"/>
          <p:cNvSpPr/>
          <p:nvPr/>
        </p:nvSpPr>
        <p:spPr>
          <a:xfrm>
            <a:off x="803475" y="539643"/>
            <a:ext cx="3401026" cy="366428"/>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b="1" u="sng" dirty="0" smtClean="0">
                <a:solidFill>
                  <a:schemeClr val="tx1"/>
                </a:solidFill>
              </a:rPr>
              <a:t>2040</a:t>
            </a:r>
            <a:r>
              <a:rPr kumimoji="1" lang="ja-JP" altLang="en-US" sz="1600" b="1" u="sng" dirty="0">
                <a:solidFill>
                  <a:schemeClr val="tx1"/>
                </a:solidFill>
              </a:rPr>
              <a:t>年の</a:t>
            </a:r>
            <a:r>
              <a:rPr kumimoji="1" lang="ja-JP" altLang="en-US" sz="1600" b="1" u="sng" dirty="0" smtClean="0">
                <a:solidFill>
                  <a:schemeClr val="tx1"/>
                </a:solidFill>
              </a:rPr>
              <a:t>イメージ</a:t>
            </a:r>
            <a:endParaRPr kumimoji="1" lang="en-US" altLang="ja-JP" sz="1600" b="1" u="sng" dirty="0">
              <a:solidFill>
                <a:schemeClr val="tx1"/>
              </a:solidFill>
            </a:endParaRPr>
          </a:p>
        </p:txBody>
      </p:sp>
      <p:sp>
        <p:nvSpPr>
          <p:cNvPr id="39" name="角丸四角形 38"/>
          <p:cNvSpPr/>
          <p:nvPr/>
        </p:nvSpPr>
        <p:spPr>
          <a:xfrm>
            <a:off x="79910" y="906071"/>
            <a:ext cx="4618734" cy="5680777"/>
          </a:xfrm>
          <a:prstGeom prst="roundRect">
            <a:avLst>
              <a:gd name="adj" fmla="val 4420"/>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dirty="0">
              <a:solidFill>
                <a:schemeClr val="tx1"/>
              </a:solidFill>
            </a:endParaRPr>
          </a:p>
        </p:txBody>
      </p:sp>
      <p:sp>
        <p:nvSpPr>
          <p:cNvPr id="40" name="角丸四角形 39"/>
          <p:cNvSpPr/>
          <p:nvPr/>
        </p:nvSpPr>
        <p:spPr>
          <a:xfrm>
            <a:off x="253050" y="1328474"/>
            <a:ext cx="4261180" cy="3363872"/>
          </a:xfrm>
          <a:prstGeom prst="roundRect">
            <a:avLst>
              <a:gd name="adj" fmla="val 4420"/>
            </a:avLst>
          </a:prstGeom>
          <a:solidFill>
            <a:schemeClr val="bg1"/>
          </a:solid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dirty="0">
              <a:solidFill>
                <a:schemeClr val="tx1"/>
              </a:solidFill>
            </a:endParaRPr>
          </a:p>
        </p:txBody>
      </p:sp>
      <p:sp>
        <p:nvSpPr>
          <p:cNvPr id="41" name="二等辺三角形 40"/>
          <p:cNvSpPr/>
          <p:nvPr/>
        </p:nvSpPr>
        <p:spPr>
          <a:xfrm>
            <a:off x="803475" y="1670612"/>
            <a:ext cx="3109041" cy="3935260"/>
          </a:xfrm>
          <a:prstGeom prst="triangl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577016" y="1585712"/>
            <a:ext cx="3672988" cy="794908"/>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solidFill>
                  <a:schemeClr val="bg1"/>
                </a:solidFill>
              </a:rPr>
              <a:t>ライフサイエンス・ヘルスケア</a:t>
            </a:r>
            <a:r>
              <a:rPr kumimoji="1" lang="ja-JP" altLang="en-US" sz="1400" b="1" dirty="0">
                <a:solidFill>
                  <a:schemeClr val="bg1"/>
                </a:solidFill>
              </a:rPr>
              <a:t>を一つの基軸に、様々な分野で新た</a:t>
            </a:r>
            <a:r>
              <a:rPr kumimoji="1" lang="ja-JP" altLang="en-US" sz="1400" b="1" dirty="0" smtClean="0">
                <a:solidFill>
                  <a:schemeClr val="bg1"/>
                </a:solidFill>
              </a:rPr>
              <a:t>なイノベーションや産業が</a:t>
            </a:r>
            <a:endParaRPr kumimoji="1" lang="en-US" altLang="ja-JP" sz="1400" b="1" dirty="0" smtClean="0">
              <a:solidFill>
                <a:schemeClr val="bg1"/>
              </a:solidFill>
            </a:endParaRPr>
          </a:p>
          <a:p>
            <a:r>
              <a:rPr kumimoji="1" lang="ja-JP" altLang="en-US" sz="1400" b="1" dirty="0" smtClean="0">
                <a:solidFill>
                  <a:schemeClr val="bg1"/>
                </a:solidFill>
              </a:rPr>
              <a:t>生まれる</a:t>
            </a:r>
            <a:r>
              <a:rPr kumimoji="1" lang="ja-JP" altLang="en-US" sz="1400" b="1" dirty="0">
                <a:solidFill>
                  <a:schemeClr val="bg1"/>
                </a:solidFill>
              </a:rPr>
              <a:t>構造転換</a:t>
            </a:r>
          </a:p>
        </p:txBody>
      </p:sp>
      <p:sp>
        <p:nvSpPr>
          <p:cNvPr id="43" name="角丸四角形 42"/>
          <p:cNvSpPr/>
          <p:nvPr/>
        </p:nvSpPr>
        <p:spPr>
          <a:xfrm>
            <a:off x="251848" y="5074402"/>
            <a:ext cx="1922844" cy="913526"/>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solidFill>
                  <a:schemeClr val="bg1"/>
                </a:solidFill>
              </a:rPr>
              <a:t>社会課題の解決</a:t>
            </a:r>
          </a:p>
        </p:txBody>
      </p:sp>
      <p:sp>
        <p:nvSpPr>
          <p:cNvPr id="44" name="角丸四角形 43"/>
          <p:cNvSpPr/>
          <p:nvPr/>
        </p:nvSpPr>
        <p:spPr>
          <a:xfrm>
            <a:off x="2590184" y="5074402"/>
            <a:ext cx="1922844" cy="913526"/>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ts val="1600"/>
              </a:lnSpc>
            </a:pPr>
            <a:r>
              <a:rPr kumimoji="1" lang="ja-JP" altLang="en-US" sz="1400" b="1" dirty="0">
                <a:solidFill>
                  <a:schemeClr val="bg1"/>
                </a:solidFill>
              </a:rPr>
              <a:t>人々の</a:t>
            </a:r>
            <a:endParaRPr kumimoji="1" lang="en-US" altLang="ja-JP" sz="1400" b="1" dirty="0">
              <a:solidFill>
                <a:schemeClr val="bg1"/>
              </a:solidFill>
            </a:endParaRPr>
          </a:p>
          <a:p>
            <a:pPr algn="ctr">
              <a:lnSpc>
                <a:spcPts val="1600"/>
              </a:lnSpc>
            </a:pPr>
            <a:r>
              <a:rPr kumimoji="1" lang="ja-JP" altLang="en-US" sz="1400" b="1" dirty="0">
                <a:solidFill>
                  <a:schemeClr val="bg1"/>
                </a:solidFill>
              </a:rPr>
              <a:t>ウェルビーイング向上</a:t>
            </a:r>
          </a:p>
        </p:txBody>
      </p:sp>
      <p:sp>
        <p:nvSpPr>
          <p:cNvPr id="45" name="角丸四角形 44"/>
          <p:cNvSpPr/>
          <p:nvPr/>
        </p:nvSpPr>
        <p:spPr>
          <a:xfrm>
            <a:off x="470183" y="2604957"/>
            <a:ext cx="3866000" cy="1620000"/>
          </a:xfrm>
          <a:prstGeom prst="roundRect">
            <a:avLst/>
          </a:prstGeom>
          <a:solidFill>
            <a:schemeClr val="accent1">
              <a:lumMod val="60000"/>
              <a:lumOff val="40000"/>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1458946" y="3832611"/>
            <a:ext cx="1964632" cy="351975"/>
          </a:xfrm>
          <a:prstGeom prst="roundRect">
            <a:avLst>
              <a:gd name="adj" fmla="val 9101"/>
            </a:avLst>
          </a:prstGeom>
          <a:solidFill>
            <a:schemeClr val="bg1"/>
          </a:solidFill>
          <a:ln w="19050">
            <a:noFill/>
          </a:ln>
        </p:spPr>
        <p:style>
          <a:lnRef idx="2">
            <a:schemeClr val="accent6"/>
          </a:lnRef>
          <a:fillRef idx="1">
            <a:schemeClr val="lt1"/>
          </a:fillRef>
          <a:effectRef idx="0">
            <a:schemeClr val="accent6"/>
          </a:effectRef>
          <a:fontRef idx="minor">
            <a:schemeClr val="dk1"/>
          </a:fontRef>
        </p:style>
        <p:txBody>
          <a:bodyPr lIns="0" rIns="72000" rtlCol="0" anchor="ctr"/>
          <a:lstStyle/>
          <a:p>
            <a:pPr algn="ctr">
              <a:lnSpc>
                <a:spcPts val="2200"/>
              </a:lnSpc>
            </a:pPr>
            <a:r>
              <a:rPr kumimoji="1" lang="ja-JP" altLang="en-US" sz="1200" b="1" dirty="0" smtClean="0">
                <a:solidFill>
                  <a:schemeClr val="tx1"/>
                </a:solidFill>
              </a:rPr>
              <a:t>　</a:t>
            </a:r>
            <a:r>
              <a:rPr kumimoji="1" lang="ja-JP" altLang="en-US" sz="1400" b="1" dirty="0" smtClean="0">
                <a:solidFill>
                  <a:schemeClr val="tx1"/>
                </a:solidFill>
              </a:rPr>
              <a:t>「</a:t>
            </a:r>
            <a:r>
              <a:rPr kumimoji="1" lang="ja-JP" altLang="en-US" sz="1400" b="1" dirty="0">
                <a:solidFill>
                  <a:schemeClr val="tx1"/>
                </a:solidFill>
              </a:rPr>
              <a:t>停滞</a:t>
            </a:r>
            <a:r>
              <a:rPr kumimoji="1" lang="ja-JP" altLang="en-US" sz="1400" b="1" dirty="0" smtClean="0">
                <a:solidFill>
                  <a:schemeClr val="tx1"/>
                </a:solidFill>
              </a:rPr>
              <a:t>」から、「躍動」へ</a:t>
            </a:r>
            <a:endParaRPr kumimoji="1" lang="en-US" altLang="ja-JP" sz="1400" b="1" dirty="0" smtClean="0">
              <a:solidFill>
                <a:schemeClr val="tx1"/>
              </a:solidFill>
            </a:endParaRPr>
          </a:p>
        </p:txBody>
      </p:sp>
      <p:sp>
        <p:nvSpPr>
          <p:cNvPr id="55" name="角丸四角形 54"/>
          <p:cNvSpPr/>
          <p:nvPr/>
        </p:nvSpPr>
        <p:spPr>
          <a:xfrm>
            <a:off x="585555" y="2664843"/>
            <a:ext cx="1909314" cy="518817"/>
          </a:xfrm>
          <a:prstGeom prst="roundRect">
            <a:avLst>
              <a:gd name="adj" fmla="val 9101"/>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b="1" dirty="0" smtClean="0">
                <a:solidFill>
                  <a:schemeClr val="tx1"/>
                </a:solidFill>
              </a:rPr>
              <a:t>●</a:t>
            </a:r>
            <a:r>
              <a:rPr kumimoji="1" lang="ja-JP" altLang="en-US" sz="1400" b="1" u="sng" dirty="0" smtClean="0">
                <a:solidFill>
                  <a:schemeClr val="tx1"/>
                </a:solidFill>
              </a:rPr>
              <a:t>スタートアップの創出</a:t>
            </a:r>
            <a:endParaRPr kumimoji="1" lang="en-US" altLang="ja-JP" sz="1400" b="1" u="sng" dirty="0">
              <a:solidFill>
                <a:schemeClr val="tx1"/>
              </a:solidFill>
            </a:endParaRPr>
          </a:p>
        </p:txBody>
      </p:sp>
      <p:sp>
        <p:nvSpPr>
          <p:cNvPr id="56" name="角丸四角形 55"/>
          <p:cNvSpPr/>
          <p:nvPr/>
        </p:nvSpPr>
        <p:spPr>
          <a:xfrm>
            <a:off x="2655368" y="2639873"/>
            <a:ext cx="1783957" cy="518817"/>
          </a:xfrm>
          <a:prstGeom prst="roundRect">
            <a:avLst>
              <a:gd name="adj" fmla="val 9101"/>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b="1" dirty="0" smtClean="0">
                <a:solidFill>
                  <a:schemeClr val="tx1"/>
                </a:solidFill>
              </a:rPr>
              <a:t>●</a:t>
            </a:r>
            <a:r>
              <a:rPr kumimoji="1" lang="ja-JP" altLang="en-US" sz="1400" b="1" u="sng" dirty="0" smtClean="0">
                <a:solidFill>
                  <a:schemeClr val="tx1"/>
                </a:solidFill>
              </a:rPr>
              <a:t>生産性の向上</a:t>
            </a:r>
            <a:endParaRPr kumimoji="1" lang="en-US" altLang="ja-JP" sz="1400" b="1" u="sng" dirty="0">
              <a:solidFill>
                <a:schemeClr val="tx1"/>
              </a:solidFill>
            </a:endParaRPr>
          </a:p>
        </p:txBody>
      </p:sp>
      <p:sp>
        <p:nvSpPr>
          <p:cNvPr id="57" name="角丸四角形 56"/>
          <p:cNvSpPr/>
          <p:nvPr/>
        </p:nvSpPr>
        <p:spPr>
          <a:xfrm>
            <a:off x="577016" y="2936301"/>
            <a:ext cx="3496220" cy="518817"/>
          </a:xfrm>
          <a:prstGeom prst="roundRect">
            <a:avLst>
              <a:gd name="adj" fmla="val 9101"/>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b="1" dirty="0" smtClean="0">
                <a:solidFill>
                  <a:schemeClr val="tx1"/>
                </a:solidFill>
              </a:rPr>
              <a:t>● </a:t>
            </a:r>
            <a:r>
              <a:rPr kumimoji="1" lang="ja-JP" altLang="en-US" sz="1400" b="1" u="sng" dirty="0" smtClean="0">
                <a:solidFill>
                  <a:schemeClr val="tx1"/>
                </a:solidFill>
              </a:rPr>
              <a:t>データ</a:t>
            </a:r>
            <a:r>
              <a:rPr kumimoji="1" lang="ja-JP" altLang="en-US" sz="1400" b="1" u="sng" dirty="0">
                <a:solidFill>
                  <a:schemeClr val="tx1"/>
                </a:solidFill>
              </a:rPr>
              <a:t>・</a:t>
            </a:r>
            <a:r>
              <a:rPr kumimoji="1" lang="ja-JP" altLang="en-US" sz="1400" b="1" u="sng" dirty="0" smtClean="0">
                <a:solidFill>
                  <a:schemeClr val="tx1"/>
                </a:solidFill>
              </a:rPr>
              <a:t>デジタル技術、ロボティクスの活用</a:t>
            </a:r>
            <a:endParaRPr kumimoji="1" lang="en-US" altLang="ja-JP" sz="1400" b="1" u="sng" dirty="0">
              <a:solidFill>
                <a:schemeClr val="tx1"/>
              </a:solidFill>
            </a:endParaRPr>
          </a:p>
        </p:txBody>
      </p:sp>
      <p:sp>
        <p:nvSpPr>
          <p:cNvPr id="58" name="二等辺三角形 57"/>
          <p:cNvSpPr/>
          <p:nvPr/>
        </p:nvSpPr>
        <p:spPr>
          <a:xfrm rot="10800000">
            <a:off x="2202002" y="3715404"/>
            <a:ext cx="460740" cy="10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1491290" y="3338738"/>
            <a:ext cx="2025396" cy="281180"/>
          </a:xfrm>
          <a:prstGeom prst="roundRect">
            <a:avLst>
              <a:gd name="adj" fmla="val 9101"/>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b="1" dirty="0" smtClean="0">
                <a:solidFill>
                  <a:schemeClr val="tx1"/>
                </a:solidFill>
              </a:rPr>
              <a:t>●</a:t>
            </a:r>
            <a:r>
              <a:rPr kumimoji="1" lang="ja-JP" altLang="en-US" sz="1400" b="1" u="sng" dirty="0" smtClean="0">
                <a:solidFill>
                  <a:schemeClr val="tx1"/>
                </a:solidFill>
              </a:rPr>
              <a:t>金融機能の強化</a:t>
            </a:r>
            <a:endParaRPr kumimoji="1" lang="ja-JP" altLang="en-US" sz="1400" b="1" u="sng" dirty="0">
              <a:solidFill>
                <a:schemeClr val="tx1"/>
              </a:solidFill>
            </a:endParaRPr>
          </a:p>
        </p:txBody>
      </p:sp>
      <p:sp>
        <p:nvSpPr>
          <p:cNvPr id="60" name="角丸四角形 59"/>
          <p:cNvSpPr/>
          <p:nvPr/>
        </p:nvSpPr>
        <p:spPr>
          <a:xfrm>
            <a:off x="583849" y="3213197"/>
            <a:ext cx="1490286" cy="518817"/>
          </a:xfrm>
          <a:prstGeom prst="roundRect">
            <a:avLst>
              <a:gd name="adj" fmla="val 9101"/>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b="1" dirty="0" smtClean="0">
                <a:solidFill>
                  <a:schemeClr val="tx1"/>
                </a:solidFill>
              </a:rPr>
              <a:t>●</a:t>
            </a:r>
            <a:r>
              <a:rPr kumimoji="1" lang="ja-JP" altLang="en-US" sz="1400" b="1" u="sng" dirty="0" smtClean="0">
                <a:solidFill>
                  <a:schemeClr val="tx1"/>
                </a:solidFill>
              </a:rPr>
              <a:t>脱炭素</a:t>
            </a:r>
            <a:endParaRPr kumimoji="1" lang="en-US" altLang="ja-JP" sz="1400" b="1" u="sng" dirty="0">
              <a:solidFill>
                <a:schemeClr val="tx1"/>
              </a:solidFill>
            </a:endParaRPr>
          </a:p>
        </p:txBody>
      </p:sp>
      <p:sp>
        <p:nvSpPr>
          <p:cNvPr id="61" name="スライド番号プレースホルダー 4"/>
          <p:cNvSpPr>
            <a:spLocks noGrp="1"/>
          </p:cNvSpPr>
          <p:nvPr>
            <p:ph type="sldNum" sz="quarter" idx="12"/>
          </p:nvPr>
        </p:nvSpPr>
        <p:spPr>
          <a:xfrm>
            <a:off x="7054453" y="6592182"/>
            <a:ext cx="2057400" cy="365125"/>
          </a:xfrm>
        </p:spPr>
        <p:txBody>
          <a:bodyPr/>
          <a:lstStyle/>
          <a:p>
            <a:fld id="{50F88186-B17D-4CE3-A887-D91699CF601C}" type="slidenum">
              <a:rPr kumimoji="1" lang="ja-JP" altLang="en-US" smtClean="0"/>
              <a:t>8</a:t>
            </a:fld>
            <a:endParaRPr kumimoji="1" lang="ja-JP" altLang="en-US" dirty="0"/>
          </a:p>
        </p:txBody>
      </p:sp>
      <p:sp>
        <p:nvSpPr>
          <p:cNvPr id="62" name="正方形/長方形 61">
            <a:extLst>
              <a:ext uri="{FF2B5EF4-FFF2-40B4-BE49-F238E27FC236}">
                <a16:creationId xmlns:a16="http://schemas.microsoft.com/office/drawing/2014/main" id="{8569A7FE-11D2-4A71-8E69-A46D781636C0}"/>
              </a:ext>
            </a:extLst>
          </p:cNvPr>
          <p:cNvSpPr/>
          <p:nvPr/>
        </p:nvSpPr>
        <p:spPr>
          <a:xfrm>
            <a:off x="8851231" y="2613099"/>
            <a:ext cx="193023" cy="4068000"/>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kern="1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東西二極の一極</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3" name="正方形/長方形 62"/>
          <p:cNvSpPr/>
          <p:nvPr/>
        </p:nvSpPr>
        <p:spPr>
          <a:xfrm>
            <a:off x="4578443" y="888583"/>
            <a:ext cx="4292488" cy="276999"/>
          </a:xfrm>
          <a:prstGeom prst="rect">
            <a:avLst/>
          </a:prstGeom>
        </p:spPr>
        <p:txBody>
          <a:bodyPr wrap="square">
            <a:spAutoFit/>
          </a:bodyPr>
          <a:lstStyle/>
          <a:p>
            <a:r>
              <a:rPr lang="ja-JP" altLang="en-US" sz="1200" b="1" dirty="0" smtClean="0"/>
              <a:t>（参考）現行ビジョンにおける「産業」に関する取組みの</a:t>
            </a:r>
            <a:r>
              <a:rPr lang="ja-JP" altLang="en-US" sz="1200" b="1" dirty="0"/>
              <a:t>考え方</a:t>
            </a:r>
          </a:p>
        </p:txBody>
      </p:sp>
      <p:sp>
        <p:nvSpPr>
          <p:cNvPr id="64" name="正方形/長方形 63"/>
          <p:cNvSpPr/>
          <p:nvPr/>
        </p:nvSpPr>
        <p:spPr>
          <a:xfrm>
            <a:off x="4814973" y="1189906"/>
            <a:ext cx="4218552" cy="1261096"/>
          </a:xfrm>
          <a:prstGeom prst="rect">
            <a:avLst/>
          </a:prstGeom>
          <a:ln>
            <a:solidFill>
              <a:schemeClr val="tx1"/>
            </a:solidFill>
            <a:prstDash val="dash"/>
          </a:ln>
        </p:spPr>
        <p:txBody>
          <a:bodyPr wrap="square" tIns="72000" bIns="72000">
            <a:spAutoFit/>
          </a:bodyPr>
          <a:lstStyle/>
          <a:p>
            <a:pPr marL="180000" indent="-180000">
              <a:lnSpc>
                <a:spcPts val="1200"/>
              </a:lnSpc>
              <a:spcBef>
                <a:spcPts val="600"/>
              </a:spcBef>
              <a:buFont typeface="Meiryo UI" panose="020B0604030504040204" pitchFamily="50" charset="-128"/>
              <a:buChar char="○"/>
            </a:pPr>
            <a:r>
              <a:rPr lang="ja-JP" altLang="en-US" sz="1100" dirty="0"/>
              <a:t>現行ビジョンで</a:t>
            </a:r>
            <a:r>
              <a:rPr lang="ja-JP" altLang="en-US" sz="1100" dirty="0" smtClean="0"/>
              <a:t>は、大阪自らが、副首都に必要な「機能面」、そして、それを支える「制度面」での取組みを進めることとしており、そうした機能面の取組みの１つとして「産業支援や研究開発の機能・体制強化」を位置付けている。</a:t>
            </a:r>
            <a:endParaRPr lang="en-US" altLang="ja-JP" sz="1100" dirty="0" smtClean="0"/>
          </a:p>
          <a:p>
            <a:pPr marL="180000" indent="-180000">
              <a:lnSpc>
                <a:spcPts val="1200"/>
              </a:lnSpc>
              <a:spcBef>
                <a:spcPts val="300"/>
              </a:spcBef>
              <a:buFont typeface="Meiryo UI" panose="020B0604030504040204" pitchFamily="50" charset="-128"/>
              <a:buChar char="○"/>
            </a:pPr>
            <a:r>
              <a:rPr lang="ja-JP" altLang="en-US" sz="1100" dirty="0" smtClean="0"/>
              <a:t>また、上記の大阪自らの取組みと並行して、「産業・技術力」、「資本力」、「人材力」という３つの要素から「経済成長面」の取組みを進めることとしている。</a:t>
            </a:r>
            <a:endParaRPr lang="en-US" altLang="ja-JP" sz="1100" dirty="0" smtClean="0"/>
          </a:p>
        </p:txBody>
      </p:sp>
      <p:sp>
        <p:nvSpPr>
          <p:cNvPr id="65" name="右カーブ矢印 9">
            <a:extLst>
              <a:ext uri="{FF2B5EF4-FFF2-40B4-BE49-F238E27FC236}">
                <a16:creationId xmlns:a16="http://schemas.microsoft.com/office/drawing/2014/main" id="{37286606-5DA9-41BB-8DFA-678362A0D365}"/>
              </a:ext>
            </a:extLst>
          </p:cNvPr>
          <p:cNvSpPr/>
          <p:nvPr/>
        </p:nvSpPr>
        <p:spPr>
          <a:xfrm>
            <a:off x="7514542" y="3771285"/>
            <a:ext cx="182801" cy="396849"/>
          </a:xfrm>
          <a:prstGeom prst="curvedRightArrow">
            <a:avLst>
              <a:gd name="adj1" fmla="val 26406"/>
              <a:gd name="adj2" fmla="val 132564"/>
              <a:gd name="adj3" fmla="val 32707"/>
            </a:avLst>
          </a:prstGeom>
        </p:spPr>
        <p:style>
          <a:lnRef idx="0">
            <a:schemeClr val="accent2"/>
          </a:lnRef>
          <a:fillRef idx="3">
            <a:schemeClr val="accent2"/>
          </a:fillRef>
          <a:effectRef idx="3">
            <a:schemeClr val="accent2"/>
          </a:effectRef>
          <a:fontRef idx="minor">
            <a:schemeClr val="lt1"/>
          </a:fontRef>
        </p:style>
        <p:txBody>
          <a:bodyPr lIns="105366" tIns="52683" rIns="105366" bIns="52683"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L 字 65">
            <a:extLst>
              <a:ext uri="{FF2B5EF4-FFF2-40B4-BE49-F238E27FC236}">
                <a16:creationId xmlns:a16="http://schemas.microsoft.com/office/drawing/2014/main" id="{7BAEACBC-9F8B-4955-A3D5-EF284729F52B}"/>
              </a:ext>
            </a:extLst>
          </p:cNvPr>
          <p:cNvSpPr/>
          <p:nvPr/>
        </p:nvSpPr>
        <p:spPr>
          <a:xfrm>
            <a:off x="4874290" y="2590340"/>
            <a:ext cx="3473167" cy="2880000"/>
          </a:xfrm>
          <a:prstGeom prst="corner">
            <a:avLst>
              <a:gd name="adj1" fmla="val 25657"/>
              <a:gd name="adj2" fmla="val 109519"/>
            </a:avLst>
          </a:prstGeom>
        </p:spPr>
        <p:style>
          <a:lnRef idx="1">
            <a:schemeClr val="accent5"/>
          </a:lnRef>
          <a:fillRef idx="2">
            <a:schemeClr val="accent5"/>
          </a:fillRef>
          <a:effectRef idx="1">
            <a:schemeClr val="accent5"/>
          </a:effectRef>
          <a:fontRef idx="minor">
            <a:schemeClr val="dk1"/>
          </a:fontRef>
        </p:style>
        <p:txBody>
          <a:bodyPr wrap="square" lIns="36000" tIns="36000" rIns="36000" bIns="36000" rtlCol="0" anchor="ctr" anchorCtr="0">
            <a:noAutofit/>
          </a:bodyPr>
          <a:lstStyle/>
          <a:p>
            <a:pPr algn="just"/>
            <a:endParaRPr lang="ja-JP" altLang="en-US" sz="1800" b="1"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a:extLst>
              <a:ext uri="{FF2B5EF4-FFF2-40B4-BE49-F238E27FC236}">
                <a16:creationId xmlns:a16="http://schemas.microsoft.com/office/drawing/2014/main" id="{C7A2A339-6DCE-4734-955C-BDD8D2306666}"/>
              </a:ext>
            </a:extLst>
          </p:cNvPr>
          <p:cNvSpPr/>
          <p:nvPr/>
        </p:nvSpPr>
        <p:spPr>
          <a:xfrm>
            <a:off x="4950215" y="2762931"/>
            <a:ext cx="2952000" cy="19440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vert="horz" wrap="square" lIns="72000" tIns="72000" rIns="0" bIns="36000" anchor="b" anchorCtr="0">
            <a:noAutofit/>
          </a:bodyPr>
          <a:lstStyle/>
          <a:p>
            <a:pPr marL="92075" indent="-92075">
              <a:lnSpc>
                <a:spcPts val="1200"/>
              </a:lnSpc>
            </a:pP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050" kern="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都市機能</a:t>
            </a: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a:t>
            </a:r>
            <a:r>
              <a:rPr lang="ja-JP" altLang="en-US" sz="1050" kern="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充実に</a:t>
            </a: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より成長を実現し、</a:t>
            </a:r>
            <a:endParaRPr lang="en-US" altLang="ja-JP"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92075" indent="-92075">
              <a:lnSpc>
                <a:spcPts val="1200"/>
              </a:lnSpc>
            </a:pPr>
            <a:r>
              <a:rPr lang="en-US" altLang="ja-JP" sz="1050" kern="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その果実を住民に還元</a:t>
            </a:r>
            <a:endParaRPr lang="en-US" altLang="ja-JP" sz="1050" kern="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spcBef>
                <a:spcPts val="200"/>
              </a:spcBef>
              <a:buFont typeface="Wingdings" panose="05000000000000000000" pitchFamily="2" charset="2"/>
              <a:buChar char="Ø"/>
            </a:pP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スマートシティ戦略の推進</a:t>
            </a:r>
            <a:endParaRPr lang="en-US" altLang="ja-JP"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都市インフラの充実</a:t>
            </a:r>
            <a:endParaRPr lang="en-US" altLang="ja-JP"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基盤的な公共機能の</a:t>
            </a: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高度化</a:t>
            </a:r>
            <a:endParaRPr lang="en-US" altLang="ja-JP"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規制改革</a:t>
            </a: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や特区による環境整備</a:t>
            </a:r>
            <a:endParaRPr lang="en-US" altLang="ja-JP"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産業支援や研究開発の機能・体制強化</a:t>
            </a:r>
            <a:endParaRPr lang="en-US" altLang="ja-JP"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人材育成環境の</a:t>
            </a: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充実</a:t>
            </a: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等</a:t>
            </a:r>
            <a:endParaRPr lang="en-US" altLang="ja-JP" sz="1050" kern="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spcBef>
                <a:spcPts val="300"/>
              </a:spcBef>
            </a:pP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 副首都の都市機能の充実を制度面で支える</a:t>
            </a:r>
            <a:endParaRPr lang="en-US" altLang="ja-JP"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200"/>
              </a:lnSpc>
              <a:buFont typeface="Wingdings" panose="05000000000000000000" pitchFamily="2" charset="2"/>
              <a:buChar char="Ø"/>
            </a:pP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副首都・大阪にふさわしい大都市制度への改革</a:t>
            </a:r>
            <a:endParaRPr lang="en-US" altLang="ja-JP"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200"/>
              </a:lnSpc>
              <a:buFont typeface="Wingdings" panose="05000000000000000000" pitchFamily="2" charset="2"/>
              <a:buChar char="Ø"/>
            </a:pP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広域機能の充実</a:t>
            </a:r>
          </a:p>
          <a:p>
            <a:pPr marL="171450" indent="-79375">
              <a:lnSpc>
                <a:spcPts val="1200"/>
              </a:lnSpc>
              <a:buFont typeface="Wingdings" panose="05000000000000000000" pitchFamily="2" charset="2"/>
              <a:buChar char="Ø"/>
            </a:pP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基礎自治機能の充実</a:t>
            </a:r>
            <a:endPar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8" name="正方形/長方形 67">
            <a:extLst>
              <a:ext uri="{FF2B5EF4-FFF2-40B4-BE49-F238E27FC236}">
                <a16:creationId xmlns:a16="http://schemas.microsoft.com/office/drawing/2014/main" id="{0E11CCE6-944E-4DE2-A867-3907DB8EB7F7}"/>
              </a:ext>
            </a:extLst>
          </p:cNvPr>
          <p:cNvSpPr/>
          <p:nvPr/>
        </p:nvSpPr>
        <p:spPr>
          <a:xfrm>
            <a:off x="4939436" y="4914201"/>
            <a:ext cx="3276000" cy="5040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lIns="72000" tIns="72000" rIns="36000" bIns="0" anchor="t" anchorCtr="0">
            <a:noAutofit/>
          </a:bodyPr>
          <a:lstStyle/>
          <a:p>
            <a:pPr algn="just">
              <a:lnSpc>
                <a:spcPts val="1100"/>
              </a:lnSpc>
            </a:pPr>
            <a:r>
              <a:rPr lang="ja-JP" altLang="en-US" sz="105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大阪自らの取組みを推進力にできるだけ早期に</a:t>
            </a:r>
            <a:endParaRPr lang="en-US" altLang="ja-JP" sz="105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100"/>
              </a:lnSpc>
            </a:pPr>
            <a:r>
              <a:rPr lang="en-US" altLang="ja-JP" sz="105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国が副首都の必要性を認識し、その取組みを支援</a:t>
            </a:r>
            <a:endParaRPr lang="en-US" altLang="ja-JP" sz="105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100"/>
              </a:lnSpc>
            </a:pPr>
            <a:r>
              <a:rPr lang="en-US" altLang="ja-JP" sz="105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する仕組みが実現されるよう国に働きかけを行う</a:t>
            </a:r>
            <a:endParaRPr lang="en-US" altLang="ja-JP" sz="1050" kern="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14000"/>
              </a:lnSpc>
              <a:spcBef>
                <a:spcPts val="300"/>
              </a:spcBef>
            </a:pPr>
            <a:endParaRPr lang="en-US" altLang="ja-JP" sz="1050" b="1" u="sng"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14000"/>
              </a:lnSpc>
              <a:spcBef>
                <a:spcPts val="300"/>
              </a:spcBef>
            </a:pPr>
            <a:endParaRPr lang="en-US" altLang="ja-JP" sz="1050" u="sng"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68">
            <a:extLst>
              <a:ext uri="{FF2B5EF4-FFF2-40B4-BE49-F238E27FC236}">
                <a16:creationId xmlns:a16="http://schemas.microsoft.com/office/drawing/2014/main" id="{8569A7FE-11D2-4A71-8E69-A46D781636C0}"/>
              </a:ext>
            </a:extLst>
          </p:cNvPr>
          <p:cNvSpPr/>
          <p:nvPr/>
        </p:nvSpPr>
        <p:spPr>
          <a:xfrm>
            <a:off x="8121713" y="2621959"/>
            <a:ext cx="255343" cy="2016000"/>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kern="1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副首都としての基盤を整える</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0" name="二等辺三角形 69">
            <a:extLst>
              <a:ext uri="{FF2B5EF4-FFF2-40B4-BE49-F238E27FC236}">
                <a16:creationId xmlns:a16="http://schemas.microsoft.com/office/drawing/2014/main" id="{7F301E85-D8E4-4C38-AB67-D4C61D0CD4F7}"/>
              </a:ext>
            </a:extLst>
          </p:cNvPr>
          <p:cNvSpPr/>
          <p:nvPr/>
        </p:nvSpPr>
        <p:spPr>
          <a:xfrm rot="5400000">
            <a:off x="7885153" y="3704812"/>
            <a:ext cx="288000" cy="108000"/>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二等辺三角形 70">
            <a:extLst>
              <a:ext uri="{FF2B5EF4-FFF2-40B4-BE49-F238E27FC236}">
                <a16:creationId xmlns:a16="http://schemas.microsoft.com/office/drawing/2014/main" id="{3C13D9E6-A6E2-45C8-B421-0B0D3A8A7C5E}"/>
              </a:ext>
            </a:extLst>
          </p:cNvPr>
          <p:cNvSpPr/>
          <p:nvPr/>
        </p:nvSpPr>
        <p:spPr>
          <a:xfrm rot="10800000">
            <a:off x="4959731" y="4773106"/>
            <a:ext cx="252000" cy="127264"/>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正方形/長方形 71">
            <a:extLst>
              <a:ext uri="{FF2B5EF4-FFF2-40B4-BE49-F238E27FC236}">
                <a16:creationId xmlns:a16="http://schemas.microsoft.com/office/drawing/2014/main" id="{EFFE7B43-E602-4FEE-821B-2D0031EBAA09}"/>
              </a:ext>
            </a:extLst>
          </p:cNvPr>
          <p:cNvSpPr/>
          <p:nvPr/>
        </p:nvSpPr>
        <p:spPr>
          <a:xfrm>
            <a:off x="5087761" y="4716241"/>
            <a:ext cx="2559096" cy="220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大阪自らの取組みを</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推進</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力に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に働きかけ</a:t>
            </a:r>
          </a:p>
        </p:txBody>
      </p:sp>
      <p:sp>
        <p:nvSpPr>
          <p:cNvPr id="73" name="二等辺三角形 72">
            <a:extLst>
              <a:ext uri="{FF2B5EF4-FFF2-40B4-BE49-F238E27FC236}">
                <a16:creationId xmlns:a16="http://schemas.microsoft.com/office/drawing/2014/main" id="{3C13D9E6-A6E2-45C8-B421-0B0D3A8A7C5E}"/>
              </a:ext>
            </a:extLst>
          </p:cNvPr>
          <p:cNvSpPr/>
          <p:nvPr/>
        </p:nvSpPr>
        <p:spPr>
          <a:xfrm rot="10800000">
            <a:off x="7479942" y="4760227"/>
            <a:ext cx="252000" cy="127264"/>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二等辺三角形 73">
            <a:extLst>
              <a:ext uri="{FF2B5EF4-FFF2-40B4-BE49-F238E27FC236}">
                <a16:creationId xmlns:a16="http://schemas.microsoft.com/office/drawing/2014/main" id="{7F301E85-D8E4-4C38-AB67-D4C61D0CD4F7}"/>
              </a:ext>
            </a:extLst>
          </p:cNvPr>
          <p:cNvSpPr/>
          <p:nvPr/>
        </p:nvSpPr>
        <p:spPr>
          <a:xfrm rot="5400000">
            <a:off x="8337628" y="3756328"/>
            <a:ext cx="288000" cy="108000"/>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a:extLst>
              <a:ext uri="{FF2B5EF4-FFF2-40B4-BE49-F238E27FC236}">
                <a16:creationId xmlns:a16="http://schemas.microsoft.com/office/drawing/2014/main" id="{8569A7FE-11D2-4A71-8E69-A46D781636C0}"/>
              </a:ext>
            </a:extLst>
          </p:cNvPr>
          <p:cNvSpPr/>
          <p:nvPr/>
        </p:nvSpPr>
        <p:spPr>
          <a:xfrm>
            <a:off x="8515928" y="2613099"/>
            <a:ext cx="216000" cy="2916000"/>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kern="100" dirty="0" smtClean="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副首都の確立</a:t>
            </a:r>
            <a:endParaRPr lang="en-US" altLang="ja-JP" sz="1050" b="1" kern="1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6" name="正方形/長方形 75"/>
          <p:cNvSpPr/>
          <p:nvPr/>
        </p:nvSpPr>
        <p:spPr>
          <a:xfrm>
            <a:off x="4922343" y="2651107"/>
            <a:ext cx="1332000" cy="161583"/>
          </a:xfrm>
          <a:prstGeom prst="rect">
            <a:avLst/>
          </a:prstGeom>
        </p:spPr>
        <p:style>
          <a:lnRef idx="1">
            <a:schemeClr val="dk1"/>
          </a:lnRef>
          <a:fillRef idx="2">
            <a:schemeClr val="dk1"/>
          </a:fillRef>
          <a:effectRef idx="1">
            <a:schemeClr val="dk1"/>
          </a:effectRef>
          <a:fontRef idx="minor">
            <a:schemeClr val="dk1"/>
          </a:fontRef>
        </p:style>
        <p:txBody>
          <a:bodyPr wrap="square" tIns="0" bIns="0">
            <a:spAutoFit/>
          </a:bodyPr>
          <a:lstStyle/>
          <a:p>
            <a:pPr algn="ctr"/>
            <a:r>
              <a:rPr lang="ja-JP" altLang="en-US" sz="1050" b="1" dirty="0" smtClean="0"/>
              <a:t>大阪自らの取組み</a:t>
            </a:r>
            <a:endParaRPr lang="ja-JP" altLang="en-US" sz="1050" b="1" dirty="0"/>
          </a:p>
        </p:txBody>
      </p:sp>
      <p:sp>
        <p:nvSpPr>
          <p:cNvPr id="77" name="正方形/長方形 76"/>
          <p:cNvSpPr/>
          <p:nvPr/>
        </p:nvSpPr>
        <p:spPr>
          <a:xfrm>
            <a:off x="4758282" y="2367005"/>
            <a:ext cx="3692764" cy="288000"/>
          </a:xfrm>
          <a:prstGeom prst="rect">
            <a:avLst/>
          </a:prstGeom>
        </p:spPr>
        <p:txBody>
          <a:bodyPr wrap="square">
            <a:spAutoFit/>
          </a:bodyPr>
          <a:lstStyle/>
          <a:p>
            <a:r>
              <a:rPr lang="en-US" altLang="ja-JP" sz="1200" b="1" dirty="0" smtClean="0"/>
              <a:t>【</a:t>
            </a:r>
            <a:r>
              <a:rPr lang="ja-JP" altLang="en-US" sz="1200" b="1" dirty="0" smtClean="0"/>
              <a:t>イメージ図</a:t>
            </a:r>
            <a:r>
              <a:rPr lang="en-US" altLang="ja-JP" sz="1200" b="1" dirty="0" smtClean="0"/>
              <a:t>】</a:t>
            </a:r>
            <a:endParaRPr lang="ja-JP" altLang="en-US" sz="1200" b="1" dirty="0"/>
          </a:p>
        </p:txBody>
      </p:sp>
      <p:sp>
        <p:nvSpPr>
          <p:cNvPr id="78" name="正方形/長方形 77">
            <a:extLst>
              <a:ext uri="{FF2B5EF4-FFF2-40B4-BE49-F238E27FC236}">
                <a16:creationId xmlns:a16="http://schemas.microsoft.com/office/drawing/2014/main" id="{C7A2A339-6DCE-4734-955C-BDD8D2306666}"/>
              </a:ext>
            </a:extLst>
          </p:cNvPr>
          <p:cNvSpPr/>
          <p:nvPr/>
        </p:nvSpPr>
        <p:spPr>
          <a:xfrm>
            <a:off x="4871967" y="5650328"/>
            <a:ext cx="4202757" cy="9360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vert="horz" wrap="square" lIns="72000" tIns="72000" rIns="36000" bIns="72000" anchor="t" anchorCtr="0">
            <a:noAutofit/>
          </a:bodyPr>
          <a:lstStyle/>
          <a:p>
            <a:pPr marL="92075" indent="-92075">
              <a:lnSpc>
                <a:spcPts val="1200"/>
              </a:lnSpc>
            </a:pP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 万博や</a:t>
            </a:r>
            <a:r>
              <a:rPr lang="en-US" altLang="ja-JP"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IR</a:t>
            </a: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をインパクトに「産業・技術力」、「資本力」、「人材力」の３つの要素から課題と方向性を見出し、重点的な取組みを進める。</a:t>
            </a:r>
            <a:endParaRPr lang="en-US" altLang="ja-JP"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b="1" u="sng"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健康・長寿を基軸とした新たな価値の発信</a:t>
            </a:r>
            <a:endParaRPr lang="en-US" altLang="ja-JP" sz="1050" b="1" u="sng"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世界水準</a:t>
            </a: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の都市ブランドの確立</a:t>
            </a:r>
            <a:endParaRPr lang="en-US" altLang="ja-JP"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79375">
              <a:lnSpc>
                <a:spcPts val="1100"/>
              </a:lnSpc>
              <a:buFont typeface="Wingdings" panose="05000000000000000000" pitchFamily="2" charset="2"/>
              <a:buChar char="Ø"/>
            </a:pPr>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内外</a:t>
            </a:r>
            <a:r>
              <a:rPr lang="ja-JP" altLang="en-US"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から多様なプレーヤーが集い、活躍する場の創出</a:t>
            </a:r>
            <a:endParaRPr lang="en-US" altLang="ja-JP" sz="105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92075">
              <a:lnSpc>
                <a:spcPts val="1100"/>
              </a:lnSpc>
            </a:pPr>
            <a:r>
              <a:rPr lang="ja-JP" altLang="en-US" sz="1050" kern="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050" kern="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（グローバル人材の育成、民間活動の促進　など）</a:t>
            </a:r>
            <a:endParaRPr lang="en-US" altLang="ja-JP" sz="1050" kern="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9" name="二等辺三角形 78">
            <a:extLst>
              <a:ext uri="{FF2B5EF4-FFF2-40B4-BE49-F238E27FC236}">
                <a16:creationId xmlns:a16="http://schemas.microsoft.com/office/drawing/2014/main" id="{3C13D9E6-A6E2-45C8-B421-0B0D3A8A7C5E}"/>
              </a:ext>
            </a:extLst>
          </p:cNvPr>
          <p:cNvSpPr/>
          <p:nvPr/>
        </p:nvSpPr>
        <p:spPr>
          <a:xfrm rot="10800000">
            <a:off x="5013608" y="5513882"/>
            <a:ext cx="252000" cy="127264"/>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a:extLst>
              <a:ext uri="{FF2B5EF4-FFF2-40B4-BE49-F238E27FC236}">
                <a16:creationId xmlns:a16="http://schemas.microsoft.com/office/drawing/2014/main" id="{EFFE7B43-E602-4FEE-821B-2D0031EBAA09}"/>
              </a:ext>
            </a:extLst>
          </p:cNvPr>
          <p:cNvSpPr/>
          <p:nvPr/>
        </p:nvSpPr>
        <p:spPr>
          <a:xfrm>
            <a:off x="5171017" y="5476990"/>
            <a:ext cx="2559096" cy="220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機能面、制度面の取組みが経済成長を後押し</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二等辺三角形 80">
            <a:extLst>
              <a:ext uri="{FF2B5EF4-FFF2-40B4-BE49-F238E27FC236}">
                <a16:creationId xmlns:a16="http://schemas.microsoft.com/office/drawing/2014/main" id="{3C13D9E6-A6E2-45C8-B421-0B0D3A8A7C5E}"/>
              </a:ext>
            </a:extLst>
          </p:cNvPr>
          <p:cNvSpPr/>
          <p:nvPr/>
        </p:nvSpPr>
        <p:spPr>
          <a:xfrm rot="10800000">
            <a:off x="7566413" y="5515960"/>
            <a:ext cx="252000" cy="127264"/>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二等辺三角形 81">
            <a:extLst>
              <a:ext uri="{FF2B5EF4-FFF2-40B4-BE49-F238E27FC236}">
                <a16:creationId xmlns:a16="http://schemas.microsoft.com/office/drawing/2014/main" id="{7F301E85-D8E4-4C38-AB67-D4C61D0CD4F7}"/>
              </a:ext>
            </a:extLst>
          </p:cNvPr>
          <p:cNvSpPr/>
          <p:nvPr/>
        </p:nvSpPr>
        <p:spPr>
          <a:xfrm rot="5400000">
            <a:off x="8672931" y="3756328"/>
            <a:ext cx="288000" cy="108000"/>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角丸四角形 45"/>
          <p:cNvSpPr/>
          <p:nvPr/>
        </p:nvSpPr>
        <p:spPr>
          <a:xfrm>
            <a:off x="3100248" y="3216055"/>
            <a:ext cx="1783957" cy="518817"/>
          </a:xfrm>
          <a:prstGeom prst="roundRect">
            <a:avLst>
              <a:gd name="adj" fmla="val 9101"/>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marL="174625" indent="-174625"/>
            <a:r>
              <a:rPr kumimoji="1" lang="ja-JP" altLang="en-US" sz="1400" b="1" dirty="0" smtClean="0">
                <a:solidFill>
                  <a:schemeClr val="tx1"/>
                </a:solidFill>
              </a:rPr>
              <a:t>●</a:t>
            </a:r>
            <a:r>
              <a:rPr kumimoji="1" lang="ja-JP" altLang="en-US" sz="1400" b="1" u="sng" dirty="0" smtClean="0">
                <a:solidFill>
                  <a:schemeClr val="tx1"/>
                </a:solidFill>
              </a:rPr>
              <a:t>雇用の創出</a:t>
            </a:r>
            <a:endParaRPr kumimoji="1" lang="en-US" altLang="ja-JP" sz="1400" b="1" u="sng" dirty="0">
              <a:solidFill>
                <a:schemeClr val="tx1"/>
              </a:solidFill>
            </a:endParaRPr>
          </a:p>
        </p:txBody>
      </p:sp>
    </p:spTree>
    <p:extLst>
      <p:ext uri="{BB962C8B-B14F-4D97-AF65-F5344CB8AC3E}">
        <p14:creationId xmlns:p14="http://schemas.microsoft.com/office/powerpoint/2010/main" val="4009021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9630</Words>
  <Application>Microsoft Office PowerPoint</Application>
  <PresentationFormat>画面に合わせる (4:3)</PresentationFormat>
  <Paragraphs>541</Paragraphs>
  <Slides>29</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29</vt:i4>
      </vt:variant>
    </vt:vector>
  </HeadingPairs>
  <TitlesOfParts>
    <vt:vector size="40" baseType="lpstr">
      <vt:lpstr>BIZ UDPゴシック</vt:lpstr>
      <vt:lpstr>Meiryo UI</vt:lpstr>
      <vt:lpstr>ＭＳ Ｐゴシック</vt:lpstr>
      <vt:lpstr>UD デジタル 教科書体 NK-R</vt:lpstr>
      <vt:lpstr>メイリオ</vt:lpstr>
      <vt:lpstr>游ゴシック</vt:lpstr>
      <vt:lpstr>Arial</vt:lpstr>
      <vt:lpstr>Calibri</vt:lpstr>
      <vt:lpstr>Courier New</vt:lpstr>
      <vt:lpstr>Wingdings</vt:lpstr>
      <vt:lpstr>Office テーマ</vt:lpstr>
      <vt:lpstr>産業分科会について（前回のヒアリングをうけて）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2022-09-05T06:08:12Z</dcterms:modified>
</cp:coreProperties>
</file>