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12.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3"/>
  </p:notesMasterIdLst>
  <p:handoutMasterIdLst>
    <p:handoutMasterId r:id="rId34"/>
  </p:handoutMasterIdLst>
  <p:sldIdLst>
    <p:sldId id="141169325" r:id="rId2"/>
    <p:sldId id="141169324" r:id="rId3"/>
    <p:sldId id="141169357" r:id="rId4"/>
    <p:sldId id="141169354" r:id="rId5"/>
    <p:sldId id="141169342" r:id="rId6"/>
    <p:sldId id="141169341" r:id="rId7"/>
    <p:sldId id="141169339" r:id="rId8"/>
    <p:sldId id="141169327" r:id="rId9"/>
    <p:sldId id="141169351" r:id="rId10"/>
    <p:sldId id="141169371" r:id="rId11"/>
    <p:sldId id="141169372" r:id="rId12"/>
    <p:sldId id="141169373" r:id="rId13"/>
    <p:sldId id="141169348" r:id="rId14"/>
    <p:sldId id="141169338" r:id="rId15"/>
    <p:sldId id="141169329" r:id="rId16"/>
    <p:sldId id="141169328" r:id="rId17"/>
    <p:sldId id="141169368" r:id="rId18"/>
    <p:sldId id="141169344" r:id="rId19"/>
    <p:sldId id="141169369" r:id="rId20"/>
    <p:sldId id="141169358" r:id="rId21"/>
    <p:sldId id="141169345" r:id="rId22"/>
    <p:sldId id="141169347" r:id="rId23"/>
    <p:sldId id="141169332" r:id="rId24"/>
    <p:sldId id="141169360" r:id="rId25"/>
    <p:sldId id="141169356" r:id="rId26"/>
    <p:sldId id="141169346" r:id="rId27"/>
    <p:sldId id="141169333" r:id="rId28"/>
    <p:sldId id="141169370" r:id="rId29"/>
    <p:sldId id="141169336" r:id="rId30"/>
    <p:sldId id="141169343" r:id="rId31"/>
    <p:sldId id="141169337" r:id="rId3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3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2F528F"/>
    <a:srgbClr val="DAE3F3"/>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76" autoAdjust="0"/>
    <p:restoredTop sz="94660"/>
  </p:normalViewPr>
  <p:slideViewPr>
    <p:cSldViewPr snapToGrid="0">
      <p:cViewPr varScale="1">
        <p:scale>
          <a:sx n="73" d="100"/>
          <a:sy n="73" d="100"/>
        </p:scale>
        <p:origin x="1068" y="66"/>
      </p:cViewPr>
      <p:guideLst>
        <p:guide orient="horz" pos="2636"/>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7" tIns="45712" rIns="91427" bIns="45712" rtlCol="0"/>
          <a:lstStyle>
            <a:lvl1pPr algn="r">
              <a:defRPr sz="1200"/>
            </a:lvl1pPr>
          </a:lstStyle>
          <a:p>
            <a:fld id="{232AD951-7E19-4004-B83F-A7C7A1215E4B}" type="datetimeFigureOut">
              <a:rPr kumimoji="1" lang="ja-JP" altLang="en-US" smtClean="0"/>
              <a:t>2022/6/15</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7" tIns="45712" rIns="91427" bIns="45712"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0" tIns="45771" rIns="91540" bIns="45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0" tIns="45771" rIns="91540" bIns="45771" rtlCol="0"/>
          <a:lstStyle>
            <a:lvl1pPr algn="r">
              <a:defRPr sz="1200"/>
            </a:lvl1pPr>
          </a:lstStyle>
          <a:p>
            <a:fld id="{AFD2E2CB-6C4B-4969-8D8B-067DE241F3A1}" type="datetimeFigureOut">
              <a:rPr kumimoji="1" lang="ja-JP" altLang="en-US" smtClean="0"/>
              <a:t>2022/6/15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40" tIns="45771" rIns="91540" bIns="45771"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1540" tIns="45771" rIns="91540"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0" tIns="45771" rIns="91540" bIns="45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0" tIns="45771" rIns="91540" bIns="45771"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8124E97-5568-4A41-AC39-0561D579B6A2}" type="datetime1">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59087-9A3B-474F-8D7F-A1D7419D649C}" type="datetime1">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D8F283-85FE-4084-8D0A-AFDD25C0956F}" type="datetime1">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40CEFB-C623-4A42-ABDC-513772BC7BB7}" type="datetime1">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AE513D9-DBCE-4095-AA9A-0D25F74F894F}" type="datetime1">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A20953-3ECA-4A73-AC62-4A9462296F00}" type="datetime1">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DD7526-F5C8-433A-97EA-8BB43DBA0129}" type="datetime1">
              <a:rPr kumimoji="1" lang="ja-JP" altLang="en-US" smtClean="0"/>
              <a:t>2022/6/15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66EC4C-F47D-4570-970E-A753B03C0460}" type="datetime1">
              <a:rPr kumimoji="1" lang="ja-JP" altLang="en-US" smtClean="0"/>
              <a:t>2022/6/15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E9FE5-F286-40EB-8196-DE03DAE7641C}" type="datetime1">
              <a:rPr kumimoji="1" lang="ja-JP" altLang="en-US" smtClean="0"/>
              <a:t>2022/6/15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3B5C7B-94B8-4512-A8DC-89BA60588808}" type="datetime1">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CD5D7A-7048-4131-B4B3-F2DB94365744}" type="datetime1">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CF5B1-EE2A-4EB1-93E5-50579A4E79BD}" type="datetime1">
              <a:rPr kumimoji="1" lang="ja-JP" altLang="en-US" smtClean="0"/>
              <a:t>2022/6/15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512535"/>
            <a:ext cx="8552329" cy="1304320"/>
          </a:xfrm>
        </p:spPr>
        <p:txBody>
          <a:bodyPr>
            <a:normAutofit/>
          </a:bodyPr>
          <a:lstStyle/>
          <a:p>
            <a:pPr>
              <a:lnSpc>
                <a:spcPts val="3500"/>
              </a:lnSpc>
              <a:spcBef>
                <a:spcPts val="12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これまでにいただいた意見</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（主に経済の動きに関連すること）</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854602"/>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155577" y="5023889"/>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3108960" y="404083"/>
            <a:ext cx="5927537"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.6.16</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交換会（産業分科会）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449671" y="949388"/>
            <a:ext cx="1310420"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a:t>
            </a:r>
            <a:r>
              <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endPar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0858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1663" y="561703"/>
            <a:ext cx="8647612" cy="596890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○大阪</a:t>
            </a:r>
            <a:r>
              <a:rPr lang="ja-JP" altLang="en-US" sz="1400" dirty="0"/>
              <a:t>のどこかの場所に住めば病院との連携もしっかりしていて、老人ホーム等に入らなくても自宅でそのまま暮らしていけるというようなことも</a:t>
            </a:r>
            <a:r>
              <a:rPr lang="en-US" altLang="ja-JP" sz="1400" dirty="0"/>
              <a:t>IT</a:t>
            </a:r>
            <a:r>
              <a:rPr lang="ja-JP" altLang="en-US" sz="1400" dirty="0"/>
              <a:t>化が進んでいけば可能になるのではないか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○外国</a:t>
            </a:r>
            <a:r>
              <a:rPr lang="ja-JP" altLang="en-US" sz="1400" dirty="0"/>
              <a:t>人材を考えるに当たっては、量だけでなく質を高める検討の必要性や、高度な技術を持った外国人材が仕事に就ける都市となっていくことが、大阪の都市魅力の向上にもつながるのではないか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○幸福度</a:t>
            </a:r>
            <a:r>
              <a:rPr lang="ja-JP" altLang="en-US" sz="1400" dirty="0"/>
              <a:t>についても重視していくべき。住みたい都市に選ばれると、企業も支店や研究所をつくろうとし、首都ほど地価も高くないので、企業にもメリットがあり、従業員も喜ぶ。さらに、そこで働けるなら就職したいと優秀な人材も集まるという好循環ができると聞く</a:t>
            </a:r>
            <a:r>
              <a:rPr lang="ja-JP" altLang="en-US" sz="1400" dirty="0" smtClean="0"/>
              <a:t>。</a:t>
            </a:r>
            <a:r>
              <a:rPr lang="ja-JP" altLang="en-US" sz="1400" dirty="0"/>
              <a:t>経済成長は経済成長で、一定程度は頑張る必要性はあるが、それに加え、東京にはない魅力ということで、</a:t>
            </a:r>
            <a:r>
              <a:rPr lang="ja-JP" altLang="en-US" sz="1400" dirty="0" smtClean="0"/>
              <a:t>住みたい</a:t>
            </a:r>
            <a:r>
              <a:rPr lang="ja-JP" altLang="en-US" sz="1400" dirty="0"/>
              <a:t>都市というのを大阪として考えてもよいのではないか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○住み</a:t>
            </a:r>
            <a:r>
              <a:rPr lang="ja-JP" altLang="en-US" sz="1400" dirty="0"/>
              <a:t>よい都市空間を含めて、大阪が魅力ある居住空間であり生活空間として仕事を営めるというメリットがないと、これから若い人を引き付け、さらに新しい働き方を導入して多様性の下に生産性を上げていくということが難しくなるので、そこは全部関連するような形で追及することが</a:t>
            </a:r>
            <a:r>
              <a:rPr lang="ja-JP" altLang="en-US" sz="1400" dirty="0" smtClean="0"/>
              <a:t>重要。</a:t>
            </a:r>
            <a:endParaRPr lang="en-US" altLang="ja-JP" sz="1400" dirty="0" smtClean="0"/>
          </a:p>
          <a:p>
            <a:pPr marL="174625" indent="-174625">
              <a:lnSpc>
                <a:spcPts val="1600"/>
              </a:lnSpc>
              <a:spcBef>
                <a:spcPts val="1000"/>
              </a:spcBef>
            </a:pPr>
            <a:r>
              <a:rPr lang="ja-JP" altLang="en-US" sz="1400" dirty="0" smtClean="0"/>
              <a:t>○大阪の強みとして、卸・小売りがあり、大阪は非常にきらりと光る企業が多い。そういうことを宣伝・アピールすることも、働きたい企業、まちづくり、産業を育成するという意味でも非常に重要。</a:t>
            </a:r>
            <a:endParaRPr lang="en-US" altLang="ja-JP" sz="1400" dirty="0" smtClean="0"/>
          </a:p>
          <a:p>
            <a:pPr marL="174625" indent="-174625">
              <a:lnSpc>
                <a:spcPts val="1600"/>
              </a:lnSpc>
              <a:spcBef>
                <a:spcPts val="1000"/>
              </a:spcBef>
            </a:pPr>
            <a:r>
              <a:rPr lang="ja-JP" altLang="en-US" sz="1400" dirty="0"/>
              <a:t>○短期的に直接的な利益だけを求めるのではなく、長期的視点が必要。まちの価値が上がることにより、自分やその周辺の利益が上昇していくという考え方が今後重要となる</a:t>
            </a:r>
            <a:r>
              <a:rPr lang="ja-JP" altLang="en-US" sz="1400" dirty="0" smtClean="0"/>
              <a:t>。</a:t>
            </a:r>
            <a:endParaRPr lang="ja-JP" altLang="en-US" sz="1400" dirty="0"/>
          </a:p>
          <a:p>
            <a:pPr marL="174625" indent="-174625">
              <a:lnSpc>
                <a:spcPts val="1600"/>
              </a:lnSpc>
              <a:spcBef>
                <a:spcPts val="1000"/>
              </a:spcBef>
            </a:pPr>
            <a:r>
              <a:rPr lang="ja-JP" altLang="en-US" sz="1400" dirty="0"/>
              <a:t>○今まで、都市計画は行政主導で行っていたが、民間が主導的に行い、行政が支援する方が経済的な観点からすると利益が上がる。行政が行ってきた部分を民間に開発・管理してもらうことで、行政は税金や地代として収入を得て、民間事業者は事業活動から利益を得ることができる良い循環が生まれる</a:t>
            </a:r>
            <a:r>
              <a:rPr lang="ja-JP" altLang="en-US" sz="1400" dirty="0" smtClean="0"/>
              <a:t>。</a:t>
            </a:r>
            <a:endParaRPr lang="ja-JP" altLang="en-US" sz="1400" dirty="0"/>
          </a:p>
          <a:p>
            <a:pPr marL="174625" indent="-174625">
              <a:lnSpc>
                <a:spcPts val="1600"/>
              </a:lnSpc>
              <a:spcBef>
                <a:spcPts val="1000"/>
              </a:spcBef>
            </a:pPr>
            <a:r>
              <a:rPr lang="ja-JP" altLang="en-US" sz="1400" dirty="0"/>
              <a:t>○世界で</a:t>
            </a:r>
            <a:r>
              <a:rPr lang="en-US" altLang="ja-JP" sz="1400" dirty="0" err="1"/>
              <a:t>MaaS</a:t>
            </a:r>
            <a:r>
              <a:rPr lang="ja-JP" altLang="en-US" sz="1400" dirty="0"/>
              <a:t>の取組みが進んでいるが、鉄道事業者が違っても一定の料金で利用できるようなシステムがあれば、公共交通を利用する人が増え、車の利用者が減り、環境にやさしいまちとなるため、大阪で先進的に行えれば</a:t>
            </a:r>
            <a:r>
              <a:rPr lang="ja-JP" altLang="en-US" sz="1400" dirty="0" smtClean="0"/>
              <a:t>よい</a:t>
            </a:r>
            <a:r>
              <a:rPr lang="ja-JP" altLang="en-US" sz="1400" dirty="0"/>
              <a:t>。</a:t>
            </a:r>
          </a:p>
          <a:p>
            <a:pPr marL="174625" indent="-174625">
              <a:lnSpc>
                <a:spcPts val="1600"/>
              </a:lnSpc>
              <a:spcBef>
                <a:spcPts val="1000"/>
              </a:spcBef>
            </a:pPr>
            <a:r>
              <a:rPr lang="ja-JP" altLang="en-US" sz="1400" dirty="0"/>
              <a:t>○データは市民のものであり、オプトイン社会が重要。データは医療改革やカーボンニュートラルにも繋がっていく。データに基づいて、自分も地域も幸せになり、産業政策にもつながり、回りまわって日本全体の健康にも大きく貢献できるような拠点が大阪にできればよい。データが集まれば、企業や研究者も集まってくる</a:t>
            </a:r>
            <a:r>
              <a:rPr lang="ja-JP" altLang="en-US" sz="1400" dirty="0" smtClean="0"/>
              <a:t>。</a:t>
            </a:r>
            <a:endParaRPr lang="ja-JP" altLang="en-US"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a:t>
            </a:r>
            <a:r>
              <a:rPr lang="ja-JP" altLang="en-US" sz="2000" b="1" kern="0" dirty="0">
                <a:solidFill>
                  <a:srgbClr val="000000"/>
                </a:solidFill>
                <a:ea typeface="Meiryo UI" pitchFamily="50" charset="-128"/>
                <a:cs typeface="Meiryo UI" pitchFamily="50" charset="-128"/>
              </a:rPr>
              <a:t>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生産性・イノベーション</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　</a:t>
            </a:r>
            <a:r>
              <a:rPr lang="en-US" altLang="ja-JP" sz="1400" b="1" kern="0" dirty="0" smtClean="0">
                <a:solidFill>
                  <a:srgbClr val="000000"/>
                </a:solidFill>
                <a:latin typeface="+mj-lt"/>
                <a:ea typeface="Meiryo UI" pitchFamily="50" charset="-128"/>
                <a:cs typeface="Meiryo UI" pitchFamily="50" charset="-128"/>
              </a:rPr>
              <a:t>-</a:t>
            </a:r>
            <a:r>
              <a:rPr lang="ja-JP" altLang="en-US" sz="1400" b="1" kern="0" dirty="0" smtClean="0">
                <a:solidFill>
                  <a:srgbClr val="000000"/>
                </a:solidFill>
                <a:latin typeface="+mj-lt"/>
                <a:ea typeface="Meiryo UI" pitchFamily="50" charset="-128"/>
                <a:cs typeface="Meiryo UI" pitchFamily="50" charset="-128"/>
              </a:rPr>
              <a:t>　まちづくり　</a:t>
            </a:r>
            <a:r>
              <a:rPr lang="en-US" altLang="ja-JP" sz="1400" b="1" kern="0" dirty="0" smtClean="0">
                <a:solidFill>
                  <a:srgbClr val="000000"/>
                </a:solidFill>
                <a:latin typeface="+mj-lt"/>
                <a:ea typeface="Meiryo UI" pitchFamily="50" charset="-128"/>
                <a:cs typeface="Meiryo UI" pitchFamily="50" charset="-128"/>
              </a:rPr>
              <a:t>-</a:t>
            </a:r>
            <a:endParaRPr lang="en-US" altLang="ja-JP" sz="1400" b="1" kern="0" dirty="0">
              <a:solidFill>
                <a:srgbClr val="000000"/>
              </a:solidFill>
              <a:latin typeface="+mj-lt"/>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9</a:t>
            </a:fld>
            <a:endParaRPr kumimoji="1" lang="ja-JP" altLang="en-US" sz="1400" b="1" dirty="0"/>
          </a:p>
        </p:txBody>
      </p:sp>
    </p:spTree>
    <p:extLst>
      <p:ext uri="{BB962C8B-B14F-4D97-AF65-F5344CB8AC3E}">
        <p14:creationId xmlns:p14="http://schemas.microsoft.com/office/powerpoint/2010/main" val="3832605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1663" y="561702"/>
            <a:ext cx="8647612" cy="619931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○日本</a:t>
            </a:r>
            <a:r>
              <a:rPr lang="ja-JP" altLang="en-US" sz="1400" dirty="0"/>
              <a:t>は、本来正当に負担しなければならないコストすら負担させないことにより、変化しない方が快適だという環境をつくっている。弱者への個別ケアは必要であるが、仕組みを変えていくべき</a:t>
            </a:r>
            <a:r>
              <a:rPr lang="ja-JP" altLang="en-US" sz="1400" dirty="0" smtClean="0"/>
              <a:t>。</a:t>
            </a:r>
            <a:endParaRPr lang="ja-JP" altLang="en-US" sz="1400" dirty="0"/>
          </a:p>
          <a:p>
            <a:pPr marL="174625" indent="-174625">
              <a:lnSpc>
                <a:spcPts val="1600"/>
              </a:lnSpc>
              <a:spcBef>
                <a:spcPts val="1000"/>
              </a:spcBef>
            </a:pPr>
            <a:r>
              <a:rPr lang="ja-JP" altLang="en-US" sz="1400" dirty="0" smtClean="0"/>
              <a:t>○都市</a:t>
            </a:r>
            <a:r>
              <a:rPr lang="ja-JP" altLang="en-US" sz="1400" dirty="0"/>
              <a:t>の</a:t>
            </a:r>
            <a:r>
              <a:rPr lang="ja-JP" altLang="en-US" sz="1400" dirty="0" smtClean="0"/>
              <a:t>脱炭素化を</a:t>
            </a:r>
            <a:r>
              <a:rPr lang="ja-JP" altLang="en-US" sz="1400" dirty="0"/>
              <a:t>どう進めていくのか、脱炭素化することは経済にとっても大きなチャンスである</a:t>
            </a:r>
            <a:r>
              <a:rPr lang="ja-JP" altLang="en-US" sz="1400" dirty="0" smtClean="0"/>
              <a:t>。</a:t>
            </a:r>
            <a:endParaRPr lang="ja-JP" altLang="en-US" sz="1400" dirty="0"/>
          </a:p>
          <a:p>
            <a:pPr marL="174625" indent="-174625">
              <a:lnSpc>
                <a:spcPts val="1600"/>
              </a:lnSpc>
              <a:spcBef>
                <a:spcPts val="1000"/>
              </a:spcBef>
            </a:pPr>
            <a:r>
              <a:rPr lang="ja-JP" altLang="en-US" sz="1400" dirty="0" smtClean="0"/>
              <a:t>○デンマーク</a:t>
            </a:r>
            <a:r>
              <a:rPr lang="ja-JP" altLang="en-US" sz="1400" dirty="0"/>
              <a:t>のリファレンスモデルを取り上げたが、デンマークと日本では国民性が違うので、デンマークをコピーできないので、新しい日本人モデルをつくるべき</a:t>
            </a:r>
            <a:r>
              <a:rPr lang="ja-JP" altLang="en-US" sz="1400" dirty="0" smtClean="0"/>
              <a:t>。</a:t>
            </a:r>
            <a:endParaRPr lang="ja-JP" altLang="en-US" sz="1400" dirty="0"/>
          </a:p>
          <a:p>
            <a:pPr marL="174625" indent="-174625">
              <a:lnSpc>
                <a:spcPts val="1600"/>
              </a:lnSpc>
              <a:spcBef>
                <a:spcPts val="1000"/>
              </a:spcBef>
            </a:pPr>
            <a:r>
              <a:rPr lang="ja-JP" altLang="en-US" sz="1400" dirty="0" smtClean="0"/>
              <a:t>○製造業</a:t>
            </a:r>
            <a:r>
              <a:rPr lang="ja-JP" altLang="en-US" sz="1400" dirty="0"/>
              <a:t>を中心に蓄積された匠の技や暗黙知をデータ化、</a:t>
            </a:r>
            <a:r>
              <a:rPr lang="en-US" altLang="ja-JP" sz="1400" dirty="0"/>
              <a:t>AI</a:t>
            </a:r>
            <a:r>
              <a:rPr lang="ja-JP" altLang="en-US" sz="1400" dirty="0"/>
              <a:t>で分析し、イノベーションにつなげていく可能性が考えられる</a:t>
            </a:r>
            <a:r>
              <a:rPr lang="ja-JP" altLang="en-US" sz="1400" dirty="0" smtClean="0"/>
              <a:t>。</a:t>
            </a:r>
            <a:endParaRPr lang="ja-JP" altLang="en-US" sz="1400" dirty="0"/>
          </a:p>
          <a:p>
            <a:pPr marL="174625" indent="-174625">
              <a:lnSpc>
                <a:spcPts val="1400"/>
              </a:lnSpc>
              <a:spcBef>
                <a:spcPts val="1000"/>
              </a:spcBef>
            </a:pPr>
            <a:r>
              <a:rPr lang="ja-JP" altLang="en-US" sz="1400" dirty="0" smtClean="0"/>
              <a:t>○スマートシティ</a:t>
            </a:r>
            <a:r>
              <a:rPr lang="ja-JP" altLang="en-US" sz="1400" dirty="0"/>
              <a:t>の取組みは、何を主導に考えるかで大きく違う。インフラ主導型は</a:t>
            </a:r>
            <a:r>
              <a:rPr lang="ja-JP" altLang="en-US" sz="1400" dirty="0" smtClean="0"/>
              <a:t>バルセロナ、</a:t>
            </a:r>
            <a:r>
              <a:rPr lang="ja-JP" altLang="en-US" sz="1400" dirty="0"/>
              <a:t>人間主導型が会津。人間主導型では、生活圏というのが非常に重要になり、基礎自治体のエリアというのは、あまり意味をなさなくなってくる</a:t>
            </a:r>
            <a:r>
              <a:rPr lang="ja-JP" altLang="en-US" sz="1400" dirty="0" smtClean="0"/>
              <a:t>。</a:t>
            </a:r>
            <a:endParaRPr lang="en-US" altLang="ja-JP" sz="1400" dirty="0"/>
          </a:p>
          <a:p>
            <a:pPr marL="174625" indent="-174625">
              <a:lnSpc>
                <a:spcPts val="1400"/>
              </a:lnSpc>
              <a:spcBef>
                <a:spcPts val="1000"/>
              </a:spcBef>
            </a:pPr>
            <a:r>
              <a:rPr lang="ja-JP" altLang="en-US" sz="1400" dirty="0" smtClean="0"/>
              <a:t>○３</a:t>
            </a:r>
            <a:r>
              <a:rPr lang="ja-JP" altLang="en-US" sz="1400" dirty="0"/>
              <a:t>大都市圏の中で、大阪は、国土軸に乗ったような形で東西に沿って発展させるように投資されており、放射状に発展していないということが東海・中京圏と違う課題</a:t>
            </a:r>
            <a:r>
              <a:rPr lang="ja-JP" altLang="en-US" sz="1400" dirty="0" smtClean="0"/>
              <a:t>。</a:t>
            </a:r>
            <a:endParaRPr lang="en-US" altLang="ja-JP" sz="1400" dirty="0"/>
          </a:p>
          <a:p>
            <a:pPr marL="174625" indent="-174625">
              <a:lnSpc>
                <a:spcPts val="1400"/>
              </a:lnSpc>
              <a:spcBef>
                <a:spcPts val="1000"/>
              </a:spcBef>
            </a:pPr>
            <a:r>
              <a:rPr lang="ja-JP" altLang="en-US" sz="1400" dirty="0" smtClean="0"/>
              <a:t>○ヨーロッパ</a:t>
            </a:r>
            <a:r>
              <a:rPr lang="ja-JP" altLang="en-US" sz="1400" dirty="0"/>
              <a:t>の成長している産業政策では、データがあるところに企業誘致が進んでいる。日本でデータが集まっている大都市の産業拠点はなく、世界でもまだ成功している都市はなくいので、大阪を中心に大都市としてそういうことを行っていくと非常に特徴になる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○デジタル化</a:t>
            </a:r>
            <a:r>
              <a:rPr lang="ja-JP" altLang="en-US" sz="1400" dirty="0"/>
              <a:t>を推進すると、生産性を上げるための共通プラットフォームとなる。とりわけ、中小企業の取組みが遅れているので、逆に言えば、手を付ければ必ず実現できると思う。そうしたデジタル化の推進のうえに産業政策があり、その上にウェルビーイングがある。ウェルビーイングの世界を一番上位の概念に持っていくという考え方が必要</a:t>
            </a:r>
            <a:r>
              <a:rPr lang="ja-JP" altLang="en-US" sz="1400" dirty="0" smtClean="0"/>
              <a:t>。</a:t>
            </a:r>
            <a:endParaRPr lang="en-US" altLang="ja-JP" sz="1400" dirty="0"/>
          </a:p>
          <a:p>
            <a:pPr marL="174625" indent="-174625">
              <a:lnSpc>
                <a:spcPts val="1400"/>
              </a:lnSpc>
              <a:spcBef>
                <a:spcPts val="1000"/>
              </a:spcBef>
            </a:pPr>
            <a:r>
              <a:rPr lang="ja-JP" altLang="en-US" sz="1400" dirty="0" smtClean="0"/>
              <a:t>○イノベーション</a:t>
            </a:r>
            <a:r>
              <a:rPr lang="ja-JP" altLang="en-US" sz="1400" dirty="0"/>
              <a:t>を大きく育てていくうえで必要なのは、ネットワークやコミュニティ、金融などで、そういったものが東京と比べると少ない。面白いことを考えている人が、アイデアやプロセスを発信し、興味を持つ人とマッチングしていける場所が必要。魅力ある人と双方向につながる機会が生まれることが、個人にも企業にとっても新しい情報に触れられる、ネットワークが生れる機会になる。こういったプラットフォームを、グランフロントだけでなく、つくっていくことができ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○人</a:t>
            </a:r>
            <a:r>
              <a:rPr lang="ja-JP" altLang="en-US" sz="1400" dirty="0"/>
              <a:t>中心の都市空間にするためには、車のスペースを人のスペースに変えていく必要があり、御堂筋の全面歩行者化が実現すれば、大阪のシンボルロードとしてふさわしいものになるだけでなく、国内外からも注目される取組みとな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a:t>
            </a:r>
            <a:r>
              <a:rPr lang="ja-JP" altLang="en-US" sz="2000" b="1" kern="0" dirty="0">
                <a:solidFill>
                  <a:srgbClr val="000000"/>
                </a:solidFill>
                <a:ea typeface="Meiryo UI" pitchFamily="50" charset="-128"/>
                <a:cs typeface="Meiryo UI" pitchFamily="50" charset="-128"/>
              </a:rPr>
              <a:t>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生産性・イノベーション</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　</a:t>
            </a:r>
            <a:r>
              <a:rPr lang="en-US" altLang="ja-JP" sz="1400" b="1" kern="0" dirty="0" smtClean="0">
                <a:solidFill>
                  <a:srgbClr val="000000"/>
                </a:solidFill>
                <a:ea typeface="Meiryo UI" pitchFamily="50" charset="-128"/>
                <a:cs typeface="Meiryo UI" pitchFamily="50" charset="-128"/>
              </a:rPr>
              <a:t>-</a:t>
            </a:r>
            <a:r>
              <a:rPr lang="ja-JP" altLang="en-US" sz="1400" b="1" kern="0" dirty="0">
                <a:solidFill>
                  <a:srgbClr val="000000"/>
                </a:solidFill>
                <a:ea typeface="Meiryo UI" pitchFamily="50" charset="-128"/>
                <a:cs typeface="Meiryo UI" pitchFamily="50" charset="-128"/>
              </a:rPr>
              <a:t>　まちづくり　</a:t>
            </a:r>
            <a:r>
              <a:rPr lang="en-US" altLang="ja-JP" sz="1400" b="1" kern="0" dirty="0">
                <a:solidFill>
                  <a:srgbClr val="000000"/>
                </a:solidFill>
                <a:ea typeface="Meiryo UI" pitchFamily="50" charset="-128"/>
                <a:cs typeface="Meiryo UI" pitchFamily="50" charset="-128"/>
              </a:rPr>
              <a:t>-</a:t>
            </a: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10</a:t>
            </a:fld>
            <a:endParaRPr kumimoji="1" lang="ja-JP" altLang="en-US" sz="1400" b="1" dirty="0"/>
          </a:p>
        </p:txBody>
      </p:sp>
    </p:spTree>
    <p:extLst>
      <p:ext uri="{BB962C8B-B14F-4D97-AF65-F5344CB8AC3E}">
        <p14:creationId xmlns:p14="http://schemas.microsoft.com/office/powerpoint/2010/main" val="3995628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1663" y="561703"/>
            <a:ext cx="8647612" cy="596890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○都市</a:t>
            </a:r>
            <a:r>
              <a:rPr lang="ja-JP" altLang="en-US" sz="1400" dirty="0"/>
              <a:t>の脱炭素化はチャンスにもなる。例えば、都市としての総合ランキングは高い一方で環境分野のランキングが低いことについて、その課題を克服するような展開が望めたら、それはさらなる大阪の都市魅力向上につながる。どのように環境に配慮した都市づくりをしていくのかは、環境に留まらず、社会のあり方、地域のあり方、あるいは世代を超えた将来の持続可能性を議論する上でも外すことができない課題</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○経済的</a:t>
            </a:r>
            <a:r>
              <a:rPr lang="ja-JP" altLang="en-US" sz="1400" dirty="0"/>
              <a:t>な豊かさはもちろん重要だが、本体の我々人間の生活を犠牲にする必要性はない、むしろ犠牲にしてはいけないという考えが、特に若い人を中心に主流になってきているように思う。これまであまり重視してこなかった人々の生活の豊かさに積極的に目を向けても良い時代に来ているのではないか。そうすると、魅力的なまちというのは、言い換えると、住みたいまちともいえる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○大阪</a:t>
            </a:r>
            <a:r>
              <a:rPr lang="ja-JP" altLang="en-US" sz="1400" dirty="0"/>
              <a:t>の総体的な市民性というのは、一言で表せば「自立的」だということ。自分で決めて、自分で責任を取って、自分で判断していくということを、会話のベースも含め、そういう感覚で生活しているということ。このため、自分たちで決めるということを自治としてやってもいいん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○経済</a:t>
            </a:r>
            <a:r>
              <a:rPr lang="ja-JP" altLang="en-US" sz="1400" dirty="0"/>
              <a:t>規模において東京に追いつけ、追い越せという観点ではなく、大阪ならではの特性、特徴を明確にして、大阪を選んでもらえる都市にしていくというということが必要ではないか。また、住みたいと思えるような都市を形成していくことが大阪の魅力を高めるために必要。多くの人にとって住みたいと思えるまちをつくることで人が集まり、世界の都市における大阪の位置づけも高まり、引いては、経済的価値も高まっていく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○大阪市</a:t>
            </a:r>
            <a:r>
              <a:rPr lang="ja-JP" altLang="en-US" sz="1400" dirty="0"/>
              <a:t>の場合は、公共交通の利便性が非常によりという利点があるので、それを生かすという観点では、グリーンスローモビリティの先端都市にしていくというようなことも、大阪の魅力の一つとして実現可能なのではないか。また、今後高齢者が増加するので、未来医療国際拠点のような特徴が多くの人を惹きつけることができる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a:t>
            </a:r>
            <a:r>
              <a:rPr lang="ja-JP" altLang="en-US" sz="1400" dirty="0"/>
              <a:t>地域共生循環圏」という言葉があるが、例えば、エネルギーの地産地消も含め、地域でできることを地域で考えていくということで、そういった地域に対する思いやりというか、地域に暮らしていく人たちが地域のことに参加して責任を持って、そして経済を回していくという視点も必要ではないか</a:t>
            </a:r>
            <a:r>
              <a:rPr lang="ja-JP" altLang="en-US" sz="1400" dirty="0" smtClean="0"/>
              <a:t>。</a:t>
            </a:r>
            <a:endParaRPr lang="en-US" altLang="ja-JP" sz="1400" dirty="0"/>
          </a:p>
          <a:p>
            <a:pPr marL="174625" indent="-174625">
              <a:lnSpc>
                <a:spcPts val="1400"/>
              </a:lnSpc>
              <a:spcBef>
                <a:spcPts val="1000"/>
              </a:spcBef>
            </a:pP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a:t>
            </a:r>
            <a:r>
              <a:rPr lang="ja-JP" altLang="en-US" sz="2000" b="1" kern="0" dirty="0">
                <a:solidFill>
                  <a:srgbClr val="000000"/>
                </a:solidFill>
                <a:ea typeface="Meiryo UI" pitchFamily="50" charset="-128"/>
                <a:cs typeface="Meiryo UI" pitchFamily="50" charset="-128"/>
              </a:rPr>
              <a:t>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生産性・イノベーション</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　</a:t>
            </a:r>
            <a:r>
              <a:rPr lang="en-US" altLang="ja-JP" sz="1400" b="1" kern="0" dirty="0" smtClean="0">
                <a:solidFill>
                  <a:srgbClr val="000000"/>
                </a:solidFill>
                <a:ea typeface="Meiryo UI" pitchFamily="50" charset="-128"/>
                <a:cs typeface="Meiryo UI" pitchFamily="50" charset="-128"/>
              </a:rPr>
              <a:t>-</a:t>
            </a:r>
            <a:r>
              <a:rPr lang="ja-JP" altLang="en-US" sz="1400" b="1" kern="0" dirty="0">
                <a:solidFill>
                  <a:srgbClr val="000000"/>
                </a:solidFill>
                <a:ea typeface="Meiryo UI" pitchFamily="50" charset="-128"/>
                <a:cs typeface="Meiryo UI" pitchFamily="50" charset="-128"/>
              </a:rPr>
              <a:t>　まちづくり　</a:t>
            </a:r>
            <a:r>
              <a:rPr lang="en-US" altLang="ja-JP" sz="1400" b="1" kern="0" dirty="0">
                <a:solidFill>
                  <a:srgbClr val="000000"/>
                </a:solidFill>
                <a:ea typeface="Meiryo UI" pitchFamily="50" charset="-128"/>
                <a:cs typeface="Meiryo UI" pitchFamily="50" charset="-128"/>
              </a:rPr>
              <a:t>-</a:t>
            </a: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11</a:t>
            </a:fld>
            <a:endParaRPr kumimoji="1" lang="ja-JP" altLang="en-US" sz="1400" b="1" dirty="0"/>
          </a:p>
        </p:txBody>
      </p:sp>
    </p:spTree>
    <p:extLst>
      <p:ext uri="{BB962C8B-B14F-4D97-AF65-F5344CB8AC3E}">
        <p14:creationId xmlns:p14="http://schemas.microsoft.com/office/powerpoint/2010/main" val="3107895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78574"/>
            <a:ext cx="8647612" cy="614389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○環境</a:t>
            </a:r>
            <a:r>
              <a:rPr lang="ja-JP" altLang="en-US" sz="1400" dirty="0"/>
              <a:t>に配慮した社会への転換が既に世の中の潮流で、もはや環境に配慮しない産業は残らない。そうした中、環境産業を重点的に育てていくということをどこまで打ち出すかは議論が必要</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○今</a:t>
            </a:r>
            <a:r>
              <a:rPr lang="ja-JP" altLang="en-US" sz="1400" dirty="0"/>
              <a:t>、企業それぞれが環境対応しなければいけないということでやっているが、実際に個別の企業で対応するだけでなく、自社の上流</a:t>
            </a:r>
            <a:r>
              <a:rPr lang="ja-JP" altLang="en-US" sz="1400" dirty="0" smtClean="0"/>
              <a:t>の</a:t>
            </a:r>
            <a:r>
              <a:rPr lang="en-US" altLang="ja-JP" sz="1400" dirty="0" smtClean="0"/>
              <a:t>CO</a:t>
            </a:r>
            <a:r>
              <a:rPr lang="ja-JP" altLang="en-US" sz="1400" dirty="0" smtClean="0"/>
              <a:t>₂</a:t>
            </a:r>
            <a:r>
              <a:rPr lang="ja-JP" altLang="en-US" sz="1400" dirty="0"/>
              <a:t>の発生源や、自社の下流の発生源も含めて、自社が関わる産業の全体</a:t>
            </a:r>
            <a:r>
              <a:rPr lang="ja-JP" altLang="en-US" sz="1400" dirty="0" smtClean="0"/>
              <a:t>の</a:t>
            </a:r>
            <a:r>
              <a:rPr lang="en-US" altLang="ja-JP" sz="1400" dirty="0" smtClean="0"/>
              <a:t>CO</a:t>
            </a:r>
            <a:r>
              <a:rPr lang="ja-JP" altLang="en-US" sz="1400" dirty="0" smtClean="0"/>
              <a:t>₂</a:t>
            </a:r>
            <a:r>
              <a:rPr lang="ja-JP" altLang="en-US" sz="1400" dirty="0"/>
              <a:t>を減らさなければいけない。一企業だけではできないので、企業が全て横断で連携し、回収してリサイクルしていくみたいなことも含めると、サーキュラーエコノミーというのを産業全体で成し遂げていく必要があ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健康なまちづくりへのデータ活用については、センシティビティの高い医療データでは、本人にとってメリットがある形で共有し、そして地域でも活用できるようにするという順番で進めていくことが重要だが、国内ではまだ進んでいく環境ではない。スーパーシティ特区などを活用できれば取組みが進んでいくのではないか。</a:t>
            </a:r>
            <a:endParaRPr lang="en-US" altLang="ja-JP" sz="1400" dirty="0" smtClean="0"/>
          </a:p>
          <a:p>
            <a:pPr marL="174625" indent="-174625">
              <a:lnSpc>
                <a:spcPts val="1600"/>
              </a:lnSpc>
              <a:spcBef>
                <a:spcPts val="1000"/>
              </a:spcBef>
            </a:pPr>
            <a:r>
              <a:rPr lang="ja-JP" altLang="en-US" sz="1400" dirty="0" smtClean="0"/>
              <a:t>○オプトアウトで入るヘルスケアデータの利活用は、主に住民サービスが基礎になり、大阪の市民を対象として、行政が主体となってまちづくりと関連させて活かす。他方で、本人同意</a:t>
            </a:r>
            <a:r>
              <a:rPr lang="ja-JP" altLang="en-US" sz="1400" dirty="0"/>
              <a:t>の</a:t>
            </a:r>
            <a:r>
              <a:rPr lang="ja-JP" altLang="en-US" sz="1400" dirty="0" smtClean="0"/>
              <a:t>オプトインの場合、サービス提供者が大阪市内でも、受益者は他県や外国からの訪問者でもよい。医療ツーリズムと結びつけることもあり得る。どちらのイニシアチブで設計するかによって事業の方向性、主体、サービス提供の範囲が異なってくることを前提に生かし方を考えるべき。</a:t>
            </a:r>
            <a:endParaRPr lang="en-US" altLang="ja-JP" sz="1400" dirty="0"/>
          </a:p>
          <a:p>
            <a:pPr marL="174625" indent="-174625">
              <a:lnSpc>
                <a:spcPts val="1600"/>
              </a:lnSpc>
              <a:spcBef>
                <a:spcPts val="1000"/>
              </a:spcBef>
            </a:pPr>
            <a:r>
              <a:rPr lang="ja-JP" altLang="en-US" sz="1400" dirty="0" smtClean="0"/>
              <a:t>○健康</a:t>
            </a:r>
            <a:r>
              <a:rPr lang="ja-JP" altLang="en-US" sz="1400" dirty="0"/>
              <a:t>・医療関連産業の中でも健康な生活・まちづくり・経済基盤のレイヤーが大事である。日常生活のデータを取得し、薬や機器、サービスを組み合わせてパッケージ提供する形や、健康情報等を一元管理できるようなプラットフォームがあれば、より高付加価値化も図ることができるのではない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○今</a:t>
            </a:r>
            <a:r>
              <a:rPr lang="ja-JP" altLang="en-US" sz="1400" dirty="0"/>
              <a:t>までのまちは誰にとっても</a:t>
            </a:r>
            <a:r>
              <a:rPr lang="ja-JP" altLang="en-US" sz="1400" dirty="0" err="1"/>
              <a:t>そこそこ</a:t>
            </a:r>
            <a:r>
              <a:rPr lang="ja-JP" altLang="en-US" sz="1400" dirty="0"/>
              <a:t>住めるまちだったが、これからは個人、自分にとって住みやすいまちであることが重要。その原動力はデジタル。個人単位でのパーソナライズができれば高付加価値化につながり、まち全体で所得も稼げて、かつ住みやすいという魅力的なまちが出来上がるのではないか。そのためには健康医療は有力なコンテンツ</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産業構造を大胆に変えることは簡単ではなく、次に来るといわれている技術に乗る方法がある。デジタル技術の活用を念頭に、大阪の産業構造を構成するそれぞれの産業が、デジタル化の技術をどう当てはめて活用していけるかを考えることにより、産業構造が新しくなり、それが生産性につながって</a:t>
            </a:r>
            <a:r>
              <a:rPr lang="ja-JP" altLang="en-US" sz="1400" dirty="0" smtClean="0"/>
              <a:t>いくのではないか。</a:t>
            </a:r>
            <a:endParaRPr lang="en-US" altLang="ja-JP" sz="1400" dirty="0"/>
          </a:p>
          <a:p>
            <a:pPr marL="174625" indent="-174625">
              <a:lnSpc>
                <a:spcPts val="1600"/>
              </a:lnSpc>
              <a:spcBef>
                <a:spcPts val="1000"/>
              </a:spcBef>
            </a:pPr>
            <a:r>
              <a:rPr lang="ja-JP" altLang="en-US" sz="1400" dirty="0"/>
              <a:t>○大阪・関西万博は、「未来社会の実験場」として位置づけられているが、万博は通過点でしかないため、将来の技術をどう考えていくのかという大阪戦略の中に、グリーンや脱炭素といった視点も入れるべきであ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txBox="1">
            <a:spLocks/>
          </p:cNvSpPr>
          <p:nvPr/>
        </p:nvSpPr>
        <p:spPr>
          <a:xfrm>
            <a:off x="8477794" y="6530609"/>
            <a:ext cx="66620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sz="1400" b="1" smtClean="0"/>
              <a:pPr/>
              <a:t>12</a:t>
            </a:fld>
            <a:endParaRPr kumimoji="1" lang="ja-JP" altLang="en-US" sz="1400" b="1" dirty="0"/>
          </a:p>
        </p:txBody>
      </p:sp>
    </p:spTree>
    <p:extLst>
      <p:ext uri="{BB962C8B-B14F-4D97-AF65-F5344CB8AC3E}">
        <p14:creationId xmlns:p14="http://schemas.microsoft.com/office/powerpoint/2010/main" val="965097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42297"/>
            <a:ext cx="8647612" cy="6066319"/>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○デジタル</a:t>
            </a:r>
            <a:r>
              <a:rPr lang="ja-JP" altLang="en-US" sz="1400" dirty="0"/>
              <a:t>技術自体を開発することと何かをデジタル化することは区別して考えた方がいい。中小企業の生産現場はノウハウが俗人的に継承されているものがいっぱいある。それをデジタル化して継承したら莫大な価値につながる</a:t>
            </a:r>
            <a:r>
              <a:rPr lang="ja-JP" altLang="en-US" sz="1400" dirty="0" smtClean="0"/>
              <a:t>。</a:t>
            </a:r>
            <a:endParaRPr lang="en-US" altLang="ja-JP" sz="1400" dirty="0"/>
          </a:p>
          <a:p>
            <a:pPr marL="174625" indent="-174625">
              <a:lnSpc>
                <a:spcPts val="1600"/>
              </a:lnSpc>
              <a:spcBef>
                <a:spcPts val="1000"/>
              </a:spcBef>
            </a:pPr>
            <a:r>
              <a:rPr lang="ja-JP" altLang="en-US" sz="1400" dirty="0" smtClean="0"/>
              <a:t>○中</a:t>
            </a:r>
            <a:r>
              <a:rPr lang="ja-JP" altLang="en-US" sz="1400" dirty="0"/>
              <a:t>小企業の従業員のデジタルスキルなど、ベースを上げるという意味では、自己負担のない、給付を受けられるデジタルの講座というところを、大阪でも気楽に受けられるというような形にすることで、息の長い中小企業のデジタル化、</a:t>
            </a:r>
            <a:r>
              <a:rPr lang="en-US" altLang="ja-JP" sz="1400" dirty="0"/>
              <a:t>DX</a:t>
            </a:r>
            <a:r>
              <a:rPr lang="ja-JP" altLang="en-US" sz="1400" dirty="0"/>
              <a:t>化というのが進んでくる</a:t>
            </a:r>
            <a:r>
              <a:rPr lang="ja-JP" altLang="en-US" sz="1400" dirty="0" smtClean="0"/>
              <a:t>。</a:t>
            </a:r>
            <a:endParaRPr lang="en-US" altLang="ja-JP" sz="1400" dirty="0"/>
          </a:p>
          <a:p>
            <a:pPr marL="174625" indent="-174625">
              <a:lnSpc>
                <a:spcPts val="1600"/>
              </a:lnSpc>
              <a:spcBef>
                <a:spcPts val="1000"/>
              </a:spcBef>
            </a:pPr>
            <a:r>
              <a:rPr lang="ja-JP" altLang="en-US" sz="1400" dirty="0"/>
              <a:t>○デンマークをコピーすることは日本にはできないので、あくまでもいいところを学べばいい。日本人は個人で動く国民性ではなく、集団で動く国民性。それを変えない限りデンマークをコピーできない。日本人の特性のいいところを引き出すためにも、データ化し、そのデータを使って日本人ならこうできるという新しい日本人モデルをこの</a:t>
            </a:r>
            <a:r>
              <a:rPr lang="en-US" altLang="ja-JP" sz="1400" dirty="0"/>
              <a:t>DX</a:t>
            </a:r>
            <a:r>
              <a:rPr lang="ja-JP" altLang="en-US" sz="1400" dirty="0"/>
              <a:t>の時代につくるべき</a:t>
            </a:r>
            <a:r>
              <a:rPr lang="ja-JP" altLang="en-US" sz="1400" dirty="0" smtClean="0"/>
              <a:t>。</a:t>
            </a:r>
            <a:endParaRPr lang="en-US" altLang="ja-JP" sz="1400" dirty="0"/>
          </a:p>
          <a:p>
            <a:pPr marL="174625" indent="-174625">
              <a:lnSpc>
                <a:spcPts val="1600"/>
              </a:lnSpc>
              <a:spcBef>
                <a:spcPts val="1000"/>
              </a:spcBef>
            </a:pPr>
            <a:r>
              <a:rPr lang="ja-JP" altLang="en-US" sz="1400" dirty="0"/>
              <a:t>○グリーンとデジタル。日本は高度成長のときに</a:t>
            </a:r>
            <a:r>
              <a:rPr lang="ja-JP" altLang="en-US" sz="1400" dirty="0" smtClean="0"/>
              <a:t>この</a:t>
            </a:r>
            <a:r>
              <a:rPr lang="en-US" altLang="ja-JP" sz="1400" dirty="0" smtClean="0"/>
              <a:t>2</a:t>
            </a:r>
            <a:r>
              <a:rPr lang="ja-JP" altLang="en-US" sz="1400" dirty="0" err="1" smtClean="0"/>
              <a:t>つ</a:t>
            </a:r>
            <a:r>
              <a:rPr lang="ja-JP" altLang="en-US" sz="1400" dirty="0" err="1"/>
              <a:t>の</a:t>
            </a:r>
            <a:r>
              <a:rPr lang="ja-JP" altLang="en-US" sz="1400" dirty="0"/>
              <a:t>分野で、製造業中心だが、かなり対応してきた。</a:t>
            </a:r>
            <a:r>
              <a:rPr lang="ja-JP" altLang="en-US" sz="1400" dirty="0" smtClean="0"/>
              <a:t>第</a:t>
            </a:r>
            <a:r>
              <a:rPr lang="en-US" altLang="ja-JP" sz="1400" dirty="0" smtClean="0"/>
              <a:t>2</a:t>
            </a:r>
            <a:r>
              <a:rPr lang="ja-JP" altLang="en-US" sz="1400" dirty="0" smtClean="0"/>
              <a:t>次</a:t>
            </a:r>
            <a:r>
              <a:rPr lang="ja-JP" altLang="en-US" sz="1400" dirty="0"/>
              <a:t>産業、製造業中心の経済というのは政治にも影響を与えており、利益代表の構造が恐らく製造業中心になっている。そこがネックになって転換が進まないというの</a:t>
            </a:r>
            <a:r>
              <a:rPr lang="ja-JP" altLang="en-US" sz="1400" dirty="0" smtClean="0"/>
              <a:t>は</a:t>
            </a:r>
            <a:r>
              <a:rPr lang="en-US" altLang="ja-JP" sz="1400" dirty="0" smtClean="0"/>
              <a:t>1</a:t>
            </a:r>
            <a:r>
              <a:rPr lang="ja-JP" altLang="en-US" sz="1400" dirty="0" smtClean="0"/>
              <a:t>つ</a:t>
            </a:r>
            <a:r>
              <a:rPr lang="ja-JP" altLang="en-US" sz="1400" dirty="0"/>
              <a:t>あり得る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中小企業について、まだデジタル化を含めたフロンティアがかなり残されており、そこは成長の芽がある部分ではないか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今までの第２次産業の、あるいは製造業で培ってきた様々なノウハウを、グリーンやデジタルに結びつけていけるかどうか</a:t>
            </a:r>
            <a:r>
              <a:rPr lang="ja-JP" altLang="en-US" sz="1400" dirty="0" smtClean="0"/>
              <a:t>。匠の</a:t>
            </a:r>
            <a:r>
              <a:rPr lang="ja-JP" altLang="en-US" sz="1400" dirty="0"/>
              <a:t>技や暗黙知みたいなものが日本は製造業を中心に蓄積されているので、それをデータ化する、あるいは</a:t>
            </a:r>
            <a:r>
              <a:rPr lang="en-US" altLang="ja-JP" sz="1400" dirty="0"/>
              <a:t>AI</a:t>
            </a:r>
            <a:r>
              <a:rPr lang="ja-JP" altLang="en-US" sz="1400" dirty="0"/>
              <a:t>で分析する。それをイノベーションにつなげていくという可能性は考えられる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データが集まれば、データでいろいろなサービスをつくりたい企業も集まってくる。そうすれば世界的な研究者も集まるといったことが</a:t>
            </a:r>
            <a:r>
              <a:rPr lang="en-US" altLang="ja-JP" sz="1400" dirty="0"/>
              <a:t>DX</a:t>
            </a:r>
            <a:r>
              <a:rPr lang="ja-JP" altLang="en-US" sz="1400" dirty="0"/>
              <a:t>の根本中の根本で、データによる</a:t>
            </a:r>
            <a:r>
              <a:rPr lang="en-US" altLang="ja-JP" sz="1400" dirty="0"/>
              <a:t>DX</a:t>
            </a:r>
            <a:r>
              <a:rPr lang="ja-JP" altLang="en-US" sz="1400" dirty="0"/>
              <a:t>のトランスフォームが、エビデンスベースで今までのプロセスが正しかったのかが見直され、あるべきオープンイノベーションになる</a:t>
            </a:r>
            <a:r>
              <a:rPr lang="ja-JP" altLang="en-US" sz="1400" dirty="0" smtClean="0"/>
              <a:t>。</a:t>
            </a:r>
            <a:endParaRPr lang="en-US" altLang="ja-JP" sz="1400" dirty="0"/>
          </a:p>
          <a:p>
            <a:pPr marL="174625" indent="-174625">
              <a:lnSpc>
                <a:spcPts val="1600"/>
              </a:lnSpc>
              <a:spcBef>
                <a:spcPts val="1000"/>
              </a:spcBef>
            </a:pPr>
            <a:r>
              <a:rPr lang="ja-JP" altLang="en-US" sz="1400" dirty="0"/>
              <a:t>○実データを見ながら自分たちでサービスを考えることを学生時代から行っていくと、いろんなイノベーションが起きたり、これで事業ができるといえばスタートアップは生まれる。データを集めて地域で開放して、産業政策にも市民・住民のマインドセットチェンジにも貢献していくというのが地域</a:t>
            </a:r>
            <a:r>
              <a:rPr lang="en-US" altLang="ja-JP" sz="1400" dirty="0"/>
              <a:t>DX</a:t>
            </a:r>
            <a:r>
              <a:rPr lang="ja-JP" altLang="en-US" sz="1400" dirty="0"/>
              <a:t>でありスマートシティ</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a:t>
            </a:r>
            <a:r>
              <a:rPr lang="ja-JP" altLang="en-US" sz="2000" b="1" kern="0" dirty="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13</a:t>
            </a:fld>
            <a:endParaRPr kumimoji="1" lang="ja-JP" altLang="en-US" sz="1400" b="1" dirty="0"/>
          </a:p>
        </p:txBody>
      </p:sp>
    </p:spTree>
    <p:extLst>
      <p:ext uri="{BB962C8B-B14F-4D97-AF65-F5344CB8AC3E}">
        <p14:creationId xmlns:p14="http://schemas.microsoft.com/office/powerpoint/2010/main" val="1863705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56663"/>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○グリーン成長戦略の中で</a:t>
            </a:r>
            <a:r>
              <a:rPr lang="ja-JP" altLang="en-US" sz="1400" dirty="0" smtClean="0"/>
              <a:t>、</a:t>
            </a:r>
            <a:r>
              <a:rPr lang="en-US" altLang="ja-JP" sz="1400" dirty="0" smtClean="0"/>
              <a:t>1</a:t>
            </a:r>
            <a:r>
              <a:rPr lang="ja-JP" altLang="en-US" sz="1400" dirty="0" smtClean="0"/>
              <a:t>つ</a:t>
            </a:r>
            <a:r>
              <a:rPr lang="ja-JP" altLang="en-US" sz="1400" dirty="0"/>
              <a:t>成功の鍵になっているのは競争を促す経済的なインセンティブをどうつけていくのかということ。自分事というか、社会全体としてよくなるといった実感がなければ、環境にいいとか、美しい議論の中だけではなかなか実行に移ってこなかったのが、これまでの私たちの社会の１つの側面</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○都市</a:t>
            </a:r>
            <a:r>
              <a:rPr lang="ja-JP" altLang="en-US" sz="1400" dirty="0"/>
              <a:t>の脱炭素かをどう進めていくのか、脱炭素かすることは経済にとっても大きなチャンスである</a:t>
            </a:r>
            <a:r>
              <a:rPr lang="ja-JP" altLang="en-US" sz="1400" dirty="0" smtClean="0"/>
              <a:t>。</a:t>
            </a:r>
            <a:endParaRPr lang="ja-JP" altLang="en-US" sz="1400" dirty="0"/>
          </a:p>
          <a:p>
            <a:pPr marL="174625" indent="-174625">
              <a:lnSpc>
                <a:spcPts val="1600"/>
              </a:lnSpc>
              <a:spcBef>
                <a:spcPts val="1000"/>
              </a:spcBef>
            </a:pPr>
            <a:r>
              <a:rPr lang="ja-JP" altLang="en-US" sz="1400" dirty="0"/>
              <a:t>○デジタル化やグリーンの観点では、公共交通を見直すことも非常に重要。日本でも同じエリアであれば一定の料金を払えばどの公共交通機関も、一定の料金で利用できる</a:t>
            </a:r>
            <a:r>
              <a:rPr lang="en-US" altLang="ja-JP" sz="1400" dirty="0" err="1"/>
              <a:t>MaaS</a:t>
            </a:r>
            <a:r>
              <a:rPr lang="ja-JP" altLang="en-US" sz="1400" dirty="0"/>
              <a:t>のシステムがあれば、もっと公共交通を使う人も増える。車がさらに減っていくことで環境にも優しいまちになる</a:t>
            </a:r>
            <a:r>
              <a:rPr lang="ja-JP" altLang="en-US" sz="1400" dirty="0" smtClean="0"/>
              <a:t>。</a:t>
            </a:r>
            <a:endParaRPr lang="en-US" altLang="ja-JP" sz="1400" dirty="0"/>
          </a:p>
          <a:p>
            <a:pPr marL="174625" indent="-174625">
              <a:lnSpc>
                <a:spcPts val="1600"/>
              </a:lnSpc>
              <a:spcBef>
                <a:spcPts val="1000"/>
              </a:spcBef>
            </a:pPr>
            <a:r>
              <a:rPr lang="ja-JP" altLang="en-US" sz="1400" dirty="0"/>
              <a:t>○デジタル田園都市国家構想のモデルとしても、まずデータというものが日本には確立できていない。日本ではデータは誰のものかという結論すら出ていない。市民が地域のためにデータを使う、どこかの企業のためというと</a:t>
            </a:r>
            <a:r>
              <a:rPr lang="en-US" altLang="ja-JP" sz="1400" dirty="0"/>
              <a:t>GAFAM</a:t>
            </a:r>
            <a:r>
              <a:rPr lang="ja-JP" altLang="en-US" sz="1400" dirty="0"/>
              <a:t>になってしまうので駄目、あくまで地域のため。大阪のために、地域のために大阪府民・市民は全部データを使っていただく。そのデータは医療改革にもつながるし、当然カーボンニュートラルにもつながっていく</a:t>
            </a:r>
            <a:r>
              <a:rPr lang="ja-JP" altLang="en-US" sz="1400" dirty="0" smtClean="0"/>
              <a:t>。</a:t>
            </a:r>
            <a:endParaRPr lang="en-US" altLang="ja-JP" sz="1400" dirty="0"/>
          </a:p>
          <a:p>
            <a:pPr marL="174625" indent="-174625">
              <a:lnSpc>
                <a:spcPts val="1600"/>
              </a:lnSpc>
              <a:spcBef>
                <a:spcPts val="1000"/>
              </a:spcBef>
            </a:pPr>
            <a:r>
              <a:rPr lang="ja-JP" altLang="en-US" sz="1400" dirty="0"/>
              <a:t>○データは市民のものであるという点に立脚すると、オプトインという社会をつくらざるを得ない。オプトイン社会になると、自分事になっていくというのがマインドセットチェンジするときに一番重要。自分のデータを出したら、まずは自分にフィードバックされ、それが家族にフィードバックされ、この成功体験が地域のためになるということが理解できてきて、ヘルスケアデータが集まることによって創薬というもの</a:t>
            </a:r>
            <a:r>
              <a:rPr lang="ja-JP" altLang="en-US" sz="1400" dirty="0" smtClean="0"/>
              <a:t>に</a:t>
            </a:r>
            <a:r>
              <a:rPr lang="en-US" altLang="ja-JP" sz="1400" dirty="0" smtClean="0"/>
              <a:t>2</a:t>
            </a:r>
            <a:r>
              <a:rPr lang="ja-JP" altLang="en-US" sz="1400" dirty="0" smtClean="0"/>
              <a:t>次</a:t>
            </a:r>
            <a:r>
              <a:rPr lang="ja-JP" altLang="en-US" sz="1400" dirty="0"/>
              <a:t>利用でつながっていく。こんな都市が日本にはない</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今までのトップダウン型の考え方というのを改めるべき。日本はトップダウンで</a:t>
            </a:r>
            <a:r>
              <a:rPr lang="en-US" altLang="ja-JP" sz="1400" dirty="0"/>
              <a:t>IT</a:t>
            </a:r>
            <a:r>
              <a:rPr lang="ja-JP" altLang="en-US" sz="1400" dirty="0"/>
              <a:t>を導入してきた。結果、残念ながら平均的国民対応という形になる。市民も、行政というか地域のマネジメントに参加するタイプのオプトイン社会をつくり、その代わり自分や家族や地域がフィードバックされた優れたサービスを受ける。このモデルを進めることを提案す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スマートシティのモデルは、市民から入るか土地から入るか、人から入るかで考え方が大きく変わっていって、人から入ってくると、生活圏が非常に重要になっていって、基礎自治体のエリアというのはあまり意味をなさない。人の生活している範囲でデータを集めなければ、データの価値がない。生活圏でデータを集めて、そのデータによってどういうまちにしていくか。ヨーロッパで進んでいるのはデンマークというのが、非常にうまく都市機能までそれを反映させていると思うが、そういった市民主導型でいくべきではないか</a:t>
            </a:r>
            <a:r>
              <a:rPr lang="ja-JP" altLang="en-US" sz="1400" dirty="0" smtClean="0"/>
              <a:t>。</a:t>
            </a:r>
            <a:endParaRPr lang="en-US" altLang="ja-JP" sz="1400" dirty="0"/>
          </a:p>
        </p:txBody>
      </p:sp>
      <p:sp>
        <p:nvSpPr>
          <p:cNvPr id="5" name="正方形/長方形 4"/>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6"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14</a:t>
            </a:fld>
            <a:endParaRPr kumimoji="1" lang="ja-JP" altLang="en-US" sz="1400" b="1" dirty="0"/>
          </a:p>
        </p:txBody>
      </p:sp>
    </p:spTree>
    <p:extLst>
      <p:ext uri="{BB962C8B-B14F-4D97-AF65-F5344CB8AC3E}">
        <p14:creationId xmlns:p14="http://schemas.microsoft.com/office/powerpoint/2010/main" val="2936871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972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会津若松市はオプトイン型で、市民が地域のために自分のデータを使うというようなモデルを行っているが、そんなモデルが日本から、特に大阪のような大都市からこれをヨーロッパとかそういったところに向けて発信できると、大阪の新たなモデルというのができる</a:t>
            </a:r>
            <a:r>
              <a:rPr lang="ja-JP" altLang="en-US" sz="1400" dirty="0" smtClean="0"/>
              <a:t>。</a:t>
            </a:r>
            <a:endParaRPr lang="en-US" altLang="ja-JP" sz="1400" dirty="0"/>
          </a:p>
          <a:p>
            <a:pPr marL="174625" indent="-174625">
              <a:lnSpc>
                <a:spcPts val="1600"/>
              </a:lnSpc>
              <a:spcBef>
                <a:spcPts val="1000"/>
              </a:spcBef>
            </a:pPr>
            <a:r>
              <a:rPr lang="ja-JP" altLang="en-US" sz="1400" dirty="0"/>
              <a:t>○</a:t>
            </a:r>
            <a:r>
              <a:rPr lang="en-US" altLang="ja-JP" sz="1400" dirty="0"/>
              <a:t>GAFA</a:t>
            </a:r>
            <a:r>
              <a:rPr lang="ja-JP" altLang="en-US" sz="1400" dirty="0" err="1"/>
              <a:t>のような</a:t>
            </a:r>
            <a:r>
              <a:rPr lang="ja-JP" altLang="en-US" sz="1400" dirty="0"/>
              <a:t>企業プラットフォームではなく、地域全体のデータをまず集めて、やはりデータがあるところに企業誘致というのが進んでいる。技術が集まる目的を明確にしていく必要があり、これからの時代はデータが集まっているところに企業が集まるという形になっていく</a:t>
            </a:r>
            <a:r>
              <a:rPr lang="ja-JP" altLang="en-US" sz="1400" dirty="0" smtClean="0"/>
              <a:t>。</a:t>
            </a:r>
            <a:endParaRPr lang="en-US" altLang="ja-JP" sz="1400" dirty="0"/>
          </a:p>
          <a:p>
            <a:pPr marL="174625" indent="-174625">
              <a:lnSpc>
                <a:spcPts val="1600"/>
              </a:lnSpc>
              <a:spcBef>
                <a:spcPts val="1000"/>
              </a:spcBef>
            </a:pPr>
            <a:r>
              <a:rPr lang="ja-JP" altLang="en-US" sz="1400" dirty="0"/>
              <a:t>○市民が中心になると、行政区はあまり意味をなさない。生活圏でデータを集めないとディープデータは集まらない。こういう考え方で大阪府市全体をどういうふうに生活圏としてエリアにしていき、その地域エリアごとにデジタルによってファクトベースのまちを、魅力をつくっていくかが重要になる</a:t>
            </a:r>
            <a:r>
              <a:rPr lang="ja-JP" altLang="en-US" sz="1400" dirty="0" smtClean="0"/>
              <a:t>。</a:t>
            </a:r>
            <a:endParaRPr lang="en-US" altLang="ja-JP" sz="1400" dirty="0"/>
          </a:p>
          <a:p>
            <a:pPr marL="174625" indent="-174625">
              <a:lnSpc>
                <a:spcPts val="1600"/>
              </a:lnSpc>
              <a:spcBef>
                <a:spcPts val="1000"/>
              </a:spcBef>
            </a:pPr>
            <a:r>
              <a:rPr lang="ja-JP" altLang="en-US" sz="1400" dirty="0"/>
              <a:t>○働き方の変化や環境問題への対応、東京一極集中の是正など、従来から議論されてきた内容、それらの議論の方向性は大きく変わっていない。変わったものといえば、やはりスピード</a:t>
            </a:r>
            <a:r>
              <a:rPr lang="ja-JP" altLang="en-US" sz="1400" dirty="0" smtClean="0"/>
              <a:t>。</a:t>
            </a:r>
            <a:endParaRPr lang="en-US" altLang="ja-JP" sz="1400" dirty="0"/>
          </a:p>
          <a:p>
            <a:pPr marL="174625" indent="-174625">
              <a:lnSpc>
                <a:spcPts val="1600"/>
              </a:lnSpc>
              <a:spcBef>
                <a:spcPts val="1000"/>
              </a:spcBef>
            </a:pPr>
            <a:r>
              <a:rPr lang="ja-JP" altLang="en-US" sz="1400" dirty="0"/>
              <a:t>○このコロナによって背中を押されたという面もある。会社経営における体制だったり、会議の形態だったり、そういった意思決定の迅速化がより実現するようになった</a:t>
            </a:r>
            <a:r>
              <a:rPr lang="ja-JP" altLang="en-US" sz="1400" dirty="0" smtClean="0"/>
              <a:t>。</a:t>
            </a:r>
            <a:endParaRPr lang="en-US" altLang="ja-JP" sz="1400" dirty="0"/>
          </a:p>
          <a:p>
            <a:pPr marL="174625" indent="-174625">
              <a:lnSpc>
                <a:spcPts val="1600"/>
              </a:lnSpc>
              <a:spcBef>
                <a:spcPts val="1000"/>
              </a:spcBef>
            </a:pPr>
            <a:r>
              <a:rPr lang="ja-JP" altLang="en-US" sz="1400" dirty="0"/>
              <a:t>○我々が扱うデータ自体も、どんどん高頻度化。しっかりとデータをベースに意思決定を行い、根拠を持って政策を決めていかないといけない</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関西は京都・大阪・神戸を中心として、非常に密接に経済、そして人流がつながっている。都市経済学だと都市雇用圏のような考え方。実際にそこに住んでいる人がどこに働きに出ているのか。大阪府市、もしくはそれを飛び越えて関西広域という形で人の流れを考えていく必要がある。高頻度のデータを使ってしっかりと足元の状況を確認しながら、大阪府市の今の立ち位置、そして将来の立ち位置を考えていく、これが基本的な検討の方向性にな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車ありきの生活ではなく、</a:t>
            </a:r>
            <a:r>
              <a:rPr lang="ja-JP" altLang="en-US" sz="1400" dirty="0" smtClean="0"/>
              <a:t>スローモビリティが</a:t>
            </a:r>
            <a:r>
              <a:rPr lang="ja-JP" altLang="en-US" sz="1400" dirty="0"/>
              <a:t>車に代わって大きな役割を果たす可能性。環境面からも、新しい交通手段として、</a:t>
            </a:r>
            <a:r>
              <a:rPr lang="ja-JP" altLang="en-US" sz="1400" dirty="0" smtClean="0"/>
              <a:t>グリーンスローモビリティの</a:t>
            </a:r>
            <a:r>
              <a:rPr lang="ja-JP" altLang="en-US" sz="1400" dirty="0"/>
              <a:t>普及が今後進んでいくのではないか。大阪市の場合、公共交通の利便性が非常によいという利点。</a:t>
            </a:r>
            <a:r>
              <a:rPr lang="ja-JP" altLang="en-US" sz="1400" dirty="0" smtClean="0"/>
              <a:t>グリーンスローモビリティの</a:t>
            </a:r>
            <a:r>
              <a:rPr lang="ja-JP" altLang="en-US" sz="1400" dirty="0"/>
              <a:t>先端都市にしていくということも、大阪の魅力の一つとして実現可能ではないか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15</a:t>
            </a:fld>
            <a:endParaRPr kumimoji="1" lang="ja-JP" altLang="en-US" sz="1400" b="1" dirty="0"/>
          </a:p>
        </p:txBody>
      </p:sp>
    </p:spTree>
    <p:extLst>
      <p:ext uri="{BB962C8B-B14F-4D97-AF65-F5344CB8AC3E}">
        <p14:creationId xmlns:p14="http://schemas.microsoft.com/office/powerpoint/2010/main" val="18682960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972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本当に都心での生活が重要なのか、必要なのか、快適なのかというようなことを、コロナ禍の中で考えるきっかけになった。会社に通勤する必要がなければ東京以外に住むという可能性もある。使い方によっては、オンラインは便利なツール。うまく活用していけば、今後、求められる居住地というのもさらに多様化していく可能性がある</a:t>
            </a:r>
            <a:r>
              <a:rPr lang="ja-JP" altLang="en-US" sz="1400" dirty="0" smtClean="0"/>
              <a:t>。</a:t>
            </a:r>
            <a:endParaRPr lang="en-US" altLang="ja-JP" sz="1400" dirty="0"/>
          </a:p>
          <a:p>
            <a:pPr marL="174625" indent="-174625">
              <a:lnSpc>
                <a:spcPts val="1600"/>
              </a:lnSpc>
              <a:spcBef>
                <a:spcPts val="1000"/>
              </a:spcBef>
            </a:pPr>
            <a:r>
              <a:rPr lang="ja-JP" altLang="en-US" sz="1400" dirty="0"/>
              <a:t>○リモートで働くということが人とか組織に非常に大きな変化をもたらしている。リモート雇用の中で一番変化していると言われているのが、自律走行的な仕事の仕方へのシフト</a:t>
            </a:r>
            <a:r>
              <a:rPr lang="ja-JP" altLang="en-US" sz="1400" dirty="0" smtClean="0"/>
              <a:t>。</a:t>
            </a:r>
            <a:endParaRPr lang="en-US" altLang="ja-JP" sz="1400" dirty="0"/>
          </a:p>
          <a:p>
            <a:pPr marL="174625" indent="-174625">
              <a:lnSpc>
                <a:spcPts val="1600"/>
              </a:lnSpc>
              <a:spcBef>
                <a:spcPts val="1000"/>
              </a:spcBef>
            </a:pPr>
            <a:r>
              <a:rPr lang="ja-JP" altLang="en-US" sz="1400" dirty="0"/>
              <a:t>○今までは、電話やメールで済んでいた仕事にオンラインが入ってきたことで、仕事の進め方についていけない人も出てきている。特にマネジメント層の</a:t>
            </a:r>
            <a:r>
              <a:rPr lang="en-US" altLang="ja-JP" sz="1400" dirty="0"/>
              <a:t>40</a:t>
            </a:r>
            <a:r>
              <a:rPr lang="ja-JP" altLang="en-US" sz="1400" dirty="0"/>
              <a:t>代後半、</a:t>
            </a:r>
            <a:r>
              <a:rPr lang="en-US" altLang="ja-JP" sz="1400" dirty="0"/>
              <a:t>50</a:t>
            </a:r>
            <a:r>
              <a:rPr lang="ja-JP" altLang="en-US" sz="1400" dirty="0"/>
              <a:t>代は、リアルの報・連・相がないと不安になってしまう方が多い。そこについていけないと、コミュニケーショントラブルもあるかもしれない</a:t>
            </a:r>
            <a:r>
              <a:rPr lang="ja-JP" altLang="en-US" sz="1400" dirty="0" smtClean="0"/>
              <a:t>。</a:t>
            </a:r>
            <a:endParaRPr lang="en-US" altLang="ja-JP" sz="1400" dirty="0"/>
          </a:p>
          <a:p>
            <a:pPr marL="174625" indent="-174625">
              <a:lnSpc>
                <a:spcPts val="1600"/>
              </a:lnSpc>
              <a:spcBef>
                <a:spcPts val="1000"/>
              </a:spcBef>
            </a:pPr>
            <a:r>
              <a:rPr lang="ja-JP" altLang="en-US" sz="1400" dirty="0"/>
              <a:t>○情報化の波がコロナを契機として画期的なスピードで実現。これまでも情報化のメリットは口では言っていたが、古い働き方をしている方にしみついた働き方を変えるのは非常に難しかった。ところがコロナを機にやり始めてしまった、せざるを得なかった</a:t>
            </a:r>
            <a:r>
              <a:rPr lang="ja-JP" altLang="en-US" sz="1400" dirty="0" smtClean="0"/>
              <a:t>。</a:t>
            </a:r>
            <a:r>
              <a:rPr lang="en-US" altLang="ja-JP" sz="1400" dirty="0" smtClean="0"/>
              <a:t>1</a:t>
            </a:r>
            <a:r>
              <a:rPr lang="ja-JP" altLang="en-US" sz="1400" dirty="0" smtClean="0"/>
              <a:t>回</a:t>
            </a:r>
            <a:r>
              <a:rPr lang="ja-JP" altLang="en-US" sz="1400" dirty="0"/>
              <a:t>経験してみると、その経験が非常にやはり説得力を増し、もはやデフォルトが切り替わった</a:t>
            </a:r>
            <a:r>
              <a:rPr lang="ja-JP" altLang="en-US" sz="1400" dirty="0" smtClean="0"/>
              <a:t>。</a:t>
            </a:r>
            <a:endParaRPr lang="en-US" altLang="ja-JP" sz="1400" dirty="0"/>
          </a:p>
          <a:p>
            <a:pPr marL="174625" indent="-174625">
              <a:lnSpc>
                <a:spcPts val="1600"/>
              </a:lnSpc>
              <a:spcBef>
                <a:spcPts val="1000"/>
              </a:spcBef>
            </a:pPr>
            <a:r>
              <a:rPr lang="ja-JP" altLang="en-US" sz="1400" dirty="0"/>
              <a:t>○オンライン化に当たって物理的基盤は欠かすことができない。オンライン化すると居場所が相対的に自由になるのは事実。情報基盤が整っている、生活の利便性がある、このあたりのバランスを考えて、快適な場所というものの在りかは変わったと言えるが、山奥の農山村の人口を増やすことにはつながらない</a:t>
            </a:r>
            <a:r>
              <a:rPr lang="ja-JP" altLang="en-US" sz="1400" dirty="0" smtClean="0"/>
              <a:t>。</a:t>
            </a:r>
            <a:endParaRPr lang="en-US" altLang="ja-JP" sz="1400" dirty="0"/>
          </a:p>
          <a:p>
            <a:pPr marL="174625" indent="-174625">
              <a:lnSpc>
                <a:spcPts val="1600"/>
              </a:lnSpc>
              <a:spcBef>
                <a:spcPts val="1000"/>
              </a:spcBef>
            </a:pPr>
            <a:r>
              <a:rPr lang="ja-JP" altLang="en-US" sz="1400" dirty="0"/>
              <a:t>○地域経営に使えるデータ、地域全体のディープデータをどうやって集めて地域経営に生かすか。大阪でも、府市全体のデータ、やはりファクトデータをベースに議論するべき</a:t>
            </a:r>
            <a:r>
              <a:rPr lang="ja-JP" altLang="en-US" sz="1400" dirty="0" smtClean="0"/>
              <a:t>。</a:t>
            </a:r>
            <a:endParaRPr lang="en-US" altLang="ja-JP" sz="1400" dirty="0"/>
          </a:p>
          <a:p>
            <a:pPr marL="174625" indent="-174625">
              <a:lnSpc>
                <a:spcPts val="1600"/>
              </a:lnSpc>
              <a:spcBef>
                <a:spcPts val="1000"/>
              </a:spcBef>
            </a:pPr>
            <a:r>
              <a:rPr lang="ja-JP" altLang="en-US" sz="1400" dirty="0" smtClean="0"/>
              <a:t>○市</a:t>
            </a:r>
            <a:r>
              <a:rPr lang="ja-JP" altLang="en-US" sz="1400" dirty="0"/>
              <a:t>民がオプトインするということは、どのように自分のデータを使って地域をよくするかという、市民のマインドセットチェンジにもつながる。市民の利便性を向上できるからこそ市民はオプトインしてくる。この関係性が非常に重要。一番上に府市、市民がいて、大阪という魅力をどんどん自分たちでつくり上げながら、自分たちが発信者にもなる関係をつくっていくことがスマートシティプロジェクト</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地域共生循環圏」という言葉があるが、例えば、エネルギーの地産地消も含め、地域でできることを地域で考えていくということで、そういった地域に対する思いやりというか、地域に暮らしていく人たちが地域のことに参加して責任を持って、そして経済を回していくという視点も必要ではないか</a:t>
            </a:r>
            <a:r>
              <a:rPr lang="ja-JP" altLang="en-US" sz="1400" dirty="0" smtClean="0"/>
              <a:t>。</a:t>
            </a:r>
            <a:endParaRPr lang="en-US" altLang="ja-JP" sz="1400" dirty="0"/>
          </a:p>
          <a:p>
            <a:pPr marL="174625" indent="-174625">
              <a:lnSpc>
                <a:spcPts val="1600"/>
              </a:lnSpc>
              <a:spcBef>
                <a:spcPts val="1000"/>
              </a:spcBef>
            </a:pP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16</a:t>
            </a:fld>
            <a:endParaRPr kumimoji="1" lang="ja-JP" altLang="en-US" sz="1400" b="1" dirty="0"/>
          </a:p>
        </p:txBody>
      </p:sp>
    </p:spTree>
    <p:extLst>
      <p:ext uri="{BB962C8B-B14F-4D97-AF65-F5344CB8AC3E}">
        <p14:creationId xmlns:p14="http://schemas.microsoft.com/office/powerpoint/2010/main" val="3090471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92428"/>
            <a:ext cx="8647612" cy="6185461"/>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○求職者</a:t>
            </a:r>
            <a:r>
              <a:rPr lang="ja-JP" altLang="en-US" sz="1400" dirty="0"/>
              <a:t>でマッチング困難なシニア・ミドル層の方であっても生きがいとやりがいを持てるようなマッチングにつなげていくというのが</a:t>
            </a:r>
            <a:r>
              <a:rPr lang="ja-JP" altLang="en-US" sz="1400" dirty="0" smtClean="0"/>
              <a:t>課題。</a:t>
            </a:r>
            <a:endParaRPr lang="en-US" altLang="ja-JP" sz="1400" dirty="0"/>
          </a:p>
          <a:p>
            <a:pPr marL="174625" indent="-174625">
              <a:lnSpc>
                <a:spcPts val="1600"/>
              </a:lnSpc>
              <a:spcBef>
                <a:spcPts val="1000"/>
              </a:spcBef>
            </a:pPr>
            <a:r>
              <a:rPr lang="ja-JP" altLang="en-US" sz="1400" dirty="0" smtClean="0"/>
              <a:t>○</a:t>
            </a:r>
            <a:r>
              <a:rPr lang="ja-JP" altLang="en-US" sz="1400" dirty="0"/>
              <a:t>生産性が低い企業が退出をしていない。生産性が低いので利益もない。それで経営もだんだん悪くなっていくが、それを理由とする賃下げなどにも労働者があまり抵抗せず企業に執着</a:t>
            </a:r>
            <a:r>
              <a:rPr lang="ja-JP" altLang="en-US" sz="1400" dirty="0" smtClean="0"/>
              <a:t>する。企業</a:t>
            </a:r>
            <a:r>
              <a:rPr lang="ja-JP" altLang="en-US" sz="1400" dirty="0"/>
              <a:t>も今の商売、事業に執着し、労働者も企業に執着するという形で、非常に固着性が強いことによって流動性が失われている</a:t>
            </a:r>
            <a:r>
              <a:rPr lang="ja-JP" altLang="en-US" sz="1400" dirty="0" smtClean="0"/>
              <a:t>。</a:t>
            </a:r>
            <a:endParaRPr lang="en-US" altLang="ja-JP" sz="1400" dirty="0" smtClean="0"/>
          </a:p>
          <a:p>
            <a:pPr marL="174625" indent="-174625">
              <a:lnSpc>
                <a:spcPts val="1600"/>
              </a:lnSpc>
              <a:spcBef>
                <a:spcPts val="1000"/>
              </a:spcBef>
            </a:pPr>
            <a:r>
              <a:rPr lang="ja-JP" altLang="en-US" sz="1400" dirty="0"/>
              <a:t>○制度的なものとして、いろんなものが企業を中継とするルートにくっつき過ぎている。年金、社会福祉、退職金という形で、何かあったときの保護や老後の設計などが企業にくっついてしまっている。企業を通じたルートで様々なサービスが提供されているので、これを辞めるとなると全部捨てて一から構築し直しになる。普通の労働者にとっては非常に心理的負担が重い</a:t>
            </a:r>
            <a:r>
              <a:rPr lang="ja-JP" altLang="en-US" sz="1400" dirty="0" smtClean="0"/>
              <a:t>。</a:t>
            </a:r>
            <a:endParaRPr lang="en-US" altLang="ja-JP" sz="1400" dirty="0"/>
          </a:p>
          <a:p>
            <a:pPr marL="174625" indent="-174625">
              <a:lnSpc>
                <a:spcPts val="1600"/>
              </a:lnSpc>
              <a:spcBef>
                <a:spcPts val="1000"/>
              </a:spcBef>
            </a:pPr>
            <a:r>
              <a:rPr lang="ja-JP" altLang="en-US" sz="1400" dirty="0" smtClean="0"/>
              <a:t>○企業</a:t>
            </a:r>
            <a:r>
              <a:rPr lang="ja-JP" altLang="en-US" sz="1400" dirty="0"/>
              <a:t>での</a:t>
            </a:r>
            <a:r>
              <a:rPr lang="en-US" altLang="ja-JP" sz="1400" dirty="0"/>
              <a:t>OJT</a:t>
            </a:r>
            <a:r>
              <a:rPr lang="ja-JP" altLang="en-US" sz="1400" dirty="0"/>
              <a:t>等で教えていくと企業からジャンプする教育機会が乏しくスキルセットを変える教育を受ける機会がないため、人材の流動性も下がる。また、労働者が持つスキルセットは、大学までで勉強した内容が主となるため、それ以降の革新的な成果が反映されず、企業の中でもイノベーションを起こす基礎にも資源にもなりにくい</a:t>
            </a:r>
            <a:r>
              <a:rPr lang="ja-JP" altLang="en-US" sz="1400" dirty="0" smtClean="0"/>
              <a:t>。</a:t>
            </a:r>
            <a:endParaRPr lang="ja-JP" altLang="en-US" sz="1400" dirty="0"/>
          </a:p>
          <a:p>
            <a:pPr marL="174625" indent="-174625">
              <a:lnSpc>
                <a:spcPts val="1600"/>
              </a:lnSpc>
              <a:spcBef>
                <a:spcPts val="1000"/>
              </a:spcBef>
            </a:pPr>
            <a:r>
              <a:rPr lang="ja-JP" altLang="en-US" sz="1400" dirty="0" smtClean="0"/>
              <a:t>○</a:t>
            </a:r>
            <a:r>
              <a:rPr lang="ja-JP" altLang="en-US" sz="1400" dirty="0"/>
              <a:t>この</a:t>
            </a:r>
            <a:r>
              <a:rPr lang="en-US" altLang="ja-JP" sz="1400" dirty="0"/>
              <a:t>20</a:t>
            </a:r>
            <a:r>
              <a:rPr lang="ja-JP" altLang="en-US" sz="1400" dirty="0"/>
              <a:t>年ぐらい、収入も上がらなければ物価も上がっていない。鎖国をしていれば、物価が上がらないというのは悪いことでは</a:t>
            </a:r>
            <a:r>
              <a:rPr lang="ja-JP" altLang="en-US" sz="1400" dirty="0" smtClean="0"/>
              <a:t>ないかも</a:t>
            </a:r>
            <a:r>
              <a:rPr lang="ja-JP" altLang="en-US" sz="1400" dirty="0"/>
              <a:t>しれないが、世界全体が上がっていく中で日本だけ上がらないとなると、当然収入も上がらないので優秀な人材が海外のほうに行くといった印象</a:t>
            </a:r>
            <a:r>
              <a:rPr lang="ja-JP" altLang="en-US" sz="1400" dirty="0" smtClean="0"/>
              <a:t>。</a:t>
            </a:r>
            <a:endParaRPr lang="en-US" altLang="ja-JP" sz="1400" dirty="0" smtClean="0"/>
          </a:p>
          <a:p>
            <a:pPr marL="174625" indent="-174625">
              <a:lnSpc>
                <a:spcPts val="1400"/>
              </a:lnSpc>
              <a:spcBef>
                <a:spcPts val="500"/>
              </a:spcBef>
            </a:pPr>
            <a:r>
              <a:rPr lang="ja-JP" altLang="en-US" sz="1400" dirty="0" smtClean="0"/>
              <a:t>○流動性</a:t>
            </a:r>
            <a:r>
              <a:rPr lang="ja-JP" altLang="en-US" sz="1400" dirty="0"/>
              <a:t>を高めることで、経済、産業自体が発展して、そこから新たな資金需要が生まれお金も世の中に回り、それがまわりまわって雇用や賃金等にも反映される</a:t>
            </a:r>
            <a:r>
              <a:rPr lang="ja-JP" altLang="en-US" sz="1400" dirty="0" smtClean="0"/>
              <a:t>。</a:t>
            </a:r>
            <a:endParaRPr lang="ja-JP" altLang="en-US" sz="1400" dirty="0"/>
          </a:p>
          <a:p>
            <a:pPr marL="174625" indent="-174625">
              <a:lnSpc>
                <a:spcPts val="1400"/>
              </a:lnSpc>
              <a:spcBef>
                <a:spcPts val="500"/>
              </a:spcBef>
            </a:pPr>
            <a:r>
              <a:rPr lang="ja-JP" altLang="en-US" sz="1400" dirty="0" smtClean="0"/>
              <a:t>○労働</a:t>
            </a:r>
            <a:r>
              <a:rPr lang="ja-JP" altLang="en-US" sz="1400" dirty="0"/>
              <a:t>市場を考えても、東京の一極集中のなかで流動性を行っても意味がなく、日本全体の流動性が日本全体の均衡的発展に寄与すると考える。地方からデジタル化を推進して、企業が地方にできるだけ分散をして雇用の機会をつくるというのがまず日本にとって必要</a:t>
            </a:r>
            <a:r>
              <a:rPr lang="ja-JP" altLang="en-US" sz="1400" dirty="0" smtClean="0"/>
              <a:t>。</a:t>
            </a:r>
            <a:endParaRPr lang="ja-JP" altLang="en-US" sz="1400" dirty="0"/>
          </a:p>
          <a:p>
            <a:pPr marL="174625" indent="-174625">
              <a:lnSpc>
                <a:spcPts val="1600"/>
              </a:lnSpc>
              <a:spcBef>
                <a:spcPts val="1000"/>
              </a:spcBef>
            </a:pPr>
            <a:r>
              <a:rPr lang="ja-JP" altLang="en-US" sz="1400" dirty="0" smtClean="0"/>
              <a:t>○</a:t>
            </a:r>
            <a:r>
              <a:rPr lang="ja-JP" altLang="en-US" sz="1400" dirty="0"/>
              <a:t>今の東京の一極集中の中の流動性だけやっても意味がない。日本全体の流動性をやっていく</a:t>
            </a:r>
            <a:r>
              <a:rPr lang="ja-JP" altLang="en-US" sz="1400" dirty="0" smtClean="0"/>
              <a:t>ことが</a:t>
            </a:r>
            <a:r>
              <a:rPr lang="ja-JP" altLang="en-US" sz="1400" dirty="0"/>
              <a:t>日本全体の均衡的</a:t>
            </a:r>
            <a:r>
              <a:rPr lang="ja-JP" altLang="en-US" sz="1400" dirty="0" smtClean="0"/>
              <a:t>発展に</a:t>
            </a:r>
            <a:r>
              <a:rPr lang="ja-JP" altLang="en-US" sz="1400" dirty="0"/>
              <a:t>必ず寄与する。地方からデジタル化を推進</a:t>
            </a:r>
            <a:r>
              <a:rPr lang="ja-JP" altLang="en-US" sz="1400" dirty="0" smtClean="0"/>
              <a:t>し、</a:t>
            </a:r>
            <a:r>
              <a:rPr lang="ja-JP" altLang="en-US" sz="1400" dirty="0"/>
              <a:t>企業が地方にできるだけ分散して雇用の機会を</a:t>
            </a:r>
            <a:r>
              <a:rPr lang="ja-JP" altLang="en-US" sz="1400" dirty="0" smtClean="0"/>
              <a:t>つくることが</a:t>
            </a:r>
            <a:r>
              <a:rPr lang="ja-JP" altLang="en-US" sz="1400" dirty="0"/>
              <a:t>まず日本にとって必要</a:t>
            </a:r>
            <a:r>
              <a:rPr lang="ja-JP" altLang="en-US" sz="1400" dirty="0" smtClean="0"/>
              <a:t>。</a:t>
            </a:r>
            <a:endParaRPr lang="en-US" altLang="ja-JP" sz="1400" dirty="0" smtClean="0"/>
          </a:p>
          <a:p>
            <a:pPr marL="174625" indent="-174625">
              <a:lnSpc>
                <a:spcPts val="1600"/>
              </a:lnSpc>
              <a:spcBef>
                <a:spcPts val="1000"/>
              </a:spcBef>
            </a:pPr>
            <a:r>
              <a:rPr lang="ja-JP" altLang="en-US" sz="1400" dirty="0"/>
              <a:t>○東京と地方の雇用の格差社会をつくった</a:t>
            </a:r>
            <a:r>
              <a:rPr lang="ja-JP" altLang="en-US" sz="1400" dirty="0" smtClean="0"/>
              <a:t>原因の一つに自治体</a:t>
            </a:r>
            <a:r>
              <a:rPr lang="ja-JP" altLang="en-US" sz="1400" dirty="0"/>
              <a:t>が</a:t>
            </a:r>
            <a:r>
              <a:rPr lang="ja-JP" altLang="en-US" sz="1400" dirty="0" smtClean="0"/>
              <a:t>ある。例えば</a:t>
            </a:r>
            <a:r>
              <a:rPr lang="ja-JP" altLang="en-US" sz="1400" dirty="0"/>
              <a:t>、会津に来たら大体</a:t>
            </a:r>
            <a:r>
              <a:rPr lang="en-US" altLang="ja-JP" sz="1400" dirty="0"/>
              <a:t>16</a:t>
            </a:r>
            <a:r>
              <a:rPr lang="ja-JP" altLang="en-US" sz="1400" dirty="0"/>
              <a:t>万から</a:t>
            </a:r>
            <a:r>
              <a:rPr lang="en-US" altLang="ja-JP" sz="1400" dirty="0"/>
              <a:t>18</a:t>
            </a:r>
            <a:r>
              <a:rPr lang="ja-JP" altLang="en-US" sz="1400" dirty="0"/>
              <a:t>万円で雇用が</a:t>
            </a:r>
            <a:r>
              <a:rPr lang="ja-JP" altLang="en-US" sz="1400" dirty="0" smtClean="0"/>
              <a:t>でき</a:t>
            </a:r>
            <a:r>
              <a:rPr lang="ja-JP" altLang="en-US" sz="1400" dirty="0"/>
              <a:t>る</a:t>
            </a:r>
            <a:r>
              <a:rPr lang="ja-JP" altLang="en-US" sz="1400" dirty="0" smtClean="0"/>
              <a:t>と</a:t>
            </a:r>
            <a:r>
              <a:rPr lang="ja-JP" altLang="en-US" sz="1400" dirty="0"/>
              <a:t>いうセールスをしている。給与を決めるのは</a:t>
            </a:r>
            <a:r>
              <a:rPr lang="ja-JP" altLang="en-US" sz="1400" dirty="0" smtClean="0"/>
              <a:t>自治体</a:t>
            </a:r>
            <a:r>
              <a:rPr lang="ja-JP" altLang="en-US" sz="1400" dirty="0"/>
              <a:t>ではなく</a:t>
            </a:r>
            <a:r>
              <a:rPr lang="ja-JP" altLang="en-US" sz="1400" dirty="0" smtClean="0"/>
              <a:t>、民間。なぜ会津の人材の</a:t>
            </a:r>
            <a:r>
              <a:rPr lang="ja-JP" altLang="en-US" sz="1400" dirty="0"/>
              <a:t>安売りを東京の本社に</a:t>
            </a:r>
            <a:r>
              <a:rPr lang="ja-JP" altLang="en-US" sz="1400" dirty="0" smtClean="0"/>
              <a:t>行ってするのか。</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３　</a:t>
            </a:r>
            <a:r>
              <a:rPr lang="ja-JP" altLang="en-US" sz="2000" b="1" kern="0" dirty="0" smtClean="0">
                <a:solidFill>
                  <a:srgbClr val="000000"/>
                </a:solidFill>
                <a:ea typeface="Meiryo UI" pitchFamily="50" charset="-128"/>
                <a:cs typeface="Meiryo UI" pitchFamily="50" charset="-128"/>
              </a:rPr>
              <a:t>雇用の流動性）</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17</a:t>
            </a:fld>
            <a:endParaRPr kumimoji="1" lang="ja-JP" altLang="en-US" sz="1400" b="1" dirty="0"/>
          </a:p>
        </p:txBody>
      </p:sp>
    </p:spTree>
    <p:extLst>
      <p:ext uri="{BB962C8B-B14F-4D97-AF65-F5344CB8AC3E}">
        <p14:creationId xmlns:p14="http://schemas.microsoft.com/office/powerpoint/2010/main" val="3764825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06282"/>
            <a:ext cx="8647612" cy="6087291"/>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若い人が大企業を辞めるということが今すごく増えている。昇進が遅い</a:t>
            </a:r>
            <a:r>
              <a:rPr lang="ja-JP" altLang="en-US" sz="1400" dirty="0" smtClean="0"/>
              <a:t>とか、若い</a:t>
            </a:r>
            <a:r>
              <a:rPr lang="ja-JP" altLang="en-US" sz="1400" dirty="0"/>
              <a:t>からということ</a:t>
            </a:r>
            <a:r>
              <a:rPr lang="ja-JP" altLang="en-US" sz="1400" dirty="0" smtClean="0"/>
              <a:t>でなかなか</a:t>
            </a:r>
            <a:r>
              <a:rPr lang="ja-JP" altLang="en-US" sz="1400" dirty="0"/>
              <a:t>チャレンジさせてもらえない環境。もっと自分ができることが実現できる機関に移ろうということで転職していく。この人材の高いパフォーマンスを企業が生かし切れていない、ミスマッチが起きているということが生産性が落ちるということにつながっていく</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○就職</a:t>
            </a:r>
            <a:r>
              <a:rPr lang="ja-JP" altLang="en-US" sz="1400" dirty="0"/>
              <a:t>時に関東へ学生が流出する傾向があるが、全ての学生が収入や雇用機会を重視して関東に出ていきたいわけではなく、地元志向が強いが、地元に就職先がないという声がある</a:t>
            </a:r>
            <a:r>
              <a:rPr lang="ja-JP" altLang="en-US" sz="1400" dirty="0" smtClean="0"/>
              <a:t>。</a:t>
            </a:r>
            <a:endParaRPr lang="en-US" altLang="ja-JP" sz="1400" dirty="0"/>
          </a:p>
          <a:p>
            <a:pPr marL="174625" indent="-174625">
              <a:lnSpc>
                <a:spcPts val="1600"/>
              </a:lnSpc>
              <a:spcBef>
                <a:spcPts val="1000"/>
              </a:spcBef>
            </a:pP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３　</a:t>
            </a:r>
            <a:r>
              <a:rPr lang="ja-JP" altLang="en-US" sz="2000" b="1" kern="0" dirty="0" smtClean="0">
                <a:solidFill>
                  <a:srgbClr val="000000"/>
                </a:solidFill>
                <a:ea typeface="Meiryo UI" pitchFamily="50" charset="-128"/>
                <a:cs typeface="Meiryo UI" pitchFamily="50" charset="-128"/>
              </a:rPr>
              <a:t>雇用の流動性）続き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18</a:t>
            </a:fld>
            <a:endParaRPr kumimoji="1" lang="ja-JP" altLang="en-US" sz="1400" b="1" dirty="0"/>
          </a:p>
        </p:txBody>
      </p:sp>
    </p:spTree>
    <p:extLst>
      <p:ext uri="{BB962C8B-B14F-4D97-AF65-F5344CB8AC3E}">
        <p14:creationId xmlns:p14="http://schemas.microsoft.com/office/powerpoint/2010/main" val="3902928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lang="ja-JP" altLang="en-US" sz="2000" b="1" kern="0" dirty="0" smtClean="0">
                <a:solidFill>
                  <a:srgbClr val="000000"/>
                </a:solidFill>
                <a:ea typeface="Meiryo UI" pitchFamily="50" charset="-128"/>
                <a:cs typeface="Meiryo UI" pitchFamily="50" charset="-128"/>
              </a:rPr>
              <a:t>これまでにいただいた意見（目次）</a:t>
            </a:r>
            <a:endParaRPr lang="en-US" altLang="ja-JP" sz="2000" b="1" kern="0" dirty="0" smtClean="0">
              <a:solidFill>
                <a:srgbClr val="000000"/>
              </a:solidFill>
              <a:ea typeface="Meiryo UI" pitchFamily="50" charset="-128"/>
              <a:cs typeface="Meiryo UI" pitchFamily="50" charset="-128"/>
            </a:endParaRPr>
          </a:p>
        </p:txBody>
      </p:sp>
      <p:sp>
        <p:nvSpPr>
          <p:cNvPr id="14" name="正方形/長方形 13">
            <a:extLst>
              <a:ext uri="{FF2B5EF4-FFF2-40B4-BE49-F238E27FC236}">
                <a16:creationId xmlns:a16="http://schemas.microsoft.com/office/drawing/2014/main" id="{D68A1DD0-7B9E-4933-BA51-FF55A6C429FB}"/>
              </a:ext>
            </a:extLst>
          </p:cNvPr>
          <p:cNvSpPr/>
          <p:nvPr/>
        </p:nvSpPr>
        <p:spPr>
          <a:xfrm>
            <a:off x="555172" y="1172821"/>
            <a:ext cx="8033656" cy="3985573"/>
          </a:xfrm>
          <a:prstGeom prst="rect">
            <a:avLst/>
          </a:prstGeom>
          <a:solidFill>
            <a:schemeClr val="bg1"/>
          </a:solidFill>
          <a:ln w="19050">
            <a:solidFill>
              <a:schemeClr val="tx1">
                <a:alpha val="96000"/>
              </a:schemeClr>
            </a:solidFill>
          </a:ln>
          <a:effectLst/>
        </p:spPr>
        <p:txBody>
          <a:bodyPr wrap="square" lIns="180000" tIns="36000" rIns="288000" bIns="36000" anchor="ctr">
            <a:noAutofit/>
          </a:bodyPr>
          <a:lstStyle/>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生産性・イノベーション</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２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グリーン</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３　雇用</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の流動性</a:t>
            </a:r>
            <a:endParaRPr lang="ja-JP" altLang="en-US" sz="2000" strike="sngStrike"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４　教育・人材育成</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５　多様性（女性、若者、</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外国人材</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など）</a:t>
            </a: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６</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幸福度</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７　資金・</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投資など</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a:t>
            </a:fld>
            <a:endParaRPr kumimoji="1" lang="ja-JP" altLang="en-US" sz="1400" b="1" dirty="0"/>
          </a:p>
        </p:txBody>
      </p:sp>
      <p:sp>
        <p:nvSpPr>
          <p:cNvPr id="5" name="スライド番号プレースホルダー 1"/>
          <p:cNvSpPr txBox="1">
            <a:spLocks/>
          </p:cNvSpPr>
          <p:nvPr/>
        </p:nvSpPr>
        <p:spPr>
          <a:xfrm>
            <a:off x="555172" y="5178694"/>
            <a:ext cx="8033656" cy="903451"/>
          </a:xfrm>
          <a:prstGeom prst="rect">
            <a:avLst/>
          </a:prstGeom>
        </p:spPr>
        <p:txBody>
          <a:bodyPr vert="horz" lIns="91440" tIns="45720" rIns="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kumimoji="1" lang="en-US" altLang="ja-JP" sz="1400" dirty="0">
                <a:solidFill>
                  <a:schemeClr val="tx1"/>
                </a:solidFill>
                <a:latin typeface="+mn-ea"/>
              </a:rPr>
              <a:t>※</a:t>
            </a:r>
            <a:r>
              <a:rPr kumimoji="1" lang="ja-JP" altLang="en-US" sz="1400" dirty="0">
                <a:solidFill>
                  <a:schemeClr val="tx1"/>
                </a:solidFill>
                <a:latin typeface="+mn-ea"/>
              </a:rPr>
              <a:t>「副首都ビジョン」のバージョンアップに向けた意見交換会の</a:t>
            </a:r>
            <a:r>
              <a:rPr kumimoji="1" lang="ja-JP" altLang="en-US" sz="1400" dirty="0" smtClean="0">
                <a:solidFill>
                  <a:schemeClr val="tx1"/>
                </a:solidFill>
                <a:latin typeface="+mn-ea"/>
              </a:rPr>
              <a:t>第</a:t>
            </a:r>
            <a:r>
              <a:rPr kumimoji="1" lang="en-US" altLang="ja-JP" sz="1400" dirty="0" smtClean="0">
                <a:solidFill>
                  <a:schemeClr val="tx1"/>
                </a:solidFill>
                <a:latin typeface="+mn-ea"/>
              </a:rPr>
              <a:t>4</a:t>
            </a:r>
            <a:r>
              <a:rPr kumimoji="1" lang="ja-JP" altLang="en-US" sz="1400" dirty="0" smtClean="0">
                <a:solidFill>
                  <a:schemeClr val="tx1"/>
                </a:solidFill>
                <a:latin typeface="+mn-ea"/>
              </a:rPr>
              <a:t>回資料</a:t>
            </a:r>
            <a:r>
              <a:rPr kumimoji="1" lang="en-US" altLang="ja-JP" sz="1400" dirty="0" smtClean="0">
                <a:solidFill>
                  <a:schemeClr val="tx1"/>
                </a:solidFill>
                <a:latin typeface="+mn-ea"/>
              </a:rPr>
              <a:t>4</a:t>
            </a:r>
            <a:r>
              <a:rPr kumimoji="1" lang="ja-JP" altLang="en-US" sz="1400" dirty="0" smtClean="0">
                <a:solidFill>
                  <a:schemeClr val="tx1"/>
                </a:solidFill>
                <a:latin typeface="+mn-ea"/>
              </a:rPr>
              <a:t>「</a:t>
            </a:r>
            <a:r>
              <a:rPr kumimoji="1" lang="ja-JP" altLang="en-US" sz="1400" dirty="0">
                <a:solidFill>
                  <a:schemeClr val="tx1"/>
                </a:solidFill>
                <a:latin typeface="+mn-ea"/>
              </a:rPr>
              <a:t>これまでにいただいた意見（主に経済の動きに関すること）」（</a:t>
            </a:r>
            <a:r>
              <a:rPr kumimoji="1" lang="ja-JP" altLang="en-US" sz="1400" dirty="0" smtClean="0">
                <a:solidFill>
                  <a:schemeClr val="tx1"/>
                </a:solidFill>
                <a:latin typeface="+mn-ea"/>
              </a:rPr>
              <a:t>第</a:t>
            </a:r>
            <a:r>
              <a:rPr kumimoji="1" lang="en-US" altLang="ja-JP" sz="1400" dirty="0">
                <a:solidFill>
                  <a:schemeClr val="tx1"/>
                </a:solidFill>
                <a:latin typeface="+mn-ea"/>
              </a:rPr>
              <a:t>1</a:t>
            </a:r>
            <a:r>
              <a:rPr kumimoji="1" lang="ja-JP" altLang="en-US" sz="1400" dirty="0" smtClean="0">
                <a:solidFill>
                  <a:schemeClr val="tx1"/>
                </a:solidFill>
                <a:latin typeface="+mn-ea"/>
              </a:rPr>
              <a:t>回</a:t>
            </a:r>
            <a:r>
              <a:rPr kumimoji="1" lang="ja-JP" altLang="en-US" sz="1400" dirty="0">
                <a:solidFill>
                  <a:schemeClr val="tx1"/>
                </a:solidFill>
                <a:latin typeface="+mn-ea"/>
              </a:rPr>
              <a:t>から</a:t>
            </a:r>
            <a:r>
              <a:rPr kumimoji="1" lang="ja-JP" altLang="en-US" sz="1400" dirty="0" smtClean="0">
                <a:solidFill>
                  <a:schemeClr val="tx1"/>
                </a:solidFill>
                <a:latin typeface="+mn-ea"/>
              </a:rPr>
              <a:t>第</a:t>
            </a:r>
            <a:r>
              <a:rPr kumimoji="1" lang="en-US" altLang="ja-JP" sz="1400" dirty="0" smtClean="0">
                <a:solidFill>
                  <a:schemeClr val="tx1"/>
                </a:solidFill>
                <a:latin typeface="+mn-ea"/>
              </a:rPr>
              <a:t>3</a:t>
            </a:r>
            <a:r>
              <a:rPr kumimoji="1" lang="ja-JP" altLang="en-US" sz="1400" dirty="0" smtClean="0">
                <a:solidFill>
                  <a:schemeClr val="tx1"/>
                </a:solidFill>
                <a:latin typeface="+mn-ea"/>
              </a:rPr>
              <a:t>回</a:t>
            </a:r>
            <a:r>
              <a:rPr kumimoji="1" lang="ja-JP" altLang="en-US" sz="1400" dirty="0">
                <a:solidFill>
                  <a:schemeClr val="tx1"/>
                </a:solidFill>
                <a:latin typeface="+mn-ea"/>
              </a:rPr>
              <a:t>までの意見をとりまとめたもの）に</a:t>
            </a:r>
            <a:r>
              <a:rPr kumimoji="1" lang="ja-JP" altLang="en-US" sz="1400" dirty="0" smtClean="0">
                <a:solidFill>
                  <a:schemeClr val="tx1"/>
                </a:solidFill>
                <a:latin typeface="+mn-ea"/>
              </a:rPr>
              <a:t>第</a:t>
            </a:r>
            <a:r>
              <a:rPr kumimoji="1" lang="en-US" altLang="ja-JP" sz="1400" dirty="0" smtClean="0">
                <a:solidFill>
                  <a:schemeClr val="tx1"/>
                </a:solidFill>
                <a:latin typeface="+mn-ea"/>
              </a:rPr>
              <a:t>4</a:t>
            </a:r>
            <a:r>
              <a:rPr kumimoji="1" lang="ja-JP" altLang="en-US" sz="1400" dirty="0" smtClean="0">
                <a:solidFill>
                  <a:schemeClr val="tx1"/>
                </a:solidFill>
                <a:latin typeface="+mn-ea"/>
              </a:rPr>
              <a:t>回</a:t>
            </a:r>
            <a:r>
              <a:rPr kumimoji="1" lang="ja-JP" altLang="en-US" sz="1400" dirty="0">
                <a:solidFill>
                  <a:schemeClr val="tx1"/>
                </a:solidFill>
                <a:latin typeface="+mn-ea"/>
              </a:rPr>
              <a:t>及び</a:t>
            </a:r>
            <a:r>
              <a:rPr kumimoji="1" lang="ja-JP" altLang="en-US" sz="1400" dirty="0" smtClean="0">
                <a:solidFill>
                  <a:schemeClr val="tx1"/>
                </a:solidFill>
                <a:latin typeface="+mn-ea"/>
              </a:rPr>
              <a:t>第</a:t>
            </a:r>
            <a:r>
              <a:rPr kumimoji="1" lang="en-US" altLang="ja-JP" sz="1400" dirty="0" smtClean="0">
                <a:solidFill>
                  <a:schemeClr val="tx1"/>
                </a:solidFill>
                <a:latin typeface="+mn-ea"/>
              </a:rPr>
              <a:t>5</a:t>
            </a:r>
            <a:r>
              <a:rPr kumimoji="1" lang="ja-JP" altLang="en-US" sz="1400" dirty="0" smtClean="0">
                <a:solidFill>
                  <a:schemeClr val="tx1"/>
                </a:solidFill>
                <a:latin typeface="+mn-ea"/>
              </a:rPr>
              <a:t>回</a:t>
            </a:r>
            <a:r>
              <a:rPr kumimoji="1" lang="ja-JP" altLang="en-US" sz="1400" dirty="0">
                <a:solidFill>
                  <a:schemeClr val="tx1"/>
                </a:solidFill>
                <a:latin typeface="+mn-ea"/>
              </a:rPr>
              <a:t>の意見から経済、産業に関するものを概ね上記分類により仕分けし追記している。</a:t>
            </a:r>
            <a:endParaRPr lang="ja-JP" altLang="ja-JP" sz="1400" dirty="0">
              <a:solidFill>
                <a:schemeClr val="tx1"/>
              </a:solidFill>
            </a:endParaRPr>
          </a:p>
        </p:txBody>
      </p:sp>
      <p:sp>
        <p:nvSpPr>
          <p:cNvPr id="6" name="正方形/長方形 5">
            <a:extLst>
              <a:ext uri="{FF2B5EF4-FFF2-40B4-BE49-F238E27FC236}">
                <a16:creationId xmlns:a16="http://schemas.microsoft.com/office/drawing/2014/main" id="{D68A1DD0-7B9E-4933-BA51-FF55A6C429FB}"/>
              </a:ext>
            </a:extLst>
          </p:cNvPr>
          <p:cNvSpPr/>
          <p:nvPr/>
        </p:nvSpPr>
        <p:spPr>
          <a:xfrm>
            <a:off x="5534228" y="1182971"/>
            <a:ext cx="3054600" cy="3985573"/>
          </a:xfrm>
          <a:prstGeom prst="rect">
            <a:avLst/>
          </a:prstGeom>
          <a:noFill/>
          <a:ln w="19050">
            <a:noFill/>
          </a:ln>
          <a:effectLst/>
        </p:spPr>
        <p:txBody>
          <a:bodyPr wrap="square" lIns="0" tIns="36000" rIns="288000" bIns="36000" anchor="ctr">
            <a:noAutofit/>
          </a:bodyPr>
          <a:lstStyle/>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2</a:t>
            </a: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12</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17</a:t>
            </a:r>
            <a:endParaRPr lang="ja-JP" altLang="en-US" sz="2000" strike="sngStrike"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19</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24</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28</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29</a:t>
            </a:r>
          </a:p>
        </p:txBody>
      </p:sp>
    </p:spTree>
    <p:extLst>
      <p:ext uri="{BB962C8B-B14F-4D97-AF65-F5344CB8AC3E}">
        <p14:creationId xmlns:p14="http://schemas.microsoft.com/office/powerpoint/2010/main" val="2867971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75558"/>
            <a:ext cx="8647612" cy="6074227"/>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○目</a:t>
            </a:r>
            <a:r>
              <a:rPr lang="ja-JP" altLang="en-US" sz="1400" dirty="0"/>
              <a:t>の前の仕事に必要なことを学ぶことだけでなく、外の世界に目を広げていく、視野を広げていくような出会いの場や学びの場というものが、もっと大阪の中に出てくると、面白い視点や発想を持った人たちが新しい軸づくりをしていきやすくなるのではない</a:t>
            </a:r>
            <a:r>
              <a:rPr lang="ja-JP" altLang="en-US" sz="1400" dirty="0" smtClean="0"/>
              <a:t>か。</a:t>
            </a:r>
            <a:endParaRPr lang="en-US" altLang="ja-JP" sz="1400" dirty="0" smtClean="0"/>
          </a:p>
          <a:p>
            <a:pPr marL="174625" indent="-174625">
              <a:lnSpc>
                <a:spcPts val="1600"/>
              </a:lnSpc>
              <a:spcBef>
                <a:spcPts val="1000"/>
              </a:spcBef>
            </a:pPr>
            <a:r>
              <a:rPr lang="ja-JP" altLang="en-US" sz="1400" dirty="0" smtClean="0"/>
              <a:t>○技能</a:t>
            </a:r>
            <a:r>
              <a:rPr lang="ja-JP" altLang="en-US" sz="1400" dirty="0"/>
              <a:t>実習などで来ている外国人材の</a:t>
            </a:r>
            <a:r>
              <a:rPr lang="ja-JP" altLang="en-US" sz="1400" dirty="0" smtClean="0"/>
              <a:t>方々の子ども</a:t>
            </a:r>
            <a:r>
              <a:rPr lang="ja-JP" altLang="en-US" sz="1400" dirty="0"/>
              <a:t>たちに対してもしっかりサポートして教育</a:t>
            </a:r>
            <a:r>
              <a:rPr lang="ja-JP" altLang="en-US" sz="1400" dirty="0" smtClean="0"/>
              <a:t>をつける</a:t>
            </a:r>
            <a:r>
              <a:rPr lang="ja-JP" altLang="en-US" sz="1400" dirty="0"/>
              <a:t>ことが必要、そうすることでいい人材に育つのではないか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既に諸外国で成功しているようなモデルを追随して模倣するのか、違うところに狙いを定めるのかが一つの論点。アメリカは、ラディカル・イノベーションによる起業でユニコーンみたいなものが多く出て、大儲けするモデルが成立しているが、成功する一方で、社会的コストは無視されている傾向がある。起業が多く起きているが、</a:t>
            </a:r>
            <a:r>
              <a:rPr lang="ja-JP" altLang="en-US" sz="1400" dirty="0" smtClean="0"/>
              <a:t>大体</a:t>
            </a:r>
            <a:r>
              <a:rPr lang="en-US" altLang="ja-JP" sz="1400" dirty="0" smtClean="0"/>
              <a:t>3</a:t>
            </a:r>
            <a:r>
              <a:rPr lang="ja-JP" altLang="en-US" sz="1400" dirty="0" smtClean="0"/>
              <a:t>年で</a:t>
            </a:r>
            <a:r>
              <a:rPr lang="en-US" altLang="ja-JP" sz="1400" dirty="0" smtClean="0"/>
              <a:t>7</a:t>
            </a:r>
            <a:r>
              <a:rPr lang="ja-JP" altLang="en-US" sz="1400" dirty="0" smtClean="0"/>
              <a:t>から</a:t>
            </a:r>
            <a:r>
              <a:rPr lang="en-US" altLang="ja-JP" sz="1400" dirty="0"/>
              <a:t>8</a:t>
            </a:r>
            <a:r>
              <a:rPr lang="ja-JP" altLang="en-US" sz="1400" dirty="0"/>
              <a:t>割が潰れている。あらかじめ起業についての教育を受けた人は、盛大には潰れない。累積的なイノベーションの流れとして、簡単に潰れないよう起業教育をし、持続的なエコシステムを作っていくという考えもあ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○やる</a:t>
            </a:r>
            <a:r>
              <a:rPr lang="ja-JP" altLang="en-US" sz="1400" dirty="0"/>
              <a:t>気のある学生に対し、行政が支援し、新しい産業を学生の発想で生み出していくことが必要</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新しい事業を生み出すことだけがイノベーションではなく、それぞれの部門で新しい軸をつくる、新しい視点を持つなど従業員全員が意識をして動くことが重要となる。一部の方で限定して製品やサービスの話をしていると、多様性の視点が入らないので進まない。イノベーションを起こすには、教育と多様性の視点を持つ機会を広げていくことが必要</a:t>
            </a:r>
            <a:r>
              <a:rPr lang="ja-JP" altLang="en-US" sz="1400" dirty="0" smtClean="0"/>
              <a:t>。</a:t>
            </a:r>
            <a:endParaRPr lang="en-US" altLang="ja-JP" sz="1400" dirty="0"/>
          </a:p>
          <a:p>
            <a:pPr marL="174625" indent="-174625">
              <a:lnSpc>
                <a:spcPts val="1600"/>
              </a:lnSpc>
              <a:spcBef>
                <a:spcPts val="1000"/>
              </a:spcBef>
            </a:pPr>
            <a:r>
              <a:rPr lang="ja-JP" altLang="en-US" sz="1400" dirty="0" smtClean="0"/>
              <a:t>○中</a:t>
            </a:r>
            <a:r>
              <a:rPr lang="ja-JP" altLang="en-US" sz="1400" dirty="0"/>
              <a:t>小企業の従業員のデジタルスキルなど、ベースを上げるという意味では、自己負担のない、給付を受けられるデジタルの講座というところを、大阪でも気楽に受けられるというような形にすることで、息の長い中小企業のデジタル化、</a:t>
            </a:r>
            <a:r>
              <a:rPr lang="en-US" altLang="ja-JP" sz="1400" dirty="0"/>
              <a:t>DX</a:t>
            </a:r>
            <a:r>
              <a:rPr lang="ja-JP" altLang="en-US" sz="1400" dirty="0"/>
              <a:t>化というのが進んでくる</a:t>
            </a:r>
            <a:r>
              <a:rPr lang="ja-JP" altLang="en-US" sz="1400" dirty="0" smtClean="0"/>
              <a:t>。</a:t>
            </a:r>
            <a:endParaRPr lang="en-US" altLang="ja-JP" sz="1400" dirty="0"/>
          </a:p>
          <a:p>
            <a:pPr marL="174625" indent="-174625">
              <a:lnSpc>
                <a:spcPts val="1600"/>
              </a:lnSpc>
              <a:spcBef>
                <a:spcPts val="1000"/>
              </a:spcBef>
            </a:pPr>
            <a:r>
              <a:rPr lang="ja-JP" altLang="en-US" sz="1400" dirty="0" smtClean="0"/>
              <a:t>○教育</a:t>
            </a:r>
            <a:r>
              <a:rPr lang="ja-JP" altLang="en-US" sz="1400" dirty="0"/>
              <a:t>をこの大阪の独自性と組み合わせて、観光とまちづくりの中に教育というのが単に真面目に知識をインプットするだけでなくて、お互いに教育をつくっていく、受講する側も教える側もお互いに学び合って新しい発見を気づいていくような場を作っていく</a:t>
            </a:r>
            <a:r>
              <a:rPr lang="ja-JP" altLang="en-US" sz="1400" dirty="0" smtClean="0"/>
              <a:t>。</a:t>
            </a:r>
            <a:endParaRPr lang="en-US" altLang="ja-JP" sz="1400" dirty="0" smtClean="0"/>
          </a:p>
          <a:p>
            <a:pPr marL="174625" indent="-174625">
              <a:lnSpc>
                <a:spcPts val="1600"/>
              </a:lnSpc>
              <a:spcBef>
                <a:spcPts val="1000"/>
              </a:spcBef>
            </a:pPr>
            <a:r>
              <a:rPr lang="ja-JP" altLang="en-US" sz="1400" dirty="0"/>
              <a:t>○情報通信業や教育・学習支援業といった分野は雇用の面でもやはり伸びている。特に教育・学習支援業については最近は</a:t>
            </a:r>
            <a:r>
              <a:rPr lang="en-US" altLang="ja-JP" sz="1400" dirty="0"/>
              <a:t>IT</a:t>
            </a:r>
            <a:r>
              <a:rPr lang="ja-JP" altLang="en-US" sz="1400" dirty="0"/>
              <a:t>化が進んでおり、特に学習塾では</a:t>
            </a:r>
            <a:r>
              <a:rPr lang="en-US" altLang="ja-JP" sz="1400" dirty="0"/>
              <a:t>AI</a:t>
            </a:r>
            <a:r>
              <a:rPr lang="ja-JP" altLang="en-US" sz="1400" dirty="0"/>
              <a:t>が個々の学生のレベルに合わせた問題を出題するような傾向もある。個別化、パーソナライズ、これらを通じて高付加価値をいかに達成していくかというところが、今後の産業構造の方向性ということなの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19</a:t>
            </a:fld>
            <a:endParaRPr kumimoji="1" lang="ja-JP" altLang="en-US" sz="1400" b="1" dirty="0"/>
          </a:p>
        </p:txBody>
      </p:sp>
    </p:spTree>
    <p:extLst>
      <p:ext uri="{BB962C8B-B14F-4D97-AF65-F5344CB8AC3E}">
        <p14:creationId xmlns:p14="http://schemas.microsoft.com/office/powerpoint/2010/main" val="37256475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6890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教育も企業の中で行われてきた。その企業からジャンプするような教育機会が乏しく、スキルセットを変えるような教育を受ける機会がないので人材の流動性も下がる。企業に依存した社会体制というものが深刻な問題</a:t>
            </a:r>
            <a:r>
              <a:rPr lang="ja-JP" altLang="en-US" sz="1400" dirty="0" smtClean="0"/>
              <a:t>。</a:t>
            </a:r>
            <a:endParaRPr lang="en-US" altLang="ja-JP" sz="1400" dirty="0"/>
          </a:p>
          <a:p>
            <a:pPr marL="174625" indent="-174625">
              <a:lnSpc>
                <a:spcPts val="1600"/>
              </a:lnSpc>
              <a:spcBef>
                <a:spcPts val="1000"/>
              </a:spcBef>
            </a:pPr>
            <a:r>
              <a:rPr lang="ja-JP" altLang="en-US" sz="1400" dirty="0"/>
              <a:t>○東京と遜色のない教育レベルにしていくと人材育成も変わってくる。東京に来られる人は本当に幸せな人ばかり。地方に残された子どもたちをどう企業が拾ってあげられるのかが、分散した社会では企業のミッション</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デンマークでは、学び方も非常に大きく日本と違う。フォルケホイスコーレという大人が学び続ける学校で</a:t>
            </a:r>
            <a:r>
              <a:rPr lang="en-US" altLang="ja-JP" sz="1400" dirty="0"/>
              <a:t>17.5</a:t>
            </a:r>
            <a:r>
              <a:rPr lang="ja-JP" altLang="en-US" sz="1400" dirty="0"/>
              <a:t>歳以上なら誰でも入学でき、自分の強みや社会で生かす術を学べる。学校と就職が直線ではない。途中でちょっと立ち止まって自分と社会をよりよく知る時間を過ごすような時間と場所がある。主体的に国民が学び続ける学校を国が環境を整えているというのもとてもユニーク</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デンマークは社会人になっても教育を受ける</a:t>
            </a:r>
            <a:r>
              <a:rPr lang="ja-JP" altLang="en-US" sz="1400" dirty="0" smtClean="0"/>
              <a:t>権利が整って</a:t>
            </a:r>
            <a:r>
              <a:rPr lang="ja-JP" altLang="en-US" sz="1400" dirty="0"/>
              <a:t>おり</a:t>
            </a:r>
            <a:r>
              <a:rPr lang="ja-JP" altLang="en-US" sz="1400" dirty="0" smtClean="0"/>
              <a:t>、会社</a:t>
            </a:r>
            <a:r>
              <a:rPr lang="ja-JP" altLang="en-US" sz="1400" dirty="0"/>
              <a:t>の研修では</a:t>
            </a:r>
            <a:r>
              <a:rPr lang="ja-JP" altLang="en-US" sz="1400" dirty="0" smtClean="0"/>
              <a:t>なく自分</a:t>
            </a:r>
            <a:r>
              <a:rPr lang="ja-JP" altLang="en-US" sz="1400" dirty="0"/>
              <a:t>で</a:t>
            </a:r>
            <a:r>
              <a:rPr lang="ja-JP" altLang="en-US" sz="1400" dirty="0" smtClean="0"/>
              <a:t>選んで、</a:t>
            </a:r>
            <a:r>
              <a:rPr lang="en-US" altLang="ja-JP" sz="1400" dirty="0" smtClean="0"/>
              <a:t>1</a:t>
            </a:r>
            <a:r>
              <a:rPr lang="ja-JP" altLang="en-US" sz="1400" dirty="0" smtClean="0"/>
              <a:t>年間で</a:t>
            </a:r>
            <a:r>
              <a:rPr lang="en-US" altLang="ja-JP" sz="1400" dirty="0" smtClean="0"/>
              <a:t>2</a:t>
            </a:r>
            <a:r>
              <a:rPr lang="ja-JP" altLang="en-US" sz="1400" dirty="0" smtClean="0"/>
              <a:t>週間</a:t>
            </a:r>
            <a:r>
              <a:rPr lang="ja-JP" altLang="en-US" sz="1400" dirty="0"/>
              <a:t>研修</a:t>
            </a:r>
            <a:r>
              <a:rPr lang="ja-JP" altLang="en-US" sz="1400" dirty="0" smtClean="0"/>
              <a:t>を受ける権利が</a:t>
            </a:r>
            <a:r>
              <a:rPr lang="ja-JP" altLang="en-US" sz="1400" dirty="0"/>
              <a:t>ある。</a:t>
            </a:r>
            <a:r>
              <a:rPr lang="ja-JP" altLang="en-US" sz="1400" dirty="0" smtClean="0"/>
              <a:t>給料をもらいながら会社</a:t>
            </a:r>
            <a:r>
              <a:rPr lang="ja-JP" altLang="en-US" sz="1400" dirty="0"/>
              <a:t>を辞めること</a:t>
            </a:r>
            <a:r>
              <a:rPr lang="ja-JP" altLang="en-US" sz="1400" dirty="0" smtClean="0"/>
              <a:t>なく、新しい</a:t>
            </a:r>
            <a:r>
              <a:rPr lang="ja-JP" altLang="en-US" sz="1400" dirty="0"/>
              <a:t>自分が学びたい機関に参加ができる。その研修は国がいろんな研修プログラムを提供している。学んだことで自分自身の給与アップの交渉に</a:t>
            </a:r>
            <a:r>
              <a:rPr lang="ja-JP" altLang="en-US" sz="1400" dirty="0" smtClean="0"/>
              <a:t>使ったり、転職することも止められない</a:t>
            </a:r>
            <a:r>
              <a:rPr lang="ja-JP" altLang="en-US" sz="1400" dirty="0"/>
              <a:t>。流動性</a:t>
            </a:r>
            <a:r>
              <a:rPr lang="ja-JP" altLang="en-US" sz="1400" dirty="0" smtClean="0"/>
              <a:t>を国</a:t>
            </a:r>
            <a:r>
              <a:rPr lang="ja-JP" altLang="en-US" sz="1400" dirty="0"/>
              <a:t>も後押ししてくれて</a:t>
            </a:r>
            <a:r>
              <a:rPr lang="ja-JP" altLang="en-US" sz="1400" dirty="0" smtClean="0"/>
              <a:t>いるのが日本との大きな</a:t>
            </a:r>
            <a:r>
              <a:rPr lang="ja-JP" altLang="en-US" sz="1400" dirty="0"/>
              <a:t>違い。自分自身で学び続けるモチベーションを</a:t>
            </a:r>
            <a:r>
              <a:rPr lang="ja-JP" altLang="en-US" sz="1400" dirty="0" smtClean="0"/>
              <a:t>保てる仕組み</a:t>
            </a:r>
            <a:r>
              <a:rPr lang="ja-JP" altLang="en-US" sz="1400" dirty="0"/>
              <a:t>があるかどうか、非常に大きな差がある。日本の場合は</a:t>
            </a:r>
            <a:r>
              <a:rPr lang="ja-JP" altLang="en-US" sz="1400" dirty="0" smtClean="0"/>
              <a:t>会社</a:t>
            </a:r>
            <a:r>
              <a:rPr lang="ja-JP" altLang="en-US" sz="1400" dirty="0"/>
              <a:t>や</a:t>
            </a:r>
            <a:r>
              <a:rPr lang="ja-JP" altLang="en-US" sz="1400" dirty="0" smtClean="0"/>
              <a:t>国</a:t>
            </a:r>
            <a:r>
              <a:rPr lang="ja-JP" altLang="en-US" sz="1400" dirty="0"/>
              <a:t>が枠組みをつくっていて、本人の主体的な学びというところではなく、主体的かどうかというのが大きな</a:t>
            </a:r>
            <a:r>
              <a:rPr lang="ja-JP" altLang="en-US" sz="1400" dirty="0" smtClean="0"/>
              <a:t>違い。</a:t>
            </a:r>
            <a:endParaRPr lang="en-US" altLang="ja-JP" sz="1400" dirty="0"/>
          </a:p>
          <a:p>
            <a:pPr marL="174625" indent="-174625">
              <a:lnSpc>
                <a:spcPts val="1600"/>
              </a:lnSpc>
              <a:spcBef>
                <a:spcPts val="1000"/>
              </a:spcBef>
            </a:pPr>
            <a:r>
              <a:rPr lang="ja-JP" altLang="en-US" sz="1400" dirty="0" smtClean="0"/>
              <a:t>○社会</a:t>
            </a:r>
            <a:r>
              <a:rPr lang="ja-JP" altLang="en-US" sz="1400" dirty="0"/>
              <a:t>が変わることに</a:t>
            </a:r>
            <a:r>
              <a:rPr lang="ja-JP" altLang="en-US" sz="1400" dirty="0" smtClean="0"/>
              <a:t>よって</a:t>
            </a:r>
            <a:r>
              <a:rPr lang="ja-JP" altLang="en-US" sz="1400" dirty="0"/>
              <a:t>企業が</a:t>
            </a:r>
            <a:r>
              <a:rPr lang="ja-JP" altLang="en-US" sz="1400" dirty="0" smtClean="0"/>
              <a:t>求める</a:t>
            </a:r>
            <a:r>
              <a:rPr lang="ja-JP" altLang="en-US" sz="1400" dirty="0"/>
              <a:t>スキルも変わってきて</a:t>
            </a:r>
            <a:r>
              <a:rPr lang="ja-JP" altLang="en-US" sz="1400" dirty="0" smtClean="0"/>
              <a:t>いる。その</a:t>
            </a:r>
            <a:r>
              <a:rPr lang="ja-JP" altLang="en-US" sz="1400" dirty="0"/>
              <a:t>スキルにマッチする人材が今不足している。特</a:t>
            </a:r>
            <a:r>
              <a:rPr lang="ja-JP" altLang="en-US" sz="1400" dirty="0" smtClean="0"/>
              <a:t>に</a:t>
            </a:r>
            <a:r>
              <a:rPr lang="en-US" altLang="ja-JP" sz="1400" dirty="0" smtClean="0"/>
              <a:t>IT</a:t>
            </a:r>
            <a:r>
              <a:rPr lang="ja-JP" altLang="en-US" sz="1400" dirty="0" smtClean="0"/>
              <a:t>人材が不足</a:t>
            </a:r>
            <a:r>
              <a:rPr lang="ja-JP" altLang="en-US" sz="1400" dirty="0"/>
              <a:t>している。職業</a:t>
            </a:r>
            <a:r>
              <a:rPr lang="ja-JP" altLang="en-US" sz="1400" dirty="0" smtClean="0"/>
              <a:t>訓練</a:t>
            </a:r>
            <a:r>
              <a:rPr lang="ja-JP" altLang="en-US" sz="1400" dirty="0"/>
              <a:t>や</a:t>
            </a:r>
            <a:r>
              <a:rPr lang="ja-JP" altLang="en-US" sz="1400" dirty="0" smtClean="0"/>
              <a:t>リスキリング</a:t>
            </a:r>
            <a:r>
              <a:rPr lang="ja-JP" altLang="en-US" sz="1400" dirty="0"/>
              <a:t>の環境</a:t>
            </a:r>
            <a:r>
              <a:rPr lang="ja-JP" altLang="en-US" sz="1400" dirty="0" smtClean="0"/>
              <a:t>を早く整えていかない</a:t>
            </a:r>
            <a:r>
              <a:rPr lang="ja-JP" altLang="en-US" sz="1400" dirty="0"/>
              <a:t>と、損失が高くなる</a:t>
            </a:r>
            <a:r>
              <a:rPr lang="ja-JP" altLang="en-US" sz="1400" dirty="0" smtClean="0"/>
              <a:t>一方である。</a:t>
            </a:r>
            <a:r>
              <a:rPr lang="ja-JP" altLang="en-US" sz="1400" dirty="0"/>
              <a:t>高度</a:t>
            </a:r>
            <a:r>
              <a:rPr lang="ja-JP" altLang="en-US" sz="1400" dirty="0" smtClean="0"/>
              <a:t>成長期に</a:t>
            </a:r>
            <a:r>
              <a:rPr lang="ja-JP" altLang="en-US" sz="1400" dirty="0"/>
              <a:t>つくられた人事制度をどのように労働市場の変化に合わせて変えていくのか、企業がどういうスキルを持った人を育てていきたいのかと</a:t>
            </a:r>
            <a:r>
              <a:rPr lang="ja-JP" altLang="en-US" sz="1400" dirty="0" smtClean="0"/>
              <a:t>いう評価だけではなく、</a:t>
            </a:r>
            <a:r>
              <a:rPr lang="ja-JP" altLang="en-US" sz="1400" dirty="0"/>
              <a:t>個人目線で自分の</a:t>
            </a:r>
            <a:r>
              <a:rPr lang="ja-JP" altLang="en-US" sz="1400" dirty="0" smtClean="0"/>
              <a:t>経験</a:t>
            </a:r>
            <a:r>
              <a:rPr lang="ja-JP" altLang="en-US" sz="1400" dirty="0"/>
              <a:t>や</a:t>
            </a:r>
            <a:r>
              <a:rPr lang="ja-JP" altLang="en-US" sz="1400" dirty="0" smtClean="0"/>
              <a:t>スキル</a:t>
            </a:r>
            <a:r>
              <a:rPr lang="ja-JP" altLang="en-US" sz="1400" dirty="0"/>
              <a:t>の</a:t>
            </a:r>
            <a:r>
              <a:rPr lang="ja-JP" altLang="en-US" sz="1400" dirty="0" smtClean="0"/>
              <a:t>棚卸しが</a:t>
            </a:r>
            <a:r>
              <a:rPr lang="ja-JP" altLang="en-US" sz="1400" dirty="0"/>
              <a:t>できる、ジョブカードを活用していくということを本人が自然にしていける環境を整えて</a:t>
            </a:r>
            <a:r>
              <a:rPr lang="ja-JP" altLang="en-US" sz="1400" dirty="0" smtClean="0"/>
              <a:t>いかなければ、</a:t>
            </a:r>
            <a:r>
              <a:rPr lang="ja-JP" altLang="en-US" sz="1400" dirty="0"/>
              <a:t>流動性を</a:t>
            </a:r>
            <a:r>
              <a:rPr lang="ja-JP" altLang="en-US" sz="1400" dirty="0" smtClean="0"/>
              <a:t>高めたり</a:t>
            </a:r>
            <a:r>
              <a:rPr lang="ja-JP" altLang="en-US" sz="1400" dirty="0"/>
              <a:t>、</a:t>
            </a:r>
            <a:r>
              <a:rPr lang="ja-JP" altLang="en-US" sz="1400" dirty="0" smtClean="0"/>
              <a:t>生産性</a:t>
            </a:r>
            <a:r>
              <a:rPr lang="ja-JP" altLang="en-US" sz="1400" dirty="0"/>
              <a:t>を向上する</a:t>
            </a:r>
            <a:r>
              <a:rPr lang="ja-JP" altLang="en-US" sz="1400" dirty="0" smtClean="0"/>
              <a:t>といった学び</a:t>
            </a:r>
            <a:r>
              <a:rPr lang="ja-JP" altLang="en-US" sz="1400" dirty="0"/>
              <a:t>の好循環につながっていかない</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失業してからのスキルアップ支援も非常にいいことだが、まず失業することが多分怖い。在職中に自分のスキルアップやスキルチェンジができる環境をどうつくっていくかが問題になる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学び直しの機会は、男女問わず、世代問わず、オンラインや通信</a:t>
            </a:r>
            <a:r>
              <a:rPr lang="ja-JP" altLang="en-US" sz="1400" dirty="0" smtClean="0"/>
              <a:t>、</a:t>
            </a:r>
            <a:r>
              <a:rPr lang="en-US" altLang="ja-JP" sz="1400" dirty="0" smtClean="0"/>
              <a:t>DX</a:t>
            </a:r>
            <a:r>
              <a:rPr lang="ja-JP" altLang="en-US" sz="1400" dirty="0" smtClean="0"/>
              <a:t>を</a:t>
            </a:r>
            <a:r>
              <a:rPr lang="ja-JP" altLang="en-US" sz="1400" dirty="0"/>
              <a:t>踏まえてつくり出していくことというのは</a:t>
            </a:r>
            <a:r>
              <a:rPr lang="ja-JP" altLang="en-US" sz="1400" dirty="0" smtClean="0"/>
              <a:t>、</a:t>
            </a:r>
            <a:r>
              <a:rPr lang="en-US" altLang="ja-JP" sz="1400" dirty="0" smtClean="0"/>
              <a:t>1</a:t>
            </a:r>
            <a:r>
              <a:rPr lang="ja-JP" altLang="en-US" sz="1400" dirty="0" err="1" smtClean="0"/>
              <a:t>つの</a:t>
            </a:r>
            <a:r>
              <a:rPr lang="ja-JP" altLang="en-US" sz="1400" dirty="0"/>
              <a:t>対応策として考えられる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20</a:t>
            </a:fld>
            <a:endParaRPr kumimoji="1" lang="ja-JP" altLang="en-US" sz="1400" b="1" dirty="0"/>
          </a:p>
        </p:txBody>
      </p:sp>
    </p:spTree>
    <p:extLst>
      <p:ext uri="{BB962C8B-B14F-4D97-AF65-F5344CB8AC3E}">
        <p14:creationId xmlns:p14="http://schemas.microsoft.com/office/powerpoint/2010/main" val="1465197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20138"/>
            <a:ext cx="8647612" cy="6130042"/>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○日本は知識集約型活動に従事する労働者の割合が、</a:t>
            </a:r>
            <a:r>
              <a:rPr lang="en-US" altLang="ja-JP" sz="1400" dirty="0"/>
              <a:t>139</a:t>
            </a:r>
            <a:r>
              <a:rPr lang="ja-JP" altLang="en-US" sz="1400" dirty="0"/>
              <a:t>か国のうち</a:t>
            </a:r>
            <a:r>
              <a:rPr lang="en-US" altLang="ja-JP" sz="1400" dirty="0"/>
              <a:t>58</a:t>
            </a:r>
            <a:r>
              <a:rPr lang="ja-JP" altLang="en-US" sz="1400" dirty="0"/>
              <a:t>位と非常に低い。人材、専門家、技術者の育成を今後進めていく必要がある</a:t>
            </a:r>
            <a:r>
              <a:rPr lang="ja-JP" altLang="en-US" sz="1400" dirty="0" smtClean="0"/>
              <a:t>。</a:t>
            </a:r>
            <a:endParaRPr lang="en-US" altLang="ja-JP" sz="1400" dirty="0"/>
          </a:p>
          <a:p>
            <a:pPr marL="174625" indent="-174625">
              <a:lnSpc>
                <a:spcPts val="1600"/>
              </a:lnSpc>
              <a:spcBef>
                <a:spcPts val="1000"/>
              </a:spcBef>
            </a:pPr>
            <a:r>
              <a:rPr lang="ja-JP" altLang="en-US" sz="1400" dirty="0"/>
              <a:t>○</a:t>
            </a:r>
            <a:r>
              <a:rPr lang="en-US" altLang="ja-JP" sz="1400" dirty="0"/>
              <a:t>STEAM</a:t>
            </a:r>
            <a:r>
              <a:rPr lang="ja-JP" altLang="en-US" sz="1400" dirty="0"/>
              <a:t>教育をどうするのか。これからの日本の社会や世界の変化を見ていく中では、文理分断型ではなく、文理融合で、例えばデータが読める、分析ができるといった人をどうやって増やしていくかが社会が求めている方向性。データは市民一人一人のものであっても、それをどう読むのかといった力をどう教育の中に生かしていくのか、教育の中で社会の変化やこれから求められる人をどうやって育てていくのか、地域のための地域の人による地域の大学というのも教育のプログラムでは今後必要</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都市の</a:t>
            </a:r>
            <a:r>
              <a:rPr lang="ja-JP" altLang="en-US" sz="1400" dirty="0" smtClean="0"/>
              <a:t>脱炭素化を</a:t>
            </a:r>
            <a:r>
              <a:rPr lang="ja-JP" altLang="en-US" sz="1400" dirty="0"/>
              <a:t>、資金的な様々な仕組みをつくりつつ経済的な</a:t>
            </a:r>
            <a:r>
              <a:rPr lang="ja-JP" altLang="en-US" sz="1400" dirty="0" smtClean="0"/>
              <a:t>インセンティブを</a:t>
            </a:r>
            <a:r>
              <a:rPr lang="ja-JP" altLang="en-US" sz="1400" dirty="0"/>
              <a:t>入れ込みながら、我が事と</a:t>
            </a:r>
            <a:r>
              <a:rPr lang="ja-JP" altLang="en-US" sz="1400" dirty="0" smtClean="0"/>
              <a:t>して理解</a:t>
            </a:r>
            <a:r>
              <a:rPr lang="ja-JP" altLang="en-US" sz="1400" dirty="0"/>
              <a:t>したり、行動に</a:t>
            </a:r>
            <a:r>
              <a:rPr lang="ja-JP" altLang="en-US" sz="1400" dirty="0" smtClean="0"/>
              <a:t>促せる人をこれから</a:t>
            </a:r>
            <a:r>
              <a:rPr lang="ja-JP" altLang="en-US" sz="1400" dirty="0"/>
              <a:t>長期にわたって育てていくことができるのか</a:t>
            </a:r>
            <a:r>
              <a:rPr lang="ja-JP" altLang="en-US" sz="1400" dirty="0" smtClean="0"/>
              <a:t>どうかが、今後</a:t>
            </a:r>
            <a:r>
              <a:rPr lang="ja-JP" altLang="en-US" sz="1400" dirty="0"/>
              <a:t>見ていく未来</a:t>
            </a:r>
            <a:r>
              <a:rPr lang="ja-JP" altLang="en-US" sz="1400" dirty="0" smtClean="0"/>
              <a:t>の</a:t>
            </a:r>
            <a:r>
              <a:rPr lang="en-US" altLang="ja-JP" sz="1400" dirty="0" smtClean="0"/>
              <a:t>1</a:t>
            </a:r>
            <a:r>
              <a:rPr lang="ja-JP" altLang="en-US" sz="1400" dirty="0" err="1" smtClean="0"/>
              <a:t>つの</a:t>
            </a:r>
            <a:r>
              <a:rPr lang="ja-JP" altLang="en-US" sz="1400" dirty="0"/>
              <a:t>方向性。人が減っていく分を海外の人を呼び込むのかどうか、あるいは海外の人が来た場合にその人たちを</a:t>
            </a:r>
            <a:r>
              <a:rPr lang="ja-JP" altLang="en-US" sz="1400" dirty="0" smtClean="0"/>
              <a:t>どのようにトレーニングして、社会</a:t>
            </a:r>
            <a:r>
              <a:rPr lang="ja-JP" altLang="en-US" sz="1400" dirty="0"/>
              <a:t>の一員として活躍していただくのか、社会の</a:t>
            </a:r>
            <a:r>
              <a:rPr lang="ja-JP" altLang="en-US" sz="1400" dirty="0" smtClean="0"/>
              <a:t>サイズやありようを考えて</a:t>
            </a:r>
            <a:r>
              <a:rPr lang="ja-JP" altLang="en-US" sz="1400" dirty="0"/>
              <a:t>いくためには</a:t>
            </a:r>
            <a:r>
              <a:rPr lang="ja-JP" altLang="en-US" sz="1400" dirty="0" smtClean="0"/>
              <a:t>、大阪</a:t>
            </a:r>
            <a:r>
              <a:rPr lang="ja-JP" altLang="en-US" sz="1400" dirty="0"/>
              <a:t>という地域は多様</a:t>
            </a:r>
            <a:r>
              <a:rPr lang="ja-JP" altLang="en-US" sz="1400" dirty="0" smtClean="0"/>
              <a:t>なルーツや個性を持つ人</a:t>
            </a:r>
            <a:r>
              <a:rPr lang="ja-JP" altLang="en-US" sz="1400" dirty="0"/>
              <a:t>たちによって成り立っていく</a:t>
            </a:r>
            <a:r>
              <a:rPr lang="ja-JP" altLang="en-US" sz="1400" dirty="0" smtClean="0"/>
              <a:t>社会だと思うので、今後</a:t>
            </a:r>
            <a:r>
              <a:rPr lang="ja-JP" altLang="en-US" sz="1400" dirty="0"/>
              <a:t>そういった議論も進めていっていただきたい</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○世界全体の物価が上がっていく中で、日本の物価が上がらず、収入も上がらないため、優秀な人材が海外に行っている印象があり、収入も含めて少し上げていく必要がある。</a:t>
            </a:r>
          </a:p>
          <a:p>
            <a:pPr marL="174625" indent="-174625">
              <a:lnSpc>
                <a:spcPts val="1600"/>
              </a:lnSpc>
              <a:spcBef>
                <a:spcPts val="1000"/>
              </a:spcBef>
            </a:pPr>
            <a:r>
              <a:rPr lang="ja-JP" altLang="en-US" sz="1400" dirty="0" smtClean="0"/>
              <a:t>○</a:t>
            </a:r>
            <a:r>
              <a:rPr lang="ja-JP" altLang="en-US" sz="1400" dirty="0"/>
              <a:t>大阪府に対しては技術職、専門職の広域的な確保の期待があるのではないか。大阪府から市町村への一時的な派遣が行われてきたところではあるが、その中での課題を整理することが、今後のデジタル人材の確保にもつながる。デジタル人材については、取り合いになっているのであれば、広域的な採用ということもあり得るのではないか。大阪府、市の人材育成を進めていく、また副首都ビジョンを支える人材を育てていくということが重要</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中長期的な観点で教育が重要。実際に話せる英語とデジタル化にちゃんと対応できる、そういう教育をするべき。中高の先生方でデジタル化に対応できていない人たちが非常に多い。英語の先生が英語をしゃべれないというのが実情。ちゃんと話せる英語、それからデジタル化に対応したスキルが身につくという形にすべき</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今後大阪の副首都の中でも産業を成長産業化していくときに、付加価値をどう生み出すか、固定費をどう削減していくかが、問題になってくると思うが、人材を共同で採用していくとか育成していくというのは、非常にキーワードになってくる</a:t>
            </a:r>
            <a:r>
              <a:rPr lang="ja-JP" altLang="en-US" sz="1400" dirty="0" smtClean="0"/>
              <a:t>。</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21</a:t>
            </a:fld>
            <a:endParaRPr kumimoji="1" lang="ja-JP" altLang="en-US" sz="1400" b="1" dirty="0"/>
          </a:p>
        </p:txBody>
      </p:sp>
    </p:spTree>
    <p:extLst>
      <p:ext uri="{BB962C8B-B14F-4D97-AF65-F5344CB8AC3E}">
        <p14:creationId xmlns:p14="http://schemas.microsoft.com/office/powerpoint/2010/main" val="1611684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83326"/>
            <a:ext cx="8647612" cy="5903620"/>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○人の動きを見たときに、</a:t>
            </a:r>
            <a:r>
              <a:rPr lang="en-US" altLang="ja-JP" sz="1400" dirty="0"/>
              <a:t>18</a:t>
            </a:r>
            <a:r>
              <a:rPr lang="ja-JP" altLang="en-US" sz="1400" dirty="0"/>
              <a:t>歳と</a:t>
            </a:r>
            <a:r>
              <a:rPr lang="en-US" altLang="ja-JP" sz="1400" dirty="0"/>
              <a:t>22</a:t>
            </a:r>
            <a:r>
              <a:rPr lang="ja-JP" altLang="en-US" sz="1400" dirty="0"/>
              <a:t>歳でかなりの流動が起きる。大学で都市部に移動し、就職のときにさらに都市部に移動するという形で</a:t>
            </a:r>
            <a:r>
              <a:rPr lang="ja-JP" altLang="en-US" sz="1400" dirty="0" smtClean="0"/>
              <a:t>、</a:t>
            </a:r>
            <a:r>
              <a:rPr lang="en-US" altLang="ja-JP" sz="1400" dirty="0" smtClean="0"/>
              <a:t>2</a:t>
            </a:r>
            <a:r>
              <a:rPr lang="ja-JP" altLang="en-US" sz="1400" dirty="0" smtClean="0"/>
              <a:t>段階</a:t>
            </a:r>
            <a:r>
              <a:rPr lang="ja-JP" altLang="en-US" sz="1400" dirty="0"/>
              <a:t>の流出が起きる。関西圏はおおむね</a:t>
            </a:r>
            <a:r>
              <a:rPr lang="en-US" altLang="ja-JP" sz="1400" dirty="0"/>
              <a:t>18</a:t>
            </a:r>
            <a:r>
              <a:rPr lang="ja-JP" altLang="en-US" sz="1400" dirty="0"/>
              <a:t>歳で流入してきて、</a:t>
            </a:r>
            <a:r>
              <a:rPr lang="en-US" altLang="ja-JP" sz="1400" dirty="0"/>
              <a:t>22</a:t>
            </a:r>
            <a:r>
              <a:rPr lang="ja-JP" altLang="en-US" sz="1400" dirty="0"/>
              <a:t>歳で流出している傾向。育てた人材を取られてしまっているところが多く、やはり産業政策のほうに力点が必要な状態にある</a:t>
            </a:r>
            <a:r>
              <a:rPr lang="ja-JP" altLang="en-US" sz="1400" dirty="0" smtClean="0"/>
              <a:t>。</a:t>
            </a:r>
            <a:endParaRPr lang="en-US" altLang="ja-JP" sz="1400" dirty="0"/>
          </a:p>
          <a:p>
            <a:pPr marL="174625" indent="-174625">
              <a:lnSpc>
                <a:spcPts val="1600"/>
              </a:lnSpc>
              <a:spcBef>
                <a:spcPts val="1000"/>
              </a:spcBef>
            </a:pPr>
            <a:r>
              <a:rPr lang="ja-JP" altLang="en-US" sz="1400" dirty="0"/>
              <a:t>○産業の雇用機会、高賃金などの産業面での魅力、地域に押しとどめておくような要素が関西は弱い。かといって、全ての学生が収入や雇用機会を重視して関東に出て行きたいかというとそうではない。特に女子学生だが、地元で働きたいが就職先がないというような声もある。そういった視点では、やはり雇用、人の視点が今後重要</a:t>
            </a:r>
            <a:r>
              <a:rPr lang="ja-JP" altLang="en-US" sz="1400" dirty="0" smtClean="0"/>
              <a:t>。</a:t>
            </a:r>
            <a:endParaRPr lang="en-US" altLang="ja-JP" sz="1400" dirty="0"/>
          </a:p>
          <a:p>
            <a:pPr marL="174625" indent="-174625">
              <a:lnSpc>
                <a:spcPts val="1600"/>
              </a:lnSpc>
              <a:spcBef>
                <a:spcPts val="1000"/>
              </a:spcBef>
            </a:pPr>
            <a:r>
              <a:rPr lang="ja-JP" altLang="en-US" sz="1400" dirty="0"/>
              <a:t>○個人が学んできたものというのが個人で止められてしまっており、それを企業や関係機関と連携していきながら、キャリアを継続的なものにしていくという考え方、それを後押しするための制度が今はない</a:t>
            </a:r>
            <a:r>
              <a:rPr lang="ja-JP" altLang="en-US" sz="1400" dirty="0" smtClean="0"/>
              <a:t>。</a:t>
            </a:r>
            <a:endParaRPr lang="en-US" altLang="ja-JP" sz="1400" dirty="0"/>
          </a:p>
          <a:p>
            <a:pPr marL="174625" indent="-174625">
              <a:lnSpc>
                <a:spcPts val="1600"/>
              </a:lnSpc>
              <a:spcBef>
                <a:spcPts val="1000"/>
              </a:spcBef>
            </a:pPr>
            <a:r>
              <a:rPr lang="ja-JP" altLang="en-US" sz="1400" dirty="0"/>
              <a:t>○ジョブ型に移行してくると、どういう業務内容で、どういったスキルが必要になってくるのかという可視化が、受け入れる側のほうにも必要になってくる</a:t>
            </a:r>
            <a:r>
              <a:rPr lang="ja-JP" altLang="en-US" sz="1400" dirty="0" smtClean="0"/>
              <a:t>。</a:t>
            </a:r>
            <a:endParaRPr lang="en-US" altLang="ja-JP" sz="1400" dirty="0"/>
          </a:p>
          <a:p>
            <a:pPr marL="174625" indent="-174625">
              <a:lnSpc>
                <a:spcPts val="1600"/>
              </a:lnSpc>
              <a:spcBef>
                <a:spcPts val="1000"/>
              </a:spcBef>
            </a:pPr>
            <a:r>
              <a:rPr lang="ja-JP" altLang="en-US" sz="1400" dirty="0" smtClean="0"/>
              <a:t>○学び直し</a:t>
            </a:r>
            <a:r>
              <a:rPr lang="ja-JP" altLang="en-US" sz="1400" dirty="0"/>
              <a:t>の課題は、個人が学んできたものが個人で止められてしまっており、企業や関係機関に連携</a:t>
            </a:r>
            <a:r>
              <a:rPr lang="ja-JP" altLang="en-US" sz="1400" dirty="0" smtClean="0"/>
              <a:t>してキャリアを</a:t>
            </a:r>
            <a:r>
              <a:rPr lang="ja-JP" altLang="en-US" sz="1400" dirty="0"/>
              <a:t>継続的なものとしていくことを後押しする制度がないということ</a:t>
            </a:r>
            <a:r>
              <a:rPr lang="ja-JP" altLang="en-US" sz="1400" dirty="0" smtClean="0"/>
              <a:t>。</a:t>
            </a:r>
            <a:endParaRPr lang="en-US" altLang="ja-JP" sz="1400" dirty="0"/>
          </a:p>
          <a:p>
            <a:pPr marL="174625" indent="-174625">
              <a:lnSpc>
                <a:spcPts val="1600"/>
              </a:lnSpc>
              <a:spcBef>
                <a:spcPts val="1000"/>
              </a:spcBef>
            </a:pPr>
            <a:r>
              <a:rPr lang="ja-JP" altLang="en-US" sz="1400" dirty="0" smtClean="0"/>
              <a:t>○高齢化</a:t>
            </a:r>
            <a:r>
              <a:rPr lang="ja-JP" altLang="en-US" sz="1400" dirty="0"/>
              <a:t>が進む中、介護分野のユーザーにもなってくるシニア層の人材育成を進めることで市場を活性化し、産業成長にも貢献しつつ、本人</a:t>
            </a:r>
            <a:r>
              <a:rPr lang="ja-JP" altLang="en-US" sz="1400" dirty="0" smtClean="0"/>
              <a:t>も生き生きと</a:t>
            </a:r>
            <a:r>
              <a:rPr lang="ja-JP" altLang="en-US" sz="1400" dirty="0"/>
              <a:t>働き続けられるような人材育成を大阪で取組んでいくのが良いのではないか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○現行</a:t>
            </a:r>
            <a:r>
              <a:rPr lang="ja-JP" altLang="en-US" sz="1400" dirty="0"/>
              <a:t>の副首都ビジョンで重点が置かれている大規模なインフラ整備を支える行政の職員として、企業と同等の、あるいはそれ以上の専門性や、協働やパートナーシップを支える人材がいるのかという疑問がある。大阪には、こういった技術職、専門職の広域的な確保の期待があるのではないかと考えており、広域的な共同採用、活用といった取組みの中で、大阪府、大阪市の人材育成を進めることが重要</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大阪に人を集めるというだけではなく、大阪を好きになってもらって大阪を応援してもらう、大阪に対してアイデアを出してもらう、大阪のプロジェクトを一緒にしてもらう、そういった方を引き寄せるような取組みが広がっていくと、もっともっと多様性が増していくの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22</a:t>
            </a:fld>
            <a:endParaRPr kumimoji="1" lang="ja-JP" altLang="en-US" sz="1400" b="1" dirty="0"/>
          </a:p>
        </p:txBody>
      </p:sp>
    </p:spTree>
    <p:extLst>
      <p:ext uri="{BB962C8B-B14F-4D97-AF65-F5344CB8AC3E}">
        <p14:creationId xmlns:p14="http://schemas.microsoft.com/office/powerpoint/2010/main" val="72608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83326"/>
            <a:ext cx="8647612" cy="6047284"/>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○ここ</a:t>
            </a:r>
            <a:r>
              <a:rPr lang="en-US" altLang="ja-JP" sz="1400" dirty="0"/>
              <a:t>10</a:t>
            </a:r>
            <a:r>
              <a:rPr lang="ja-JP" altLang="en-US" sz="1400" dirty="0"/>
              <a:t>年の間に公務の世代というのは大きく入れ替わった。約</a:t>
            </a:r>
            <a:r>
              <a:rPr lang="en-US" altLang="ja-JP" sz="1400" dirty="0"/>
              <a:t>20</a:t>
            </a:r>
            <a:r>
              <a:rPr lang="ja-JP" altLang="en-US" sz="1400" dirty="0"/>
              <a:t>年前から</a:t>
            </a:r>
            <a:r>
              <a:rPr lang="en-US" altLang="ja-JP" sz="1400" dirty="0"/>
              <a:t>10</a:t>
            </a:r>
            <a:r>
              <a:rPr lang="ja-JP" altLang="en-US" sz="1400" dirty="0"/>
              <a:t>年前ぐらいの間は、高齢人材の方をどう活用するのかが大きなテーマ。ここ</a:t>
            </a:r>
            <a:r>
              <a:rPr lang="en-US" altLang="ja-JP" sz="1400" dirty="0"/>
              <a:t>10</a:t>
            </a:r>
            <a:r>
              <a:rPr lang="ja-JP" altLang="en-US" sz="1400" dirty="0"/>
              <a:t>年余りの間は、若い人材が公務の中で一定の割合を占めるようになってきている。</a:t>
            </a:r>
            <a:r>
              <a:rPr lang="en-US" altLang="ja-JP" sz="1400" dirty="0"/>
              <a:t>20</a:t>
            </a:r>
            <a:r>
              <a:rPr lang="ja-JP" altLang="en-US" sz="1400" dirty="0"/>
              <a:t>代から</a:t>
            </a:r>
            <a:r>
              <a:rPr lang="en-US" altLang="ja-JP" sz="1400" dirty="0"/>
              <a:t>30</a:t>
            </a:r>
            <a:r>
              <a:rPr lang="ja-JP" altLang="en-US" sz="1400" dirty="0"/>
              <a:t>代半ばぐらいまでの公務においての経験の浅い人材、また、中途採用など、民間から来た人材育成が、都市の行政を考える上で、最も大きな問題。これまで公務で主に行ってきた</a:t>
            </a:r>
            <a:r>
              <a:rPr lang="en-US" altLang="ja-JP" sz="1400" dirty="0"/>
              <a:t>OJT</a:t>
            </a:r>
            <a:r>
              <a:rPr lang="ja-JP" altLang="en-US" sz="1400" dirty="0"/>
              <a:t>を中心とする人材育成が、中間的な人材や高齢人材が不足しており、なかなかうまく進まない状況において、これまでの</a:t>
            </a:r>
            <a:r>
              <a:rPr lang="en-US" altLang="ja-JP" sz="1400" dirty="0"/>
              <a:t>OJT</a:t>
            </a:r>
            <a:r>
              <a:rPr lang="ja-JP" altLang="en-US" sz="1400" dirty="0"/>
              <a:t>による人材育成だけでは不足しており、研修などを充実させていかなければならない。また、昇進に向けた研修なども充実させていかなければならない状況</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多様な人と仕事を進めることも増えてくるので、物理的な環境も違う、バックグラウンドも違う、能力も違う、職場環境も違う、そういった方たちをマネジメントしていくことが、今後マネジメント層になる方に求められる。これまでの直線的なリーダーシップではなく、横のつながりをファシリテーションしていくスキルも必要。また、</a:t>
            </a:r>
            <a:r>
              <a:rPr lang="en-US" altLang="ja-JP" sz="1400" dirty="0"/>
              <a:t>70</a:t>
            </a:r>
            <a:r>
              <a:rPr lang="ja-JP" altLang="en-US" sz="1400" dirty="0"/>
              <a:t>歳定年延長になるとリカレントやリスキリングは絶対に必要</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ダイバーシティの視点も必要。同じ性別でも年齢が違ったり、環境が違えば、同じテーマで話していても視点が違う。視点が違うところを受け入れつつ、同じゴールに向けてどう引っ張っていくのか、どう合意形成をとって相互理解をサポートしていくのか。協働を促進させるファシリテーション的なスキルはますます必要</a:t>
            </a:r>
            <a:r>
              <a:rPr lang="ja-JP" altLang="en-US" sz="1400" dirty="0" smtClean="0"/>
              <a:t>。</a:t>
            </a:r>
            <a:endParaRPr lang="en-US" altLang="ja-JP" sz="1400" dirty="0"/>
          </a:p>
          <a:p>
            <a:pPr marL="174625" indent="-174625">
              <a:lnSpc>
                <a:spcPts val="1600"/>
              </a:lnSpc>
              <a:spcBef>
                <a:spcPts val="1000"/>
              </a:spcBef>
            </a:pPr>
            <a:r>
              <a:rPr lang="ja-JP" altLang="en-US" sz="1400" dirty="0"/>
              <a:t>○今回のコロナは、社会全体に大きなひずみを与えた。特に、パートや非正規の女性、子育て中の女性に、非常に大きなダメージを与えた</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23</a:t>
            </a:fld>
            <a:endParaRPr kumimoji="1" lang="ja-JP" altLang="en-US" sz="1400" b="1" dirty="0"/>
          </a:p>
        </p:txBody>
      </p:sp>
    </p:spTree>
    <p:extLst>
      <p:ext uri="{BB962C8B-B14F-4D97-AF65-F5344CB8AC3E}">
        <p14:creationId xmlns:p14="http://schemas.microsoft.com/office/powerpoint/2010/main" val="322728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○外国人材を考えるに</a:t>
            </a:r>
            <a:r>
              <a:rPr lang="ja-JP" altLang="en-US" sz="1400" dirty="0"/>
              <a:t>当たって</a:t>
            </a:r>
            <a:r>
              <a:rPr lang="ja-JP" altLang="en-US" sz="1400" dirty="0" smtClean="0"/>
              <a:t>は、量だけでなく質を高める検討の必要性や、高度な技術を持った外国人材が仕事に就ける都市となっていくことが、大阪の都市魅力の向上にもつながるのではないか。</a:t>
            </a:r>
            <a:endParaRPr lang="en-US" altLang="ja-JP" sz="1400" dirty="0" smtClean="0"/>
          </a:p>
          <a:p>
            <a:pPr marL="174625" indent="-174625">
              <a:lnSpc>
                <a:spcPts val="1600"/>
              </a:lnSpc>
              <a:spcBef>
                <a:spcPts val="1000"/>
              </a:spcBef>
            </a:pPr>
            <a:r>
              <a:rPr lang="ja-JP" altLang="en-US" sz="1400" dirty="0" smtClean="0"/>
              <a:t>○</a:t>
            </a:r>
            <a:r>
              <a:rPr lang="ja-JP" altLang="en-US" sz="1400" dirty="0"/>
              <a:t>外国人材の考えは今後必要になってくると思うが、それ以前に女性の力を活用することを考える必要がある</a:t>
            </a:r>
            <a:r>
              <a:rPr lang="ja-JP" altLang="en-US" sz="1400" dirty="0" smtClean="0"/>
              <a:t>。</a:t>
            </a:r>
            <a:endParaRPr lang="en-US" altLang="ja-JP" sz="1400" dirty="0"/>
          </a:p>
          <a:p>
            <a:pPr marL="174625" indent="-174625">
              <a:lnSpc>
                <a:spcPts val="1400"/>
              </a:lnSpc>
              <a:spcBef>
                <a:spcPts val="1000"/>
              </a:spcBef>
            </a:pPr>
            <a:r>
              <a:rPr lang="ja-JP" altLang="en-US" sz="1400" dirty="0" smtClean="0"/>
              <a:t>○外国人材と</a:t>
            </a:r>
            <a:r>
              <a:rPr lang="ja-JP" altLang="en-US" sz="1400" dirty="0"/>
              <a:t>いうことに焦点を絞ると、どういう</a:t>
            </a:r>
            <a:r>
              <a:rPr lang="ja-JP" altLang="en-US" sz="1400" dirty="0" smtClean="0"/>
              <a:t>外国人材なのか</a:t>
            </a:r>
            <a:r>
              <a:rPr lang="ja-JP" altLang="en-US" sz="1400" dirty="0"/>
              <a:t>と</a:t>
            </a:r>
            <a:r>
              <a:rPr lang="ja-JP" altLang="en-US" sz="1400" dirty="0" smtClean="0"/>
              <a:t>いうところが</a:t>
            </a:r>
            <a:r>
              <a:rPr lang="ja-JP" altLang="en-US" sz="1400" dirty="0"/>
              <a:t>非常に重要になって</a:t>
            </a:r>
            <a:r>
              <a:rPr lang="ja-JP" altLang="en-US" sz="1400" dirty="0" smtClean="0"/>
              <a:t>いる。</a:t>
            </a:r>
            <a:r>
              <a:rPr lang="ja-JP" altLang="en-US" sz="1400" dirty="0"/>
              <a:t>高度人材なのか、技能実習で</a:t>
            </a:r>
            <a:r>
              <a:rPr lang="ja-JP" altLang="en-US" sz="1400" dirty="0" smtClean="0"/>
              <a:t>来て</a:t>
            </a:r>
            <a:r>
              <a:rPr lang="ja-JP" altLang="en-US" sz="1400" dirty="0"/>
              <a:t>いる</a:t>
            </a:r>
            <a:r>
              <a:rPr lang="ja-JP" altLang="en-US" sz="1400" dirty="0" smtClean="0"/>
              <a:t>製造業や介護</a:t>
            </a:r>
            <a:r>
              <a:rPr lang="ja-JP" altLang="en-US" sz="1400" dirty="0"/>
              <a:t>などに携わって</a:t>
            </a:r>
            <a:r>
              <a:rPr lang="ja-JP" altLang="en-US" sz="1400" dirty="0" smtClean="0"/>
              <a:t>いる方なのか</a:t>
            </a:r>
            <a:r>
              <a:rPr lang="ja-JP" altLang="en-US" sz="1400" dirty="0"/>
              <a:t>と</a:t>
            </a:r>
            <a:r>
              <a:rPr lang="ja-JP" altLang="en-US" sz="1400" dirty="0" smtClean="0"/>
              <a:t>いうと、</a:t>
            </a:r>
            <a:r>
              <a:rPr lang="ja-JP" altLang="en-US" sz="1400" dirty="0"/>
              <a:t>まったく種類が</a:t>
            </a:r>
            <a:r>
              <a:rPr lang="ja-JP" altLang="en-US" sz="1400" dirty="0" smtClean="0"/>
              <a:t>違うので</a:t>
            </a:r>
            <a:r>
              <a:rPr lang="ja-JP" altLang="en-US" sz="1400" dirty="0"/>
              <a:t>、単に外国人労働者の数が多い少ないというのは議論しても仕方がない</a:t>
            </a:r>
            <a:r>
              <a:rPr lang="ja-JP" altLang="en-US" sz="1400" dirty="0" smtClean="0"/>
              <a:t>。</a:t>
            </a:r>
            <a:endParaRPr lang="en-US" altLang="ja-JP" sz="1400" dirty="0"/>
          </a:p>
          <a:p>
            <a:pPr marL="174625" indent="-174625">
              <a:lnSpc>
                <a:spcPts val="1400"/>
              </a:lnSpc>
              <a:spcBef>
                <a:spcPts val="1000"/>
              </a:spcBef>
            </a:pPr>
            <a:r>
              <a:rPr lang="ja-JP" altLang="en-US" sz="1400" dirty="0" smtClean="0"/>
              <a:t>○大阪</a:t>
            </a:r>
            <a:r>
              <a:rPr lang="ja-JP" altLang="en-US" sz="1400" dirty="0"/>
              <a:t>は</a:t>
            </a:r>
            <a:r>
              <a:rPr lang="ja-JP" altLang="en-US" sz="1400" dirty="0" smtClean="0"/>
              <a:t>製造業における外国人</a:t>
            </a:r>
            <a:r>
              <a:rPr lang="ja-JP" altLang="en-US" sz="1400" dirty="0"/>
              <a:t>の割合が高い</a:t>
            </a:r>
            <a:r>
              <a:rPr lang="ja-JP" altLang="en-US" sz="1400" dirty="0" smtClean="0"/>
              <a:t>のではないかと思うが、</a:t>
            </a:r>
            <a:r>
              <a:rPr lang="ja-JP" altLang="en-US" sz="1400" dirty="0"/>
              <a:t>高度人材は</a:t>
            </a:r>
            <a:r>
              <a:rPr lang="ja-JP" altLang="en-US" sz="1400" dirty="0" smtClean="0"/>
              <a:t>まだおそらく少なく、そちら</a:t>
            </a:r>
            <a:r>
              <a:rPr lang="ja-JP" altLang="en-US" sz="1400" dirty="0"/>
              <a:t>をいかに</a:t>
            </a:r>
            <a:r>
              <a:rPr lang="ja-JP" altLang="en-US" sz="1400" dirty="0" smtClean="0"/>
              <a:t>伸ばすということが必要ではないか。</a:t>
            </a:r>
            <a:endParaRPr lang="en-US" altLang="ja-JP" sz="1400" dirty="0" smtClean="0"/>
          </a:p>
          <a:p>
            <a:pPr marL="174625" indent="-174625">
              <a:lnSpc>
                <a:spcPts val="1400"/>
              </a:lnSpc>
              <a:spcBef>
                <a:spcPts val="1000"/>
              </a:spcBef>
            </a:pPr>
            <a:r>
              <a:rPr lang="ja-JP" altLang="en-US" sz="1400" dirty="0" smtClean="0"/>
              <a:t>○技能</a:t>
            </a:r>
            <a:r>
              <a:rPr lang="ja-JP" altLang="en-US" sz="1400" dirty="0"/>
              <a:t>実習などで来ている外国人材の</a:t>
            </a:r>
            <a:r>
              <a:rPr lang="ja-JP" altLang="en-US" sz="1400" dirty="0" smtClean="0"/>
              <a:t>方々の子ども</a:t>
            </a:r>
            <a:r>
              <a:rPr lang="ja-JP" altLang="en-US" sz="1400" dirty="0"/>
              <a:t>たちに対してもしっかりサポートして教育</a:t>
            </a:r>
            <a:r>
              <a:rPr lang="ja-JP" altLang="en-US" sz="1400" dirty="0" smtClean="0"/>
              <a:t>をつける</a:t>
            </a:r>
            <a:r>
              <a:rPr lang="ja-JP" altLang="en-US" sz="1400" dirty="0"/>
              <a:t>ことが必要、そうすることでいい人材に育つのではないか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○今後</a:t>
            </a:r>
            <a:r>
              <a:rPr lang="ja-JP" altLang="en-US" sz="1400" dirty="0"/>
              <a:t>、労働力が不足していく中で、労働集約的なところに配属される外国人材の方をどう受け入れるか、永住権を与えていくかどうかが課題ではないか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○高度</a:t>
            </a:r>
            <a:r>
              <a:rPr lang="ja-JP" altLang="en-US" sz="1400" dirty="0"/>
              <a:t>人材というところでいうと、やはり日本企業の人事制度や就業条件・労務管理が、外国人材、高度人材を受け入れたときにどのような処遇をしていくのかというところが課題になってきているのではないか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○外国</a:t>
            </a:r>
            <a:r>
              <a:rPr lang="ja-JP" altLang="en-US" sz="1400" dirty="0"/>
              <a:t>人材を受け入れていくとなったとき、働いている人の幸せを考えて受け入れをしなければ</a:t>
            </a:r>
            <a:r>
              <a:rPr lang="ja-JP" altLang="en-US" sz="1400" dirty="0" smtClean="0"/>
              <a:t>ならない。その</a:t>
            </a:r>
            <a:r>
              <a:rPr lang="ja-JP" altLang="en-US" sz="1400" dirty="0"/>
              <a:t>人の幸せ、その人の家族が来ることで</a:t>
            </a:r>
            <a:r>
              <a:rPr lang="ja-JP" altLang="en-US" sz="1400" dirty="0" smtClean="0"/>
              <a:t>よかったと</a:t>
            </a:r>
            <a:r>
              <a:rPr lang="ja-JP" altLang="en-US" sz="1400" dirty="0"/>
              <a:t>思ってもらえるように、安心して生活でき、やりたいことにチャレンジできるというところまで考えなければいけない</a:t>
            </a:r>
            <a:r>
              <a:rPr lang="ja-JP" altLang="en-US" sz="1400" dirty="0" smtClean="0"/>
              <a:t>。</a:t>
            </a:r>
            <a:endParaRPr lang="en-US" altLang="ja-JP" sz="1400" dirty="0"/>
          </a:p>
          <a:p>
            <a:pPr marL="174625" indent="-174625">
              <a:lnSpc>
                <a:spcPts val="1400"/>
              </a:lnSpc>
              <a:spcBef>
                <a:spcPts val="1000"/>
              </a:spcBef>
            </a:pPr>
            <a:r>
              <a:rPr lang="ja-JP" altLang="en-US" sz="1400" dirty="0" smtClean="0"/>
              <a:t>○外国</a:t>
            </a:r>
            <a:r>
              <a:rPr lang="ja-JP" altLang="en-US" sz="1400" dirty="0"/>
              <a:t>人材の</a:t>
            </a:r>
            <a:r>
              <a:rPr lang="ja-JP" altLang="en-US" sz="1400" dirty="0" smtClean="0"/>
              <a:t>雇用やマッチングの事業運営</a:t>
            </a:r>
            <a:r>
              <a:rPr lang="ja-JP" altLang="en-US" sz="1400" dirty="0"/>
              <a:t>をしている中で、実際に困っている</a:t>
            </a:r>
            <a:r>
              <a:rPr lang="ja-JP" altLang="en-US" sz="1400" dirty="0" smtClean="0"/>
              <a:t>ことや課題は、該当</a:t>
            </a:r>
            <a:r>
              <a:rPr lang="ja-JP" altLang="en-US" sz="1400" dirty="0"/>
              <a:t>する方本人</a:t>
            </a:r>
            <a:r>
              <a:rPr lang="ja-JP" altLang="en-US" sz="1400" dirty="0" smtClean="0"/>
              <a:t>とのコミュニケーション</a:t>
            </a:r>
            <a:r>
              <a:rPr lang="ja-JP" altLang="en-US" sz="1400" dirty="0"/>
              <a:t>を取れて</a:t>
            </a:r>
            <a:r>
              <a:rPr lang="ja-JP" altLang="en-US" sz="1400" dirty="0" smtClean="0"/>
              <a:t>いる担当者</a:t>
            </a:r>
            <a:r>
              <a:rPr lang="ja-JP" altLang="en-US" sz="1400" dirty="0"/>
              <a:t>たちから、そこの声をもう少し吸い上げて</a:t>
            </a:r>
            <a:r>
              <a:rPr lang="ja-JP" altLang="en-US" sz="1400" dirty="0" smtClean="0"/>
              <a:t>、現状</a:t>
            </a:r>
            <a:r>
              <a:rPr lang="ja-JP" altLang="en-US" sz="1400" dirty="0"/>
              <a:t>弊害になっているものというのを</a:t>
            </a:r>
            <a:r>
              <a:rPr lang="ja-JP" altLang="en-US" sz="1400" dirty="0" smtClean="0"/>
              <a:t>吸い上げて新しい今後の</a:t>
            </a:r>
            <a:r>
              <a:rPr lang="ja-JP" altLang="en-US" sz="1400" dirty="0"/>
              <a:t>事業につなげて</a:t>
            </a:r>
            <a:r>
              <a:rPr lang="ja-JP" altLang="en-US" sz="1400" dirty="0" smtClean="0"/>
              <a:t>いく等、</a:t>
            </a:r>
            <a:r>
              <a:rPr lang="ja-JP" altLang="en-US" sz="1400" dirty="0"/>
              <a:t>民間の力を引き上げるような仕組みにして</a:t>
            </a:r>
            <a:r>
              <a:rPr lang="ja-JP" altLang="en-US" sz="1400" dirty="0" smtClean="0"/>
              <a:t>いくことができないか。</a:t>
            </a:r>
            <a:endParaRPr lang="en-US" altLang="ja-JP" sz="1400" dirty="0"/>
          </a:p>
          <a:p>
            <a:pPr marL="174625" indent="-174625">
              <a:lnSpc>
                <a:spcPts val="1400"/>
              </a:lnSpc>
              <a:spcBef>
                <a:spcPts val="1000"/>
              </a:spcBef>
            </a:pPr>
            <a:r>
              <a:rPr lang="ja-JP" altLang="en-US" sz="1400" dirty="0" smtClean="0"/>
              <a:t>○外国人材の全国的な雇用政策は国の役割となるが、ケアはほぼ市町村がしている状況であり、</a:t>
            </a:r>
            <a:r>
              <a:rPr lang="ja-JP" altLang="en-US" sz="1400" dirty="0"/>
              <a:t>都道府県と市町村の担当者が連携していく中で、解決</a:t>
            </a:r>
            <a:r>
              <a:rPr lang="ja-JP" altLang="en-US" sz="1400" dirty="0" smtClean="0"/>
              <a:t>できる対応があるのではないか。</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txBox="1">
            <a:spLocks/>
          </p:cNvSpPr>
          <p:nvPr/>
        </p:nvSpPr>
        <p:spPr>
          <a:xfrm>
            <a:off x="8556172" y="6530609"/>
            <a:ext cx="66620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sz="1400" b="1" smtClean="0"/>
              <a:pPr/>
              <a:t>24</a:t>
            </a:fld>
            <a:endParaRPr kumimoji="1" lang="ja-JP" altLang="en-US" sz="1400" b="1" dirty="0"/>
          </a:p>
        </p:txBody>
      </p:sp>
    </p:spTree>
    <p:extLst>
      <p:ext uri="{BB962C8B-B14F-4D97-AF65-F5344CB8AC3E}">
        <p14:creationId xmlns:p14="http://schemas.microsoft.com/office/powerpoint/2010/main" val="2977455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○重要</a:t>
            </a:r>
            <a:r>
              <a:rPr lang="ja-JP" altLang="en-US" sz="1400" dirty="0"/>
              <a:t>なのは、彼らが我々に混じってディーセントな市民生活を送れるようにすることであって、その際に大きな混乱が生じるのは</a:t>
            </a:r>
            <a:r>
              <a:rPr lang="ja-JP" altLang="en-US" sz="1400" dirty="0" smtClean="0"/>
              <a:t>、ひとつは子弟</a:t>
            </a:r>
            <a:r>
              <a:rPr lang="ja-JP" altLang="en-US" sz="1400" dirty="0"/>
              <a:t>への教育</a:t>
            </a:r>
            <a:r>
              <a:rPr lang="ja-JP" altLang="en-US" sz="1400" dirty="0" smtClean="0"/>
              <a:t>。本人の志向に</a:t>
            </a:r>
            <a:r>
              <a:rPr lang="ja-JP" altLang="en-US" sz="1400" dirty="0"/>
              <a:t>よって子どもたちを本国に</a:t>
            </a:r>
            <a:r>
              <a:rPr lang="ja-JP" altLang="en-US" sz="1400" dirty="0" smtClean="0"/>
              <a:t>戻すの</a:t>
            </a:r>
            <a:r>
              <a:rPr lang="ja-JP" altLang="en-US" sz="1400" dirty="0"/>
              <a:t>か、日本</a:t>
            </a:r>
            <a:r>
              <a:rPr lang="ja-JP" altLang="en-US" sz="1400" dirty="0" smtClean="0"/>
              <a:t>で教育</a:t>
            </a:r>
            <a:r>
              <a:rPr lang="ja-JP" altLang="en-US" sz="1400" dirty="0"/>
              <a:t>を</a:t>
            </a:r>
            <a:r>
              <a:rPr lang="ja-JP" altLang="en-US" sz="1400" dirty="0" smtClean="0"/>
              <a:t>受けさせよう</a:t>
            </a:r>
            <a:r>
              <a:rPr lang="ja-JP" altLang="en-US" sz="1400" dirty="0"/>
              <a:t>とするのかはともかくとして、日本</a:t>
            </a:r>
            <a:r>
              <a:rPr lang="ja-JP" altLang="en-US" sz="1400" dirty="0" smtClean="0"/>
              <a:t>で教育を受けさせよう</a:t>
            </a:r>
            <a:r>
              <a:rPr lang="ja-JP" altLang="en-US" sz="1400" dirty="0"/>
              <a:t>と思ったときに受けられるような環境、日本社会に溶け込んで子どもが生活していけるような環境というのを</a:t>
            </a:r>
            <a:r>
              <a:rPr lang="ja-JP" altLang="en-US" sz="1400" dirty="0" smtClean="0"/>
              <a:t>つくる</a:t>
            </a:r>
            <a:r>
              <a:rPr lang="ja-JP" altLang="en-US" sz="1400" dirty="0"/>
              <a:t>ことが何よりも</a:t>
            </a:r>
            <a:r>
              <a:rPr lang="ja-JP" altLang="en-US" sz="1400" dirty="0" smtClean="0"/>
              <a:t>重要ではないか。</a:t>
            </a:r>
            <a:endParaRPr lang="en-US" altLang="ja-JP" sz="1400" dirty="0"/>
          </a:p>
          <a:p>
            <a:pPr marL="174625" indent="-174625">
              <a:lnSpc>
                <a:spcPts val="1400"/>
              </a:lnSpc>
              <a:spcBef>
                <a:spcPts val="1000"/>
              </a:spcBef>
            </a:pPr>
            <a:r>
              <a:rPr lang="ja-JP" altLang="en-US" sz="1400" dirty="0" smtClean="0"/>
              <a:t>○外国</a:t>
            </a:r>
            <a:r>
              <a:rPr lang="ja-JP" altLang="en-US" sz="1400" dirty="0"/>
              <a:t>人材が住宅を借りられないという問題がある、大手企業で社宅には入れるという場合はいいが、住宅を借りれないということはよくあるケースなので、空き家に関する公的なあっせん政策や、空き家の持ち主とのマッチングを地方自治体が入り促進すると状況は変わる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○特定</a:t>
            </a:r>
            <a:r>
              <a:rPr lang="ja-JP" altLang="en-US" sz="1400" dirty="0"/>
              <a:t>技能や技能実習の人たちを多く入れて増やしていくということを考えた場合、個々の企業の抜け駆けによる待遇のディスカウントのようなことが起きないようにコーディネイトする必要があり、場合によっては日本人とのイコールフッティングをきちんと保証するように公的機関がきちんと監督する必要がある</a:t>
            </a:r>
            <a:r>
              <a:rPr lang="ja-JP" altLang="en-US" sz="1400" dirty="0" smtClean="0"/>
              <a:t>。</a:t>
            </a:r>
            <a:endParaRPr lang="en-US" altLang="ja-JP" sz="1400" dirty="0"/>
          </a:p>
          <a:p>
            <a:pPr marL="174625" indent="-174625">
              <a:lnSpc>
                <a:spcPts val="1400"/>
              </a:lnSpc>
              <a:spcBef>
                <a:spcPts val="1000"/>
              </a:spcBef>
            </a:pPr>
            <a:r>
              <a:rPr lang="ja-JP" altLang="en-US" sz="1400" dirty="0" smtClean="0"/>
              <a:t>○高度</a:t>
            </a:r>
            <a:r>
              <a:rPr lang="ja-JP" altLang="en-US" sz="1400" dirty="0"/>
              <a:t>な専門知識を持った外国人の方を大阪に呼び込むというとき、医療や健康という面でサービスが充実しているということが外国人材を</a:t>
            </a:r>
            <a:r>
              <a:rPr lang="ja-JP" altLang="en-US" sz="1400" dirty="0" smtClean="0"/>
              <a:t>呼び込むひとつの</a:t>
            </a:r>
            <a:r>
              <a:rPr lang="ja-JP" altLang="en-US" sz="1400" dirty="0"/>
              <a:t>ポイントになりえる。またそうした研究や産業で活躍する外国</a:t>
            </a:r>
            <a:r>
              <a:rPr lang="ja-JP" altLang="en-US" sz="1400" dirty="0" smtClean="0"/>
              <a:t>人材</a:t>
            </a:r>
            <a:r>
              <a:rPr lang="ja-JP" altLang="en-US" sz="1400" dirty="0"/>
              <a:t>を引き込むという面でも非常に重要な視点ではない</a:t>
            </a:r>
            <a:r>
              <a:rPr lang="ja-JP" altLang="en-US" sz="1400" dirty="0" smtClean="0"/>
              <a:t>か。</a:t>
            </a:r>
            <a:endParaRPr lang="en-US" altLang="ja-JP" sz="1400" dirty="0"/>
          </a:p>
          <a:p>
            <a:pPr marL="174625" indent="-174625">
              <a:lnSpc>
                <a:spcPts val="1400"/>
              </a:lnSpc>
              <a:spcBef>
                <a:spcPts val="1000"/>
              </a:spcBef>
            </a:pPr>
            <a:r>
              <a:rPr lang="ja-JP" altLang="en-US" sz="1400" dirty="0" smtClean="0"/>
              <a:t>○日</a:t>
            </a:r>
            <a:r>
              <a:rPr lang="ja-JP" altLang="en-US" sz="1400" dirty="0"/>
              <a:t>本人の我々ですら各制度で縦割りに情報が出されていて適切な補助制度をピックアップしてタイムリーに使っていくというのが至難の</a:t>
            </a:r>
            <a:r>
              <a:rPr lang="ja-JP" altLang="en-US" sz="1400" dirty="0" smtClean="0"/>
              <a:t>業。海外から来られた方</a:t>
            </a:r>
            <a:r>
              <a:rPr lang="ja-JP" altLang="en-US" sz="1400" dirty="0"/>
              <a:t>にとってはより顕著で</a:t>
            </a:r>
            <a:r>
              <a:rPr lang="ja-JP" altLang="en-US" sz="1400" dirty="0" smtClean="0"/>
              <a:t>あり、</a:t>
            </a:r>
            <a:r>
              <a:rPr lang="ja-JP" altLang="en-US" sz="1400" dirty="0"/>
              <a:t>ワンストップで相談できるところがあるとよいのではないか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○外国人材に</a:t>
            </a:r>
            <a:r>
              <a:rPr lang="ja-JP" altLang="en-US" sz="1400" dirty="0"/>
              <a:t>関して家族のケアをどうしていくかという話は、高度人材、研究開発をしていく人材に関しても当てはまるが、家族を呼び寄せる際に住環境が非常によい、住みやすいというのは呼び寄せる大きな理由となる。住んでいて楽しいや、医療体制がしっかりしている等いろいろ理由はあるが、家族という視点を外国人労働者の中に入れるということは大事である</a:t>
            </a:r>
            <a:r>
              <a:rPr lang="ja-JP" altLang="en-US" sz="1400" dirty="0" smtClean="0"/>
              <a:t>。</a:t>
            </a:r>
            <a:endParaRPr lang="en-US" altLang="ja-JP" sz="1400" dirty="0"/>
          </a:p>
          <a:p>
            <a:pPr marL="174625" indent="-174625">
              <a:lnSpc>
                <a:spcPts val="1400"/>
              </a:lnSpc>
              <a:spcBef>
                <a:spcPts val="1000"/>
              </a:spcBef>
            </a:pPr>
            <a:r>
              <a:rPr lang="ja-JP" altLang="en-US" sz="1400" dirty="0" smtClean="0"/>
              <a:t>○社会的</a:t>
            </a:r>
            <a:r>
              <a:rPr lang="ja-JP" altLang="en-US" sz="1400" dirty="0"/>
              <a:t>な課題にどう向き合っていくのかに価値をもつ若者が増えており、そういった人たちが未来志向で頑張ろうというような下支えを大阪が考えていくことができれば、結果として、人の流出を防ぐことに繋がっていく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a:t>○トップクラスの留学生を集めたいと思っても、</a:t>
            </a:r>
            <a:r>
              <a:rPr lang="en-US" altLang="ja-JP" sz="1400" dirty="0"/>
              <a:t>UCLA</a:t>
            </a:r>
            <a:r>
              <a:rPr lang="ja-JP" altLang="en-US" sz="1400" dirty="0"/>
              <a:t>に行ける学生は、英語で教育を受けられ、奨学金制度も充実している</a:t>
            </a:r>
            <a:r>
              <a:rPr lang="en-US" altLang="ja-JP" sz="1400" dirty="0"/>
              <a:t>UCLA</a:t>
            </a:r>
            <a:r>
              <a:rPr lang="ja-JP" altLang="en-US" sz="1400" dirty="0"/>
              <a:t>に行く</a:t>
            </a:r>
            <a:r>
              <a:rPr lang="ja-JP" altLang="en-US" sz="1400" dirty="0" smtClean="0"/>
              <a:t>。</a:t>
            </a:r>
            <a:endParaRPr lang="en-US" altLang="ja-JP" sz="1400" dirty="0"/>
          </a:p>
          <a:p>
            <a:pPr marL="174625" indent="-174625">
              <a:lnSpc>
                <a:spcPts val="1400"/>
              </a:lnSpc>
              <a:spcBef>
                <a:spcPts val="1000"/>
              </a:spcBef>
            </a:pP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txBox="1">
            <a:spLocks/>
          </p:cNvSpPr>
          <p:nvPr/>
        </p:nvSpPr>
        <p:spPr>
          <a:xfrm>
            <a:off x="8556172" y="6530609"/>
            <a:ext cx="66620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sz="1400" b="1" smtClean="0"/>
              <a:pPr/>
              <a:t>25</a:t>
            </a:fld>
            <a:endParaRPr kumimoji="1" lang="ja-JP" altLang="en-US" sz="1400" b="1" dirty="0"/>
          </a:p>
        </p:txBody>
      </p:sp>
    </p:spTree>
    <p:extLst>
      <p:ext uri="{BB962C8B-B14F-4D97-AF65-F5344CB8AC3E}">
        <p14:creationId xmlns:p14="http://schemas.microsoft.com/office/powerpoint/2010/main" val="4137449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a:t>
            </a:r>
            <a:r>
              <a:rPr lang="ja-JP" altLang="en-US" sz="1400" dirty="0"/>
              <a:t>女性を特別視するのではなく、男性にも同じ権利を与え、男女で子育てに参加できるよう推進していく会社に、男女ともに良い人材が集まるのではないか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a:t>
            </a:r>
            <a:r>
              <a:rPr lang="ja-JP" altLang="en-US" sz="1400" dirty="0"/>
              <a:t>大阪は、女性の就業率が低く、賃金も低い。また若者の失業率も高く、産業転換や構造を変えていく上で非常に重要</a:t>
            </a:r>
            <a:r>
              <a:rPr lang="ja-JP" altLang="en-US" sz="1400" dirty="0" smtClean="0"/>
              <a:t>な方々の就労</a:t>
            </a:r>
            <a:r>
              <a:rPr lang="ja-JP" altLang="en-US" sz="1400" dirty="0"/>
              <a:t>が進んでいない状況に対して、どのように行政が支援を行っていくのか</a:t>
            </a:r>
            <a:r>
              <a:rPr lang="ja-JP" altLang="en-US" sz="1400" dirty="0" smtClean="0"/>
              <a:t>。大学</a:t>
            </a:r>
            <a:r>
              <a:rPr lang="ja-JP" altLang="en-US" sz="1400" dirty="0"/>
              <a:t>・行政機関・企業が一体と</a:t>
            </a:r>
            <a:r>
              <a:rPr lang="ja-JP" altLang="en-US" sz="1400" dirty="0" smtClean="0"/>
              <a:t>なり、</a:t>
            </a:r>
            <a:r>
              <a:rPr lang="ja-JP" altLang="en-US" sz="1400" dirty="0"/>
              <a:t>女性の技術系分野への</a:t>
            </a:r>
            <a:r>
              <a:rPr lang="ja-JP" altLang="en-US" sz="1400" dirty="0" smtClean="0"/>
              <a:t>就労など、生産性</a:t>
            </a:r>
            <a:r>
              <a:rPr lang="ja-JP" altLang="en-US" sz="1400" dirty="0"/>
              <a:t>の高い産業への女性の就労支援</a:t>
            </a:r>
            <a:r>
              <a:rPr lang="ja-JP" altLang="en-US" sz="1400" dirty="0" smtClean="0"/>
              <a:t>を進め、賃金</a:t>
            </a:r>
            <a:r>
              <a:rPr lang="ja-JP" altLang="en-US" sz="1400" dirty="0"/>
              <a:t>を上げる取組みを考えていく必要がある</a:t>
            </a:r>
            <a:r>
              <a:rPr lang="ja-JP" altLang="en-US" sz="1400" dirty="0" smtClean="0"/>
              <a:t>。</a:t>
            </a:r>
            <a:endParaRPr lang="en-US" altLang="ja-JP" sz="1400" dirty="0"/>
          </a:p>
          <a:p>
            <a:pPr marL="174625" indent="-174625">
              <a:lnSpc>
                <a:spcPts val="1400"/>
              </a:lnSpc>
              <a:spcBef>
                <a:spcPts val="1000"/>
              </a:spcBef>
            </a:pPr>
            <a:r>
              <a:rPr lang="ja-JP" altLang="en-US" sz="1400" dirty="0" smtClean="0"/>
              <a:t>○日本</a:t>
            </a:r>
            <a:r>
              <a:rPr lang="ja-JP" altLang="en-US" sz="1400" dirty="0"/>
              <a:t>はジェンダーギャップ指数が低い。管理職比率等も低く、経済分野や政治の</a:t>
            </a:r>
            <a:r>
              <a:rPr lang="ja-JP" altLang="en-US" sz="1400" dirty="0" smtClean="0"/>
              <a:t>分野は男女</a:t>
            </a:r>
            <a:r>
              <a:rPr lang="ja-JP" altLang="en-US" sz="1400" dirty="0"/>
              <a:t>平等ではなく、女性の参画が非常に遅れている。他の調査国は、日本よりも速い</a:t>
            </a:r>
            <a:r>
              <a:rPr lang="ja-JP" altLang="en-US" sz="1400" dirty="0" smtClean="0"/>
              <a:t>スピードで女性</a:t>
            </a:r>
            <a:r>
              <a:rPr lang="ja-JP" altLang="en-US" sz="1400" dirty="0"/>
              <a:t>の登用や活躍への対策に取り組んでいることが大きな違いである</a:t>
            </a:r>
            <a:r>
              <a:rPr lang="ja-JP" altLang="en-US" sz="1400" dirty="0" smtClean="0"/>
              <a:t>。</a:t>
            </a:r>
            <a:endParaRPr lang="en-US" altLang="ja-JP" sz="1400" dirty="0"/>
          </a:p>
          <a:p>
            <a:pPr marL="174625" indent="-174625">
              <a:lnSpc>
                <a:spcPts val="1400"/>
              </a:lnSpc>
              <a:spcBef>
                <a:spcPts val="1000"/>
              </a:spcBef>
            </a:pPr>
            <a:r>
              <a:rPr lang="ja-JP" altLang="en-US" sz="1400" dirty="0"/>
              <a:t>○結婚や出産のタイミングで退職するのではなく、子どもをしっかり信頼できるとことに預けられ思う存分働けるなど継続的にキャリアを歩める</a:t>
            </a:r>
            <a:r>
              <a:rPr lang="ja-JP" altLang="en-US" sz="1400" dirty="0" smtClean="0"/>
              <a:t>ような仕組みづくり</a:t>
            </a:r>
            <a:r>
              <a:rPr lang="ja-JP" altLang="en-US" sz="1400" dirty="0"/>
              <a:t>が行政としても必要</a:t>
            </a:r>
            <a:r>
              <a:rPr lang="ja-JP" altLang="en-US" sz="1400" dirty="0" smtClean="0"/>
              <a:t>。</a:t>
            </a:r>
            <a:endParaRPr lang="en-US" altLang="ja-JP" sz="1400" dirty="0"/>
          </a:p>
          <a:p>
            <a:pPr marL="174625" indent="-174625">
              <a:lnSpc>
                <a:spcPts val="1400"/>
              </a:lnSpc>
              <a:spcBef>
                <a:spcPts val="1000"/>
              </a:spcBef>
            </a:pPr>
            <a:r>
              <a:rPr lang="ja-JP" altLang="en-US" sz="1400" dirty="0"/>
              <a:t>○関西圏全体は</a:t>
            </a:r>
            <a:r>
              <a:rPr lang="ja-JP" altLang="en-US" sz="1400" dirty="0" smtClean="0"/>
              <a:t>、他から</a:t>
            </a:r>
            <a:r>
              <a:rPr lang="ja-JP" altLang="en-US" sz="1400" dirty="0"/>
              <a:t>人材を</a:t>
            </a:r>
            <a:r>
              <a:rPr lang="en-US" altLang="ja-JP" sz="1400" dirty="0"/>
              <a:t>18</a:t>
            </a:r>
            <a:r>
              <a:rPr lang="ja-JP" altLang="en-US" sz="1400" dirty="0"/>
              <a:t>歳で集めることにはものすごく成功して</a:t>
            </a:r>
            <a:r>
              <a:rPr lang="ja-JP" altLang="en-US" sz="1400" dirty="0" smtClean="0"/>
              <a:t>いるが、</a:t>
            </a:r>
            <a:r>
              <a:rPr lang="en-US" altLang="ja-JP" sz="1400" dirty="0" smtClean="0"/>
              <a:t>22</a:t>
            </a:r>
            <a:r>
              <a:rPr lang="ja-JP" altLang="en-US" sz="1400" dirty="0"/>
              <a:t>歳で逃げられている、これをどう食い止めるか</a:t>
            </a:r>
            <a:r>
              <a:rPr lang="ja-JP" altLang="en-US" sz="1400" dirty="0" smtClean="0"/>
              <a:t>、それから働き始めた人が結構、出産のタイミングで辞めてしまうのをどう食い止めるか。長い間</a:t>
            </a:r>
            <a:r>
              <a:rPr lang="ja-JP" altLang="en-US" sz="1400" dirty="0"/>
              <a:t>働ける産業、あるいは東京の非常にきらきらして、流行り廃りも早い産業、情報通信産業、出版産業、情報産業では</a:t>
            </a:r>
            <a:r>
              <a:rPr lang="ja-JP" altLang="en-US" sz="1400" dirty="0" smtClean="0"/>
              <a:t>なく、</a:t>
            </a:r>
            <a:r>
              <a:rPr lang="ja-JP" altLang="en-US" sz="1400" dirty="0"/>
              <a:t>愛知と競争するでもなく、関西独自にナンバーワンを狙っていけるような産業の</a:t>
            </a:r>
            <a:r>
              <a:rPr lang="ja-JP" altLang="en-US" sz="1400" dirty="0" smtClean="0"/>
              <a:t>種類とは何</a:t>
            </a:r>
            <a:r>
              <a:rPr lang="ja-JP" altLang="en-US" sz="1400" dirty="0"/>
              <a:t>かという</a:t>
            </a:r>
            <a:r>
              <a:rPr lang="ja-JP" altLang="en-US" sz="1400" dirty="0" smtClean="0"/>
              <a:t>ことを考える</a:t>
            </a:r>
            <a:r>
              <a:rPr lang="ja-JP" altLang="en-US" sz="1400" dirty="0"/>
              <a:t>ことが有益なので</a:t>
            </a:r>
            <a:r>
              <a:rPr lang="ja-JP" altLang="en-US" sz="1400" dirty="0" smtClean="0"/>
              <a:t>はないか。</a:t>
            </a:r>
            <a:endParaRPr lang="en-US" altLang="ja-JP" sz="1400" dirty="0"/>
          </a:p>
          <a:p>
            <a:pPr marL="174625" indent="-174625">
              <a:lnSpc>
                <a:spcPts val="1400"/>
              </a:lnSpc>
              <a:spcBef>
                <a:spcPts val="1000"/>
              </a:spcBef>
            </a:pPr>
            <a:r>
              <a:rPr lang="ja-JP" altLang="en-US" sz="1400" dirty="0"/>
              <a:t>○働き方の質、生活の質を上げられる、あるいは、住みよい都市空間を含めて大阪が魅力ある居住空間であり生活空間として仕事ができるというメリットがないと、これからの若者を引きつけ、さらに新しい働き方を導入して多様性のもとに生産性を上げていくことが難しくなる</a:t>
            </a:r>
            <a:r>
              <a:rPr lang="ja-JP" altLang="en-US" sz="1400" dirty="0" smtClean="0"/>
              <a:t>。</a:t>
            </a:r>
            <a:endParaRPr lang="en-US" altLang="ja-JP" sz="1400" dirty="0"/>
          </a:p>
          <a:p>
            <a:pPr marL="174625" indent="-174625">
              <a:lnSpc>
                <a:spcPts val="1400"/>
              </a:lnSpc>
              <a:spcBef>
                <a:spcPts val="1000"/>
              </a:spcBef>
            </a:pPr>
            <a:r>
              <a:rPr lang="ja-JP" altLang="en-US" sz="1400" dirty="0"/>
              <a:t>○女性の労働参加が限定的。会社に入ると同じだけ活躍できていないのが日本社会の問題。特に政治と経済が低位。主要な要因は、女性管理職比率の低さ。活躍とはそもそも何を指し示しているのかというと</a:t>
            </a:r>
            <a:r>
              <a:rPr lang="ja-JP" altLang="en-US" sz="1400" dirty="0" smtClean="0"/>
              <a:t>、</a:t>
            </a:r>
            <a:r>
              <a:rPr lang="ja-JP" altLang="en-US" sz="1400" dirty="0"/>
              <a:t>ひとつ</a:t>
            </a:r>
            <a:r>
              <a:rPr lang="ja-JP" altLang="en-US" sz="1400" dirty="0" smtClean="0"/>
              <a:t>は</a:t>
            </a:r>
            <a:r>
              <a:rPr lang="ja-JP" altLang="en-US" sz="1400" dirty="0"/>
              <a:t>、女性が就業意欲を持って働ける環境や状態</a:t>
            </a:r>
            <a:r>
              <a:rPr lang="ja-JP" altLang="en-US" sz="1400" dirty="0" smtClean="0"/>
              <a:t>。ふたつ</a:t>
            </a:r>
            <a:r>
              <a:rPr lang="ja-JP" altLang="en-US" sz="1400" dirty="0"/>
              <a:t>目は、昇進のチャンスやチャレンジの機会が男性と平等に与えられ、女性自身もパフォーマンスを発揮して昇進できる、チャレンジ意欲を上昇させられる状態、</a:t>
            </a:r>
            <a:r>
              <a:rPr lang="ja-JP" altLang="en-US" sz="1400" dirty="0" smtClean="0"/>
              <a:t>このふたつが</a:t>
            </a:r>
            <a:r>
              <a:rPr lang="ja-JP" altLang="en-US" sz="1400" dirty="0"/>
              <a:t>活躍ということ</a:t>
            </a:r>
            <a:r>
              <a:rPr lang="ja-JP" altLang="en-US" sz="1400" dirty="0" smtClean="0"/>
              <a:t>。</a:t>
            </a:r>
            <a:endParaRPr lang="en-US" altLang="ja-JP" sz="1400" dirty="0"/>
          </a:p>
          <a:p>
            <a:pPr marL="174625" indent="-174625">
              <a:lnSpc>
                <a:spcPts val="1400"/>
              </a:lnSpc>
              <a:spcBef>
                <a:spcPts val="1000"/>
              </a:spcBef>
            </a:pPr>
            <a:r>
              <a:rPr lang="ja-JP" altLang="en-US" sz="1400" dirty="0"/>
              <a:t>○性別役割分担が、制度だけではなく社会に浸透してしまっている、個人レベルにまでしみついているのが日本の課題。女性が頑張ってチャレンジできる仕組みや環境を整えることは女性だけを優遇することではなく、実は女性以外の男性にとっても非常に働きやすい環境を整えることにつながっていくの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26</a:t>
            </a:fld>
            <a:endParaRPr kumimoji="1" lang="ja-JP" altLang="en-US" sz="1400" b="1" dirty="0"/>
          </a:p>
        </p:txBody>
      </p:sp>
    </p:spTree>
    <p:extLst>
      <p:ext uri="{BB962C8B-B14F-4D97-AF65-F5344CB8AC3E}">
        <p14:creationId xmlns:p14="http://schemas.microsoft.com/office/powerpoint/2010/main" val="1736568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○女性</a:t>
            </a:r>
            <a:r>
              <a:rPr lang="ja-JP" altLang="en-US" sz="1400" dirty="0"/>
              <a:t>活躍は必須であり経営戦略の重要なところだが、いまだに目標を達成できていない。日本の流動性の低さにも通じるが、同質性が高い企業、国、多様な人材が活躍できる環境が用意できていないということではないか</a:t>
            </a:r>
            <a:r>
              <a:rPr lang="ja-JP" altLang="en-US" sz="1400" dirty="0" smtClean="0"/>
              <a:t>。</a:t>
            </a:r>
            <a:endParaRPr lang="ja-JP" altLang="en-US" sz="1400" dirty="0"/>
          </a:p>
          <a:p>
            <a:pPr marL="174625" indent="-174625">
              <a:lnSpc>
                <a:spcPts val="1400"/>
              </a:lnSpc>
              <a:spcBef>
                <a:spcPts val="1000"/>
              </a:spcBef>
            </a:pPr>
            <a:r>
              <a:rPr lang="ja-JP" altLang="en-US" sz="1400" dirty="0" smtClean="0"/>
              <a:t>○</a:t>
            </a:r>
            <a:r>
              <a:rPr lang="ja-JP" altLang="en-US" sz="1400" dirty="0"/>
              <a:t>女性などの労働参加が限定的であるというところに関して、就業率の数字でいうと、男性が大体</a:t>
            </a:r>
            <a:r>
              <a:rPr lang="en-US" altLang="ja-JP" sz="1400" dirty="0"/>
              <a:t>90</a:t>
            </a:r>
            <a:r>
              <a:rPr lang="ja-JP" altLang="en-US" sz="1400" dirty="0"/>
              <a:t>％ぐらい、女性も</a:t>
            </a:r>
            <a:r>
              <a:rPr lang="en-US" altLang="ja-JP" sz="1400" dirty="0"/>
              <a:t>80</a:t>
            </a:r>
            <a:r>
              <a:rPr lang="ja-JP" altLang="en-US" sz="1400" dirty="0"/>
              <a:t>％ぐらいの水準はあり、そんなに働いていないということはないが、現状としては、所得格差や管理職比率において大きな差がある。原因はＭ型雇用で、結婚・育児で女性が離職すること。一度、正規雇用から外れてしまうと、出産などを経て戻ってくるときに非正規雇用になり、そういった様々な社会福祉から疎外されてしまうところに根本的な問題がある。女性が辞めずに働き続けられる環境をどうやってつくっていくかが非常に大きな課題</a:t>
            </a:r>
            <a:r>
              <a:rPr lang="ja-JP" altLang="en-US" sz="1400" dirty="0" smtClean="0"/>
              <a:t>。</a:t>
            </a:r>
            <a:endParaRPr lang="en-US" altLang="ja-JP" sz="1400" dirty="0"/>
          </a:p>
          <a:p>
            <a:pPr marL="174625" indent="-174625">
              <a:lnSpc>
                <a:spcPts val="1400"/>
              </a:lnSpc>
              <a:spcBef>
                <a:spcPts val="1000"/>
              </a:spcBef>
            </a:pPr>
            <a:r>
              <a:rPr lang="ja-JP" altLang="en-US" sz="1400" dirty="0" smtClean="0"/>
              <a:t>○</a:t>
            </a:r>
            <a:r>
              <a:rPr lang="ja-JP" altLang="en-US" sz="1400" dirty="0"/>
              <a:t>副首都ビジョンの中でイメージができていないように感じるのが人の部分。人の投資を進めていくという流れ、日本や世界の経済社会全体がグリーンとデジタルというキーワードとして大きく変革していく中で、新しい付加価値を創出する力を強化するとともに、次の成長を生み出していく人への分配を強化していく流れが今進められている</a:t>
            </a:r>
            <a:r>
              <a:rPr lang="ja-JP" altLang="en-US" sz="1400" dirty="0" smtClean="0"/>
              <a:t>。</a:t>
            </a:r>
            <a:endParaRPr lang="en-US" altLang="ja-JP" sz="1400" dirty="0"/>
          </a:p>
          <a:p>
            <a:pPr marL="174625" indent="-174625">
              <a:lnSpc>
                <a:spcPts val="1400"/>
              </a:lnSpc>
              <a:spcBef>
                <a:spcPts val="1000"/>
              </a:spcBef>
            </a:pPr>
            <a:r>
              <a:rPr lang="ja-JP" altLang="en-US" sz="1400" dirty="0" smtClean="0"/>
              <a:t>○社会</a:t>
            </a:r>
            <a:r>
              <a:rPr lang="ja-JP" altLang="en-US" sz="1400" dirty="0"/>
              <a:t>全体としては少子高齢化、</a:t>
            </a:r>
            <a:r>
              <a:rPr lang="en-US" altLang="ja-JP" sz="1400" dirty="0"/>
              <a:t>Society5.0</a:t>
            </a:r>
            <a:r>
              <a:rPr lang="ja-JP" altLang="en-US" sz="1400" dirty="0" err="1"/>
              <a:t>、</a:t>
            </a:r>
            <a:r>
              <a:rPr lang="ja-JP" altLang="en-US" sz="1400" dirty="0"/>
              <a:t>労働生産性をどう高めていくのか。企業ではグローバル化、それからＤＸ、脱炭素、こういった取組みは、これからイノベーションを通じてどういう新しい市場をつくっていくのか、獲得していくのかということが最大の課題。個人は、これを取り巻く環境は今すごいスピードで変化している。終身雇用が崩れ、</a:t>
            </a:r>
            <a:r>
              <a:rPr lang="en-US" altLang="ja-JP" sz="1400" dirty="0"/>
              <a:t>70</a:t>
            </a:r>
            <a:r>
              <a:rPr lang="ja-JP" altLang="en-US" sz="1400" dirty="0"/>
              <a:t>歳までの定年延長もあり、働き方の変化、多様な変化に今さらされているというのが個人の課題</a:t>
            </a:r>
            <a:r>
              <a:rPr lang="ja-JP" altLang="en-US" sz="1400" dirty="0" smtClean="0"/>
              <a:t>。</a:t>
            </a:r>
            <a:endParaRPr lang="en-US" altLang="ja-JP" sz="1400" dirty="0"/>
          </a:p>
          <a:p>
            <a:pPr marL="174625" indent="-174625">
              <a:lnSpc>
                <a:spcPts val="1400"/>
              </a:lnSpc>
              <a:spcBef>
                <a:spcPts val="1000"/>
              </a:spcBef>
            </a:pPr>
            <a:r>
              <a:rPr lang="ja-JP" altLang="en-US" sz="1400" dirty="0"/>
              <a:t>○高齢化が進む中で、特に医療健康、介護で、介護分野のユーザーにもなってくるシニア層をどう活用していくのか。ユーザーでもありながら労働力としても活躍していただける。そういった人材に向けた人材育成をすることで、市場を活性化していく、産業を成長させていくというところにも貢献しつつ、本人もいつまでも生き生きと働き続けられるというような人材育成、シニアの人材育成で、特に介護のところで活躍される方の育成が大阪の中で取り組まれていくといい</a:t>
            </a:r>
            <a:r>
              <a:rPr lang="ja-JP" altLang="en-US" sz="1400" dirty="0" smtClean="0"/>
              <a:t>。</a:t>
            </a:r>
            <a:endParaRPr lang="en-US" altLang="ja-JP" sz="1400" dirty="0"/>
          </a:p>
          <a:p>
            <a:pPr marL="174625" indent="-174625">
              <a:lnSpc>
                <a:spcPts val="1400"/>
              </a:lnSpc>
              <a:spcBef>
                <a:spcPts val="1000"/>
              </a:spcBef>
            </a:pPr>
            <a:r>
              <a:rPr lang="ja-JP" altLang="en-US" sz="1400" dirty="0"/>
              <a:t>○国内の事例や国内の人口移動など、そういった国内でのあるべき配分等々の議論を踏まえ、世界に目を向けて、外国の方をどう呼び込むのか、海外の企業の方をどう呼び込むのかといったグローバルな中の大阪という視点もぜひ加えていただきたい</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企業からの要望に対して、外国人材や移民の受入れはどうしても慎重、結局結論は出せないまま、そしてこのコロナが来たことによって雇用環境は悪化。特に特定技能の方は、介護や工場勤務など接触する業務が多い。人口が減っていくなかで、担い手不足のところで外国人をどう受け入れていくのか。大阪としてもしっかりとメッセージを出していくことが必要。韓国や台湾は思い切った施策にかじ取りをしており、定住権も与え、活躍する環境を整えているというグローバルな状況の中で、日本・大阪はどうするのかというのは議論が必要。</a:t>
            </a:r>
            <a:endParaRPr lang="en-US" altLang="ja-JP" sz="1400" dirty="0"/>
          </a:p>
          <a:p>
            <a:pPr marL="174625" indent="-174625">
              <a:lnSpc>
                <a:spcPts val="1400"/>
              </a:lnSpc>
              <a:spcBef>
                <a:spcPts val="1000"/>
              </a:spcBef>
            </a:pPr>
            <a:r>
              <a:rPr lang="ja-JP" altLang="en-US" sz="1400" dirty="0" smtClean="0"/>
              <a:t>○</a:t>
            </a:r>
            <a:r>
              <a:rPr lang="ja-JP" altLang="en-US" sz="1400" dirty="0"/>
              <a:t>女性の教育年数が上がって社会参加が広がるに伴って、実は地域に内在していた問題で</a:t>
            </a:r>
            <a:r>
              <a:rPr lang="ja-JP" altLang="en-US" sz="1400" dirty="0" smtClean="0"/>
              <a:t>ある、文化</a:t>
            </a:r>
            <a:r>
              <a:rPr lang="ja-JP" altLang="en-US" sz="1400" dirty="0"/>
              <a:t>の継承を阻むといった矛盾した現象が起こっている</a:t>
            </a:r>
            <a:r>
              <a:rPr lang="ja-JP" altLang="en-US" sz="1400" dirty="0" smtClean="0"/>
              <a:t>。</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a:t>
            </a:r>
            <a:r>
              <a:rPr lang="ja-JP" altLang="en-US" sz="2000" b="1" kern="0" dirty="0">
                <a:solidFill>
                  <a:srgbClr val="000000"/>
                </a:solidFill>
                <a:ea typeface="Meiryo UI" pitchFamily="50" charset="-128"/>
                <a:cs typeface="Meiryo UI" pitchFamily="50" charset="-128"/>
              </a:rPr>
              <a:t>）</a:t>
            </a:r>
            <a:r>
              <a:rPr lang="ja-JP" altLang="en-US" sz="2000" b="1" kern="0" dirty="0" smtClean="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27</a:t>
            </a:fld>
            <a:endParaRPr kumimoji="1" lang="ja-JP" altLang="en-US" sz="1400" b="1" dirty="0"/>
          </a:p>
        </p:txBody>
      </p:sp>
    </p:spTree>
    <p:extLst>
      <p:ext uri="{BB962C8B-B14F-4D97-AF65-F5344CB8AC3E}">
        <p14:creationId xmlns:p14="http://schemas.microsoft.com/office/powerpoint/2010/main" val="23228306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6118497"/>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○求職者</a:t>
            </a:r>
            <a:r>
              <a:rPr lang="ja-JP" altLang="en-US" sz="1400" dirty="0"/>
              <a:t>でマッチング困難なシニア・ミドル層の方であっても生きがいとやりがいを持てるようなマッチングにつなげていくというのが</a:t>
            </a:r>
            <a:r>
              <a:rPr lang="ja-JP" altLang="en-US" sz="1400" dirty="0" smtClean="0"/>
              <a:t>課題。</a:t>
            </a:r>
            <a:endParaRPr lang="en-US" altLang="ja-JP" sz="1400" dirty="0"/>
          </a:p>
          <a:p>
            <a:pPr marL="174625" indent="-174625">
              <a:lnSpc>
                <a:spcPts val="1600"/>
              </a:lnSpc>
              <a:spcBef>
                <a:spcPts val="1000"/>
              </a:spcBef>
            </a:pPr>
            <a:r>
              <a:rPr lang="ja-JP" altLang="en-US" sz="1400" dirty="0" smtClean="0"/>
              <a:t>○外国</a:t>
            </a:r>
            <a:r>
              <a:rPr lang="ja-JP" altLang="en-US" sz="1400" dirty="0"/>
              <a:t>人材を受け入れていくとなったとき、働いている人の幸せを考えて受け入れをしなければならない、その人の幸せ、その人の家族が来ることでよかったなと思ってもらえるように、安心して生活でき、やりたいことにチャレンジできるというところまで考えなければいけない</a:t>
            </a:r>
            <a:r>
              <a:rPr lang="ja-JP" altLang="en-US" sz="1400" dirty="0" smtClean="0"/>
              <a:t>。</a:t>
            </a:r>
            <a:endParaRPr lang="en-US" altLang="ja-JP" sz="1400" dirty="0"/>
          </a:p>
          <a:p>
            <a:pPr marL="174625" indent="-174625">
              <a:lnSpc>
                <a:spcPts val="1600"/>
              </a:lnSpc>
              <a:spcBef>
                <a:spcPts val="1000"/>
              </a:spcBef>
            </a:pPr>
            <a:r>
              <a:rPr lang="ja-JP" altLang="en-US" sz="1400" dirty="0" smtClean="0"/>
              <a:t>○幸福度</a:t>
            </a:r>
            <a:r>
              <a:rPr lang="ja-JP" altLang="en-US" sz="1400" dirty="0"/>
              <a:t>についても重視していくべき。住みたい都市に選ばれると、企業も支店や研究所をつくろうとし、首都ほど地価も高くないので、企業にもメリットがあり、従業員も喜ぶ。さらに、そこで働けるなら就職したいと優秀な人材も集まるという好循環ができると聞く。経済成長は経済成長で、一定程度は頑張る必要性はあるが、それに加え、東京にはない魅力ということで、住みたい都市というのを大阪として考えてもよい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幸福度と労働者の生産性、これは非常に相関関係があると言われている。日本は</a:t>
            </a:r>
            <a:r>
              <a:rPr lang="en-US" altLang="ja-JP" sz="1400" dirty="0"/>
              <a:t>OECD</a:t>
            </a:r>
            <a:r>
              <a:rPr lang="ja-JP" altLang="en-US" sz="1400" dirty="0"/>
              <a:t>諸国の中で幸福度も生産性も共に低い位置にある。社員の幸福度を高めるためにまず大切なことは、社員がお互いを信頼する、自分が主体的に生き生きとやりたいことを実行できる環境があるかどうか。デンマークは教育や医療について国民の経済的な不安がない。国民も自分が国の中からあぶれてしまうという不安がない、安心感があるというのが日本との違いなのかもしれない</a:t>
            </a:r>
            <a:r>
              <a:rPr lang="ja-JP" altLang="en-US" sz="1400" dirty="0" smtClean="0"/>
              <a:t>。</a:t>
            </a:r>
            <a:endParaRPr lang="en-US" altLang="ja-JP" sz="1400" dirty="0"/>
          </a:p>
          <a:p>
            <a:pPr marL="174625" indent="-174625">
              <a:lnSpc>
                <a:spcPts val="1600"/>
              </a:lnSpc>
              <a:spcBef>
                <a:spcPts val="1000"/>
              </a:spcBef>
            </a:pPr>
            <a:r>
              <a:rPr lang="ja-JP" altLang="en-US" sz="1400" dirty="0"/>
              <a:t>○デンマークの幸福度を支えているのは</a:t>
            </a:r>
            <a:r>
              <a:rPr lang="en-US" altLang="ja-JP" sz="1400" dirty="0"/>
              <a:t>DX</a:t>
            </a:r>
            <a:r>
              <a:rPr lang="ja-JP" altLang="en-US" sz="1400" dirty="0" err="1"/>
              <a:t>。</a:t>
            </a:r>
            <a:r>
              <a:rPr lang="ja-JP" altLang="en-US" sz="1400" dirty="0"/>
              <a:t>全てデータに基づいて国民に情報をパーソナライズして提供できる国。エビデンスベースで信頼関係を取っていく必要がどうしてもある。信頼感は一定程度エビデンスベースになるというのが</a:t>
            </a:r>
            <a:r>
              <a:rPr lang="en-US" altLang="ja-JP" sz="1400" dirty="0"/>
              <a:t>DX</a:t>
            </a:r>
            <a:r>
              <a:rPr lang="ja-JP" altLang="en-US" sz="1400" dirty="0"/>
              <a:t>の中の一番重要要素で、それがデータ</a:t>
            </a:r>
            <a:r>
              <a:rPr lang="ja-JP" altLang="en-US" sz="1400" dirty="0" smtClean="0"/>
              <a:t>。</a:t>
            </a:r>
            <a:endParaRPr lang="en-US" altLang="ja-JP" sz="1400" dirty="0"/>
          </a:p>
          <a:p>
            <a:pPr marL="174625" indent="-174625">
              <a:lnSpc>
                <a:spcPts val="1600"/>
              </a:lnSpc>
              <a:spcBef>
                <a:spcPts val="1000"/>
              </a:spcBef>
            </a:pPr>
            <a:r>
              <a:rPr lang="ja-JP" altLang="en-US" sz="1400" dirty="0"/>
              <a:t>○大阪が副首都であるためには、皆に認めてもらう必要性がある。多くの人にとって魅力的なまちであるということがまず必要。住みたいまちとなるためには、住民の</a:t>
            </a:r>
            <a:r>
              <a:rPr lang="en-US" altLang="ja-JP" sz="1400" dirty="0" err="1"/>
              <a:t>QoL</a:t>
            </a:r>
            <a:r>
              <a:rPr lang="ja-JP" altLang="en-US" sz="1400" dirty="0"/>
              <a:t>を高めることが必要になってきていて、量ではなく質を求める</a:t>
            </a:r>
            <a:r>
              <a:rPr lang="ja-JP" altLang="en-US" sz="1400" dirty="0" smtClean="0"/>
              <a:t>。</a:t>
            </a:r>
            <a:endParaRPr lang="en-US" altLang="ja-JP" sz="1400" dirty="0"/>
          </a:p>
          <a:p>
            <a:pPr marL="174625" indent="-174625">
              <a:lnSpc>
                <a:spcPts val="1600"/>
              </a:lnSpc>
              <a:spcBef>
                <a:spcPts val="1000"/>
              </a:spcBef>
            </a:pPr>
            <a:r>
              <a:rPr lang="ja-JP" altLang="en-US" sz="1400" dirty="0" smtClean="0"/>
              <a:t>○大阪市</a:t>
            </a:r>
            <a:r>
              <a:rPr lang="ja-JP" altLang="en-US" sz="1400" dirty="0"/>
              <a:t>と東京都区部における年収別の世帯割合をみると、大阪では低所得世帯が増加し、一方で中間層が減少、高所得層は東京に比べて微増にとどまっている。こうした状況を考えると、大阪・関西こそ、中間層への支援が求められ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大阪の規模と日本がめざすべき方向だと、デンマークあたりのモデルを大阪の参考例にしていくといい。データを使いながら非常にマイクロマネジメントができる国。国民の幸福度が高いところを参考にしながら、</a:t>
            </a:r>
            <a:r>
              <a:rPr lang="ja-JP" altLang="en-US" sz="1400"/>
              <a:t>大阪</a:t>
            </a:r>
            <a:r>
              <a:rPr lang="ja-JP" altLang="en-US" sz="1400" smtClean="0"/>
              <a:t>はひとつに</a:t>
            </a:r>
            <a:r>
              <a:rPr lang="ja-JP" altLang="en-US" sz="1400" dirty="0"/>
              <a:t>まとまっていくという方向ではそういうモデルが</a:t>
            </a:r>
            <a:r>
              <a:rPr lang="ja-JP" altLang="en-US" sz="1400" dirty="0" smtClean="0"/>
              <a:t>いいのではないか。</a:t>
            </a:r>
            <a:endParaRPr lang="en-US" altLang="ja-JP" sz="1400" dirty="0" smtClean="0"/>
          </a:p>
          <a:p>
            <a:pPr marL="174625" indent="-174625">
              <a:lnSpc>
                <a:spcPts val="1600"/>
              </a:lnSpc>
              <a:spcBef>
                <a:spcPts val="1000"/>
              </a:spcBef>
            </a:pP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６　</a:t>
            </a:r>
            <a:r>
              <a:rPr lang="ja-JP" altLang="en-US" sz="2000" b="1" kern="0" dirty="0" smtClean="0">
                <a:solidFill>
                  <a:srgbClr val="000000"/>
                </a:solidFill>
                <a:ea typeface="Meiryo UI" pitchFamily="50" charset="-128"/>
                <a:cs typeface="Meiryo UI" pitchFamily="50" charset="-128"/>
              </a:rPr>
              <a:t>幸福度）</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28</a:t>
            </a:fld>
            <a:endParaRPr kumimoji="1" lang="ja-JP" altLang="en-US" sz="1400" b="1" dirty="0"/>
          </a:p>
        </p:txBody>
      </p:sp>
    </p:spTree>
    <p:extLst>
      <p:ext uri="{BB962C8B-B14F-4D97-AF65-F5344CB8AC3E}">
        <p14:creationId xmlns:p14="http://schemas.microsoft.com/office/powerpoint/2010/main" val="2836074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619931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○大阪をけん引する成長産業は、コロナやウクライナ情勢なども踏まえ、</a:t>
            </a:r>
            <a:r>
              <a:rPr lang="en-US" altLang="ja-JP" sz="1400" dirty="0" smtClean="0"/>
              <a:t>10</a:t>
            </a:r>
            <a:r>
              <a:rPr lang="ja-JP" altLang="en-US" sz="1400" dirty="0" smtClean="0"/>
              <a:t>年、</a:t>
            </a:r>
            <a:r>
              <a:rPr lang="en-US" altLang="ja-JP" sz="1400" dirty="0" smtClean="0"/>
              <a:t>20</a:t>
            </a:r>
            <a:r>
              <a:rPr lang="ja-JP" altLang="en-US" sz="1400" dirty="0" smtClean="0"/>
              <a:t>年先の将来像からバックキャストして考える必要があるのではないか。</a:t>
            </a:r>
            <a:endParaRPr lang="en-US" altLang="ja-JP" sz="1400" dirty="0" smtClean="0"/>
          </a:p>
          <a:p>
            <a:pPr marL="174625" indent="-174625">
              <a:lnSpc>
                <a:spcPts val="1400"/>
              </a:lnSpc>
              <a:spcBef>
                <a:spcPts val="1000"/>
              </a:spcBef>
            </a:pPr>
            <a:r>
              <a:rPr lang="ja-JP" altLang="en-US" sz="1400" dirty="0" smtClean="0"/>
              <a:t>○健康・医療関連産業が発展しても、そこに暮らす人々がその恩恵を受けていないということはよくない。</a:t>
            </a:r>
            <a:endParaRPr lang="en-US" altLang="ja-JP" sz="1400" dirty="0" smtClean="0"/>
          </a:p>
          <a:p>
            <a:pPr marL="174625" indent="-174625">
              <a:lnSpc>
                <a:spcPts val="1400"/>
              </a:lnSpc>
              <a:spcBef>
                <a:spcPts val="1000"/>
              </a:spcBef>
            </a:pPr>
            <a:r>
              <a:rPr lang="ja-JP" altLang="en-US" sz="1400" dirty="0" smtClean="0"/>
              <a:t>○自分の今、目の前の仕事に必要なことを学ぶことだけでなく、外の世界に目を広げていく、視野を広げていくような出会いの場や学びの場というものが、もっと大阪の中に出てくると、面白い視点や発想を持った人たちが新しい軸づくり（イノベーション）をしていきやすくなるのではないか。</a:t>
            </a:r>
            <a:endParaRPr lang="en-US" altLang="ja-JP" sz="1400" dirty="0" smtClean="0"/>
          </a:p>
          <a:p>
            <a:pPr marL="174625" indent="-174625">
              <a:lnSpc>
                <a:spcPts val="1400"/>
              </a:lnSpc>
              <a:spcBef>
                <a:spcPts val="1000"/>
              </a:spcBef>
            </a:pPr>
            <a:r>
              <a:rPr lang="ja-JP" altLang="en-US" sz="1400" dirty="0" smtClean="0"/>
              <a:t>○産業</a:t>
            </a:r>
            <a:r>
              <a:rPr lang="ja-JP" altLang="en-US" sz="1400" dirty="0"/>
              <a:t>政策は都道府県を超える圏域でいかに一元的に政策を進めることができるかにかかっている</a:t>
            </a:r>
            <a:r>
              <a:rPr lang="ja-JP" altLang="en-US" sz="1400" dirty="0" smtClean="0"/>
              <a:t>。</a:t>
            </a:r>
            <a:endParaRPr lang="en-US" altLang="ja-JP" sz="1400" dirty="0"/>
          </a:p>
          <a:p>
            <a:pPr marL="174625" indent="-174625">
              <a:lnSpc>
                <a:spcPts val="1400"/>
              </a:lnSpc>
              <a:spcBef>
                <a:spcPts val="1000"/>
              </a:spcBef>
            </a:pPr>
            <a:r>
              <a:rPr lang="ja-JP" altLang="en-US" sz="1400" dirty="0" smtClean="0"/>
              <a:t>○成長産業を考えるときには、今後市場の成長が見込める、ある程度大きな規模の市場である、関西において独自のブランド競争力を確保できることが条件になる</a:t>
            </a:r>
            <a:r>
              <a:rPr lang="ja-JP" altLang="en-US" sz="1400" dirty="0"/>
              <a:t>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○健康・医療関連産業の中でも健康な生活・まちづくり・経済基盤のレイヤーが大事である。日常生活のデータを取得し、薬や機器、サービスを組み合わせてパッケージ提供する形や、健康</a:t>
            </a:r>
            <a:r>
              <a:rPr lang="ja-JP" altLang="en-US" sz="1400" dirty="0"/>
              <a:t>情報等を一元管理できるようなプラットフォームがあれば、より高付加価値化も図ることができるのではないか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○一人暮らしの高齢者が、老人ホームに入らなくても病院と</a:t>
            </a:r>
            <a:r>
              <a:rPr lang="en-US" altLang="ja-JP" sz="1400" dirty="0" smtClean="0"/>
              <a:t>IT</a:t>
            </a:r>
            <a:r>
              <a:rPr lang="ja-JP" altLang="en-US" sz="1400" dirty="0" smtClean="0"/>
              <a:t>で連携している自宅で暮らし続けられるというまちづくりが</a:t>
            </a:r>
            <a:r>
              <a:rPr lang="en-US" altLang="ja-JP" sz="1400" dirty="0" smtClean="0"/>
              <a:t>IT</a:t>
            </a:r>
            <a:r>
              <a:rPr lang="ja-JP" altLang="en-US" sz="1400" dirty="0" smtClean="0"/>
              <a:t>化がより進んでいけば可能となり、技術開発の面でも健康・医療関連産業の押し上げになるのではないか。</a:t>
            </a:r>
            <a:endParaRPr lang="en-US" altLang="ja-JP" sz="1400" dirty="0"/>
          </a:p>
          <a:p>
            <a:pPr marL="174625" indent="-174625">
              <a:lnSpc>
                <a:spcPts val="1400"/>
              </a:lnSpc>
              <a:spcBef>
                <a:spcPts val="1000"/>
              </a:spcBef>
            </a:pPr>
            <a:r>
              <a:rPr lang="ja-JP" altLang="en-US" sz="1400" dirty="0" smtClean="0"/>
              <a:t>○関西</a:t>
            </a:r>
            <a:r>
              <a:rPr lang="ja-JP" altLang="en-US" sz="1400" dirty="0"/>
              <a:t>はライフサイエンスが強いと言われているが、具体的にどう産業に波及していくかというところを具体的な指標を示して、例えば投資マネーでこれぐらい世界から集めますみたいな指標があれば、さらに健康・医療というアカデミズムの分野を発展させられる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世界の中で戦う観点の中で、今優れている産業が世界一になれるかというとそう簡単ではない。大阪に住んでいる人のコミュニティの特性などを活かし、どのようなイノベーションであれば一緒に起こせるかを考えられると、オンリーワンの１つの手段として大阪で試してみようとなるのではないか。</a:t>
            </a:r>
            <a:endParaRPr lang="en-US" altLang="ja-JP" sz="1400" dirty="0" smtClean="0"/>
          </a:p>
          <a:p>
            <a:pPr marL="174625" indent="-174625">
              <a:lnSpc>
                <a:spcPts val="1400"/>
              </a:lnSpc>
              <a:spcBef>
                <a:spcPts val="1000"/>
              </a:spcBef>
            </a:pPr>
            <a:r>
              <a:rPr lang="ja-JP" altLang="en-US" sz="1400" dirty="0" smtClean="0"/>
              <a:t>○リビングラボ的な機能として、どういう類のものであれば、市民のプライドを高めることができるか、満足度を高めることができるか、企業も成長できるか。大阪の特徴を考えると、ゼロから１のイノベーションを生むより、社会システムの全体が出来上がっているまちであることを踏まえると、そのままシステムとしての海外展開も考えることができるのでは。</a:t>
            </a:r>
            <a:endParaRPr lang="en-US" altLang="ja-JP" sz="1400" dirty="0" smtClean="0"/>
          </a:p>
          <a:p>
            <a:pPr marL="174625" indent="-174625">
              <a:lnSpc>
                <a:spcPts val="1400"/>
              </a:lnSpc>
              <a:spcBef>
                <a:spcPts val="1000"/>
              </a:spcBef>
            </a:pPr>
            <a:r>
              <a:rPr lang="ja-JP" altLang="en-US" sz="1400" dirty="0"/>
              <a:t>○広域の枠組みで進めるものの、</a:t>
            </a:r>
            <a:r>
              <a:rPr lang="ja-JP" altLang="en-US" sz="1400" dirty="0" smtClean="0"/>
              <a:t>トライアルは</a:t>
            </a:r>
            <a:r>
              <a:rPr lang="ja-JP" altLang="en-US" sz="1400" dirty="0"/>
              <a:t>ある特定の地域、特定のプロジェクトでやる。わかりやすくいうと万博みたいなもの。初期のトライアルは協調領域を広めに取ってサポートして進め、あとは企業の努力で各都市に広めていくというデザインが理想</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2</a:t>
            </a:fld>
            <a:endParaRPr kumimoji="1" lang="ja-JP" altLang="en-US" sz="1400" b="1" dirty="0"/>
          </a:p>
        </p:txBody>
      </p:sp>
    </p:spTree>
    <p:extLst>
      <p:ext uri="{BB962C8B-B14F-4D97-AF65-F5344CB8AC3E}">
        <p14:creationId xmlns:p14="http://schemas.microsoft.com/office/powerpoint/2010/main" val="314188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6890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スタートアップでの資金調達は、いくつかの支援を比較し、その中で最も自分たちに適合的なものを選んでいくという性質があるため、公的な支援や金融機関を中心とする民間支援、官民連携による支援などのチャンネルを増やし、それぞれの部門で資金調達額を上げていくため考えていく必要がある</a:t>
            </a:r>
            <a:r>
              <a:rPr lang="ja-JP" altLang="en-US" sz="1400" dirty="0" smtClean="0"/>
              <a:t>。</a:t>
            </a:r>
            <a:endParaRPr lang="en-US" altLang="ja-JP" sz="1400" dirty="0"/>
          </a:p>
          <a:p>
            <a:pPr marL="174625" indent="-174625">
              <a:lnSpc>
                <a:spcPts val="1600"/>
              </a:lnSpc>
              <a:spcBef>
                <a:spcPts val="1000"/>
              </a:spcBef>
            </a:pPr>
            <a:r>
              <a:rPr lang="ja-JP" altLang="en-US" sz="1400" dirty="0"/>
              <a:t>○投資は必要だがリスクも取らないといけないとなった時に、リスクマネーの支援や情報基盤を整えつつ政策としてのサポートがあれば、そのような支援がある大阪に魅力を感じ、事業展開していこうという人を呼び込めたり、支援できるのではない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優秀なやる気のある学生への支援は民間も力を入れているし、大学もファンドをつくってスタートアップを企業として事業化しようという動きというのは非常に盛んだが、実態としてはまだまだ。公的にできるのは、やはり資金という意味で民間と力を合わせてサポートしていく。そこから新規の産業が生まれ、大阪関西の中長期的に見て産業が強くなって生産性が上がっていくのではないか。</a:t>
            </a:r>
            <a:endParaRPr lang="en-US" altLang="ja-JP" sz="1400" dirty="0"/>
          </a:p>
          <a:p>
            <a:pPr marL="174625" indent="-174625">
              <a:lnSpc>
                <a:spcPts val="1600"/>
              </a:lnSpc>
              <a:spcBef>
                <a:spcPts val="1000"/>
              </a:spcBef>
            </a:pPr>
            <a:r>
              <a:rPr lang="ja-JP" altLang="en-US" sz="1400" dirty="0"/>
              <a:t>○デジタル化、</a:t>
            </a:r>
            <a:r>
              <a:rPr lang="en-US" altLang="ja-JP" sz="1400" dirty="0"/>
              <a:t>IT</a:t>
            </a:r>
            <a:r>
              <a:rPr lang="ja-JP" altLang="en-US" sz="1400" dirty="0"/>
              <a:t>化、生産性向上につながるような投資がなかなか行われてこなかったということが、特に関西については大きな課題</a:t>
            </a:r>
            <a:r>
              <a:rPr lang="ja-JP" altLang="en-US" sz="1400" dirty="0" smtClean="0"/>
              <a:t>。</a:t>
            </a:r>
            <a:endParaRPr lang="en-US" altLang="ja-JP" sz="1400" dirty="0"/>
          </a:p>
          <a:p>
            <a:pPr marL="174625" indent="-174625">
              <a:lnSpc>
                <a:spcPts val="1600"/>
              </a:lnSpc>
              <a:spcBef>
                <a:spcPts val="1000"/>
              </a:spcBef>
            </a:pPr>
            <a:r>
              <a:rPr lang="ja-JP" altLang="en-US" sz="1400" dirty="0"/>
              <a:t>○銀行の貸出態度は、不良債権処理が一服していることから、昔に比べると相当貸出態度は軟化している。ただ、その中で国内買入れ需要がそもそもないので貸出しが伸びない、銀行としては貸したいが需要がない、これが実態。実際メガバンクの貸出残高等を見ると、国内貸出しはあまり伸びていないが、海外の貸出残高は非常に伸びている</a:t>
            </a:r>
            <a:r>
              <a:rPr lang="ja-JP" altLang="en-US" sz="1400" dirty="0" smtClean="0"/>
              <a:t>。</a:t>
            </a:r>
            <a:endParaRPr lang="en-US" altLang="ja-JP" sz="1400" dirty="0"/>
          </a:p>
          <a:p>
            <a:pPr marL="174625" indent="-174625">
              <a:lnSpc>
                <a:spcPts val="1600"/>
              </a:lnSpc>
              <a:spcBef>
                <a:spcPts val="1000"/>
              </a:spcBef>
            </a:pPr>
            <a:r>
              <a:rPr lang="ja-JP" altLang="en-US" sz="1400" dirty="0"/>
              <a:t>○リスクテイクを考えると、今、銀行の貸出しの利ざやというのは本当に低い状況。銀行の貸出しは確実に返ってくることが前提の貸出しになっているので、リスクマネーの供給は別のところが担う必要がある</a:t>
            </a:r>
            <a:r>
              <a:rPr lang="ja-JP" altLang="en-US" sz="1400" dirty="0" smtClean="0"/>
              <a:t>。</a:t>
            </a:r>
            <a:endParaRPr lang="en-US" altLang="ja-JP" sz="1400" dirty="0"/>
          </a:p>
          <a:p>
            <a:pPr marL="174625" indent="-174625">
              <a:lnSpc>
                <a:spcPts val="1600"/>
              </a:lnSpc>
              <a:spcBef>
                <a:spcPts val="1000"/>
              </a:spcBef>
            </a:pPr>
            <a:r>
              <a:rPr lang="ja-JP" altLang="en-US" sz="1400" dirty="0" smtClean="0"/>
              <a:t>○都市計画分野に直結する産業としては不動産になるが、以前は利益を求めるばかりで環境や周辺への配慮が全くなく、売ってしまえばもういいという事業者も大変多かった。近年は地域とトラブルになるようなことをなるべく避ける、できれば地域といい関係を築いていくほうがいいと考える事業者が増えてきている。短期的に直接的な利益だけを求めるのではなく、長期的な、将来的な利益を考えると、そのほうが会社にとっても得であるというような考えから来ている。</a:t>
            </a:r>
            <a:endParaRPr lang="en-US" altLang="ja-JP" sz="1400" dirty="0" smtClean="0"/>
          </a:p>
          <a:p>
            <a:pPr marL="174625" indent="-174625">
              <a:lnSpc>
                <a:spcPts val="1600"/>
              </a:lnSpc>
              <a:spcBef>
                <a:spcPts val="1000"/>
              </a:spcBef>
            </a:pPr>
            <a:r>
              <a:rPr lang="ja-JP" altLang="en-US" sz="1400" dirty="0" smtClean="0"/>
              <a:t>○</a:t>
            </a:r>
            <a:r>
              <a:rPr lang="ja-JP" altLang="en-US" sz="1400" dirty="0"/>
              <a:t>都市開発というのは非常に時間がかかるので、当然長期的視点というのが必要になってくるが、実際にまちの価値が上がることで回り回って、自分を含め、その周辺に対しても利益が上昇していくという考え方が今後重要になって</a:t>
            </a:r>
            <a:r>
              <a:rPr lang="ja-JP" altLang="en-US" sz="1400" dirty="0" smtClean="0"/>
              <a:t>くる。</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７　</a:t>
            </a:r>
            <a:r>
              <a:rPr lang="ja-JP" altLang="en-US" sz="2000" b="1" kern="0" dirty="0" smtClean="0">
                <a:solidFill>
                  <a:srgbClr val="000000"/>
                </a:solidFill>
                <a:ea typeface="Meiryo UI" pitchFamily="50" charset="-128"/>
                <a:cs typeface="Meiryo UI" pitchFamily="50" charset="-128"/>
              </a:rPr>
              <a:t>資金・投資など）</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29</a:t>
            </a:fld>
            <a:endParaRPr kumimoji="1" lang="ja-JP" altLang="en-US" sz="1400" b="1" dirty="0"/>
          </a:p>
        </p:txBody>
      </p:sp>
    </p:spTree>
    <p:extLst>
      <p:ext uri="{BB962C8B-B14F-4D97-AF65-F5344CB8AC3E}">
        <p14:creationId xmlns:p14="http://schemas.microsoft.com/office/powerpoint/2010/main" val="206909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6207397"/>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○今まで、まちづくり、都市計画というと行政主導で行っていくというやり方だった。民間が主導的にやり、それを行政が支援していくというほうが、経済的な観点からすると利益が上がっていく</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民間企業が自らの資金で、また公的資金ではなく銀行の民間資金で活動していくのが最も望ましい形態であるが、最初からそういった形が取れるかというと必ずしもそうではなく、公的資金の役割が特にスタートアップにおいては大きい。大阪の産業構造を考えると、中小企業の発展をどう図っていくのかというのは極めて重要な視点。行政が直接支援できる手段は限られるため、伝統的に外郭団体を設置してきた。その結果、お互いに補助金に依存する形態になっているのが実際のところで、どのようにして自立的に活動しながら企業への支援を行っていくのかというのが、今、分岐点に来ている</a:t>
            </a:r>
            <a:r>
              <a:rPr lang="ja-JP" altLang="en-US" sz="1400" dirty="0" smtClean="0"/>
              <a:t>。</a:t>
            </a:r>
            <a:endParaRPr lang="en-US" altLang="ja-JP" sz="1400" dirty="0"/>
          </a:p>
          <a:p>
            <a:pPr marL="174625" indent="-174625">
              <a:lnSpc>
                <a:spcPts val="1600"/>
              </a:lnSpc>
              <a:spcBef>
                <a:spcPts val="1000"/>
              </a:spcBef>
            </a:pPr>
            <a:r>
              <a:rPr lang="ja-JP" altLang="en-US" sz="1400" dirty="0"/>
              <a:t>○大阪では</a:t>
            </a:r>
            <a:r>
              <a:rPr lang="en-US" altLang="ja-JP" sz="1400" dirty="0"/>
              <a:t>300</a:t>
            </a:r>
            <a:r>
              <a:rPr lang="ja-JP" altLang="en-US" sz="1400" dirty="0"/>
              <a:t>万円未満の低所得世帯が増加し、一方で中間層が減少している。また、年収</a:t>
            </a:r>
            <a:r>
              <a:rPr lang="en-US" altLang="ja-JP" sz="1400" dirty="0"/>
              <a:t>1,000</a:t>
            </a:r>
            <a:r>
              <a:rPr lang="ja-JP" altLang="en-US" sz="1400" dirty="0"/>
              <a:t>万円以上の高所得者層は東京に比べて微増にとどまっている。こういった状況を考えると、まさに大阪・関西こそ、中間層への支援が求められる</a:t>
            </a:r>
            <a:r>
              <a:rPr lang="ja-JP" altLang="en-US" sz="1400" dirty="0" smtClean="0"/>
              <a:t>。</a:t>
            </a:r>
            <a:endParaRPr lang="en-US" altLang="ja-JP" sz="1400" dirty="0"/>
          </a:p>
          <a:p>
            <a:pPr marL="174625" indent="-174625">
              <a:lnSpc>
                <a:spcPts val="1600"/>
              </a:lnSpc>
              <a:spcBef>
                <a:spcPts val="1000"/>
              </a:spcBef>
            </a:pPr>
            <a:r>
              <a:rPr lang="ja-JP" altLang="en-US" sz="1400" dirty="0"/>
              <a:t>○企業版のふるさと納税を活用するであるとか、そういった様々な資金調達を通じて大阪のファンを内外に増やしていくということが今後必要</a:t>
            </a:r>
            <a:r>
              <a:rPr lang="ja-JP" altLang="en-US" sz="1400" dirty="0" smtClean="0"/>
              <a:t>。</a:t>
            </a:r>
            <a:endParaRPr lang="en-US" altLang="ja-JP" sz="1400" dirty="0"/>
          </a:p>
          <a:p>
            <a:pPr marL="174625" indent="-174625">
              <a:lnSpc>
                <a:spcPts val="1600"/>
              </a:lnSpc>
              <a:spcBef>
                <a:spcPts val="1000"/>
              </a:spcBef>
            </a:pPr>
            <a:r>
              <a:rPr lang="ja-JP" altLang="en-US" sz="1400" dirty="0" smtClean="0"/>
              <a:t>○日本</a:t>
            </a:r>
            <a:r>
              <a:rPr lang="ja-JP" altLang="en-US" sz="1400" dirty="0"/>
              <a:t>の人口は既に減少、世帯数の増加に比べると住宅数のほうが多く、空き家がますます増えていくことが大きな課題</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これまで都市計画というのは計画的に都市を拡大する</a:t>
            </a:r>
            <a:r>
              <a:rPr lang="ja-JP" altLang="en-US" sz="1400" dirty="0" smtClean="0"/>
              <a:t>こと。現在</a:t>
            </a:r>
            <a:r>
              <a:rPr lang="ja-JP" altLang="en-US" sz="1400" dirty="0"/>
              <a:t>においてはどのように縮小させるのかということが大きな使命に変わってきている</a:t>
            </a:r>
            <a:r>
              <a:rPr lang="ja-JP" altLang="en-US" sz="1400" dirty="0" smtClean="0"/>
              <a:t>。</a:t>
            </a:r>
            <a:endParaRPr lang="en-US" altLang="ja-JP" sz="1400" dirty="0"/>
          </a:p>
          <a:p>
            <a:pPr marL="174625" indent="-174625">
              <a:lnSpc>
                <a:spcPts val="1600"/>
              </a:lnSpc>
              <a:spcBef>
                <a:spcPts val="1000"/>
              </a:spcBef>
            </a:pPr>
            <a:r>
              <a:rPr lang="ja-JP" altLang="en-US" sz="1400" dirty="0"/>
              <a:t>○都市計画の一番の目的は皆が快適に安全に暮らすということ。量ではなく質を考えていくことが問われるようになっている。量ではなく質をめざすのであれば、経済規模において東京に追いつけ、追い越せというふうな観点ではなく、大阪ならではの特性、特徴を明確にして、大阪を選んでもらえる都市にしていくということが必要ではないか。</a:t>
            </a:r>
            <a:r>
              <a:rPr lang="ja-JP" altLang="en-US" sz="1400" dirty="0" smtClean="0"/>
              <a:t>第二の</a:t>
            </a:r>
            <a:r>
              <a:rPr lang="ja-JP" altLang="en-US" sz="1400" dirty="0"/>
              <a:t>東京をめざしても</a:t>
            </a:r>
            <a:r>
              <a:rPr lang="ja-JP" altLang="en-US" sz="1400" dirty="0" smtClean="0"/>
              <a:t>、</a:t>
            </a:r>
            <a:r>
              <a:rPr lang="ja-JP" altLang="en-US" sz="1400" dirty="0"/>
              <a:t>所詮</a:t>
            </a:r>
            <a:r>
              <a:rPr lang="ja-JP" altLang="en-US" sz="1400" dirty="0" smtClean="0"/>
              <a:t>ミニ</a:t>
            </a:r>
            <a:r>
              <a:rPr lang="ja-JP" altLang="en-US" sz="1400" dirty="0"/>
              <a:t>東京にしかすぎず、多くの人にとっては魅力的ではない</a:t>
            </a:r>
            <a:r>
              <a:rPr lang="ja-JP" altLang="en-US" sz="1400" dirty="0" smtClean="0"/>
              <a:t>。</a:t>
            </a:r>
            <a:endParaRPr lang="en-US" altLang="ja-JP" sz="1400" dirty="0"/>
          </a:p>
          <a:p>
            <a:pPr marL="174625" indent="-174625">
              <a:lnSpc>
                <a:spcPts val="1600"/>
              </a:lnSpc>
              <a:spcBef>
                <a:spcPts val="1000"/>
              </a:spcBef>
            </a:pPr>
            <a:r>
              <a:rPr lang="ja-JP" altLang="en-US" sz="1400" dirty="0"/>
              <a:t>○フランスでは、文化や芸術といった点で魅力的なまちが選ばれる傾向。地方都市でそれなりに水準の高い芸術を楽しめる都市であれば、インテリ層が住みたいと思えるような都市になっている</a:t>
            </a:r>
            <a:r>
              <a:rPr lang="ja-JP" altLang="en-US" sz="1400" dirty="0" smtClean="0"/>
              <a:t>。</a:t>
            </a:r>
            <a:endParaRPr lang="en-US" altLang="ja-JP" sz="1400" dirty="0"/>
          </a:p>
          <a:p>
            <a:pPr marL="174625" indent="-174625">
              <a:lnSpc>
                <a:spcPts val="1600"/>
              </a:lnSpc>
              <a:spcBef>
                <a:spcPts val="1000"/>
              </a:spcBef>
            </a:pPr>
            <a:r>
              <a:rPr lang="ja-JP" altLang="en-US" sz="1400" dirty="0"/>
              <a:t>○多くの人にとって住みたいと思えるまちをつくることで人が集まり、世界の都市における大阪の位置づけも高まり、ひいては経済的な価値というものも高まっていくのではないか</a:t>
            </a:r>
            <a:r>
              <a:rPr lang="ja-JP" altLang="en-US" sz="1400" dirty="0" smtClean="0"/>
              <a:t>。</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７　</a:t>
            </a:r>
            <a:r>
              <a:rPr lang="ja-JP" altLang="en-US" sz="2000" b="1" kern="0" dirty="0" smtClean="0">
                <a:solidFill>
                  <a:srgbClr val="000000"/>
                </a:solidFill>
                <a:ea typeface="Meiryo UI" pitchFamily="50" charset="-128"/>
                <a:cs typeface="Meiryo UI" pitchFamily="50" charset="-128"/>
              </a:rPr>
              <a:t>資金・投資など）続き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30</a:t>
            </a:fld>
            <a:endParaRPr kumimoji="1" lang="ja-JP" altLang="en-US" sz="1400" b="1" dirty="0"/>
          </a:p>
        </p:txBody>
      </p:sp>
    </p:spTree>
    <p:extLst>
      <p:ext uri="{BB962C8B-B14F-4D97-AF65-F5344CB8AC3E}">
        <p14:creationId xmlns:p14="http://schemas.microsoft.com/office/powerpoint/2010/main" val="4095686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400"/>
              </a:lnSpc>
              <a:spcBef>
                <a:spcPts val="1000"/>
              </a:spcBef>
            </a:pPr>
            <a:r>
              <a:rPr lang="ja-JP" altLang="en-US" sz="1400" dirty="0" smtClean="0"/>
              <a:t>○創</a:t>
            </a:r>
            <a:r>
              <a:rPr lang="ja-JP" altLang="en-US" sz="1400" dirty="0"/>
              <a:t>薬や医療機器の開発といった製造面的な側面と健康寿命を延ばすということを目的としたサービス提供をどう結び付けて発展させていくか。高度な医療技術や健康分野の発達と、それを市民、府民に還元していくという視点との両にらみで展開していくことが重要</a:t>
            </a:r>
            <a:r>
              <a:rPr lang="ja-JP" altLang="en-US" sz="1400" dirty="0" smtClean="0"/>
              <a:t>。</a:t>
            </a:r>
            <a:endParaRPr lang="en-US" altLang="ja-JP" sz="1400" dirty="0"/>
          </a:p>
          <a:p>
            <a:pPr marL="174625" indent="-174625">
              <a:lnSpc>
                <a:spcPts val="1400"/>
              </a:lnSpc>
              <a:spcBef>
                <a:spcPts val="1000"/>
              </a:spcBef>
            </a:pPr>
            <a:r>
              <a:rPr lang="ja-JP" altLang="en-US" sz="1400" dirty="0" smtClean="0"/>
              <a:t>○アジア圏</a:t>
            </a:r>
            <a:r>
              <a:rPr lang="ja-JP" altLang="en-US" sz="1400" dirty="0"/>
              <a:t>から医療ツーリズムというような形で、観光業と医療・健康というものを結びつけて、その強みを発揮するというような視点も</a:t>
            </a:r>
            <a:r>
              <a:rPr lang="ja-JP" altLang="en-US" sz="1400" dirty="0" smtClean="0"/>
              <a:t>重要。</a:t>
            </a:r>
            <a:endParaRPr lang="en-US" altLang="ja-JP" sz="1400" dirty="0"/>
          </a:p>
          <a:p>
            <a:pPr marL="174625" indent="-174625">
              <a:lnSpc>
                <a:spcPts val="1400"/>
              </a:lnSpc>
              <a:spcBef>
                <a:spcPts val="1000"/>
              </a:spcBef>
            </a:pPr>
            <a:r>
              <a:rPr lang="ja-JP" altLang="en-US" sz="1400" dirty="0" smtClean="0"/>
              <a:t>○成長</a:t>
            </a:r>
            <a:r>
              <a:rPr lang="ja-JP" altLang="en-US" sz="1400" dirty="0"/>
              <a:t>やイノベーションということを考えると、世界に打っていくという話がないと成長しない、微成長だとあまり将来性はない、世界的に見て若い人たちがいる国が非常に多い、高齢者を強みにしてもいいと思うが、もう少し視野を広げるような開発が必要ではないか</a:t>
            </a:r>
            <a:r>
              <a:rPr lang="ja-JP" altLang="en-US" sz="1400" dirty="0" smtClean="0"/>
              <a:t>。</a:t>
            </a:r>
            <a:endParaRPr lang="en-US" altLang="ja-JP" sz="1400" dirty="0"/>
          </a:p>
          <a:p>
            <a:pPr marL="174625" indent="-174625">
              <a:lnSpc>
                <a:spcPts val="1400"/>
              </a:lnSpc>
              <a:spcBef>
                <a:spcPts val="1000"/>
              </a:spcBef>
            </a:pPr>
            <a:r>
              <a:rPr lang="ja-JP" altLang="en-US" sz="1400" dirty="0" smtClean="0"/>
              <a:t>○大阪</a:t>
            </a:r>
            <a:r>
              <a:rPr lang="ja-JP" altLang="en-US" sz="1400" dirty="0"/>
              <a:t>は創薬や医療機器に強みがあるが、成長ということからいくと、デジタル化と組み合わせていかないとなかなか発展しないのではないか</a:t>
            </a:r>
            <a:r>
              <a:rPr lang="ja-JP" altLang="en-US" sz="1400" dirty="0" smtClean="0"/>
              <a:t>。</a:t>
            </a:r>
            <a:endParaRPr lang="en-US" altLang="ja-JP" sz="1400" dirty="0" smtClean="0"/>
          </a:p>
          <a:p>
            <a:pPr marL="174625" indent="-174625">
              <a:lnSpc>
                <a:spcPts val="1400"/>
              </a:lnSpc>
              <a:spcBef>
                <a:spcPts val="1000"/>
              </a:spcBef>
            </a:pPr>
            <a:r>
              <a:rPr lang="ja-JP" altLang="en-US" sz="1400" dirty="0" smtClean="0"/>
              <a:t>○大阪</a:t>
            </a:r>
            <a:r>
              <a:rPr lang="ja-JP" altLang="en-US" sz="1400" dirty="0"/>
              <a:t>は製造業が地盤になっていて、中小企業が多く、大量生産で今まで来ていたという既存の流れをどのように変えていくのかということが、</a:t>
            </a:r>
            <a:r>
              <a:rPr lang="ja-JP" altLang="en-US" sz="1400" dirty="0" smtClean="0"/>
              <a:t>これから</a:t>
            </a:r>
            <a:r>
              <a:rPr lang="ja-JP" altLang="en-US" sz="1400" dirty="0"/>
              <a:t>の大阪の企業全体、日本の企業全体にも必要になってくるのではないか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産業構造を大胆に変えることは簡単ではなく、次に来るといわれている技術に乗る方法がある。デジタル技術の活用を念頭に、大阪の産業構造を構成するそれぞれの産業が、デジタル化の技術をどう当てはめて活用していけるかを考えることにより、産業構造が新しくなり、それが生産性につながって</a:t>
            </a:r>
            <a:r>
              <a:rPr lang="ja-JP" altLang="en-US" sz="1400" dirty="0" smtClean="0"/>
              <a:t>いくのではないか。</a:t>
            </a:r>
            <a:endParaRPr lang="en-US" altLang="ja-JP" sz="1400" dirty="0"/>
          </a:p>
          <a:p>
            <a:pPr marL="174625" indent="-174625">
              <a:lnSpc>
                <a:spcPts val="1600"/>
              </a:lnSpc>
              <a:spcBef>
                <a:spcPts val="1000"/>
              </a:spcBef>
            </a:pPr>
            <a:r>
              <a:rPr lang="ja-JP" altLang="en-US" sz="1400" dirty="0"/>
              <a:t>○大阪の生産性が低い理由として、生産性の高いデジタル関係の産業が育たなかったことと、大阪の人材が東京へ行っていることが挙げられる。解決方法としては、</a:t>
            </a:r>
            <a:r>
              <a:rPr lang="en-US" altLang="ja-JP" sz="1400" dirty="0"/>
              <a:t>AI</a:t>
            </a:r>
            <a:r>
              <a:rPr lang="ja-JP" altLang="en-US" sz="1400" dirty="0"/>
              <a:t>やロボティクス、メタバースや</a:t>
            </a:r>
            <a:r>
              <a:rPr lang="en-US" altLang="ja-JP" sz="1400" dirty="0"/>
              <a:t>NFT</a:t>
            </a:r>
            <a:r>
              <a:rPr lang="ja-JP" altLang="en-US" sz="1400" dirty="0"/>
              <a:t>などの技術をライフサイエンスや基盤型産業であるものづくりに関わるようなビジネスにどう組み合わせていくかということが考えられる</a:t>
            </a:r>
            <a:r>
              <a:rPr lang="ja-JP" altLang="en-US" sz="1400" dirty="0" smtClean="0"/>
              <a:t>。</a:t>
            </a:r>
            <a:endParaRPr lang="ja-JP" altLang="en-US" sz="1400" dirty="0"/>
          </a:p>
          <a:p>
            <a:pPr marL="174625" indent="-174625">
              <a:lnSpc>
                <a:spcPts val="1600"/>
              </a:lnSpc>
              <a:spcBef>
                <a:spcPts val="1000"/>
              </a:spcBef>
            </a:pPr>
            <a:r>
              <a:rPr lang="ja-JP" altLang="en-US" sz="1400" dirty="0"/>
              <a:t>○中小企業について、まだデジタル化を含めたフロンティアがかなり残されており、そこは成長の芽がある部分ではないか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優秀なやる気のある学生に対し、大学とは別組織をつくりスタートアップを企業として事業化しようという動きは盛んではあるが、公的機関として、資金について民間と力を合わせてサポートしていくことも一つのやり方ではないか。</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3</a:t>
            </a:fld>
            <a:endParaRPr kumimoji="1" lang="ja-JP" altLang="en-US" sz="1400" b="1" dirty="0"/>
          </a:p>
        </p:txBody>
      </p:sp>
    </p:spTree>
    <p:extLst>
      <p:ext uri="{BB962C8B-B14F-4D97-AF65-F5344CB8AC3E}">
        <p14:creationId xmlns:p14="http://schemas.microsoft.com/office/powerpoint/2010/main" val="742184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68905"/>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既に諸外国で成功しているようなモデルを追随して模倣するのか、違うところに狙いを定めるのかが一つの論点。アメリカは、ラディカル・イノベーションによる起業でユニコーンみたいなものが多く出て、大儲けするモデルが成立しているが、成功する一方で、社会的コストは無視されている傾向がある。起業が多く起きているが、大体</a:t>
            </a:r>
            <a:r>
              <a:rPr lang="en-US" altLang="ja-JP" sz="1400" dirty="0"/>
              <a:t>3</a:t>
            </a:r>
            <a:r>
              <a:rPr lang="ja-JP" altLang="en-US" sz="1400" dirty="0"/>
              <a:t>年</a:t>
            </a:r>
            <a:r>
              <a:rPr lang="ja-JP" altLang="en-US" sz="1400" dirty="0" smtClean="0"/>
              <a:t>で</a:t>
            </a:r>
            <a:r>
              <a:rPr lang="en-US" altLang="ja-JP" sz="1400" dirty="0" smtClean="0"/>
              <a:t>7</a:t>
            </a:r>
            <a:r>
              <a:rPr lang="ja-JP" altLang="en-US" sz="1400" dirty="0" smtClean="0"/>
              <a:t>から</a:t>
            </a:r>
            <a:r>
              <a:rPr lang="en-US" altLang="ja-JP" sz="1400" dirty="0"/>
              <a:t>8</a:t>
            </a:r>
            <a:r>
              <a:rPr lang="ja-JP" altLang="en-US" sz="1400" dirty="0"/>
              <a:t>割が潰れている。あらかじめ起業についての教育を受けた人は、盛大には潰れない。累積的なイノベーションの流れとして、簡単に潰れないよう起業教育をし、持続的なエコシステムを作っていくという考えもある</a:t>
            </a:r>
            <a:r>
              <a:rPr lang="ja-JP" altLang="en-US" sz="1400" dirty="0" smtClean="0"/>
              <a:t>。</a:t>
            </a:r>
            <a:endParaRPr lang="en-US" altLang="ja-JP" sz="1400" dirty="0"/>
          </a:p>
          <a:p>
            <a:pPr marL="174625" indent="-174625">
              <a:lnSpc>
                <a:spcPts val="1600"/>
              </a:lnSpc>
              <a:spcBef>
                <a:spcPts val="1000"/>
              </a:spcBef>
            </a:pPr>
            <a:r>
              <a:rPr lang="ja-JP" altLang="en-US" sz="1400" dirty="0"/>
              <a:t>○新しい事業を生み出すことだけがイノベーションではなく、それぞれの部門で新しい軸をつくる、新しい視点を持つなど従業員全員が意識をして動くことが重要となる。一部の方で限定して製品やサービスの話をしていると、多様性の視点が入らないので進まない。イノベーションを起こすには、教育と多様性の視点を持つ機会を広げていくことが必要</a:t>
            </a:r>
            <a:r>
              <a:rPr lang="ja-JP" altLang="en-US" sz="1400" dirty="0" smtClean="0"/>
              <a:t>。</a:t>
            </a:r>
            <a:endParaRPr lang="en-US" altLang="ja-JP" sz="1400" dirty="0"/>
          </a:p>
          <a:p>
            <a:pPr marL="174625" indent="-174625">
              <a:lnSpc>
                <a:spcPts val="1600"/>
              </a:lnSpc>
              <a:spcBef>
                <a:spcPts val="1000"/>
              </a:spcBef>
            </a:pPr>
            <a:r>
              <a:rPr lang="ja-JP" altLang="en-US" sz="1400" dirty="0" smtClean="0"/>
              <a:t>○いろいろ</a:t>
            </a:r>
            <a:r>
              <a:rPr lang="ja-JP" altLang="en-US" sz="1400" dirty="0"/>
              <a:t>なアイデアを女性・若者・学生・子ども・高齢者などみんなで共有しあえる場所を大阪に積極的に作っていくこともよいのではないか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ダイバーシティ、多様性がある会社というのは非常に活気があって、社員が生き生き活躍して組織が活性化していると、企業のブランディングになり、優秀な人が集まり、エンゲージメントが上がって生産性も上がる。</a:t>
            </a:r>
            <a:endParaRPr lang="en-US" altLang="ja-JP" sz="1400" dirty="0"/>
          </a:p>
          <a:p>
            <a:pPr marL="174625" indent="-174625">
              <a:lnSpc>
                <a:spcPts val="1600"/>
              </a:lnSpc>
              <a:spcBef>
                <a:spcPts val="1000"/>
              </a:spcBef>
            </a:pPr>
            <a:r>
              <a:rPr lang="ja-JP" altLang="en-US" sz="1400" dirty="0" smtClean="0"/>
              <a:t>○すべて</a:t>
            </a:r>
            <a:r>
              <a:rPr lang="ja-JP" altLang="en-US" sz="1400" dirty="0"/>
              <a:t>の人がイノベーションを普及させる担い手、いろいろなところに改善の種があり、大きなヒットでなくても、小さなヒットを継続して実現させていく、そのようなイノベーションの鎖みたいなものができれば、いろいろなものが生まれてくる。人も集まってくる。それがまちづくりにつながっていければいい。</a:t>
            </a:r>
            <a:r>
              <a:rPr lang="ja-JP" altLang="en-US" sz="1400" dirty="0" smtClean="0"/>
              <a:t>職住遊近接と</a:t>
            </a:r>
            <a:r>
              <a:rPr lang="ja-JP" altLang="en-US" sz="1400" dirty="0"/>
              <a:t>いうところで、仕掛けづくりができるのではないか、そういった点が行政の一つの取り組み方、仕掛けづくりのお手伝いということになるのではないか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a:t>○大阪は繊維産業で</a:t>
            </a:r>
            <a:r>
              <a:rPr lang="ja-JP" altLang="en-US" sz="1400" dirty="0" smtClean="0"/>
              <a:t>支えられてき</a:t>
            </a:r>
            <a:r>
              <a:rPr lang="ja-JP" altLang="en-US" sz="1400" dirty="0"/>
              <a:t>たが、時代とともに産業構造が変わっており、今後、新しい分野にチャレンジしていくことが当然必要となる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　製造業を中心に蓄積された匠の技や暗黙知をデータ化、</a:t>
            </a:r>
            <a:r>
              <a:rPr lang="en-US" altLang="ja-JP" sz="1400" dirty="0"/>
              <a:t>AI</a:t>
            </a:r>
            <a:r>
              <a:rPr lang="ja-JP" altLang="en-US" sz="1400" dirty="0"/>
              <a:t>で分析し、イノベーションにつなげていく可能性が考えられる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平成に入って</a:t>
            </a:r>
            <a:r>
              <a:rPr lang="ja-JP" altLang="en-US" sz="1400" dirty="0" smtClean="0"/>
              <a:t>第</a:t>
            </a:r>
            <a:r>
              <a:rPr lang="en-US" altLang="ja-JP" sz="1400" dirty="0" smtClean="0"/>
              <a:t>3</a:t>
            </a:r>
            <a:r>
              <a:rPr lang="ja-JP" altLang="en-US" sz="1400" dirty="0" smtClean="0"/>
              <a:t>次</a:t>
            </a:r>
            <a:r>
              <a:rPr lang="ja-JP" altLang="en-US" sz="1400" dirty="0"/>
              <a:t>産業、サービス産業の割合がますます上昇しているという傾向。関西については非常にグローバルな価格競争に巻き込まれやすい産業構造だったこともあり、パネルベイ、バッテリーベイという形で投資が行われ、これが関西を救うという議論もあったが、グローバルな価格競争によって非常に厳しい状況。足元で進んでいる高齢化の波、またはデジタル化、それから</a:t>
            </a:r>
            <a:r>
              <a:rPr lang="en-US" altLang="ja-JP" sz="1400" dirty="0"/>
              <a:t>IT</a:t>
            </a:r>
            <a:r>
              <a:rPr lang="ja-JP" altLang="en-US" sz="1400" dirty="0"/>
              <a:t>化の波、これらをどのように乗り切っていくのか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4</a:t>
            </a:fld>
            <a:endParaRPr kumimoji="1" lang="ja-JP" altLang="en-US" sz="1400" b="1" dirty="0"/>
          </a:p>
        </p:txBody>
      </p:sp>
    </p:spTree>
    <p:extLst>
      <p:ext uri="{BB962C8B-B14F-4D97-AF65-F5344CB8AC3E}">
        <p14:creationId xmlns:p14="http://schemas.microsoft.com/office/powerpoint/2010/main" val="338151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6102332"/>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○世界的にはもともと</a:t>
            </a:r>
            <a:r>
              <a:rPr lang="ja-JP" altLang="en-US" sz="1400" dirty="0" smtClean="0"/>
              <a:t>第</a:t>
            </a:r>
            <a:r>
              <a:rPr lang="en-US" altLang="ja-JP" sz="1400" dirty="0" smtClean="0"/>
              <a:t>1</a:t>
            </a:r>
            <a:r>
              <a:rPr lang="ja-JP" altLang="en-US" sz="1400" dirty="0" smtClean="0"/>
              <a:t>次</a:t>
            </a:r>
            <a:r>
              <a:rPr lang="ja-JP" altLang="en-US" sz="1400" dirty="0"/>
              <a:t>産業から</a:t>
            </a:r>
            <a:r>
              <a:rPr lang="ja-JP" altLang="en-US" sz="1400" dirty="0" smtClean="0"/>
              <a:t>第</a:t>
            </a:r>
            <a:r>
              <a:rPr lang="en-US" altLang="ja-JP" sz="1400" dirty="0" smtClean="0"/>
              <a:t>2</a:t>
            </a:r>
            <a:r>
              <a:rPr lang="ja-JP" altLang="en-US" sz="1400" dirty="0" smtClean="0"/>
              <a:t>次産業</a:t>
            </a:r>
            <a:r>
              <a:rPr lang="ja-JP" altLang="en-US" sz="1400" dirty="0"/>
              <a:t>にシフトして、</a:t>
            </a:r>
            <a:r>
              <a:rPr lang="ja-JP" altLang="en-US" sz="1400" dirty="0" smtClean="0"/>
              <a:t>第</a:t>
            </a:r>
            <a:r>
              <a:rPr lang="en-US" altLang="ja-JP" sz="1400" dirty="0" smtClean="0"/>
              <a:t>2</a:t>
            </a:r>
            <a:r>
              <a:rPr lang="ja-JP" altLang="en-US" sz="1400" dirty="0" smtClean="0"/>
              <a:t>次</a:t>
            </a:r>
            <a:r>
              <a:rPr lang="ja-JP" altLang="en-US" sz="1400" dirty="0"/>
              <a:t>産業から</a:t>
            </a:r>
            <a:r>
              <a:rPr lang="ja-JP" altLang="en-US" sz="1400" dirty="0" smtClean="0"/>
              <a:t>第</a:t>
            </a:r>
            <a:r>
              <a:rPr lang="en-US" altLang="ja-JP" sz="1400" dirty="0"/>
              <a:t>3</a:t>
            </a:r>
            <a:r>
              <a:rPr lang="ja-JP" altLang="en-US" sz="1400" dirty="0" smtClean="0"/>
              <a:t>次</a:t>
            </a:r>
            <a:r>
              <a:rPr lang="ja-JP" altLang="en-US" sz="1400" dirty="0"/>
              <a:t>産業にシフトしてという流動性に基づいて産業構造の変化が起きていったが、日本の場合、今の固着性が強いのであまりそちらにシフトしていない。心理的なものとして結局状態が改善されるという見通しをみんな持っていない。景気がよくなると思わないので今ある現金や商売を大切にしてしまう</a:t>
            </a:r>
            <a:r>
              <a:rPr lang="ja-JP" altLang="en-US" sz="1400" dirty="0" smtClean="0"/>
              <a:t>。</a:t>
            </a:r>
            <a:endParaRPr lang="en-US" altLang="ja-JP" sz="1400" dirty="0"/>
          </a:p>
          <a:p>
            <a:pPr marL="174625" indent="-174625">
              <a:lnSpc>
                <a:spcPts val="1600"/>
              </a:lnSpc>
              <a:spcBef>
                <a:spcPts val="1000"/>
              </a:spcBef>
            </a:pPr>
            <a:r>
              <a:rPr lang="ja-JP" altLang="en-US" sz="1400" dirty="0"/>
              <a:t>○今の経済、イノベーションのつくられ方からすると、資本の成長率が非常に高いところが一人勝ちしているイメージ。資本が供給を生み、供給が需要を生むイメージ。需要があるから供給をやるというやり方ではもうなくなっているのが現状。日本はどちらかというと安定的な社会、既存の状態をベースにしながらその需要をベースに供給を生むというスタイルで来た。円高になると意図的に為替に介入して円安にしていくことで、輸出型の企業を守ることができ失業率も抑えられる。そのため、この数十年間、日本は失業率が低い。失業率が低いことを取るのか、スクラップして新陳代謝を図ることを取るのかということで、日本は新陳代謝を図ることを取らなかったという結果。スクラップし得るような社会を選択することができれば、イノベーションが起き得るようなことにな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誰かをジャンプさせたいときにどうするかというと</a:t>
            </a:r>
            <a:r>
              <a:rPr lang="ja-JP" altLang="en-US" sz="1400" dirty="0" smtClean="0"/>
              <a:t>、ひとつは</a:t>
            </a:r>
            <a:r>
              <a:rPr lang="ja-JP" altLang="en-US" sz="1400" dirty="0"/>
              <a:t>、ジャンプしたらメリットがありますよと言って釣る方法があり、</a:t>
            </a:r>
            <a:r>
              <a:rPr lang="ja-JP" altLang="en-US" sz="1400" dirty="0" smtClean="0"/>
              <a:t>もうひとつは</a:t>
            </a:r>
            <a:r>
              <a:rPr lang="ja-JP" altLang="en-US" sz="1400" dirty="0"/>
              <a:t>、跳ばないとひどいことになりますよというふうに圧力をかけるという手法がある。日本の場合、圧をちゃんとかけていない。本来正当に負担してもらわなければいけないコストすら負担させないことによって、むしろ変化しないほうが快適だというような環境をつくってしまっている例が多い。跳べる人をちゃんと跳ぶ方向に追い込み、どうしても跳べない人に個別のケアを提供するということにしても社会的なコストは安くつくので、そういう選択をきちんとしていくべき</a:t>
            </a:r>
            <a:r>
              <a:rPr lang="ja-JP" altLang="en-US" sz="1400" dirty="0" smtClean="0"/>
              <a:t>。</a:t>
            </a:r>
            <a:endParaRPr lang="en-US" altLang="ja-JP" sz="1400" dirty="0"/>
          </a:p>
          <a:p>
            <a:pPr marL="174625" indent="-174625">
              <a:lnSpc>
                <a:spcPts val="1600"/>
              </a:lnSpc>
              <a:spcBef>
                <a:spcPts val="1000"/>
              </a:spcBef>
            </a:pPr>
            <a:r>
              <a:rPr lang="ja-JP" altLang="en-US" sz="1400" dirty="0" smtClean="0"/>
              <a:t>○若手</a:t>
            </a:r>
            <a:r>
              <a:rPr lang="ja-JP" altLang="en-US" sz="1400" dirty="0"/>
              <a:t>社員の高いパフォーマンスを企業</a:t>
            </a:r>
            <a:r>
              <a:rPr lang="ja-JP" altLang="en-US" sz="1400" dirty="0" smtClean="0"/>
              <a:t>が活かし切れて</a:t>
            </a:r>
            <a:r>
              <a:rPr lang="ja-JP" altLang="en-US" sz="1400" dirty="0"/>
              <a:t>おらず、ミスマッチが起きていることが生産性の低下に</a:t>
            </a:r>
            <a:r>
              <a:rPr lang="ja-JP" altLang="en-US" sz="1400" dirty="0" smtClean="0"/>
              <a:t>繋がっている。</a:t>
            </a:r>
            <a:endParaRPr lang="en-US" altLang="ja-JP" sz="1400" dirty="0"/>
          </a:p>
          <a:p>
            <a:pPr marL="174625" indent="-174625">
              <a:lnSpc>
                <a:spcPts val="1600"/>
              </a:lnSpc>
              <a:spcBef>
                <a:spcPts val="1000"/>
              </a:spcBef>
            </a:pPr>
            <a:r>
              <a:rPr lang="ja-JP" altLang="en-US" sz="1400" dirty="0" smtClean="0"/>
              <a:t>○</a:t>
            </a:r>
            <a:r>
              <a:rPr lang="ja-JP" altLang="en-US" sz="1400" dirty="0"/>
              <a:t>退出すべき企業が退出していない。日本が伸びていないのは本当にそのことに尽きる、要はスクラップしていないから</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イノベーションに直結する社会潮流は、とりわけグローバル化とデジタル化への対応。イノベーションを生む制度や文化を創出していく必要がある。具体的には、実力のある人やセンスのよい人が評価される制度。若い人たちのセンスのよい新しいチャレンジ。新規事業などに投資していけるようなもの。若い人たちがチャレンジできる制度を、例えば高い給料を行政が補塡するとか、福祉分野でそういったことをやってきたので、なぜそれ以外の、実際にチャレンジしようとしている企業の個々の業種の人たちに補塡するのが駄目なのか考えてみたらいい。大阪に行けば新しいことができるという場所にしていくことで文化も創出されるの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5</a:t>
            </a:fld>
            <a:endParaRPr kumimoji="1" lang="ja-JP" altLang="en-US" sz="1400" b="1" dirty="0"/>
          </a:p>
        </p:txBody>
      </p:sp>
    </p:spTree>
    <p:extLst>
      <p:ext uri="{BB962C8B-B14F-4D97-AF65-F5344CB8AC3E}">
        <p14:creationId xmlns:p14="http://schemas.microsoft.com/office/powerpoint/2010/main" val="1123335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606116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大阪で活躍する人をどう育成していくか、流入させていくかというところ、新しいことに挑戦する意欲をどう向上させていくか、インセンティブを働かせる仕組みが課題。面白い取組みをしている方に気軽に会いに行けたり、深く話が聞けたり、一緒にビジネスについて考えるという場所はあるようでない。気軽にそういったことができる場所をつくっていくというのは、イノベーション人材の発掘とか育成につながっていくのではないか</a:t>
            </a:r>
            <a:r>
              <a:rPr lang="ja-JP" altLang="en-US" sz="1400" dirty="0" smtClean="0"/>
              <a:t>。</a:t>
            </a:r>
            <a:endParaRPr lang="en-US" altLang="ja-JP" sz="1400" dirty="0"/>
          </a:p>
          <a:p>
            <a:pPr marL="174625" indent="-174625">
              <a:lnSpc>
                <a:spcPts val="1600"/>
              </a:lnSpc>
              <a:spcBef>
                <a:spcPts val="1000"/>
              </a:spcBef>
            </a:pPr>
            <a:r>
              <a:rPr lang="ja-JP" altLang="en-US" sz="1400" dirty="0"/>
              <a:t>○関西の医療関係クラスター、特に大阪では未来医療国際拠点などの活動が盛ん。医療・健康産業を伸ばすために、地域住民の健康への関心の高さを</a:t>
            </a:r>
            <a:r>
              <a:rPr lang="ja-JP" altLang="en-US" sz="1400" dirty="0" err="1"/>
              <a:t>てこに</a:t>
            </a:r>
            <a:r>
              <a:rPr lang="ja-JP" altLang="en-US" sz="1400" dirty="0"/>
              <a:t>しながら、しっかりとデータを取っていく。ここで暮らすことによって、知らず知らずのうちに健康になる、といった形で打ち出すことができれば、今後の展開も考えられるのではないか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a:t>○観光を考えるキーワードとして、ブランド力、イノベーション、広域・周遊化に加え、昨今の新型コロナの感染拡大を受け、安心・安全・安堵というファクターが大事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私たちが生活している都市空間は、以前は車中心。スマートモビリティの導入次第では、高齢者を中心に車から公共交通にシフトする人が増える。貴重な都市空間は、車から人の手に戻ってくる。人中心の都市空間が中心市街地の活性化などにも効果的である。車が増えても賑わいが増えないということは間違いない</a:t>
            </a:r>
            <a:r>
              <a:rPr lang="ja-JP" altLang="en-US" sz="1400" dirty="0" smtClean="0"/>
              <a:t>。</a:t>
            </a:r>
            <a:endParaRPr lang="en-US" altLang="ja-JP" sz="1400" dirty="0"/>
          </a:p>
          <a:p>
            <a:pPr marL="174625" indent="-174625">
              <a:lnSpc>
                <a:spcPts val="1600"/>
              </a:lnSpc>
              <a:spcBef>
                <a:spcPts val="1000"/>
              </a:spcBef>
            </a:pPr>
            <a:r>
              <a:rPr lang="ja-JP" altLang="en-US" sz="1400" dirty="0"/>
              <a:t>○せっかく万博もあるので、万博を目がけて来る人たちに向けて発信していくということができないか。面白い人たちとのコミュニケーションが大阪に行ったら取れるというような魅力のある場所にしていくことができ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職住遊一体による都市の成長。大阪の良さに引き付けるならば、例えば、近隣に住んで飲食を楽しむ「職住」だけでなく、遊びもできる。これは、生活の質の向上のみならず、消費を行うことによる都市の成長、経済成長に寄与し、新たなイノベーションの下地をつくることにもつながる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en-US" altLang="ja-JP" sz="1400" dirty="0"/>
              <a:t>JR</a:t>
            </a:r>
            <a:r>
              <a:rPr lang="ja-JP" altLang="en-US" sz="1400" dirty="0"/>
              <a:t>大阪駅北側のうめきたエリア、新大阪駅から西中島にある「にしなか」というエリアが、面白いスタートアップの拠点となっている。何か面白いことをやろうとしている、しかけようとしている人、本気で成長しようと思っている人を集めると、何かしら化学反応が起こる。この二つのエリア以外にも、いろいろなベンチャーのスタートアップ拠点ができれば、ネットワークをつくることができるのではないか。大阪はそういった可能性も秘めた都市</a:t>
            </a:r>
            <a:r>
              <a:rPr lang="ja-JP" altLang="en-US" sz="1400" dirty="0" smtClean="0"/>
              <a:t>。</a:t>
            </a:r>
            <a:endParaRPr lang="en-US" altLang="ja-JP" sz="1400" dirty="0"/>
          </a:p>
          <a:p>
            <a:pPr marL="174625" indent="-174625">
              <a:lnSpc>
                <a:spcPts val="1600"/>
              </a:lnSpc>
              <a:spcBef>
                <a:spcPts val="1000"/>
              </a:spcBef>
            </a:pPr>
            <a:r>
              <a:rPr lang="ja-JP" altLang="en-US" sz="1400" dirty="0"/>
              <a:t>○コンパクトシティというのは世界的な傾向。コンパクトシティをめざすためにも、車を必要としない都市の在り方を考えるときに来ている。市街地内では歩行者中心の道路構造にして、歩車共存を考え、グリーンスローモビリティの出番。人中心の都市空間にするためには、車のスペースを人のスペースに変えていくことが必要</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6</a:t>
            </a:fld>
            <a:endParaRPr kumimoji="1" lang="ja-JP" altLang="en-US" sz="1400" b="1" dirty="0"/>
          </a:p>
        </p:txBody>
      </p:sp>
    </p:spTree>
    <p:extLst>
      <p:ext uri="{BB962C8B-B14F-4D97-AF65-F5344CB8AC3E}">
        <p14:creationId xmlns:p14="http://schemas.microsoft.com/office/powerpoint/2010/main" val="1683839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646617"/>
            <a:ext cx="8647612" cy="5643154"/>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コロナ禍で、遠くへ移動しないということから、自分が住んでいる地区を知るよい機会になった。行動範囲が家の周囲に限定されるようになったことで、改めて身近な地区を再評価する機会になり、新たな発見につながり、地域への愛着が生まれたという効果が出ている。アフターコロナの都市では、より地域に根づいた生活になるという意味で、よりローカルな視点というのと、人中心の都市空間というふうな方向性になっていく</a:t>
            </a:r>
            <a:r>
              <a:rPr lang="ja-JP" altLang="en-US" sz="1400" dirty="0" smtClean="0"/>
              <a:t>。</a:t>
            </a:r>
            <a:endParaRPr lang="en-US" altLang="ja-JP" sz="1400" dirty="0"/>
          </a:p>
          <a:p>
            <a:pPr marL="174625" indent="-174625">
              <a:lnSpc>
                <a:spcPts val="1600"/>
              </a:lnSpc>
              <a:spcBef>
                <a:spcPts val="1000"/>
              </a:spcBef>
            </a:pPr>
            <a:r>
              <a:rPr lang="ja-JP" altLang="en-US" sz="1400" dirty="0"/>
              <a:t>○日本の都市特性評価で、大阪市は総合で第１位だが、環境分野については、</a:t>
            </a:r>
            <a:r>
              <a:rPr lang="en-US" altLang="ja-JP" sz="1400" dirty="0"/>
              <a:t>138</a:t>
            </a:r>
            <a:r>
              <a:rPr lang="ja-JP" altLang="en-US" sz="1400" dirty="0"/>
              <a:t>都市のうちの</a:t>
            </a:r>
            <a:r>
              <a:rPr lang="en-US" altLang="ja-JP" sz="1400" dirty="0"/>
              <a:t>136</a:t>
            </a:r>
            <a:r>
              <a:rPr lang="ja-JP" altLang="en-US" sz="1400" dirty="0"/>
              <a:t>位という結果。強みについては、経済活動や文化交流の受入れ環境、生活の利便施設や雇用・人材といった分野では１位のものもあり、非常に強いという評価。弱みとしては、環境分野において、快適性や自然環境、環境パフォーマンスについては順位づけが低く、健康・医療という分野についても、そのほかのものと比べると順位が低い。環境分野からの厳しい結果を今後どのように副首都に向けて向き合っていくのかが課題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うめ</a:t>
            </a:r>
            <a:r>
              <a:rPr lang="ja-JP" altLang="en-US" sz="1400" dirty="0" smtClean="0"/>
              <a:t>きた</a:t>
            </a:r>
            <a:r>
              <a:rPr lang="en-US" altLang="ja-JP" sz="1400" dirty="0" smtClean="0"/>
              <a:t>2</a:t>
            </a:r>
            <a:r>
              <a:rPr lang="ja-JP" altLang="en-US" sz="1400" dirty="0" smtClean="0"/>
              <a:t>期</a:t>
            </a:r>
            <a:r>
              <a:rPr lang="ja-JP" altLang="en-US" sz="1400" dirty="0"/>
              <a:t>、あるいは文化という意味で美術館、ライフサイエンスの未来医療国際拠点、ミナミの新しい観光のチャレンジということで星野リゾート等、様々な大型プロジェクト。こういったものを一つ一つ実現していくことで、大阪・関西経済というのは非常に力強く伸びていくのではないか</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副首都としての大阪・関西に向けて、デジタル、脱炭素トレンド、スーパーシティ、スマートシティ、スタートアップなどをどう実現するかが問題。実現に向けてのハードルはなかなか高い。制度や法律、あるいは都市機能をどうしていくかというところに具体的にどう落とし込んでいくかをしっかり考えていかないと、絵に描いた餅に終わってしまう</a:t>
            </a:r>
            <a:r>
              <a:rPr lang="ja-JP" altLang="en-US" sz="1400" dirty="0" smtClean="0"/>
              <a:t>。</a:t>
            </a:r>
            <a:endParaRPr lang="en-US" altLang="ja-JP" sz="1400" dirty="0"/>
          </a:p>
          <a:p>
            <a:pPr marL="174625" indent="-174625">
              <a:lnSpc>
                <a:spcPts val="1600"/>
              </a:lnSpc>
              <a:spcBef>
                <a:spcPts val="1000"/>
              </a:spcBef>
            </a:pPr>
            <a:r>
              <a:rPr lang="ja-JP" altLang="en-US" sz="1400" dirty="0" smtClean="0"/>
              <a:t>○</a:t>
            </a:r>
            <a:r>
              <a:rPr lang="ja-JP" altLang="en-US" sz="1400" dirty="0"/>
              <a:t>暮らしたいまち、関わりたいまちと言ってもいいかもしれないが、持続可能な社会に向けた大阪をどのように考えていくのかという点にあるのではないか。ニューノーマルと言われる問題や、消費や労働をどのように考えるのかという視点を盛り込みながら、マインドセットを変える点から出発することがまずは大切</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a:t>
            </a:r>
            <a:r>
              <a:rPr lang="ja-JP" altLang="en-US" sz="1400" dirty="0"/>
              <a:t>循環型経済やサーマルエコノミーと言われているものへの転換をどのように捉えていくのか。そこに暮らす人たちの地方自治の在り方、参加や協働の在り方といったものが、いかにそのプロセスも含めて透明性を持って実施できるのかといった視点がなくてはならない。エネルギーの地産地消も含め、地域に暮らしていく人たちが地域のことに参加し、責任を持って経済を回していくという視点も、これからは見直される必要があるのではないか</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7</a:t>
            </a:fld>
            <a:endParaRPr kumimoji="1" lang="ja-JP" altLang="en-US" sz="1400" b="1" dirty="0"/>
          </a:p>
        </p:txBody>
      </p:sp>
    </p:spTree>
    <p:extLst>
      <p:ext uri="{BB962C8B-B14F-4D97-AF65-F5344CB8AC3E}">
        <p14:creationId xmlns:p14="http://schemas.microsoft.com/office/powerpoint/2010/main" val="1583963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530609"/>
            <a:ext cx="2057400" cy="365125"/>
          </a:xfrm>
        </p:spPr>
        <p:txBody>
          <a:bodyPr/>
          <a:lstStyle/>
          <a:p>
            <a:r>
              <a:rPr kumimoji="1" lang="ja-JP" altLang="en-US" sz="1400" b="1" dirty="0" smtClean="0"/>
              <a:t>８</a:t>
            </a:r>
            <a:endParaRPr kumimoji="1" lang="ja-JP" altLang="en-US" sz="1400" b="1" dirty="0"/>
          </a:p>
        </p:txBody>
      </p:sp>
      <p:sp>
        <p:nvSpPr>
          <p:cNvPr id="3" name="テキスト ボックス 2"/>
          <p:cNvSpPr txBox="1"/>
          <p:nvPr/>
        </p:nvSpPr>
        <p:spPr>
          <a:xfrm>
            <a:off x="248194" y="674327"/>
            <a:ext cx="8647612" cy="5643154"/>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○関西については、バブル崩壊以降の失われた</a:t>
            </a:r>
            <a:r>
              <a:rPr lang="en-US" altLang="ja-JP" sz="1400" dirty="0"/>
              <a:t>20</a:t>
            </a:r>
            <a:r>
              <a:rPr lang="ja-JP" altLang="en-US" sz="1400" dirty="0"/>
              <a:t>年とか</a:t>
            </a:r>
            <a:r>
              <a:rPr lang="en-US" altLang="ja-JP" sz="1400" dirty="0"/>
              <a:t>30</a:t>
            </a:r>
            <a:r>
              <a:rPr lang="ja-JP" altLang="en-US" sz="1400" dirty="0"/>
              <a:t>年、この影響というのが非常に大きくなっている。高度経済成長が</a:t>
            </a:r>
            <a:r>
              <a:rPr lang="en-US" altLang="ja-JP" sz="1400" dirty="0"/>
              <a:t>1970</a:t>
            </a:r>
            <a:r>
              <a:rPr lang="ja-JP" altLang="en-US" sz="1400" dirty="0"/>
              <a:t>年代に終わり、産業構造が輸出中心の製造業から徐々にソフト化、</a:t>
            </a:r>
            <a:r>
              <a:rPr lang="ja-JP" altLang="en-US" sz="1400" dirty="0" smtClean="0"/>
              <a:t>第</a:t>
            </a:r>
            <a:r>
              <a:rPr lang="en-US" altLang="ja-JP" sz="1400" dirty="0" smtClean="0"/>
              <a:t>3</a:t>
            </a:r>
            <a:r>
              <a:rPr lang="ja-JP" altLang="en-US" sz="1400" dirty="0" smtClean="0"/>
              <a:t>次</a:t>
            </a:r>
            <a:r>
              <a:rPr lang="ja-JP" altLang="en-US" sz="1400" dirty="0"/>
              <a:t>産業化にシフトしていく中で、大阪・関西はこの流れに対応できなかった。関西の強みは、昔は繊維、そのちょっと前は電機産業が強かったが、アジアとの競争激化でここら辺も厳しい状況。こういったことを背景に、大阪・関西の経済は弱くなってきている</a:t>
            </a:r>
            <a:r>
              <a:rPr lang="ja-JP" altLang="en-US" sz="1400" dirty="0" smtClean="0"/>
              <a:t>。</a:t>
            </a:r>
            <a:endParaRPr lang="en-US" altLang="ja-JP" sz="1400" dirty="0"/>
          </a:p>
          <a:p>
            <a:pPr marL="174625" indent="-174625">
              <a:lnSpc>
                <a:spcPts val="1600"/>
              </a:lnSpc>
              <a:spcBef>
                <a:spcPts val="1000"/>
              </a:spcBef>
            </a:pPr>
            <a:r>
              <a:rPr lang="ja-JP" altLang="en-US" sz="1400" dirty="0"/>
              <a:t>○関西では、特にインバウンドが大きく牽引。飲食や宿泊は日本の質の高いおもてなしを誇りにしているところがあり、その裏返しに、付加価値で見る</a:t>
            </a:r>
            <a:r>
              <a:rPr lang="ja-JP" altLang="en-US" sz="1400" dirty="0" smtClean="0"/>
              <a:t>と</a:t>
            </a:r>
            <a:r>
              <a:rPr lang="en-US" altLang="ja-JP" sz="1400" dirty="0" smtClean="0"/>
              <a:t>1</a:t>
            </a:r>
            <a:r>
              <a:rPr lang="ja-JP" altLang="en-US" sz="1400" dirty="0" smtClean="0"/>
              <a:t>人当たり</a:t>
            </a:r>
            <a:r>
              <a:rPr lang="ja-JP" altLang="en-US" sz="1400" dirty="0"/>
              <a:t>の付加価値というのはやや低め。インバウンド、観光産業は非常に大事ではあるが、国と国との関係等にも影響を受けやすい。関西全体、大阪全体として考えると、頼り過ぎるのは危険</a:t>
            </a:r>
            <a:r>
              <a:rPr lang="ja-JP" altLang="en-US" sz="1400" dirty="0" smtClean="0"/>
              <a:t>。</a:t>
            </a:r>
            <a:endParaRPr lang="en-US" altLang="ja-JP" sz="1400" dirty="0"/>
          </a:p>
          <a:p>
            <a:pPr marL="174625" indent="-174625">
              <a:lnSpc>
                <a:spcPts val="1600"/>
              </a:lnSpc>
              <a:spcBef>
                <a:spcPts val="1000"/>
              </a:spcBef>
            </a:pPr>
            <a:r>
              <a:rPr lang="ja-JP" altLang="en-US" sz="1400" dirty="0"/>
              <a:t>○県民経済計算の付加価値ベースで見た産業特化係数で見ると、関西では、現状として電気機械は強いが、やはりアジア等の競合に押されている状況。電子部品は、京都が非常に好調ではあるが、大阪・関西全体を牽引するほどではないことを考えると、産業としては牽引役が不在</a:t>
            </a:r>
            <a:r>
              <a:rPr lang="ja-JP" altLang="en-US" sz="1400" dirty="0" smtClean="0"/>
              <a:t>。</a:t>
            </a:r>
            <a:endParaRPr lang="en-US" altLang="ja-JP" sz="1400" dirty="0"/>
          </a:p>
          <a:p>
            <a:pPr marL="174625" indent="-174625">
              <a:lnSpc>
                <a:spcPts val="1600"/>
              </a:lnSpc>
              <a:spcBef>
                <a:spcPts val="1000"/>
              </a:spcBef>
            </a:pPr>
            <a:r>
              <a:rPr lang="ja-JP" altLang="en-US" sz="1400" dirty="0" smtClean="0"/>
              <a:t>○ライフサイエンス、脱炭素関連、スタートアップ関連というのは今後の次世代産業として注目されている。工業品の出荷額シェアを見ても、水素ガスやリチウムイオン電池については、関西が高いシェアを握っており、ライフサイエンスクラスターについては京阪神に集積している状況。やはりライフサイエンスに強み。大阪・関西に強い産業をつくるのは非常に重要。万博を</a:t>
            </a:r>
            <a:r>
              <a:rPr lang="ja-JP" altLang="en-US" sz="1400" dirty="0" err="1" smtClean="0"/>
              <a:t>てこに</a:t>
            </a:r>
            <a:r>
              <a:rPr lang="ja-JP" altLang="en-US" sz="1400" dirty="0" smtClean="0"/>
              <a:t>育成していこうという流れが今起こっている状況。</a:t>
            </a:r>
            <a:endParaRPr lang="en-US" altLang="ja-JP" sz="1400" dirty="0" smtClean="0"/>
          </a:p>
          <a:p>
            <a:pPr marL="174625" indent="-174625">
              <a:lnSpc>
                <a:spcPts val="1600"/>
              </a:lnSpc>
              <a:spcBef>
                <a:spcPts val="1000"/>
              </a:spcBef>
            </a:pPr>
            <a:r>
              <a:rPr lang="ja-JP" altLang="en-US" sz="1400" dirty="0" smtClean="0"/>
              <a:t>○高齢者が増加し、高齢者の中にはかなりの富裕層も一定程度いるため、先端医療や高度医療は富裕層を引きつける要素となり得る。</a:t>
            </a:r>
            <a:endParaRPr lang="en-US" altLang="ja-JP" sz="1400" dirty="0" smtClean="0"/>
          </a:p>
          <a:p>
            <a:pPr marL="174625" indent="-174625">
              <a:lnSpc>
                <a:spcPts val="1600"/>
              </a:lnSpc>
              <a:spcBef>
                <a:spcPts val="1000"/>
              </a:spcBef>
            </a:pPr>
            <a:endParaRPr lang="en-US" altLang="ja-JP" sz="1400" dirty="0"/>
          </a:p>
        </p:txBody>
      </p:sp>
      <p:sp>
        <p:nvSpPr>
          <p:cNvPr id="7" name="正方形/長方形 6"/>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Tree>
    <p:extLst>
      <p:ext uri="{BB962C8B-B14F-4D97-AF65-F5344CB8AC3E}">
        <p14:creationId xmlns:p14="http://schemas.microsoft.com/office/powerpoint/2010/main" val="854573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D3FFC4E7-7B18-40C3-97B2-DA2CC67B28D6}"/>
</file>

<file path=customXml/itemProps2.xml><?xml version="1.0" encoding="utf-8"?>
<ds:datastoreItem xmlns:ds="http://schemas.openxmlformats.org/officeDocument/2006/customXml" ds:itemID="{BC39D6DE-3732-4E4F-AF15-14FC1E5F3D5B}"/>
</file>

<file path=customXml/itemProps3.xml><?xml version="1.0" encoding="utf-8"?>
<ds:datastoreItem xmlns:ds="http://schemas.openxmlformats.org/officeDocument/2006/customXml" ds:itemID="{B65C2852-A703-42B6-99BA-D4E629620AFD}"/>
</file>

<file path=docProps/app.xml><?xml version="1.0" encoding="utf-8"?>
<Properties xmlns="http://schemas.openxmlformats.org/officeDocument/2006/extended-properties" xmlns:vt="http://schemas.openxmlformats.org/officeDocument/2006/docPropsVTypes">
  <TotalTime>0</TotalTime>
  <Words>16999</Words>
  <Application>Microsoft Office PowerPoint</Application>
  <PresentationFormat>画面に合わせる (4:3)</PresentationFormat>
  <Paragraphs>303</Paragraphs>
  <Slides>31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31</vt:i4>
      </vt:variant>
    </vt:vector>
  </HeadingPairs>
  <TitlesOfParts>
    <vt:vector size="36" baseType="lpstr">
      <vt:lpstr>Meiryo UI</vt:lpstr>
      <vt:lpstr>游ゴシック</vt:lpstr>
      <vt:lpstr>Arial</vt:lpstr>
      <vt:lpstr>Times New Roman</vt:lpstr>
      <vt:lpstr>Office テーマ</vt:lpstr>
      <vt:lpstr>これまでにいただいた意見 （主に経済の動きに関連すること）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2022-06-15T07:27:33Z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