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4"/>
  </p:sldMasterIdLst>
  <p:notesMasterIdLst>
    <p:notesMasterId r:id="rId14"/>
  </p:notesMasterIdLst>
  <p:handoutMasterIdLst>
    <p:handoutMasterId r:id="rId15"/>
  </p:handoutMasterIdLst>
  <p:sldIdLst>
    <p:sldId id="141169271" r:id="rId5"/>
    <p:sldId id="141169272" r:id="rId6"/>
    <p:sldId id="141169264" r:id="rId7"/>
    <p:sldId id="141169265" r:id="rId8"/>
    <p:sldId id="141169266" r:id="rId9"/>
    <p:sldId id="141169267" r:id="rId10"/>
    <p:sldId id="141169268" r:id="rId11"/>
    <p:sldId id="141169269" r:id="rId12"/>
    <p:sldId id="141169270" r:id="rId13"/>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1"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66FF"/>
    <a:srgbClr val="DAE3F3"/>
    <a:srgbClr val="2F528F"/>
    <a:srgbClr val="008000"/>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66" autoAdjust="0"/>
    <p:restoredTop sz="94660"/>
  </p:normalViewPr>
  <p:slideViewPr>
    <p:cSldViewPr snapToGrid="0">
      <p:cViewPr varScale="1">
        <p:scale>
          <a:sx n="74" d="100"/>
          <a:sy n="74" d="100"/>
        </p:scale>
        <p:origin x="1164" y="72"/>
      </p:cViewPr>
      <p:guideLst>
        <p:guide orient="horz" pos="2251"/>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49575" cy="498475"/>
          </a:xfrm>
          <a:prstGeom prst="rect">
            <a:avLst/>
          </a:prstGeom>
        </p:spPr>
        <p:txBody>
          <a:bodyPr vert="horz" lIns="91420" tIns="45708" rIns="91420" bIns="4570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1" y="3"/>
            <a:ext cx="2949575" cy="498475"/>
          </a:xfrm>
          <a:prstGeom prst="rect">
            <a:avLst/>
          </a:prstGeom>
        </p:spPr>
        <p:txBody>
          <a:bodyPr vert="horz" lIns="91420" tIns="45708" rIns="91420" bIns="45708" rtlCol="0"/>
          <a:lstStyle>
            <a:lvl1pPr algn="r">
              <a:defRPr sz="1200"/>
            </a:lvl1pPr>
          </a:lstStyle>
          <a:p>
            <a:fld id="{232AD951-7E19-4004-B83F-A7C7A1215E4B}" type="datetimeFigureOut">
              <a:rPr kumimoji="1" lang="ja-JP" altLang="en-US" smtClean="0"/>
              <a:t>2022/9/5</a:t>
            </a:fld>
            <a:endParaRPr kumimoji="1" lang="ja-JP" altLang="en-US"/>
          </a:p>
        </p:txBody>
      </p:sp>
      <p:sp>
        <p:nvSpPr>
          <p:cNvPr id="4" name="フッター プレースホルダー 3"/>
          <p:cNvSpPr>
            <a:spLocks noGrp="1"/>
          </p:cNvSpPr>
          <p:nvPr>
            <p:ph type="ftr" sz="quarter" idx="2"/>
          </p:nvPr>
        </p:nvSpPr>
        <p:spPr>
          <a:xfrm>
            <a:off x="3" y="9440866"/>
            <a:ext cx="2949575" cy="498475"/>
          </a:xfrm>
          <a:prstGeom prst="rect">
            <a:avLst/>
          </a:prstGeom>
        </p:spPr>
        <p:txBody>
          <a:bodyPr vert="horz" lIns="91420" tIns="45708" rIns="91420" bIns="4570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1" y="9440866"/>
            <a:ext cx="2949575" cy="498475"/>
          </a:xfrm>
          <a:prstGeom prst="rect">
            <a:avLst/>
          </a:prstGeom>
        </p:spPr>
        <p:txBody>
          <a:bodyPr vert="horz" lIns="91420" tIns="45708" rIns="91420" bIns="45708" rtlCol="0" anchor="b"/>
          <a:lstStyle>
            <a:lvl1pPr algn="r">
              <a:defRPr sz="1200"/>
            </a:lvl1pPr>
          </a:lstStyle>
          <a:p>
            <a:fld id="{86E37F45-AADA-497B-AA67-8FD842FC9E6D}" type="slidenum">
              <a:rPr kumimoji="1" lang="ja-JP" altLang="en-US" smtClean="0"/>
              <a:t>‹#›</a:t>
            </a:fld>
            <a:endParaRPr kumimoji="1" lang="ja-JP" altLang="en-US"/>
          </a:p>
        </p:txBody>
      </p:sp>
    </p:spTree>
    <p:extLst>
      <p:ext uri="{BB962C8B-B14F-4D97-AF65-F5344CB8AC3E}">
        <p14:creationId xmlns:p14="http://schemas.microsoft.com/office/powerpoint/2010/main" val="23127284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3"/>
            <a:ext cx="2949786" cy="498693"/>
          </a:xfrm>
          <a:prstGeom prst="rect">
            <a:avLst/>
          </a:prstGeom>
        </p:spPr>
        <p:txBody>
          <a:bodyPr vert="horz" lIns="91533" tIns="45768" rIns="91533" bIns="4576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3"/>
            <a:ext cx="2949786" cy="498693"/>
          </a:xfrm>
          <a:prstGeom prst="rect">
            <a:avLst/>
          </a:prstGeom>
        </p:spPr>
        <p:txBody>
          <a:bodyPr vert="horz" lIns="91533" tIns="45768" rIns="91533" bIns="45768" rtlCol="0"/>
          <a:lstStyle>
            <a:lvl1pPr algn="r">
              <a:defRPr sz="1200"/>
            </a:lvl1pPr>
          </a:lstStyle>
          <a:p>
            <a:fld id="{AFD2E2CB-6C4B-4969-8D8B-067DE241F3A1}" type="datetimeFigureOut">
              <a:rPr kumimoji="1" lang="ja-JP" altLang="en-US" smtClean="0"/>
              <a:t>2022/9/5</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1533" tIns="45768" rIns="91533" bIns="45768" rtlCol="0" anchor="ctr"/>
          <a:lstStyle/>
          <a:p>
            <a:endParaRPr lang="ja-JP" altLang="en-US"/>
          </a:p>
        </p:txBody>
      </p:sp>
      <p:sp>
        <p:nvSpPr>
          <p:cNvPr id="5" name="ノート プレースホルダー 4"/>
          <p:cNvSpPr>
            <a:spLocks noGrp="1"/>
          </p:cNvSpPr>
          <p:nvPr>
            <p:ph type="body" sz="quarter" idx="3"/>
          </p:nvPr>
        </p:nvSpPr>
        <p:spPr>
          <a:xfrm>
            <a:off x="680721" y="4783310"/>
            <a:ext cx="5445760" cy="3913615"/>
          </a:xfrm>
          <a:prstGeom prst="rect">
            <a:avLst/>
          </a:prstGeom>
        </p:spPr>
        <p:txBody>
          <a:bodyPr vert="horz" lIns="91533" tIns="45768" rIns="91533" bIns="4576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33" tIns="45768" rIns="91533" bIns="4576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33" tIns="45768" rIns="91533" bIns="45768" rtlCol="0" anchor="b"/>
          <a:lstStyle>
            <a:lvl1pPr algn="r">
              <a:defRPr sz="1200"/>
            </a:lvl1pPr>
          </a:lstStyle>
          <a:p>
            <a:fld id="{788224F5-572F-4180-BE90-3186629E4736}" type="slidenum">
              <a:rPr kumimoji="1" lang="ja-JP" altLang="en-US" smtClean="0"/>
              <a:t>‹#›</a:t>
            </a:fld>
            <a:endParaRPr kumimoji="1" lang="ja-JP" altLang="en-US"/>
          </a:p>
        </p:txBody>
      </p:sp>
    </p:spTree>
    <p:extLst>
      <p:ext uri="{BB962C8B-B14F-4D97-AF65-F5344CB8AC3E}">
        <p14:creationId xmlns:p14="http://schemas.microsoft.com/office/powerpoint/2010/main" val="40619956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C152E6E-8A0E-408D-92B7-1820F952065D}" type="datetime1">
              <a:rPr kumimoji="1" lang="ja-JP" altLang="en-US" smtClean="0"/>
              <a:t>2022/9/5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8901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3712106-E047-4AF7-BA5F-FE2CF31613C8}" type="datetime1">
              <a:rPr kumimoji="1" lang="ja-JP" altLang="en-US" smtClean="0"/>
              <a:t>2022/9/5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428791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12FC9E2-C062-4958-8E75-1CBB0F7B9CAB}" type="datetime1">
              <a:rPr kumimoji="1" lang="ja-JP" altLang="en-US" smtClean="0"/>
              <a:t>2022/9/5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951369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4AD4C33-CACB-4CDA-A470-4C6B7FC24591}" type="datetime1">
              <a:rPr kumimoji="1" lang="ja-JP" altLang="en-US" smtClean="0"/>
              <a:t>2022/9/5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932972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0FFF4D6-7B03-45BC-A145-E403B53DD70D}" type="datetime1">
              <a:rPr kumimoji="1" lang="ja-JP" altLang="en-US" smtClean="0"/>
              <a:t>2022/9/5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93445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3B242CF-CC92-4884-A0F0-CF1DC3DD9F34}" type="datetime1">
              <a:rPr kumimoji="1" lang="ja-JP" altLang="en-US" smtClean="0"/>
              <a:t>2022/9/5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32210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843123A-0A18-4D01-96D9-5A21472956C0}" type="datetime1">
              <a:rPr kumimoji="1" lang="ja-JP" altLang="en-US" smtClean="0"/>
              <a:t>2022/9/5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813385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DDC25AD-5C29-49A8-A153-67CBF81D4F2E}" type="datetime1">
              <a:rPr kumimoji="1" lang="ja-JP" altLang="en-US" smtClean="0"/>
              <a:t>2022/9/5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290090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792850-5A88-48EC-97A7-032958410F56}" type="datetime1">
              <a:rPr kumimoji="1" lang="ja-JP" altLang="en-US" smtClean="0"/>
              <a:t>2022/9/5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676100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E41C6FC-B077-4B51-9715-55024341B358}" type="datetime1">
              <a:rPr kumimoji="1" lang="ja-JP" altLang="en-US" smtClean="0"/>
              <a:t>2022/9/5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77540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FD9B319-0AA1-4F40-B3A4-0A8963D4AB78}" type="datetime1">
              <a:rPr kumimoji="1" lang="ja-JP" altLang="en-US" smtClean="0"/>
              <a:t>2022/9/5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079108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1CF971-8D6B-449B-9991-6E9A535AAFD3}" type="datetime1">
              <a:rPr kumimoji="1" lang="ja-JP" altLang="en-US" smtClean="0"/>
              <a:t>2022/9/5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652617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09282" y="2120646"/>
            <a:ext cx="8552329" cy="1304320"/>
          </a:xfrm>
        </p:spPr>
        <p:txBody>
          <a:bodyPr>
            <a:normAutofit/>
          </a:bodyPr>
          <a:lstStyle/>
          <a:p>
            <a:pPr>
              <a:lnSpc>
                <a:spcPts val="3500"/>
              </a:lnSpc>
              <a:spcBef>
                <a:spcPts val="1200"/>
              </a:spcBef>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「万博のインパクトを</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活かした</a:t>
            </a:r>
            <a:r>
              <a:rPr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の将来に向けた</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ビジョン」について</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0" y="0"/>
            <a:ext cx="9144000" cy="36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522000" y="3462713"/>
            <a:ext cx="810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サブタイトル 4"/>
          <p:cNvSpPr>
            <a:spLocks noGrp="1"/>
          </p:cNvSpPr>
          <p:nvPr>
            <p:ph type="subTitle" idx="1"/>
          </p:nvPr>
        </p:nvSpPr>
        <p:spPr>
          <a:xfrm>
            <a:off x="1487858" y="4349599"/>
            <a:ext cx="6400800" cy="1752600"/>
          </a:xfrm>
        </p:spPr>
        <p:txBody>
          <a:bodyPr>
            <a:normAutofit/>
          </a:bodyPr>
          <a:lstStyle/>
          <a:p>
            <a:endParaRPr lang="en-US" altLang="ja-JP" b="1" dirty="0"/>
          </a:p>
          <a:p>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副首都推進局</a:t>
            </a:r>
          </a:p>
          <a:p>
            <a:endParaRPr kumimoji="1" lang="ja-JP" altLang="en-US" sz="2400" b="1" dirty="0"/>
          </a:p>
        </p:txBody>
      </p:sp>
      <p:sp>
        <p:nvSpPr>
          <p:cNvPr id="7" name="テキスト ボックス 6"/>
          <p:cNvSpPr txBox="1"/>
          <p:nvPr/>
        </p:nvSpPr>
        <p:spPr>
          <a:xfrm>
            <a:off x="3004457" y="393104"/>
            <a:ext cx="6035039" cy="523220"/>
          </a:xfrm>
          <a:prstGeom prst="rect">
            <a:avLst/>
          </a:prstGeom>
          <a:noFill/>
        </p:spPr>
        <p:txBody>
          <a:bodyPr wrap="square" rtlCol="0">
            <a:spAutoFit/>
          </a:bodyPr>
          <a:lstStyle/>
          <a:p>
            <a:r>
              <a:rPr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2022</a:t>
            </a:r>
            <a:r>
              <a:rPr kumimoji="1"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６</a:t>
            </a:r>
            <a:r>
              <a:rPr kumimoji="1"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３</a:t>
            </a:r>
            <a:endParaRPr kumimoji="1" lang="en-US" altLang="ja-JP"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第９回</a:t>
            </a:r>
            <a:r>
              <a:rPr lang="ja-JP" altLang="en-US"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「副首都ビジョン」のバージョンアップに向けた意見交換会（人材分科会）</a:t>
            </a:r>
            <a:endParaRPr kumimoji="1" lang="ja-JP" altLang="en-US"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7256766" y="949388"/>
            <a:ext cx="1503325" cy="412884"/>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参考資料</a:t>
            </a:r>
            <a:endParaRPr kumimoji="1" lang="en-US" altLang="ja-JP"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414219" y="3789413"/>
            <a:ext cx="6315562" cy="954107"/>
          </a:xfrm>
          <a:prstGeom prst="rect">
            <a:avLst/>
          </a:prstGeom>
          <a:noFill/>
          <a:ln w="12700" cmpd="sng">
            <a:noFill/>
            <a:prstDash val="solid"/>
          </a:ln>
        </p:spPr>
        <p:txBody>
          <a:bodyPr wrap="square" rtlCol="0">
            <a:spAutoFit/>
          </a:bodyPr>
          <a:lstStyle/>
          <a:p>
            <a:pPr marL="360363" marR="0" lvl="0" indent="-360363" defTabSz="457200" rtl="0" eaLnBrk="1" fontAlgn="auto" latinLnBrk="0" hangingPunct="1">
              <a:spcBef>
                <a:spcPts val="0"/>
              </a:spcBef>
              <a:spcAft>
                <a:spcPts val="0"/>
              </a:spcAft>
              <a:buClrTx/>
              <a:buSzTx/>
              <a:buFontTx/>
              <a:buNone/>
              <a:tabLst/>
              <a:defRPr/>
            </a:pPr>
            <a:r>
              <a:rPr kumimoji="1" lang="en-US" altLang="ja-JP" sz="1400" i="0" strike="noStrike" kern="1200" cap="none" spc="0" normalizeH="0" baseline="0" noProof="0" dirty="0" smtClean="0">
                <a:ln>
                  <a:noFill/>
                </a:ln>
                <a:solidFill>
                  <a:prstClr val="black"/>
                </a:solidFill>
                <a:effectLst/>
                <a:uLnTx/>
                <a:uFillTx/>
                <a:latin typeface="+mn-ea"/>
              </a:rPr>
              <a:t>※</a:t>
            </a:r>
            <a:r>
              <a:rPr kumimoji="1" lang="ja-JP" altLang="en-US" sz="1400" i="0" strike="noStrike" kern="1200" cap="none" spc="0" normalizeH="0" baseline="0" noProof="0" dirty="0" smtClean="0">
                <a:ln>
                  <a:noFill/>
                </a:ln>
                <a:solidFill>
                  <a:prstClr val="black"/>
                </a:solidFill>
                <a:effectLst/>
                <a:uLnTx/>
                <a:uFillTx/>
                <a:latin typeface="+mn-ea"/>
              </a:rPr>
              <a:t>　</a:t>
            </a:r>
            <a:r>
              <a:rPr kumimoji="1" lang="ja-JP" altLang="en-US" sz="1400" dirty="0">
                <a:solidFill>
                  <a:prstClr val="black"/>
                </a:solidFill>
                <a:latin typeface="+mn-ea"/>
              </a:rPr>
              <a:t>　</a:t>
            </a:r>
            <a:r>
              <a:rPr kumimoji="1" lang="ja-JP" altLang="en-US" sz="1400" i="0" strike="noStrike" kern="1200" cap="none" spc="0" normalizeH="0" baseline="0" noProof="0" dirty="0" smtClean="0">
                <a:ln>
                  <a:noFill/>
                </a:ln>
                <a:solidFill>
                  <a:prstClr val="black"/>
                </a:solidFill>
                <a:effectLst/>
                <a:uLnTx/>
                <a:uFillTx/>
                <a:latin typeface="+mn-ea"/>
              </a:rPr>
              <a:t>人材やまちづくりについて議論を深めていただくにあたっての参考資料として、万博のインパクトを最大限に活かした大阪の将来像や、将来像を実現するための取組みの方向性について、令和２年３月に大阪府・大阪市でとりまとめた「万博のインパクトを活かした大阪の将来に向けたビジョン」の一部を抜粋</a:t>
            </a:r>
            <a:endParaRPr kumimoji="1" lang="en-US" altLang="ja-JP" sz="1400" i="0" strike="noStrike" kern="1200" cap="none" spc="0" normalizeH="0" baseline="0" noProof="0" dirty="0" smtClean="0">
              <a:ln>
                <a:noFill/>
              </a:ln>
              <a:solidFill>
                <a:prstClr val="black"/>
              </a:solidFill>
              <a:effectLst/>
              <a:uLnTx/>
              <a:uFillTx/>
              <a:latin typeface="+mn-ea"/>
            </a:endParaRPr>
          </a:p>
        </p:txBody>
      </p:sp>
      <p:sp>
        <p:nvSpPr>
          <p:cNvPr id="3" name="大かっこ 2"/>
          <p:cNvSpPr/>
          <p:nvPr/>
        </p:nvSpPr>
        <p:spPr>
          <a:xfrm>
            <a:off x="1303378" y="3803268"/>
            <a:ext cx="6585279" cy="89123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0" name="テキスト ボックス 9"/>
          <p:cNvSpPr txBox="1"/>
          <p:nvPr/>
        </p:nvSpPr>
        <p:spPr>
          <a:xfrm>
            <a:off x="7256766" y="1408557"/>
            <a:ext cx="1503325" cy="23937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9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2022</a:t>
            </a:r>
            <a:r>
              <a:rPr kumimoji="1" lang="en-US" altLang="ja-JP" sz="9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.9.</a:t>
            </a:r>
            <a:r>
              <a:rPr lang="en-US" altLang="ja-JP" sz="9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8</a:t>
            </a:r>
            <a:r>
              <a:rPr kumimoji="1" lang="en-US" altLang="ja-JP" sz="9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訂正版</a:t>
            </a:r>
            <a:endParaRPr kumimoji="1" lang="en-US" altLang="ja-JP" sz="9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32421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86600" y="6492875"/>
            <a:ext cx="2057400" cy="365125"/>
          </a:xfrm>
        </p:spPr>
        <p:txBody>
          <a:bodyPr/>
          <a:lstStyle/>
          <a:p>
            <a:fld id="{50F88186-B17D-4CE3-A887-D91699CF601C}" type="slidenum">
              <a:rPr kumimoji="1" lang="ja-JP" altLang="en-US" smtClean="0"/>
              <a:t>1</a:t>
            </a:fld>
            <a:endParaRPr kumimoji="1" lang="ja-JP" altLang="en-US" dirty="0"/>
          </a:p>
        </p:txBody>
      </p:sp>
      <p:sp>
        <p:nvSpPr>
          <p:cNvPr id="5" name="角丸四角形 4"/>
          <p:cNvSpPr/>
          <p:nvPr/>
        </p:nvSpPr>
        <p:spPr>
          <a:xfrm>
            <a:off x="823337" y="3901155"/>
            <a:ext cx="7828629" cy="2824760"/>
          </a:xfrm>
          <a:prstGeom prst="roundRect">
            <a:avLst>
              <a:gd name="adj" fmla="val 1096"/>
            </a:avLst>
          </a:prstGeom>
          <a:solidFill>
            <a:schemeClr val="accent1">
              <a:lumMod val="60000"/>
              <a:lumOff val="40000"/>
              <a:alpha val="61961"/>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角丸四角形 6"/>
          <p:cNvSpPr/>
          <p:nvPr/>
        </p:nvSpPr>
        <p:spPr>
          <a:xfrm>
            <a:off x="1052046" y="4261538"/>
            <a:ext cx="3234246" cy="607182"/>
          </a:xfrm>
          <a:prstGeom prst="roundRect">
            <a:avLst>
              <a:gd name="adj" fmla="val 50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正方形/長方形 7"/>
          <p:cNvSpPr/>
          <p:nvPr/>
        </p:nvSpPr>
        <p:spPr>
          <a:xfrm>
            <a:off x="917408" y="4295648"/>
            <a:ext cx="3587298" cy="52052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多様なチャレンジによる成長</a:t>
            </a:r>
            <a:endParaRPr kumimoji="1" lang="en-US" altLang="ja-JP" sz="1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lvl="0" algn="ctr">
              <a:defRPr/>
            </a:pPr>
            <a:r>
              <a:rPr kumimoji="1" lang="ja-JP" altLang="en-US" sz="1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Diverse Innovation</a:t>
            </a:r>
            <a:r>
              <a:rPr kumimoji="1" lang="ja-JP" altLang="en-US" sz="1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endParaRPr kumimoji="0" lang="ja-JP"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9" name="角丸四角形 8"/>
          <p:cNvSpPr/>
          <p:nvPr/>
        </p:nvSpPr>
        <p:spPr>
          <a:xfrm>
            <a:off x="5118543" y="4260163"/>
            <a:ext cx="3215342" cy="614549"/>
          </a:xfrm>
          <a:prstGeom prst="roundRect">
            <a:avLst>
              <a:gd name="adj" fmla="val 5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正方形/長方形 9"/>
          <p:cNvSpPr/>
          <p:nvPr/>
        </p:nvSpPr>
        <p:spPr>
          <a:xfrm>
            <a:off x="5320373" y="4289208"/>
            <a:ext cx="2667623" cy="52322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いのち輝く幸せな暮らし</a:t>
            </a:r>
            <a:endParaRPr kumimoji="1" lang="en-US" altLang="ja-JP" sz="1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en-US" altLang="ja-JP"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Human Well-being</a:t>
            </a:r>
            <a:r>
              <a:rPr kumimoji="1" lang="ja-JP" altLang="en-US" sz="1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endParaRPr kumimoji="0" lang="ja-JP"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11" name="角丸四角形 10"/>
          <p:cNvSpPr/>
          <p:nvPr/>
        </p:nvSpPr>
        <p:spPr>
          <a:xfrm>
            <a:off x="3204688" y="5607572"/>
            <a:ext cx="3065930" cy="622431"/>
          </a:xfrm>
          <a:prstGeom prst="roundRect">
            <a:avLst>
              <a:gd name="adj" fmla="val 5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正方形/長方形 11"/>
          <p:cNvSpPr/>
          <p:nvPr/>
        </p:nvSpPr>
        <p:spPr>
          <a:xfrm>
            <a:off x="2782307" y="5658094"/>
            <a:ext cx="3850909" cy="52322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世界の未来をともにつくる</a:t>
            </a:r>
            <a:endParaRPr kumimoji="1" lang="en-US" altLang="ja-JP" sz="1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en-US" altLang="ja-JP"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Global </a:t>
            </a:r>
            <a:r>
              <a:rPr kumimoji="1" lang="en-US" altLang="ja-JP" sz="1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Co-Creation Hub</a:t>
            </a:r>
            <a:r>
              <a:rPr kumimoji="1" lang="ja-JP" altLang="en-US" sz="1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endParaRPr kumimoji="0" lang="ja-JP"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13" name="図形 12"/>
          <p:cNvSpPr/>
          <p:nvPr/>
        </p:nvSpPr>
        <p:spPr>
          <a:xfrm rot="11041147">
            <a:off x="5044395" y="4672510"/>
            <a:ext cx="808103" cy="1106022"/>
          </a:xfrm>
          <a:prstGeom prst="swooshArrow">
            <a:avLst>
              <a:gd name="adj1" fmla="val 22524"/>
              <a:gd name="adj2" fmla="val 29227"/>
            </a:avLst>
          </a:prstGeom>
          <a:gradFill flip="none" rotWithShape="1">
            <a:gsLst>
              <a:gs pos="0">
                <a:srgbClr val="FF3300"/>
              </a:gs>
              <a:gs pos="39999">
                <a:srgbClr val="FF9933"/>
              </a:gs>
              <a:gs pos="70000">
                <a:srgbClr val="FFCC66"/>
              </a:gs>
              <a:gs pos="100000">
                <a:srgbClr val="FFFFCC"/>
              </a:gs>
            </a:gsLst>
            <a:lin ang="8100000" scaled="1"/>
            <a:tileRect/>
          </a:gra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4" name="図形 13"/>
          <p:cNvSpPr/>
          <p:nvPr/>
        </p:nvSpPr>
        <p:spPr>
          <a:xfrm rot="2212374">
            <a:off x="4327360" y="4117516"/>
            <a:ext cx="834181" cy="895226"/>
          </a:xfrm>
          <a:prstGeom prst="swooshArrow">
            <a:avLst>
              <a:gd name="adj1" fmla="val 22524"/>
              <a:gd name="adj2" fmla="val 29227"/>
            </a:avLst>
          </a:prstGeom>
          <a:solidFill>
            <a:schemeClr val="accent6"/>
          </a:soli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5" name="図形 14"/>
          <p:cNvSpPr/>
          <p:nvPr/>
        </p:nvSpPr>
        <p:spPr>
          <a:xfrm rot="5732256" flipH="1" flipV="1">
            <a:off x="3585626" y="4700250"/>
            <a:ext cx="755406" cy="1115030"/>
          </a:xfrm>
          <a:prstGeom prst="swooshArrow">
            <a:avLst>
              <a:gd name="adj1" fmla="val 22524"/>
              <a:gd name="adj2" fmla="val 29227"/>
            </a:avLst>
          </a:prstGeom>
          <a:solidFill>
            <a:schemeClr val="accent1">
              <a:lumMod val="75000"/>
            </a:schemeClr>
          </a:soli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pic>
        <p:nvPicPr>
          <p:cNvPr id="16" name="図 15"/>
          <p:cNvPicPr>
            <a:picLocks noChangeAspect="1"/>
          </p:cNvPicPr>
          <p:nvPr/>
        </p:nvPicPr>
        <p:blipFill>
          <a:blip r:embed="rId2"/>
          <a:stretch>
            <a:fillRect/>
          </a:stretch>
        </p:blipFill>
        <p:spPr>
          <a:xfrm>
            <a:off x="7908073" y="6267889"/>
            <a:ext cx="576936" cy="289627"/>
          </a:xfrm>
          <a:prstGeom prst="rect">
            <a:avLst/>
          </a:prstGeom>
        </p:spPr>
      </p:pic>
      <p:sp>
        <p:nvSpPr>
          <p:cNvPr id="17" name="テキスト ボックス 16"/>
          <p:cNvSpPr txBox="1"/>
          <p:nvPr/>
        </p:nvSpPr>
        <p:spPr>
          <a:xfrm>
            <a:off x="1994453" y="4984418"/>
            <a:ext cx="5972855" cy="4924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人が中心＝「誰一人取り残さない」</a:t>
            </a:r>
            <a:endParaRPr kumimoji="1" lang="en-US" altLang="ja-JP" sz="13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「人中心」をベース</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に、サイバー空間とフィジカル空間の高度な</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融合により取組みを推進</a:t>
            </a: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8" name="正方形/長方形 17"/>
          <p:cNvSpPr/>
          <p:nvPr/>
        </p:nvSpPr>
        <p:spPr>
          <a:xfrm>
            <a:off x="1994453" y="6307420"/>
            <a:ext cx="6036480" cy="292388"/>
          </a:xfrm>
          <a:prstGeom prst="rect">
            <a:avLst/>
          </a:prstGeom>
          <a:noFill/>
          <a:ln w="19050">
            <a:noFill/>
            <a:prstDash val="solid"/>
          </a:ln>
        </p:spPr>
        <p:txBody>
          <a:bodyPr wrap="square">
            <a:spAutoFit/>
          </a:bodyPr>
          <a:lstStyle/>
          <a:p>
            <a:pPr marL="84138" marR="0" lvl="0" indent="-84138" algn="l" defTabSz="914400"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ローカル、グローバルの両面から</a:t>
            </a:r>
            <a:r>
              <a:rPr kumimoji="1" lang="en-US" altLang="ja-JP" sz="13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つ</a:t>
            </a:r>
            <a:r>
              <a:rPr kumimoji="1" lang="ja-JP" altLang="en-US" sz="13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の柱で</a:t>
            </a:r>
            <a:r>
              <a:rPr kumimoji="1" lang="en-US" altLang="ja-JP" sz="13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SDG</a:t>
            </a:r>
            <a:r>
              <a:rPr kumimoji="1" lang="ja-JP" altLang="en-US" sz="1300" b="1"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ｓ</a:t>
            </a:r>
            <a:r>
              <a:rPr kumimoji="1" lang="ja-JP" altLang="en-US" sz="13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先進都市としての取組みを推進</a:t>
            </a:r>
            <a:endParaRPr kumimoji="1" lang="en-US" altLang="ja-JP"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210011" y="526553"/>
            <a:ext cx="373179" cy="3374602"/>
          </a:xfrm>
          <a:prstGeom prst="rect">
            <a:avLst/>
          </a:prstGeom>
          <a:solidFill>
            <a:srgbClr val="00B0F0"/>
          </a:solidFill>
          <a:ln w="19050">
            <a:noFill/>
            <a:prstDash val="solid"/>
          </a:ln>
        </p:spPr>
        <p:txBody>
          <a:bodyPr vert="eaVert" wrap="square" anchor="ctr">
            <a:spAutoFit/>
          </a:bodyPr>
          <a:lstStyle/>
          <a:p>
            <a:pPr marL="84138" marR="0" lvl="0" indent="-84138" algn="ctr" defTabSz="914400" rtl="0" eaLnBrk="1" fontAlgn="auto" latinLnBrk="0" hangingPunct="1">
              <a:lnSpc>
                <a:spcPts val="14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将来像</a:t>
            </a:r>
            <a:r>
              <a:rPr kumimoji="1" lang="en-US" altLang="ja-JP" sz="1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209788" y="4022787"/>
            <a:ext cx="364202" cy="2676802"/>
          </a:xfrm>
          <a:prstGeom prst="rect">
            <a:avLst/>
          </a:prstGeom>
          <a:solidFill>
            <a:srgbClr val="00B0F0"/>
          </a:solidFill>
          <a:ln w="19050">
            <a:noFill/>
            <a:prstDash val="solid"/>
          </a:ln>
        </p:spPr>
        <p:txBody>
          <a:bodyPr vert="eaVert" wrap="square">
            <a:spAutoFit/>
          </a:bodyPr>
          <a:lstStyle/>
          <a:p>
            <a:pPr marL="84138" marR="0" lvl="0" indent="-84138" algn="ctr" defTabSz="914400" rtl="0" eaLnBrk="1" fontAlgn="auto" latinLnBrk="0" hangingPunct="1">
              <a:lnSpc>
                <a:spcPts val="14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３つの柱</a:t>
            </a:r>
            <a:r>
              <a:rPr kumimoji="1" lang="en-US" altLang="ja-JP"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1" name="図 20"/>
          <p:cNvPicPr>
            <a:picLocks noChangeAspect="1"/>
          </p:cNvPicPr>
          <p:nvPr/>
        </p:nvPicPr>
        <p:blipFill>
          <a:blip r:embed="rId3"/>
          <a:stretch>
            <a:fillRect/>
          </a:stretch>
        </p:blipFill>
        <p:spPr>
          <a:xfrm>
            <a:off x="608340" y="1002353"/>
            <a:ext cx="8535660" cy="2578605"/>
          </a:xfrm>
          <a:prstGeom prst="rect">
            <a:avLst/>
          </a:prstGeom>
        </p:spPr>
      </p:pic>
      <p:sp>
        <p:nvSpPr>
          <p:cNvPr id="22" name="正方形/長方形 21"/>
          <p:cNvSpPr/>
          <p:nvPr/>
        </p:nvSpPr>
        <p:spPr>
          <a:xfrm>
            <a:off x="101482" y="157221"/>
            <a:ext cx="8745448" cy="369332"/>
          </a:xfrm>
          <a:prstGeom prst="rect">
            <a:avLst/>
          </a:prstGeom>
        </p:spPr>
        <p:txBody>
          <a:bodyPr wrap="square">
            <a:spAutoFit/>
          </a:bodyPr>
          <a:lstStyle/>
          <a:p>
            <a:r>
              <a:rPr lang="ja-JP" altLang="en-US" b="1" u="none" dirty="0" smtClean="0"/>
              <a:t>■　大阪の将来像　（将来像とそれを実現するための３つの柱）</a:t>
            </a:r>
            <a:endParaRPr lang="ja-JP" altLang="en-US" b="1" u="none" dirty="0"/>
          </a:p>
        </p:txBody>
      </p:sp>
      <p:sp>
        <p:nvSpPr>
          <p:cNvPr id="23" name="正方形/長方形 22"/>
          <p:cNvSpPr/>
          <p:nvPr/>
        </p:nvSpPr>
        <p:spPr>
          <a:xfrm>
            <a:off x="101482" y="6623656"/>
            <a:ext cx="7853798" cy="261610"/>
          </a:xfrm>
          <a:prstGeom prst="rect">
            <a:avLst/>
          </a:prstGeom>
        </p:spPr>
        <p:txBody>
          <a:bodyPr wrap="square">
            <a:spAutoFit/>
          </a:bodyPr>
          <a:lstStyle/>
          <a:p>
            <a:r>
              <a:rPr lang="en-US" altLang="ja-JP" sz="1100" dirty="0" smtClean="0"/>
              <a:t>※</a:t>
            </a:r>
            <a:r>
              <a:rPr lang="ja-JP" altLang="en-US" sz="1100" dirty="0" smtClean="0"/>
              <a:t>令和２年３月　大阪府・大阪市「万博</a:t>
            </a:r>
            <a:r>
              <a:rPr lang="ja-JP" altLang="en-US" sz="1100" dirty="0"/>
              <a:t>のインパクトを活かした大阪の将来に向けた</a:t>
            </a:r>
            <a:r>
              <a:rPr lang="ja-JP" altLang="en-US" sz="1100" dirty="0" smtClean="0"/>
              <a:t>ビジョン」より抜粋 </a:t>
            </a:r>
            <a:r>
              <a:rPr lang="en-US" altLang="ja-JP" sz="1100" dirty="0" smtClean="0"/>
              <a:t>【</a:t>
            </a:r>
            <a:r>
              <a:rPr lang="en-US" altLang="ja-JP" sz="1100" dirty="0"/>
              <a:t>1</a:t>
            </a:r>
            <a:r>
              <a:rPr lang="en-US" altLang="ja-JP" sz="1100" dirty="0" smtClean="0"/>
              <a:t>/8】</a:t>
            </a:r>
            <a:endParaRPr lang="ja-JP" altLang="en-US" sz="1100" dirty="0"/>
          </a:p>
        </p:txBody>
      </p:sp>
    </p:spTree>
    <p:extLst>
      <p:ext uri="{BB962C8B-B14F-4D97-AF65-F5344CB8AC3E}">
        <p14:creationId xmlns:p14="http://schemas.microsoft.com/office/powerpoint/2010/main" val="3817397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351991" y="660789"/>
            <a:ext cx="8308298" cy="887520"/>
          </a:xfrm>
          <a:prstGeom prst="roundRect">
            <a:avLst>
              <a:gd name="adj" fmla="val 78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正方形/長方形 10"/>
          <p:cNvSpPr/>
          <p:nvPr/>
        </p:nvSpPr>
        <p:spPr>
          <a:xfrm>
            <a:off x="524818" y="754512"/>
            <a:ext cx="8135471" cy="754053"/>
          </a:xfrm>
          <a:prstGeom prst="rect">
            <a:avLst/>
          </a:prstGeom>
        </p:spPr>
        <p:txBody>
          <a:bodyPr wrap="square">
            <a:spAutoFit/>
          </a:bodyPr>
          <a:lstStyle/>
          <a:p>
            <a:pPr marL="444500" lvl="0" indent="-444500" defTabSz="914400">
              <a:spcBef>
                <a:spcPts val="600"/>
              </a:spcBef>
              <a:defRPr/>
            </a:pP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①</a:t>
            </a: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多様なチャレンジによる</a:t>
            </a: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成長（</a:t>
            </a:r>
            <a:r>
              <a:rPr kumimoji="1"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Diverse Innovation</a:t>
            </a: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44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都市</a:t>
            </a:r>
            <a:r>
              <a:rPr kumimoji="1" lang="ja-JP" altLang="en-US"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の魅力や寛容性を高め、多様な人材を</a:t>
            </a:r>
            <a:r>
              <a:rPr kumimoji="1" lang="ja-JP" altLang="en-US" sz="1200" b="0" i="0" u="none" strike="noStrike" kern="1200" cap="none" spc="30" normalizeH="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呼び込み、</a:t>
            </a:r>
            <a:r>
              <a:rPr kumimoji="1" lang="ja-JP" altLang="en-US" sz="1200" b="0" i="0" u="none" strike="noStrike" kern="1200" cap="none" spc="30" normalizeH="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様々なことにチャレンジできる環境を</a:t>
            </a:r>
            <a:r>
              <a:rPr kumimoji="1" lang="ja-JP" altLang="en-US"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整え</a:t>
            </a:r>
            <a:r>
              <a:rPr kumimoji="1" lang="ja-JP" altLang="en-US" sz="1200" b="0" i="0" u="none" strike="noStrike" kern="120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、新た</a:t>
            </a:r>
            <a:r>
              <a:rPr kumimoji="1" lang="ja-JP" altLang="en-US"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な価値観やイノベーションの創出を図るとともに、地球環境を守る</a:t>
            </a:r>
            <a:r>
              <a:rPr kumimoji="1" lang="ja-JP" altLang="en-US" sz="1200" b="0" i="0" u="none" strike="noStrike" kern="120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取組みを</a:t>
            </a:r>
            <a:r>
              <a:rPr kumimoji="1" lang="ja-JP" altLang="en-US"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進めること</a:t>
            </a:r>
            <a:r>
              <a:rPr kumimoji="1" lang="ja-JP" altLang="en-US" sz="1200" b="0" i="0" u="none" strike="noStrike" kern="120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で持続的</a:t>
            </a:r>
            <a:r>
              <a:rPr kumimoji="1" lang="ja-JP" altLang="en-US"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な成長に向けた</a:t>
            </a:r>
            <a:r>
              <a:rPr kumimoji="1" lang="ja-JP" altLang="en-US" sz="1200" b="0" i="0" u="none" strike="noStrike" kern="120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取組みを</a:t>
            </a:r>
            <a:r>
              <a:rPr kumimoji="1" lang="ja-JP" altLang="en-US"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推進</a:t>
            </a:r>
            <a:r>
              <a:rPr kumimoji="1" lang="ja-JP" altLang="en-US" sz="1200" b="0" i="0" u="none" strike="noStrike" kern="120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kumimoji="1" lang="en-US" altLang="ja-JP" sz="1200" b="0" i="0" u="none" strike="noStrike" kern="120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3" name="角丸四角形 12"/>
          <p:cNvSpPr/>
          <p:nvPr/>
        </p:nvSpPr>
        <p:spPr>
          <a:xfrm>
            <a:off x="351991" y="1821021"/>
            <a:ext cx="8308298" cy="849646"/>
          </a:xfrm>
          <a:prstGeom prst="roundRect">
            <a:avLst>
              <a:gd name="adj" fmla="val 958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正方形/長方形 13"/>
          <p:cNvSpPr/>
          <p:nvPr/>
        </p:nvSpPr>
        <p:spPr>
          <a:xfrm>
            <a:off x="524818" y="1916614"/>
            <a:ext cx="8135472" cy="754053"/>
          </a:xfrm>
          <a:prstGeom prst="rect">
            <a:avLst/>
          </a:prstGeom>
        </p:spPr>
        <p:txBody>
          <a:bodyPr wrap="square">
            <a:spAutoFit/>
          </a:bodyPr>
          <a:lstStyle/>
          <a:p>
            <a:pPr marL="444500" marR="0" lvl="0" indent="-444500" algn="l" defTabSz="914400"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②</a:t>
            </a: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いのち輝く幸せな</a:t>
            </a: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暮らし　（</a:t>
            </a: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Human Well-being</a:t>
            </a: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85725" marR="0" lvl="0" indent="-85725" algn="l" defTabSz="9144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誰</a:t>
            </a:r>
            <a:r>
              <a:rPr kumimoji="1" lang="ja-JP" altLang="en-US"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も取り残されることなく、すべての命が大切にされ、人と人のつながりの中で、すべての人が生涯にわたって、自らの能力や可能性</a:t>
            </a:r>
            <a:r>
              <a:rPr kumimoji="1" lang="ja-JP" altLang="en-US" sz="1200" b="0" i="0" u="none" strike="noStrike" kern="120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を発揮</a:t>
            </a:r>
            <a:r>
              <a:rPr kumimoji="1" lang="ja-JP" altLang="en-US"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し、健康でいきいきと活躍できる社会の実現に向けた</a:t>
            </a:r>
            <a:r>
              <a:rPr kumimoji="1" lang="ja-JP" altLang="en-US" sz="1200" b="0" i="0" u="none" strike="noStrike" kern="120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取組みを</a:t>
            </a:r>
            <a:r>
              <a:rPr kumimoji="1" lang="ja-JP" altLang="en-US"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推進。</a:t>
            </a:r>
            <a:endParaRPr kumimoji="1" lang="en-US" altLang="ja-JP" sz="1200" b="0" i="0" u="none" strike="noStrike" kern="120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6" name="角丸四角形 15"/>
          <p:cNvSpPr/>
          <p:nvPr/>
        </p:nvSpPr>
        <p:spPr>
          <a:xfrm>
            <a:off x="351991" y="2913944"/>
            <a:ext cx="8308298" cy="1229763"/>
          </a:xfrm>
          <a:prstGeom prst="roundRect">
            <a:avLst>
              <a:gd name="adj" fmla="val 950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正方形/長方形 16"/>
          <p:cNvSpPr/>
          <p:nvPr/>
        </p:nvSpPr>
        <p:spPr>
          <a:xfrm>
            <a:off x="524819" y="2943379"/>
            <a:ext cx="7956414" cy="1200329"/>
          </a:xfrm>
          <a:prstGeom prst="rect">
            <a:avLst/>
          </a:prstGeom>
        </p:spPr>
        <p:txBody>
          <a:bodyPr wrap="square">
            <a:spAutoFit/>
          </a:bodyPr>
          <a:lstStyle/>
          <a:p>
            <a:pPr marL="444500" marR="0" lvl="0" indent="-444500" algn="l" defTabSz="914400"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③世界の未来をともに</a:t>
            </a: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つくる（</a:t>
            </a: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Global Co-Creation Hub</a:t>
            </a: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93663" lvl="0" indent="-93663" defTabSz="914400">
              <a:spcBef>
                <a:spcPts val="600"/>
              </a:spcBef>
              <a:defRPr/>
            </a:pPr>
            <a:r>
              <a:rPr kumimoji="1" lang="ja-JP" altLang="en-US" sz="1200" b="0" i="0" u="none" strike="noStrike" kern="120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誰</a:t>
            </a:r>
            <a:r>
              <a:rPr kumimoji="1" lang="ja-JP" altLang="en-US"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もが世界とつながり、</a:t>
            </a:r>
            <a:r>
              <a:rPr kumimoji="1" lang="en-US" altLang="ja-JP"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SDG</a:t>
            </a:r>
            <a:r>
              <a:rPr kumimoji="1" lang="ja-JP" altLang="en-US" sz="1200" b="0" i="0" u="none" strike="noStrike" kern="1200" cap="none" spc="0" normalizeH="0" baseline="0" noProof="0" dirty="0" err="1">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ｓ</a:t>
            </a:r>
            <a:r>
              <a:rPr kumimoji="1" lang="ja-JP" altLang="en-US"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の価値観が大阪から世界に広がり</a:t>
            </a:r>
            <a:r>
              <a:rPr kumimoji="1" lang="ja-JP" altLang="en-US" sz="1200" b="0" i="0" u="none" strike="noStrike" kern="120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、人々</a:t>
            </a:r>
            <a:r>
              <a:rPr kumimoji="1" lang="ja-JP" altLang="en-US"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に共有</a:t>
            </a:r>
            <a:r>
              <a:rPr kumimoji="1" lang="ja-JP" altLang="en-US" sz="1200" b="0" i="0" u="none" strike="noStrike" kern="120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されるとともに、ソーシャルグッド</a:t>
            </a:r>
            <a:r>
              <a:rPr kumimoji="1" lang="ja-JP" altLang="en-US"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な</a:t>
            </a:r>
            <a:r>
              <a:rPr kumimoji="1" lang="ja-JP" altLang="en-US" sz="1200" b="0" i="0" u="none" strike="noStrike" kern="120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取組みを</a:t>
            </a:r>
            <a:r>
              <a:rPr kumimoji="1" lang="ja-JP" altLang="en-US"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推進</a:t>
            </a:r>
            <a:r>
              <a:rPr kumimoji="1" lang="ja-JP" altLang="en-US" sz="1200" dirty="0" err="1" smtClean="0">
                <a:solidFill>
                  <a:prstClr val="white"/>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kumimoji="1" lang="en-US" altLang="ja-JP" sz="1200" dirty="0" smtClean="0">
              <a:solidFill>
                <a:prstClr val="white"/>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93663" lvl="0" indent="-93663" defTabSz="914400">
              <a:spcBef>
                <a:spcPts val="600"/>
              </a:spcBef>
              <a:defRPr/>
            </a:pPr>
            <a:r>
              <a:rPr kumimoji="1" lang="ja-JP" altLang="en-US" sz="1200" dirty="0">
                <a:solidFill>
                  <a:prstClr val="white"/>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1" lang="ja-JP" altLang="en-US" sz="1200" dirty="0" smtClean="0">
                <a:solidFill>
                  <a:prstClr val="white"/>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人々</a:t>
            </a:r>
            <a:r>
              <a:rPr kumimoji="1" lang="ja-JP" altLang="en-US" sz="1200" dirty="0">
                <a:solidFill>
                  <a:prstClr val="white"/>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参加・共創により新たな技術・サービスを生み出す都市機能や、地球の未来や平和、世界の人々のことを考えて自ら行動する人材を創出するハブ機能を形成し、健康や環境、まちづくりなどの分野において、世界の課題解決に貢献</a:t>
            </a:r>
            <a:r>
              <a:rPr kumimoji="1" lang="ja-JP" altLang="en-US" sz="1200" dirty="0" smtClean="0">
                <a:solidFill>
                  <a:prstClr val="white"/>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kumimoji="1" lang="en-US" altLang="ja-JP"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4" name="テキスト ボックス 23"/>
          <p:cNvSpPr txBox="1"/>
          <p:nvPr/>
        </p:nvSpPr>
        <p:spPr>
          <a:xfrm>
            <a:off x="377892" y="4306954"/>
            <a:ext cx="8308298" cy="2031325"/>
          </a:xfrm>
          <a:prstGeom prst="rect">
            <a:avLst/>
          </a:prstGeom>
          <a:noFill/>
          <a:ln w="12700" cmpd="sng">
            <a:solidFill>
              <a:schemeClr val="tx1"/>
            </a:solidFill>
            <a:prstDash val="solid"/>
          </a:ln>
        </p:spPr>
        <p:txBody>
          <a:bodyPr wrap="square" rtlCol="0">
            <a:spAutoFit/>
          </a:bodyPr>
          <a:lstStyle/>
          <a:p>
            <a:pPr marL="174625" marR="0" lvl="0" indent="-174625" algn="l" defTabSz="457200" rtl="0" eaLnBrk="1" fontAlgn="auto" latinLnBrk="0" hangingPunct="1">
              <a:spcBef>
                <a:spcPts val="0"/>
              </a:spcBef>
              <a:spcAft>
                <a:spcPts val="0"/>
              </a:spcAft>
              <a:buClrTx/>
              <a:buSzTx/>
              <a:buFontTx/>
              <a:buNone/>
              <a:tabLst/>
              <a:defRPr/>
            </a:pP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人が</a:t>
            </a:r>
            <a:r>
              <a:rPr kumimoji="1" lang="ja-JP" altLang="en-US" sz="14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中心＝「誰一人取り残さない」</a:t>
            </a:r>
            <a:endParaRPr kumimoji="1" lang="en-US" altLang="ja-JP" sz="14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a:t>
            </a:r>
            <a:r>
              <a:rPr kumimoji="1" lang="ja-JP" altLang="en-US" sz="14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a:t>
            </a:r>
            <a:r>
              <a:rPr kumimoji="1" lang="ja-JP" altLang="en-US" sz="1400" b="1" i="0" u="none" strike="noStrike" kern="1200" cap="none" spc="-10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➡人中心の考え方のもと、</a:t>
            </a:r>
            <a:r>
              <a:rPr kumimoji="1" lang="en-US" altLang="ja-JP" sz="1400" b="1" i="0" u="none" strike="noStrike" kern="1200" cap="none" spc="-10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AI</a:t>
            </a:r>
            <a:r>
              <a:rPr kumimoji="1" lang="ja-JP" altLang="en-US" sz="1400" b="1" i="0" u="none" strike="noStrike" kern="1200" cap="none" spc="-100" normalizeH="0" baseline="0" noProof="0" dirty="0" err="1"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1" lang="en-US" altLang="ja-JP" sz="1400" b="1" i="0" u="none" strike="noStrike" kern="1200" cap="none" spc="-100" normalizeH="0" baseline="0" noProof="0" dirty="0" err="1"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IoT</a:t>
            </a:r>
            <a:r>
              <a:rPr kumimoji="1" lang="ja-JP" altLang="en-US" sz="1400" b="1" i="0" u="none" strike="noStrike" kern="1200" cap="none" spc="-10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等</a:t>
            </a:r>
            <a:r>
              <a:rPr kumimoji="1" lang="ja-JP" altLang="en-US" sz="1400" b="1" i="0" u="none" strike="noStrike" kern="1200" cap="none" spc="-10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の先端技術を活用（サイバー空間とフィジカル空間の高度な融合＝超スマートシティ）し、大阪の将来像の実現に向けた取組みを推進。</a:t>
            </a:r>
            <a:endParaRPr kumimoji="1" lang="en-US" altLang="ja-JP" sz="1400" b="1" i="0" u="none" strike="noStrike" kern="1200" cap="none" spc="-10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268288" marR="0" lvl="0" indent="-268288" algn="l" defTabSz="457200" rtl="0" eaLnBrk="1" fontAlgn="auto" latinLnBrk="0" hangingPunct="1">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174625" marR="0" lvl="0" indent="-174625" algn="l" defTabSz="457200" rtl="0" eaLnBrk="1" fontAlgn="auto" latinLnBrk="0" hangingPunct="1">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a:t>
            </a: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○今後、サイバー空間（仮想空間）とフィジカル空間（実社会）の高度な融合（超スマートシティ）を図り、</a:t>
            </a:r>
            <a:r>
              <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AI</a:t>
            </a:r>
            <a:r>
              <a:rPr kumimoji="1" lang="ja-JP" altLang="en-US" sz="1200" b="0" i="0" u="none" strike="noStrike" kern="1200" cap="none" spc="0" normalizeH="0" baseline="0" noProof="0" dirty="0" err="1">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1" lang="en-US" altLang="ja-JP" sz="1200" b="0" i="0" u="none" strike="noStrike" kern="1200" cap="none" spc="0" normalizeH="0" baseline="0" noProof="0" dirty="0" err="1">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IoT</a:t>
            </a:r>
            <a:r>
              <a:rPr kumimoji="1" lang="ja-JP" altLang="en-US" sz="1200" b="0" i="0" u="none" strike="noStrike" kern="1200" cap="none" spc="0" normalizeH="0" baseline="0" noProof="0" dirty="0" err="1">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ロボット、ビッグデータなどの先端技術を活用することで、様々な社会課題の解決につながるイノベーションの創出が期待されるが、その一方で、こうした科学技術の進展は、不平等や格差の拡大などの負の側面も懸念されているところ。</a:t>
            </a:r>
          </a:p>
          <a:p>
            <a:pPr marL="174625" marR="0" lvl="0" indent="-174625" algn="l" defTabSz="457200" rtl="0" eaLnBrk="1" fontAlgn="auto" latinLnBrk="0" hangingPunct="1">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○こうした中、</a:t>
            </a:r>
            <a:r>
              <a:rPr kumimoji="1" lang="ja-JP" altLang="en-US" sz="1200" b="0"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「人中心」の考え方のもと、人と先端技術が協調し、さらには先端技術の活用によって人の能力を拡張</a:t>
            </a: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させることにより、</a:t>
            </a:r>
            <a:r>
              <a:rPr kumimoji="1" lang="ja-JP" altLang="en-US" sz="1200" b="0"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すべての人たち</a:t>
            </a:r>
            <a:r>
              <a:rPr kumimoji="1" lang="ja-JP" altLang="en-US" sz="1200" b="0" i="0" u="sng"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が　自ら</a:t>
            </a:r>
            <a:r>
              <a:rPr kumimoji="1" lang="ja-JP" altLang="en-US" sz="1200" b="0"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の可能性を最大限発揮できる社会を実現</a:t>
            </a: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していくことが必要。</a:t>
            </a:r>
          </a:p>
          <a:p>
            <a:pPr marL="268288" marR="0" lvl="0" indent="-268288" algn="l" defTabSz="457200" rtl="0" eaLnBrk="1" fontAlgn="auto" latinLnBrk="0" hangingPunct="1">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○「人中心」の考え方のもと、</a:t>
            </a:r>
            <a:r>
              <a:rPr kumimoji="1" lang="ja-JP" altLang="en-US" sz="1200" b="0"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「人と人」、「人と先端技術」の共創</a:t>
            </a: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により、大阪の将来像の実現に向けた</a:t>
            </a:r>
            <a:r>
              <a:rPr kumimoji="1" lang="ja-JP" altLang="en-US" sz="12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取組みを</a:t>
            </a: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推進していく</a:t>
            </a:r>
            <a:r>
              <a:rPr kumimoji="1" lang="ja-JP" altLang="en-US" sz="12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7" name="スライド番号プレースホルダー 6"/>
          <p:cNvSpPr>
            <a:spLocks noGrp="1"/>
          </p:cNvSpPr>
          <p:nvPr>
            <p:ph type="sldNum" sz="quarter" idx="12"/>
          </p:nvPr>
        </p:nvSpPr>
        <p:spPr>
          <a:xfrm>
            <a:off x="7086600" y="6472516"/>
            <a:ext cx="2057400" cy="365125"/>
          </a:xfrm>
        </p:spPr>
        <p:txBody>
          <a:bodyPr/>
          <a:lstStyle/>
          <a:p>
            <a:r>
              <a:rPr kumimoji="1" lang="en-US" altLang="ja-JP" dirty="0" smtClean="0"/>
              <a:t>2</a:t>
            </a:r>
            <a:endParaRPr kumimoji="1" lang="ja-JP" altLang="en-US" dirty="0"/>
          </a:p>
        </p:txBody>
      </p:sp>
      <p:sp>
        <p:nvSpPr>
          <p:cNvPr id="15" name="正方形/長方形 14"/>
          <p:cNvSpPr/>
          <p:nvPr/>
        </p:nvSpPr>
        <p:spPr>
          <a:xfrm>
            <a:off x="101482" y="6576031"/>
            <a:ext cx="7853798" cy="261610"/>
          </a:xfrm>
          <a:prstGeom prst="rect">
            <a:avLst/>
          </a:prstGeom>
        </p:spPr>
        <p:txBody>
          <a:bodyPr wrap="square">
            <a:spAutoFit/>
          </a:bodyPr>
          <a:lstStyle/>
          <a:p>
            <a:r>
              <a:rPr lang="en-US" altLang="ja-JP" sz="1100" dirty="0" smtClean="0"/>
              <a:t>※</a:t>
            </a:r>
            <a:r>
              <a:rPr lang="ja-JP" altLang="en-US" sz="1100" dirty="0" smtClean="0"/>
              <a:t>令和２年３月　大阪府・大阪市「万博</a:t>
            </a:r>
            <a:r>
              <a:rPr lang="ja-JP" altLang="en-US" sz="1100" dirty="0"/>
              <a:t>のインパクトを活かした大阪の将来に向けた</a:t>
            </a:r>
            <a:r>
              <a:rPr lang="ja-JP" altLang="en-US" sz="1100" dirty="0" smtClean="0"/>
              <a:t>ビジョン」より抜粋 </a:t>
            </a:r>
            <a:r>
              <a:rPr lang="en-US" altLang="ja-JP" sz="1100" dirty="0" smtClean="0"/>
              <a:t>【2/8】</a:t>
            </a:r>
            <a:endParaRPr lang="ja-JP" altLang="en-US" sz="1100" dirty="0"/>
          </a:p>
        </p:txBody>
      </p:sp>
      <p:sp>
        <p:nvSpPr>
          <p:cNvPr id="19" name="正方形/長方形 18"/>
          <p:cNvSpPr/>
          <p:nvPr/>
        </p:nvSpPr>
        <p:spPr>
          <a:xfrm>
            <a:off x="101482" y="157221"/>
            <a:ext cx="8745448" cy="369332"/>
          </a:xfrm>
          <a:prstGeom prst="rect">
            <a:avLst/>
          </a:prstGeom>
        </p:spPr>
        <p:txBody>
          <a:bodyPr wrap="square">
            <a:spAutoFit/>
          </a:bodyPr>
          <a:lstStyle/>
          <a:p>
            <a:r>
              <a:rPr lang="ja-JP" altLang="en-US" b="1" u="none" dirty="0" smtClean="0"/>
              <a:t>■　大阪の将来像　（将来像とそれを実現するための３つの柱）</a:t>
            </a:r>
            <a:endParaRPr lang="ja-JP" altLang="en-US" b="1" u="none" dirty="0"/>
          </a:p>
        </p:txBody>
      </p:sp>
    </p:spTree>
    <p:extLst>
      <p:ext uri="{BB962C8B-B14F-4D97-AF65-F5344CB8AC3E}">
        <p14:creationId xmlns:p14="http://schemas.microsoft.com/office/powerpoint/2010/main" val="2338412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スライド番号プレースホルダー 26"/>
          <p:cNvSpPr>
            <a:spLocks noGrp="1"/>
          </p:cNvSpPr>
          <p:nvPr>
            <p:ph type="sldNum" sz="quarter" idx="12"/>
          </p:nvPr>
        </p:nvSpPr>
        <p:spPr>
          <a:xfrm>
            <a:off x="6562453" y="6123433"/>
            <a:ext cx="2057400" cy="365125"/>
          </a:xfrm>
        </p:spPr>
        <p:txBody>
          <a:bodyPr/>
          <a:lstStyle/>
          <a:p>
            <a:r>
              <a:rPr kumimoji="1" lang="en-US" altLang="ja-JP" dirty="0" smtClean="0"/>
              <a:t>19</a:t>
            </a:r>
            <a:endParaRPr kumimoji="1" lang="ja-JP" altLang="en-US" dirty="0"/>
          </a:p>
        </p:txBody>
      </p:sp>
      <p:sp>
        <p:nvSpPr>
          <p:cNvPr id="23" name="角丸四角形 22"/>
          <p:cNvSpPr/>
          <p:nvPr/>
        </p:nvSpPr>
        <p:spPr>
          <a:xfrm>
            <a:off x="4676503" y="3599121"/>
            <a:ext cx="4369791" cy="2878667"/>
          </a:xfrm>
          <a:prstGeom prst="roundRect">
            <a:avLst>
              <a:gd name="adj" fmla="val 702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角丸四角形 27"/>
          <p:cNvSpPr/>
          <p:nvPr/>
        </p:nvSpPr>
        <p:spPr>
          <a:xfrm>
            <a:off x="244581" y="1022763"/>
            <a:ext cx="4253132" cy="5455025"/>
          </a:xfrm>
          <a:prstGeom prst="roundRect">
            <a:avLst>
              <a:gd name="adj" fmla="val 328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1"/>
              </a:solidFill>
              <a:effectLst/>
              <a:uLnTx/>
              <a:uFillTx/>
              <a:latin typeface="Calibri" panose="020F0502020204030204"/>
              <a:ea typeface="游ゴシック" panose="020B0400000000000000" pitchFamily="50" charset="-128"/>
              <a:cs typeface="+mn-cs"/>
            </a:endParaRPr>
          </a:p>
        </p:txBody>
      </p:sp>
      <p:sp>
        <p:nvSpPr>
          <p:cNvPr id="24" name="テキスト ボックス 23"/>
          <p:cNvSpPr txBox="1"/>
          <p:nvPr/>
        </p:nvSpPr>
        <p:spPr>
          <a:xfrm>
            <a:off x="4730855" y="3916731"/>
            <a:ext cx="4315439" cy="2369880"/>
          </a:xfrm>
          <a:prstGeom prst="rect">
            <a:avLst/>
          </a:prstGeom>
          <a:noFill/>
        </p:spPr>
        <p:txBody>
          <a:bodyPr wrap="square" rtlCol="0">
            <a:spAutoFit/>
          </a:bodyPr>
          <a:lstStyle/>
          <a:p>
            <a:pPr marL="0" marR="0" lvl="0" indent="0" algn="l" defTabSz="457200" rtl="0" eaLnBrk="1" fontAlgn="auto" latinLnBrk="0" hangingPunct="1">
              <a:spcBef>
                <a:spcPts val="0"/>
              </a:spcBef>
              <a:spcAft>
                <a:spcPts val="0"/>
              </a:spcAft>
              <a:buClrTx/>
              <a:buSzTx/>
              <a:buFontTx/>
              <a:buNone/>
              <a:tabLst/>
              <a:defRPr/>
            </a:pPr>
            <a:r>
              <a:rPr kumimoji="1" lang="ja-JP" altLang="en-US" sz="1400" b="1" i="0" u="sng" strike="noStrike" kern="1200" cap="none" normalizeH="0" baseline="0" noProof="0" dirty="0">
                <a:ln>
                  <a:noFill/>
                </a:ln>
                <a:effectLst/>
                <a:uLnTx/>
                <a:uFillTx/>
                <a:latin typeface="Meiryo UI" panose="020B0604030504040204" pitchFamily="50" charset="-128"/>
                <a:ea typeface="Meiryo UI" panose="020B0604030504040204" pitchFamily="50" charset="-128"/>
              </a:rPr>
              <a:t>☝すべての人が自らの能力を発揮できる働き方の実現</a:t>
            </a:r>
          </a:p>
          <a:p>
            <a:pPr marL="268288" lvl="0" indent="-268288">
              <a:defRPr/>
            </a:pPr>
            <a:r>
              <a:rPr kumimoji="1" lang="ja-JP" altLang="en-US" sz="1200" b="0" i="0" u="none" strike="noStrike" kern="1200" cap="none" normalizeH="0" baseline="0" noProof="0" dirty="0">
                <a:ln>
                  <a:noFill/>
                </a:ln>
                <a:effectLst/>
                <a:uLnTx/>
                <a:uFillTx/>
                <a:latin typeface="Meiryo UI" panose="020B0604030504040204" pitchFamily="50" charset="-128"/>
                <a:ea typeface="Meiryo UI" panose="020B0604030504040204" pitchFamily="50"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➢ワーク・ライフ・バランスの実現とともに、先端技術の活用</a:t>
            </a:r>
            <a:r>
              <a:rPr kumimoji="1" lang="ja-JP" altLang="en-US" sz="1200" dirty="0" smtClean="0">
                <a:latin typeface="UD デジタル 教科書体 NK-R" panose="02020400000000000000" pitchFamily="18" charset="-128"/>
                <a:ea typeface="UD デジタル 教科書体 NK-R" panose="02020400000000000000" pitchFamily="18" charset="-128"/>
              </a:rPr>
              <a:t>に　　よる</a:t>
            </a:r>
            <a:r>
              <a:rPr kumimoji="1" lang="ja-JP" altLang="en-US" sz="1200" dirty="0">
                <a:latin typeface="UD デジタル 教科書体 NK-R" panose="02020400000000000000" pitchFamily="18" charset="-128"/>
                <a:ea typeface="UD デジタル 教科書体 NK-R" panose="02020400000000000000" pitchFamily="18" charset="-128"/>
              </a:rPr>
              <a:t>労働生産性の大幅な向上や、より一層フレキシブル</a:t>
            </a:r>
            <a:r>
              <a:rPr kumimoji="1" lang="ja-JP" altLang="en-US" sz="1200" dirty="0" smtClean="0">
                <a:latin typeface="UD デジタル 教科書体 NK-R" panose="02020400000000000000" pitchFamily="18" charset="-128"/>
                <a:ea typeface="UD デジタル 教科書体 NK-R" panose="02020400000000000000" pitchFamily="18" charset="-128"/>
              </a:rPr>
              <a:t>な　　新しい</a:t>
            </a:r>
            <a:r>
              <a:rPr kumimoji="1" lang="ja-JP" altLang="en-US" sz="1200" dirty="0">
                <a:latin typeface="UD デジタル 教科書体 NK-R" panose="02020400000000000000" pitchFamily="18" charset="-128"/>
                <a:ea typeface="UD デジタル 教科書体 NK-R" panose="02020400000000000000" pitchFamily="18" charset="-128"/>
              </a:rPr>
              <a:t>働き方が</a:t>
            </a:r>
            <a:r>
              <a:rPr kumimoji="1" lang="ja-JP" altLang="en-US" sz="1200" dirty="0" smtClean="0">
                <a:latin typeface="UD デジタル 教科書体 NK-R" panose="02020400000000000000" pitchFamily="18" charset="-128"/>
                <a:ea typeface="UD デジタル 教科書体 NK-R" panose="02020400000000000000" pitchFamily="18" charset="-128"/>
              </a:rPr>
              <a:t>実現。</a:t>
            </a:r>
            <a:endParaRPr kumimoji="1" lang="ja-JP" altLang="en-US" sz="1200" dirty="0">
              <a:latin typeface="UD デジタル 教科書体 NK-R" panose="02020400000000000000" pitchFamily="18" charset="-128"/>
              <a:ea typeface="UD デジタル 教科書体 NK-R" panose="02020400000000000000" pitchFamily="18" charset="-128"/>
            </a:endParaRPr>
          </a:p>
          <a:p>
            <a:pPr marL="268288" lvl="0" indent="-268288">
              <a:defRPr/>
            </a:pPr>
            <a:r>
              <a:rPr kumimoji="1" lang="ja-JP" altLang="en-US" sz="1200" dirty="0">
                <a:latin typeface="UD デジタル 教科書体 NK-R" panose="02020400000000000000" pitchFamily="18" charset="-128"/>
                <a:ea typeface="UD デジタル 教科書体 NK-R" panose="02020400000000000000" pitchFamily="18" charset="-128"/>
              </a:rPr>
              <a:t>　➢性別、国籍、年齢、障がいの有無などにかかわらず、誰も</a:t>
            </a:r>
            <a:r>
              <a:rPr kumimoji="1" lang="ja-JP" altLang="en-US" sz="1200" dirty="0" smtClean="0">
                <a:latin typeface="UD デジタル 教科書体 NK-R" panose="02020400000000000000" pitchFamily="18" charset="-128"/>
                <a:ea typeface="UD デジタル 教科書体 NK-R" panose="02020400000000000000" pitchFamily="18" charset="-128"/>
              </a:rPr>
              <a:t>が　　自ら</a:t>
            </a:r>
            <a:r>
              <a:rPr kumimoji="1" lang="ja-JP" altLang="en-US" sz="1200" dirty="0">
                <a:latin typeface="UD デジタル 教科書体 NK-R" panose="02020400000000000000" pitchFamily="18" charset="-128"/>
                <a:ea typeface="UD デジタル 教科書体 NK-R" panose="02020400000000000000" pitchFamily="18" charset="-128"/>
              </a:rPr>
              <a:t>のアイデアや能力を活かした</a:t>
            </a:r>
            <a:r>
              <a:rPr kumimoji="1" lang="ja-JP" altLang="en-US" sz="1200" dirty="0" smtClean="0">
                <a:latin typeface="UD デジタル 教科書体 NK-R" panose="02020400000000000000" pitchFamily="18" charset="-128"/>
                <a:ea typeface="UD デジタル 教科書体 NK-R" panose="02020400000000000000" pitchFamily="18" charset="-128"/>
              </a:rPr>
              <a:t>働き方が実現。</a:t>
            </a:r>
            <a:endParaRPr kumimoji="1" lang="ja-JP" altLang="en-US" sz="1200" dirty="0">
              <a:latin typeface="UD デジタル 教科書体 NK-R" panose="02020400000000000000" pitchFamily="18" charset="-128"/>
              <a:ea typeface="UD デジタル 教科書体 NK-R" panose="02020400000000000000" pitchFamily="18" charset="-128"/>
            </a:endParaRPr>
          </a:p>
          <a:p>
            <a:pPr marL="265113" marR="0" lvl="0" indent="-265113" algn="l" defTabSz="457200" rtl="0" eaLnBrk="1" fontAlgn="auto" latinLnBrk="0" hangingPunct="1">
              <a:spcBef>
                <a:spcPts val="0"/>
              </a:spcBef>
              <a:spcAft>
                <a:spcPts val="0"/>
              </a:spcAft>
              <a:buClrTx/>
              <a:buSzTx/>
              <a:buFontTx/>
              <a:buNone/>
              <a:tabLst/>
              <a:defRPr/>
            </a:pPr>
            <a:endParaRPr kumimoji="1" lang="ja-JP" altLang="en-US" sz="1200" b="0" i="0" u="none" strike="noStrike" kern="1200" cap="none"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457200" rtl="0" eaLnBrk="1" fontAlgn="auto" latinLnBrk="0" hangingPunct="1">
              <a:spcBef>
                <a:spcPts val="0"/>
              </a:spcBef>
              <a:spcAft>
                <a:spcPts val="0"/>
              </a:spcAft>
              <a:buClrTx/>
              <a:buSzTx/>
              <a:buFontTx/>
              <a:buNone/>
              <a:tabLst/>
              <a:defRPr/>
            </a:pPr>
            <a:r>
              <a:rPr kumimoji="1" lang="ja-JP" altLang="en-US"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☝誰でもいつでも学び直しができるチャレンジ環境の整備</a:t>
            </a:r>
            <a:endParaRPr kumimoji="1" lang="en-US" altLang="ja-JP" sz="1400" b="1" i="0" u="sng" strike="noStrike" kern="1200" cap="none" normalizeH="0" baseline="0" noProof="0" dirty="0">
              <a:ln>
                <a:noFill/>
              </a:ln>
              <a:effectLst/>
              <a:uLnTx/>
              <a:uFillTx/>
              <a:latin typeface="Meiryo UI" panose="020B0604030504040204" pitchFamily="50" charset="-128"/>
              <a:ea typeface="Meiryo UI" panose="020B0604030504040204" pitchFamily="50" charset="-128"/>
            </a:endParaRPr>
          </a:p>
          <a:p>
            <a:pPr marL="174625" lvl="0" indent="-174625">
              <a:defRPr/>
            </a:pPr>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遠隔教育など先端技術の活用が進むとともに、大学など</a:t>
            </a:r>
            <a:r>
              <a:rPr kumimoji="1" lang="ja-JP" altLang="en-US" sz="1200" dirty="0" smtClean="0">
                <a:latin typeface="UD デジタル 教科書体 NK-R" panose="02020400000000000000" pitchFamily="18" charset="-128"/>
                <a:ea typeface="UD デジタル 教科書体 NK-R" panose="02020400000000000000" pitchFamily="18" charset="-128"/>
              </a:rPr>
              <a:t>の　　知の集積</a:t>
            </a:r>
            <a:r>
              <a:rPr kumimoji="1" lang="ja-JP" altLang="en-US" sz="1200" dirty="0">
                <a:latin typeface="UD デジタル 教科書体 NK-R" panose="02020400000000000000" pitchFamily="18" charset="-128"/>
                <a:ea typeface="UD デジタル 教科書体 NK-R" panose="02020400000000000000" pitchFamily="18" charset="-128"/>
              </a:rPr>
              <a:t>を活かして、知的好奇心や新たな技術・知識の習得を促す機能がまちにあふれているなど、誰もがいつでも新しいことにチャレンジできる学びの環境が</a:t>
            </a:r>
            <a:r>
              <a:rPr kumimoji="1" lang="ja-JP" altLang="en-US" sz="1200" dirty="0" smtClean="0">
                <a:latin typeface="UD デジタル 教科書体 NK-R" panose="02020400000000000000" pitchFamily="18" charset="-128"/>
                <a:ea typeface="UD デジタル 教科書体 NK-R" panose="02020400000000000000" pitchFamily="18" charset="-128"/>
              </a:rPr>
              <a:t>充実。</a:t>
            </a:r>
            <a:endParaRPr kumimoji="1" lang="ja-JP" altLang="en-US" sz="1200" b="0" i="0" u="none" strike="noStrike" kern="1200" cap="none" normalizeH="0" noProof="0" dirty="0">
              <a:ln>
                <a:noFill/>
              </a:ln>
              <a:effectLst/>
              <a:uLnTx/>
              <a:uFillTx/>
              <a:latin typeface="UD デジタル 教科書体 NK-R" panose="02020400000000000000" pitchFamily="18" charset="-128"/>
              <a:ea typeface="UD デジタル 教科書体 NK-R" panose="02020400000000000000" pitchFamily="18" charset="-128"/>
            </a:endParaRPr>
          </a:p>
        </p:txBody>
      </p:sp>
      <p:sp>
        <p:nvSpPr>
          <p:cNvPr id="13" name="テキスト ボックス 12"/>
          <p:cNvSpPr txBox="1"/>
          <p:nvPr/>
        </p:nvSpPr>
        <p:spPr>
          <a:xfrm>
            <a:off x="240293" y="1337760"/>
            <a:ext cx="4140375" cy="4893647"/>
          </a:xfrm>
          <a:prstGeom prst="rect">
            <a:avLst/>
          </a:prstGeom>
          <a:noFill/>
        </p:spPr>
        <p:txBody>
          <a:bodyPr wrap="square" rtlCol="0">
            <a:spAutoFit/>
          </a:bodyPr>
          <a:lstStyle/>
          <a:p>
            <a:pPr marL="174625" lvl="0" indent="-174625" defTabSz="914400">
              <a:defRPr/>
            </a:pPr>
            <a:r>
              <a:rPr kumimoji="1" lang="ja-JP" altLang="en-US" sz="1400" b="1" u="sng" dirty="0" smtClean="0">
                <a:latin typeface="Meiryo UI" panose="020B0604030504040204" pitchFamily="50" charset="-128"/>
                <a:ea typeface="Meiryo UI" panose="020B0604030504040204" pitchFamily="50" charset="-128"/>
              </a:rPr>
              <a:t>☝あらゆる</a:t>
            </a:r>
            <a:r>
              <a:rPr kumimoji="1" lang="ja-JP" altLang="en-US" sz="1400" b="1" u="sng" dirty="0">
                <a:latin typeface="Meiryo UI" panose="020B0604030504040204" pitchFamily="50" charset="-128"/>
                <a:ea typeface="Meiryo UI" panose="020B0604030504040204" pitchFamily="50" charset="-128"/>
              </a:rPr>
              <a:t>疾病の制圧に向けた未来医療を</a:t>
            </a:r>
            <a:r>
              <a:rPr kumimoji="1" lang="ja-JP" altLang="en-US" sz="1400" b="1" u="sng" dirty="0" smtClean="0">
                <a:latin typeface="Meiryo UI" panose="020B0604030504040204" pitchFamily="50" charset="-128"/>
                <a:ea typeface="Meiryo UI" panose="020B0604030504040204" pitchFamily="50" charset="-128"/>
              </a:rPr>
              <a:t>生み出す　世界</a:t>
            </a:r>
            <a:r>
              <a:rPr kumimoji="1" lang="ja-JP" altLang="en-US" sz="1400" b="1" u="sng" dirty="0">
                <a:latin typeface="Meiryo UI" panose="020B0604030504040204" pitchFamily="50" charset="-128"/>
                <a:ea typeface="Meiryo UI" panose="020B0604030504040204" pitchFamily="50" charset="-128"/>
              </a:rPr>
              <a:t>トップ</a:t>
            </a:r>
            <a:r>
              <a:rPr kumimoji="1" lang="ja-JP" altLang="en-US" sz="1400" b="1" u="sng" dirty="0" smtClean="0">
                <a:latin typeface="Meiryo UI" panose="020B0604030504040204" pitchFamily="50" charset="-128"/>
                <a:ea typeface="Meiryo UI" panose="020B0604030504040204" pitchFamily="50" charset="-128"/>
              </a:rPr>
              <a:t>のライフサイエンスクラスター</a:t>
            </a:r>
            <a:r>
              <a:rPr kumimoji="1" lang="ja-JP" altLang="en-US" sz="1400" b="1" u="sng" dirty="0">
                <a:latin typeface="Meiryo UI" panose="020B0604030504040204" pitchFamily="50" charset="-128"/>
                <a:ea typeface="Meiryo UI" panose="020B0604030504040204" pitchFamily="50" charset="-128"/>
              </a:rPr>
              <a:t>の形成</a:t>
            </a:r>
            <a:endParaRPr kumimoji="1" lang="en-US" altLang="ja-JP" sz="1400" b="1" i="0" u="sng" strike="noStrike" kern="1200" cap="none" normalizeH="0" baseline="0" noProof="0" dirty="0">
              <a:ln>
                <a:noFill/>
              </a:ln>
              <a:effectLst/>
              <a:uLnTx/>
              <a:uFillTx/>
              <a:latin typeface="Meiryo UI" panose="020B0604030504040204" pitchFamily="50" charset="-128"/>
              <a:ea typeface="Meiryo UI" panose="020B0604030504040204" pitchFamily="50" charset="-128"/>
            </a:endParaRPr>
          </a:p>
          <a:p>
            <a:pPr marL="265113" lvl="0" indent="-265113" defTabSz="914400">
              <a:defRPr/>
            </a:pPr>
            <a:r>
              <a:rPr kumimoji="1" lang="ja-JP" altLang="en-US" sz="1200" b="0" i="0" u="none" strike="noStrike" kern="1200" cap="none" normalizeH="0" baseline="0" noProof="0" dirty="0">
                <a:ln>
                  <a:noFill/>
                </a:ln>
                <a:effectLst/>
                <a:uLnTx/>
                <a:uFillTx/>
                <a:latin typeface="Meiryo UI" panose="020B0604030504040204" pitchFamily="50" charset="-128"/>
                <a:ea typeface="Meiryo UI" panose="020B0604030504040204" pitchFamily="50" charset="-128"/>
              </a:rPr>
              <a:t>　</a:t>
            </a:r>
            <a:r>
              <a:rPr kumimoji="1" lang="ja-JP" altLang="en-US" sz="1200" b="0" i="0" u="none"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➢健康・医療に関連するライフサイエンス分野における集積を活かし、あらゆる疾病の制圧に向けた革新的医薬品、医療機器、未来医療技術を生み出す、世界トップのライフサイエンスクラスターを</a:t>
            </a:r>
            <a:r>
              <a:rPr kumimoji="1" lang="ja-JP" altLang="en-US" sz="1200" dirty="0" smtClean="0">
                <a:latin typeface="UD デジタル 教科書体 NK-R" panose="02020400000000000000" pitchFamily="18" charset="-128"/>
                <a:ea typeface="UD デジタル 教科書体 NK-R" panose="02020400000000000000" pitchFamily="18" charset="-128"/>
              </a:rPr>
              <a:t>形成。</a:t>
            </a:r>
            <a:endParaRPr kumimoji="1" lang="en-US" altLang="ja-JP"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endParaRPr>
          </a:p>
          <a:p>
            <a:pPr marL="93663" lvl="0" indent="-93663">
              <a:defRPr/>
            </a:pPr>
            <a:endParaRPr kumimoji="1" lang="en-US" altLang="ja-JP" sz="1200" b="1" u="sng" dirty="0" smtClean="0">
              <a:latin typeface="Meiryo UI" panose="020B0604030504040204" pitchFamily="50" charset="-128"/>
              <a:ea typeface="Meiryo UI" panose="020B0604030504040204" pitchFamily="50" charset="-128"/>
            </a:endParaRPr>
          </a:p>
          <a:p>
            <a:pPr marL="174625" lvl="0" indent="-174625">
              <a:defRPr/>
            </a:pPr>
            <a:r>
              <a:rPr kumimoji="1" lang="ja-JP" altLang="en-US" sz="1400" b="1" u="sng" dirty="0" smtClean="0">
                <a:latin typeface="Meiryo UI" panose="020B0604030504040204" pitchFamily="50" charset="-128"/>
                <a:ea typeface="Meiryo UI" panose="020B0604030504040204" pitchFamily="50" charset="-128"/>
              </a:rPr>
              <a:t>☝</a:t>
            </a:r>
            <a:r>
              <a:rPr kumimoji="1" lang="ja-JP" altLang="en-US" sz="1400" b="1" u="sng" dirty="0">
                <a:latin typeface="Meiryo UI" panose="020B0604030504040204" pitchFamily="50" charset="-128"/>
                <a:ea typeface="Meiryo UI" panose="020B0604030504040204" pitchFamily="50" charset="-128"/>
              </a:rPr>
              <a:t>世界初の革新的な製品・サービスや世界の</a:t>
            </a:r>
            <a:r>
              <a:rPr kumimoji="1" lang="ja-JP" altLang="en-US" sz="1400" b="1" u="sng" dirty="0" smtClean="0">
                <a:latin typeface="Meiryo UI" panose="020B0604030504040204" pitchFamily="50" charset="-128"/>
                <a:ea typeface="Meiryo UI" panose="020B0604030504040204" pitchFamily="50" charset="-128"/>
              </a:rPr>
              <a:t>課題　　解決</a:t>
            </a:r>
            <a:r>
              <a:rPr kumimoji="1" lang="ja-JP" altLang="en-US" sz="1400" b="1" u="sng" dirty="0">
                <a:latin typeface="Meiryo UI" panose="020B0604030504040204" pitchFamily="50" charset="-128"/>
                <a:ea typeface="Meiryo UI" panose="020B0604030504040204" pitchFamily="50" charset="-128"/>
              </a:rPr>
              <a:t>モデルを生み出すイノベーション拠点の形成</a:t>
            </a:r>
            <a:endParaRPr kumimoji="1" lang="en-US" altLang="ja-JP" sz="1400" b="1" i="0" u="sng" strike="noStrike" kern="1200" cap="none" normalizeH="0" baseline="0" noProof="0" dirty="0">
              <a:ln>
                <a:noFill/>
              </a:ln>
              <a:effectLst/>
              <a:uLnTx/>
              <a:uFillTx/>
              <a:latin typeface="Meiryo UI" panose="020B0604030504040204" pitchFamily="50" charset="-128"/>
              <a:ea typeface="Meiryo UI" panose="020B0604030504040204" pitchFamily="50" charset="-128"/>
            </a:endParaRPr>
          </a:p>
          <a:p>
            <a:pPr marL="268288" lvl="0" indent="-268288">
              <a:defRPr/>
            </a:pPr>
            <a:r>
              <a:rPr kumimoji="1" lang="ja-JP" altLang="en-US" sz="1200" b="0" i="0" u="none" strike="noStrike" kern="1200" cap="none" normalizeH="0" baseline="0" noProof="0" dirty="0">
                <a:ln>
                  <a:noFill/>
                </a:ln>
                <a:effectLst/>
                <a:uLnTx/>
                <a:uFillTx/>
                <a:latin typeface="Meiryo UI" panose="020B0604030504040204" pitchFamily="50" charset="-128"/>
                <a:ea typeface="Meiryo UI" panose="020B0604030504040204" pitchFamily="50" charset="-128"/>
              </a:rPr>
              <a:t>　</a:t>
            </a:r>
            <a:r>
              <a:rPr kumimoji="1" lang="ja-JP" altLang="en-US" sz="1200" b="0" i="0" u="none"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　</a:t>
            </a:r>
            <a:r>
              <a:rPr kumimoji="1" lang="ja-JP" altLang="en-US" sz="1200" dirty="0" smtClean="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ものづくり企業</a:t>
            </a:r>
            <a:r>
              <a:rPr kumimoji="1" lang="ja-JP" altLang="en-US" sz="1200" dirty="0" smtClean="0">
                <a:latin typeface="UD デジタル 教科書体 NK-R" panose="02020400000000000000" pitchFamily="18" charset="-128"/>
                <a:ea typeface="UD デジタル 教科書体 NK-R" panose="02020400000000000000" pitchFamily="18" charset="-128"/>
              </a:rPr>
              <a:t>や「知の拠点」である大学等の</a:t>
            </a:r>
            <a:r>
              <a:rPr kumimoji="1" lang="ja-JP" altLang="en-US" sz="1200" dirty="0">
                <a:latin typeface="UD デジタル 教科書体 NK-R" panose="02020400000000000000" pitchFamily="18" charset="-128"/>
                <a:ea typeface="UD デジタル 教科書体 NK-R" panose="02020400000000000000" pitchFamily="18" charset="-128"/>
              </a:rPr>
              <a:t>集積を</a:t>
            </a:r>
            <a:r>
              <a:rPr kumimoji="1" lang="ja-JP" altLang="en-US" sz="1200" dirty="0" smtClean="0">
                <a:latin typeface="UD デジタル 教科書体 NK-R" panose="02020400000000000000" pitchFamily="18" charset="-128"/>
                <a:ea typeface="UD デジタル 教科書体 NK-R" panose="02020400000000000000" pitchFamily="18" charset="-128"/>
              </a:rPr>
              <a:t>活かし</a:t>
            </a:r>
            <a:r>
              <a:rPr kumimoji="1" lang="ja-JP" altLang="en-US" sz="1200" dirty="0">
                <a:latin typeface="UD デジタル 教科書体 NK-R" panose="02020400000000000000" pitchFamily="18" charset="-128"/>
                <a:ea typeface="UD デジタル 教科書体 NK-R" panose="02020400000000000000" pitchFamily="18" charset="-128"/>
              </a:rPr>
              <a:t>、</a:t>
            </a:r>
            <a:r>
              <a:rPr kumimoji="1" lang="en-US" altLang="ja-JP" sz="1200" dirty="0">
                <a:latin typeface="UD デジタル 教科書体 NK-R" panose="02020400000000000000" pitchFamily="18" charset="-128"/>
                <a:ea typeface="UD デジタル 教科書体 NK-R" panose="02020400000000000000" pitchFamily="18" charset="-128"/>
              </a:rPr>
              <a:t>AI</a:t>
            </a:r>
            <a:r>
              <a:rPr kumimoji="1" lang="ja-JP" altLang="en-US" sz="1200" dirty="0">
                <a:latin typeface="UD デジタル 教科書体 NK-R" panose="02020400000000000000" pitchFamily="18" charset="-128"/>
                <a:ea typeface="UD デジタル 教科書体 NK-R" panose="02020400000000000000" pitchFamily="18" charset="-128"/>
              </a:rPr>
              <a:t>や</a:t>
            </a:r>
            <a:r>
              <a:rPr kumimoji="1" lang="en-US" altLang="ja-JP" sz="1200" dirty="0" err="1">
                <a:latin typeface="UD デジタル 教科書体 NK-R" panose="02020400000000000000" pitchFamily="18" charset="-128"/>
                <a:ea typeface="UD デジタル 教科書体 NK-R" panose="02020400000000000000" pitchFamily="18" charset="-128"/>
              </a:rPr>
              <a:t>IoT</a:t>
            </a:r>
            <a:r>
              <a:rPr kumimoji="1" lang="ja-JP" altLang="en-US" sz="1200" dirty="0" err="1">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ビッグデータ、ロボットなどの先端技術</a:t>
            </a:r>
            <a:r>
              <a:rPr kumimoji="1" lang="ja-JP" altLang="en-US" sz="1200" dirty="0" smtClean="0">
                <a:latin typeface="UD デジタル 教科書体 NK-R" panose="02020400000000000000" pitchFamily="18" charset="-128"/>
                <a:ea typeface="UD デジタル 教科書体 NK-R" panose="02020400000000000000" pitchFamily="18" charset="-128"/>
              </a:rPr>
              <a:t>の　活用</a:t>
            </a:r>
            <a:r>
              <a:rPr kumimoji="1" lang="ja-JP" altLang="en-US" sz="1200" dirty="0">
                <a:latin typeface="UD デジタル 教科書体 NK-R" panose="02020400000000000000" pitchFamily="18" charset="-128"/>
                <a:ea typeface="UD デジタル 教科書体 NK-R" panose="02020400000000000000" pitchFamily="18" charset="-128"/>
              </a:rPr>
              <a:t>や、様々な</a:t>
            </a:r>
            <a:r>
              <a:rPr kumimoji="1" lang="ja-JP" altLang="en-US" sz="1200" dirty="0" smtClean="0">
                <a:latin typeface="UD デジタル 教科書体 NK-R" panose="02020400000000000000" pitchFamily="18" charset="-128"/>
                <a:ea typeface="UD デジタル 教科書体 NK-R" panose="02020400000000000000" pitchFamily="18" charset="-128"/>
              </a:rPr>
              <a:t>分野（製造業</a:t>
            </a:r>
            <a:r>
              <a:rPr kumimoji="1" lang="ja-JP" altLang="en-US" sz="1200" dirty="0">
                <a:latin typeface="UD デジタル 教科書体 NK-R" panose="02020400000000000000" pitchFamily="18" charset="-128"/>
                <a:ea typeface="UD デジタル 教科書体 NK-R" panose="02020400000000000000" pitchFamily="18" charset="-128"/>
              </a:rPr>
              <a:t>、農林水産業、サービス業等）のアイデア、ネットワークを融合させ</a:t>
            </a:r>
            <a:r>
              <a:rPr kumimoji="1" lang="ja-JP" altLang="en-US" sz="1200" dirty="0" smtClean="0">
                <a:latin typeface="UD デジタル 教科書体 NK-R" panose="02020400000000000000" pitchFamily="18" charset="-128"/>
                <a:ea typeface="UD デジタル 教科書体 NK-R" panose="02020400000000000000" pitchFamily="18" charset="-128"/>
              </a:rPr>
              <a:t>、革新的</a:t>
            </a:r>
            <a:r>
              <a:rPr kumimoji="1" lang="ja-JP" altLang="en-US" sz="1200" dirty="0">
                <a:latin typeface="UD デジタル 教科書体 NK-R" panose="02020400000000000000" pitchFamily="18" charset="-128"/>
                <a:ea typeface="UD デジタル 教科書体 NK-R" panose="02020400000000000000" pitchFamily="18" charset="-128"/>
              </a:rPr>
              <a:t>な製品やサービスを</a:t>
            </a:r>
            <a:r>
              <a:rPr kumimoji="1" lang="ja-JP" altLang="en-US" sz="1200" dirty="0" smtClean="0">
                <a:latin typeface="UD デジタル 教科書体 NK-R" panose="02020400000000000000" pitchFamily="18" charset="-128"/>
                <a:ea typeface="UD デジタル 教科書体 NK-R" panose="02020400000000000000" pitchFamily="18" charset="-128"/>
              </a:rPr>
              <a:t>創出。</a:t>
            </a:r>
            <a:endParaRPr kumimoji="1" lang="ja-JP" altLang="en-US" sz="1200" dirty="0">
              <a:latin typeface="UD デジタル 教科書体 NK-R" panose="02020400000000000000" pitchFamily="18" charset="-128"/>
              <a:ea typeface="UD デジタル 教科書体 NK-R" panose="02020400000000000000" pitchFamily="18" charset="-128"/>
            </a:endParaRPr>
          </a:p>
          <a:p>
            <a:pPr marL="268288" lvl="0" indent="-268288">
              <a:defRPr/>
            </a:pP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200" dirty="0" smtClean="0">
                <a:latin typeface="UD デジタル 教科書体 NK-R" panose="02020400000000000000" pitchFamily="18" charset="-128"/>
                <a:ea typeface="UD デジタル 教科書体 NK-R" panose="02020400000000000000" pitchFamily="18"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中小企業が世界中の人々・企業とシームレスにつながり</a:t>
            </a:r>
            <a:r>
              <a:rPr kumimoji="1" lang="ja-JP" altLang="en-US" sz="1200" dirty="0" smtClean="0">
                <a:latin typeface="UD デジタル 教科書体 NK-R" panose="02020400000000000000" pitchFamily="18" charset="-128"/>
                <a:ea typeface="UD デジタル 教科書体 NK-R" panose="02020400000000000000" pitchFamily="18" charset="-128"/>
              </a:rPr>
              <a:t>、それぞれの個性</a:t>
            </a:r>
            <a:r>
              <a:rPr kumimoji="1" lang="ja-JP" altLang="en-US" sz="1200" dirty="0">
                <a:latin typeface="UD デジタル 教科書体 NK-R" panose="02020400000000000000" pitchFamily="18" charset="-128"/>
                <a:ea typeface="UD デジタル 教科書体 NK-R" panose="02020400000000000000" pitchFamily="18" charset="-128"/>
              </a:rPr>
              <a:t>を活かしたビジネスを展開するとともに</a:t>
            </a:r>
            <a:r>
              <a:rPr kumimoji="1" lang="ja-JP" altLang="en-US" sz="1200" dirty="0" smtClean="0">
                <a:latin typeface="UD デジタル 教科書体 NK-R" panose="02020400000000000000" pitchFamily="18" charset="-128"/>
                <a:ea typeface="UD デジタル 教科書体 NK-R" panose="02020400000000000000" pitchFamily="18" charset="-128"/>
              </a:rPr>
              <a:t>、</a:t>
            </a:r>
            <a:r>
              <a:rPr kumimoji="1" lang="en-US" altLang="ja-JP" sz="1200" dirty="0" smtClean="0">
                <a:latin typeface="UD デジタル 教科書体 NK-R" panose="02020400000000000000" pitchFamily="18" charset="-128"/>
                <a:ea typeface="UD デジタル 教科書体 NK-R" panose="02020400000000000000" pitchFamily="18" charset="-128"/>
              </a:rPr>
              <a:t>SDGs</a:t>
            </a:r>
            <a:r>
              <a:rPr kumimoji="1" lang="ja-JP" altLang="en-US" sz="1200" dirty="0">
                <a:latin typeface="UD デジタル 教科書体 NK-R" panose="02020400000000000000" pitchFamily="18" charset="-128"/>
                <a:ea typeface="UD デジタル 教科書体 NK-R" panose="02020400000000000000" pitchFamily="18" charset="-128"/>
              </a:rPr>
              <a:t>の達成と</a:t>
            </a:r>
            <a:r>
              <a:rPr kumimoji="1" lang="ja-JP" altLang="en-US" sz="1200" dirty="0" smtClean="0">
                <a:latin typeface="UD デジタル 教科書体 NK-R" panose="02020400000000000000" pitchFamily="18" charset="-128"/>
                <a:ea typeface="UD デジタル 教科書体 NK-R" panose="02020400000000000000" pitchFamily="18" charset="-128"/>
              </a:rPr>
              <a:t>、</a:t>
            </a:r>
            <a:r>
              <a:rPr kumimoji="1" lang="en-US" altLang="ja-JP" sz="1200" dirty="0" smtClean="0">
                <a:latin typeface="UD デジタル 教科書体 NK-R" panose="02020400000000000000" pitchFamily="18" charset="-128"/>
                <a:ea typeface="UD デジタル 教科書体 NK-R" panose="02020400000000000000" pitchFamily="18" charset="-128"/>
              </a:rPr>
              <a:t>2030</a:t>
            </a:r>
            <a:r>
              <a:rPr kumimoji="1" lang="ja-JP" altLang="en-US" sz="1200" dirty="0" smtClean="0">
                <a:latin typeface="UD デジタル 教科書体 NK-R" panose="02020400000000000000" pitchFamily="18" charset="-128"/>
                <a:ea typeface="UD デジタル 教科書体 NK-R" panose="02020400000000000000" pitchFamily="18" charset="-128"/>
              </a:rPr>
              <a:t>年以降の新たな価値観を創造する社会課題解決ビジネスを創出。</a:t>
            </a:r>
          </a:p>
          <a:p>
            <a:pPr marL="174625" marR="0" lvl="0" indent="-174625" algn="l" defTabSz="457200" rtl="0" eaLnBrk="1" fontAlgn="auto" latinLnBrk="0" hangingPunct="1">
              <a:spcBef>
                <a:spcPts val="0"/>
              </a:spcBef>
              <a:spcAft>
                <a:spcPts val="0"/>
              </a:spcAft>
              <a:buClrTx/>
              <a:buSzTx/>
              <a:buFontTx/>
              <a:buNone/>
              <a:tabLst/>
              <a:defRPr/>
            </a:pPr>
            <a:endParaRPr kumimoji="1" lang="en-US" altLang="ja-JP" sz="1200" b="0" i="0" u="none" strike="noStrike" kern="1200" cap="none" normalizeH="0" baseline="0" noProof="0" dirty="0">
              <a:ln>
                <a:noFill/>
              </a:ln>
              <a:effectLst/>
              <a:uLnTx/>
              <a:uFillTx/>
              <a:latin typeface="Meiryo UI" panose="020B0604030504040204" pitchFamily="50" charset="-128"/>
              <a:ea typeface="Meiryo UI" panose="020B0604030504040204" pitchFamily="50" charset="-128"/>
            </a:endParaRPr>
          </a:p>
          <a:p>
            <a:pPr marL="174625" marR="0" lvl="0" indent="-174625" algn="l" defTabSz="914400" rtl="0" eaLnBrk="1" fontAlgn="auto" latinLnBrk="0" hangingPunct="1">
              <a:spcBef>
                <a:spcPts val="0"/>
              </a:spcBef>
              <a:spcAft>
                <a:spcPts val="0"/>
              </a:spcAft>
              <a:buClrTx/>
              <a:buSzTx/>
              <a:buFontTx/>
              <a:buNone/>
              <a:tabLst/>
              <a:defRPr/>
            </a:pPr>
            <a:r>
              <a:rPr kumimoji="1" lang="ja-JP" altLang="en-US"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☝「やってみなはれ」の精神を活かし、世界中からチャレンジ</a:t>
            </a:r>
            <a:r>
              <a:rPr kumimoji="1" lang="ja-JP" altLang="en-US" sz="1400" b="1" i="0" u="sng" strike="noStrike" kern="1200" cap="none" normalizeH="0" baseline="0" noProof="0" dirty="0">
                <a:ln>
                  <a:noFill/>
                </a:ln>
                <a:effectLst/>
                <a:uLnTx/>
                <a:uFillTx/>
                <a:latin typeface="Meiryo UI" panose="020B0604030504040204" pitchFamily="50" charset="-128"/>
                <a:ea typeface="Meiryo UI" panose="020B0604030504040204" pitchFamily="50" charset="-128"/>
              </a:rPr>
              <a:t>する人</a:t>
            </a:r>
            <a:r>
              <a:rPr kumimoji="1" lang="ja-JP" altLang="en-US"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が集まるスタートアップ拠点</a:t>
            </a:r>
            <a:r>
              <a:rPr kumimoji="1" lang="ja-JP" altLang="en-US" sz="1400" b="1" i="0" u="sng" strike="noStrike" kern="1200" cap="none" normalizeH="0" baseline="0" noProof="0" dirty="0">
                <a:ln>
                  <a:noFill/>
                </a:ln>
                <a:effectLst/>
                <a:uLnTx/>
                <a:uFillTx/>
                <a:latin typeface="Meiryo UI" panose="020B0604030504040204" pitchFamily="50" charset="-128"/>
                <a:ea typeface="Meiryo UI" panose="020B0604030504040204" pitchFamily="50" charset="-128"/>
              </a:rPr>
              <a:t>の形成</a:t>
            </a:r>
            <a:endParaRPr kumimoji="1" lang="en-US" altLang="ja-JP" sz="1400" b="1" i="0" u="sng" strike="noStrike" kern="1200" cap="none" normalizeH="0" baseline="0" noProof="0" dirty="0">
              <a:ln>
                <a:noFill/>
              </a:ln>
              <a:effectLst/>
              <a:uLnTx/>
              <a:uFillTx/>
              <a:latin typeface="Meiryo UI" panose="020B0604030504040204" pitchFamily="50" charset="-128"/>
              <a:ea typeface="Meiryo UI" panose="020B0604030504040204" pitchFamily="50" charset="-128"/>
            </a:endParaRPr>
          </a:p>
          <a:p>
            <a:pPr marL="268288" marR="0" lvl="0" indent="-268288" algn="l" defTabSz="914400" rtl="0" eaLnBrk="1" fontAlgn="auto" latinLnBrk="0" hangingPunct="1">
              <a:spcBef>
                <a:spcPts val="0"/>
              </a:spcBef>
              <a:spcAft>
                <a:spcPts val="0"/>
              </a:spcAft>
              <a:buClrTx/>
              <a:buSzTx/>
              <a:buFontTx/>
              <a:buNone/>
              <a:tabLst/>
              <a:defRPr/>
            </a:pPr>
            <a:r>
              <a:rPr kumimoji="1" lang="ja-JP" altLang="en-US" sz="1200" b="0" i="0" u="none" strike="noStrike" kern="1200" cap="none" normalizeH="0" baseline="0" noProof="0" dirty="0">
                <a:ln>
                  <a:noFill/>
                </a:ln>
                <a:effectLst/>
                <a:uLnTx/>
                <a:uFillTx/>
                <a:latin typeface="Meiryo UI" panose="020B0604030504040204" pitchFamily="50" charset="-128"/>
                <a:ea typeface="Meiryo UI" panose="020B0604030504040204" pitchFamily="50" charset="-128"/>
              </a:rPr>
              <a:t>　</a:t>
            </a:r>
            <a:r>
              <a:rPr kumimoji="1" lang="ja-JP" altLang="en-US" sz="1200" b="0" i="0" u="none"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　</a:t>
            </a:r>
            <a:r>
              <a:rPr kumimoji="1"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200" b="0" i="0" u="none" strike="noStrike" kern="1200" cap="none" normalizeH="0" noProof="0" dirty="0">
                <a:ln>
                  <a:noFill/>
                </a:ln>
                <a:effectLst/>
                <a:uLnTx/>
                <a:uFillTx/>
                <a:latin typeface="UD デジタル 教科書体 NK-R" panose="02020400000000000000" pitchFamily="18" charset="-128"/>
                <a:ea typeface="UD デジタル 教科書体 NK-R" panose="02020400000000000000" pitchFamily="18" charset="-128"/>
              </a:rPr>
              <a:t>世界中からチャレンジする人が集い、</a:t>
            </a:r>
            <a:r>
              <a:rPr kumimoji="1" lang="en-US" altLang="ja-JP"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IT</a:t>
            </a:r>
            <a:r>
              <a:rPr kumimoji="1" lang="ja-JP" altLang="en-US" sz="1200" b="0" i="0" u="none" strike="noStrike" kern="1200" cap="none" normalizeH="0" noProof="0" dirty="0">
                <a:ln>
                  <a:noFill/>
                </a:ln>
                <a:effectLst/>
                <a:uLnTx/>
                <a:uFillTx/>
                <a:latin typeface="UD デジタル 教科書体 NK-R" panose="02020400000000000000" pitchFamily="18" charset="-128"/>
                <a:ea typeface="UD デジタル 教科書体 NK-R" panose="02020400000000000000" pitchFamily="18" charset="-128"/>
              </a:rPr>
              <a:t>ベンチャー、大学発ベンチャー、ソーシャルビジネス、コミュニティビジネスなど様々な形態の起業ができ</a:t>
            </a:r>
            <a:r>
              <a:rPr kumimoji="1" lang="ja-JP" altLang="en-US"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、失敗</a:t>
            </a:r>
            <a:r>
              <a:rPr kumimoji="1" lang="ja-JP" altLang="en-US" sz="1200" b="0" i="0" u="none" strike="noStrike" kern="1200" cap="none" normalizeH="0" noProof="0" dirty="0">
                <a:ln>
                  <a:noFill/>
                </a:ln>
                <a:effectLst/>
                <a:uLnTx/>
                <a:uFillTx/>
                <a:latin typeface="UD デジタル 教科書体 NK-R" panose="02020400000000000000" pitchFamily="18" charset="-128"/>
                <a:ea typeface="UD デジタル 教科書体 NK-R" panose="02020400000000000000" pitchFamily="18" charset="-128"/>
              </a:rPr>
              <a:t>が許容され</a:t>
            </a:r>
            <a:r>
              <a:rPr kumimoji="1" lang="ja-JP" altLang="en-US"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、何度でも　挑戦</a:t>
            </a:r>
            <a:r>
              <a:rPr kumimoji="1" lang="ja-JP" altLang="en-US" sz="1200" b="0" i="0" u="none" strike="noStrike" kern="1200" cap="none" normalizeH="0" noProof="0" dirty="0">
                <a:ln>
                  <a:noFill/>
                </a:ln>
                <a:effectLst/>
                <a:uLnTx/>
                <a:uFillTx/>
                <a:latin typeface="UD デジタル 教科書体 NK-R" panose="02020400000000000000" pitchFamily="18" charset="-128"/>
                <a:ea typeface="UD デジタル 教科書体 NK-R" panose="02020400000000000000" pitchFamily="18" charset="-128"/>
              </a:rPr>
              <a:t>できる</a:t>
            </a:r>
            <a:r>
              <a:rPr kumimoji="1" lang="ja-JP" altLang="en-US"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スタートアップ拠点の形成。</a:t>
            </a:r>
            <a:endParaRPr kumimoji="1" lang="en-US" altLang="ja-JP" sz="1200" b="0" i="0" u="none" strike="noStrike" kern="1200" cap="none" normalizeH="0" noProof="0" dirty="0">
              <a:ln>
                <a:noFill/>
              </a:ln>
              <a:effectLst/>
              <a:uLnTx/>
              <a:uFillTx/>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p:cNvSpPr txBox="1"/>
          <p:nvPr/>
        </p:nvSpPr>
        <p:spPr>
          <a:xfrm>
            <a:off x="240293" y="1009922"/>
            <a:ext cx="1633818" cy="273606"/>
          </a:xfrm>
          <a:prstGeom prst="rect">
            <a:avLst/>
          </a:prstGeom>
          <a:solidFill>
            <a:srgbClr val="002060"/>
          </a:solidFill>
          <a:ln>
            <a:noFill/>
          </a:ln>
        </p:spPr>
        <p:txBody>
          <a:bodyPr wrap="square" lIns="36000" tIns="28800" rIns="36000" bIns="288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産業・ｽﾀｰﾄｱｯﾌﾟ</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2" name="テキスト ボックス 21"/>
          <p:cNvSpPr txBox="1"/>
          <p:nvPr/>
        </p:nvSpPr>
        <p:spPr>
          <a:xfrm>
            <a:off x="4639947" y="3505793"/>
            <a:ext cx="1330999" cy="273606"/>
          </a:xfrm>
          <a:prstGeom prst="rect">
            <a:avLst/>
          </a:prstGeom>
          <a:solidFill>
            <a:srgbClr val="002060"/>
          </a:solidFill>
          <a:ln>
            <a:noFill/>
          </a:ln>
        </p:spPr>
        <p:txBody>
          <a:bodyPr wrap="square" lIns="36000" tIns="28800" rIns="36000" bIns="288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働き方・学び直し</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6" name="図 5"/>
          <p:cNvPicPr>
            <a:picLocks noChangeAspect="1"/>
          </p:cNvPicPr>
          <p:nvPr/>
        </p:nvPicPr>
        <p:blipFill>
          <a:blip r:embed="rId2"/>
          <a:stretch>
            <a:fillRect/>
          </a:stretch>
        </p:blipFill>
        <p:spPr>
          <a:xfrm>
            <a:off x="8526781" y="441058"/>
            <a:ext cx="617220" cy="624840"/>
          </a:xfrm>
          <a:prstGeom prst="rect">
            <a:avLst/>
          </a:prstGeom>
        </p:spPr>
      </p:pic>
      <p:sp>
        <p:nvSpPr>
          <p:cNvPr id="32" name="角丸四角形 31"/>
          <p:cNvSpPr/>
          <p:nvPr/>
        </p:nvSpPr>
        <p:spPr>
          <a:xfrm>
            <a:off x="127746" y="475059"/>
            <a:ext cx="5600701" cy="434112"/>
          </a:xfrm>
          <a:prstGeom prst="roundRect">
            <a:avLst>
              <a:gd name="adj" fmla="val 2961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正方形/長方形 35"/>
          <p:cNvSpPr/>
          <p:nvPr/>
        </p:nvSpPr>
        <p:spPr>
          <a:xfrm>
            <a:off x="125472" y="547425"/>
            <a:ext cx="5499848" cy="338554"/>
          </a:xfrm>
          <a:prstGeom prst="rect">
            <a:avLst/>
          </a:prstGeom>
        </p:spPr>
        <p:txBody>
          <a:bodyPr wrap="square">
            <a:spAutoFit/>
          </a:bodyPr>
          <a:lstStyle/>
          <a:p>
            <a:pPr lvl="0" algn="ctr">
              <a:defRPr/>
            </a:pPr>
            <a:r>
              <a:rPr kumimoji="1" lang="ja-JP" altLang="en-US" sz="1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rPr>
              <a:t>多様なチャレンジによる成長（</a:t>
            </a:r>
            <a:r>
              <a:rPr kumimoji="1"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Diverse Innovation</a:t>
            </a:r>
            <a:r>
              <a:rPr kumimoji="1" lang="ja-JP" altLang="en-US" sz="1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rPr>
              <a:t>）</a:t>
            </a:r>
            <a:r>
              <a:rPr kumimoji="1" lang="en-US" altLang="ja-JP" sz="1600" b="1" dirty="0" smtClean="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1/2</a:t>
            </a:r>
            <a:endParaRPr kumimoji="0" lang="ja-JP" alt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endParaRPr>
          </a:p>
        </p:txBody>
      </p:sp>
      <p:pic>
        <p:nvPicPr>
          <p:cNvPr id="15" name="図 14"/>
          <p:cNvPicPr>
            <a:picLocks noChangeAspect="1"/>
          </p:cNvPicPr>
          <p:nvPr/>
        </p:nvPicPr>
        <p:blipFill>
          <a:blip r:embed="rId3"/>
          <a:stretch>
            <a:fillRect/>
          </a:stretch>
        </p:blipFill>
        <p:spPr>
          <a:xfrm>
            <a:off x="4986349" y="1058152"/>
            <a:ext cx="3373869" cy="2320753"/>
          </a:xfrm>
          <a:prstGeom prst="rect">
            <a:avLst/>
          </a:prstGeom>
        </p:spPr>
      </p:pic>
      <p:sp>
        <p:nvSpPr>
          <p:cNvPr id="16" name="正方形/長方形 15"/>
          <p:cNvSpPr/>
          <p:nvPr/>
        </p:nvSpPr>
        <p:spPr>
          <a:xfrm>
            <a:off x="101482" y="6576031"/>
            <a:ext cx="7853798" cy="261610"/>
          </a:xfrm>
          <a:prstGeom prst="rect">
            <a:avLst/>
          </a:prstGeom>
        </p:spPr>
        <p:txBody>
          <a:bodyPr wrap="square">
            <a:spAutoFit/>
          </a:bodyPr>
          <a:lstStyle/>
          <a:p>
            <a:r>
              <a:rPr lang="en-US" altLang="ja-JP" sz="1100" dirty="0" smtClean="0"/>
              <a:t>※</a:t>
            </a:r>
            <a:r>
              <a:rPr lang="ja-JP" altLang="en-US" sz="1100" dirty="0" smtClean="0"/>
              <a:t>令和２年３月　大阪府・大阪市「万博</a:t>
            </a:r>
            <a:r>
              <a:rPr lang="ja-JP" altLang="en-US" sz="1100" dirty="0"/>
              <a:t>のインパクトを活かした大阪の将来に向けた</a:t>
            </a:r>
            <a:r>
              <a:rPr lang="ja-JP" altLang="en-US" sz="1100" dirty="0" smtClean="0"/>
              <a:t>ビジョン」より抜粋 </a:t>
            </a:r>
            <a:r>
              <a:rPr lang="en-US" altLang="ja-JP" sz="1100" dirty="0" smtClean="0"/>
              <a:t>【3/8】</a:t>
            </a:r>
            <a:endParaRPr lang="ja-JP" altLang="en-US" sz="1100" dirty="0"/>
          </a:p>
        </p:txBody>
      </p:sp>
      <p:sp>
        <p:nvSpPr>
          <p:cNvPr id="17" name="スライド番号プレースホルダー 6"/>
          <p:cNvSpPr txBox="1">
            <a:spLocks/>
          </p:cNvSpPr>
          <p:nvPr/>
        </p:nvSpPr>
        <p:spPr>
          <a:xfrm>
            <a:off x="8098972" y="6612836"/>
            <a:ext cx="1045028" cy="22480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smtClean="0"/>
              <a:t>３</a:t>
            </a:r>
            <a:endParaRPr kumimoji="1" lang="ja-JP" altLang="en-US" dirty="0"/>
          </a:p>
        </p:txBody>
      </p:sp>
      <p:sp>
        <p:nvSpPr>
          <p:cNvPr id="18" name="正方形/長方形 17"/>
          <p:cNvSpPr/>
          <p:nvPr/>
        </p:nvSpPr>
        <p:spPr>
          <a:xfrm>
            <a:off x="101482" y="40761"/>
            <a:ext cx="8745448" cy="369332"/>
          </a:xfrm>
          <a:prstGeom prst="rect">
            <a:avLst/>
          </a:prstGeom>
        </p:spPr>
        <p:txBody>
          <a:bodyPr wrap="square">
            <a:spAutoFit/>
          </a:bodyPr>
          <a:lstStyle/>
          <a:p>
            <a:r>
              <a:rPr lang="ja-JP" altLang="en-US" b="1" u="none" dirty="0" smtClean="0"/>
              <a:t>■　めざすべき取組みの方向性①</a:t>
            </a:r>
            <a:endParaRPr lang="ja-JP" altLang="en-US" b="1" u="none" dirty="0"/>
          </a:p>
        </p:txBody>
      </p:sp>
    </p:spTree>
    <p:extLst>
      <p:ext uri="{BB962C8B-B14F-4D97-AF65-F5344CB8AC3E}">
        <p14:creationId xmlns:p14="http://schemas.microsoft.com/office/powerpoint/2010/main" val="3322850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スライド番号プレースホルダー 26"/>
          <p:cNvSpPr>
            <a:spLocks noGrp="1"/>
          </p:cNvSpPr>
          <p:nvPr>
            <p:ph type="sldNum" sz="quarter" idx="12"/>
          </p:nvPr>
        </p:nvSpPr>
        <p:spPr>
          <a:xfrm>
            <a:off x="6457949" y="6239378"/>
            <a:ext cx="2057400" cy="365125"/>
          </a:xfrm>
        </p:spPr>
        <p:txBody>
          <a:bodyPr/>
          <a:lstStyle/>
          <a:p>
            <a:r>
              <a:rPr kumimoji="1" lang="en-US" altLang="ja-JP" dirty="0" smtClean="0"/>
              <a:t>20</a:t>
            </a:r>
            <a:endParaRPr kumimoji="1" lang="ja-JP" altLang="en-US" dirty="0"/>
          </a:p>
        </p:txBody>
      </p:sp>
      <p:sp>
        <p:nvSpPr>
          <p:cNvPr id="25" name="角丸四角形 24"/>
          <p:cNvSpPr/>
          <p:nvPr/>
        </p:nvSpPr>
        <p:spPr>
          <a:xfrm>
            <a:off x="4635168" y="1792415"/>
            <a:ext cx="4177528" cy="4796613"/>
          </a:xfrm>
          <a:prstGeom prst="roundRect">
            <a:avLst>
              <a:gd name="adj" fmla="val 537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 name="テキスト ボックス 32"/>
          <p:cNvSpPr txBox="1"/>
          <p:nvPr/>
        </p:nvSpPr>
        <p:spPr>
          <a:xfrm>
            <a:off x="4635168" y="1929217"/>
            <a:ext cx="4177528" cy="4708981"/>
          </a:xfrm>
          <a:prstGeom prst="rect">
            <a:avLst/>
          </a:prstGeom>
          <a:noFill/>
        </p:spPr>
        <p:txBody>
          <a:bodyPr wrap="square" rtlCol="0">
            <a:spAutoFit/>
          </a:bodyPr>
          <a:lstStyle/>
          <a:p>
            <a:pPr marL="174625" lvl="0" indent="-174625">
              <a:defRPr/>
            </a:pPr>
            <a:r>
              <a:rPr kumimoji="1" lang="ja-JP" altLang="en-US" sz="1400" b="1" u="sng" dirty="0">
                <a:latin typeface="Meiryo UI" panose="020B0604030504040204" pitchFamily="50" charset="-128"/>
                <a:ea typeface="Meiryo UI" panose="020B0604030504040204" pitchFamily="50" charset="-128"/>
              </a:rPr>
              <a:t>☝シームレスな交通ネットワークの充実と持続可能</a:t>
            </a:r>
            <a:r>
              <a:rPr kumimoji="1" lang="ja-JP" altLang="en-US" sz="1400" b="1" u="sng" dirty="0" smtClean="0">
                <a:latin typeface="Meiryo UI" panose="020B0604030504040204" pitchFamily="50" charset="-128"/>
                <a:ea typeface="Meiryo UI" panose="020B0604030504040204" pitchFamily="50" charset="-128"/>
              </a:rPr>
              <a:t>な都市</a:t>
            </a:r>
            <a:r>
              <a:rPr kumimoji="1" lang="ja-JP" altLang="en-US" sz="1400" b="1" u="sng" dirty="0">
                <a:latin typeface="Meiryo UI" panose="020B0604030504040204" pitchFamily="50" charset="-128"/>
                <a:ea typeface="Meiryo UI" panose="020B0604030504040204" pitchFamily="50" charset="-128"/>
              </a:rPr>
              <a:t>インフラの整備</a:t>
            </a:r>
            <a:endParaRPr kumimoji="1" lang="ja-JP" altLang="en-US" sz="1400" b="1" i="0" u="sng" strike="noStrike" kern="1200" cap="none" normalizeH="0" baseline="0" noProof="0" dirty="0">
              <a:ln>
                <a:noFill/>
              </a:ln>
              <a:effectLst/>
              <a:uLnTx/>
              <a:uFillTx/>
              <a:latin typeface="Meiryo UI" panose="020B0604030504040204" pitchFamily="50" charset="-128"/>
              <a:ea typeface="Meiryo UI" panose="020B0604030504040204" pitchFamily="50" charset="-128"/>
            </a:endParaRPr>
          </a:p>
          <a:p>
            <a:pPr marL="174625" lvl="0" indent="-174625">
              <a:defRPr/>
            </a:pPr>
            <a:r>
              <a:rPr kumimoji="1" lang="ja-JP" altLang="en-US" sz="1200" b="0" i="0" u="none" strike="noStrike" kern="1200" cap="none"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　</a:t>
            </a:r>
            <a:r>
              <a:rPr kumimoji="1" lang="ja-JP" altLang="en-US" sz="1200" dirty="0" smtClean="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自動運転車や空飛ぶクルマなどの新しいモビリティの社会実装</a:t>
            </a:r>
            <a:r>
              <a:rPr kumimoji="1" lang="ja-JP" altLang="en-US" sz="1200" dirty="0" smtClean="0">
                <a:latin typeface="UD デジタル 教科書体 NK-R" panose="02020400000000000000" pitchFamily="18" charset="-128"/>
                <a:ea typeface="UD デジタル 教科書体 NK-R" panose="02020400000000000000" pitchFamily="18" charset="-128"/>
              </a:rPr>
              <a:t>や公共</a:t>
            </a:r>
            <a:r>
              <a:rPr kumimoji="1" lang="ja-JP" altLang="en-US" sz="1200" dirty="0">
                <a:latin typeface="UD デジタル 教科書体 NK-R" panose="02020400000000000000" pitchFamily="18" charset="-128"/>
                <a:ea typeface="UD デジタル 教科書体 NK-R" panose="02020400000000000000" pitchFamily="18" charset="-128"/>
              </a:rPr>
              <a:t>交通の整備、</a:t>
            </a:r>
            <a:r>
              <a:rPr kumimoji="1" lang="en-US" altLang="ja-JP" sz="1200" dirty="0" err="1">
                <a:latin typeface="UD デジタル 教科書体 NK-R" panose="02020400000000000000" pitchFamily="18" charset="-128"/>
                <a:ea typeface="UD デジタル 教科書体 NK-R" panose="02020400000000000000" pitchFamily="18" charset="-128"/>
              </a:rPr>
              <a:t>MaaS</a:t>
            </a:r>
            <a:r>
              <a:rPr kumimoji="1" lang="ja-JP" altLang="en-US" sz="1200" dirty="0">
                <a:latin typeface="UD デジタル 教科書体 NK-R" panose="02020400000000000000" pitchFamily="18" charset="-128"/>
                <a:ea typeface="UD デジタル 教科書体 NK-R" panose="02020400000000000000" pitchFamily="18" charset="-128"/>
              </a:rPr>
              <a:t>の導入などにより、人・モノの移動を支えるシームレスな交通ネットワークを実現。</a:t>
            </a:r>
          </a:p>
          <a:p>
            <a:pPr marL="174625" lvl="0" indent="-174625">
              <a:defRPr/>
            </a:pPr>
            <a:r>
              <a:rPr kumimoji="1" lang="ja-JP" altLang="en-US" sz="1200" dirty="0">
                <a:latin typeface="UD デジタル 教科書体 NK-R" panose="02020400000000000000" pitchFamily="18" charset="-128"/>
                <a:ea typeface="UD デジタル 教科書体 NK-R" panose="02020400000000000000" pitchFamily="18" charset="-128"/>
              </a:rPr>
              <a:t>　➢センシング技術やビッグデータを積極的に活用するなどインフラの持続可能性を高め、安心して暮らせるまちを</a:t>
            </a:r>
            <a:r>
              <a:rPr kumimoji="1" lang="ja-JP" altLang="en-US" sz="1200" dirty="0" smtClean="0">
                <a:latin typeface="UD デジタル 教科書体 NK-R" panose="02020400000000000000" pitchFamily="18" charset="-128"/>
                <a:ea typeface="UD デジタル 教科書体 NK-R" panose="02020400000000000000" pitchFamily="18" charset="-128"/>
              </a:rPr>
              <a:t>実現。</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pPr marL="174625" lvl="0" indent="-174625">
              <a:defRPr/>
            </a:pPr>
            <a:endParaRPr kumimoji="1" lang="ja-JP" altLang="en-US" sz="1200" dirty="0">
              <a:latin typeface="Meiryo UI" panose="020B0604030504040204" pitchFamily="50" charset="-128"/>
              <a:ea typeface="Meiryo UI" panose="020B0604030504040204" pitchFamily="50" charset="-128"/>
            </a:endParaRPr>
          </a:p>
          <a:p>
            <a:pPr marL="174625" lvl="0" indent="-174625">
              <a:defRPr/>
            </a:pPr>
            <a:r>
              <a:rPr kumimoji="1" lang="ja-JP" altLang="en-US" sz="1400" b="1" u="sng" dirty="0" smtClean="0">
                <a:latin typeface="Meiryo UI" panose="020B0604030504040204" pitchFamily="50" charset="-128"/>
                <a:ea typeface="Meiryo UI" panose="020B0604030504040204" pitchFamily="50" charset="-128"/>
              </a:rPr>
              <a:t>☝</a:t>
            </a:r>
            <a:r>
              <a:rPr kumimoji="1" lang="ja-JP" altLang="en-US" sz="1400" b="1" u="sng" dirty="0">
                <a:latin typeface="Meiryo UI" panose="020B0604030504040204" pitchFamily="50" charset="-128"/>
                <a:ea typeface="Meiryo UI" panose="020B0604030504040204" pitchFamily="50" charset="-128"/>
              </a:rPr>
              <a:t>世界とつながる広域的なインフラネットワークの強化</a:t>
            </a:r>
          </a:p>
          <a:p>
            <a:pPr marL="174625" lvl="0" indent="-174625">
              <a:defRPr/>
            </a:pPr>
            <a:r>
              <a:rPr kumimoji="1" lang="ja-JP" altLang="en-US" sz="1200" dirty="0" smtClean="0">
                <a:latin typeface="Meiryo UI" panose="020B0604030504040204" pitchFamily="50" charset="-128"/>
                <a:ea typeface="Meiryo UI" panose="020B0604030504040204" pitchFamily="50" charset="-128"/>
              </a:rPr>
              <a:t>　</a:t>
            </a:r>
            <a:r>
              <a:rPr kumimoji="1" lang="ja-JP" altLang="en-US" sz="1200" dirty="0" smtClean="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空港</a:t>
            </a:r>
            <a:r>
              <a:rPr kumimoji="1" lang="ja-JP" altLang="en-US" sz="1200" dirty="0" smtClean="0">
                <a:latin typeface="UD デジタル 教科書体 NK-R" panose="02020400000000000000" pitchFamily="18" charset="-128"/>
                <a:ea typeface="UD デジタル 教科書体 NK-R" panose="02020400000000000000" pitchFamily="18" charset="-128"/>
              </a:rPr>
              <a:t>、リニア、鉄道、道路</a:t>
            </a:r>
            <a:r>
              <a:rPr kumimoji="1" lang="ja-JP" altLang="en-US" sz="1200" dirty="0">
                <a:latin typeface="UD デジタル 教科書体 NK-R" panose="02020400000000000000" pitchFamily="18" charset="-128"/>
                <a:ea typeface="UD デジタル 教科書体 NK-R" panose="02020400000000000000" pitchFamily="18" charset="-128"/>
              </a:rPr>
              <a:t>、港湾など</a:t>
            </a:r>
            <a:r>
              <a:rPr kumimoji="1" lang="ja-JP" altLang="en-US" sz="1200" dirty="0" smtClean="0">
                <a:latin typeface="UD デジタル 教科書体 NK-R" panose="02020400000000000000" pitchFamily="18" charset="-128"/>
                <a:ea typeface="UD デジタル 教科書体 NK-R" panose="02020400000000000000" pitchFamily="18" charset="-128"/>
              </a:rPr>
              <a:t>広域的な交通</a:t>
            </a:r>
            <a:r>
              <a:rPr kumimoji="1" lang="ja-JP" altLang="en-US" sz="1200" dirty="0">
                <a:latin typeface="UD デジタル 教科書体 NK-R" panose="02020400000000000000" pitchFamily="18" charset="-128"/>
                <a:ea typeface="UD デジタル 教科書体 NK-R" panose="02020400000000000000" pitchFamily="18" charset="-128"/>
              </a:rPr>
              <a:t>ネットワークの充実により、日本と世界をつなぐ一大ハブ拠点を</a:t>
            </a:r>
            <a:r>
              <a:rPr kumimoji="1" lang="ja-JP" altLang="en-US" sz="1200" dirty="0" smtClean="0">
                <a:latin typeface="UD デジタル 教科書体 NK-R" panose="02020400000000000000" pitchFamily="18" charset="-128"/>
                <a:ea typeface="UD デジタル 教科書体 NK-R" panose="02020400000000000000" pitchFamily="18" charset="-128"/>
              </a:rPr>
              <a:t>形成。</a:t>
            </a:r>
            <a:endParaRPr kumimoji="1" lang="en-US" altLang="ja-JP"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endParaRPr>
          </a:p>
          <a:p>
            <a:pPr marL="174625" marR="0" lvl="0" indent="-174625" algn="l" defTabSz="457200" rtl="0" eaLnBrk="1" fontAlgn="auto" latinLnBrk="0" hangingPunct="1">
              <a:spcBef>
                <a:spcPts val="0"/>
              </a:spcBef>
              <a:spcAft>
                <a:spcPts val="0"/>
              </a:spcAft>
              <a:buClrTx/>
              <a:buSzTx/>
              <a:buFontTx/>
              <a:buNone/>
              <a:tabLst/>
              <a:defRPr/>
            </a:pPr>
            <a:endParaRPr kumimoji="1" lang="en-US" altLang="ja-JP" sz="12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spcBef>
                <a:spcPts val="0"/>
              </a:spcBef>
              <a:spcAft>
                <a:spcPts val="0"/>
              </a:spcAft>
              <a:buClrTx/>
              <a:buSzTx/>
              <a:buFontTx/>
              <a:buNone/>
              <a:tabLst/>
              <a:defRPr/>
            </a:pPr>
            <a:r>
              <a:rPr kumimoji="1" lang="ja-JP" altLang="en-US"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a:t>
            </a:r>
            <a:r>
              <a:rPr kumimoji="1" lang="ja-JP" altLang="en-US" sz="1400" b="1" i="0" u="sng" strike="noStrike" kern="1200" cap="none" spc="-100" normalizeH="0" noProof="0" dirty="0" smtClean="0">
                <a:ln>
                  <a:noFill/>
                </a:ln>
                <a:effectLst/>
                <a:uLnTx/>
                <a:uFillTx/>
                <a:latin typeface="Meiryo UI" panose="020B0604030504040204" pitchFamily="50" charset="-128"/>
                <a:ea typeface="Meiryo UI" panose="020B0604030504040204" pitchFamily="50" charset="-128"/>
              </a:rPr>
              <a:t>日常</a:t>
            </a:r>
            <a:r>
              <a:rPr kumimoji="1" lang="ja-JP" altLang="en-US" sz="1400" b="1" i="0" u="sng" strike="noStrike" kern="1200" cap="none" spc="-100" normalizeH="0" noProof="0" dirty="0">
                <a:ln>
                  <a:noFill/>
                </a:ln>
                <a:effectLst/>
                <a:uLnTx/>
                <a:uFillTx/>
                <a:latin typeface="Meiryo UI" panose="020B0604030504040204" pitchFamily="50" charset="-128"/>
                <a:ea typeface="Meiryo UI" panose="020B0604030504040204" pitchFamily="50" charset="-128"/>
              </a:rPr>
              <a:t>の中でイノベーションを生み出す</a:t>
            </a:r>
            <a:r>
              <a:rPr kumimoji="1" lang="ja-JP" altLang="en-US" sz="1400" b="1" i="0" u="sng" strike="noStrike" kern="1200" cap="none" spc="-100" normalizeH="0" noProof="0" dirty="0" smtClean="0">
                <a:ln>
                  <a:noFill/>
                </a:ln>
                <a:effectLst/>
                <a:uLnTx/>
                <a:uFillTx/>
                <a:latin typeface="Meiryo UI" panose="020B0604030504040204" pitchFamily="50" charset="-128"/>
                <a:ea typeface="Meiryo UI" panose="020B0604030504040204" pitchFamily="50" charset="-128"/>
              </a:rPr>
              <a:t>リビングラボの形成</a:t>
            </a:r>
            <a:endParaRPr kumimoji="1" lang="en-US" altLang="ja-JP" sz="1400" b="1" i="0" u="sng" strike="noStrike" kern="1200" cap="none" spc="-100" normalizeH="0" noProof="0" dirty="0" smtClean="0">
              <a:ln>
                <a:noFill/>
              </a:ln>
              <a:effectLst/>
              <a:uLnTx/>
              <a:uFillTx/>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spcBef>
                <a:spcPts val="0"/>
              </a:spcBef>
              <a:spcAft>
                <a:spcPts val="0"/>
              </a:spcAft>
              <a:buClrTx/>
              <a:buSzTx/>
              <a:buFontTx/>
              <a:buNone/>
              <a:tabLst/>
              <a:defRPr/>
            </a:pPr>
            <a:r>
              <a:rPr kumimoji="1" lang="ja-JP" altLang="en-US" sz="1200" b="0" i="0" u="none"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　</a:t>
            </a:r>
            <a:r>
              <a:rPr kumimoji="1"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個人</a:t>
            </a:r>
            <a:r>
              <a:rPr kumimoji="1" lang="ja-JP" altLang="en-US" sz="1200" b="0" i="0" u="none" strike="noStrike" kern="1200" cap="none" normalizeH="0" noProof="0" dirty="0">
                <a:ln>
                  <a:noFill/>
                </a:ln>
                <a:effectLst/>
                <a:uLnTx/>
                <a:uFillTx/>
                <a:latin typeface="UD デジタル 教科書体 NK-R" panose="02020400000000000000" pitchFamily="18" charset="-128"/>
                <a:ea typeface="UD デジタル 教科書体 NK-R" panose="02020400000000000000" pitchFamily="18" charset="-128"/>
              </a:rPr>
              <a:t>情報等のセキュリティが確保されたデータ利活用</a:t>
            </a:r>
            <a:r>
              <a:rPr kumimoji="1" lang="ja-JP" altLang="en-US"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基盤のもと、</a:t>
            </a:r>
            <a:r>
              <a:rPr kumimoji="1" lang="ja-JP" altLang="en-US" sz="1200" b="0" i="0"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人々の生活や多くの人が集う都市空間の中で　　</a:t>
            </a:r>
            <a:r>
              <a:rPr kumimoji="1" lang="ja-JP" altLang="en-US"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社会</a:t>
            </a:r>
            <a:r>
              <a:rPr kumimoji="1" lang="ja-JP" altLang="en-US" sz="1200" b="0" i="0" u="none" strike="noStrike" kern="1200" cap="none" normalizeH="0" noProof="0" dirty="0">
                <a:ln>
                  <a:noFill/>
                </a:ln>
                <a:effectLst/>
                <a:uLnTx/>
                <a:uFillTx/>
                <a:latin typeface="UD デジタル 教科書体 NK-R" panose="02020400000000000000" pitchFamily="18" charset="-128"/>
                <a:ea typeface="UD デジタル 教科書体 NK-R" panose="02020400000000000000" pitchFamily="18" charset="-128"/>
              </a:rPr>
              <a:t>実験を行ったり、ユーザーや市民の参加・共創により</a:t>
            </a:r>
            <a:r>
              <a:rPr kumimoji="1" lang="ja-JP" altLang="en-US"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、人手不足の解消や持続的</a:t>
            </a:r>
            <a:r>
              <a:rPr kumimoji="1" lang="ja-JP" altLang="en-US" sz="1200" b="0" i="0" u="none" strike="noStrike" kern="1200" cap="none" normalizeH="0" noProof="0" dirty="0">
                <a:ln>
                  <a:noFill/>
                </a:ln>
                <a:effectLst/>
                <a:uLnTx/>
                <a:uFillTx/>
                <a:latin typeface="UD デジタル 教科書体 NK-R" panose="02020400000000000000" pitchFamily="18" charset="-128"/>
                <a:ea typeface="UD デジタル 教科書体 NK-R" panose="02020400000000000000" pitchFamily="18" charset="-128"/>
              </a:rPr>
              <a:t>な</a:t>
            </a:r>
            <a:r>
              <a:rPr kumimoji="1" lang="ja-JP" altLang="en-US"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成長、社会</a:t>
            </a:r>
            <a:r>
              <a:rPr kumimoji="1" lang="ja-JP" altLang="en-US" sz="1200" b="0" i="0" u="none" strike="noStrike" kern="1200" cap="none" normalizeH="0" noProof="0" dirty="0">
                <a:ln>
                  <a:noFill/>
                </a:ln>
                <a:effectLst/>
                <a:uLnTx/>
                <a:uFillTx/>
                <a:latin typeface="UD デジタル 教科書体 NK-R" panose="02020400000000000000" pitchFamily="18" charset="-128"/>
                <a:ea typeface="UD デジタル 教科書体 NK-R" panose="02020400000000000000" pitchFamily="18" charset="-128"/>
              </a:rPr>
              <a:t>課題の解決につながるイノベーションを生み出す基盤（リビングラボ）を</a:t>
            </a:r>
            <a:r>
              <a:rPr kumimoji="1" lang="ja-JP" altLang="en-US"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形成。</a:t>
            </a:r>
            <a:endParaRPr kumimoji="1" lang="en-US" altLang="ja-JP"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endParaRPr>
          </a:p>
          <a:p>
            <a:pPr marL="174625" marR="0" lvl="0" indent="-174625" algn="l" defTabSz="457200" rtl="0" eaLnBrk="1" fontAlgn="auto" latinLnBrk="0" hangingPunct="1">
              <a:spcBef>
                <a:spcPts val="0"/>
              </a:spcBef>
              <a:spcAft>
                <a:spcPts val="0"/>
              </a:spcAft>
              <a:buClrTx/>
              <a:buSzTx/>
              <a:buFontTx/>
              <a:buNone/>
              <a:tabLst/>
              <a:defRPr/>
            </a:pPr>
            <a:endParaRPr kumimoji="1" lang="en-US" altLang="ja-JP" sz="12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spcBef>
                <a:spcPts val="0"/>
              </a:spcBef>
              <a:spcAft>
                <a:spcPts val="0"/>
              </a:spcAft>
              <a:buClrTx/>
              <a:buSzTx/>
              <a:buFontTx/>
              <a:buNone/>
              <a:tabLst/>
              <a:defRPr/>
            </a:pPr>
            <a:r>
              <a:rPr kumimoji="1" lang="ja-JP" altLang="en-US"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☝サイバーとフィジカルの両</a:t>
            </a:r>
            <a:r>
              <a:rPr kumimoji="1" lang="ja-JP" altLang="en-US" sz="1400" b="1" i="0" u="sng" strike="noStrike" kern="1200" cap="none" normalizeH="0" baseline="0" noProof="0" dirty="0">
                <a:ln>
                  <a:noFill/>
                </a:ln>
                <a:effectLst/>
                <a:uLnTx/>
                <a:uFillTx/>
                <a:latin typeface="Meiryo UI" panose="020B0604030504040204" pitchFamily="50" charset="-128"/>
                <a:ea typeface="Meiryo UI" panose="020B0604030504040204" pitchFamily="50" charset="-128"/>
              </a:rPr>
              <a:t>空間</a:t>
            </a:r>
            <a:r>
              <a:rPr kumimoji="1" lang="ja-JP" altLang="en-US"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において世界とつながるハブ機能の形成</a:t>
            </a:r>
            <a:endParaRPr kumimoji="1" lang="en-US" altLang="ja-JP" sz="1400" b="1" i="0" u="sng" strike="noStrike" kern="1200" cap="none" normalizeH="0" baseline="0" noProof="0" dirty="0">
              <a:ln>
                <a:noFill/>
              </a:ln>
              <a:effectLst/>
              <a:uLnTx/>
              <a:uFillTx/>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spcBef>
                <a:spcPts val="0"/>
              </a:spcBef>
              <a:spcAft>
                <a:spcPts val="0"/>
              </a:spcAft>
              <a:buClrTx/>
              <a:buSzTx/>
              <a:buFontTx/>
              <a:buNone/>
              <a:tabLst/>
              <a:defRPr/>
            </a:pPr>
            <a:r>
              <a:rPr kumimoji="1" lang="ja-JP" altLang="en-US" sz="1200" b="0" i="0" u="none" strike="noStrike" kern="1200" cap="none" normalizeH="0" baseline="0" noProof="0" dirty="0">
                <a:ln>
                  <a:noFill/>
                </a:ln>
                <a:effectLst/>
                <a:uLnTx/>
                <a:uFillTx/>
                <a:latin typeface="Meiryo UI" panose="020B0604030504040204" pitchFamily="50" charset="-128"/>
                <a:ea typeface="Meiryo UI" panose="020B0604030504040204" pitchFamily="50" charset="-128"/>
              </a:rPr>
              <a:t>　</a:t>
            </a:r>
            <a:r>
              <a:rPr kumimoji="1"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実社会だけでなく、サイバー空間で</a:t>
            </a:r>
            <a:r>
              <a:rPr kumimoji="1" lang="ja-JP" altLang="en-US" sz="1200" b="0" i="0" u="none" strike="noStrike" kern="1200" cap="none" normalizeH="0" noProof="0" dirty="0">
                <a:ln>
                  <a:noFill/>
                </a:ln>
                <a:effectLst/>
                <a:uLnTx/>
                <a:uFillTx/>
                <a:latin typeface="UD デジタル 教科書体 NK-R" panose="02020400000000000000" pitchFamily="18" charset="-128"/>
                <a:ea typeface="UD デジタル 教科書体 NK-R" panose="02020400000000000000" pitchFamily="18" charset="-128"/>
              </a:rPr>
              <a:t>世界</a:t>
            </a:r>
            <a:r>
              <a:rPr kumimoji="1" lang="ja-JP" altLang="en-US"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とつながり、世界中</a:t>
            </a:r>
            <a:r>
              <a:rPr kumimoji="1" lang="ja-JP" altLang="en-US" sz="1200" b="0" i="0" u="none" strike="noStrike" kern="1200" cap="none" normalizeH="0" noProof="0" dirty="0">
                <a:ln>
                  <a:noFill/>
                </a:ln>
                <a:effectLst/>
                <a:uLnTx/>
                <a:uFillTx/>
                <a:latin typeface="UD デジタル 教科書体 NK-R" panose="02020400000000000000" pitchFamily="18" charset="-128"/>
                <a:ea typeface="UD デジタル 教科書体 NK-R" panose="02020400000000000000" pitchFamily="18" charset="-128"/>
              </a:rPr>
              <a:t>の多くの人材が日々大阪</a:t>
            </a:r>
            <a:r>
              <a:rPr kumimoji="1" lang="ja-JP" altLang="en-US"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を行き来するハブ機能を形成し、新たな世界的ビジネスを創出。</a:t>
            </a:r>
            <a:endParaRPr kumimoji="1" lang="ja-JP" altLang="en-US" sz="1200" b="0" i="0" u="none" strike="noStrike" kern="1200" cap="none" normalizeH="0" noProof="0" dirty="0">
              <a:ln>
                <a:noFill/>
              </a:ln>
              <a:effectLst/>
              <a:uLnTx/>
              <a:uFillTx/>
              <a:latin typeface="UD デジタル 教科書体 NK-R" panose="02020400000000000000" pitchFamily="18" charset="-128"/>
              <a:ea typeface="UD デジタル 教科書体 NK-R" panose="02020400000000000000" pitchFamily="18" charset="-128"/>
            </a:endParaRPr>
          </a:p>
        </p:txBody>
      </p:sp>
      <p:sp>
        <p:nvSpPr>
          <p:cNvPr id="29" name="角丸四角形 28"/>
          <p:cNvSpPr/>
          <p:nvPr/>
        </p:nvSpPr>
        <p:spPr>
          <a:xfrm>
            <a:off x="94786" y="1901684"/>
            <a:ext cx="4360074" cy="2334621"/>
          </a:xfrm>
          <a:prstGeom prst="roundRect">
            <a:avLst>
              <a:gd name="adj" fmla="val 558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テキスト ボックス 15"/>
          <p:cNvSpPr txBox="1"/>
          <p:nvPr/>
        </p:nvSpPr>
        <p:spPr>
          <a:xfrm>
            <a:off x="107741" y="2051091"/>
            <a:ext cx="4347119" cy="2185214"/>
          </a:xfrm>
          <a:prstGeom prst="rect">
            <a:avLst/>
          </a:prstGeom>
          <a:noFill/>
        </p:spPr>
        <p:txBody>
          <a:bodyPr wrap="square" rtlCol="0">
            <a:spAutoFit/>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☝大阪を彩る観光</a:t>
            </a:r>
            <a:r>
              <a:rPr kumimoji="1" lang="ja-JP" altLang="en-US" sz="1400" b="1" i="0" u="sng" strike="noStrike" kern="1200" cap="none" normalizeH="0" baseline="0" noProof="0" dirty="0">
                <a:ln>
                  <a:noFill/>
                </a:ln>
                <a:effectLst/>
                <a:uLnTx/>
                <a:uFillTx/>
                <a:latin typeface="Meiryo UI" panose="020B0604030504040204" pitchFamily="50" charset="-128"/>
                <a:ea typeface="Meiryo UI" panose="020B0604030504040204" pitchFamily="50" charset="-128"/>
              </a:rPr>
              <a:t>・文化・食の魅力を体験、体感できる世界的</a:t>
            </a:r>
            <a:r>
              <a:rPr kumimoji="1" lang="ja-JP" altLang="en-US"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なアミューズメント</a:t>
            </a:r>
            <a:r>
              <a:rPr kumimoji="1" lang="ja-JP" altLang="en-US" sz="1400" b="1" i="0" u="sng" strike="noStrike" kern="1200" cap="none" normalizeH="0" baseline="0" noProof="0" dirty="0">
                <a:ln>
                  <a:noFill/>
                </a:ln>
                <a:effectLst/>
                <a:uLnTx/>
                <a:uFillTx/>
                <a:latin typeface="Meiryo UI" panose="020B0604030504040204" pitchFamily="50" charset="-128"/>
                <a:ea typeface="Meiryo UI" panose="020B0604030504040204" pitchFamily="50" charset="-128"/>
              </a:rPr>
              <a:t>・文化の</a:t>
            </a:r>
            <a:r>
              <a:rPr kumimoji="1" lang="ja-JP" altLang="en-US"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創造</a:t>
            </a:r>
            <a:endParaRPr kumimoji="1" lang="en-US" altLang="ja-JP"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　</a:t>
            </a:r>
            <a:r>
              <a:rPr kumimoji="1" lang="ja-JP" altLang="en-US" sz="1200" b="0" i="0" u="none" strike="noStrike" kern="1200" cap="none"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➢世界中から芸術家や文化人、クリエイターなどが、</a:t>
            </a:r>
            <a:r>
              <a:rPr kumimoji="1"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サイバー空間（仮想空間）・フィジカル空間（実社会）の両空間</a:t>
            </a:r>
            <a:r>
              <a:rPr kumimoji="1" lang="ja-JP" altLang="en-US" sz="1200" b="0" i="0" u="none" strike="noStrike" kern="1200" cap="none"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に集うとともに、歴史的資産や多様な文化・芸能、</a:t>
            </a:r>
            <a:r>
              <a:rPr kumimoji="1"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豊かな</a:t>
            </a:r>
            <a:r>
              <a:rPr kumimoji="1" lang="ja-JP" altLang="en-US" sz="1200" b="0" i="0" u="none" strike="noStrike" kern="1200" cap="none"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食文化などを活かし</a:t>
            </a:r>
            <a:r>
              <a:rPr kumimoji="1"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 世界</a:t>
            </a:r>
            <a:r>
              <a:rPr kumimoji="1" lang="ja-JP" altLang="en-US" sz="1200" b="0" i="0" u="none" strike="noStrike" kern="1200" cap="none"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に向けた新たな文化等を</a:t>
            </a:r>
            <a:r>
              <a:rPr kumimoji="1"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創造。</a:t>
            </a:r>
            <a:endParaRPr kumimoji="1" lang="ja-JP" altLang="en-US" sz="1200" b="0" i="0" u="none" strike="noStrike" kern="1200" cap="none"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　</a:t>
            </a:r>
            <a:r>
              <a:rPr kumimoji="1"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200" b="0" i="0"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国際的なエンターテインメント拠点を形成するとともに、</a:t>
            </a:r>
            <a:r>
              <a:rPr kumimoji="1"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世界中</a:t>
            </a:r>
            <a:r>
              <a:rPr kumimoji="1" lang="ja-JP" altLang="en-US" sz="1200" b="0" i="0" u="none" strike="noStrike" kern="1200" cap="none"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の人たちに、フィジカル空間だけでなく</a:t>
            </a:r>
            <a:r>
              <a:rPr kumimoji="1"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、サイバー空間</a:t>
            </a:r>
            <a:r>
              <a:rPr kumimoji="1" lang="en-US" altLang="ja-JP"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a:t>
            </a:r>
            <a:r>
              <a:rPr kumimoji="1" lang="en-US" altLang="ja-JP" sz="1200" dirty="0" smtClean="0">
                <a:latin typeface="UD デジタル 教科書体 NK-R" panose="02020400000000000000" pitchFamily="18" charset="-128"/>
                <a:ea typeface="UD デジタル 教科書体 NK-R" panose="02020400000000000000" pitchFamily="18" charset="-128"/>
              </a:rPr>
              <a:t>X</a:t>
            </a:r>
            <a:r>
              <a:rPr kumimoji="1" lang="en-US" altLang="ja-JP"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R</a:t>
            </a:r>
            <a:r>
              <a:rPr kumimoji="1"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技術の活用等</a:t>
            </a:r>
            <a:r>
              <a:rPr kumimoji="1" lang="en-US" altLang="ja-JP"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に</a:t>
            </a:r>
            <a:r>
              <a:rPr kumimoji="1" lang="ja-JP" altLang="en-US" sz="1200" b="0" i="0" u="none" strike="noStrike" kern="1200" cap="none"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おいても</a:t>
            </a:r>
            <a:r>
              <a:rPr kumimoji="1"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、いつ</a:t>
            </a:r>
            <a:r>
              <a:rPr kumimoji="1" lang="ja-JP" altLang="en-US" sz="1200" b="0" i="0" u="none" strike="noStrike" kern="1200" cap="none"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でも大阪の楽しさ</a:t>
            </a:r>
            <a:r>
              <a:rPr kumimoji="1"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や魅力</a:t>
            </a:r>
            <a:r>
              <a:rPr kumimoji="1" lang="ja-JP" altLang="en-US" sz="1200" b="0" i="0" u="none" strike="noStrike" kern="1200" cap="none"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に触れることが</a:t>
            </a:r>
            <a:r>
              <a:rPr kumimoji="1"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できるワクワク</a:t>
            </a:r>
            <a:r>
              <a:rPr kumimoji="1" lang="ja-JP" altLang="en-US" sz="1200" b="0" i="0" u="none" strike="noStrike" kern="1200" cap="none"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する体験</a:t>
            </a:r>
            <a:r>
              <a:rPr kumimoji="1"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を提供</a:t>
            </a:r>
            <a:r>
              <a:rPr kumimoji="1" lang="ja-JP" altLang="en-US" sz="1200" dirty="0" err="1" smtClean="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両空間で集積された観光データ等を活用し、新たなビジネスを</a:t>
            </a:r>
            <a:r>
              <a:rPr kumimoji="1" lang="ja-JP" altLang="en-US" sz="1200" dirty="0" smtClean="0">
                <a:latin typeface="UD デジタル 教科書体 NK-R" panose="02020400000000000000" pitchFamily="18" charset="-128"/>
                <a:ea typeface="UD デジタル 教科書体 NK-R" panose="02020400000000000000" pitchFamily="18" charset="-128"/>
              </a:rPr>
              <a:t>創造。</a:t>
            </a:r>
            <a:endParaRPr kumimoji="1" lang="en-US" altLang="ja-JP"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endParaRPr>
          </a:p>
        </p:txBody>
      </p:sp>
      <p:sp>
        <p:nvSpPr>
          <p:cNvPr id="15" name="角丸四角形 14"/>
          <p:cNvSpPr/>
          <p:nvPr/>
        </p:nvSpPr>
        <p:spPr>
          <a:xfrm>
            <a:off x="125472" y="968191"/>
            <a:ext cx="8687224" cy="712141"/>
          </a:xfrm>
          <a:prstGeom prst="roundRect">
            <a:avLst>
              <a:gd name="adj" fmla="val 751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テキスト ボックス 16"/>
          <p:cNvSpPr txBox="1"/>
          <p:nvPr/>
        </p:nvSpPr>
        <p:spPr>
          <a:xfrm>
            <a:off x="80682" y="941605"/>
            <a:ext cx="560730" cy="273606"/>
          </a:xfrm>
          <a:prstGeom prst="rect">
            <a:avLst/>
          </a:prstGeom>
          <a:solidFill>
            <a:srgbClr val="002060"/>
          </a:solidFill>
          <a:ln>
            <a:noFill/>
          </a:ln>
        </p:spPr>
        <p:txBody>
          <a:bodyPr wrap="square" lIns="36000" tIns="28800" rIns="36000" bIns="288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環境</a:t>
            </a:r>
          </a:p>
        </p:txBody>
      </p:sp>
      <p:sp>
        <p:nvSpPr>
          <p:cNvPr id="18" name="テキスト ボックス 17"/>
          <p:cNvSpPr txBox="1"/>
          <p:nvPr/>
        </p:nvSpPr>
        <p:spPr>
          <a:xfrm>
            <a:off x="618564" y="1007552"/>
            <a:ext cx="7930061" cy="6771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1" i="0" u="sng" strike="noStrike" kern="1200" cap="none" normalizeH="0" noProof="0" dirty="0" smtClean="0">
                <a:ln>
                  <a:noFill/>
                </a:ln>
                <a:solidFill>
                  <a:prstClr val="black"/>
                </a:solidFill>
                <a:effectLst/>
                <a:uLnTx/>
                <a:uFillTx/>
                <a:latin typeface="Meiryo UI" panose="020B0604030504040204" pitchFamily="50" charset="-128"/>
                <a:ea typeface="Meiryo UI" panose="020B0604030504040204" pitchFamily="50" charset="-128"/>
              </a:rPr>
              <a:t>持続的な成長に向けた環境負荷ゼロの実現</a:t>
            </a:r>
            <a:endParaRPr kumimoji="1" lang="en-US" altLang="ja-JP" sz="1400" b="1" i="0" u="sng" strike="noStrike" kern="1200" cap="none" normalizeH="0" noProof="0" dirty="0">
              <a:ln>
                <a:noFill/>
              </a:ln>
              <a:solidFill>
                <a:prstClr val="black"/>
              </a:solidFill>
              <a:effectLst/>
              <a:uLnTx/>
              <a:uFillTx/>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➢新エネルギー産業のポテンシャルを活かし、「ＣＯ</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２</a:t>
            </a:r>
            <a:r>
              <a:rPr kumimoji="1"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排出実質ゼロ」を実現。</a:t>
            </a:r>
            <a:endParaRPr kumimoji="1" lang="en-US" altLang="ja-JP"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a:t>
            </a:r>
            <a:r>
              <a:rPr kumimoji="1"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海洋プラスチックごみによる</a:t>
            </a:r>
            <a:r>
              <a:rPr kumimoji="1"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追加的な</a:t>
            </a:r>
            <a:r>
              <a:rPr kumimoji="1"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汚染</a:t>
            </a:r>
            <a:r>
              <a:rPr kumimoji="1"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をゼロ</a:t>
            </a:r>
            <a:r>
              <a:rPr kumimoji="1"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に</a:t>
            </a:r>
            <a:r>
              <a:rPr kumimoji="1"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まで削減する</a:t>
            </a:r>
            <a:r>
              <a:rPr kumimoji="1"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こと</a:t>
            </a:r>
            <a:r>
              <a:rPr kumimoji="1"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を</a:t>
            </a:r>
            <a:r>
              <a:rPr kumimoji="1" lang="ja-JP" altLang="en-US" sz="1200" dirty="0" err="1" smtClean="0">
                <a:solidFill>
                  <a:prstClr val="black"/>
                </a:solidFill>
                <a:latin typeface="UD デジタル 教科書体 NK-R" panose="02020400000000000000" pitchFamily="18" charset="-128"/>
                <a:ea typeface="UD デジタル 教科書体 NK-R" panose="02020400000000000000" pitchFamily="18" charset="-128"/>
              </a:rPr>
              <a:t>め</a:t>
            </a:r>
            <a:r>
              <a:rPr kumimoji="1" lang="ja-JP" altLang="en-US" sz="1200" dirty="0" err="1">
                <a:solidFill>
                  <a:prstClr val="black"/>
                </a:solidFill>
                <a:latin typeface="UD デジタル 教科書体 NK-R" panose="02020400000000000000" pitchFamily="18" charset="-128"/>
                <a:ea typeface="UD デジタル 教科書体 NK-R" panose="02020400000000000000" pitchFamily="18" charset="-128"/>
              </a:rPr>
              <a:t>ざ</a:t>
            </a:r>
            <a:r>
              <a:rPr kumimoji="1"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す「</a:t>
            </a:r>
            <a:r>
              <a:rPr kumimoji="1"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大阪ブルー・オーシャン・ビジョン</a:t>
            </a:r>
            <a:r>
              <a:rPr kumimoji="1"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」を実現。</a:t>
            </a:r>
            <a:endParaRPr kumimoji="1" lang="en-US" altLang="ja-JP"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9" name="テキスト ボックス 18"/>
          <p:cNvSpPr txBox="1"/>
          <p:nvPr/>
        </p:nvSpPr>
        <p:spPr>
          <a:xfrm>
            <a:off x="80682" y="1777485"/>
            <a:ext cx="850025" cy="273606"/>
          </a:xfrm>
          <a:prstGeom prst="rect">
            <a:avLst/>
          </a:prstGeom>
          <a:solidFill>
            <a:srgbClr val="002060"/>
          </a:solidFill>
          <a:ln>
            <a:noFill/>
          </a:ln>
        </p:spPr>
        <p:txBody>
          <a:bodyPr wrap="square" lIns="36000" tIns="28800" rIns="36000" bIns="288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都市魅力</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6" name="テキスト ボックス 25"/>
          <p:cNvSpPr txBox="1"/>
          <p:nvPr/>
        </p:nvSpPr>
        <p:spPr>
          <a:xfrm>
            <a:off x="4572000" y="1743770"/>
            <a:ext cx="923107" cy="273606"/>
          </a:xfrm>
          <a:prstGeom prst="rect">
            <a:avLst/>
          </a:prstGeom>
          <a:solidFill>
            <a:srgbClr val="002060"/>
          </a:solidFill>
          <a:ln>
            <a:noFill/>
          </a:ln>
        </p:spPr>
        <p:txBody>
          <a:bodyPr wrap="square" lIns="36000" tIns="28800" rIns="36000" bIns="288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都市基盤</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6" name="図 5"/>
          <p:cNvPicPr>
            <a:picLocks noChangeAspect="1"/>
          </p:cNvPicPr>
          <p:nvPr/>
        </p:nvPicPr>
        <p:blipFill>
          <a:blip r:embed="rId2"/>
          <a:stretch>
            <a:fillRect/>
          </a:stretch>
        </p:blipFill>
        <p:spPr>
          <a:xfrm>
            <a:off x="8504086" y="465685"/>
            <a:ext cx="617220" cy="624840"/>
          </a:xfrm>
          <a:prstGeom prst="rect">
            <a:avLst/>
          </a:prstGeom>
        </p:spPr>
      </p:pic>
      <p:sp>
        <p:nvSpPr>
          <p:cNvPr id="31" name="角丸四角形 30"/>
          <p:cNvSpPr/>
          <p:nvPr/>
        </p:nvSpPr>
        <p:spPr>
          <a:xfrm>
            <a:off x="127746" y="475059"/>
            <a:ext cx="5600701" cy="434112"/>
          </a:xfrm>
          <a:prstGeom prst="roundRect">
            <a:avLst>
              <a:gd name="adj" fmla="val 2961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 name="正方形/長方形 31"/>
          <p:cNvSpPr/>
          <p:nvPr/>
        </p:nvSpPr>
        <p:spPr>
          <a:xfrm>
            <a:off x="125472" y="547425"/>
            <a:ext cx="5499848" cy="338554"/>
          </a:xfrm>
          <a:prstGeom prst="rect">
            <a:avLst/>
          </a:prstGeom>
        </p:spPr>
        <p:txBody>
          <a:bodyPr wrap="square">
            <a:spAutoFit/>
          </a:bodyPr>
          <a:lstStyle/>
          <a:p>
            <a:pPr lvl="0" algn="ctr">
              <a:defRPr/>
            </a:pPr>
            <a:r>
              <a:rPr kumimoji="1" lang="ja-JP" altLang="en-US" sz="1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rPr>
              <a:t>多様なチャレンジによる成長（</a:t>
            </a:r>
            <a:r>
              <a:rPr kumimoji="1"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Diverse Innovation</a:t>
            </a:r>
            <a:r>
              <a:rPr kumimoji="1" lang="ja-JP" altLang="en-US" sz="1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rPr>
              <a:t>）</a:t>
            </a:r>
            <a:r>
              <a:rPr kumimoji="1" lang="en-US" altLang="ja-JP" sz="1600" b="1" noProof="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a:t>
            </a:r>
            <a:r>
              <a:rPr kumimoji="1" lang="en-US" altLang="ja-JP" sz="1600" b="1" dirty="0" smtClean="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a:t>
            </a:r>
            <a:endParaRPr kumimoji="0" lang="ja-JP" alt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endParaRPr>
          </a:p>
        </p:txBody>
      </p:sp>
      <p:pic>
        <p:nvPicPr>
          <p:cNvPr id="20" name="図 19"/>
          <p:cNvPicPr>
            <a:picLocks noChangeAspect="1"/>
          </p:cNvPicPr>
          <p:nvPr/>
        </p:nvPicPr>
        <p:blipFill>
          <a:blip r:embed="rId3"/>
          <a:stretch>
            <a:fillRect/>
          </a:stretch>
        </p:blipFill>
        <p:spPr>
          <a:xfrm>
            <a:off x="543761" y="4359746"/>
            <a:ext cx="3129621" cy="2305321"/>
          </a:xfrm>
          <a:prstGeom prst="rect">
            <a:avLst/>
          </a:prstGeom>
        </p:spPr>
      </p:pic>
      <p:sp>
        <p:nvSpPr>
          <p:cNvPr id="22" name="正方形/長方形 21"/>
          <p:cNvSpPr/>
          <p:nvPr/>
        </p:nvSpPr>
        <p:spPr>
          <a:xfrm>
            <a:off x="101482" y="6576031"/>
            <a:ext cx="7853798" cy="261610"/>
          </a:xfrm>
          <a:prstGeom prst="rect">
            <a:avLst/>
          </a:prstGeom>
        </p:spPr>
        <p:txBody>
          <a:bodyPr wrap="square">
            <a:spAutoFit/>
          </a:bodyPr>
          <a:lstStyle/>
          <a:p>
            <a:r>
              <a:rPr lang="en-US" altLang="ja-JP" sz="1100" dirty="0" smtClean="0"/>
              <a:t>※</a:t>
            </a:r>
            <a:r>
              <a:rPr lang="ja-JP" altLang="en-US" sz="1100" dirty="0" smtClean="0"/>
              <a:t>令和２年３月　大阪府・大阪市「万博</a:t>
            </a:r>
            <a:r>
              <a:rPr lang="ja-JP" altLang="en-US" sz="1100" dirty="0"/>
              <a:t>のインパクトを活かした大阪の将来に向けた</a:t>
            </a:r>
            <a:r>
              <a:rPr lang="ja-JP" altLang="en-US" sz="1100" dirty="0" smtClean="0"/>
              <a:t>ビジョン」より抜粋 </a:t>
            </a:r>
            <a:r>
              <a:rPr lang="en-US" altLang="ja-JP" sz="1100" dirty="0" smtClean="0"/>
              <a:t>【4/8】</a:t>
            </a:r>
            <a:endParaRPr lang="ja-JP" altLang="en-US" sz="1100" dirty="0"/>
          </a:p>
        </p:txBody>
      </p:sp>
      <p:sp>
        <p:nvSpPr>
          <p:cNvPr id="23" name="スライド番号プレースホルダー 6"/>
          <p:cNvSpPr txBox="1">
            <a:spLocks/>
          </p:cNvSpPr>
          <p:nvPr/>
        </p:nvSpPr>
        <p:spPr>
          <a:xfrm>
            <a:off x="8098972" y="6612836"/>
            <a:ext cx="1045028" cy="22480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smtClean="0"/>
              <a:t>４</a:t>
            </a:r>
            <a:endParaRPr kumimoji="1" lang="ja-JP" altLang="en-US" dirty="0"/>
          </a:p>
        </p:txBody>
      </p:sp>
      <p:sp>
        <p:nvSpPr>
          <p:cNvPr id="24" name="正方形/長方形 23"/>
          <p:cNvSpPr/>
          <p:nvPr/>
        </p:nvSpPr>
        <p:spPr>
          <a:xfrm>
            <a:off x="101482" y="40761"/>
            <a:ext cx="8745448" cy="369332"/>
          </a:xfrm>
          <a:prstGeom prst="rect">
            <a:avLst/>
          </a:prstGeom>
        </p:spPr>
        <p:txBody>
          <a:bodyPr wrap="square">
            <a:spAutoFit/>
          </a:bodyPr>
          <a:lstStyle/>
          <a:p>
            <a:r>
              <a:rPr lang="ja-JP" altLang="en-US" b="1" u="none" dirty="0" smtClean="0"/>
              <a:t>■　めざすべき取組みの方向性①</a:t>
            </a:r>
            <a:endParaRPr lang="ja-JP" altLang="en-US" b="1" u="none" dirty="0"/>
          </a:p>
        </p:txBody>
      </p:sp>
    </p:spTree>
    <p:extLst>
      <p:ext uri="{BB962C8B-B14F-4D97-AF65-F5344CB8AC3E}">
        <p14:creationId xmlns:p14="http://schemas.microsoft.com/office/powerpoint/2010/main" val="2664194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22"/>
          <p:cNvSpPr/>
          <p:nvPr/>
        </p:nvSpPr>
        <p:spPr>
          <a:xfrm>
            <a:off x="4627006" y="3671821"/>
            <a:ext cx="4344714" cy="2821509"/>
          </a:xfrm>
          <a:prstGeom prst="roundRect">
            <a:avLst>
              <a:gd name="adj" fmla="val 7026"/>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角丸四角形 27"/>
          <p:cNvSpPr/>
          <p:nvPr/>
        </p:nvSpPr>
        <p:spPr>
          <a:xfrm>
            <a:off x="119710" y="1190149"/>
            <a:ext cx="4382444" cy="2438519"/>
          </a:xfrm>
          <a:prstGeom prst="roundRect">
            <a:avLst>
              <a:gd name="adj" fmla="val 7026"/>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 name="テキスト ボックス 23"/>
          <p:cNvSpPr txBox="1"/>
          <p:nvPr/>
        </p:nvSpPr>
        <p:spPr>
          <a:xfrm>
            <a:off x="4699393" y="3877229"/>
            <a:ext cx="4272326" cy="2616101"/>
          </a:xfrm>
          <a:prstGeom prst="rect">
            <a:avLst/>
          </a:prstGeom>
          <a:noFill/>
        </p:spPr>
        <p:txBody>
          <a:bodyPr wrap="square" rtlCol="0">
            <a:spAutoFit/>
          </a:bodyPr>
          <a:lstStyle/>
          <a:p>
            <a:pPr marL="174625" marR="0" lvl="0" indent="-174625" algn="l" defTabSz="457200" rtl="0" eaLnBrk="1" fontAlgn="auto" latinLnBrk="0" hangingPunct="1">
              <a:spcBef>
                <a:spcPts val="0"/>
              </a:spcBef>
              <a:spcAft>
                <a:spcPts val="0"/>
              </a:spcAft>
              <a:buClrTx/>
              <a:buSzTx/>
              <a:buFontTx/>
              <a:buNone/>
              <a:tabLst/>
              <a:defRPr/>
            </a:pPr>
            <a:r>
              <a:rPr kumimoji="1" lang="ja-JP" altLang="en-US"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☝一人ひとりの人権が尊重され、誰もが自己実現</a:t>
            </a:r>
            <a:endParaRPr kumimoji="1" lang="en-US" altLang="ja-JP"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spcBef>
                <a:spcPts val="0"/>
              </a:spcBef>
              <a:spcAft>
                <a:spcPts val="0"/>
              </a:spcAft>
              <a:buClrTx/>
              <a:buSzTx/>
              <a:buFontTx/>
              <a:buNone/>
              <a:tabLst/>
              <a:defRPr/>
            </a:pPr>
            <a:r>
              <a:rPr kumimoji="1" lang="ja-JP" altLang="en-US" sz="1400" b="1" i="0" u="none" strike="noStrike" kern="1200" cap="none" normalizeH="0" baseline="0" noProof="0" dirty="0">
                <a:ln>
                  <a:noFill/>
                </a:ln>
                <a:effectLst/>
                <a:uLnTx/>
                <a:uFillTx/>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 </a:t>
            </a:r>
            <a:r>
              <a:rPr kumimoji="1" lang="ja-JP" altLang="en-US"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を図ることができる社会の実現</a:t>
            </a:r>
            <a:endParaRPr kumimoji="1" lang="en-US" altLang="ja-JP"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endParaRPr>
          </a:p>
          <a:p>
            <a:pPr marL="265113" marR="0" lvl="0" indent="-265113" algn="l" defTabSz="457200" rtl="0" eaLnBrk="1" fontAlgn="auto" latinLnBrk="0" hangingPunct="1">
              <a:spcBef>
                <a:spcPts val="0"/>
              </a:spcBef>
              <a:spcAft>
                <a:spcPts val="0"/>
              </a:spcAft>
              <a:buClrTx/>
              <a:buSzTx/>
              <a:buFontTx/>
              <a:buNone/>
              <a:tabLst/>
              <a:defRPr/>
            </a:pPr>
            <a:r>
              <a:rPr kumimoji="1" lang="ja-JP" altLang="en-US" sz="1200" b="0" i="0" u="none"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　</a:t>
            </a:r>
            <a:r>
              <a:rPr kumimoji="1" lang="ja-JP" altLang="en-US" sz="1200" b="0" i="0" u="none" strike="noStrike" kern="1200" cap="none" normalizeH="0" noProof="0" dirty="0" smtClean="0">
                <a:ln>
                  <a:noFill/>
                </a:ln>
                <a:effectLst/>
                <a:uLnTx/>
                <a:uFillTx/>
                <a:latin typeface="Meiryo UI" panose="020B0604030504040204" pitchFamily="50" charset="-128"/>
                <a:ea typeface="Meiryo UI" panose="020B0604030504040204" pitchFamily="50" charset="-128"/>
              </a:rPr>
              <a:t>  </a:t>
            </a:r>
            <a:r>
              <a:rPr kumimoji="1" lang="ja-JP" altLang="en-US"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➢一人</a:t>
            </a:r>
            <a:r>
              <a:rPr kumimoji="1" lang="ja-JP" altLang="en-US" sz="1200" b="0" i="0" u="none" strike="noStrike" kern="1200" cap="none" normalizeH="0" noProof="0" dirty="0">
                <a:ln>
                  <a:noFill/>
                </a:ln>
                <a:effectLst/>
                <a:uLnTx/>
                <a:uFillTx/>
                <a:latin typeface="UD デジタル 教科書体 NK-R" panose="02020400000000000000" pitchFamily="18" charset="-128"/>
                <a:ea typeface="UD デジタル 教科書体 NK-R" panose="02020400000000000000" pitchFamily="18" charset="-128"/>
              </a:rPr>
              <a:t>ひとりがかけがえのない存在として尊重される差別のない</a:t>
            </a:r>
            <a:r>
              <a:rPr kumimoji="1" lang="ja-JP" altLang="en-US"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社会を実現するとともに、すべての人の多様性が　認められ、誰</a:t>
            </a:r>
            <a:r>
              <a:rPr kumimoji="1" lang="ja-JP" altLang="en-US" sz="1200" b="0" i="0" u="none" strike="noStrike" kern="1200" cap="none" normalizeH="0" noProof="0" dirty="0">
                <a:ln>
                  <a:noFill/>
                </a:ln>
                <a:effectLst/>
                <a:uLnTx/>
                <a:uFillTx/>
                <a:latin typeface="UD デジタル 教科書体 NK-R" panose="02020400000000000000" pitchFamily="18" charset="-128"/>
                <a:ea typeface="UD デジタル 教科書体 NK-R" panose="02020400000000000000" pitchFamily="18" charset="-128"/>
              </a:rPr>
              <a:t>もが個性や能力</a:t>
            </a:r>
            <a:r>
              <a:rPr kumimoji="1" lang="ja-JP" altLang="en-US"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を活かして</a:t>
            </a:r>
            <a:r>
              <a:rPr kumimoji="1" lang="ja-JP" altLang="en-US" sz="1200" b="0" i="0" u="none" strike="noStrike" kern="1200" cap="none" normalizeH="0" noProof="0" dirty="0">
                <a:ln>
                  <a:noFill/>
                </a:ln>
                <a:effectLst/>
                <a:uLnTx/>
                <a:uFillTx/>
                <a:latin typeface="UD デジタル 教科書体 NK-R" panose="02020400000000000000" pitchFamily="18" charset="-128"/>
                <a:ea typeface="UD デジタル 教科書体 NK-R" panose="02020400000000000000" pitchFamily="18" charset="-128"/>
              </a:rPr>
              <a:t>自己実現を図ることの</a:t>
            </a:r>
            <a:r>
              <a:rPr kumimoji="1" lang="ja-JP" altLang="en-US"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できる豊かな社会を実現。</a:t>
            </a:r>
            <a:endParaRPr kumimoji="1" lang="ja-JP" altLang="en-US" sz="1200" b="0" i="0" u="none" strike="noStrike" kern="1200" cap="none" normalizeH="0" noProof="0" dirty="0">
              <a:ln>
                <a:noFill/>
              </a:ln>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457200" rtl="0" eaLnBrk="1" fontAlgn="auto" latinLnBrk="0" hangingPunct="1">
              <a:spcBef>
                <a:spcPts val="0"/>
              </a:spcBef>
              <a:spcAft>
                <a:spcPts val="0"/>
              </a:spcAft>
              <a:buClrTx/>
              <a:buSzTx/>
              <a:buFontTx/>
              <a:buNone/>
              <a:tabLst/>
              <a:defRPr/>
            </a:pPr>
            <a:endParaRPr kumimoji="1" lang="en-US" altLang="ja-JP" sz="12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spcBef>
                <a:spcPts val="0"/>
              </a:spcBef>
              <a:spcAft>
                <a:spcPts val="0"/>
              </a:spcAft>
              <a:buClrTx/>
              <a:buSzTx/>
              <a:buFontTx/>
              <a:buNone/>
              <a:tabLst/>
              <a:defRPr/>
            </a:pPr>
            <a:r>
              <a:rPr kumimoji="1" lang="ja-JP" altLang="en-US"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☝世界</a:t>
            </a:r>
            <a:r>
              <a:rPr kumimoji="1" lang="ja-JP" altLang="en-US" sz="1400" b="1" i="0" u="sng" strike="noStrike" kern="1200" cap="none" normalizeH="0" baseline="0" noProof="0" dirty="0">
                <a:ln>
                  <a:noFill/>
                </a:ln>
                <a:effectLst/>
                <a:uLnTx/>
                <a:uFillTx/>
                <a:latin typeface="Meiryo UI" panose="020B0604030504040204" pitchFamily="50" charset="-128"/>
                <a:ea typeface="Meiryo UI" panose="020B0604030504040204" pitchFamily="50" charset="-128"/>
              </a:rPr>
              <a:t>トップレベル</a:t>
            </a:r>
            <a:r>
              <a:rPr kumimoji="1" lang="ja-JP" altLang="en-US"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のバリアフリー</a:t>
            </a:r>
            <a:r>
              <a:rPr kumimoji="1" lang="ja-JP" altLang="en-US" sz="12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a:t>
            </a:r>
            <a:r>
              <a:rPr kumimoji="1" lang="ja-JP" altLang="en-US" sz="1200" b="1" i="0" u="sng" strike="noStrike" kern="1200" cap="none" normalizeH="0" baseline="0" noProof="0" dirty="0">
                <a:ln>
                  <a:noFill/>
                </a:ln>
                <a:effectLst/>
                <a:uLnTx/>
                <a:uFillTx/>
                <a:latin typeface="Meiryo UI" panose="020B0604030504040204" pitchFamily="50" charset="-128"/>
                <a:ea typeface="Meiryo UI" panose="020B0604030504040204" pitchFamily="50" charset="-128"/>
              </a:rPr>
              <a:t>ハード・ソフト両面）</a:t>
            </a:r>
            <a:r>
              <a:rPr kumimoji="1" lang="ja-JP" altLang="en-US" sz="1400" b="1" i="0" u="sng" strike="noStrike" kern="1200" cap="none" normalizeH="0" baseline="0" noProof="0" dirty="0">
                <a:ln>
                  <a:noFill/>
                </a:ln>
                <a:effectLst/>
                <a:uLnTx/>
                <a:uFillTx/>
                <a:latin typeface="Meiryo UI" panose="020B0604030504040204" pitchFamily="50" charset="-128"/>
                <a:ea typeface="Meiryo UI" panose="020B0604030504040204" pitchFamily="50" charset="-128"/>
              </a:rPr>
              <a:t>を実現</a:t>
            </a:r>
          </a:p>
          <a:p>
            <a:pPr marL="265113" lvl="0" indent="-265113">
              <a:defRPr/>
            </a:pPr>
            <a:r>
              <a:rPr kumimoji="1" lang="ja-JP" altLang="en-US" sz="1200" b="0" i="0" u="none"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➢街中にユニバーサルデザインが浸透するとともに、「心のバリアフリー」</a:t>
            </a:r>
            <a:r>
              <a:rPr kumimoji="1" lang="ja-JP" altLang="en-US" sz="1200" dirty="0" smtClean="0">
                <a:latin typeface="UD デジタル 教科書体 NK-R" panose="02020400000000000000" pitchFamily="18" charset="-128"/>
                <a:ea typeface="UD デジタル 教科書体 NK-R" panose="02020400000000000000" pitchFamily="18" charset="-128"/>
              </a:rPr>
              <a:t>が推進</a:t>
            </a:r>
            <a:r>
              <a:rPr kumimoji="1" lang="ja-JP" altLang="en-US" sz="1200" dirty="0">
                <a:latin typeface="UD デジタル 教科書体 NK-R" panose="02020400000000000000" pitchFamily="18" charset="-128"/>
                <a:ea typeface="UD デジタル 教科書体 NK-R" panose="02020400000000000000" pitchFamily="18" charset="-128"/>
              </a:rPr>
              <a:t>され、障がいの有無、年齢、性別、国籍、人種等にかかわらず、誰もが安心・快適に暮らすことができる世界トップレベルのバリアフリーを</a:t>
            </a:r>
            <a:r>
              <a:rPr kumimoji="1" lang="ja-JP" altLang="en-US" sz="1200" dirty="0" smtClean="0">
                <a:latin typeface="UD デジタル 教科書体 NK-R" panose="02020400000000000000" pitchFamily="18" charset="-128"/>
                <a:ea typeface="UD デジタル 教科書体 NK-R" panose="02020400000000000000" pitchFamily="18" charset="-128"/>
              </a:rPr>
              <a:t>実現。</a:t>
            </a:r>
            <a:endParaRPr kumimoji="1" lang="en-US" altLang="ja-JP"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endParaRPr>
          </a:p>
        </p:txBody>
      </p:sp>
      <p:sp>
        <p:nvSpPr>
          <p:cNvPr id="13" name="テキスト ボックス 12"/>
          <p:cNvSpPr txBox="1"/>
          <p:nvPr/>
        </p:nvSpPr>
        <p:spPr>
          <a:xfrm>
            <a:off x="188245" y="1397287"/>
            <a:ext cx="4179438" cy="2369880"/>
          </a:xfrm>
          <a:prstGeom prst="rect">
            <a:avLst/>
          </a:prstGeom>
          <a:noFill/>
        </p:spPr>
        <p:txBody>
          <a:bodyPr wrap="square" rtlCol="0">
            <a:spAutoFit/>
          </a:bodyPr>
          <a:lstStyle/>
          <a:p>
            <a:pPr marL="174625" marR="0" lvl="0" indent="-174625" algn="l" defTabSz="914400" rtl="0" eaLnBrk="1" fontAlgn="auto" latinLnBrk="0" hangingPunct="1">
              <a:spcBef>
                <a:spcPts val="0"/>
              </a:spcBef>
              <a:spcAft>
                <a:spcPts val="0"/>
              </a:spcAft>
              <a:buClrTx/>
              <a:buSzTx/>
              <a:buFontTx/>
              <a:buNone/>
              <a:tabLst/>
              <a:defRPr/>
            </a:pPr>
            <a:r>
              <a:rPr kumimoji="1" lang="ja-JP" altLang="en-US"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☝誰もがいきいきと活躍できる健康寿命の延伸と</a:t>
            </a:r>
            <a:endParaRPr kumimoji="1" lang="en-US" altLang="ja-JP"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endParaRPr>
          </a:p>
          <a:p>
            <a:pPr marL="174625" marR="0" lvl="0" indent="-174625" algn="l" defTabSz="914400" rtl="0" eaLnBrk="1" fontAlgn="auto" latinLnBrk="0" hangingPunct="1">
              <a:spcBef>
                <a:spcPts val="0"/>
              </a:spcBef>
              <a:spcAft>
                <a:spcPts val="0"/>
              </a:spcAft>
              <a:buClrTx/>
              <a:buSzTx/>
              <a:buFontTx/>
              <a:buNone/>
              <a:tabLst/>
              <a:defRPr/>
            </a:pPr>
            <a:r>
              <a:rPr kumimoji="1" lang="ja-JP" altLang="en-US" sz="1400" b="1" dirty="0">
                <a:latin typeface="Meiryo UI" panose="020B0604030504040204" pitchFamily="50" charset="-128"/>
                <a:ea typeface="Meiryo UI" panose="020B0604030504040204" pitchFamily="50" charset="-128"/>
              </a:rPr>
              <a:t>　</a:t>
            </a:r>
            <a:r>
              <a:rPr kumimoji="1" lang="ja-JP" altLang="en-US"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a:t>
            </a:r>
            <a:r>
              <a:rPr kumimoji="1" lang="en-US" altLang="ja-JP"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10</a:t>
            </a:r>
            <a:r>
              <a:rPr kumimoji="1" lang="ja-JP" altLang="en-US"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歳若返り」の実現</a:t>
            </a:r>
            <a:endParaRPr kumimoji="1" lang="en-US" altLang="ja-JP" sz="1400" b="1" i="0" u="sng" strike="noStrike" kern="1200" cap="none" normalizeH="0" baseline="0" noProof="0" dirty="0">
              <a:ln>
                <a:noFill/>
              </a:ln>
              <a:effectLst/>
              <a:uLnTx/>
              <a:uFillTx/>
              <a:latin typeface="Meiryo UI" panose="020B0604030504040204" pitchFamily="50" charset="-128"/>
              <a:ea typeface="Meiryo UI" panose="020B0604030504040204" pitchFamily="50" charset="-128"/>
            </a:endParaRPr>
          </a:p>
          <a:p>
            <a:pPr marL="265113" lvl="0" indent="-265113" defTabSz="914400">
              <a:defRPr/>
            </a:pPr>
            <a:r>
              <a:rPr kumimoji="1" lang="ja-JP" altLang="en-US" sz="1200" b="0" i="0" u="none" strike="noStrike" kern="1200" cap="none" normalizeH="0" baseline="0" noProof="0" dirty="0">
                <a:ln>
                  <a:noFill/>
                </a:ln>
                <a:effectLst/>
                <a:uLnTx/>
                <a:uFillTx/>
                <a:latin typeface="Meiryo UI" panose="020B0604030504040204" pitchFamily="50" charset="-128"/>
                <a:ea typeface="Meiryo UI" panose="020B0604030504040204" pitchFamily="50"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➢健康・医療・介護の</a:t>
            </a:r>
            <a:r>
              <a:rPr kumimoji="1" lang="ja-JP" altLang="en-US" sz="1200" dirty="0" smtClean="0">
                <a:latin typeface="UD デジタル 教科書体 NK-R" panose="02020400000000000000" pitchFamily="18" charset="-128"/>
                <a:ea typeface="UD デジタル 教科書体 NK-R" panose="02020400000000000000" pitchFamily="18" charset="-128"/>
              </a:rPr>
              <a:t>ビッグデータも活用</a:t>
            </a:r>
            <a:r>
              <a:rPr kumimoji="1" lang="ja-JP" altLang="en-US" sz="1200" dirty="0">
                <a:latin typeface="UD デジタル 教科書体 NK-R" panose="02020400000000000000" pitchFamily="18" charset="-128"/>
                <a:ea typeface="UD デジタル 教科書体 NK-R" panose="02020400000000000000" pitchFamily="18" charset="-128"/>
              </a:rPr>
              <a:t>し、健康づくり・予防、こころの健康を</a:t>
            </a:r>
            <a:r>
              <a:rPr kumimoji="1" lang="ja-JP" altLang="en-US" sz="1200" dirty="0" smtClean="0">
                <a:latin typeface="UD デジタル 教科書体 NK-R" panose="02020400000000000000" pitchFamily="18" charset="-128"/>
                <a:ea typeface="UD デジタル 教科書体 NK-R" panose="02020400000000000000" pitchFamily="18" charset="-128"/>
              </a:rPr>
              <a:t>含めた、医療</a:t>
            </a:r>
            <a:r>
              <a:rPr kumimoji="1" lang="ja-JP" altLang="en-US" sz="1200" dirty="0">
                <a:latin typeface="UD デジタル 教科書体 NK-R" panose="02020400000000000000" pitchFamily="18" charset="-128"/>
                <a:ea typeface="UD デジタル 教科書体 NK-R" panose="02020400000000000000" pitchFamily="18" charset="-128"/>
              </a:rPr>
              <a:t>や介護などの必要なサービスを、一人ひとりの健康状況をもとに日常的</a:t>
            </a:r>
            <a:r>
              <a:rPr kumimoji="1" lang="ja-JP" altLang="en-US" sz="1200" dirty="0" smtClean="0">
                <a:latin typeface="UD デジタル 教科書体 NK-R" panose="02020400000000000000" pitchFamily="18" charset="-128"/>
                <a:ea typeface="UD デジタル 教科書体 NK-R" panose="02020400000000000000" pitchFamily="18" charset="-128"/>
              </a:rPr>
              <a:t>に提供</a:t>
            </a:r>
            <a:r>
              <a:rPr kumimoji="1" lang="ja-JP" altLang="en-US" sz="1200" dirty="0">
                <a:latin typeface="UD デジタル 教科書体 NK-R" panose="02020400000000000000" pitchFamily="18" charset="-128"/>
                <a:ea typeface="UD デジタル 教科書体 NK-R" panose="02020400000000000000" pitchFamily="18" charset="-128"/>
              </a:rPr>
              <a:t>することにより、健康寿命を</a:t>
            </a:r>
            <a:r>
              <a:rPr kumimoji="1" lang="ja-JP" altLang="en-US" sz="1200" dirty="0" smtClean="0">
                <a:latin typeface="UD デジタル 教科書体 NK-R" panose="02020400000000000000" pitchFamily="18" charset="-128"/>
                <a:ea typeface="UD デジタル 教科書体 NK-R" panose="02020400000000000000" pitchFamily="18" charset="-128"/>
              </a:rPr>
              <a:t>延伸。</a:t>
            </a:r>
            <a:endParaRPr kumimoji="1" lang="ja-JP" altLang="en-US" sz="1200" dirty="0">
              <a:latin typeface="UD デジタル 教科書体 NK-R" panose="02020400000000000000" pitchFamily="18" charset="-128"/>
              <a:ea typeface="UD デジタル 教科書体 NK-R" panose="02020400000000000000" pitchFamily="18" charset="-128"/>
            </a:endParaRPr>
          </a:p>
          <a:p>
            <a:pPr marL="265113" lvl="0" indent="-265113" defTabSz="914400">
              <a:defRPr/>
            </a:pPr>
            <a:r>
              <a:rPr kumimoji="1" lang="ja-JP" altLang="en-US" sz="1200" dirty="0" smtClean="0">
                <a:latin typeface="UD デジタル 教科書体 NK-R" panose="02020400000000000000" pitchFamily="18" charset="-128"/>
                <a:ea typeface="UD デジタル 教科書体 NK-R" panose="02020400000000000000" pitchFamily="18"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健康寿命の延伸に加え、大阪の豊かな食や笑いの文化</a:t>
            </a:r>
            <a:r>
              <a:rPr kumimoji="1" lang="ja-JP" altLang="en-US" sz="1200" dirty="0" smtClean="0">
                <a:latin typeface="UD デジタル 教科書体 NK-R" panose="02020400000000000000" pitchFamily="18" charset="-128"/>
                <a:ea typeface="UD デジタル 教科書体 NK-R" panose="02020400000000000000" pitchFamily="18" charset="-128"/>
              </a:rPr>
              <a:t>、　先端</a:t>
            </a:r>
            <a:r>
              <a:rPr kumimoji="1" lang="ja-JP" altLang="en-US" sz="1200" dirty="0">
                <a:latin typeface="UD デジタル 教科書体 NK-R" panose="02020400000000000000" pitchFamily="18" charset="-128"/>
                <a:ea typeface="UD デジタル 教科書体 NK-R" panose="02020400000000000000" pitchFamily="18" charset="-128"/>
              </a:rPr>
              <a:t>技術（再生医療、ロボット等</a:t>
            </a:r>
            <a:r>
              <a:rPr kumimoji="1" lang="ja-JP" altLang="en-US" sz="1200" dirty="0" smtClean="0">
                <a:latin typeface="UD デジタル 教科書体 NK-R" panose="02020400000000000000" pitchFamily="18" charset="-128"/>
                <a:ea typeface="UD デジタル 教科書体 NK-R" panose="02020400000000000000" pitchFamily="18" charset="-128"/>
              </a:rPr>
              <a:t>）を</a:t>
            </a:r>
            <a:r>
              <a:rPr kumimoji="1" lang="ja-JP" altLang="en-US" sz="1200" dirty="0">
                <a:latin typeface="UD デジタル 教科書体 NK-R" panose="02020400000000000000" pitchFamily="18" charset="-128"/>
                <a:ea typeface="UD デジタル 教科書体 NK-R" panose="02020400000000000000" pitchFamily="18" charset="-128"/>
              </a:rPr>
              <a:t>活用した健康づくりや地域での多様な活動につながる取組みを充実することで</a:t>
            </a:r>
            <a:r>
              <a:rPr kumimoji="1" lang="ja-JP" altLang="en-US" sz="1200" dirty="0" smtClean="0">
                <a:latin typeface="UD デジタル 教科書体 NK-R" panose="02020400000000000000" pitchFamily="18" charset="-128"/>
                <a:ea typeface="UD デジタル 教科書体 NK-R" panose="02020400000000000000" pitchFamily="18" charset="-128"/>
              </a:rPr>
              <a:t>、誰</a:t>
            </a:r>
            <a:r>
              <a:rPr kumimoji="1" lang="ja-JP" altLang="en-US" sz="1200" dirty="0">
                <a:latin typeface="UD デジタル 教科書体 NK-R" panose="02020400000000000000" pitchFamily="18" charset="-128"/>
                <a:ea typeface="UD デジタル 教科書体 NK-R" panose="02020400000000000000" pitchFamily="18" charset="-128"/>
              </a:rPr>
              <a:t>もがその健康状態に</a:t>
            </a:r>
            <a:r>
              <a:rPr kumimoji="1" lang="ja-JP" altLang="en-US" sz="1200" dirty="0" smtClean="0">
                <a:latin typeface="UD デジタル 教科書体 NK-R" panose="02020400000000000000" pitchFamily="18" charset="-128"/>
                <a:ea typeface="UD デジタル 教科書体 NK-R" panose="02020400000000000000" pitchFamily="18" charset="-128"/>
              </a:rPr>
              <a:t>応じて、いきいき</a:t>
            </a:r>
            <a:r>
              <a:rPr kumimoji="1" lang="ja-JP" altLang="en-US" sz="1200" dirty="0">
                <a:latin typeface="UD デジタル 教科書体 NK-R" panose="02020400000000000000" pitchFamily="18" charset="-128"/>
                <a:ea typeface="UD デジタル 教科書体 NK-R" panose="02020400000000000000" pitchFamily="18" charset="-128"/>
              </a:rPr>
              <a:t>と活躍できる「</a:t>
            </a:r>
            <a:r>
              <a:rPr kumimoji="1" lang="en-US" altLang="ja-JP" sz="1200" dirty="0">
                <a:latin typeface="UD デジタル 教科書体 NK-R" panose="02020400000000000000" pitchFamily="18" charset="-128"/>
                <a:ea typeface="UD デジタル 教科書体 NK-R" panose="02020400000000000000" pitchFamily="18" charset="-128"/>
              </a:rPr>
              <a:t>10</a:t>
            </a:r>
            <a:r>
              <a:rPr kumimoji="1" lang="ja-JP" altLang="en-US" sz="1200" dirty="0" smtClean="0">
                <a:latin typeface="UD デジタル 教科書体 NK-R" panose="02020400000000000000" pitchFamily="18" charset="-128"/>
                <a:ea typeface="UD デジタル 教科書体 NK-R" panose="02020400000000000000" pitchFamily="18" charset="-128"/>
              </a:rPr>
              <a:t>歳若返り</a:t>
            </a:r>
            <a:r>
              <a:rPr kumimoji="1" lang="ja-JP" altLang="en-US" sz="1200" dirty="0">
                <a:latin typeface="UD デジタル 教科書体 NK-R" panose="02020400000000000000" pitchFamily="18" charset="-128"/>
                <a:ea typeface="UD デジタル 教科書体 NK-R" panose="02020400000000000000" pitchFamily="18" charset="-128"/>
              </a:rPr>
              <a:t>」を</a:t>
            </a:r>
            <a:r>
              <a:rPr kumimoji="1" lang="ja-JP" altLang="en-US" sz="1200" dirty="0" smtClean="0">
                <a:latin typeface="UD デジタル 教科書体 NK-R" panose="02020400000000000000" pitchFamily="18" charset="-128"/>
                <a:ea typeface="UD デジタル 教科書体 NK-R" panose="02020400000000000000" pitchFamily="18" charset="-128"/>
              </a:rPr>
              <a:t>実現。</a:t>
            </a:r>
            <a:endParaRPr kumimoji="1" lang="ja-JP" altLang="en-US" sz="1200" dirty="0">
              <a:latin typeface="UD デジタル 教科書体 NK-R" panose="02020400000000000000" pitchFamily="18" charset="-128"/>
              <a:ea typeface="UD デジタル 教科書体 NK-R" panose="02020400000000000000" pitchFamily="18" charset="-128"/>
            </a:endParaRPr>
          </a:p>
          <a:p>
            <a:pPr marL="265113" lvl="0" indent="-265113" defTabSz="914400">
              <a:defRPr/>
            </a:pPr>
            <a:r>
              <a:rPr kumimoji="1" lang="ja-JP" altLang="en-US" sz="1200" b="0" i="0" u="none" strike="noStrike" kern="1200" cap="none" normalizeH="0" baseline="0" noProof="0" dirty="0">
                <a:ln>
                  <a:noFill/>
                </a:ln>
                <a:effectLst/>
                <a:uLnTx/>
                <a:uFillTx/>
                <a:latin typeface="Meiryo UI" panose="020B0604030504040204" pitchFamily="50" charset="-128"/>
                <a:ea typeface="Meiryo UI" panose="020B0604030504040204" pitchFamily="50" charset="-128"/>
              </a:rPr>
              <a:t>　</a:t>
            </a:r>
            <a:r>
              <a:rPr kumimoji="1" lang="ja-JP" altLang="en-US" sz="1200" b="0" i="0" u="none"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　</a:t>
            </a:r>
            <a:r>
              <a:rPr kumimoji="1" lang="ja-JP" altLang="en-US" sz="1200" b="0" i="0" u="none" strike="noStrike" kern="1200" cap="none" normalizeH="0" baseline="0" noProof="0" dirty="0">
                <a:ln>
                  <a:noFill/>
                </a:ln>
                <a:effectLst/>
                <a:uLnTx/>
                <a:uFillTx/>
                <a:latin typeface="Meiryo UI" panose="020B0604030504040204" pitchFamily="50" charset="-128"/>
                <a:ea typeface="Meiryo UI" panose="020B0604030504040204" pitchFamily="50" charset="-128"/>
              </a:rPr>
              <a:t>　</a:t>
            </a:r>
            <a:r>
              <a:rPr kumimoji="1" lang="ja-JP" altLang="en-US" sz="1200" b="0" i="0" u="none"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　</a:t>
            </a:r>
            <a:endParaRPr kumimoji="1" lang="en-US" altLang="ja-JP" sz="1200" b="0" i="0" u="none" strike="noStrike" kern="1200" cap="none"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87135" y="1022080"/>
            <a:ext cx="779912" cy="307777"/>
          </a:xfrm>
          <a:prstGeom prst="rect">
            <a:avLst/>
          </a:prstGeom>
          <a:solidFill>
            <a:srgbClr val="002060"/>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健康</a:t>
            </a:r>
          </a:p>
        </p:txBody>
      </p:sp>
      <p:sp>
        <p:nvSpPr>
          <p:cNvPr id="22" name="テキスト ボックス 21"/>
          <p:cNvSpPr txBox="1"/>
          <p:nvPr/>
        </p:nvSpPr>
        <p:spPr>
          <a:xfrm>
            <a:off x="4606488" y="3538768"/>
            <a:ext cx="1482311" cy="273606"/>
          </a:xfrm>
          <a:prstGeom prst="rect">
            <a:avLst/>
          </a:prstGeom>
          <a:solidFill>
            <a:srgbClr val="002060"/>
          </a:solidFill>
          <a:ln>
            <a:noFill/>
          </a:ln>
        </p:spPr>
        <p:txBody>
          <a:bodyPr wrap="square" lIns="36000" tIns="28800" rIns="36000" bIns="288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人権・バリアフリー</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1" name="角丸四角形 30"/>
          <p:cNvSpPr/>
          <p:nvPr/>
        </p:nvSpPr>
        <p:spPr>
          <a:xfrm>
            <a:off x="119710" y="488344"/>
            <a:ext cx="5023041" cy="464237"/>
          </a:xfrm>
          <a:prstGeom prst="roundRect">
            <a:avLst>
              <a:gd name="adj" fmla="val 5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 name="正方形/長方形 31"/>
          <p:cNvSpPr/>
          <p:nvPr/>
        </p:nvSpPr>
        <p:spPr>
          <a:xfrm>
            <a:off x="219051" y="573616"/>
            <a:ext cx="4923699" cy="33855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いのち輝く幸せな暮らし（</a:t>
            </a:r>
            <a:r>
              <a:rPr kumimoji="1" lang="en-US" altLang="ja-JP"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Human Well-being</a:t>
            </a:r>
            <a:r>
              <a:rPr kumimoji="1" lang="ja-JP" altLang="en-US" sz="1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1/2</a:t>
            </a:r>
            <a:endParaRPr kumimoji="0" lang="ja-JP" alt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33" name="角丸四角形 32"/>
          <p:cNvSpPr/>
          <p:nvPr/>
        </p:nvSpPr>
        <p:spPr>
          <a:xfrm>
            <a:off x="4667963" y="1166987"/>
            <a:ext cx="4344714" cy="1908736"/>
          </a:xfrm>
          <a:prstGeom prst="roundRect">
            <a:avLst>
              <a:gd name="adj" fmla="val 7026"/>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4" name="テキスト ボックス 33"/>
          <p:cNvSpPr txBox="1"/>
          <p:nvPr/>
        </p:nvSpPr>
        <p:spPr>
          <a:xfrm>
            <a:off x="4767303" y="1437512"/>
            <a:ext cx="4079881" cy="1415772"/>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1" lang="ja-JP" altLang="en-US"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☝人の命を守る世界一</a:t>
            </a:r>
            <a:r>
              <a:rPr kumimoji="1" lang="ja-JP" altLang="en-US" sz="1400" b="1" i="0" u="sng" strike="noStrike" kern="1200" cap="none" normalizeH="0" baseline="0" noProof="0" dirty="0">
                <a:ln>
                  <a:noFill/>
                </a:ln>
                <a:effectLst/>
                <a:uLnTx/>
                <a:uFillTx/>
                <a:latin typeface="Meiryo UI" panose="020B0604030504040204" pitchFamily="50" charset="-128"/>
                <a:ea typeface="Meiryo UI" panose="020B0604030504040204" pitchFamily="50" charset="-128"/>
              </a:rPr>
              <a:t>の安全・安心を実現</a:t>
            </a:r>
          </a:p>
          <a:p>
            <a:pPr marL="174625" lvl="0" indent="-174625" defTabSz="914400">
              <a:defRPr/>
            </a:pPr>
            <a:r>
              <a:rPr kumimoji="1" lang="ja-JP" altLang="en-US" sz="1200" b="0" i="0" u="none"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　</a:t>
            </a:r>
            <a:r>
              <a:rPr kumimoji="1" lang="ja-JP" altLang="en-US" sz="1200" dirty="0" smtClean="0">
                <a:latin typeface="UD デジタル 教科書体 NK-R" panose="02020400000000000000" pitchFamily="18" charset="-128"/>
                <a:ea typeface="UD デジタル 教科書体 NK-R" panose="02020400000000000000" pitchFamily="18" charset="-128"/>
              </a:rPr>
              <a:t>➢</a:t>
            </a:r>
            <a:r>
              <a:rPr kumimoji="1" lang="en-US" altLang="ja-JP" sz="1200" dirty="0">
                <a:latin typeface="UD デジタル 教科書体 NK-R" panose="02020400000000000000" pitchFamily="18" charset="-128"/>
                <a:ea typeface="UD デジタル 教科書体 NK-R" panose="02020400000000000000" pitchFamily="18" charset="-128"/>
              </a:rPr>
              <a:t>ICT</a:t>
            </a:r>
            <a:r>
              <a:rPr kumimoji="1" lang="ja-JP" altLang="en-US" sz="1200" dirty="0">
                <a:latin typeface="UD デジタル 教科書体 NK-R" panose="02020400000000000000" pitchFamily="18" charset="-128"/>
                <a:ea typeface="UD デジタル 教科書体 NK-R" panose="02020400000000000000" pitchFamily="18" charset="-128"/>
              </a:rPr>
              <a:t>を活用した防災・減災の技術、基盤の充実や、災害弱者などへの支援体制の充実等により、世界一災害</a:t>
            </a:r>
            <a:r>
              <a:rPr kumimoji="1" lang="ja-JP" altLang="en-US" sz="1200" dirty="0" smtClean="0">
                <a:latin typeface="UD デジタル 教科書体 NK-R" panose="02020400000000000000" pitchFamily="18" charset="-128"/>
                <a:ea typeface="UD デジタル 教科書体 NK-R" panose="02020400000000000000" pitchFamily="18" charset="-128"/>
              </a:rPr>
              <a:t>に強い</a:t>
            </a:r>
            <a:r>
              <a:rPr kumimoji="1" lang="ja-JP" altLang="en-US" sz="1200" dirty="0">
                <a:latin typeface="UD デジタル 教科書体 NK-R" panose="02020400000000000000" pitchFamily="18" charset="-128"/>
                <a:ea typeface="UD デジタル 教科書体 NK-R" panose="02020400000000000000" pitchFamily="18" charset="-128"/>
              </a:rPr>
              <a:t>まちを</a:t>
            </a:r>
            <a:r>
              <a:rPr kumimoji="1" lang="ja-JP" altLang="en-US" sz="1200" dirty="0" smtClean="0">
                <a:latin typeface="UD デジタル 教科書体 NK-R" panose="02020400000000000000" pitchFamily="18" charset="-128"/>
                <a:ea typeface="UD デジタル 教科書体 NK-R" panose="02020400000000000000" pitchFamily="18" charset="-128"/>
              </a:rPr>
              <a:t>実現。</a:t>
            </a:r>
            <a:endParaRPr kumimoji="1" lang="ja-JP" altLang="en-US" sz="1200" dirty="0">
              <a:latin typeface="UD デジタル 教科書体 NK-R" panose="02020400000000000000" pitchFamily="18" charset="-128"/>
              <a:ea typeface="UD デジタル 教科書体 NK-R" panose="02020400000000000000" pitchFamily="18" charset="-128"/>
            </a:endParaRPr>
          </a:p>
          <a:p>
            <a:pPr marL="174625" lvl="0" indent="-174625" defTabSz="914400">
              <a:defRPr/>
            </a:pPr>
            <a:r>
              <a:rPr kumimoji="1" lang="ja-JP" altLang="en-US" sz="1200" dirty="0">
                <a:latin typeface="UD デジタル 教科書体 NK-R" panose="02020400000000000000" pitchFamily="18" charset="-128"/>
                <a:ea typeface="UD デジタル 教科書体 NK-R" panose="02020400000000000000" pitchFamily="18" charset="-128"/>
              </a:rPr>
              <a:t>　➢スマート住宅や最先端の防犯システム等による見守り機能の充実や、自動運転技術等の先端技術を活用</a:t>
            </a:r>
            <a:r>
              <a:rPr kumimoji="1" lang="ja-JP" altLang="en-US" sz="1200" dirty="0" smtClean="0">
                <a:latin typeface="UD デジタル 教科書体 NK-R" panose="02020400000000000000" pitchFamily="18" charset="-128"/>
                <a:ea typeface="UD デジタル 教科書体 NK-R" panose="02020400000000000000" pitchFamily="18" charset="-128"/>
              </a:rPr>
              <a:t>した交通</a:t>
            </a:r>
            <a:r>
              <a:rPr kumimoji="1" lang="ja-JP" altLang="en-US" sz="1200" dirty="0">
                <a:latin typeface="UD デジタル 教科書体 NK-R" panose="02020400000000000000" pitchFamily="18" charset="-128"/>
                <a:ea typeface="UD デジタル 教科書体 NK-R" panose="02020400000000000000" pitchFamily="18" charset="-128"/>
              </a:rPr>
              <a:t>事故対策などにより、最先端のセーフティなまちを</a:t>
            </a:r>
            <a:r>
              <a:rPr kumimoji="1" lang="ja-JP" altLang="en-US" sz="1200" dirty="0" smtClean="0">
                <a:latin typeface="UD デジタル 教科書体 NK-R" panose="02020400000000000000" pitchFamily="18" charset="-128"/>
                <a:ea typeface="UD デジタル 教科書体 NK-R" panose="02020400000000000000" pitchFamily="18" charset="-128"/>
              </a:rPr>
              <a:t>実現。</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36" name="テキスト ボックス 35"/>
          <p:cNvSpPr txBox="1"/>
          <p:nvPr/>
        </p:nvSpPr>
        <p:spPr>
          <a:xfrm>
            <a:off x="4667963" y="1027104"/>
            <a:ext cx="1207942" cy="273606"/>
          </a:xfrm>
          <a:prstGeom prst="rect">
            <a:avLst/>
          </a:prstGeom>
          <a:solidFill>
            <a:srgbClr val="002060"/>
          </a:solidFill>
          <a:ln>
            <a:noFill/>
          </a:ln>
        </p:spPr>
        <p:txBody>
          <a:bodyPr wrap="square" lIns="36000" tIns="28800" rIns="36000" bIns="288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安全・安心</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43" name="図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2754" y="472580"/>
            <a:ext cx="619883" cy="619883"/>
          </a:xfrm>
          <a:prstGeom prst="rect">
            <a:avLst/>
          </a:prstGeom>
        </p:spPr>
      </p:pic>
      <p:pic>
        <p:nvPicPr>
          <p:cNvPr id="16" name="図 15"/>
          <p:cNvPicPr>
            <a:picLocks noChangeAspect="1"/>
          </p:cNvPicPr>
          <p:nvPr/>
        </p:nvPicPr>
        <p:blipFill>
          <a:blip r:embed="rId3"/>
          <a:stretch>
            <a:fillRect/>
          </a:stretch>
        </p:blipFill>
        <p:spPr>
          <a:xfrm>
            <a:off x="455245" y="3721279"/>
            <a:ext cx="3740088" cy="2711101"/>
          </a:xfrm>
          <a:prstGeom prst="rect">
            <a:avLst/>
          </a:prstGeom>
        </p:spPr>
      </p:pic>
      <p:sp>
        <p:nvSpPr>
          <p:cNvPr id="17" name="正方形/長方形 16"/>
          <p:cNvSpPr/>
          <p:nvPr/>
        </p:nvSpPr>
        <p:spPr>
          <a:xfrm>
            <a:off x="101482" y="6576031"/>
            <a:ext cx="7853798" cy="261610"/>
          </a:xfrm>
          <a:prstGeom prst="rect">
            <a:avLst/>
          </a:prstGeom>
        </p:spPr>
        <p:txBody>
          <a:bodyPr wrap="square">
            <a:spAutoFit/>
          </a:bodyPr>
          <a:lstStyle/>
          <a:p>
            <a:r>
              <a:rPr lang="en-US" altLang="ja-JP" sz="1100" dirty="0" smtClean="0"/>
              <a:t>※</a:t>
            </a:r>
            <a:r>
              <a:rPr lang="ja-JP" altLang="en-US" sz="1100" dirty="0" smtClean="0"/>
              <a:t>令和２年３月　大阪府・大阪市「万博</a:t>
            </a:r>
            <a:r>
              <a:rPr lang="ja-JP" altLang="en-US" sz="1100" dirty="0"/>
              <a:t>のインパクトを活かした大阪の将来に向けた</a:t>
            </a:r>
            <a:r>
              <a:rPr lang="ja-JP" altLang="en-US" sz="1100" dirty="0" smtClean="0"/>
              <a:t>ビジョン」より抜粋 </a:t>
            </a:r>
            <a:r>
              <a:rPr lang="en-US" altLang="ja-JP" sz="1100" dirty="0" smtClean="0"/>
              <a:t>【5/8】</a:t>
            </a:r>
            <a:endParaRPr lang="ja-JP" altLang="en-US" sz="1100" dirty="0"/>
          </a:p>
        </p:txBody>
      </p:sp>
      <p:sp>
        <p:nvSpPr>
          <p:cNvPr id="3" name="スライド番号プレースホルダー 2"/>
          <p:cNvSpPr>
            <a:spLocks noGrp="1"/>
          </p:cNvSpPr>
          <p:nvPr>
            <p:ph type="sldNum" sz="quarter" idx="12"/>
          </p:nvPr>
        </p:nvSpPr>
        <p:spPr>
          <a:xfrm>
            <a:off x="7065237" y="6520897"/>
            <a:ext cx="2057400" cy="365125"/>
          </a:xfrm>
        </p:spPr>
        <p:txBody>
          <a:bodyPr/>
          <a:lstStyle/>
          <a:p>
            <a:r>
              <a:rPr kumimoji="1" lang="ja-JP" altLang="en-US" dirty="0"/>
              <a:t>５</a:t>
            </a:r>
          </a:p>
        </p:txBody>
      </p:sp>
      <p:sp>
        <p:nvSpPr>
          <p:cNvPr id="19" name="正方形/長方形 18"/>
          <p:cNvSpPr/>
          <p:nvPr/>
        </p:nvSpPr>
        <p:spPr>
          <a:xfrm>
            <a:off x="101482" y="40761"/>
            <a:ext cx="8745448" cy="369332"/>
          </a:xfrm>
          <a:prstGeom prst="rect">
            <a:avLst/>
          </a:prstGeom>
        </p:spPr>
        <p:txBody>
          <a:bodyPr wrap="square">
            <a:spAutoFit/>
          </a:bodyPr>
          <a:lstStyle/>
          <a:p>
            <a:r>
              <a:rPr lang="ja-JP" altLang="en-US" b="1" u="none" dirty="0" smtClean="0"/>
              <a:t>■　めざすべき取組みの方向性②</a:t>
            </a:r>
            <a:endParaRPr lang="ja-JP" altLang="en-US" b="1" u="none" dirty="0"/>
          </a:p>
        </p:txBody>
      </p:sp>
    </p:spTree>
    <p:extLst>
      <p:ext uri="{BB962C8B-B14F-4D97-AF65-F5344CB8AC3E}">
        <p14:creationId xmlns:p14="http://schemas.microsoft.com/office/powerpoint/2010/main" val="524939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角丸四角形 28"/>
          <p:cNvSpPr/>
          <p:nvPr/>
        </p:nvSpPr>
        <p:spPr>
          <a:xfrm>
            <a:off x="98347" y="1175009"/>
            <a:ext cx="4479184" cy="2063094"/>
          </a:xfrm>
          <a:prstGeom prst="roundRect">
            <a:avLst>
              <a:gd name="adj" fmla="val 558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テキスト ボックス 15"/>
          <p:cNvSpPr txBox="1"/>
          <p:nvPr/>
        </p:nvSpPr>
        <p:spPr>
          <a:xfrm>
            <a:off x="170697" y="1350407"/>
            <a:ext cx="4406833" cy="1887696"/>
          </a:xfrm>
          <a:prstGeom prst="rect">
            <a:avLst/>
          </a:prstGeom>
          <a:noFill/>
        </p:spPr>
        <p:txBody>
          <a:bodyPr wrap="square" rtlCol="0">
            <a:spAutoFit/>
          </a:bodyPr>
          <a:lstStyle/>
          <a:p>
            <a:pPr marL="84138" marR="0" lvl="0" indent="-84138" algn="l" defTabSz="914400" rtl="0" eaLnBrk="1" fontAlgn="auto" latinLnBrk="0" hangingPunct="1">
              <a:lnSpc>
                <a:spcPts val="1400"/>
              </a:lnSpc>
              <a:spcBef>
                <a:spcPts val="0"/>
              </a:spcBef>
              <a:spcAft>
                <a:spcPts val="0"/>
              </a:spcAft>
              <a:buClrTx/>
              <a:buSzTx/>
              <a:buFontTx/>
              <a:buNone/>
              <a:tabLst/>
              <a:defRPr/>
            </a:pPr>
            <a:r>
              <a:rPr kumimoji="1" lang="ja-JP" altLang="en-US" sz="1400" b="1" i="0" u="sng"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☝誰</a:t>
            </a:r>
            <a:r>
              <a:rPr kumimoji="1" lang="ja-JP" altLang="en-US" sz="1400" b="1" i="0" u="sng"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もが安心して子育て</a:t>
            </a:r>
            <a:r>
              <a:rPr kumimoji="1" lang="ja-JP" altLang="en-US" sz="1400" b="1" i="0" u="sng"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できる環境の充実</a:t>
            </a:r>
            <a:endParaRPr kumimoji="1" lang="en-US" altLang="ja-JP" sz="1400" b="1" i="0" u="sng"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180975" marR="0" lvl="0" indent="-180975" algn="l" defTabSz="914400" rtl="0" eaLnBrk="1" fontAlgn="auto" latinLnBrk="0" hangingPunct="1">
              <a:lnSpc>
                <a:spcPts val="1400"/>
              </a:lnSpc>
              <a:spcBef>
                <a:spcPts val="0"/>
              </a:spcBef>
              <a:spcAft>
                <a:spcPts val="0"/>
              </a:spcAft>
              <a:buClrTx/>
              <a:buSzTx/>
              <a:buFontTx/>
              <a:buNone/>
              <a:tabLst/>
              <a:defRPr/>
            </a:pPr>
            <a:r>
              <a:rPr kumimoji="1" lang="ja-JP" altLang="en-US" sz="120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➢ソーシャルキャピタル（地域のつながり）の再生や、先端技術など</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を活用</a:t>
            </a:r>
            <a:r>
              <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した子育て支援が充実するなど、</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子どもが</a:t>
            </a:r>
            <a:r>
              <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いきいきと成長</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できる環境が充実。</a:t>
            </a:r>
            <a:endPar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180975" marR="0" lvl="0" indent="-180975" algn="l" defTabSz="914400" rtl="0" eaLnBrk="1" fontAlgn="auto" latinLnBrk="0" hangingPunct="1">
              <a:lnSpc>
                <a:spcPts val="1400"/>
              </a:lnSpc>
              <a:spcBef>
                <a:spcPts val="0"/>
              </a:spcBef>
              <a:spcAft>
                <a:spcPts val="0"/>
              </a:spcAft>
              <a:buClrTx/>
              <a:buSzTx/>
              <a:buFontTx/>
              <a:buNone/>
              <a:tabLst/>
              <a:defRPr/>
            </a:pPr>
            <a:endParaRPr kumimoji="1" lang="en-US" altLang="ja-JP" sz="120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180975" marR="0" lvl="0" indent="-180975" algn="l" defTabSz="914400" rtl="0" eaLnBrk="1" fontAlgn="auto" latinLnBrk="0" hangingPunct="1">
              <a:lnSpc>
                <a:spcPts val="1400"/>
              </a:lnSpc>
              <a:spcBef>
                <a:spcPts val="0"/>
              </a:spcBef>
              <a:spcAft>
                <a:spcPts val="0"/>
              </a:spcAft>
              <a:buClrTx/>
              <a:buSzTx/>
              <a:buFontTx/>
              <a:buNone/>
              <a:tabLst/>
              <a:defRPr/>
            </a:pPr>
            <a:r>
              <a:rPr kumimoji="1" lang="ja-JP" altLang="en-US" sz="1400" b="1" i="0" u="sng"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☝貧困の連鎖を断ち切り、子どもの輝く未来をつくる</a:t>
            </a:r>
            <a:endParaRPr kumimoji="1" lang="en-US" altLang="ja-JP" sz="1400" b="1" i="0" u="sng"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180975" marR="0" lvl="0" indent="-180975" algn="l" defTabSz="914400" rtl="0" eaLnBrk="1" fontAlgn="auto" latinLnBrk="0" hangingPunct="1">
              <a:lnSpc>
                <a:spcPts val="1400"/>
              </a:lnSpc>
              <a:spcBef>
                <a:spcPts val="0"/>
              </a:spcBef>
              <a:spcAft>
                <a:spcPts val="0"/>
              </a:spcAft>
              <a:buClrTx/>
              <a:buSzTx/>
              <a:buFontTx/>
              <a:buNone/>
              <a:tabLst/>
              <a:defRPr/>
            </a:pPr>
            <a:r>
              <a:rPr kumimoji="1"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a:t>
            </a:r>
            <a:r>
              <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➢ひとり親に対する安定した雇用機会の創出などを通じた家計所得</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の向上</a:t>
            </a:r>
            <a:r>
              <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に加え、地域での教育・生活支援など、社会全体で子どもを</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育むこと</a:t>
            </a:r>
            <a:r>
              <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で</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、貧困</a:t>
            </a:r>
            <a:r>
              <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の連鎖を断ち切り</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、子ども</a:t>
            </a:r>
            <a:r>
              <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たちが同じスタートライン</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に立ってチャレンジ</a:t>
            </a:r>
            <a:r>
              <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し、輝くことができる社会を</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実現。</a:t>
            </a:r>
            <a:endPar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5" name="角丸四角形 14"/>
          <p:cNvSpPr/>
          <p:nvPr/>
        </p:nvSpPr>
        <p:spPr>
          <a:xfrm>
            <a:off x="138688" y="3492940"/>
            <a:ext cx="4438842" cy="1338421"/>
          </a:xfrm>
          <a:prstGeom prst="roundRect">
            <a:avLst>
              <a:gd name="adj" fmla="val 751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テキスト ボックス 16"/>
          <p:cNvSpPr txBox="1"/>
          <p:nvPr/>
        </p:nvSpPr>
        <p:spPr>
          <a:xfrm>
            <a:off x="32447" y="3363418"/>
            <a:ext cx="624972" cy="259045"/>
          </a:xfrm>
          <a:prstGeom prst="rect">
            <a:avLst/>
          </a:prstGeom>
          <a:solidFill>
            <a:srgbClr val="002060"/>
          </a:solidFill>
          <a:ln>
            <a:noFill/>
          </a:ln>
        </p:spPr>
        <p:txBody>
          <a:bodyPr wrap="square" rtlCol="0">
            <a:spAutoFit/>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学び</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8" name="テキスト ボックス 17"/>
          <p:cNvSpPr txBox="1"/>
          <p:nvPr/>
        </p:nvSpPr>
        <p:spPr>
          <a:xfrm>
            <a:off x="170696" y="3622463"/>
            <a:ext cx="4406833" cy="123110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☝ワクワクする未来を創る人材の育成</a:t>
            </a:r>
          </a:p>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1" lang="en-US" altLang="ja-JP" sz="1200" b="0" i="0" u="none" strike="noStrike" kern="1200" cap="none" normalizeH="0" noProof="0" dirty="0" err="1">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EdTech</a:t>
            </a:r>
            <a:r>
              <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（エドテック</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）など先端技術を活用し、一人ひとりに最適化された</a:t>
            </a:r>
            <a:r>
              <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学習</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等を</a:t>
            </a:r>
            <a:r>
              <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推進するとともに、実社会に加え</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、サイバー</a:t>
            </a:r>
            <a:r>
              <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空間上で</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、大阪</a:t>
            </a:r>
            <a:r>
              <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に居ながら世界の子どもたち</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と交流するなど、多様な</a:t>
            </a:r>
            <a:r>
              <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価値観や世界的視野を育み</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、世界</a:t>
            </a:r>
            <a:r>
              <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とともにワクワク</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する未来</a:t>
            </a:r>
            <a:r>
              <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を創っていくことができる</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人材を育成。</a:t>
            </a:r>
            <a:endParaRPr kumimoji="1" lang="en-US" altLang="ja-JP" sz="1200" b="0" i="0" u="none" strike="noStrike" kern="1200" cap="none" normalizeH="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テキスト ボックス 18"/>
          <p:cNvSpPr txBox="1"/>
          <p:nvPr/>
        </p:nvSpPr>
        <p:spPr>
          <a:xfrm>
            <a:off x="103413" y="991992"/>
            <a:ext cx="1273573" cy="307777"/>
          </a:xfrm>
          <a:prstGeom prst="rect">
            <a:avLst/>
          </a:prstGeom>
          <a:solidFill>
            <a:srgbClr val="002060"/>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子育て・貧困</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5" name="角丸四角形 24"/>
          <p:cNvSpPr/>
          <p:nvPr/>
        </p:nvSpPr>
        <p:spPr>
          <a:xfrm>
            <a:off x="4900069" y="1146198"/>
            <a:ext cx="4078798" cy="3513589"/>
          </a:xfrm>
          <a:prstGeom prst="roundRect">
            <a:avLst>
              <a:gd name="adj" fmla="val 751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 name="テキスト ボックス 25"/>
          <p:cNvSpPr txBox="1"/>
          <p:nvPr/>
        </p:nvSpPr>
        <p:spPr>
          <a:xfrm>
            <a:off x="4782798" y="1035865"/>
            <a:ext cx="871257" cy="259045"/>
          </a:xfrm>
          <a:prstGeom prst="rect">
            <a:avLst/>
          </a:prstGeom>
          <a:solidFill>
            <a:srgbClr val="002060"/>
          </a:solidFill>
          <a:ln>
            <a:noFill/>
          </a:ln>
        </p:spPr>
        <p:txBody>
          <a:bodyPr wrap="square" rtlCol="0">
            <a:spAutoFit/>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住環境</a:t>
            </a:r>
          </a:p>
        </p:txBody>
      </p:sp>
      <p:sp>
        <p:nvSpPr>
          <p:cNvPr id="27" name="テキスト ボックス 26"/>
          <p:cNvSpPr txBox="1"/>
          <p:nvPr/>
        </p:nvSpPr>
        <p:spPr>
          <a:xfrm>
            <a:off x="4900067" y="1449116"/>
            <a:ext cx="4012897" cy="3108543"/>
          </a:xfrm>
          <a:prstGeom prst="rect">
            <a:avLst/>
          </a:prstGeom>
          <a:noFill/>
        </p:spPr>
        <p:txBody>
          <a:bodyPr wrap="square" rtlCol="0">
            <a:spAutoFit/>
          </a:bodyPr>
          <a:lstStyle/>
          <a:p>
            <a:pPr marL="180975" lvl="0" indent="-180975" defTabSz="914400">
              <a:defRPr/>
            </a:pPr>
            <a:r>
              <a:rPr kumimoji="1" lang="ja-JP" altLang="en-US" sz="1400" b="1" u="sng" dirty="0">
                <a:latin typeface="Meiryo UI" panose="020B0604030504040204" pitchFamily="50" charset="-128"/>
                <a:ea typeface="Meiryo UI" panose="020B0604030504040204" pitchFamily="50" charset="-128"/>
              </a:rPr>
              <a:t>☝おせっかいの心</a:t>
            </a:r>
            <a:r>
              <a:rPr kumimoji="1" lang="ja-JP" altLang="en-US" sz="1400" b="1" u="sng" dirty="0" smtClean="0">
                <a:latin typeface="Meiryo UI" panose="020B0604030504040204" pitchFamily="50" charset="-128"/>
                <a:ea typeface="Meiryo UI" panose="020B0604030504040204" pitchFamily="50" charset="-128"/>
              </a:rPr>
              <a:t>で</a:t>
            </a:r>
            <a:r>
              <a:rPr kumimoji="1" lang="ja-JP" altLang="en-US"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人にやさしく暮らしやすいまちづくり</a:t>
            </a:r>
            <a:endParaRPr kumimoji="1" lang="en-US" altLang="ja-JP" sz="1400" b="1" i="0" u="sng" strike="noStrike" kern="1200" cap="none" normalizeH="0" baseline="0" noProof="0" dirty="0">
              <a:ln>
                <a:noFill/>
              </a:ln>
              <a:effectLst/>
              <a:uLnTx/>
              <a:uFillTx/>
              <a:latin typeface="Meiryo UI" panose="020B0604030504040204" pitchFamily="50" charset="-128"/>
              <a:ea typeface="Meiryo UI" panose="020B0604030504040204" pitchFamily="50" charset="-128"/>
            </a:endParaRPr>
          </a:p>
          <a:p>
            <a:pPr marL="268288" lvl="0" indent="-268288" defTabSz="914400">
              <a:defRPr/>
            </a:pPr>
            <a:r>
              <a:rPr kumimoji="1" lang="ja-JP" altLang="en-US" sz="1200" dirty="0" smtClean="0">
                <a:latin typeface="Meiryo UI" panose="020B0604030504040204" pitchFamily="50" charset="-128"/>
                <a:ea typeface="Meiryo UI" panose="020B0604030504040204" pitchFamily="50" charset="-128"/>
              </a:rPr>
              <a:t>　　</a:t>
            </a:r>
            <a:r>
              <a:rPr kumimoji="1" lang="ja-JP" altLang="en-US" sz="1200" dirty="0" smtClean="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人との距離の近さやおせっかい精神を活かし、多様な形で市民が参加する持続可能なコミュニティを</a:t>
            </a:r>
            <a:r>
              <a:rPr kumimoji="1" lang="ja-JP" altLang="en-US" sz="1200" dirty="0" smtClean="0">
                <a:latin typeface="UD デジタル 教科書体 NK-R" panose="02020400000000000000" pitchFamily="18" charset="-128"/>
                <a:ea typeface="UD デジタル 教科書体 NK-R" panose="02020400000000000000" pitchFamily="18" charset="-128"/>
              </a:rPr>
              <a:t>形成。</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pPr marL="268288" lvl="0" indent="-268288" defTabSz="914400">
              <a:defRPr/>
            </a:pPr>
            <a:r>
              <a:rPr kumimoji="1" lang="ja-JP" altLang="en-US" sz="1200" dirty="0" smtClean="0">
                <a:latin typeface="UD デジタル 教科書体 NK-R" panose="02020400000000000000" pitchFamily="18" charset="-128"/>
                <a:ea typeface="UD デジタル 教科書体 NK-R" panose="02020400000000000000" pitchFamily="18"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これまでの自動車中心のまちづくりから、歩行者中心のまちづくりへの転換や、サステナブルな自然素材である木材の積極的な活用により、健康</a:t>
            </a:r>
            <a:r>
              <a:rPr kumimoji="1" lang="ja-JP" altLang="en-US" sz="1200" dirty="0" smtClean="0">
                <a:latin typeface="UD デジタル 教科書体 NK-R" panose="02020400000000000000" pitchFamily="18" charset="-128"/>
                <a:ea typeface="UD デジタル 教科書体 NK-R" panose="02020400000000000000" pitchFamily="18" charset="-128"/>
              </a:rPr>
              <a:t>や環境</a:t>
            </a:r>
            <a:r>
              <a:rPr kumimoji="1" lang="ja-JP" altLang="en-US" sz="1200" dirty="0">
                <a:latin typeface="UD デジタル 教科書体 NK-R" panose="02020400000000000000" pitchFamily="18" charset="-128"/>
                <a:ea typeface="UD デジタル 教科書体 NK-R" panose="02020400000000000000" pitchFamily="18" charset="-128"/>
              </a:rPr>
              <a:t>、人にやさしい暮らしやすいまちを</a:t>
            </a:r>
            <a:r>
              <a:rPr kumimoji="1" lang="ja-JP" altLang="en-US" sz="1200" dirty="0" smtClean="0">
                <a:latin typeface="UD デジタル 教科書体 NK-R" panose="02020400000000000000" pitchFamily="18" charset="-128"/>
                <a:ea typeface="UD デジタル 教科書体 NK-R" panose="02020400000000000000" pitchFamily="18" charset="-128"/>
              </a:rPr>
              <a:t>実現。</a:t>
            </a:r>
            <a:endParaRPr kumimoji="1" lang="ja-JP" altLang="en-US" sz="1200" dirty="0">
              <a:latin typeface="UD デジタル 教科書体 NK-R" panose="02020400000000000000" pitchFamily="18" charset="-128"/>
              <a:ea typeface="UD デジタル 教科書体 NK-R" panose="02020400000000000000" pitchFamily="18" charset="-128"/>
            </a:endParaRPr>
          </a:p>
          <a:p>
            <a:pPr marL="0" marR="0" lvl="0" indent="0" algn="l" defTabSz="457200" rtl="0" eaLnBrk="1" fontAlgn="auto" latinLnBrk="0" hangingPunct="1">
              <a:spcBef>
                <a:spcPts val="0"/>
              </a:spcBef>
              <a:spcAft>
                <a:spcPts val="0"/>
              </a:spcAft>
              <a:buClrTx/>
              <a:buSzTx/>
              <a:buFontTx/>
              <a:buNone/>
              <a:tabLst/>
              <a:defRPr/>
            </a:pPr>
            <a:endParaRPr kumimoji="1" lang="en-US" altLang="ja-JP" sz="1200" b="0" i="0" u="none" strike="noStrike" kern="1200" cap="none" normalizeH="0" baseline="0" noProof="0" dirty="0">
              <a:ln>
                <a:noFill/>
              </a:ln>
              <a:effectLst/>
              <a:uLnTx/>
              <a:uFillTx/>
              <a:latin typeface="Calibri" panose="020F0502020204030204"/>
              <a:ea typeface="游ゴシック" panose="020B0400000000000000" pitchFamily="50" charset="-128"/>
            </a:endParaRPr>
          </a:p>
          <a:p>
            <a:pPr marL="174625" marR="0" lvl="0" indent="-174625" algn="l" defTabSz="457200" rtl="0" eaLnBrk="1" fontAlgn="auto" latinLnBrk="0" hangingPunct="1">
              <a:spcBef>
                <a:spcPts val="0"/>
              </a:spcBef>
              <a:spcAft>
                <a:spcPts val="0"/>
              </a:spcAft>
              <a:buClrTx/>
              <a:buSzTx/>
              <a:buFontTx/>
              <a:buNone/>
              <a:tabLst/>
              <a:defRPr/>
            </a:pPr>
            <a:r>
              <a:rPr kumimoji="1" lang="ja-JP" altLang="en-US" sz="1400" b="1" i="0" u="sng" strike="noStrike" kern="1200" cap="none" normalizeH="0" baseline="0" noProof="0" dirty="0">
                <a:ln>
                  <a:noFill/>
                </a:ln>
                <a:effectLst/>
                <a:uLnTx/>
                <a:uFillTx/>
                <a:latin typeface="Meiryo UI" panose="020B0604030504040204" pitchFamily="50" charset="-128"/>
                <a:ea typeface="Meiryo UI" panose="020B0604030504040204" pitchFamily="50" charset="-128"/>
              </a:rPr>
              <a:t>☝自然が再生され、自然にふれあえる環境との共生</a:t>
            </a:r>
          </a:p>
          <a:p>
            <a:pPr marL="268288" lvl="0" indent="-268288">
              <a:defRPr/>
            </a:pPr>
            <a:r>
              <a:rPr kumimoji="1" lang="ja-JP" altLang="en-US" sz="1200" b="0" i="0" u="none" strike="noStrike" kern="1200" cap="none" normalizeH="0" baseline="0" noProof="0" dirty="0">
                <a:ln>
                  <a:noFill/>
                </a:ln>
                <a:effectLst/>
                <a:uLnTx/>
                <a:uFillTx/>
                <a:latin typeface="Meiryo UI" panose="020B0604030504040204" pitchFamily="50" charset="-128"/>
                <a:ea typeface="Meiryo UI" panose="020B0604030504040204" pitchFamily="50" charset="-128"/>
              </a:rPr>
              <a:t>　</a:t>
            </a:r>
            <a:r>
              <a:rPr kumimoji="1"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　</a:t>
            </a:r>
            <a:r>
              <a:rPr kumimoji="1" lang="ja-JP" altLang="en-US" sz="1200" dirty="0" smtClean="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海や河川、里山などの自然が再生され、身近にみどりなどの自然や四季が感じられ、ふれあえるまちを</a:t>
            </a:r>
            <a:r>
              <a:rPr kumimoji="1" lang="ja-JP" altLang="en-US" sz="1200" dirty="0" smtClean="0">
                <a:latin typeface="UD デジタル 教科書体 NK-R" panose="02020400000000000000" pitchFamily="18" charset="-128"/>
                <a:ea typeface="UD デジタル 教科書体 NK-R" panose="02020400000000000000" pitchFamily="18" charset="-128"/>
              </a:rPr>
              <a:t>実現するとともに、大阪</a:t>
            </a:r>
            <a:r>
              <a:rPr kumimoji="1" lang="ja-JP" altLang="en-US" sz="1200" dirty="0">
                <a:latin typeface="UD デジタル 教科書体 NK-R" panose="02020400000000000000" pitchFamily="18" charset="-128"/>
                <a:ea typeface="UD デジタル 教科書体 NK-R" panose="02020400000000000000" pitchFamily="18" charset="-128"/>
              </a:rPr>
              <a:t>の活力と</a:t>
            </a:r>
            <a:r>
              <a:rPr kumimoji="1" lang="ja-JP" altLang="en-US" sz="1200" dirty="0" smtClean="0">
                <a:latin typeface="UD デジタル 教科書体 NK-R" panose="02020400000000000000" pitchFamily="18" charset="-128"/>
                <a:ea typeface="UD デジタル 教科書体 NK-R" panose="02020400000000000000" pitchFamily="18" charset="-128"/>
              </a:rPr>
              <a:t>魅力を高め</a:t>
            </a:r>
            <a:r>
              <a:rPr kumimoji="1" lang="ja-JP" altLang="en-US" sz="1200" dirty="0">
                <a:latin typeface="UD デジタル 教科書体 NK-R" panose="02020400000000000000" pitchFamily="18" charset="-128"/>
                <a:ea typeface="UD デジタル 教科書体 NK-R" panose="02020400000000000000" pitchFamily="18" charset="-128"/>
              </a:rPr>
              <a:t>、府民に憩いと潤いをもたらすみどり空間を</a:t>
            </a:r>
            <a:r>
              <a:rPr kumimoji="1" lang="ja-JP" altLang="en-US" sz="1200" dirty="0" smtClean="0">
                <a:latin typeface="UD デジタル 教科書体 NK-R" panose="02020400000000000000" pitchFamily="18" charset="-128"/>
                <a:ea typeface="UD デジタル 教科書体 NK-R" panose="02020400000000000000" pitchFamily="18" charset="-128"/>
              </a:rPr>
              <a:t>創出。</a:t>
            </a:r>
            <a:endParaRPr kumimoji="1" lang="ja-JP" altLang="en-US" sz="1200" dirty="0">
              <a:latin typeface="UD デジタル 教科書体 NK-R" panose="02020400000000000000" pitchFamily="18" charset="-128"/>
              <a:ea typeface="UD デジタル 教科書体 NK-R" panose="02020400000000000000" pitchFamily="18" charset="-128"/>
            </a:endParaRPr>
          </a:p>
          <a:p>
            <a:pPr marL="268288" lvl="0" indent="-268288">
              <a:defRPr/>
            </a:pP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200" dirty="0" smtClean="0">
                <a:latin typeface="UD デジタル 教科書体 NK-R" panose="02020400000000000000" pitchFamily="18" charset="-128"/>
                <a:ea typeface="UD デジタル 教科書体 NK-R" panose="02020400000000000000" pitchFamily="18"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自然や生き物との</a:t>
            </a:r>
            <a:r>
              <a:rPr kumimoji="1" lang="ja-JP" altLang="en-US" sz="1200" dirty="0" smtClean="0">
                <a:latin typeface="UD デジタル 教科書体 NK-R" panose="02020400000000000000" pitchFamily="18" charset="-128"/>
                <a:ea typeface="UD デジタル 教科書体 NK-R" panose="02020400000000000000" pitchFamily="18" charset="-128"/>
              </a:rPr>
              <a:t>関わり、</a:t>
            </a:r>
            <a:r>
              <a:rPr kumimoji="1" lang="ja-JP" altLang="en-US" sz="1200" dirty="0">
                <a:latin typeface="UD デジタル 教科書体 NK-R" panose="02020400000000000000" pitchFamily="18" charset="-128"/>
                <a:ea typeface="UD デジタル 教科書体 NK-R" panose="02020400000000000000" pitchFamily="18" charset="-128"/>
              </a:rPr>
              <a:t>生物の多様性の恵みを受けていることを実感し、一人ひとりが生物の多様性を守る行動につなげているまちを</a:t>
            </a:r>
            <a:r>
              <a:rPr kumimoji="1" lang="ja-JP" altLang="en-US" sz="1200" dirty="0" smtClean="0">
                <a:latin typeface="UD デジタル 教科書体 NK-R" panose="02020400000000000000" pitchFamily="18" charset="-128"/>
                <a:ea typeface="UD デジタル 教科書体 NK-R" panose="02020400000000000000" pitchFamily="18" charset="-128"/>
              </a:rPr>
              <a:t>実現。</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pic>
        <p:nvPicPr>
          <p:cNvPr id="43" name="図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2754" y="472580"/>
            <a:ext cx="619883" cy="619883"/>
          </a:xfrm>
          <a:prstGeom prst="rect">
            <a:avLst/>
          </a:prstGeom>
        </p:spPr>
      </p:pic>
      <p:sp>
        <p:nvSpPr>
          <p:cNvPr id="14" name="スライド番号プレースホルダー 13"/>
          <p:cNvSpPr>
            <a:spLocks noGrp="1"/>
          </p:cNvSpPr>
          <p:nvPr>
            <p:ph type="sldNum" sz="quarter" idx="12"/>
          </p:nvPr>
        </p:nvSpPr>
        <p:spPr>
          <a:xfrm>
            <a:off x="6436587" y="6255880"/>
            <a:ext cx="2057400" cy="365125"/>
          </a:xfrm>
        </p:spPr>
        <p:txBody>
          <a:bodyPr/>
          <a:lstStyle/>
          <a:p>
            <a:r>
              <a:rPr kumimoji="1" lang="en-US" altLang="ja-JP" dirty="0" smtClean="0"/>
              <a:t>22</a:t>
            </a:r>
            <a:endParaRPr kumimoji="1" lang="ja-JP" altLang="en-US" dirty="0"/>
          </a:p>
        </p:txBody>
      </p:sp>
      <p:sp>
        <p:nvSpPr>
          <p:cNvPr id="41" name="角丸四角形 40"/>
          <p:cNvSpPr/>
          <p:nvPr/>
        </p:nvSpPr>
        <p:spPr>
          <a:xfrm>
            <a:off x="119710" y="488344"/>
            <a:ext cx="5023041" cy="464237"/>
          </a:xfrm>
          <a:prstGeom prst="roundRect">
            <a:avLst>
              <a:gd name="adj" fmla="val 5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2" name="正方形/長方形 41"/>
          <p:cNvSpPr/>
          <p:nvPr/>
        </p:nvSpPr>
        <p:spPr>
          <a:xfrm>
            <a:off x="219051" y="573616"/>
            <a:ext cx="4923699" cy="33855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いのち輝く幸せな暮らし（</a:t>
            </a:r>
            <a:r>
              <a:rPr kumimoji="1" lang="en-US" altLang="ja-JP"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Human Well-being</a:t>
            </a:r>
            <a:r>
              <a:rPr kumimoji="1" lang="ja-JP" altLang="en-US" sz="1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en-US" altLang="ja-JP" sz="16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a:t>
            </a:r>
            <a:r>
              <a:rPr kumimoji="1" lang="en-US" altLang="ja-JP" sz="1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/2</a:t>
            </a:r>
            <a:endParaRPr kumimoji="0" lang="ja-JP" alt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pic>
        <p:nvPicPr>
          <p:cNvPr id="20" name="図 19"/>
          <p:cNvPicPr>
            <a:picLocks noChangeAspect="1"/>
          </p:cNvPicPr>
          <p:nvPr/>
        </p:nvPicPr>
        <p:blipFill>
          <a:blip r:embed="rId3"/>
          <a:stretch>
            <a:fillRect/>
          </a:stretch>
        </p:blipFill>
        <p:spPr>
          <a:xfrm>
            <a:off x="1031965" y="4843813"/>
            <a:ext cx="2427395" cy="1720735"/>
          </a:xfrm>
          <a:prstGeom prst="rect">
            <a:avLst/>
          </a:prstGeom>
        </p:spPr>
      </p:pic>
      <p:pic>
        <p:nvPicPr>
          <p:cNvPr id="21" name="図 20"/>
          <p:cNvPicPr>
            <a:picLocks noChangeAspect="1"/>
          </p:cNvPicPr>
          <p:nvPr/>
        </p:nvPicPr>
        <p:blipFill>
          <a:blip r:embed="rId4"/>
          <a:stretch>
            <a:fillRect/>
          </a:stretch>
        </p:blipFill>
        <p:spPr>
          <a:xfrm>
            <a:off x="5829916" y="4759051"/>
            <a:ext cx="2615413" cy="1852938"/>
          </a:xfrm>
          <a:prstGeom prst="rect">
            <a:avLst/>
          </a:prstGeom>
        </p:spPr>
      </p:pic>
      <p:sp>
        <p:nvSpPr>
          <p:cNvPr id="22" name="正方形/長方形 21"/>
          <p:cNvSpPr/>
          <p:nvPr/>
        </p:nvSpPr>
        <p:spPr>
          <a:xfrm>
            <a:off x="32447" y="6592631"/>
            <a:ext cx="7853798" cy="261610"/>
          </a:xfrm>
          <a:prstGeom prst="rect">
            <a:avLst/>
          </a:prstGeom>
        </p:spPr>
        <p:txBody>
          <a:bodyPr wrap="square">
            <a:spAutoFit/>
          </a:bodyPr>
          <a:lstStyle/>
          <a:p>
            <a:r>
              <a:rPr lang="en-US" altLang="ja-JP" sz="1100" dirty="0" smtClean="0"/>
              <a:t>※</a:t>
            </a:r>
            <a:r>
              <a:rPr lang="ja-JP" altLang="en-US" sz="1100" dirty="0" smtClean="0"/>
              <a:t>令和２年３月　大阪府・大阪市「万博</a:t>
            </a:r>
            <a:r>
              <a:rPr lang="ja-JP" altLang="en-US" sz="1100" dirty="0"/>
              <a:t>のインパクトを活かした大阪の将来に向けた</a:t>
            </a:r>
            <a:r>
              <a:rPr lang="ja-JP" altLang="en-US" sz="1100" dirty="0" smtClean="0"/>
              <a:t>ビジョン」より抜粋 </a:t>
            </a:r>
            <a:r>
              <a:rPr lang="en-US" altLang="ja-JP" sz="1100" dirty="0" smtClean="0"/>
              <a:t>【</a:t>
            </a:r>
            <a:r>
              <a:rPr lang="en-US" altLang="ja-JP" sz="1100" dirty="0"/>
              <a:t>6</a:t>
            </a:r>
            <a:r>
              <a:rPr lang="en-US" altLang="ja-JP" sz="1100" dirty="0" smtClean="0"/>
              <a:t>/8】</a:t>
            </a:r>
            <a:endParaRPr lang="ja-JP" altLang="en-US" sz="1100" dirty="0"/>
          </a:p>
        </p:txBody>
      </p:sp>
      <p:sp>
        <p:nvSpPr>
          <p:cNvPr id="24" name="スライド番号プレースホルダー 6"/>
          <p:cNvSpPr txBox="1">
            <a:spLocks/>
          </p:cNvSpPr>
          <p:nvPr/>
        </p:nvSpPr>
        <p:spPr>
          <a:xfrm>
            <a:off x="8093603" y="6598850"/>
            <a:ext cx="1045028" cy="22480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smtClean="0"/>
              <a:t>６</a:t>
            </a:r>
            <a:endParaRPr kumimoji="1" lang="ja-JP" altLang="en-US" dirty="0"/>
          </a:p>
        </p:txBody>
      </p:sp>
      <p:sp>
        <p:nvSpPr>
          <p:cNvPr id="28" name="正方形/長方形 27"/>
          <p:cNvSpPr/>
          <p:nvPr/>
        </p:nvSpPr>
        <p:spPr>
          <a:xfrm>
            <a:off x="101482" y="40761"/>
            <a:ext cx="8745448" cy="369332"/>
          </a:xfrm>
          <a:prstGeom prst="rect">
            <a:avLst/>
          </a:prstGeom>
        </p:spPr>
        <p:txBody>
          <a:bodyPr wrap="square">
            <a:spAutoFit/>
          </a:bodyPr>
          <a:lstStyle/>
          <a:p>
            <a:r>
              <a:rPr lang="ja-JP" altLang="en-US" b="1" u="none" dirty="0" smtClean="0"/>
              <a:t>■　めざすべき取組みの方向性②</a:t>
            </a:r>
            <a:endParaRPr lang="ja-JP" altLang="en-US" b="1" u="none" dirty="0"/>
          </a:p>
        </p:txBody>
      </p:sp>
    </p:spTree>
    <p:extLst>
      <p:ext uri="{BB962C8B-B14F-4D97-AF65-F5344CB8AC3E}">
        <p14:creationId xmlns:p14="http://schemas.microsoft.com/office/powerpoint/2010/main" val="5706818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角丸四角形 38"/>
          <p:cNvSpPr/>
          <p:nvPr/>
        </p:nvSpPr>
        <p:spPr>
          <a:xfrm>
            <a:off x="4892867" y="1308495"/>
            <a:ext cx="4173688" cy="3488556"/>
          </a:xfrm>
          <a:prstGeom prst="roundRect">
            <a:avLst>
              <a:gd name="adj" fmla="val 7026"/>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spcBef>
                <a:spcPts val="0"/>
              </a:spcBef>
              <a:spcAft>
                <a:spcPts val="0"/>
              </a:spcAft>
              <a:buClrTx/>
              <a:buSzTx/>
              <a:buFontTx/>
              <a:buNone/>
              <a:tabLst/>
              <a:defRPr/>
            </a:pPr>
            <a:endParaRPr kumimoji="1" lang="ja-JP" altLang="en-US" sz="1200" b="0" i="0" u="none" strike="noStrike" kern="1200" cap="none"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7" name="角丸四角形 36"/>
          <p:cNvSpPr/>
          <p:nvPr/>
        </p:nvSpPr>
        <p:spPr>
          <a:xfrm>
            <a:off x="101482" y="1308966"/>
            <a:ext cx="4262911" cy="3471347"/>
          </a:xfrm>
          <a:prstGeom prst="roundRect">
            <a:avLst>
              <a:gd name="adj" fmla="val 392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spcBef>
                <a:spcPts val="0"/>
              </a:spcBef>
              <a:spcAft>
                <a:spcPts val="0"/>
              </a:spcAft>
              <a:buClrTx/>
              <a:buSzTx/>
              <a:buFontTx/>
              <a:buNone/>
              <a:tabLst/>
              <a:defRPr/>
            </a:pPr>
            <a:endParaRPr kumimoji="1" lang="ja-JP" altLang="en-US" sz="1200" b="0" i="0" u="none" strike="noStrike" kern="1200" cap="none"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0" name="角丸四角形 29"/>
          <p:cNvSpPr/>
          <p:nvPr/>
        </p:nvSpPr>
        <p:spPr>
          <a:xfrm>
            <a:off x="26894" y="484807"/>
            <a:ext cx="5728557" cy="514800"/>
          </a:xfrm>
          <a:prstGeom prst="roundRect">
            <a:avLst>
              <a:gd name="adj" fmla="val 3955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1" name="正方形/長方形 30"/>
          <p:cNvSpPr/>
          <p:nvPr/>
        </p:nvSpPr>
        <p:spPr>
          <a:xfrm>
            <a:off x="-185917" y="595234"/>
            <a:ext cx="6154178" cy="33855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世界の未来をともにつくる（</a:t>
            </a:r>
            <a:r>
              <a:rPr kumimoji="1" lang="en-US" altLang="ja-JP"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Global Co-Creation Hub</a:t>
            </a:r>
            <a:r>
              <a:rPr kumimoji="1" lang="ja-JP" altLang="en-US" sz="1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1/2</a:t>
            </a:r>
            <a:endParaRPr kumimoji="0" lang="ja-JP" alt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16" name="正方形/長方形 15"/>
          <p:cNvSpPr/>
          <p:nvPr/>
        </p:nvSpPr>
        <p:spPr>
          <a:xfrm>
            <a:off x="245362" y="2251060"/>
            <a:ext cx="3975152" cy="276999"/>
          </a:xfrm>
          <a:prstGeom prst="rect">
            <a:avLst/>
          </a:prstGeom>
          <a:solidFill>
            <a:schemeClr val="accent2"/>
          </a:solidFill>
        </p:spPr>
        <p:txBody>
          <a:bodyPr wrap="square">
            <a:spAutoFit/>
          </a:bodyPr>
          <a:lstStyle/>
          <a:p>
            <a:pPr marL="0" marR="0" lvl="0" indent="0" algn="ctr" defTabSz="457200" rtl="0" eaLnBrk="1" fontAlgn="auto" latinLnBrk="0" hangingPunct="1">
              <a:spcBef>
                <a:spcPts val="0"/>
              </a:spcBef>
              <a:spcAft>
                <a:spcPts val="0"/>
              </a:spcAft>
              <a:buClrTx/>
              <a:buSzTx/>
              <a:buFontTx/>
              <a:buNone/>
              <a:tabLst/>
              <a:defRPr/>
            </a:pPr>
            <a:r>
              <a:rPr kumimoji="0" lang="ja-JP" altLang="en-US" sz="1200" b="1" i="0" u="none" strike="noStrike" kern="1200" cap="none"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世界に向けた「いきいきと活躍できる高齢社会モデル」の発信</a:t>
            </a:r>
            <a:endParaRPr kumimoji="0" lang="ja-JP" altLang="en-US" sz="1200" b="1" i="0" u="none" strike="noStrike" kern="1200" cap="none"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7" name="正方形/長方形 16"/>
          <p:cNvSpPr/>
          <p:nvPr/>
        </p:nvSpPr>
        <p:spPr>
          <a:xfrm>
            <a:off x="245362" y="2517571"/>
            <a:ext cx="3975152" cy="830997"/>
          </a:xfrm>
          <a:prstGeom prst="rect">
            <a:avLst/>
          </a:prstGeom>
          <a:solidFill>
            <a:schemeClr val="bg1"/>
          </a:solidFill>
          <a:ln>
            <a:noFill/>
          </a:ln>
        </p:spPr>
        <p:txBody>
          <a:bodyPr wrap="square">
            <a:spAutoFit/>
          </a:bodyPr>
          <a:lstStyle/>
          <a:p>
            <a:pPr marL="84138" lvl="0" indent="-84138">
              <a:defRPr/>
            </a:pPr>
            <a:r>
              <a:rPr lang="ja-JP" altLang="en-US" sz="1200" dirty="0">
                <a:latin typeface="UD デジタル 教科書体 NK-R" panose="02020400000000000000" pitchFamily="18" charset="-128"/>
                <a:ea typeface="UD デジタル 教科書体 NK-R" panose="02020400000000000000" pitchFamily="18" charset="-128"/>
              </a:rPr>
              <a:t>➢健康寿命の延伸や「</a:t>
            </a:r>
            <a:r>
              <a:rPr kumimoji="0" lang="en-US" altLang="ja-JP"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10</a:t>
            </a:r>
            <a:r>
              <a:rPr kumimoji="0"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歳若返り」の取組みを通じて、誰</a:t>
            </a:r>
            <a:r>
              <a:rPr kumimoji="0" lang="ja-JP" altLang="en-US" sz="1200" b="0" i="0" u="none" strike="noStrike" kern="1200" cap="none"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もが生涯</a:t>
            </a:r>
            <a:r>
              <a:rPr kumimoji="0"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を通じ</a:t>
            </a:r>
            <a:r>
              <a:rPr kumimoji="0" lang="ja-JP" altLang="en-US" sz="1200" b="0" i="0" u="none" strike="noStrike" kern="1200" cap="none"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、自らの意思に基づき活動的に生活</a:t>
            </a:r>
            <a:r>
              <a:rPr kumimoji="0"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できる健康づくりや社会システムを大阪から世界に向けて発信していく。</a:t>
            </a:r>
            <a:endParaRPr kumimoji="0" lang="ja-JP" altLang="en-US" sz="1200" b="0" i="0" u="none" strike="noStrike" kern="1200" cap="none"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endParaRPr>
          </a:p>
        </p:txBody>
      </p:sp>
      <p:sp>
        <p:nvSpPr>
          <p:cNvPr id="19" name="正方形/長方形 18"/>
          <p:cNvSpPr/>
          <p:nvPr/>
        </p:nvSpPr>
        <p:spPr>
          <a:xfrm>
            <a:off x="219601" y="1447559"/>
            <a:ext cx="4026671" cy="646331"/>
          </a:xfrm>
          <a:prstGeom prst="rect">
            <a:avLst/>
          </a:prstGeom>
          <a:noFill/>
          <a:effectLst>
            <a:softEdge rad="0"/>
          </a:effectLst>
        </p:spPr>
        <p:txBody>
          <a:bodyPr wrap="square" anchor="ctr">
            <a:spAutoFit/>
          </a:bodyPr>
          <a:lstStyle/>
          <a:p>
            <a:pPr marL="0" marR="0" lvl="0" indent="0" algn="l" defTabSz="457200" rtl="0" eaLnBrk="1" fontAlgn="auto" latinLnBrk="0" hangingPunct="1">
              <a:spcBef>
                <a:spcPts val="0"/>
              </a:spcBef>
              <a:spcAft>
                <a:spcPts val="0"/>
              </a:spcAft>
              <a:buClrTx/>
              <a:buSzTx/>
              <a:buFontTx/>
              <a:buNone/>
              <a:tabLst/>
              <a:defRPr/>
            </a:pPr>
            <a:r>
              <a:rPr kumimoji="1" lang="ja-JP" altLang="en-US" sz="1200" b="1"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大阪が有するライフサイエンスのポテンシャルやものづくり技術などを活かし、世界に先駆けて高齢化が進展する課題先進都市として、その克服とともに</a:t>
            </a:r>
            <a:r>
              <a:rPr kumimoji="1" lang="ja-JP" altLang="en-US" sz="1200" b="1"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世界の健康・医療に貢献</a:t>
            </a:r>
            <a:endParaRPr kumimoji="1" lang="en-US" altLang="ja-JP" sz="1200" b="1"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2" name="正方形/長方形 21"/>
          <p:cNvSpPr/>
          <p:nvPr/>
        </p:nvSpPr>
        <p:spPr>
          <a:xfrm>
            <a:off x="257176" y="3498783"/>
            <a:ext cx="3963338" cy="276999"/>
          </a:xfrm>
          <a:prstGeom prst="rect">
            <a:avLst/>
          </a:prstGeom>
          <a:solidFill>
            <a:schemeClr val="accent2"/>
          </a:solidFill>
        </p:spPr>
        <p:txBody>
          <a:bodyPr wrap="square">
            <a:spAutoFit/>
          </a:bodyPr>
          <a:lstStyle/>
          <a:p>
            <a:pPr marL="0" marR="0" lvl="0" indent="0" algn="ctr" defTabSz="457200" rtl="0" eaLnBrk="1" fontAlgn="auto" latinLnBrk="0" hangingPunct="1">
              <a:spcBef>
                <a:spcPts val="0"/>
              </a:spcBef>
              <a:spcAft>
                <a:spcPts val="0"/>
              </a:spcAft>
              <a:buClrTx/>
              <a:buSzTx/>
              <a:buFontTx/>
              <a:buNone/>
              <a:tabLst/>
              <a:defRPr/>
            </a:pPr>
            <a:r>
              <a:rPr kumimoji="0" lang="ja-JP" altLang="en-US" sz="1200" b="1" i="0" u="none" strike="noStrike" kern="1200" cap="none"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世界のいのちを救う未来医療の</a:t>
            </a:r>
            <a:r>
              <a:rPr kumimoji="0" lang="ja-JP" altLang="en-US" sz="1200" b="1" i="0" u="none" strike="noStrike" kern="1200" cap="none"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実現</a:t>
            </a:r>
            <a:endParaRPr kumimoji="0" lang="ja-JP" altLang="en-US" sz="1200" b="1" i="0" u="none" strike="noStrike" kern="1200" cap="none"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3" name="正方形/長方形 22"/>
          <p:cNvSpPr/>
          <p:nvPr/>
        </p:nvSpPr>
        <p:spPr>
          <a:xfrm>
            <a:off x="257176" y="3775781"/>
            <a:ext cx="3963338" cy="646331"/>
          </a:xfrm>
          <a:prstGeom prst="rect">
            <a:avLst/>
          </a:prstGeom>
          <a:solidFill>
            <a:schemeClr val="bg1">
              <a:alpha val="84000"/>
            </a:schemeClr>
          </a:solidFill>
          <a:ln>
            <a:noFill/>
          </a:ln>
        </p:spPr>
        <p:txBody>
          <a:bodyPr wrap="square">
            <a:spAutoFit/>
          </a:bodyPr>
          <a:lstStyle/>
          <a:p>
            <a:pPr marL="84138" marR="0" lvl="0" indent="-84138" algn="l" defTabSz="457200" rtl="0" eaLnBrk="1" fontAlgn="auto" latinLnBrk="0" hangingPunct="1">
              <a:spcBef>
                <a:spcPts val="0"/>
              </a:spcBef>
              <a:spcAft>
                <a:spcPts val="0"/>
              </a:spcAft>
              <a:buClrTx/>
              <a:buSzTx/>
              <a:buFontTx/>
              <a:buNone/>
              <a:tabLst/>
              <a:defRPr/>
            </a:pPr>
            <a:r>
              <a:rPr kumimoji="0"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0"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有効</a:t>
            </a:r>
            <a:r>
              <a:rPr kumimoji="0"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な治療法が確立していない病の克服や、誰もが安価に利用できる医療環境の実現などを目的に、世界に貢献する革新的医薬品や未来医療の実現を</a:t>
            </a:r>
            <a:r>
              <a:rPr kumimoji="0"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めざす。</a:t>
            </a:r>
            <a:endParaRPr kumimoji="0"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25" name="正方形/長方形 24"/>
          <p:cNvSpPr/>
          <p:nvPr/>
        </p:nvSpPr>
        <p:spPr>
          <a:xfrm>
            <a:off x="5082384" y="1416748"/>
            <a:ext cx="3860655" cy="646331"/>
          </a:xfrm>
          <a:prstGeom prst="rect">
            <a:avLst/>
          </a:prstGeom>
          <a:noFill/>
          <a:effectLst>
            <a:softEdge rad="0"/>
          </a:effectLst>
        </p:spPr>
        <p:txBody>
          <a:bodyPr wrap="square" anchor="ctr">
            <a:spAutoFit/>
          </a:bodyPr>
          <a:lstStyle/>
          <a:p>
            <a:pPr lvl="0">
              <a:defRPr/>
            </a:pPr>
            <a:r>
              <a:rPr kumimoji="1" lang="ja-JP" altLang="en-US" sz="1200" b="1" dirty="0">
                <a:latin typeface="Meiryo UI" panose="020B0604030504040204" pitchFamily="50" charset="-128"/>
                <a:ea typeface="Meiryo UI" panose="020B0604030504040204" pitchFamily="50" charset="-128"/>
              </a:rPr>
              <a:t>大阪が有する新エネルギー産業等のポテンシャルなどを活かし、</a:t>
            </a:r>
            <a:r>
              <a:rPr kumimoji="1" lang="en-US" altLang="ja-JP" sz="1200" b="1" dirty="0">
                <a:latin typeface="Meiryo UI" panose="020B0604030504040204" pitchFamily="50" charset="-128"/>
                <a:ea typeface="Meiryo UI" panose="020B0604030504040204" pitchFamily="50" charset="-128"/>
              </a:rPr>
              <a:t>G20</a:t>
            </a:r>
            <a:r>
              <a:rPr kumimoji="1" lang="ja-JP" altLang="en-US" sz="1200" b="1" dirty="0">
                <a:latin typeface="Meiryo UI" panose="020B0604030504040204" pitchFamily="50" charset="-128"/>
                <a:ea typeface="Meiryo UI" panose="020B0604030504040204" pitchFamily="50" charset="-128"/>
              </a:rPr>
              <a:t>大阪サミットのホストシティとして、地球環境を守る</a:t>
            </a:r>
            <a:r>
              <a:rPr kumimoji="1" lang="ja-JP" altLang="en-US" sz="1200" b="1" dirty="0" smtClean="0">
                <a:latin typeface="Meiryo UI" panose="020B0604030504040204" pitchFamily="50" charset="-128"/>
                <a:ea typeface="Meiryo UI" panose="020B0604030504040204" pitchFamily="50" charset="-128"/>
              </a:rPr>
              <a:t>取組みを</a:t>
            </a:r>
            <a:r>
              <a:rPr kumimoji="1" lang="ja-JP" altLang="en-US" sz="1200" b="1" dirty="0">
                <a:latin typeface="Meiryo UI" panose="020B0604030504040204" pitchFamily="50" charset="-128"/>
                <a:ea typeface="Meiryo UI" panose="020B0604030504040204" pitchFamily="50" charset="-128"/>
              </a:rPr>
              <a:t>先導</a:t>
            </a:r>
            <a:endParaRPr kumimoji="1" lang="en-US" altLang="ja-JP" sz="1200" b="1" i="0" u="none" strike="noStrike" kern="1200" cap="none" normalizeH="0" baseline="0" noProof="0" dirty="0" smtClean="0">
              <a:ln>
                <a:noFill/>
              </a:ln>
              <a:effectLst/>
              <a:uLnTx/>
              <a:uFillTx/>
              <a:latin typeface="Meiryo UI" panose="020B0604030504040204" pitchFamily="50" charset="-128"/>
              <a:ea typeface="Meiryo UI" panose="020B0604030504040204" pitchFamily="50" charset="-128"/>
            </a:endParaRPr>
          </a:p>
        </p:txBody>
      </p:sp>
      <p:sp>
        <p:nvSpPr>
          <p:cNvPr id="26" name="正方形/長方形 25"/>
          <p:cNvSpPr/>
          <p:nvPr/>
        </p:nvSpPr>
        <p:spPr>
          <a:xfrm>
            <a:off x="5082384" y="2077781"/>
            <a:ext cx="3782238" cy="461665"/>
          </a:xfrm>
          <a:prstGeom prst="rect">
            <a:avLst/>
          </a:prstGeom>
          <a:solidFill>
            <a:schemeClr val="accent2"/>
          </a:solidFill>
        </p:spPr>
        <p:txBody>
          <a:bodyPr wrap="square">
            <a:spAutoFit/>
          </a:bodyPr>
          <a:lstStyle/>
          <a:p>
            <a:pPr marL="0" marR="0" lvl="0" indent="0" algn="ctr" defTabSz="457200" rtl="0" eaLnBrk="1" fontAlgn="auto" latinLnBrk="0" hangingPunct="1">
              <a:spcBef>
                <a:spcPts val="0"/>
              </a:spcBef>
              <a:spcAft>
                <a:spcPts val="0"/>
              </a:spcAft>
              <a:buClrTx/>
              <a:buSzTx/>
              <a:buFontTx/>
              <a:buNone/>
              <a:tabLst/>
              <a:defRPr/>
            </a:pPr>
            <a:r>
              <a:rPr kumimoji="0" lang="ja-JP" altLang="en-US" sz="1200" b="1" i="0" u="none" strike="noStrike" kern="1200" cap="none"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世界の人たちとともに地球を</a:t>
            </a:r>
            <a:r>
              <a:rPr kumimoji="0" lang="ja-JP" altLang="en-US" sz="1200" b="1" i="0" u="none" strike="noStrike" kern="1200" cap="none"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救う</a:t>
            </a:r>
            <a:endParaRPr kumimoji="0" lang="en-US" altLang="ja-JP" sz="1200" b="1" i="0" u="none" strike="noStrike" kern="1200" cap="none"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spcBef>
                <a:spcPts val="0"/>
              </a:spcBef>
              <a:spcAft>
                <a:spcPts val="0"/>
              </a:spcAft>
              <a:buClrTx/>
              <a:buSzTx/>
              <a:buFontTx/>
              <a:buNone/>
              <a:tabLst/>
              <a:defRPr/>
            </a:pPr>
            <a:r>
              <a:rPr kumimoji="0" lang="ja-JP" altLang="en-US" sz="1200" b="1" i="0" u="none" strike="noStrike" kern="1200" cap="none"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0" lang="en-US" altLang="ja-JP" sz="1200" b="1" i="0" u="none" strike="noStrike" kern="1200" cap="none"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CO2</a:t>
            </a:r>
            <a:r>
              <a:rPr kumimoji="0" lang="ja-JP" altLang="en-US" sz="1200" b="1" i="0" u="none" strike="noStrike" kern="1200" cap="none"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排出実質ゼロ</a:t>
            </a:r>
            <a:r>
              <a:rPr kumimoji="0" lang="ja-JP" altLang="en-US" sz="1200" b="1" i="0" u="none" strike="noStrike" kern="1200" cap="none"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0" lang="ja-JP" altLang="en-US" sz="1200" b="1" i="0" u="none" strike="noStrike" kern="1200" cap="none"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を実現</a:t>
            </a:r>
            <a:endParaRPr kumimoji="0" lang="ja-JP" altLang="en-US" sz="1200" b="1" i="0" u="none" strike="noStrike" kern="1200" cap="none"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7" name="正方形/長方形 26"/>
          <p:cNvSpPr/>
          <p:nvPr/>
        </p:nvSpPr>
        <p:spPr>
          <a:xfrm>
            <a:off x="5068934" y="2548860"/>
            <a:ext cx="3795687" cy="830997"/>
          </a:xfrm>
          <a:prstGeom prst="rect">
            <a:avLst/>
          </a:prstGeom>
          <a:solidFill>
            <a:schemeClr val="bg1">
              <a:alpha val="84000"/>
            </a:schemeClr>
          </a:solidFill>
          <a:ln>
            <a:noFill/>
          </a:ln>
        </p:spPr>
        <p:txBody>
          <a:bodyPr wrap="square">
            <a:spAutoFit/>
          </a:bodyPr>
          <a:lstStyle/>
          <a:p>
            <a:pPr marL="84138" marR="0" lvl="0" indent="-84138" algn="l" defTabSz="457200" rtl="0" eaLnBrk="1" fontAlgn="auto" latinLnBrk="0" hangingPunct="1">
              <a:spcBef>
                <a:spcPts val="0"/>
              </a:spcBef>
              <a:spcAft>
                <a:spcPts val="0"/>
              </a:spcAft>
              <a:buClrTx/>
              <a:buSzTx/>
              <a:buFontTx/>
              <a:buNone/>
              <a:tabLst/>
              <a:defRPr/>
            </a:pPr>
            <a:r>
              <a:rPr kumimoji="0"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0"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新エネルギー産業等のポテンシャルなどを活かした「</a:t>
            </a:r>
            <a:r>
              <a:rPr kumimoji="0" lang="en-US" altLang="ja-JP"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CO2</a:t>
            </a:r>
            <a:r>
              <a:rPr kumimoji="0"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排出実質ゼロ」の</a:t>
            </a:r>
            <a:r>
              <a:rPr kumimoji="0"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実現をめざす都市基盤の整備など、大阪</a:t>
            </a:r>
            <a:r>
              <a:rPr kumimoji="0"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が環境</a:t>
            </a:r>
            <a:r>
              <a:rPr kumimoji="0"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先進都市</a:t>
            </a:r>
            <a:r>
              <a:rPr kumimoji="0"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として</a:t>
            </a:r>
            <a:r>
              <a:rPr kumimoji="0"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世界のトップランナーを</a:t>
            </a:r>
            <a:r>
              <a:rPr kumimoji="0"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めざす。</a:t>
            </a:r>
            <a:endParaRPr kumimoji="0"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28" name="正方形/長方形 27"/>
          <p:cNvSpPr/>
          <p:nvPr/>
        </p:nvSpPr>
        <p:spPr>
          <a:xfrm>
            <a:off x="5047251" y="3482673"/>
            <a:ext cx="3861857" cy="276999"/>
          </a:xfrm>
          <a:prstGeom prst="rect">
            <a:avLst/>
          </a:prstGeom>
          <a:solidFill>
            <a:schemeClr val="accent2"/>
          </a:solidFill>
        </p:spPr>
        <p:txBody>
          <a:bodyPr wrap="square">
            <a:spAutoFit/>
          </a:bodyPr>
          <a:lstStyle/>
          <a:p>
            <a:pPr marL="0" marR="0" lvl="0" indent="0" algn="ctr" defTabSz="457200" rtl="0" eaLnBrk="1" fontAlgn="auto" latinLnBrk="0" hangingPunct="1">
              <a:spcBef>
                <a:spcPts val="0"/>
              </a:spcBef>
              <a:spcAft>
                <a:spcPts val="0"/>
              </a:spcAft>
              <a:buClrTx/>
              <a:buSzTx/>
              <a:buFontTx/>
              <a:buNone/>
              <a:tabLst/>
              <a:defRPr/>
            </a:pPr>
            <a:r>
              <a:rPr kumimoji="0" lang="en-US" altLang="ja-JP" sz="1200" b="1" i="0" u="none" strike="noStrike" kern="1200" cap="none"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G20</a:t>
            </a:r>
            <a:r>
              <a:rPr kumimoji="0" lang="ja-JP" altLang="en-US" sz="1200" b="1" i="0" u="none" strike="noStrike" kern="1200" cap="none"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大阪サミットの環境合意を</a:t>
            </a:r>
            <a:r>
              <a:rPr kumimoji="0" lang="ja-JP" altLang="en-US" sz="1200" b="1" i="0" u="none" strike="noStrike" kern="1200" cap="none"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先導</a:t>
            </a:r>
            <a:endParaRPr kumimoji="0" lang="ja-JP" altLang="en-US" sz="1200" b="1" i="0" u="none" strike="noStrike" kern="1200" cap="none"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9" name="正方形/長方形 28"/>
          <p:cNvSpPr/>
          <p:nvPr/>
        </p:nvSpPr>
        <p:spPr>
          <a:xfrm>
            <a:off x="5047251" y="3760532"/>
            <a:ext cx="3861857" cy="830997"/>
          </a:xfrm>
          <a:prstGeom prst="rect">
            <a:avLst/>
          </a:prstGeom>
          <a:solidFill>
            <a:schemeClr val="bg1">
              <a:alpha val="84000"/>
            </a:schemeClr>
          </a:solidFill>
          <a:ln>
            <a:noFill/>
          </a:ln>
        </p:spPr>
        <p:txBody>
          <a:bodyPr wrap="square">
            <a:spAutoFit/>
          </a:bodyPr>
          <a:lstStyle/>
          <a:p>
            <a:pPr marL="84138" marR="0" lvl="0" indent="-84138" algn="l" defTabSz="457200" rtl="0" eaLnBrk="1" fontAlgn="auto" latinLnBrk="0" hangingPunct="1">
              <a:spcBef>
                <a:spcPts val="0"/>
              </a:spcBef>
              <a:spcAft>
                <a:spcPts val="0"/>
              </a:spcAft>
              <a:buClrTx/>
              <a:buSzTx/>
              <a:buFontTx/>
              <a:buNone/>
              <a:tabLst/>
              <a:defRPr/>
            </a:pPr>
            <a:r>
              <a:rPr kumimoji="0"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0"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海洋</a:t>
            </a:r>
            <a:r>
              <a:rPr kumimoji="0"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プラスチックごみによる追加的な汚染をゼロにまで削減すること</a:t>
            </a:r>
            <a:r>
              <a:rPr kumimoji="0"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を</a:t>
            </a:r>
            <a:r>
              <a:rPr lang="ja-JP" altLang="en-US" sz="1200" dirty="0" err="1" smtClean="0">
                <a:solidFill>
                  <a:prstClr val="black"/>
                </a:solidFill>
                <a:latin typeface="UD デジタル 教科書体 NK-R" panose="02020400000000000000" pitchFamily="18" charset="-128"/>
                <a:ea typeface="UD デジタル 教科書体 NK-R" panose="02020400000000000000" pitchFamily="18" charset="-128"/>
              </a:rPr>
              <a:t>め</a:t>
            </a:r>
            <a:r>
              <a:rPr lang="ja-JP" altLang="en-US" sz="1200" dirty="0" err="1">
                <a:solidFill>
                  <a:prstClr val="black"/>
                </a:solidFill>
                <a:latin typeface="UD デジタル 教科書体 NK-R" panose="02020400000000000000" pitchFamily="18" charset="-128"/>
                <a:ea typeface="UD デジタル 教科書体 NK-R" panose="02020400000000000000" pitchFamily="18" charset="-128"/>
              </a:rPr>
              <a:t>ざ</a:t>
            </a:r>
            <a:r>
              <a:rPr kumimoji="0"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す</a:t>
            </a:r>
            <a:r>
              <a:rPr kumimoji="0"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「大阪ブルー・オーシャン・ビジョン」や、循環経済、持続可能な物質管理、</a:t>
            </a:r>
            <a:r>
              <a:rPr kumimoji="0" lang="en-US" altLang="ja-JP"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3R</a:t>
            </a:r>
            <a:r>
              <a:rPr kumimoji="0"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及び廃棄物の価値化など</a:t>
            </a:r>
            <a:r>
              <a:rPr kumimoji="0"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の世界での推進を大阪が先導して</a:t>
            </a:r>
            <a:r>
              <a:rPr kumimoji="0"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いく。</a:t>
            </a:r>
            <a:endParaRPr kumimoji="0"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pic>
        <p:nvPicPr>
          <p:cNvPr id="42" name="図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2559" y="487977"/>
            <a:ext cx="619883" cy="619883"/>
          </a:xfrm>
          <a:prstGeom prst="rect">
            <a:avLst/>
          </a:prstGeom>
        </p:spPr>
      </p:pic>
      <p:sp>
        <p:nvSpPr>
          <p:cNvPr id="50" name="角丸四角形 49"/>
          <p:cNvSpPr/>
          <p:nvPr/>
        </p:nvSpPr>
        <p:spPr>
          <a:xfrm>
            <a:off x="928226" y="5063562"/>
            <a:ext cx="7486259" cy="1348638"/>
          </a:xfrm>
          <a:prstGeom prst="roundRect">
            <a:avLst>
              <a:gd name="adj" fmla="val 7026"/>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spcBef>
                <a:spcPts val="0"/>
              </a:spcBef>
              <a:spcAft>
                <a:spcPts val="0"/>
              </a:spcAft>
              <a:buClrTx/>
              <a:buSzTx/>
              <a:buFontTx/>
              <a:buNone/>
              <a:tabLst/>
              <a:defRPr/>
            </a:pPr>
            <a:endParaRPr kumimoji="1" lang="ja-JP" altLang="en-US" sz="1200" b="0" i="0" u="none" strike="noStrike" kern="1200" cap="none"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 name="正方形/長方形 50"/>
          <p:cNvSpPr/>
          <p:nvPr/>
        </p:nvSpPr>
        <p:spPr>
          <a:xfrm>
            <a:off x="1090151" y="5569597"/>
            <a:ext cx="7210425" cy="276999"/>
          </a:xfrm>
          <a:prstGeom prst="rect">
            <a:avLst/>
          </a:prstGeom>
          <a:solidFill>
            <a:schemeClr val="accent2"/>
          </a:solidFill>
        </p:spPr>
        <p:txBody>
          <a:bodyPr wrap="square">
            <a:spAutoFit/>
          </a:bodyPr>
          <a:lstStyle/>
          <a:p>
            <a:pPr marL="0" marR="0" lvl="0" indent="0" algn="ctr" defTabSz="457200" rtl="0" eaLnBrk="1" fontAlgn="auto" latinLnBrk="0" hangingPunct="1">
              <a:spcBef>
                <a:spcPts val="0"/>
              </a:spcBef>
              <a:spcAft>
                <a:spcPts val="0"/>
              </a:spcAft>
              <a:buClrTx/>
              <a:buSzTx/>
              <a:buFontTx/>
              <a:buNone/>
              <a:tabLst/>
              <a:defRPr/>
            </a:pPr>
            <a:r>
              <a:rPr kumimoji="0" lang="ja-JP" altLang="en-US" sz="1200" b="1" i="0" u="none" strike="noStrike" kern="1200" cap="none"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大阪の蓄積を活かし、世界の都市づくりに貢献</a:t>
            </a:r>
            <a:endParaRPr kumimoji="0" lang="ja-JP" altLang="en-US" sz="1200" b="1" i="0" u="none" strike="noStrike" kern="1200" cap="none"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2" name="正方形/長方形 51"/>
          <p:cNvSpPr/>
          <p:nvPr/>
        </p:nvSpPr>
        <p:spPr>
          <a:xfrm>
            <a:off x="1090151" y="5804370"/>
            <a:ext cx="7210425" cy="461665"/>
          </a:xfrm>
          <a:prstGeom prst="rect">
            <a:avLst/>
          </a:prstGeom>
          <a:solidFill>
            <a:schemeClr val="bg1"/>
          </a:solidFill>
          <a:ln>
            <a:noFill/>
          </a:ln>
        </p:spPr>
        <p:txBody>
          <a:bodyPr wrap="square">
            <a:spAutoFit/>
          </a:bodyPr>
          <a:lstStyle/>
          <a:p>
            <a:pPr marL="84138" lvl="0" indent="-84138">
              <a:defRPr/>
            </a:pPr>
            <a:r>
              <a:rPr lang="ja-JP" altLang="en-US" sz="1200" dirty="0">
                <a:latin typeface="UD デジタル 教科書体 NK-R" panose="02020400000000000000" pitchFamily="18" charset="-128"/>
                <a:ea typeface="UD デジタル 教科書体 NK-R" panose="02020400000000000000" pitchFamily="18" charset="-128"/>
              </a:rPr>
              <a:t>➢大阪が蓄積してきた、公害対策、上下水道、交通、バリアフリーなどの</a:t>
            </a:r>
            <a:r>
              <a:rPr lang="ja-JP" altLang="en-US" sz="1200" dirty="0" smtClean="0">
                <a:latin typeface="UD デジタル 教科書体 NK-R" panose="02020400000000000000" pitchFamily="18" charset="-128"/>
                <a:ea typeface="UD デジタル 教科書体 NK-R" panose="02020400000000000000" pitchFamily="18" charset="-128"/>
              </a:rPr>
              <a:t>都市づくりに</a:t>
            </a:r>
            <a:r>
              <a:rPr lang="ja-JP" altLang="en-US" sz="1200" dirty="0">
                <a:latin typeface="UD デジタル 教科書体 NK-R" panose="02020400000000000000" pitchFamily="18" charset="-128"/>
                <a:ea typeface="UD デジタル 教科書体 NK-R" panose="02020400000000000000" pitchFamily="18" charset="-128"/>
              </a:rPr>
              <a:t>関する経験やノウハウ、技術などを活かし、世界の都市</a:t>
            </a:r>
            <a:r>
              <a:rPr lang="ja-JP" altLang="en-US" sz="1200" dirty="0" smtClean="0">
                <a:latin typeface="UD デジタル 教科書体 NK-R" panose="02020400000000000000" pitchFamily="18" charset="-128"/>
                <a:ea typeface="UD デジタル 教科書体 NK-R" panose="02020400000000000000" pitchFamily="18" charset="-128"/>
              </a:rPr>
              <a:t>問題の</a:t>
            </a:r>
            <a:r>
              <a:rPr lang="ja-JP" altLang="en-US" sz="1200" dirty="0">
                <a:latin typeface="UD デジタル 教科書体 NK-R" panose="02020400000000000000" pitchFamily="18" charset="-128"/>
                <a:ea typeface="UD デジタル 教科書体 NK-R" panose="02020400000000000000" pitchFamily="18" charset="-128"/>
              </a:rPr>
              <a:t>解決に</a:t>
            </a:r>
            <a:r>
              <a:rPr lang="ja-JP" altLang="en-US" sz="1200" dirty="0" smtClean="0">
                <a:latin typeface="UD デジタル 教科書体 NK-R" panose="02020400000000000000" pitchFamily="18" charset="-128"/>
                <a:ea typeface="UD デジタル 教科書体 NK-R" panose="02020400000000000000" pitchFamily="18" charset="-128"/>
              </a:rPr>
              <a:t>貢献。</a:t>
            </a:r>
            <a:endParaRPr kumimoji="0" lang="ja-JP" altLang="en-US" sz="1200" b="0" i="0" u="none" strike="noStrike" kern="1200" cap="none"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endParaRPr>
          </a:p>
        </p:txBody>
      </p:sp>
      <p:sp>
        <p:nvSpPr>
          <p:cNvPr id="53" name="正方形/長方形 52"/>
          <p:cNvSpPr/>
          <p:nvPr/>
        </p:nvSpPr>
        <p:spPr>
          <a:xfrm>
            <a:off x="1800044" y="5226831"/>
            <a:ext cx="6012348" cy="276999"/>
          </a:xfrm>
          <a:prstGeom prst="rect">
            <a:avLst/>
          </a:prstGeom>
          <a:noFill/>
          <a:effectLst>
            <a:softEdge rad="0"/>
          </a:effectLst>
        </p:spPr>
        <p:txBody>
          <a:bodyPr wrap="square" anchor="ctr">
            <a:spAutoFit/>
          </a:bodyPr>
          <a:lstStyle/>
          <a:p>
            <a:pPr lvl="0">
              <a:defRPr/>
            </a:pPr>
            <a:r>
              <a:rPr kumimoji="1" lang="ja-JP" altLang="en-US" sz="1200" b="1" dirty="0">
                <a:latin typeface="Meiryo UI" panose="020B0604030504040204" pitchFamily="50" charset="-128"/>
                <a:ea typeface="Meiryo UI" panose="020B0604030504040204" pitchFamily="50" charset="-128"/>
              </a:rPr>
              <a:t>公害対策や都市づくりにおける豊富な経験やノウハウを活かし、世界の都市</a:t>
            </a:r>
            <a:r>
              <a:rPr kumimoji="1" lang="ja-JP" altLang="en-US" sz="1200" b="1" dirty="0" smtClean="0">
                <a:latin typeface="Meiryo UI" panose="020B0604030504040204" pitchFamily="50" charset="-128"/>
                <a:ea typeface="Meiryo UI" panose="020B0604030504040204" pitchFamily="50" charset="-128"/>
              </a:rPr>
              <a:t>問題の</a:t>
            </a:r>
            <a:r>
              <a:rPr kumimoji="1" lang="ja-JP" altLang="en-US" sz="1200" b="1" dirty="0">
                <a:latin typeface="Meiryo UI" panose="020B0604030504040204" pitchFamily="50" charset="-128"/>
                <a:ea typeface="Meiryo UI" panose="020B0604030504040204" pitchFamily="50" charset="-128"/>
              </a:rPr>
              <a:t>解決に貢献</a:t>
            </a:r>
            <a:endParaRPr kumimoji="1" lang="en-US" altLang="ja-JP" sz="1200" b="1" i="0" u="none" strike="noStrike" kern="1200" cap="none" normalizeH="0" baseline="0" noProof="0" dirty="0" smtClean="0">
              <a:ln>
                <a:noFill/>
              </a:ln>
              <a:effectLst/>
              <a:uLnTx/>
              <a:uFillTx/>
              <a:latin typeface="Meiryo UI" panose="020B0604030504040204" pitchFamily="50" charset="-128"/>
              <a:ea typeface="Meiryo UI" panose="020B0604030504040204" pitchFamily="50" charset="-128"/>
            </a:endParaRPr>
          </a:p>
        </p:txBody>
      </p:sp>
      <p:sp>
        <p:nvSpPr>
          <p:cNvPr id="33" name="スライド番号プレースホルダー 6"/>
          <p:cNvSpPr>
            <a:spLocks noGrp="1"/>
          </p:cNvSpPr>
          <p:nvPr>
            <p:ph type="sldNum" sz="quarter" idx="12"/>
          </p:nvPr>
        </p:nvSpPr>
        <p:spPr>
          <a:xfrm>
            <a:off x="8812696" y="6612835"/>
            <a:ext cx="331303" cy="245165"/>
          </a:xfrm>
        </p:spPr>
        <p:txBody>
          <a:bodyPr/>
          <a:lstStyle/>
          <a:p>
            <a:r>
              <a:rPr kumimoji="1" lang="ja-JP" altLang="en-US" dirty="0"/>
              <a:t>７</a:t>
            </a:r>
          </a:p>
        </p:txBody>
      </p:sp>
      <p:sp>
        <p:nvSpPr>
          <p:cNvPr id="24" name="正方形/長方形 23"/>
          <p:cNvSpPr/>
          <p:nvPr/>
        </p:nvSpPr>
        <p:spPr>
          <a:xfrm>
            <a:off x="101482" y="6576031"/>
            <a:ext cx="7853798" cy="261610"/>
          </a:xfrm>
          <a:prstGeom prst="rect">
            <a:avLst/>
          </a:prstGeom>
        </p:spPr>
        <p:txBody>
          <a:bodyPr wrap="square">
            <a:spAutoFit/>
          </a:bodyPr>
          <a:lstStyle/>
          <a:p>
            <a:r>
              <a:rPr lang="en-US" altLang="ja-JP" sz="1100" dirty="0" smtClean="0"/>
              <a:t>※</a:t>
            </a:r>
            <a:r>
              <a:rPr lang="ja-JP" altLang="en-US" sz="1100" dirty="0" smtClean="0"/>
              <a:t>令和２年３月　大阪府・大阪市「万博</a:t>
            </a:r>
            <a:r>
              <a:rPr lang="ja-JP" altLang="en-US" sz="1100" dirty="0"/>
              <a:t>のインパクトを活かした大阪の将来に向けた</a:t>
            </a:r>
            <a:r>
              <a:rPr lang="ja-JP" altLang="en-US" sz="1100" dirty="0" smtClean="0"/>
              <a:t>ビジョン」より抜粋 </a:t>
            </a:r>
            <a:r>
              <a:rPr lang="en-US" altLang="ja-JP" sz="1100" dirty="0" smtClean="0"/>
              <a:t>【</a:t>
            </a:r>
            <a:r>
              <a:rPr lang="en-US" altLang="ja-JP" sz="1100" dirty="0"/>
              <a:t>7</a:t>
            </a:r>
            <a:r>
              <a:rPr lang="en-US" altLang="ja-JP" sz="1100" dirty="0" smtClean="0"/>
              <a:t>/8】</a:t>
            </a:r>
            <a:endParaRPr lang="ja-JP" altLang="en-US" sz="1100" dirty="0"/>
          </a:p>
        </p:txBody>
      </p:sp>
      <p:sp>
        <p:nvSpPr>
          <p:cNvPr id="34" name="正方形/長方形 33"/>
          <p:cNvSpPr/>
          <p:nvPr/>
        </p:nvSpPr>
        <p:spPr>
          <a:xfrm>
            <a:off x="101482" y="40761"/>
            <a:ext cx="8745448" cy="369332"/>
          </a:xfrm>
          <a:prstGeom prst="rect">
            <a:avLst/>
          </a:prstGeom>
        </p:spPr>
        <p:txBody>
          <a:bodyPr wrap="square">
            <a:spAutoFit/>
          </a:bodyPr>
          <a:lstStyle/>
          <a:p>
            <a:r>
              <a:rPr lang="ja-JP" altLang="en-US" b="1" u="none" dirty="0" smtClean="0"/>
              <a:t>■　めざすべき取組みの方向性③</a:t>
            </a:r>
            <a:endParaRPr lang="ja-JP" altLang="en-US" b="1" u="none" dirty="0"/>
          </a:p>
        </p:txBody>
      </p:sp>
    </p:spTree>
    <p:extLst>
      <p:ext uri="{BB962C8B-B14F-4D97-AF65-F5344CB8AC3E}">
        <p14:creationId xmlns:p14="http://schemas.microsoft.com/office/powerpoint/2010/main" val="3886667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53"/>
          <p:cNvSpPr/>
          <p:nvPr/>
        </p:nvSpPr>
        <p:spPr>
          <a:xfrm>
            <a:off x="297346" y="1214580"/>
            <a:ext cx="4445240" cy="5146478"/>
          </a:xfrm>
          <a:prstGeom prst="roundRect">
            <a:avLst>
              <a:gd name="adj" fmla="val 7026"/>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 name="正方形/長方形 31"/>
          <p:cNvSpPr/>
          <p:nvPr/>
        </p:nvSpPr>
        <p:spPr>
          <a:xfrm>
            <a:off x="513624" y="1503484"/>
            <a:ext cx="3936557" cy="502702"/>
          </a:xfrm>
          <a:prstGeom prst="rect">
            <a:avLst/>
          </a:prstGeom>
        </p:spPr>
        <p:txBody>
          <a:bodyPr wrap="square">
            <a:spAutoFit/>
          </a:bodyPr>
          <a:lstStyle/>
          <a:p>
            <a:pPr lvl="0" defTabSz="914400">
              <a:lnSpc>
                <a:spcPts val="1600"/>
              </a:lnSpc>
              <a:defRPr/>
            </a:pPr>
            <a:r>
              <a:rPr kumimoji="1" lang="en-US" altLang="ja-JP" sz="1200" b="1" dirty="0">
                <a:latin typeface="Meiryo UI" panose="020B0604030504040204" pitchFamily="50" charset="-128"/>
                <a:ea typeface="Meiryo UI" panose="020B0604030504040204" pitchFamily="50" charset="-128"/>
                <a:cs typeface="Meiryo UI" panose="020B0604030504040204" pitchFamily="50" charset="-128"/>
              </a:rPr>
              <a:t>SDG</a:t>
            </a:r>
            <a:r>
              <a:rPr kumimoji="1" lang="ja-JP" altLang="en-US" sz="1200" b="1" dirty="0" err="1">
                <a:latin typeface="Meiryo UI" panose="020B0604030504040204" pitchFamily="50" charset="-128"/>
                <a:ea typeface="Meiryo UI" panose="020B0604030504040204" pitchFamily="50" charset="-128"/>
                <a:cs typeface="Meiryo UI" panose="020B0604030504040204" pitchFamily="50" charset="-128"/>
              </a:rPr>
              <a:t>ｓ</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の達成にもつながる大阪的価値観を世界の人たちと共有することで、世界の課題解決に向けて共創していく。</a:t>
            </a:r>
            <a:endParaRPr kumimoji="1" lang="ja-JP" altLang="en-US" sz="1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467662" y="2431959"/>
            <a:ext cx="3965642" cy="1200329"/>
          </a:xfrm>
          <a:prstGeom prst="rect">
            <a:avLst/>
          </a:prstGeom>
          <a:solidFill>
            <a:schemeClr val="bg1"/>
          </a:solidFill>
          <a:ln>
            <a:noFill/>
          </a:ln>
        </p:spPr>
        <p:txBody>
          <a:bodyPr wrap="square">
            <a:spAutoFit/>
          </a:bodyPr>
          <a:lstStyle/>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10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➢ビジネス面</a:t>
            </a:r>
            <a:r>
              <a:rPr kumimoji="0"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でのメリットが享受されつつ、買い手や利用者の満足と世界への貢献の三方が</a:t>
            </a:r>
            <a:r>
              <a:rPr kumimoji="0"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満たされた経済モデル</a:t>
            </a:r>
            <a:r>
              <a:rPr kumimoji="0"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、持続可能な仕組み（フェアトレードやソーシャルビジネス等）を社会のあらゆる場面で実装して</a:t>
            </a:r>
            <a:r>
              <a:rPr kumimoji="0"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いくことで</a:t>
            </a:r>
            <a:r>
              <a:rPr kumimoji="0" lang="ja-JP" altLang="en-US" sz="120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、「三方よし」＝「</a:t>
            </a:r>
            <a:r>
              <a:rPr kumimoji="0" lang="en-US" altLang="ja-JP" sz="120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WIN-WIN-WIN</a:t>
            </a:r>
            <a:r>
              <a:rPr kumimoji="0" lang="ja-JP" altLang="en-US" sz="120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」の精神を世界的な新たな価値観としていく。</a:t>
            </a:r>
            <a:endParaRPr kumimoji="0" lang="ja-JP" altLang="en-US" sz="120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46" name="正方形/長方形 45"/>
          <p:cNvSpPr/>
          <p:nvPr/>
        </p:nvSpPr>
        <p:spPr>
          <a:xfrm>
            <a:off x="468222" y="2177453"/>
            <a:ext cx="3965081" cy="276999"/>
          </a:xfrm>
          <a:prstGeom prst="rect">
            <a:avLst/>
          </a:prstGeom>
          <a:solidFill>
            <a:schemeClr val="accent2"/>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10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「三方</a:t>
            </a:r>
            <a:r>
              <a:rPr kumimoji="0" lang="ja-JP" altLang="en-US" sz="1200" b="1" i="0" u="none" strike="noStrike" kern="1200" cap="none" spc="-1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よし」　</a:t>
            </a:r>
            <a:r>
              <a:rPr kumimoji="0" lang="ja-JP" altLang="en-US" sz="1200" b="1" i="0" u="none" strike="noStrike" kern="1200" cap="none" spc="-10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0" lang="ja-JP" altLang="en-US" sz="1200" b="1" i="0" u="none" strike="noStrike" kern="1200" cap="none" spc="-1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a:t>
            </a:r>
            <a:r>
              <a:rPr kumimoji="0" lang="en-US" altLang="ja-JP" sz="1200" b="1" i="0" u="none" strike="noStrike" kern="1200" cap="none" spc="-1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WIN-WIN-WIN</a:t>
            </a:r>
            <a:r>
              <a:rPr kumimoji="0" lang="ja-JP" altLang="en-US" sz="1200" b="1" i="0" u="none" strike="noStrike" kern="1200" cap="none" spc="-10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0" lang="en-US" altLang="ja-JP" sz="1200" b="1" i="0" u="none" strike="noStrike" kern="1200" cap="none" spc="-1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7" name="正方形/長方形 46"/>
          <p:cNvSpPr/>
          <p:nvPr/>
        </p:nvSpPr>
        <p:spPr>
          <a:xfrm>
            <a:off x="467662" y="4196961"/>
            <a:ext cx="3982519" cy="1754326"/>
          </a:xfrm>
          <a:prstGeom prst="rect">
            <a:avLst/>
          </a:prstGeom>
          <a:solidFill>
            <a:schemeClr val="bg1"/>
          </a:solidFill>
        </p:spPr>
        <p:txBody>
          <a:bodyPr wrap="square">
            <a:spAutoFit/>
          </a:bodyPr>
          <a:lstStyle/>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a:t>
            </a:r>
            <a:r>
              <a:rPr kumimoji="0"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お節介」とは、一般的に「人のことに不必要に立ち入る」という意味があるが、大阪人の「おせっかい」は、相手のことをおもいやり、助けたい・楽しませたいと考え行動する</a:t>
            </a:r>
            <a:r>
              <a:rPr kumimoji="0"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もの。</a:t>
            </a:r>
            <a:endParaRPr kumimoji="0"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a:t>
            </a:r>
            <a:r>
              <a:rPr kumimoji="0" lang="ja-JP" altLang="en-US" sz="120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人と人とのつながりが希薄になる中、相手のことを考えて行動し、互いに協力することで、社会の問題解決につなげていく。こうした「おせっかい（</a:t>
            </a:r>
            <a:r>
              <a:rPr kumimoji="0" lang="en-US" altLang="ja-JP" sz="1200" i="0" u="none" strike="noStrike" kern="1200" cap="none" normalizeH="0" noProof="0" dirty="0" err="1">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Osekkai</a:t>
            </a:r>
            <a:r>
              <a:rPr kumimoji="0" lang="ja-JP" altLang="en-US" sz="120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）」の精神を、世界</a:t>
            </a:r>
            <a:r>
              <a:rPr kumimoji="0" lang="ja-JP" altLang="en-US" sz="120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の人たちが共に支え合い</a:t>
            </a:r>
            <a:r>
              <a:rPr kumimoji="0" lang="ja-JP" altLang="en-US" sz="120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、ソーシャルグッドな取組みを通じて、世界</a:t>
            </a:r>
            <a:r>
              <a:rPr kumimoji="0" lang="ja-JP" altLang="en-US" sz="120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を共創していく新たな</a:t>
            </a:r>
            <a:r>
              <a:rPr kumimoji="0" lang="ja-JP" altLang="en-US" sz="120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価値観として</a:t>
            </a:r>
            <a:r>
              <a:rPr kumimoji="0" lang="ja-JP" altLang="en-US" sz="120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いく</a:t>
            </a:r>
            <a:r>
              <a:rPr kumimoji="0" lang="ja-JP" altLang="en-US" sz="120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endParaRPr kumimoji="0" lang="ja-JP" altLang="en-US" sz="120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48" name="正方形/長方形 47"/>
          <p:cNvSpPr/>
          <p:nvPr/>
        </p:nvSpPr>
        <p:spPr>
          <a:xfrm>
            <a:off x="471763" y="3921689"/>
            <a:ext cx="3978418" cy="276999"/>
          </a:xfrm>
          <a:prstGeom prst="rect">
            <a:avLst/>
          </a:prstGeom>
          <a:solidFill>
            <a:schemeClr val="accent2"/>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1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「おせっかい」　➡　「</a:t>
            </a:r>
            <a:r>
              <a:rPr kumimoji="0" lang="en-US" altLang="ja-JP" sz="1200" b="1" i="0" u="none" strike="noStrike" kern="1200" cap="none" spc="-100" normalizeH="0" baseline="0" noProof="0" dirty="0" err="1">
                <a:ln>
                  <a:noFill/>
                </a:ln>
                <a:solidFill>
                  <a:prstClr val="white"/>
                </a:solidFill>
                <a:effectLst/>
                <a:uLnTx/>
                <a:uFillTx/>
                <a:latin typeface="Meiryo UI" panose="020B0604030504040204" pitchFamily="50" charset="-128"/>
                <a:ea typeface="Meiryo UI" panose="020B0604030504040204" pitchFamily="50" charset="-128"/>
                <a:cs typeface="+mn-cs"/>
              </a:rPr>
              <a:t>Osekkai</a:t>
            </a:r>
            <a:r>
              <a:rPr kumimoji="0" lang="ja-JP" altLang="en-US" sz="1200" b="1" i="0" u="none" strike="noStrike" kern="1200" cap="none" spc="-10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0" lang="ja-JP" altLang="en-US" sz="1200" b="1" i="0" u="none" strike="noStrike" kern="1200" cap="none" spc="-1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3" name="角丸四角形 32"/>
          <p:cNvSpPr/>
          <p:nvPr/>
        </p:nvSpPr>
        <p:spPr>
          <a:xfrm>
            <a:off x="26894" y="484807"/>
            <a:ext cx="5728557" cy="514800"/>
          </a:xfrm>
          <a:prstGeom prst="roundRect">
            <a:avLst>
              <a:gd name="adj" fmla="val 3955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4" name="正方形/長方形 33"/>
          <p:cNvSpPr/>
          <p:nvPr/>
        </p:nvSpPr>
        <p:spPr>
          <a:xfrm>
            <a:off x="-185917" y="595234"/>
            <a:ext cx="6154178" cy="33855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世界の未来をともにつくる（</a:t>
            </a:r>
            <a:r>
              <a:rPr kumimoji="1" lang="en-US" altLang="ja-JP"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Global Co-Creation Hub</a:t>
            </a:r>
            <a:r>
              <a:rPr kumimoji="1" lang="ja-JP" altLang="en-US" sz="1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2/2</a:t>
            </a:r>
            <a:endParaRPr kumimoji="0" lang="ja-JP" alt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36" name="スライド番号プレースホルダー 6"/>
          <p:cNvSpPr>
            <a:spLocks noGrp="1"/>
          </p:cNvSpPr>
          <p:nvPr>
            <p:ph type="sldNum" sz="quarter" idx="12"/>
          </p:nvPr>
        </p:nvSpPr>
        <p:spPr>
          <a:xfrm>
            <a:off x="8516984" y="6576031"/>
            <a:ext cx="627016" cy="281969"/>
          </a:xfrm>
        </p:spPr>
        <p:txBody>
          <a:bodyPr/>
          <a:lstStyle/>
          <a:p>
            <a:r>
              <a:rPr kumimoji="1" lang="ja-JP" altLang="en-US" dirty="0" smtClean="0"/>
              <a:t>８</a:t>
            </a:r>
            <a:endParaRPr kumimoji="1" lang="ja-JP" altLang="en-US" dirty="0"/>
          </a:p>
        </p:txBody>
      </p:sp>
      <p:pic>
        <p:nvPicPr>
          <p:cNvPr id="15" name="図 14"/>
          <p:cNvPicPr>
            <a:picLocks noChangeAspect="1"/>
          </p:cNvPicPr>
          <p:nvPr/>
        </p:nvPicPr>
        <p:blipFill>
          <a:blip r:embed="rId2"/>
          <a:stretch>
            <a:fillRect/>
          </a:stretch>
        </p:blipFill>
        <p:spPr>
          <a:xfrm>
            <a:off x="5356653" y="1459365"/>
            <a:ext cx="3395472" cy="1704554"/>
          </a:xfrm>
          <a:prstGeom prst="rect">
            <a:avLst/>
          </a:prstGeom>
        </p:spPr>
      </p:pic>
      <p:pic>
        <p:nvPicPr>
          <p:cNvPr id="3" name="図 2"/>
          <p:cNvPicPr>
            <a:picLocks noChangeAspect="1"/>
          </p:cNvPicPr>
          <p:nvPr/>
        </p:nvPicPr>
        <p:blipFill>
          <a:blip r:embed="rId3"/>
          <a:stretch>
            <a:fillRect/>
          </a:stretch>
        </p:blipFill>
        <p:spPr>
          <a:xfrm>
            <a:off x="5479192" y="3656449"/>
            <a:ext cx="2941387" cy="2812095"/>
          </a:xfrm>
          <a:prstGeom prst="rect">
            <a:avLst/>
          </a:prstGeom>
        </p:spPr>
      </p:pic>
      <p:sp>
        <p:nvSpPr>
          <p:cNvPr id="14" name="正方形/長方形 13"/>
          <p:cNvSpPr/>
          <p:nvPr/>
        </p:nvSpPr>
        <p:spPr>
          <a:xfrm>
            <a:off x="101482" y="6576031"/>
            <a:ext cx="7853798" cy="261610"/>
          </a:xfrm>
          <a:prstGeom prst="rect">
            <a:avLst/>
          </a:prstGeom>
        </p:spPr>
        <p:txBody>
          <a:bodyPr wrap="square">
            <a:spAutoFit/>
          </a:bodyPr>
          <a:lstStyle/>
          <a:p>
            <a:r>
              <a:rPr lang="en-US" altLang="ja-JP" sz="1100" dirty="0" smtClean="0"/>
              <a:t>※</a:t>
            </a:r>
            <a:r>
              <a:rPr lang="ja-JP" altLang="en-US" sz="1100" dirty="0" smtClean="0"/>
              <a:t>令和２年３月　大阪府・大阪市「万博</a:t>
            </a:r>
            <a:r>
              <a:rPr lang="ja-JP" altLang="en-US" sz="1100" dirty="0"/>
              <a:t>のインパクトを活かした大阪の将来に向けた</a:t>
            </a:r>
            <a:r>
              <a:rPr lang="ja-JP" altLang="en-US" sz="1100" dirty="0" smtClean="0"/>
              <a:t>ビジョン」より抜粋 </a:t>
            </a:r>
            <a:r>
              <a:rPr lang="en-US" altLang="ja-JP" sz="1100" smtClean="0"/>
              <a:t>【</a:t>
            </a:r>
            <a:r>
              <a:rPr lang="en-US" altLang="ja-JP" sz="1100"/>
              <a:t>8</a:t>
            </a:r>
            <a:r>
              <a:rPr lang="en-US" altLang="ja-JP" sz="1100" smtClean="0"/>
              <a:t>/8】</a:t>
            </a:r>
            <a:endParaRPr lang="ja-JP" altLang="en-US" sz="1100" dirty="0"/>
          </a:p>
        </p:txBody>
      </p:sp>
      <p:sp>
        <p:nvSpPr>
          <p:cNvPr id="17" name="正方形/長方形 16"/>
          <p:cNvSpPr/>
          <p:nvPr/>
        </p:nvSpPr>
        <p:spPr>
          <a:xfrm>
            <a:off x="101482" y="40761"/>
            <a:ext cx="8745448" cy="369332"/>
          </a:xfrm>
          <a:prstGeom prst="rect">
            <a:avLst/>
          </a:prstGeom>
        </p:spPr>
        <p:txBody>
          <a:bodyPr wrap="square">
            <a:spAutoFit/>
          </a:bodyPr>
          <a:lstStyle/>
          <a:p>
            <a:r>
              <a:rPr lang="ja-JP" altLang="en-US" b="1" u="none" dirty="0" smtClean="0"/>
              <a:t>■　めざすべき取組みの方向性③</a:t>
            </a:r>
            <a:endParaRPr lang="ja-JP" altLang="en-US" b="1" u="none" dirty="0"/>
          </a:p>
        </p:txBody>
      </p:sp>
    </p:spTree>
    <p:extLst>
      <p:ext uri="{BB962C8B-B14F-4D97-AF65-F5344CB8AC3E}">
        <p14:creationId xmlns:p14="http://schemas.microsoft.com/office/powerpoint/2010/main" val="40345618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コメント_x3000_ xmlns="2be2acaf-88a6-4029-b366-c28176c7989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チームサイト用共有ライブラリ" ma:contentTypeID="0x01010016B13BF77A90F249889FB5DD587B167C0039D37C264BF6024199D1523A07C22F7B" ma:contentTypeVersion="" ma:contentTypeDescription="" ma:contentTypeScope="" ma:versionID="2fd4aecbf0a67636e045d890bab3e494">
  <xsd:schema xmlns:xsd="http://www.w3.org/2001/XMLSchema" xmlns:xs="http://www.w3.org/2001/XMLSchema" xmlns:p="http://schemas.microsoft.com/office/2006/metadata/properties" xmlns:ns2="2be2acaf-88a6-4029-b366-c28176c79890" targetNamespace="http://schemas.microsoft.com/office/2006/metadata/properties" ma:root="true" ma:fieldsID="2f1a7762e99f23df00567060dae6aafc" ns2:_="">
    <xsd:import namespace="2be2acaf-88a6-4029-b366-c28176c79890"/>
    <xsd:element name="properties">
      <xsd:complexType>
        <xsd:sequence>
          <xsd:element name="documentManagement">
            <xsd:complexType>
              <xsd:all>
                <xsd:element ref="ns2:コメント_x300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e2acaf-88a6-4029-b366-c28176c79890" elementFormDefault="qualified">
    <xsd:import namespace="http://schemas.microsoft.com/office/2006/documentManagement/types"/>
    <xsd:import namespace="http://schemas.microsoft.com/office/infopath/2007/PartnerControls"/>
    <xsd:element name="コメント_x3000_" ma:index="8" nillable="true" ma:displayName="コメント　" ma:internalName="_x30b3__x30e1__x30f3__x30c8__x3000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2B31FF-B909-4123-B63A-79995137B962}">
  <ds:schemaRefs>
    <ds:schemaRef ds:uri="http://www.w3.org/XML/1998/namespace"/>
    <ds:schemaRef ds:uri="http://schemas.microsoft.com/office/2006/documentManagement/types"/>
    <ds:schemaRef ds:uri="http://schemas.microsoft.com/office/infopath/2007/PartnerControls"/>
    <ds:schemaRef ds:uri="http://purl.org/dc/terms/"/>
    <ds:schemaRef ds:uri="http://schemas.microsoft.com/office/2006/metadata/properties"/>
    <ds:schemaRef ds:uri="2be2acaf-88a6-4029-b366-c28176c79890"/>
    <ds:schemaRef ds:uri="http://schemas.openxmlformats.org/package/2006/metadata/core-properties"/>
    <ds:schemaRef ds:uri="http://purl.org/dc/elements/1.1/"/>
    <ds:schemaRef ds:uri="http://purl.org/dc/dcmitype/"/>
  </ds:schemaRefs>
</ds:datastoreItem>
</file>

<file path=customXml/itemProps2.xml><?xml version="1.0" encoding="utf-8"?>
<ds:datastoreItem xmlns:ds="http://schemas.openxmlformats.org/officeDocument/2006/customXml" ds:itemID="{58BE1840-9DE1-4A61-A75F-67718E7900B3}">
  <ds:schemaRefs>
    <ds:schemaRef ds:uri="http://schemas.microsoft.com/sharepoint/v3/contenttype/forms"/>
  </ds:schemaRefs>
</ds:datastoreItem>
</file>

<file path=customXml/itemProps3.xml><?xml version="1.0" encoding="utf-8"?>
<ds:datastoreItem xmlns:ds="http://schemas.openxmlformats.org/officeDocument/2006/customXml" ds:itemID="{3D056DEE-0A19-411A-AE99-2FBB147E78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e2acaf-88a6-4029-b366-c28176c798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3399</Words>
  <Application>Microsoft Office PowerPoint</Application>
  <PresentationFormat>画面に合わせる (4:3)</PresentationFormat>
  <Paragraphs>158</Paragraphs>
  <Slides>9</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9</vt:i4>
      </vt:variant>
    </vt:vector>
  </HeadingPairs>
  <TitlesOfParts>
    <vt:vector size="15" baseType="lpstr">
      <vt:lpstr>Meiryo UI</vt:lpstr>
      <vt:lpstr>UD デジタル 教科書体 NK-R</vt:lpstr>
      <vt:lpstr>游ゴシック</vt:lpstr>
      <vt:lpstr>Arial</vt:lpstr>
      <vt:lpstr>Calibri</vt:lpstr>
      <vt:lpstr>Office テーマ</vt:lpstr>
      <vt:lpstr>「万博のインパクトを活かした 大阪の将来に向けたビジョン」について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2022-09-05T06:06:47Z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0x01010016B13BF77A90F249889FB5DD587B167C0039D37C264BF6024199D1523A07C22F7B</vt:lpwstr>
  </property>
</Properties>
</file>