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 id="2147483684" r:id="rId2"/>
  </p:sldMasterIdLst>
  <p:notesMasterIdLst>
    <p:notesMasterId r:id="rId15"/>
  </p:notesMasterIdLst>
  <p:handoutMasterIdLst>
    <p:handoutMasterId r:id="rId16"/>
  </p:handoutMasterIdLst>
  <p:sldIdLst>
    <p:sldId id="141169098" r:id="rId3"/>
    <p:sldId id="141169281" r:id="rId4"/>
    <p:sldId id="141169282" r:id="rId5"/>
    <p:sldId id="141169283" r:id="rId6"/>
    <p:sldId id="141169284" r:id="rId7"/>
    <p:sldId id="141169285" r:id="rId8"/>
    <p:sldId id="141169286" r:id="rId9"/>
    <p:sldId id="141169228" r:id="rId10"/>
    <p:sldId id="141169273" r:id="rId11"/>
    <p:sldId id="141169279" r:id="rId12"/>
    <p:sldId id="141169280" r:id="rId13"/>
    <p:sldId id="141169278" r:id="rId14"/>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66FF"/>
    <a:srgbClr val="DAE3F3"/>
    <a:srgbClr val="2F528F"/>
    <a:srgbClr val="008000"/>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66" autoAdjust="0"/>
    <p:restoredTop sz="94660"/>
  </p:normalViewPr>
  <p:slideViewPr>
    <p:cSldViewPr snapToGrid="0">
      <p:cViewPr varScale="1">
        <p:scale>
          <a:sx n="73" d="100"/>
          <a:sy n="73" d="100"/>
        </p:scale>
        <p:origin x="1194" y="66"/>
      </p:cViewPr>
      <p:guideLst>
        <p:guide orient="horz" pos="225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20" tIns="45708" rIns="91420" bIns="4570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3"/>
            <a:ext cx="2949575" cy="498475"/>
          </a:xfrm>
          <a:prstGeom prst="rect">
            <a:avLst/>
          </a:prstGeom>
        </p:spPr>
        <p:txBody>
          <a:bodyPr vert="horz" lIns="91420" tIns="45708" rIns="91420" bIns="45708" rtlCol="0"/>
          <a:lstStyle>
            <a:lvl1pPr algn="r">
              <a:defRPr sz="1200"/>
            </a:lvl1pPr>
          </a:lstStyle>
          <a:p>
            <a:fld id="{232AD951-7E19-4004-B83F-A7C7A1215E4B}" type="datetimeFigureOut">
              <a:rPr kumimoji="1" lang="ja-JP" altLang="en-US" smtClean="0"/>
              <a:t>2022/6/2</a:t>
            </a:fld>
            <a:endParaRPr kumimoji="1" lang="ja-JP" altLang="en-US"/>
          </a:p>
        </p:txBody>
      </p:sp>
      <p:sp>
        <p:nvSpPr>
          <p:cNvPr id="4" name="フッター プレースホルダー 3"/>
          <p:cNvSpPr>
            <a:spLocks noGrp="1"/>
          </p:cNvSpPr>
          <p:nvPr>
            <p:ph type="ftr" sz="quarter" idx="2"/>
          </p:nvPr>
        </p:nvSpPr>
        <p:spPr>
          <a:xfrm>
            <a:off x="3" y="9440866"/>
            <a:ext cx="2949575" cy="498475"/>
          </a:xfrm>
          <a:prstGeom prst="rect">
            <a:avLst/>
          </a:prstGeom>
        </p:spPr>
        <p:txBody>
          <a:bodyPr vert="horz" lIns="91420" tIns="45708" rIns="91420" bIns="4570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6"/>
            <a:ext cx="2949575" cy="498475"/>
          </a:xfrm>
          <a:prstGeom prst="rect">
            <a:avLst/>
          </a:prstGeom>
        </p:spPr>
        <p:txBody>
          <a:bodyPr vert="horz" lIns="91420" tIns="45708" rIns="91420" bIns="45708"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6" cy="498693"/>
          </a:xfrm>
          <a:prstGeom prst="rect">
            <a:avLst/>
          </a:prstGeom>
        </p:spPr>
        <p:txBody>
          <a:bodyPr vert="horz" lIns="91533" tIns="45768" rIns="91533" bIns="4576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3"/>
            <a:ext cx="2949786" cy="498693"/>
          </a:xfrm>
          <a:prstGeom prst="rect">
            <a:avLst/>
          </a:prstGeom>
        </p:spPr>
        <p:txBody>
          <a:bodyPr vert="horz" lIns="91533" tIns="45768" rIns="91533" bIns="45768" rtlCol="0"/>
          <a:lstStyle>
            <a:lvl1pPr algn="r">
              <a:defRPr sz="1200"/>
            </a:lvl1pPr>
          </a:lstStyle>
          <a:p>
            <a:fld id="{AFD2E2CB-6C4B-4969-8D8B-067DE241F3A1}" type="datetimeFigureOut">
              <a:rPr kumimoji="1" lang="ja-JP" altLang="en-US" smtClean="0"/>
              <a:t>2022/6/2</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33" tIns="45768" rIns="91533" bIns="45768" rtlCol="0" anchor="ctr"/>
          <a:lstStyle/>
          <a:p>
            <a:endParaRPr lang="ja-JP" altLang="en-US"/>
          </a:p>
        </p:txBody>
      </p:sp>
      <p:sp>
        <p:nvSpPr>
          <p:cNvPr id="5" name="ノート プレースホルダー 4"/>
          <p:cNvSpPr>
            <a:spLocks noGrp="1"/>
          </p:cNvSpPr>
          <p:nvPr>
            <p:ph type="body" sz="quarter" idx="3"/>
          </p:nvPr>
        </p:nvSpPr>
        <p:spPr>
          <a:xfrm>
            <a:off x="680721" y="4783310"/>
            <a:ext cx="5445760" cy="3913615"/>
          </a:xfrm>
          <a:prstGeom prst="rect">
            <a:avLst/>
          </a:prstGeom>
        </p:spPr>
        <p:txBody>
          <a:bodyPr vert="horz" lIns="91533" tIns="45768" rIns="91533" bIns="4576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33" tIns="45768" rIns="91533" bIns="4576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33" tIns="45768" rIns="91533" bIns="45768"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E389CD-8F5D-4C61-B891-4918E68F9D7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54081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F060084-85E6-43EF-B436-B46F05885A27}" type="datetime1">
              <a:rPr kumimoji="1" lang="ja-JP" altLang="en-US" smtClean="0"/>
              <a:t>2022/6/2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50688E-49BD-4971-A1D5-B49780228D2B}" type="datetime1">
              <a:rPr kumimoji="1" lang="ja-JP" altLang="en-US" smtClean="0"/>
              <a:t>2022/6/2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08F3E7-A657-4C5A-9D96-C5487093766E}" type="datetime1">
              <a:rPr kumimoji="1" lang="ja-JP" altLang="en-US" smtClean="0"/>
              <a:t>2022/6/2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BA3FFD5-09B4-4910-9402-81DD1ED6B322}" type="datetime1">
              <a:rPr kumimoji="1" lang="ja-JP" altLang="en-US" smtClean="0"/>
              <a:t>2022/6/2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412546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C3C948-54E9-4BCF-8E5B-D964A27B833F}" type="datetime1">
              <a:rPr kumimoji="1" lang="ja-JP" altLang="en-US" smtClean="0"/>
              <a:t>2022/6/2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2305596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B9F99E1-1074-4D30-B935-189360B2E33E}" type="datetime1">
              <a:rPr kumimoji="1" lang="ja-JP" altLang="en-US" smtClean="0"/>
              <a:t>2022/6/2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79305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242FA7D-36BE-4651-BC8B-8E0E48D7DD1F}" type="datetime1">
              <a:rPr kumimoji="1" lang="ja-JP" altLang="en-US" smtClean="0"/>
              <a:t>2022/6/2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181394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896159D-A633-43EE-A791-527486BD8312}" type="datetime1">
              <a:rPr kumimoji="1" lang="ja-JP" altLang="en-US" smtClean="0"/>
              <a:t>2022/6/2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2260243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EE754CB-28A6-477B-8429-7596BAAA1AA8}" type="datetime1">
              <a:rPr kumimoji="1" lang="ja-JP" altLang="en-US" smtClean="0"/>
              <a:t>2022/6/2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1349212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0440F-2E05-4E90-8D1A-EB51B8DCD25E}" type="datetime1">
              <a:rPr kumimoji="1" lang="ja-JP" altLang="en-US" smtClean="0"/>
              <a:t>2022/6/2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3274563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2A6A81-639B-4D73-847C-310467B2DA1E}" type="datetime1">
              <a:rPr kumimoji="1" lang="ja-JP" altLang="en-US" smtClean="0"/>
              <a:t>2022/6/2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152972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3170BE6-0F0E-4DE9-BB7D-96AEAA988AA4}" type="datetime1">
              <a:rPr kumimoji="1" lang="ja-JP" altLang="en-US" smtClean="0"/>
              <a:t>2022/6/2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A6947A2-A604-4F51-BFD9-4402AF3F05FD}" type="datetime1">
              <a:rPr kumimoji="1" lang="ja-JP" altLang="en-US" smtClean="0"/>
              <a:t>2022/6/2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3709255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77BE62-30A2-4E23-9445-C07C9E291F90}" type="datetime1">
              <a:rPr kumimoji="1" lang="ja-JP" altLang="en-US" smtClean="0"/>
              <a:t>2022/6/2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804827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8835BC2-A03E-4D5A-8D28-23FF6A3AD99F}" type="datetime1">
              <a:rPr kumimoji="1" lang="ja-JP" altLang="en-US" smtClean="0"/>
              <a:t>2022/6/2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1189549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58289B0-2C67-4E60-B8F4-FFA63F86ADDC}" type="datetime1">
              <a:rPr kumimoji="1" lang="ja-JP" altLang="en-US" smtClean="0"/>
              <a:t>2022/6/2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368C201-8466-43B8-8B02-31BB4E518406}" type="datetime1">
              <a:rPr kumimoji="1" lang="ja-JP" altLang="en-US" smtClean="0"/>
              <a:t>2022/6/2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C5B0833-77AA-4699-8ED8-A3CE607C06F0}" type="datetime1">
              <a:rPr kumimoji="1" lang="ja-JP" altLang="en-US" smtClean="0"/>
              <a:t>2022/6/2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313F8D3-45F7-4DDB-AFCB-C79CD26A00BD}" type="datetime1">
              <a:rPr kumimoji="1" lang="ja-JP" altLang="en-US" smtClean="0"/>
              <a:t>2022/6/2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C57EF-82AB-4353-9E27-712E807B6359}" type="datetime1">
              <a:rPr kumimoji="1" lang="ja-JP" altLang="en-US" smtClean="0"/>
              <a:t>2022/6/2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11C6E39-1E57-493C-A803-9B8DE37DBBAD}" type="datetime1">
              <a:rPr kumimoji="1" lang="ja-JP" altLang="en-US" smtClean="0"/>
              <a:t>2022/6/2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69DE247-D8AD-4B97-A1A0-85AC28838F03}" type="datetime1">
              <a:rPr kumimoji="1" lang="ja-JP" altLang="en-US" smtClean="0"/>
              <a:t>2022/6/2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DA9C1-ADB5-4EB3-8969-C32D46654C47}" type="datetime1">
              <a:rPr kumimoji="1" lang="ja-JP" altLang="en-US" smtClean="0"/>
              <a:t>2022/6/2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7D027B-327E-4129-99D2-0B4D27E5BACC}" type="datetime1">
              <a:rPr kumimoji="1" lang="ja-JP" altLang="en-US" smtClean="0"/>
              <a:t>2022/6/2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99361-5EDD-447A-942D-B81B3DF3E9BB}" type="slidenum">
              <a:rPr kumimoji="1" lang="ja-JP" altLang="en-US" smtClean="0"/>
              <a:t>‹#›</a:t>
            </a:fld>
            <a:endParaRPr kumimoji="1" lang="ja-JP" altLang="en-US"/>
          </a:p>
        </p:txBody>
      </p:sp>
    </p:spTree>
    <p:extLst>
      <p:ext uri="{BB962C8B-B14F-4D97-AF65-F5344CB8AC3E}">
        <p14:creationId xmlns:p14="http://schemas.microsoft.com/office/powerpoint/2010/main" val="161356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09282" y="2120646"/>
            <a:ext cx="8552329" cy="1304320"/>
          </a:xfrm>
        </p:spPr>
        <p:txBody>
          <a:bodyPr>
            <a:normAutofit/>
          </a:bodyPr>
          <a:lstStyle/>
          <a:p>
            <a:pPr>
              <a:lnSpc>
                <a:spcPts val="3500"/>
              </a:lnSpc>
              <a:spcBef>
                <a:spcPts val="1200"/>
              </a:spcBef>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人材</a:t>
            </a: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分科会について</a:t>
            </a:r>
            <a:r>
              <a:rPr lang="en-US" altLang="ja-JP" sz="18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まちづくり関係）</a:t>
            </a:r>
            <a:endParaRPr kumimoji="1" lang="ja-JP" altLang="en-US" sz="1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0"/>
            <a:ext cx="9144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522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1487858" y="4183340"/>
            <a:ext cx="6400800" cy="1752600"/>
          </a:xfrm>
        </p:spPr>
        <p:txBody>
          <a:bodyPr>
            <a:normAutofit/>
          </a:bodyPr>
          <a:lstStyle/>
          <a:p>
            <a:endParaRPr lang="en-US" altLang="ja-JP" b="1" dirty="0"/>
          </a:p>
          <a:p>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副首都推進局</a:t>
            </a:r>
          </a:p>
          <a:p>
            <a:endParaRPr kumimoji="1" lang="ja-JP" altLang="en-US" sz="2400" b="1" dirty="0"/>
          </a:p>
        </p:txBody>
      </p:sp>
      <p:sp>
        <p:nvSpPr>
          <p:cNvPr id="7" name="テキスト ボックス 6"/>
          <p:cNvSpPr txBox="1"/>
          <p:nvPr/>
        </p:nvSpPr>
        <p:spPr>
          <a:xfrm>
            <a:off x="3004457" y="393104"/>
            <a:ext cx="6035039" cy="523220"/>
          </a:xfrm>
          <a:prstGeom prst="rect">
            <a:avLst/>
          </a:prstGeom>
          <a:noFill/>
        </p:spPr>
        <p:txBody>
          <a:bodyPr wrap="square" rtlCol="0">
            <a:spAutoFit/>
          </a:bodyPr>
          <a:lstStyle/>
          <a:p>
            <a:r>
              <a:rPr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2022</a:t>
            </a:r>
            <a:r>
              <a:rPr kumimoji="1"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６</a:t>
            </a:r>
            <a:r>
              <a:rPr kumimoji="1" lang="en-US" altLang="ja-JP"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３</a:t>
            </a:r>
            <a:endParaRPr kumimoji="1"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第９回</a:t>
            </a:r>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「副首都ビジョン」のバージョンアップに向けた意見交換会（人材分科会）</a:t>
            </a:r>
            <a:endParaRPr kumimoji="1"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256766"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資料２</a:t>
            </a:r>
            <a:endParaRPr kumimoji="1" lang="en-US" altLang="ja-JP"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91750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0400" y="6546211"/>
            <a:ext cx="2133600"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9</a:t>
            </a:fld>
            <a:endParaRPr kumimoji="1" lang="ja-JP" altLang="en-US" dirty="0">
              <a:latin typeface="Meiryo UI" panose="020B0604030504040204" pitchFamily="50" charset="-128"/>
              <a:ea typeface="Meiryo UI" panose="020B0604030504040204" pitchFamily="50" charset="-128"/>
            </a:endParaRPr>
          </a:p>
        </p:txBody>
      </p:sp>
      <p:sp>
        <p:nvSpPr>
          <p:cNvPr id="5" name="正方形/長方形 4"/>
          <p:cNvSpPr/>
          <p:nvPr/>
        </p:nvSpPr>
        <p:spPr>
          <a:xfrm>
            <a:off x="188086" y="837109"/>
            <a:ext cx="8797305" cy="8381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Ins="36000" rtlCol="0" anchor="ctr"/>
          <a:lstStyle/>
          <a:p>
            <a:pPr marL="285750" indent="-285750">
              <a:buFont typeface="Wingdings" panose="05000000000000000000" pitchFamily="2" charset="2"/>
              <a:buChar char="p"/>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年を比較し、大阪府内の市町村間で大阪市への転入が拡大した主な市町村は、枚方市、四條畷市、東大阪市、大阪狭山市、高石市となっている。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年を比較し、大阪府内の市町村間</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で大阪市からの転出が拡大した主な市町村は、茨木市、豊中市、吹田市、守口市、河内長野市となっている。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コンテンツ プレースホルダー 1"/>
          <p:cNvSpPr txBox="1">
            <a:spLocks/>
          </p:cNvSpPr>
          <p:nvPr/>
        </p:nvSpPr>
        <p:spPr>
          <a:xfrm>
            <a:off x="320291" y="396268"/>
            <a:ext cx="6279027"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大阪市における人口移動の主な内訳</a:t>
            </a:r>
            <a:endPar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84452" y="6611458"/>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出典：総務省「住民基本台帳人口移動報告」</a:t>
            </a:r>
            <a:r>
              <a:rPr lang="ja-JP" altLang="en-US" sz="1100" dirty="0" smtClean="0">
                <a:latin typeface="Meiryo UI" panose="020B0604030504040204" pitchFamily="50" charset="-128"/>
                <a:ea typeface="Meiryo UI" panose="020B0604030504040204" pitchFamily="50" charset="-128"/>
              </a:rPr>
              <a:t>をもとに副首都</a:t>
            </a:r>
            <a:r>
              <a:rPr lang="ja-JP" altLang="en-US" sz="1100" dirty="0">
                <a:latin typeface="Meiryo UI" panose="020B0604030504040204" pitchFamily="50" charset="-128"/>
                <a:ea typeface="Meiryo UI" panose="020B0604030504040204" pitchFamily="50" charset="-128"/>
              </a:rPr>
              <a:t>推進局で作成</a:t>
            </a:r>
            <a:endParaRPr lang="ja-JP" altLang="en-US" sz="800" dirty="0">
              <a:latin typeface="Meiryo UI" panose="020B0604030504040204" pitchFamily="50" charset="-128"/>
              <a:ea typeface="Meiryo UI" panose="020B0604030504040204" pitchFamily="50" charset="-128"/>
            </a:endParaRPr>
          </a:p>
        </p:txBody>
      </p:sp>
      <p:sp>
        <p:nvSpPr>
          <p:cNvPr id="11" name="正方形/長方形 10"/>
          <p:cNvSpPr/>
          <p:nvPr/>
        </p:nvSpPr>
        <p:spPr>
          <a:xfrm>
            <a:off x="184452" y="1745735"/>
            <a:ext cx="4284000" cy="28800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2018</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と</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年を比較し</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大阪市への転入が拡大</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した主な市町村</a:t>
            </a:r>
            <a:endParaRPr kumimoji="1" lang="ja-JP" altLang="en-US" sz="120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5" name="テキスト ボックス 34"/>
          <p:cNvSpPr txBox="1"/>
          <p:nvPr/>
        </p:nvSpPr>
        <p:spPr>
          <a:xfrm>
            <a:off x="2333752" y="2049886"/>
            <a:ext cx="177986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①</a:t>
            </a:r>
            <a:r>
              <a:rPr lang="ja-JP" altLang="en-US" sz="1000" dirty="0">
                <a:latin typeface="Meiryo UI" panose="020B0604030504040204" pitchFamily="50" charset="-128"/>
                <a:ea typeface="Meiryo UI" panose="020B0604030504040204" pitchFamily="50" charset="-128"/>
              </a:rPr>
              <a:t>枚方市</a:t>
            </a:r>
            <a:endParaRPr kumimoji="1" lang="ja-JP" altLang="en-US" sz="1000" dirty="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323702" y="2546044"/>
            <a:ext cx="1800000" cy="2556000"/>
            <a:chOff x="0" y="2055683"/>
            <a:chExt cx="2504106" cy="3635527"/>
          </a:xfrm>
        </p:grpSpPr>
        <p:pic>
          <p:nvPicPr>
            <p:cNvPr id="3" name="図 2"/>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4424" y="2251673"/>
              <a:ext cx="2359682" cy="3439537"/>
            </a:xfrm>
            <a:prstGeom prst="rect">
              <a:avLst/>
            </a:prstGeom>
          </p:spPr>
        </p:pic>
        <p:sp>
          <p:nvSpPr>
            <p:cNvPr id="10" name="正方形/長方形 9"/>
            <p:cNvSpPr/>
            <p:nvPr/>
          </p:nvSpPr>
          <p:spPr>
            <a:xfrm>
              <a:off x="0" y="2055683"/>
              <a:ext cx="1007472" cy="673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2" name="テキスト ボックス 1"/>
          <p:cNvSpPr txBox="1"/>
          <p:nvPr/>
        </p:nvSpPr>
        <p:spPr>
          <a:xfrm>
            <a:off x="1131300" y="3771593"/>
            <a:ext cx="648000" cy="261610"/>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大阪市</a:t>
            </a:r>
            <a:endParaRPr kumimoji="1" lang="ja-JP" altLang="en-US" sz="11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1772969" y="3247867"/>
            <a:ext cx="224819"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①</a:t>
            </a:r>
            <a:endParaRPr kumimoji="1" lang="ja-JP" altLang="en-US" sz="1400"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1139089" y="4171542"/>
            <a:ext cx="22481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⑤</a:t>
            </a:r>
            <a:endParaRPr kumimoji="1" lang="en-US" altLang="ja-JP" sz="1400" dirty="0" smtClean="0">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1413605" y="4251196"/>
            <a:ext cx="224819"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④</a:t>
            </a:r>
            <a:endParaRPr kumimoji="1" lang="en-US" altLang="ja-JP" sz="1400" dirty="0" smtClean="0">
              <a:latin typeface="Meiryo UI" panose="020B0604030504040204" pitchFamily="50" charset="-128"/>
              <a:ea typeface="Meiryo UI" panose="020B0604030504040204" pitchFamily="50" charset="-128"/>
            </a:endParaRPr>
          </a:p>
        </p:txBody>
      </p:sp>
      <p:sp>
        <p:nvSpPr>
          <p:cNvPr id="59" name="正方形/長方形 58"/>
          <p:cNvSpPr/>
          <p:nvPr/>
        </p:nvSpPr>
        <p:spPr>
          <a:xfrm>
            <a:off x="4697565" y="1736186"/>
            <a:ext cx="4284000" cy="28800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2018</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a:t>
            </a: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と</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2020</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年を比較し</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大阪市から転出が拡大</a:t>
            </a:r>
            <a:r>
              <a:rPr lang="en-US" altLang="ja-JP"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した主な市町村</a:t>
            </a:r>
            <a:endParaRPr kumimoji="1" lang="ja-JP" altLang="en-US" sz="1200" i="0" u="none" strike="noStrike" kern="1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0" name="テキスト ボックス 59"/>
          <p:cNvSpPr txBox="1"/>
          <p:nvPr/>
        </p:nvSpPr>
        <p:spPr>
          <a:xfrm>
            <a:off x="2518672" y="2408299"/>
            <a:ext cx="1714015" cy="246221"/>
          </a:xfrm>
          <a:prstGeom prst="rect">
            <a:avLst/>
          </a:prstGeom>
          <a:noFill/>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rPr>
              <a:t>2018</a:t>
            </a:r>
            <a:r>
              <a:rPr lang="ja-JP" altLang="en-US" sz="1000" b="1" dirty="0" smtClean="0">
                <a:latin typeface="Meiryo UI" panose="020B0604030504040204" pitchFamily="50" charset="-128"/>
                <a:ea typeface="Meiryo UI" panose="020B0604030504040204" pitchFamily="50" charset="-128"/>
              </a:rPr>
              <a:t>年　　　　　</a:t>
            </a:r>
            <a:r>
              <a:rPr lang="en-US" altLang="ja-JP" sz="1000" b="1" dirty="0" smtClean="0">
                <a:latin typeface="Meiryo UI" panose="020B0604030504040204" pitchFamily="50" charset="-128"/>
                <a:ea typeface="Meiryo UI" panose="020B0604030504040204" pitchFamily="50" charset="-128"/>
              </a:rPr>
              <a:t>2020</a:t>
            </a:r>
            <a:r>
              <a:rPr lang="ja-JP" altLang="en-US" sz="1000" b="1" dirty="0" smtClean="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2425489" y="2614626"/>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endParaRPr lang="en-US" altLang="ja-JP" sz="1000" dirty="0" smtClean="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+355</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3355293" y="2601910"/>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endParaRPr lang="en-US" altLang="ja-JP" sz="1000" dirty="0" smtClean="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+506</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67" name="角丸四角形 66"/>
          <p:cNvSpPr/>
          <p:nvPr/>
        </p:nvSpPr>
        <p:spPr>
          <a:xfrm>
            <a:off x="2471176" y="2266923"/>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2339081" y="3184470"/>
            <a:ext cx="1779862"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rPr>
              <a:t>②</a:t>
            </a:r>
            <a:r>
              <a:rPr lang="ja-JP" altLang="en-US" sz="1000" dirty="0" smtClean="0">
                <a:latin typeface="Meiryo UI" panose="020B0604030504040204" pitchFamily="50" charset="-128"/>
                <a:ea typeface="Meiryo UI" panose="020B0604030504040204" pitchFamily="50" charset="-128"/>
              </a:rPr>
              <a:t>四條畷市</a:t>
            </a:r>
            <a:endParaRPr kumimoji="1" lang="ja-JP" altLang="en-US" sz="1000" dirty="0">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2533992" y="3538379"/>
            <a:ext cx="1714015" cy="246221"/>
          </a:xfrm>
          <a:prstGeom prst="rect">
            <a:avLst/>
          </a:prstGeom>
          <a:noFill/>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rPr>
              <a:t>2018</a:t>
            </a:r>
            <a:r>
              <a:rPr lang="ja-JP" altLang="en-US" sz="1000" b="1" dirty="0" smtClean="0">
                <a:latin typeface="Meiryo UI" panose="020B0604030504040204" pitchFamily="50" charset="-128"/>
                <a:ea typeface="Meiryo UI" panose="020B0604030504040204" pitchFamily="50" charset="-128"/>
              </a:rPr>
              <a:t>年　　　　　</a:t>
            </a:r>
            <a:r>
              <a:rPr lang="en-US" altLang="ja-JP" sz="1000" b="1" dirty="0" smtClean="0">
                <a:latin typeface="Meiryo UI" panose="020B0604030504040204" pitchFamily="50" charset="-128"/>
                <a:ea typeface="Meiryo UI" panose="020B0604030504040204" pitchFamily="50" charset="-128"/>
              </a:rPr>
              <a:t>2020</a:t>
            </a:r>
            <a:r>
              <a:rPr lang="ja-JP" altLang="en-US" sz="1000" b="1" dirty="0" smtClean="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2440809" y="3744706"/>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転出超過</a:t>
            </a:r>
            <a:endParaRPr lang="en-US" altLang="ja-JP" sz="1000" dirty="0" smtClean="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300</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3370613" y="3731990"/>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endParaRPr lang="en-US" altLang="ja-JP" sz="1000" dirty="0" smtClean="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347</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73" name="右矢印 72"/>
          <p:cNvSpPr/>
          <p:nvPr/>
        </p:nvSpPr>
        <p:spPr>
          <a:xfrm>
            <a:off x="3186400" y="3625689"/>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4" name="角丸四角形 73"/>
          <p:cNvSpPr/>
          <p:nvPr/>
        </p:nvSpPr>
        <p:spPr>
          <a:xfrm>
            <a:off x="2476505" y="340150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2332773" y="4332501"/>
            <a:ext cx="177986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③東大阪市</a:t>
            </a:r>
            <a:endParaRPr kumimoji="1" lang="ja-JP" altLang="en-US" sz="1000" dirty="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2518672" y="4695662"/>
            <a:ext cx="1714015" cy="246221"/>
          </a:xfrm>
          <a:prstGeom prst="rect">
            <a:avLst/>
          </a:prstGeom>
          <a:noFill/>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rPr>
              <a:t>2018</a:t>
            </a:r>
            <a:r>
              <a:rPr lang="ja-JP" altLang="en-US" sz="1000" b="1" dirty="0" smtClean="0">
                <a:latin typeface="Meiryo UI" panose="020B0604030504040204" pitchFamily="50" charset="-128"/>
                <a:ea typeface="Meiryo UI" panose="020B0604030504040204" pitchFamily="50" charset="-128"/>
              </a:rPr>
              <a:t>年　　　　　</a:t>
            </a:r>
            <a:r>
              <a:rPr lang="en-US" altLang="ja-JP" sz="1000" b="1" dirty="0" smtClean="0">
                <a:latin typeface="Meiryo UI" panose="020B0604030504040204" pitchFamily="50" charset="-128"/>
                <a:ea typeface="Meiryo UI" panose="020B0604030504040204" pitchFamily="50" charset="-128"/>
              </a:rPr>
              <a:t>2020</a:t>
            </a:r>
            <a:r>
              <a:rPr lang="ja-JP" altLang="en-US" sz="1000" b="1" dirty="0" smtClean="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2425489" y="4901989"/>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endParaRPr lang="en-US" altLang="ja-JP" sz="1000" dirty="0" smtClean="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+302</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78" name="テキスト ボックス 77"/>
          <p:cNvSpPr txBox="1"/>
          <p:nvPr/>
        </p:nvSpPr>
        <p:spPr>
          <a:xfrm>
            <a:off x="3355293" y="4889273"/>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endParaRPr lang="en-US" altLang="ja-JP" sz="1000" dirty="0" smtClean="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+518</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81" name="角丸四角形 80"/>
          <p:cNvSpPr/>
          <p:nvPr/>
        </p:nvSpPr>
        <p:spPr>
          <a:xfrm>
            <a:off x="2470197" y="4549538"/>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403012" y="5504347"/>
            <a:ext cx="177986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⑤高石市</a:t>
            </a:r>
            <a:endParaRPr kumimoji="1" lang="ja-JP" altLang="en-US" sz="1000"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620440" y="5867964"/>
            <a:ext cx="1714015" cy="246221"/>
          </a:xfrm>
          <a:prstGeom prst="rect">
            <a:avLst/>
          </a:prstGeom>
          <a:noFill/>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rPr>
              <a:t>2018</a:t>
            </a:r>
            <a:r>
              <a:rPr lang="ja-JP" altLang="en-US" sz="1000" b="1" dirty="0" smtClean="0">
                <a:latin typeface="Meiryo UI" panose="020B0604030504040204" pitchFamily="50" charset="-128"/>
                <a:ea typeface="Meiryo UI" panose="020B0604030504040204" pitchFamily="50" charset="-128"/>
              </a:rPr>
              <a:t>年　　　　　</a:t>
            </a:r>
            <a:r>
              <a:rPr lang="en-US" altLang="ja-JP" sz="1000" b="1" dirty="0" smtClean="0">
                <a:latin typeface="Meiryo UI" panose="020B0604030504040204" pitchFamily="50" charset="-128"/>
                <a:ea typeface="Meiryo UI" panose="020B0604030504040204" pitchFamily="50" charset="-128"/>
              </a:rPr>
              <a:t>2020</a:t>
            </a:r>
            <a:r>
              <a:rPr lang="ja-JP" altLang="en-US" sz="1000" b="1" dirty="0" smtClean="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527915" y="6082444"/>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転出超過</a:t>
            </a:r>
            <a:endParaRPr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276</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1457719" y="6069728"/>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endParaRPr lang="en-US" altLang="ja-JP" sz="1000" dirty="0" smtClean="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15</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88" name="角丸四角形 87"/>
          <p:cNvSpPr/>
          <p:nvPr/>
        </p:nvSpPr>
        <p:spPr>
          <a:xfrm>
            <a:off x="540436" y="5721384"/>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9" name="テキスト ボックス 88"/>
          <p:cNvSpPr txBox="1"/>
          <p:nvPr/>
        </p:nvSpPr>
        <p:spPr>
          <a:xfrm>
            <a:off x="2333753" y="5509600"/>
            <a:ext cx="177986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④大阪狭山市</a:t>
            </a:r>
            <a:endParaRPr kumimoji="1" lang="ja-JP" altLang="en-US" sz="1000" dirty="0">
              <a:latin typeface="Meiryo UI" panose="020B0604030504040204" pitchFamily="50" charset="-128"/>
              <a:ea typeface="Meiryo UI" panose="020B0604030504040204" pitchFamily="50" charset="-128"/>
            </a:endParaRPr>
          </a:p>
        </p:txBody>
      </p:sp>
      <p:sp>
        <p:nvSpPr>
          <p:cNvPr id="90" name="テキスト ボックス 89"/>
          <p:cNvSpPr txBox="1"/>
          <p:nvPr/>
        </p:nvSpPr>
        <p:spPr>
          <a:xfrm>
            <a:off x="2551839" y="5881370"/>
            <a:ext cx="1714015" cy="246221"/>
          </a:xfrm>
          <a:prstGeom prst="rect">
            <a:avLst/>
          </a:prstGeom>
          <a:noFill/>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rPr>
              <a:t>2018</a:t>
            </a:r>
            <a:r>
              <a:rPr lang="ja-JP" altLang="en-US" sz="1000" b="1" dirty="0" smtClean="0">
                <a:latin typeface="Meiryo UI" panose="020B0604030504040204" pitchFamily="50" charset="-128"/>
                <a:ea typeface="Meiryo UI" panose="020B0604030504040204" pitchFamily="50" charset="-128"/>
              </a:rPr>
              <a:t>年　　　　　</a:t>
            </a:r>
            <a:r>
              <a:rPr lang="en-US" altLang="ja-JP" sz="1000" b="1" dirty="0" smtClean="0">
                <a:latin typeface="Meiryo UI" panose="020B0604030504040204" pitchFamily="50" charset="-128"/>
                <a:ea typeface="Meiryo UI" panose="020B0604030504040204" pitchFamily="50" charset="-128"/>
              </a:rPr>
              <a:t>2020</a:t>
            </a:r>
            <a:r>
              <a:rPr lang="ja-JP" altLang="en-US" sz="1000" b="1" dirty="0" smtClean="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91" name="テキスト ボックス 90"/>
          <p:cNvSpPr txBox="1"/>
          <p:nvPr/>
        </p:nvSpPr>
        <p:spPr>
          <a:xfrm>
            <a:off x="2458656" y="6087697"/>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転出超過▲</a:t>
            </a:r>
            <a:r>
              <a:rPr lang="en-US" altLang="ja-JP" sz="1000" dirty="0" smtClean="0">
                <a:latin typeface="Meiryo UI" panose="020B0604030504040204" pitchFamily="50" charset="-128"/>
                <a:ea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92" name="テキスト ボックス 91"/>
          <p:cNvSpPr txBox="1"/>
          <p:nvPr/>
        </p:nvSpPr>
        <p:spPr>
          <a:xfrm>
            <a:off x="3388460" y="6074981"/>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endParaRPr lang="en-US" altLang="ja-JP" sz="1000" dirty="0" smtClean="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+320</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95" name="角丸四角形 94"/>
          <p:cNvSpPr/>
          <p:nvPr/>
        </p:nvSpPr>
        <p:spPr>
          <a:xfrm>
            <a:off x="2471177" y="572663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1729418" y="3523865"/>
            <a:ext cx="308735"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②</a:t>
            </a:r>
            <a:endParaRPr kumimoji="1" lang="ja-JP" altLang="en-US" sz="1400" dirty="0">
              <a:latin typeface="Meiryo UI" panose="020B0604030504040204" pitchFamily="50" charset="-128"/>
              <a:ea typeface="Meiryo UI" panose="020B0604030504040204" pitchFamily="50" charset="-128"/>
            </a:endParaRPr>
          </a:p>
        </p:txBody>
      </p:sp>
      <p:sp>
        <p:nvSpPr>
          <p:cNvPr id="97" name="テキスト ボックス 96"/>
          <p:cNvSpPr txBox="1"/>
          <p:nvPr/>
        </p:nvSpPr>
        <p:spPr>
          <a:xfrm>
            <a:off x="1599991" y="3726232"/>
            <a:ext cx="30873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endParaRPr>
          </a:p>
        </p:txBody>
      </p:sp>
      <p:cxnSp>
        <p:nvCxnSpPr>
          <p:cNvPr id="99" name="直線矢印コネクタ 98"/>
          <p:cNvCxnSpPr/>
          <p:nvPr/>
        </p:nvCxnSpPr>
        <p:spPr>
          <a:xfrm flipH="1">
            <a:off x="1651936" y="3474863"/>
            <a:ext cx="180000" cy="144000"/>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flipH="1">
            <a:off x="1680328" y="3693306"/>
            <a:ext cx="123215" cy="17737"/>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flipH="1">
            <a:off x="1608328" y="3872719"/>
            <a:ext cx="108000" cy="5183"/>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flipV="1">
            <a:off x="1367027" y="4102772"/>
            <a:ext cx="55438" cy="159526"/>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flipV="1">
            <a:off x="1583106" y="4102772"/>
            <a:ext cx="120" cy="216000"/>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grpSp>
        <p:nvGrpSpPr>
          <p:cNvPr id="98" name="グループ化 97"/>
          <p:cNvGrpSpPr/>
          <p:nvPr/>
        </p:nvGrpSpPr>
        <p:grpSpPr>
          <a:xfrm>
            <a:off x="4746956" y="2613396"/>
            <a:ext cx="1800000" cy="2556000"/>
            <a:chOff x="0" y="2055683"/>
            <a:chExt cx="2504106" cy="3635527"/>
          </a:xfrm>
        </p:grpSpPr>
        <p:pic>
          <p:nvPicPr>
            <p:cNvPr id="100" name="図 99"/>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44424" y="2251673"/>
              <a:ext cx="2359682" cy="3439537"/>
            </a:xfrm>
            <a:prstGeom prst="rect">
              <a:avLst/>
            </a:prstGeom>
          </p:spPr>
        </p:pic>
        <p:sp>
          <p:nvSpPr>
            <p:cNvPr id="101" name="正方形/長方形 100"/>
            <p:cNvSpPr/>
            <p:nvPr/>
          </p:nvSpPr>
          <p:spPr>
            <a:xfrm>
              <a:off x="0" y="2055683"/>
              <a:ext cx="1007472" cy="673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102" name="テキスト ボックス 101"/>
          <p:cNvSpPr txBox="1"/>
          <p:nvPr/>
        </p:nvSpPr>
        <p:spPr>
          <a:xfrm>
            <a:off x="5554554" y="3838945"/>
            <a:ext cx="648000" cy="261610"/>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rPr>
              <a:t>大阪市</a:t>
            </a:r>
            <a:endParaRPr kumimoji="1" lang="ja-JP" altLang="en-US" sz="1100" b="1" dirty="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5872639" y="3286334"/>
            <a:ext cx="224819"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①</a:t>
            </a:r>
            <a:endParaRPr kumimoji="1" lang="ja-JP" altLang="en-US" sz="1400" dirty="0">
              <a:latin typeface="Meiryo UI" panose="020B0604030504040204" pitchFamily="50" charset="-128"/>
              <a:ea typeface="Meiryo UI" panose="020B0604030504040204" pitchFamily="50" charset="-128"/>
            </a:endParaRPr>
          </a:p>
        </p:txBody>
      </p:sp>
      <p:sp>
        <p:nvSpPr>
          <p:cNvPr id="106" name="テキスト ボックス 105"/>
          <p:cNvSpPr txBox="1"/>
          <p:nvPr/>
        </p:nvSpPr>
        <p:spPr>
          <a:xfrm>
            <a:off x="5901055" y="4542405"/>
            <a:ext cx="22481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⑤</a:t>
            </a:r>
            <a:endParaRPr kumimoji="1" lang="en-US" altLang="ja-JP" sz="1400" dirty="0" smtClean="0">
              <a:latin typeface="Meiryo UI" panose="020B0604030504040204" pitchFamily="50" charset="-128"/>
              <a:ea typeface="Meiryo UI" panose="020B0604030504040204" pitchFamily="50" charset="-128"/>
            </a:endParaRPr>
          </a:p>
        </p:txBody>
      </p:sp>
      <p:sp>
        <p:nvSpPr>
          <p:cNvPr id="108" name="テキスト ボックス 107"/>
          <p:cNvSpPr txBox="1"/>
          <p:nvPr/>
        </p:nvSpPr>
        <p:spPr>
          <a:xfrm>
            <a:off x="5955017" y="3544822"/>
            <a:ext cx="224819"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④</a:t>
            </a:r>
            <a:endParaRPr kumimoji="1" lang="en-US" altLang="ja-JP" sz="1400" dirty="0" smtClean="0">
              <a:latin typeface="Meiryo UI" panose="020B0604030504040204" pitchFamily="50" charset="-128"/>
              <a:ea typeface="Meiryo UI" panose="020B0604030504040204" pitchFamily="50" charset="-128"/>
            </a:endParaRPr>
          </a:p>
        </p:txBody>
      </p:sp>
      <p:sp>
        <p:nvSpPr>
          <p:cNvPr id="109" name="テキスト ボックス 108"/>
          <p:cNvSpPr txBox="1"/>
          <p:nvPr/>
        </p:nvSpPr>
        <p:spPr>
          <a:xfrm>
            <a:off x="5605036" y="3425640"/>
            <a:ext cx="308735"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②</a:t>
            </a:r>
            <a:endParaRPr kumimoji="1" lang="ja-JP" altLang="en-US" sz="1400" dirty="0">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5767100" y="3421526"/>
            <a:ext cx="30873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endParaRPr>
          </a:p>
        </p:txBody>
      </p:sp>
      <p:cxnSp>
        <p:nvCxnSpPr>
          <p:cNvPr id="112" name="直線矢印コネクタ 111"/>
          <p:cNvCxnSpPr/>
          <p:nvPr/>
        </p:nvCxnSpPr>
        <p:spPr>
          <a:xfrm flipV="1">
            <a:off x="5894720" y="3655024"/>
            <a:ext cx="30052" cy="81679"/>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V="1">
            <a:off x="5980552" y="3736703"/>
            <a:ext cx="88333" cy="48304"/>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a:off x="5980552" y="4162481"/>
            <a:ext cx="82154" cy="417116"/>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flipH="1" flipV="1">
            <a:off x="5814662" y="3656666"/>
            <a:ext cx="8929" cy="123542"/>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flipV="1">
            <a:off x="6033217" y="3515524"/>
            <a:ext cx="47637" cy="177782"/>
          </a:xfrm>
          <a:prstGeom prst="straightConnector1">
            <a:avLst/>
          </a:prstGeom>
          <a:ln w="15875">
            <a:tailEnd type="arrow" w="sm" len="sm"/>
          </a:ln>
        </p:spPr>
        <p:style>
          <a:lnRef idx="1">
            <a:schemeClr val="accent1"/>
          </a:lnRef>
          <a:fillRef idx="0">
            <a:schemeClr val="accent1"/>
          </a:fillRef>
          <a:effectRef idx="0">
            <a:schemeClr val="accent1"/>
          </a:effectRef>
          <a:fontRef idx="minor">
            <a:schemeClr val="tx1"/>
          </a:fontRef>
        </p:style>
      </p:cxnSp>
      <p:sp>
        <p:nvSpPr>
          <p:cNvPr id="117" name="テキスト ボックス 116"/>
          <p:cNvSpPr txBox="1"/>
          <p:nvPr/>
        </p:nvSpPr>
        <p:spPr>
          <a:xfrm>
            <a:off x="6954549" y="2049886"/>
            <a:ext cx="177986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①茨木市</a:t>
            </a:r>
            <a:endParaRPr kumimoji="1" lang="ja-JP" altLang="en-US" sz="1000" dirty="0">
              <a:latin typeface="Meiryo UI" panose="020B0604030504040204" pitchFamily="50" charset="-128"/>
              <a:ea typeface="Meiryo UI" panose="020B0604030504040204" pitchFamily="50" charset="-128"/>
            </a:endParaRPr>
          </a:p>
        </p:txBody>
      </p:sp>
      <p:sp>
        <p:nvSpPr>
          <p:cNvPr id="118" name="テキスト ボックス 117"/>
          <p:cNvSpPr txBox="1"/>
          <p:nvPr/>
        </p:nvSpPr>
        <p:spPr>
          <a:xfrm>
            <a:off x="7145777" y="2405773"/>
            <a:ext cx="1714015" cy="246221"/>
          </a:xfrm>
          <a:prstGeom prst="rect">
            <a:avLst/>
          </a:prstGeom>
          <a:noFill/>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rPr>
              <a:t>2018</a:t>
            </a:r>
            <a:r>
              <a:rPr lang="ja-JP" altLang="en-US" sz="1000" b="1" dirty="0" smtClean="0">
                <a:latin typeface="Meiryo UI" panose="020B0604030504040204" pitchFamily="50" charset="-128"/>
                <a:ea typeface="Meiryo UI" panose="020B0604030504040204" pitchFamily="50" charset="-128"/>
              </a:rPr>
              <a:t>年　　　　　</a:t>
            </a:r>
            <a:r>
              <a:rPr lang="en-US" altLang="ja-JP" sz="1000" b="1" dirty="0" smtClean="0">
                <a:latin typeface="Meiryo UI" panose="020B0604030504040204" pitchFamily="50" charset="-128"/>
                <a:ea typeface="Meiryo UI" panose="020B0604030504040204" pitchFamily="50" charset="-128"/>
              </a:rPr>
              <a:t>2020</a:t>
            </a:r>
            <a:r>
              <a:rPr lang="ja-JP" altLang="en-US" sz="1000" b="1" dirty="0" smtClean="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119" name="テキスト ボックス 118"/>
          <p:cNvSpPr txBox="1"/>
          <p:nvPr/>
        </p:nvSpPr>
        <p:spPr>
          <a:xfrm>
            <a:off x="7052594" y="2612100"/>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endParaRPr lang="en-US" altLang="ja-JP" sz="1000" dirty="0" smtClean="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134</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20" name="テキスト ボックス 119"/>
          <p:cNvSpPr txBox="1"/>
          <p:nvPr/>
        </p:nvSpPr>
        <p:spPr>
          <a:xfrm>
            <a:off x="7982398" y="2599384"/>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転出超過</a:t>
            </a:r>
            <a:endParaRPr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18</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23" name="角丸四角形 122"/>
          <p:cNvSpPr/>
          <p:nvPr/>
        </p:nvSpPr>
        <p:spPr>
          <a:xfrm>
            <a:off x="7091973" y="2266923"/>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4" name="テキスト ボックス 123"/>
          <p:cNvSpPr txBox="1"/>
          <p:nvPr/>
        </p:nvSpPr>
        <p:spPr>
          <a:xfrm>
            <a:off x="6959878" y="3184470"/>
            <a:ext cx="177986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②豊中市</a:t>
            </a:r>
            <a:endParaRPr kumimoji="1" lang="ja-JP" altLang="en-US" sz="1000" dirty="0">
              <a:latin typeface="Meiryo UI" panose="020B0604030504040204" pitchFamily="50" charset="-128"/>
              <a:ea typeface="Meiryo UI" panose="020B0604030504040204" pitchFamily="50" charset="-128"/>
            </a:endParaRPr>
          </a:p>
        </p:txBody>
      </p:sp>
      <p:sp>
        <p:nvSpPr>
          <p:cNvPr id="125" name="テキスト ボックス 124"/>
          <p:cNvSpPr txBox="1"/>
          <p:nvPr/>
        </p:nvSpPr>
        <p:spPr>
          <a:xfrm>
            <a:off x="7163313" y="3538144"/>
            <a:ext cx="1714015" cy="246221"/>
          </a:xfrm>
          <a:prstGeom prst="rect">
            <a:avLst/>
          </a:prstGeom>
          <a:noFill/>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rPr>
              <a:t>2018</a:t>
            </a:r>
            <a:r>
              <a:rPr lang="ja-JP" altLang="en-US" sz="1000" b="1" dirty="0" smtClean="0">
                <a:latin typeface="Meiryo UI" panose="020B0604030504040204" pitchFamily="50" charset="-128"/>
                <a:ea typeface="Meiryo UI" panose="020B0604030504040204" pitchFamily="50" charset="-128"/>
              </a:rPr>
              <a:t>年　　　　　</a:t>
            </a:r>
            <a:r>
              <a:rPr lang="en-US" altLang="ja-JP" sz="1000" b="1" dirty="0" smtClean="0">
                <a:latin typeface="Meiryo UI" panose="020B0604030504040204" pitchFamily="50" charset="-128"/>
                <a:ea typeface="Meiryo UI" panose="020B0604030504040204" pitchFamily="50" charset="-128"/>
              </a:rPr>
              <a:t>2020</a:t>
            </a:r>
            <a:r>
              <a:rPr lang="ja-JP" altLang="en-US" sz="1000" b="1" dirty="0" smtClean="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126" name="テキスト ボックス 125"/>
          <p:cNvSpPr txBox="1"/>
          <p:nvPr/>
        </p:nvSpPr>
        <p:spPr>
          <a:xfrm>
            <a:off x="7070130" y="3744471"/>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転出超過</a:t>
            </a:r>
            <a:endParaRPr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357</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27" name="テキスト ボックス 126"/>
          <p:cNvSpPr txBox="1"/>
          <p:nvPr/>
        </p:nvSpPr>
        <p:spPr>
          <a:xfrm>
            <a:off x="7999934" y="3731755"/>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転出超過</a:t>
            </a:r>
            <a:endParaRPr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780</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30" name="角丸四角形 129"/>
          <p:cNvSpPr/>
          <p:nvPr/>
        </p:nvSpPr>
        <p:spPr>
          <a:xfrm>
            <a:off x="7097302" y="340150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1" name="テキスト ボックス 130"/>
          <p:cNvSpPr txBox="1"/>
          <p:nvPr/>
        </p:nvSpPr>
        <p:spPr>
          <a:xfrm>
            <a:off x="6953570" y="4332501"/>
            <a:ext cx="177986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③吹田市</a:t>
            </a:r>
            <a:endParaRPr kumimoji="1" lang="ja-JP" altLang="en-US" sz="1000" dirty="0">
              <a:latin typeface="Meiryo UI" panose="020B0604030504040204" pitchFamily="50" charset="-128"/>
              <a:ea typeface="Meiryo UI" panose="020B0604030504040204" pitchFamily="50" charset="-128"/>
            </a:endParaRPr>
          </a:p>
        </p:txBody>
      </p:sp>
      <p:sp>
        <p:nvSpPr>
          <p:cNvPr id="132" name="テキスト ボックス 131"/>
          <p:cNvSpPr txBox="1"/>
          <p:nvPr/>
        </p:nvSpPr>
        <p:spPr>
          <a:xfrm>
            <a:off x="7140449" y="4717433"/>
            <a:ext cx="1714015" cy="246221"/>
          </a:xfrm>
          <a:prstGeom prst="rect">
            <a:avLst/>
          </a:prstGeom>
          <a:noFill/>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rPr>
              <a:t>2018</a:t>
            </a:r>
            <a:r>
              <a:rPr lang="ja-JP" altLang="en-US" sz="1000" b="1" dirty="0" smtClean="0">
                <a:latin typeface="Meiryo UI" panose="020B0604030504040204" pitchFamily="50" charset="-128"/>
                <a:ea typeface="Meiryo UI" panose="020B0604030504040204" pitchFamily="50" charset="-128"/>
              </a:rPr>
              <a:t>年　　　　　</a:t>
            </a:r>
            <a:r>
              <a:rPr lang="en-US" altLang="ja-JP" sz="1000" b="1" dirty="0" smtClean="0">
                <a:latin typeface="Meiryo UI" panose="020B0604030504040204" pitchFamily="50" charset="-128"/>
                <a:ea typeface="Meiryo UI" panose="020B0604030504040204" pitchFamily="50" charset="-128"/>
              </a:rPr>
              <a:t>2020</a:t>
            </a:r>
            <a:r>
              <a:rPr lang="ja-JP" altLang="en-US" sz="1000" b="1" dirty="0" smtClean="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133" name="テキスト ボックス 132"/>
          <p:cNvSpPr txBox="1"/>
          <p:nvPr/>
        </p:nvSpPr>
        <p:spPr>
          <a:xfrm>
            <a:off x="7047266" y="4923760"/>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endParaRPr lang="en-US" altLang="ja-JP" sz="1000" dirty="0" smtClean="0">
              <a:latin typeface="Meiryo UI" panose="020B0604030504040204" pitchFamily="50" charset="-128"/>
              <a:ea typeface="Meiryo UI" panose="020B0604030504040204" pitchFamily="50" charset="-128"/>
            </a:endParaRPr>
          </a:p>
          <a:p>
            <a:pPr algn="ctr"/>
            <a:r>
              <a:rPr lang="en-US" altLang="ja-JP" sz="1000" dirty="0" smtClean="0">
                <a:latin typeface="Meiryo UI" panose="020B0604030504040204" pitchFamily="50" charset="-128"/>
                <a:ea typeface="Meiryo UI" panose="020B0604030504040204" pitchFamily="50" charset="-128"/>
              </a:rPr>
              <a:t>+101</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34" name="テキスト ボックス 133"/>
          <p:cNvSpPr txBox="1"/>
          <p:nvPr/>
        </p:nvSpPr>
        <p:spPr>
          <a:xfrm>
            <a:off x="7977070" y="4911044"/>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転出超過</a:t>
            </a:r>
            <a:endParaRPr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335</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37" name="角丸四角形 136"/>
          <p:cNvSpPr/>
          <p:nvPr/>
        </p:nvSpPr>
        <p:spPr>
          <a:xfrm>
            <a:off x="7090994" y="4549538"/>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8" name="テキスト ボックス 137"/>
          <p:cNvSpPr txBox="1"/>
          <p:nvPr/>
        </p:nvSpPr>
        <p:spPr>
          <a:xfrm>
            <a:off x="6954550" y="5509600"/>
            <a:ext cx="177986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④守口市</a:t>
            </a:r>
            <a:endParaRPr kumimoji="1" lang="ja-JP" altLang="en-US" sz="1000" dirty="0">
              <a:latin typeface="Meiryo UI" panose="020B0604030504040204" pitchFamily="50" charset="-128"/>
              <a:ea typeface="Meiryo UI" panose="020B0604030504040204" pitchFamily="50" charset="-128"/>
            </a:endParaRPr>
          </a:p>
        </p:txBody>
      </p:sp>
      <p:sp>
        <p:nvSpPr>
          <p:cNvPr id="139" name="テキスト ボックス 138"/>
          <p:cNvSpPr txBox="1"/>
          <p:nvPr/>
        </p:nvSpPr>
        <p:spPr>
          <a:xfrm>
            <a:off x="7149924" y="5872961"/>
            <a:ext cx="1714015" cy="246221"/>
          </a:xfrm>
          <a:prstGeom prst="rect">
            <a:avLst/>
          </a:prstGeom>
          <a:noFill/>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rPr>
              <a:t>2018</a:t>
            </a:r>
            <a:r>
              <a:rPr lang="ja-JP" altLang="en-US" sz="1000" b="1" dirty="0" smtClean="0">
                <a:latin typeface="Meiryo UI" panose="020B0604030504040204" pitchFamily="50" charset="-128"/>
                <a:ea typeface="Meiryo UI" panose="020B0604030504040204" pitchFamily="50" charset="-128"/>
              </a:rPr>
              <a:t>年　　　　　</a:t>
            </a:r>
            <a:r>
              <a:rPr lang="en-US" altLang="ja-JP" sz="1000" b="1" dirty="0" smtClean="0">
                <a:latin typeface="Meiryo UI" panose="020B0604030504040204" pitchFamily="50" charset="-128"/>
                <a:ea typeface="Meiryo UI" panose="020B0604030504040204" pitchFamily="50" charset="-128"/>
              </a:rPr>
              <a:t>2020</a:t>
            </a:r>
            <a:r>
              <a:rPr lang="ja-JP" altLang="en-US" sz="1000" b="1" dirty="0" smtClean="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140" name="テキスト ボックス 139"/>
          <p:cNvSpPr txBox="1"/>
          <p:nvPr/>
        </p:nvSpPr>
        <p:spPr>
          <a:xfrm>
            <a:off x="7056741" y="6079288"/>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r>
              <a:rPr lang="en-US" altLang="ja-JP" sz="1000" dirty="0" smtClean="0">
                <a:latin typeface="Meiryo UI" panose="020B0604030504040204" pitchFamily="50" charset="-128"/>
                <a:ea typeface="Meiryo UI" panose="020B0604030504040204" pitchFamily="50" charset="-128"/>
              </a:rPr>
              <a:t>69</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41" name="テキスト ボックス 140"/>
          <p:cNvSpPr txBox="1"/>
          <p:nvPr/>
        </p:nvSpPr>
        <p:spPr>
          <a:xfrm>
            <a:off x="7986545" y="6066572"/>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転出超過</a:t>
            </a:r>
            <a:endParaRPr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265</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44" name="角丸四角形 143"/>
          <p:cNvSpPr/>
          <p:nvPr/>
        </p:nvSpPr>
        <p:spPr>
          <a:xfrm>
            <a:off x="7091974" y="5726637"/>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5" name="テキスト ボックス 144"/>
          <p:cNvSpPr txBox="1"/>
          <p:nvPr/>
        </p:nvSpPr>
        <p:spPr>
          <a:xfrm>
            <a:off x="4975079" y="5504347"/>
            <a:ext cx="1779862"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rPr>
              <a:t>⑤河内長野市</a:t>
            </a:r>
            <a:endParaRPr kumimoji="1" lang="ja-JP" altLang="en-US" sz="1000" dirty="0">
              <a:latin typeface="Meiryo UI" panose="020B0604030504040204" pitchFamily="50" charset="-128"/>
              <a:ea typeface="Meiryo UI" panose="020B0604030504040204" pitchFamily="50" charset="-128"/>
            </a:endParaRPr>
          </a:p>
        </p:txBody>
      </p:sp>
      <p:sp>
        <p:nvSpPr>
          <p:cNvPr id="146" name="テキスト ボックス 145"/>
          <p:cNvSpPr txBox="1"/>
          <p:nvPr/>
        </p:nvSpPr>
        <p:spPr>
          <a:xfrm>
            <a:off x="5169795" y="5859555"/>
            <a:ext cx="1714015" cy="246221"/>
          </a:xfrm>
          <a:prstGeom prst="rect">
            <a:avLst/>
          </a:prstGeom>
          <a:noFill/>
        </p:spPr>
        <p:txBody>
          <a:bodyPr wrap="square" rtlCol="0">
            <a:spAutoFit/>
          </a:bodyPr>
          <a:lstStyle/>
          <a:p>
            <a:r>
              <a:rPr lang="en-US" altLang="ja-JP" sz="1000" b="1" dirty="0" smtClean="0">
                <a:latin typeface="Meiryo UI" panose="020B0604030504040204" pitchFamily="50" charset="-128"/>
                <a:ea typeface="Meiryo UI" panose="020B0604030504040204" pitchFamily="50" charset="-128"/>
              </a:rPr>
              <a:t>2018</a:t>
            </a:r>
            <a:r>
              <a:rPr lang="ja-JP" altLang="en-US" sz="1000" b="1" dirty="0" smtClean="0">
                <a:latin typeface="Meiryo UI" panose="020B0604030504040204" pitchFamily="50" charset="-128"/>
                <a:ea typeface="Meiryo UI" panose="020B0604030504040204" pitchFamily="50" charset="-128"/>
              </a:rPr>
              <a:t>年　　　　　</a:t>
            </a:r>
            <a:r>
              <a:rPr lang="en-US" altLang="ja-JP" sz="1000" b="1" dirty="0" smtClean="0">
                <a:latin typeface="Meiryo UI" panose="020B0604030504040204" pitchFamily="50" charset="-128"/>
                <a:ea typeface="Meiryo UI" panose="020B0604030504040204" pitchFamily="50" charset="-128"/>
              </a:rPr>
              <a:t>2020</a:t>
            </a:r>
            <a:r>
              <a:rPr lang="ja-JP" altLang="en-US" sz="1000" b="1" dirty="0" smtClean="0">
                <a:latin typeface="Meiryo UI" panose="020B0604030504040204" pitchFamily="50" charset="-128"/>
                <a:ea typeface="Meiryo UI" panose="020B0604030504040204" pitchFamily="50" charset="-128"/>
              </a:rPr>
              <a:t>年</a:t>
            </a:r>
            <a:endParaRPr kumimoji="1" lang="ja-JP" altLang="en-US" sz="1000" b="1" dirty="0">
              <a:latin typeface="Meiryo UI" panose="020B0604030504040204" pitchFamily="50" charset="-128"/>
              <a:ea typeface="Meiryo UI" panose="020B0604030504040204" pitchFamily="50" charset="-128"/>
            </a:endParaRPr>
          </a:p>
        </p:txBody>
      </p:sp>
      <p:sp>
        <p:nvSpPr>
          <p:cNvPr id="147" name="テキスト ボックス 146"/>
          <p:cNvSpPr txBox="1"/>
          <p:nvPr/>
        </p:nvSpPr>
        <p:spPr>
          <a:xfrm>
            <a:off x="5077270" y="6074035"/>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転入超過</a:t>
            </a:r>
            <a:endParaRPr lang="en-US" altLang="ja-JP" sz="1000" dirty="0" smtClean="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153</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48" name="テキスト ボックス 147"/>
          <p:cNvSpPr txBox="1"/>
          <p:nvPr/>
        </p:nvSpPr>
        <p:spPr>
          <a:xfrm>
            <a:off x="6007074" y="6061319"/>
            <a:ext cx="778925" cy="400110"/>
          </a:xfrm>
          <a:prstGeom prst="rect">
            <a:avLst/>
          </a:prstGeom>
          <a:noFill/>
        </p:spPr>
        <p:txBody>
          <a:bodyPr wrap="square" rtlCol="0">
            <a:spAutoFit/>
          </a:bodyPr>
          <a:lstStyle/>
          <a:p>
            <a:pPr algn="ctr"/>
            <a:r>
              <a:rPr lang="ja-JP" altLang="en-US" sz="1000" dirty="0" smtClean="0">
                <a:latin typeface="Meiryo UI" panose="020B0604030504040204" pitchFamily="50" charset="-128"/>
                <a:ea typeface="Meiryo UI" panose="020B0604030504040204" pitchFamily="50" charset="-128"/>
              </a:rPr>
              <a:t>転出超過</a:t>
            </a:r>
            <a:endParaRPr lang="en-US" altLang="ja-JP" sz="1000" dirty="0" smtClean="0">
              <a:latin typeface="Meiryo UI" panose="020B0604030504040204" pitchFamily="50" charset="-128"/>
              <a:ea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310</a:t>
            </a:r>
            <a:r>
              <a:rPr lang="ja-JP" altLang="en-US" sz="1000" dirty="0" smtClean="0">
                <a:latin typeface="Meiryo UI" panose="020B0604030504040204" pitchFamily="50" charset="-128"/>
                <a:ea typeface="Meiryo UI" panose="020B0604030504040204" pitchFamily="50" charset="-128"/>
              </a:rPr>
              <a:t>人</a:t>
            </a:r>
            <a:endParaRPr kumimoji="1" lang="ja-JP" altLang="en-US" sz="1000" dirty="0">
              <a:latin typeface="Meiryo UI" panose="020B0604030504040204" pitchFamily="50" charset="-128"/>
              <a:ea typeface="Meiryo UI" panose="020B0604030504040204" pitchFamily="50" charset="-128"/>
            </a:endParaRPr>
          </a:p>
        </p:txBody>
      </p:sp>
      <p:sp>
        <p:nvSpPr>
          <p:cNvPr id="151" name="角丸四角形 150"/>
          <p:cNvSpPr/>
          <p:nvPr/>
        </p:nvSpPr>
        <p:spPr>
          <a:xfrm>
            <a:off x="5112503" y="5721384"/>
            <a:ext cx="1633960" cy="871189"/>
          </a:xfrm>
          <a:prstGeom prst="roundRect">
            <a:avLst>
              <a:gd name="adj" fmla="val 43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2" name="右矢印 151"/>
          <p:cNvSpPr/>
          <p:nvPr/>
        </p:nvSpPr>
        <p:spPr>
          <a:xfrm>
            <a:off x="3148691" y="4797545"/>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3" name="右矢印 152"/>
          <p:cNvSpPr/>
          <p:nvPr/>
        </p:nvSpPr>
        <p:spPr>
          <a:xfrm>
            <a:off x="3188194" y="5974817"/>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4" name="右矢印 153"/>
          <p:cNvSpPr/>
          <p:nvPr/>
        </p:nvSpPr>
        <p:spPr>
          <a:xfrm>
            <a:off x="7771626" y="2495900"/>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5" name="右矢印 154"/>
          <p:cNvSpPr/>
          <p:nvPr/>
        </p:nvSpPr>
        <p:spPr>
          <a:xfrm>
            <a:off x="7783833" y="3630006"/>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6" name="右矢印 155"/>
          <p:cNvSpPr/>
          <p:nvPr/>
        </p:nvSpPr>
        <p:spPr>
          <a:xfrm>
            <a:off x="7767277" y="4831396"/>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右矢印 156"/>
          <p:cNvSpPr/>
          <p:nvPr/>
        </p:nvSpPr>
        <p:spPr>
          <a:xfrm>
            <a:off x="7775772" y="5964823"/>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8" name="右矢印 157"/>
          <p:cNvSpPr/>
          <p:nvPr/>
        </p:nvSpPr>
        <p:spPr>
          <a:xfrm>
            <a:off x="5793730" y="5943538"/>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9" name="右矢印 158"/>
          <p:cNvSpPr/>
          <p:nvPr/>
        </p:nvSpPr>
        <p:spPr>
          <a:xfrm>
            <a:off x="1241733" y="5951948"/>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0" name="右矢印 159"/>
          <p:cNvSpPr/>
          <p:nvPr/>
        </p:nvSpPr>
        <p:spPr>
          <a:xfrm>
            <a:off x="3148720" y="2528934"/>
            <a:ext cx="274956" cy="7825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1" name="テキスト ボックス 120"/>
          <p:cNvSpPr txBox="1"/>
          <p:nvPr/>
        </p:nvSpPr>
        <p:spPr>
          <a:xfrm>
            <a:off x="-43666" y="26866"/>
            <a:ext cx="9260807" cy="384721"/>
          </a:xfrm>
          <a:prstGeom prst="rect">
            <a:avLst/>
          </a:prstGeom>
          <a:noFill/>
        </p:spPr>
        <p:txBody>
          <a:bodyPr wrap="square" rtlCol="0">
            <a:spAutoFit/>
          </a:bodyPr>
          <a:lstStyle/>
          <a:p>
            <a:r>
              <a:rPr kumimoji="1" lang="ja-JP" altLang="en-US" sz="1900" b="1" dirty="0" smtClean="0">
                <a:latin typeface="Meiryo UI" panose="020B0604030504040204" pitchFamily="50" charset="-128"/>
                <a:ea typeface="Meiryo UI" panose="020B0604030504040204" pitchFamily="50" charset="-128"/>
              </a:rPr>
              <a:t>■ 参考</a:t>
            </a:r>
            <a:r>
              <a:rPr kumimoji="1" lang="ja-JP" altLang="en-US" sz="1900" b="1" dirty="0">
                <a:latin typeface="Meiryo UI" panose="020B0604030504040204" pitchFamily="50" charset="-128"/>
                <a:ea typeface="Meiryo UI" panose="020B0604030504040204" pitchFamily="50" charset="-128"/>
              </a:rPr>
              <a:t>：大阪市と府内市町村の人口移動</a:t>
            </a:r>
            <a:r>
              <a:rPr kumimoji="1" lang="ja-JP" altLang="en-US" sz="1900" b="1" dirty="0" smtClean="0">
                <a:latin typeface="Meiryo UI" panose="020B0604030504040204" pitchFamily="50" charset="-128"/>
                <a:ea typeface="Meiryo UI" panose="020B0604030504040204" pitchFamily="50" charset="-128"/>
              </a:rPr>
              <a:t>状況（新型コロナウィルス感染拡大前後</a:t>
            </a:r>
            <a:r>
              <a:rPr kumimoji="1" lang="ja-JP" altLang="en-US" sz="1900" b="1" dirty="0">
                <a:latin typeface="Meiryo UI" panose="020B0604030504040204" pitchFamily="50" charset="-128"/>
                <a:ea typeface="Meiryo UI" panose="020B0604030504040204" pitchFamily="50" charset="-128"/>
              </a:rPr>
              <a:t>）</a:t>
            </a:r>
            <a:endParaRPr kumimoji="1" lang="en-US" altLang="ja-JP" sz="1900" dirty="0" smtClean="0">
              <a:solidFill>
                <a:srgbClr val="002060"/>
              </a:solidFill>
              <a:latin typeface="Meiryo UI" panose="020B0604030504040204" pitchFamily="50" charset="-128"/>
              <a:ea typeface="Meiryo UI" panose="020B0604030504040204" pitchFamily="50" charset="-128"/>
            </a:endParaRPr>
          </a:p>
        </p:txBody>
      </p:sp>
      <p:sp>
        <p:nvSpPr>
          <p:cNvPr id="128" name="テキスト ボックス 127"/>
          <p:cNvSpPr txBox="1"/>
          <p:nvPr/>
        </p:nvSpPr>
        <p:spPr>
          <a:xfrm>
            <a:off x="7141986" y="413713"/>
            <a:ext cx="1800494" cy="253916"/>
          </a:xfrm>
          <a:prstGeom prst="rect">
            <a:avLst/>
          </a:prstGeom>
          <a:noFill/>
        </p:spPr>
        <p:txBody>
          <a:bodyPr wrap="none" rtlCol="0">
            <a:spAutoFit/>
          </a:bodyPr>
          <a:lstStyle/>
          <a:p>
            <a:pPr algn="ctr"/>
            <a:r>
              <a:rPr kumimoji="1" lang="ja-JP" altLang="en-US" sz="1050" dirty="0" smtClean="0">
                <a:solidFill>
                  <a:srgbClr val="002060"/>
                </a:solidFill>
                <a:latin typeface="Meiryo UI" panose="020B0604030504040204" pitchFamily="50" charset="-128"/>
                <a:ea typeface="Meiryo UI" panose="020B0604030504040204" pitchFamily="50" charset="-128"/>
              </a:rPr>
              <a:t>第</a:t>
            </a:r>
            <a:r>
              <a:rPr kumimoji="1" lang="ja-JP" altLang="en-US" sz="1050" dirty="0">
                <a:solidFill>
                  <a:srgbClr val="002060"/>
                </a:solidFill>
                <a:latin typeface="Meiryo UI" panose="020B0604030504040204" pitchFamily="50" charset="-128"/>
                <a:ea typeface="Meiryo UI" panose="020B0604030504040204" pitchFamily="50" charset="-128"/>
              </a:rPr>
              <a:t>２</a:t>
            </a:r>
            <a:r>
              <a:rPr kumimoji="1" lang="ja-JP" altLang="en-US" sz="1050" dirty="0" smtClean="0">
                <a:solidFill>
                  <a:srgbClr val="002060"/>
                </a:solidFill>
                <a:latin typeface="Meiryo UI" panose="020B0604030504040204" pitchFamily="50" charset="-128"/>
                <a:ea typeface="Meiryo UI" panose="020B0604030504040204" pitchFamily="50" charset="-128"/>
              </a:rPr>
              <a:t>回意見交換会資料再掲</a:t>
            </a:r>
            <a:endParaRPr kumimoji="1" lang="en-US" altLang="ja-JP" sz="1050" dirty="0" smtClean="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21019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0400" y="6546211"/>
            <a:ext cx="2133600" cy="365125"/>
          </a:xfrm>
        </p:spPr>
        <p:txBody>
          <a:bodyPr/>
          <a:lstStyle/>
          <a:p>
            <a:fld id="{E1D027E3-62E2-4B97-AB12-56BECFBE21C1}" type="slidenum">
              <a:rPr kumimoji="1" lang="ja-JP" altLang="en-US" smtClean="0">
                <a:latin typeface="Meiryo UI" panose="020B0604030504040204" pitchFamily="50" charset="-128"/>
                <a:ea typeface="Meiryo UI" panose="020B0604030504040204" pitchFamily="50" charset="-128"/>
              </a:rPr>
              <a:pPr/>
              <a:t>10</a:t>
            </a:fld>
            <a:endParaRPr kumimoji="1" lang="ja-JP" altLang="en-US" dirty="0">
              <a:latin typeface="Meiryo UI" panose="020B0604030504040204" pitchFamily="50" charset="-128"/>
              <a:ea typeface="Meiryo UI" panose="020B0604030504040204" pitchFamily="50" charset="-128"/>
            </a:endParaRPr>
          </a:p>
        </p:txBody>
      </p:sp>
      <p:sp>
        <p:nvSpPr>
          <p:cNvPr id="5" name="正方形/長方形 4"/>
          <p:cNvSpPr/>
          <p:nvPr/>
        </p:nvSpPr>
        <p:spPr>
          <a:xfrm>
            <a:off x="301582" y="834088"/>
            <a:ext cx="8503417"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比較</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し、大阪府内の市町村間の人口移動状況を分析。</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大きなトレンドとして、北摂周辺地域（豊中市、吹田市、高槻市など）の転入超過の傾向がみられる。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コンテンツ プレースホルダー 1"/>
          <p:cNvSpPr txBox="1">
            <a:spLocks/>
          </p:cNvSpPr>
          <p:nvPr/>
        </p:nvSpPr>
        <p:spPr>
          <a:xfrm>
            <a:off x="301582" y="392786"/>
            <a:ext cx="6279027" cy="441302"/>
          </a:xfrm>
          <a:prstGeom prst="rect">
            <a:avLst/>
          </a:prstGeom>
          <a:ln>
            <a:noFill/>
          </a:ln>
        </p:spPr>
        <p:txBody>
          <a:bodyPr vert="horz" wrap="square" lIns="91418" tIns="45710" rIns="91418" bIns="45710" rtlCol="0" anchor="ctr">
            <a:noAutofit/>
          </a:bodyPr>
          <a:lstStyle/>
          <a:p>
            <a:pPr algn="just">
              <a:spcAft>
                <a:spcPts val="0"/>
              </a:spcAft>
              <a:tabLst>
                <a:tab pos="2700020" algn="ctr"/>
                <a:tab pos="5400040" algn="r"/>
              </a:tabLst>
            </a:pP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府内の市町村の人口移動状況（</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年と</a:t>
            </a:r>
            <a:r>
              <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年の比較）</a:t>
            </a:r>
            <a:endParaRPr lang="en-US" altLang="ja-JP" sz="1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4197002314"/>
              </p:ext>
            </p:extLst>
          </p:nvPr>
        </p:nvGraphicFramePr>
        <p:xfrm>
          <a:off x="63632" y="1634531"/>
          <a:ext cx="2935138" cy="5003824"/>
        </p:xfrm>
        <a:graphic>
          <a:graphicData uri="http://schemas.openxmlformats.org/drawingml/2006/table">
            <a:tbl>
              <a:tblPr>
                <a:tableStyleId>{5C22544A-7EE6-4342-B048-85BDC9FD1C3A}</a:tableStyleId>
              </a:tblPr>
              <a:tblGrid>
                <a:gridCol w="861008">
                  <a:extLst>
                    <a:ext uri="{9D8B030D-6E8A-4147-A177-3AD203B41FA5}">
                      <a16:colId xmlns:a16="http://schemas.microsoft.com/office/drawing/2014/main" val="1512678159"/>
                    </a:ext>
                  </a:extLst>
                </a:gridCol>
                <a:gridCol w="1037065">
                  <a:extLst>
                    <a:ext uri="{9D8B030D-6E8A-4147-A177-3AD203B41FA5}">
                      <a16:colId xmlns:a16="http://schemas.microsoft.com/office/drawing/2014/main" val="3412342307"/>
                    </a:ext>
                  </a:extLst>
                </a:gridCol>
                <a:gridCol w="1037065">
                  <a:extLst>
                    <a:ext uri="{9D8B030D-6E8A-4147-A177-3AD203B41FA5}">
                      <a16:colId xmlns:a16="http://schemas.microsoft.com/office/drawing/2014/main" val="3784820516"/>
                    </a:ext>
                  </a:extLst>
                </a:gridCol>
              </a:tblGrid>
              <a:tr h="312739">
                <a:tc rowSpan="2">
                  <a:txBody>
                    <a:bodyPr/>
                    <a:lstStyle/>
                    <a:p>
                      <a:pPr algn="ctr" fontAlgn="ctr"/>
                      <a:r>
                        <a:rPr lang="ja-JP" altLang="en-US" sz="1100" u="none" strike="noStrike" dirty="0">
                          <a:effectLst/>
                        </a:rPr>
                        <a:t>市町村名</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gridSpan="2">
                  <a:txBody>
                    <a:bodyPr/>
                    <a:lstStyle/>
                    <a:p>
                      <a:pPr algn="l" fontAlgn="ctr"/>
                      <a:r>
                        <a:rPr lang="ja-JP" altLang="en-US" sz="1100" b="0" i="0" u="none" strike="noStrike" dirty="0" smtClean="0">
                          <a:effectLst/>
                          <a:latin typeface="+mn-ea"/>
                          <a:ea typeface="+mn-ea"/>
                        </a:rPr>
                        <a:t>転出入超過数</a:t>
                      </a:r>
                      <a:endParaRPr lang="ja-JP" altLang="en-US" sz="1100" b="0" i="0" u="none" strike="noStrike" dirty="0">
                        <a:effectLst/>
                        <a:latin typeface="+mn-ea"/>
                        <a:ea typeface="+mn-ea"/>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2642707800"/>
                  </a:ext>
                </a:extLst>
              </a:tr>
              <a:tr h="312739">
                <a:tc vMerge="1">
                  <a:txBody>
                    <a:bodyPr/>
                    <a:lstStyle/>
                    <a:p>
                      <a:endParaRPr kumimoji="1" lang="ja-JP" altLang="en-US"/>
                    </a:p>
                  </a:txBody>
                  <a:tcPr/>
                </a:tc>
                <a:tc>
                  <a:txBody>
                    <a:bodyPr/>
                    <a:lstStyle/>
                    <a:p>
                      <a:pPr algn="ctr" fontAlgn="ctr"/>
                      <a:r>
                        <a:rPr lang="en-US" altLang="ja-JP" sz="1100" u="none" strike="noStrike" dirty="0">
                          <a:effectLst/>
                        </a:rPr>
                        <a:t>2018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dirty="0">
                          <a:effectLst/>
                        </a:rPr>
                        <a:t>2020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44527311"/>
                  </a:ext>
                </a:extLst>
              </a:tr>
              <a:tr h="312739">
                <a:tc>
                  <a:txBody>
                    <a:bodyPr/>
                    <a:lstStyle/>
                    <a:p>
                      <a:pPr algn="ctr" fontAlgn="ctr"/>
                      <a:r>
                        <a:rPr lang="ja-JP" altLang="en-US" sz="1100" u="none" strike="noStrike">
                          <a:effectLst/>
                        </a:rPr>
                        <a:t>大阪市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+3,094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+2,865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80691777"/>
                  </a:ext>
                </a:extLst>
              </a:tr>
              <a:tr h="312739">
                <a:tc>
                  <a:txBody>
                    <a:bodyPr/>
                    <a:lstStyle/>
                    <a:p>
                      <a:pPr algn="ctr" fontAlgn="ctr"/>
                      <a:r>
                        <a:rPr lang="ja-JP" altLang="en-US" sz="1100" u="none" strike="noStrike">
                          <a:effectLst/>
                        </a:rPr>
                        <a:t>堺市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1,195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1,893</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844461657"/>
                  </a:ext>
                </a:extLst>
              </a:tr>
              <a:tr h="312739">
                <a:tc>
                  <a:txBody>
                    <a:bodyPr/>
                    <a:lstStyle/>
                    <a:p>
                      <a:pPr algn="ctr" fontAlgn="ctr"/>
                      <a:r>
                        <a:rPr lang="ja-JP" altLang="en-US" sz="1100" u="none" strike="noStrike">
                          <a:effectLst/>
                        </a:rPr>
                        <a:t>岸和田市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827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+40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86993688"/>
                  </a:ext>
                </a:extLst>
              </a:tr>
              <a:tr h="312739">
                <a:tc>
                  <a:txBody>
                    <a:bodyPr/>
                    <a:lstStyle/>
                    <a:p>
                      <a:pPr algn="ctr" fontAlgn="ctr"/>
                      <a:r>
                        <a:rPr lang="ja-JP" altLang="en-US" sz="1100" u="none" strike="noStrike">
                          <a:effectLst/>
                        </a:rPr>
                        <a:t>豊中市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+862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880416825"/>
                  </a:ext>
                </a:extLst>
              </a:tr>
              <a:tr h="312739">
                <a:tc>
                  <a:txBody>
                    <a:bodyPr/>
                    <a:lstStyle/>
                    <a:p>
                      <a:pPr algn="ctr" fontAlgn="ctr"/>
                      <a:r>
                        <a:rPr lang="ja-JP" altLang="en-US" sz="1100" u="none" strike="noStrike">
                          <a:effectLst/>
                        </a:rPr>
                        <a:t>池田市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+412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046495782"/>
                  </a:ext>
                </a:extLst>
              </a:tr>
              <a:tr h="312739">
                <a:tc>
                  <a:txBody>
                    <a:bodyPr/>
                    <a:lstStyle/>
                    <a:p>
                      <a:pPr algn="ctr" fontAlgn="ctr"/>
                      <a:r>
                        <a:rPr lang="ja-JP" altLang="en-US" sz="1100" u="none" strike="noStrike">
                          <a:effectLst/>
                        </a:rPr>
                        <a:t>吹田市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931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+288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135261557"/>
                  </a:ext>
                </a:extLst>
              </a:tr>
              <a:tr h="312739">
                <a:tc>
                  <a:txBody>
                    <a:bodyPr/>
                    <a:lstStyle/>
                    <a:p>
                      <a:pPr algn="ctr" fontAlgn="ctr"/>
                      <a:r>
                        <a:rPr lang="ja-JP" altLang="en-US" sz="1100" u="none" strike="noStrike">
                          <a:effectLst/>
                        </a:rPr>
                        <a:t>泉大津市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555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684962234"/>
                  </a:ext>
                </a:extLst>
              </a:tr>
              <a:tr h="312739">
                <a:tc>
                  <a:txBody>
                    <a:bodyPr/>
                    <a:lstStyle/>
                    <a:p>
                      <a:pPr algn="ctr" fontAlgn="ctr"/>
                      <a:r>
                        <a:rPr lang="ja-JP" altLang="en-US" sz="1100" u="none" strike="noStrike">
                          <a:effectLst/>
                        </a:rPr>
                        <a:t>高槻市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+224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635385318"/>
                  </a:ext>
                </a:extLst>
              </a:tr>
              <a:tr h="312739">
                <a:tc>
                  <a:txBody>
                    <a:bodyPr/>
                    <a:lstStyle/>
                    <a:p>
                      <a:pPr algn="ctr" fontAlgn="ctr"/>
                      <a:r>
                        <a:rPr lang="ja-JP" altLang="en-US" sz="1100" u="none" strike="noStrike">
                          <a:effectLst/>
                        </a:rPr>
                        <a:t>貝塚市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380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949856048"/>
                  </a:ext>
                </a:extLst>
              </a:tr>
              <a:tr h="312739">
                <a:tc>
                  <a:txBody>
                    <a:bodyPr/>
                    <a:lstStyle/>
                    <a:p>
                      <a:pPr algn="ctr" fontAlgn="ctr"/>
                      <a:r>
                        <a:rPr lang="ja-JP" altLang="en-US" sz="1100" u="none" strike="noStrike">
                          <a:effectLst/>
                        </a:rPr>
                        <a:t>守口市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+623</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021147565"/>
                  </a:ext>
                </a:extLst>
              </a:tr>
              <a:tr h="312739">
                <a:tc>
                  <a:txBody>
                    <a:bodyPr/>
                    <a:lstStyle/>
                    <a:p>
                      <a:pPr algn="ctr" fontAlgn="ctr"/>
                      <a:r>
                        <a:rPr lang="ja-JP" altLang="en-US" sz="1100" u="none" strike="noStrike">
                          <a:effectLst/>
                        </a:rPr>
                        <a:t>枚方市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+127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+264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02122987"/>
                  </a:ext>
                </a:extLst>
              </a:tr>
              <a:tr h="312739">
                <a:tc>
                  <a:txBody>
                    <a:bodyPr/>
                    <a:lstStyle/>
                    <a:p>
                      <a:pPr algn="ctr" fontAlgn="ctr"/>
                      <a:r>
                        <a:rPr lang="ja-JP" altLang="en-US" sz="1100" u="none" strike="noStrike">
                          <a:effectLst/>
                        </a:rPr>
                        <a:t>茨木市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+326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+48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477610964"/>
                  </a:ext>
                </a:extLst>
              </a:tr>
              <a:tr h="312739">
                <a:tc>
                  <a:txBody>
                    <a:bodyPr/>
                    <a:lstStyle/>
                    <a:p>
                      <a:pPr algn="ctr" fontAlgn="ctr"/>
                      <a:r>
                        <a:rPr lang="ja-JP" altLang="en-US" sz="1100" u="none" strike="noStrike">
                          <a:effectLst/>
                        </a:rPr>
                        <a:t>八尾市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+422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+474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458256971"/>
                  </a:ext>
                </a:extLst>
              </a:tr>
              <a:tr h="312739">
                <a:tc>
                  <a:txBody>
                    <a:bodyPr/>
                    <a:lstStyle/>
                    <a:p>
                      <a:pPr algn="ctr" fontAlgn="ctr"/>
                      <a:r>
                        <a:rPr lang="ja-JP" altLang="en-US" sz="1100" u="none" strike="noStrike">
                          <a:effectLst/>
                        </a:rPr>
                        <a:t>泉佐野市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+108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811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074998571"/>
                  </a:ext>
                </a:extLst>
              </a:tr>
            </a:tbl>
          </a:graphicData>
        </a:graphic>
      </p:graphicFrame>
      <p:graphicFrame>
        <p:nvGraphicFramePr>
          <p:cNvPr id="12" name="表 11"/>
          <p:cNvGraphicFramePr>
            <a:graphicFrameLocks noGrp="1"/>
          </p:cNvGraphicFramePr>
          <p:nvPr>
            <p:extLst>
              <p:ext uri="{D42A27DB-BD31-4B8C-83A1-F6EECF244321}">
                <p14:modId xmlns:p14="http://schemas.microsoft.com/office/powerpoint/2010/main" val="3198023369"/>
              </p:ext>
            </p:extLst>
          </p:nvPr>
        </p:nvGraphicFramePr>
        <p:xfrm>
          <a:off x="3065632" y="1643635"/>
          <a:ext cx="2913637" cy="4985616"/>
        </p:xfrm>
        <a:graphic>
          <a:graphicData uri="http://schemas.openxmlformats.org/drawingml/2006/table">
            <a:tbl>
              <a:tblPr>
                <a:tableStyleId>{5C22544A-7EE6-4342-B048-85BDC9FD1C3A}</a:tableStyleId>
              </a:tblPr>
              <a:tblGrid>
                <a:gridCol w="918903">
                  <a:extLst>
                    <a:ext uri="{9D8B030D-6E8A-4147-A177-3AD203B41FA5}">
                      <a16:colId xmlns:a16="http://schemas.microsoft.com/office/drawing/2014/main" val="1638858062"/>
                    </a:ext>
                  </a:extLst>
                </a:gridCol>
                <a:gridCol w="997367">
                  <a:extLst>
                    <a:ext uri="{9D8B030D-6E8A-4147-A177-3AD203B41FA5}">
                      <a16:colId xmlns:a16="http://schemas.microsoft.com/office/drawing/2014/main" val="3191787157"/>
                    </a:ext>
                  </a:extLst>
                </a:gridCol>
                <a:gridCol w="997367">
                  <a:extLst>
                    <a:ext uri="{9D8B030D-6E8A-4147-A177-3AD203B41FA5}">
                      <a16:colId xmlns:a16="http://schemas.microsoft.com/office/drawing/2014/main" val="449164953"/>
                    </a:ext>
                  </a:extLst>
                </a:gridCol>
              </a:tblGrid>
              <a:tr h="311601">
                <a:tc rowSpan="2">
                  <a:txBody>
                    <a:bodyPr/>
                    <a:lstStyle/>
                    <a:p>
                      <a:pPr algn="ctr" fontAlgn="ctr"/>
                      <a:r>
                        <a:rPr lang="ja-JP" altLang="en-US" sz="1100" u="none" strike="noStrike">
                          <a:effectLst/>
                        </a:rPr>
                        <a:t>市町村名</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gridSpan="2">
                  <a:txBody>
                    <a:bodyPr/>
                    <a:lstStyle/>
                    <a:p>
                      <a:pPr algn="l" fontAlgn="ctr"/>
                      <a:r>
                        <a:rPr lang="ja-JP" altLang="en-US" sz="1100" b="0" i="0" u="none" strike="noStrike" dirty="0" smtClean="0">
                          <a:effectLst/>
                          <a:latin typeface="+mn-ea"/>
                          <a:ea typeface="+mn-ea"/>
                        </a:rPr>
                        <a:t>転出入超過数</a:t>
                      </a:r>
                      <a:endParaRPr lang="ja-JP" altLang="en-US" sz="1100" b="0" i="0" u="none" strike="noStrike" dirty="0">
                        <a:effectLst/>
                        <a:latin typeface="+mn-ea"/>
                        <a:ea typeface="+mn-ea"/>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3425078384"/>
                  </a:ext>
                </a:extLst>
              </a:tr>
              <a:tr h="311601">
                <a:tc vMerge="1">
                  <a:txBody>
                    <a:bodyPr/>
                    <a:lstStyle/>
                    <a:p>
                      <a:endParaRPr kumimoji="1" lang="ja-JP" altLang="en-US"/>
                    </a:p>
                  </a:txBody>
                  <a:tcPr/>
                </a:tc>
                <a:tc>
                  <a:txBody>
                    <a:bodyPr/>
                    <a:lstStyle/>
                    <a:p>
                      <a:pPr algn="ctr" fontAlgn="ctr"/>
                      <a:r>
                        <a:rPr lang="en-US" altLang="ja-JP" sz="1100" u="none" strike="noStrike" dirty="0">
                          <a:effectLst/>
                        </a:rPr>
                        <a:t>2018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dirty="0">
                          <a:effectLst/>
                        </a:rPr>
                        <a:t>2020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65646600"/>
                  </a:ext>
                </a:extLst>
              </a:tr>
              <a:tr h="311601">
                <a:tc>
                  <a:txBody>
                    <a:bodyPr/>
                    <a:lstStyle/>
                    <a:p>
                      <a:pPr algn="ctr" fontAlgn="ctr"/>
                      <a:r>
                        <a:rPr lang="ja-JP" altLang="en-US" sz="1100" u="none" strike="noStrike">
                          <a:effectLst/>
                        </a:rPr>
                        <a:t>富田林市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288</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346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964442482"/>
                  </a:ext>
                </a:extLst>
              </a:tr>
              <a:tr h="311601">
                <a:tc>
                  <a:txBody>
                    <a:bodyPr/>
                    <a:lstStyle/>
                    <a:p>
                      <a:pPr algn="ctr" fontAlgn="ctr"/>
                      <a:r>
                        <a:rPr lang="ja-JP" altLang="en-US" sz="1100" u="none" strike="noStrike">
                          <a:effectLst/>
                        </a:rPr>
                        <a:t>寝屋川市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1,125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1,050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630615806"/>
                  </a:ext>
                </a:extLst>
              </a:tr>
              <a:tr h="311601">
                <a:tc>
                  <a:txBody>
                    <a:bodyPr/>
                    <a:lstStyle/>
                    <a:p>
                      <a:pPr algn="ctr" fontAlgn="ctr"/>
                      <a:r>
                        <a:rPr lang="ja-JP" altLang="en-US" sz="1100" u="none" strike="noStrike">
                          <a:effectLst/>
                        </a:rPr>
                        <a:t>河内長野市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380</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471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644170810"/>
                  </a:ext>
                </a:extLst>
              </a:tr>
              <a:tr h="311601">
                <a:tc>
                  <a:txBody>
                    <a:bodyPr/>
                    <a:lstStyle/>
                    <a:p>
                      <a:pPr algn="ctr" fontAlgn="ctr"/>
                      <a:r>
                        <a:rPr lang="ja-JP" altLang="en-US" sz="1100" u="none" strike="noStrike">
                          <a:effectLst/>
                        </a:rPr>
                        <a:t>松原市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+326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+572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389306397"/>
                  </a:ext>
                </a:extLst>
              </a:tr>
              <a:tr h="311601">
                <a:tc>
                  <a:txBody>
                    <a:bodyPr/>
                    <a:lstStyle/>
                    <a:p>
                      <a:pPr algn="ctr" fontAlgn="ctr"/>
                      <a:r>
                        <a:rPr lang="ja-JP" altLang="en-US" sz="1100" u="none" strike="noStrike">
                          <a:effectLst/>
                        </a:rPr>
                        <a:t>大東市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441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110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687842757"/>
                  </a:ext>
                </a:extLst>
              </a:tr>
              <a:tr h="311601">
                <a:tc>
                  <a:txBody>
                    <a:bodyPr/>
                    <a:lstStyle/>
                    <a:p>
                      <a:pPr algn="ctr" fontAlgn="ctr"/>
                      <a:r>
                        <a:rPr lang="ja-JP" altLang="en-US" sz="1100" u="none" strike="noStrike">
                          <a:effectLst/>
                        </a:rPr>
                        <a:t>和泉市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+377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432432840"/>
                  </a:ext>
                </a:extLst>
              </a:tr>
              <a:tr h="311601">
                <a:tc>
                  <a:txBody>
                    <a:bodyPr/>
                    <a:lstStyle/>
                    <a:p>
                      <a:pPr algn="ctr" fontAlgn="ctr"/>
                      <a:r>
                        <a:rPr lang="ja-JP" altLang="en-US" sz="1100" u="none" strike="noStrike">
                          <a:effectLst/>
                        </a:rPr>
                        <a:t>箕面市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+520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+221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210020084"/>
                  </a:ext>
                </a:extLst>
              </a:tr>
              <a:tr h="311601">
                <a:tc>
                  <a:txBody>
                    <a:bodyPr/>
                    <a:lstStyle/>
                    <a:p>
                      <a:pPr algn="ctr" fontAlgn="ctr"/>
                      <a:r>
                        <a:rPr lang="ja-JP" altLang="en-US" sz="1100" u="none" strike="noStrike">
                          <a:effectLst/>
                        </a:rPr>
                        <a:t>柏原市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566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426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932142870"/>
                  </a:ext>
                </a:extLst>
              </a:tr>
              <a:tr h="311601">
                <a:tc>
                  <a:txBody>
                    <a:bodyPr/>
                    <a:lstStyle/>
                    <a:p>
                      <a:pPr algn="ctr" fontAlgn="ctr"/>
                      <a:r>
                        <a:rPr lang="ja-JP" altLang="en-US" sz="1100" u="none" strike="noStrike">
                          <a:effectLst/>
                        </a:rPr>
                        <a:t>羽曳野市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50256652"/>
                  </a:ext>
                </a:extLst>
              </a:tr>
              <a:tr h="311601">
                <a:tc>
                  <a:txBody>
                    <a:bodyPr/>
                    <a:lstStyle/>
                    <a:p>
                      <a:pPr algn="ctr" fontAlgn="ctr"/>
                      <a:r>
                        <a:rPr lang="ja-JP" altLang="en-US" sz="1100" u="none" strike="noStrike" dirty="0">
                          <a:effectLst/>
                        </a:rPr>
                        <a:t>門真市</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+112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407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374449845"/>
                  </a:ext>
                </a:extLst>
              </a:tr>
              <a:tr h="311601">
                <a:tc>
                  <a:txBody>
                    <a:bodyPr/>
                    <a:lstStyle/>
                    <a:p>
                      <a:pPr algn="ctr" fontAlgn="ctr"/>
                      <a:r>
                        <a:rPr lang="ja-JP" altLang="en-US" sz="1100" u="none" strike="noStrike">
                          <a:effectLst/>
                        </a:rPr>
                        <a:t>摂津市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+158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221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194382535"/>
                  </a:ext>
                </a:extLst>
              </a:tr>
              <a:tr h="311601">
                <a:tc>
                  <a:txBody>
                    <a:bodyPr/>
                    <a:lstStyle/>
                    <a:p>
                      <a:pPr algn="ctr" fontAlgn="ctr"/>
                      <a:r>
                        <a:rPr lang="ja-JP" altLang="en-US" sz="1100" u="none" strike="noStrike">
                          <a:effectLst/>
                        </a:rPr>
                        <a:t>高石市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+262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264663348"/>
                  </a:ext>
                </a:extLst>
              </a:tr>
              <a:tr h="311601">
                <a:tc>
                  <a:txBody>
                    <a:bodyPr/>
                    <a:lstStyle/>
                    <a:p>
                      <a:pPr algn="ctr" fontAlgn="ctr"/>
                      <a:r>
                        <a:rPr lang="ja-JP" altLang="en-US" sz="1100" u="none" strike="noStrike">
                          <a:effectLst/>
                        </a:rPr>
                        <a:t>藤井寺市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152</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237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298538732"/>
                  </a:ext>
                </a:extLst>
              </a:tr>
              <a:tr h="311601">
                <a:tc>
                  <a:txBody>
                    <a:bodyPr/>
                    <a:lstStyle/>
                    <a:p>
                      <a:pPr algn="ctr" fontAlgn="ctr"/>
                      <a:r>
                        <a:rPr lang="ja-JP" altLang="en-US" sz="1100" u="none" strike="noStrike">
                          <a:effectLst/>
                        </a:rPr>
                        <a:t>東大阪市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103</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750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276529840"/>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766554042"/>
              </p:ext>
            </p:extLst>
          </p:nvPr>
        </p:nvGraphicFramePr>
        <p:xfrm>
          <a:off x="6067635" y="1634543"/>
          <a:ext cx="2968860" cy="5003814"/>
        </p:xfrm>
        <a:graphic>
          <a:graphicData uri="http://schemas.openxmlformats.org/drawingml/2006/table">
            <a:tbl>
              <a:tblPr>
                <a:tableStyleId>{5C22544A-7EE6-4342-B048-85BDC9FD1C3A}</a:tableStyleId>
              </a:tblPr>
              <a:tblGrid>
                <a:gridCol w="942310">
                  <a:extLst>
                    <a:ext uri="{9D8B030D-6E8A-4147-A177-3AD203B41FA5}">
                      <a16:colId xmlns:a16="http://schemas.microsoft.com/office/drawing/2014/main" val="612690375"/>
                    </a:ext>
                  </a:extLst>
                </a:gridCol>
                <a:gridCol w="1013275">
                  <a:extLst>
                    <a:ext uri="{9D8B030D-6E8A-4147-A177-3AD203B41FA5}">
                      <a16:colId xmlns:a16="http://schemas.microsoft.com/office/drawing/2014/main" val="3730002105"/>
                    </a:ext>
                  </a:extLst>
                </a:gridCol>
                <a:gridCol w="1013275">
                  <a:extLst>
                    <a:ext uri="{9D8B030D-6E8A-4147-A177-3AD203B41FA5}">
                      <a16:colId xmlns:a16="http://schemas.microsoft.com/office/drawing/2014/main" val="1267855128"/>
                    </a:ext>
                  </a:extLst>
                </a:gridCol>
              </a:tblGrid>
              <a:tr h="294342">
                <a:tc rowSpan="2">
                  <a:txBody>
                    <a:bodyPr/>
                    <a:lstStyle/>
                    <a:p>
                      <a:pPr algn="ctr" fontAlgn="ctr"/>
                      <a:r>
                        <a:rPr lang="ja-JP" altLang="en-US" sz="1100" u="none" strike="noStrike">
                          <a:effectLst/>
                        </a:rPr>
                        <a:t>市町村名</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gridSpan="2">
                  <a:txBody>
                    <a:bodyPr/>
                    <a:lstStyle/>
                    <a:p>
                      <a:pPr algn="l" fontAlgn="ctr"/>
                      <a:r>
                        <a:rPr lang="ja-JP" altLang="en-US" sz="1100" b="0" i="0" u="none" strike="noStrike" dirty="0" smtClean="0">
                          <a:effectLst/>
                          <a:latin typeface="+mn-ea"/>
                          <a:ea typeface="+mn-ea"/>
                        </a:rPr>
                        <a:t>転出入超過数</a:t>
                      </a:r>
                      <a:endParaRPr lang="ja-JP" altLang="en-US" sz="1100" b="0" i="0" u="none" strike="noStrike" dirty="0">
                        <a:effectLst/>
                        <a:latin typeface="+mn-ea"/>
                        <a:ea typeface="+mn-ea"/>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672539983"/>
                  </a:ext>
                </a:extLst>
              </a:tr>
              <a:tr h="294342">
                <a:tc vMerge="1">
                  <a:txBody>
                    <a:bodyPr/>
                    <a:lstStyle/>
                    <a:p>
                      <a:endParaRPr kumimoji="1" lang="ja-JP" altLang="en-US"/>
                    </a:p>
                  </a:txBody>
                  <a:tcPr/>
                </a:tc>
                <a:tc>
                  <a:txBody>
                    <a:bodyPr/>
                    <a:lstStyle/>
                    <a:p>
                      <a:pPr algn="ctr" fontAlgn="ctr"/>
                      <a:r>
                        <a:rPr lang="en-US" altLang="ja-JP" sz="1100" u="none" strike="noStrike" dirty="0">
                          <a:effectLst/>
                        </a:rPr>
                        <a:t>2018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100" u="none" strike="noStrike">
                          <a:effectLst/>
                        </a:rPr>
                        <a:t>2020</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263499865"/>
                  </a:ext>
                </a:extLst>
              </a:tr>
              <a:tr h="294342">
                <a:tc>
                  <a:txBody>
                    <a:bodyPr/>
                    <a:lstStyle/>
                    <a:p>
                      <a:pPr algn="ctr" fontAlgn="ctr"/>
                      <a:r>
                        <a:rPr lang="ja-JP" altLang="en-US" sz="1100" u="none" strike="noStrike">
                          <a:effectLst/>
                        </a:rPr>
                        <a:t>泉南市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a:effectLst/>
                        </a:rPr>
                        <a:t>▲ </a:t>
                      </a:r>
                      <a:r>
                        <a:rPr lang="en-US" altLang="ja-JP" sz="1100" u="none" strike="noStrike">
                          <a:effectLst/>
                        </a:rPr>
                        <a:t>590</a:t>
                      </a:r>
                      <a:endParaRPr lang="en-US" altLang="ja-JP"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711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809863080"/>
                  </a:ext>
                </a:extLst>
              </a:tr>
              <a:tr h="294342">
                <a:tc>
                  <a:txBody>
                    <a:bodyPr/>
                    <a:lstStyle/>
                    <a:p>
                      <a:pPr algn="ctr" fontAlgn="ctr"/>
                      <a:r>
                        <a:rPr lang="ja-JP" altLang="en-US" sz="1100" u="none" strike="noStrike">
                          <a:effectLst/>
                        </a:rPr>
                        <a:t>四條畷市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+287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387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748149989"/>
                  </a:ext>
                </a:extLst>
              </a:tr>
              <a:tr h="294342">
                <a:tc>
                  <a:txBody>
                    <a:bodyPr/>
                    <a:lstStyle/>
                    <a:p>
                      <a:pPr algn="ctr" fontAlgn="ctr"/>
                      <a:r>
                        <a:rPr lang="ja-JP" altLang="en-US" sz="1100" u="none" strike="noStrike">
                          <a:effectLst/>
                        </a:rPr>
                        <a:t>交野市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+605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+504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787695971"/>
                  </a:ext>
                </a:extLst>
              </a:tr>
              <a:tr h="294342">
                <a:tc>
                  <a:txBody>
                    <a:bodyPr/>
                    <a:lstStyle/>
                    <a:p>
                      <a:pPr algn="ctr" fontAlgn="ctr"/>
                      <a:r>
                        <a:rPr lang="ja-JP" altLang="en-US" sz="1100" u="none" strike="noStrike">
                          <a:effectLst/>
                        </a:rPr>
                        <a:t>大阪狭山市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+870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+296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285207489"/>
                  </a:ext>
                </a:extLst>
              </a:tr>
              <a:tr h="294342">
                <a:tc>
                  <a:txBody>
                    <a:bodyPr/>
                    <a:lstStyle/>
                    <a:p>
                      <a:pPr algn="ctr" fontAlgn="ctr"/>
                      <a:r>
                        <a:rPr lang="ja-JP" altLang="en-US" sz="1100" u="none" strike="noStrike">
                          <a:effectLst/>
                        </a:rPr>
                        <a:t>阪南市</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+65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802896672"/>
                  </a:ext>
                </a:extLst>
              </a:tr>
              <a:tr h="294342">
                <a:tc>
                  <a:txBody>
                    <a:bodyPr/>
                    <a:lstStyle/>
                    <a:p>
                      <a:pPr algn="ctr" fontAlgn="ctr"/>
                      <a:r>
                        <a:rPr lang="ja-JP" altLang="en-US" sz="1100" u="none" strike="noStrike" dirty="0">
                          <a:effectLst/>
                        </a:rPr>
                        <a:t>島本町</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+137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2058553064"/>
                  </a:ext>
                </a:extLst>
              </a:tr>
              <a:tr h="294342">
                <a:tc>
                  <a:txBody>
                    <a:bodyPr/>
                    <a:lstStyle/>
                    <a:p>
                      <a:pPr algn="ctr" fontAlgn="ctr"/>
                      <a:r>
                        <a:rPr lang="ja-JP" altLang="en-US" sz="1100" u="none" strike="noStrike" dirty="0" smtClean="0">
                          <a:effectLst/>
                        </a:rPr>
                        <a:t>豊能町</a:t>
                      </a:r>
                      <a:endParaRPr lang="ja-JP" altLang="en-US"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+102</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542227610"/>
                  </a:ext>
                </a:extLst>
              </a:tr>
              <a:tr h="294342">
                <a:tc>
                  <a:txBody>
                    <a:bodyPr/>
                    <a:lstStyle/>
                    <a:p>
                      <a:pPr algn="ctr" fontAlgn="ctr"/>
                      <a:r>
                        <a:rPr lang="ja-JP" altLang="en-US" sz="1100" u="none" strike="noStrike">
                          <a:effectLst/>
                        </a:rPr>
                        <a:t>能勢町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+34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188934802"/>
                  </a:ext>
                </a:extLst>
              </a:tr>
              <a:tr h="294342">
                <a:tc>
                  <a:txBody>
                    <a:bodyPr/>
                    <a:lstStyle/>
                    <a:p>
                      <a:pPr algn="ctr" fontAlgn="ctr"/>
                      <a:r>
                        <a:rPr lang="ja-JP" altLang="en-US" sz="1100" u="none" strike="noStrike">
                          <a:effectLst/>
                        </a:rPr>
                        <a:t>忠岡町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+159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235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4172799905"/>
                  </a:ext>
                </a:extLst>
              </a:tr>
              <a:tr h="294342">
                <a:tc>
                  <a:txBody>
                    <a:bodyPr/>
                    <a:lstStyle/>
                    <a:p>
                      <a:pPr algn="ctr" fontAlgn="ctr"/>
                      <a:r>
                        <a:rPr lang="ja-JP" altLang="en-US" sz="1100" u="none" strike="noStrike">
                          <a:effectLst/>
                        </a:rPr>
                        <a:t>熊取町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131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+219</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23729270"/>
                  </a:ext>
                </a:extLst>
              </a:tr>
              <a:tr h="294342">
                <a:tc>
                  <a:txBody>
                    <a:bodyPr/>
                    <a:lstStyle/>
                    <a:p>
                      <a:pPr algn="ctr" fontAlgn="ctr"/>
                      <a:r>
                        <a:rPr lang="ja-JP" altLang="en-US" sz="1100" u="none" strike="noStrike">
                          <a:effectLst/>
                        </a:rPr>
                        <a:t>田尻町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+236</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+98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655303425"/>
                  </a:ext>
                </a:extLst>
              </a:tr>
              <a:tr h="294342">
                <a:tc>
                  <a:txBody>
                    <a:bodyPr/>
                    <a:lstStyle/>
                    <a:p>
                      <a:pPr algn="ctr" fontAlgn="ctr"/>
                      <a:r>
                        <a:rPr lang="ja-JP" altLang="en-US" sz="1100" u="none" strike="noStrike">
                          <a:effectLst/>
                        </a:rPr>
                        <a:t>岬町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354</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195</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414922905"/>
                  </a:ext>
                </a:extLst>
              </a:tr>
              <a:tr h="294342">
                <a:tc>
                  <a:txBody>
                    <a:bodyPr/>
                    <a:lstStyle/>
                    <a:p>
                      <a:pPr algn="ctr" fontAlgn="ctr"/>
                      <a:r>
                        <a:rPr lang="ja-JP" altLang="en-US" sz="1100" u="none" strike="noStrike">
                          <a:effectLst/>
                        </a:rPr>
                        <a:t>太子町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+111</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658969128"/>
                  </a:ext>
                </a:extLst>
              </a:tr>
              <a:tr h="294342">
                <a:tc>
                  <a:txBody>
                    <a:bodyPr/>
                    <a:lstStyle/>
                    <a:p>
                      <a:pPr algn="ctr" fontAlgn="ctr"/>
                      <a:r>
                        <a:rPr lang="ja-JP" altLang="en-US" sz="1100" u="none" strike="noStrike">
                          <a:effectLst/>
                        </a:rPr>
                        <a:t>河南町</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a:effectLst/>
                        </a:rPr>
                        <a:t>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+8</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3946342452"/>
                  </a:ext>
                </a:extLst>
              </a:tr>
              <a:tr h="294342">
                <a:tc>
                  <a:txBody>
                    <a:bodyPr/>
                    <a:lstStyle/>
                    <a:p>
                      <a:pPr algn="ctr" fontAlgn="ctr"/>
                      <a:r>
                        <a:rPr lang="ja-JP" altLang="en-US" sz="1100" u="none" strike="noStrike">
                          <a:effectLst/>
                        </a:rPr>
                        <a:t>千早赤阪村</a:t>
                      </a:r>
                      <a:endParaRPr lang="ja-JP" altLang="en-US" sz="110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u="none" strike="noStrike" dirty="0" smtClean="0">
                          <a:effectLst/>
                        </a:rPr>
                        <a:t>+57</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1100" u="none" strike="noStrike" dirty="0">
                          <a:effectLst/>
                        </a:rPr>
                        <a:t>▲ </a:t>
                      </a:r>
                      <a:r>
                        <a:rPr lang="en-US" altLang="ja-JP" sz="1100" u="none" strike="noStrike" dirty="0">
                          <a:effectLst/>
                        </a:rPr>
                        <a:t>30</a:t>
                      </a:r>
                      <a:endParaRPr lang="en-US" altLang="ja-JP" sz="11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tc>
                <a:extLst>
                  <a:ext uri="{0D108BD9-81ED-4DB2-BD59-A6C34878D82A}">
                    <a16:rowId xmlns:a16="http://schemas.microsoft.com/office/drawing/2014/main" val="1621458498"/>
                  </a:ext>
                </a:extLst>
              </a:tr>
            </a:tbl>
          </a:graphicData>
        </a:graphic>
      </p:graphicFrame>
      <p:sp>
        <p:nvSpPr>
          <p:cNvPr id="10" name="テキスト ボックス 9"/>
          <p:cNvSpPr txBox="1"/>
          <p:nvPr/>
        </p:nvSpPr>
        <p:spPr>
          <a:xfrm>
            <a:off x="8208200" y="1382025"/>
            <a:ext cx="1070018"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rPr>
              <a:t>単位：人</a:t>
            </a:r>
            <a:endParaRPr kumimoji="1" lang="ja-JP" altLang="en-US" sz="11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13287" y="6609543"/>
            <a:ext cx="496800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出典：総務省「住民基本台帳人口移動報告」</a:t>
            </a:r>
            <a:r>
              <a:rPr lang="ja-JP" altLang="en-US" sz="1100" dirty="0" smtClean="0">
                <a:latin typeface="Meiryo UI" panose="020B0604030504040204" pitchFamily="50" charset="-128"/>
                <a:ea typeface="Meiryo UI" panose="020B0604030504040204" pitchFamily="50" charset="-128"/>
              </a:rPr>
              <a:t>をもとに副首都</a:t>
            </a:r>
            <a:r>
              <a:rPr lang="ja-JP" altLang="en-US" sz="1100" dirty="0">
                <a:latin typeface="Meiryo UI" panose="020B0604030504040204" pitchFamily="50" charset="-128"/>
                <a:ea typeface="Meiryo UI" panose="020B0604030504040204" pitchFamily="50" charset="-128"/>
              </a:rPr>
              <a:t>推進局で作成</a:t>
            </a:r>
            <a:endParaRPr lang="ja-JP" altLang="en-US" sz="800" dirty="0">
              <a:latin typeface="Meiryo UI" panose="020B0604030504040204" pitchFamily="50" charset="-128"/>
              <a:ea typeface="Meiryo UI" panose="020B0604030504040204" pitchFamily="50" charset="-128"/>
            </a:endParaRPr>
          </a:p>
        </p:txBody>
      </p:sp>
      <p:grpSp>
        <p:nvGrpSpPr>
          <p:cNvPr id="14" name="グループ化 13"/>
          <p:cNvGrpSpPr/>
          <p:nvPr/>
        </p:nvGrpSpPr>
        <p:grpSpPr>
          <a:xfrm>
            <a:off x="1979712" y="1604824"/>
            <a:ext cx="864096" cy="369332"/>
            <a:chOff x="1594395" y="1604824"/>
            <a:chExt cx="864096" cy="369332"/>
          </a:xfrm>
        </p:grpSpPr>
        <p:sp>
          <p:nvSpPr>
            <p:cNvPr id="2" name="テキスト ボックス 1"/>
            <p:cNvSpPr txBox="1"/>
            <p:nvPr/>
          </p:nvSpPr>
          <p:spPr>
            <a:xfrm>
              <a:off x="1594395" y="1604824"/>
              <a:ext cx="864096" cy="3693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＋転入超過</a:t>
              </a:r>
              <a:endParaRPr kumimoji="1"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▲転出超過</a:t>
              </a:r>
              <a:endParaRPr kumimoji="1" lang="ja-JP" altLang="en-US" sz="900" dirty="0">
                <a:latin typeface="Meiryo UI" panose="020B0604030504040204" pitchFamily="50" charset="-128"/>
                <a:ea typeface="Meiryo UI" panose="020B0604030504040204" pitchFamily="50" charset="-128"/>
              </a:endParaRPr>
            </a:p>
          </p:txBody>
        </p:sp>
        <p:sp>
          <p:nvSpPr>
            <p:cNvPr id="9" name="大かっこ 8"/>
            <p:cNvSpPr/>
            <p:nvPr/>
          </p:nvSpPr>
          <p:spPr>
            <a:xfrm>
              <a:off x="1650308" y="1634531"/>
              <a:ext cx="700779" cy="3396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15" name="グループ化 14"/>
          <p:cNvGrpSpPr/>
          <p:nvPr/>
        </p:nvGrpSpPr>
        <p:grpSpPr>
          <a:xfrm>
            <a:off x="5057288" y="1605522"/>
            <a:ext cx="864096" cy="369332"/>
            <a:chOff x="1594395" y="1604824"/>
            <a:chExt cx="864096" cy="369332"/>
          </a:xfrm>
        </p:grpSpPr>
        <p:sp>
          <p:nvSpPr>
            <p:cNvPr id="16" name="テキスト ボックス 15"/>
            <p:cNvSpPr txBox="1"/>
            <p:nvPr/>
          </p:nvSpPr>
          <p:spPr>
            <a:xfrm>
              <a:off x="1594395" y="1604824"/>
              <a:ext cx="864096" cy="3693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＋転入超過</a:t>
              </a:r>
              <a:endParaRPr kumimoji="1"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▲転出超過</a:t>
              </a:r>
              <a:endParaRPr kumimoji="1" lang="ja-JP" altLang="en-US" sz="900" dirty="0">
                <a:latin typeface="Meiryo UI" panose="020B0604030504040204" pitchFamily="50" charset="-128"/>
                <a:ea typeface="Meiryo UI" panose="020B0604030504040204" pitchFamily="50" charset="-128"/>
              </a:endParaRPr>
            </a:p>
          </p:txBody>
        </p:sp>
        <p:sp>
          <p:nvSpPr>
            <p:cNvPr id="17" name="大かっこ 16"/>
            <p:cNvSpPr/>
            <p:nvPr/>
          </p:nvSpPr>
          <p:spPr>
            <a:xfrm>
              <a:off x="1650308" y="1634531"/>
              <a:ext cx="700779" cy="3396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18" name="グループ化 17"/>
          <p:cNvGrpSpPr/>
          <p:nvPr/>
        </p:nvGrpSpPr>
        <p:grpSpPr>
          <a:xfrm>
            <a:off x="8078445" y="1600083"/>
            <a:ext cx="864096" cy="369332"/>
            <a:chOff x="1594395" y="1604824"/>
            <a:chExt cx="864096" cy="369332"/>
          </a:xfrm>
        </p:grpSpPr>
        <p:sp>
          <p:nvSpPr>
            <p:cNvPr id="19" name="テキスト ボックス 18"/>
            <p:cNvSpPr txBox="1"/>
            <p:nvPr/>
          </p:nvSpPr>
          <p:spPr>
            <a:xfrm>
              <a:off x="1594395" y="1604824"/>
              <a:ext cx="864096" cy="3693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＋転入超過</a:t>
              </a:r>
              <a:endParaRPr kumimoji="1" lang="en-US" altLang="ja-JP" sz="900"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▲転出超過</a:t>
              </a:r>
              <a:endParaRPr kumimoji="1" lang="ja-JP" altLang="en-US" sz="900" dirty="0">
                <a:latin typeface="Meiryo UI" panose="020B0604030504040204" pitchFamily="50" charset="-128"/>
                <a:ea typeface="Meiryo UI" panose="020B0604030504040204" pitchFamily="50" charset="-128"/>
              </a:endParaRPr>
            </a:p>
          </p:txBody>
        </p:sp>
        <p:sp>
          <p:nvSpPr>
            <p:cNvPr id="20" name="大かっこ 19"/>
            <p:cNvSpPr/>
            <p:nvPr/>
          </p:nvSpPr>
          <p:spPr>
            <a:xfrm>
              <a:off x="1650308" y="1634531"/>
              <a:ext cx="700779" cy="33962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22" name="テキスト ボックス 21"/>
          <p:cNvSpPr txBox="1"/>
          <p:nvPr/>
        </p:nvSpPr>
        <p:spPr>
          <a:xfrm>
            <a:off x="-43666" y="26866"/>
            <a:ext cx="9260807" cy="384721"/>
          </a:xfrm>
          <a:prstGeom prst="rect">
            <a:avLst/>
          </a:prstGeom>
          <a:noFill/>
        </p:spPr>
        <p:txBody>
          <a:bodyPr wrap="square" rtlCol="0">
            <a:spAutoFit/>
          </a:bodyPr>
          <a:lstStyle/>
          <a:p>
            <a:r>
              <a:rPr kumimoji="1" lang="ja-JP" altLang="en-US" sz="1900" b="1" dirty="0" smtClean="0">
                <a:latin typeface="Meiryo UI" panose="020B0604030504040204" pitchFamily="50" charset="-128"/>
                <a:ea typeface="Meiryo UI" panose="020B0604030504040204" pitchFamily="50" charset="-128"/>
              </a:rPr>
              <a:t>■ 参考：</a:t>
            </a:r>
            <a:r>
              <a:rPr kumimoji="1" lang="ja-JP" altLang="en-US" sz="1900" b="1" smtClean="0">
                <a:latin typeface="Meiryo UI" panose="020B0604030504040204" pitchFamily="50" charset="-128"/>
                <a:ea typeface="Meiryo UI" panose="020B0604030504040204" pitchFamily="50" charset="-128"/>
              </a:rPr>
              <a:t>府内市町村それぞれにおける人口</a:t>
            </a:r>
            <a:r>
              <a:rPr kumimoji="1" lang="ja-JP" altLang="en-US" sz="1900" b="1" dirty="0" smtClean="0">
                <a:latin typeface="Meiryo UI" panose="020B0604030504040204" pitchFamily="50" charset="-128"/>
                <a:ea typeface="Meiryo UI" panose="020B0604030504040204" pitchFamily="50" charset="-128"/>
              </a:rPr>
              <a:t>移動状況（新型</a:t>
            </a:r>
            <a:r>
              <a:rPr kumimoji="1" lang="ja-JP" altLang="en-US" sz="1900" b="1" dirty="0">
                <a:latin typeface="Meiryo UI" panose="020B0604030504040204" pitchFamily="50" charset="-128"/>
                <a:ea typeface="Meiryo UI" panose="020B0604030504040204" pitchFamily="50" charset="-128"/>
              </a:rPr>
              <a:t>コロナウィルス感染</a:t>
            </a:r>
            <a:r>
              <a:rPr kumimoji="1" lang="ja-JP" altLang="en-US" sz="1900" b="1" dirty="0" smtClean="0">
                <a:latin typeface="Meiryo UI" panose="020B0604030504040204" pitchFamily="50" charset="-128"/>
                <a:ea typeface="Meiryo UI" panose="020B0604030504040204" pitchFamily="50" charset="-128"/>
              </a:rPr>
              <a:t>拡大前後</a:t>
            </a:r>
            <a:r>
              <a:rPr kumimoji="1" lang="ja-JP" altLang="en-US" sz="1900" b="1" dirty="0">
                <a:latin typeface="Meiryo UI" panose="020B0604030504040204" pitchFamily="50" charset="-128"/>
                <a:ea typeface="Meiryo UI" panose="020B0604030504040204" pitchFamily="50" charset="-128"/>
              </a:rPr>
              <a:t>）</a:t>
            </a:r>
            <a:endParaRPr kumimoji="1" lang="en-US" altLang="ja-JP" sz="1900" dirty="0" smtClean="0">
              <a:solidFill>
                <a:srgbClr val="002060"/>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7176953" y="425550"/>
            <a:ext cx="1800494" cy="253916"/>
          </a:xfrm>
          <a:prstGeom prst="rect">
            <a:avLst/>
          </a:prstGeom>
          <a:noFill/>
        </p:spPr>
        <p:txBody>
          <a:bodyPr wrap="none" rtlCol="0">
            <a:spAutoFit/>
          </a:bodyPr>
          <a:lstStyle/>
          <a:p>
            <a:pPr algn="ctr"/>
            <a:r>
              <a:rPr kumimoji="1" lang="ja-JP" altLang="en-US" sz="1050" dirty="0" smtClean="0">
                <a:solidFill>
                  <a:srgbClr val="002060"/>
                </a:solidFill>
                <a:latin typeface="Meiryo UI" panose="020B0604030504040204" pitchFamily="50" charset="-128"/>
                <a:ea typeface="Meiryo UI" panose="020B0604030504040204" pitchFamily="50" charset="-128"/>
              </a:rPr>
              <a:t>第</a:t>
            </a:r>
            <a:r>
              <a:rPr kumimoji="1" lang="ja-JP" altLang="en-US" sz="1050" dirty="0">
                <a:solidFill>
                  <a:srgbClr val="002060"/>
                </a:solidFill>
                <a:latin typeface="Meiryo UI" panose="020B0604030504040204" pitchFamily="50" charset="-128"/>
                <a:ea typeface="Meiryo UI" panose="020B0604030504040204" pitchFamily="50" charset="-128"/>
              </a:rPr>
              <a:t>２</a:t>
            </a:r>
            <a:r>
              <a:rPr kumimoji="1" lang="ja-JP" altLang="en-US" sz="1050" dirty="0" smtClean="0">
                <a:solidFill>
                  <a:srgbClr val="002060"/>
                </a:solidFill>
                <a:latin typeface="Meiryo UI" panose="020B0604030504040204" pitchFamily="50" charset="-128"/>
                <a:ea typeface="Meiryo UI" panose="020B0604030504040204" pitchFamily="50" charset="-128"/>
              </a:rPr>
              <a:t>回意見交換会資料再掲</a:t>
            </a:r>
            <a:endParaRPr kumimoji="1" lang="en-US" altLang="ja-JP" sz="1050" dirty="0" smtClean="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10135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804862" y="996228"/>
            <a:ext cx="7534275" cy="5419725"/>
          </a:xfrm>
          <a:prstGeom prst="rect">
            <a:avLst/>
          </a:prstGeom>
        </p:spPr>
      </p:pic>
      <p:sp>
        <p:nvSpPr>
          <p:cNvPr id="5" name="テキスト ボックス 4"/>
          <p:cNvSpPr txBox="1"/>
          <p:nvPr/>
        </p:nvSpPr>
        <p:spPr>
          <a:xfrm>
            <a:off x="0" y="152204"/>
            <a:ext cx="5388014" cy="387798"/>
          </a:xfrm>
          <a:prstGeom prst="rect">
            <a:avLst/>
          </a:prstGeom>
          <a:noFill/>
        </p:spPr>
        <p:txBody>
          <a:bodyPr wrap="none" rtlCol="0">
            <a:spAutoFit/>
          </a:bodyPr>
          <a:lstStyle/>
          <a:p>
            <a:pPr algn="ctr"/>
            <a:r>
              <a:rPr kumimoji="1" lang="ja-JP" altLang="en-US" sz="1920" b="1" dirty="0" smtClean="0">
                <a:latin typeface="Meiryo UI" panose="020B0604030504040204" pitchFamily="50" charset="-128"/>
                <a:ea typeface="Meiryo UI" panose="020B0604030504040204" pitchFamily="50" charset="-128"/>
              </a:rPr>
              <a:t>■ 参考：第２回意見交換会　メンバー提出資料</a:t>
            </a:r>
            <a:endParaRPr kumimoji="1" lang="en-US" altLang="ja-JP" sz="1050" dirty="0" smtClean="0">
              <a:solidFill>
                <a:srgbClr val="002060"/>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775756" y="862480"/>
            <a:ext cx="7592485" cy="5687219"/>
          </a:xfrm>
          <a:prstGeom prst="rect">
            <a:avLst/>
          </a:prstGeom>
        </p:spPr>
      </p:pic>
      <p:sp>
        <p:nvSpPr>
          <p:cNvPr id="6" name="スライド番号プレースホルダー 1"/>
          <p:cNvSpPr>
            <a:spLocks noGrp="1"/>
          </p:cNvSpPr>
          <p:nvPr>
            <p:ph type="sldNum" sz="quarter" idx="12"/>
          </p:nvPr>
        </p:nvSpPr>
        <p:spPr>
          <a:xfrm>
            <a:off x="6978661" y="6466229"/>
            <a:ext cx="2057400" cy="365125"/>
          </a:xfrm>
        </p:spPr>
        <p:txBody>
          <a:bodyPr/>
          <a:lstStyle/>
          <a:p>
            <a:fld id="{50F88186-B17D-4CE3-A887-D91699CF601C}" type="slidenum">
              <a:rPr kumimoji="1" lang="ja-JP" altLang="en-US" smtClean="0"/>
              <a:t>11</a:t>
            </a:fld>
            <a:endParaRPr kumimoji="1" lang="ja-JP" altLang="en-US" dirty="0"/>
          </a:p>
        </p:txBody>
      </p:sp>
    </p:spTree>
    <p:extLst>
      <p:ext uri="{BB962C8B-B14F-4D97-AF65-F5344CB8AC3E}">
        <p14:creationId xmlns:p14="http://schemas.microsoft.com/office/powerpoint/2010/main" val="2157447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130629" y="521140"/>
            <a:ext cx="8761669" cy="6172342"/>
          </a:xfrm>
          <a:prstGeom prst="roundRect">
            <a:avLst>
              <a:gd name="adj" fmla="val 17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4162" tIns="68324" rIns="34162" bIns="34162" rtlCol="0" anchor="t"/>
          <a:lstStyle/>
          <a:p>
            <a:pPr marL="258318" indent="-258318">
              <a:buFont typeface="Wingdings" panose="05000000000000000000" pitchFamily="2" charset="2"/>
              <a:buChar char="Ø"/>
            </a:pPr>
            <a:endParaRPr kumimoji="1" lang="en-US" altLang="ja-JP" sz="1329" dirty="0">
              <a:solidFill>
                <a:schemeClr val="tx1"/>
              </a:solidFill>
              <a:latin typeface="Meiryo UI" panose="020B0604030504040204" pitchFamily="50" charset="-128"/>
              <a:ea typeface="Meiryo UI" panose="020B0604030504040204" pitchFamily="50" charset="-128"/>
            </a:endParaRPr>
          </a:p>
          <a:p>
            <a:pPr marL="341649" indent="-271184">
              <a:spcBef>
                <a:spcPts val="570"/>
              </a:spcBef>
              <a:buFont typeface="Wingdings" panose="05000000000000000000" pitchFamily="2" charset="2"/>
              <a:buChar char="Ø"/>
            </a:pPr>
            <a:endParaRPr kumimoji="1" lang="en-US" altLang="ja-JP" sz="1329" dirty="0">
              <a:solidFill>
                <a:schemeClr val="tx1"/>
              </a:solidFill>
              <a:latin typeface="Meiryo UI" panose="020B0604030504040204" pitchFamily="50" charset="-128"/>
              <a:ea typeface="Meiryo UI" panose="020B0604030504040204" pitchFamily="50" charset="-128"/>
            </a:endParaRPr>
          </a:p>
        </p:txBody>
      </p:sp>
      <p:sp>
        <p:nvSpPr>
          <p:cNvPr id="4" name="角丸四角形 3"/>
          <p:cNvSpPr/>
          <p:nvPr/>
        </p:nvSpPr>
        <p:spPr>
          <a:xfrm>
            <a:off x="239619" y="480513"/>
            <a:ext cx="8652679" cy="6174869"/>
          </a:xfrm>
          <a:prstGeom prst="roundRect">
            <a:avLst>
              <a:gd name="adj" fmla="val 175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162" tIns="68324" rIns="34162" bIns="34162" rtlCol="0" anchor="t"/>
          <a:lstStyle/>
          <a:p>
            <a:pPr marL="263525" indent="-263525">
              <a:spcAft>
                <a:spcPts val="600"/>
              </a:spcAft>
              <a:buFont typeface="Wingdings" panose="05000000000000000000" pitchFamily="2" charset="2"/>
              <a:buChar char="Ø"/>
            </a:pPr>
            <a:r>
              <a:rPr kumimoji="1" lang="ja-JP" altLang="en-US" sz="1600" u="sng" dirty="0" smtClean="0">
                <a:solidFill>
                  <a:schemeClr val="tx1"/>
                </a:solidFill>
                <a:latin typeface="Meiryo UI" panose="020B0604030504040204" pitchFamily="50" charset="-128"/>
                <a:ea typeface="Meiryo UI" panose="020B0604030504040204" pitchFamily="50" charset="-128"/>
              </a:rPr>
              <a:t>多く</a:t>
            </a:r>
            <a:r>
              <a:rPr kumimoji="1" lang="ja-JP" altLang="en-US" sz="1600" u="sng" dirty="0">
                <a:solidFill>
                  <a:schemeClr val="tx1"/>
                </a:solidFill>
                <a:latin typeface="Meiryo UI" panose="020B0604030504040204" pitchFamily="50" charset="-128"/>
                <a:ea typeface="Meiryo UI" panose="020B0604030504040204" pitchFamily="50" charset="-128"/>
              </a:rPr>
              <a:t>の人にとって住みたいと思えるまちをつくる</a:t>
            </a:r>
            <a:r>
              <a:rPr kumimoji="1" lang="ja-JP" altLang="en-US" sz="1600" dirty="0">
                <a:solidFill>
                  <a:schemeClr val="tx1"/>
                </a:solidFill>
                <a:latin typeface="Meiryo UI" panose="020B0604030504040204" pitchFamily="50" charset="-128"/>
                <a:ea typeface="Meiryo UI" panose="020B0604030504040204" pitchFamily="50" charset="-128"/>
              </a:rPr>
              <a:t>ことで人が集まり、世界の都市における大阪の位置づけも</a:t>
            </a:r>
            <a:r>
              <a:rPr kumimoji="1" lang="ja-JP" altLang="en-US" sz="1600" dirty="0" smtClean="0">
                <a:solidFill>
                  <a:schemeClr val="tx1"/>
                </a:solidFill>
                <a:latin typeface="Meiryo UI" panose="020B0604030504040204" pitchFamily="50" charset="-128"/>
                <a:ea typeface="Meiryo UI" panose="020B0604030504040204" pitchFamily="50" charset="-128"/>
              </a:rPr>
              <a:t>高まるのではないか。</a:t>
            </a:r>
            <a:endParaRPr kumimoji="1" lang="en-US" altLang="ja-JP" sz="1329" dirty="0">
              <a:solidFill>
                <a:schemeClr val="tx1"/>
              </a:solidFill>
              <a:latin typeface="Meiryo UI" panose="020B0604030504040204" pitchFamily="50" charset="-128"/>
              <a:ea typeface="Meiryo UI" panose="020B0604030504040204" pitchFamily="50" charset="-128"/>
            </a:endParaRPr>
          </a:p>
          <a:p>
            <a:pPr marL="263525" indent="-263525">
              <a:spcAft>
                <a:spcPts val="600"/>
              </a:spcAft>
              <a:buFont typeface="Wingdings" panose="05000000000000000000" pitchFamily="2" charset="2"/>
              <a:buChar char="Ø"/>
            </a:pPr>
            <a:r>
              <a:rPr kumimoji="1" lang="ja-JP" altLang="en-US" sz="1600" u="sng" dirty="0">
                <a:solidFill>
                  <a:schemeClr val="tx1"/>
                </a:solidFill>
                <a:latin typeface="Meiryo UI" panose="020B0604030504040204" pitchFamily="50" charset="-128"/>
                <a:ea typeface="Meiryo UI" panose="020B0604030504040204" pitchFamily="50" charset="-128"/>
              </a:rPr>
              <a:t>グリーンスローモビリティの先端都市</a:t>
            </a:r>
            <a:r>
              <a:rPr kumimoji="1" lang="ja-JP" altLang="en-US" sz="1600" dirty="0">
                <a:solidFill>
                  <a:schemeClr val="tx1"/>
                </a:solidFill>
                <a:latin typeface="Meiryo UI" panose="020B0604030504040204" pitchFamily="50" charset="-128"/>
                <a:ea typeface="Meiryo UI" panose="020B0604030504040204" pitchFamily="50" charset="-128"/>
              </a:rPr>
              <a:t>にして</a:t>
            </a:r>
            <a:r>
              <a:rPr kumimoji="1" lang="ja-JP" altLang="en-US" sz="1600" dirty="0" smtClean="0">
                <a:solidFill>
                  <a:schemeClr val="tx1"/>
                </a:solidFill>
                <a:latin typeface="Meiryo UI" panose="020B0604030504040204" pitchFamily="50" charset="-128"/>
                <a:ea typeface="Meiryo UI" panose="020B0604030504040204" pitchFamily="50" charset="-128"/>
              </a:rPr>
              <a:t>いく</a:t>
            </a:r>
            <a:r>
              <a:rPr kumimoji="1" lang="ja-JP" altLang="en-US" sz="1600" dirty="0">
                <a:solidFill>
                  <a:schemeClr val="tx1"/>
                </a:solidFill>
                <a:latin typeface="Meiryo UI" panose="020B0604030504040204" pitchFamily="50" charset="-128"/>
                <a:ea typeface="Meiryo UI" panose="020B0604030504040204" pitchFamily="50" charset="-128"/>
              </a:rPr>
              <a:t>ことで</a:t>
            </a:r>
            <a:r>
              <a:rPr kumimoji="1" lang="ja-JP" altLang="en-US" sz="1600" dirty="0" smtClean="0">
                <a:solidFill>
                  <a:schemeClr val="tx1"/>
                </a:solidFill>
                <a:latin typeface="Meiryo UI" panose="020B0604030504040204" pitchFamily="50" charset="-128"/>
                <a:ea typeface="Meiryo UI" panose="020B0604030504040204" pitchFamily="50" charset="-128"/>
              </a:rPr>
              <a:t>、多く</a:t>
            </a:r>
            <a:r>
              <a:rPr kumimoji="1" lang="ja-JP" altLang="en-US" sz="1600" dirty="0">
                <a:solidFill>
                  <a:schemeClr val="tx1"/>
                </a:solidFill>
                <a:latin typeface="Meiryo UI" panose="020B0604030504040204" pitchFamily="50" charset="-128"/>
                <a:ea typeface="Meiryo UI" panose="020B0604030504040204" pitchFamily="50" charset="-128"/>
              </a:rPr>
              <a:t>の人を</a:t>
            </a:r>
            <a:r>
              <a:rPr kumimoji="1" lang="ja-JP" altLang="en-US" sz="1600" dirty="0" smtClean="0">
                <a:solidFill>
                  <a:schemeClr val="tx1"/>
                </a:solidFill>
                <a:latin typeface="Meiryo UI" panose="020B0604030504040204" pitchFamily="50" charset="-128"/>
                <a:ea typeface="Meiryo UI" panose="020B0604030504040204" pitchFamily="50" charset="-128"/>
              </a:rPr>
              <a:t>惹きつける</a:t>
            </a:r>
            <a:r>
              <a:rPr kumimoji="1" lang="ja-JP" altLang="en-US" sz="1600" dirty="0">
                <a:solidFill>
                  <a:schemeClr val="tx1"/>
                </a:solidFill>
                <a:latin typeface="Meiryo UI" panose="020B0604030504040204" pitchFamily="50" charset="-128"/>
                <a:ea typeface="Meiryo UI" panose="020B0604030504040204" pitchFamily="50" charset="-128"/>
              </a:rPr>
              <a:t>大阪の魅力の</a:t>
            </a:r>
            <a:r>
              <a:rPr kumimoji="1" lang="ja-JP" altLang="en-US" sz="1600" dirty="0" smtClean="0">
                <a:solidFill>
                  <a:schemeClr val="tx1"/>
                </a:solidFill>
                <a:latin typeface="Meiryo UI" panose="020B0604030504040204" pitchFamily="50" charset="-128"/>
                <a:ea typeface="Meiryo UI" panose="020B0604030504040204" pitchFamily="50" charset="-128"/>
              </a:rPr>
              <a:t>一つとできるのではないか。</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pPr marL="263525" indent="-263525">
              <a:spcAft>
                <a:spcPts val="600"/>
              </a:spcAft>
              <a:buFont typeface="Wingdings" panose="05000000000000000000" pitchFamily="2" charset="2"/>
              <a:buChar char="Ø"/>
            </a:pPr>
            <a:r>
              <a:rPr kumimoji="1" lang="ja-JP" altLang="en-US" sz="1600" dirty="0" smtClean="0">
                <a:solidFill>
                  <a:schemeClr val="tx1"/>
                </a:solidFill>
                <a:latin typeface="Meiryo UI" panose="020B0604030504040204" pitchFamily="50" charset="-128"/>
                <a:ea typeface="Meiryo UI" panose="020B0604030504040204" pitchFamily="50" charset="-128"/>
              </a:rPr>
              <a:t>地域</a:t>
            </a:r>
            <a:r>
              <a:rPr kumimoji="1" lang="ja-JP" altLang="en-US" sz="1600" dirty="0">
                <a:solidFill>
                  <a:schemeClr val="tx1"/>
                </a:solidFill>
                <a:latin typeface="Meiryo UI" panose="020B0604030504040204" pitchFamily="50" charset="-128"/>
                <a:ea typeface="Meiryo UI" panose="020B0604030504040204" pitchFamily="50" charset="-128"/>
              </a:rPr>
              <a:t>に対する思いやりというか、</a:t>
            </a:r>
            <a:r>
              <a:rPr kumimoji="1" lang="ja-JP" altLang="en-US" sz="1600" u="sng" dirty="0">
                <a:solidFill>
                  <a:schemeClr val="tx1"/>
                </a:solidFill>
                <a:latin typeface="Meiryo UI" panose="020B0604030504040204" pitchFamily="50" charset="-128"/>
                <a:ea typeface="Meiryo UI" panose="020B0604030504040204" pitchFamily="50" charset="-128"/>
              </a:rPr>
              <a:t>地域に暮らしていく人たちが地域のことに参加して責任を持って、そして経済を回していく</a:t>
            </a:r>
            <a:r>
              <a:rPr kumimoji="1" lang="ja-JP" altLang="en-US" sz="1600" dirty="0">
                <a:solidFill>
                  <a:schemeClr val="tx1"/>
                </a:solidFill>
                <a:latin typeface="Meiryo UI" panose="020B0604030504040204" pitchFamily="50" charset="-128"/>
                <a:ea typeface="Meiryo UI" panose="020B0604030504040204" pitchFamily="50" charset="-128"/>
              </a:rPr>
              <a:t>という視点も必要ではないか</a:t>
            </a:r>
            <a:r>
              <a:rPr kumimoji="1" lang="ja-JP" altLang="en-US" sz="1600" dirty="0" smtClean="0">
                <a:solidFill>
                  <a:schemeClr val="tx1"/>
                </a:solidFill>
                <a:latin typeface="Meiryo UI" panose="020B0604030504040204" pitchFamily="50" charset="-128"/>
                <a:ea typeface="Meiryo UI" panose="020B0604030504040204" pitchFamily="50" charset="-128"/>
              </a:rPr>
              <a:t>。</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pPr marL="263525" indent="-263525">
              <a:spcAft>
                <a:spcPts val="600"/>
              </a:spcAft>
              <a:buFont typeface="Wingdings" panose="05000000000000000000" pitchFamily="2" charset="2"/>
              <a:buChar char="Ø"/>
            </a:pPr>
            <a:r>
              <a:rPr kumimoji="1" lang="ja-JP" altLang="en-US" sz="1600" dirty="0" smtClean="0">
                <a:solidFill>
                  <a:schemeClr val="tx1"/>
                </a:solidFill>
                <a:latin typeface="Meiryo UI" panose="020B0604030504040204" pitchFamily="50" charset="-128"/>
                <a:ea typeface="Meiryo UI" panose="020B0604030504040204" pitchFamily="50" charset="-128"/>
              </a:rPr>
              <a:t>スマートシティ</a:t>
            </a:r>
            <a:r>
              <a:rPr kumimoji="1" lang="ja-JP" altLang="en-US" sz="1600" dirty="0">
                <a:solidFill>
                  <a:schemeClr val="tx1"/>
                </a:solidFill>
                <a:latin typeface="Meiryo UI" panose="020B0604030504040204" pitchFamily="50" charset="-128"/>
                <a:ea typeface="Meiryo UI" panose="020B0604030504040204" pitchFamily="50" charset="-128"/>
              </a:rPr>
              <a:t>の</a:t>
            </a:r>
            <a:r>
              <a:rPr kumimoji="1" lang="ja-JP" altLang="en-US" sz="1600" dirty="0" smtClean="0">
                <a:solidFill>
                  <a:schemeClr val="tx1"/>
                </a:solidFill>
                <a:latin typeface="Meiryo UI" panose="020B0604030504040204" pitchFamily="50" charset="-128"/>
                <a:ea typeface="Meiryo UI" panose="020B0604030504040204" pitchFamily="50" charset="-128"/>
              </a:rPr>
              <a:t>取組みを、会津若松市のように</a:t>
            </a:r>
            <a:r>
              <a:rPr kumimoji="1" lang="ja-JP" altLang="en-US" sz="1600" u="sng" dirty="0" smtClean="0">
                <a:solidFill>
                  <a:schemeClr val="tx1"/>
                </a:solidFill>
                <a:latin typeface="Meiryo UI" panose="020B0604030504040204" pitchFamily="50" charset="-128"/>
                <a:ea typeface="Meiryo UI" panose="020B0604030504040204" pitchFamily="50" charset="-128"/>
              </a:rPr>
              <a:t>人間</a:t>
            </a:r>
            <a:r>
              <a:rPr kumimoji="1" lang="ja-JP" altLang="en-US" sz="1600" u="sng" dirty="0">
                <a:solidFill>
                  <a:schemeClr val="tx1"/>
                </a:solidFill>
                <a:latin typeface="Meiryo UI" panose="020B0604030504040204" pitchFamily="50" charset="-128"/>
                <a:ea typeface="Meiryo UI" panose="020B0604030504040204" pitchFamily="50" charset="-128"/>
              </a:rPr>
              <a:t>主導型</a:t>
            </a:r>
            <a:r>
              <a:rPr kumimoji="1" lang="ja-JP" altLang="en-US" sz="1600" u="sng" dirty="0" smtClean="0">
                <a:solidFill>
                  <a:schemeClr val="tx1"/>
                </a:solidFill>
                <a:latin typeface="Meiryo UI" panose="020B0604030504040204" pitchFamily="50" charset="-128"/>
                <a:ea typeface="Meiryo UI" panose="020B0604030504040204" pitchFamily="50" charset="-128"/>
              </a:rPr>
              <a:t>で考える場合、生活圏</a:t>
            </a:r>
            <a:r>
              <a:rPr kumimoji="1" lang="ja-JP" altLang="en-US" sz="1600" u="sng" dirty="0">
                <a:solidFill>
                  <a:schemeClr val="tx1"/>
                </a:solidFill>
                <a:latin typeface="Meiryo UI" panose="020B0604030504040204" pitchFamily="50" charset="-128"/>
                <a:ea typeface="Meiryo UI" panose="020B0604030504040204" pitchFamily="50" charset="-128"/>
              </a:rPr>
              <a:t>というのが非常に重要になり、基礎自治体のエリアというのは、あまり意味をなさなくなって</a:t>
            </a:r>
            <a:r>
              <a:rPr kumimoji="1" lang="ja-JP" altLang="en-US" sz="1600" u="sng" dirty="0" smtClean="0">
                <a:solidFill>
                  <a:schemeClr val="tx1"/>
                </a:solidFill>
                <a:latin typeface="Meiryo UI" panose="020B0604030504040204" pitchFamily="50" charset="-128"/>
                <a:ea typeface="Meiryo UI" panose="020B0604030504040204" pitchFamily="50" charset="-128"/>
              </a:rPr>
              <a:t>くるのではないか。</a:t>
            </a:r>
            <a:endParaRPr kumimoji="1" lang="en-US" altLang="ja-JP" sz="1600" u="sng" dirty="0" smtClean="0">
              <a:solidFill>
                <a:schemeClr val="tx1"/>
              </a:solidFill>
              <a:latin typeface="Meiryo UI" panose="020B0604030504040204" pitchFamily="50" charset="-128"/>
              <a:ea typeface="Meiryo UI" panose="020B0604030504040204" pitchFamily="50" charset="-128"/>
            </a:endParaRPr>
          </a:p>
          <a:p>
            <a:pPr marL="263525" indent="-263525">
              <a:spcAft>
                <a:spcPts val="600"/>
              </a:spcAft>
              <a:buFont typeface="Wingdings" panose="05000000000000000000" pitchFamily="2" charset="2"/>
              <a:buChar char="Ø"/>
            </a:pPr>
            <a:r>
              <a:rPr kumimoji="1" lang="ja-JP" altLang="en-US" sz="1600" dirty="0" smtClean="0">
                <a:solidFill>
                  <a:schemeClr val="tx1"/>
                </a:solidFill>
                <a:latin typeface="Meiryo UI" panose="020B0604030504040204" pitchFamily="50" charset="-128"/>
                <a:ea typeface="Meiryo UI" panose="020B0604030504040204" pitchFamily="50" charset="-128"/>
              </a:rPr>
              <a:t>面白い</a:t>
            </a:r>
            <a:r>
              <a:rPr kumimoji="1" lang="ja-JP" altLang="en-US" sz="1600" dirty="0">
                <a:solidFill>
                  <a:schemeClr val="tx1"/>
                </a:solidFill>
                <a:latin typeface="Meiryo UI" panose="020B0604030504040204" pitchFamily="50" charset="-128"/>
                <a:ea typeface="Meiryo UI" panose="020B0604030504040204" pitchFamily="50" charset="-128"/>
              </a:rPr>
              <a:t>ことを考えている人が、アイデアやプロセスを発信し、興味を持つ人と</a:t>
            </a:r>
            <a:r>
              <a:rPr kumimoji="1" lang="ja-JP" altLang="en-US" sz="1600" u="sng" dirty="0">
                <a:solidFill>
                  <a:schemeClr val="tx1"/>
                </a:solidFill>
                <a:latin typeface="Meiryo UI" panose="020B0604030504040204" pitchFamily="50" charset="-128"/>
                <a:ea typeface="Meiryo UI" panose="020B0604030504040204" pitchFamily="50" charset="-128"/>
              </a:rPr>
              <a:t>マッチングしていける場所が</a:t>
            </a:r>
            <a:r>
              <a:rPr kumimoji="1" lang="ja-JP" altLang="en-US" sz="1600" u="sng" dirty="0" smtClean="0">
                <a:solidFill>
                  <a:schemeClr val="tx1"/>
                </a:solidFill>
                <a:latin typeface="Meiryo UI" panose="020B0604030504040204" pitchFamily="50" charset="-128"/>
                <a:ea typeface="Meiryo UI" panose="020B0604030504040204" pitchFamily="50" charset="-128"/>
              </a:rPr>
              <a:t>必要</a:t>
            </a:r>
            <a:r>
              <a:rPr kumimoji="1" lang="ja-JP" altLang="en-US" sz="1600" u="sng" dirty="0">
                <a:solidFill>
                  <a:schemeClr val="tx1"/>
                </a:solidFill>
                <a:latin typeface="Meiryo UI" panose="020B0604030504040204" pitchFamily="50" charset="-128"/>
                <a:ea typeface="Meiryo UI" panose="020B0604030504040204" pitchFamily="50" charset="-128"/>
              </a:rPr>
              <a:t>で</a:t>
            </a:r>
            <a:r>
              <a:rPr kumimoji="1" lang="ja-JP" altLang="en-US" sz="1600" u="sng" dirty="0" smtClean="0">
                <a:solidFill>
                  <a:schemeClr val="tx1"/>
                </a:solidFill>
                <a:latin typeface="Meiryo UI" panose="020B0604030504040204" pitchFamily="50" charset="-128"/>
                <a:ea typeface="Meiryo UI" panose="020B0604030504040204" pitchFamily="50" charset="-128"/>
              </a:rPr>
              <a:t>はないか。</a:t>
            </a:r>
            <a:endParaRPr kumimoji="1" lang="en-US" altLang="ja-JP" sz="1600" u="sng" dirty="0">
              <a:solidFill>
                <a:schemeClr val="tx1"/>
              </a:solidFill>
              <a:latin typeface="Meiryo UI" panose="020B0604030504040204" pitchFamily="50" charset="-128"/>
              <a:ea typeface="Meiryo UI" panose="020B0604030504040204" pitchFamily="50" charset="-128"/>
            </a:endParaRPr>
          </a:p>
          <a:p>
            <a:pPr marL="263525" indent="-263525">
              <a:spcAft>
                <a:spcPts val="600"/>
              </a:spcAft>
              <a:buFont typeface="Wingdings" panose="05000000000000000000" pitchFamily="2" charset="2"/>
              <a:buChar char="Ø"/>
            </a:pPr>
            <a:r>
              <a:rPr kumimoji="1" lang="ja-JP" altLang="en-US" sz="1600" dirty="0">
                <a:solidFill>
                  <a:schemeClr val="tx1"/>
                </a:solidFill>
                <a:latin typeface="Meiryo UI" panose="020B0604030504040204" pitchFamily="50" charset="-128"/>
                <a:ea typeface="Meiryo UI" panose="020B0604030504040204" pitchFamily="50" charset="-128"/>
              </a:rPr>
              <a:t>人中心の都市空間にするためには、</a:t>
            </a:r>
            <a:r>
              <a:rPr kumimoji="1" lang="ja-JP" altLang="en-US" sz="1600" u="sng" dirty="0">
                <a:solidFill>
                  <a:schemeClr val="tx1"/>
                </a:solidFill>
                <a:latin typeface="Meiryo UI" panose="020B0604030504040204" pitchFamily="50" charset="-128"/>
                <a:ea typeface="Meiryo UI" panose="020B0604030504040204" pitchFamily="50" charset="-128"/>
              </a:rPr>
              <a:t>車のスペースを人のスペースに変えていく</a:t>
            </a:r>
            <a:r>
              <a:rPr kumimoji="1" lang="ja-JP" altLang="en-US" sz="1600" u="sng" dirty="0" smtClean="0">
                <a:solidFill>
                  <a:schemeClr val="tx1"/>
                </a:solidFill>
                <a:latin typeface="Meiryo UI" panose="020B0604030504040204" pitchFamily="50" charset="-128"/>
                <a:ea typeface="Meiryo UI" panose="020B0604030504040204" pitchFamily="50" charset="-128"/>
              </a:rPr>
              <a:t>必要</a:t>
            </a:r>
            <a:r>
              <a:rPr kumimoji="1" lang="ja-JP" altLang="en-US" sz="1600" dirty="0" smtClean="0">
                <a:solidFill>
                  <a:schemeClr val="tx1"/>
                </a:solidFill>
                <a:latin typeface="Meiryo UI" panose="020B0604030504040204" pitchFamily="50" charset="-128"/>
                <a:ea typeface="Meiryo UI" panose="020B0604030504040204" pitchFamily="50" charset="-128"/>
              </a:rPr>
              <a:t>があるのではないか。（御堂筋の全面歩行者空間化など）</a:t>
            </a:r>
            <a:endParaRPr kumimoji="1" lang="en-US" altLang="ja-JP" sz="1600" dirty="0">
              <a:solidFill>
                <a:schemeClr val="tx1"/>
              </a:solidFill>
              <a:latin typeface="Meiryo UI" panose="020B0604030504040204" pitchFamily="50" charset="-128"/>
              <a:ea typeface="Meiryo UI" panose="020B0604030504040204" pitchFamily="50" charset="-128"/>
            </a:endParaRPr>
          </a:p>
          <a:p>
            <a:pPr marL="263525" indent="-263525">
              <a:spcAft>
                <a:spcPts val="600"/>
              </a:spcAft>
              <a:buFont typeface="Wingdings" panose="05000000000000000000" pitchFamily="2" charset="2"/>
              <a:buChar char="Ø"/>
            </a:pPr>
            <a:r>
              <a:rPr kumimoji="1" lang="ja-JP" altLang="en-US" sz="1600" dirty="0">
                <a:solidFill>
                  <a:schemeClr val="tx1"/>
                </a:solidFill>
                <a:latin typeface="Meiryo UI" panose="020B0604030504040204" pitchFamily="50" charset="-128"/>
                <a:ea typeface="Meiryo UI" panose="020B0604030504040204" pitchFamily="50" charset="-128"/>
              </a:rPr>
              <a:t>環境に配慮した都市づくりをして</a:t>
            </a:r>
            <a:r>
              <a:rPr kumimoji="1" lang="ja-JP" altLang="en-US" sz="1600" dirty="0" smtClean="0">
                <a:solidFill>
                  <a:schemeClr val="tx1"/>
                </a:solidFill>
                <a:latin typeface="Meiryo UI" panose="020B0604030504040204" pitchFamily="50" charset="-128"/>
                <a:ea typeface="Meiryo UI" panose="020B0604030504040204" pitchFamily="50" charset="-128"/>
              </a:rPr>
              <a:t>いくことは</a:t>
            </a:r>
            <a:r>
              <a:rPr kumimoji="1" lang="ja-JP" altLang="en-US" sz="1600" dirty="0">
                <a:solidFill>
                  <a:schemeClr val="tx1"/>
                </a:solidFill>
                <a:latin typeface="Meiryo UI" panose="020B0604030504040204" pitchFamily="50" charset="-128"/>
                <a:ea typeface="Meiryo UI" panose="020B0604030504040204" pitchFamily="50" charset="-128"/>
              </a:rPr>
              <a:t>、</a:t>
            </a:r>
            <a:r>
              <a:rPr kumimoji="1" lang="ja-JP" altLang="en-US" sz="1600" u="sng" dirty="0">
                <a:solidFill>
                  <a:schemeClr val="tx1"/>
                </a:solidFill>
                <a:latin typeface="Meiryo UI" panose="020B0604030504040204" pitchFamily="50" charset="-128"/>
                <a:ea typeface="Meiryo UI" panose="020B0604030504040204" pitchFamily="50" charset="-128"/>
              </a:rPr>
              <a:t>環境に留まらず、社会のあり方、地域のあり方、あるいは世代を超えた将来の持続可能性を議論する上でも外すことができない</a:t>
            </a:r>
            <a:r>
              <a:rPr kumimoji="1" lang="ja-JP" altLang="en-US" sz="1600" u="sng" dirty="0" smtClean="0">
                <a:solidFill>
                  <a:schemeClr val="tx1"/>
                </a:solidFill>
                <a:latin typeface="Meiryo UI" panose="020B0604030504040204" pitchFamily="50" charset="-128"/>
                <a:ea typeface="Meiryo UI" panose="020B0604030504040204" pitchFamily="50" charset="-128"/>
              </a:rPr>
              <a:t>課題</a:t>
            </a:r>
            <a:r>
              <a:rPr kumimoji="1" lang="ja-JP" altLang="en-US" sz="1600" u="sng" dirty="0">
                <a:solidFill>
                  <a:schemeClr val="tx1"/>
                </a:solidFill>
                <a:latin typeface="Meiryo UI" panose="020B0604030504040204" pitchFamily="50" charset="-128"/>
                <a:ea typeface="Meiryo UI" panose="020B0604030504040204" pitchFamily="50" charset="-128"/>
              </a:rPr>
              <a:t>で</a:t>
            </a:r>
            <a:r>
              <a:rPr kumimoji="1" lang="ja-JP" altLang="en-US" sz="1600" u="sng" dirty="0" smtClean="0">
                <a:solidFill>
                  <a:schemeClr val="tx1"/>
                </a:solidFill>
                <a:latin typeface="Meiryo UI" panose="020B0604030504040204" pitchFamily="50" charset="-128"/>
                <a:ea typeface="Meiryo UI" panose="020B0604030504040204" pitchFamily="50" charset="-128"/>
              </a:rPr>
              <a:t>はないか。</a:t>
            </a:r>
            <a:endParaRPr kumimoji="1" lang="en-US" altLang="ja-JP" sz="1600" u="sng" dirty="0" smtClean="0">
              <a:solidFill>
                <a:schemeClr val="tx1"/>
              </a:solidFill>
              <a:latin typeface="Meiryo UI" panose="020B0604030504040204" pitchFamily="50" charset="-128"/>
              <a:ea typeface="Meiryo UI" panose="020B0604030504040204" pitchFamily="50" charset="-128"/>
            </a:endParaRPr>
          </a:p>
          <a:p>
            <a:pPr marL="263525" indent="-263525">
              <a:spcAft>
                <a:spcPts val="600"/>
              </a:spcAft>
              <a:buFont typeface="Wingdings" panose="05000000000000000000" pitchFamily="2" charset="2"/>
              <a:buChar char="Ø"/>
            </a:pPr>
            <a:r>
              <a:rPr kumimoji="1" lang="ja-JP" altLang="en-US" sz="1600" dirty="0" smtClean="0">
                <a:solidFill>
                  <a:schemeClr val="tx1"/>
                </a:solidFill>
                <a:latin typeface="Meiryo UI" panose="020B0604030504040204" pitchFamily="50" charset="-128"/>
                <a:ea typeface="Meiryo UI" panose="020B0604030504040204" pitchFamily="50" charset="-128"/>
              </a:rPr>
              <a:t>データ</a:t>
            </a:r>
            <a:r>
              <a:rPr kumimoji="1" lang="ja-JP" altLang="en-US" sz="1600" dirty="0">
                <a:solidFill>
                  <a:schemeClr val="tx1"/>
                </a:solidFill>
                <a:latin typeface="Meiryo UI" panose="020B0604030504040204" pitchFamily="50" charset="-128"/>
                <a:ea typeface="Meiryo UI" panose="020B0604030504040204" pitchFamily="50" charset="-128"/>
              </a:rPr>
              <a:t>は市民のものであり、</a:t>
            </a:r>
            <a:r>
              <a:rPr kumimoji="1" lang="ja-JP" altLang="en-US" sz="1600" u="sng" dirty="0">
                <a:solidFill>
                  <a:schemeClr val="tx1"/>
                </a:solidFill>
                <a:latin typeface="Meiryo UI" panose="020B0604030504040204" pitchFamily="50" charset="-128"/>
                <a:ea typeface="Meiryo UI" panose="020B0604030504040204" pitchFamily="50" charset="-128"/>
              </a:rPr>
              <a:t>オプトイン社会が重要</a:t>
            </a:r>
            <a:r>
              <a:rPr kumimoji="1" lang="ja-JP" altLang="en-US" sz="1600" dirty="0">
                <a:solidFill>
                  <a:schemeClr val="tx1"/>
                </a:solidFill>
                <a:latin typeface="Meiryo UI" panose="020B0604030504040204" pitchFamily="50" charset="-128"/>
                <a:ea typeface="Meiryo UI" panose="020B0604030504040204" pitchFamily="50" charset="-128"/>
              </a:rPr>
              <a:t>。データは医療改革やカーボンニュートラルにも繋がっていく。</a:t>
            </a:r>
            <a:r>
              <a:rPr kumimoji="1" lang="ja-JP" altLang="en-US" sz="1600" u="sng" dirty="0">
                <a:solidFill>
                  <a:schemeClr val="tx1"/>
                </a:solidFill>
                <a:latin typeface="Meiryo UI" panose="020B0604030504040204" pitchFamily="50" charset="-128"/>
                <a:ea typeface="Meiryo UI" panose="020B0604030504040204" pitchFamily="50" charset="-128"/>
              </a:rPr>
              <a:t>データに基づいて、自分も地域も幸せになり、産業政策にもつながり、回りまわって日本全体の健康にも大きく貢献できるような拠点</a:t>
            </a:r>
            <a:r>
              <a:rPr kumimoji="1" lang="ja-JP" altLang="en-US" sz="1600" dirty="0">
                <a:solidFill>
                  <a:schemeClr val="tx1"/>
                </a:solidFill>
                <a:latin typeface="Meiryo UI" panose="020B0604030504040204" pitchFamily="50" charset="-128"/>
                <a:ea typeface="Meiryo UI" panose="020B0604030504040204" pitchFamily="50" charset="-128"/>
              </a:rPr>
              <a:t>が大阪にできればよい。データが集まれば、企業や研究者も集まってくる。</a:t>
            </a:r>
          </a:p>
          <a:p>
            <a:pPr marL="263525" indent="-263525">
              <a:spcAft>
                <a:spcPts val="600"/>
              </a:spcAft>
              <a:buFont typeface="Wingdings" panose="05000000000000000000" pitchFamily="2" charset="2"/>
              <a:buChar char="Ø"/>
            </a:pPr>
            <a:r>
              <a:rPr kumimoji="1" lang="ja-JP" altLang="en-US" sz="1600" u="sng" dirty="0" smtClean="0">
                <a:solidFill>
                  <a:schemeClr val="tx1"/>
                </a:solidFill>
                <a:latin typeface="Meiryo UI" panose="020B0604030504040204" pitchFamily="50" charset="-128"/>
                <a:ea typeface="Meiryo UI" panose="020B0604030504040204" pitchFamily="50" charset="-128"/>
              </a:rPr>
              <a:t>職住遊</a:t>
            </a:r>
            <a:r>
              <a:rPr kumimoji="1" lang="ja-JP" altLang="en-US" sz="1600" u="sng" dirty="0">
                <a:solidFill>
                  <a:schemeClr val="tx1"/>
                </a:solidFill>
                <a:latin typeface="Meiryo UI" panose="020B0604030504040204" pitchFamily="50" charset="-128"/>
                <a:ea typeface="Meiryo UI" panose="020B0604030504040204" pitchFamily="50" charset="-128"/>
              </a:rPr>
              <a:t>近接</a:t>
            </a:r>
            <a:r>
              <a:rPr kumimoji="1" lang="ja-JP" altLang="en-US" sz="1600" dirty="0" smtClean="0">
                <a:solidFill>
                  <a:schemeClr val="tx1"/>
                </a:solidFill>
                <a:latin typeface="Meiryo UI" panose="020B0604030504040204" pitchFamily="50" charset="-128"/>
                <a:ea typeface="Meiryo UI" panose="020B0604030504040204" pitchFamily="50" charset="-128"/>
              </a:rPr>
              <a:t>という</a:t>
            </a:r>
            <a:r>
              <a:rPr kumimoji="1" lang="ja-JP" altLang="en-US" sz="1600" dirty="0">
                <a:solidFill>
                  <a:schemeClr val="tx1"/>
                </a:solidFill>
                <a:latin typeface="Meiryo UI" panose="020B0604030504040204" pitchFamily="50" charset="-128"/>
                <a:ea typeface="Meiryo UI" panose="020B0604030504040204" pitchFamily="50" charset="-128"/>
              </a:rPr>
              <a:t>ような</a:t>
            </a:r>
            <a:r>
              <a:rPr kumimoji="1" lang="ja-JP" altLang="en-US" sz="1600" dirty="0" smtClean="0">
                <a:solidFill>
                  <a:schemeClr val="tx1"/>
                </a:solidFill>
                <a:latin typeface="Meiryo UI" panose="020B0604030504040204" pitchFamily="50" charset="-128"/>
                <a:ea typeface="Meiryo UI" panose="020B0604030504040204" pitchFamily="50" charset="-128"/>
              </a:rPr>
              <a:t>、仕掛けづくりを行っていくべきではないか。</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pPr marL="263525" indent="-263525">
              <a:spcAft>
                <a:spcPts val="600"/>
              </a:spcAft>
              <a:buFont typeface="Wingdings" panose="05000000000000000000" pitchFamily="2" charset="2"/>
              <a:buChar char="Ø"/>
            </a:pPr>
            <a:r>
              <a:rPr kumimoji="1" lang="ja-JP" altLang="en-US" sz="1600" dirty="0">
                <a:solidFill>
                  <a:schemeClr val="tx1"/>
                </a:solidFill>
                <a:latin typeface="Meiryo UI" panose="020B0604030504040204" pitchFamily="50" charset="-128"/>
                <a:ea typeface="Meiryo UI" panose="020B0604030504040204" pitchFamily="50" charset="-128"/>
              </a:rPr>
              <a:t>住みよい都市空間を含めて、</a:t>
            </a:r>
            <a:r>
              <a:rPr kumimoji="1" lang="ja-JP" altLang="en-US" sz="1600" u="sng" dirty="0">
                <a:solidFill>
                  <a:schemeClr val="tx1"/>
                </a:solidFill>
                <a:latin typeface="Meiryo UI" panose="020B0604030504040204" pitchFamily="50" charset="-128"/>
                <a:ea typeface="Meiryo UI" panose="020B0604030504040204" pitchFamily="50" charset="-128"/>
              </a:rPr>
              <a:t>大阪が魅力ある居住空間であり生活空間として仕事を営めるというメリットがないと、これから若い人</a:t>
            </a:r>
            <a:r>
              <a:rPr kumimoji="1" lang="ja-JP" altLang="en-US" sz="1600" u="sng" dirty="0" smtClean="0">
                <a:solidFill>
                  <a:schemeClr val="tx1"/>
                </a:solidFill>
                <a:latin typeface="Meiryo UI" panose="020B0604030504040204" pitchFamily="50" charset="-128"/>
                <a:ea typeface="Meiryo UI" panose="020B0604030504040204" pitchFamily="50" charset="-128"/>
              </a:rPr>
              <a:t>を惹きつけ、</a:t>
            </a:r>
            <a:r>
              <a:rPr kumimoji="1" lang="ja-JP" altLang="en-US" sz="1600" u="sng" dirty="0">
                <a:solidFill>
                  <a:schemeClr val="tx1"/>
                </a:solidFill>
                <a:latin typeface="Meiryo UI" panose="020B0604030504040204" pitchFamily="50" charset="-128"/>
                <a:ea typeface="Meiryo UI" panose="020B0604030504040204" pitchFamily="50" charset="-128"/>
              </a:rPr>
              <a:t>さらに新しい働き方を導入して多様性の下に生産性を上げていくということが難しくなる</a:t>
            </a:r>
            <a:r>
              <a:rPr kumimoji="1" lang="ja-JP" altLang="en-US" sz="1600" dirty="0">
                <a:solidFill>
                  <a:schemeClr val="tx1"/>
                </a:solidFill>
                <a:latin typeface="Meiryo UI" panose="020B0604030504040204" pitchFamily="50" charset="-128"/>
                <a:ea typeface="Meiryo UI" panose="020B0604030504040204" pitchFamily="50" charset="-128"/>
              </a:rPr>
              <a:t>ので</a:t>
            </a:r>
            <a:r>
              <a:rPr kumimoji="1" lang="ja-JP" altLang="en-US" sz="1600" dirty="0" smtClean="0">
                <a:solidFill>
                  <a:schemeClr val="tx1"/>
                </a:solidFill>
                <a:latin typeface="Meiryo UI" panose="020B0604030504040204" pitchFamily="50" charset="-128"/>
                <a:ea typeface="Meiryo UI" panose="020B0604030504040204" pitchFamily="50" charset="-128"/>
              </a:rPr>
              <a:t>、全部</a:t>
            </a:r>
            <a:r>
              <a:rPr kumimoji="1" lang="ja-JP" altLang="en-US" sz="1600" dirty="0">
                <a:solidFill>
                  <a:schemeClr val="tx1"/>
                </a:solidFill>
                <a:latin typeface="Meiryo UI" panose="020B0604030504040204" pitchFamily="50" charset="-128"/>
                <a:ea typeface="Meiryo UI" panose="020B0604030504040204" pitchFamily="50" charset="-128"/>
              </a:rPr>
              <a:t>関連するような形</a:t>
            </a:r>
            <a:r>
              <a:rPr kumimoji="1" lang="ja-JP" altLang="en-US" sz="1600" dirty="0" smtClean="0">
                <a:solidFill>
                  <a:schemeClr val="tx1"/>
                </a:solidFill>
                <a:latin typeface="Meiryo UI" panose="020B0604030504040204" pitchFamily="50" charset="-128"/>
                <a:ea typeface="Meiryo UI" panose="020B0604030504040204" pitchFamily="50" charset="-128"/>
              </a:rPr>
              <a:t>で</a:t>
            </a:r>
            <a:r>
              <a:rPr kumimoji="1" lang="ja-JP" altLang="en-US" sz="1600" dirty="0">
                <a:solidFill>
                  <a:schemeClr val="tx1"/>
                </a:solidFill>
                <a:latin typeface="Meiryo UI" panose="020B0604030504040204" pitchFamily="50" charset="-128"/>
                <a:ea typeface="Meiryo UI" panose="020B0604030504040204" pitchFamily="50" charset="-128"/>
              </a:rPr>
              <a:t>追求</a:t>
            </a:r>
            <a:r>
              <a:rPr kumimoji="1" lang="ja-JP" altLang="en-US" sz="1600" dirty="0" smtClean="0">
                <a:solidFill>
                  <a:schemeClr val="tx1"/>
                </a:solidFill>
                <a:latin typeface="Meiryo UI" panose="020B0604030504040204" pitchFamily="50" charset="-128"/>
                <a:ea typeface="Meiryo UI" panose="020B0604030504040204" pitchFamily="50" charset="-128"/>
              </a:rPr>
              <a:t>する</a:t>
            </a:r>
            <a:r>
              <a:rPr kumimoji="1" lang="ja-JP" altLang="en-US" sz="1600" dirty="0">
                <a:solidFill>
                  <a:schemeClr val="tx1"/>
                </a:solidFill>
                <a:latin typeface="Meiryo UI" panose="020B0604030504040204" pitchFamily="50" charset="-128"/>
                <a:ea typeface="Meiryo UI" panose="020B0604030504040204" pitchFamily="50" charset="-128"/>
              </a:rPr>
              <a:t>ことが</a:t>
            </a:r>
            <a:r>
              <a:rPr kumimoji="1" lang="ja-JP" altLang="en-US" sz="1600" dirty="0" smtClean="0">
                <a:solidFill>
                  <a:schemeClr val="tx1"/>
                </a:solidFill>
                <a:latin typeface="Meiryo UI" panose="020B0604030504040204" pitchFamily="50" charset="-128"/>
                <a:ea typeface="Meiryo UI" panose="020B0604030504040204" pitchFamily="50" charset="-128"/>
              </a:rPr>
              <a:t>重要ではないか。</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スライド番号プレースホルダー 3"/>
          <p:cNvSpPr>
            <a:spLocks noGrp="1"/>
          </p:cNvSpPr>
          <p:nvPr>
            <p:ph type="sldNum" sz="quarter" idx="12"/>
          </p:nvPr>
        </p:nvSpPr>
        <p:spPr>
          <a:xfrm>
            <a:off x="7200153" y="6471640"/>
            <a:ext cx="1928678" cy="330056"/>
          </a:xfrm>
        </p:spPr>
        <p:txBody>
          <a:bodyPr/>
          <a:lstStyle/>
          <a:p>
            <a:r>
              <a:rPr kumimoji="1" lang="en-US" altLang="ja-JP" dirty="0" smtClean="0"/>
              <a:t>1</a:t>
            </a:r>
            <a:endParaRPr kumimoji="1" lang="ja-JP" altLang="en-US" dirty="0"/>
          </a:p>
        </p:txBody>
      </p:sp>
      <p:sp>
        <p:nvSpPr>
          <p:cNvPr id="10" name="テキスト ボックス 9"/>
          <p:cNvSpPr txBox="1"/>
          <p:nvPr/>
        </p:nvSpPr>
        <p:spPr>
          <a:xfrm>
            <a:off x="282315" y="150340"/>
            <a:ext cx="8420490" cy="388120"/>
          </a:xfrm>
          <a:prstGeom prst="rect">
            <a:avLst/>
          </a:prstGeom>
          <a:noFill/>
        </p:spPr>
        <p:txBody>
          <a:bodyPr wrap="square" rtlCol="0">
            <a:spAutoFit/>
          </a:bodyPr>
          <a:lstStyle/>
          <a:p>
            <a:r>
              <a:rPr kumimoji="1" lang="ja-JP" altLang="en-US" sz="1922" b="1" dirty="0">
                <a:latin typeface="Meiryo UI" panose="020B0604030504040204" pitchFamily="50" charset="-128"/>
                <a:ea typeface="Meiryo UI" panose="020B0604030504040204" pitchFamily="50" charset="-128"/>
              </a:rPr>
              <a:t>■　これまでの意見交換会における主な議論</a:t>
            </a:r>
            <a:r>
              <a:rPr kumimoji="1" lang="ja-JP" altLang="en-US" sz="1922" b="1" dirty="0" smtClean="0">
                <a:latin typeface="Meiryo UI" panose="020B0604030504040204" pitchFamily="50" charset="-128"/>
                <a:ea typeface="Meiryo UI" panose="020B0604030504040204" pitchFamily="50" charset="-128"/>
              </a:rPr>
              <a:t>（要旨）</a:t>
            </a:r>
            <a:endParaRPr kumimoji="1" lang="ja-JP" altLang="en-US" sz="1922"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6924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t="5621"/>
          <a:stretch/>
        </p:blipFill>
        <p:spPr>
          <a:xfrm>
            <a:off x="2866527" y="657225"/>
            <a:ext cx="4321219" cy="5956348"/>
          </a:xfrm>
          <a:prstGeom prst="rect">
            <a:avLst/>
          </a:prstGeom>
        </p:spPr>
      </p:pic>
      <p:sp>
        <p:nvSpPr>
          <p:cNvPr id="3" name="テキスト ボックス 2"/>
          <p:cNvSpPr txBox="1"/>
          <p:nvPr/>
        </p:nvSpPr>
        <p:spPr>
          <a:xfrm>
            <a:off x="94860" y="0"/>
            <a:ext cx="3348000" cy="3881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2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a:t>
            </a:r>
            <a:r>
              <a:rPr kumimoji="1" lang="ja-JP" altLang="en-US" sz="1922"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府内市町村の概要</a:t>
            </a:r>
            <a:endParaRPr kumimoji="1" lang="ja-JP" altLang="en-US" sz="192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4" name="表 3"/>
          <p:cNvGraphicFramePr>
            <a:graphicFrameLocks noGrp="1"/>
          </p:cNvGraphicFramePr>
          <p:nvPr>
            <p:extLst>
              <p:ext uri="{D42A27DB-BD31-4B8C-83A1-F6EECF244321}">
                <p14:modId xmlns:p14="http://schemas.microsoft.com/office/powerpoint/2010/main" val="55245183"/>
              </p:ext>
            </p:extLst>
          </p:nvPr>
        </p:nvGraphicFramePr>
        <p:xfrm>
          <a:off x="200529" y="388098"/>
          <a:ext cx="2740980" cy="6356161"/>
        </p:xfrm>
        <a:graphic>
          <a:graphicData uri="http://schemas.openxmlformats.org/drawingml/2006/table">
            <a:tbl>
              <a:tblPr>
                <a:tableStyleId>{616DA210-FB5B-4158-B5E0-FEB733F419BA}</a:tableStyleId>
              </a:tblPr>
              <a:tblGrid>
                <a:gridCol w="688980">
                  <a:extLst>
                    <a:ext uri="{9D8B030D-6E8A-4147-A177-3AD203B41FA5}">
                      <a16:colId xmlns:a16="http://schemas.microsoft.com/office/drawing/2014/main" val="4020956977"/>
                    </a:ext>
                  </a:extLst>
                </a:gridCol>
                <a:gridCol w="684000">
                  <a:extLst>
                    <a:ext uri="{9D8B030D-6E8A-4147-A177-3AD203B41FA5}">
                      <a16:colId xmlns:a16="http://schemas.microsoft.com/office/drawing/2014/main" val="105946885"/>
                    </a:ext>
                  </a:extLst>
                </a:gridCol>
                <a:gridCol w="684000">
                  <a:extLst>
                    <a:ext uri="{9D8B030D-6E8A-4147-A177-3AD203B41FA5}">
                      <a16:colId xmlns:a16="http://schemas.microsoft.com/office/drawing/2014/main" val="1234271755"/>
                    </a:ext>
                  </a:extLst>
                </a:gridCol>
                <a:gridCol w="684000">
                  <a:extLst>
                    <a:ext uri="{9D8B030D-6E8A-4147-A177-3AD203B41FA5}">
                      <a16:colId xmlns:a16="http://schemas.microsoft.com/office/drawing/2014/main" val="1256855140"/>
                    </a:ext>
                  </a:extLst>
                </a:gridCol>
              </a:tblGrid>
              <a:tr h="352501">
                <a:tc>
                  <a:txBody>
                    <a:bodyPr/>
                    <a:lstStyle/>
                    <a:p>
                      <a:pPr algn="ctr"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　</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tc>
                <a:tc>
                  <a:txBody>
                    <a:bodyPr/>
                    <a:lstStyle/>
                    <a:p>
                      <a:pPr algn="ctr" fontAlgn="ctr"/>
                      <a:r>
                        <a:rPr lang="ja-JP" altLang="en-US" sz="800" u="none" strike="noStrike" dirty="0">
                          <a:effectLst/>
                          <a:latin typeface="ＭＳ ゴシック" panose="020B0609070205080204" pitchFamily="49" charset="-128"/>
                          <a:ea typeface="ＭＳ ゴシック" panose="020B0609070205080204" pitchFamily="49" charset="-128"/>
                        </a:rPr>
                        <a:t>人口</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ctr" fontAlgn="ctr"/>
                      <a:r>
                        <a:rPr lang="en-US" altLang="ja-JP" sz="800" u="none" strike="noStrike" dirty="0" smtClean="0">
                          <a:effectLst/>
                          <a:latin typeface="ＭＳ ゴシック" panose="020B0609070205080204" pitchFamily="49" charset="-128"/>
                          <a:ea typeface="ＭＳ ゴシック" panose="020B0609070205080204" pitchFamily="49" charset="-128"/>
                          <a:cs typeface="Arial" panose="020B0604020202020204" pitchFamily="34" charset="0"/>
                        </a:rPr>
                        <a:t>(R2</a:t>
                      </a:r>
                      <a:r>
                        <a:rPr lang="ja-JP" altLang="en-US" sz="800" u="none" strike="noStrike" dirty="0" smtClean="0">
                          <a:effectLst/>
                          <a:latin typeface="ＭＳ ゴシック" panose="020B0609070205080204" pitchFamily="49" charset="-128"/>
                          <a:ea typeface="ＭＳ ゴシック" panose="020B0609070205080204" pitchFamily="49" charset="-128"/>
                          <a:cs typeface="Arial" panose="020B0604020202020204" pitchFamily="34" charset="0"/>
                        </a:rPr>
                        <a:t>国調</a:t>
                      </a:r>
                      <a:r>
                        <a:rPr lang="en-US" altLang="ja-JP"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a:t>
                      </a:r>
                      <a:endPar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tc>
                <a:tc>
                  <a:txBody>
                    <a:bodyPr/>
                    <a:lstStyle/>
                    <a:p>
                      <a:pPr algn="ctr" fontAlgn="ctr"/>
                      <a:r>
                        <a:rPr lang="ja-JP" altLang="en-US" sz="800" b="0" i="0" u="none" strike="noStrike" dirty="0">
                          <a:effectLst/>
                          <a:latin typeface="ＭＳ ゴシック" panose="020B0609070205080204" pitchFamily="49" charset="-128"/>
                          <a:ea typeface="ＭＳ ゴシック" panose="020B0609070205080204" pitchFamily="49" charset="-128"/>
                        </a:rPr>
                        <a:t>行政区域</a:t>
                      </a:r>
                      <a:r>
                        <a:rPr lang="ja-JP" altLang="en-US" sz="800" b="0" i="0" u="none" strike="noStrike" dirty="0" smtClean="0">
                          <a:effectLst/>
                          <a:latin typeface="ＭＳ ゴシック" panose="020B0609070205080204" pitchFamily="49" charset="-128"/>
                          <a:ea typeface="ＭＳ ゴシック" panose="020B0609070205080204" pitchFamily="49" charset="-128"/>
                        </a:rPr>
                        <a:t>面積</a:t>
                      </a:r>
                      <a:endParaRPr lang="en-US" altLang="ja-JP" sz="800" b="0" i="0" u="none" strike="noStrike" dirty="0" smtClean="0">
                        <a:effectLst/>
                        <a:latin typeface="ＭＳ ゴシック" panose="020B0609070205080204" pitchFamily="49" charset="-128"/>
                        <a:ea typeface="ＭＳ ゴシック" panose="020B0609070205080204" pitchFamily="49" charset="-128"/>
                      </a:endParaRPr>
                    </a:p>
                    <a:p>
                      <a:pPr algn="ctr" fontAlgn="ctr"/>
                      <a:r>
                        <a:rPr lang="ja-JP" altLang="en-US" sz="800" b="0" i="0" u="none" strike="noStrike" dirty="0" smtClean="0">
                          <a:effectLst/>
                          <a:latin typeface="ＭＳ ゴシック" panose="020B0609070205080204" pitchFamily="49" charset="-128"/>
                          <a:ea typeface="ＭＳ ゴシック" panose="020B0609070205080204" pitchFamily="49" charset="-128"/>
                        </a:rPr>
                        <a:t>（</a:t>
                      </a:r>
                      <a:r>
                        <a:rPr lang="ja-JP" altLang="en-US" sz="800" b="0" i="0" u="none" strike="noStrike" dirty="0">
                          <a:effectLst/>
                          <a:latin typeface="ＭＳ ゴシック" panose="020B0609070205080204" pitchFamily="49" charset="-128"/>
                          <a:ea typeface="ＭＳ ゴシック" panose="020B0609070205080204" pitchFamily="49" charset="-128"/>
                        </a:rPr>
                        <a:t>㎢</a:t>
                      </a:r>
                      <a:r>
                        <a:rPr lang="ja-JP" altLang="en-US" sz="800" b="0" i="0" u="none" strike="noStrike" dirty="0" smtClean="0">
                          <a:effectLst/>
                          <a:latin typeface="ＭＳ ゴシック" panose="020B0609070205080204" pitchFamily="49" charset="-128"/>
                          <a:ea typeface="ＭＳ ゴシック" panose="020B0609070205080204" pitchFamily="49" charset="-128"/>
                        </a:rPr>
                        <a:t>）（</a:t>
                      </a:r>
                      <a:r>
                        <a:rPr lang="en-US" sz="800" b="0" i="0" u="none" strike="noStrike" dirty="0">
                          <a:effectLst/>
                          <a:latin typeface="ＭＳ ゴシック" panose="020B0609070205080204" pitchFamily="49" charset="-128"/>
                          <a:ea typeface="ＭＳ ゴシック" panose="020B0609070205080204" pitchFamily="49" charset="-128"/>
                        </a:rPr>
                        <a:t>R3.3.31）</a:t>
                      </a:r>
                    </a:p>
                  </a:txBody>
                  <a:tcPr marL="36000" marR="36000" marT="9525" marB="0" anchor="ctr"/>
                </a:tc>
                <a:tc>
                  <a:txBody>
                    <a:bodyPr/>
                    <a:lstStyle/>
                    <a:p>
                      <a:pPr algn="ctr" fontAlgn="ctr"/>
                      <a:r>
                        <a:rPr lang="ja-JP" altLang="en-US" sz="800" b="0" i="0" u="none" strike="noStrike" dirty="0" smtClean="0">
                          <a:solidFill>
                            <a:srgbClr val="000000"/>
                          </a:solidFill>
                          <a:effectLst/>
                          <a:latin typeface="ＭＳ ゴシック" panose="020B0609070205080204" pitchFamily="49" charset="-128"/>
                          <a:ea typeface="ＭＳ ゴシック" panose="020B0609070205080204" pitchFamily="49" charset="-128"/>
                        </a:rPr>
                        <a:t>昼夜間人口</a:t>
                      </a:r>
                      <a:endParaRPr lang="en-US" altLang="ja-JP" sz="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smtClean="0">
                          <a:solidFill>
                            <a:srgbClr val="000000"/>
                          </a:solidFill>
                          <a:effectLst/>
                          <a:latin typeface="ＭＳ ゴシック" panose="020B0609070205080204" pitchFamily="49" charset="-128"/>
                          <a:ea typeface="ＭＳ ゴシック" panose="020B0609070205080204" pitchFamily="49" charset="-128"/>
                        </a:rPr>
                        <a:t>比率</a:t>
                      </a:r>
                      <a:endParaRPr lang="en-US" altLang="ja-JP" sz="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ゴシック" panose="020B0609070205080204" pitchFamily="49" charset="-128"/>
                          <a:ea typeface="ＭＳ ゴシック" panose="020B0609070205080204" pitchFamily="49" charset="-128"/>
                          <a:cs typeface="Arial" panose="020B0604020202020204" pitchFamily="34" charset="0"/>
                        </a:rPr>
                        <a:t>(H27</a:t>
                      </a:r>
                      <a:r>
                        <a:rPr lang="ja-JP" altLang="en-US" sz="800" u="none" strike="noStrike" dirty="0" smtClean="0">
                          <a:effectLst/>
                          <a:latin typeface="ＭＳ ゴシック" panose="020B0609070205080204" pitchFamily="49" charset="-128"/>
                          <a:ea typeface="ＭＳ ゴシック" panose="020B0609070205080204" pitchFamily="49" charset="-128"/>
                          <a:cs typeface="Arial" panose="020B0604020202020204" pitchFamily="34" charset="0"/>
                        </a:rPr>
                        <a:t>国調</a:t>
                      </a:r>
                      <a:r>
                        <a:rPr lang="en-US" altLang="ja-JP" sz="800" u="none" strike="noStrike" dirty="0" smtClean="0">
                          <a:effectLst/>
                          <a:latin typeface="ＭＳ ゴシック" panose="020B0609070205080204" pitchFamily="49" charset="-128"/>
                          <a:ea typeface="ＭＳ ゴシック" panose="020B0609070205080204" pitchFamily="49" charset="-128"/>
                          <a:cs typeface="Arial" panose="020B0604020202020204" pitchFamily="34" charset="0"/>
                        </a:rPr>
                        <a:t>)</a:t>
                      </a:r>
                      <a:endParaRPr lang="ja-JP" altLang="en-US" sz="800" b="0" i="0" u="none" strike="noStrike" dirty="0" smtClean="0">
                        <a:solidFill>
                          <a:srgbClr val="000000"/>
                        </a:solidFill>
                        <a:effectLst/>
                        <a:latin typeface="ＭＳ ゴシック" panose="020B0609070205080204" pitchFamily="49" charset="-128"/>
                        <a:ea typeface="ＭＳ ゴシック" panose="020B0609070205080204" pitchFamily="49" charset="-128"/>
                      </a:endParaRPr>
                    </a:p>
                  </a:txBody>
                  <a:tcPr marL="36000" marR="36000" marT="9525" marB="0" anchor="ctr"/>
                </a:tc>
                <a:extLst>
                  <a:ext uri="{0D108BD9-81ED-4DB2-BD59-A6C34878D82A}">
                    <a16:rowId xmlns:a16="http://schemas.microsoft.com/office/drawing/2014/main" val="1410521991"/>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大阪市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B w="6350" cap="flat" cmpd="sng" algn="ctr">
                      <a:solidFill>
                        <a:schemeClr val="tx1"/>
                      </a:solidFill>
                      <a:prstDash val="dash"/>
                      <a:round/>
                      <a:headEnd type="none" w="med" len="med"/>
                      <a:tailEnd type="none" w="med" len="med"/>
                    </a:lnB>
                  </a:tcPr>
                </a:tc>
                <a:tc>
                  <a:txBody>
                    <a:bodyPr/>
                    <a:lstStyle/>
                    <a:p>
                      <a:pPr algn="r" fontAlgn="ctr"/>
                      <a:r>
                        <a:rPr lang="en-US" altLang="ja-JP" sz="800" u="none" strike="noStrike" dirty="0" smtClean="0">
                          <a:effectLst/>
                          <a:latin typeface="ＭＳ ゴシック" panose="020B0609070205080204" pitchFamily="49" charset="-128"/>
                          <a:ea typeface="ＭＳ ゴシック" panose="020B0609070205080204" pitchFamily="49" charset="-128"/>
                          <a:cs typeface="Arial" panose="020B0604020202020204" pitchFamily="34" charset="0"/>
                        </a:rPr>
                        <a:t>2,752,412</a:t>
                      </a:r>
                      <a:endPar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225.32</a:t>
                      </a:r>
                    </a:p>
                  </a:txBody>
                  <a:tcPr marL="36000" marR="36000" marT="9525" marB="0" anchor="ctr">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131.7 </a:t>
                      </a:r>
                    </a:p>
                  </a:txBody>
                  <a:tcPr marL="36000" marR="36000" marT="0" marB="0" anchor="ctr">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631029916"/>
                  </a:ext>
                </a:extLst>
              </a:tr>
              <a:tr h="135929">
                <a:tc>
                  <a:txBody>
                    <a:bodyPr/>
                    <a:lstStyle/>
                    <a:p>
                      <a:pPr algn="dist" fontAlgn="ctr"/>
                      <a:r>
                        <a:rPr lang="ja-JP" altLang="en-US" sz="800" u="none" strike="noStrike">
                          <a:effectLst/>
                          <a:latin typeface="ＭＳ ゴシック" panose="020B0609070205080204" pitchFamily="49" charset="-128"/>
                          <a:ea typeface="ＭＳ ゴシック" panose="020B0609070205080204" pitchFamily="49" charset="-128"/>
                          <a:cs typeface="Arial" panose="020B0604020202020204" pitchFamily="34" charset="0"/>
                        </a:rPr>
                        <a:t>堺市</a:t>
                      </a: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u="none" strike="noStrike" dirty="0" smtClean="0">
                          <a:effectLst/>
                          <a:latin typeface="ＭＳ ゴシック" panose="020B0609070205080204" pitchFamily="49" charset="-128"/>
                          <a:ea typeface="ＭＳ ゴシック" panose="020B0609070205080204" pitchFamily="49" charset="-128"/>
                          <a:cs typeface="Arial" panose="020B0604020202020204" pitchFamily="34" charset="0"/>
                        </a:rPr>
                        <a:t>826,161</a:t>
                      </a:r>
                      <a:endPar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149.83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93.6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69399031"/>
                  </a:ext>
                </a:extLst>
              </a:tr>
              <a:tr h="135929">
                <a:tc>
                  <a:txBody>
                    <a:bodyPr/>
                    <a:lstStyle/>
                    <a:p>
                      <a:pPr algn="dist" fontAlgn="ctr"/>
                      <a:r>
                        <a:rPr lang="ja-JP" altLang="en-US" sz="800" u="none" strike="noStrike">
                          <a:effectLst/>
                          <a:latin typeface="ＭＳ ゴシック" panose="020B0609070205080204" pitchFamily="49" charset="-128"/>
                          <a:ea typeface="ＭＳ ゴシック" panose="020B0609070205080204" pitchFamily="49" charset="-128"/>
                          <a:cs typeface="Arial" panose="020B0604020202020204" pitchFamily="34" charset="0"/>
                        </a:rPr>
                        <a:t>岸和田市</a:t>
                      </a: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190,658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72.72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90.1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1222879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豊中市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401,558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36.6</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88.5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214829884"/>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池田市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104,993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22.14</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91.7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700041950"/>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吹田市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385,567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36.09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96.9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04770323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泉大津市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74,412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13.67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90.9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27986737"/>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高槻市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352,698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105.29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87.9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76033455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貝塚市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84,443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43.93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88.1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689490534"/>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守口市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143,096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12.71</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95.5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3379990"/>
                  </a:ext>
                </a:extLst>
              </a:tr>
              <a:tr h="135929">
                <a:tc>
                  <a:txBody>
                    <a:bodyPr/>
                    <a:lstStyle/>
                    <a:p>
                      <a:pPr algn="dist" fontAlgn="ctr"/>
                      <a:r>
                        <a:rPr lang="ja-JP" altLang="en-US" sz="800" u="none" strike="noStrike">
                          <a:effectLst/>
                          <a:latin typeface="ＭＳ ゴシック" panose="020B0609070205080204" pitchFamily="49" charset="-128"/>
                          <a:ea typeface="ＭＳ ゴシック" panose="020B0609070205080204" pitchFamily="49" charset="-128"/>
                          <a:cs typeface="Arial" panose="020B0604020202020204" pitchFamily="34" charset="0"/>
                        </a:rPr>
                        <a:t>枚方市</a:t>
                      </a: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397,289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65.12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88.8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536748251"/>
                  </a:ext>
                </a:extLst>
              </a:tr>
              <a:tr h="135929">
                <a:tc>
                  <a:txBody>
                    <a:bodyPr/>
                    <a:lstStyle/>
                    <a:p>
                      <a:pPr algn="dist" fontAlgn="ctr"/>
                      <a:r>
                        <a:rPr lang="ja-JP" altLang="en-US" sz="800" u="none" strike="noStrike">
                          <a:effectLst/>
                          <a:latin typeface="ＭＳ ゴシック" panose="020B0609070205080204" pitchFamily="49" charset="-128"/>
                          <a:ea typeface="ＭＳ ゴシック" panose="020B0609070205080204" pitchFamily="49" charset="-128"/>
                          <a:cs typeface="Arial" panose="020B0604020202020204" pitchFamily="34" charset="0"/>
                        </a:rPr>
                        <a:t>茨木市</a:t>
                      </a:r>
                      <a:endParaRPr lang="ja-JP" altLang="en-US" sz="800" b="0" i="0" u="none" strike="noStrike">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287,730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76.49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92.2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9061629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八尾市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264,642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41.72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94.5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22880104"/>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泉佐野市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100,131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56.51</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106.1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07072091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富田林市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108,699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39.72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87.6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5672979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寝屋川市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229,733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24.7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88.8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72445277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河内長野市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101,692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109.63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84.6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083952700"/>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松原市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117,641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16.66</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90.7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63800063"/>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大東市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119,367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18.27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97.8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355873221"/>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和泉市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184,495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84.98</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86.8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078042449"/>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箕面市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solidFill>
                            <a:srgbClr val="000000"/>
                          </a:solidFill>
                          <a:effectLst/>
                          <a:latin typeface="ＭＳ ゴシック" panose="020B0609070205080204" pitchFamily="49" charset="-128"/>
                          <a:ea typeface="ＭＳ ゴシック" panose="020B0609070205080204" pitchFamily="49" charset="-128"/>
                        </a:rPr>
                        <a:t>136,868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47.9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86.4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56850056"/>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柏原市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68,775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25.33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94.7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85714270"/>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羽曳野市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108,736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26.45</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86.1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07782559"/>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門真市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119,764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12.3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109.0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6216779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摂津市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87,456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14.87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110.2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56309018"/>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高石市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55,635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11.3</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93.2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620373821"/>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藤井寺市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63,688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8.89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85.0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427233227"/>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東大阪市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493,940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61.78</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103.8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166052570"/>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泉南市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60,102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48.98</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93.5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010445421"/>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四條畷市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55,177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18.69</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85.3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14103606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交野市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75,033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a:effectLst/>
                          <a:latin typeface="ＭＳ ゴシック" panose="020B0609070205080204" pitchFamily="49" charset="-128"/>
                          <a:ea typeface="ＭＳ ゴシック" panose="020B0609070205080204" pitchFamily="49" charset="-128"/>
                        </a:rPr>
                        <a:t>25.55</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77.5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832415298"/>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大阪狭山市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58,435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11.92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88.8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84696513"/>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阪南市</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51,254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36.17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77.7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64580498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島本町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30,927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16.81</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76.0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55279156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豊能町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18,279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34.34</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69.8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85296809"/>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能勢町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9,079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98.75</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90.7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932020064"/>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忠岡町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16,567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3.97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93.7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264240860"/>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熊取町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43,763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17.24</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79.9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09075812"/>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田尻町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8,434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5.62</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106.5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572815303"/>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岬町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14,741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49.18</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82.7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873611887"/>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太子町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13,009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14.17</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77.9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83786537"/>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河南町</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15,697 </a:t>
                      </a:r>
                    </a:p>
                  </a:txBody>
                  <a:tcPr marL="9525"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25.26</a:t>
                      </a:r>
                    </a:p>
                  </a:txBody>
                  <a:tcPr marL="36000" marR="36000" marT="9525"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98.0 </a:t>
                      </a:r>
                    </a:p>
                  </a:txBody>
                  <a:tcPr marL="36000" marR="36000" marT="0" marB="0" anchor="ctr">
                    <a:lnT w="6350" cap="flat" cmpd="sng" algn="ctr">
                      <a:solidFill>
                        <a:schemeClr val="tx1"/>
                      </a:solidFill>
                      <a:prstDash val="dash"/>
                      <a:round/>
                      <a:headEnd type="none" w="med" len="med"/>
                      <a:tailEnd type="none" w="med" len="med"/>
                    </a:lnT>
                    <a:lnB w="635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203673599"/>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千早赤阪村</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lnT w="6350" cap="flat" cmpd="sng" algn="ctr">
                      <a:solidFill>
                        <a:schemeClr val="tx1"/>
                      </a:solidFill>
                      <a:prstDash val="dash"/>
                      <a:round/>
                      <a:headEnd type="none" w="med" len="med"/>
                      <a:tailEnd type="none" w="med" len="med"/>
                    </a:lnT>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4,909 </a:t>
                      </a:r>
                    </a:p>
                  </a:txBody>
                  <a:tcPr marL="9525" marR="36000" marT="9525" marB="0" anchor="ctr">
                    <a:lnT w="6350" cap="flat" cmpd="sng" algn="ctr">
                      <a:solidFill>
                        <a:schemeClr val="tx1"/>
                      </a:solidFill>
                      <a:prstDash val="dash"/>
                      <a:round/>
                      <a:headEnd type="none" w="med" len="med"/>
                      <a:tailEnd type="none" w="med" len="med"/>
                    </a:lnT>
                  </a:tcP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37.3</a:t>
                      </a:r>
                    </a:p>
                  </a:txBody>
                  <a:tcPr marL="36000" marR="36000" marT="9525" marB="0" anchor="ctr">
                    <a:lnT w="6350" cap="flat" cmpd="sng" algn="ctr">
                      <a:solidFill>
                        <a:schemeClr val="tx1"/>
                      </a:solidFill>
                      <a:prstDash val="dash"/>
                      <a:round/>
                      <a:headEnd type="none" w="med" len="med"/>
                      <a:tailEnd type="none" w="med" len="med"/>
                    </a:lnT>
                  </a:tcP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89.0 </a:t>
                      </a:r>
                    </a:p>
                  </a:txBody>
                  <a:tcPr marL="36000" marR="36000" marT="0" marB="0" anchor="ctr">
                    <a:lnT w="635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301261995"/>
                  </a:ext>
                </a:extLst>
              </a:tr>
              <a:tr h="135929">
                <a:tc>
                  <a:txBody>
                    <a:bodyPr/>
                    <a:lstStyle/>
                    <a:p>
                      <a:pPr algn="dist" fontAlgn="ctr"/>
                      <a:r>
                        <a:rPr lang="ja-JP" altLang="en-US"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rPr>
                        <a:t>大阪府計</a:t>
                      </a:r>
                      <a:endParaRPr lang="ja-JP" altLang="en-US" sz="800" b="0" i="0" u="none" strike="noStrike" dirty="0">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tc>
                <a:tc>
                  <a:txBody>
                    <a:bodyPr/>
                    <a:lstStyle/>
                    <a:p>
                      <a:pPr algn="r" fontAlgn="ctr"/>
                      <a:r>
                        <a:rPr lang="en-US" altLang="ja-JP" sz="800" u="none" strike="noStrike" dirty="0" smtClean="0">
                          <a:effectLst/>
                          <a:latin typeface="ＭＳ ゴシック" panose="020B0609070205080204" pitchFamily="49" charset="-128"/>
                          <a:ea typeface="ＭＳ ゴシック" panose="020B0609070205080204" pitchFamily="49" charset="-128"/>
                          <a:cs typeface="Arial" panose="020B0604020202020204" pitchFamily="34" charset="0"/>
                        </a:rPr>
                        <a:t>8,837,685 </a:t>
                      </a:r>
                      <a:endParaRPr lang="en-US" altLang="ja-JP" sz="800" u="none" strike="noStrike" dirty="0">
                        <a:effectLst/>
                        <a:latin typeface="ＭＳ ゴシック" panose="020B0609070205080204" pitchFamily="49" charset="-128"/>
                        <a:ea typeface="ＭＳ ゴシック" panose="020B0609070205080204" pitchFamily="49" charset="-128"/>
                        <a:cs typeface="Arial" panose="020B0604020202020204" pitchFamily="34" charset="0"/>
                      </a:endParaRPr>
                    </a:p>
                  </a:txBody>
                  <a:tcPr marL="36000" marR="36000" marT="0" marB="0" anchor="ctr"/>
                </a:tc>
                <a:tc>
                  <a:txBody>
                    <a:bodyPr/>
                    <a:lstStyle/>
                    <a:p>
                      <a:pPr algn="r" fontAlgn="ctr"/>
                      <a:r>
                        <a:rPr lang="en-US" altLang="ja-JP" sz="800" b="0" i="0" u="none" strike="noStrike" dirty="0">
                          <a:effectLst/>
                          <a:latin typeface="ＭＳ ゴシック" panose="020B0609070205080204" pitchFamily="49" charset="-128"/>
                          <a:ea typeface="ＭＳ ゴシック" panose="020B0609070205080204" pitchFamily="49" charset="-128"/>
                        </a:rPr>
                        <a:t>1904.87 </a:t>
                      </a:r>
                    </a:p>
                  </a:txBody>
                  <a:tcPr marL="36000" marR="36000" marT="9525" marB="0" anchor="ctr"/>
                </a:tc>
                <a:tc>
                  <a:txBody>
                    <a:bodyPr/>
                    <a:lstStyle/>
                    <a:p>
                      <a:pPr algn="r" fontAlgn="ctr"/>
                      <a:r>
                        <a:rPr lang="en-US" altLang="ja-JP" sz="800" b="0" i="0" u="none" strike="noStrike" dirty="0">
                          <a:solidFill>
                            <a:srgbClr val="000000"/>
                          </a:solidFill>
                          <a:effectLst/>
                          <a:latin typeface="ＭＳ ゴシック" panose="020B0609070205080204" pitchFamily="49" charset="-128"/>
                          <a:ea typeface="ＭＳ ゴシック" panose="020B0609070205080204" pitchFamily="49" charset="-128"/>
                        </a:rPr>
                        <a:t>104.4 </a:t>
                      </a:r>
                    </a:p>
                  </a:txBody>
                  <a:tcPr marL="36000" marR="36000" marT="0" marB="0" anchor="ctr"/>
                </a:tc>
                <a:extLst>
                  <a:ext uri="{0D108BD9-81ED-4DB2-BD59-A6C34878D82A}">
                    <a16:rowId xmlns:a16="http://schemas.microsoft.com/office/drawing/2014/main" val="3786179378"/>
                  </a:ext>
                </a:extLst>
              </a:tr>
            </a:tbl>
          </a:graphicData>
        </a:graphic>
      </p:graphicFrame>
      <p:sp>
        <p:nvSpPr>
          <p:cNvPr id="7" name="正方形/長方形 6"/>
          <p:cNvSpPr/>
          <p:nvPr/>
        </p:nvSpPr>
        <p:spPr>
          <a:xfrm>
            <a:off x="2993260" y="1528287"/>
            <a:ext cx="1602161" cy="1929723"/>
          </a:xfrm>
          <a:prstGeom prst="rect">
            <a:avLst/>
          </a:prstGeom>
          <a:solidFill>
            <a:schemeClr val="bg1"/>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大 阪 府</a:t>
            </a:r>
            <a:endParaRPr kumimoji="1" lang="en-US" altLang="ja-JP" sz="11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面　積</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R</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３</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１</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１現在）</a:t>
            </a:r>
            <a:endPar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行政</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区域面積　　    　</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1,904.87</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市街化区域面積　    　 </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95,846ha</a:t>
            </a:r>
          </a:p>
          <a:p>
            <a:pPr marL="0" marR="0" lvl="0" indent="0" algn="l" defTabSz="457200" rtl="0" eaLnBrk="1" fontAlgn="auto" latinLnBrk="0" hangingPunct="1">
              <a:lnSpc>
                <a:spcPts val="1300"/>
              </a:lnSpc>
              <a:spcBef>
                <a:spcPts val="0"/>
              </a:spcBef>
              <a:spcAft>
                <a:spcPts val="0"/>
              </a:spcAft>
              <a:buClrTx/>
              <a:buSzTx/>
              <a:buFontTx/>
              <a:buNone/>
              <a:tabLst/>
              <a:defRPr/>
            </a:pPr>
            <a:endPar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人口動態</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(R</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２</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.10.</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１</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国調確報</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人　 口                 </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8,837,685</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人</a:t>
            </a:r>
            <a:endPar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世帯数              </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4,135,879</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世帯</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a:t>
            </a: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人口密度                </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4,638</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人</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人口伸率                   </a:t>
            </a:r>
            <a:r>
              <a:rPr kumimoji="1" lang="ja-JP" altLang="en-US" sz="700" dirty="0" smtClean="0">
                <a:solidFill>
                  <a:srgbClr val="002060"/>
                </a:solidFill>
                <a:latin typeface="Meiryo UI" panose="020B0604030504040204" pitchFamily="50" charset="-128"/>
                <a:ea typeface="Meiryo UI" panose="020B0604030504040204" pitchFamily="50" charset="-128"/>
              </a:rPr>
              <a:t>▲</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0.02%</a:t>
            </a:r>
          </a:p>
          <a:p>
            <a:pPr marL="0" marR="0" lvl="0" indent="0" algn="l" defTabSz="457200" rtl="0" eaLnBrk="1" fontAlgn="auto" latinLnBrk="0" hangingPunct="1">
              <a:lnSpc>
                <a:spcPts val="13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高齢化率                      </a:t>
            </a:r>
            <a:r>
              <a:rPr kumimoji="1" lang="en-US" altLang="ja-JP" sz="7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27.6%</a:t>
            </a:r>
            <a:endParaRPr kumimoji="1"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8" name="スライド番号プレースホルダー 1"/>
          <p:cNvSpPr txBox="1">
            <a:spLocks/>
          </p:cNvSpPr>
          <p:nvPr/>
        </p:nvSpPr>
        <p:spPr>
          <a:xfrm>
            <a:off x="6978661" y="646622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 name="正方形/長方形 5"/>
          <p:cNvSpPr/>
          <p:nvPr/>
        </p:nvSpPr>
        <p:spPr>
          <a:xfrm>
            <a:off x="2979012" y="376822"/>
            <a:ext cx="4096247" cy="29773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政令市、中核市、施行時特例市の状況</a:t>
            </a:r>
            <a:r>
              <a:rPr kumimoji="1" lang="ja-JP" altLang="en-US" sz="9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（令和</a:t>
            </a:r>
            <a:r>
              <a:rPr kumimoji="1" lang="en-US" altLang="ja-JP" sz="9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3</a:t>
            </a:r>
            <a:r>
              <a:rPr kumimoji="1" lang="ja-JP" altLang="en-US" sz="9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年</a:t>
            </a:r>
            <a:r>
              <a:rPr kumimoji="1" lang="en-US" altLang="ja-JP" sz="9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11</a:t>
            </a:r>
            <a:r>
              <a:rPr kumimoji="1" lang="ja-JP" altLang="en-US" sz="9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月１日現在）</a:t>
            </a:r>
            <a:endParaRPr kumimoji="1" lang="ja-JP" altLang="en-US" sz="900" b="1" i="0" u="none" strike="noStrike" kern="1200" cap="none" spc="0" normalizeH="0" baseline="0" noProof="0" dirty="0">
              <a:ln>
                <a:noFill/>
              </a:ln>
              <a:solidFill>
                <a:srgbClr val="002060"/>
              </a:solidFill>
              <a:effectLst/>
              <a:uLnTx/>
              <a:uFillTx/>
              <a:latin typeface="Meiryo UI"/>
              <a:ea typeface="Meiryo UI"/>
              <a:cs typeface="+mn-cs"/>
            </a:endParaRPr>
          </a:p>
        </p:txBody>
      </p:sp>
      <p:graphicFrame>
        <p:nvGraphicFramePr>
          <p:cNvPr id="10" name="表 9"/>
          <p:cNvGraphicFramePr>
            <a:graphicFrameLocks noGrp="1"/>
          </p:cNvGraphicFramePr>
          <p:nvPr>
            <p:extLst>
              <p:ext uri="{D42A27DB-BD31-4B8C-83A1-F6EECF244321}">
                <p14:modId xmlns:p14="http://schemas.microsoft.com/office/powerpoint/2010/main" val="982044488"/>
              </p:ext>
            </p:extLst>
          </p:nvPr>
        </p:nvGraphicFramePr>
        <p:xfrm>
          <a:off x="7007236" y="1705542"/>
          <a:ext cx="2088000" cy="4785360"/>
        </p:xfrm>
        <a:graphic>
          <a:graphicData uri="http://schemas.openxmlformats.org/drawingml/2006/table">
            <a:tbl>
              <a:tblPr firstRow="1" bandRow="1">
                <a:tableStyleId>{5940675A-B579-460E-94D1-54222C63F5DA}</a:tableStyleId>
              </a:tblPr>
              <a:tblGrid>
                <a:gridCol w="2088000">
                  <a:extLst>
                    <a:ext uri="{9D8B030D-6E8A-4147-A177-3AD203B41FA5}">
                      <a16:colId xmlns:a16="http://schemas.microsoft.com/office/drawing/2014/main" val="3461700916"/>
                    </a:ext>
                  </a:extLst>
                </a:gridCol>
              </a:tblGrid>
              <a:tr h="2444233">
                <a:tc>
                  <a:txBody>
                    <a:bodyPr/>
                    <a:lstStyle/>
                    <a:p>
                      <a:endParaRPr kumimoji="1" lang="en-US" altLang="ja-JP" sz="1200" dirty="0" smtClean="0"/>
                    </a:p>
                    <a:p>
                      <a:r>
                        <a:rPr kumimoji="1" lang="ja-JP" altLang="en-US" sz="1200" dirty="0" smtClean="0"/>
                        <a:t>パリ最大区の面積（</a:t>
                      </a:r>
                      <a:r>
                        <a:rPr kumimoji="1" lang="en-US" altLang="ja-JP" sz="1200" dirty="0" smtClean="0"/>
                        <a:t>9</a:t>
                      </a:r>
                      <a:r>
                        <a:rPr kumimoji="1" lang="ja-JP" altLang="en-US" sz="1200" dirty="0" smtClean="0"/>
                        <a:t>㎢）と同規模な府内市町村（市街化区域面積で比較）</a:t>
                      </a:r>
                      <a:endParaRPr kumimoji="1" lang="en-US" altLang="ja-JP" sz="1200" dirty="0" smtClean="0"/>
                    </a:p>
                    <a:p>
                      <a:endParaRPr kumimoji="1" lang="en-US" altLang="ja-JP" sz="10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t>　　</a:t>
                      </a:r>
                      <a:r>
                        <a:rPr kumimoji="1" lang="en-US" altLang="ja-JP" sz="1000" dirty="0" smtClean="0"/>
                        <a:t>※</a:t>
                      </a:r>
                      <a:r>
                        <a:rPr kumimoji="1" lang="ja-JP" altLang="en-US" sz="1000" dirty="0" smtClean="0"/>
                        <a:t>（ ）内の数値は府内順位</a:t>
                      </a:r>
                      <a:endParaRPr kumimoji="1" lang="en-US" altLang="ja-JP" sz="1000" dirty="0" smtClean="0"/>
                    </a:p>
                    <a:p>
                      <a:endParaRPr kumimoji="1" lang="en-US" altLang="ja-JP" sz="1200" dirty="0" smtClean="0"/>
                    </a:p>
                    <a:p>
                      <a:r>
                        <a:rPr kumimoji="1" lang="ja-JP" altLang="en-US" sz="1200" dirty="0" smtClean="0"/>
                        <a:t>▶ 大阪市</a:t>
                      </a:r>
                      <a:r>
                        <a:rPr kumimoji="1" lang="ja-JP" altLang="en-US" sz="1200" baseline="0" dirty="0" smtClean="0"/>
                        <a:t>  </a:t>
                      </a:r>
                      <a:r>
                        <a:rPr kumimoji="1" lang="en-US" altLang="ja-JP" sz="1200" dirty="0" smtClean="0"/>
                        <a:t>211.5</a:t>
                      </a:r>
                      <a:r>
                        <a:rPr kumimoji="1" lang="ja-JP" altLang="en-US" sz="1200" dirty="0" smtClean="0"/>
                        <a:t>㎢   </a:t>
                      </a:r>
                      <a:r>
                        <a:rPr kumimoji="1" lang="en-US" altLang="ja-JP" sz="1200" dirty="0" smtClean="0"/>
                        <a:t>(1)</a:t>
                      </a:r>
                    </a:p>
                    <a:p>
                      <a:r>
                        <a:rPr kumimoji="1" lang="ja-JP" altLang="en-US" sz="1200" dirty="0" smtClean="0"/>
                        <a:t>　　</a:t>
                      </a:r>
                      <a:endParaRPr kumimoji="1" lang="en-US" altLang="ja-JP" sz="1200" dirty="0" smtClean="0"/>
                    </a:p>
                    <a:p>
                      <a:r>
                        <a:rPr kumimoji="1" lang="ja-JP" altLang="en-US" sz="1200" dirty="0" smtClean="0"/>
                        <a:t>　</a:t>
                      </a:r>
                      <a:r>
                        <a:rPr kumimoji="1" lang="ja-JP" altLang="en-US" sz="1200" baseline="0" dirty="0" smtClean="0"/>
                        <a:t>   </a:t>
                      </a:r>
                      <a:r>
                        <a:rPr kumimoji="1" lang="ja-JP" altLang="en-US" sz="1200" dirty="0" smtClean="0"/>
                        <a:t>行政区で同規模</a:t>
                      </a:r>
                      <a:endParaRPr kumimoji="1" lang="en-US" altLang="ja-JP" sz="1200" dirty="0" smtClean="0"/>
                    </a:p>
                    <a:p>
                      <a:r>
                        <a:rPr kumimoji="1" lang="ja-JP" altLang="en-US" sz="1200" dirty="0" smtClean="0"/>
                        <a:t>　　　  東住吉区   </a:t>
                      </a:r>
                      <a:r>
                        <a:rPr kumimoji="1" lang="en-US" altLang="ja-JP" sz="1200" dirty="0" smtClean="0"/>
                        <a:t>9.8</a:t>
                      </a:r>
                      <a:r>
                        <a:rPr kumimoji="1" lang="ja-JP" altLang="en-US" sz="1200" dirty="0" smtClean="0"/>
                        <a:t>㎢</a:t>
                      </a:r>
                      <a:endParaRPr kumimoji="1" lang="en-US" altLang="ja-JP" sz="1200" dirty="0" smtClean="0"/>
                    </a:p>
                    <a:p>
                      <a:r>
                        <a:rPr kumimoji="1" lang="ja-JP" altLang="en-US" sz="1200" dirty="0" smtClean="0"/>
                        <a:t>　　    大正区      </a:t>
                      </a:r>
                      <a:r>
                        <a:rPr kumimoji="1" lang="en-US" altLang="ja-JP" sz="1200" dirty="0" smtClean="0"/>
                        <a:t>9.4</a:t>
                      </a:r>
                      <a:r>
                        <a:rPr kumimoji="1" lang="ja-JP" altLang="en-US" sz="1200" dirty="0" smtClean="0"/>
                        <a:t>㎢</a:t>
                      </a:r>
                      <a:endParaRPr kumimoji="1" lang="en-US" altLang="ja-JP" sz="1200" dirty="0" smtClean="0"/>
                    </a:p>
                    <a:p>
                      <a:r>
                        <a:rPr kumimoji="1" lang="ja-JP" altLang="en-US" sz="1200" dirty="0" smtClean="0"/>
                        <a:t>　　    住吉区      </a:t>
                      </a:r>
                      <a:r>
                        <a:rPr kumimoji="1" lang="en-US" altLang="ja-JP" sz="1200" dirty="0" smtClean="0"/>
                        <a:t>9.4</a:t>
                      </a:r>
                      <a:r>
                        <a:rPr kumimoji="1" lang="ja-JP" altLang="en-US" sz="1200" dirty="0" smtClean="0"/>
                        <a:t>㎢</a:t>
                      </a:r>
                      <a:endParaRPr kumimoji="1" lang="en-US" altLang="ja-JP" sz="1200" dirty="0" smtClean="0"/>
                    </a:p>
                    <a:p>
                      <a:r>
                        <a:rPr kumimoji="1" lang="ja-JP" altLang="en-US" sz="1200" dirty="0" smtClean="0"/>
                        <a:t>　　    中央区      </a:t>
                      </a:r>
                      <a:r>
                        <a:rPr kumimoji="1" lang="en-US" altLang="ja-JP" sz="1200" dirty="0" smtClean="0"/>
                        <a:t>8.9</a:t>
                      </a:r>
                      <a:r>
                        <a:rPr kumimoji="1" lang="ja-JP" altLang="en-US" sz="1200" dirty="0" smtClean="0"/>
                        <a:t>㎢</a:t>
                      </a:r>
                      <a:endParaRPr kumimoji="1" lang="en-US" altLang="ja-JP" sz="1200" dirty="0" smtClean="0"/>
                    </a:p>
                    <a:p>
                      <a:pPr algn="ctr"/>
                      <a:endParaRPr kumimoji="1" lang="en-US" altLang="ja-JP" sz="1200" dirty="0" smtClean="0"/>
                    </a:p>
                    <a:p>
                      <a:pPr algn="ctr"/>
                      <a:endParaRPr kumimoji="1" lang="en-US" altLang="ja-JP" sz="1200" dirty="0" smtClean="0"/>
                    </a:p>
                    <a:p>
                      <a:r>
                        <a:rPr kumimoji="1" lang="ja-JP" altLang="en-US" sz="1200" dirty="0" smtClean="0"/>
                        <a:t>▶ 池田市    </a:t>
                      </a:r>
                      <a:r>
                        <a:rPr kumimoji="1" lang="en-US" altLang="ja-JP" sz="1200" dirty="0" smtClean="0"/>
                        <a:t>10.9</a:t>
                      </a:r>
                      <a:r>
                        <a:rPr kumimoji="1" lang="ja-JP" altLang="en-US" sz="1200" dirty="0" smtClean="0"/>
                        <a:t>㎢ </a:t>
                      </a:r>
                      <a:r>
                        <a:rPr kumimoji="1" lang="en-US" altLang="ja-JP" sz="1200" dirty="0" smtClean="0"/>
                        <a:t>(28)</a:t>
                      </a:r>
                    </a:p>
                    <a:p>
                      <a:endParaRPr kumimoji="1" lang="en-US" altLang="ja-JP" sz="1200" dirty="0" smtClean="0"/>
                    </a:p>
                    <a:p>
                      <a:r>
                        <a:rPr kumimoji="1" lang="ja-JP" altLang="en-US" sz="1200" dirty="0" smtClean="0"/>
                        <a:t>▶ 交野市      </a:t>
                      </a:r>
                      <a:r>
                        <a:rPr kumimoji="1" lang="en-US" altLang="ja-JP" sz="1200" dirty="0" smtClean="0"/>
                        <a:t>9.7</a:t>
                      </a:r>
                      <a:r>
                        <a:rPr kumimoji="1" lang="ja-JP" altLang="en-US" sz="1200" dirty="0" smtClean="0"/>
                        <a:t>㎢ </a:t>
                      </a:r>
                      <a:r>
                        <a:rPr kumimoji="1" lang="en-US" altLang="ja-JP" sz="1200" dirty="0" smtClean="0"/>
                        <a:t>(29)</a:t>
                      </a:r>
                    </a:p>
                    <a:p>
                      <a:r>
                        <a:rPr kumimoji="1" lang="ja-JP" altLang="en-US" sz="1200" dirty="0" smtClean="0"/>
                        <a:t>▶ 柏原市      </a:t>
                      </a:r>
                      <a:r>
                        <a:rPr kumimoji="1" lang="en-US" altLang="ja-JP" sz="1200" dirty="0" smtClean="0"/>
                        <a:t>9.3</a:t>
                      </a:r>
                      <a:r>
                        <a:rPr kumimoji="1" lang="ja-JP" altLang="en-US" sz="1200" dirty="0" smtClean="0"/>
                        <a:t>㎢ </a:t>
                      </a:r>
                      <a:r>
                        <a:rPr kumimoji="1" lang="en-US" altLang="ja-JP" sz="1200" dirty="0" smtClean="0"/>
                        <a:t>(30)</a:t>
                      </a:r>
                    </a:p>
                    <a:p>
                      <a:r>
                        <a:rPr kumimoji="1" lang="ja-JP" altLang="en-US" sz="1200" dirty="0" smtClean="0"/>
                        <a:t>▶ 熊取町      </a:t>
                      </a:r>
                      <a:r>
                        <a:rPr kumimoji="1" lang="en-US" altLang="ja-JP" sz="1200" dirty="0" smtClean="0"/>
                        <a:t>9.2</a:t>
                      </a:r>
                      <a:r>
                        <a:rPr kumimoji="1" lang="ja-JP" altLang="en-US" sz="1200" dirty="0" smtClean="0"/>
                        <a:t>㎢ </a:t>
                      </a:r>
                      <a:r>
                        <a:rPr kumimoji="1" lang="en-US" altLang="ja-JP" sz="1200" dirty="0" smtClean="0"/>
                        <a:t>(31)</a:t>
                      </a:r>
                    </a:p>
                    <a:p>
                      <a:endParaRPr kumimoji="1" lang="en-US" altLang="ja-JP" sz="1200" dirty="0" smtClean="0"/>
                    </a:p>
                    <a:p>
                      <a:r>
                        <a:rPr kumimoji="1" lang="ja-JP" altLang="en-US" sz="1200" dirty="0" smtClean="0"/>
                        <a:t>▶ 藤井寺市</a:t>
                      </a:r>
                      <a:r>
                        <a:rPr kumimoji="1" lang="ja-JP" altLang="en-US" sz="1200" baseline="0" dirty="0" smtClean="0"/>
                        <a:t>   </a:t>
                      </a:r>
                      <a:r>
                        <a:rPr kumimoji="1" lang="en-US" altLang="ja-JP" sz="1200" dirty="0" smtClean="0"/>
                        <a:t>7.5</a:t>
                      </a:r>
                      <a:r>
                        <a:rPr kumimoji="1" lang="ja-JP" altLang="en-US" sz="1200" dirty="0" smtClean="0"/>
                        <a:t>㎢ </a:t>
                      </a:r>
                      <a:r>
                        <a:rPr kumimoji="1" lang="en-US" altLang="ja-JP" sz="1200" dirty="0" smtClean="0"/>
                        <a:t>(32)</a:t>
                      </a:r>
                    </a:p>
                    <a:p>
                      <a:pPr algn="ctr"/>
                      <a:endParaRPr kumimoji="1" lang="en-US" altLang="ja-JP" sz="1200" dirty="0" smtClean="0"/>
                    </a:p>
                    <a:p>
                      <a:r>
                        <a:rPr kumimoji="1" lang="ja-JP" altLang="en-US" sz="1200" dirty="0" smtClean="0"/>
                        <a:t>▶ 能勢町   </a:t>
                      </a:r>
                      <a:r>
                        <a:rPr kumimoji="1" lang="ja-JP" altLang="en-US" sz="1200" baseline="0" dirty="0" smtClean="0"/>
                        <a:t>   </a:t>
                      </a:r>
                      <a:r>
                        <a:rPr kumimoji="1" lang="en-US" altLang="ja-JP" sz="1200" dirty="0" smtClean="0"/>
                        <a:t>1.0</a:t>
                      </a:r>
                      <a:r>
                        <a:rPr kumimoji="1" lang="ja-JP" altLang="en-US" sz="1200" dirty="0" smtClean="0"/>
                        <a:t>㎢ </a:t>
                      </a:r>
                      <a:r>
                        <a:rPr kumimoji="1" lang="en-US" altLang="ja-JP" sz="1200" dirty="0" smtClean="0"/>
                        <a:t>(43)</a:t>
                      </a:r>
                    </a:p>
                    <a:p>
                      <a:endParaRPr kumimoji="1" lang="en-US" altLang="ja-JP" sz="1200" dirty="0" smtClean="0">
                        <a:solidFill>
                          <a:srgbClr val="002060"/>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2483730"/>
                  </a:ext>
                </a:extLst>
              </a:tr>
            </a:tbl>
          </a:graphicData>
        </a:graphic>
      </p:graphicFrame>
      <p:sp>
        <p:nvSpPr>
          <p:cNvPr id="12" name="角丸四角形 11"/>
          <p:cNvSpPr/>
          <p:nvPr/>
        </p:nvSpPr>
        <p:spPr>
          <a:xfrm>
            <a:off x="7239497" y="3300272"/>
            <a:ext cx="1656000" cy="1008000"/>
          </a:xfrm>
          <a:prstGeom prst="roundRect">
            <a:avLst>
              <a:gd name="adj" fmla="val 13959"/>
            </a:avLst>
          </a:prstGeom>
          <a:no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角丸四角形 12"/>
          <p:cNvSpPr/>
          <p:nvPr/>
        </p:nvSpPr>
        <p:spPr>
          <a:xfrm>
            <a:off x="7049938" y="4921784"/>
            <a:ext cx="1872000" cy="684000"/>
          </a:xfrm>
          <a:prstGeom prst="round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正方形/長方形 1"/>
          <p:cNvSpPr/>
          <p:nvPr/>
        </p:nvSpPr>
        <p:spPr>
          <a:xfrm>
            <a:off x="6877050" y="1430541"/>
            <a:ext cx="2159011" cy="261610"/>
          </a:xfrm>
          <a:prstGeom prst="rect">
            <a:avLst/>
          </a:prstGeom>
        </p:spPr>
        <p:txBody>
          <a:bodyPr wrap="square">
            <a:spAutoFit/>
          </a:bodyPr>
          <a:lstStyle/>
          <a:p>
            <a:pPr algn="ctr"/>
            <a:r>
              <a:rPr kumimoji="1" lang="ja-JP" altLang="en-US" sz="1050" kern="0" dirty="0" smtClean="0"/>
              <a:t>（参考）パリ</a:t>
            </a:r>
            <a:r>
              <a:rPr kumimoji="1" lang="ja-JP" altLang="en-US" sz="1050" kern="0" dirty="0"/>
              <a:t>最大区との面積比較</a:t>
            </a:r>
            <a:endParaRPr kumimoji="1" lang="ja-JP" altLang="en-US" sz="1050" kern="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9822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336217444"/>
              </p:ext>
            </p:extLst>
          </p:nvPr>
        </p:nvGraphicFramePr>
        <p:xfrm>
          <a:off x="36000" y="446322"/>
          <a:ext cx="8968620" cy="642126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164408231"/>
                    </a:ext>
                  </a:extLst>
                </a:gridCol>
                <a:gridCol w="1999155">
                  <a:extLst>
                    <a:ext uri="{9D8B030D-6E8A-4147-A177-3AD203B41FA5}">
                      <a16:colId xmlns:a16="http://schemas.microsoft.com/office/drawing/2014/main" val="410889248"/>
                    </a:ext>
                  </a:extLst>
                </a:gridCol>
                <a:gridCol w="1999155">
                  <a:extLst>
                    <a:ext uri="{9D8B030D-6E8A-4147-A177-3AD203B41FA5}">
                      <a16:colId xmlns:a16="http://schemas.microsoft.com/office/drawing/2014/main" val="1788653758"/>
                    </a:ext>
                  </a:extLst>
                </a:gridCol>
                <a:gridCol w="1999155">
                  <a:extLst>
                    <a:ext uri="{9D8B030D-6E8A-4147-A177-3AD203B41FA5}">
                      <a16:colId xmlns:a16="http://schemas.microsoft.com/office/drawing/2014/main" val="2811575869"/>
                    </a:ext>
                  </a:extLst>
                </a:gridCol>
                <a:gridCol w="1999155">
                  <a:extLst>
                    <a:ext uri="{9D8B030D-6E8A-4147-A177-3AD203B41FA5}">
                      <a16:colId xmlns:a16="http://schemas.microsoft.com/office/drawing/2014/main" val="2318557540"/>
                    </a:ext>
                  </a:extLst>
                </a:gridCol>
              </a:tblGrid>
              <a:tr h="32400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大阪市域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豊能地域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三島地域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北河内地域</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47022767"/>
                  </a:ext>
                </a:extLst>
              </a:tr>
              <a:tr h="2268000">
                <a:tc>
                  <a:txBody>
                    <a:bodyPr/>
                    <a:lstStyle/>
                    <a:p>
                      <a:r>
                        <a:rPr kumimoji="1" lang="ja-JP" altLang="en-US" sz="1200" b="1" dirty="0" smtClean="0">
                          <a:latin typeface="Meiryo UI" panose="020B0604030504040204" pitchFamily="50" charset="-128"/>
                          <a:ea typeface="Meiryo UI" panose="020B0604030504040204" pitchFamily="50" charset="-128"/>
                        </a:rPr>
                        <a:t>構成</a:t>
                      </a:r>
                      <a:endParaRPr kumimoji="1" lang="en-US" altLang="ja-JP" sz="1200" b="1" dirty="0" smtClean="0">
                        <a:latin typeface="Meiryo UI" panose="020B0604030504040204" pitchFamily="50" charset="-128"/>
                        <a:ea typeface="Meiryo UI" panose="020B0604030504040204" pitchFamily="50" charset="-128"/>
                      </a:endParaRPr>
                    </a:p>
                    <a:p>
                      <a:endParaRPr kumimoji="1" lang="en-US" altLang="ja-JP" sz="1200" b="0" dirty="0" smtClean="0">
                        <a:latin typeface="Meiryo UI" panose="020B0604030504040204" pitchFamily="50" charset="-128"/>
                        <a:ea typeface="Meiryo UI" panose="020B0604030504040204" pitchFamily="50" charset="-128"/>
                      </a:endParaRPr>
                    </a:p>
                    <a:p>
                      <a:r>
                        <a:rPr kumimoji="1" lang="ja-JP" altLang="en-US" sz="1200" b="0" dirty="0" smtClean="0">
                          <a:latin typeface="Meiryo UI" panose="020B0604030504040204" pitchFamily="50" charset="-128"/>
                          <a:ea typeface="Meiryo UI" panose="020B0604030504040204" pitchFamily="50" charset="-128"/>
                        </a:rPr>
                        <a:t>●政令市</a:t>
                      </a:r>
                      <a:endParaRPr kumimoji="1" lang="en-US" altLang="ja-JP" sz="1200" b="0" dirty="0" smtClean="0">
                        <a:latin typeface="Meiryo UI" panose="020B0604030504040204" pitchFamily="50" charset="-128"/>
                        <a:ea typeface="Meiryo UI" panose="020B0604030504040204" pitchFamily="50" charset="-128"/>
                      </a:endParaRPr>
                    </a:p>
                    <a:p>
                      <a:r>
                        <a:rPr kumimoji="1" lang="ja-JP" altLang="en-US" sz="1200" b="0" dirty="0" smtClean="0">
                          <a:latin typeface="Meiryo UI" panose="020B0604030504040204" pitchFamily="50" charset="-128"/>
                          <a:ea typeface="Meiryo UI" panose="020B0604030504040204" pitchFamily="50" charset="-128"/>
                        </a:rPr>
                        <a:t>★中核市</a:t>
                      </a:r>
                      <a:endParaRPr kumimoji="1" lang="en-US" altLang="ja-JP" sz="1200" b="0" dirty="0" smtClean="0">
                        <a:latin typeface="Meiryo UI" panose="020B0604030504040204" pitchFamily="50" charset="-128"/>
                        <a:ea typeface="Meiryo UI" panose="020B0604030504040204" pitchFamily="50" charset="-128"/>
                      </a:endParaRPr>
                    </a:p>
                    <a:p>
                      <a:r>
                        <a:rPr kumimoji="1" lang="ja-JP" altLang="en-US" sz="1200" b="0" dirty="0" smtClean="0">
                          <a:latin typeface="Meiryo UI" panose="020B0604030504040204" pitchFamily="50" charset="-128"/>
                          <a:ea typeface="Meiryo UI" panose="020B0604030504040204" pitchFamily="50" charset="-128"/>
                        </a:rPr>
                        <a:t>☆施行時</a:t>
                      </a:r>
                      <a:endParaRPr kumimoji="1" lang="en-US" altLang="ja-JP" sz="1200" b="0" dirty="0" smtClean="0">
                        <a:latin typeface="Meiryo UI" panose="020B0604030504040204" pitchFamily="50" charset="-128"/>
                        <a:ea typeface="Meiryo UI" panose="020B0604030504040204" pitchFamily="50" charset="-128"/>
                      </a:endParaRPr>
                    </a:p>
                    <a:p>
                      <a:r>
                        <a:rPr kumimoji="1" lang="ja-JP" altLang="en-US" sz="1200" b="0" dirty="0" smtClean="0">
                          <a:latin typeface="Meiryo UI" panose="020B0604030504040204" pitchFamily="50" charset="-128"/>
                          <a:ea typeface="Meiryo UI" panose="020B0604030504040204" pitchFamily="50" charset="-128"/>
                        </a:rPr>
                        <a:t>　特例市</a:t>
                      </a:r>
                      <a:endParaRPr kumimoji="1" lang="ja-JP" altLang="en-US" sz="1200" b="0" dirty="0">
                        <a:latin typeface="Meiryo UI" panose="020B0604030504040204" pitchFamily="50" charset="-128"/>
                        <a:ea typeface="Meiryo UI" panose="020B0604030504040204" pitchFamily="50" charset="-128"/>
                      </a:endParaRPr>
                    </a:p>
                  </a:txBody>
                  <a:tcPr/>
                </a:tc>
                <a:tc>
                  <a:txBody>
                    <a:bodyPr/>
                    <a:lstStyle/>
                    <a:p>
                      <a:pPr algn="l"/>
                      <a:r>
                        <a:rPr kumimoji="1" lang="ja-JP" altLang="en-US" sz="1200" dirty="0" smtClean="0">
                          <a:latin typeface="Meiryo UI" panose="020B0604030504040204" pitchFamily="50" charset="-128"/>
                          <a:ea typeface="Meiryo UI" panose="020B0604030504040204" pitchFamily="50" charset="-128"/>
                        </a:rPr>
                        <a:t>●大阪市</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200" dirty="0" smtClean="0">
                          <a:latin typeface="Meiryo UI" panose="020B0604030504040204" pitchFamily="50" charset="-128"/>
                          <a:ea typeface="Meiryo UI" panose="020B0604030504040204" pitchFamily="50" charset="-128"/>
                        </a:rPr>
                        <a:t>★豊中市、池田市、箕面市、豊能町、能勢町</a:t>
                      </a:r>
                      <a:endParaRPr kumimoji="1" lang="en-US" altLang="ja-JP" sz="1200" dirty="0" smtClean="0">
                        <a:latin typeface="Meiryo UI" panose="020B0604030504040204" pitchFamily="50" charset="-128"/>
                        <a:ea typeface="Meiryo UI" panose="020B0604030504040204" pitchFamily="50" charset="-128"/>
                      </a:endParaRPr>
                    </a:p>
                    <a:p>
                      <a:pPr algn="l"/>
                      <a:endParaRPr kumimoji="1" lang="en-US" altLang="ja-JP" sz="1200" dirty="0" smtClean="0">
                        <a:latin typeface="Meiryo UI" panose="020B0604030504040204" pitchFamily="50" charset="-128"/>
                        <a:ea typeface="Meiryo UI" panose="020B0604030504040204" pitchFamily="50" charset="-128"/>
                      </a:endParaRPr>
                    </a:p>
                    <a:p>
                      <a:pPr algn="l"/>
                      <a:endParaRPr kumimoji="1" lang="en-US" altLang="ja-JP" sz="1200" dirty="0" smtClean="0">
                        <a:latin typeface="Meiryo UI" panose="020B0604030504040204" pitchFamily="50" charset="-128"/>
                        <a:ea typeface="Meiryo UI" panose="020B0604030504040204" pitchFamily="50" charset="-128"/>
                      </a:endParaRPr>
                    </a:p>
                    <a:p>
                      <a:pPr algn="l"/>
                      <a:endParaRPr kumimoji="1" lang="en-US" altLang="ja-JP" sz="1200" dirty="0" smtClean="0">
                        <a:latin typeface="Meiryo UI" panose="020B0604030504040204" pitchFamily="50" charset="-128"/>
                        <a:ea typeface="Meiryo UI" panose="020B0604030504040204" pitchFamily="50" charset="-128"/>
                      </a:endParaRPr>
                    </a:p>
                    <a:p>
                      <a:pPr algn="l"/>
                      <a:endParaRPr kumimoji="1" lang="en-US" altLang="ja-JP" sz="1200" dirty="0" smtClean="0">
                        <a:latin typeface="Meiryo UI" panose="020B0604030504040204" pitchFamily="50" charset="-128"/>
                        <a:ea typeface="Meiryo UI" panose="020B0604030504040204" pitchFamily="50" charset="-128"/>
                      </a:endParaRPr>
                    </a:p>
                    <a:p>
                      <a:pPr algn="l"/>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200" dirty="0" smtClean="0">
                          <a:latin typeface="Meiryo UI" panose="020B0604030504040204" pitchFamily="50" charset="-128"/>
                          <a:ea typeface="Meiryo UI" panose="020B0604030504040204" pitchFamily="50" charset="-128"/>
                        </a:rPr>
                        <a:t>★吹田市、★高槻市、☆茨木市、摂津市、島本町</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200" dirty="0" smtClean="0">
                          <a:latin typeface="Meiryo UI" panose="020B0604030504040204" pitchFamily="50" charset="-128"/>
                          <a:ea typeface="Meiryo UI" panose="020B0604030504040204" pitchFamily="50" charset="-128"/>
                        </a:rPr>
                        <a:t>守口市、★枚方市、★寝屋川市、大東市、門真市、四條畷</a:t>
                      </a:r>
                      <a:r>
                        <a:rPr kumimoji="1" lang="ja-JP" altLang="en-US" sz="1200" dirty="0" smtClean="0">
                          <a:latin typeface="Meiryo UI" panose="020B0604030504040204" pitchFamily="50" charset="-128"/>
                          <a:ea typeface="Meiryo UI" panose="020B0604030504040204" pitchFamily="50" charset="-128"/>
                        </a:rPr>
                        <a:t>市、交野市</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2737597"/>
                  </a:ext>
                </a:extLst>
              </a:tr>
              <a:tr h="288000">
                <a:tc>
                  <a:txBody>
                    <a:bodyPr/>
                    <a:lstStyle/>
                    <a:p>
                      <a:r>
                        <a:rPr kumimoji="1" lang="ja-JP" altLang="en-US" sz="1200" b="1" dirty="0" smtClean="0">
                          <a:latin typeface="Meiryo UI" panose="020B0604030504040204" pitchFamily="50" charset="-128"/>
                          <a:ea typeface="Meiryo UI" panose="020B0604030504040204" pitchFamily="50" charset="-128"/>
                        </a:rPr>
                        <a:t>面積</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225.21k</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239.52k</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249.55k</a:t>
                      </a:r>
                      <a:r>
                        <a:rPr kumimoji="1" lang="ja-JP" altLang="en-US"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177.34k</a:t>
                      </a:r>
                      <a:r>
                        <a:rPr kumimoji="1" lang="ja-JP" altLang="en-US"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29686945"/>
                  </a:ext>
                </a:extLst>
              </a:tr>
              <a:tr h="288000">
                <a:tc>
                  <a:txBody>
                    <a:bodyPr/>
                    <a:lstStyle/>
                    <a:p>
                      <a:r>
                        <a:rPr kumimoji="1" lang="ja-JP" altLang="en-US" sz="1200" b="1" dirty="0" smtClean="0">
                          <a:latin typeface="Meiryo UI" panose="020B0604030504040204" pitchFamily="50" charset="-128"/>
                          <a:ea typeface="Meiryo UI" panose="020B0604030504040204" pitchFamily="50" charset="-128"/>
                        </a:rPr>
                        <a:t>人口</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2,752,412</a:t>
                      </a:r>
                      <a:r>
                        <a:rPr kumimoji="1" lang="ja-JP" altLang="en-US" sz="1050" dirty="0" smtClean="0">
                          <a:latin typeface="Meiryo UI" panose="020B0604030504040204" pitchFamily="50" charset="-128"/>
                          <a:ea typeface="Meiryo UI" panose="020B0604030504040204" pitchFamily="50" charset="-128"/>
                        </a:rPr>
                        <a:t>人</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670,777</a:t>
                      </a:r>
                      <a:r>
                        <a:rPr kumimoji="1" lang="ja-JP" altLang="en-US" sz="1050" dirty="0" smtClean="0">
                          <a:latin typeface="Meiryo UI" panose="020B0604030504040204" pitchFamily="50" charset="-128"/>
                          <a:ea typeface="Meiryo UI" panose="020B0604030504040204" pitchFamily="50" charset="-128"/>
                        </a:rPr>
                        <a:t>人</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1,144,378</a:t>
                      </a:r>
                      <a:r>
                        <a:rPr kumimoji="1" lang="ja-JP" altLang="en-US" sz="1050" dirty="0" smtClean="0">
                          <a:latin typeface="Meiryo UI" panose="020B0604030504040204" pitchFamily="50" charset="-128"/>
                          <a:ea typeface="Meiryo UI" panose="020B0604030504040204" pitchFamily="50" charset="-128"/>
                        </a:rPr>
                        <a:t>人</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1,139,459</a:t>
                      </a:r>
                      <a:r>
                        <a:rPr kumimoji="1" lang="ja-JP" altLang="en-US" sz="1050" dirty="0" smtClean="0">
                          <a:latin typeface="Meiryo UI" panose="020B0604030504040204" pitchFamily="50" charset="-128"/>
                          <a:ea typeface="Meiryo UI" panose="020B0604030504040204" pitchFamily="50" charset="-128"/>
                        </a:rPr>
                        <a:t>人</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62186330"/>
                  </a:ext>
                </a:extLst>
              </a:tr>
              <a:tr h="792000">
                <a:tc>
                  <a:txBody>
                    <a:bodyPr/>
                    <a:lstStyle/>
                    <a:p>
                      <a:r>
                        <a:rPr kumimoji="1" lang="ja-JP" altLang="en-US" sz="1200" b="1" dirty="0" smtClean="0">
                          <a:latin typeface="Meiryo UI" panose="020B0604030504040204" pitchFamily="50" charset="-128"/>
                          <a:ea typeface="Meiryo UI" panose="020B0604030504040204" pitchFamily="50" charset="-128"/>
                        </a:rPr>
                        <a:t>人口の推移</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2015</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2,691,185</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2020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2,752,412</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2030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2,618,759</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2040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2,488,747</a:t>
                      </a:r>
                      <a:r>
                        <a:rPr kumimoji="1" lang="ja-JP" altLang="en-US" sz="1050" dirty="0" smtClean="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2015</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662,149</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2020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670,777</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2030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649,813</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2040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622,222</a:t>
                      </a:r>
                      <a:r>
                        <a:rPr kumimoji="1" lang="ja-JP" altLang="en-US" sz="1050" dirty="0" smtClean="0">
                          <a:latin typeface="Meiryo UI" panose="020B0604030504040204" pitchFamily="50" charset="-128"/>
                          <a:ea typeface="Meiryo UI" panose="020B0604030504040204" pitchFamily="50" charset="-128"/>
                        </a:rPr>
                        <a:t>人</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2015</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1,121,320</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2020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1,144,378</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2030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1,094,969</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2040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1,037,841</a:t>
                      </a:r>
                      <a:r>
                        <a:rPr kumimoji="1" lang="ja-JP" altLang="en-US" sz="1050" dirty="0" smtClean="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2015</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1,164,015</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smtClean="0">
                          <a:latin typeface="Meiryo UI" panose="020B0604030504040204" pitchFamily="50" charset="-128"/>
                          <a:ea typeface="Meiryo UI" panose="020B0604030504040204" pitchFamily="50" charset="-128"/>
                        </a:rPr>
                        <a:t>2020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1,139,459</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2030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1,018,761</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2040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894,424</a:t>
                      </a:r>
                      <a:r>
                        <a:rPr kumimoji="1" lang="ja-JP" altLang="en-US" sz="1050" dirty="0" smtClean="0">
                          <a:latin typeface="Meiryo UI" panose="020B0604030504040204" pitchFamily="50" charset="-128"/>
                          <a:ea typeface="Meiryo UI" panose="020B0604030504040204" pitchFamily="50" charset="-128"/>
                        </a:rPr>
                        <a:t>人</a:t>
                      </a:r>
                    </a:p>
                  </a:txBody>
                  <a:tcPr/>
                </a:tc>
                <a:extLst>
                  <a:ext uri="{0D108BD9-81ED-4DB2-BD59-A6C34878D82A}">
                    <a16:rowId xmlns:a16="http://schemas.microsoft.com/office/drawing/2014/main" val="3971991542"/>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土地の</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利用状況</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農地　　　 　</a:t>
                      </a:r>
                      <a:r>
                        <a:rPr kumimoji="1" lang="en-US" altLang="ja-JP" sz="1050" dirty="0" smtClean="0">
                          <a:latin typeface="Meiryo UI" panose="020B0604030504040204" pitchFamily="50" charset="-128"/>
                          <a:ea typeface="Meiryo UI" panose="020B0604030504040204" pitchFamily="50" charset="-128"/>
                        </a:rPr>
                        <a:t>0.4</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住宅地　　</a:t>
                      </a:r>
                      <a:r>
                        <a:rPr kumimoji="1" lang="en-US" altLang="ja-JP" sz="1050" dirty="0" smtClean="0">
                          <a:latin typeface="Meiryo UI" panose="020B0604030504040204" pitchFamily="50" charset="-128"/>
                          <a:ea typeface="Meiryo UI" panose="020B0604030504040204" pitchFamily="50" charset="-128"/>
                        </a:rPr>
                        <a:t>27.6</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工業用地 　</a:t>
                      </a:r>
                      <a:r>
                        <a:rPr kumimoji="1" lang="en-US" altLang="ja-JP" sz="1050" dirty="0" smtClean="0">
                          <a:latin typeface="Meiryo UI" panose="020B0604030504040204" pitchFamily="50" charset="-128"/>
                          <a:ea typeface="Meiryo UI" panose="020B0604030504040204" pitchFamily="50" charset="-128"/>
                        </a:rPr>
                        <a:t>3.9</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その他      </a:t>
                      </a:r>
                      <a:r>
                        <a:rPr kumimoji="1" lang="en-US" altLang="ja-JP" sz="1050" dirty="0" smtClean="0">
                          <a:latin typeface="Meiryo UI" panose="020B0604030504040204" pitchFamily="50" charset="-128"/>
                          <a:ea typeface="Meiryo UI" panose="020B0604030504040204" pitchFamily="50" charset="-128"/>
                        </a:rPr>
                        <a:t>68.1</a:t>
                      </a:r>
                      <a:r>
                        <a:rPr kumimoji="1" lang="ja-JP" altLang="en-US" sz="1050" dirty="0" smtClean="0">
                          <a:latin typeface="Meiryo UI" panose="020B0604030504040204" pitchFamily="50" charset="-128"/>
                          <a:ea typeface="Meiryo UI" panose="020B0604030504040204" pitchFamily="50" charset="-128"/>
                        </a:rPr>
                        <a:t>％</a:t>
                      </a: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農地　　　 　</a:t>
                      </a:r>
                      <a:r>
                        <a:rPr kumimoji="1" lang="en-US" altLang="ja-JP" sz="1050" dirty="0" smtClean="0">
                          <a:latin typeface="Meiryo UI" panose="020B0604030504040204" pitchFamily="50" charset="-128"/>
                          <a:ea typeface="Meiryo UI" panose="020B0604030504040204" pitchFamily="50" charset="-128"/>
                        </a:rPr>
                        <a:t>7.1</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住宅地　　</a:t>
                      </a:r>
                      <a:r>
                        <a:rPr kumimoji="1" lang="en-US" altLang="ja-JP" sz="1050" dirty="0" smtClean="0">
                          <a:latin typeface="Meiryo UI" panose="020B0604030504040204" pitchFamily="50" charset="-128"/>
                          <a:ea typeface="Meiryo UI" panose="020B0604030504040204" pitchFamily="50" charset="-128"/>
                        </a:rPr>
                        <a:t>12.8</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工業用地 　</a:t>
                      </a:r>
                      <a:r>
                        <a:rPr kumimoji="1" lang="en-US" altLang="ja-JP" sz="1050" dirty="0" smtClean="0">
                          <a:latin typeface="Meiryo UI" panose="020B0604030504040204" pitchFamily="50" charset="-128"/>
                          <a:ea typeface="Meiryo UI" panose="020B0604030504040204" pitchFamily="50" charset="-128"/>
                        </a:rPr>
                        <a:t>0.7</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その他      </a:t>
                      </a:r>
                      <a:r>
                        <a:rPr kumimoji="1" lang="en-US" altLang="ja-JP" sz="1050" dirty="0" smtClean="0">
                          <a:latin typeface="Meiryo UI" panose="020B0604030504040204" pitchFamily="50" charset="-128"/>
                          <a:ea typeface="Meiryo UI" panose="020B0604030504040204" pitchFamily="50" charset="-128"/>
                        </a:rPr>
                        <a:t>79.4</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森林等</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農地　　　 　</a:t>
                      </a:r>
                      <a:r>
                        <a:rPr kumimoji="1" lang="en-US" altLang="ja-JP" sz="1050" dirty="0" smtClean="0">
                          <a:latin typeface="Meiryo UI" panose="020B0604030504040204" pitchFamily="50" charset="-128"/>
                          <a:ea typeface="Meiryo UI" panose="020B0604030504040204" pitchFamily="50" charset="-128"/>
                        </a:rPr>
                        <a:t>5.3</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住宅地　　</a:t>
                      </a:r>
                      <a:r>
                        <a:rPr kumimoji="1" lang="en-US" altLang="ja-JP" sz="1050" dirty="0" smtClean="0">
                          <a:latin typeface="Meiryo UI" panose="020B0604030504040204" pitchFamily="50" charset="-128"/>
                          <a:ea typeface="Meiryo UI" panose="020B0604030504040204" pitchFamily="50" charset="-128"/>
                        </a:rPr>
                        <a:t>18.1</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工業用地 　</a:t>
                      </a:r>
                      <a:r>
                        <a:rPr kumimoji="1" lang="en-US" altLang="ja-JP" sz="1050" dirty="0" smtClean="0">
                          <a:latin typeface="Meiryo UI" panose="020B0604030504040204" pitchFamily="50" charset="-128"/>
                          <a:ea typeface="Meiryo UI" panose="020B0604030504040204" pitchFamily="50" charset="-128"/>
                        </a:rPr>
                        <a:t>1.7</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その他      </a:t>
                      </a:r>
                      <a:r>
                        <a:rPr kumimoji="1" lang="en-US" altLang="ja-JP" sz="1050" dirty="0" smtClean="0">
                          <a:latin typeface="Meiryo UI" panose="020B0604030504040204" pitchFamily="50" charset="-128"/>
                          <a:ea typeface="Meiryo UI" panose="020B0604030504040204" pitchFamily="50" charset="-128"/>
                        </a:rPr>
                        <a:t>74.9</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森林等</a:t>
                      </a: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農地　　　 　</a:t>
                      </a:r>
                      <a:r>
                        <a:rPr kumimoji="1" lang="en-US" altLang="ja-JP" sz="1050" dirty="0" smtClean="0">
                          <a:latin typeface="Meiryo UI" panose="020B0604030504040204" pitchFamily="50" charset="-128"/>
                          <a:ea typeface="Meiryo UI" panose="020B0604030504040204" pitchFamily="50" charset="-128"/>
                        </a:rPr>
                        <a:t>6.3</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住宅地　　</a:t>
                      </a:r>
                      <a:r>
                        <a:rPr kumimoji="1" lang="en-US" altLang="ja-JP" sz="1050" dirty="0" smtClean="0">
                          <a:latin typeface="Meiryo UI" panose="020B0604030504040204" pitchFamily="50" charset="-128"/>
                          <a:ea typeface="Meiryo UI" panose="020B0604030504040204" pitchFamily="50" charset="-128"/>
                        </a:rPr>
                        <a:t>26.9</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工業用地 　</a:t>
                      </a:r>
                      <a:r>
                        <a:rPr kumimoji="1" lang="en-US" altLang="ja-JP" sz="1050" dirty="0" smtClean="0">
                          <a:latin typeface="Meiryo UI" panose="020B0604030504040204" pitchFamily="50" charset="-128"/>
                          <a:ea typeface="Meiryo UI" panose="020B0604030504040204" pitchFamily="50" charset="-128"/>
                        </a:rPr>
                        <a:t>2.7</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その他      </a:t>
                      </a:r>
                      <a:r>
                        <a:rPr kumimoji="1" lang="en-US" altLang="ja-JP" sz="1050" dirty="0" smtClean="0">
                          <a:latin typeface="Meiryo UI" panose="020B0604030504040204" pitchFamily="50" charset="-128"/>
                          <a:ea typeface="Meiryo UI" panose="020B0604030504040204" pitchFamily="50" charset="-128"/>
                        </a:rPr>
                        <a:t>64.1</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森林等</a:t>
                      </a:r>
                    </a:p>
                  </a:txBody>
                  <a:tcPr/>
                </a:tc>
                <a:extLst>
                  <a:ext uri="{0D108BD9-81ED-4DB2-BD59-A6C34878D82A}">
                    <a16:rowId xmlns:a16="http://schemas.microsoft.com/office/drawing/2014/main" val="4231040902"/>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産業構造</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第一次産業　  </a:t>
                      </a:r>
                      <a:r>
                        <a:rPr kumimoji="1" lang="en-US" altLang="ja-JP" sz="1050" dirty="0" smtClean="0">
                          <a:latin typeface="Meiryo UI" panose="020B0604030504040204" pitchFamily="50" charset="-128"/>
                          <a:ea typeface="Meiryo UI" panose="020B0604030504040204" pitchFamily="50" charset="-128"/>
                        </a:rPr>
                        <a:t>0.1%</a:t>
                      </a:r>
                    </a:p>
                    <a:p>
                      <a:pPr algn="l"/>
                      <a:r>
                        <a:rPr kumimoji="1" lang="ja-JP" altLang="en-US" sz="1050" dirty="0" smtClean="0">
                          <a:latin typeface="Meiryo UI" panose="020B0604030504040204" pitchFamily="50" charset="-128"/>
                          <a:ea typeface="Meiryo UI" panose="020B0604030504040204" pitchFamily="50" charset="-128"/>
                        </a:rPr>
                        <a:t>第二次産業　</a:t>
                      </a:r>
                      <a:r>
                        <a:rPr kumimoji="1" lang="en-US" altLang="ja-JP" sz="1050" dirty="0" smtClean="0">
                          <a:latin typeface="Meiryo UI" panose="020B0604030504040204" pitchFamily="50" charset="-128"/>
                          <a:ea typeface="Meiryo UI" panose="020B0604030504040204" pitchFamily="50" charset="-128"/>
                        </a:rPr>
                        <a:t>19.7</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第三次産業　</a:t>
                      </a:r>
                      <a:r>
                        <a:rPr kumimoji="1" lang="en-US" altLang="ja-JP" sz="1050" dirty="0" smtClean="0">
                          <a:latin typeface="Meiryo UI" panose="020B0604030504040204" pitchFamily="50" charset="-128"/>
                          <a:ea typeface="Meiryo UI" panose="020B0604030504040204" pitchFamily="50" charset="-128"/>
                        </a:rPr>
                        <a:t>67.1</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第一次産業　  </a:t>
                      </a:r>
                      <a:r>
                        <a:rPr kumimoji="1" lang="en-US" altLang="ja-JP" sz="1050" dirty="0" smtClean="0">
                          <a:latin typeface="Meiryo UI" panose="020B0604030504040204" pitchFamily="50" charset="-128"/>
                          <a:ea typeface="Meiryo UI" panose="020B0604030504040204" pitchFamily="50" charset="-128"/>
                        </a:rPr>
                        <a:t>0.7%</a:t>
                      </a:r>
                    </a:p>
                    <a:p>
                      <a:pPr algn="l"/>
                      <a:r>
                        <a:rPr kumimoji="1" lang="ja-JP" altLang="en-US" sz="1050" dirty="0" smtClean="0">
                          <a:latin typeface="Meiryo UI" panose="020B0604030504040204" pitchFamily="50" charset="-128"/>
                          <a:ea typeface="Meiryo UI" panose="020B0604030504040204" pitchFamily="50" charset="-128"/>
                        </a:rPr>
                        <a:t>第二次産業　</a:t>
                      </a:r>
                      <a:r>
                        <a:rPr kumimoji="1" lang="en-US" altLang="ja-JP" sz="1050" dirty="0" smtClean="0">
                          <a:latin typeface="Meiryo UI" panose="020B0604030504040204" pitchFamily="50" charset="-128"/>
                          <a:ea typeface="Meiryo UI" panose="020B0604030504040204" pitchFamily="50" charset="-128"/>
                        </a:rPr>
                        <a:t>18.9</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第三次産業　</a:t>
                      </a:r>
                      <a:r>
                        <a:rPr kumimoji="1" lang="en-US" altLang="ja-JP" sz="1050" dirty="0" smtClean="0">
                          <a:latin typeface="Meiryo UI" panose="020B0604030504040204" pitchFamily="50" charset="-128"/>
                          <a:ea typeface="Meiryo UI" panose="020B0604030504040204" pitchFamily="50" charset="-128"/>
                        </a:rPr>
                        <a:t>74.0</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第一次産業　  </a:t>
                      </a:r>
                      <a:r>
                        <a:rPr kumimoji="1" lang="en-US" altLang="ja-JP" sz="1050" dirty="0" smtClean="0">
                          <a:latin typeface="Meiryo UI" panose="020B0604030504040204" pitchFamily="50" charset="-128"/>
                          <a:ea typeface="Meiryo UI" panose="020B0604030504040204" pitchFamily="50" charset="-128"/>
                        </a:rPr>
                        <a:t>0.4%</a:t>
                      </a:r>
                    </a:p>
                    <a:p>
                      <a:pPr algn="l"/>
                      <a:r>
                        <a:rPr kumimoji="1" lang="ja-JP" altLang="en-US" sz="1050" dirty="0" smtClean="0">
                          <a:latin typeface="Meiryo UI" panose="020B0604030504040204" pitchFamily="50" charset="-128"/>
                          <a:ea typeface="Meiryo UI" panose="020B0604030504040204" pitchFamily="50" charset="-128"/>
                        </a:rPr>
                        <a:t>第二次産業　</a:t>
                      </a:r>
                      <a:r>
                        <a:rPr kumimoji="1" lang="en-US" altLang="ja-JP" sz="1050" dirty="0" smtClean="0">
                          <a:latin typeface="Meiryo UI" panose="020B0604030504040204" pitchFamily="50" charset="-128"/>
                          <a:ea typeface="Meiryo UI" panose="020B0604030504040204" pitchFamily="50" charset="-128"/>
                        </a:rPr>
                        <a:t>21.1</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第三次産業　</a:t>
                      </a:r>
                      <a:r>
                        <a:rPr kumimoji="1" lang="en-US" altLang="ja-JP" sz="1050" dirty="0" smtClean="0">
                          <a:latin typeface="Meiryo UI" panose="020B0604030504040204" pitchFamily="50" charset="-128"/>
                          <a:ea typeface="Meiryo UI" panose="020B0604030504040204" pitchFamily="50" charset="-128"/>
                        </a:rPr>
                        <a:t>72.0</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第一次産業　  </a:t>
                      </a:r>
                      <a:r>
                        <a:rPr kumimoji="1" lang="en-US" altLang="ja-JP" sz="1050" dirty="0" smtClean="0">
                          <a:latin typeface="Meiryo UI" panose="020B0604030504040204" pitchFamily="50" charset="-128"/>
                          <a:ea typeface="Meiryo UI" panose="020B0604030504040204" pitchFamily="50" charset="-128"/>
                        </a:rPr>
                        <a:t>0.4%</a:t>
                      </a:r>
                    </a:p>
                    <a:p>
                      <a:pPr algn="l"/>
                      <a:r>
                        <a:rPr kumimoji="1" lang="ja-JP" altLang="en-US" sz="1050" dirty="0" smtClean="0">
                          <a:latin typeface="Meiryo UI" panose="020B0604030504040204" pitchFamily="50" charset="-128"/>
                          <a:ea typeface="Meiryo UI" panose="020B0604030504040204" pitchFamily="50" charset="-128"/>
                        </a:rPr>
                        <a:t>第二次産業　</a:t>
                      </a:r>
                      <a:r>
                        <a:rPr kumimoji="1" lang="en-US" altLang="ja-JP" sz="1050" dirty="0" smtClean="0">
                          <a:latin typeface="Meiryo UI" panose="020B0604030504040204" pitchFamily="50" charset="-128"/>
                          <a:ea typeface="Meiryo UI" panose="020B0604030504040204" pitchFamily="50" charset="-128"/>
                        </a:rPr>
                        <a:t>24.6</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第三次産業　</a:t>
                      </a:r>
                      <a:r>
                        <a:rPr kumimoji="1" lang="en-US" altLang="ja-JP" sz="1050" dirty="0" smtClean="0">
                          <a:latin typeface="Meiryo UI" panose="020B0604030504040204" pitchFamily="50" charset="-128"/>
                          <a:ea typeface="Meiryo UI" panose="020B0604030504040204" pitchFamily="50" charset="-128"/>
                        </a:rPr>
                        <a:t>67.2</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32060835"/>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大学</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大阪公立大学、大阪経済大学、大阪工業大学、大阪成蹊大学、大阪女学院大学、大阪総合保育大学、大阪保健医療大学、常磐会学園大学、森ノ宮医療大学、宝塚大学、相愛大学、大阪信愛学院大学</a:t>
                      </a:r>
                      <a:endParaRPr kumimoji="1" lang="ja-JP" altLang="en-US" sz="1050" dirty="0" smtClean="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大阪大学、大阪青山大学、大阪音楽大学</a:t>
                      </a:r>
                      <a:endParaRPr kumimoji="1" lang="ja-JP" altLang="en-US" sz="1050" dirty="0">
                        <a:latin typeface="Meiryo UI" panose="020B0604030504040204" pitchFamily="50" charset="-128"/>
                        <a:ea typeface="Meiryo UI" panose="020B0604030504040204" pitchFamily="50" charset="-128"/>
                      </a:endParaRPr>
                    </a:p>
                  </a:txBody>
                  <a:tcPr>
                    <a:lnR w="12700" cap="flat" cmpd="sng" algn="ctr">
                      <a:solidFill>
                        <a:schemeClr val="bg1"/>
                      </a:solidFill>
                      <a:prstDash val="solid"/>
                      <a:round/>
                      <a:headEnd type="none" w="med" len="med"/>
                      <a:tailEnd type="none" w="med" len="med"/>
                    </a:lnR>
                  </a:tcPr>
                </a:tc>
                <a:tc>
                  <a:txBody>
                    <a:bodyPr/>
                    <a:lstStyle/>
                    <a:p>
                      <a:pPr algn="l"/>
                      <a:r>
                        <a:rPr kumimoji="1" lang="zh-CN" altLang="en-US" sz="1000" dirty="0" smtClean="0">
                          <a:latin typeface="Meiryo UI" panose="020B0604030504040204" pitchFamily="50" charset="-128"/>
                          <a:ea typeface="Meiryo UI" panose="020B0604030504040204" pitchFamily="50" charset="-128"/>
                        </a:rPr>
                        <a:t>大阪大学、関西大学、大阪学院大学、大和大学、千里金蘭大学、大阪人間科学大学、大阪医科薬科大学、立命館大学、追手門学院大学、藍野大学、大阪行岡医療大学、梅花女子大学</a:t>
                      </a:r>
                    </a:p>
                  </a:txBody>
                  <a:tcPr>
                    <a:lnL w="12700" cap="flat" cmpd="sng" algn="ctr">
                      <a:solidFill>
                        <a:schemeClr val="bg1"/>
                      </a:solidFill>
                      <a:prstDash val="solid"/>
                      <a:round/>
                      <a:headEnd type="none" w="med" len="med"/>
                      <a:tailEnd type="none" w="med" len="med"/>
                    </a:lnL>
                  </a:tcPr>
                </a:tc>
                <a:tc>
                  <a:txBody>
                    <a:bodyPr/>
                    <a:lstStyle/>
                    <a:p>
                      <a:pPr algn="l"/>
                      <a:r>
                        <a:rPr kumimoji="1" lang="zh-CN" altLang="en-US" sz="1050" dirty="0" smtClean="0">
                          <a:latin typeface="Meiryo UI" panose="020B0604030504040204" pitchFamily="50" charset="-128"/>
                          <a:ea typeface="Meiryo UI" panose="020B0604030504040204" pitchFamily="50" charset="-128"/>
                        </a:rPr>
                        <a:t>関西外国語大学、大阪歯科大学、関西医科大学、四條畷学園大学、大阪産業大学、摂南大学、大阪電気通信大学、大阪国際大学</a:t>
                      </a:r>
                    </a:p>
                  </a:txBody>
                  <a:tcPr/>
                </a:tc>
                <a:extLst>
                  <a:ext uri="{0D108BD9-81ED-4DB2-BD59-A6C34878D82A}">
                    <a16:rowId xmlns:a16="http://schemas.microsoft.com/office/drawing/2014/main" val="1496207474"/>
                  </a:ext>
                </a:extLst>
              </a:tr>
            </a:tbl>
          </a:graphicData>
        </a:graphic>
      </p:graphicFrame>
      <p:pic>
        <p:nvPicPr>
          <p:cNvPr id="6" name="図 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3628494" y="1296537"/>
            <a:ext cx="1119426" cy="1635182"/>
          </a:xfrm>
          <a:prstGeom prst="rect">
            <a:avLst/>
          </a:prstGeom>
          <a:ln>
            <a:solidFill>
              <a:sysClr val="windowText" lastClr="000000"/>
            </a:solidFill>
          </a:ln>
        </p:spPr>
      </p:pic>
      <p:pic>
        <p:nvPicPr>
          <p:cNvPr id="7" name="図 6"/>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501443" y="1392072"/>
            <a:ext cx="1368308" cy="1539647"/>
          </a:xfrm>
          <a:prstGeom prst="rect">
            <a:avLst/>
          </a:prstGeom>
          <a:ln>
            <a:solidFill>
              <a:sysClr val="windowText" lastClr="000000"/>
            </a:solidFill>
          </a:ln>
        </p:spPr>
      </p:pic>
      <p:pic>
        <p:nvPicPr>
          <p:cNvPr id="8" name="図 7"/>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7329200" y="1514902"/>
            <a:ext cx="1449625" cy="1416817"/>
          </a:xfrm>
          <a:prstGeom prst="rect">
            <a:avLst/>
          </a:prstGeom>
          <a:ln>
            <a:solidFill>
              <a:sysClr val="windowText" lastClr="000000"/>
            </a:solidFill>
          </a:ln>
        </p:spPr>
      </p:pic>
      <p:sp>
        <p:nvSpPr>
          <p:cNvPr id="9" name="テキスト ボックス 8"/>
          <p:cNvSpPr txBox="1"/>
          <p:nvPr/>
        </p:nvSpPr>
        <p:spPr>
          <a:xfrm>
            <a:off x="128825" y="0"/>
            <a:ext cx="8420490" cy="3881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92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a:t>
            </a:r>
            <a:r>
              <a:rPr kumimoji="1" lang="ja-JP" altLang="en-US" sz="1922"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府内各ブロックの特性、取組みなど</a:t>
            </a:r>
            <a:endParaRPr kumimoji="1" lang="ja-JP" altLang="en-US" sz="192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スライド番号プレースホルダー 1"/>
          <p:cNvSpPr>
            <a:spLocks noGrp="1"/>
          </p:cNvSpPr>
          <p:nvPr>
            <p:ph type="sldNum" sz="quarter" idx="12"/>
          </p:nvPr>
        </p:nvSpPr>
        <p:spPr>
          <a:xfrm>
            <a:off x="6978661" y="646622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8022" y="1323833"/>
            <a:ext cx="1556028" cy="1105096"/>
          </a:xfrm>
          <a:prstGeom prst="rect">
            <a:avLst/>
          </a:prstGeom>
          <a:ln>
            <a:solidFill>
              <a:sysClr val="windowText" lastClr="000000"/>
            </a:solidFill>
          </a:ln>
        </p:spPr>
      </p:pic>
      <p:sp>
        <p:nvSpPr>
          <p:cNvPr id="12" name="正方形/長方形 11"/>
          <p:cNvSpPr/>
          <p:nvPr/>
        </p:nvSpPr>
        <p:spPr>
          <a:xfrm>
            <a:off x="4899547" y="230878"/>
            <a:ext cx="4448862" cy="215444"/>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「万博</a:t>
            </a: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のインパクトを活かした大阪の将来に向けた</a:t>
            </a: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ビジョン（資料編）」を</a:t>
            </a:r>
            <a:r>
              <a:rPr lang="ja-JP" altLang="en-US" sz="800" dirty="0" smtClean="0">
                <a:solidFill>
                  <a:srgbClr val="111111"/>
                </a:solidFill>
                <a:latin typeface="Meiryo UI" panose="020B0604030504040204" pitchFamily="50" charset="-128"/>
                <a:ea typeface="Meiryo UI" panose="020B0604030504040204" pitchFamily="50" charset="-128"/>
              </a:rPr>
              <a:t>参考に、</a:t>
            </a: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副首都推進局で作成</a:t>
            </a:r>
            <a:endPar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401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206836726"/>
              </p:ext>
            </p:extLst>
          </p:nvPr>
        </p:nvGraphicFramePr>
        <p:xfrm>
          <a:off x="36000" y="227954"/>
          <a:ext cx="9037664" cy="620664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164408231"/>
                    </a:ext>
                  </a:extLst>
                </a:gridCol>
                <a:gridCol w="2016416">
                  <a:extLst>
                    <a:ext uri="{9D8B030D-6E8A-4147-A177-3AD203B41FA5}">
                      <a16:colId xmlns:a16="http://schemas.microsoft.com/office/drawing/2014/main" val="3672969353"/>
                    </a:ext>
                  </a:extLst>
                </a:gridCol>
                <a:gridCol w="2016416">
                  <a:extLst>
                    <a:ext uri="{9D8B030D-6E8A-4147-A177-3AD203B41FA5}">
                      <a16:colId xmlns:a16="http://schemas.microsoft.com/office/drawing/2014/main" val="1788653758"/>
                    </a:ext>
                  </a:extLst>
                </a:gridCol>
                <a:gridCol w="2016416">
                  <a:extLst>
                    <a:ext uri="{9D8B030D-6E8A-4147-A177-3AD203B41FA5}">
                      <a16:colId xmlns:a16="http://schemas.microsoft.com/office/drawing/2014/main" val="2811575869"/>
                    </a:ext>
                  </a:extLst>
                </a:gridCol>
                <a:gridCol w="2016416">
                  <a:extLst>
                    <a:ext uri="{9D8B030D-6E8A-4147-A177-3AD203B41FA5}">
                      <a16:colId xmlns:a16="http://schemas.microsoft.com/office/drawing/2014/main" val="2318557540"/>
                    </a:ext>
                  </a:extLst>
                </a:gridCol>
              </a:tblGrid>
              <a:tr h="32400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大阪市域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豊能地域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三島地域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北河内地域</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47022767"/>
                  </a:ext>
                </a:extLst>
              </a:tr>
              <a:tr h="1224000">
                <a:tc>
                  <a:txBody>
                    <a:bodyPr/>
                    <a:lstStyle/>
                    <a:p>
                      <a:r>
                        <a:rPr kumimoji="1" lang="ja-JP" altLang="en-US" sz="1200" b="1" dirty="0" smtClean="0">
                          <a:latin typeface="Meiryo UI" panose="020B0604030504040204" pitchFamily="50" charset="-128"/>
                          <a:ea typeface="Meiryo UI" panose="020B0604030504040204" pitchFamily="50" charset="-128"/>
                        </a:rPr>
                        <a:t>文化・</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都市魅力</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r>
                        <a:rPr kumimoji="1" lang="ja-JP" altLang="en-US" sz="1000" b="0" dirty="0" smtClean="0">
                          <a:latin typeface="Meiryo UI" panose="020B0604030504040204" pitchFamily="50" charset="-128"/>
                          <a:ea typeface="Meiryo UI" panose="020B0604030504040204" pitchFamily="50" charset="-128"/>
                        </a:rPr>
                        <a:t>大阪城、四天王寺、住吉大社</a:t>
                      </a:r>
                      <a:r>
                        <a:rPr kumimoji="1" lang="ja-JP" altLang="en-US" sz="1000" b="0" smtClean="0">
                          <a:latin typeface="Meiryo UI" panose="020B0604030504040204" pitchFamily="50" charset="-128"/>
                          <a:ea typeface="Meiryo UI" panose="020B0604030504040204" pitchFamily="50" charset="-128"/>
                        </a:rPr>
                        <a:t>、大阪中之島美術館、大阪</a:t>
                      </a:r>
                      <a:r>
                        <a:rPr kumimoji="1" lang="ja-JP" altLang="en-US" sz="1000" b="0" dirty="0" smtClean="0">
                          <a:latin typeface="Meiryo UI" panose="020B0604030504040204" pitchFamily="50" charset="-128"/>
                          <a:ea typeface="Meiryo UI" panose="020B0604030504040204" pitchFamily="50" charset="-128"/>
                        </a:rPr>
                        <a:t>歴史博物館、東洋陶磁美術館、自然史博物館、科学館、大阪くらしの今昔館、国立文楽劇場、ＵＳＪ、海遊館、天王寺動物園、北浜テラス、大阪ミュージアム登録物（新世界、なんばパークス、大川沿い　他）　他</a:t>
                      </a:r>
                      <a:endParaRPr kumimoji="1" lang="ja-JP" altLang="en-US" sz="10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池田城跡公園、桜塚古墳群、瀧安寺、走落神社、今養寺、服部緑地、箕面大滝、余野十三仏、能勢妙見山、カップヌードルミュージアム　大阪池田　他</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i="0" u="none" strike="noStrike" dirty="0" smtClean="0">
                          <a:solidFill>
                            <a:srgbClr val="000000"/>
                          </a:solidFill>
                          <a:effectLst/>
                          <a:latin typeface="Meiryo UI" panose="020B0604030504040204" pitchFamily="50" charset="-128"/>
                          <a:ea typeface="Meiryo UI" panose="020B0604030504040204" pitchFamily="50" charset="-128"/>
                        </a:rPr>
                        <a:t>万博記念公園、今城塚古墳、総持寺、鳥養院跡、水無瀬神宮</a:t>
                      </a:r>
                      <a:r>
                        <a:rPr lang="ja-JP" altLang="en-US" sz="1000" b="0" i="0" u="none" strike="noStrike" dirty="0" err="1" smtClean="0">
                          <a:solidFill>
                            <a:srgbClr val="000000"/>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rgbClr val="000000"/>
                          </a:solidFill>
                          <a:effectLst/>
                          <a:latin typeface="Meiryo UI" panose="020B0604030504040204" pitchFamily="50" charset="-128"/>
                          <a:ea typeface="Meiryo UI" panose="020B0604030504040204" pitchFamily="50" charset="-128"/>
                        </a:rPr>
                        <a:t>EXPOCITY</a:t>
                      </a:r>
                      <a:r>
                        <a:rPr lang="ja-JP" altLang="en-US" sz="1000" b="0" i="0" u="none" strike="noStrike" dirty="0" err="1" smtClean="0">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摂津峡、川端康成文学館、新幹線公園、水無瀬神宮離宮の水、パナソニックスタジアム</a:t>
                      </a:r>
                      <a:r>
                        <a:rPr lang="ja-JP" altLang="en-US" sz="1000" b="0" i="0" u="none" strike="noStrike" smtClean="0">
                          <a:solidFill>
                            <a:srgbClr val="000000"/>
                          </a:solidFill>
                          <a:effectLst/>
                          <a:latin typeface="Meiryo UI" panose="020B0604030504040204" pitchFamily="50" charset="-128"/>
                          <a:ea typeface="Meiryo UI" panose="020B0604030504040204" pitchFamily="50" charset="-128"/>
                        </a:rPr>
                        <a:t>吹田、国立民族学</a:t>
                      </a: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rPr>
                        <a:t>博物館　他</a:t>
                      </a: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光明寺、特別史跡百済寺跡、石宝殿古墳、飯森城跡、一休禅師生母の墓、四條畷神社、薬師如来坐像、もりぐち歴史館、旧田中家鋳物民俗資料館、聖母女学院校舎、御領水路、砂子水路の桜並木、室池、山添家住宅、ひらかたパーク　他</a:t>
                      </a:r>
                    </a:p>
                  </a:txBody>
                  <a:tcPr/>
                </a:tc>
                <a:extLst>
                  <a:ext uri="{0D108BD9-81ED-4DB2-BD59-A6C34878D82A}">
                    <a16:rowId xmlns:a16="http://schemas.microsoft.com/office/drawing/2014/main" val="966442378"/>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交通主要駅</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r>
                        <a:rPr kumimoji="1" lang="ja-JP" altLang="en-US" sz="1000" b="0" dirty="0" smtClean="0">
                          <a:latin typeface="Meiryo UI" panose="020B0604030504040204" pitchFamily="50" charset="-128"/>
                          <a:ea typeface="Meiryo UI" panose="020B0604030504040204" pitchFamily="50" charset="-128"/>
                        </a:rPr>
                        <a:t>大阪駅、梅田駅、難波駅、天王寺駅、新大阪駅、鶴橋駅、京橋駅</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千里中央駅、豊中駅、石橋阪大前駅、池田駅、箕面駅、大阪空港駅</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高槻駅、茨木駅、高槻市駅、茨木市駅、江坂駅、万博記念公園駅、北千里駅</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枚方駅、樟葉駅、寝屋川市駅、守口市駅、大日駅、門真市駅、住道駅、四条畷駅</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65271394"/>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域内の</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人の動き</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marL="85725" indent="-85725">
                        <a:buFont typeface="Arial" panose="020B0604020202020204" pitchFamily="34" charset="0"/>
                        <a:buChar char="•"/>
                      </a:pPr>
                      <a:r>
                        <a:rPr kumimoji="1" lang="ja-JP" altLang="en-US" sz="1000" b="0" dirty="0" smtClean="0">
                          <a:latin typeface="Meiryo UI" panose="020B0604030504040204" pitchFamily="50" charset="-128"/>
                          <a:ea typeface="Meiryo UI" panose="020B0604030504040204" pitchFamily="50" charset="-128"/>
                        </a:rPr>
                        <a:t>通勤では、大阪市民の多くが市内に通勤しているのに加え、大阪府域に留まらず、隣接する府県の人の流れもみられる。</a:t>
                      </a:r>
                      <a:endParaRPr kumimoji="1" lang="en-US" altLang="ja-JP" sz="1000" b="0" dirty="0" smtClean="0">
                        <a:latin typeface="Meiryo UI" panose="020B0604030504040204" pitchFamily="50" charset="-128"/>
                        <a:ea typeface="Meiryo UI" panose="020B0604030504040204" pitchFamily="50" charset="-128"/>
                      </a:endParaRPr>
                    </a:p>
                    <a:p>
                      <a:pPr marL="85725" indent="-85725">
                        <a:buFont typeface="Arial" panose="020B0604020202020204" pitchFamily="34" charset="0"/>
                        <a:buChar char="•"/>
                      </a:pPr>
                      <a:r>
                        <a:rPr kumimoji="1" lang="ja-JP" altLang="en-US" sz="1000" b="0" dirty="0" smtClean="0">
                          <a:latin typeface="Meiryo UI" panose="020B0604030504040204" pitchFamily="50" charset="-128"/>
                          <a:ea typeface="Meiryo UI" panose="020B0604030504040204" pitchFamily="50" charset="-128"/>
                        </a:rPr>
                        <a:t>休日においても、大阪市へは多くの人流が見られる。</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大阪市との人流は、通勤・休日とも強め。</a:t>
                      </a:r>
                      <a:endParaRPr kumimoji="1" lang="en-US" altLang="ja-JP" sz="100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通勤では、大阪市域まで距離のある能勢町を除き、大阪市への人流の動きは比較的大きい。</a:t>
                      </a:r>
                      <a:endParaRPr kumimoji="1" lang="en-US" altLang="ja-JP" sz="100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休日では、豊能町・能勢町は、隣接の兵庫県への人流も一定みられる。</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大阪市との人流は、通勤・休日とも強め。</a:t>
                      </a:r>
                      <a:endParaRPr kumimoji="1" lang="en-US" altLang="ja-JP" sz="100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通勤では、全体的に大阪市への人流の動きは大きいが、高槻市は市域内の人流の動きも比較的大きい。</a:t>
                      </a:r>
                      <a:endParaRPr kumimoji="1" lang="en-US" altLang="ja-JP" sz="100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休日では、高槻市は市域内の人流の割合が高い。島本町は高槻市への人流とともに隣接の京都市への人流も一定みられる。</a:t>
                      </a: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smtClean="0">
                          <a:latin typeface="Meiryo UI" panose="020B0604030504040204" pitchFamily="50" charset="-128"/>
                          <a:ea typeface="Meiryo UI" panose="020B0604030504040204" pitchFamily="50" charset="-128"/>
                        </a:rPr>
                        <a:t>大阪市との人流は、通勤・休日とも強め</a:t>
                      </a:r>
                      <a:endParaRPr kumimoji="1" lang="en-US" altLang="ja-JP" sz="900" dirty="0" smtClean="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smtClean="0">
                          <a:latin typeface="Meiryo UI" panose="020B0604030504040204" pitchFamily="50" charset="-128"/>
                          <a:ea typeface="Meiryo UI" panose="020B0604030504040204" pitchFamily="50" charset="-128"/>
                        </a:rPr>
                        <a:t>通勤では、大阪市に近いほど大阪市への人流の動きが大きい一方で、交野市は相対的に小さい。枚方市は域内人流の動きも比較的大きい。</a:t>
                      </a:r>
                      <a:endParaRPr kumimoji="1" lang="en-US" altLang="ja-JP" sz="900" dirty="0" smtClean="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smtClean="0">
                          <a:latin typeface="Meiryo UI" panose="020B0604030504040204" pitchFamily="50" charset="-128"/>
                          <a:ea typeface="Meiryo UI" panose="020B0604030504040204" pitchFamily="50" charset="-128"/>
                        </a:rPr>
                        <a:t>休日では、全体的に大阪市への人流の動きが大きい。また、枚方市へは京都府を含め周辺市からの人流も一定みられる。</a:t>
                      </a:r>
                    </a:p>
                  </a:txBody>
                  <a:tcPr/>
                </a:tc>
                <a:extLst>
                  <a:ext uri="{0D108BD9-81ED-4DB2-BD59-A6C34878D82A}">
                    <a16:rowId xmlns:a16="http://schemas.microsoft.com/office/drawing/2014/main" val="3946999342"/>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商業施設</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r>
                        <a:rPr kumimoji="1" lang="ja-JP" altLang="en-US" sz="1000" b="0" dirty="0" smtClean="0">
                          <a:latin typeface="Meiryo UI" panose="020B0604030504040204" pitchFamily="50" charset="-128"/>
                          <a:ea typeface="Meiryo UI" panose="020B0604030504040204" pitchFamily="50" charset="-128"/>
                        </a:rPr>
                        <a:t>大阪駅、難波駅、天王寺駅周辺の百貨店や商業施設など多数</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みのおキューズモール、セルシー、せんちゅう・パル専門街</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ららぽーと</a:t>
                      </a:r>
                      <a:r>
                        <a:rPr kumimoji="1" lang="en-US" altLang="ja-JP" sz="1000" dirty="0" smtClean="0">
                          <a:latin typeface="Meiryo UI" panose="020B0604030504040204" pitchFamily="50" charset="-128"/>
                          <a:ea typeface="Meiryo UI" panose="020B0604030504040204" pitchFamily="50" charset="-128"/>
                        </a:rPr>
                        <a:t>EXPOCITY</a:t>
                      </a:r>
                      <a:r>
                        <a:rPr kumimoji="1" lang="ja-JP" altLang="en-US" sz="1000" dirty="0" err="1"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イオン茨木</a:t>
                      </a:r>
                      <a:r>
                        <a:rPr kumimoji="1" lang="en-US" altLang="ja-JP" sz="1000" dirty="0" smtClean="0">
                          <a:latin typeface="Meiryo UI" panose="020B0604030504040204" pitchFamily="50" charset="-128"/>
                          <a:ea typeface="Meiryo UI" panose="020B0604030504040204" pitchFamily="50" charset="-128"/>
                        </a:rPr>
                        <a:t>SC</a:t>
                      </a:r>
                      <a:r>
                        <a:rPr kumimoji="1" lang="ja-JP" altLang="en-US" sz="1000" dirty="0" err="1"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高槻阪急</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イオンモール大日、</a:t>
                      </a:r>
                      <a:r>
                        <a:rPr kumimoji="1" lang="en-US" altLang="ja-JP" sz="1000" dirty="0" smtClean="0">
                          <a:latin typeface="Meiryo UI" panose="020B0604030504040204" pitchFamily="50" charset="-128"/>
                          <a:ea typeface="Meiryo UI" panose="020B0604030504040204" pitchFamily="50" charset="-128"/>
                        </a:rPr>
                        <a:t>HIRAKATA</a:t>
                      </a:r>
                      <a:r>
                        <a:rPr kumimoji="1" lang="en-US" altLang="ja-JP" sz="1000" baseline="0" dirty="0" smtClean="0">
                          <a:latin typeface="Meiryo UI" panose="020B0604030504040204" pitchFamily="50" charset="-128"/>
                          <a:ea typeface="Meiryo UI" panose="020B0604030504040204" pitchFamily="50" charset="-128"/>
                        </a:rPr>
                        <a:t> T-SITE</a:t>
                      </a:r>
                      <a:r>
                        <a:rPr kumimoji="1" lang="ja-JP" altLang="en-US" sz="1000" baseline="0" dirty="0" err="1"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KUZUHA MALL</a:t>
                      </a:r>
                      <a:r>
                        <a:rPr kumimoji="1" lang="ja-JP" altLang="en-US" sz="1000" dirty="0" err="1"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イオンモール四條畷</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0300592"/>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まちづくりの</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取組み</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r>
                        <a:rPr kumimoji="1" lang="ja-JP" altLang="en-US" sz="1000" b="0" dirty="0" smtClean="0">
                          <a:latin typeface="Meiryo UI" panose="020B0604030504040204" pitchFamily="50" charset="-128"/>
                          <a:ea typeface="Meiryo UI" panose="020B0604030504040204" pitchFamily="50" charset="-128"/>
                        </a:rPr>
                        <a:t>うめきた２期、新大阪周辺エリア、夢洲などベイエリア、大阪城東部のまちづくり、淀屋橋駅再開発、阪急淡路駅連続立体交差事業、なにわ筋線、阪神高速淀川左岸線　など</a:t>
                      </a:r>
                      <a:endParaRPr kumimoji="1" lang="ja-JP" altLang="en-US" sz="1000" b="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箕面森町、千里ニュータウン再生、北大阪急行延伸</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latin typeface="Meiryo UI" panose="020B0604030504040204" pitchFamily="50" charset="-128"/>
                          <a:ea typeface="Meiryo UI" panose="020B0604030504040204" pitchFamily="50" charset="-128"/>
                        </a:rPr>
                        <a:t>彩都、千里ニュータウン再生、北大阪医療都市（健都）、</a:t>
                      </a:r>
                      <a:r>
                        <a:rPr kumimoji="1" lang="en-US" altLang="ja-JP" sz="1000" dirty="0" smtClean="0">
                          <a:latin typeface="Meiryo UI" panose="020B0604030504040204" pitchFamily="50" charset="-128"/>
                          <a:ea typeface="Meiryo UI" panose="020B0604030504040204" pitchFamily="50" charset="-128"/>
                        </a:rPr>
                        <a:t>Suita </a:t>
                      </a:r>
                      <a:r>
                        <a:rPr kumimoji="1" lang="ja-JP" altLang="en-US" sz="1000" dirty="0" smtClean="0">
                          <a:latin typeface="Meiryo UI" panose="020B0604030504040204" pitchFamily="50" charset="-128"/>
                          <a:ea typeface="Meiryo UI" panose="020B0604030504040204" pitchFamily="50" charset="-128"/>
                        </a:rPr>
                        <a:t>サスティナブル・スマートタウン、万博記念公園駅前アリーナ整備、追手門学院大学総持寺キャンパス整備</a:t>
                      </a: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大阪モノレール延伸、枚方駅周辺市街地再開発事業、</a:t>
                      </a:r>
                      <a:r>
                        <a:rPr kumimoji="1" lang="zh-TW" altLang="en-US" sz="1000" dirty="0" smtClean="0">
                          <a:latin typeface="Meiryo UI" panose="020B0604030504040204" pitchFamily="50" charset="-128"/>
                          <a:ea typeface="Meiryo UI" panose="020B0604030504040204" pitchFamily="50" charset="-128"/>
                        </a:rPr>
                        <a:t>門真市松生町商業施設計画</a:t>
                      </a:r>
                      <a:r>
                        <a:rPr kumimoji="1" lang="ja-JP" altLang="en-US" sz="1000" dirty="0" smtClean="0">
                          <a:latin typeface="Meiryo UI" panose="020B0604030504040204" pitchFamily="50" charset="-128"/>
                          <a:ea typeface="Meiryo UI" panose="020B0604030504040204" pitchFamily="50" charset="-128"/>
                        </a:rPr>
                        <a:t>（ららぽーと門真）、光善</a:t>
                      </a:r>
                      <a:r>
                        <a:rPr kumimoji="1" lang="ja-JP" altLang="en-US" sz="1000" smtClean="0">
                          <a:latin typeface="Meiryo UI" panose="020B0604030504040204" pitchFamily="50" charset="-128"/>
                          <a:ea typeface="Meiryo UI" panose="020B0604030504040204" pitchFamily="50" charset="-128"/>
                        </a:rPr>
                        <a:t>寺駅西再開発</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76853096"/>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特徴</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marL="85725" indent="-85725">
                        <a:buFont typeface="Arial" panose="020B0604020202020204" pitchFamily="34" charset="0"/>
                        <a:buChar char="•"/>
                      </a:pPr>
                      <a:r>
                        <a:rPr kumimoji="1" lang="ja-JP" altLang="en-US" sz="1000" b="0" dirty="0" smtClean="0">
                          <a:latin typeface="Meiryo UI" panose="020B0604030504040204" pitchFamily="50" charset="-128"/>
                          <a:ea typeface="Meiryo UI" panose="020B0604030504040204" pitchFamily="50" charset="-128"/>
                        </a:rPr>
                        <a:t>日本を代表する大都市で、高度なビジネス機能など経済産業の拠点となっている。</a:t>
                      </a:r>
                      <a:endParaRPr kumimoji="1" lang="en-US" altLang="ja-JP" sz="1000" b="0" dirty="0" smtClean="0">
                        <a:latin typeface="Meiryo UI" panose="020B0604030504040204" pitchFamily="50" charset="-128"/>
                        <a:ea typeface="Meiryo UI" panose="020B0604030504040204" pitchFamily="50" charset="-128"/>
                      </a:endParaRPr>
                    </a:p>
                    <a:p>
                      <a:pPr marL="85725" indent="-85725">
                        <a:buFont typeface="Arial" panose="020B0604020202020204" pitchFamily="34" charset="0"/>
                        <a:buChar char="•"/>
                      </a:pPr>
                      <a:r>
                        <a:rPr kumimoji="1" lang="ja-JP" altLang="en-US" sz="1000" b="0" dirty="0" smtClean="0">
                          <a:latin typeface="Meiryo UI" panose="020B0604030504040204" pitchFamily="50" charset="-128"/>
                          <a:ea typeface="Meiryo UI" panose="020B0604030504040204" pitchFamily="50" charset="-128"/>
                        </a:rPr>
                        <a:t>第三次産業の集積が厚いが、第二次産業の集積も見受けられる。</a:t>
                      </a:r>
                      <a:endParaRPr kumimoji="1" lang="en-US" altLang="ja-JP" sz="1000" b="0" dirty="0" smtClean="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エリア北部は自然豊かな地域、南部は千里ニュータウンなどの住宅地になっている。</a:t>
                      </a:r>
                      <a:endParaRPr kumimoji="1" lang="en-US" altLang="ja-JP" sz="100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他地域に比べ、第二次産業の比率が低く、第三次産業の比率が高い。</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大阪と京都の間に位置しており、人口が多く、東部は京都とも一定の結びつきがある。</a:t>
                      </a:r>
                      <a:endParaRPr kumimoji="1" lang="en-US" altLang="ja-JP" sz="100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万博記念公園などのレジャー・スポーツ関係施設が多い</a:t>
                      </a:r>
                      <a:endParaRPr kumimoji="1" lang="en-US" altLang="ja-JP" sz="100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大学が多く所在している。</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大阪と京都の間に位置しており、人口が多い。</a:t>
                      </a:r>
                      <a:endParaRPr kumimoji="1" lang="en-US" altLang="ja-JP" sz="100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かつては大手家電の製造拠点の集積エリアで、現在でも第二次産業のウェイトが高い。</a:t>
                      </a:r>
                      <a:endParaRPr kumimoji="1" lang="en-US" altLang="ja-JP" sz="100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淀川舟運やサイクリングなど、河川を生かした憩いの空間になっている。</a:t>
                      </a:r>
                      <a:endParaRPr kumimoji="1" lang="en-US" altLang="ja-JP" sz="100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31291720"/>
                  </a:ext>
                </a:extLst>
              </a:tr>
            </a:tbl>
          </a:graphicData>
        </a:graphic>
      </p:graphicFrame>
      <p:sp>
        <p:nvSpPr>
          <p:cNvPr id="3" name="スライド番号プレースホルダー 1"/>
          <p:cNvSpPr>
            <a:spLocks noGrp="1"/>
          </p:cNvSpPr>
          <p:nvPr>
            <p:ph type="sldNum" sz="quarter" idx="12"/>
          </p:nvPr>
        </p:nvSpPr>
        <p:spPr>
          <a:xfrm>
            <a:off x="6978661" y="646622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正方形/長方形 6"/>
          <p:cNvSpPr/>
          <p:nvPr/>
        </p:nvSpPr>
        <p:spPr>
          <a:xfrm>
            <a:off x="4899547" y="53454"/>
            <a:ext cx="4448862" cy="215444"/>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「万博</a:t>
            </a: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のインパクトを活かした大阪の将来に向けた</a:t>
            </a: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ビジョン（資料編）」を</a:t>
            </a:r>
            <a:r>
              <a:rPr lang="ja-JP" altLang="en-US" sz="800" dirty="0" smtClean="0">
                <a:solidFill>
                  <a:srgbClr val="111111"/>
                </a:solidFill>
                <a:latin typeface="Meiryo UI" panose="020B0604030504040204" pitchFamily="50" charset="-128"/>
                <a:ea typeface="Meiryo UI" panose="020B0604030504040204" pitchFamily="50" charset="-128"/>
              </a:rPr>
              <a:t>参考に、</a:t>
            </a: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副首都推進局で作成</a:t>
            </a:r>
            <a:endPar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47884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nvPr>
        </p:nvGraphicFramePr>
        <p:xfrm>
          <a:off x="36000" y="468740"/>
          <a:ext cx="9059772" cy="598090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164408231"/>
                    </a:ext>
                  </a:extLst>
                </a:gridCol>
                <a:gridCol w="2021943">
                  <a:extLst>
                    <a:ext uri="{9D8B030D-6E8A-4147-A177-3AD203B41FA5}">
                      <a16:colId xmlns:a16="http://schemas.microsoft.com/office/drawing/2014/main" val="1788653758"/>
                    </a:ext>
                  </a:extLst>
                </a:gridCol>
                <a:gridCol w="2021943">
                  <a:extLst>
                    <a:ext uri="{9D8B030D-6E8A-4147-A177-3AD203B41FA5}">
                      <a16:colId xmlns:a16="http://schemas.microsoft.com/office/drawing/2014/main" val="2811575869"/>
                    </a:ext>
                  </a:extLst>
                </a:gridCol>
                <a:gridCol w="2021943">
                  <a:extLst>
                    <a:ext uri="{9D8B030D-6E8A-4147-A177-3AD203B41FA5}">
                      <a16:colId xmlns:a16="http://schemas.microsoft.com/office/drawing/2014/main" val="2318557540"/>
                    </a:ext>
                  </a:extLst>
                </a:gridCol>
                <a:gridCol w="2021943">
                  <a:extLst>
                    <a:ext uri="{9D8B030D-6E8A-4147-A177-3AD203B41FA5}">
                      <a16:colId xmlns:a16="http://schemas.microsoft.com/office/drawing/2014/main" val="3147140178"/>
                    </a:ext>
                  </a:extLst>
                </a:gridCol>
              </a:tblGrid>
              <a:tr h="37084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中河内地域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南河内地域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泉北地域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泉南地域</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47022767"/>
                  </a:ext>
                </a:extLst>
              </a:tr>
              <a:tr h="2268000">
                <a:tc>
                  <a:txBody>
                    <a:bodyPr/>
                    <a:lstStyle/>
                    <a:p>
                      <a:r>
                        <a:rPr kumimoji="1" lang="ja-JP" altLang="en-US" sz="1200" b="1" dirty="0" smtClean="0">
                          <a:latin typeface="Meiryo UI" panose="020B0604030504040204" pitchFamily="50" charset="-128"/>
                          <a:ea typeface="Meiryo UI" panose="020B0604030504040204" pitchFamily="50" charset="-128"/>
                        </a:rPr>
                        <a:t>構成</a:t>
                      </a:r>
                      <a:endParaRPr kumimoji="1" lang="en-US" altLang="ja-JP" sz="1200" b="1" dirty="0" smtClean="0">
                        <a:latin typeface="Meiryo UI" panose="020B0604030504040204" pitchFamily="50" charset="-128"/>
                        <a:ea typeface="Meiryo UI" panose="020B0604030504040204" pitchFamily="50" charset="-128"/>
                      </a:endParaRPr>
                    </a:p>
                    <a:p>
                      <a:endParaRPr kumimoji="1" lang="en-US" altLang="ja-JP" sz="1200" b="1" dirty="0" smtClean="0">
                        <a:latin typeface="Meiryo UI" panose="020B0604030504040204" pitchFamily="50" charset="-128"/>
                        <a:ea typeface="Meiryo UI" panose="020B0604030504040204" pitchFamily="50" charset="-128"/>
                      </a:endParaRPr>
                    </a:p>
                    <a:p>
                      <a:endParaRPr kumimoji="1" lang="en-US" altLang="ja-JP" sz="1200" b="0" dirty="0" smtClean="0">
                        <a:latin typeface="Meiryo UI" panose="020B0604030504040204" pitchFamily="50" charset="-128"/>
                        <a:ea typeface="Meiryo UI" panose="020B0604030504040204" pitchFamily="50" charset="-128"/>
                      </a:endParaRPr>
                    </a:p>
                    <a:p>
                      <a:r>
                        <a:rPr kumimoji="1" lang="ja-JP" altLang="en-US" sz="1200" b="0" dirty="0" smtClean="0">
                          <a:latin typeface="Meiryo UI" panose="020B0604030504040204" pitchFamily="50" charset="-128"/>
                          <a:ea typeface="Meiryo UI" panose="020B0604030504040204" pitchFamily="50" charset="-128"/>
                        </a:rPr>
                        <a:t>●政令市</a:t>
                      </a:r>
                      <a:endParaRPr kumimoji="1" lang="en-US" altLang="ja-JP" sz="1200" b="0" dirty="0" smtClean="0">
                        <a:latin typeface="Meiryo UI" panose="020B0604030504040204" pitchFamily="50" charset="-128"/>
                        <a:ea typeface="Meiryo UI" panose="020B0604030504040204" pitchFamily="50" charset="-128"/>
                      </a:endParaRPr>
                    </a:p>
                    <a:p>
                      <a:r>
                        <a:rPr kumimoji="1" lang="ja-JP" altLang="en-US" sz="1200" b="0" dirty="0" smtClean="0">
                          <a:latin typeface="Meiryo UI" panose="020B0604030504040204" pitchFamily="50" charset="-128"/>
                          <a:ea typeface="Meiryo UI" panose="020B0604030504040204" pitchFamily="50" charset="-128"/>
                        </a:rPr>
                        <a:t>★中核市</a:t>
                      </a:r>
                      <a:endParaRPr kumimoji="1" lang="en-US" altLang="ja-JP" sz="1200" b="0" dirty="0" smtClean="0">
                        <a:latin typeface="Meiryo UI" panose="020B0604030504040204" pitchFamily="50" charset="-128"/>
                        <a:ea typeface="Meiryo UI" panose="020B0604030504040204" pitchFamily="50" charset="-128"/>
                      </a:endParaRPr>
                    </a:p>
                    <a:p>
                      <a:r>
                        <a:rPr kumimoji="1" lang="ja-JP" altLang="en-US" sz="1200" b="0" dirty="0" smtClean="0">
                          <a:latin typeface="Meiryo UI" panose="020B0604030504040204" pitchFamily="50" charset="-128"/>
                          <a:ea typeface="Meiryo UI" panose="020B0604030504040204" pitchFamily="50" charset="-128"/>
                        </a:rPr>
                        <a:t>☆施行時</a:t>
                      </a:r>
                      <a:endParaRPr kumimoji="1" lang="en-US" altLang="ja-JP" sz="1200" b="0" dirty="0" smtClean="0">
                        <a:latin typeface="Meiryo UI" panose="020B0604030504040204" pitchFamily="50" charset="-128"/>
                        <a:ea typeface="Meiryo UI" panose="020B0604030504040204" pitchFamily="50" charset="-128"/>
                      </a:endParaRPr>
                    </a:p>
                    <a:p>
                      <a:r>
                        <a:rPr kumimoji="1" lang="ja-JP" altLang="en-US" sz="1200" b="0" dirty="0" smtClean="0">
                          <a:latin typeface="Meiryo UI" panose="020B0604030504040204" pitchFamily="50" charset="-128"/>
                          <a:ea typeface="Meiryo UI" panose="020B0604030504040204" pitchFamily="50" charset="-128"/>
                        </a:rPr>
                        <a:t>特例市</a:t>
                      </a:r>
                    </a:p>
                  </a:txBody>
                  <a:tcPr/>
                </a:tc>
                <a:tc>
                  <a:txBody>
                    <a:bodyPr/>
                    <a:lstStyle/>
                    <a:p>
                      <a:pPr algn="l"/>
                      <a:r>
                        <a:rPr kumimoji="1" lang="ja-JP" altLang="en-US" sz="1200" dirty="0" smtClean="0">
                          <a:latin typeface="Meiryo UI" panose="020B0604030504040204" pitchFamily="50" charset="-128"/>
                          <a:ea typeface="Meiryo UI" panose="020B0604030504040204" pitchFamily="50" charset="-128"/>
                        </a:rPr>
                        <a:t>★八尾市、柏原市、</a:t>
                      </a:r>
                      <a:endParaRPr kumimoji="1" lang="en-US" altLang="ja-JP" sz="1200" dirty="0" smtClean="0">
                        <a:latin typeface="Meiryo UI" panose="020B0604030504040204" pitchFamily="50" charset="-128"/>
                        <a:ea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rPr>
                        <a:t>★東大阪市</a:t>
                      </a:r>
                      <a:endParaRPr kumimoji="1" lang="en-US" altLang="ja-JP" sz="1200" dirty="0" smtClean="0">
                        <a:latin typeface="Meiryo UI" panose="020B0604030504040204" pitchFamily="50" charset="-128"/>
                        <a:ea typeface="Meiryo UI" panose="020B0604030504040204" pitchFamily="50" charset="-128"/>
                      </a:endParaRPr>
                    </a:p>
                    <a:p>
                      <a:pPr algn="l"/>
                      <a:endParaRPr kumimoji="1" lang="en-US" altLang="ja-JP" sz="1200" dirty="0" smtClean="0">
                        <a:latin typeface="Meiryo UI" panose="020B0604030504040204" pitchFamily="50" charset="-128"/>
                        <a:ea typeface="Meiryo UI" panose="020B0604030504040204" pitchFamily="50" charset="-128"/>
                      </a:endParaRPr>
                    </a:p>
                  </a:txBody>
                  <a:tcPr/>
                </a:tc>
                <a:tc>
                  <a:txBody>
                    <a:bodyPr/>
                    <a:lstStyle/>
                    <a:p>
                      <a:pPr algn="l"/>
                      <a:r>
                        <a:rPr kumimoji="1" lang="zh-CN" altLang="en-US" sz="1050" dirty="0" smtClean="0">
                          <a:latin typeface="Meiryo UI" panose="020B0604030504040204" pitchFamily="50" charset="-128"/>
                          <a:ea typeface="Meiryo UI" panose="020B0604030504040204" pitchFamily="50" charset="-128"/>
                        </a:rPr>
                        <a:t>富田林市</a:t>
                      </a:r>
                      <a:r>
                        <a:rPr kumimoji="1" lang="zh-CN" altLang="en-US" sz="1050" dirty="0">
                          <a:latin typeface="Meiryo UI" panose="020B0604030504040204" pitchFamily="50" charset="-128"/>
                          <a:ea typeface="Meiryo UI" panose="020B0604030504040204" pitchFamily="50" charset="-128"/>
                        </a:rPr>
                        <a:t>、河内長野市、松原市、羽曳野市、藤井寺市、大阪狭山市、太子町、河南町、千早赤阪村</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eiryo UI" panose="020B0604030504040204" pitchFamily="50" charset="-128"/>
                          <a:ea typeface="Meiryo UI" panose="020B0604030504040204" pitchFamily="50" charset="-128"/>
                        </a:rPr>
                        <a:t>●</a:t>
                      </a:r>
                      <a:r>
                        <a:rPr kumimoji="1" lang="zh-TW" altLang="en-US" sz="1050" dirty="0" smtClean="0">
                          <a:latin typeface="Meiryo UI" panose="020B0604030504040204" pitchFamily="50" charset="-128"/>
                          <a:ea typeface="Meiryo UI" panose="020B0604030504040204" pitchFamily="50" charset="-128"/>
                        </a:rPr>
                        <a:t>堺市、泉大津市、和泉市、高石市、忠岡町</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eiryo UI" panose="020B0604030504040204" pitchFamily="50" charset="-128"/>
                          <a:ea typeface="Meiryo UI" panose="020B0604030504040204" pitchFamily="50" charset="-128"/>
                        </a:rPr>
                        <a:t>☆</a:t>
                      </a:r>
                      <a:r>
                        <a:rPr kumimoji="1" lang="zh-TW" altLang="en-US" sz="1050" dirty="0" smtClean="0">
                          <a:latin typeface="Meiryo UI" panose="020B0604030504040204" pitchFamily="50" charset="-128"/>
                          <a:ea typeface="Meiryo UI" panose="020B0604030504040204" pitchFamily="50" charset="-128"/>
                        </a:rPr>
                        <a:t>岸和田市、貝塚市、泉佐野市、泉南市、阪南市、熊取町、田尻町、岬町</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2737597"/>
                  </a:ext>
                </a:extLst>
              </a:tr>
              <a:tr h="288000">
                <a:tc>
                  <a:txBody>
                    <a:bodyPr/>
                    <a:lstStyle/>
                    <a:p>
                      <a:r>
                        <a:rPr kumimoji="1" lang="ja-JP" altLang="en-US" sz="1200" b="1" dirty="0" smtClean="0">
                          <a:latin typeface="Meiryo UI" panose="020B0604030504040204" pitchFamily="50" charset="-128"/>
                          <a:ea typeface="Meiryo UI" panose="020B0604030504040204" pitchFamily="50" charset="-128"/>
                        </a:rPr>
                        <a:t>面積</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128.93k</a:t>
                      </a:r>
                      <a:r>
                        <a:rPr kumimoji="1" lang="ja-JP" altLang="en-US" sz="1050" dirty="0" smtClean="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290.00k</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264.38k</a:t>
                      </a:r>
                      <a:r>
                        <a:rPr kumimoji="1"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330.31k</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29686945"/>
                  </a:ext>
                </a:extLst>
              </a:tr>
              <a:tr h="288000">
                <a:tc>
                  <a:txBody>
                    <a:bodyPr/>
                    <a:lstStyle/>
                    <a:p>
                      <a:r>
                        <a:rPr kumimoji="1" lang="ja-JP" altLang="en-US" sz="1200" b="1" dirty="0" smtClean="0">
                          <a:latin typeface="Meiryo UI" panose="020B0604030504040204" pitchFamily="50" charset="-128"/>
                          <a:ea typeface="Meiryo UI" panose="020B0604030504040204" pitchFamily="50" charset="-128"/>
                        </a:rPr>
                        <a:t>人口</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827,357</a:t>
                      </a:r>
                      <a:r>
                        <a:rPr kumimoji="1" lang="ja-JP" altLang="en-US" sz="1050" dirty="0" smtClean="0">
                          <a:latin typeface="Meiryo UI" panose="020B0604030504040204" pitchFamily="50" charset="-128"/>
                          <a:ea typeface="Meiryo UI" panose="020B0604030504040204" pitchFamily="50" charset="-128"/>
                        </a:rPr>
                        <a:t>人</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a:latin typeface="Meiryo UI" panose="020B0604030504040204" pitchFamily="50" charset="-128"/>
                          <a:ea typeface="Meiryo UI" panose="020B0604030504040204" pitchFamily="50" charset="-128"/>
                        </a:rPr>
                        <a:t>592,506</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1,157,270</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553,526</a:t>
                      </a:r>
                      <a:r>
                        <a:rPr kumimoji="1" lang="ja-JP" altLang="en-US" sz="1050" dirty="0" smtClean="0">
                          <a:latin typeface="Meiryo UI" panose="020B0604030504040204" pitchFamily="50" charset="-128"/>
                          <a:ea typeface="Meiryo UI" panose="020B0604030504040204" pitchFamily="50" charset="-128"/>
                        </a:rPr>
                        <a:t>人</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62186330"/>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人口の推移</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2015</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842,696</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2020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827,357</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2030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758,003</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2040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688,908</a:t>
                      </a:r>
                      <a:r>
                        <a:rPr kumimoji="1" lang="ja-JP" altLang="en-US" sz="1050" dirty="0" smtClean="0">
                          <a:latin typeface="Meiryo UI" panose="020B0604030504040204" pitchFamily="50" charset="-128"/>
                          <a:ea typeface="Meiryo UI" panose="020B0604030504040204" pitchFamily="50" charset="-128"/>
                        </a:rPr>
                        <a:t>人</a:t>
                      </a:r>
                    </a:p>
                  </a:txBody>
                  <a:tcPr/>
                </a:tc>
                <a:tc>
                  <a:txBody>
                    <a:bodyPr/>
                    <a:lstStyle/>
                    <a:p>
                      <a:pPr marL="0" algn="l" defTabSz="914400" rtl="0" eaLnBrk="1" latinLnBrk="0" hangingPunct="1"/>
                      <a:r>
                        <a:rPr kumimoji="1" lang="en-US" altLang="ja-JP" sz="1050" kern="1200" dirty="0">
                          <a:solidFill>
                            <a:schemeClr val="dk1"/>
                          </a:solidFill>
                          <a:latin typeface="Meiryo UI" panose="020B0604030504040204" pitchFamily="50" charset="-128"/>
                          <a:ea typeface="Meiryo UI" panose="020B0604030504040204" pitchFamily="50" charset="-128"/>
                          <a:cs typeface="+mn-cs"/>
                        </a:rPr>
                        <a:t>2015</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612,886</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人</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en-US" altLang="ja-JP" sz="1050" kern="1200" dirty="0">
                          <a:solidFill>
                            <a:schemeClr val="dk1"/>
                          </a:solidFill>
                          <a:latin typeface="Meiryo UI" panose="020B0604030504040204" pitchFamily="50" charset="-128"/>
                          <a:ea typeface="Meiryo UI" panose="020B0604030504040204" pitchFamily="50" charset="-128"/>
                          <a:cs typeface="+mn-cs"/>
                        </a:rPr>
                        <a:t>2020</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592,506</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人</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en-US" altLang="ja-JP" sz="1050" kern="1200" dirty="0">
                          <a:solidFill>
                            <a:schemeClr val="dk1"/>
                          </a:solidFill>
                          <a:latin typeface="Meiryo UI" panose="020B0604030504040204" pitchFamily="50" charset="-128"/>
                          <a:ea typeface="Meiryo UI" panose="020B0604030504040204" pitchFamily="50" charset="-128"/>
                          <a:cs typeface="+mn-cs"/>
                        </a:rPr>
                        <a:t>2030</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518,961</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人</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en-US" altLang="ja-JP" sz="1050" kern="1200" dirty="0">
                          <a:solidFill>
                            <a:schemeClr val="dk1"/>
                          </a:solidFill>
                          <a:latin typeface="Meiryo UI" panose="020B0604030504040204" pitchFamily="50" charset="-128"/>
                          <a:ea typeface="Meiryo UI" panose="020B0604030504040204" pitchFamily="50" charset="-128"/>
                          <a:cs typeface="+mn-cs"/>
                        </a:rPr>
                        <a:t>2040</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445,850</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人</a:t>
                      </a:r>
                    </a:p>
                  </a:txBody>
                  <a:tcPr/>
                </a:tc>
                <a:tc>
                  <a:txBody>
                    <a:bodyPr/>
                    <a:lstStyle/>
                    <a:p>
                      <a:pPr algn="l"/>
                      <a:r>
                        <a:rPr kumimoji="1" lang="en-US" altLang="ja-JP" sz="1050" dirty="0">
                          <a:latin typeface="Meiryo UI" panose="020B0604030504040204" pitchFamily="50" charset="-128"/>
                          <a:ea typeface="Meiryo UI" panose="020B0604030504040204" pitchFamily="50" charset="-128"/>
                        </a:rPr>
                        <a:t>2015</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1,175,143</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2020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1,157,270</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2030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1,098,184</a:t>
                      </a:r>
                      <a:r>
                        <a:rPr kumimoji="1" lang="ja-JP" altLang="en-US" sz="1050" dirty="0">
                          <a:latin typeface="Meiryo UI" panose="020B0604030504040204" pitchFamily="50" charset="-128"/>
                          <a:ea typeface="Meiryo UI" panose="020B0604030504040204" pitchFamily="50" charset="-128"/>
                        </a:rPr>
                        <a:t>人</a:t>
                      </a:r>
                      <a:endParaRPr kumimoji="1" lang="en-US" altLang="ja-JP" sz="1050" dirty="0">
                        <a:latin typeface="Meiryo UI" panose="020B0604030504040204" pitchFamily="50" charset="-128"/>
                        <a:ea typeface="Meiryo UI" panose="020B0604030504040204" pitchFamily="50" charset="-128"/>
                      </a:endParaRPr>
                    </a:p>
                    <a:p>
                      <a:pPr algn="l"/>
                      <a:r>
                        <a:rPr kumimoji="1" lang="en-US" altLang="ja-JP" sz="1050" dirty="0">
                          <a:latin typeface="Meiryo UI" panose="020B0604030504040204" pitchFamily="50" charset="-128"/>
                          <a:ea typeface="Meiryo UI" panose="020B0604030504040204" pitchFamily="50" charset="-128"/>
                        </a:rPr>
                        <a:t>2040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1,019,441</a:t>
                      </a:r>
                      <a:r>
                        <a:rPr kumimoji="1" lang="ja-JP" altLang="en-US" sz="105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2015</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baseline="0" dirty="0" smtClean="0">
                          <a:latin typeface="Meiryo UI" panose="020B0604030504040204" pitchFamily="50" charset="-128"/>
                          <a:ea typeface="Meiryo UI" panose="020B0604030504040204" pitchFamily="50" charset="-128"/>
                        </a:rPr>
                        <a:t>   570,075</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2020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553,526</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2030</a:t>
                      </a:r>
                      <a:r>
                        <a:rPr kumimoji="1" lang="ja-JP" altLang="en-US" sz="1050" dirty="0" smtClean="0">
                          <a:latin typeface="Meiryo UI" panose="020B0604030504040204" pitchFamily="50" charset="-128"/>
                          <a:ea typeface="Meiryo UI" panose="020B0604030504040204" pitchFamily="50" charset="-128"/>
                        </a:rPr>
                        <a:t>　　</a:t>
                      </a:r>
                      <a:r>
                        <a:rPr kumimoji="1" lang="ja-JP" altLang="en-US" sz="1050" baseline="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504,579</a:t>
                      </a:r>
                      <a:r>
                        <a:rPr kumimoji="1" lang="ja-JP" altLang="en-US" sz="1050" dirty="0" smtClean="0">
                          <a:latin typeface="Meiryo UI" panose="020B0604030504040204" pitchFamily="50" charset="-128"/>
                          <a:ea typeface="Meiryo UI" panose="020B0604030504040204" pitchFamily="50" charset="-128"/>
                        </a:rPr>
                        <a:t>人</a:t>
                      </a:r>
                      <a:endParaRPr kumimoji="1" lang="en-US" altLang="ja-JP" sz="1050" dirty="0" smtClean="0">
                        <a:latin typeface="Meiryo UI" panose="020B0604030504040204" pitchFamily="50" charset="-128"/>
                        <a:ea typeface="Meiryo UI" panose="020B0604030504040204" pitchFamily="50" charset="-128"/>
                      </a:endParaRPr>
                    </a:p>
                    <a:p>
                      <a:pPr algn="l"/>
                      <a:r>
                        <a:rPr kumimoji="1" lang="en-US" altLang="ja-JP" sz="1050" dirty="0" smtClean="0">
                          <a:latin typeface="Meiryo UI" panose="020B0604030504040204" pitchFamily="50" charset="-128"/>
                          <a:ea typeface="Meiryo UI" panose="020B0604030504040204" pitchFamily="50" charset="-128"/>
                        </a:rPr>
                        <a:t>2040</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451,796</a:t>
                      </a:r>
                      <a:r>
                        <a:rPr kumimoji="1" lang="ja-JP" altLang="en-US" sz="1050" dirty="0" smtClean="0">
                          <a:latin typeface="Meiryo UI" panose="020B0604030504040204" pitchFamily="50" charset="-128"/>
                          <a:ea typeface="Meiryo UI" panose="020B0604030504040204" pitchFamily="50" charset="-128"/>
                        </a:rPr>
                        <a:t>人</a:t>
                      </a:r>
                    </a:p>
                  </a:txBody>
                  <a:tcPr/>
                </a:tc>
                <a:extLst>
                  <a:ext uri="{0D108BD9-81ED-4DB2-BD59-A6C34878D82A}">
                    <a16:rowId xmlns:a16="http://schemas.microsoft.com/office/drawing/2014/main" val="3971991542"/>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土地の</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利用状況</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農地　　　 　</a:t>
                      </a:r>
                      <a:r>
                        <a:rPr kumimoji="1" lang="en-US" altLang="ja-JP" sz="1050" dirty="0" smtClean="0">
                          <a:latin typeface="Meiryo UI" panose="020B0604030504040204" pitchFamily="50" charset="-128"/>
                          <a:ea typeface="Meiryo UI" panose="020B0604030504040204" pitchFamily="50" charset="-128"/>
                        </a:rPr>
                        <a:t>6.1</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住宅地　　</a:t>
                      </a:r>
                      <a:r>
                        <a:rPr kumimoji="1" lang="en-US" altLang="ja-JP" sz="1050" dirty="0" smtClean="0">
                          <a:latin typeface="Meiryo UI" panose="020B0604030504040204" pitchFamily="50" charset="-128"/>
                          <a:ea typeface="Meiryo UI" panose="020B0604030504040204" pitchFamily="50" charset="-128"/>
                        </a:rPr>
                        <a:t>25.1</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工業用地 　</a:t>
                      </a:r>
                      <a:r>
                        <a:rPr kumimoji="1" lang="en-US" altLang="ja-JP" sz="1050" dirty="0" smtClean="0">
                          <a:latin typeface="Meiryo UI" panose="020B0604030504040204" pitchFamily="50" charset="-128"/>
                          <a:ea typeface="Meiryo UI" panose="020B0604030504040204" pitchFamily="50" charset="-128"/>
                        </a:rPr>
                        <a:t>3.7</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その他      </a:t>
                      </a:r>
                      <a:r>
                        <a:rPr kumimoji="1" lang="en-US" altLang="ja-JP" sz="1050" dirty="0" smtClean="0">
                          <a:latin typeface="Meiryo UI" panose="020B0604030504040204" pitchFamily="50" charset="-128"/>
                          <a:ea typeface="Meiryo UI" panose="020B0604030504040204" pitchFamily="50" charset="-128"/>
                        </a:rPr>
                        <a:t>65.1</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森林等</a:t>
                      </a:r>
                    </a:p>
                  </a:txBody>
                  <a:tcPr/>
                </a:tc>
                <a:tc>
                  <a:txBody>
                    <a:bodyPr/>
                    <a:lstStyle/>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農地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10.1</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a:t>
                      </a:r>
                    </a:p>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住宅地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12.7</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a:t>
                      </a:r>
                    </a:p>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工業用地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0.5</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a:t>
                      </a:r>
                    </a:p>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その他      </a:t>
                      </a:r>
                      <a:r>
                        <a:rPr kumimoji="1" lang="en-US" altLang="ja-JP" sz="1050" kern="1200" dirty="0" smtClean="0">
                          <a:solidFill>
                            <a:schemeClr val="dk1"/>
                          </a:solidFill>
                          <a:latin typeface="Meiryo UI" panose="020B0604030504040204" pitchFamily="50" charset="-128"/>
                          <a:ea typeface="Meiryo UI" panose="020B0604030504040204" pitchFamily="50" charset="-128"/>
                          <a:cs typeface="+mn-cs"/>
                        </a:rPr>
                        <a:t>76.7%※</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森林等</a:t>
                      </a: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農地　　　  </a:t>
                      </a:r>
                      <a:r>
                        <a:rPr kumimoji="1" lang="en-US" altLang="ja-JP" sz="1050" dirty="0" smtClean="0">
                          <a:latin typeface="Meiryo UI" panose="020B0604030504040204" pitchFamily="50" charset="-128"/>
                          <a:ea typeface="Meiryo UI" panose="020B0604030504040204" pitchFamily="50" charset="-128"/>
                        </a:rPr>
                        <a:t>7.9</a:t>
                      </a:r>
                      <a:r>
                        <a:rPr kumimoji="1" lang="ja-JP" altLang="en-US" sz="1050" dirty="0" smtClean="0">
                          <a:latin typeface="Meiryo UI" panose="020B0604030504040204" pitchFamily="50" charset="-128"/>
                          <a:ea typeface="Meiryo UI" panose="020B0604030504040204" pitchFamily="50" charset="-128"/>
                        </a:rPr>
                        <a:t>％</a:t>
                      </a:r>
                    </a:p>
                    <a:p>
                      <a:pPr algn="l"/>
                      <a:r>
                        <a:rPr kumimoji="1" lang="ja-JP" altLang="en-US" sz="1050" dirty="0" smtClean="0">
                          <a:latin typeface="Meiryo UI" panose="020B0604030504040204" pitchFamily="50" charset="-128"/>
                          <a:ea typeface="Meiryo UI" panose="020B0604030504040204" pitchFamily="50" charset="-128"/>
                        </a:rPr>
                        <a:t>住宅地　　</a:t>
                      </a:r>
                      <a:r>
                        <a:rPr kumimoji="1" lang="en-US" altLang="ja-JP" sz="1050" dirty="0" smtClean="0">
                          <a:latin typeface="Meiryo UI" panose="020B0604030504040204" pitchFamily="50" charset="-128"/>
                          <a:ea typeface="Meiryo UI" panose="020B0604030504040204" pitchFamily="50" charset="-128"/>
                        </a:rPr>
                        <a:t>21.8</a:t>
                      </a:r>
                      <a:r>
                        <a:rPr kumimoji="1" lang="ja-JP" altLang="en-US" sz="1050" dirty="0" smtClean="0">
                          <a:latin typeface="Meiryo UI" panose="020B0604030504040204" pitchFamily="50" charset="-128"/>
                          <a:ea typeface="Meiryo UI" panose="020B0604030504040204" pitchFamily="50" charset="-128"/>
                        </a:rPr>
                        <a:t>％</a:t>
                      </a:r>
                    </a:p>
                    <a:p>
                      <a:pPr algn="l"/>
                      <a:r>
                        <a:rPr kumimoji="1" lang="ja-JP" altLang="en-US" sz="1050" dirty="0" smtClean="0">
                          <a:latin typeface="Meiryo UI" panose="020B0604030504040204" pitchFamily="50" charset="-128"/>
                          <a:ea typeface="Meiryo UI" panose="020B0604030504040204" pitchFamily="50" charset="-128"/>
                        </a:rPr>
                        <a:t>工業用地 　</a:t>
                      </a:r>
                      <a:r>
                        <a:rPr kumimoji="1" lang="en-US" altLang="ja-JP" sz="1050" dirty="0" smtClean="0">
                          <a:latin typeface="Meiryo UI" panose="020B0604030504040204" pitchFamily="50" charset="-128"/>
                          <a:ea typeface="Meiryo UI" panose="020B0604030504040204" pitchFamily="50" charset="-128"/>
                        </a:rPr>
                        <a:t>5.9</a:t>
                      </a:r>
                      <a:r>
                        <a:rPr kumimoji="1" lang="ja-JP" altLang="en-US" sz="1050" dirty="0" smtClean="0">
                          <a:latin typeface="Meiryo UI" panose="020B0604030504040204" pitchFamily="50" charset="-128"/>
                          <a:ea typeface="Meiryo UI" panose="020B0604030504040204" pitchFamily="50" charset="-128"/>
                        </a:rPr>
                        <a:t>％</a:t>
                      </a:r>
                    </a:p>
                    <a:p>
                      <a:pPr algn="l"/>
                      <a:r>
                        <a:rPr kumimoji="1" lang="ja-JP" altLang="en-US" sz="1050" dirty="0" smtClean="0">
                          <a:latin typeface="Meiryo UI" panose="020B0604030504040204" pitchFamily="50" charset="-128"/>
                          <a:ea typeface="Meiryo UI" panose="020B0604030504040204" pitchFamily="50" charset="-128"/>
                        </a:rPr>
                        <a:t>その他      </a:t>
                      </a:r>
                      <a:r>
                        <a:rPr kumimoji="1" lang="en-US" altLang="ja-JP" sz="1050" dirty="0" smtClean="0">
                          <a:latin typeface="Meiryo UI" panose="020B0604030504040204" pitchFamily="50" charset="-128"/>
                          <a:ea typeface="Meiryo UI" panose="020B0604030504040204" pitchFamily="50" charset="-128"/>
                        </a:rPr>
                        <a:t>64.4%※</a:t>
                      </a:r>
                      <a:r>
                        <a:rPr kumimoji="1" lang="ja-JP" altLang="en-US" sz="1050" dirty="0" smtClean="0">
                          <a:latin typeface="Meiryo UI" panose="020B0604030504040204" pitchFamily="50" charset="-128"/>
                          <a:ea typeface="Meiryo UI" panose="020B0604030504040204" pitchFamily="50" charset="-128"/>
                        </a:rPr>
                        <a:t>森林等</a:t>
                      </a: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農地　　　  </a:t>
                      </a:r>
                      <a:r>
                        <a:rPr kumimoji="1" lang="en-US" altLang="ja-JP" sz="1050" dirty="0" smtClean="0">
                          <a:latin typeface="Meiryo UI" panose="020B0604030504040204" pitchFamily="50" charset="-128"/>
                          <a:ea typeface="Meiryo UI" panose="020B0604030504040204" pitchFamily="50" charset="-128"/>
                        </a:rPr>
                        <a:t>8.8</a:t>
                      </a:r>
                      <a:r>
                        <a:rPr kumimoji="1" lang="ja-JP" altLang="en-US" sz="1050" dirty="0" smtClean="0">
                          <a:latin typeface="Meiryo UI" panose="020B0604030504040204" pitchFamily="50" charset="-128"/>
                          <a:ea typeface="Meiryo UI" panose="020B0604030504040204" pitchFamily="50" charset="-128"/>
                        </a:rPr>
                        <a:t>％</a:t>
                      </a:r>
                    </a:p>
                    <a:p>
                      <a:pPr algn="l"/>
                      <a:r>
                        <a:rPr kumimoji="1" lang="ja-JP" altLang="en-US" sz="1050" dirty="0" smtClean="0">
                          <a:latin typeface="Meiryo UI" panose="020B0604030504040204" pitchFamily="50" charset="-128"/>
                          <a:ea typeface="Meiryo UI" panose="020B0604030504040204" pitchFamily="50" charset="-128"/>
                        </a:rPr>
                        <a:t>住宅地　　</a:t>
                      </a:r>
                      <a:r>
                        <a:rPr kumimoji="1" lang="en-US" altLang="ja-JP" sz="1050" dirty="0" smtClean="0">
                          <a:latin typeface="Meiryo UI" panose="020B0604030504040204" pitchFamily="50" charset="-128"/>
                          <a:ea typeface="Meiryo UI" panose="020B0604030504040204" pitchFamily="50" charset="-128"/>
                        </a:rPr>
                        <a:t>11.3</a:t>
                      </a:r>
                      <a:r>
                        <a:rPr kumimoji="1" lang="ja-JP" altLang="en-US" sz="1050" dirty="0" smtClean="0">
                          <a:latin typeface="Meiryo UI" panose="020B0604030504040204" pitchFamily="50" charset="-128"/>
                          <a:ea typeface="Meiryo UI" panose="020B0604030504040204" pitchFamily="50" charset="-128"/>
                        </a:rPr>
                        <a:t>％</a:t>
                      </a:r>
                    </a:p>
                    <a:p>
                      <a:pPr algn="l"/>
                      <a:r>
                        <a:rPr kumimoji="1" lang="ja-JP" altLang="en-US" sz="1050" dirty="0" smtClean="0">
                          <a:latin typeface="Meiryo UI" panose="020B0604030504040204" pitchFamily="50" charset="-128"/>
                          <a:ea typeface="Meiryo UI" panose="020B0604030504040204" pitchFamily="50" charset="-128"/>
                        </a:rPr>
                        <a:t>工業用地 　</a:t>
                      </a:r>
                      <a:r>
                        <a:rPr kumimoji="1" lang="en-US" altLang="ja-JP" sz="1050" dirty="0" smtClean="0">
                          <a:latin typeface="Meiryo UI" panose="020B0604030504040204" pitchFamily="50" charset="-128"/>
                          <a:ea typeface="Meiryo UI" panose="020B0604030504040204" pitchFamily="50" charset="-128"/>
                        </a:rPr>
                        <a:t>1.3</a:t>
                      </a:r>
                      <a:r>
                        <a:rPr kumimoji="1" lang="ja-JP" altLang="en-US" sz="1050" dirty="0" smtClean="0">
                          <a:latin typeface="Meiryo UI" panose="020B0604030504040204" pitchFamily="50" charset="-128"/>
                          <a:ea typeface="Meiryo UI" panose="020B0604030504040204" pitchFamily="50" charset="-128"/>
                        </a:rPr>
                        <a:t>％</a:t>
                      </a:r>
                    </a:p>
                    <a:p>
                      <a:pPr algn="l"/>
                      <a:r>
                        <a:rPr kumimoji="1" lang="ja-JP" altLang="en-US" sz="1050" dirty="0" smtClean="0">
                          <a:latin typeface="Meiryo UI" panose="020B0604030504040204" pitchFamily="50" charset="-128"/>
                          <a:ea typeface="Meiryo UI" panose="020B0604030504040204" pitchFamily="50" charset="-128"/>
                        </a:rPr>
                        <a:t>その他      </a:t>
                      </a:r>
                      <a:r>
                        <a:rPr kumimoji="1" lang="en-US" altLang="ja-JP" sz="1050" dirty="0" smtClean="0">
                          <a:latin typeface="Meiryo UI" panose="020B0604030504040204" pitchFamily="50" charset="-128"/>
                          <a:ea typeface="Meiryo UI" panose="020B0604030504040204" pitchFamily="50" charset="-128"/>
                        </a:rPr>
                        <a:t>78.6%※</a:t>
                      </a:r>
                      <a:r>
                        <a:rPr kumimoji="1" lang="ja-JP" altLang="en-US" sz="1050" dirty="0" smtClean="0">
                          <a:latin typeface="Meiryo UI" panose="020B0604030504040204" pitchFamily="50" charset="-128"/>
                          <a:ea typeface="Meiryo UI" panose="020B0604030504040204" pitchFamily="50" charset="-128"/>
                        </a:rPr>
                        <a:t>森林等</a:t>
                      </a:r>
                    </a:p>
                  </a:txBody>
                  <a:tcPr/>
                </a:tc>
                <a:extLst>
                  <a:ext uri="{0D108BD9-81ED-4DB2-BD59-A6C34878D82A}">
                    <a16:rowId xmlns:a16="http://schemas.microsoft.com/office/drawing/2014/main" val="4231040902"/>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産業構造</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第一次産業　  </a:t>
                      </a:r>
                      <a:r>
                        <a:rPr kumimoji="1" lang="en-US" altLang="ja-JP" sz="1050" dirty="0" smtClean="0">
                          <a:latin typeface="Meiryo UI" panose="020B0604030504040204" pitchFamily="50" charset="-128"/>
                          <a:ea typeface="Meiryo UI" panose="020B0604030504040204" pitchFamily="50" charset="-128"/>
                        </a:rPr>
                        <a:t>0.5%</a:t>
                      </a:r>
                    </a:p>
                    <a:p>
                      <a:pPr algn="l"/>
                      <a:r>
                        <a:rPr kumimoji="1" lang="ja-JP" altLang="en-US" sz="1050" dirty="0" smtClean="0">
                          <a:latin typeface="Meiryo UI" panose="020B0604030504040204" pitchFamily="50" charset="-128"/>
                          <a:ea typeface="Meiryo UI" panose="020B0604030504040204" pitchFamily="50" charset="-128"/>
                        </a:rPr>
                        <a:t>第二次産業　</a:t>
                      </a:r>
                      <a:r>
                        <a:rPr kumimoji="1" lang="en-US" altLang="ja-JP" sz="1050" dirty="0" smtClean="0">
                          <a:latin typeface="Meiryo UI" panose="020B0604030504040204" pitchFamily="50" charset="-128"/>
                          <a:ea typeface="Meiryo UI" panose="020B0604030504040204" pitchFamily="50" charset="-128"/>
                        </a:rPr>
                        <a:t>28.0</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第三次産業　</a:t>
                      </a:r>
                      <a:r>
                        <a:rPr kumimoji="1" lang="en-US" altLang="ja-JP" sz="1050" dirty="0" smtClean="0">
                          <a:latin typeface="Meiryo UI" panose="020B0604030504040204" pitchFamily="50" charset="-128"/>
                          <a:ea typeface="Meiryo UI" panose="020B0604030504040204" pitchFamily="50" charset="-128"/>
                        </a:rPr>
                        <a:t>62.8</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tc>
                  <a:txBody>
                    <a:bodyPr/>
                    <a:lstStyle/>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第一次産業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1.1%</a:t>
                      </a:r>
                    </a:p>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第二次産業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23.7</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ja-JP" altLang="en-US" sz="1050" kern="1200" dirty="0">
                          <a:solidFill>
                            <a:schemeClr val="dk1"/>
                          </a:solidFill>
                          <a:latin typeface="Meiryo UI" panose="020B0604030504040204" pitchFamily="50" charset="-128"/>
                          <a:ea typeface="Meiryo UI" panose="020B0604030504040204" pitchFamily="50" charset="-128"/>
                          <a:cs typeface="+mn-cs"/>
                        </a:rPr>
                        <a:t>第三次産業　</a:t>
                      </a:r>
                      <a:r>
                        <a:rPr kumimoji="1" lang="en-US" altLang="ja-JP" sz="1050" kern="1200" dirty="0">
                          <a:solidFill>
                            <a:schemeClr val="dk1"/>
                          </a:solidFill>
                          <a:latin typeface="Meiryo UI" panose="020B0604030504040204" pitchFamily="50" charset="-128"/>
                          <a:ea typeface="Meiryo UI" panose="020B0604030504040204" pitchFamily="50" charset="-128"/>
                          <a:cs typeface="+mn-cs"/>
                        </a:rPr>
                        <a:t>68.8</a:t>
                      </a:r>
                      <a:r>
                        <a:rPr kumimoji="1" lang="ja-JP" altLang="en-US" sz="1050" kern="1200" dirty="0">
                          <a:solidFill>
                            <a:schemeClr val="dk1"/>
                          </a:solidFill>
                          <a:latin typeface="Meiryo UI" panose="020B0604030504040204" pitchFamily="50" charset="-128"/>
                          <a:ea typeface="Meiryo UI" panose="020B0604030504040204" pitchFamily="50" charset="-128"/>
                          <a:cs typeface="+mn-cs"/>
                        </a:rPr>
                        <a:t>％</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第一次産業　  </a:t>
                      </a:r>
                      <a:r>
                        <a:rPr kumimoji="1" lang="en-US" altLang="ja-JP" sz="1050" dirty="0" smtClean="0">
                          <a:latin typeface="Meiryo UI" panose="020B0604030504040204" pitchFamily="50" charset="-128"/>
                          <a:ea typeface="Meiryo UI" panose="020B0604030504040204" pitchFamily="50" charset="-128"/>
                        </a:rPr>
                        <a:t>0.5%</a:t>
                      </a:r>
                    </a:p>
                    <a:p>
                      <a:pPr algn="l"/>
                      <a:r>
                        <a:rPr kumimoji="1" lang="ja-JP" altLang="en-US" sz="1050" dirty="0" smtClean="0">
                          <a:latin typeface="Meiryo UI" panose="020B0604030504040204" pitchFamily="50" charset="-128"/>
                          <a:ea typeface="Meiryo UI" panose="020B0604030504040204" pitchFamily="50" charset="-128"/>
                        </a:rPr>
                        <a:t>第二次産業　</a:t>
                      </a:r>
                      <a:r>
                        <a:rPr kumimoji="1" lang="en-US" altLang="ja-JP" sz="1050" dirty="0" smtClean="0">
                          <a:latin typeface="Meiryo UI" panose="020B0604030504040204" pitchFamily="50" charset="-128"/>
                          <a:ea typeface="Meiryo UI" panose="020B0604030504040204" pitchFamily="50" charset="-128"/>
                        </a:rPr>
                        <a:t>22.7</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第三次産業　</a:t>
                      </a:r>
                      <a:r>
                        <a:rPr kumimoji="1" lang="en-US" altLang="ja-JP" sz="1050" dirty="0" smtClean="0">
                          <a:latin typeface="Meiryo UI" panose="020B0604030504040204" pitchFamily="50" charset="-128"/>
                          <a:ea typeface="Meiryo UI" panose="020B0604030504040204" pitchFamily="50" charset="-128"/>
                        </a:rPr>
                        <a:t>69.8</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第一次産業　  </a:t>
                      </a:r>
                      <a:r>
                        <a:rPr kumimoji="1" lang="en-US" altLang="ja-JP" sz="1050" dirty="0" smtClean="0">
                          <a:latin typeface="Meiryo UI" panose="020B0604030504040204" pitchFamily="50" charset="-128"/>
                          <a:ea typeface="Meiryo UI" panose="020B0604030504040204" pitchFamily="50" charset="-128"/>
                        </a:rPr>
                        <a:t>1.7%</a:t>
                      </a:r>
                    </a:p>
                    <a:p>
                      <a:pPr algn="l"/>
                      <a:r>
                        <a:rPr kumimoji="1" lang="ja-JP" altLang="en-US" sz="1050" dirty="0" smtClean="0">
                          <a:latin typeface="Meiryo UI" panose="020B0604030504040204" pitchFamily="50" charset="-128"/>
                          <a:ea typeface="Meiryo UI" panose="020B0604030504040204" pitchFamily="50" charset="-128"/>
                        </a:rPr>
                        <a:t>第二次産業　</a:t>
                      </a:r>
                      <a:r>
                        <a:rPr kumimoji="1" lang="en-US" altLang="ja-JP" sz="1050" dirty="0" smtClean="0">
                          <a:latin typeface="Meiryo UI" panose="020B0604030504040204" pitchFamily="50" charset="-128"/>
                          <a:ea typeface="Meiryo UI" panose="020B0604030504040204" pitchFamily="50" charset="-128"/>
                        </a:rPr>
                        <a:t>23.2</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pPr algn="l"/>
                      <a:r>
                        <a:rPr kumimoji="1" lang="ja-JP" altLang="en-US" sz="1050" dirty="0" smtClean="0">
                          <a:latin typeface="Meiryo UI" panose="020B0604030504040204" pitchFamily="50" charset="-128"/>
                          <a:ea typeface="Meiryo UI" panose="020B0604030504040204" pitchFamily="50" charset="-128"/>
                        </a:rPr>
                        <a:t>第三次産業　</a:t>
                      </a:r>
                      <a:r>
                        <a:rPr kumimoji="1" lang="en-US" altLang="ja-JP" sz="1050" dirty="0" smtClean="0">
                          <a:latin typeface="Meiryo UI" panose="020B0604030504040204" pitchFamily="50" charset="-128"/>
                          <a:ea typeface="Meiryo UI" panose="020B0604030504040204" pitchFamily="50" charset="-128"/>
                        </a:rPr>
                        <a:t>69.3</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32060835"/>
                  </a:ext>
                </a:extLst>
              </a:tr>
              <a:tr h="370840">
                <a:tc>
                  <a:txBody>
                    <a:bodyPr/>
                    <a:lstStyle/>
                    <a:p>
                      <a:r>
                        <a:rPr kumimoji="1" lang="ja-JP" altLang="en-US" sz="1200" b="1" dirty="0" smtClean="0">
                          <a:latin typeface="Meiryo UI" panose="020B0604030504040204" pitchFamily="50" charset="-128"/>
                          <a:ea typeface="Meiryo UI" panose="020B0604030504040204" pitchFamily="50" charset="-128"/>
                        </a:rPr>
                        <a:t>大学</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zh-CN" altLang="en-US" sz="1050" dirty="0" smtClean="0">
                          <a:latin typeface="Meiryo UI" panose="020B0604030504040204" pitchFamily="50" charset="-128"/>
                          <a:ea typeface="Meiryo UI" panose="020B0604030504040204" pitchFamily="50" charset="-128"/>
                        </a:rPr>
                        <a:t>大阪経済法科大学、関西福祉科学大学、大阪教育大学、大阪樟蔭女子大学、大阪商業大学、近畿大学、東大阪大学</a:t>
                      </a:r>
                    </a:p>
                  </a:txBody>
                  <a:tcPr/>
                </a:tc>
                <a:tc>
                  <a:txBody>
                    <a:bodyPr/>
                    <a:lstStyle/>
                    <a:p>
                      <a:pPr algn="l"/>
                      <a:r>
                        <a:rPr kumimoji="1" lang="ja-JP" altLang="en-US" sz="1050" smtClean="0">
                          <a:latin typeface="Meiryo UI" panose="020B0604030504040204" pitchFamily="50" charset="-128"/>
                          <a:ea typeface="Meiryo UI" panose="020B0604030504040204" pitchFamily="50" charset="-128"/>
                        </a:rPr>
                        <a:t>大阪公立大学、</a:t>
                      </a:r>
                      <a:r>
                        <a:rPr kumimoji="1" lang="zh-CN" altLang="en-US" sz="1050" smtClean="0">
                          <a:latin typeface="Meiryo UI" panose="020B0604030504040204" pitchFamily="50" charset="-128"/>
                          <a:ea typeface="Meiryo UI" panose="020B0604030504040204" pitchFamily="50" charset="-128"/>
                        </a:rPr>
                        <a:t>大阪</a:t>
                      </a:r>
                      <a:r>
                        <a:rPr kumimoji="1" lang="zh-CN" altLang="en-US" sz="1050" dirty="0">
                          <a:latin typeface="Meiryo UI" panose="020B0604030504040204" pitchFamily="50" charset="-128"/>
                          <a:ea typeface="Meiryo UI" panose="020B0604030504040204" pitchFamily="50" charset="-128"/>
                        </a:rPr>
                        <a:t>大谷大学、大阪芸術大学、帝塚山学院大学、阪南大学、四</a:t>
                      </a:r>
                      <a:r>
                        <a:rPr kumimoji="1" lang="zh-CN" altLang="en-US" sz="1050">
                          <a:latin typeface="Meiryo UI" panose="020B0604030504040204" pitchFamily="50" charset="-128"/>
                          <a:ea typeface="Meiryo UI" panose="020B0604030504040204" pitchFamily="50" charset="-128"/>
                        </a:rPr>
                        <a:t>天王寺</a:t>
                      </a:r>
                      <a:r>
                        <a:rPr kumimoji="1" lang="zh-CN" altLang="en-US" sz="1050" smtClean="0">
                          <a:latin typeface="Meiryo UI" panose="020B0604030504040204" pitchFamily="50" charset="-128"/>
                          <a:ea typeface="Meiryo UI" panose="020B0604030504040204" pitchFamily="50" charset="-128"/>
                        </a:rPr>
                        <a:t>大学</a:t>
                      </a:r>
                      <a:endParaRPr kumimoji="1" lang="zh-CN" altLang="en-US" sz="1050" dirty="0">
                        <a:latin typeface="Meiryo UI" panose="020B0604030504040204" pitchFamily="50" charset="-128"/>
                        <a:ea typeface="Meiryo UI" panose="020B0604030504040204" pitchFamily="50" charset="-128"/>
                      </a:endParaRPr>
                    </a:p>
                  </a:txBody>
                  <a:tcPr/>
                </a:tc>
                <a:tc>
                  <a:txBody>
                    <a:bodyPr/>
                    <a:lstStyle/>
                    <a:p>
                      <a:pPr algn="l"/>
                      <a:r>
                        <a:rPr kumimoji="1" lang="zh-CN" altLang="en-US" sz="1050" dirty="0" smtClean="0">
                          <a:latin typeface="Meiryo UI" panose="020B0604030504040204" pitchFamily="50" charset="-128"/>
                          <a:ea typeface="Meiryo UI" panose="020B0604030504040204" pitchFamily="50" charset="-128"/>
                        </a:rPr>
                        <a:t>大阪</a:t>
                      </a:r>
                      <a:r>
                        <a:rPr kumimoji="1" lang="ja-JP" altLang="en-US" sz="1050" dirty="0" smtClean="0">
                          <a:latin typeface="Meiryo UI" panose="020B0604030504040204" pitchFamily="50" charset="-128"/>
                          <a:ea typeface="Meiryo UI" panose="020B0604030504040204" pitchFamily="50" charset="-128"/>
                        </a:rPr>
                        <a:t>公立</a:t>
                      </a:r>
                      <a:r>
                        <a:rPr kumimoji="1" lang="zh-CN" altLang="en-US" sz="1050" dirty="0" smtClean="0">
                          <a:latin typeface="Meiryo UI" panose="020B0604030504040204" pitchFamily="50" charset="-128"/>
                          <a:ea typeface="Meiryo UI" panose="020B0604030504040204" pitchFamily="50" charset="-128"/>
                        </a:rPr>
                        <a:t>大学、桃山学院大学、太成学院大学、羽衣国際大学、桃山学院教育大学、大阪物療大学</a:t>
                      </a:r>
                      <a:r>
                        <a:rPr kumimoji="1" lang="ja-JP" altLang="en-US" sz="1050" dirty="0" err="1"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関西大学</a:t>
                      </a:r>
                      <a:endParaRPr kumimoji="1" lang="zh-CN" altLang="en-US" sz="1050" dirty="0" smtClean="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大阪体育大学、大阪観光大学、関西医療大学、大阪河﨑リハビリテーション大学</a:t>
                      </a:r>
                    </a:p>
                  </a:txBody>
                  <a:tcPr/>
                </a:tc>
                <a:extLst>
                  <a:ext uri="{0D108BD9-81ED-4DB2-BD59-A6C34878D82A}">
                    <a16:rowId xmlns:a16="http://schemas.microsoft.com/office/drawing/2014/main" val="1496207474"/>
                  </a:ext>
                </a:extLst>
              </a:tr>
            </a:tbl>
          </a:graphicData>
        </a:graphic>
      </p:graphicFrame>
      <p:pic>
        <p:nvPicPr>
          <p:cNvPr id="4" name="図 3"/>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1290410" y="1334293"/>
            <a:ext cx="1376069" cy="1663372"/>
          </a:xfrm>
          <a:prstGeom prst="rect">
            <a:avLst/>
          </a:prstGeom>
          <a:ln>
            <a:solidFill>
              <a:sysClr val="windowText" lastClr="000000"/>
            </a:solidFill>
          </a:ln>
        </p:spPr>
      </p:pic>
      <p:pic>
        <p:nvPicPr>
          <p:cNvPr id="5" name="図 4">
            <a:extLst>
              <a:ext uri="{FF2B5EF4-FFF2-40B4-BE49-F238E27FC236}">
                <a16:creationId xmlns:a16="http://schemas.microsoft.com/office/drawing/2014/main" id="{EF92A05C-EC6F-4B4B-A0EC-289FBC93D1C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437" t="9804" r="7380" b="9939"/>
          <a:stretch/>
        </p:blipFill>
        <p:spPr>
          <a:xfrm>
            <a:off x="3452286" y="1548915"/>
            <a:ext cx="1125695" cy="1448750"/>
          </a:xfrm>
          <a:prstGeom prst="rect">
            <a:avLst/>
          </a:prstGeom>
          <a:ln>
            <a:solidFill>
              <a:sysClr val="windowText" lastClr="000000"/>
            </a:solidFill>
          </a:ln>
        </p:spPr>
      </p:pic>
      <p:pic>
        <p:nvPicPr>
          <p:cNvPr id="6" name="図 5">
            <a:extLst>
              <a:ext uri="{FF2B5EF4-FFF2-40B4-BE49-F238E27FC236}">
                <a16:creationId xmlns:a16="http://schemas.microsoft.com/office/drawing/2014/main" id="{0C6F43A1-8C01-4E3B-86BB-69E034A20D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677" t="4539" r="24146" b="5604"/>
          <a:stretch/>
        </p:blipFill>
        <p:spPr>
          <a:xfrm>
            <a:off x="5329780" y="1548915"/>
            <a:ext cx="1408997" cy="1448750"/>
          </a:xfrm>
          <a:prstGeom prst="rect">
            <a:avLst/>
          </a:prstGeom>
          <a:ln>
            <a:solidFill>
              <a:sysClr val="windowText" lastClr="000000"/>
            </a:solidFill>
          </a:ln>
        </p:spPr>
      </p:pic>
      <p:pic>
        <p:nvPicPr>
          <p:cNvPr id="7" name="図 6"/>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7216140" y="1548915"/>
            <a:ext cx="1752927" cy="1112684"/>
          </a:xfrm>
          <a:prstGeom prst="rect">
            <a:avLst/>
          </a:prstGeom>
          <a:ln>
            <a:solidFill>
              <a:sysClr val="windowText" lastClr="000000"/>
            </a:solidFill>
          </a:ln>
        </p:spPr>
      </p:pic>
      <p:sp>
        <p:nvSpPr>
          <p:cNvPr id="8" name="スライド番号プレースホルダー 1"/>
          <p:cNvSpPr>
            <a:spLocks noGrp="1"/>
          </p:cNvSpPr>
          <p:nvPr>
            <p:ph type="sldNum" sz="quarter" idx="12"/>
          </p:nvPr>
        </p:nvSpPr>
        <p:spPr>
          <a:xfrm>
            <a:off x="6978661" y="646622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10" name="正方形/長方形 9"/>
          <p:cNvSpPr/>
          <p:nvPr/>
        </p:nvSpPr>
        <p:spPr>
          <a:xfrm>
            <a:off x="4899547" y="230878"/>
            <a:ext cx="4448862" cy="215444"/>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「万博</a:t>
            </a: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のインパクトを活かした大阪の将来に向けた</a:t>
            </a: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ビジョン（資料編）」を</a:t>
            </a:r>
            <a:r>
              <a:rPr lang="ja-JP" altLang="en-US" sz="800" dirty="0" smtClean="0">
                <a:solidFill>
                  <a:srgbClr val="111111"/>
                </a:solidFill>
                <a:latin typeface="Meiryo UI" panose="020B0604030504040204" pitchFamily="50" charset="-128"/>
                <a:ea typeface="Meiryo UI" panose="020B0604030504040204" pitchFamily="50" charset="-128"/>
              </a:rPr>
              <a:t>参考に、</a:t>
            </a: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副首都推進局で作成</a:t>
            </a:r>
            <a:endPar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7278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3972883493"/>
              </p:ext>
            </p:extLst>
          </p:nvPr>
        </p:nvGraphicFramePr>
        <p:xfrm>
          <a:off x="-2" y="255252"/>
          <a:ext cx="9144001" cy="6407794"/>
        </p:xfrm>
        <a:graphic>
          <a:graphicData uri="http://schemas.openxmlformats.org/drawingml/2006/table">
            <a:tbl>
              <a:tblPr firstRow="1" bandRow="1">
                <a:tableStyleId>{5C22544A-7EE6-4342-B048-85BDC9FD1C3A}</a:tableStyleId>
              </a:tblPr>
              <a:tblGrid>
                <a:gridCol w="984201">
                  <a:extLst>
                    <a:ext uri="{9D8B030D-6E8A-4147-A177-3AD203B41FA5}">
                      <a16:colId xmlns:a16="http://schemas.microsoft.com/office/drawing/2014/main" val="3164408231"/>
                    </a:ext>
                  </a:extLst>
                </a:gridCol>
                <a:gridCol w="2039950">
                  <a:extLst>
                    <a:ext uri="{9D8B030D-6E8A-4147-A177-3AD203B41FA5}">
                      <a16:colId xmlns:a16="http://schemas.microsoft.com/office/drawing/2014/main" val="1788653758"/>
                    </a:ext>
                  </a:extLst>
                </a:gridCol>
                <a:gridCol w="2039950">
                  <a:extLst>
                    <a:ext uri="{9D8B030D-6E8A-4147-A177-3AD203B41FA5}">
                      <a16:colId xmlns:a16="http://schemas.microsoft.com/office/drawing/2014/main" val="2811575869"/>
                    </a:ext>
                  </a:extLst>
                </a:gridCol>
                <a:gridCol w="2039950">
                  <a:extLst>
                    <a:ext uri="{9D8B030D-6E8A-4147-A177-3AD203B41FA5}">
                      <a16:colId xmlns:a16="http://schemas.microsoft.com/office/drawing/2014/main" val="2318557540"/>
                    </a:ext>
                  </a:extLst>
                </a:gridCol>
                <a:gridCol w="2039950">
                  <a:extLst>
                    <a:ext uri="{9D8B030D-6E8A-4147-A177-3AD203B41FA5}">
                      <a16:colId xmlns:a16="http://schemas.microsoft.com/office/drawing/2014/main" val="3147140178"/>
                    </a:ext>
                  </a:extLst>
                </a:gridCol>
              </a:tblGrid>
              <a:tr h="274309">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中河内地域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南河内地域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泉北地域</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smtClean="0">
                          <a:latin typeface="Meiryo UI" panose="020B0604030504040204" pitchFamily="50" charset="-128"/>
                          <a:ea typeface="Meiryo UI" panose="020B0604030504040204" pitchFamily="50" charset="-128"/>
                        </a:rPr>
                        <a:t>泉南地域</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47022767"/>
                  </a:ext>
                </a:extLst>
              </a:tr>
              <a:tr h="1399368">
                <a:tc>
                  <a:txBody>
                    <a:bodyPr/>
                    <a:lstStyle/>
                    <a:p>
                      <a:r>
                        <a:rPr kumimoji="1" lang="ja-JP" altLang="en-US" sz="1200" b="1" dirty="0" smtClean="0">
                          <a:latin typeface="Meiryo UI" panose="020B0604030504040204" pitchFamily="50" charset="-128"/>
                          <a:ea typeface="Meiryo UI" panose="020B0604030504040204" pitchFamily="50" charset="-128"/>
                        </a:rPr>
                        <a:t>文化・</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都市魅力</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恩智神社、松岳山古墳、枚岡神社、玉串川、三田家住宅、東大阪市花園ラグビー場、石切神社、司馬遼太郎記念館、河内ワイン館、久宝寺緑地、東大阪市役所展望ロビー　他</a:t>
                      </a:r>
                    </a:p>
                  </a:txBody>
                  <a:tcPr/>
                </a:tc>
                <a:tc>
                  <a:txBody>
                    <a:bodyPr/>
                    <a:lstStyle/>
                    <a:p>
                      <a:pPr algn="l"/>
                      <a:r>
                        <a:rPr kumimoji="1" lang="ja-JP" altLang="en-US" sz="1000" dirty="0" smtClean="0">
                          <a:latin typeface="Meiryo UI" panose="020B0604030504040204" pitchFamily="50" charset="-128"/>
                          <a:ea typeface="Meiryo UI" panose="020B0604030504040204" pitchFamily="50" charset="-128"/>
                        </a:rPr>
                        <a:t>古市古墳群、錦織</a:t>
                      </a:r>
                      <a:r>
                        <a:rPr kumimoji="1" lang="ja-JP" altLang="en-US" sz="1000" dirty="0">
                          <a:latin typeface="Meiryo UI" panose="020B0604030504040204" pitchFamily="50" charset="-128"/>
                          <a:ea typeface="Meiryo UI" panose="020B0604030504040204" pitchFamily="50" charset="-128"/>
                        </a:rPr>
                        <a:t>神社、観心寺、柴籬神社</a:t>
                      </a:r>
                      <a:r>
                        <a:rPr kumimoji="1" lang="ja-JP" altLang="en-US" sz="1000" dirty="0" smtClean="0">
                          <a:latin typeface="Meiryo UI" panose="020B0604030504040204" pitchFamily="50" charset="-128"/>
                          <a:ea typeface="Meiryo UI" panose="020B0604030504040204" pitchFamily="50" charset="-128"/>
                        </a:rPr>
                        <a:t>、富田林寺内町、狭山</a:t>
                      </a:r>
                      <a:r>
                        <a:rPr kumimoji="1" lang="ja-JP" altLang="en-US" sz="1000" dirty="0">
                          <a:latin typeface="Meiryo UI" panose="020B0604030504040204" pitchFamily="50" charset="-128"/>
                          <a:ea typeface="Meiryo UI" panose="020B0604030504040204" pitchFamily="50" charset="-128"/>
                        </a:rPr>
                        <a:t>池、竹内街道、史跡金山古墳公園、金剛山、農業公園サバ</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ファーム、岩湧山、大林寺、古市大溝、葛井寺、狭山藩陣屋跡、二上山万葉の森、道の駅かなん、下赤阪の</a:t>
                      </a:r>
                      <a:r>
                        <a:rPr kumimoji="1" lang="ja-JP" altLang="en-US" sz="1000" dirty="0" smtClean="0">
                          <a:latin typeface="Meiryo UI" panose="020B0604030504040204" pitchFamily="50" charset="-128"/>
                          <a:ea typeface="Meiryo UI" panose="020B0604030504040204" pitchFamily="50" charset="-128"/>
                        </a:rPr>
                        <a:t>棚田、叡福寺、スポーツパーク松原（スケートボード）</a:t>
                      </a:r>
                      <a:r>
                        <a:rPr kumimoji="1" lang="ja-JP" altLang="en-US" sz="1000" dirty="0">
                          <a:latin typeface="Meiryo UI" panose="020B0604030504040204" pitchFamily="50" charset="-128"/>
                          <a:ea typeface="Meiryo UI" panose="020B0604030504040204" pitchFamily="50" charset="-128"/>
                        </a:rPr>
                        <a:t>　他</a:t>
                      </a: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百舌鳥古墳群、旧堺燈台、さかい利晶の杜、曽禰神社、和泉市いずみの国歴史館、専称寺、忠岡神社、堺市博物館、田中本陣、側川渓、浜寺公園、大泉緑地、大仙公園、正木美術館、堺市立ビッグバン　他</a:t>
                      </a: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岸和田城、慈眼院多宝塔、林昌寺庭園、波太神社、中家住宅、嘉祥神社、宇度墓古墳、岸和田</a:t>
                      </a:r>
                      <a:r>
                        <a:rPr kumimoji="1" lang="ja-JP" altLang="en-US" sz="1050" dirty="0" err="1" smtClean="0">
                          <a:latin typeface="Meiryo UI" panose="020B0604030504040204" pitchFamily="50" charset="-128"/>
                          <a:ea typeface="Meiryo UI" panose="020B0604030504040204" pitchFamily="50" charset="-128"/>
                        </a:rPr>
                        <a:t>だんじり</a:t>
                      </a:r>
                      <a:r>
                        <a:rPr kumimoji="1" lang="ja-JP" altLang="en-US" sz="1050" dirty="0" smtClean="0">
                          <a:latin typeface="Meiryo UI" panose="020B0604030504040204" pitchFamily="50" charset="-128"/>
                          <a:ea typeface="Meiryo UI" panose="020B0604030504040204" pitchFamily="50" charset="-128"/>
                        </a:rPr>
                        <a:t>会館、二色の浜公園、りんくうタウン、サザンビーチ、自然居子のいちょう、奥山雨山自然公園、田尻スカイブリッジ、ときめきビーチ、犬鳴山　他</a:t>
                      </a:r>
                    </a:p>
                  </a:txBody>
                  <a:tcPr/>
                </a:tc>
                <a:extLst>
                  <a:ext uri="{0D108BD9-81ED-4DB2-BD59-A6C34878D82A}">
                    <a16:rowId xmlns:a16="http://schemas.microsoft.com/office/drawing/2014/main" val="2780049628"/>
                  </a:ext>
                </a:extLst>
              </a:tr>
              <a:tr h="624527">
                <a:tc>
                  <a:txBody>
                    <a:bodyPr/>
                    <a:lstStyle/>
                    <a:p>
                      <a:r>
                        <a:rPr kumimoji="1" lang="ja-JP" altLang="en-US" sz="1200" b="1" dirty="0" smtClean="0">
                          <a:latin typeface="Meiryo UI" panose="020B0604030504040204" pitchFamily="50" charset="-128"/>
                          <a:ea typeface="Meiryo UI" panose="020B0604030504040204" pitchFamily="50" charset="-128"/>
                        </a:rPr>
                        <a:t>交通主要駅</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近鉄八尾駅、久宝寺駅、布施駅、新石切駅、長田駅、河内国分駅</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富田林駅、河内長野駅</a:t>
                      </a:r>
                      <a:r>
                        <a:rPr kumimoji="1" lang="ja-JP" altLang="en-US" sz="1050" dirty="0">
                          <a:latin typeface="Meiryo UI" panose="020B0604030504040204" pitchFamily="50" charset="-128"/>
                          <a:ea typeface="Meiryo UI" panose="020B0604030504040204" pitchFamily="50" charset="-128"/>
                        </a:rPr>
                        <a:t>、金剛駅、古市</a:t>
                      </a:r>
                      <a:r>
                        <a:rPr kumimoji="1" lang="ja-JP" altLang="en-US" sz="1050" dirty="0" smtClean="0">
                          <a:latin typeface="Meiryo UI" panose="020B0604030504040204" pitchFamily="50" charset="-128"/>
                          <a:ea typeface="Meiryo UI" panose="020B0604030504040204" pitchFamily="50" charset="-128"/>
                        </a:rPr>
                        <a:t>駅、道明寺駅</a:t>
                      </a:r>
                      <a:r>
                        <a:rPr kumimoji="1" lang="ja-JP" altLang="en-US" sz="1050" dirty="0">
                          <a:latin typeface="Meiryo UI" panose="020B0604030504040204" pitchFamily="50" charset="-128"/>
                          <a:ea typeface="Meiryo UI" panose="020B0604030504040204" pitchFamily="50" charset="-128"/>
                        </a:rPr>
                        <a:t>、河内</a:t>
                      </a:r>
                      <a:r>
                        <a:rPr kumimoji="1" lang="ja-JP" altLang="en-US" sz="1050" dirty="0" smtClean="0">
                          <a:latin typeface="Meiryo UI" panose="020B0604030504040204" pitchFamily="50" charset="-128"/>
                          <a:ea typeface="Meiryo UI" panose="020B0604030504040204" pitchFamily="50" charset="-128"/>
                        </a:rPr>
                        <a:t>松原駅</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堺駅、堺市駅、堺東駅、三国ヶ丘駅、中百舌鳥駅、泉大津駅、和泉中央駅、和泉府中駅、羽衣駅</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日根野駅、りんくうタウン駅、関西空港駅、熊取駅、岸和田駅、泉佐野駅、貝塚駅</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65271394"/>
                  </a:ext>
                </a:extLst>
              </a:tr>
              <a:tr h="1620000">
                <a:tc>
                  <a:txBody>
                    <a:bodyPr/>
                    <a:lstStyle/>
                    <a:p>
                      <a:r>
                        <a:rPr kumimoji="1" lang="ja-JP" altLang="en-US" sz="1200" b="1" dirty="0" smtClean="0">
                          <a:latin typeface="Meiryo UI" panose="020B0604030504040204" pitchFamily="50" charset="-128"/>
                          <a:ea typeface="Meiryo UI" panose="020B0604030504040204" pitchFamily="50" charset="-128"/>
                        </a:rPr>
                        <a:t>域内の</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人の動き</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latin typeface="Meiryo UI" panose="020B0604030504040204" pitchFamily="50" charset="-128"/>
                          <a:ea typeface="Meiryo UI" panose="020B0604030504040204" pitchFamily="50" charset="-128"/>
                        </a:rPr>
                        <a:t>大阪市との人流は、通勤・休日とも強め</a:t>
                      </a:r>
                      <a:endParaRPr kumimoji="1" lang="en-US" altLang="ja-JP" sz="1050" dirty="0" smtClean="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latin typeface="Meiryo UI" panose="020B0604030504040204" pitchFamily="50" charset="-128"/>
                          <a:ea typeface="Meiryo UI" panose="020B0604030504040204" pitchFamily="50" charset="-128"/>
                        </a:rPr>
                        <a:t>通勤では、柏原市から大阪市への人流の動きは比較的小さいが、東大阪市・八尾市は大きい。</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latin typeface="Meiryo UI" panose="020B0604030504040204" pitchFamily="50" charset="-128"/>
                          <a:ea typeface="Meiryo UI" panose="020B0604030504040204" pitchFamily="50" charset="-128"/>
                        </a:rPr>
                        <a:t>休日では、全体的に大阪市への人流の動きが大きい。</a:t>
                      </a: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5725" algn="l"/>
                        </a:tabLst>
                        <a:defRPr/>
                      </a:pPr>
                      <a:r>
                        <a:rPr kumimoji="1" lang="ja-JP" altLang="en-US" sz="1050" dirty="0" smtClean="0">
                          <a:latin typeface="Meiryo UI" panose="020B0604030504040204" pitchFamily="50" charset="-128"/>
                          <a:ea typeface="Meiryo UI" panose="020B0604030504040204" pitchFamily="50" charset="-128"/>
                        </a:rPr>
                        <a:t>大阪市との人流は、通勤・休日とも強め</a:t>
                      </a:r>
                      <a:endParaRPr kumimoji="1" lang="en-US" altLang="ja-JP" sz="1050" dirty="0" smtClean="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latin typeface="Meiryo UI" panose="020B0604030504040204" pitchFamily="50" charset="-128"/>
                          <a:ea typeface="Meiryo UI" panose="020B0604030504040204" pitchFamily="50" charset="-128"/>
                        </a:rPr>
                        <a:t>通勤では、町村部は相対的に大阪市への人流の動きが市に比べて小さい。</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latin typeface="Meiryo UI" panose="020B0604030504040204" pitchFamily="50" charset="-128"/>
                          <a:ea typeface="Meiryo UI" panose="020B0604030504040204" pitchFamily="50" charset="-128"/>
                        </a:rPr>
                        <a:t>休日では、大阪市への人流の動きとともに堺市への人流の動きも一定みられる。</a:t>
                      </a:r>
                    </a:p>
                  </a:txBody>
                  <a:tcPr/>
                </a:tc>
                <a:tc>
                  <a:txBody>
                    <a:bodyPr/>
                    <a:lstStyle/>
                    <a:p>
                      <a:pPr marL="85725" indent="-85725"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大阪市との人流は、通勤・休日とも強め</a:t>
                      </a:r>
                      <a:endParaRPr kumimoji="1" lang="en-US" altLang="ja-JP" sz="105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通勤では、堺市から大阪市への人流の動きは大きいが、高石市・泉大津市は中位程度。和泉市・忠岡町は相対的に小さい（地域内での比較）。</a:t>
                      </a:r>
                    </a:p>
                    <a:p>
                      <a:pPr marL="85725" indent="-85725"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休日では、高石市・泉大津市・和泉市では大阪市より堺市への人流が顕著にみられる市もある。</a:t>
                      </a: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smtClean="0">
                          <a:latin typeface="Meiryo UI" panose="020B0604030504040204" pitchFamily="50" charset="-128"/>
                          <a:ea typeface="Meiryo UI" panose="020B0604030504040204" pitchFamily="50" charset="-128"/>
                        </a:rPr>
                        <a:t>大阪市との人流は、通勤・休日とも弱め</a:t>
                      </a:r>
                      <a:endParaRPr kumimoji="1" lang="en-US" altLang="ja-JP" sz="1000" dirty="0" smtClean="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smtClean="0">
                          <a:latin typeface="Meiryo UI" panose="020B0604030504040204" pitchFamily="50" charset="-128"/>
                          <a:ea typeface="Meiryo UI" panose="020B0604030504040204" pitchFamily="50" charset="-128"/>
                        </a:rPr>
                        <a:t>通勤では、全体的に他の地域に比べ大阪市への人流の動きは小さい。</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smtClean="0">
                          <a:latin typeface="Meiryo UI" panose="020B0604030504040204" pitchFamily="50" charset="-128"/>
                          <a:ea typeface="Meiryo UI" panose="020B0604030504040204" pitchFamily="50" charset="-128"/>
                        </a:rPr>
                        <a:t>休日では、岸和田市で大阪市への人流の動きが一定高まるが、他は相対的に小さい。また、堺市への人流の動きも一定みられる。岬町では隣接の和歌山市への人流も一定みられる。</a:t>
                      </a:r>
                    </a:p>
                  </a:txBody>
                  <a:tcPr/>
                </a:tc>
                <a:extLst>
                  <a:ext uri="{0D108BD9-81ED-4DB2-BD59-A6C34878D82A}">
                    <a16:rowId xmlns:a16="http://schemas.microsoft.com/office/drawing/2014/main" val="3946999342"/>
                  </a:ext>
                </a:extLst>
              </a:tr>
              <a:tr h="624527">
                <a:tc>
                  <a:txBody>
                    <a:bodyPr/>
                    <a:lstStyle/>
                    <a:p>
                      <a:r>
                        <a:rPr kumimoji="1" lang="ja-JP" altLang="en-US" sz="1200" b="1" dirty="0" smtClean="0">
                          <a:latin typeface="Meiryo UI" panose="020B0604030504040204" pitchFamily="50" charset="-128"/>
                          <a:ea typeface="Meiryo UI" panose="020B0604030504040204" pitchFamily="50" charset="-128"/>
                        </a:rPr>
                        <a:t>商業施設</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en-US" altLang="ja-JP" sz="1050" dirty="0" smtClean="0">
                          <a:latin typeface="Meiryo UI" panose="020B0604030504040204" pitchFamily="50" charset="-128"/>
                          <a:ea typeface="Meiryo UI" panose="020B0604030504040204" pitchFamily="50" charset="-128"/>
                        </a:rPr>
                        <a:t>ARIO</a:t>
                      </a:r>
                      <a:r>
                        <a:rPr kumimoji="1" lang="ja-JP" altLang="en-US" sz="1050" dirty="0" smtClean="0">
                          <a:latin typeface="Meiryo UI" panose="020B0604030504040204" pitchFamily="50" charset="-128"/>
                          <a:ea typeface="Meiryo UI" panose="020B0604030504040204" pitchFamily="50" charset="-128"/>
                        </a:rPr>
                        <a:t>八尾、ヴェル・ノール布施</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セブンパーク天美</a:t>
                      </a:r>
                      <a:r>
                        <a:rPr kumimoji="1" lang="ja-JP" altLang="en-US" sz="1050" dirty="0" smtClean="0">
                          <a:latin typeface="Meiryo UI" panose="020B0604030504040204" pitchFamily="50" charset="-128"/>
                          <a:ea typeface="Meiryo UI" panose="020B0604030504040204" pitchFamily="50" charset="-128"/>
                        </a:rPr>
                        <a:t>、イオン</a:t>
                      </a:r>
                      <a:r>
                        <a:rPr kumimoji="1" lang="ja-JP" altLang="en-US" sz="1050" dirty="0">
                          <a:latin typeface="Meiryo UI" panose="020B0604030504040204" pitchFamily="50" charset="-128"/>
                          <a:ea typeface="Meiryo UI" panose="020B0604030504040204" pitchFamily="50" charset="-128"/>
                        </a:rPr>
                        <a:t>藤井寺ショッピングセンター</a:t>
                      </a: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堺高島屋、アリオ鳳、イオンモール堺北花田、イオンモール堺鉄砲町、泉北パンジョ、ららぽーと和泉</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岸和田カンカンベイサイドモール、りんくうプレミアムアウトレット、泉南ロングパーク、イオンモールりんくう泉南</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0300592"/>
                  </a:ext>
                </a:extLst>
              </a:tr>
              <a:tr h="562102">
                <a:tc>
                  <a:txBody>
                    <a:bodyPr/>
                    <a:lstStyle/>
                    <a:p>
                      <a:r>
                        <a:rPr kumimoji="1" lang="ja-JP" altLang="en-US" sz="1200" b="1" dirty="0" smtClean="0">
                          <a:latin typeface="Meiryo UI" panose="020B0604030504040204" pitchFamily="50" charset="-128"/>
                          <a:ea typeface="Meiryo UI" panose="020B0604030504040204" pitchFamily="50" charset="-128"/>
                        </a:rPr>
                        <a:t>まちづくりの取組み</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大阪モノレール延伸、花園ラグビー場の市営化、</a:t>
                      </a:r>
                      <a:r>
                        <a:rPr kumimoji="1" lang="zh-TW" altLang="en-US" sz="1050" dirty="0" smtClean="0">
                          <a:latin typeface="Meiryo UI" panose="020B0604030504040204" pitchFamily="50" charset="-128"/>
                          <a:ea typeface="Meiryo UI" panose="020B0604030504040204" pitchFamily="50" charset="-128"/>
                        </a:rPr>
                        <a:t>八尾空港西側跡地</a:t>
                      </a:r>
                      <a:r>
                        <a:rPr kumimoji="1" lang="ja-JP" altLang="en-US" sz="1050" dirty="0" smtClean="0">
                          <a:latin typeface="Meiryo UI" panose="020B0604030504040204" pitchFamily="50" charset="-128"/>
                          <a:ea typeface="Meiryo UI" panose="020B0604030504040204" pitchFamily="50" charset="-128"/>
                        </a:rPr>
                        <a:t>利活用検討</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金剛地区再生、狭山ニュータウンの再生、河内長野市南花台でのスマートシティの取組み</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堺旧港周辺まちづくり、泉北ニュータウンの再生、泉ヶ丘駅前活性化計画、近畿大学病院移転</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smtClean="0">
                          <a:latin typeface="Meiryo UI" panose="020B0604030504040204" pitchFamily="50" charset="-128"/>
                          <a:ea typeface="Meiryo UI" panose="020B0604030504040204" pitchFamily="50" charset="-128"/>
                        </a:rPr>
                        <a:t>ゆめみ</a:t>
                      </a:r>
                      <a:r>
                        <a:rPr kumimoji="1" lang="ja-JP" altLang="en-US" sz="1050" dirty="0" err="1" smtClean="0">
                          <a:latin typeface="Meiryo UI" panose="020B0604030504040204" pitchFamily="50" charset="-128"/>
                          <a:ea typeface="Meiryo UI" panose="020B0604030504040204" pitchFamily="50" charset="-128"/>
                        </a:rPr>
                        <a:t>ヶ</a:t>
                      </a:r>
                      <a:r>
                        <a:rPr kumimoji="1" lang="ja-JP" altLang="en-US" sz="1050" dirty="0" smtClean="0">
                          <a:latin typeface="Meiryo UI" panose="020B0604030504040204" pitchFamily="50" charset="-128"/>
                          <a:ea typeface="Meiryo UI" panose="020B0604030504040204" pitchFamily="50" charset="-128"/>
                        </a:rPr>
                        <a:t>丘岸和田、りんくうタウンでのスケートリンクを核としたまちづくり、新たなみさき公園整備</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76853096"/>
                  </a:ext>
                </a:extLst>
              </a:tr>
              <a:tr h="1034372">
                <a:tc>
                  <a:txBody>
                    <a:bodyPr/>
                    <a:lstStyle/>
                    <a:p>
                      <a:r>
                        <a:rPr kumimoji="1" lang="ja-JP" altLang="en-US" sz="1200" b="1" dirty="0" smtClean="0">
                          <a:latin typeface="Meiryo UI" panose="020B0604030504040204" pitchFamily="50" charset="-128"/>
                          <a:ea typeface="Meiryo UI" panose="020B0604030504040204" pitchFamily="50" charset="-128"/>
                        </a:rPr>
                        <a:t>特徴</a:t>
                      </a:r>
                      <a:endParaRPr kumimoji="1" lang="ja-JP" altLang="en-US" sz="1200" b="1"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東大阪市、八尾市は府内でも中小町工場が数多く立地するものづくりの集積地であり、他の地域に比べて、第二次産業の従事者が多い。</a:t>
                      </a:r>
                      <a:endParaRPr kumimoji="1" lang="en-US" altLang="ja-JP" sz="100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smtClean="0">
                          <a:latin typeface="Meiryo UI" panose="020B0604030504040204" pitchFamily="50" charset="-128"/>
                          <a:ea typeface="Meiryo UI" panose="020B0604030504040204" pitchFamily="50" charset="-128"/>
                        </a:rPr>
                        <a:t>柏原市は古くからぶどうの一大産地であり、ワイン醸造も行われるなど地域ブランド化を進めている。</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世界遺産の古墳群をはじめとした歴史的な文化財が豊富</a:t>
                      </a:r>
                      <a:endParaRPr kumimoji="1" lang="en-US" altLang="ja-JP" sz="105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農業産出額が大阪府内の</a:t>
                      </a:r>
                      <a:r>
                        <a:rPr kumimoji="1" lang="en-US" altLang="ja-JP" sz="1050" dirty="0" smtClean="0">
                          <a:latin typeface="Meiryo UI" panose="020B0604030504040204" pitchFamily="50" charset="-128"/>
                          <a:ea typeface="Meiryo UI" panose="020B0604030504040204" pitchFamily="50" charset="-128"/>
                        </a:rPr>
                        <a:t>1/4</a:t>
                      </a:r>
                      <a:r>
                        <a:rPr kumimoji="1" lang="ja-JP" altLang="en-US" sz="1050" dirty="0" smtClean="0">
                          <a:latin typeface="Meiryo UI" panose="020B0604030504040204" pitchFamily="50" charset="-128"/>
                          <a:ea typeface="Meiryo UI" panose="020B0604030504040204" pitchFamily="50" charset="-128"/>
                        </a:rPr>
                        <a:t>を占めるなど、米、野菜、果樹栽培が盛んで、ワイン醸造も行われるなど、食の魅力にあふれる地域。</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政令市の堺市が一定の存在感（商業サービス、臨海部の製造業など）</a:t>
                      </a:r>
                      <a:endParaRPr kumimoji="1" lang="en-US" altLang="ja-JP" sz="1050" dirty="0" smtClean="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latin typeface="Meiryo UI" panose="020B0604030504040204" pitchFamily="50" charset="-128"/>
                          <a:ea typeface="Meiryo UI" panose="020B0604030504040204" pitchFamily="50" charset="-128"/>
                        </a:rPr>
                        <a:t>世界遺産の古墳群の</a:t>
                      </a:r>
                      <a:r>
                        <a:rPr kumimoji="1" lang="ja-JP" altLang="en-US" sz="1050" smtClean="0">
                          <a:latin typeface="Meiryo UI" panose="020B0604030504040204" pitchFamily="50" charset="-128"/>
                          <a:ea typeface="Meiryo UI" panose="020B0604030504040204" pitchFamily="50" charset="-128"/>
                        </a:rPr>
                        <a:t>ほか、古くから栄えた歴史・文化にあふれる地域</a:t>
                      </a:r>
                      <a:endParaRPr kumimoji="1" lang="en-US" altLang="ja-JP" sz="1050" dirty="0" smtClean="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府内の農業産出額の約３割を占め、野菜などの栽培が盛ん。</a:t>
                      </a:r>
                      <a:endParaRPr kumimoji="1" lang="en-US" altLang="ja-JP" sz="1050" dirty="0" smtClean="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りんくうタウンなどの海沿いに大型商業施設が複数立地。</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31291720"/>
                  </a:ext>
                </a:extLst>
              </a:tr>
            </a:tbl>
          </a:graphicData>
        </a:graphic>
      </p:graphicFrame>
      <p:sp>
        <p:nvSpPr>
          <p:cNvPr id="6" name="正方形/長方形 5"/>
          <p:cNvSpPr/>
          <p:nvPr/>
        </p:nvSpPr>
        <p:spPr>
          <a:xfrm>
            <a:off x="4899547" y="39806"/>
            <a:ext cx="4448862" cy="215444"/>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「万博</a:t>
            </a:r>
            <a:r>
              <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rPr>
              <a:t>のインパクトを活かした大阪の将来に向けた</a:t>
            </a: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ビジョン（資料編）」を</a:t>
            </a:r>
            <a:r>
              <a:rPr lang="ja-JP" altLang="en-US" sz="800" dirty="0" smtClean="0">
                <a:solidFill>
                  <a:srgbClr val="111111"/>
                </a:solidFill>
                <a:latin typeface="Meiryo UI" panose="020B0604030504040204" pitchFamily="50" charset="-128"/>
                <a:ea typeface="Meiryo UI" panose="020B0604030504040204" pitchFamily="50" charset="-128"/>
              </a:rPr>
              <a:t>参考に、</a:t>
            </a:r>
            <a:r>
              <a:rPr kumimoji="0" lang="ja-JP" altLang="en-US" sz="800" b="0" i="0" u="none" strike="noStrike" kern="1200" cap="none" spc="0" normalizeH="0" baseline="0" noProof="0" dirty="0" smtClean="0">
                <a:ln>
                  <a:noFill/>
                </a:ln>
                <a:solidFill>
                  <a:srgbClr val="111111"/>
                </a:solidFill>
                <a:effectLst/>
                <a:uLnTx/>
                <a:uFillTx/>
                <a:latin typeface="Meiryo UI" panose="020B0604030504040204" pitchFamily="50" charset="-128"/>
                <a:ea typeface="Meiryo UI" panose="020B0604030504040204" pitchFamily="50" charset="-128"/>
              </a:rPr>
              <a:t>副首都推進局で作成</a:t>
            </a:r>
            <a:endParaRPr kumimoji="0" lang="ja-JP" altLang="en-US" sz="800" b="0" i="0" u="none" strike="noStrike" kern="1200" cap="none" spc="0" normalizeH="0" baseline="0" noProof="0" dirty="0">
              <a:ln>
                <a:noFill/>
              </a:ln>
              <a:solidFill>
                <a:srgbClr val="111111"/>
              </a:solidFill>
              <a:effectLst/>
              <a:uLnTx/>
              <a:uFillTx/>
              <a:latin typeface="Meiryo UI" panose="020B0604030504040204" pitchFamily="50" charset="-128"/>
              <a:ea typeface="Meiryo UI" panose="020B0604030504040204" pitchFamily="50" charset="-128"/>
            </a:endParaRPr>
          </a:p>
        </p:txBody>
      </p:sp>
      <p:sp>
        <p:nvSpPr>
          <p:cNvPr id="4" name="スライド番号プレースホルダー 1"/>
          <p:cNvSpPr>
            <a:spLocks noGrp="1"/>
          </p:cNvSpPr>
          <p:nvPr>
            <p:ph type="sldNum" sz="quarter" idx="12"/>
          </p:nvPr>
        </p:nvSpPr>
        <p:spPr>
          <a:xfrm>
            <a:off x="7086599"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0652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292313" y="638961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35" name="正方形/長方形 34"/>
          <p:cNvSpPr/>
          <p:nvPr/>
        </p:nvSpPr>
        <p:spPr>
          <a:xfrm>
            <a:off x="149227" y="-14863"/>
            <a:ext cx="8382050" cy="400110"/>
          </a:xfrm>
          <a:prstGeom prst="rect">
            <a:avLst/>
          </a:prstGeom>
        </p:spPr>
        <p:txBody>
          <a:bodyPr wrap="square">
            <a:spAutoFit/>
          </a:bodyPr>
          <a:lstStyle/>
          <a:p>
            <a:r>
              <a:rPr lang="ja-JP" altLang="en-US" sz="2000" b="1" dirty="0"/>
              <a:t>■ </a:t>
            </a:r>
            <a:r>
              <a:rPr lang="ja-JP" altLang="en-US" sz="2000" b="1" dirty="0" smtClean="0"/>
              <a:t>ご議論</a:t>
            </a:r>
            <a:r>
              <a:rPr lang="ja-JP" altLang="en-US" sz="2000" b="1" dirty="0"/>
              <a:t>いただきたい主な</a:t>
            </a:r>
            <a:r>
              <a:rPr lang="ja-JP" altLang="en-US" sz="2000" b="1" dirty="0" smtClean="0"/>
              <a:t>論点　　　</a:t>
            </a:r>
            <a:r>
              <a:rPr lang="ja-JP" altLang="en-US" sz="1100" dirty="0" smtClean="0"/>
              <a:t>これまでの議論を踏まえた確認含む</a:t>
            </a:r>
            <a:endParaRPr lang="ja-JP" altLang="en-US" sz="1100" dirty="0"/>
          </a:p>
        </p:txBody>
      </p:sp>
      <p:sp>
        <p:nvSpPr>
          <p:cNvPr id="42" name="角丸四角形 41"/>
          <p:cNvSpPr/>
          <p:nvPr/>
        </p:nvSpPr>
        <p:spPr>
          <a:xfrm>
            <a:off x="149227" y="385247"/>
            <a:ext cx="8904621" cy="6336000"/>
          </a:xfrm>
          <a:prstGeom prst="roundRect">
            <a:avLst>
              <a:gd name="adj" fmla="val 5365"/>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a:endParaRPr kumimoji="1" lang="ja-JP" altLang="en-US" dirty="0"/>
          </a:p>
        </p:txBody>
      </p:sp>
      <p:sp>
        <p:nvSpPr>
          <p:cNvPr id="49" name="角丸四角形 48"/>
          <p:cNvSpPr/>
          <p:nvPr/>
        </p:nvSpPr>
        <p:spPr>
          <a:xfrm>
            <a:off x="110592" y="556815"/>
            <a:ext cx="9033408" cy="6382994"/>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63525" indent="-263525"/>
            <a:r>
              <a:rPr lang="ja-JP" altLang="en-US" sz="1500" b="1" dirty="0" smtClean="0">
                <a:solidFill>
                  <a:schemeClr val="tx1"/>
                </a:solidFill>
                <a:latin typeface="BIZ UDPゴシック" panose="020B0400000000000000" pitchFamily="50" charset="-128"/>
                <a:ea typeface="BIZ UDPゴシック" panose="020B0400000000000000" pitchFamily="50" charset="-128"/>
              </a:rPr>
              <a:t>●　大阪府内、関西における道路・鉄道などの広域インフラ整備に加えて、</a:t>
            </a:r>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500" b="1" dirty="0">
                <a:solidFill>
                  <a:schemeClr val="tx1"/>
                </a:solidFill>
                <a:latin typeface="BIZ UDPゴシック" panose="020B0400000000000000" pitchFamily="50" charset="-128"/>
                <a:ea typeface="BIZ UDPゴシック" panose="020B0400000000000000" pitchFamily="50" charset="-128"/>
              </a:rPr>
              <a:t>　</a:t>
            </a:r>
            <a:r>
              <a:rPr lang="ja-JP" altLang="en-US" sz="1500" b="1" dirty="0" smtClean="0">
                <a:solidFill>
                  <a:schemeClr val="tx1"/>
                </a:solidFill>
                <a:latin typeface="BIZ UDPゴシック" panose="020B0400000000000000" pitchFamily="50" charset="-128"/>
                <a:ea typeface="BIZ UDPゴシック" panose="020B0400000000000000" pitchFamily="50" charset="-128"/>
              </a:rPr>
              <a:t>　環境や人にやさしいウォーカブルシティの視点にたった身近なまちづくりが重要でないか。</a:t>
            </a:r>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500" b="1" dirty="0" smtClean="0">
                <a:solidFill>
                  <a:schemeClr val="tx1"/>
                </a:solidFill>
                <a:latin typeface="BIZ UDPゴシック" panose="020B0400000000000000" pitchFamily="50" charset="-128"/>
                <a:ea typeface="BIZ UDPゴシック" panose="020B0400000000000000" pitchFamily="50" charset="-128"/>
              </a:rPr>
              <a:t>●　テレワークの広がりなどにより、働き方に関し、人々が身近なまちづくりに求めるものは、どのように変化し、今後どうなっていくのか。</a:t>
            </a:r>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500" b="1" dirty="0">
                <a:solidFill>
                  <a:schemeClr val="tx1"/>
                </a:solidFill>
                <a:latin typeface="BIZ UDPゴシック" panose="020B0400000000000000" pitchFamily="50" charset="-128"/>
                <a:ea typeface="BIZ UDPゴシック" panose="020B0400000000000000" pitchFamily="50" charset="-128"/>
              </a:rPr>
              <a:t>　</a:t>
            </a:r>
            <a:r>
              <a:rPr lang="ja-JP" altLang="en-US" sz="1500" b="1" dirty="0" smtClean="0">
                <a:solidFill>
                  <a:schemeClr val="tx1"/>
                </a:solidFill>
                <a:latin typeface="BIZ UDPゴシック" panose="020B0400000000000000" pitchFamily="50" charset="-128"/>
                <a:ea typeface="BIZ UDPゴシック" panose="020B0400000000000000" pitchFamily="50" charset="-128"/>
              </a:rPr>
              <a:t>　</a:t>
            </a:r>
            <a:r>
              <a:rPr lang="en-US" altLang="ja-JP" sz="1500" b="1" dirty="0" smtClean="0">
                <a:solidFill>
                  <a:schemeClr val="tx1"/>
                </a:solidFill>
                <a:latin typeface="BIZ UDPゴシック" panose="020B0400000000000000" pitchFamily="50" charset="-128"/>
                <a:ea typeface="BIZ UDPゴシック" panose="020B0400000000000000" pitchFamily="50" charset="-128"/>
              </a:rPr>
              <a:t>	</a:t>
            </a:r>
            <a:r>
              <a:rPr lang="ja-JP" altLang="en-US" sz="1500" b="1" dirty="0">
                <a:solidFill>
                  <a:schemeClr val="tx1"/>
                </a:solidFill>
                <a:latin typeface="BIZ UDPゴシック" panose="020B0400000000000000" pitchFamily="50" charset="-128"/>
                <a:ea typeface="BIZ UDPゴシック" panose="020B0400000000000000" pitchFamily="50" charset="-128"/>
              </a:rPr>
              <a:t> </a:t>
            </a:r>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500" b="1" dirty="0" smtClean="0">
                <a:solidFill>
                  <a:schemeClr val="tx1"/>
                </a:solidFill>
                <a:latin typeface="BIZ UDPゴシック" panose="020B0400000000000000" pitchFamily="50" charset="-128"/>
                <a:ea typeface="BIZ UDPゴシック" panose="020B0400000000000000" pitchFamily="50" charset="-128"/>
              </a:rPr>
              <a:t>●　 また、デジタル書籍やネット銀行、ネットショッピング、オンライン診療、電子申請等の広がりによって</a:t>
            </a:r>
            <a:r>
              <a:rPr lang="ja-JP" altLang="en-US" sz="1500" b="1" dirty="0">
                <a:solidFill>
                  <a:schemeClr val="tx1"/>
                </a:solidFill>
                <a:latin typeface="BIZ UDPゴシック" panose="020B0400000000000000" pitchFamily="50" charset="-128"/>
                <a:ea typeface="BIZ UDPゴシック" panose="020B0400000000000000" pitchFamily="50" charset="-128"/>
              </a:rPr>
              <a:t>、人々が身近なまちづくりに求めるものは、どのように変化し、今後どうなっていくのか。</a:t>
            </a:r>
            <a:endParaRPr lang="en-US" altLang="ja-JP" sz="1500" b="1" dirty="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500" b="1" dirty="0">
                <a:solidFill>
                  <a:schemeClr val="tx1"/>
                </a:solidFill>
                <a:latin typeface="BIZ UDPゴシック" panose="020B0400000000000000" pitchFamily="50" charset="-128"/>
                <a:ea typeface="BIZ UDPゴシック" panose="020B0400000000000000" pitchFamily="50" charset="-128"/>
              </a:rPr>
              <a:t>　　</a:t>
            </a:r>
            <a:r>
              <a:rPr lang="en-US" altLang="ja-JP" sz="1500" b="1" dirty="0">
                <a:solidFill>
                  <a:schemeClr val="tx1"/>
                </a:solidFill>
                <a:latin typeface="BIZ UDPゴシック" panose="020B0400000000000000" pitchFamily="50" charset="-128"/>
                <a:ea typeface="BIZ UDPゴシック" panose="020B0400000000000000" pitchFamily="50" charset="-128"/>
              </a:rPr>
              <a:t>	</a:t>
            </a:r>
            <a:r>
              <a:rPr lang="ja-JP" altLang="en-US" sz="1500" b="1" dirty="0">
                <a:solidFill>
                  <a:schemeClr val="tx1"/>
                </a:solidFill>
                <a:latin typeface="BIZ UDPゴシック" panose="020B0400000000000000" pitchFamily="50" charset="-128"/>
                <a:ea typeface="BIZ UDPゴシック" panose="020B0400000000000000" pitchFamily="50" charset="-128"/>
              </a:rPr>
              <a:t> </a:t>
            </a:r>
            <a:endParaRPr lang="en-US" altLang="ja-JP" sz="1500" b="1" dirty="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500" b="1" dirty="0" smtClean="0">
                <a:solidFill>
                  <a:schemeClr val="tx1"/>
                </a:solidFill>
                <a:latin typeface="BIZ UDPゴシック" panose="020B0400000000000000" pitchFamily="50" charset="-128"/>
                <a:ea typeface="BIZ UDPゴシック" panose="020B0400000000000000" pitchFamily="50" charset="-128"/>
              </a:rPr>
              <a:t>●　 </a:t>
            </a:r>
            <a:r>
              <a:rPr lang="ja-JP" altLang="en-US" sz="1500" b="1" dirty="0">
                <a:solidFill>
                  <a:schemeClr val="tx1"/>
                </a:solidFill>
                <a:latin typeface="BIZ UDPゴシック" panose="020B0400000000000000" pitchFamily="50" charset="-128"/>
                <a:ea typeface="BIZ UDPゴシック" panose="020B0400000000000000" pitchFamily="50" charset="-128"/>
              </a:rPr>
              <a:t>そう</a:t>
            </a:r>
            <a:r>
              <a:rPr lang="ja-JP" altLang="en-US" sz="1500" b="1" dirty="0" smtClean="0">
                <a:solidFill>
                  <a:schemeClr val="tx1"/>
                </a:solidFill>
                <a:latin typeface="BIZ UDPゴシック" panose="020B0400000000000000" pitchFamily="50" charset="-128"/>
                <a:ea typeface="BIZ UDPゴシック" panose="020B0400000000000000" pitchFamily="50" charset="-128"/>
              </a:rPr>
              <a:t>した視点を踏まえたうえで、大阪市が高度なビジネス機能など経済産業の拠点であることを前提に、平日や休日も含めた人の動き、鉄道駅の配置なども意識しながら、快適で利便性の高い都市生活を営むために、備えるべき施設や機能はどのようなものか。</a:t>
            </a:r>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500" b="1" dirty="0">
                <a:solidFill>
                  <a:schemeClr val="tx1"/>
                </a:solidFill>
                <a:latin typeface="BIZ UDPゴシック" panose="020B0400000000000000" pitchFamily="50" charset="-128"/>
                <a:ea typeface="BIZ UDPゴシック" panose="020B0400000000000000" pitchFamily="50" charset="-128"/>
              </a:rPr>
              <a:t>　</a:t>
            </a:r>
            <a:r>
              <a:rPr lang="ja-JP" altLang="en-US" sz="1500" b="1"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保育所、小中学校、高校、大学、</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　　　 診療所、福祉施設、公園、図書館、交番、消防署、</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marL="263525" indent="-263525"/>
            <a:r>
              <a:rPr lang="en-US" altLang="ja-JP" sz="1400" dirty="0">
                <a:solidFill>
                  <a:schemeClr val="tx1"/>
                </a:solidFill>
                <a:latin typeface="BIZ UDPゴシック" panose="020B0400000000000000" pitchFamily="50" charset="-128"/>
                <a:ea typeface="BIZ UDPゴシック" panose="020B0400000000000000" pitchFamily="50" charset="-128"/>
              </a:rPr>
              <a:t> </a:t>
            </a:r>
            <a:r>
              <a:rPr lang="en-US" altLang="ja-JP" sz="1400"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鉄道、バス</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　　　 </a:t>
            </a:r>
            <a:r>
              <a:rPr lang="ja-JP" altLang="en-US" sz="1400" dirty="0">
                <a:solidFill>
                  <a:schemeClr val="tx1"/>
                </a:solidFill>
                <a:latin typeface="BIZ UDPゴシック" panose="020B0400000000000000" pitchFamily="50" charset="-128"/>
                <a:ea typeface="BIZ UDPゴシック" panose="020B0400000000000000" pitchFamily="50" charset="-128"/>
              </a:rPr>
              <a:t>電気</a:t>
            </a:r>
            <a:r>
              <a:rPr lang="ja-JP" altLang="en-US" sz="1400" dirty="0" smtClean="0">
                <a:solidFill>
                  <a:schemeClr val="tx1"/>
                </a:solidFill>
                <a:latin typeface="BIZ UDPゴシック" panose="020B0400000000000000" pitchFamily="50" charset="-128"/>
                <a:ea typeface="BIZ UDPゴシック" panose="020B0400000000000000" pitchFamily="50" charset="-128"/>
              </a:rPr>
              <a:t>、ガス、上下水道</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ja-JP" altLang="en-US" sz="1400" dirty="0" smtClean="0">
                <a:solidFill>
                  <a:schemeClr val="tx1"/>
                </a:solidFill>
                <a:latin typeface="BIZ UDPゴシック" panose="020B0400000000000000" pitchFamily="50" charset="-128"/>
                <a:ea typeface="BIZ UDPゴシック" panose="020B0400000000000000" pitchFamily="50" charset="-128"/>
              </a:rPr>
              <a:t>　　　 銀行、コンビニ、スーパー、ショッピングモール、観光・余暇施設、文化施設　等</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500" b="1" dirty="0" smtClean="0">
                <a:solidFill>
                  <a:schemeClr val="tx1"/>
                </a:solidFill>
                <a:latin typeface="BIZ UDPゴシック" panose="020B0400000000000000" pitchFamily="50" charset="-128"/>
                <a:ea typeface="BIZ UDPゴシック" panose="020B0400000000000000" pitchFamily="50" charset="-128"/>
              </a:rPr>
              <a:t>●　　市町村から圏域（ブロック）、さらには大阪府域へと広がりに応じて、そうした施設や機能はどのように配置されるべきなのか。</a:t>
            </a:r>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500" b="1" dirty="0" smtClean="0">
                <a:solidFill>
                  <a:schemeClr val="tx1"/>
                </a:solidFill>
                <a:latin typeface="BIZ UDPゴシック" panose="020B0400000000000000" pitchFamily="50" charset="-128"/>
                <a:ea typeface="BIZ UDPゴシック" panose="020B0400000000000000" pitchFamily="50" charset="-128"/>
              </a:rPr>
              <a:t>●　　また、必ずしも市町村内でなく、市町村の連携により設置が可能な施設や機能、さらには大阪府による補完や府域全体での整備管理が可能なものはどのようなものが考えられるのか。</a:t>
            </a:r>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a:solidFill>
                <a:schemeClr val="tx1"/>
              </a:solidFill>
              <a:latin typeface="BIZ UDPゴシック" panose="020B0400000000000000" pitchFamily="50" charset="-128"/>
              <a:ea typeface="BIZ UDPゴシック" panose="020B0400000000000000" pitchFamily="50" charset="-128"/>
            </a:endParaRPr>
          </a:p>
          <a:p>
            <a:pPr marL="263525" indent="-263525"/>
            <a:r>
              <a:rPr lang="ja-JP" altLang="en-US" sz="1500" b="1" dirty="0">
                <a:solidFill>
                  <a:schemeClr val="tx1"/>
                </a:solidFill>
                <a:latin typeface="BIZ UDPゴシック" panose="020B0400000000000000" pitchFamily="50" charset="-128"/>
                <a:ea typeface="BIZ UDPゴシック" panose="020B0400000000000000" pitchFamily="50" charset="-128"/>
              </a:rPr>
              <a:t>　　</a:t>
            </a:r>
            <a:endParaRPr lang="en-US" altLang="ja-JP" sz="1500" b="1" dirty="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smtClean="0">
              <a:solidFill>
                <a:schemeClr val="tx1"/>
              </a:solidFill>
              <a:latin typeface="BIZ UDPゴシック" panose="020B0400000000000000" pitchFamily="50" charset="-128"/>
              <a:ea typeface="BIZ UDPゴシック" panose="020B0400000000000000" pitchFamily="50" charset="-128"/>
            </a:endParaRPr>
          </a:p>
          <a:p>
            <a:pPr marL="263525" indent="-263525"/>
            <a:endParaRPr lang="ja-JP" altLang="en-US" sz="1500" b="1" dirty="0">
              <a:solidFill>
                <a:schemeClr val="tx1"/>
              </a:solidFill>
              <a:latin typeface="BIZ UDPゴシック" panose="020B0400000000000000" pitchFamily="50" charset="-128"/>
              <a:ea typeface="BIZ UDPゴシック" panose="020B0400000000000000" pitchFamily="50" charset="-128"/>
            </a:endParaRPr>
          </a:p>
          <a:p>
            <a:pPr marL="263525" indent="-263525"/>
            <a:endParaRPr lang="en-US" altLang="ja-JP" sz="1500" b="1" dirty="0">
              <a:solidFill>
                <a:schemeClr val="tx1"/>
              </a:solidFill>
              <a:latin typeface="BIZ UDPゴシック" panose="020B0400000000000000" pitchFamily="50" charset="-128"/>
              <a:ea typeface="BIZ UDPゴシック" panose="020B0400000000000000" pitchFamily="50" charset="-128"/>
            </a:endParaRPr>
          </a:p>
        </p:txBody>
      </p:sp>
      <p:sp>
        <p:nvSpPr>
          <p:cNvPr id="2" name="大かっこ 1"/>
          <p:cNvSpPr/>
          <p:nvPr/>
        </p:nvSpPr>
        <p:spPr>
          <a:xfrm>
            <a:off x="579549" y="3647136"/>
            <a:ext cx="6545688" cy="1120462"/>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スライド番号プレースホルダー 1"/>
          <p:cNvSpPr>
            <a:spLocks noGrp="1"/>
          </p:cNvSpPr>
          <p:nvPr>
            <p:ph type="sldNum" sz="quarter" idx="12"/>
          </p:nvPr>
        </p:nvSpPr>
        <p:spPr>
          <a:xfrm>
            <a:off x="6978661" y="6466229"/>
            <a:ext cx="2057400" cy="365125"/>
          </a:xfrm>
        </p:spPr>
        <p:txBody>
          <a:bodyPr/>
          <a:lstStyle/>
          <a:p>
            <a:fld id="{50F88186-B17D-4CE3-A887-D91699CF601C}" type="slidenum">
              <a:rPr kumimoji="1" lang="ja-JP" altLang="en-US" smtClean="0"/>
              <a:t>7</a:t>
            </a:fld>
            <a:endParaRPr kumimoji="1" lang="ja-JP" altLang="en-US" dirty="0"/>
          </a:p>
        </p:txBody>
      </p:sp>
    </p:spTree>
    <p:extLst>
      <p:ext uri="{BB962C8B-B14F-4D97-AF65-F5344CB8AC3E}">
        <p14:creationId xmlns:p14="http://schemas.microsoft.com/office/powerpoint/2010/main" val="3542771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975543" y="6537283"/>
            <a:ext cx="3895487"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出典：</a:t>
            </a:r>
            <a:r>
              <a:rPr kumimoji="0" lang="zh-TW" altLang="en-US" sz="7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平成</a:t>
            </a:r>
            <a:r>
              <a:rPr kumimoji="0" lang="en-US" altLang="ja-JP" sz="7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27</a:t>
            </a:r>
            <a:r>
              <a:rPr kumimoji="0" lang="zh-TW" altLang="en-US" sz="7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年度</a:t>
            </a:r>
            <a:r>
              <a:rPr kumimoji="0" lang="zh-TW"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第１回大阪府都市計画審議会</a:t>
            </a:r>
            <a:r>
              <a:rPr kumimoji="0" lang="ja-JP" altLang="en-US" sz="7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大阪府における都市計画のあり方</a:t>
            </a:r>
            <a:r>
              <a:rPr kumimoji="0" lang="ja-JP" altLang="en-US" sz="7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」資料集</a:t>
            </a:r>
            <a:endPar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4" name="グループ化 13"/>
          <p:cNvGrpSpPr/>
          <p:nvPr/>
        </p:nvGrpSpPr>
        <p:grpSpPr>
          <a:xfrm>
            <a:off x="4572758" y="738190"/>
            <a:ext cx="4289108" cy="5822868"/>
            <a:chOff x="4457700" y="528640"/>
            <a:chExt cx="4514850" cy="6129335"/>
          </a:xfrm>
        </p:grpSpPr>
        <p:pic>
          <p:nvPicPr>
            <p:cNvPr id="5" name="図 4"/>
            <p:cNvPicPr>
              <a:picLocks noChangeAspect="1"/>
            </p:cNvPicPr>
            <p:nvPr/>
          </p:nvPicPr>
          <p:blipFill rotWithShape="1">
            <a:blip r:embed="rId3"/>
            <a:srcRect l="6412" t="3928" r="21990" b="7679"/>
            <a:stretch/>
          </p:blipFill>
          <p:spPr>
            <a:xfrm>
              <a:off x="4529137" y="528640"/>
              <a:ext cx="4443413" cy="6129335"/>
            </a:xfrm>
            <a:prstGeom prst="rect">
              <a:avLst/>
            </a:prstGeom>
          </p:spPr>
        </p:pic>
        <p:sp>
          <p:nvSpPr>
            <p:cNvPr id="6" name="正方形/長方形 5"/>
            <p:cNvSpPr/>
            <p:nvPr/>
          </p:nvSpPr>
          <p:spPr>
            <a:xfrm>
              <a:off x="4457700" y="2733675"/>
              <a:ext cx="971550" cy="22955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8" name="図 7"/>
          <p:cNvPicPr>
            <a:picLocks noChangeAspect="1"/>
          </p:cNvPicPr>
          <p:nvPr/>
        </p:nvPicPr>
        <p:blipFill>
          <a:blip r:embed="rId4"/>
          <a:stretch>
            <a:fillRect/>
          </a:stretch>
        </p:blipFill>
        <p:spPr>
          <a:xfrm>
            <a:off x="4650982" y="3094928"/>
            <a:ext cx="1035687" cy="1881388"/>
          </a:xfrm>
          <a:prstGeom prst="rect">
            <a:avLst/>
          </a:prstGeom>
        </p:spPr>
      </p:pic>
      <p:sp>
        <p:nvSpPr>
          <p:cNvPr id="16" name="テキスト ボックス 15"/>
          <p:cNvSpPr txBox="1"/>
          <p:nvPr/>
        </p:nvSpPr>
        <p:spPr>
          <a:xfrm>
            <a:off x="4572758" y="430413"/>
            <a:ext cx="3002745" cy="276999"/>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市町村間流動量の割合（</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休日・自由目的）</a:t>
            </a:r>
          </a:p>
        </p:txBody>
      </p:sp>
      <p:pic>
        <p:nvPicPr>
          <p:cNvPr id="15" name="図 14"/>
          <p:cNvPicPr>
            <a:picLocks noChangeAspect="1"/>
          </p:cNvPicPr>
          <p:nvPr/>
        </p:nvPicPr>
        <p:blipFill rotWithShape="1">
          <a:blip r:embed="rId5"/>
          <a:srcRect l="1900" r="18839" b="6079"/>
          <a:stretch/>
        </p:blipFill>
        <p:spPr>
          <a:xfrm>
            <a:off x="94214" y="595390"/>
            <a:ext cx="4329553" cy="5941893"/>
          </a:xfrm>
          <a:prstGeom prst="rect">
            <a:avLst/>
          </a:prstGeom>
        </p:spPr>
      </p:pic>
      <p:sp>
        <p:nvSpPr>
          <p:cNvPr id="12" name="テキスト ボックス 11"/>
          <p:cNvSpPr txBox="1"/>
          <p:nvPr/>
        </p:nvSpPr>
        <p:spPr>
          <a:xfrm>
            <a:off x="64120" y="430413"/>
            <a:ext cx="3329758" cy="276999"/>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市町村間流動量の大阪市への割合（</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出勤目的）</a:t>
            </a:r>
          </a:p>
        </p:txBody>
      </p:sp>
      <p:sp>
        <p:nvSpPr>
          <p:cNvPr id="17" name="正方形/長方形 16"/>
          <p:cNvSpPr/>
          <p:nvPr/>
        </p:nvSpPr>
        <p:spPr>
          <a:xfrm>
            <a:off x="4642967" y="3067049"/>
            <a:ext cx="1043702" cy="1909267"/>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95042" y="4823192"/>
            <a:ext cx="1104790" cy="18466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堺市へのトリップのデータなし</a:t>
            </a:r>
          </a:p>
        </p:txBody>
      </p:sp>
      <p:sp>
        <p:nvSpPr>
          <p:cNvPr id="18" name="テキスト ボックス 17"/>
          <p:cNvSpPr txBox="1"/>
          <p:nvPr/>
        </p:nvSpPr>
        <p:spPr>
          <a:xfrm>
            <a:off x="26884" y="0"/>
            <a:ext cx="7068586" cy="387798"/>
          </a:xfrm>
          <a:prstGeom prst="rect">
            <a:avLst/>
          </a:prstGeom>
          <a:noFill/>
        </p:spPr>
        <p:txBody>
          <a:bodyPr wrap="square" rtlCol="0">
            <a:spAutoFit/>
          </a:bodyPr>
          <a:lstStyle/>
          <a:p>
            <a:r>
              <a:rPr kumimoji="1" lang="ja-JP" altLang="en-US" sz="1920" b="1" dirty="0" smtClean="0">
                <a:latin typeface="Meiryo UI" panose="020B0604030504040204" pitchFamily="50" charset="-128"/>
                <a:ea typeface="Meiryo UI" panose="020B0604030504040204" pitchFamily="50" charset="-128"/>
              </a:rPr>
              <a:t>■ 参考：パーソントリップからみた生活実態の傾向</a:t>
            </a:r>
            <a:endParaRPr kumimoji="1" lang="en-US" altLang="ja-JP" sz="1050" dirty="0" smtClean="0">
              <a:solidFill>
                <a:srgbClr val="002060"/>
              </a:solidFill>
              <a:latin typeface="Meiryo UI" panose="020B0604030504040204" pitchFamily="50" charset="-128"/>
              <a:ea typeface="Meiryo UI" panose="020B0604030504040204" pitchFamily="50" charset="-128"/>
            </a:endParaRPr>
          </a:p>
        </p:txBody>
      </p:sp>
      <p:sp>
        <p:nvSpPr>
          <p:cNvPr id="19" name="スライド番号プレースホルダー 1"/>
          <p:cNvSpPr>
            <a:spLocks noGrp="1"/>
          </p:cNvSpPr>
          <p:nvPr>
            <p:ph type="sldNum" sz="quarter" idx="12"/>
          </p:nvPr>
        </p:nvSpPr>
        <p:spPr>
          <a:xfrm>
            <a:off x="6978661" y="6466229"/>
            <a:ext cx="2057400" cy="365125"/>
          </a:xfrm>
        </p:spPr>
        <p:txBody>
          <a:bodyPr/>
          <a:lstStyle/>
          <a:p>
            <a:fld id="{50F88186-B17D-4CE3-A887-D91699CF601C}" type="slidenum">
              <a:rPr kumimoji="1" lang="ja-JP" altLang="en-US" smtClean="0"/>
              <a:t>8</a:t>
            </a:fld>
            <a:endParaRPr kumimoji="1" lang="ja-JP" altLang="en-US" dirty="0"/>
          </a:p>
        </p:txBody>
      </p:sp>
      <p:sp>
        <p:nvSpPr>
          <p:cNvPr id="20" name="テキスト ボックス 19"/>
          <p:cNvSpPr txBox="1"/>
          <p:nvPr/>
        </p:nvSpPr>
        <p:spPr>
          <a:xfrm>
            <a:off x="7168018" y="112267"/>
            <a:ext cx="1800494" cy="253916"/>
          </a:xfrm>
          <a:prstGeom prst="rect">
            <a:avLst/>
          </a:prstGeom>
          <a:noFill/>
        </p:spPr>
        <p:txBody>
          <a:bodyPr wrap="none" rtlCol="0">
            <a:spAutoFit/>
          </a:bodyPr>
          <a:lstStyle/>
          <a:p>
            <a:pPr algn="ctr"/>
            <a:r>
              <a:rPr kumimoji="1" lang="ja-JP" altLang="en-US" sz="1050" dirty="0" smtClean="0">
                <a:solidFill>
                  <a:srgbClr val="002060"/>
                </a:solidFill>
                <a:latin typeface="Meiryo UI" panose="020B0604030504040204" pitchFamily="50" charset="-128"/>
                <a:ea typeface="Meiryo UI" panose="020B0604030504040204" pitchFamily="50" charset="-128"/>
              </a:rPr>
              <a:t>第</a:t>
            </a:r>
            <a:r>
              <a:rPr kumimoji="1" lang="ja-JP" altLang="en-US" sz="1050" dirty="0">
                <a:solidFill>
                  <a:srgbClr val="002060"/>
                </a:solidFill>
                <a:latin typeface="Meiryo UI" panose="020B0604030504040204" pitchFamily="50" charset="-128"/>
                <a:ea typeface="Meiryo UI" panose="020B0604030504040204" pitchFamily="50" charset="-128"/>
              </a:rPr>
              <a:t>２</a:t>
            </a:r>
            <a:r>
              <a:rPr kumimoji="1" lang="ja-JP" altLang="en-US" sz="1050" dirty="0" smtClean="0">
                <a:solidFill>
                  <a:srgbClr val="002060"/>
                </a:solidFill>
                <a:latin typeface="Meiryo UI" panose="020B0604030504040204" pitchFamily="50" charset="-128"/>
                <a:ea typeface="Meiryo UI" panose="020B0604030504040204" pitchFamily="50" charset="-128"/>
              </a:rPr>
              <a:t>回意見交換会資料再掲</a:t>
            </a:r>
            <a:endParaRPr kumimoji="1" lang="en-US" altLang="ja-JP" sz="1050" dirty="0" smtClean="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7897111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lumMod val="20000"/>
            <a:lumOff val="80000"/>
          </a:schemeClr>
        </a:solidFill>
        <a:ln w="12700">
          <a:solidFill>
            <a:srgbClr val="002060"/>
          </a:solidFill>
        </a:ln>
      </a:spPr>
      <a:bodyPr rtlCol="0" anchor="ctr"/>
      <a:lstStyle>
        <a:defPPr>
          <a:defRPr sz="1500" dirty="0"/>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FBE5D6"/>
        </a:solidFill>
      </a:spPr>
      <a:bodyPr wrap="square" rtlCol="0">
        <a:spAutoFit/>
      </a:bodyPr>
      <a:lstStyle>
        <a:defPPr algn="ctr">
          <a:defRPr kumimoji="1" sz="9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チームサイト用共有ライブラリ" ma:contentTypeID="0x01010016B13BF77A90F249889FB5DD587B167C0039D37C264BF6024199D1523A07C22F7B" ma:contentTypeVersion="" ma:contentTypeDescription="" ma:contentTypeScope="" ma:versionID="2fd4aecbf0a67636e045d890bab3e494">
  <xsd:schema xmlns:xsd="http://www.w3.org/2001/XMLSchema" xmlns:xs="http://www.w3.org/2001/XMLSchema" xmlns:p="http://schemas.microsoft.com/office/2006/metadata/properties" xmlns:ns2="2be2acaf-88a6-4029-b366-c28176c79890" targetNamespace="http://schemas.microsoft.com/office/2006/metadata/properties" ma:root="true" ma:fieldsID="2f1a7762e99f23df00567060dae6aafc" ns2:_="">
    <xsd:import namespace="2be2acaf-88a6-4029-b366-c28176c79890"/>
    <xsd:element name="properties">
      <xsd:complexType>
        <xsd:sequence>
          <xsd:element name="documentManagement">
            <xsd:complexType>
              <xsd:all>
                <xsd:element ref="ns2:コメント_x300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2acaf-88a6-4029-b366-c28176c79890" elementFormDefault="qualified">
    <xsd:import namespace="http://schemas.microsoft.com/office/2006/documentManagement/types"/>
    <xsd:import namespace="http://schemas.microsoft.com/office/infopath/2007/PartnerControls"/>
    <xsd:element name="コメント_x3000_" ma:index="8" nillable="true" ma:displayName="コメント　" ma:internalName="_x30b3__x30e1__x30f3__x30c8__x3000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コメント_x3000_ xmlns="2be2acaf-88a6-4029-b366-c28176c79890" xsi:nil="true"/>
  </documentManagement>
</p:properties>
</file>

<file path=customXml/itemProps1.xml><?xml version="1.0" encoding="utf-8"?>
<ds:datastoreItem xmlns:ds="http://schemas.openxmlformats.org/officeDocument/2006/customXml" ds:itemID="{8E5AE233-8C71-48EA-8696-73F39890EA56}"/>
</file>

<file path=customXml/itemProps2.xml><?xml version="1.0" encoding="utf-8"?>
<ds:datastoreItem xmlns:ds="http://schemas.openxmlformats.org/officeDocument/2006/customXml" ds:itemID="{1CAD5225-2A55-4263-A74D-7E11E514BD3B}"/>
</file>

<file path=customXml/itemProps3.xml><?xml version="1.0" encoding="utf-8"?>
<ds:datastoreItem xmlns:ds="http://schemas.openxmlformats.org/officeDocument/2006/customXml" ds:itemID="{100AB72F-9DF7-4926-AF69-E873B0A4FB38}"/>
</file>

<file path=docProps/app.xml><?xml version="1.0" encoding="utf-8"?>
<Properties xmlns="http://schemas.openxmlformats.org/officeDocument/2006/extended-properties" xmlns:vt="http://schemas.openxmlformats.org/officeDocument/2006/docPropsVTypes">
  <TotalTime>0</TotalTime>
  <Words>4803</Words>
  <Application>Microsoft Office PowerPoint</Application>
  <PresentationFormat>画面に合わせる (4:3)</PresentationFormat>
  <Paragraphs>782</Paragraphs>
  <Slides>12</Slides>
  <Notes>1</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12</vt:i4>
      </vt:variant>
    </vt:vector>
  </HeadingPairs>
  <TitlesOfParts>
    <vt:vector size="25" baseType="lpstr">
      <vt:lpstr>BIZ UDPゴシック</vt:lpstr>
      <vt:lpstr>Meiryo UI</vt:lpstr>
      <vt:lpstr>ＭＳ Ｐゴシック</vt:lpstr>
      <vt:lpstr>ＭＳ ゴシック</vt:lpstr>
      <vt:lpstr>游ゴシック</vt:lpstr>
      <vt:lpstr>游ゴシック Light</vt:lpstr>
      <vt:lpstr>Arial</vt:lpstr>
      <vt:lpstr>Calibri</vt:lpstr>
      <vt:lpstr>Calibri Light</vt:lpstr>
      <vt:lpstr>Times New Roman</vt:lpstr>
      <vt:lpstr>Wingdings</vt:lpstr>
      <vt:lpstr>Office テーマ</vt:lpstr>
      <vt:lpstr>2_Office テーマ</vt:lpstr>
      <vt:lpstr>人材分科会について(まちづくり関係）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2022-06-02T06:26:42Z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0x01010016B13BF77A90F249889FB5DD587B167C0039D37C264BF6024199D1523A07C22F7B</vt:lpwstr>
  </property>
</Properties>
</file>