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1.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3.xml" ContentType="application/vnd.openxmlformats-officedocument.presentationml.slide+xml"/>
  <Override PartName="/ppt/slides/slide3.xml" ContentType="application/vnd.openxmlformats-officedocument.presentationml.slide+xml"/>
  <Override PartName="/ppt/slides/slide12.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Masters/slideMaster1.xml" ContentType="application/vnd.openxmlformats-officedocument.presentationml.slideMaster+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3.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60" r:id="rId1"/>
  </p:sldMasterIdLst>
  <p:notesMasterIdLst>
    <p:notesMasterId r:id="rId15"/>
  </p:notesMasterIdLst>
  <p:handoutMasterIdLst>
    <p:handoutMasterId r:id="rId16"/>
  </p:handoutMasterIdLst>
  <p:sldIdLst>
    <p:sldId id="141169098" r:id="rId2"/>
    <p:sldId id="141169254" r:id="rId3"/>
    <p:sldId id="141169270" r:id="rId4"/>
    <p:sldId id="141169271" r:id="rId5"/>
    <p:sldId id="141169272" r:id="rId6"/>
    <p:sldId id="141169228" r:id="rId7"/>
    <p:sldId id="141169275" r:id="rId8"/>
    <p:sldId id="141169261" r:id="rId9"/>
    <p:sldId id="141169276" r:id="rId10"/>
    <p:sldId id="141169260" r:id="rId11"/>
    <p:sldId id="141169263" r:id="rId12"/>
    <p:sldId id="141169278" r:id="rId13"/>
    <p:sldId id="141169264" r:id="rId14"/>
  </p:sldIdLst>
  <p:sldSz cx="9144000" cy="6858000" type="screen4x3"/>
  <p:notesSz cx="6770688" cy="99028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51"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528F"/>
    <a:srgbClr val="33CC33"/>
    <a:srgbClr val="FF66FF"/>
    <a:srgbClr val="DAE3F3"/>
    <a:srgbClr val="008000"/>
    <a:srgbClr val="66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66" autoAdjust="0"/>
    <p:restoredTop sz="94660"/>
  </p:normalViewPr>
  <p:slideViewPr>
    <p:cSldViewPr snapToGrid="0">
      <p:cViewPr varScale="1">
        <p:scale>
          <a:sx n="74" d="100"/>
          <a:sy n="74" d="100"/>
        </p:scale>
        <p:origin x="1164" y="72"/>
      </p:cViewPr>
      <p:guideLst>
        <p:guide orient="horz" pos="2251"/>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customXml" Target="../customXml/item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23"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3"/>
            <a:ext cx="2933754" cy="496644"/>
          </a:xfrm>
          <a:prstGeom prst="rect">
            <a:avLst/>
          </a:prstGeom>
        </p:spPr>
        <p:txBody>
          <a:bodyPr vert="horz" lIns="91018" tIns="45507" rIns="91018" bIns="45507"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35359" y="3"/>
            <a:ext cx="2933754" cy="496644"/>
          </a:xfrm>
          <a:prstGeom prst="rect">
            <a:avLst/>
          </a:prstGeom>
        </p:spPr>
        <p:txBody>
          <a:bodyPr vert="horz" lIns="91018" tIns="45507" rIns="91018" bIns="45507" rtlCol="0"/>
          <a:lstStyle>
            <a:lvl1pPr algn="r">
              <a:defRPr sz="1200"/>
            </a:lvl1pPr>
          </a:lstStyle>
          <a:p>
            <a:fld id="{232AD951-7E19-4004-B83F-A7C7A1215E4B}" type="datetimeFigureOut">
              <a:rPr kumimoji="1" lang="ja-JP" altLang="en-US" smtClean="0"/>
              <a:t>2022/6/2</a:t>
            </a:fld>
            <a:endParaRPr kumimoji="1" lang="ja-JP" altLang="en-US"/>
          </a:p>
        </p:txBody>
      </p:sp>
      <p:sp>
        <p:nvSpPr>
          <p:cNvPr id="4" name="フッター プレースホルダー 3"/>
          <p:cNvSpPr>
            <a:spLocks noGrp="1"/>
          </p:cNvSpPr>
          <p:nvPr>
            <p:ph type="ftr" sz="quarter" idx="2"/>
          </p:nvPr>
        </p:nvSpPr>
        <p:spPr>
          <a:xfrm>
            <a:off x="4" y="9406185"/>
            <a:ext cx="2933754" cy="496644"/>
          </a:xfrm>
          <a:prstGeom prst="rect">
            <a:avLst/>
          </a:prstGeom>
        </p:spPr>
        <p:txBody>
          <a:bodyPr vert="horz" lIns="91018" tIns="45507" rIns="91018" bIns="45507"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35359" y="9406185"/>
            <a:ext cx="2933754" cy="496644"/>
          </a:xfrm>
          <a:prstGeom prst="rect">
            <a:avLst/>
          </a:prstGeom>
        </p:spPr>
        <p:txBody>
          <a:bodyPr vert="horz" lIns="91018" tIns="45507" rIns="91018" bIns="45507" rtlCol="0" anchor="b"/>
          <a:lstStyle>
            <a:lvl1pPr algn="r">
              <a:defRPr sz="1200"/>
            </a:lvl1pPr>
          </a:lstStyle>
          <a:p>
            <a:fld id="{86E37F45-AADA-497B-AA67-8FD842FC9E6D}" type="slidenum">
              <a:rPr kumimoji="1" lang="ja-JP" altLang="en-US" smtClean="0"/>
              <a:t>‹#›</a:t>
            </a:fld>
            <a:endParaRPr kumimoji="1" lang="ja-JP" altLang="en-US"/>
          </a:p>
        </p:txBody>
      </p:sp>
    </p:spTree>
    <p:extLst>
      <p:ext uri="{BB962C8B-B14F-4D97-AF65-F5344CB8AC3E}">
        <p14:creationId xmlns:p14="http://schemas.microsoft.com/office/powerpoint/2010/main" val="231272847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3"/>
            <a:ext cx="2933964" cy="496861"/>
          </a:xfrm>
          <a:prstGeom prst="rect">
            <a:avLst/>
          </a:prstGeom>
        </p:spPr>
        <p:txBody>
          <a:bodyPr vert="horz" lIns="91130" tIns="45567" rIns="91130" bIns="4556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35157" y="3"/>
            <a:ext cx="2933964" cy="496861"/>
          </a:xfrm>
          <a:prstGeom prst="rect">
            <a:avLst/>
          </a:prstGeom>
        </p:spPr>
        <p:txBody>
          <a:bodyPr vert="horz" lIns="91130" tIns="45567" rIns="91130" bIns="45567" rtlCol="0"/>
          <a:lstStyle>
            <a:lvl1pPr algn="r">
              <a:defRPr sz="1200"/>
            </a:lvl1pPr>
          </a:lstStyle>
          <a:p>
            <a:fld id="{AFD2E2CB-6C4B-4969-8D8B-067DE241F3A1}" type="datetimeFigureOut">
              <a:rPr kumimoji="1" lang="ja-JP" altLang="en-US" smtClean="0"/>
              <a:t>2022/6/2</a:t>
            </a:fld>
            <a:endParaRPr kumimoji="1" lang="ja-JP" altLang="en-US"/>
          </a:p>
        </p:txBody>
      </p:sp>
      <p:sp>
        <p:nvSpPr>
          <p:cNvPr id="4" name="スライド イメージ プレースホルダー 3"/>
          <p:cNvSpPr>
            <a:spLocks noGrp="1" noRot="1" noChangeAspect="1"/>
          </p:cNvSpPr>
          <p:nvPr>
            <p:ph type="sldImg" idx="2"/>
          </p:nvPr>
        </p:nvSpPr>
        <p:spPr>
          <a:xfrm>
            <a:off x="1158875" y="1238250"/>
            <a:ext cx="4452938" cy="3340100"/>
          </a:xfrm>
          <a:prstGeom prst="rect">
            <a:avLst/>
          </a:prstGeom>
          <a:noFill/>
          <a:ln w="12700">
            <a:solidFill>
              <a:prstClr val="black"/>
            </a:solidFill>
          </a:ln>
        </p:spPr>
        <p:txBody>
          <a:bodyPr vert="horz" lIns="91130" tIns="45567" rIns="91130" bIns="45567" rtlCol="0" anchor="ctr"/>
          <a:lstStyle/>
          <a:p>
            <a:endParaRPr lang="ja-JP" altLang="en-US"/>
          </a:p>
        </p:txBody>
      </p:sp>
      <p:sp>
        <p:nvSpPr>
          <p:cNvPr id="5" name="ノート プレースホルダー 4"/>
          <p:cNvSpPr>
            <a:spLocks noGrp="1"/>
          </p:cNvSpPr>
          <p:nvPr>
            <p:ph type="body" sz="quarter" idx="3"/>
          </p:nvPr>
        </p:nvSpPr>
        <p:spPr>
          <a:xfrm>
            <a:off x="677070" y="4765739"/>
            <a:ext cx="5416550" cy="3899238"/>
          </a:xfrm>
          <a:prstGeom prst="rect">
            <a:avLst/>
          </a:prstGeom>
        </p:spPr>
        <p:txBody>
          <a:bodyPr vert="horz" lIns="91130" tIns="45567" rIns="91130" bIns="4556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05966"/>
            <a:ext cx="2933964" cy="496860"/>
          </a:xfrm>
          <a:prstGeom prst="rect">
            <a:avLst/>
          </a:prstGeom>
        </p:spPr>
        <p:txBody>
          <a:bodyPr vert="horz" lIns="91130" tIns="45567" rIns="91130" bIns="4556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35157" y="9405966"/>
            <a:ext cx="2933964" cy="496860"/>
          </a:xfrm>
          <a:prstGeom prst="rect">
            <a:avLst/>
          </a:prstGeom>
        </p:spPr>
        <p:txBody>
          <a:bodyPr vert="horz" lIns="91130" tIns="45567" rIns="91130" bIns="45567" rtlCol="0" anchor="b"/>
          <a:lstStyle>
            <a:lvl1pPr algn="r">
              <a:defRPr sz="1200"/>
            </a:lvl1pPr>
          </a:lstStyle>
          <a:p>
            <a:fld id="{788224F5-572F-4180-BE90-3186629E4736}" type="slidenum">
              <a:rPr kumimoji="1" lang="ja-JP" altLang="en-US" smtClean="0"/>
              <a:t>‹#›</a:t>
            </a:fld>
            <a:endParaRPr kumimoji="1" lang="ja-JP" altLang="en-US"/>
          </a:p>
        </p:txBody>
      </p:sp>
    </p:spTree>
    <p:extLst>
      <p:ext uri="{BB962C8B-B14F-4D97-AF65-F5344CB8AC3E}">
        <p14:creationId xmlns:p14="http://schemas.microsoft.com/office/powerpoint/2010/main" val="406199569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C54F7FD-BB46-4E73-85EF-EEEF8B47FB88}" type="datetime1">
              <a:rPr kumimoji="1" lang="ja-JP" altLang="en-US" smtClean="0"/>
              <a:t>2022/6/2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22890180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EA77CB4-760D-45ED-A2A6-0426B4D1BE63}" type="datetime1">
              <a:rPr kumimoji="1" lang="ja-JP" altLang="en-US" smtClean="0"/>
              <a:t>2022/6/2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4287913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C44FBD9-BC43-4596-AD81-5077EA04F08D}" type="datetime1">
              <a:rPr kumimoji="1" lang="ja-JP" altLang="en-US" smtClean="0"/>
              <a:t>2022/6/2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951369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200E933-12EC-4BF8-A3B4-437A4B78783C}" type="datetime1">
              <a:rPr kumimoji="1" lang="ja-JP" altLang="en-US" smtClean="0"/>
              <a:t>2022/6/2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932972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D7AB1C5-98BD-45B8-A273-67548A1B6A95}" type="datetime1">
              <a:rPr kumimoji="1" lang="ja-JP" altLang="en-US" smtClean="0"/>
              <a:t>2022/6/2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2293445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DC811B7-354E-475F-AB06-FDBF93F2EC57}" type="datetime1">
              <a:rPr kumimoji="1" lang="ja-JP" altLang="en-US" smtClean="0"/>
              <a:t>2022/6/2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322107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57718F0-D40D-4461-8F43-715B7E214A89}" type="datetime1">
              <a:rPr kumimoji="1" lang="ja-JP" altLang="en-US" smtClean="0"/>
              <a:t>2022/6/2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18133852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CDF847C-FDB9-4393-AC01-C53F86B6E090}" type="datetime1">
              <a:rPr kumimoji="1" lang="ja-JP" altLang="en-US" smtClean="0"/>
              <a:t>2022/6/2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1290090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87A05A-2061-43C0-84B3-5E9708A62FC4}" type="datetime1">
              <a:rPr kumimoji="1" lang="ja-JP" altLang="en-US" smtClean="0"/>
              <a:t>2022/6/2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26761004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4DB222F-ACFA-4114-87F2-5E0C83852D25}" type="datetime1">
              <a:rPr kumimoji="1" lang="ja-JP" altLang="en-US" smtClean="0"/>
              <a:t>2022/6/2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775406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8314CE0-3535-4688-B640-5F553644E8CA}" type="datetime1">
              <a:rPr kumimoji="1" lang="ja-JP" altLang="en-US" smtClean="0"/>
              <a:t>2022/6/2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079108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F84545-7FE1-406C-8182-230D50601583}" type="datetime1">
              <a:rPr kumimoji="1" lang="ja-JP" altLang="en-US" smtClean="0"/>
              <a:t>2022/6/2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6526175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09282" y="2120646"/>
            <a:ext cx="8552329" cy="1304320"/>
          </a:xfrm>
        </p:spPr>
        <p:txBody>
          <a:bodyPr>
            <a:normAutofit/>
          </a:bodyPr>
          <a:lstStyle/>
          <a:p>
            <a:pPr>
              <a:lnSpc>
                <a:spcPts val="3500"/>
              </a:lnSpc>
              <a:spcBef>
                <a:spcPts val="1200"/>
              </a:spcBef>
            </a:pPr>
            <a:r>
              <a:rPr lang="ja-JP" altLang="en-US" sz="2800" b="1" dirty="0">
                <a:latin typeface="Meiryo UI" panose="020B0604030504040204" pitchFamily="50" charset="-128"/>
                <a:ea typeface="Meiryo UI" panose="020B0604030504040204" pitchFamily="50" charset="-128"/>
                <a:cs typeface="Meiryo UI" panose="020B0604030504040204" pitchFamily="50" charset="-128"/>
              </a:rPr>
              <a:t>人材</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分科会について</a:t>
            </a:r>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（前回の</a:t>
            </a: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ヒア</a:t>
            </a:r>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リングをうけて）</a:t>
            </a:r>
            <a:endParaRPr kumimoji="1" lang="ja-JP" altLang="en-US" sz="1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a:xfrm>
            <a:off x="0" y="0"/>
            <a:ext cx="9144000" cy="3600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cxnSp>
        <p:nvCxnSpPr>
          <p:cNvPr id="6" name="直線コネクタ 5"/>
          <p:cNvCxnSpPr/>
          <p:nvPr/>
        </p:nvCxnSpPr>
        <p:spPr>
          <a:xfrm>
            <a:off x="522000" y="3462713"/>
            <a:ext cx="810000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サブタイトル 4"/>
          <p:cNvSpPr>
            <a:spLocks noGrp="1"/>
          </p:cNvSpPr>
          <p:nvPr>
            <p:ph type="subTitle" idx="1"/>
          </p:nvPr>
        </p:nvSpPr>
        <p:spPr>
          <a:xfrm>
            <a:off x="1487858" y="4183340"/>
            <a:ext cx="6400800" cy="1752600"/>
          </a:xfrm>
        </p:spPr>
        <p:txBody>
          <a:bodyPr>
            <a:normAutofit/>
          </a:bodyPr>
          <a:lstStyle/>
          <a:p>
            <a:endParaRPr lang="en-US" altLang="ja-JP" b="1" dirty="0"/>
          </a:p>
          <a:p>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2400" b="1" dirty="0">
                <a:latin typeface="Meiryo UI" panose="020B0604030504040204" pitchFamily="50" charset="-128"/>
                <a:ea typeface="Meiryo UI" panose="020B0604030504040204" pitchFamily="50" charset="-128"/>
                <a:cs typeface="Meiryo UI" panose="020B0604030504040204" pitchFamily="50" charset="-128"/>
              </a:rPr>
              <a:t>副首都推進局</a:t>
            </a:r>
          </a:p>
          <a:p>
            <a:endParaRPr kumimoji="1" lang="ja-JP" altLang="en-US" sz="2400" b="1" dirty="0"/>
          </a:p>
        </p:txBody>
      </p:sp>
      <p:sp>
        <p:nvSpPr>
          <p:cNvPr id="7" name="テキスト ボックス 6"/>
          <p:cNvSpPr txBox="1"/>
          <p:nvPr/>
        </p:nvSpPr>
        <p:spPr>
          <a:xfrm>
            <a:off x="3004457" y="393104"/>
            <a:ext cx="6035039" cy="523220"/>
          </a:xfrm>
          <a:prstGeom prst="rect">
            <a:avLst/>
          </a:prstGeom>
          <a:noFill/>
        </p:spPr>
        <p:txBody>
          <a:bodyPr wrap="square" rtlCol="0">
            <a:spAutoFit/>
          </a:bodyPr>
          <a:lstStyle/>
          <a:p>
            <a:r>
              <a:rPr lang="en-US" altLang="ja-JP" sz="14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2022</a:t>
            </a:r>
            <a:r>
              <a:rPr kumimoji="1" lang="en-US" altLang="ja-JP" sz="14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６</a:t>
            </a:r>
            <a:r>
              <a:rPr kumimoji="1" lang="en-US" altLang="ja-JP" sz="14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３</a:t>
            </a:r>
            <a:endParaRPr kumimoji="1" lang="en-US" altLang="ja-JP" sz="140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第９回</a:t>
            </a:r>
            <a:r>
              <a:rPr lang="ja-JP" altLang="en-US" sz="14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「副首都ビジョン」のバージョンアップに向けた意見交換会（人材分科会）</a:t>
            </a:r>
            <a:endParaRPr kumimoji="1" lang="ja-JP" altLang="en-US" sz="140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7256766" y="949388"/>
            <a:ext cx="1503325" cy="412884"/>
          </a:xfrm>
          <a:prstGeom prst="rect">
            <a:avLst/>
          </a:prstGeom>
          <a:noFill/>
          <a:ln w="9525">
            <a:solidFill>
              <a:schemeClr val="tx1"/>
            </a:solidFill>
          </a:ln>
        </p:spPr>
        <p:style>
          <a:lnRef idx="2">
            <a:schemeClr val="dk1"/>
          </a:lnRef>
          <a:fillRef idx="1">
            <a:schemeClr val="lt1"/>
          </a:fillRef>
          <a:effectRef idx="0">
            <a:schemeClr val="dk1"/>
          </a:effectRef>
          <a:fontRef idx="minor">
            <a:schemeClr val="dk1"/>
          </a:fontRef>
        </p:style>
        <p:txBody>
          <a:bodyPr wrap="none" rtlCol="0" anchor="ctr"/>
          <a:lstStyle/>
          <a:p>
            <a:pPr algn="ctr"/>
            <a:r>
              <a:rPr kumimoji="1" lang="ja-JP" altLang="en-US"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資料１</a:t>
            </a:r>
            <a:endParaRPr kumimoji="1" lang="en-US" altLang="ja-JP"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2917502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角丸四角形 36"/>
          <p:cNvSpPr/>
          <p:nvPr/>
        </p:nvSpPr>
        <p:spPr>
          <a:xfrm>
            <a:off x="140651" y="643315"/>
            <a:ext cx="8915725" cy="6151811"/>
          </a:xfrm>
          <a:prstGeom prst="roundRect">
            <a:avLst>
              <a:gd name="adj" fmla="val 1268"/>
            </a:avLst>
          </a:prstGeom>
          <a:noFill/>
          <a:ln w="158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solidFill>
                <a:schemeClr val="tx1"/>
              </a:solidFill>
            </a:endParaRPr>
          </a:p>
        </p:txBody>
      </p:sp>
      <p:sp>
        <p:nvSpPr>
          <p:cNvPr id="112" name="テキスト ボックス 111">
            <a:extLst>
              <a:ext uri="{FF2B5EF4-FFF2-40B4-BE49-F238E27FC236}">
                <a16:creationId xmlns:a16="http://schemas.microsoft.com/office/drawing/2014/main" id="{EBE40337-5FAC-43BE-86DC-EF22BE0A5F1F}"/>
              </a:ext>
            </a:extLst>
          </p:cNvPr>
          <p:cNvSpPr txBox="1"/>
          <p:nvPr/>
        </p:nvSpPr>
        <p:spPr>
          <a:xfrm>
            <a:off x="147847" y="777483"/>
            <a:ext cx="3648761" cy="254300"/>
          </a:xfrm>
          <a:prstGeom prst="rect">
            <a:avLst/>
          </a:prstGeom>
          <a:noFill/>
        </p:spPr>
        <p:txBody>
          <a:bodyPr wrap="square" rtlCol="0">
            <a:spAutoFit/>
          </a:bodyPr>
          <a:lstStyle/>
          <a:p>
            <a:pPr>
              <a:lnSpc>
                <a:spcPts val="1400"/>
              </a:lnSpc>
              <a:spcBef>
                <a:spcPts val="1200"/>
              </a:spcBef>
            </a:pPr>
            <a:r>
              <a:rPr kumimoji="1" lang="ja-JP" altLang="en-US" sz="1100" u="sng" dirty="0">
                <a:latin typeface="Meiryo UI 本文"/>
              </a:rPr>
              <a:t>１．経営戦略と人材戦略を連動させるための</a:t>
            </a:r>
            <a:r>
              <a:rPr kumimoji="1" lang="ja-JP" altLang="en-US" sz="1100" u="sng" dirty="0" smtClean="0">
                <a:latin typeface="Meiryo UI 本文"/>
              </a:rPr>
              <a:t>取組</a:t>
            </a:r>
            <a:endParaRPr kumimoji="1" lang="en-US" altLang="ja-JP" sz="1100" u="sng" dirty="0" smtClean="0">
              <a:latin typeface="Meiryo UI 本文"/>
            </a:endParaRPr>
          </a:p>
        </p:txBody>
      </p:sp>
      <p:sp>
        <p:nvSpPr>
          <p:cNvPr id="18" name="テキスト ボックス 17">
            <a:extLst>
              <a:ext uri="{FF2B5EF4-FFF2-40B4-BE49-F238E27FC236}">
                <a16:creationId xmlns:a16="http://schemas.microsoft.com/office/drawing/2014/main" id="{EBE40337-5FAC-43BE-86DC-EF22BE0A5F1F}"/>
              </a:ext>
            </a:extLst>
          </p:cNvPr>
          <p:cNvSpPr txBox="1"/>
          <p:nvPr/>
        </p:nvSpPr>
        <p:spPr>
          <a:xfrm>
            <a:off x="140651" y="1078250"/>
            <a:ext cx="3648761" cy="254300"/>
          </a:xfrm>
          <a:prstGeom prst="rect">
            <a:avLst/>
          </a:prstGeom>
          <a:noFill/>
        </p:spPr>
        <p:txBody>
          <a:bodyPr wrap="square" rtlCol="0">
            <a:spAutoFit/>
          </a:bodyPr>
          <a:lstStyle/>
          <a:p>
            <a:pPr>
              <a:lnSpc>
                <a:spcPts val="1400"/>
              </a:lnSpc>
              <a:spcBef>
                <a:spcPts val="1200"/>
              </a:spcBef>
            </a:pPr>
            <a:r>
              <a:rPr kumimoji="1" lang="ja-JP" altLang="en-US" sz="1100" u="sng" dirty="0">
                <a:latin typeface="Meiryo UI 本文"/>
              </a:rPr>
              <a:t>２．「</a:t>
            </a:r>
            <a:r>
              <a:rPr kumimoji="1" lang="en-US" altLang="ja-JP" sz="1100" u="sng" dirty="0">
                <a:latin typeface="Meiryo UI 本文"/>
              </a:rPr>
              <a:t>As is - To be </a:t>
            </a:r>
            <a:r>
              <a:rPr kumimoji="1" lang="ja-JP" altLang="en-US" sz="1100" u="sng" dirty="0">
                <a:latin typeface="Meiryo UI 本文"/>
              </a:rPr>
              <a:t>ギャップ」の定量把握のための</a:t>
            </a:r>
            <a:r>
              <a:rPr kumimoji="1" lang="ja-JP" altLang="en-US" sz="1100" u="sng" dirty="0" smtClean="0">
                <a:latin typeface="Meiryo UI 本文"/>
              </a:rPr>
              <a:t>取組</a:t>
            </a:r>
            <a:endParaRPr kumimoji="1" lang="en-US" altLang="ja-JP" sz="1100" u="sng" dirty="0" smtClean="0">
              <a:latin typeface="Meiryo UI 本文"/>
            </a:endParaRPr>
          </a:p>
        </p:txBody>
      </p:sp>
      <p:sp>
        <p:nvSpPr>
          <p:cNvPr id="21" name="テキスト ボックス 20">
            <a:extLst>
              <a:ext uri="{FF2B5EF4-FFF2-40B4-BE49-F238E27FC236}">
                <a16:creationId xmlns:a16="http://schemas.microsoft.com/office/drawing/2014/main" id="{EBE40337-5FAC-43BE-86DC-EF22BE0A5F1F}"/>
              </a:ext>
            </a:extLst>
          </p:cNvPr>
          <p:cNvSpPr txBox="1"/>
          <p:nvPr/>
        </p:nvSpPr>
        <p:spPr>
          <a:xfrm>
            <a:off x="147846" y="1389135"/>
            <a:ext cx="3648761" cy="254300"/>
          </a:xfrm>
          <a:prstGeom prst="rect">
            <a:avLst/>
          </a:prstGeom>
          <a:noFill/>
        </p:spPr>
        <p:txBody>
          <a:bodyPr wrap="square" rtlCol="0">
            <a:spAutoFit/>
          </a:bodyPr>
          <a:lstStyle/>
          <a:p>
            <a:pPr>
              <a:lnSpc>
                <a:spcPts val="1400"/>
              </a:lnSpc>
              <a:spcBef>
                <a:spcPts val="1200"/>
              </a:spcBef>
            </a:pPr>
            <a:r>
              <a:rPr kumimoji="1" lang="ja-JP" altLang="en-US" sz="1100" u="sng" dirty="0">
                <a:latin typeface="Meiryo UI 本文"/>
              </a:rPr>
              <a:t>３．企業文化への定着のための取組</a:t>
            </a:r>
            <a:endParaRPr kumimoji="1" lang="en-US" altLang="ja-JP" sz="1100" u="sng" dirty="0" smtClean="0">
              <a:latin typeface="Meiryo UI 本文"/>
            </a:endParaRPr>
          </a:p>
        </p:txBody>
      </p:sp>
      <p:sp>
        <p:nvSpPr>
          <p:cNvPr id="23" name="テキスト ボックス 22">
            <a:extLst>
              <a:ext uri="{FF2B5EF4-FFF2-40B4-BE49-F238E27FC236}">
                <a16:creationId xmlns:a16="http://schemas.microsoft.com/office/drawing/2014/main" id="{EBE40337-5FAC-43BE-86DC-EF22BE0A5F1F}"/>
              </a:ext>
            </a:extLst>
          </p:cNvPr>
          <p:cNvSpPr txBox="1"/>
          <p:nvPr/>
        </p:nvSpPr>
        <p:spPr>
          <a:xfrm>
            <a:off x="147846" y="1692045"/>
            <a:ext cx="3648761" cy="254300"/>
          </a:xfrm>
          <a:prstGeom prst="rect">
            <a:avLst/>
          </a:prstGeom>
          <a:noFill/>
        </p:spPr>
        <p:txBody>
          <a:bodyPr wrap="square" rtlCol="0">
            <a:spAutoFit/>
          </a:bodyPr>
          <a:lstStyle/>
          <a:p>
            <a:pPr>
              <a:lnSpc>
                <a:spcPts val="1400"/>
              </a:lnSpc>
              <a:spcBef>
                <a:spcPts val="1200"/>
              </a:spcBef>
            </a:pPr>
            <a:r>
              <a:rPr kumimoji="1" lang="ja-JP" altLang="en-US" sz="1100" u="sng" dirty="0">
                <a:latin typeface="Meiryo UI 本文"/>
              </a:rPr>
              <a:t>４．動的な人材ポートフォリオ計画の策定と運用</a:t>
            </a:r>
          </a:p>
        </p:txBody>
      </p:sp>
      <p:sp>
        <p:nvSpPr>
          <p:cNvPr id="24" name="テキスト ボックス 23">
            <a:extLst>
              <a:ext uri="{FF2B5EF4-FFF2-40B4-BE49-F238E27FC236}">
                <a16:creationId xmlns:a16="http://schemas.microsoft.com/office/drawing/2014/main" id="{EBE40337-5FAC-43BE-86DC-EF22BE0A5F1F}"/>
              </a:ext>
            </a:extLst>
          </p:cNvPr>
          <p:cNvSpPr txBox="1"/>
          <p:nvPr/>
        </p:nvSpPr>
        <p:spPr>
          <a:xfrm>
            <a:off x="186011" y="1917906"/>
            <a:ext cx="4492509" cy="2208297"/>
          </a:xfrm>
          <a:prstGeom prst="rect">
            <a:avLst/>
          </a:prstGeom>
          <a:noFill/>
        </p:spPr>
        <p:txBody>
          <a:bodyPr wrap="square" rtlCol="0">
            <a:spAutoFit/>
          </a:bodyPr>
          <a:lstStyle/>
          <a:p>
            <a:pPr>
              <a:lnSpc>
                <a:spcPts val="1100"/>
              </a:lnSpc>
            </a:pPr>
            <a:r>
              <a:rPr kumimoji="1" lang="ja-JP" altLang="en-US" sz="900" dirty="0">
                <a:latin typeface="+mj-lt"/>
              </a:rPr>
              <a:t>（１）将来の事業構想を踏まえた中期的な人材ポートフォリオ</a:t>
            </a:r>
            <a:r>
              <a:rPr kumimoji="1" lang="ja-JP" altLang="en-US" sz="900" dirty="0" smtClean="0">
                <a:latin typeface="+mj-lt"/>
              </a:rPr>
              <a:t>のギャップ分析</a:t>
            </a:r>
            <a:endParaRPr kumimoji="1" lang="en-US" altLang="ja-JP" sz="900" dirty="0" smtClean="0">
              <a:latin typeface="+mj-lt"/>
            </a:endParaRPr>
          </a:p>
          <a:p>
            <a:pPr>
              <a:lnSpc>
                <a:spcPts val="1100"/>
              </a:lnSpc>
            </a:pPr>
            <a:r>
              <a:rPr kumimoji="1" lang="ja-JP" altLang="en-US" sz="900" dirty="0" smtClean="0">
                <a:latin typeface="+mj-lt"/>
              </a:rPr>
              <a:t>（</a:t>
            </a:r>
            <a:r>
              <a:rPr kumimoji="1" lang="ja-JP" altLang="en-US" sz="900" dirty="0">
                <a:latin typeface="+mj-lt"/>
              </a:rPr>
              <a:t>２）ギャップを踏まえた、平時からの人材の再配置</a:t>
            </a:r>
            <a:r>
              <a:rPr kumimoji="1" lang="ja-JP" altLang="en-US" sz="900" dirty="0" smtClean="0">
                <a:latin typeface="+mj-lt"/>
              </a:rPr>
              <a:t>、外部</a:t>
            </a:r>
            <a:r>
              <a:rPr kumimoji="1" lang="ja-JP" altLang="en-US" sz="900" dirty="0">
                <a:latin typeface="+mj-lt"/>
              </a:rPr>
              <a:t>からの</a:t>
            </a:r>
            <a:r>
              <a:rPr kumimoji="1" lang="ja-JP" altLang="en-US" sz="900" dirty="0" smtClean="0">
                <a:latin typeface="+mj-lt"/>
              </a:rPr>
              <a:t>獲得</a:t>
            </a:r>
            <a:endParaRPr kumimoji="1" lang="en-US" altLang="ja-JP" sz="900" dirty="0" smtClean="0">
              <a:latin typeface="+mj-lt"/>
            </a:endParaRPr>
          </a:p>
          <a:p>
            <a:pPr>
              <a:lnSpc>
                <a:spcPts val="1100"/>
              </a:lnSpc>
            </a:pPr>
            <a:r>
              <a:rPr kumimoji="1" lang="ja-JP" altLang="en-US" sz="900" dirty="0">
                <a:latin typeface="+mj-lt"/>
              </a:rPr>
              <a:t>　</a:t>
            </a:r>
            <a:r>
              <a:rPr kumimoji="1" lang="ja-JP" altLang="en-US" sz="900" dirty="0" smtClean="0">
                <a:latin typeface="+mj-lt"/>
              </a:rPr>
              <a:t>    ●  ＣＥＯ</a:t>
            </a:r>
            <a:r>
              <a:rPr kumimoji="1" lang="ja-JP" altLang="en-US" sz="600" dirty="0" smtClean="0">
                <a:latin typeface="+mj-lt"/>
              </a:rPr>
              <a:t>（</a:t>
            </a:r>
            <a:r>
              <a:rPr kumimoji="1" lang="en-US" altLang="ja-JP" sz="600" dirty="0" smtClean="0">
                <a:latin typeface="+mj-lt"/>
              </a:rPr>
              <a:t>Chief Executive </a:t>
            </a:r>
            <a:r>
              <a:rPr kumimoji="1" lang="en-US" altLang="ja-JP" sz="600" dirty="0">
                <a:latin typeface="+mj-lt"/>
              </a:rPr>
              <a:t>O</a:t>
            </a:r>
            <a:r>
              <a:rPr kumimoji="1" lang="en-US" altLang="ja-JP" sz="600" dirty="0" smtClean="0">
                <a:latin typeface="+mj-lt"/>
              </a:rPr>
              <a:t>fficer</a:t>
            </a:r>
            <a:r>
              <a:rPr kumimoji="1" lang="ja-JP" altLang="en-US" sz="600" dirty="0" smtClean="0">
                <a:latin typeface="+mj-lt"/>
              </a:rPr>
              <a:t>）</a:t>
            </a:r>
            <a:r>
              <a:rPr kumimoji="1" lang="ja-JP" altLang="en-US" sz="900" dirty="0" smtClean="0">
                <a:latin typeface="+mj-lt"/>
              </a:rPr>
              <a:t>・ＣＨＲＯ</a:t>
            </a:r>
            <a:r>
              <a:rPr kumimoji="1" lang="ja-JP" altLang="en-US" sz="600" dirty="0" smtClean="0"/>
              <a:t>（</a:t>
            </a:r>
            <a:r>
              <a:rPr kumimoji="1" lang="en-US" altLang="ja-JP" sz="600" dirty="0"/>
              <a:t>Chief </a:t>
            </a:r>
            <a:r>
              <a:rPr kumimoji="1" lang="en-US" altLang="ja-JP" sz="600" dirty="0" smtClean="0"/>
              <a:t>Human Resource Officer</a:t>
            </a:r>
            <a:r>
              <a:rPr kumimoji="1" lang="ja-JP" altLang="en-US" sz="600" dirty="0" smtClean="0"/>
              <a:t>）</a:t>
            </a:r>
            <a:r>
              <a:rPr kumimoji="1" lang="ja-JP" altLang="en-US" sz="900" dirty="0" smtClean="0">
                <a:latin typeface="+mj-lt"/>
              </a:rPr>
              <a:t>は、人材ポート</a:t>
            </a:r>
            <a:endParaRPr kumimoji="1" lang="en-US" altLang="ja-JP" sz="900" dirty="0" smtClean="0">
              <a:latin typeface="+mj-lt"/>
            </a:endParaRPr>
          </a:p>
          <a:p>
            <a:pPr>
              <a:lnSpc>
                <a:spcPts val="1100"/>
              </a:lnSpc>
            </a:pPr>
            <a:r>
              <a:rPr kumimoji="1" lang="ja-JP" altLang="en-US" sz="900" dirty="0">
                <a:latin typeface="+mj-lt"/>
              </a:rPr>
              <a:t>　</a:t>
            </a:r>
            <a:r>
              <a:rPr kumimoji="1" lang="ja-JP" altLang="en-US" sz="900" dirty="0" smtClean="0">
                <a:latin typeface="+mj-lt"/>
              </a:rPr>
              <a:t>　　　　　フォリオのギャップに基づき、可能な限り早期に、社員の</a:t>
            </a:r>
            <a:r>
              <a:rPr kumimoji="1" lang="ja-JP" altLang="en-US" sz="900" dirty="0">
                <a:latin typeface="+mj-lt"/>
              </a:rPr>
              <a:t>再配置や外部人材の獲得</a:t>
            </a:r>
            <a:r>
              <a:rPr kumimoji="1" lang="ja-JP" altLang="en-US" sz="900" dirty="0" smtClean="0">
                <a:latin typeface="+mj-lt"/>
              </a:rPr>
              <a:t>を</a:t>
            </a:r>
            <a:endParaRPr kumimoji="1" lang="en-US" altLang="ja-JP" sz="900" dirty="0" smtClean="0">
              <a:latin typeface="+mj-lt"/>
            </a:endParaRPr>
          </a:p>
          <a:p>
            <a:pPr>
              <a:lnSpc>
                <a:spcPts val="1100"/>
              </a:lnSpc>
            </a:pPr>
            <a:r>
              <a:rPr kumimoji="1" lang="ja-JP" altLang="en-US" sz="900" dirty="0">
                <a:latin typeface="+mj-lt"/>
              </a:rPr>
              <a:t>　</a:t>
            </a:r>
            <a:r>
              <a:rPr kumimoji="1" lang="ja-JP" altLang="en-US" sz="900" dirty="0" smtClean="0">
                <a:latin typeface="+mj-lt"/>
              </a:rPr>
              <a:t>　　　　　検討</a:t>
            </a:r>
            <a:r>
              <a:rPr kumimoji="1" lang="ja-JP" altLang="en-US" sz="900" dirty="0">
                <a:latin typeface="+mj-lt"/>
              </a:rPr>
              <a:t>し、実行する。また</a:t>
            </a:r>
            <a:r>
              <a:rPr kumimoji="1" lang="ja-JP" altLang="en-US" sz="900" dirty="0" smtClean="0">
                <a:latin typeface="+mj-lt"/>
              </a:rPr>
              <a:t>、社員</a:t>
            </a:r>
            <a:r>
              <a:rPr kumimoji="1" lang="ja-JP" altLang="en-US" sz="900" dirty="0">
                <a:latin typeface="+mj-lt"/>
              </a:rPr>
              <a:t>が社外で有効な経験</a:t>
            </a:r>
            <a:r>
              <a:rPr kumimoji="1" lang="ja-JP" altLang="en-US" sz="900" dirty="0" smtClean="0">
                <a:latin typeface="+mj-lt"/>
              </a:rPr>
              <a:t>を積んで</a:t>
            </a:r>
            <a:r>
              <a:rPr kumimoji="1" lang="ja-JP" altLang="en-US" sz="900" dirty="0">
                <a:latin typeface="+mj-lt"/>
              </a:rPr>
              <a:t>自社に戻ることを奨励し</a:t>
            </a:r>
            <a:r>
              <a:rPr kumimoji="1" lang="ja-JP" altLang="en-US" sz="900" dirty="0" smtClean="0">
                <a:latin typeface="+mj-lt"/>
              </a:rPr>
              <a:t>、</a:t>
            </a:r>
            <a:endParaRPr kumimoji="1" lang="en-US" altLang="ja-JP" sz="900" dirty="0" smtClean="0">
              <a:latin typeface="+mj-lt"/>
            </a:endParaRPr>
          </a:p>
          <a:p>
            <a:pPr>
              <a:lnSpc>
                <a:spcPts val="1100"/>
              </a:lnSpc>
            </a:pPr>
            <a:r>
              <a:rPr kumimoji="1" lang="ja-JP" altLang="en-US" sz="900" dirty="0">
                <a:latin typeface="+mj-lt"/>
              </a:rPr>
              <a:t>　</a:t>
            </a:r>
            <a:r>
              <a:rPr kumimoji="1" lang="ja-JP" altLang="en-US" sz="900" dirty="0" smtClean="0">
                <a:latin typeface="+mj-lt"/>
              </a:rPr>
              <a:t>　　　　　アルムナイ</a:t>
            </a:r>
            <a:r>
              <a:rPr kumimoji="1" lang="ja-JP" altLang="en-US" sz="600" dirty="0" smtClean="0">
                <a:latin typeface="+mj-lt"/>
              </a:rPr>
              <a:t>（退職者等）</a:t>
            </a:r>
            <a:r>
              <a:rPr kumimoji="1" lang="ja-JP" altLang="en-US" sz="900" dirty="0" smtClean="0">
                <a:latin typeface="+mj-lt"/>
              </a:rPr>
              <a:t>ネットワーク</a:t>
            </a:r>
            <a:r>
              <a:rPr kumimoji="1" lang="ja-JP" altLang="en-US" sz="900" dirty="0">
                <a:latin typeface="+mj-lt"/>
              </a:rPr>
              <a:t>の活用等を検討する</a:t>
            </a:r>
            <a:r>
              <a:rPr kumimoji="1" lang="ja-JP" altLang="en-US" sz="900" dirty="0" smtClean="0">
                <a:latin typeface="+mj-lt"/>
              </a:rPr>
              <a:t>。</a:t>
            </a:r>
            <a:endParaRPr kumimoji="1" lang="en-US" altLang="ja-JP" sz="900" dirty="0" smtClean="0">
              <a:latin typeface="+mj-lt"/>
            </a:endParaRPr>
          </a:p>
          <a:p>
            <a:pPr>
              <a:lnSpc>
                <a:spcPts val="1100"/>
              </a:lnSpc>
            </a:pPr>
            <a:r>
              <a:rPr kumimoji="1" lang="ja-JP" altLang="en-US" sz="900" dirty="0" smtClean="0">
                <a:latin typeface="+mj-lt"/>
              </a:rPr>
              <a:t>（</a:t>
            </a:r>
            <a:r>
              <a:rPr kumimoji="1" lang="ja-JP" altLang="en-US" sz="900" dirty="0">
                <a:latin typeface="+mj-lt"/>
              </a:rPr>
              <a:t>３）学生の採用・選考戦略の</a:t>
            </a:r>
            <a:r>
              <a:rPr kumimoji="1" lang="ja-JP" altLang="en-US" sz="900" dirty="0" smtClean="0">
                <a:latin typeface="+mj-lt"/>
              </a:rPr>
              <a:t>開示</a:t>
            </a:r>
            <a:r>
              <a:rPr kumimoji="1" lang="en-US" altLang="ja-JP" sz="900" dirty="0" smtClean="0">
                <a:latin typeface="+mj-lt"/>
              </a:rPr>
              <a:t>  </a:t>
            </a:r>
          </a:p>
          <a:p>
            <a:pPr>
              <a:lnSpc>
                <a:spcPts val="1100"/>
              </a:lnSpc>
            </a:pPr>
            <a:r>
              <a:rPr kumimoji="1" lang="en-US" altLang="ja-JP" sz="900" dirty="0">
                <a:latin typeface="+mj-lt"/>
              </a:rPr>
              <a:t> </a:t>
            </a:r>
            <a:r>
              <a:rPr kumimoji="1" lang="en-US" altLang="ja-JP" sz="900" dirty="0" smtClean="0">
                <a:latin typeface="+mj-lt"/>
              </a:rPr>
              <a:t>     </a:t>
            </a:r>
            <a:r>
              <a:rPr kumimoji="1" lang="ja-JP" altLang="en-US" sz="900" dirty="0" smtClean="0">
                <a:latin typeface="+mj-lt"/>
              </a:rPr>
              <a:t>●　 ＣＥＯ</a:t>
            </a:r>
            <a:r>
              <a:rPr kumimoji="1" lang="ja-JP" altLang="en-US" sz="900" dirty="0">
                <a:latin typeface="+mj-lt"/>
              </a:rPr>
              <a:t>・ＣＨＲＯは、新卒一括採用に限定しない学生採用方針を策定し</a:t>
            </a:r>
            <a:r>
              <a:rPr kumimoji="1" lang="ja-JP" altLang="en-US" sz="900" dirty="0" smtClean="0">
                <a:latin typeface="+mj-lt"/>
              </a:rPr>
              <a:t>、学生に　　</a:t>
            </a:r>
            <a:endParaRPr kumimoji="1" lang="en-US" altLang="ja-JP" sz="900" dirty="0" smtClean="0">
              <a:latin typeface="+mj-lt"/>
            </a:endParaRPr>
          </a:p>
          <a:p>
            <a:pPr>
              <a:lnSpc>
                <a:spcPts val="1100"/>
              </a:lnSpc>
            </a:pPr>
            <a:r>
              <a:rPr kumimoji="1" lang="ja-JP" altLang="en-US" sz="900" dirty="0">
                <a:latin typeface="+mj-lt"/>
              </a:rPr>
              <a:t>　</a:t>
            </a:r>
            <a:r>
              <a:rPr kumimoji="1" lang="ja-JP" altLang="en-US" sz="900" dirty="0" smtClean="0">
                <a:latin typeface="+mj-lt"/>
              </a:rPr>
              <a:t>　　　　　開示</a:t>
            </a:r>
            <a:r>
              <a:rPr kumimoji="1" lang="ja-JP" altLang="en-US" sz="900" dirty="0">
                <a:latin typeface="+mj-lt"/>
              </a:rPr>
              <a:t>することで、国内外の留学やギャップイヤーでの自己研鑽</a:t>
            </a:r>
            <a:r>
              <a:rPr kumimoji="1" lang="ja-JP" altLang="en-US" sz="900" dirty="0" smtClean="0">
                <a:latin typeface="+mj-lt"/>
              </a:rPr>
              <a:t>等を</a:t>
            </a:r>
            <a:r>
              <a:rPr kumimoji="1" lang="ja-JP" altLang="en-US" sz="900" dirty="0">
                <a:latin typeface="+mj-lt"/>
              </a:rPr>
              <a:t>経た学生の入社</a:t>
            </a:r>
            <a:r>
              <a:rPr kumimoji="1" lang="ja-JP" altLang="en-US" sz="900" dirty="0" smtClean="0">
                <a:latin typeface="+mj-lt"/>
              </a:rPr>
              <a:t>を</a:t>
            </a:r>
            <a:endParaRPr kumimoji="1" lang="en-US" altLang="ja-JP" sz="900" dirty="0" smtClean="0">
              <a:latin typeface="+mj-lt"/>
            </a:endParaRPr>
          </a:p>
          <a:p>
            <a:pPr>
              <a:lnSpc>
                <a:spcPts val="1100"/>
              </a:lnSpc>
            </a:pPr>
            <a:r>
              <a:rPr kumimoji="1" lang="ja-JP" altLang="en-US" sz="900" dirty="0">
                <a:latin typeface="+mj-lt"/>
              </a:rPr>
              <a:t>　</a:t>
            </a:r>
            <a:r>
              <a:rPr kumimoji="1" lang="ja-JP" altLang="en-US" sz="900" dirty="0" smtClean="0">
                <a:latin typeface="+mj-lt"/>
              </a:rPr>
              <a:t>　　　　　容易</a:t>
            </a:r>
            <a:r>
              <a:rPr kumimoji="1" lang="ja-JP" altLang="en-US" sz="900" dirty="0">
                <a:latin typeface="+mj-lt"/>
              </a:rPr>
              <a:t>にする等、中期的な人材ポートフォリオの</a:t>
            </a:r>
            <a:r>
              <a:rPr kumimoji="1" lang="ja-JP" altLang="en-US" sz="900" dirty="0" smtClean="0">
                <a:latin typeface="+mj-lt"/>
              </a:rPr>
              <a:t>充実に</a:t>
            </a:r>
            <a:r>
              <a:rPr kumimoji="1" lang="ja-JP" altLang="en-US" sz="900" dirty="0">
                <a:latin typeface="+mj-lt"/>
              </a:rPr>
              <a:t>つながる採用・選考戦略を策定</a:t>
            </a:r>
            <a:r>
              <a:rPr kumimoji="1" lang="ja-JP" altLang="en-US" sz="900" dirty="0" smtClean="0">
                <a:latin typeface="+mj-lt"/>
              </a:rPr>
              <a:t>・</a:t>
            </a:r>
            <a:endParaRPr kumimoji="1" lang="en-US" altLang="ja-JP" sz="900" dirty="0" smtClean="0">
              <a:latin typeface="+mj-lt"/>
            </a:endParaRPr>
          </a:p>
          <a:p>
            <a:pPr>
              <a:lnSpc>
                <a:spcPts val="1100"/>
              </a:lnSpc>
            </a:pPr>
            <a:r>
              <a:rPr kumimoji="1" lang="ja-JP" altLang="en-US" sz="900" dirty="0">
                <a:latin typeface="+mj-lt"/>
              </a:rPr>
              <a:t>　</a:t>
            </a:r>
            <a:r>
              <a:rPr kumimoji="1" lang="ja-JP" altLang="en-US" sz="900" dirty="0" smtClean="0">
                <a:latin typeface="+mj-lt"/>
              </a:rPr>
              <a:t>　　　　　開示</a:t>
            </a:r>
            <a:r>
              <a:rPr kumimoji="1" lang="ja-JP" altLang="en-US" sz="900" dirty="0">
                <a:latin typeface="+mj-lt"/>
              </a:rPr>
              <a:t>する</a:t>
            </a:r>
            <a:r>
              <a:rPr kumimoji="1" lang="ja-JP" altLang="en-US" sz="900" dirty="0" smtClean="0">
                <a:latin typeface="+mj-lt"/>
              </a:rPr>
              <a:t>。</a:t>
            </a:r>
            <a:endParaRPr kumimoji="1" lang="en-US" altLang="ja-JP" sz="900" dirty="0" smtClean="0">
              <a:latin typeface="+mj-lt"/>
            </a:endParaRPr>
          </a:p>
          <a:p>
            <a:pPr>
              <a:lnSpc>
                <a:spcPts val="1100"/>
              </a:lnSpc>
            </a:pPr>
            <a:r>
              <a:rPr kumimoji="1" lang="ja-JP" altLang="en-US" sz="900" dirty="0" smtClean="0">
                <a:latin typeface="+mj-lt"/>
              </a:rPr>
              <a:t>（</a:t>
            </a:r>
            <a:r>
              <a:rPr kumimoji="1" lang="ja-JP" altLang="en-US" sz="900" dirty="0">
                <a:latin typeface="+mj-lt"/>
              </a:rPr>
              <a:t>４）博士人材等の専門人材の積極的な</a:t>
            </a:r>
            <a:r>
              <a:rPr kumimoji="1" lang="ja-JP" altLang="en-US" sz="900" dirty="0" smtClean="0">
                <a:latin typeface="+mj-lt"/>
              </a:rPr>
              <a:t>採用</a:t>
            </a:r>
            <a:endParaRPr kumimoji="1" lang="en-US" altLang="ja-JP" sz="900" dirty="0">
              <a:latin typeface="+mj-lt"/>
            </a:endParaRPr>
          </a:p>
          <a:p>
            <a:pPr>
              <a:lnSpc>
                <a:spcPts val="1100"/>
              </a:lnSpc>
            </a:pPr>
            <a:r>
              <a:rPr kumimoji="1" lang="ja-JP" altLang="en-US" sz="900" dirty="0" smtClean="0">
                <a:latin typeface="+mj-lt"/>
              </a:rPr>
              <a:t>　　   ●  ＣＥＯ</a:t>
            </a:r>
            <a:r>
              <a:rPr kumimoji="1" lang="ja-JP" altLang="en-US" sz="900" dirty="0">
                <a:latin typeface="+mj-lt"/>
              </a:rPr>
              <a:t>・ＣＨＲＯは、イノベーション創出や事業の変革に貢献する</a:t>
            </a:r>
            <a:r>
              <a:rPr kumimoji="1" lang="ja-JP" altLang="en-US" sz="900" dirty="0" smtClean="0">
                <a:latin typeface="+mj-lt"/>
              </a:rPr>
              <a:t>人材と</a:t>
            </a:r>
            <a:r>
              <a:rPr kumimoji="1" lang="ja-JP" altLang="en-US" sz="900" dirty="0">
                <a:latin typeface="+mj-lt"/>
              </a:rPr>
              <a:t>して、</a:t>
            </a:r>
            <a:r>
              <a:rPr kumimoji="1" lang="ja-JP" altLang="en-US" sz="900" dirty="0" smtClean="0">
                <a:latin typeface="+mj-lt"/>
              </a:rPr>
              <a:t>博士</a:t>
            </a:r>
            <a:endParaRPr kumimoji="1" lang="en-US" altLang="ja-JP" sz="900" dirty="0" smtClean="0">
              <a:latin typeface="+mj-lt"/>
            </a:endParaRPr>
          </a:p>
          <a:p>
            <a:pPr>
              <a:lnSpc>
                <a:spcPts val="1100"/>
              </a:lnSpc>
            </a:pPr>
            <a:r>
              <a:rPr kumimoji="1" lang="ja-JP" altLang="en-US" sz="900" dirty="0">
                <a:latin typeface="+mj-lt"/>
              </a:rPr>
              <a:t>　</a:t>
            </a:r>
            <a:r>
              <a:rPr kumimoji="1" lang="ja-JP" altLang="en-US" sz="900" dirty="0" smtClean="0">
                <a:latin typeface="+mj-lt"/>
              </a:rPr>
              <a:t>　　　　　人材</a:t>
            </a:r>
            <a:r>
              <a:rPr kumimoji="1" lang="ja-JP" altLang="en-US" sz="900" dirty="0">
                <a:latin typeface="+mj-lt"/>
              </a:rPr>
              <a:t>のような、高度な専門性と、自ら課題を設定し解</a:t>
            </a:r>
            <a:r>
              <a:rPr kumimoji="1" lang="ja-JP" altLang="en-US" sz="900" dirty="0" smtClean="0">
                <a:latin typeface="+mj-lt"/>
              </a:rPr>
              <a:t>決する</a:t>
            </a:r>
            <a:r>
              <a:rPr kumimoji="1" lang="ja-JP" altLang="en-US" sz="900" dirty="0">
                <a:latin typeface="+mj-lt"/>
              </a:rPr>
              <a:t>独自の構想力を持つ</a:t>
            </a:r>
            <a:r>
              <a:rPr kumimoji="1" lang="ja-JP" altLang="en-US" sz="900" dirty="0" smtClean="0">
                <a:latin typeface="+mj-lt"/>
              </a:rPr>
              <a:t>人</a:t>
            </a:r>
            <a:endParaRPr kumimoji="1" lang="en-US" altLang="ja-JP" sz="900" dirty="0" smtClean="0">
              <a:latin typeface="+mj-lt"/>
            </a:endParaRPr>
          </a:p>
          <a:p>
            <a:pPr>
              <a:lnSpc>
                <a:spcPts val="1100"/>
              </a:lnSpc>
            </a:pPr>
            <a:r>
              <a:rPr kumimoji="1" lang="ja-JP" altLang="en-US" sz="900" dirty="0">
                <a:latin typeface="+mj-lt"/>
              </a:rPr>
              <a:t>　</a:t>
            </a:r>
            <a:r>
              <a:rPr kumimoji="1" lang="ja-JP" altLang="en-US" sz="900" dirty="0" smtClean="0">
                <a:latin typeface="+mj-lt"/>
              </a:rPr>
              <a:t>　　　　　材</a:t>
            </a:r>
            <a:r>
              <a:rPr kumimoji="1" lang="ja-JP" altLang="en-US" sz="900" dirty="0">
                <a:latin typeface="+mj-lt"/>
              </a:rPr>
              <a:t>を活用する方策を検討する。</a:t>
            </a:r>
            <a:endParaRPr kumimoji="1" lang="en-US" altLang="ja-JP" sz="900" dirty="0" smtClean="0">
              <a:latin typeface="+mj-lt"/>
            </a:endParaRPr>
          </a:p>
        </p:txBody>
      </p:sp>
      <p:sp>
        <p:nvSpPr>
          <p:cNvPr id="25" name="テキスト ボックス 24">
            <a:extLst>
              <a:ext uri="{FF2B5EF4-FFF2-40B4-BE49-F238E27FC236}">
                <a16:creationId xmlns:a16="http://schemas.microsoft.com/office/drawing/2014/main" id="{EBE40337-5FAC-43BE-86DC-EF22BE0A5F1F}"/>
              </a:ext>
            </a:extLst>
          </p:cNvPr>
          <p:cNvSpPr txBox="1"/>
          <p:nvPr/>
        </p:nvSpPr>
        <p:spPr>
          <a:xfrm>
            <a:off x="147846" y="4165707"/>
            <a:ext cx="4760011" cy="254300"/>
          </a:xfrm>
          <a:prstGeom prst="rect">
            <a:avLst/>
          </a:prstGeom>
          <a:noFill/>
        </p:spPr>
        <p:txBody>
          <a:bodyPr wrap="square" rtlCol="0">
            <a:spAutoFit/>
          </a:bodyPr>
          <a:lstStyle/>
          <a:p>
            <a:pPr>
              <a:lnSpc>
                <a:spcPts val="1400"/>
              </a:lnSpc>
              <a:spcBef>
                <a:spcPts val="1200"/>
              </a:spcBef>
            </a:pPr>
            <a:r>
              <a:rPr kumimoji="1" lang="ja-JP" altLang="en-US" sz="1100" u="sng" dirty="0">
                <a:latin typeface="Meiryo UI 本文"/>
              </a:rPr>
              <a:t>５．知・経験のダイバーシティ＆インクルージョンのための取組</a:t>
            </a:r>
          </a:p>
        </p:txBody>
      </p:sp>
      <p:sp>
        <p:nvSpPr>
          <p:cNvPr id="26" name="テキスト ボックス 25">
            <a:extLst>
              <a:ext uri="{FF2B5EF4-FFF2-40B4-BE49-F238E27FC236}">
                <a16:creationId xmlns:a16="http://schemas.microsoft.com/office/drawing/2014/main" id="{EBE40337-5FAC-43BE-86DC-EF22BE0A5F1F}"/>
              </a:ext>
            </a:extLst>
          </p:cNvPr>
          <p:cNvSpPr txBox="1"/>
          <p:nvPr/>
        </p:nvSpPr>
        <p:spPr>
          <a:xfrm>
            <a:off x="175315" y="4481032"/>
            <a:ext cx="4478803" cy="1502976"/>
          </a:xfrm>
          <a:prstGeom prst="rect">
            <a:avLst/>
          </a:prstGeom>
          <a:noFill/>
        </p:spPr>
        <p:txBody>
          <a:bodyPr wrap="square" rtlCol="0">
            <a:spAutoFit/>
          </a:bodyPr>
          <a:lstStyle/>
          <a:p>
            <a:pPr>
              <a:lnSpc>
                <a:spcPts val="1100"/>
              </a:lnSpc>
            </a:pPr>
            <a:r>
              <a:rPr kumimoji="1" lang="ja-JP" altLang="en-US" sz="900" dirty="0">
                <a:latin typeface="+mj-lt"/>
              </a:rPr>
              <a:t>（１</a:t>
            </a:r>
            <a:r>
              <a:rPr kumimoji="1" lang="ja-JP" altLang="en-US" sz="900" dirty="0" smtClean="0">
                <a:latin typeface="+mj-lt"/>
              </a:rPr>
              <a:t>）キャリア</a:t>
            </a:r>
            <a:r>
              <a:rPr kumimoji="1" lang="ja-JP" altLang="en-US" sz="900" dirty="0">
                <a:latin typeface="+mj-lt"/>
              </a:rPr>
              <a:t>採用や外国人の比率・定着・能力発揮の</a:t>
            </a:r>
            <a:r>
              <a:rPr kumimoji="1" lang="ja-JP" altLang="en-US" sz="900" dirty="0" smtClean="0">
                <a:latin typeface="+mj-lt"/>
              </a:rPr>
              <a:t>モニタリング</a:t>
            </a:r>
            <a:endParaRPr kumimoji="1" lang="en-US" altLang="ja-JP" sz="900" dirty="0" smtClean="0">
              <a:latin typeface="+mj-lt"/>
            </a:endParaRPr>
          </a:p>
          <a:p>
            <a:pPr>
              <a:lnSpc>
                <a:spcPts val="1100"/>
              </a:lnSpc>
            </a:pPr>
            <a:r>
              <a:rPr kumimoji="1" lang="ja-JP" altLang="en-US" sz="900" dirty="0" smtClean="0">
                <a:latin typeface="+mj-lt"/>
              </a:rPr>
              <a:t>      ●　ＣＥＯ</a:t>
            </a:r>
            <a:r>
              <a:rPr kumimoji="1" lang="ja-JP" altLang="en-US" sz="900" dirty="0">
                <a:latin typeface="+mj-lt"/>
              </a:rPr>
              <a:t>・ＣＨＲＯは、イノベーションの創出やグローバル展開の加速</a:t>
            </a:r>
            <a:r>
              <a:rPr kumimoji="1" lang="ja-JP" altLang="en-US" sz="900" dirty="0" smtClean="0">
                <a:latin typeface="+mj-lt"/>
              </a:rPr>
              <a:t>に向けて、</a:t>
            </a:r>
            <a:endParaRPr kumimoji="1" lang="en-US" altLang="ja-JP" sz="900" dirty="0" smtClean="0">
              <a:latin typeface="+mj-lt"/>
            </a:endParaRPr>
          </a:p>
          <a:p>
            <a:pPr>
              <a:lnSpc>
                <a:spcPts val="1100"/>
              </a:lnSpc>
            </a:pPr>
            <a:r>
              <a:rPr kumimoji="1" lang="ja-JP" altLang="en-US" sz="900" dirty="0">
                <a:latin typeface="+mj-lt"/>
              </a:rPr>
              <a:t>　</a:t>
            </a:r>
            <a:r>
              <a:rPr kumimoji="1" lang="ja-JP" altLang="en-US" sz="900" dirty="0" smtClean="0">
                <a:latin typeface="+mj-lt"/>
              </a:rPr>
              <a:t>　　　　　女性</a:t>
            </a:r>
            <a:r>
              <a:rPr kumimoji="1" lang="ja-JP" altLang="en-US" sz="900" dirty="0">
                <a:latin typeface="+mj-lt"/>
              </a:rPr>
              <a:t>活躍を促すことに加え、多様な知・経験を持った</a:t>
            </a:r>
            <a:r>
              <a:rPr kumimoji="1" lang="ja-JP" altLang="en-US" sz="900" dirty="0" smtClean="0">
                <a:latin typeface="+mj-lt"/>
              </a:rPr>
              <a:t>キャリア採用者</a:t>
            </a:r>
            <a:r>
              <a:rPr kumimoji="1" lang="ja-JP" altLang="en-US" sz="900" dirty="0">
                <a:latin typeface="+mj-lt"/>
              </a:rPr>
              <a:t>、外国人材</a:t>
            </a:r>
            <a:r>
              <a:rPr kumimoji="1" lang="ja-JP" altLang="en-US" sz="900" dirty="0" smtClean="0">
                <a:latin typeface="+mj-lt"/>
              </a:rPr>
              <a:t>を</a:t>
            </a:r>
            <a:endParaRPr kumimoji="1" lang="en-US" altLang="ja-JP" sz="900" dirty="0" smtClean="0">
              <a:latin typeface="+mj-lt"/>
            </a:endParaRPr>
          </a:p>
          <a:p>
            <a:pPr>
              <a:lnSpc>
                <a:spcPts val="1100"/>
              </a:lnSpc>
            </a:pPr>
            <a:r>
              <a:rPr kumimoji="1" lang="ja-JP" altLang="en-US" sz="900" dirty="0">
                <a:latin typeface="+mj-lt"/>
              </a:rPr>
              <a:t>　</a:t>
            </a:r>
            <a:r>
              <a:rPr kumimoji="1" lang="ja-JP" altLang="en-US" sz="900" dirty="0" smtClean="0">
                <a:latin typeface="+mj-lt"/>
              </a:rPr>
              <a:t>　　　　　取り込む</a:t>
            </a:r>
            <a:r>
              <a:rPr kumimoji="1" lang="ja-JP" altLang="en-US" sz="900" dirty="0">
                <a:latin typeface="+mj-lt"/>
              </a:rPr>
              <a:t>。その際、登用すべき地位・役職の</a:t>
            </a:r>
            <a:r>
              <a:rPr kumimoji="1" lang="ja-JP" altLang="en-US" sz="900" dirty="0" smtClean="0">
                <a:latin typeface="+mj-lt"/>
              </a:rPr>
              <a:t>レベルに</a:t>
            </a:r>
            <a:r>
              <a:rPr kumimoji="1" lang="ja-JP" altLang="en-US" sz="900" dirty="0">
                <a:latin typeface="+mj-lt"/>
              </a:rPr>
              <a:t>ついても、その能力が最も</a:t>
            </a:r>
            <a:r>
              <a:rPr kumimoji="1" lang="ja-JP" altLang="en-US" sz="900" dirty="0" smtClean="0">
                <a:latin typeface="+mj-lt"/>
              </a:rPr>
              <a:t>発</a:t>
            </a:r>
            <a:endParaRPr kumimoji="1" lang="en-US" altLang="ja-JP" sz="900" dirty="0" smtClean="0">
              <a:latin typeface="+mj-lt"/>
            </a:endParaRPr>
          </a:p>
          <a:p>
            <a:pPr>
              <a:lnSpc>
                <a:spcPts val="1100"/>
              </a:lnSpc>
            </a:pPr>
            <a:r>
              <a:rPr kumimoji="1" lang="ja-JP" altLang="en-US" sz="900" dirty="0">
                <a:latin typeface="+mj-lt"/>
              </a:rPr>
              <a:t>　</a:t>
            </a:r>
            <a:r>
              <a:rPr kumimoji="1" lang="ja-JP" altLang="en-US" sz="900" dirty="0" smtClean="0">
                <a:latin typeface="+mj-lt"/>
              </a:rPr>
              <a:t>　　　　　</a:t>
            </a:r>
            <a:r>
              <a:rPr kumimoji="1" lang="ja-JP" altLang="en-US" sz="900" dirty="0" err="1" smtClean="0">
                <a:latin typeface="+mj-lt"/>
              </a:rPr>
              <a:t>揮</a:t>
            </a:r>
            <a:r>
              <a:rPr kumimoji="1" lang="ja-JP" altLang="en-US" sz="900" dirty="0" err="1">
                <a:latin typeface="+mj-lt"/>
              </a:rPr>
              <a:t>される</a:t>
            </a:r>
            <a:r>
              <a:rPr kumimoji="1" lang="ja-JP" altLang="en-US" sz="900" dirty="0">
                <a:latin typeface="+mj-lt"/>
              </a:rPr>
              <a:t>よう検討を行う</a:t>
            </a:r>
            <a:r>
              <a:rPr kumimoji="1" lang="ja-JP" altLang="en-US" sz="900" dirty="0" smtClean="0">
                <a:latin typeface="+mj-lt"/>
              </a:rPr>
              <a:t>。</a:t>
            </a:r>
            <a:endParaRPr kumimoji="1" lang="en-US" altLang="ja-JP" sz="900" dirty="0" smtClean="0">
              <a:latin typeface="+mj-lt"/>
            </a:endParaRPr>
          </a:p>
          <a:p>
            <a:pPr>
              <a:lnSpc>
                <a:spcPts val="1100"/>
              </a:lnSpc>
            </a:pPr>
            <a:r>
              <a:rPr kumimoji="1" lang="ja-JP" altLang="en-US" sz="900" dirty="0" smtClean="0">
                <a:latin typeface="+mj-lt"/>
              </a:rPr>
              <a:t>（</a:t>
            </a:r>
            <a:r>
              <a:rPr kumimoji="1" lang="ja-JP" altLang="en-US" sz="900" dirty="0">
                <a:latin typeface="+mj-lt"/>
              </a:rPr>
              <a:t>２）課長やマネージャーによるマネジメント方針の</a:t>
            </a:r>
            <a:r>
              <a:rPr kumimoji="1" lang="ja-JP" altLang="en-US" sz="900" dirty="0" smtClean="0">
                <a:latin typeface="+mj-lt"/>
              </a:rPr>
              <a:t>共有</a:t>
            </a:r>
            <a:endParaRPr kumimoji="1" lang="en-US" altLang="ja-JP" sz="900" dirty="0" smtClean="0">
              <a:latin typeface="+mj-lt"/>
            </a:endParaRPr>
          </a:p>
          <a:p>
            <a:pPr>
              <a:lnSpc>
                <a:spcPts val="1100"/>
              </a:lnSpc>
            </a:pPr>
            <a:r>
              <a:rPr kumimoji="1" lang="en-US" altLang="ja-JP" sz="900" dirty="0">
                <a:latin typeface="+mj-lt"/>
              </a:rPr>
              <a:t> </a:t>
            </a:r>
            <a:r>
              <a:rPr kumimoji="1" lang="en-US" altLang="ja-JP" sz="900" dirty="0" smtClean="0">
                <a:latin typeface="+mj-lt"/>
              </a:rPr>
              <a:t>     </a:t>
            </a:r>
            <a:r>
              <a:rPr kumimoji="1" lang="ja-JP" altLang="en-US" sz="900" dirty="0" smtClean="0">
                <a:latin typeface="+mj-lt"/>
              </a:rPr>
              <a:t>●  ＣＥＯ</a:t>
            </a:r>
            <a:r>
              <a:rPr kumimoji="1" lang="ja-JP" altLang="en-US" sz="900" dirty="0">
                <a:latin typeface="+mj-lt"/>
              </a:rPr>
              <a:t>・ＣＨＲＯは、「知と経験のダイバーシティ＆インクルージョン</a:t>
            </a:r>
            <a:r>
              <a:rPr kumimoji="1" lang="ja-JP" altLang="en-US" sz="900" dirty="0" smtClean="0">
                <a:latin typeface="+mj-lt"/>
              </a:rPr>
              <a:t>」の</a:t>
            </a:r>
            <a:r>
              <a:rPr kumimoji="1" lang="ja-JP" altLang="en-US" sz="900" dirty="0">
                <a:latin typeface="+mj-lt"/>
              </a:rPr>
              <a:t>実現に向け</a:t>
            </a:r>
            <a:r>
              <a:rPr kumimoji="1" lang="ja-JP" altLang="en-US" sz="900" dirty="0" smtClean="0">
                <a:latin typeface="+mj-lt"/>
              </a:rPr>
              <a:t>、</a:t>
            </a:r>
            <a:endParaRPr kumimoji="1" lang="en-US" altLang="ja-JP" sz="900" dirty="0" smtClean="0">
              <a:latin typeface="+mj-lt"/>
            </a:endParaRPr>
          </a:p>
          <a:p>
            <a:pPr>
              <a:lnSpc>
                <a:spcPts val="1100"/>
              </a:lnSpc>
            </a:pPr>
            <a:r>
              <a:rPr kumimoji="1" lang="ja-JP" altLang="en-US" sz="900" dirty="0">
                <a:latin typeface="+mj-lt"/>
              </a:rPr>
              <a:t>　</a:t>
            </a:r>
            <a:r>
              <a:rPr kumimoji="1" lang="ja-JP" altLang="en-US" sz="900" dirty="0" smtClean="0">
                <a:latin typeface="+mj-lt"/>
              </a:rPr>
              <a:t>　　　　　課長</a:t>
            </a:r>
            <a:r>
              <a:rPr kumimoji="1" lang="ja-JP" altLang="en-US" sz="900" dirty="0">
                <a:latin typeface="+mj-lt"/>
              </a:rPr>
              <a:t>・マネージャーが、多様な人材を受け入れて組織</a:t>
            </a:r>
            <a:r>
              <a:rPr kumimoji="1" lang="ja-JP" altLang="en-US" sz="900" dirty="0" smtClean="0">
                <a:latin typeface="+mj-lt"/>
              </a:rPr>
              <a:t>を運営</a:t>
            </a:r>
            <a:r>
              <a:rPr kumimoji="1" lang="ja-JP" altLang="en-US" sz="900" dirty="0">
                <a:latin typeface="+mj-lt"/>
              </a:rPr>
              <a:t>する能力を高める</a:t>
            </a:r>
            <a:r>
              <a:rPr kumimoji="1" lang="ja-JP" altLang="en-US" sz="900" dirty="0" smtClean="0">
                <a:latin typeface="+mj-lt"/>
              </a:rPr>
              <a:t>。</a:t>
            </a:r>
            <a:endParaRPr kumimoji="1" lang="en-US" altLang="ja-JP" sz="900" dirty="0" smtClean="0">
              <a:latin typeface="+mj-lt"/>
            </a:endParaRPr>
          </a:p>
          <a:p>
            <a:pPr>
              <a:lnSpc>
                <a:spcPts val="1100"/>
              </a:lnSpc>
            </a:pPr>
            <a:r>
              <a:rPr kumimoji="1" lang="ja-JP" altLang="en-US" sz="900" dirty="0">
                <a:latin typeface="+mj-lt"/>
              </a:rPr>
              <a:t>　</a:t>
            </a:r>
            <a:r>
              <a:rPr kumimoji="1" lang="ja-JP" altLang="en-US" sz="900" dirty="0" smtClean="0">
                <a:latin typeface="+mj-lt"/>
              </a:rPr>
              <a:t>　　　　　当該</a:t>
            </a:r>
            <a:r>
              <a:rPr kumimoji="1" lang="ja-JP" altLang="en-US" sz="900" dirty="0">
                <a:latin typeface="+mj-lt"/>
              </a:rPr>
              <a:t>スキルの養成に向け、各課長・</a:t>
            </a:r>
            <a:r>
              <a:rPr kumimoji="1" lang="ja-JP" altLang="en-US" sz="900" dirty="0" smtClean="0">
                <a:latin typeface="+mj-lt"/>
              </a:rPr>
              <a:t>マネージャーが</a:t>
            </a:r>
            <a:r>
              <a:rPr kumimoji="1" lang="ja-JP" altLang="en-US" sz="900" dirty="0">
                <a:latin typeface="+mj-lt"/>
              </a:rPr>
              <a:t>互いのマネジメント方針を参照し</a:t>
            </a:r>
            <a:r>
              <a:rPr kumimoji="1" lang="ja-JP" altLang="en-US" sz="900" dirty="0" smtClean="0">
                <a:latin typeface="+mj-lt"/>
              </a:rPr>
              <a:t>、</a:t>
            </a:r>
            <a:endParaRPr kumimoji="1" lang="en-US" altLang="ja-JP" sz="900" dirty="0" smtClean="0">
              <a:latin typeface="+mj-lt"/>
            </a:endParaRPr>
          </a:p>
          <a:p>
            <a:pPr>
              <a:lnSpc>
                <a:spcPts val="1100"/>
              </a:lnSpc>
            </a:pPr>
            <a:r>
              <a:rPr kumimoji="1" lang="ja-JP" altLang="en-US" sz="900" dirty="0">
                <a:latin typeface="+mj-lt"/>
              </a:rPr>
              <a:t>　</a:t>
            </a:r>
            <a:r>
              <a:rPr kumimoji="1" lang="ja-JP" altLang="en-US" sz="900" dirty="0" smtClean="0">
                <a:latin typeface="+mj-lt"/>
              </a:rPr>
              <a:t>　　　　　優れた</a:t>
            </a:r>
            <a:r>
              <a:rPr kumimoji="1" lang="ja-JP" altLang="en-US" sz="900" dirty="0">
                <a:latin typeface="+mj-lt"/>
              </a:rPr>
              <a:t>工夫を相互に学び合う</a:t>
            </a:r>
            <a:r>
              <a:rPr kumimoji="1" lang="ja-JP" altLang="en-US" sz="900" dirty="0" smtClean="0">
                <a:latin typeface="+mj-lt"/>
              </a:rPr>
              <a:t>環境</a:t>
            </a:r>
            <a:r>
              <a:rPr kumimoji="1" lang="ja-JP" altLang="en-US" sz="900" dirty="0">
                <a:latin typeface="+mj-lt"/>
              </a:rPr>
              <a:t>を整備する。</a:t>
            </a:r>
            <a:endParaRPr kumimoji="1" lang="en-US" altLang="ja-JP" sz="900" dirty="0" smtClean="0">
              <a:latin typeface="+mj-lt"/>
            </a:endParaRPr>
          </a:p>
        </p:txBody>
      </p:sp>
      <p:sp>
        <p:nvSpPr>
          <p:cNvPr id="28" name="テキスト ボックス 27">
            <a:extLst>
              <a:ext uri="{FF2B5EF4-FFF2-40B4-BE49-F238E27FC236}">
                <a16:creationId xmlns:a16="http://schemas.microsoft.com/office/drawing/2014/main" id="{EBE40337-5FAC-43BE-86DC-EF22BE0A5F1F}"/>
              </a:ext>
            </a:extLst>
          </p:cNvPr>
          <p:cNvSpPr txBox="1"/>
          <p:nvPr/>
        </p:nvSpPr>
        <p:spPr>
          <a:xfrm>
            <a:off x="4796548" y="715450"/>
            <a:ext cx="4347452" cy="2349361"/>
          </a:xfrm>
          <a:prstGeom prst="rect">
            <a:avLst/>
          </a:prstGeom>
          <a:noFill/>
        </p:spPr>
        <p:txBody>
          <a:bodyPr wrap="square" rtlCol="0">
            <a:spAutoFit/>
          </a:bodyPr>
          <a:lstStyle/>
          <a:p>
            <a:pPr>
              <a:lnSpc>
                <a:spcPts val="1100"/>
              </a:lnSpc>
            </a:pPr>
            <a:r>
              <a:rPr kumimoji="1" lang="ja-JP" altLang="en-US" sz="900" dirty="0" smtClean="0">
                <a:latin typeface="+mj-lt"/>
              </a:rPr>
              <a:t>（</a:t>
            </a:r>
            <a:r>
              <a:rPr kumimoji="1" lang="ja-JP" altLang="en-US" sz="900" dirty="0">
                <a:latin typeface="+mj-lt"/>
              </a:rPr>
              <a:t>３）リスキルと処遇や報酬の</a:t>
            </a:r>
            <a:r>
              <a:rPr kumimoji="1" lang="ja-JP" altLang="en-US" sz="900" dirty="0" smtClean="0">
                <a:latin typeface="+mj-lt"/>
              </a:rPr>
              <a:t>連動</a:t>
            </a:r>
            <a:endParaRPr kumimoji="1" lang="en-US" altLang="ja-JP" sz="900" dirty="0" smtClean="0">
              <a:latin typeface="+mj-lt"/>
            </a:endParaRPr>
          </a:p>
          <a:p>
            <a:pPr>
              <a:lnSpc>
                <a:spcPts val="1100"/>
              </a:lnSpc>
            </a:pPr>
            <a:r>
              <a:rPr kumimoji="1" lang="ja-JP" altLang="en-US" sz="900" dirty="0">
                <a:latin typeface="+mj-lt"/>
              </a:rPr>
              <a:t>　　　</a:t>
            </a:r>
            <a:r>
              <a:rPr kumimoji="1" lang="ja-JP" altLang="en-US" sz="900" dirty="0" smtClean="0">
                <a:latin typeface="+mj-lt"/>
              </a:rPr>
              <a:t>●　ＣＥＯ</a:t>
            </a:r>
            <a:r>
              <a:rPr kumimoji="1" lang="ja-JP" altLang="en-US" sz="900" dirty="0">
                <a:latin typeface="+mj-lt"/>
              </a:rPr>
              <a:t>・ＣＨＲＯは、組織に不足するスキル・専門性の獲得を社員</a:t>
            </a:r>
            <a:r>
              <a:rPr kumimoji="1" lang="ja-JP" altLang="en-US" sz="900" dirty="0" smtClean="0">
                <a:latin typeface="+mj-lt"/>
              </a:rPr>
              <a:t>に促すに当</a:t>
            </a:r>
            <a:endParaRPr kumimoji="1" lang="en-US" altLang="ja-JP" sz="900" dirty="0" smtClean="0">
              <a:latin typeface="+mj-lt"/>
            </a:endParaRPr>
          </a:p>
          <a:p>
            <a:pPr>
              <a:lnSpc>
                <a:spcPts val="1100"/>
              </a:lnSpc>
            </a:pPr>
            <a:r>
              <a:rPr kumimoji="1" lang="en-US" altLang="ja-JP" sz="900" dirty="0">
                <a:latin typeface="+mj-lt"/>
              </a:rPr>
              <a:t> </a:t>
            </a:r>
            <a:r>
              <a:rPr kumimoji="1" lang="en-US" altLang="ja-JP" sz="900" dirty="0" smtClean="0">
                <a:latin typeface="+mj-lt"/>
              </a:rPr>
              <a:t>           </a:t>
            </a:r>
            <a:r>
              <a:rPr kumimoji="1" lang="ja-JP" altLang="en-US" sz="900" dirty="0" smtClean="0">
                <a:latin typeface="+mj-lt"/>
              </a:rPr>
              <a:t>たって</a:t>
            </a:r>
            <a:r>
              <a:rPr kumimoji="1" lang="ja-JP" altLang="en-US" sz="900" dirty="0">
                <a:latin typeface="+mj-lt"/>
              </a:rPr>
              <a:t>、学ぶことや、失敗に終わったとしても学び挑戦をする</a:t>
            </a:r>
            <a:r>
              <a:rPr kumimoji="1" lang="ja-JP" altLang="en-US" sz="900" dirty="0" smtClean="0">
                <a:latin typeface="+mj-lt"/>
              </a:rPr>
              <a:t>姿勢そのもの</a:t>
            </a:r>
            <a:r>
              <a:rPr kumimoji="1" lang="ja-JP" altLang="en-US" sz="900" dirty="0">
                <a:latin typeface="+mj-lt"/>
              </a:rPr>
              <a:t>を</a:t>
            </a:r>
            <a:r>
              <a:rPr kumimoji="1" lang="ja-JP" altLang="en-US" sz="900" dirty="0" smtClean="0">
                <a:latin typeface="+mj-lt"/>
              </a:rPr>
              <a:t>称え</a:t>
            </a:r>
            <a:endParaRPr kumimoji="1" lang="en-US" altLang="ja-JP" sz="900" dirty="0" smtClean="0">
              <a:latin typeface="+mj-lt"/>
            </a:endParaRPr>
          </a:p>
          <a:p>
            <a:pPr>
              <a:lnSpc>
                <a:spcPts val="1100"/>
              </a:lnSpc>
            </a:pPr>
            <a:r>
              <a:rPr kumimoji="1" lang="en-US" altLang="ja-JP" sz="900" dirty="0">
                <a:latin typeface="+mj-lt"/>
              </a:rPr>
              <a:t> </a:t>
            </a:r>
            <a:r>
              <a:rPr kumimoji="1" lang="en-US" altLang="ja-JP" sz="900" dirty="0" smtClean="0">
                <a:latin typeface="+mj-lt"/>
              </a:rPr>
              <a:t>           </a:t>
            </a:r>
            <a:r>
              <a:rPr kumimoji="1" lang="ja-JP" altLang="en-US" sz="900" dirty="0" smtClean="0">
                <a:latin typeface="+mj-lt"/>
              </a:rPr>
              <a:t>る</a:t>
            </a:r>
            <a:r>
              <a:rPr kumimoji="1" lang="ja-JP" altLang="en-US" sz="900" dirty="0">
                <a:latin typeface="+mj-lt"/>
              </a:rPr>
              <a:t>企業文化の醸成の観点からも、その成果に応じ</a:t>
            </a:r>
            <a:r>
              <a:rPr kumimoji="1" lang="ja-JP" altLang="en-US" sz="900" dirty="0" smtClean="0">
                <a:latin typeface="+mj-lt"/>
              </a:rPr>
              <a:t>、キャリアプラン</a:t>
            </a:r>
            <a:r>
              <a:rPr kumimoji="1" lang="ja-JP" altLang="en-US" sz="900" dirty="0">
                <a:latin typeface="+mj-lt"/>
              </a:rPr>
              <a:t>や報酬等の</a:t>
            </a:r>
            <a:r>
              <a:rPr kumimoji="1" lang="ja-JP" altLang="en-US" sz="900" dirty="0" smtClean="0">
                <a:latin typeface="+mj-lt"/>
              </a:rPr>
              <a:t>処</a:t>
            </a:r>
            <a:endParaRPr kumimoji="1" lang="en-US" altLang="ja-JP" sz="900" dirty="0" smtClean="0">
              <a:latin typeface="+mj-lt"/>
            </a:endParaRPr>
          </a:p>
          <a:p>
            <a:pPr>
              <a:lnSpc>
                <a:spcPts val="1100"/>
              </a:lnSpc>
            </a:pPr>
            <a:r>
              <a:rPr kumimoji="1" lang="en-US" altLang="ja-JP" sz="900" dirty="0">
                <a:latin typeface="+mj-lt"/>
              </a:rPr>
              <a:t> </a:t>
            </a:r>
            <a:r>
              <a:rPr kumimoji="1" lang="en-US" altLang="ja-JP" sz="900" dirty="0" smtClean="0">
                <a:latin typeface="+mj-lt"/>
              </a:rPr>
              <a:t>           </a:t>
            </a:r>
            <a:r>
              <a:rPr kumimoji="1" lang="ja-JP" altLang="en-US" sz="900" dirty="0" smtClean="0">
                <a:latin typeface="+mj-lt"/>
              </a:rPr>
              <a:t>遇</a:t>
            </a:r>
            <a:r>
              <a:rPr kumimoji="1" lang="ja-JP" altLang="en-US" sz="900" dirty="0">
                <a:latin typeface="+mj-lt"/>
              </a:rPr>
              <a:t>に反映できるよう、制度の見直しも</a:t>
            </a:r>
            <a:r>
              <a:rPr kumimoji="1" lang="ja-JP" altLang="en-US" sz="900" dirty="0" smtClean="0">
                <a:latin typeface="+mj-lt"/>
              </a:rPr>
              <a:t>含めて検討</a:t>
            </a:r>
            <a:r>
              <a:rPr kumimoji="1" lang="ja-JP" altLang="en-US" sz="900" dirty="0">
                <a:latin typeface="+mj-lt"/>
              </a:rPr>
              <a:t>する。その際、組織のニーズ</a:t>
            </a:r>
            <a:r>
              <a:rPr kumimoji="1" lang="ja-JP" altLang="en-US" sz="900" dirty="0" smtClean="0">
                <a:latin typeface="+mj-lt"/>
              </a:rPr>
              <a:t>の</a:t>
            </a:r>
            <a:endParaRPr kumimoji="1" lang="en-US" altLang="ja-JP" sz="900" dirty="0" smtClean="0">
              <a:latin typeface="+mj-lt"/>
            </a:endParaRPr>
          </a:p>
          <a:p>
            <a:pPr>
              <a:lnSpc>
                <a:spcPts val="1100"/>
              </a:lnSpc>
            </a:pPr>
            <a:r>
              <a:rPr kumimoji="1" lang="en-US" altLang="ja-JP" sz="900" dirty="0">
                <a:latin typeface="+mj-lt"/>
              </a:rPr>
              <a:t> </a:t>
            </a:r>
            <a:r>
              <a:rPr kumimoji="1" lang="en-US" altLang="ja-JP" sz="900" dirty="0" smtClean="0">
                <a:latin typeface="+mj-lt"/>
              </a:rPr>
              <a:t>           </a:t>
            </a:r>
            <a:r>
              <a:rPr kumimoji="1" lang="ja-JP" altLang="en-US" sz="900" dirty="0" smtClean="0">
                <a:latin typeface="+mj-lt"/>
              </a:rPr>
              <a:t>み</a:t>
            </a:r>
            <a:r>
              <a:rPr kumimoji="1" lang="ja-JP" altLang="en-US" sz="900" dirty="0">
                <a:latin typeface="+mj-lt"/>
              </a:rPr>
              <a:t>に限定されない社員の自主的</a:t>
            </a:r>
            <a:r>
              <a:rPr kumimoji="1" lang="ja-JP" altLang="en-US" sz="900" dirty="0" smtClean="0">
                <a:latin typeface="+mj-lt"/>
              </a:rPr>
              <a:t>な学び直し</a:t>
            </a:r>
            <a:r>
              <a:rPr kumimoji="1" lang="ja-JP" altLang="en-US" sz="900" dirty="0">
                <a:latin typeface="+mj-lt"/>
              </a:rPr>
              <a:t>にも配慮する。</a:t>
            </a:r>
            <a:endParaRPr kumimoji="1" lang="en-US" altLang="ja-JP" sz="900" dirty="0" smtClean="0">
              <a:latin typeface="+mj-lt"/>
            </a:endParaRPr>
          </a:p>
          <a:p>
            <a:pPr>
              <a:lnSpc>
                <a:spcPts val="1100"/>
              </a:lnSpc>
            </a:pPr>
            <a:r>
              <a:rPr kumimoji="1" lang="ja-JP" altLang="en-US" sz="900" dirty="0" smtClean="0">
                <a:latin typeface="+mj-lt"/>
              </a:rPr>
              <a:t>（</a:t>
            </a:r>
            <a:r>
              <a:rPr kumimoji="1" lang="ja-JP" altLang="en-US" sz="900" dirty="0">
                <a:latin typeface="+mj-lt"/>
              </a:rPr>
              <a:t>４）社外での学習機会の戦略的提供（サバティカル休暇、留学等</a:t>
            </a:r>
            <a:r>
              <a:rPr kumimoji="1" lang="ja-JP" altLang="en-US" sz="900" dirty="0" smtClean="0">
                <a:latin typeface="+mj-lt"/>
              </a:rPr>
              <a:t>）</a:t>
            </a:r>
            <a:endParaRPr kumimoji="1" lang="en-US" altLang="ja-JP" sz="900" dirty="0" smtClean="0">
              <a:latin typeface="+mj-lt"/>
            </a:endParaRPr>
          </a:p>
          <a:p>
            <a:pPr>
              <a:lnSpc>
                <a:spcPts val="1100"/>
              </a:lnSpc>
            </a:pPr>
            <a:r>
              <a:rPr kumimoji="1" lang="en-US" altLang="ja-JP" sz="900" dirty="0" smtClean="0">
                <a:latin typeface="+mj-lt"/>
              </a:rPr>
              <a:t>      </a:t>
            </a:r>
            <a:r>
              <a:rPr kumimoji="1" lang="ja-JP" altLang="en-US" sz="900" dirty="0">
                <a:latin typeface="+mj-lt"/>
              </a:rPr>
              <a:t>●　ＣＥＯ・ＣＨＲＯは、社員が社外で学習する機会を戦略的に提供し</a:t>
            </a:r>
            <a:r>
              <a:rPr kumimoji="1" lang="ja-JP" altLang="en-US" sz="900" dirty="0" smtClean="0">
                <a:latin typeface="+mj-lt"/>
              </a:rPr>
              <a:t>、</a:t>
            </a:r>
            <a:endParaRPr kumimoji="1" lang="en-US" altLang="ja-JP" sz="900" dirty="0" smtClean="0">
              <a:latin typeface="+mj-lt"/>
            </a:endParaRPr>
          </a:p>
          <a:p>
            <a:pPr>
              <a:lnSpc>
                <a:spcPts val="1100"/>
              </a:lnSpc>
            </a:pPr>
            <a:r>
              <a:rPr kumimoji="1" lang="ja-JP" altLang="en-US" sz="900" dirty="0">
                <a:latin typeface="+mj-lt"/>
              </a:rPr>
              <a:t>　</a:t>
            </a:r>
            <a:r>
              <a:rPr kumimoji="1" lang="ja-JP" altLang="en-US" sz="900" dirty="0" smtClean="0">
                <a:latin typeface="+mj-lt"/>
              </a:rPr>
              <a:t>　　　　　リスキル</a:t>
            </a:r>
            <a:r>
              <a:rPr kumimoji="1" lang="ja-JP" altLang="en-US" sz="900" dirty="0">
                <a:latin typeface="+mj-lt"/>
              </a:rPr>
              <a:t>・学びを促す。</a:t>
            </a:r>
          </a:p>
          <a:p>
            <a:pPr>
              <a:lnSpc>
                <a:spcPts val="1100"/>
              </a:lnSpc>
            </a:pPr>
            <a:r>
              <a:rPr kumimoji="1" lang="ja-JP" altLang="en-US" sz="900" dirty="0" smtClean="0">
                <a:latin typeface="+mj-lt"/>
              </a:rPr>
              <a:t> 　　 ⚫  その</a:t>
            </a:r>
            <a:r>
              <a:rPr kumimoji="1" lang="ja-JP" altLang="en-US" sz="900" dirty="0">
                <a:latin typeface="+mj-lt"/>
              </a:rPr>
              <a:t>際、一定期間職場を離れて学習等に活用するための長期</a:t>
            </a:r>
            <a:r>
              <a:rPr kumimoji="1" lang="ja-JP" altLang="en-US" sz="900" dirty="0" smtClean="0">
                <a:latin typeface="+mj-lt"/>
              </a:rPr>
              <a:t>休暇（サバティカ </a:t>
            </a:r>
            <a:endParaRPr kumimoji="1" lang="en-US" altLang="ja-JP" sz="900" dirty="0" smtClean="0">
              <a:latin typeface="+mj-lt"/>
            </a:endParaRPr>
          </a:p>
          <a:p>
            <a:pPr>
              <a:lnSpc>
                <a:spcPts val="1100"/>
              </a:lnSpc>
            </a:pPr>
            <a:r>
              <a:rPr kumimoji="1" lang="en-US" altLang="ja-JP" sz="900" dirty="0" smtClean="0">
                <a:latin typeface="+mj-lt"/>
              </a:rPr>
              <a:t>           </a:t>
            </a:r>
            <a:r>
              <a:rPr kumimoji="1" lang="ja-JP" altLang="en-US" sz="900" dirty="0" smtClean="0">
                <a:latin typeface="+mj-lt"/>
              </a:rPr>
              <a:t>ル</a:t>
            </a:r>
            <a:r>
              <a:rPr kumimoji="1" lang="ja-JP" altLang="en-US" sz="900" dirty="0">
                <a:latin typeface="+mj-lt"/>
              </a:rPr>
              <a:t>休暇）の導入や、国内外の大学・大学院での留学等</a:t>
            </a:r>
            <a:r>
              <a:rPr kumimoji="1" lang="ja-JP" altLang="en-US" sz="900" dirty="0" smtClean="0">
                <a:latin typeface="+mj-lt"/>
              </a:rPr>
              <a:t>、様々</a:t>
            </a:r>
            <a:r>
              <a:rPr kumimoji="1" lang="ja-JP" altLang="en-US" sz="900" dirty="0">
                <a:latin typeface="+mj-lt"/>
              </a:rPr>
              <a:t>な方策が考え</a:t>
            </a:r>
            <a:r>
              <a:rPr kumimoji="1" lang="ja-JP" altLang="en-US" sz="900" dirty="0" smtClean="0">
                <a:latin typeface="+mj-lt"/>
              </a:rPr>
              <a:t>ら</a:t>
            </a:r>
            <a:endParaRPr kumimoji="1" lang="en-US" altLang="ja-JP" sz="900" dirty="0" smtClean="0">
              <a:latin typeface="+mj-lt"/>
            </a:endParaRPr>
          </a:p>
          <a:p>
            <a:pPr>
              <a:lnSpc>
                <a:spcPts val="1100"/>
              </a:lnSpc>
            </a:pPr>
            <a:r>
              <a:rPr kumimoji="1" lang="en-US" altLang="ja-JP" sz="900" dirty="0">
                <a:latin typeface="+mj-lt"/>
              </a:rPr>
              <a:t> </a:t>
            </a:r>
            <a:r>
              <a:rPr kumimoji="1" lang="en-US" altLang="ja-JP" sz="900" dirty="0" smtClean="0">
                <a:latin typeface="+mj-lt"/>
              </a:rPr>
              <a:t>          </a:t>
            </a:r>
            <a:r>
              <a:rPr kumimoji="1" lang="ja-JP" altLang="en-US" sz="900" dirty="0" smtClean="0">
                <a:latin typeface="+mj-lt"/>
              </a:rPr>
              <a:t>れる</a:t>
            </a:r>
            <a:r>
              <a:rPr kumimoji="1" lang="ja-JP" altLang="en-US" sz="900" dirty="0">
                <a:latin typeface="+mj-lt"/>
              </a:rPr>
              <a:t>が、既存の学習支援制度を含めて、自社</a:t>
            </a:r>
            <a:r>
              <a:rPr kumimoji="1" lang="ja-JP" altLang="en-US" sz="900" dirty="0" smtClean="0">
                <a:latin typeface="+mj-lt"/>
              </a:rPr>
              <a:t>にとって</a:t>
            </a:r>
            <a:r>
              <a:rPr kumimoji="1" lang="ja-JP" altLang="en-US" sz="900" dirty="0">
                <a:latin typeface="+mj-lt"/>
              </a:rPr>
              <a:t>の</a:t>
            </a:r>
            <a:r>
              <a:rPr kumimoji="1" lang="ja-JP" altLang="en-US" sz="900" dirty="0" smtClean="0">
                <a:latin typeface="+mj-lt"/>
              </a:rPr>
              <a:t>意味合い</a:t>
            </a:r>
            <a:r>
              <a:rPr kumimoji="1" lang="ja-JP" altLang="en-US" sz="900" dirty="0">
                <a:latin typeface="+mj-lt"/>
              </a:rPr>
              <a:t>を見直す。</a:t>
            </a:r>
            <a:endParaRPr kumimoji="1" lang="en-US" altLang="ja-JP" sz="900" dirty="0">
              <a:latin typeface="+mj-lt"/>
            </a:endParaRPr>
          </a:p>
          <a:p>
            <a:pPr>
              <a:lnSpc>
                <a:spcPts val="1100"/>
              </a:lnSpc>
            </a:pPr>
            <a:r>
              <a:rPr kumimoji="1" lang="ja-JP" altLang="en-US" sz="900" dirty="0" smtClean="0">
                <a:latin typeface="+mj-lt"/>
              </a:rPr>
              <a:t>（</a:t>
            </a:r>
            <a:r>
              <a:rPr kumimoji="1" lang="ja-JP" altLang="en-US" sz="900" dirty="0">
                <a:latin typeface="+mj-lt"/>
              </a:rPr>
              <a:t>５）社内起業・出向起業等の</a:t>
            </a:r>
            <a:r>
              <a:rPr kumimoji="1" lang="ja-JP" altLang="en-US" sz="900" dirty="0" smtClean="0">
                <a:latin typeface="+mj-lt"/>
              </a:rPr>
              <a:t>支援</a:t>
            </a:r>
            <a:endParaRPr kumimoji="1" lang="en-US" altLang="ja-JP" sz="900" dirty="0" smtClean="0">
              <a:latin typeface="+mj-lt"/>
            </a:endParaRPr>
          </a:p>
          <a:p>
            <a:pPr>
              <a:lnSpc>
                <a:spcPts val="1100"/>
              </a:lnSpc>
            </a:pPr>
            <a:r>
              <a:rPr kumimoji="1" lang="en-US" altLang="ja-JP" sz="900" dirty="0">
                <a:latin typeface="+mj-lt"/>
              </a:rPr>
              <a:t> </a:t>
            </a:r>
            <a:r>
              <a:rPr kumimoji="1" lang="en-US" altLang="ja-JP" sz="900" dirty="0" smtClean="0">
                <a:latin typeface="+mj-lt"/>
              </a:rPr>
              <a:t>      </a:t>
            </a:r>
            <a:r>
              <a:rPr kumimoji="1" lang="ja-JP" altLang="en-US" sz="900" dirty="0" smtClean="0">
                <a:latin typeface="+mj-lt"/>
              </a:rPr>
              <a:t>●  ＣＥＯ</a:t>
            </a:r>
            <a:r>
              <a:rPr kumimoji="1" lang="ja-JP" altLang="en-US" sz="900" dirty="0">
                <a:latin typeface="+mj-lt"/>
              </a:rPr>
              <a:t>・ＣＨＲＯは、社員の知識・経験を多様化し、周囲も</a:t>
            </a:r>
            <a:r>
              <a:rPr kumimoji="1" lang="ja-JP" altLang="en-US" sz="900" dirty="0" smtClean="0">
                <a:latin typeface="+mj-lt"/>
              </a:rPr>
              <a:t>含めた人材育成</a:t>
            </a:r>
            <a:endParaRPr kumimoji="1" lang="en-US" altLang="ja-JP" sz="900" dirty="0" smtClean="0">
              <a:latin typeface="+mj-lt"/>
            </a:endParaRPr>
          </a:p>
          <a:p>
            <a:pPr>
              <a:lnSpc>
                <a:spcPts val="1100"/>
              </a:lnSpc>
            </a:pPr>
            <a:r>
              <a:rPr kumimoji="1" lang="en-US" altLang="ja-JP" sz="900" dirty="0">
                <a:latin typeface="+mj-lt"/>
              </a:rPr>
              <a:t> </a:t>
            </a:r>
            <a:r>
              <a:rPr kumimoji="1" lang="en-US" altLang="ja-JP" sz="900" dirty="0" smtClean="0">
                <a:latin typeface="+mj-lt"/>
              </a:rPr>
              <a:t>           </a:t>
            </a:r>
            <a:r>
              <a:rPr kumimoji="1" lang="ja-JP" altLang="en-US" sz="900" dirty="0" smtClean="0">
                <a:latin typeface="+mj-lt"/>
              </a:rPr>
              <a:t>効果</a:t>
            </a:r>
            <a:r>
              <a:rPr kumimoji="1" lang="ja-JP" altLang="en-US" sz="900" dirty="0">
                <a:latin typeface="+mj-lt"/>
              </a:rPr>
              <a:t>を高めるため、社内での起業や、出向という形での</a:t>
            </a:r>
            <a:r>
              <a:rPr kumimoji="1" lang="ja-JP" altLang="en-US" sz="900" dirty="0" smtClean="0">
                <a:latin typeface="+mj-lt"/>
              </a:rPr>
              <a:t>起業に挑戦する</a:t>
            </a:r>
            <a:r>
              <a:rPr kumimoji="1" lang="ja-JP" altLang="en-US" sz="900" dirty="0">
                <a:latin typeface="+mj-lt"/>
              </a:rPr>
              <a:t>機会を</a:t>
            </a:r>
            <a:r>
              <a:rPr kumimoji="1" lang="ja-JP" altLang="en-US" sz="900" dirty="0" smtClean="0">
                <a:latin typeface="+mj-lt"/>
              </a:rPr>
              <a:t>、</a:t>
            </a:r>
            <a:endParaRPr kumimoji="1" lang="en-US" altLang="ja-JP" sz="900" dirty="0" smtClean="0">
              <a:latin typeface="+mj-lt"/>
            </a:endParaRPr>
          </a:p>
          <a:p>
            <a:pPr>
              <a:lnSpc>
                <a:spcPts val="1100"/>
              </a:lnSpc>
            </a:pPr>
            <a:r>
              <a:rPr kumimoji="1" lang="en-US" altLang="ja-JP" sz="900" dirty="0">
                <a:latin typeface="+mj-lt"/>
              </a:rPr>
              <a:t> </a:t>
            </a:r>
            <a:r>
              <a:rPr kumimoji="1" lang="en-US" altLang="ja-JP" sz="900" dirty="0" smtClean="0">
                <a:latin typeface="+mj-lt"/>
              </a:rPr>
              <a:t>           </a:t>
            </a:r>
            <a:r>
              <a:rPr kumimoji="1" lang="ja-JP" altLang="en-US" sz="900" dirty="0" smtClean="0">
                <a:latin typeface="+mj-lt"/>
              </a:rPr>
              <a:t>選択肢</a:t>
            </a:r>
            <a:r>
              <a:rPr kumimoji="1" lang="ja-JP" altLang="en-US" sz="900" dirty="0">
                <a:latin typeface="+mj-lt"/>
              </a:rPr>
              <a:t>として社員に提供する</a:t>
            </a:r>
            <a:r>
              <a:rPr kumimoji="1" lang="ja-JP" altLang="en-US" sz="900" dirty="0" smtClean="0">
                <a:latin typeface="+mj-lt"/>
              </a:rPr>
              <a:t>。</a:t>
            </a:r>
            <a:endParaRPr kumimoji="1" lang="ja-JP" altLang="en-US" sz="900" dirty="0">
              <a:latin typeface="+mj-lt"/>
            </a:endParaRPr>
          </a:p>
        </p:txBody>
      </p:sp>
      <p:sp>
        <p:nvSpPr>
          <p:cNvPr id="29" name="テキスト ボックス 28">
            <a:extLst>
              <a:ext uri="{FF2B5EF4-FFF2-40B4-BE49-F238E27FC236}">
                <a16:creationId xmlns:a16="http://schemas.microsoft.com/office/drawing/2014/main" id="{EBE40337-5FAC-43BE-86DC-EF22BE0A5F1F}"/>
              </a:ext>
            </a:extLst>
          </p:cNvPr>
          <p:cNvSpPr txBox="1"/>
          <p:nvPr/>
        </p:nvSpPr>
        <p:spPr>
          <a:xfrm>
            <a:off x="4654119" y="3136219"/>
            <a:ext cx="3648761" cy="254300"/>
          </a:xfrm>
          <a:prstGeom prst="rect">
            <a:avLst/>
          </a:prstGeom>
          <a:noFill/>
        </p:spPr>
        <p:txBody>
          <a:bodyPr wrap="square" rtlCol="0">
            <a:spAutoFit/>
          </a:bodyPr>
          <a:lstStyle/>
          <a:p>
            <a:pPr>
              <a:lnSpc>
                <a:spcPts val="1400"/>
              </a:lnSpc>
              <a:spcBef>
                <a:spcPts val="1200"/>
              </a:spcBef>
            </a:pPr>
            <a:r>
              <a:rPr kumimoji="1" lang="ja-JP" altLang="en-US" sz="1100" u="sng" dirty="0">
                <a:latin typeface="Meiryo UI 本文"/>
              </a:rPr>
              <a:t>７．社員エンゲージメントを高めるための</a:t>
            </a:r>
            <a:r>
              <a:rPr kumimoji="1" lang="ja-JP" altLang="en-US" sz="1100" u="sng" dirty="0" smtClean="0">
                <a:latin typeface="Meiryo UI 本文"/>
              </a:rPr>
              <a:t>取組</a:t>
            </a:r>
            <a:endParaRPr kumimoji="1" lang="en-US" altLang="ja-JP" sz="1100" u="sng" dirty="0" smtClean="0">
              <a:latin typeface="Meiryo UI 本文"/>
            </a:endParaRPr>
          </a:p>
        </p:txBody>
      </p:sp>
      <p:sp>
        <p:nvSpPr>
          <p:cNvPr id="30" name="テキスト ボックス 29">
            <a:extLst>
              <a:ext uri="{FF2B5EF4-FFF2-40B4-BE49-F238E27FC236}">
                <a16:creationId xmlns:a16="http://schemas.microsoft.com/office/drawing/2014/main" id="{EBE40337-5FAC-43BE-86DC-EF22BE0A5F1F}"/>
              </a:ext>
            </a:extLst>
          </p:cNvPr>
          <p:cNvSpPr txBox="1"/>
          <p:nvPr/>
        </p:nvSpPr>
        <p:spPr>
          <a:xfrm>
            <a:off x="4825626" y="3447416"/>
            <a:ext cx="4158082" cy="1785104"/>
          </a:xfrm>
          <a:prstGeom prst="rect">
            <a:avLst/>
          </a:prstGeom>
          <a:noFill/>
        </p:spPr>
        <p:txBody>
          <a:bodyPr wrap="square" rtlCol="0">
            <a:spAutoFit/>
          </a:bodyPr>
          <a:lstStyle/>
          <a:p>
            <a:pPr>
              <a:lnSpc>
                <a:spcPts val="1100"/>
              </a:lnSpc>
            </a:pPr>
            <a:r>
              <a:rPr kumimoji="1" lang="ja-JP" altLang="en-US" sz="900" dirty="0">
                <a:latin typeface="+mj-lt"/>
              </a:rPr>
              <a:t>（１</a:t>
            </a:r>
            <a:r>
              <a:rPr kumimoji="1" lang="ja-JP" altLang="en-US" sz="900" dirty="0" smtClean="0">
                <a:latin typeface="+mj-lt"/>
              </a:rPr>
              <a:t>）社員</a:t>
            </a:r>
            <a:r>
              <a:rPr kumimoji="1" lang="ja-JP" altLang="en-US" sz="900" dirty="0">
                <a:latin typeface="+mj-lt"/>
              </a:rPr>
              <a:t>のエンゲージメントレベルの</a:t>
            </a:r>
            <a:r>
              <a:rPr kumimoji="1" lang="ja-JP" altLang="en-US" sz="900" dirty="0" smtClean="0">
                <a:latin typeface="+mj-lt"/>
              </a:rPr>
              <a:t>把握</a:t>
            </a:r>
            <a:endParaRPr kumimoji="1" lang="en-US" altLang="ja-JP" sz="900" dirty="0" smtClean="0">
              <a:latin typeface="+mj-lt"/>
            </a:endParaRPr>
          </a:p>
          <a:p>
            <a:pPr>
              <a:lnSpc>
                <a:spcPts val="1100"/>
              </a:lnSpc>
            </a:pPr>
            <a:r>
              <a:rPr kumimoji="1" lang="ja-JP" altLang="en-US" sz="900" dirty="0" smtClean="0">
                <a:latin typeface="+mj-lt"/>
              </a:rPr>
              <a:t>（</a:t>
            </a:r>
            <a:r>
              <a:rPr kumimoji="1" lang="ja-JP" altLang="en-US" sz="900" dirty="0">
                <a:latin typeface="+mj-lt"/>
              </a:rPr>
              <a:t>２）エンゲージメントレベルに応じた</a:t>
            </a:r>
            <a:r>
              <a:rPr kumimoji="1" lang="ja-JP" altLang="en-US" sz="900" dirty="0" smtClean="0">
                <a:latin typeface="+mj-lt"/>
              </a:rPr>
              <a:t>ストレッチアサインメント</a:t>
            </a:r>
            <a:endParaRPr kumimoji="1" lang="en-US" altLang="ja-JP" sz="900" dirty="0" smtClean="0">
              <a:latin typeface="+mj-lt"/>
            </a:endParaRPr>
          </a:p>
          <a:p>
            <a:pPr>
              <a:lnSpc>
                <a:spcPts val="1100"/>
              </a:lnSpc>
            </a:pPr>
            <a:r>
              <a:rPr kumimoji="1" lang="ja-JP" altLang="en-US" sz="900" dirty="0" smtClean="0">
                <a:latin typeface="+mj-lt"/>
              </a:rPr>
              <a:t>（</a:t>
            </a:r>
            <a:r>
              <a:rPr kumimoji="1" lang="ja-JP" altLang="en-US" sz="900" dirty="0">
                <a:latin typeface="+mj-lt"/>
              </a:rPr>
              <a:t>３）社内のできるだけ広いポジションの</a:t>
            </a:r>
            <a:r>
              <a:rPr kumimoji="1" lang="ja-JP" altLang="en-US" sz="900" dirty="0" smtClean="0">
                <a:latin typeface="+mj-lt"/>
              </a:rPr>
              <a:t>公募制化</a:t>
            </a:r>
            <a:endParaRPr kumimoji="1" lang="en-US" altLang="ja-JP" sz="900" dirty="0" smtClean="0">
              <a:latin typeface="+mj-lt"/>
            </a:endParaRPr>
          </a:p>
          <a:p>
            <a:pPr>
              <a:lnSpc>
                <a:spcPts val="1100"/>
              </a:lnSpc>
            </a:pPr>
            <a:r>
              <a:rPr kumimoji="1" lang="ja-JP" altLang="en-US" sz="900" dirty="0" smtClean="0">
                <a:latin typeface="+mj-lt"/>
              </a:rPr>
              <a:t>（</a:t>
            </a:r>
            <a:r>
              <a:rPr kumimoji="1" lang="ja-JP" altLang="en-US" sz="900" dirty="0">
                <a:latin typeface="+mj-lt"/>
              </a:rPr>
              <a:t>４）副業・兼業等の多様な働き方の</a:t>
            </a:r>
            <a:r>
              <a:rPr kumimoji="1" lang="ja-JP" altLang="en-US" sz="900" dirty="0" smtClean="0">
                <a:latin typeface="+mj-lt"/>
              </a:rPr>
              <a:t>推進</a:t>
            </a:r>
            <a:endParaRPr kumimoji="1" lang="en-US" altLang="ja-JP" sz="900" dirty="0" smtClean="0">
              <a:latin typeface="+mj-lt"/>
            </a:endParaRPr>
          </a:p>
          <a:p>
            <a:pPr>
              <a:lnSpc>
                <a:spcPts val="1100"/>
              </a:lnSpc>
            </a:pPr>
            <a:r>
              <a:rPr kumimoji="1" lang="en-US" altLang="ja-JP" sz="900" dirty="0">
                <a:latin typeface="+mj-lt"/>
              </a:rPr>
              <a:t> </a:t>
            </a:r>
            <a:r>
              <a:rPr kumimoji="1" lang="en-US" altLang="ja-JP" sz="900" dirty="0" smtClean="0">
                <a:latin typeface="+mj-lt"/>
              </a:rPr>
              <a:t>    </a:t>
            </a:r>
            <a:r>
              <a:rPr kumimoji="1" lang="ja-JP" altLang="en-US" sz="900" dirty="0">
                <a:latin typeface="+mj-lt"/>
              </a:rPr>
              <a:t>●　　ＣＥＯ・ＣＨＲＯは、社員が企業・社会に貢献しようとする主体的な</a:t>
            </a:r>
            <a:r>
              <a:rPr kumimoji="1" lang="ja-JP" altLang="en-US" sz="900" dirty="0" smtClean="0">
                <a:latin typeface="+mj-lt"/>
              </a:rPr>
              <a:t>意思を</a:t>
            </a:r>
            <a:endParaRPr kumimoji="1" lang="en-US" altLang="ja-JP" sz="900" dirty="0" smtClean="0">
              <a:latin typeface="+mj-lt"/>
            </a:endParaRPr>
          </a:p>
          <a:p>
            <a:pPr>
              <a:lnSpc>
                <a:spcPts val="1100"/>
              </a:lnSpc>
            </a:pPr>
            <a:r>
              <a:rPr kumimoji="1" lang="en-US" altLang="ja-JP" sz="900" dirty="0">
                <a:latin typeface="+mj-lt"/>
              </a:rPr>
              <a:t> </a:t>
            </a:r>
            <a:r>
              <a:rPr kumimoji="1" lang="en-US" altLang="ja-JP" sz="900" dirty="0" smtClean="0">
                <a:latin typeface="+mj-lt"/>
              </a:rPr>
              <a:t>           </a:t>
            </a:r>
            <a:r>
              <a:rPr kumimoji="1" lang="ja-JP" altLang="en-US" sz="900" dirty="0" smtClean="0">
                <a:latin typeface="+mj-lt"/>
              </a:rPr>
              <a:t>最大限</a:t>
            </a:r>
            <a:r>
              <a:rPr kumimoji="1" lang="ja-JP" altLang="en-US" sz="900" dirty="0">
                <a:latin typeface="+mj-lt"/>
              </a:rPr>
              <a:t>に尊重し、社内外の副業・兼業を含む多様な働き方を選択</a:t>
            </a:r>
            <a:r>
              <a:rPr kumimoji="1" lang="ja-JP" altLang="en-US" sz="900" dirty="0" smtClean="0">
                <a:latin typeface="+mj-lt"/>
              </a:rPr>
              <a:t>できる</a:t>
            </a:r>
            <a:r>
              <a:rPr kumimoji="1" lang="ja-JP" altLang="en-US" sz="900" dirty="0">
                <a:latin typeface="+mj-lt"/>
              </a:rPr>
              <a:t>よう</a:t>
            </a:r>
            <a:r>
              <a:rPr kumimoji="1" lang="ja-JP" altLang="en-US" sz="900" dirty="0" smtClean="0">
                <a:latin typeface="+mj-lt"/>
              </a:rPr>
              <a:t>、</a:t>
            </a:r>
            <a:endParaRPr kumimoji="1" lang="en-US" altLang="ja-JP" sz="900" dirty="0" smtClean="0">
              <a:latin typeface="+mj-lt"/>
            </a:endParaRPr>
          </a:p>
          <a:p>
            <a:pPr>
              <a:lnSpc>
                <a:spcPts val="1100"/>
              </a:lnSpc>
            </a:pPr>
            <a:r>
              <a:rPr kumimoji="1" lang="en-US" altLang="ja-JP" sz="900" dirty="0">
                <a:latin typeface="+mj-lt"/>
              </a:rPr>
              <a:t> </a:t>
            </a:r>
            <a:r>
              <a:rPr kumimoji="1" lang="en-US" altLang="ja-JP" sz="900" dirty="0" smtClean="0">
                <a:latin typeface="+mj-lt"/>
              </a:rPr>
              <a:t>           </a:t>
            </a:r>
            <a:r>
              <a:rPr kumimoji="1" lang="ja-JP" altLang="en-US" sz="900" dirty="0" smtClean="0">
                <a:latin typeface="+mj-lt"/>
              </a:rPr>
              <a:t>環境</a:t>
            </a:r>
            <a:r>
              <a:rPr kumimoji="1" lang="ja-JP" altLang="en-US" sz="900" dirty="0">
                <a:latin typeface="+mj-lt"/>
              </a:rPr>
              <a:t>を整備する。</a:t>
            </a:r>
            <a:endParaRPr kumimoji="1" lang="en-US" altLang="ja-JP" sz="900" dirty="0" smtClean="0">
              <a:latin typeface="+mj-lt"/>
            </a:endParaRPr>
          </a:p>
          <a:p>
            <a:pPr>
              <a:lnSpc>
                <a:spcPts val="1100"/>
              </a:lnSpc>
            </a:pPr>
            <a:r>
              <a:rPr kumimoji="1" lang="ja-JP" altLang="en-US" sz="900" dirty="0" smtClean="0">
                <a:latin typeface="+mj-lt"/>
              </a:rPr>
              <a:t>（</a:t>
            </a:r>
            <a:r>
              <a:rPr kumimoji="1" lang="ja-JP" altLang="en-US" sz="900" dirty="0">
                <a:latin typeface="+mj-lt"/>
              </a:rPr>
              <a:t>５）健康経営への投資と </a:t>
            </a:r>
            <a:r>
              <a:rPr kumimoji="1" lang="en-US" altLang="ja-JP" sz="900" dirty="0">
                <a:latin typeface="+mj-lt"/>
              </a:rPr>
              <a:t>Well-being </a:t>
            </a:r>
            <a:r>
              <a:rPr kumimoji="1" lang="ja-JP" altLang="en-US" sz="900" dirty="0">
                <a:latin typeface="+mj-lt"/>
              </a:rPr>
              <a:t>の視点の</a:t>
            </a:r>
            <a:r>
              <a:rPr kumimoji="1" lang="ja-JP" altLang="en-US" sz="900" dirty="0" smtClean="0">
                <a:latin typeface="+mj-lt"/>
              </a:rPr>
              <a:t>取り込み</a:t>
            </a:r>
            <a:endParaRPr kumimoji="1" lang="en-US" altLang="ja-JP" sz="900" dirty="0" smtClean="0">
              <a:latin typeface="+mj-lt"/>
            </a:endParaRPr>
          </a:p>
          <a:p>
            <a:pPr>
              <a:lnSpc>
                <a:spcPts val="1100"/>
              </a:lnSpc>
            </a:pPr>
            <a:r>
              <a:rPr kumimoji="1" lang="en-US" altLang="ja-JP" sz="900" dirty="0">
                <a:latin typeface="+mj-lt"/>
              </a:rPr>
              <a:t> </a:t>
            </a:r>
            <a:r>
              <a:rPr kumimoji="1" lang="en-US" altLang="ja-JP" sz="900" dirty="0" smtClean="0">
                <a:latin typeface="+mj-lt"/>
              </a:rPr>
              <a:t>    </a:t>
            </a:r>
            <a:r>
              <a:rPr kumimoji="1" lang="ja-JP" altLang="en-US" sz="900" dirty="0">
                <a:latin typeface="+mj-lt"/>
              </a:rPr>
              <a:t>●　　ＣＥＯ・ＣＨＲＯは、社員の健康状況を把握し、継続的に改善する</a:t>
            </a:r>
            <a:r>
              <a:rPr kumimoji="1" lang="ja-JP" altLang="en-US" sz="900" dirty="0" smtClean="0">
                <a:latin typeface="+mj-lt"/>
              </a:rPr>
              <a:t>取組を、</a:t>
            </a:r>
            <a:endParaRPr kumimoji="1" lang="en-US" altLang="ja-JP" sz="900" dirty="0" smtClean="0">
              <a:latin typeface="+mj-lt"/>
            </a:endParaRPr>
          </a:p>
          <a:p>
            <a:pPr>
              <a:lnSpc>
                <a:spcPts val="1100"/>
              </a:lnSpc>
            </a:pPr>
            <a:r>
              <a:rPr kumimoji="1" lang="ja-JP" altLang="en-US" sz="900" dirty="0">
                <a:latin typeface="+mj-lt"/>
              </a:rPr>
              <a:t>　</a:t>
            </a:r>
            <a:r>
              <a:rPr kumimoji="1" lang="ja-JP" altLang="en-US" sz="900" dirty="0" smtClean="0">
                <a:latin typeface="+mj-lt"/>
              </a:rPr>
              <a:t>　　　　　個人</a:t>
            </a:r>
            <a:r>
              <a:rPr kumimoji="1" lang="ja-JP" altLang="en-US" sz="900" dirty="0">
                <a:latin typeface="+mj-lt"/>
              </a:rPr>
              <a:t>と組織のパフォーマンスの向上に向けた重要な投資と捉え、</a:t>
            </a:r>
            <a:r>
              <a:rPr kumimoji="1" lang="ja-JP" altLang="en-US" sz="900" dirty="0" smtClean="0">
                <a:latin typeface="+mj-lt"/>
              </a:rPr>
              <a:t>健康</a:t>
            </a:r>
            <a:r>
              <a:rPr kumimoji="1" lang="ja-JP" altLang="en-US" sz="900" dirty="0">
                <a:latin typeface="+mj-lt"/>
              </a:rPr>
              <a:t>経営へ</a:t>
            </a:r>
            <a:r>
              <a:rPr kumimoji="1" lang="ja-JP" altLang="en-US" sz="900" dirty="0" smtClean="0">
                <a:latin typeface="+mj-lt"/>
              </a:rPr>
              <a:t>の</a:t>
            </a:r>
            <a:endParaRPr kumimoji="1" lang="en-US" altLang="ja-JP" sz="900" dirty="0" smtClean="0">
              <a:latin typeface="+mj-lt"/>
            </a:endParaRPr>
          </a:p>
          <a:p>
            <a:pPr>
              <a:lnSpc>
                <a:spcPts val="1100"/>
              </a:lnSpc>
            </a:pPr>
            <a:r>
              <a:rPr kumimoji="1" lang="ja-JP" altLang="en-US" sz="900" dirty="0">
                <a:latin typeface="+mj-lt"/>
              </a:rPr>
              <a:t>　</a:t>
            </a:r>
            <a:r>
              <a:rPr kumimoji="1" lang="ja-JP" altLang="en-US" sz="900" dirty="0" smtClean="0">
                <a:latin typeface="+mj-lt"/>
              </a:rPr>
              <a:t>　　　　　投資</a:t>
            </a:r>
            <a:r>
              <a:rPr kumimoji="1" lang="ja-JP" altLang="en-US" sz="900" dirty="0">
                <a:latin typeface="+mj-lt"/>
              </a:rPr>
              <a:t>に戦略的かつ計画的に取り組む。その際、社員の</a:t>
            </a:r>
            <a:r>
              <a:rPr kumimoji="1" lang="en-US" altLang="ja-JP" sz="900" dirty="0" smtClean="0">
                <a:latin typeface="+mj-lt"/>
              </a:rPr>
              <a:t>Well-being</a:t>
            </a:r>
            <a:r>
              <a:rPr kumimoji="1" lang="ja-JP" altLang="en-US" sz="900" dirty="0" smtClean="0">
                <a:latin typeface="+mj-lt"/>
              </a:rPr>
              <a:t>を</a:t>
            </a:r>
            <a:r>
              <a:rPr kumimoji="1" lang="ja-JP" altLang="en-US" sz="900" dirty="0">
                <a:latin typeface="+mj-lt"/>
              </a:rPr>
              <a:t>高める</a:t>
            </a:r>
            <a:r>
              <a:rPr kumimoji="1" lang="ja-JP" altLang="en-US" sz="900" dirty="0" smtClean="0">
                <a:latin typeface="+mj-lt"/>
              </a:rPr>
              <a:t>と</a:t>
            </a:r>
            <a:endParaRPr kumimoji="1" lang="en-US" altLang="ja-JP" sz="900" dirty="0" smtClean="0">
              <a:latin typeface="+mj-lt"/>
            </a:endParaRPr>
          </a:p>
          <a:p>
            <a:pPr>
              <a:lnSpc>
                <a:spcPts val="1100"/>
              </a:lnSpc>
            </a:pPr>
            <a:r>
              <a:rPr kumimoji="1" lang="ja-JP" altLang="en-US" sz="900" dirty="0">
                <a:latin typeface="+mj-lt"/>
              </a:rPr>
              <a:t>　</a:t>
            </a:r>
            <a:r>
              <a:rPr kumimoji="1" lang="ja-JP" altLang="en-US" sz="900" dirty="0" smtClean="0">
                <a:latin typeface="+mj-lt"/>
              </a:rPr>
              <a:t>　　　　　いう</a:t>
            </a:r>
            <a:r>
              <a:rPr kumimoji="1" lang="ja-JP" altLang="en-US" sz="900" dirty="0">
                <a:latin typeface="+mj-lt"/>
              </a:rPr>
              <a:t>視点も取り込んでいく。</a:t>
            </a:r>
          </a:p>
        </p:txBody>
      </p:sp>
      <p:sp>
        <p:nvSpPr>
          <p:cNvPr id="31" name="テキスト ボックス 30">
            <a:extLst>
              <a:ext uri="{FF2B5EF4-FFF2-40B4-BE49-F238E27FC236}">
                <a16:creationId xmlns:a16="http://schemas.microsoft.com/office/drawing/2014/main" id="{EBE40337-5FAC-43BE-86DC-EF22BE0A5F1F}"/>
              </a:ext>
            </a:extLst>
          </p:cNvPr>
          <p:cNvSpPr txBox="1"/>
          <p:nvPr/>
        </p:nvSpPr>
        <p:spPr>
          <a:xfrm>
            <a:off x="4654119" y="5307730"/>
            <a:ext cx="4097966" cy="254300"/>
          </a:xfrm>
          <a:prstGeom prst="rect">
            <a:avLst/>
          </a:prstGeom>
          <a:noFill/>
        </p:spPr>
        <p:txBody>
          <a:bodyPr wrap="square" rtlCol="0">
            <a:spAutoFit/>
          </a:bodyPr>
          <a:lstStyle/>
          <a:p>
            <a:pPr>
              <a:lnSpc>
                <a:spcPts val="1400"/>
              </a:lnSpc>
              <a:spcBef>
                <a:spcPts val="1200"/>
              </a:spcBef>
            </a:pPr>
            <a:r>
              <a:rPr kumimoji="1" lang="ja-JP" altLang="en-US" sz="1100" u="sng" dirty="0">
                <a:latin typeface="Meiryo UI 本文"/>
              </a:rPr>
              <a:t>８．時間や場所にとらわれない働き方を進めるための取組</a:t>
            </a:r>
            <a:endParaRPr kumimoji="1" lang="en-US" altLang="ja-JP" sz="1100" u="sng" dirty="0" smtClean="0">
              <a:latin typeface="Meiryo UI 本文"/>
            </a:endParaRPr>
          </a:p>
        </p:txBody>
      </p:sp>
      <p:sp>
        <p:nvSpPr>
          <p:cNvPr id="32" name="テキスト ボックス 31">
            <a:extLst>
              <a:ext uri="{FF2B5EF4-FFF2-40B4-BE49-F238E27FC236}">
                <a16:creationId xmlns:a16="http://schemas.microsoft.com/office/drawing/2014/main" id="{EBE40337-5FAC-43BE-86DC-EF22BE0A5F1F}"/>
              </a:ext>
            </a:extLst>
          </p:cNvPr>
          <p:cNvSpPr txBox="1"/>
          <p:nvPr/>
        </p:nvSpPr>
        <p:spPr>
          <a:xfrm>
            <a:off x="4831384" y="5567662"/>
            <a:ext cx="4324016" cy="1220847"/>
          </a:xfrm>
          <a:prstGeom prst="rect">
            <a:avLst/>
          </a:prstGeom>
          <a:noFill/>
        </p:spPr>
        <p:txBody>
          <a:bodyPr wrap="square" rtlCol="0">
            <a:spAutoFit/>
          </a:bodyPr>
          <a:lstStyle/>
          <a:p>
            <a:pPr>
              <a:lnSpc>
                <a:spcPts val="1100"/>
              </a:lnSpc>
            </a:pPr>
            <a:r>
              <a:rPr kumimoji="1" lang="ja-JP" altLang="en-US" sz="900" dirty="0">
                <a:latin typeface="+mj-lt"/>
              </a:rPr>
              <a:t>（１）リモートワークを円滑化するための、業務のデジタル化の</a:t>
            </a:r>
            <a:r>
              <a:rPr kumimoji="1" lang="ja-JP" altLang="en-US" sz="900" dirty="0" smtClean="0">
                <a:latin typeface="+mj-lt"/>
              </a:rPr>
              <a:t>推進</a:t>
            </a:r>
            <a:endParaRPr kumimoji="1" lang="en-US" altLang="ja-JP" sz="900" dirty="0" smtClean="0">
              <a:latin typeface="+mj-lt"/>
            </a:endParaRPr>
          </a:p>
          <a:p>
            <a:pPr>
              <a:lnSpc>
                <a:spcPts val="1100"/>
              </a:lnSpc>
            </a:pPr>
            <a:r>
              <a:rPr kumimoji="1" lang="ja-JP" altLang="en-US" sz="900" dirty="0" smtClean="0">
                <a:latin typeface="+mj-lt"/>
              </a:rPr>
              <a:t>　　　●　　ＣＥＯ</a:t>
            </a:r>
            <a:r>
              <a:rPr kumimoji="1" lang="ja-JP" altLang="en-US" sz="900" dirty="0">
                <a:latin typeface="+mj-lt"/>
              </a:rPr>
              <a:t>・ＣＨＲＯは、自社事業の生産性を維持・向上すべく、コロナ</a:t>
            </a:r>
            <a:r>
              <a:rPr kumimoji="1" lang="ja-JP" altLang="en-US" sz="900" dirty="0" smtClean="0">
                <a:latin typeface="+mj-lt"/>
              </a:rPr>
              <a:t>禍を</a:t>
            </a:r>
            <a:endParaRPr kumimoji="1" lang="en-US" altLang="ja-JP" sz="900" dirty="0" smtClean="0">
              <a:latin typeface="+mj-lt"/>
            </a:endParaRPr>
          </a:p>
          <a:p>
            <a:pPr>
              <a:lnSpc>
                <a:spcPts val="1100"/>
              </a:lnSpc>
            </a:pPr>
            <a:r>
              <a:rPr kumimoji="1" lang="ja-JP" altLang="en-US" sz="900" dirty="0">
                <a:latin typeface="+mj-lt"/>
              </a:rPr>
              <a:t>　</a:t>
            </a:r>
            <a:r>
              <a:rPr kumimoji="1" lang="ja-JP" altLang="en-US" sz="900" dirty="0" smtClean="0">
                <a:latin typeface="+mj-lt"/>
              </a:rPr>
              <a:t>　　　　　　契機</a:t>
            </a:r>
            <a:r>
              <a:rPr kumimoji="1" lang="ja-JP" altLang="en-US" sz="900" dirty="0">
                <a:latin typeface="+mj-lt"/>
              </a:rPr>
              <a:t>に加速したリモートワークを今後も円滑に行えるよう、業務の</a:t>
            </a:r>
            <a:r>
              <a:rPr kumimoji="1" lang="ja-JP" altLang="en-US" sz="900" dirty="0" smtClean="0">
                <a:latin typeface="+mj-lt"/>
              </a:rPr>
              <a:t>デジタル化を</a:t>
            </a:r>
            <a:endParaRPr kumimoji="1" lang="en-US" altLang="ja-JP" sz="900" dirty="0" smtClean="0">
              <a:latin typeface="+mj-lt"/>
            </a:endParaRPr>
          </a:p>
          <a:p>
            <a:pPr>
              <a:lnSpc>
                <a:spcPts val="1100"/>
              </a:lnSpc>
            </a:pPr>
            <a:r>
              <a:rPr kumimoji="1" lang="ja-JP" altLang="en-US" sz="900" dirty="0">
                <a:latin typeface="+mj-lt"/>
              </a:rPr>
              <a:t>　</a:t>
            </a:r>
            <a:r>
              <a:rPr kumimoji="1" lang="ja-JP" altLang="en-US" sz="900" dirty="0" smtClean="0">
                <a:latin typeface="+mj-lt"/>
              </a:rPr>
              <a:t>　　　　　　継続的</a:t>
            </a:r>
            <a:r>
              <a:rPr kumimoji="1" lang="ja-JP" altLang="en-US" sz="900" dirty="0">
                <a:latin typeface="+mj-lt"/>
              </a:rPr>
              <a:t>に行う。</a:t>
            </a:r>
            <a:endParaRPr kumimoji="1" lang="en-US" altLang="ja-JP" sz="900" dirty="0" smtClean="0">
              <a:latin typeface="+mj-lt"/>
            </a:endParaRPr>
          </a:p>
          <a:p>
            <a:pPr>
              <a:lnSpc>
                <a:spcPts val="1100"/>
              </a:lnSpc>
            </a:pPr>
            <a:r>
              <a:rPr kumimoji="1" lang="ja-JP" altLang="en-US" sz="900" dirty="0" smtClean="0">
                <a:latin typeface="+mj-lt"/>
              </a:rPr>
              <a:t>（</a:t>
            </a:r>
            <a:r>
              <a:rPr kumimoji="1" lang="ja-JP" altLang="en-US" sz="900" dirty="0">
                <a:latin typeface="+mj-lt"/>
              </a:rPr>
              <a:t>２）リアルワークの意義の再定義と、リモートワークと</a:t>
            </a:r>
            <a:r>
              <a:rPr kumimoji="1" lang="ja-JP" altLang="en-US" sz="900" dirty="0" smtClean="0">
                <a:latin typeface="+mj-lt"/>
              </a:rPr>
              <a:t>の組み合わせ</a:t>
            </a:r>
            <a:endParaRPr kumimoji="1" lang="en-US" altLang="ja-JP" sz="900" dirty="0" smtClean="0">
              <a:latin typeface="+mj-lt"/>
            </a:endParaRPr>
          </a:p>
          <a:p>
            <a:pPr>
              <a:lnSpc>
                <a:spcPts val="1100"/>
              </a:lnSpc>
            </a:pPr>
            <a:r>
              <a:rPr kumimoji="1" lang="ja-JP" altLang="en-US" sz="900" dirty="0">
                <a:latin typeface="+mj-lt"/>
              </a:rPr>
              <a:t>　　　●　　　ＣＥＯ・ＣＨＲＯは、リモートワークの推進と同時に、自社の事業に</a:t>
            </a:r>
            <a:r>
              <a:rPr kumimoji="1" lang="ja-JP" altLang="en-US" sz="900" dirty="0" smtClean="0">
                <a:latin typeface="+mj-lt"/>
              </a:rPr>
              <a:t>とって、</a:t>
            </a:r>
            <a:endParaRPr kumimoji="1" lang="en-US" altLang="ja-JP" sz="900" dirty="0" smtClean="0">
              <a:latin typeface="+mj-lt"/>
            </a:endParaRPr>
          </a:p>
          <a:p>
            <a:pPr>
              <a:lnSpc>
                <a:spcPts val="1100"/>
              </a:lnSpc>
            </a:pPr>
            <a:r>
              <a:rPr kumimoji="1" lang="ja-JP" altLang="en-US" sz="900" dirty="0">
                <a:latin typeface="+mj-lt"/>
              </a:rPr>
              <a:t>　</a:t>
            </a:r>
            <a:r>
              <a:rPr kumimoji="1" lang="ja-JP" altLang="en-US" sz="900" dirty="0" smtClean="0">
                <a:latin typeface="+mj-lt"/>
              </a:rPr>
              <a:t>　　　　　　社員</a:t>
            </a:r>
            <a:r>
              <a:rPr kumimoji="1" lang="ja-JP" altLang="en-US" sz="900" dirty="0">
                <a:latin typeface="+mj-lt"/>
              </a:rPr>
              <a:t>がオフィスに集まって仕事を進めることの意義や有効性を</a:t>
            </a:r>
            <a:r>
              <a:rPr kumimoji="1" lang="ja-JP" altLang="en-US" sz="900" dirty="0" smtClean="0">
                <a:latin typeface="+mj-lt"/>
              </a:rPr>
              <a:t>再考</a:t>
            </a:r>
            <a:r>
              <a:rPr kumimoji="1" lang="ja-JP" altLang="en-US" sz="900" dirty="0">
                <a:latin typeface="+mj-lt"/>
              </a:rPr>
              <a:t>し、</a:t>
            </a:r>
            <a:r>
              <a:rPr kumimoji="1" lang="ja-JP" altLang="en-US" sz="900" dirty="0" smtClean="0">
                <a:latin typeface="+mj-lt"/>
              </a:rPr>
              <a:t>リアル</a:t>
            </a:r>
            <a:endParaRPr kumimoji="1" lang="en-US" altLang="ja-JP" sz="900" dirty="0" smtClean="0">
              <a:latin typeface="+mj-lt"/>
            </a:endParaRPr>
          </a:p>
          <a:p>
            <a:pPr>
              <a:lnSpc>
                <a:spcPts val="1100"/>
              </a:lnSpc>
            </a:pPr>
            <a:r>
              <a:rPr kumimoji="1" lang="ja-JP" altLang="en-US" sz="900" dirty="0">
                <a:latin typeface="+mj-lt"/>
              </a:rPr>
              <a:t>　</a:t>
            </a:r>
            <a:r>
              <a:rPr kumimoji="1" lang="ja-JP" altLang="en-US" sz="900" dirty="0" smtClean="0">
                <a:latin typeface="+mj-lt"/>
              </a:rPr>
              <a:t>　　　　　　ワーク</a:t>
            </a:r>
            <a:r>
              <a:rPr kumimoji="1" lang="ja-JP" altLang="en-US" sz="900" dirty="0">
                <a:latin typeface="+mj-lt"/>
              </a:rPr>
              <a:t>とリモートワークの最適な組み合わせを実現する。</a:t>
            </a:r>
          </a:p>
        </p:txBody>
      </p:sp>
      <p:sp>
        <p:nvSpPr>
          <p:cNvPr id="35" name="正方形/長方形 34"/>
          <p:cNvSpPr/>
          <p:nvPr/>
        </p:nvSpPr>
        <p:spPr>
          <a:xfrm>
            <a:off x="147846" y="449314"/>
            <a:ext cx="1392798" cy="259418"/>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smtClean="0"/>
              <a:t>エグゼクティブサマリー</a:t>
            </a:r>
            <a:endParaRPr kumimoji="1" lang="ja-JP" altLang="en-US" sz="1050" b="1" dirty="0"/>
          </a:p>
        </p:txBody>
      </p:sp>
      <p:sp>
        <p:nvSpPr>
          <p:cNvPr id="38" name="テキスト ボックス 37">
            <a:extLst>
              <a:ext uri="{FF2B5EF4-FFF2-40B4-BE49-F238E27FC236}">
                <a16:creationId xmlns:a16="http://schemas.microsoft.com/office/drawing/2014/main" id="{EBE40337-5FAC-43BE-86DC-EF22BE0A5F1F}"/>
              </a:ext>
            </a:extLst>
          </p:cNvPr>
          <p:cNvSpPr txBox="1"/>
          <p:nvPr/>
        </p:nvSpPr>
        <p:spPr>
          <a:xfrm>
            <a:off x="147846" y="6059218"/>
            <a:ext cx="4760011" cy="254300"/>
          </a:xfrm>
          <a:prstGeom prst="rect">
            <a:avLst/>
          </a:prstGeom>
          <a:noFill/>
        </p:spPr>
        <p:txBody>
          <a:bodyPr wrap="square" rtlCol="0">
            <a:spAutoFit/>
          </a:bodyPr>
          <a:lstStyle/>
          <a:p>
            <a:pPr>
              <a:lnSpc>
                <a:spcPts val="1400"/>
              </a:lnSpc>
              <a:spcBef>
                <a:spcPts val="1200"/>
              </a:spcBef>
            </a:pPr>
            <a:r>
              <a:rPr kumimoji="1" lang="ja-JP" altLang="en-US" sz="1100" u="sng" dirty="0">
                <a:latin typeface="Meiryo UI 本文"/>
              </a:rPr>
              <a:t>６．リスキル・学び直しのための取組</a:t>
            </a:r>
          </a:p>
        </p:txBody>
      </p:sp>
      <p:sp>
        <p:nvSpPr>
          <p:cNvPr id="39" name="テキスト ボックス 38">
            <a:extLst>
              <a:ext uri="{FF2B5EF4-FFF2-40B4-BE49-F238E27FC236}">
                <a16:creationId xmlns:a16="http://schemas.microsoft.com/office/drawing/2014/main" id="{EBE40337-5FAC-43BE-86DC-EF22BE0A5F1F}"/>
              </a:ext>
            </a:extLst>
          </p:cNvPr>
          <p:cNvSpPr txBox="1"/>
          <p:nvPr/>
        </p:nvSpPr>
        <p:spPr>
          <a:xfrm>
            <a:off x="175316" y="6333909"/>
            <a:ext cx="4285418" cy="374461"/>
          </a:xfrm>
          <a:prstGeom prst="rect">
            <a:avLst/>
          </a:prstGeom>
          <a:noFill/>
        </p:spPr>
        <p:txBody>
          <a:bodyPr wrap="square" rtlCol="0">
            <a:spAutoFit/>
          </a:bodyPr>
          <a:lstStyle/>
          <a:p>
            <a:pPr>
              <a:lnSpc>
                <a:spcPts val="1100"/>
              </a:lnSpc>
            </a:pPr>
            <a:r>
              <a:rPr kumimoji="1" lang="ja-JP" altLang="en-US" sz="900" dirty="0">
                <a:latin typeface="+mj-lt"/>
              </a:rPr>
              <a:t>（１）組織として不足しているスキル・専門性の</a:t>
            </a:r>
            <a:r>
              <a:rPr kumimoji="1" lang="ja-JP" altLang="en-US" sz="900" dirty="0" smtClean="0">
                <a:latin typeface="+mj-lt"/>
              </a:rPr>
              <a:t>特定</a:t>
            </a:r>
            <a:endParaRPr kumimoji="1" lang="en-US" altLang="ja-JP" sz="900" dirty="0" smtClean="0">
              <a:latin typeface="+mj-lt"/>
            </a:endParaRPr>
          </a:p>
          <a:p>
            <a:pPr>
              <a:lnSpc>
                <a:spcPts val="1100"/>
              </a:lnSpc>
            </a:pPr>
            <a:r>
              <a:rPr kumimoji="1" lang="ja-JP" altLang="en-US" sz="900" dirty="0">
                <a:latin typeface="+mj-lt"/>
              </a:rPr>
              <a:t>（２）社内外からのキーパーソンの登用、当該キーパーソンに</a:t>
            </a:r>
            <a:r>
              <a:rPr kumimoji="1" lang="ja-JP" altLang="en-US" sz="900" dirty="0" smtClean="0">
                <a:latin typeface="+mj-lt"/>
              </a:rPr>
              <a:t>よる社内</a:t>
            </a:r>
            <a:r>
              <a:rPr kumimoji="1" lang="ja-JP" altLang="en-US" sz="900" dirty="0">
                <a:latin typeface="+mj-lt"/>
              </a:rPr>
              <a:t>で</a:t>
            </a:r>
            <a:r>
              <a:rPr kumimoji="1" lang="ja-JP" altLang="en-US" sz="900" dirty="0" smtClean="0">
                <a:latin typeface="+mj-lt"/>
              </a:rPr>
              <a:t>のスキル伝播</a:t>
            </a:r>
            <a:endParaRPr kumimoji="1" lang="en-US" altLang="ja-JP" sz="900" dirty="0" smtClean="0">
              <a:latin typeface="+mj-lt"/>
            </a:endParaRPr>
          </a:p>
        </p:txBody>
      </p:sp>
      <p:sp>
        <p:nvSpPr>
          <p:cNvPr id="40" name="テキスト ボックス 39">
            <a:extLst>
              <a:ext uri="{FF2B5EF4-FFF2-40B4-BE49-F238E27FC236}">
                <a16:creationId xmlns:a16="http://schemas.microsoft.com/office/drawing/2014/main" id="{EBE40337-5FAC-43BE-86DC-EF22BE0A5F1F}"/>
              </a:ext>
            </a:extLst>
          </p:cNvPr>
          <p:cNvSpPr txBox="1"/>
          <p:nvPr/>
        </p:nvSpPr>
        <p:spPr>
          <a:xfrm>
            <a:off x="2236542" y="412484"/>
            <a:ext cx="7722311" cy="230832"/>
          </a:xfrm>
          <a:prstGeom prst="rect">
            <a:avLst/>
          </a:prstGeom>
          <a:noFill/>
        </p:spPr>
        <p:txBody>
          <a:bodyPr wrap="square" rtlCol="0">
            <a:spAutoFit/>
          </a:bodyPr>
          <a:lstStyle/>
          <a:p>
            <a:r>
              <a:rPr kumimoji="1" lang="ja-JP" altLang="en-US" sz="900" dirty="0"/>
              <a:t>出典</a:t>
            </a:r>
            <a:r>
              <a:rPr kumimoji="1" lang="ja-JP" altLang="en-US" sz="900" dirty="0" smtClean="0"/>
              <a:t>：令和４年５月経済</a:t>
            </a:r>
            <a:r>
              <a:rPr kumimoji="1" lang="ja-JP" altLang="en-US" sz="900" dirty="0"/>
              <a:t>産業省「人的資本経営の実現に向けた</a:t>
            </a:r>
            <a:r>
              <a:rPr kumimoji="1" lang="ja-JP" altLang="en-US" sz="900" dirty="0" smtClean="0"/>
              <a:t>検討会報告書～ </a:t>
            </a:r>
            <a:r>
              <a:rPr kumimoji="1" lang="ja-JP" altLang="en-US" sz="900" dirty="0"/>
              <a:t>人材版伊藤</a:t>
            </a:r>
            <a:r>
              <a:rPr kumimoji="1" lang="ja-JP" altLang="en-US" sz="900" dirty="0" smtClean="0"/>
              <a:t>レポート</a:t>
            </a:r>
            <a:r>
              <a:rPr kumimoji="1" lang="en-US" altLang="ja-JP" sz="900" dirty="0" smtClean="0"/>
              <a:t>2.0</a:t>
            </a:r>
            <a:r>
              <a:rPr kumimoji="1" lang="ja-JP" altLang="en-US" sz="900" dirty="0" smtClean="0"/>
              <a:t>～」を</a:t>
            </a:r>
            <a:r>
              <a:rPr kumimoji="1" lang="ja-JP" altLang="en-US" sz="900" dirty="0"/>
              <a:t>もとに副首都推進局にて作成</a:t>
            </a:r>
          </a:p>
        </p:txBody>
      </p:sp>
      <p:sp>
        <p:nvSpPr>
          <p:cNvPr id="20" name="スライド番号プレースホルダー 3"/>
          <p:cNvSpPr>
            <a:spLocks noGrp="1"/>
          </p:cNvSpPr>
          <p:nvPr>
            <p:ph type="sldNum" sz="quarter" idx="12"/>
          </p:nvPr>
        </p:nvSpPr>
        <p:spPr>
          <a:xfrm>
            <a:off x="7200153" y="6471640"/>
            <a:ext cx="1928678" cy="330056"/>
          </a:xfrm>
        </p:spPr>
        <p:txBody>
          <a:bodyPr/>
          <a:lstStyle/>
          <a:p>
            <a:r>
              <a:rPr kumimoji="1" lang="en-US" altLang="ja-JP" dirty="0" smtClean="0"/>
              <a:t>9</a:t>
            </a:r>
            <a:endParaRPr kumimoji="1" lang="ja-JP" altLang="en-US" dirty="0"/>
          </a:p>
        </p:txBody>
      </p:sp>
      <p:sp>
        <p:nvSpPr>
          <p:cNvPr id="22" name="正方形/長方形 21"/>
          <p:cNvSpPr/>
          <p:nvPr/>
        </p:nvSpPr>
        <p:spPr>
          <a:xfrm>
            <a:off x="85115" y="63199"/>
            <a:ext cx="9411581" cy="338554"/>
          </a:xfrm>
          <a:prstGeom prst="rect">
            <a:avLst/>
          </a:prstGeom>
        </p:spPr>
        <p:txBody>
          <a:bodyPr wrap="square">
            <a:spAutoFit/>
          </a:bodyPr>
          <a:lstStyle/>
          <a:p>
            <a:r>
              <a:rPr lang="ja-JP" altLang="en-US" sz="1600" b="1" dirty="0" smtClean="0"/>
              <a:t>■</a:t>
            </a:r>
            <a:r>
              <a:rPr lang="ja-JP" altLang="en-US" sz="1600" b="1" dirty="0"/>
              <a:t>参考：</a:t>
            </a:r>
            <a:r>
              <a:rPr lang="ja-JP" altLang="en-US" sz="1500" b="1" dirty="0"/>
              <a:t>人的資本経営の実現に向けた検討会報告書</a:t>
            </a:r>
            <a:r>
              <a:rPr lang="en-US" altLang="ja-JP" sz="1500" b="1" dirty="0"/>
              <a:t>(R4.5) </a:t>
            </a:r>
            <a:r>
              <a:rPr lang="ja-JP" altLang="en-US" sz="1500" b="1" dirty="0"/>
              <a:t>～人材版伊藤レポート</a:t>
            </a:r>
            <a:r>
              <a:rPr lang="en-US" altLang="ja-JP" sz="1500" b="1" dirty="0"/>
              <a:t>2.0</a:t>
            </a:r>
            <a:r>
              <a:rPr lang="ja-JP" altLang="en-US" sz="1500" b="1" dirty="0"/>
              <a:t>～関係部分抜粋 </a:t>
            </a:r>
          </a:p>
        </p:txBody>
      </p:sp>
    </p:spTree>
    <p:extLst>
      <p:ext uri="{BB962C8B-B14F-4D97-AF65-F5344CB8AC3E}">
        <p14:creationId xmlns:p14="http://schemas.microsoft.com/office/powerpoint/2010/main" val="15755345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2"/>
          <a:stretch>
            <a:fillRect/>
          </a:stretch>
        </p:blipFill>
        <p:spPr>
          <a:xfrm>
            <a:off x="655925" y="887124"/>
            <a:ext cx="7610475" cy="5305425"/>
          </a:xfrm>
          <a:prstGeom prst="rect">
            <a:avLst/>
          </a:prstGeom>
        </p:spPr>
      </p:pic>
      <p:sp>
        <p:nvSpPr>
          <p:cNvPr id="4" name="スライド番号プレースホルダー 3"/>
          <p:cNvSpPr>
            <a:spLocks noGrp="1"/>
          </p:cNvSpPr>
          <p:nvPr>
            <p:ph type="sldNum" sz="quarter" idx="12"/>
          </p:nvPr>
        </p:nvSpPr>
        <p:spPr>
          <a:xfrm>
            <a:off x="7200153" y="6471640"/>
            <a:ext cx="1928678" cy="330056"/>
          </a:xfrm>
        </p:spPr>
        <p:txBody>
          <a:bodyPr/>
          <a:lstStyle/>
          <a:p>
            <a:r>
              <a:rPr kumimoji="1" lang="en-US" altLang="ja-JP" dirty="0" smtClean="0"/>
              <a:t>10</a:t>
            </a:r>
            <a:endParaRPr kumimoji="1" lang="ja-JP" altLang="en-US" dirty="0"/>
          </a:p>
        </p:txBody>
      </p:sp>
      <p:sp>
        <p:nvSpPr>
          <p:cNvPr id="5" name="正方形/長方形 4"/>
          <p:cNvSpPr/>
          <p:nvPr/>
        </p:nvSpPr>
        <p:spPr>
          <a:xfrm>
            <a:off x="85544" y="147414"/>
            <a:ext cx="8751236" cy="400110"/>
          </a:xfrm>
          <a:prstGeom prst="rect">
            <a:avLst/>
          </a:prstGeom>
        </p:spPr>
        <p:txBody>
          <a:bodyPr wrap="square">
            <a:spAutoFit/>
          </a:bodyPr>
          <a:lstStyle/>
          <a:p>
            <a:r>
              <a:rPr lang="ja-JP" altLang="en-US" sz="2000" b="1" dirty="0" smtClean="0"/>
              <a:t>■参考：第２回意見交換会　メンバー提出資料①</a:t>
            </a:r>
            <a:endParaRPr lang="ja-JP" altLang="en-US" sz="2000" b="1" dirty="0"/>
          </a:p>
        </p:txBody>
      </p:sp>
    </p:spTree>
    <p:extLst>
      <p:ext uri="{BB962C8B-B14F-4D97-AF65-F5344CB8AC3E}">
        <p14:creationId xmlns:p14="http://schemas.microsoft.com/office/powerpoint/2010/main" val="10840520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86600" y="6492875"/>
            <a:ext cx="2057400" cy="365125"/>
          </a:xfrm>
        </p:spPr>
        <p:txBody>
          <a:bodyPr/>
          <a:lstStyle/>
          <a:p>
            <a:fld id="{50F88186-B17D-4CE3-A887-D91699CF601C}" type="slidenum">
              <a:rPr kumimoji="1" lang="ja-JP" altLang="en-US" smtClean="0"/>
              <a:t>11</a:t>
            </a:fld>
            <a:endParaRPr kumimoji="1" lang="ja-JP" altLang="en-US" dirty="0"/>
          </a:p>
        </p:txBody>
      </p:sp>
      <p:pic>
        <p:nvPicPr>
          <p:cNvPr id="5" name="図 4"/>
          <p:cNvPicPr>
            <a:picLocks noChangeAspect="1"/>
          </p:cNvPicPr>
          <p:nvPr/>
        </p:nvPicPr>
        <p:blipFill>
          <a:blip r:embed="rId2"/>
          <a:stretch>
            <a:fillRect/>
          </a:stretch>
        </p:blipFill>
        <p:spPr>
          <a:xfrm>
            <a:off x="496389" y="742065"/>
            <a:ext cx="8034821" cy="5658636"/>
          </a:xfrm>
          <a:prstGeom prst="rect">
            <a:avLst/>
          </a:prstGeom>
        </p:spPr>
      </p:pic>
    </p:spTree>
    <p:extLst>
      <p:ext uri="{BB962C8B-B14F-4D97-AF65-F5344CB8AC3E}">
        <p14:creationId xmlns:p14="http://schemas.microsoft.com/office/powerpoint/2010/main" val="39513144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2"/>
          <a:stretch>
            <a:fillRect/>
          </a:stretch>
        </p:blipFill>
        <p:spPr>
          <a:xfrm>
            <a:off x="504393" y="1274185"/>
            <a:ext cx="7636138" cy="4364615"/>
          </a:xfrm>
          <a:prstGeom prst="rect">
            <a:avLst/>
          </a:prstGeom>
        </p:spPr>
      </p:pic>
      <p:sp>
        <p:nvSpPr>
          <p:cNvPr id="4" name="スライド番号プレースホルダー 3"/>
          <p:cNvSpPr>
            <a:spLocks noGrp="1"/>
          </p:cNvSpPr>
          <p:nvPr>
            <p:ph type="sldNum" sz="quarter" idx="12"/>
          </p:nvPr>
        </p:nvSpPr>
        <p:spPr>
          <a:xfrm>
            <a:off x="7200153" y="6471640"/>
            <a:ext cx="1928678" cy="330056"/>
          </a:xfrm>
        </p:spPr>
        <p:txBody>
          <a:bodyPr/>
          <a:lstStyle/>
          <a:p>
            <a:r>
              <a:rPr kumimoji="1" lang="en-US" altLang="ja-JP" dirty="0" smtClean="0"/>
              <a:t>12</a:t>
            </a:r>
            <a:endParaRPr kumimoji="1" lang="ja-JP" altLang="en-US" dirty="0"/>
          </a:p>
        </p:txBody>
      </p:sp>
      <p:sp>
        <p:nvSpPr>
          <p:cNvPr id="5" name="正方形/長方形 4"/>
          <p:cNvSpPr/>
          <p:nvPr/>
        </p:nvSpPr>
        <p:spPr>
          <a:xfrm>
            <a:off x="85544" y="147414"/>
            <a:ext cx="8751236" cy="400110"/>
          </a:xfrm>
          <a:prstGeom prst="rect">
            <a:avLst/>
          </a:prstGeom>
        </p:spPr>
        <p:txBody>
          <a:bodyPr wrap="square">
            <a:spAutoFit/>
          </a:bodyPr>
          <a:lstStyle/>
          <a:p>
            <a:r>
              <a:rPr lang="ja-JP" altLang="en-US" sz="2000" b="1" dirty="0" smtClean="0"/>
              <a:t>■参考：第２回意見交換会　メンバー提出資料</a:t>
            </a:r>
            <a:r>
              <a:rPr lang="ja-JP" altLang="en-US" sz="2000" b="1" dirty="0"/>
              <a:t>②</a:t>
            </a:r>
          </a:p>
        </p:txBody>
      </p:sp>
    </p:spTree>
    <p:extLst>
      <p:ext uri="{BB962C8B-B14F-4D97-AF65-F5344CB8AC3E}">
        <p14:creationId xmlns:p14="http://schemas.microsoft.com/office/powerpoint/2010/main" val="13232650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角丸四角形 14"/>
          <p:cNvSpPr/>
          <p:nvPr/>
        </p:nvSpPr>
        <p:spPr>
          <a:xfrm>
            <a:off x="130629" y="538461"/>
            <a:ext cx="8870660" cy="6228100"/>
          </a:xfrm>
          <a:prstGeom prst="roundRect">
            <a:avLst>
              <a:gd name="adj" fmla="val 1750"/>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34162" tIns="68324" rIns="34162" bIns="34162" rtlCol="0" anchor="t"/>
          <a:lstStyle/>
          <a:p>
            <a:pPr marL="258318" indent="-258318">
              <a:buFont typeface="Wingdings" panose="05000000000000000000" pitchFamily="2" charset="2"/>
              <a:buChar char="Ø"/>
            </a:pPr>
            <a:endParaRPr kumimoji="1" lang="en-US" altLang="ja-JP" sz="1329" dirty="0">
              <a:solidFill>
                <a:schemeClr val="tx1"/>
              </a:solidFill>
              <a:latin typeface="Meiryo UI" panose="020B0604030504040204" pitchFamily="50" charset="-128"/>
              <a:ea typeface="Meiryo UI" panose="020B0604030504040204" pitchFamily="50" charset="-128"/>
            </a:endParaRPr>
          </a:p>
          <a:p>
            <a:pPr marL="341649" indent="-271184">
              <a:spcBef>
                <a:spcPts val="570"/>
              </a:spcBef>
              <a:buFont typeface="Wingdings" panose="05000000000000000000" pitchFamily="2" charset="2"/>
              <a:buChar char="Ø"/>
            </a:pPr>
            <a:endParaRPr kumimoji="1" lang="en-US" altLang="ja-JP" sz="1329" dirty="0">
              <a:solidFill>
                <a:schemeClr val="tx1"/>
              </a:solidFill>
              <a:latin typeface="Meiryo UI" panose="020B0604030504040204" pitchFamily="50" charset="-128"/>
              <a:ea typeface="Meiryo UI" panose="020B0604030504040204" pitchFamily="50" charset="-128"/>
            </a:endParaRPr>
          </a:p>
        </p:txBody>
      </p:sp>
      <p:sp>
        <p:nvSpPr>
          <p:cNvPr id="4" name="角丸四角形 3"/>
          <p:cNvSpPr/>
          <p:nvPr/>
        </p:nvSpPr>
        <p:spPr>
          <a:xfrm>
            <a:off x="348610" y="772601"/>
            <a:ext cx="8652679" cy="5759819"/>
          </a:xfrm>
          <a:prstGeom prst="roundRect">
            <a:avLst>
              <a:gd name="adj" fmla="val 175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4162" tIns="68324" rIns="34162" bIns="34162" rtlCol="0" anchor="t"/>
          <a:lstStyle/>
          <a:p>
            <a:pPr marL="258318" indent="-258318">
              <a:buFont typeface="Wingdings" panose="05000000000000000000" pitchFamily="2" charset="2"/>
              <a:buChar char="Ø"/>
            </a:pPr>
            <a:endParaRPr kumimoji="1" lang="en-US" altLang="ja-JP" sz="1329" dirty="0">
              <a:solidFill>
                <a:schemeClr val="tx1"/>
              </a:solidFill>
              <a:latin typeface="Meiryo UI" panose="020B0604030504040204" pitchFamily="50" charset="-128"/>
              <a:ea typeface="Meiryo UI" panose="020B0604030504040204" pitchFamily="50" charset="-128"/>
            </a:endParaRPr>
          </a:p>
          <a:p>
            <a:pPr marL="258318" indent="-258318">
              <a:buFont typeface="Wingdings" panose="05000000000000000000" pitchFamily="2" charset="2"/>
              <a:buChar char="Ø"/>
            </a:pPr>
            <a:r>
              <a:rPr kumimoji="1" lang="ja-JP" altLang="en-US" sz="1600" dirty="0" smtClean="0">
                <a:solidFill>
                  <a:schemeClr val="tx1"/>
                </a:solidFill>
                <a:latin typeface="Meiryo UI" panose="020B0604030504040204" pitchFamily="50" charset="-128"/>
                <a:ea typeface="Meiryo UI" panose="020B0604030504040204" pitchFamily="50" charset="-128"/>
              </a:rPr>
              <a:t>民間企業においては、これまでのような「画一的な人材」ではなく、「自律した人材（自ら学び、手を挙げる意欲）」が求められており、そういった個人の成長を後押しすることが企業の役割になっている。</a:t>
            </a:r>
            <a:endParaRPr kumimoji="1" lang="en-US" altLang="ja-JP" sz="1600" dirty="0">
              <a:solidFill>
                <a:schemeClr val="tx1"/>
              </a:solidFill>
              <a:latin typeface="Meiryo UI" panose="020B0604030504040204" pitchFamily="50" charset="-128"/>
              <a:ea typeface="Meiryo UI" panose="020B0604030504040204" pitchFamily="50" charset="-128"/>
            </a:endParaRPr>
          </a:p>
          <a:p>
            <a:endParaRPr kumimoji="1" lang="en-US" altLang="ja-JP" sz="1329" dirty="0" smtClean="0">
              <a:solidFill>
                <a:schemeClr val="tx1"/>
              </a:solidFill>
              <a:latin typeface="Meiryo UI" panose="020B0604030504040204" pitchFamily="50" charset="-128"/>
              <a:ea typeface="Meiryo UI" panose="020B0604030504040204" pitchFamily="50" charset="-128"/>
            </a:endParaRPr>
          </a:p>
          <a:p>
            <a:endParaRPr kumimoji="1" lang="en-US" altLang="ja-JP" sz="1329" dirty="0">
              <a:solidFill>
                <a:schemeClr val="tx1"/>
              </a:solidFill>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kumimoji="1" lang="ja-JP" altLang="en-US" sz="1600" dirty="0" smtClean="0">
                <a:solidFill>
                  <a:schemeClr val="tx1"/>
                </a:solidFill>
                <a:latin typeface="Meiryo UI" panose="020B0604030504040204" pitchFamily="50" charset="-128"/>
                <a:ea typeface="Meiryo UI" panose="020B0604030504040204" pitchFamily="50" charset="-128"/>
              </a:rPr>
              <a:t>そもそも大学自体の体質・価値観の変化が求められている中、大学の役割として、産業界の求める人材の育成と、大学のシナジーを活かせる産業界とのさらなる連携の必要性</a:t>
            </a:r>
            <a:r>
              <a:rPr kumimoji="1" lang="ja-JP" altLang="en-US" sz="1600" dirty="0" smtClean="0">
                <a:solidFill>
                  <a:schemeClr val="tx1"/>
                </a:solidFill>
                <a:latin typeface="Meiryo UI" panose="020B0604030504040204" pitchFamily="50" charset="-128"/>
                <a:ea typeface="Meiryo UI" panose="020B0604030504040204" pitchFamily="50" charset="-128"/>
              </a:rPr>
              <a:t>が高まっている。</a:t>
            </a:r>
            <a:endParaRPr kumimoji="1" lang="en-US" altLang="ja-JP" sz="1600" dirty="0">
              <a:solidFill>
                <a:schemeClr val="tx1"/>
              </a:solidFill>
              <a:latin typeface="Meiryo UI" panose="020B0604030504040204" pitchFamily="50" charset="-128"/>
              <a:ea typeface="Meiryo UI" panose="020B0604030504040204" pitchFamily="50" charset="-128"/>
            </a:endParaRPr>
          </a:p>
          <a:p>
            <a:pPr marL="258318" indent="-258318">
              <a:buFont typeface="Wingdings" panose="05000000000000000000" pitchFamily="2" charset="2"/>
              <a:buChar char="Ø"/>
            </a:pPr>
            <a:endParaRPr kumimoji="1" lang="en-US" altLang="ja-JP" sz="1600" dirty="0">
              <a:solidFill>
                <a:schemeClr val="tx1"/>
              </a:solidFill>
              <a:latin typeface="Meiryo UI" panose="020B0604030504040204" pitchFamily="50" charset="-128"/>
              <a:ea typeface="Meiryo UI" panose="020B0604030504040204" pitchFamily="50" charset="-128"/>
            </a:endParaRPr>
          </a:p>
          <a:p>
            <a:r>
              <a:rPr kumimoji="1" lang="ja-JP" altLang="en-US" sz="1600" dirty="0">
                <a:solidFill>
                  <a:schemeClr val="tx1"/>
                </a:solidFill>
                <a:latin typeface="Meiryo UI" panose="020B0604030504040204" pitchFamily="50" charset="-128"/>
                <a:ea typeface="Meiryo UI" panose="020B0604030504040204" pitchFamily="50" charset="-128"/>
              </a:rPr>
              <a:t>　</a:t>
            </a:r>
            <a:endParaRPr kumimoji="1" lang="en-US" altLang="ja-JP" sz="1329" dirty="0">
              <a:solidFill>
                <a:schemeClr val="tx1"/>
              </a:solidFill>
              <a:latin typeface="Meiryo UI" panose="020B0604030504040204" pitchFamily="50" charset="-128"/>
              <a:ea typeface="Meiryo UI" panose="020B0604030504040204" pitchFamily="50" charset="-128"/>
            </a:endParaRPr>
          </a:p>
          <a:p>
            <a:pPr marL="309982" indent="-309982">
              <a:buFont typeface="Wingdings" panose="05000000000000000000" pitchFamily="2" charset="2"/>
              <a:buChar char="Ø"/>
            </a:pPr>
            <a:r>
              <a:rPr kumimoji="1" lang="ja-JP" altLang="en-US" sz="1600" dirty="0" smtClean="0">
                <a:solidFill>
                  <a:schemeClr val="tx1"/>
                </a:solidFill>
                <a:latin typeface="Meiryo UI" panose="020B0604030504040204" pitchFamily="50" charset="-128"/>
                <a:ea typeface="Meiryo UI" panose="020B0604030504040204" pitchFamily="50" charset="-128"/>
              </a:rPr>
              <a:t>高度な外国人留学生は世界で獲得競争の状態。既に日本はスルーされており、現在日本で学ぶ外国人留学生は１０年前から変化。</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marL="309982" indent="-309982">
              <a:buFont typeface="Wingdings" panose="05000000000000000000" pitchFamily="2" charset="2"/>
              <a:buChar char="Ø"/>
            </a:pPr>
            <a:endParaRPr kumimoji="1" lang="en-US" altLang="ja-JP" sz="1600" dirty="0">
              <a:solidFill>
                <a:schemeClr val="tx1"/>
              </a:solidFill>
              <a:latin typeface="Meiryo UI" panose="020B0604030504040204" pitchFamily="50" charset="-128"/>
              <a:ea typeface="Meiryo UI" panose="020B0604030504040204" pitchFamily="50" charset="-128"/>
            </a:endParaRPr>
          </a:p>
          <a:p>
            <a:pPr marL="309982" indent="-309982">
              <a:buFont typeface="Wingdings" panose="05000000000000000000" pitchFamily="2" charset="2"/>
              <a:buChar char="Ø"/>
            </a:pPr>
            <a:r>
              <a:rPr kumimoji="1" lang="ja-JP" altLang="en-US" sz="1600" dirty="0" smtClean="0">
                <a:solidFill>
                  <a:schemeClr val="tx1"/>
                </a:solidFill>
                <a:latin typeface="Meiryo UI" panose="020B0604030504040204" pitchFamily="50" charset="-128"/>
                <a:ea typeface="Meiryo UI" panose="020B0604030504040204" pitchFamily="50" charset="-128"/>
              </a:rPr>
              <a:t>金銭的に学業の維持が大変な学生が増えている。</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marL="309982" indent="-309982">
              <a:buFont typeface="Wingdings" panose="05000000000000000000" pitchFamily="2" charset="2"/>
              <a:buChar char="Ø"/>
            </a:pPr>
            <a:endParaRPr kumimoji="1" lang="en-US" altLang="ja-JP" sz="1600" dirty="0">
              <a:solidFill>
                <a:schemeClr val="tx1"/>
              </a:solidFill>
              <a:latin typeface="Meiryo UI" panose="020B0604030504040204" pitchFamily="50" charset="-128"/>
              <a:ea typeface="Meiryo UI" panose="020B0604030504040204" pitchFamily="50" charset="-128"/>
            </a:endParaRPr>
          </a:p>
          <a:p>
            <a:pPr marL="309982" indent="-309982">
              <a:buFont typeface="Wingdings" panose="05000000000000000000" pitchFamily="2" charset="2"/>
              <a:buChar char="Ø"/>
            </a:pPr>
            <a:r>
              <a:rPr kumimoji="1" lang="ja-JP" altLang="en-US" sz="1600" dirty="0" smtClean="0">
                <a:solidFill>
                  <a:schemeClr val="tx1"/>
                </a:solidFill>
                <a:latin typeface="Meiryo UI" panose="020B0604030504040204" pitchFamily="50" charset="-128"/>
                <a:ea typeface="Meiryo UI" panose="020B0604030504040204" pitchFamily="50" charset="-128"/>
              </a:rPr>
              <a:t>日本人の学生の地元志向が高まっている。</a:t>
            </a:r>
            <a:endParaRPr kumimoji="1" lang="en-US" altLang="ja-JP" sz="1600" dirty="0">
              <a:solidFill>
                <a:schemeClr val="tx1"/>
              </a:solidFill>
              <a:latin typeface="Meiryo UI" panose="020B0604030504040204" pitchFamily="50" charset="-128"/>
              <a:ea typeface="Meiryo UI" panose="020B0604030504040204" pitchFamily="50" charset="-128"/>
            </a:endParaRPr>
          </a:p>
          <a:p>
            <a:pPr marL="309982" indent="-309982">
              <a:buFont typeface="Wingdings" panose="05000000000000000000" pitchFamily="2" charset="2"/>
              <a:buChar char="Ø"/>
            </a:pPr>
            <a:endParaRPr kumimoji="1" lang="en-US" altLang="ja-JP" sz="1329" dirty="0">
              <a:solidFill>
                <a:schemeClr val="tx1"/>
              </a:solidFill>
              <a:latin typeface="Meiryo UI" panose="020B0604030504040204" pitchFamily="50" charset="-128"/>
              <a:ea typeface="Meiryo UI" panose="020B0604030504040204" pitchFamily="50" charset="-128"/>
            </a:endParaRPr>
          </a:p>
          <a:p>
            <a:pPr marL="341649" indent="-271184">
              <a:spcBef>
                <a:spcPts val="570"/>
              </a:spcBef>
              <a:buFont typeface="Wingdings" panose="05000000000000000000" pitchFamily="2" charset="2"/>
              <a:buChar char="Ø"/>
            </a:pPr>
            <a:endParaRPr kumimoji="1" lang="en-US" altLang="ja-JP" sz="1329" dirty="0" smtClean="0">
              <a:solidFill>
                <a:schemeClr val="tx1"/>
              </a:solidFill>
              <a:latin typeface="Meiryo UI" panose="020B0604030504040204" pitchFamily="50" charset="-128"/>
              <a:ea typeface="Meiryo UI" panose="020B0604030504040204" pitchFamily="50" charset="-128"/>
            </a:endParaRPr>
          </a:p>
          <a:p>
            <a:pPr marL="341649" indent="-271184">
              <a:spcBef>
                <a:spcPts val="570"/>
              </a:spcBef>
              <a:buFont typeface="Wingdings" panose="05000000000000000000" pitchFamily="2" charset="2"/>
              <a:buChar char="Ø"/>
            </a:pPr>
            <a:r>
              <a:rPr kumimoji="1" lang="ja-JP" altLang="en-US" sz="1600" dirty="0" smtClean="0">
                <a:solidFill>
                  <a:schemeClr val="tx1"/>
                </a:solidFill>
                <a:latin typeface="Meiryo UI" panose="020B0604030504040204" pitchFamily="50" charset="-128"/>
                <a:ea typeface="Meiryo UI" panose="020B0604030504040204" pitchFamily="50" charset="-128"/>
              </a:rPr>
              <a:t>働く人のモチベーションを高めることが最大の資本であり、本人のやりたい思いを重視した組織の仕組みを構築。最近の若者は自ら手を挙げることが少なくなってきていると思うが、背中を押すため、さまざまな学びの機会を提供している。</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marL="341649" indent="-271184">
              <a:spcBef>
                <a:spcPts val="570"/>
              </a:spcBef>
              <a:buFont typeface="Wingdings" panose="05000000000000000000" pitchFamily="2" charset="2"/>
              <a:buChar char="Ø"/>
            </a:pPr>
            <a:r>
              <a:rPr kumimoji="1" lang="ja-JP" altLang="en-US" sz="1600" dirty="0" smtClean="0">
                <a:solidFill>
                  <a:schemeClr val="tx1"/>
                </a:solidFill>
                <a:latin typeface="Meiryo UI" panose="020B0604030504040204" pitchFamily="50" charset="-128"/>
                <a:ea typeface="Meiryo UI" panose="020B0604030504040204" pitchFamily="50" charset="-128"/>
              </a:rPr>
              <a:t>自律的に働くためには、組織のフラット化も必要であり、幹部と一般職員の情報格差をなくすことが重要。各部署の仕事内容の魅力を見える化（情報共有）し、社員の異動・転勤希望に活用。</a:t>
            </a:r>
            <a:endParaRPr kumimoji="1" lang="en-US" altLang="ja-JP" sz="1600" dirty="0">
              <a:solidFill>
                <a:schemeClr val="tx1"/>
              </a:solidFill>
              <a:latin typeface="Meiryo UI" panose="020B0604030504040204" pitchFamily="50" charset="-128"/>
              <a:ea typeface="Meiryo UI" panose="020B0604030504040204" pitchFamily="50" charset="-128"/>
            </a:endParaRPr>
          </a:p>
          <a:p>
            <a:pPr marL="341649" indent="-271184">
              <a:spcBef>
                <a:spcPts val="570"/>
              </a:spcBef>
              <a:buFont typeface="Wingdings" panose="05000000000000000000" pitchFamily="2" charset="2"/>
              <a:buChar char="Ø"/>
            </a:pPr>
            <a:endParaRPr kumimoji="1" lang="en-US" altLang="ja-JP" sz="1329" dirty="0">
              <a:solidFill>
                <a:schemeClr val="tx1"/>
              </a:solidFill>
              <a:latin typeface="Meiryo UI" panose="020B0604030504040204" pitchFamily="50" charset="-128"/>
              <a:ea typeface="Meiryo UI" panose="020B0604030504040204" pitchFamily="50" charset="-128"/>
            </a:endParaRPr>
          </a:p>
          <a:p>
            <a:pPr marL="341649" indent="-271184">
              <a:spcBef>
                <a:spcPts val="570"/>
              </a:spcBef>
              <a:buFont typeface="Wingdings" panose="05000000000000000000" pitchFamily="2" charset="2"/>
              <a:buChar char="Ø"/>
            </a:pPr>
            <a:endParaRPr kumimoji="1" lang="en-US" altLang="ja-JP" sz="1329" dirty="0">
              <a:solidFill>
                <a:schemeClr val="tx1"/>
              </a:solidFill>
              <a:latin typeface="Meiryo UI" panose="020B0604030504040204" pitchFamily="50" charset="-128"/>
              <a:ea typeface="Meiryo UI" panose="020B0604030504040204" pitchFamily="50" charset="-128"/>
            </a:endParaRPr>
          </a:p>
        </p:txBody>
      </p:sp>
      <p:sp>
        <p:nvSpPr>
          <p:cNvPr id="8" name="スライド番号プレースホルダー 3"/>
          <p:cNvSpPr>
            <a:spLocks noGrp="1"/>
          </p:cNvSpPr>
          <p:nvPr>
            <p:ph type="sldNum" sz="quarter" idx="12"/>
          </p:nvPr>
        </p:nvSpPr>
        <p:spPr>
          <a:xfrm>
            <a:off x="7316064" y="6471640"/>
            <a:ext cx="1928678" cy="330056"/>
          </a:xfrm>
        </p:spPr>
        <p:txBody>
          <a:bodyPr/>
          <a:lstStyle/>
          <a:p>
            <a:r>
              <a:rPr kumimoji="1" lang="ja-JP" altLang="en-US" dirty="0" smtClean="0"/>
              <a:t>１</a:t>
            </a:r>
            <a:endParaRPr kumimoji="1" lang="ja-JP" altLang="en-US" dirty="0"/>
          </a:p>
        </p:txBody>
      </p:sp>
      <p:sp>
        <p:nvSpPr>
          <p:cNvPr id="9" name="正方形/長方形 8"/>
          <p:cNvSpPr/>
          <p:nvPr/>
        </p:nvSpPr>
        <p:spPr>
          <a:xfrm>
            <a:off x="-183022" y="714032"/>
            <a:ext cx="2550816" cy="35251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46" dirty="0" smtClean="0">
                <a:solidFill>
                  <a:schemeClr val="tx1"/>
                </a:solidFill>
              </a:rPr>
              <a:t>【</a:t>
            </a:r>
            <a:r>
              <a:rPr kumimoji="1" lang="ja-JP" altLang="en-US" sz="1446" dirty="0" smtClean="0">
                <a:solidFill>
                  <a:schemeClr val="tx1"/>
                </a:solidFill>
              </a:rPr>
              <a:t>ロート製薬株式会社</a:t>
            </a:r>
            <a:r>
              <a:rPr kumimoji="1" lang="en-US" altLang="ja-JP" sz="1446" dirty="0" smtClean="0">
                <a:solidFill>
                  <a:schemeClr val="tx1"/>
                </a:solidFill>
              </a:rPr>
              <a:t>】</a:t>
            </a:r>
            <a:endParaRPr kumimoji="1" lang="ja-JP" altLang="en-US" sz="1446" dirty="0">
              <a:solidFill>
                <a:schemeClr val="tx1"/>
              </a:solidFill>
            </a:endParaRPr>
          </a:p>
        </p:txBody>
      </p:sp>
      <p:sp>
        <p:nvSpPr>
          <p:cNvPr id="11" name="正方形/長方形 10"/>
          <p:cNvSpPr/>
          <p:nvPr/>
        </p:nvSpPr>
        <p:spPr>
          <a:xfrm>
            <a:off x="-313509" y="1588487"/>
            <a:ext cx="2464441" cy="35251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46" dirty="0" smtClean="0">
                <a:solidFill>
                  <a:schemeClr val="tx1"/>
                </a:solidFill>
              </a:rPr>
              <a:t>【</a:t>
            </a:r>
            <a:r>
              <a:rPr kumimoji="1" lang="ja-JP" altLang="en-US" sz="1446" dirty="0">
                <a:solidFill>
                  <a:schemeClr val="tx1"/>
                </a:solidFill>
              </a:rPr>
              <a:t>大阪公立大学</a:t>
            </a:r>
            <a:r>
              <a:rPr kumimoji="1" lang="en-US" altLang="ja-JP" sz="1446" dirty="0" smtClean="0">
                <a:solidFill>
                  <a:schemeClr val="tx1"/>
                </a:solidFill>
              </a:rPr>
              <a:t>】</a:t>
            </a:r>
            <a:endParaRPr kumimoji="1" lang="ja-JP" altLang="en-US" sz="1446" dirty="0">
              <a:solidFill>
                <a:schemeClr val="tx1"/>
              </a:solidFill>
            </a:endParaRPr>
          </a:p>
        </p:txBody>
      </p:sp>
      <p:sp>
        <p:nvSpPr>
          <p:cNvPr id="12" name="正方形/長方形 11"/>
          <p:cNvSpPr/>
          <p:nvPr/>
        </p:nvSpPr>
        <p:spPr>
          <a:xfrm>
            <a:off x="-79991" y="2469903"/>
            <a:ext cx="3102110" cy="35251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46" dirty="0" smtClean="0">
                <a:solidFill>
                  <a:schemeClr val="tx1"/>
                </a:solidFill>
              </a:rPr>
              <a:t>【</a:t>
            </a:r>
            <a:r>
              <a:rPr kumimoji="1" lang="ja-JP" altLang="en-US" sz="1446" dirty="0" smtClean="0">
                <a:solidFill>
                  <a:schemeClr val="tx1"/>
                </a:solidFill>
              </a:rPr>
              <a:t>一般財団法人大阪労働協会</a:t>
            </a:r>
            <a:r>
              <a:rPr kumimoji="1" lang="en-US" altLang="ja-JP" sz="1446" dirty="0" smtClean="0">
                <a:solidFill>
                  <a:schemeClr val="tx1"/>
                </a:solidFill>
              </a:rPr>
              <a:t>】</a:t>
            </a:r>
            <a:endParaRPr kumimoji="1" lang="ja-JP" altLang="en-US" sz="1446" dirty="0">
              <a:solidFill>
                <a:schemeClr val="tx1"/>
              </a:solidFill>
            </a:endParaRPr>
          </a:p>
        </p:txBody>
      </p:sp>
      <p:sp>
        <p:nvSpPr>
          <p:cNvPr id="13" name="正方形/長方形 12"/>
          <p:cNvSpPr/>
          <p:nvPr/>
        </p:nvSpPr>
        <p:spPr>
          <a:xfrm>
            <a:off x="-183022" y="4588250"/>
            <a:ext cx="3102110" cy="35251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46" dirty="0" smtClean="0">
                <a:solidFill>
                  <a:schemeClr val="tx1"/>
                </a:solidFill>
              </a:rPr>
              <a:t>【</a:t>
            </a:r>
            <a:r>
              <a:rPr kumimoji="1" lang="ja-JP" altLang="en-US" sz="1446" dirty="0" smtClean="0">
                <a:solidFill>
                  <a:schemeClr val="tx1"/>
                </a:solidFill>
              </a:rPr>
              <a:t>参考：宿泊関係事業者</a:t>
            </a:r>
            <a:r>
              <a:rPr kumimoji="1" lang="en-US" altLang="ja-JP" sz="1446" dirty="0" smtClean="0">
                <a:solidFill>
                  <a:schemeClr val="tx1"/>
                </a:solidFill>
              </a:rPr>
              <a:t>】</a:t>
            </a:r>
            <a:endParaRPr kumimoji="1" lang="ja-JP" altLang="en-US" sz="1446" dirty="0">
              <a:solidFill>
                <a:schemeClr val="tx1"/>
              </a:solidFill>
            </a:endParaRPr>
          </a:p>
        </p:txBody>
      </p:sp>
      <p:cxnSp>
        <p:nvCxnSpPr>
          <p:cNvPr id="14" name="直線コネクタ 13"/>
          <p:cNvCxnSpPr/>
          <p:nvPr/>
        </p:nvCxnSpPr>
        <p:spPr>
          <a:xfrm>
            <a:off x="321258" y="4588250"/>
            <a:ext cx="8509233"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282315" y="150340"/>
            <a:ext cx="8420490" cy="388120"/>
          </a:xfrm>
          <a:prstGeom prst="rect">
            <a:avLst/>
          </a:prstGeom>
          <a:noFill/>
        </p:spPr>
        <p:txBody>
          <a:bodyPr wrap="square" rtlCol="0">
            <a:spAutoFit/>
          </a:bodyPr>
          <a:lstStyle/>
          <a:p>
            <a:r>
              <a:rPr kumimoji="1" lang="ja-JP" altLang="en-US" sz="1922" b="1" dirty="0">
                <a:latin typeface="Meiryo UI" panose="020B0604030504040204" pitchFamily="50" charset="-128"/>
                <a:ea typeface="Meiryo UI" panose="020B0604030504040204" pitchFamily="50" charset="-128"/>
              </a:rPr>
              <a:t>■　</a:t>
            </a:r>
            <a:r>
              <a:rPr kumimoji="1" lang="ja-JP" altLang="en-US" sz="1922" b="1" dirty="0" smtClean="0">
                <a:latin typeface="Meiryo UI" panose="020B0604030504040204" pitchFamily="50" charset="-128"/>
                <a:ea typeface="Meiryo UI" panose="020B0604030504040204" pitchFamily="50" charset="-128"/>
              </a:rPr>
              <a:t>第６回</a:t>
            </a:r>
            <a:r>
              <a:rPr kumimoji="1" lang="ja-JP" altLang="en-US" sz="1922" b="1" dirty="0">
                <a:latin typeface="Meiryo UI" panose="020B0604030504040204" pitchFamily="50" charset="-128"/>
                <a:ea typeface="Meiryo UI" panose="020B0604030504040204" pitchFamily="50" charset="-128"/>
              </a:rPr>
              <a:t>意見交換会（分科会　</a:t>
            </a:r>
            <a:r>
              <a:rPr kumimoji="1" lang="en-US" altLang="ja-JP" sz="1922" b="1" dirty="0" smtClean="0">
                <a:latin typeface="Meiryo UI" panose="020B0604030504040204" pitchFamily="50" charset="-128"/>
                <a:ea typeface="Meiryo UI" panose="020B0604030504040204" pitchFamily="50" charset="-128"/>
              </a:rPr>
              <a:t>5.19</a:t>
            </a:r>
            <a:r>
              <a:rPr kumimoji="1" lang="ja-JP" altLang="en-US" sz="1922" b="1" dirty="0" smtClean="0">
                <a:latin typeface="Meiryo UI" panose="020B0604030504040204" pitchFamily="50" charset="-128"/>
                <a:ea typeface="Meiryo UI" panose="020B0604030504040204" pitchFamily="50" charset="-128"/>
              </a:rPr>
              <a:t>）ヒアリング</a:t>
            </a:r>
            <a:r>
              <a:rPr kumimoji="1" lang="ja-JP" altLang="en-US" sz="1922" b="1" dirty="0">
                <a:latin typeface="Meiryo UI" panose="020B0604030504040204" pitchFamily="50" charset="-128"/>
                <a:ea typeface="Meiryo UI" panose="020B0604030504040204" pitchFamily="50" charset="-128"/>
              </a:rPr>
              <a:t>　主な</a:t>
            </a:r>
            <a:r>
              <a:rPr kumimoji="1" lang="ja-JP" altLang="en-US" sz="1922" b="1" dirty="0" smtClean="0">
                <a:latin typeface="Meiryo UI" panose="020B0604030504040204" pitchFamily="50" charset="-128"/>
                <a:ea typeface="Meiryo UI" panose="020B0604030504040204" pitchFamily="50" charset="-128"/>
              </a:rPr>
              <a:t>議論（要旨）</a:t>
            </a:r>
            <a:endParaRPr kumimoji="1" lang="ja-JP" altLang="en-US" sz="1922"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5146156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テキスト ボックス 61"/>
          <p:cNvSpPr txBox="1"/>
          <p:nvPr/>
        </p:nvSpPr>
        <p:spPr>
          <a:xfrm>
            <a:off x="232201" y="622715"/>
            <a:ext cx="8679597" cy="4582619"/>
          </a:xfrm>
          <a:prstGeom prst="rect">
            <a:avLst/>
          </a:prstGeom>
          <a:noFill/>
          <a:ln>
            <a:solidFill>
              <a:schemeClr val="accent1"/>
            </a:solidFill>
            <a:prstDash val="sysDot"/>
          </a:ln>
        </p:spPr>
        <p:txBody>
          <a:bodyPr wrap="square" lIns="180000" tIns="180000" rIns="180000" bIns="180000" rtlCol="0" anchor="t" anchorCtr="0">
            <a:spAutoFit/>
          </a:bodyPr>
          <a:lstStyle/>
          <a:p>
            <a:pPr marL="174625" indent="-174625">
              <a:lnSpc>
                <a:spcPts val="1400"/>
              </a:lnSpc>
              <a:spcAft>
                <a:spcPts val="600"/>
              </a:spcAft>
            </a:pPr>
            <a:r>
              <a:rPr lang="en-US" altLang="ja-JP" sz="1400" b="1" dirty="0"/>
              <a:t>【</a:t>
            </a:r>
            <a:r>
              <a:rPr lang="ja-JP" altLang="en-US" sz="1400" b="1" dirty="0"/>
              <a:t>ロート製薬</a:t>
            </a:r>
            <a:r>
              <a:rPr lang="en-US" altLang="ja-JP" sz="1400" b="1" dirty="0"/>
              <a:t>】</a:t>
            </a:r>
            <a:endParaRPr lang="ja-JP" altLang="en-US" sz="1400" b="1" dirty="0"/>
          </a:p>
          <a:p>
            <a:pPr marL="174625" indent="-174625">
              <a:lnSpc>
                <a:spcPts val="1400"/>
              </a:lnSpc>
            </a:pPr>
            <a:r>
              <a:rPr lang="ja-JP" altLang="en-US" sz="1200" dirty="0"/>
              <a:t>　○ 今の企業にイノベーションが起こらないのは、「社員や研究者が外の世界を知らない」、「極端な自前主義（企業間、技術間のコネクトがない。囲い込みたいと思う人ほど外での価値が高く、外で社会の役に立つ可能性が高い）」という２つの原因が考えられる。</a:t>
            </a:r>
          </a:p>
          <a:p>
            <a:pPr marL="174625" indent="-174625">
              <a:lnSpc>
                <a:spcPts val="1400"/>
              </a:lnSpc>
              <a:spcBef>
                <a:spcPts val="500"/>
              </a:spcBef>
            </a:pPr>
            <a:r>
              <a:rPr lang="ja-JP" altLang="en-US" sz="1200" dirty="0"/>
              <a:t>　○ 知的労働者として外国人を採用。（まじりあう文化の醸造）世界に通用する技術を生み出すには、多様性、知的技術を入れていくことが重要な経営戦略の一環。</a:t>
            </a:r>
          </a:p>
          <a:p>
            <a:pPr marL="174625" indent="-174625">
              <a:lnSpc>
                <a:spcPts val="1400"/>
              </a:lnSpc>
              <a:spcBef>
                <a:spcPts val="500"/>
              </a:spcBef>
            </a:pPr>
            <a:r>
              <a:rPr lang="ja-JP" altLang="en-US" sz="1200" dirty="0"/>
              <a:t>　○ 人材を成長させ、自律させていくことが人事戦略の</a:t>
            </a:r>
            <a:r>
              <a:rPr lang="ja-JP" altLang="en-US" sz="1200" dirty="0" smtClean="0"/>
              <a:t>テーマ。（</a:t>
            </a:r>
            <a:r>
              <a:rPr lang="ja-JP" altLang="en-US" sz="1200" dirty="0"/>
              <a:t>個人の成長なしに会社の持続的な成長はない）</a:t>
            </a:r>
          </a:p>
          <a:p>
            <a:pPr marL="174625" indent="-174625">
              <a:lnSpc>
                <a:spcPts val="1400"/>
              </a:lnSpc>
              <a:spcBef>
                <a:spcPts val="500"/>
              </a:spcBef>
            </a:pPr>
            <a:r>
              <a:rPr lang="ja-JP" altLang="en-US" sz="1200" dirty="0"/>
              <a:t>　○ 自ら手を挙げ、自ら成長を願うことの</a:t>
            </a:r>
            <a:r>
              <a:rPr lang="ja-JP" altLang="en-US" sz="1200" dirty="0" smtClean="0"/>
              <a:t>重要性。（</a:t>
            </a:r>
            <a:r>
              <a:rPr lang="ja-JP" altLang="en-US" sz="1200" dirty="0"/>
              <a:t>自主的、自発的であること。役員や幹部は、若い人の発想をつぶさないよう個性を生かす）</a:t>
            </a:r>
          </a:p>
          <a:p>
            <a:pPr marL="174625" indent="-174625">
              <a:lnSpc>
                <a:spcPts val="1400"/>
              </a:lnSpc>
            </a:pPr>
            <a:r>
              <a:rPr lang="ja-JP" altLang="en-US" sz="1200" dirty="0"/>
              <a:t>　○　経験価値が人を成長させるベース。一気に経験価値を加速させ、この経験価値が大きな想像力の幅を広げるため、副業、兼業の仕組みを制度化。</a:t>
            </a:r>
            <a:endParaRPr lang="en-US" altLang="ja-JP" sz="1200" dirty="0"/>
          </a:p>
          <a:p>
            <a:pPr marL="174625" indent="-174625">
              <a:lnSpc>
                <a:spcPts val="1400"/>
              </a:lnSpc>
            </a:pPr>
            <a:endParaRPr lang="en-US" altLang="ja-JP" sz="1200" dirty="0"/>
          </a:p>
          <a:p>
            <a:pPr marL="174625" indent="-174625">
              <a:lnSpc>
                <a:spcPts val="1400"/>
              </a:lnSpc>
            </a:pPr>
            <a:r>
              <a:rPr lang="ja-JP" altLang="en-US" sz="1200" dirty="0"/>
              <a:t>（メンバーからの意見）</a:t>
            </a:r>
            <a:endParaRPr lang="en-US" altLang="ja-JP" sz="1200" dirty="0"/>
          </a:p>
          <a:p>
            <a:pPr marL="174625" indent="-174625">
              <a:lnSpc>
                <a:spcPts val="1400"/>
              </a:lnSpc>
            </a:pPr>
            <a:r>
              <a:rPr lang="ja-JP" altLang="en-US" sz="1200" dirty="0"/>
              <a:t>　○　外国人材を外部採用する際に、アピールしていることや工夫していることは。</a:t>
            </a:r>
            <a:endParaRPr lang="en-US" altLang="ja-JP" sz="1200" dirty="0"/>
          </a:p>
          <a:p>
            <a:pPr marL="174625" indent="-174625">
              <a:lnSpc>
                <a:spcPts val="1400"/>
              </a:lnSpc>
            </a:pPr>
            <a:r>
              <a:rPr lang="ja-JP" altLang="en-US" sz="1200" dirty="0"/>
              <a:t>　　⇒　自社の海外研究所や工場がある国の学生については、将来自国に戻って活躍できる可能性もあるため、研究所のインターンや大学の近しい分野の奨学金制度のスポンサーなどになっている。また、賃貸マンションの契約などを会社</a:t>
            </a:r>
            <a:r>
              <a:rPr lang="ja-JP" altLang="en-US" sz="1200" dirty="0" smtClean="0"/>
              <a:t>が保証する</a:t>
            </a:r>
            <a:r>
              <a:rPr lang="ja-JP" altLang="en-US" sz="1200" dirty="0"/>
              <a:t>などしている。</a:t>
            </a:r>
            <a:endParaRPr lang="en-US" altLang="ja-JP" sz="1200" dirty="0"/>
          </a:p>
          <a:p>
            <a:pPr marL="174625" indent="-174625">
              <a:lnSpc>
                <a:spcPts val="1400"/>
              </a:lnSpc>
            </a:pPr>
            <a:r>
              <a:rPr lang="ja-JP" altLang="en-US" sz="1200" dirty="0"/>
              <a:t>　○ミドル層やシニア層のリカレント教育は。</a:t>
            </a:r>
            <a:endParaRPr lang="en-US" altLang="ja-JP" sz="1200" dirty="0"/>
          </a:p>
          <a:p>
            <a:pPr marL="174625" indent="-174625">
              <a:lnSpc>
                <a:spcPts val="1400"/>
              </a:lnSpc>
            </a:pPr>
            <a:r>
              <a:rPr lang="ja-JP" altLang="en-US" sz="1200" dirty="0"/>
              <a:t>　　⇒副業、兼業制度は、年齢分布の特徴がなく、全年代で取り組まれており、ミドル層の経験値の広がりにも役立っている。</a:t>
            </a:r>
            <a:endParaRPr lang="en-US" altLang="ja-JP" sz="1200" dirty="0"/>
          </a:p>
          <a:p>
            <a:pPr marL="174625" indent="-174625">
              <a:lnSpc>
                <a:spcPts val="1400"/>
              </a:lnSpc>
            </a:pPr>
            <a:r>
              <a:rPr lang="ja-JP" altLang="en-US" sz="1200" dirty="0"/>
              <a:t>　○本業もしっかり行う必要があるなか、副業などの新しいチャレンジに、全体のマンパワーのどれくらいの割合を割くのか目安は。</a:t>
            </a:r>
            <a:endParaRPr lang="en-US" altLang="ja-JP" sz="1200" dirty="0"/>
          </a:p>
          <a:p>
            <a:pPr marL="174625" indent="-174625">
              <a:lnSpc>
                <a:spcPts val="1400"/>
              </a:lnSpc>
            </a:pPr>
            <a:r>
              <a:rPr lang="ja-JP" altLang="en-US" sz="1200" dirty="0"/>
              <a:t>　　⇒社外での副業は就業時間外であり、自由にやりたいことをしている。やりたいことをするエネルギーは人の成長に繋がり疲労も蓄積しない。</a:t>
            </a:r>
            <a:endParaRPr lang="en-US" altLang="ja-JP" sz="1200" dirty="0"/>
          </a:p>
          <a:p>
            <a:pPr marL="174625" indent="-174625">
              <a:lnSpc>
                <a:spcPts val="1400"/>
              </a:lnSpc>
            </a:pPr>
            <a:r>
              <a:rPr lang="ja-JP" altLang="en-US" sz="1200" dirty="0"/>
              <a:t>　○女性の管理職比率は。</a:t>
            </a:r>
            <a:endParaRPr lang="en-US" altLang="ja-JP" sz="1200" dirty="0"/>
          </a:p>
          <a:p>
            <a:pPr marL="174625" indent="-174625">
              <a:lnSpc>
                <a:spcPts val="1400"/>
              </a:lnSpc>
            </a:pPr>
            <a:r>
              <a:rPr lang="ja-JP" altLang="en-US" sz="1200" dirty="0"/>
              <a:t>　　⇒管理職比率は、</a:t>
            </a:r>
            <a:r>
              <a:rPr lang="en-US" altLang="ja-JP" sz="1200" dirty="0"/>
              <a:t>30</a:t>
            </a:r>
            <a:r>
              <a:rPr lang="ja-JP" altLang="en-US" sz="1200" dirty="0"/>
              <a:t>％を超えている。</a:t>
            </a:r>
            <a:endParaRPr lang="en-US" altLang="ja-JP" sz="1200" dirty="0"/>
          </a:p>
          <a:p>
            <a:pPr marL="174625" indent="-174625">
              <a:lnSpc>
                <a:spcPts val="1400"/>
              </a:lnSpc>
            </a:pPr>
            <a:endParaRPr lang="en-US" altLang="ja-JP" sz="1200" dirty="0"/>
          </a:p>
        </p:txBody>
      </p:sp>
      <p:sp>
        <p:nvSpPr>
          <p:cNvPr id="5" name="スライド番号プレースホルダー 1"/>
          <p:cNvSpPr>
            <a:spLocks noGrp="1"/>
          </p:cNvSpPr>
          <p:nvPr>
            <p:ph type="sldNum" sz="quarter" idx="12"/>
          </p:nvPr>
        </p:nvSpPr>
        <p:spPr>
          <a:xfrm>
            <a:off x="6978661" y="6466229"/>
            <a:ext cx="2057400" cy="365125"/>
          </a:xfrm>
        </p:spPr>
        <p:txBody>
          <a:bodyPr/>
          <a:lstStyle/>
          <a:p>
            <a:fld id="{50F88186-B17D-4CE3-A887-D91699CF601C}" type="slidenum">
              <a:rPr kumimoji="1" lang="ja-JP" altLang="en-US" smtClean="0"/>
              <a:t>2</a:t>
            </a:fld>
            <a:endParaRPr kumimoji="1" lang="ja-JP" altLang="en-US" dirty="0"/>
          </a:p>
        </p:txBody>
      </p:sp>
      <p:sp>
        <p:nvSpPr>
          <p:cNvPr id="6" name="テキスト ボックス 5"/>
          <p:cNvSpPr txBox="1"/>
          <p:nvPr/>
        </p:nvSpPr>
        <p:spPr>
          <a:xfrm>
            <a:off x="282315" y="150340"/>
            <a:ext cx="8420490" cy="388120"/>
          </a:xfrm>
          <a:prstGeom prst="rect">
            <a:avLst/>
          </a:prstGeom>
          <a:noFill/>
        </p:spPr>
        <p:txBody>
          <a:bodyPr wrap="square" rtlCol="0">
            <a:spAutoFit/>
          </a:bodyPr>
          <a:lstStyle/>
          <a:p>
            <a:r>
              <a:rPr kumimoji="1" lang="ja-JP" altLang="en-US" sz="1922" b="1" dirty="0">
                <a:latin typeface="Meiryo UI" panose="020B0604030504040204" pitchFamily="50" charset="-128"/>
                <a:ea typeface="Meiryo UI" panose="020B0604030504040204" pitchFamily="50" charset="-128"/>
              </a:rPr>
              <a:t>■　</a:t>
            </a:r>
            <a:r>
              <a:rPr kumimoji="1" lang="ja-JP" altLang="en-US" sz="1922" b="1" dirty="0" smtClean="0">
                <a:latin typeface="Meiryo UI" panose="020B0604030504040204" pitchFamily="50" charset="-128"/>
                <a:ea typeface="Meiryo UI" panose="020B0604030504040204" pitchFamily="50" charset="-128"/>
              </a:rPr>
              <a:t>第６回</a:t>
            </a:r>
            <a:r>
              <a:rPr kumimoji="1" lang="ja-JP" altLang="en-US" sz="1922" b="1" dirty="0">
                <a:latin typeface="Meiryo UI" panose="020B0604030504040204" pitchFamily="50" charset="-128"/>
                <a:ea typeface="Meiryo UI" panose="020B0604030504040204" pitchFamily="50" charset="-128"/>
              </a:rPr>
              <a:t>意見交換会（分科会　</a:t>
            </a:r>
            <a:r>
              <a:rPr kumimoji="1" lang="en-US" altLang="ja-JP" sz="1922" b="1" dirty="0" smtClean="0">
                <a:latin typeface="Meiryo UI" panose="020B0604030504040204" pitchFamily="50" charset="-128"/>
                <a:ea typeface="Meiryo UI" panose="020B0604030504040204" pitchFamily="50" charset="-128"/>
              </a:rPr>
              <a:t>5.19</a:t>
            </a:r>
            <a:r>
              <a:rPr kumimoji="1" lang="ja-JP" altLang="en-US" sz="1922" b="1" dirty="0" smtClean="0">
                <a:latin typeface="Meiryo UI" panose="020B0604030504040204" pitchFamily="50" charset="-128"/>
                <a:ea typeface="Meiryo UI" panose="020B0604030504040204" pitchFamily="50" charset="-128"/>
              </a:rPr>
              <a:t>）ヒアリング</a:t>
            </a:r>
            <a:r>
              <a:rPr kumimoji="1" lang="ja-JP" altLang="en-US" sz="1922" b="1" dirty="0">
                <a:latin typeface="Meiryo UI" panose="020B0604030504040204" pitchFamily="50" charset="-128"/>
                <a:ea typeface="Meiryo UI" panose="020B0604030504040204" pitchFamily="50" charset="-128"/>
              </a:rPr>
              <a:t>　主な</a:t>
            </a:r>
            <a:r>
              <a:rPr kumimoji="1" lang="ja-JP" altLang="en-US" sz="1922" b="1" dirty="0" smtClean="0">
                <a:latin typeface="Meiryo UI" panose="020B0604030504040204" pitchFamily="50" charset="-128"/>
                <a:ea typeface="Meiryo UI" panose="020B0604030504040204" pitchFamily="50" charset="-128"/>
              </a:rPr>
              <a:t>議論（詳細）</a:t>
            </a:r>
            <a:endParaRPr kumimoji="1" lang="ja-JP" altLang="en-US" sz="1922"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5070000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テキスト ボックス 61"/>
          <p:cNvSpPr txBox="1"/>
          <p:nvPr/>
        </p:nvSpPr>
        <p:spPr>
          <a:xfrm>
            <a:off x="232201" y="622715"/>
            <a:ext cx="8679597" cy="4249195"/>
          </a:xfrm>
          <a:prstGeom prst="rect">
            <a:avLst/>
          </a:prstGeom>
          <a:noFill/>
          <a:ln>
            <a:solidFill>
              <a:schemeClr val="accent1"/>
            </a:solidFill>
            <a:prstDash val="sysDot"/>
          </a:ln>
        </p:spPr>
        <p:txBody>
          <a:bodyPr wrap="square" lIns="180000" tIns="180000" rIns="180000" bIns="180000" rtlCol="0" anchor="t" anchorCtr="0">
            <a:spAutoFit/>
          </a:bodyPr>
          <a:lstStyle/>
          <a:p>
            <a:pPr marL="174625" indent="-174625">
              <a:lnSpc>
                <a:spcPts val="1400"/>
              </a:lnSpc>
              <a:spcAft>
                <a:spcPts val="600"/>
              </a:spcAft>
            </a:pPr>
            <a:r>
              <a:rPr lang="en-US" altLang="ja-JP" sz="1400" b="1" dirty="0" smtClean="0"/>
              <a:t>【</a:t>
            </a:r>
            <a:r>
              <a:rPr lang="ja-JP" altLang="en-US" sz="1400" b="1" dirty="0" smtClean="0"/>
              <a:t>大阪</a:t>
            </a:r>
            <a:r>
              <a:rPr lang="ja-JP" altLang="en-US" sz="1400" b="1" dirty="0"/>
              <a:t>公立</a:t>
            </a:r>
            <a:r>
              <a:rPr lang="ja-JP" altLang="en-US" sz="1400" b="1" dirty="0" smtClean="0"/>
              <a:t>大学</a:t>
            </a:r>
            <a:r>
              <a:rPr lang="en-US" altLang="ja-JP" sz="1400" b="1" dirty="0" smtClean="0"/>
              <a:t>】</a:t>
            </a:r>
            <a:endParaRPr lang="ja-JP" altLang="en-US" sz="1400" b="1" dirty="0"/>
          </a:p>
          <a:p>
            <a:pPr marL="174625" indent="-174625">
              <a:lnSpc>
                <a:spcPts val="1400"/>
              </a:lnSpc>
            </a:pPr>
            <a:r>
              <a:rPr lang="ja-JP" altLang="en-US" sz="1200" dirty="0"/>
              <a:t>　</a:t>
            </a:r>
            <a:r>
              <a:rPr lang="ja-JP" altLang="en-US" sz="1200" dirty="0" smtClean="0"/>
              <a:t>○世界中の経済の動きが、ヒト・カネ・モノがビジネスの資産という時代から、デザイン志向で科学技術を活用して新たな価値創造をする時代（</a:t>
            </a:r>
            <a:r>
              <a:rPr lang="en-US" altLang="ja-JP" sz="1200" dirty="0" smtClean="0"/>
              <a:t>AI</a:t>
            </a:r>
            <a:r>
              <a:rPr lang="ja-JP" altLang="en-US" sz="1200" dirty="0" smtClean="0"/>
              <a:t>などを活用した</a:t>
            </a:r>
            <a:r>
              <a:rPr lang="en-US" altLang="ja-JP" sz="1200" dirty="0" smtClean="0"/>
              <a:t>DX</a:t>
            </a:r>
            <a:r>
              <a:rPr lang="ja-JP" altLang="en-US" sz="1200" dirty="0" err="1" smtClean="0"/>
              <a:t>、</a:t>
            </a:r>
            <a:r>
              <a:rPr lang="ja-JP" altLang="en-US" sz="1200" dirty="0" smtClean="0"/>
              <a:t>ユーザー数やユーザー体験、データの獲得）へと変わっており、これに</a:t>
            </a:r>
            <a:r>
              <a:rPr lang="ja-JP" altLang="en-US" sz="1200" dirty="0"/>
              <a:t>適う</a:t>
            </a:r>
            <a:r>
              <a:rPr lang="ja-JP" altLang="en-US" sz="1200" dirty="0" smtClean="0"/>
              <a:t>人材を輩出する必要がある。</a:t>
            </a:r>
            <a:endParaRPr lang="en-US" altLang="ja-JP" sz="1200" dirty="0" smtClean="0"/>
          </a:p>
          <a:p>
            <a:pPr marL="174625" indent="-174625">
              <a:lnSpc>
                <a:spcPts val="1400"/>
              </a:lnSpc>
            </a:pPr>
            <a:r>
              <a:rPr lang="ja-JP" altLang="en-US" sz="1200" dirty="0"/>
              <a:t>　</a:t>
            </a:r>
            <a:r>
              <a:rPr lang="ja-JP" altLang="en-US" sz="1200" dirty="0" smtClean="0"/>
              <a:t>○ 従来</a:t>
            </a:r>
            <a:r>
              <a:rPr lang="ja-JP" altLang="en-US" sz="1200" dirty="0"/>
              <a:t>のものづくりだけでなく、「ものづくりも含めたことづくり」という考え方を用い、新たな知恵や価値の創造に寄与できる人材の輩出を役割と認識</a:t>
            </a:r>
            <a:r>
              <a:rPr lang="ja-JP" altLang="en-US" sz="1200" dirty="0" smtClean="0"/>
              <a:t>。</a:t>
            </a:r>
            <a:endParaRPr lang="en-US" altLang="ja-JP" sz="1200" dirty="0" smtClean="0"/>
          </a:p>
          <a:p>
            <a:pPr marL="174625" indent="-174625">
              <a:lnSpc>
                <a:spcPts val="1400"/>
              </a:lnSpc>
              <a:spcBef>
                <a:spcPts val="500"/>
              </a:spcBef>
            </a:pPr>
            <a:r>
              <a:rPr lang="ja-JP" altLang="en-US" sz="1200" dirty="0"/>
              <a:t>　○</a:t>
            </a:r>
            <a:r>
              <a:rPr lang="ja-JP" altLang="en-US" sz="1200" dirty="0" smtClean="0"/>
              <a:t> 全て</a:t>
            </a:r>
            <a:r>
              <a:rPr lang="ja-JP" altLang="en-US" sz="1200" dirty="0"/>
              <a:t>の学問を総合して得られる知的基盤を活用し、社会変革を起こすような人材を育てる、知、人への投資が重要。とりわけ、高度な研究力、博士の学位を持つイノベーション創出人材に世界で活躍してほしいという思い</a:t>
            </a:r>
            <a:r>
              <a:rPr lang="ja-JP" altLang="en-US" sz="1200" dirty="0" smtClean="0"/>
              <a:t>。</a:t>
            </a:r>
            <a:endParaRPr lang="en-US" altLang="ja-JP" sz="1200" dirty="0" smtClean="0"/>
          </a:p>
          <a:p>
            <a:pPr marL="174625" indent="-174625">
              <a:lnSpc>
                <a:spcPts val="1400"/>
              </a:lnSpc>
              <a:spcBef>
                <a:spcPts val="500"/>
              </a:spcBef>
            </a:pPr>
            <a:r>
              <a:rPr lang="ja-JP" altLang="en-US" sz="1200" dirty="0" smtClean="0"/>
              <a:t>　○イノベーション人材に求められる素養として、卓越した専門知識と研究を遂行する能力、さらに、社会をつくっていく人材として、チャレンジ精神やチームワーク力、コミュニケーション力、リーダーシップ力、主体的な行動力、グローバルというものを備えることが重要。</a:t>
            </a:r>
            <a:endParaRPr lang="en-US" altLang="ja-JP" sz="1200" dirty="0" smtClean="0"/>
          </a:p>
          <a:p>
            <a:pPr marL="174625" indent="-174625">
              <a:lnSpc>
                <a:spcPts val="1400"/>
              </a:lnSpc>
              <a:spcBef>
                <a:spcPts val="500"/>
              </a:spcBef>
            </a:pPr>
            <a:r>
              <a:rPr lang="ja-JP" altLang="en-US" sz="1200" dirty="0"/>
              <a:t>　</a:t>
            </a:r>
            <a:r>
              <a:rPr lang="ja-JP" altLang="en-US" sz="1200" dirty="0" smtClean="0"/>
              <a:t>○ また</a:t>
            </a:r>
            <a:r>
              <a:rPr lang="ja-JP" altLang="en-US" sz="1200" dirty="0"/>
              <a:t>、リカレント教育など、多様なステークホルダーに活用いただき</a:t>
            </a:r>
            <a:r>
              <a:rPr lang="ja-JP" altLang="en-US" sz="1200" dirty="0" smtClean="0"/>
              <a:t>、集って</a:t>
            </a:r>
            <a:r>
              <a:rPr lang="ja-JP" altLang="en-US" sz="1200" dirty="0"/>
              <a:t>いただく、経済の発展に寄与する大学、社会との</a:t>
            </a:r>
            <a:r>
              <a:rPr lang="ja-JP" altLang="en-US" sz="1200" dirty="0" smtClean="0"/>
              <a:t>関わりを</a:t>
            </a:r>
            <a:r>
              <a:rPr lang="ja-JP" altLang="en-US" sz="1200" dirty="0"/>
              <a:t>意識した大学のあり方を常に検討</a:t>
            </a:r>
            <a:r>
              <a:rPr lang="ja-JP" altLang="en-US" sz="1200" dirty="0" smtClean="0"/>
              <a:t>。</a:t>
            </a:r>
            <a:endParaRPr lang="en-US" altLang="ja-JP" sz="1200" dirty="0" smtClean="0"/>
          </a:p>
          <a:p>
            <a:pPr marL="174625" indent="-174625">
              <a:lnSpc>
                <a:spcPts val="1400"/>
              </a:lnSpc>
              <a:spcBef>
                <a:spcPts val="500"/>
              </a:spcBef>
            </a:pPr>
            <a:endParaRPr lang="en-US" altLang="ja-JP" sz="1200" dirty="0" smtClean="0"/>
          </a:p>
          <a:p>
            <a:pPr marL="174625" indent="-174625">
              <a:lnSpc>
                <a:spcPts val="1400"/>
              </a:lnSpc>
              <a:spcBef>
                <a:spcPts val="500"/>
              </a:spcBef>
            </a:pPr>
            <a:r>
              <a:rPr lang="ja-JP" altLang="en-US" sz="1200" dirty="0" smtClean="0"/>
              <a:t>（メンバーからの意見）</a:t>
            </a:r>
            <a:endParaRPr lang="en-US" altLang="ja-JP" sz="1200" dirty="0"/>
          </a:p>
          <a:p>
            <a:pPr marL="174625" indent="-174625">
              <a:lnSpc>
                <a:spcPts val="1400"/>
              </a:lnSpc>
              <a:spcBef>
                <a:spcPts val="500"/>
              </a:spcBef>
            </a:pPr>
            <a:r>
              <a:rPr lang="ja-JP" altLang="en-US" sz="1200" dirty="0" smtClean="0"/>
              <a:t>　○ 産業界との相互コミュニケーションはどうしているか。</a:t>
            </a:r>
            <a:endParaRPr lang="en-US" altLang="ja-JP" sz="1200" dirty="0" smtClean="0"/>
          </a:p>
          <a:p>
            <a:pPr marL="174625" indent="-174625">
              <a:lnSpc>
                <a:spcPts val="1400"/>
              </a:lnSpc>
              <a:spcBef>
                <a:spcPts val="500"/>
              </a:spcBef>
            </a:pPr>
            <a:r>
              <a:rPr lang="ja-JP" altLang="en-US" sz="1200" dirty="0"/>
              <a:t>　</a:t>
            </a:r>
            <a:r>
              <a:rPr lang="ja-JP" altLang="en-US" sz="1200" dirty="0" smtClean="0"/>
              <a:t>　　⇒企業から来たメンターと常時意見交換を行い、年一度のアドバイザリー会議にて企業の幹部等に大学の取組みを評価してもらい、</a:t>
            </a:r>
            <a:r>
              <a:rPr lang="en-US" altLang="ja-JP" sz="1200" dirty="0" smtClean="0"/>
              <a:t>PDCA</a:t>
            </a:r>
            <a:r>
              <a:rPr lang="ja-JP" altLang="en-US" sz="1200" dirty="0" smtClean="0"/>
              <a:t>を行いカリキュラムに反映している。</a:t>
            </a:r>
            <a:endParaRPr lang="en-US" altLang="ja-JP" sz="1200" dirty="0" smtClean="0"/>
          </a:p>
          <a:p>
            <a:pPr marL="174625" indent="-174625">
              <a:lnSpc>
                <a:spcPts val="1400"/>
              </a:lnSpc>
              <a:spcBef>
                <a:spcPts val="500"/>
              </a:spcBef>
            </a:pPr>
            <a:r>
              <a:rPr lang="ja-JP" altLang="en-US" sz="1200" dirty="0" smtClean="0"/>
              <a:t>　○　縦型社会である大学の研究室において、若手の研究者、技術者たちが夢を持つ工夫は。</a:t>
            </a:r>
            <a:endParaRPr lang="en-US" altLang="ja-JP" sz="1200" dirty="0" smtClean="0"/>
          </a:p>
          <a:p>
            <a:pPr marL="174625" indent="-174625">
              <a:lnSpc>
                <a:spcPts val="1400"/>
              </a:lnSpc>
              <a:spcBef>
                <a:spcPts val="500"/>
              </a:spcBef>
            </a:pPr>
            <a:r>
              <a:rPr lang="ja-JP" altLang="en-US" sz="1200" dirty="0" smtClean="0"/>
              <a:t>　　　⇒全学で行われる様々なアプローチと研究室が培った経験をうまく融合させて新しい価値観をつくっていく取組みを実施。</a:t>
            </a:r>
            <a:endParaRPr lang="en-US" altLang="ja-JP" sz="1200" dirty="0" smtClean="0"/>
          </a:p>
        </p:txBody>
      </p:sp>
      <p:sp>
        <p:nvSpPr>
          <p:cNvPr id="5" name="スライド番号プレースホルダー 1"/>
          <p:cNvSpPr>
            <a:spLocks noGrp="1"/>
          </p:cNvSpPr>
          <p:nvPr>
            <p:ph type="sldNum" sz="quarter" idx="12"/>
          </p:nvPr>
        </p:nvSpPr>
        <p:spPr>
          <a:xfrm>
            <a:off x="6978661" y="6466229"/>
            <a:ext cx="2057400" cy="365125"/>
          </a:xfrm>
        </p:spPr>
        <p:txBody>
          <a:bodyPr/>
          <a:lstStyle/>
          <a:p>
            <a:fld id="{50F88186-B17D-4CE3-A887-D91699CF601C}" type="slidenum">
              <a:rPr kumimoji="1" lang="ja-JP" altLang="en-US" smtClean="0"/>
              <a:t>3</a:t>
            </a:fld>
            <a:endParaRPr kumimoji="1" lang="ja-JP" altLang="en-US" dirty="0"/>
          </a:p>
        </p:txBody>
      </p:sp>
    </p:spTree>
    <p:extLst>
      <p:ext uri="{BB962C8B-B14F-4D97-AF65-F5344CB8AC3E}">
        <p14:creationId xmlns:p14="http://schemas.microsoft.com/office/powerpoint/2010/main" val="42357799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テキスト ボックス 61"/>
          <p:cNvSpPr txBox="1"/>
          <p:nvPr/>
        </p:nvSpPr>
        <p:spPr>
          <a:xfrm>
            <a:off x="232201" y="622715"/>
            <a:ext cx="8679597" cy="5159700"/>
          </a:xfrm>
          <a:prstGeom prst="rect">
            <a:avLst/>
          </a:prstGeom>
          <a:noFill/>
          <a:ln>
            <a:solidFill>
              <a:schemeClr val="accent1"/>
            </a:solidFill>
            <a:prstDash val="sysDot"/>
          </a:ln>
        </p:spPr>
        <p:txBody>
          <a:bodyPr wrap="square" lIns="180000" tIns="180000" rIns="180000" bIns="180000" rtlCol="0" anchor="t" anchorCtr="0">
            <a:spAutoFit/>
          </a:bodyPr>
          <a:lstStyle/>
          <a:p>
            <a:pPr marL="174625" indent="-174625">
              <a:lnSpc>
                <a:spcPts val="1400"/>
              </a:lnSpc>
              <a:spcAft>
                <a:spcPts val="600"/>
              </a:spcAft>
            </a:pPr>
            <a:r>
              <a:rPr lang="en-US" altLang="ja-JP" sz="1400" b="1" dirty="0" smtClean="0"/>
              <a:t>【</a:t>
            </a:r>
            <a:r>
              <a:rPr lang="ja-JP" altLang="en-US" sz="1400" b="1" dirty="0" smtClean="0"/>
              <a:t>大阪</a:t>
            </a:r>
            <a:r>
              <a:rPr lang="ja-JP" altLang="en-US" sz="1400" b="1" dirty="0"/>
              <a:t>労働</a:t>
            </a:r>
            <a:r>
              <a:rPr lang="ja-JP" altLang="en-US" sz="1400" b="1" dirty="0" smtClean="0"/>
              <a:t>協会</a:t>
            </a:r>
            <a:r>
              <a:rPr lang="en-US" altLang="ja-JP" sz="1400" b="1" dirty="0" smtClean="0"/>
              <a:t>】</a:t>
            </a:r>
            <a:endParaRPr lang="ja-JP" altLang="en-US" sz="1400" b="1" dirty="0"/>
          </a:p>
          <a:p>
            <a:pPr marL="174625" indent="-174625">
              <a:lnSpc>
                <a:spcPts val="1400"/>
              </a:lnSpc>
            </a:pPr>
            <a:r>
              <a:rPr lang="ja-JP" altLang="en-US" sz="1200" dirty="0"/>
              <a:t>　○</a:t>
            </a:r>
            <a:r>
              <a:rPr lang="ja-JP" altLang="en-US" sz="1200" dirty="0" smtClean="0"/>
              <a:t> 中小</a:t>
            </a:r>
            <a:r>
              <a:rPr lang="ja-JP" altLang="en-US" sz="1200" dirty="0"/>
              <a:t>企業に外国人留学生の優秀さを理解いただくのは難しく、日本で働きたい外国人留学生と意識のズレが生じている。（企業は、まだまだ外国人留学生を労働力として見ており、日本人の女性やシニアの雇用と比べ、売り手市場か買い手市場かで興味を抱く割合が大きく変わる状況）</a:t>
            </a:r>
          </a:p>
          <a:p>
            <a:pPr marL="174625" indent="-174625">
              <a:lnSpc>
                <a:spcPts val="1400"/>
              </a:lnSpc>
              <a:spcBef>
                <a:spcPts val="500"/>
              </a:spcBef>
            </a:pPr>
            <a:r>
              <a:rPr lang="ja-JP" altLang="en-US" sz="1200" dirty="0"/>
              <a:t>　○</a:t>
            </a:r>
            <a:r>
              <a:rPr lang="ja-JP" altLang="en-US" sz="1200" dirty="0" smtClean="0"/>
              <a:t> 母国</a:t>
            </a:r>
            <a:r>
              <a:rPr lang="ja-JP" altLang="en-US" sz="1200" dirty="0"/>
              <a:t>の</a:t>
            </a:r>
            <a:r>
              <a:rPr lang="ja-JP" altLang="en-US" sz="1200" dirty="0" smtClean="0"/>
              <a:t>４年制大学で</a:t>
            </a:r>
            <a:r>
              <a:rPr lang="en-US" altLang="ja-JP" sz="1200" dirty="0" smtClean="0"/>
              <a:t>IT</a:t>
            </a:r>
            <a:r>
              <a:rPr lang="ja-JP" altLang="en-US" sz="1200" dirty="0" smtClean="0"/>
              <a:t>を</a:t>
            </a:r>
            <a:r>
              <a:rPr lang="ja-JP" altLang="en-US" sz="1200" dirty="0"/>
              <a:t>学んだ方々の</a:t>
            </a:r>
            <a:r>
              <a:rPr lang="ja-JP" altLang="en-US" sz="1200" dirty="0" smtClean="0"/>
              <a:t>多くは留学先</a:t>
            </a:r>
            <a:r>
              <a:rPr lang="ja-JP" altLang="en-US" sz="1200" dirty="0"/>
              <a:t>に</a:t>
            </a:r>
            <a:r>
              <a:rPr lang="ja-JP" altLang="en-US" sz="1200" dirty="0" smtClean="0"/>
              <a:t>韓国</a:t>
            </a:r>
            <a:r>
              <a:rPr lang="ja-JP" altLang="en-US" sz="1200" dirty="0"/>
              <a:t>やシンガポールを選択。日本を選択する方のほとんどは学歴の低い方という現状で、母国の学歴がこの</a:t>
            </a:r>
            <a:r>
              <a:rPr lang="en-US" altLang="ja-JP" sz="1200" dirty="0"/>
              <a:t>10</a:t>
            </a:r>
            <a:r>
              <a:rPr lang="ja-JP" altLang="en-US" sz="1200" dirty="0"/>
              <a:t>年で大きな変化。また、母国の給与水準が上がってきており、優秀な方は母国で就労。まだまだ所得の低い方が日本で学び、少しでも良い企業に就職できればという状況</a:t>
            </a:r>
            <a:r>
              <a:rPr lang="ja-JP" altLang="en-US" sz="1200" dirty="0" smtClean="0"/>
              <a:t>。</a:t>
            </a:r>
            <a:endParaRPr lang="en-US" altLang="ja-JP" sz="1200" dirty="0" smtClean="0"/>
          </a:p>
          <a:p>
            <a:pPr marL="174625" indent="-174625">
              <a:lnSpc>
                <a:spcPts val="1400"/>
              </a:lnSpc>
              <a:spcBef>
                <a:spcPts val="500"/>
              </a:spcBef>
            </a:pPr>
            <a:r>
              <a:rPr lang="ja-JP" altLang="en-US" sz="1200" dirty="0"/>
              <a:t>　</a:t>
            </a:r>
            <a:r>
              <a:rPr lang="ja-JP" altLang="en-US" sz="1200" dirty="0" smtClean="0"/>
              <a:t>○　コロナ禍に</a:t>
            </a:r>
            <a:r>
              <a:rPr lang="ja-JP" altLang="en-US" sz="1200" dirty="0"/>
              <a:t>おいて</a:t>
            </a:r>
            <a:r>
              <a:rPr lang="ja-JP" altLang="en-US" sz="1200" dirty="0" smtClean="0"/>
              <a:t>、インターンシップ等がなくなり、日本式の就職活動に不慣れな外国人留学生が情報等を取得できず、影響を受けている。就職率が下がり、母国に帰る人も多いという悪循環が起きている。</a:t>
            </a:r>
            <a:endParaRPr lang="en-US" altLang="ja-JP" sz="1200" dirty="0" smtClean="0"/>
          </a:p>
          <a:p>
            <a:pPr marL="174625" indent="-174625">
              <a:lnSpc>
                <a:spcPts val="1400"/>
              </a:lnSpc>
              <a:spcBef>
                <a:spcPts val="500"/>
              </a:spcBef>
            </a:pPr>
            <a:endParaRPr lang="en-US" altLang="ja-JP" sz="1200" dirty="0"/>
          </a:p>
          <a:p>
            <a:pPr marL="174625" indent="-174625">
              <a:lnSpc>
                <a:spcPts val="1400"/>
              </a:lnSpc>
              <a:spcBef>
                <a:spcPts val="500"/>
              </a:spcBef>
            </a:pPr>
            <a:r>
              <a:rPr lang="ja-JP" altLang="en-US" sz="1200" dirty="0" smtClean="0"/>
              <a:t>（メンバーからの意見）</a:t>
            </a:r>
            <a:endParaRPr lang="en-US" altLang="ja-JP" sz="1200" dirty="0" smtClean="0"/>
          </a:p>
          <a:p>
            <a:pPr marL="174625" indent="-174625">
              <a:lnSpc>
                <a:spcPts val="1400"/>
              </a:lnSpc>
              <a:spcBef>
                <a:spcPts val="500"/>
              </a:spcBef>
            </a:pPr>
            <a:r>
              <a:rPr lang="ja-JP" altLang="en-US" sz="1200" dirty="0"/>
              <a:t>　</a:t>
            </a:r>
            <a:r>
              <a:rPr lang="ja-JP" altLang="en-US" sz="1200" dirty="0" smtClean="0"/>
              <a:t>○　留学先として、シンガポールは英語圏となるが、日本よりも韓国が選ばれる理由は。</a:t>
            </a:r>
            <a:endParaRPr lang="en-US" altLang="ja-JP" sz="1200" dirty="0" smtClean="0"/>
          </a:p>
          <a:p>
            <a:pPr marL="174625" indent="-174625">
              <a:lnSpc>
                <a:spcPts val="1400"/>
              </a:lnSpc>
              <a:spcBef>
                <a:spcPts val="500"/>
              </a:spcBef>
            </a:pPr>
            <a:r>
              <a:rPr lang="ja-JP" altLang="en-US" sz="1200" dirty="0"/>
              <a:t>　</a:t>
            </a:r>
            <a:r>
              <a:rPr lang="ja-JP" altLang="en-US" sz="1200" dirty="0" smtClean="0"/>
              <a:t>　⇒　全ての留学先ということでなく、特に</a:t>
            </a:r>
            <a:r>
              <a:rPr lang="en-US" altLang="ja-JP" sz="1200" dirty="0" smtClean="0"/>
              <a:t>DX</a:t>
            </a:r>
            <a:r>
              <a:rPr lang="ja-JP" altLang="en-US" sz="1200" dirty="0" smtClean="0"/>
              <a:t>や</a:t>
            </a:r>
            <a:r>
              <a:rPr lang="en-US" altLang="ja-JP" sz="1200" dirty="0" smtClean="0"/>
              <a:t>IT</a:t>
            </a:r>
            <a:r>
              <a:rPr lang="ja-JP" altLang="en-US" sz="1200" dirty="0" smtClean="0"/>
              <a:t>分野で韓国が選ばれている。日本と韓国では、</a:t>
            </a:r>
            <a:r>
              <a:rPr lang="en-US" altLang="ja-JP" sz="1200" dirty="0" smtClean="0"/>
              <a:t>DX</a:t>
            </a:r>
            <a:r>
              <a:rPr lang="ja-JP" altLang="en-US" sz="1200" dirty="0" smtClean="0"/>
              <a:t>や</a:t>
            </a:r>
            <a:r>
              <a:rPr lang="en-US" altLang="ja-JP" sz="1200" dirty="0" smtClean="0"/>
              <a:t>IT</a:t>
            </a:r>
            <a:r>
              <a:rPr lang="ja-JP" altLang="en-US" sz="1200" dirty="0" smtClean="0"/>
              <a:t>で学習できるレベルが違うと受け取られているようだ。</a:t>
            </a:r>
            <a:endParaRPr lang="en-US" altLang="ja-JP" sz="1200" dirty="0" smtClean="0"/>
          </a:p>
          <a:p>
            <a:pPr marL="174625" indent="-174625">
              <a:lnSpc>
                <a:spcPts val="1400"/>
              </a:lnSpc>
              <a:spcBef>
                <a:spcPts val="500"/>
              </a:spcBef>
            </a:pPr>
            <a:r>
              <a:rPr lang="ja-JP" altLang="en-US" sz="1200" dirty="0"/>
              <a:t>　</a:t>
            </a:r>
            <a:r>
              <a:rPr lang="ja-JP" altLang="en-US" sz="1200" dirty="0" smtClean="0"/>
              <a:t>○　外国人留学生を社員として雇用するときに手続きなどがネックになっているということはあるか。</a:t>
            </a:r>
            <a:endParaRPr lang="en-US" altLang="ja-JP" sz="1200" dirty="0" smtClean="0"/>
          </a:p>
          <a:p>
            <a:pPr marL="174625" indent="-174625">
              <a:lnSpc>
                <a:spcPts val="1400"/>
              </a:lnSpc>
              <a:spcBef>
                <a:spcPts val="500"/>
              </a:spcBef>
            </a:pPr>
            <a:r>
              <a:rPr lang="ja-JP" altLang="en-US" sz="1200" dirty="0"/>
              <a:t>　</a:t>
            </a:r>
            <a:r>
              <a:rPr lang="ja-JP" altLang="en-US" sz="1200" dirty="0" smtClean="0"/>
              <a:t>　⇒　一般的には、難しいものではないが、手続きが大変であるとか費用がすごくかかると過度に思われている企業が多い。</a:t>
            </a:r>
            <a:endParaRPr lang="en-US" altLang="ja-JP" sz="1200" dirty="0" smtClean="0"/>
          </a:p>
          <a:p>
            <a:pPr marL="174625" indent="-174625">
              <a:lnSpc>
                <a:spcPts val="1400"/>
              </a:lnSpc>
              <a:spcBef>
                <a:spcPts val="500"/>
              </a:spcBef>
            </a:pPr>
            <a:r>
              <a:rPr lang="ja-JP" altLang="en-US" sz="1200" dirty="0"/>
              <a:t>　</a:t>
            </a:r>
            <a:r>
              <a:rPr lang="ja-JP" altLang="en-US" sz="1200" dirty="0" smtClean="0"/>
              <a:t>○卒業までに就職できなかった場合の留学生のビザについて、推薦状を出さない大学もあると聞くが。</a:t>
            </a:r>
            <a:endParaRPr lang="en-US" altLang="ja-JP" sz="1200" dirty="0" smtClean="0"/>
          </a:p>
          <a:p>
            <a:pPr marL="174625" indent="-174625">
              <a:lnSpc>
                <a:spcPts val="1400"/>
              </a:lnSpc>
              <a:spcBef>
                <a:spcPts val="500"/>
              </a:spcBef>
            </a:pPr>
            <a:r>
              <a:rPr lang="ja-JP" altLang="en-US" sz="1200" dirty="0"/>
              <a:t>　</a:t>
            </a:r>
            <a:r>
              <a:rPr lang="ja-JP" altLang="en-US" sz="1200" dirty="0" smtClean="0"/>
              <a:t>　⇒　最長１年間日本に残って就職活動をするとなると、卒業後１年間、大学が管理、責任を負うため推薦状を出さない大学はある。大学ではなく、自治体や支援機関が受け持つということができれば、しっかり就職活動ができる。</a:t>
            </a:r>
            <a:endParaRPr lang="en-US" altLang="ja-JP" sz="1200" dirty="0" smtClean="0"/>
          </a:p>
          <a:p>
            <a:pPr marL="174625" indent="-174625">
              <a:lnSpc>
                <a:spcPts val="1400"/>
              </a:lnSpc>
              <a:spcBef>
                <a:spcPts val="500"/>
              </a:spcBef>
            </a:pPr>
            <a:r>
              <a:rPr lang="ja-JP" altLang="en-US" sz="1200" dirty="0"/>
              <a:t>　</a:t>
            </a:r>
            <a:r>
              <a:rPr lang="ja-JP" altLang="en-US" sz="1200" dirty="0" smtClean="0"/>
              <a:t>○近年の日本の学生は、人事異動を嫌がる傾向が顕著だが、企業の採用にあたっての考え方の傾向は。</a:t>
            </a:r>
            <a:endParaRPr lang="ja-JP" altLang="en-US" sz="1200" dirty="0"/>
          </a:p>
          <a:p>
            <a:pPr marL="174625" indent="-174625">
              <a:lnSpc>
                <a:spcPts val="1400"/>
              </a:lnSpc>
              <a:spcBef>
                <a:spcPts val="500"/>
              </a:spcBef>
            </a:pPr>
            <a:r>
              <a:rPr lang="ja-JP" altLang="en-US" sz="1200" dirty="0" smtClean="0"/>
              <a:t>　　⇒ 大学生</a:t>
            </a:r>
            <a:r>
              <a:rPr lang="ja-JP" altLang="en-US" sz="1200" dirty="0"/>
              <a:t>の地元志向が高まっており、就職を見越した大学選択にも</a:t>
            </a:r>
            <a:r>
              <a:rPr lang="ja-JP" altLang="en-US" sz="1200" dirty="0" smtClean="0"/>
              <a:t>影響している。企業側もフレキシブルな対応が</a:t>
            </a:r>
            <a:r>
              <a:rPr lang="ja-JP" altLang="en-US" sz="1200" dirty="0"/>
              <a:t>進んでいる</a:t>
            </a:r>
            <a:r>
              <a:rPr lang="ja-JP" altLang="en-US" sz="1200" dirty="0" smtClean="0"/>
              <a:t>。対応できる企業を選ぶ傾向が強くなるだろう。</a:t>
            </a:r>
            <a:endParaRPr lang="ja-JP" altLang="en-US" sz="1200" dirty="0"/>
          </a:p>
        </p:txBody>
      </p:sp>
      <p:sp>
        <p:nvSpPr>
          <p:cNvPr id="5" name="スライド番号プレースホルダー 1"/>
          <p:cNvSpPr>
            <a:spLocks noGrp="1"/>
          </p:cNvSpPr>
          <p:nvPr>
            <p:ph type="sldNum" sz="quarter" idx="12"/>
          </p:nvPr>
        </p:nvSpPr>
        <p:spPr>
          <a:xfrm>
            <a:off x="6978661" y="6466229"/>
            <a:ext cx="2057400" cy="365125"/>
          </a:xfrm>
        </p:spPr>
        <p:txBody>
          <a:bodyPr/>
          <a:lstStyle/>
          <a:p>
            <a:fld id="{50F88186-B17D-4CE3-A887-D91699CF601C}" type="slidenum">
              <a:rPr kumimoji="1" lang="ja-JP" altLang="en-US" smtClean="0"/>
              <a:t>4</a:t>
            </a:fld>
            <a:endParaRPr kumimoji="1" lang="ja-JP" altLang="en-US" dirty="0"/>
          </a:p>
        </p:txBody>
      </p:sp>
    </p:spTree>
    <p:extLst>
      <p:ext uri="{BB962C8B-B14F-4D97-AF65-F5344CB8AC3E}">
        <p14:creationId xmlns:p14="http://schemas.microsoft.com/office/powerpoint/2010/main" val="37526275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角丸四角形 13"/>
          <p:cNvSpPr/>
          <p:nvPr/>
        </p:nvSpPr>
        <p:spPr>
          <a:xfrm>
            <a:off x="-1292313" y="6389618"/>
            <a:ext cx="5021408" cy="737999"/>
          </a:xfrm>
          <a:prstGeom prst="roundRect">
            <a:avLst>
              <a:gd name="adj" fmla="val 2804"/>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800"/>
              </a:lnSpc>
            </a:pPr>
            <a:endParaRPr lang="en-US" altLang="ja-JP" sz="1200" b="1" dirty="0">
              <a:solidFill>
                <a:schemeClr val="tx1"/>
              </a:solidFill>
              <a:latin typeface="BIZ UDPゴシック" panose="020B0400000000000000" pitchFamily="50" charset="-128"/>
              <a:ea typeface="BIZ UDPゴシック" panose="020B0400000000000000" pitchFamily="50" charset="-128"/>
            </a:endParaRPr>
          </a:p>
        </p:txBody>
      </p:sp>
      <p:sp>
        <p:nvSpPr>
          <p:cNvPr id="35" name="正方形/長方形 34"/>
          <p:cNvSpPr/>
          <p:nvPr/>
        </p:nvSpPr>
        <p:spPr>
          <a:xfrm>
            <a:off x="149227" y="-14863"/>
            <a:ext cx="8382050" cy="400110"/>
          </a:xfrm>
          <a:prstGeom prst="rect">
            <a:avLst/>
          </a:prstGeom>
        </p:spPr>
        <p:txBody>
          <a:bodyPr wrap="square">
            <a:spAutoFit/>
          </a:bodyPr>
          <a:lstStyle/>
          <a:p>
            <a:r>
              <a:rPr lang="ja-JP" altLang="en-US" sz="2000" b="1" dirty="0"/>
              <a:t>■ </a:t>
            </a:r>
            <a:r>
              <a:rPr lang="ja-JP" altLang="en-US" sz="2000" b="1" dirty="0" smtClean="0"/>
              <a:t>ご議論</a:t>
            </a:r>
            <a:r>
              <a:rPr lang="ja-JP" altLang="en-US" sz="2000" b="1" dirty="0"/>
              <a:t>いただきたい主な</a:t>
            </a:r>
            <a:r>
              <a:rPr lang="ja-JP" altLang="en-US" sz="2000" b="1" dirty="0" smtClean="0"/>
              <a:t>論点　　　</a:t>
            </a:r>
            <a:r>
              <a:rPr lang="ja-JP" altLang="en-US" sz="1100" dirty="0" smtClean="0"/>
              <a:t>これまでの議論を踏まえた確認含む</a:t>
            </a:r>
            <a:endParaRPr lang="ja-JP" altLang="en-US" sz="1100" dirty="0"/>
          </a:p>
        </p:txBody>
      </p:sp>
      <p:sp>
        <p:nvSpPr>
          <p:cNvPr id="42" name="角丸四角形 41"/>
          <p:cNvSpPr/>
          <p:nvPr/>
        </p:nvSpPr>
        <p:spPr>
          <a:xfrm>
            <a:off x="149227" y="385247"/>
            <a:ext cx="8904621" cy="6433564"/>
          </a:xfrm>
          <a:prstGeom prst="roundRect">
            <a:avLst>
              <a:gd name="adj" fmla="val 5365"/>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tIns="216000" rtlCol="0" anchor="ctr"/>
          <a:lstStyle/>
          <a:p>
            <a:pPr algn="ctr"/>
            <a:endParaRPr kumimoji="1" lang="ja-JP" altLang="en-US"/>
          </a:p>
        </p:txBody>
      </p:sp>
      <p:sp>
        <p:nvSpPr>
          <p:cNvPr id="49" name="角丸四角形 48"/>
          <p:cNvSpPr/>
          <p:nvPr/>
        </p:nvSpPr>
        <p:spPr>
          <a:xfrm>
            <a:off x="149229" y="435817"/>
            <a:ext cx="9033408" cy="6382994"/>
          </a:xfrm>
          <a:prstGeom prst="roundRect">
            <a:avLst>
              <a:gd name="adj" fmla="val 2804"/>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63525" indent="-263525"/>
            <a:r>
              <a:rPr lang="ja-JP" altLang="en-US" sz="1400" b="1" dirty="0" smtClean="0">
                <a:solidFill>
                  <a:schemeClr val="tx1"/>
                </a:solidFill>
                <a:latin typeface="BIZ UDPゴシック" panose="020B0400000000000000" pitchFamily="50" charset="-128"/>
                <a:ea typeface="BIZ UDPゴシック" panose="020B0400000000000000" pitchFamily="50" charset="-128"/>
              </a:rPr>
              <a:t>●</a:t>
            </a:r>
            <a:r>
              <a:rPr lang="ja-JP" altLang="en-US" sz="1400" b="1" dirty="0">
                <a:solidFill>
                  <a:schemeClr val="tx1"/>
                </a:solidFill>
                <a:latin typeface="BIZ UDPゴシック" panose="020B0400000000000000" pitchFamily="50" charset="-128"/>
                <a:ea typeface="BIZ UDPゴシック" panose="020B0400000000000000" pitchFamily="50" charset="-128"/>
              </a:rPr>
              <a:t>　　</a:t>
            </a:r>
            <a:r>
              <a:rPr lang="ja-JP" altLang="en-US" sz="1400" b="1" dirty="0" smtClean="0">
                <a:solidFill>
                  <a:schemeClr val="tx1"/>
                </a:solidFill>
                <a:latin typeface="BIZ UDPゴシック" panose="020B0400000000000000" pitchFamily="50" charset="-128"/>
                <a:ea typeface="BIZ UDPゴシック" panose="020B0400000000000000" pitchFamily="50" charset="-128"/>
              </a:rPr>
              <a:t>自らやりがいをもって学び、挑戦する人がそれぞれの価値観に沿ってウェルビーイングを高めながら、</a:t>
            </a:r>
            <a:endParaRPr lang="en-US" altLang="ja-JP" sz="1400" b="1" dirty="0" smtClean="0">
              <a:solidFill>
                <a:schemeClr val="tx1"/>
              </a:solidFill>
              <a:latin typeface="BIZ UDPゴシック" panose="020B0400000000000000" pitchFamily="50" charset="-128"/>
              <a:ea typeface="BIZ UDPゴシック" panose="020B0400000000000000" pitchFamily="50" charset="-128"/>
            </a:endParaRPr>
          </a:p>
          <a:p>
            <a:pPr marL="263525" indent="-263525"/>
            <a:r>
              <a:rPr lang="ja-JP" altLang="en-US" sz="1400" b="1" dirty="0">
                <a:solidFill>
                  <a:schemeClr val="tx1"/>
                </a:solidFill>
                <a:latin typeface="BIZ UDPゴシック" panose="020B0400000000000000" pitchFamily="50" charset="-128"/>
                <a:ea typeface="BIZ UDPゴシック" panose="020B0400000000000000" pitchFamily="50" charset="-128"/>
              </a:rPr>
              <a:t>　</a:t>
            </a:r>
            <a:r>
              <a:rPr lang="ja-JP" altLang="en-US" sz="1400" b="1" dirty="0" smtClean="0">
                <a:solidFill>
                  <a:schemeClr val="tx1"/>
                </a:solidFill>
                <a:latin typeface="BIZ UDPゴシック" panose="020B0400000000000000" pitchFamily="50" charset="-128"/>
                <a:ea typeface="BIZ UDPゴシック" panose="020B0400000000000000" pitchFamily="50" charset="-128"/>
              </a:rPr>
              <a:t>　　イノベーションを生み、新たなビジネス、産業領域を拓くとともに、社会課題の解決、新たな価値観の</a:t>
            </a:r>
            <a:endParaRPr lang="en-US" altLang="ja-JP" sz="1400" b="1" dirty="0" smtClean="0">
              <a:solidFill>
                <a:schemeClr val="tx1"/>
              </a:solidFill>
              <a:latin typeface="BIZ UDPゴシック" panose="020B0400000000000000" pitchFamily="50" charset="-128"/>
              <a:ea typeface="BIZ UDPゴシック" panose="020B0400000000000000" pitchFamily="50" charset="-128"/>
            </a:endParaRPr>
          </a:p>
          <a:p>
            <a:pPr marL="263525" indent="-263525"/>
            <a:r>
              <a:rPr lang="ja-JP" altLang="en-US" sz="1400" b="1" dirty="0">
                <a:solidFill>
                  <a:schemeClr val="tx1"/>
                </a:solidFill>
                <a:latin typeface="BIZ UDPゴシック" panose="020B0400000000000000" pitchFamily="50" charset="-128"/>
                <a:ea typeface="BIZ UDPゴシック" panose="020B0400000000000000" pitchFamily="50" charset="-128"/>
              </a:rPr>
              <a:t>　</a:t>
            </a:r>
            <a:r>
              <a:rPr lang="ja-JP" altLang="en-US" sz="1400" b="1" dirty="0" smtClean="0">
                <a:solidFill>
                  <a:schemeClr val="tx1"/>
                </a:solidFill>
                <a:latin typeface="BIZ UDPゴシック" panose="020B0400000000000000" pitchFamily="50" charset="-128"/>
                <a:ea typeface="BIZ UDPゴシック" panose="020B0400000000000000" pitchFamily="50" charset="-128"/>
              </a:rPr>
              <a:t>　　創造につなげていく、そうした人材の重要性が増しているのではないか。</a:t>
            </a:r>
            <a:endParaRPr lang="en-US" altLang="ja-JP" sz="1400" b="1" dirty="0" smtClean="0">
              <a:solidFill>
                <a:schemeClr val="tx1"/>
              </a:solidFill>
              <a:latin typeface="BIZ UDPゴシック" panose="020B0400000000000000" pitchFamily="50" charset="-128"/>
              <a:ea typeface="BIZ UDPゴシック" panose="020B0400000000000000" pitchFamily="50" charset="-128"/>
            </a:endParaRPr>
          </a:p>
          <a:p>
            <a:pPr marL="263525" indent="-263525"/>
            <a:endParaRPr lang="en-US" altLang="ja-JP" sz="1400" b="1" dirty="0">
              <a:solidFill>
                <a:schemeClr val="tx1"/>
              </a:solidFill>
              <a:latin typeface="BIZ UDPゴシック" panose="020B0400000000000000" pitchFamily="50" charset="-128"/>
              <a:ea typeface="BIZ UDPゴシック" panose="020B0400000000000000" pitchFamily="50" charset="-128"/>
            </a:endParaRPr>
          </a:p>
          <a:p>
            <a:pPr marL="263525" indent="-263525"/>
            <a:r>
              <a:rPr lang="ja-JP" altLang="en-US" sz="1400" b="1" dirty="0" smtClean="0">
                <a:solidFill>
                  <a:schemeClr val="tx1"/>
                </a:solidFill>
                <a:latin typeface="BIZ UDPゴシック" panose="020B0400000000000000" pitchFamily="50" charset="-128"/>
                <a:ea typeface="BIZ UDPゴシック" panose="020B0400000000000000" pitchFamily="50" charset="-128"/>
              </a:rPr>
              <a:t>●　　高齢者人口がピークを迎えるとともに、</a:t>
            </a:r>
            <a:r>
              <a:rPr lang="en-US" altLang="ja-JP" sz="1400" b="1" dirty="0" smtClean="0">
                <a:solidFill>
                  <a:schemeClr val="tx1"/>
                </a:solidFill>
                <a:latin typeface="BIZ UDPゴシック" panose="020B0400000000000000" pitchFamily="50" charset="-128"/>
                <a:ea typeface="BIZ UDPゴシック" panose="020B0400000000000000" pitchFamily="50" charset="-128"/>
              </a:rPr>
              <a:t>2025</a:t>
            </a:r>
            <a:r>
              <a:rPr lang="ja-JP" altLang="en-US" sz="1400" b="1" dirty="0" smtClean="0">
                <a:solidFill>
                  <a:schemeClr val="tx1"/>
                </a:solidFill>
                <a:latin typeface="BIZ UDPゴシック" panose="020B0400000000000000" pitchFamily="50" charset="-128"/>
                <a:ea typeface="BIZ UDPゴシック" panose="020B0400000000000000" pitchFamily="50" charset="-128"/>
              </a:rPr>
              <a:t>年大阪・関西万博を経験した子どもたちが活躍する</a:t>
            </a:r>
            <a:endParaRPr lang="en-US" altLang="ja-JP" sz="1400" b="1" dirty="0" smtClean="0">
              <a:solidFill>
                <a:schemeClr val="tx1"/>
              </a:solidFill>
              <a:latin typeface="BIZ UDPゴシック" panose="020B0400000000000000" pitchFamily="50" charset="-128"/>
              <a:ea typeface="BIZ UDPゴシック" panose="020B0400000000000000" pitchFamily="50" charset="-128"/>
            </a:endParaRPr>
          </a:p>
          <a:p>
            <a:pPr marL="263525" indent="-263525"/>
            <a:r>
              <a:rPr lang="ja-JP" altLang="en-US" sz="1400" b="1" dirty="0">
                <a:solidFill>
                  <a:schemeClr val="tx1"/>
                </a:solidFill>
                <a:latin typeface="BIZ UDPゴシック" panose="020B0400000000000000" pitchFamily="50" charset="-128"/>
                <a:ea typeface="BIZ UDPゴシック" panose="020B0400000000000000" pitchFamily="50" charset="-128"/>
              </a:rPr>
              <a:t>　</a:t>
            </a:r>
            <a:r>
              <a:rPr lang="ja-JP" altLang="en-US" sz="1400" b="1" dirty="0" smtClean="0">
                <a:solidFill>
                  <a:schemeClr val="tx1"/>
                </a:solidFill>
                <a:latin typeface="BIZ UDPゴシック" panose="020B0400000000000000" pitchFamily="50" charset="-128"/>
                <a:ea typeface="BIZ UDPゴシック" panose="020B0400000000000000" pitchFamily="50" charset="-128"/>
              </a:rPr>
              <a:t>　</a:t>
            </a:r>
            <a:r>
              <a:rPr lang="en-US" altLang="ja-JP" sz="1400" b="1" dirty="0" smtClean="0">
                <a:solidFill>
                  <a:schemeClr val="tx1"/>
                </a:solidFill>
                <a:latin typeface="BIZ UDPゴシック" panose="020B0400000000000000" pitchFamily="50" charset="-128"/>
                <a:ea typeface="BIZ UDPゴシック" panose="020B0400000000000000" pitchFamily="50" charset="-128"/>
              </a:rPr>
              <a:t>204</a:t>
            </a:r>
            <a:r>
              <a:rPr lang="ja-JP" altLang="en-US" sz="1400" b="1" dirty="0" smtClean="0">
                <a:solidFill>
                  <a:schemeClr val="tx1"/>
                </a:solidFill>
                <a:latin typeface="BIZ UDPゴシック" panose="020B0400000000000000" pitchFamily="50" charset="-128"/>
                <a:ea typeface="BIZ UDPゴシック" panose="020B0400000000000000" pitchFamily="50" charset="-128"/>
              </a:rPr>
              <a:t>０年ごろの大阪が、全ての人の多様性が認められ、だれもが、その個性と能力を活かして自己実現を</a:t>
            </a:r>
            <a:endParaRPr lang="en-US" altLang="ja-JP" sz="1400" b="1" dirty="0" smtClean="0">
              <a:solidFill>
                <a:schemeClr val="tx1"/>
              </a:solidFill>
              <a:latin typeface="BIZ UDPゴシック" panose="020B0400000000000000" pitchFamily="50" charset="-128"/>
              <a:ea typeface="BIZ UDPゴシック" panose="020B0400000000000000" pitchFamily="50" charset="-128"/>
            </a:endParaRPr>
          </a:p>
          <a:p>
            <a:pPr marL="263525" indent="-263525"/>
            <a:r>
              <a:rPr lang="ja-JP" altLang="en-US" sz="1400" b="1" dirty="0">
                <a:solidFill>
                  <a:schemeClr val="tx1"/>
                </a:solidFill>
                <a:latin typeface="BIZ UDPゴシック" panose="020B0400000000000000" pitchFamily="50" charset="-128"/>
                <a:ea typeface="BIZ UDPゴシック" panose="020B0400000000000000" pitchFamily="50" charset="-128"/>
              </a:rPr>
              <a:t>　</a:t>
            </a:r>
            <a:r>
              <a:rPr lang="ja-JP" altLang="en-US" sz="1400" b="1" dirty="0" smtClean="0">
                <a:solidFill>
                  <a:schemeClr val="tx1"/>
                </a:solidFill>
                <a:latin typeface="BIZ UDPゴシック" panose="020B0400000000000000" pitchFamily="50" charset="-128"/>
                <a:ea typeface="BIZ UDPゴシック" panose="020B0400000000000000" pitchFamily="50" charset="-128"/>
              </a:rPr>
              <a:t>　図ることのできる社会になっている、</a:t>
            </a:r>
            <a:r>
              <a:rPr lang="ja-JP" altLang="en-US" sz="1400" b="1" dirty="0">
                <a:solidFill>
                  <a:schemeClr val="tx1"/>
                </a:solidFill>
                <a:latin typeface="BIZ UDPゴシック" panose="020B0400000000000000" pitchFamily="50" charset="-128"/>
                <a:ea typeface="BIZ UDPゴシック" panose="020B0400000000000000" pitchFamily="50" charset="-128"/>
              </a:rPr>
              <a:t>そう</a:t>
            </a:r>
            <a:r>
              <a:rPr lang="ja-JP" altLang="en-US" sz="1400" b="1" dirty="0" smtClean="0">
                <a:solidFill>
                  <a:schemeClr val="tx1"/>
                </a:solidFill>
                <a:latin typeface="BIZ UDPゴシック" panose="020B0400000000000000" pitchFamily="50" charset="-128"/>
                <a:ea typeface="BIZ UDPゴシック" panose="020B0400000000000000" pitchFamily="50" charset="-128"/>
              </a:rPr>
              <a:t>した未来に向けて、人材への投資と支援を積極的に進めていく</a:t>
            </a:r>
            <a:endParaRPr lang="en-US" altLang="ja-JP" sz="1400" b="1" dirty="0" smtClean="0">
              <a:solidFill>
                <a:schemeClr val="tx1"/>
              </a:solidFill>
              <a:latin typeface="BIZ UDPゴシック" panose="020B0400000000000000" pitchFamily="50" charset="-128"/>
              <a:ea typeface="BIZ UDPゴシック" panose="020B0400000000000000" pitchFamily="50" charset="-128"/>
            </a:endParaRPr>
          </a:p>
          <a:p>
            <a:pPr marL="263525" indent="-263525"/>
            <a:r>
              <a:rPr lang="ja-JP" altLang="en-US" sz="1400" b="1" dirty="0">
                <a:solidFill>
                  <a:schemeClr val="tx1"/>
                </a:solidFill>
                <a:latin typeface="BIZ UDPゴシック" panose="020B0400000000000000" pitchFamily="50" charset="-128"/>
                <a:ea typeface="BIZ UDPゴシック" panose="020B0400000000000000" pitchFamily="50" charset="-128"/>
              </a:rPr>
              <a:t>　</a:t>
            </a:r>
            <a:r>
              <a:rPr lang="ja-JP" altLang="en-US" sz="1400" b="1" dirty="0" smtClean="0">
                <a:solidFill>
                  <a:schemeClr val="tx1"/>
                </a:solidFill>
                <a:latin typeface="BIZ UDPゴシック" panose="020B0400000000000000" pitchFamily="50" charset="-128"/>
                <a:ea typeface="BIZ UDPゴシック" panose="020B0400000000000000" pitchFamily="50" charset="-128"/>
              </a:rPr>
              <a:t>　ことが今まさに求められているのではないか。この</a:t>
            </a:r>
            <a:r>
              <a:rPr lang="en-US" altLang="ja-JP" sz="1400" b="1" dirty="0" smtClean="0">
                <a:solidFill>
                  <a:schemeClr val="tx1"/>
                </a:solidFill>
                <a:latin typeface="BIZ UDPゴシック" panose="020B0400000000000000" pitchFamily="50" charset="-128"/>
                <a:ea typeface="BIZ UDPゴシック" panose="020B0400000000000000" pitchFamily="50" charset="-128"/>
              </a:rPr>
              <a:t>10</a:t>
            </a:r>
            <a:r>
              <a:rPr lang="ja-JP" altLang="en-US" sz="1400" b="1" dirty="0" smtClean="0">
                <a:solidFill>
                  <a:schemeClr val="tx1"/>
                </a:solidFill>
                <a:latin typeface="BIZ UDPゴシック" panose="020B0400000000000000" pitchFamily="50" charset="-128"/>
                <a:ea typeface="BIZ UDPゴシック" panose="020B0400000000000000" pitchFamily="50" charset="-128"/>
              </a:rPr>
              <a:t>年がその成否を決める分水嶺ではないか。</a:t>
            </a:r>
            <a:endParaRPr lang="en-US" altLang="ja-JP" sz="1400" b="1" dirty="0" smtClean="0">
              <a:solidFill>
                <a:schemeClr val="tx1"/>
              </a:solidFill>
              <a:latin typeface="BIZ UDPゴシック" panose="020B0400000000000000" pitchFamily="50" charset="-128"/>
              <a:ea typeface="BIZ UDPゴシック" panose="020B0400000000000000" pitchFamily="50" charset="-128"/>
            </a:endParaRPr>
          </a:p>
          <a:p>
            <a:pPr marL="263525" indent="-263525"/>
            <a:r>
              <a:rPr lang="ja-JP" altLang="en-US" sz="1400" b="1" dirty="0">
                <a:solidFill>
                  <a:schemeClr val="tx1"/>
                </a:solidFill>
                <a:latin typeface="BIZ UDPゴシック" panose="020B0400000000000000" pitchFamily="50" charset="-128"/>
                <a:ea typeface="BIZ UDPゴシック" panose="020B0400000000000000" pitchFamily="50" charset="-128"/>
              </a:rPr>
              <a:t>　</a:t>
            </a:r>
            <a:r>
              <a:rPr lang="ja-JP" altLang="en-US" sz="1400" b="1" dirty="0" smtClean="0">
                <a:solidFill>
                  <a:schemeClr val="tx1"/>
                </a:solidFill>
                <a:latin typeface="BIZ UDPゴシック" panose="020B0400000000000000" pitchFamily="50" charset="-128"/>
                <a:ea typeface="BIZ UDPゴシック" panose="020B0400000000000000" pitchFamily="50" charset="-128"/>
              </a:rPr>
              <a:t>　　</a:t>
            </a:r>
            <a:endParaRPr lang="en-US" altLang="ja-JP" sz="1400" b="1" dirty="0" smtClean="0">
              <a:solidFill>
                <a:schemeClr val="tx1"/>
              </a:solidFill>
              <a:latin typeface="BIZ UDPゴシック" panose="020B0400000000000000" pitchFamily="50" charset="-128"/>
              <a:ea typeface="BIZ UDPゴシック" panose="020B0400000000000000" pitchFamily="50" charset="-128"/>
            </a:endParaRPr>
          </a:p>
          <a:p>
            <a:pPr marL="263525" indent="-263525"/>
            <a:r>
              <a:rPr lang="ja-JP" altLang="en-US" sz="1400" b="1" dirty="0" smtClean="0">
                <a:solidFill>
                  <a:schemeClr val="tx1"/>
                </a:solidFill>
                <a:latin typeface="BIZ UDPゴシック" panose="020B0400000000000000" pitchFamily="50" charset="-128"/>
                <a:ea typeface="BIZ UDPゴシック" panose="020B0400000000000000" pitchFamily="50" charset="-128"/>
              </a:rPr>
              <a:t>●　　こうした認識のもと、人材育成や内外からの人材の呼び込みに加え、人材の流動性や多様性の面からも、</a:t>
            </a:r>
            <a:endParaRPr lang="en-US" altLang="ja-JP" sz="1400" b="1" dirty="0" smtClean="0">
              <a:solidFill>
                <a:schemeClr val="tx1"/>
              </a:solidFill>
              <a:latin typeface="BIZ UDPゴシック" panose="020B0400000000000000" pitchFamily="50" charset="-128"/>
              <a:ea typeface="BIZ UDPゴシック" panose="020B0400000000000000" pitchFamily="50" charset="-128"/>
            </a:endParaRPr>
          </a:p>
          <a:p>
            <a:pPr marL="263525" indent="-263525"/>
            <a:r>
              <a:rPr lang="ja-JP" altLang="en-US" sz="1400" b="1" dirty="0">
                <a:solidFill>
                  <a:schemeClr val="tx1"/>
                </a:solidFill>
                <a:latin typeface="BIZ UDPゴシック" panose="020B0400000000000000" pitchFamily="50" charset="-128"/>
                <a:ea typeface="BIZ UDPゴシック" panose="020B0400000000000000" pitchFamily="50" charset="-128"/>
              </a:rPr>
              <a:t>　</a:t>
            </a:r>
            <a:r>
              <a:rPr lang="ja-JP" altLang="en-US" sz="1400" b="1" dirty="0" smtClean="0">
                <a:solidFill>
                  <a:schemeClr val="tx1"/>
                </a:solidFill>
                <a:latin typeface="BIZ UDPゴシック" panose="020B0400000000000000" pitchFamily="50" charset="-128"/>
                <a:ea typeface="BIZ UDPゴシック" panose="020B0400000000000000" pitchFamily="50" charset="-128"/>
              </a:rPr>
              <a:t>　副首都ビジョンとそれに基づく政策の充実を図っていくべきではないか。また、それら政策の充実を図る</a:t>
            </a:r>
            <a:endParaRPr lang="en-US" altLang="ja-JP" sz="1400" b="1" dirty="0" smtClean="0">
              <a:solidFill>
                <a:schemeClr val="tx1"/>
              </a:solidFill>
              <a:latin typeface="BIZ UDPゴシック" panose="020B0400000000000000" pitchFamily="50" charset="-128"/>
              <a:ea typeface="BIZ UDPゴシック" panose="020B0400000000000000" pitchFamily="50" charset="-128"/>
            </a:endParaRPr>
          </a:p>
          <a:p>
            <a:pPr marL="263525" indent="-263525"/>
            <a:r>
              <a:rPr lang="ja-JP" altLang="en-US" sz="1400" b="1" dirty="0">
                <a:solidFill>
                  <a:schemeClr val="tx1"/>
                </a:solidFill>
                <a:latin typeface="BIZ UDPゴシック" panose="020B0400000000000000" pitchFamily="50" charset="-128"/>
                <a:ea typeface="BIZ UDPゴシック" panose="020B0400000000000000" pitchFamily="50" charset="-128"/>
              </a:rPr>
              <a:t>　</a:t>
            </a:r>
            <a:r>
              <a:rPr lang="ja-JP" altLang="en-US" sz="1400" b="1" dirty="0" smtClean="0">
                <a:solidFill>
                  <a:schemeClr val="tx1"/>
                </a:solidFill>
                <a:latin typeface="BIZ UDPゴシック" panose="020B0400000000000000" pitchFamily="50" charset="-128"/>
                <a:ea typeface="BIZ UDPゴシック" panose="020B0400000000000000" pitchFamily="50" charset="-128"/>
              </a:rPr>
              <a:t>　うえでは、デジタル技術の活用も考えていくべきではないか。</a:t>
            </a:r>
            <a:endParaRPr lang="en-US" altLang="ja-JP" sz="1400" b="1" dirty="0" smtClean="0">
              <a:solidFill>
                <a:schemeClr val="tx1"/>
              </a:solidFill>
              <a:latin typeface="BIZ UDPゴシック" panose="020B0400000000000000" pitchFamily="50" charset="-128"/>
              <a:ea typeface="BIZ UDPゴシック" panose="020B0400000000000000" pitchFamily="50" charset="-128"/>
            </a:endParaRPr>
          </a:p>
          <a:p>
            <a:pPr marL="263525" indent="-263525"/>
            <a:endParaRPr lang="en-US" altLang="ja-JP" sz="1400" b="1" dirty="0" smtClean="0">
              <a:solidFill>
                <a:schemeClr val="tx1"/>
              </a:solidFill>
              <a:latin typeface="BIZ UDPゴシック" panose="020B0400000000000000" pitchFamily="50" charset="-128"/>
              <a:ea typeface="BIZ UDPゴシック" panose="020B0400000000000000" pitchFamily="50" charset="-128"/>
            </a:endParaRPr>
          </a:p>
          <a:p>
            <a:pPr marL="263525" indent="-263525"/>
            <a:r>
              <a:rPr lang="ja-JP" altLang="en-US" sz="1400" b="1" dirty="0" smtClean="0">
                <a:solidFill>
                  <a:schemeClr val="tx1"/>
                </a:solidFill>
                <a:latin typeface="BIZ UDPゴシック" panose="020B0400000000000000" pitchFamily="50" charset="-128"/>
                <a:ea typeface="BIZ UDPゴシック" panose="020B0400000000000000" pitchFamily="50" charset="-128"/>
              </a:rPr>
              <a:t>●</a:t>
            </a:r>
            <a:r>
              <a:rPr lang="ja-JP" altLang="en-US" sz="1400" b="1" dirty="0">
                <a:solidFill>
                  <a:schemeClr val="tx1"/>
                </a:solidFill>
                <a:latin typeface="BIZ UDPゴシック" panose="020B0400000000000000" pitchFamily="50" charset="-128"/>
                <a:ea typeface="BIZ UDPゴシック" panose="020B0400000000000000" pitchFamily="50" charset="-128"/>
              </a:rPr>
              <a:t>　　</a:t>
            </a:r>
            <a:r>
              <a:rPr lang="en-US" altLang="ja-JP" sz="1400" b="1" dirty="0" smtClean="0">
                <a:solidFill>
                  <a:schemeClr val="tx1"/>
                </a:solidFill>
                <a:latin typeface="BIZ UDPゴシック" panose="020B0400000000000000" pitchFamily="50" charset="-128"/>
                <a:ea typeface="BIZ UDPゴシック" panose="020B0400000000000000" pitchFamily="50" charset="-128"/>
              </a:rPr>
              <a:t>『</a:t>
            </a:r>
            <a:r>
              <a:rPr lang="ja-JP" altLang="en-US" sz="1400" b="1" dirty="0" smtClean="0">
                <a:solidFill>
                  <a:schemeClr val="tx1"/>
                </a:solidFill>
                <a:latin typeface="BIZ UDPゴシック" panose="020B0400000000000000" pitchFamily="50" charset="-128"/>
                <a:ea typeface="BIZ UDPゴシック" panose="020B0400000000000000" pitchFamily="50" charset="-128"/>
              </a:rPr>
              <a:t>人材育成面</a:t>
            </a:r>
            <a:r>
              <a:rPr lang="en-US" altLang="ja-JP" sz="1400" b="1" dirty="0" smtClean="0">
                <a:solidFill>
                  <a:schemeClr val="tx1"/>
                </a:solidFill>
                <a:latin typeface="BIZ UDPゴシック" panose="020B0400000000000000" pitchFamily="50" charset="-128"/>
                <a:ea typeface="BIZ UDPゴシック" panose="020B0400000000000000" pitchFamily="50" charset="-128"/>
              </a:rPr>
              <a:t>』</a:t>
            </a:r>
            <a:r>
              <a:rPr lang="ja-JP" altLang="en-US" sz="1400" b="1" dirty="0" smtClean="0">
                <a:solidFill>
                  <a:schemeClr val="tx1"/>
                </a:solidFill>
                <a:latin typeface="BIZ UDPゴシック" panose="020B0400000000000000" pitchFamily="50" charset="-128"/>
                <a:ea typeface="BIZ UDPゴシック" panose="020B0400000000000000" pitchFamily="50" charset="-128"/>
              </a:rPr>
              <a:t>では、小・中・高等学校において、また、大学において、どのような教育を充実していく</a:t>
            </a:r>
            <a:endParaRPr lang="en-US" altLang="ja-JP" sz="1400" b="1" dirty="0" smtClean="0">
              <a:solidFill>
                <a:schemeClr val="tx1"/>
              </a:solidFill>
              <a:latin typeface="BIZ UDPゴシック" panose="020B0400000000000000" pitchFamily="50" charset="-128"/>
              <a:ea typeface="BIZ UDPゴシック" panose="020B0400000000000000" pitchFamily="50" charset="-128"/>
            </a:endParaRPr>
          </a:p>
          <a:p>
            <a:pPr marL="263525" indent="-263525"/>
            <a:r>
              <a:rPr lang="ja-JP" altLang="en-US" sz="1400" b="1" dirty="0">
                <a:solidFill>
                  <a:schemeClr val="tx1"/>
                </a:solidFill>
                <a:latin typeface="BIZ UDPゴシック" panose="020B0400000000000000" pitchFamily="50" charset="-128"/>
                <a:ea typeface="BIZ UDPゴシック" panose="020B0400000000000000" pitchFamily="50" charset="-128"/>
              </a:rPr>
              <a:t>　</a:t>
            </a:r>
            <a:r>
              <a:rPr lang="ja-JP" altLang="en-US" sz="1400" b="1" dirty="0" smtClean="0">
                <a:solidFill>
                  <a:schemeClr val="tx1"/>
                </a:solidFill>
                <a:latin typeface="BIZ UDPゴシック" panose="020B0400000000000000" pitchFamily="50" charset="-128"/>
                <a:ea typeface="BIZ UDPゴシック" panose="020B0400000000000000" pitchFamily="50" charset="-128"/>
              </a:rPr>
              <a:t>　　べきか。</a:t>
            </a:r>
            <a:r>
              <a:rPr lang="ja-JP" altLang="en-US" sz="1400" b="1" dirty="0">
                <a:solidFill>
                  <a:schemeClr val="tx1"/>
                </a:solidFill>
                <a:latin typeface="BIZ UDPゴシック" panose="020B0400000000000000" pitchFamily="50" charset="-128"/>
                <a:ea typeface="BIZ UDPゴシック" panose="020B0400000000000000" pitchFamily="50" charset="-128"/>
              </a:rPr>
              <a:t>そうしたなかで</a:t>
            </a:r>
            <a:r>
              <a:rPr lang="ja-JP" altLang="en-US" sz="1400" b="1" dirty="0" smtClean="0">
                <a:solidFill>
                  <a:schemeClr val="tx1"/>
                </a:solidFill>
                <a:latin typeface="BIZ UDPゴシック" panose="020B0400000000000000" pitchFamily="50" charset="-128"/>
                <a:ea typeface="BIZ UDPゴシック" panose="020B0400000000000000" pitchFamily="50" charset="-128"/>
              </a:rPr>
              <a:t>、大阪公立大学が担う役割はどのようなものか。　</a:t>
            </a:r>
            <a:endParaRPr lang="en-US" altLang="ja-JP" sz="1400" b="1" dirty="0" smtClean="0">
              <a:solidFill>
                <a:schemeClr val="tx1"/>
              </a:solidFill>
              <a:latin typeface="BIZ UDPゴシック" panose="020B0400000000000000" pitchFamily="50" charset="-128"/>
              <a:ea typeface="BIZ UDPゴシック" panose="020B0400000000000000" pitchFamily="50" charset="-128"/>
            </a:endParaRPr>
          </a:p>
          <a:p>
            <a:pPr marL="263525" indent="-263525"/>
            <a:endParaRPr lang="en-US" altLang="ja-JP" sz="1400" b="1" dirty="0" smtClean="0">
              <a:solidFill>
                <a:schemeClr val="tx1"/>
              </a:solidFill>
              <a:latin typeface="BIZ UDPゴシック" panose="020B0400000000000000" pitchFamily="50" charset="-128"/>
              <a:ea typeface="BIZ UDPゴシック" panose="020B0400000000000000" pitchFamily="50" charset="-128"/>
            </a:endParaRPr>
          </a:p>
          <a:p>
            <a:pPr marL="263525" indent="-263525"/>
            <a:r>
              <a:rPr lang="ja-JP" altLang="en-US" sz="1400" b="1" dirty="0" smtClean="0">
                <a:solidFill>
                  <a:schemeClr val="tx1"/>
                </a:solidFill>
                <a:latin typeface="BIZ UDPゴシック" panose="020B0400000000000000" pitchFamily="50" charset="-128"/>
                <a:ea typeface="BIZ UDPゴシック" panose="020B0400000000000000" pitchFamily="50" charset="-128"/>
              </a:rPr>
              <a:t>●　　</a:t>
            </a:r>
            <a:r>
              <a:rPr lang="en-US" altLang="ja-JP" sz="1400" b="1" dirty="0" smtClean="0">
                <a:solidFill>
                  <a:schemeClr val="tx1"/>
                </a:solidFill>
                <a:latin typeface="BIZ UDPゴシック" panose="020B0400000000000000" pitchFamily="50" charset="-128"/>
                <a:ea typeface="BIZ UDPゴシック" panose="020B0400000000000000" pitchFamily="50" charset="-128"/>
              </a:rPr>
              <a:t>『</a:t>
            </a:r>
            <a:r>
              <a:rPr lang="ja-JP" altLang="en-US" sz="1400" b="1" dirty="0" smtClean="0">
                <a:solidFill>
                  <a:schemeClr val="tx1"/>
                </a:solidFill>
                <a:latin typeface="BIZ UDPゴシック" panose="020B0400000000000000" pitchFamily="50" charset="-128"/>
                <a:ea typeface="BIZ UDPゴシック" panose="020B0400000000000000" pitchFamily="50" charset="-128"/>
              </a:rPr>
              <a:t>人材呼び込み</a:t>
            </a:r>
            <a:r>
              <a:rPr lang="en-US" altLang="ja-JP" sz="1400" b="1" dirty="0" smtClean="0">
                <a:solidFill>
                  <a:schemeClr val="tx1"/>
                </a:solidFill>
                <a:latin typeface="BIZ UDPゴシック" panose="020B0400000000000000" pitchFamily="50" charset="-128"/>
                <a:ea typeface="BIZ UDPゴシック" panose="020B0400000000000000" pitchFamily="50" charset="-128"/>
              </a:rPr>
              <a:t>』</a:t>
            </a:r>
            <a:r>
              <a:rPr lang="ja-JP" altLang="en-US" sz="1400" b="1" dirty="0">
                <a:solidFill>
                  <a:schemeClr val="tx1"/>
                </a:solidFill>
                <a:latin typeface="BIZ UDPゴシック" panose="020B0400000000000000" pitchFamily="50" charset="-128"/>
                <a:ea typeface="BIZ UDPゴシック" panose="020B0400000000000000" pitchFamily="50" charset="-128"/>
              </a:rPr>
              <a:t>の</a:t>
            </a:r>
            <a:r>
              <a:rPr lang="ja-JP" altLang="en-US" sz="1400" b="1" dirty="0" smtClean="0">
                <a:solidFill>
                  <a:schemeClr val="tx1"/>
                </a:solidFill>
                <a:latin typeface="BIZ UDPゴシック" panose="020B0400000000000000" pitchFamily="50" charset="-128"/>
                <a:ea typeface="BIZ UDPゴシック" panose="020B0400000000000000" pitchFamily="50" charset="-128"/>
              </a:rPr>
              <a:t>面では、外国人労働者の受け入れが増えるなか、地域住民とともに暮らし、支え</a:t>
            </a:r>
            <a:r>
              <a:rPr lang="ja-JP" altLang="en-US" sz="1400" b="1" dirty="0" err="1" smtClean="0">
                <a:solidFill>
                  <a:schemeClr val="tx1"/>
                </a:solidFill>
                <a:latin typeface="BIZ UDPゴシック" panose="020B0400000000000000" pitchFamily="50" charset="-128"/>
                <a:ea typeface="BIZ UDPゴシック" panose="020B0400000000000000" pitchFamily="50" charset="-128"/>
              </a:rPr>
              <a:t>あ</a:t>
            </a:r>
            <a:r>
              <a:rPr lang="ja-JP" altLang="en-US" sz="1400" b="1" dirty="0" smtClean="0">
                <a:solidFill>
                  <a:schemeClr val="tx1"/>
                </a:solidFill>
                <a:latin typeface="BIZ UDPゴシック" panose="020B0400000000000000" pitchFamily="50" charset="-128"/>
                <a:ea typeface="BIZ UDPゴシック" panose="020B0400000000000000" pitchFamily="50" charset="-128"/>
              </a:rPr>
              <a:t>　　 </a:t>
            </a:r>
            <a:endParaRPr lang="en-US" altLang="ja-JP" sz="1400" b="1" dirty="0" smtClean="0">
              <a:solidFill>
                <a:schemeClr val="tx1"/>
              </a:solidFill>
              <a:latin typeface="BIZ UDPゴシック" panose="020B0400000000000000" pitchFamily="50" charset="-128"/>
              <a:ea typeface="BIZ UDPゴシック" panose="020B0400000000000000" pitchFamily="50" charset="-128"/>
            </a:endParaRPr>
          </a:p>
          <a:p>
            <a:pPr marL="263525" indent="-263525"/>
            <a:r>
              <a:rPr lang="en-US" altLang="ja-JP" sz="1400" b="1" dirty="0">
                <a:solidFill>
                  <a:schemeClr val="tx1"/>
                </a:solidFill>
                <a:latin typeface="BIZ UDPゴシック" panose="020B0400000000000000" pitchFamily="50" charset="-128"/>
                <a:ea typeface="BIZ UDPゴシック" panose="020B0400000000000000" pitchFamily="50" charset="-128"/>
              </a:rPr>
              <a:t> </a:t>
            </a:r>
            <a:r>
              <a:rPr lang="en-US" altLang="ja-JP" sz="1400" b="1" dirty="0" smtClean="0">
                <a:solidFill>
                  <a:schemeClr val="tx1"/>
                </a:solidFill>
                <a:latin typeface="BIZ UDPゴシック" panose="020B0400000000000000" pitchFamily="50" charset="-128"/>
                <a:ea typeface="BIZ UDPゴシック" panose="020B0400000000000000" pitchFamily="50" charset="-128"/>
              </a:rPr>
              <a:t>    </a:t>
            </a:r>
            <a:r>
              <a:rPr lang="ja-JP" altLang="en-US" sz="1400" b="1" dirty="0" smtClean="0">
                <a:solidFill>
                  <a:schemeClr val="tx1"/>
                </a:solidFill>
                <a:latin typeface="BIZ UDPゴシック" panose="020B0400000000000000" pitchFamily="50" charset="-128"/>
                <a:ea typeface="BIZ UDPゴシック" panose="020B0400000000000000" pitchFamily="50" charset="-128"/>
              </a:rPr>
              <a:t>う共生社会づくりを府内市町村、支援団体と進めていくことの重要性が増しているのでないか。</a:t>
            </a:r>
            <a:endParaRPr lang="en-US" altLang="ja-JP" sz="1400" b="1" dirty="0" smtClean="0">
              <a:solidFill>
                <a:schemeClr val="tx1"/>
              </a:solidFill>
              <a:latin typeface="BIZ UDPゴシック" panose="020B0400000000000000" pitchFamily="50" charset="-128"/>
              <a:ea typeface="BIZ UDPゴシック" panose="020B0400000000000000" pitchFamily="50" charset="-128"/>
            </a:endParaRPr>
          </a:p>
          <a:p>
            <a:pPr marL="263525" indent="-263525"/>
            <a:r>
              <a:rPr lang="ja-JP" altLang="en-US" sz="1400" b="1" dirty="0">
                <a:solidFill>
                  <a:schemeClr val="tx1"/>
                </a:solidFill>
                <a:latin typeface="BIZ UDPゴシック" panose="020B0400000000000000" pitchFamily="50" charset="-128"/>
                <a:ea typeface="BIZ UDPゴシック" panose="020B0400000000000000" pitchFamily="50" charset="-128"/>
              </a:rPr>
              <a:t>　</a:t>
            </a:r>
            <a:r>
              <a:rPr lang="ja-JP" altLang="en-US" sz="1400" b="1" dirty="0" smtClean="0">
                <a:solidFill>
                  <a:schemeClr val="tx1"/>
                </a:solidFill>
                <a:latin typeface="BIZ UDPゴシック" panose="020B0400000000000000" pitchFamily="50" charset="-128"/>
                <a:ea typeface="BIZ UDPゴシック" panose="020B0400000000000000" pitchFamily="50" charset="-128"/>
              </a:rPr>
              <a:t>　　  高度外国人材については、日本スルーの状況が生まれるなか、まずは留学生の定着に向けた取組み</a:t>
            </a:r>
            <a:endParaRPr lang="en-US" altLang="ja-JP" sz="1400" b="1" dirty="0" smtClean="0">
              <a:solidFill>
                <a:schemeClr val="tx1"/>
              </a:solidFill>
              <a:latin typeface="BIZ UDPゴシック" panose="020B0400000000000000" pitchFamily="50" charset="-128"/>
              <a:ea typeface="BIZ UDPゴシック" panose="020B0400000000000000" pitchFamily="50" charset="-128"/>
            </a:endParaRPr>
          </a:p>
          <a:p>
            <a:pPr marL="263525" indent="-263525"/>
            <a:r>
              <a:rPr lang="en-US" altLang="ja-JP" sz="1400" b="1" dirty="0">
                <a:solidFill>
                  <a:schemeClr val="tx1"/>
                </a:solidFill>
                <a:latin typeface="BIZ UDPゴシック" panose="020B0400000000000000" pitchFamily="50" charset="-128"/>
                <a:ea typeface="BIZ UDPゴシック" panose="020B0400000000000000" pitchFamily="50" charset="-128"/>
              </a:rPr>
              <a:t> </a:t>
            </a:r>
            <a:r>
              <a:rPr lang="en-US" altLang="ja-JP" sz="1400" b="1" dirty="0" smtClean="0">
                <a:solidFill>
                  <a:schemeClr val="tx1"/>
                </a:solidFill>
                <a:latin typeface="BIZ UDPゴシック" panose="020B0400000000000000" pitchFamily="50" charset="-128"/>
                <a:ea typeface="BIZ UDPゴシック" panose="020B0400000000000000" pitchFamily="50" charset="-128"/>
              </a:rPr>
              <a:t>     </a:t>
            </a:r>
            <a:r>
              <a:rPr lang="ja-JP" altLang="en-US" sz="1400" b="1" dirty="0" err="1" smtClean="0">
                <a:solidFill>
                  <a:schemeClr val="tx1"/>
                </a:solidFill>
                <a:latin typeface="BIZ UDPゴシック" panose="020B0400000000000000" pitchFamily="50" charset="-128"/>
                <a:ea typeface="BIZ UDPゴシック" panose="020B0400000000000000" pitchFamily="50" charset="-128"/>
              </a:rPr>
              <a:t>を強</a:t>
            </a:r>
            <a:r>
              <a:rPr lang="ja-JP" altLang="en-US" sz="1400" b="1" dirty="0" smtClean="0">
                <a:solidFill>
                  <a:schemeClr val="tx1"/>
                </a:solidFill>
                <a:latin typeface="BIZ UDPゴシック" panose="020B0400000000000000" pitchFamily="50" charset="-128"/>
                <a:ea typeface="BIZ UDPゴシック" panose="020B0400000000000000" pitchFamily="50" charset="-128"/>
              </a:rPr>
              <a:t>化すべきでないか。このことは、卒業後に東京に流出する日本人学生についても同様でないか。</a:t>
            </a:r>
            <a:r>
              <a:rPr lang="ja-JP" altLang="en-US" sz="1400" b="1" dirty="0">
                <a:solidFill>
                  <a:schemeClr val="tx1"/>
                </a:solidFill>
                <a:latin typeface="BIZ UDPゴシック" panose="020B0400000000000000" pitchFamily="50" charset="-128"/>
                <a:ea typeface="BIZ UDPゴシック" panose="020B0400000000000000" pitchFamily="50" charset="-128"/>
              </a:rPr>
              <a:t>　</a:t>
            </a:r>
            <a:r>
              <a:rPr lang="ja-JP" altLang="en-US" sz="1400" b="1" dirty="0" smtClean="0">
                <a:solidFill>
                  <a:schemeClr val="tx1"/>
                </a:solidFill>
                <a:latin typeface="BIZ UDPゴシック" panose="020B0400000000000000" pitchFamily="50" charset="-128"/>
                <a:ea typeface="BIZ UDPゴシック" panose="020B0400000000000000" pitchFamily="50" charset="-128"/>
              </a:rPr>
              <a:t>　</a:t>
            </a:r>
            <a:endParaRPr lang="en-US" altLang="ja-JP" sz="1400" b="1" dirty="0" smtClean="0">
              <a:solidFill>
                <a:schemeClr val="tx1"/>
              </a:solidFill>
              <a:latin typeface="BIZ UDPゴシック" panose="020B0400000000000000" pitchFamily="50" charset="-128"/>
              <a:ea typeface="BIZ UDPゴシック" panose="020B0400000000000000" pitchFamily="50" charset="-128"/>
            </a:endParaRPr>
          </a:p>
          <a:p>
            <a:pPr marL="263525" indent="-263525"/>
            <a:endParaRPr lang="en-US" altLang="ja-JP" sz="1400" b="1" dirty="0" smtClean="0">
              <a:solidFill>
                <a:schemeClr val="tx1"/>
              </a:solidFill>
              <a:latin typeface="BIZ UDPゴシック" panose="020B0400000000000000" pitchFamily="50" charset="-128"/>
              <a:ea typeface="BIZ UDPゴシック" panose="020B0400000000000000" pitchFamily="50" charset="-128"/>
            </a:endParaRPr>
          </a:p>
          <a:p>
            <a:pPr marL="263525" indent="-263525"/>
            <a:r>
              <a:rPr lang="ja-JP" altLang="en-US" sz="1400" b="1" dirty="0" smtClean="0">
                <a:solidFill>
                  <a:schemeClr val="tx1"/>
                </a:solidFill>
                <a:latin typeface="BIZ UDPゴシック" panose="020B0400000000000000" pitchFamily="50" charset="-128"/>
                <a:ea typeface="BIZ UDPゴシック" panose="020B0400000000000000" pitchFamily="50" charset="-128"/>
              </a:rPr>
              <a:t>●　　</a:t>
            </a:r>
            <a:r>
              <a:rPr lang="en-US" altLang="ja-JP" sz="1400" b="1" dirty="0" smtClean="0">
                <a:solidFill>
                  <a:schemeClr val="tx1"/>
                </a:solidFill>
                <a:latin typeface="BIZ UDPゴシック" panose="020B0400000000000000" pitchFamily="50" charset="-128"/>
                <a:ea typeface="BIZ UDPゴシック" panose="020B0400000000000000" pitchFamily="50" charset="-128"/>
              </a:rPr>
              <a:t>『</a:t>
            </a:r>
            <a:r>
              <a:rPr lang="ja-JP" altLang="en-US" sz="1400" b="1" dirty="0" smtClean="0">
                <a:solidFill>
                  <a:schemeClr val="tx1"/>
                </a:solidFill>
                <a:latin typeface="BIZ UDPゴシック" panose="020B0400000000000000" pitchFamily="50" charset="-128"/>
                <a:ea typeface="BIZ UDPゴシック" panose="020B0400000000000000" pitchFamily="50" charset="-128"/>
              </a:rPr>
              <a:t>人材の流動性</a:t>
            </a:r>
            <a:r>
              <a:rPr lang="en-US" altLang="ja-JP" sz="1400" b="1" dirty="0" smtClean="0">
                <a:solidFill>
                  <a:schemeClr val="tx1"/>
                </a:solidFill>
                <a:latin typeface="BIZ UDPゴシック" panose="020B0400000000000000" pitchFamily="50" charset="-128"/>
                <a:ea typeface="BIZ UDPゴシック" panose="020B0400000000000000" pitchFamily="50" charset="-128"/>
              </a:rPr>
              <a:t>』</a:t>
            </a:r>
            <a:r>
              <a:rPr lang="ja-JP" altLang="en-US" sz="1400" b="1" dirty="0" smtClean="0">
                <a:solidFill>
                  <a:schemeClr val="tx1"/>
                </a:solidFill>
                <a:latin typeface="BIZ UDPゴシック" panose="020B0400000000000000" pitchFamily="50" charset="-128"/>
                <a:ea typeface="BIZ UDPゴシック" panose="020B0400000000000000" pitchFamily="50" charset="-128"/>
              </a:rPr>
              <a:t>の面では、企業における副業・兼業の取組みややりがい重視の職場選択機会の提供</a:t>
            </a:r>
            <a:endParaRPr lang="en-US" altLang="ja-JP" sz="1400" b="1" dirty="0" smtClean="0">
              <a:solidFill>
                <a:schemeClr val="tx1"/>
              </a:solidFill>
              <a:latin typeface="BIZ UDPゴシック" panose="020B0400000000000000" pitchFamily="50" charset="-128"/>
              <a:ea typeface="BIZ UDPゴシック" panose="020B0400000000000000" pitchFamily="50" charset="-128"/>
            </a:endParaRPr>
          </a:p>
          <a:p>
            <a:pPr marL="263525" indent="-263525"/>
            <a:r>
              <a:rPr lang="ja-JP" altLang="en-US" sz="1400" b="1" dirty="0">
                <a:solidFill>
                  <a:schemeClr val="tx1"/>
                </a:solidFill>
                <a:latin typeface="BIZ UDPゴシック" panose="020B0400000000000000" pitchFamily="50" charset="-128"/>
                <a:ea typeface="BIZ UDPゴシック" panose="020B0400000000000000" pitchFamily="50" charset="-128"/>
              </a:rPr>
              <a:t>　</a:t>
            </a:r>
            <a:r>
              <a:rPr lang="ja-JP" altLang="en-US" sz="1400" b="1" dirty="0" smtClean="0">
                <a:solidFill>
                  <a:schemeClr val="tx1"/>
                </a:solidFill>
                <a:latin typeface="BIZ UDPゴシック" panose="020B0400000000000000" pitchFamily="50" charset="-128"/>
                <a:ea typeface="BIZ UDPゴシック" panose="020B0400000000000000" pitchFamily="50" charset="-128"/>
              </a:rPr>
              <a:t>　　等に加え、大学等におけるリカレント教育や起業家教育の</a:t>
            </a:r>
            <a:r>
              <a:rPr lang="ja-JP" altLang="en-US" sz="1400" b="1" dirty="0">
                <a:solidFill>
                  <a:schemeClr val="tx1"/>
                </a:solidFill>
                <a:latin typeface="BIZ UDPゴシック" panose="020B0400000000000000" pitchFamily="50" charset="-128"/>
                <a:ea typeface="BIZ UDPゴシック" panose="020B0400000000000000" pitchFamily="50" charset="-128"/>
              </a:rPr>
              <a:t>充実</a:t>
            </a:r>
            <a:r>
              <a:rPr lang="ja-JP" altLang="en-US" sz="1400" b="1" dirty="0" smtClean="0">
                <a:solidFill>
                  <a:schemeClr val="tx1"/>
                </a:solidFill>
                <a:latin typeface="BIZ UDPゴシック" panose="020B0400000000000000" pitchFamily="50" charset="-128"/>
                <a:ea typeface="BIZ UDPゴシック" panose="020B0400000000000000" pitchFamily="50" charset="-128"/>
              </a:rPr>
              <a:t>、求職者、生活困窮者に向けたセーフ</a:t>
            </a:r>
            <a:endParaRPr lang="en-US" altLang="ja-JP" sz="1400" b="1" dirty="0" smtClean="0">
              <a:solidFill>
                <a:schemeClr val="tx1"/>
              </a:solidFill>
              <a:latin typeface="BIZ UDPゴシック" panose="020B0400000000000000" pitchFamily="50" charset="-128"/>
              <a:ea typeface="BIZ UDPゴシック" panose="020B0400000000000000" pitchFamily="50" charset="-128"/>
            </a:endParaRPr>
          </a:p>
          <a:p>
            <a:pPr marL="263525" indent="-263525"/>
            <a:r>
              <a:rPr lang="ja-JP" altLang="en-US" sz="1400" b="1" dirty="0">
                <a:solidFill>
                  <a:schemeClr val="tx1"/>
                </a:solidFill>
                <a:latin typeface="BIZ UDPゴシック" panose="020B0400000000000000" pitchFamily="50" charset="-128"/>
                <a:ea typeface="BIZ UDPゴシック" panose="020B0400000000000000" pitchFamily="50" charset="-128"/>
              </a:rPr>
              <a:t>　</a:t>
            </a:r>
            <a:r>
              <a:rPr lang="ja-JP" altLang="en-US" sz="1400" b="1" dirty="0" smtClean="0">
                <a:solidFill>
                  <a:schemeClr val="tx1"/>
                </a:solidFill>
                <a:latin typeface="BIZ UDPゴシック" panose="020B0400000000000000" pitchFamily="50" charset="-128"/>
                <a:ea typeface="BIZ UDPゴシック" panose="020B0400000000000000" pitchFamily="50" charset="-128"/>
              </a:rPr>
              <a:t>　　ティネットの充実などを進めていくことが重要ではないか。そうしたなかで、大阪公立大学を含めた</a:t>
            </a:r>
            <a:endParaRPr lang="en-US" altLang="ja-JP" sz="1400" b="1" dirty="0" smtClean="0">
              <a:solidFill>
                <a:schemeClr val="tx1"/>
              </a:solidFill>
              <a:latin typeface="BIZ UDPゴシック" panose="020B0400000000000000" pitchFamily="50" charset="-128"/>
              <a:ea typeface="BIZ UDPゴシック" panose="020B0400000000000000" pitchFamily="50" charset="-128"/>
            </a:endParaRPr>
          </a:p>
          <a:p>
            <a:pPr marL="263525" indent="-263525"/>
            <a:r>
              <a:rPr lang="ja-JP" altLang="en-US" sz="1400" b="1" dirty="0">
                <a:solidFill>
                  <a:schemeClr val="tx1"/>
                </a:solidFill>
                <a:latin typeface="BIZ UDPゴシック" panose="020B0400000000000000" pitchFamily="50" charset="-128"/>
                <a:ea typeface="BIZ UDPゴシック" panose="020B0400000000000000" pitchFamily="50" charset="-128"/>
              </a:rPr>
              <a:t>　</a:t>
            </a:r>
            <a:r>
              <a:rPr lang="ja-JP" altLang="en-US" sz="1400" b="1" dirty="0" smtClean="0">
                <a:solidFill>
                  <a:schemeClr val="tx1"/>
                </a:solidFill>
                <a:latin typeface="BIZ UDPゴシック" panose="020B0400000000000000" pitchFamily="50" charset="-128"/>
                <a:ea typeface="BIZ UDPゴシック" panose="020B0400000000000000" pitchFamily="50" charset="-128"/>
              </a:rPr>
              <a:t>　　大阪府市が担うべき役割はどのようなものか。</a:t>
            </a:r>
            <a:endParaRPr lang="en-US" altLang="ja-JP" sz="1400" b="1" dirty="0" smtClean="0">
              <a:solidFill>
                <a:schemeClr val="tx1"/>
              </a:solidFill>
              <a:latin typeface="BIZ UDPゴシック" panose="020B0400000000000000" pitchFamily="50" charset="-128"/>
              <a:ea typeface="BIZ UDPゴシック" panose="020B0400000000000000" pitchFamily="50" charset="-128"/>
            </a:endParaRPr>
          </a:p>
          <a:p>
            <a:pPr marL="263525" indent="-263525"/>
            <a:endParaRPr lang="en-US" altLang="ja-JP" sz="1400" b="1" dirty="0">
              <a:solidFill>
                <a:schemeClr val="tx1"/>
              </a:solidFill>
              <a:latin typeface="BIZ UDPゴシック" panose="020B0400000000000000" pitchFamily="50" charset="-128"/>
              <a:ea typeface="BIZ UDPゴシック" panose="020B0400000000000000" pitchFamily="50" charset="-128"/>
            </a:endParaRPr>
          </a:p>
          <a:p>
            <a:pPr marL="263525" indent="-263525"/>
            <a:r>
              <a:rPr lang="ja-JP" altLang="en-US" sz="1400" b="1" dirty="0" smtClean="0">
                <a:solidFill>
                  <a:schemeClr val="tx1"/>
                </a:solidFill>
                <a:latin typeface="BIZ UDPゴシック" panose="020B0400000000000000" pitchFamily="50" charset="-128"/>
                <a:ea typeface="BIZ UDPゴシック" panose="020B0400000000000000" pitchFamily="50" charset="-128"/>
              </a:rPr>
              <a:t>●　　</a:t>
            </a:r>
            <a:r>
              <a:rPr lang="en-US" altLang="ja-JP" sz="1400" b="1" dirty="0" smtClean="0">
                <a:solidFill>
                  <a:schemeClr val="tx1"/>
                </a:solidFill>
                <a:latin typeface="BIZ UDPゴシック" panose="020B0400000000000000" pitchFamily="50" charset="-128"/>
                <a:ea typeface="BIZ UDPゴシック" panose="020B0400000000000000" pitchFamily="50" charset="-128"/>
              </a:rPr>
              <a:t>『</a:t>
            </a:r>
            <a:r>
              <a:rPr lang="ja-JP" altLang="en-US" sz="1400" b="1" dirty="0" smtClean="0">
                <a:solidFill>
                  <a:schemeClr val="tx1"/>
                </a:solidFill>
                <a:latin typeface="BIZ UDPゴシック" panose="020B0400000000000000" pitchFamily="50" charset="-128"/>
                <a:ea typeface="BIZ UDPゴシック" panose="020B0400000000000000" pitchFamily="50" charset="-128"/>
              </a:rPr>
              <a:t>人材の多様性</a:t>
            </a:r>
            <a:r>
              <a:rPr lang="en-US" altLang="ja-JP" sz="1400" b="1" dirty="0" smtClean="0">
                <a:solidFill>
                  <a:schemeClr val="tx1"/>
                </a:solidFill>
                <a:latin typeface="BIZ UDPゴシック" panose="020B0400000000000000" pitchFamily="50" charset="-128"/>
                <a:ea typeface="BIZ UDPゴシック" panose="020B0400000000000000" pitchFamily="50" charset="-128"/>
              </a:rPr>
              <a:t>』</a:t>
            </a:r>
            <a:r>
              <a:rPr lang="ja-JP" altLang="en-US" sz="1400" b="1" dirty="0" smtClean="0">
                <a:solidFill>
                  <a:schemeClr val="tx1"/>
                </a:solidFill>
                <a:latin typeface="BIZ UDPゴシック" panose="020B0400000000000000" pitchFamily="50" charset="-128"/>
                <a:ea typeface="BIZ UDPゴシック" panose="020B0400000000000000" pitchFamily="50" charset="-128"/>
              </a:rPr>
              <a:t>の面では、とりわけ女性の就業率が低位に</a:t>
            </a:r>
            <a:r>
              <a:rPr lang="ja-JP" altLang="en-US" sz="1400" b="1" dirty="0" smtClean="0">
                <a:solidFill>
                  <a:schemeClr val="tx1"/>
                </a:solidFill>
                <a:latin typeface="BIZ UDPゴシック" panose="020B0400000000000000" pitchFamily="50" charset="-128"/>
                <a:ea typeface="BIZ UDPゴシック" panose="020B0400000000000000" pitchFamily="50" charset="-128"/>
              </a:rPr>
              <a:t>とどまる大阪</a:t>
            </a:r>
            <a:r>
              <a:rPr lang="ja-JP" altLang="en-US" sz="1400" b="1" dirty="0" smtClean="0">
                <a:solidFill>
                  <a:schemeClr val="tx1"/>
                </a:solidFill>
                <a:latin typeface="BIZ UDPゴシック" panose="020B0400000000000000" pitchFamily="50" charset="-128"/>
                <a:ea typeface="BIZ UDPゴシック" panose="020B0400000000000000" pitchFamily="50" charset="-128"/>
              </a:rPr>
              <a:t>において、大阪府市が自ら</a:t>
            </a:r>
            <a:endParaRPr lang="en-US" altLang="ja-JP" sz="1400" b="1" dirty="0" smtClean="0">
              <a:solidFill>
                <a:schemeClr val="tx1"/>
              </a:solidFill>
              <a:latin typeface="BIZ UDPゴシック" panose="020B0400000000000000" pitchFamily="50" charset="-128"/>
              <a:ea typeface="BIZ UDPゴシック" panose="020B0400000000000000" pitchFamily="50" charset="-128"/>
            </a:endParaRPr>
          </a:p>
          <a:p>
            <a:pPr marL="263525" indent="-263525"/>
            <a:r>
              <a:rPr lang="ja-JP" altLang="en-US" sz="1400" b="1" dirty="0">
                <a:solidFill>
                  <a:schemeClr val="tx1"/>
                </a:solidFill>
                <a:latin typeface="BIZ UDPゴシック" panose="020B0400000000000000" pitchFamily="50" charset="-128"/>
                <a:ea typeface="BIZ UDPゴシック" panose="020B0400000000000000" pitchFamily="50" charset="-128"/>
              </a:rPr>
              <a:t>　</a:t>
            </a:r>
            <a:r>
              <a:rPr lang="ja-JP" altLang="en-US" sz="1400" b="1" dirty="0" smtClean="0">
                <a:solidFill>
                  <a:schemeClr val="tx1"/>
                </a:solidFill>
                <a:latin typeface="BIZ UDPゴシック" panose="020B0400000000000000" pitchFamily="50" charset="-128"/>
                <a:ea typeface="BIZ UDPゴシック" panose="020B0400000000000000" pitchFamily="50" charset="-128"/>
              </a:rPr>
              <a:t>　　の職場での取組みを強化するとともに、経済界と問題意識を共有し、現状の見える化など、早急に取</a:t>
            </a:r>
            <a:endParaRPr lang="en-US" altLang="ja-JP" sz="1400" b="1" dirty="0" smtClean="0">
              <a:solidFill>
                <a:schemeClr val="tx1"/>
              </a:solidFill>
              <a:latin typeface="BIZ UDPゴシック" panose="020B0400000000000000" pitchFamily="50" charset="-128"/>
              <a:ea typeface="BIZ UDPゴシック" panose="020B0400000000000000" pitchFamily="50" charset="-128"/>
            </a:endParaRPr>
          </a:p>
          <a:p>
            <a:pPr marL="263525" indent="-263525"/>
            <a:r>
              <a:rPr lang="ja-JP" altLang="en-US" sz="1400" b="1" dirty="0">
                <a:solidFill>
                  <a:schemeClr val="tx1"/>
                </a:solidFill>
                <a:latin typeface="BIZ UDPゴシック" panose="020B0400000000000000" pitchFamily="50" charset="-128"/>
                <a:ea typeface="BIZ UDPゴシック" panose="020B0400000000000000" pitchFamily="50" charset="-128"/>
              </a:rPr>
              <a:t>　</a:t>
            </a:r>
            <a:r>
              <a:rPr lang="ja-JP" altLang="en-US" sz="1400" b="1" dirty="0" smtClean="0">
                <a:solidFill>
                  <a:schemeClr val="tx1"/>
                </a:solidFill>
                <a:latin typeface="BIZ UDPゴシック" panose="020B0400000000000000" pitchFamily="50" charset="-128"/>
                <a:ea typeface="BIZ UDPゴシック" panose="020B0400000000000000" pitchFamily="50" charset="-128"/>
              </a:rPr>
              <a:t>　　組みを強化すべきでない</a:t>
            </a:r>
            <a:r>
              <a:rPr lang="ja-JP" altLang="en-US" sz="1400" b="1" dirty="0" smtClean="0">
                <a:solidFill>
                  <a:schemeClr val="tx1"/>
                </a:solidFill>
                <a:latin typeface="BIZ UDPゴシック" panose="020B0400000000000000" pitchFamily="50" charset="-128"/>
                <a:ea typeface="BIZ UDPゴシック" panose="020B0400000000000000" pitchFamily="50" charset="-128"/>
              </a:rPr>
              <a:t>か</a:t>
            </a:r>
            <a:r>
              <a:rPr lang="ja-JP" altLang="en-US" sz="1400" b="1" dirty="0">
                <a:solidFill>
                  <a:schemeClr val="tx1"/>
                </a:solidFill>
                <a:latin typeface="BIZ UDPゴシック" panose="020B0400000000000000" pitchFamily="50" charset="-128"/>
                <a:ea typeface="BIZ UDPゴシック" panose="020B0400000000000000" pitchFamily="50" charset="-128"/>
              </a:rPr>
              <a:t>。</a:t>
            </a:r>
            <a:endParaRPr lang="en-US" altLang="ja-JP" sz="1400" b="1" dirty="0">
              <a:solidFill>
                <a:schemeClr val="tx1"/>
              </a:solidFill>
              <a:latin typeface="BIZ UDPゴシック" panose="020B0400000000000000" pitchFamily="50" charset="-128"/>
              <a:ea typeface="BIZ UDPゴシック" panose="020B0400000000000000" pitchFamily="50" charset="-128"/>
            </a:endParaRPr>
          </a:p>
          <a:p>
            <a:pPr marL="263525" indent="-263525"/>
            <a:endParaRPr lang="en-US" altLang="ja-JP" sz="1400" b="1" dirty="0" smtClean="0">
              <a:solidFill>
                <a:schemeClr val="tx1"/>
              </a:solidFill>
              <a:latin typeface="BIZ UDPゴシック" panose="020B0400000000000000" pitchFamily="50" charset="-128"/>
              <a:ea typeface="BIZ UDPゴシック" panose="020B0400000000000000" pitchFamily="50" charset="-128"/>
            </a:endParaRPr>
          </a:p>
          <a:p>
            <a:pPr marL="263525" indent="-263525"/>
            <a:endParaRPr lang="en-US" altLang="ja-JP" sz="1400" b="1" dirty="0">
              <a:solidFill>
                <a:schemeClr val="tx1"/>
              </a:solidFill>
              <a:latin typeface="BIZ UDPゴシック" panose="020B0400000000000000" pitchFamily="50" charset="-128"/>
              <a:ea typeface="BIZ UDPゴシック" panose="020B0400000000000000" pitchFamily="50" charset="-128"/>
            </a:endParaRPr>
          </a:p>
          <a:p>
            <a:pPr marL="263525" indent="-263525"/>
            <a:endParaRPr lang="en-US" altLang="ja-JP" sz="1400" b="1" dirty="0" smtClean="0">
              <a:solidFill>
                <a:schemeClr val="tx1"/>
              </a:solidFill>
              <a:latin typeface="BIZ UDPゴシック" panose="020B0400000000000000" pitchFamily="50" charset="-128"/>
              <a:ea typeface="BIZ UDPゴシック" panose="020B0400000000000000" pitchFamily="50" charset="-128"/>
            </a:endParaRPr>
          </a:p>
          <a:p>
            <a:pPr marL="263525" indent="-263525"/>
            <a:endParaRPr lang="en-US" altLang="ja-JP" sz="1400" b="1" dirty="0" smtClean="0">
              <a:solidFill>
                <a:schemeClr val="tx1"/>
              </a:solidFill>
              <a:latin typeface="BIZ UDPゴシック" panose="020B0400000000000000" pitchFamily="50" charset="-128"/>
              <a:ea typeface="BIZ UDPゴシック" panose="020B0400000000000000" pitchFamily="50" charset="-128"/>
            </a:endParaRPr>
          </a:p>
          <a:p>
            <a:pPr marL="263525" indent="-263525"/>
            <a:endParaRPr lang="ja-JP" altLang="en-US" sz="1400" b="1" dirty="0">
              <a:solidFill>
                <a:schemeClr val="tx1"/>
              </a:solidFill>
              <a:latin typeface="BIZ UDPゴシック" panose="020B0400000000000000" pitchFamily="50" charset="-128"/>
              <a:ea typeface="BIZ UDPゴシック" panose="020B0400000000000000" pitchFamily="50" charset="-128"/>
            </a:endParaRPr>
          </a:p>
          <a:p>
            <a:pPr marL="263525" indent="-263525"/>
            <a:endParaRPr lang="en-US" altLang="ja-JP" sz="1400" b="1" dirty="0">
              <a:solidFill>
                <a:schemeClr val="tx1"/>
              </a:solidFill>
              <a:latin typeface="BIZ UDPゴシック" panose="020B0400000000000000" pitchFamily="50" charset="-128"/>
              <a:ea typeface="BIZ UDPゴシック" panose="020B0400000000000000" pitchFamily="50" charset="-128"/>
            </a:endParaRPr>
          </a:p>
        </p:txBody>
      </p:sp>
      <p:sp>
        <p:nvSpPr>
          <p:cNvPr id="3" name="スライド番号プレースホルダー 2"/>
          <p:cNvSpPr>
            <a:spLocks noGrp="1"/>
          </p:cNvSpPr>
          <p:nvPr>
            <p:ph type="sldNum" sz="quarter" idx="12"/>
          </p:nvPr>
        </p:nvSpPr>
        <p:spPr>
          <a:xfrm>
            <a:off x="7125237" y="6574684"/>
            <a:ext cx="2057400" cy="365125"/>
          </a:xfrm>
        </p:spPr>
        <p:txBody>
          <a:bodyPr/>
          <a:lstStyle/>
          <a:p>
            <a:fld id="{50F88186-B17D-4CE3-A887-D91699CF601C}" type="slidenum">
              <a:rPr kumimoji="1" lang="ja-JP" altLang="en-US" smtClean="0"/>
              <a:t>5</a:t>
            </a:fld>
            <a:endParaRPr kumimoji="1" lang="ja-JP" altLang="en-US" dirty="0"/>
          </a:p>
        </p:txBody>
      </p:sp>
    </p:spTree>
    <p:extLst>
      <p:ext uri="{BB962C8B-B14F-4D97-AF65-F5344CB8AC3E}">
        <p14:creationId xmlns:p14="http://schemas.microsoft.com/office/powerpoint/2010/main" val="35427718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角丸四角形 13"/>
          <p:cNvSpPr/>
          <p:nvPr/>
        </p:nvSpPr>
        <p:spPr>
          <a:xfrm>
            <a:off x="-1292313" y="6389618"/>
            <a:ext cx="5021408" cy="737999"/>
          </a:xfrm>
          <a:prstGeom prst="roundRect">
            <a:avLst>
              <a:gd name="adj" fmla="val 2804"/>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800"/>
              </a:lnSpc>
            </a:pPr>
            <a:endParaRPr lang="en-US" altLang="ja-JP" sz="1200" b="1" dirty="0">
              <a:solidFill>
                <a:schemeClr val="tx1"/>
              </a:solidFill>
              <a:latin typeface="BIZ UDPゴシック" panose="020B0400000000000000" pitchFamily="50" charset="-128"/>
              <a:ea typeface="BIZ UDPゴシック" panose="020B0400000000000000" pitchFamily="50" charset="-128"/>
            </a:endParaRPr>
          </a:p>
        </p:txBody>
      </p:sp>
      <p:sp>
        <p:nvSpPr>
          <p:cNvPr id="3" name="スライド番号プレースホルダー 2"/>
          <p:cNvSpPr>
            <a:spLocks noGrp="1"/>
          </p:cNvSpPr>
          <p:nvPr>
            <p:ph type="sldNum" sz="quarter" idx="12"/>
          </p:nvPr>
        </p:nvSpPr>
        <p:spPr>
          <a:xfrm>
            <a:off x="7125237" y="6574684"/>
            <a:ext cx="2057400" cy="365125"/>
          </a:xfrm>
        </p:spPr>
        <p:txBody>
          <a:bodyPr/>
          <a:lstStyle/>
          <a:p>
            <a:fld id="{50F88186-B17D-4CE3-A887-D91699CF601C}" type="slidenum">
              <a:rPr kumimoji="1" lang="ja-JP" altLang="en-US" smtClean="0"/>
              <a:t>6</a:t>
            </a:fld>
            <a:endParaRPr kumimoji="1" lang="ja-JP" altLang="en-US" dirty="0"/>
          </a:p>
        </p:txBody>
      </p:sp>
      <p:sp>
        <p:nvSpPr>
          <p:cNvPr id="7" name="正方形/長方形 6">
            <a:extLst>
              <a:ext uri="{FF2B5EF4-FFF2-40B4-BE49-F238E27FC236}">
                <a16:creationId xmlns:a16="http://schemas.microsoft.com/office/drawing/2014/main" id="{8569A7FE-11D2-4A71-8E69-A46D781636C0}"/>
              </a:ext>
            </a:extLst>
          </p:cNvPr>
          <p:cNvSpPr/>
          <p:nvPr/>
        </p:nvSpPr>
        <p:spPr>
          <a:xfrm>
            <a:off x="8851231" y="2543824"/>
            <a:ext cx="193023" cy="3927816"/>
          </a:xfrm>
          <a:prstGeom prst="rect">
            <a:avLst/>
          </a:prstGeom>
          <a:noFill/>
          <a:ln w="317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050" b="1" kern="100" dirty="0" smtClean="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東西二極の一極</a:t>
            </a:r>
            <a:endParaRPr lang="en-US" altLang="ja-JP" sz="1050" b="1" kern="100"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endParaRPr>
          </a:p>
        </p:txBody>
      </p:sp>
      <p:sp>
        <p:nvSpPr>
          <p:cNvPr id="8" name="角丸四角形 7"/>
          <p:cNvSpPr/>
          <p:nvPr/>
        </p:nvSpPr>
        <p:spPr>
          <a:xfrm>
            <a:off x="79910" y="1122158"/>
            <a:ext cx="4618734" cy="5464690"/>
          </a:xfrm>
          <a:prstGeom prst="roundRect">
            <a:avLst>
              <a:gd name="adj" fmla="val 4420"/>
            </a:avLst>
          </a:prstGeom>
          <a:solidFill>
            <a:schemeClr val="accent2">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en-US" altLang="ja-JP" sz="1200" dirty="0">
              <a:solidFill>
                <a:schemeClr val="tx1"/>
              </a:solidFill>
            </a:endParaRPr>
          </a:p>
        </p:txBody>
      </p:sp>
      <p:sp>
        <p:nvSpPr>
          <p:cNvPr id="9" name="角丸四角形 8"/>
          <p:cNvSpPr/>
          <p:nvPr/>
        </p:nvSpPr>
        <p:spPr>
          <a:xfrm>
            <a:off x="253050" y="1453169"/>
            <a:ext cx="4261180" cy="3363872"/>
          </a:xfrm>
          <a:prstGeom prst="roundRect">
            <a:avLst>
              <a:gd name="adj" fmla="val 4420"/>
            </a:avLst>
          </a:prstGeom>
          <a:solidFill>
            <a:schemeClr val="bg1"/>
          </a:solidFill>
          <a:ln>
            <a:prstDash val="dash"/>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en-US" altLang="ja-JP" sz="1200" dirty="0">
              <a:solidFill>
                <a:schemeClr val="tx1"/>
              </a:solidFill>
            </a:endParaRPr>
          </a:p>
        </p:txBody>
      </p:sp>
      <p:sp>
        <p:nvSpPr>
          <p:cNvPr id="10" name="正方形/長方形 9"/>
          <p:cNvSpPr/>
          <p:nvPr/>
        </p:nvSpPr>
        <p:spPr>
          <a:xfrm>
            <a:off x="196381" y="62997"/>
            <a:ext cx="8751236" cy="400110"/>
          </a:xfrm>
          <a:prstGeom prst="rect">
            <a:avLst/>
          </a:prstGeom>
        </p:spPr>
        <p:txBody>
          <a:bodyPr wrap="square">
            <a:spAutoFit/>
          </a:bodyPr>
          <a:lstStyle/>
          <a:p>
            <a:r>
              <a:rPr lang="ja-JP" altLang="en-US" sz="2000" b="1" dirty="0" smtClean="0"/>
              <a:t>■ 上記論点の検討にあたっての粗いイメージ</a:t>
            </a:r>
            <a:endParaRPr lang="ja-JP" altLang="en-US" sz="2000" b="1" dirty="0"/>
          </a:p>
        </p:txBody>
      </p:sp>
      <p:sp>
        <p:nvSpPr>
          <p:cNvPr id="11" name="角丸四角形 10"/>
          <p:cNvSpPr/>
          <p:nvPr/>
        </p:nvSpPr>
        <p:spPr>
          <a:xfrm>
            <a:off x="674500" y="685774"/>
            <a:ext cx="3401026" cy="366428"/>
          </a:xfrm>
          <a:prstGeom prst="roundRect">
            <a:avLst>
              <a:gd name="adj" fmla="val 9101"/>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00" b="1" u="sng" dirty="0" smtClean="0">
                <a:solidFill>
                  <a:schemeClr val="tx1"/>
                </a:solidFill>
              </a:rPr>
              <a:t>「人」を起点とした</a:t>
            </a:r>
            <a:r>
              <a:rPr kumimoji="1" lang="en-US" altLang="ja-JP" sz="1600" b="1" u="sng" dirty="0" smtClean="0">
                <a:solidFill>
                  <a:schemeClr val="tx1"/>
                </a:solidFill>
              </a:rPr>
              <a:t>2040</a:t>
            </a:r>
            <a:r>
              <a:rPr kumimoji="1" lang="ja-JP" altLang="en-US" sz="1600" b="1" u="sng" dirty="0">
                <a:solidFill>
                  <a:schemeClr val="tx1"/>
                </a:solidFill>
              </a:rPr>
              <a:t>年の</a:t>
            </a:r>
            <a:r>
              <a:rPr kumimoji="1" lang="ja-JP" altLang="en-US" sz="1600" b="1" u="sng" dirty="0" smtClean="0">
                <a:solidFill>
                  <a:schemeClr val="tx1"/>
                </a:solidFill>
              </a:rPr>
              <a:t>イメージ</a:t>
            </a:r>
            <a:endParaRPr kumimoji="1" lang="en-US" altLang="ja-JP" sz="1600" b="1" u="sng" dirty="0">
              <a:solidFill>
                <a:schemeClr val="tx1"/>
              </a:solidFill>
            </a:endParaRPr>
          </a:p>
        </p:txBody>
      </p:sp>
      <p:sp>
        <p:nvSpPr>
          <p:cNvPr id="12" name="正方形/長方形 11"/>
          <p:cNvSpPr/>
          <p:nvPr/>
        </p:nvSpPr>
        <p:spPr>
          <a:xfrm>
            <a:off x="4583821" y="903181"/>
            <a:ext cx="4292488" cy="276999"/>
          </a:xfrm>
          <a:prstGeom prst="rect">
            <a:avLst/>
          </a:prstGeom>
        </p:spPr>
        <p:txBody>
          <a:bodyPr wrap="square">
            <a:spAutoFit/>
          </a:bodyPr>
          <a:lstStyle/>
          <a:p>
            <a:r>
              <a:rPr lang="ja-JP" altLang="en-US" sz="1200" b="1" dirty="0" smtClean="0"/>
              <a:t>（参考）現行ビジョンにおける「人材」に関する取組みの</a:t>
            </a:r>
            <a:r>
              <a:rPr lang="ja-JP" altLang="en-US" sz="1200" b="1" dirty="0"/>
              <a:t>考え方</a:t>
            </a:r>
          </a:p>
        </p:txBody>
      </p:sp>
      <p:sp>
        <p:nvSpPr>
          <p:cNvPr id="13" name="正方形/長方形 12"/>
          <p:cNvSpPr/>
          <p:nvPr/>
        </p:nvSpPr>
        <p:spPr>
          <a:xfrm>
            <a:off x="4848679" y="1162910"/>
            <a:ext cx="4218552" cy="1145680"/>
          </a:xfrm>
          <a:prstGeom prst="rect">
            <a:avLst/>
          </a:prstGeom>
          <a:ln>
            <a:solidFill>
              <a:schemeClr val="tx1"/>
            </a:solidFill>
            <a:prstDash val="dash"/>
          </a:ln>
        </p:spPr>
        <p:txBody>
          <a:bodyPr wrap="square" tIns="72000" bIns="72000">
            <a:spAutoFit/>
          </a:bodyPr>
          <a:lstStyle/>
          <a:p>
            <a:pPr marL="180000" indent="-180000">
              <a:lnSpc>
                <a:spcPts val="1200"/>
              </a:lnSpc>
              <a:spcBef>
                <a:spcPts val="600"/>
              </a:spcBef>
              <a:buFont typeface="Meiryo UI" panose="020B0604030504040204" pitchFamily="50" charset="-128"/>
              <a:buChar char="○"/>
            </a:pPr>
            <a:r>
              <a:rPr lang="ja-JP" altLang="en-US" sz="1100" dirty="0"/>
              <a:t>現行ビジョンで</a:t>
            </a:r>
            <a:r>
              <a:rPr lang="ja-JP" altLang="en-US" sz="1100" dirty="0" smtClean="0"/>
              <a:t>は、大阪自らが、副首都に必要な「機能面」、そして、それを支える「制度面」での取組みを進めることとしており、機能面の取組みのひとつとして「人材育成の基盤の確立」に向け取組みを進めている。</a:t>
            </a:r>
            <a:endParaRPr lang="en-US" altLang="ja-JP" sz="1100" dirty="0" smtClean="0"/>
          </a:p>
          <a:p>
            <a:pPr marL="180000" indent="-180000">
              <a:lnSpc>
                <a:spcPts val="1200"/>
              </a:lnSpc>
              <a:spcBef>
                <a:spcPts val="600"/>
              </a:spcBef>
              <a:buFont typeface="Meiryo UI" panose="020B0604030504040204" pitchFamily="50" charset="-128"/>
              <a:buChar char="○"/>
            </a:pPr>
            <a:r>
              <a:rPr lang="ja-JP" altLang="en-US" sz="1100" dirty="0" smtClean="0"/>
              <a:t>また、上記の大阪自らの取組みと並行して、「産業・技術力」、「資本力」、「人材力」という３つの要素から「経済成長面」の取組みを進めることとしている。</a:t>
            </a:r>
            <a:endParaRPr lang="en-US" altLang="ja-JP" sz="1100" dirty="0" smtClean="0"/>
          </a:p>
        </p:txBody>
      </p:sp>
      <p:sp>
        <p:nvSpPr>
          <p:cNvPr id="15" name="二等辺三角形 14"/>
          <p:cNvSpPr/>
          <p:nvPr/>
        </p:nvSpPr>
        <p:spPr>
          <a:xfrm>
            <a:off x="803475" y="1795307"/>
            <a:ext cx="3109041" cy="3935260"/>
          </a:xfrm>
          <a:prstGeom prst="triangle">
            <a:avLst/>
          </a:prstGeom>
          <a:noFill/>
          <a:ln w="444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角丸四角形 15"/>
          <p:cNvSpPr/>
          <p:nvPr/>
        </p:nvSpPr>
        <p:spPr>
          <a:xfrm>
            <a:off x="1304067" y="1698322"/>
            <a:ext cx="2165106" cy="873785"/>
          </a:xfrm>
          <a:prstGeom prst="roundRect">
            <a:avLst>
              <a:gd name="adj" fmla="val 9101"/>
            </a:avLst>
          </a:prstGeom>
          <a:solidFill>
            <a:srgbClr val="0070C0"/>
          </a:solidFill>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b="1" dirty="0" smtClean="0">
                <a:solidFill>
                  <a:schemeClr val="bg1"/>
                </a:solidFill>
              </a:rPr>
              <a:t>人中心</a:t>
            </a:r>
            <a:endParaRPr kumimoji="1" lang="en-US" altLang="ja-JP" sz="1400" b="1" dirty="0" smtClean="0">
              <a:solidFill>
                <a:schemeClr val="bg1"/>
              </a:solidFill>
            </a:endParaRPr>
          </a:p>
          <a:p>
            <a:pPr algn="ctr"/>
            <a:r>
              <a:rPr kumimoji="1" lang="ja-JP" altLang="en-US" sz="1400" b="1" dirty="0" smtClean="0">
                <a:solidFill>
                  <a:schemeClr val="bg1"/>
                </a:solidFill>
              </a:rPr>
              <a:t>人材育成・支援</a:t>
            </a:r>
            <a:endParaRPr kumimoji="1" lang="en-US" altLang="ja-JP" sz="1400" b="1" dirty="0" smtClean="0">
              <a:solidFill>
                <a:schemeClr val="bg1"/>
              </a:solidFill>
            </a:endParaRPr>
          </a:p>
          <a:p>
            <a:pPr algn="ctr"/>
            <a:r>
              <a:rPr kumimoji="1" lang="ja-JP" altLang="en-US" sz="1400" b="1" dirty="0" smtClean="0">
                <a:solidFill>
                  <a:schemeClr val="bg1"/>
                </a:solidFill>
              </a:rPr>
              <a:t>ウェルビーイング向上</a:t>
            </a:r>
            <a:endParaRPr kumimoji="1" lang="en-US" altLang="ja-JP" sz="1400" dirty="0" smtClean="0">
              <a:solidFill>
                <a:schemeClr val="bg1"/>
              </a:solidFill>
            </a:endParaRPr>
          </a:p>
        </p:txBody>
      </p:sp>
      <p:sp>
        <p:nvSpPr>
          <p:cNvPr id="17" name="角丸四角形 16"/>
          <p:cNvSpPr/>
          <p:nvPr/>
        </p:nvSpPr>
        <p:spPr>
          <a:xfrm>
            <a:off x="251848" y="5199097"/>
            <a:ext cx="1922844" cy="913526"/>
          </a:xfrm>
          <a:prstGeom prst="roundRect">
            <a:avLst>
              <a:gd name="adj" fmla="val 9101"/>
            </a:avLst>
          </a:prstGeom>
          <a:solidFill>
            <a:srgbClr val="0070C0"/>
          </a:solidFill>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b="1" dirty="0" smtClean="0">
                <a:solidFill>
                  <a:schemeClr val="bg1"/>
                </a:solidFill>
              </a:rPr>
              <a:t>イノベーション</a:t>
            </a:r>
            <a:endParaRPr kumimoji="1" lang="en-US" altLang="ja-JP" sz="1400" b="1" dirty="0" smtClean="0">
              <a:solidFill>
                <a:schemeClr val="bg1"/>
              </a:solidFill>
            </a:endParaRPr>
          </a:p>
          <a:p>
            <a:pPr algn="ctr"/>
            <a:r>
              <a:rPr kumimoji="1" lang="ja-JP" altLang="en-US" sz="1400" b="1" dirty="0" smtClean="0">
                <a:solidFill>
                  <a:schemeClr val="bg1"/>
                </a:solidFill>
              </a:rPr>
              <a:t>生産性向上</a:t>
            </a:r>
            <a:endParaRPr kumimoji="1" lang="en-US" altLang="ja-JP" sz="1400" b="1" dirty="0" smtClean="0">
              <a:solidFill>
                <a:schemeClr val="bg1"/>
              </a:solidFill>
            </a:endParaRPr>
          </a:p>
          <a:p>
            <a:pPr algn="ctr"/>
            <a:r>
              <a:rPr kumimoji="1" lang="ja-JP" altLang="en-US" sz="1400" b="1" dirty="0" smtClean="0">
                <a:solidFill>
                  <a:schemeClr val="bg1"/>
                </a:solidFill>
              </a:rPr>
              <a:t>産業構造転換</a:t>
            </a:r>
            <a:endParaRPr kumimoji="1" lang="en-US" altLang="ja-JP" sz="1400" b="1" dirty="0">
              <a:solidFill>
                <a:schemeClr val="bg1"/>
              </a:solidFill>
            </a:endParaRPr>
          </a:p>
        </p:txBody>
      </p:sp>
      <p:sp>
        <p:nvSpPr>
          <p:cNvPr id="18" name="角丸四角形 17"/>
          <p:cNvSpPr/>
          <p:nvPr/>
        </p:nvSpPr>
        <p:spPr>
          <a:xfrm>
            <a:off x="2590184" y="5199097"/>
            <a:ext cx="1922844" cy="913526"/>
          </a:xfrm>
          <a:prstGeom prst="roundRect">
            <a:avLst>
              <a:gd name="adj" fmla="val 9101"/>
            </a:avLst>
          </a:prstGeom>
          <a:solidFill>
            <a:srgbClr val="0070C0"/>
          </a:solidFill>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b="1" dirty="0">
                <a:solidFill>
                  <a:schemeClr val="bg1"/>
                </a:solidFill>
              </a:rPr>
              <a:t>世界を視野に入れた</a:t>
            </a:r>
            <a:endParaRPr kumimoji="1" lang="en-US" altLang="ja-JP" sz="1400" b="1" dirty="0">
              <a:solidFill>
                <a:schemeClr val="bg1"/>
              </a:solidFill>
            </a:endParaRPr>
          </a:p>
          <a:p>
            <a:pPr algn="ctr"/>
            <a:r>
              <a:rPr kumimoji="1" lang="ja-JP" altLang="en-US" sz="1400" b="1" dirty="0">
                <a:solidFill>
                  <a:schemeClr val="bg1"/>
                </a:solidFill>
              </a:rPr>
              <a:t>社会</a:t>
            </a:r>
            <a:r>
              <a:rPr kumimoji="1" lang="ja-JP" altLang="en-US" sz="1400" b="1" dirty="0" smtClean="0">
                <a:solidFill>
                  <a:schemeClr val="bg1"/>
                </a:solidFill>
              </a:rPr>
              <a:t>課題の解決</a:t>
            </a:r>
            <a:endParaRPr kumimoji="1" lang="en-US" altLang="ja-JP" sz="1400" b="1" dirty="0" smtClean="0">
              <a:solidFill>
                <a:schemeClr val="bg1"/>
              </a:solidFill>
            </a:endParaRPr>
          </a:p>
        </p:txBody>
      </p:sp>
      <p:sp>
        <p:nvSpPr>
          <p:cNvPr id="19" name="角丸四角形 18"/>
          <p:cNvSpPr/>
          <p:nvPr/>
        </p:nvSpPr>
        <p:spPr>
          <a:xfrm>
            <a:off x="473210" y="2863772"/>
            <a:ext cx="3866000" cy="1620000"/>
          </a:xfrm>
          <a:prstGeom prst="roundRect">
            <a:avLst/>
          </a:prstGeom>
          <a:solidFill>
            <a:schemeClr val="accent1">
              <a:lumMod val="60000"/>
              <a:lumOff val="40000"/>
              <a:alpha val="9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角丸四角形 19"/>
          <p:cNvSpPr/>
          <p:nvPr/>
        </p:nvSpPr>
        <p:spPr>
          <a:xfrm>
            <a:off x="1423894" y="4017952"/>
            <a:ext cx="1964632" cy="351975"/>
          </a:xfrm>
          <a:prstGeom prst="roundRect">
            <a:avLst>
              <a:gd name="adj" fmla="val 9101"/>
            </a:avLst>
          </a:prstGeom>
          <a:solidFill>
            <a:schemeClr val="bg1"/>
          </a:solidFill>
          <a:ln w="19050">
            <a:noFill/>
          </a:ln>
        </p:spPr>
        <p:style>
          <a:lnRef idx="2">
            <a:schemeClr val="accent6"/>
          </a:lnRef>
          <a:fillRef idx="1">
            <a:schemeClr val="lt1"/>
          </a:fillRef>
          <a:effectRef idx="0">
            <a:schemeClr val="accent6"/>
          </a:effectRef>
          <a:fontRef idx="minor">
            <a:schemeClr val="dk1"/>
          </a:fontRef>
        </p:style>
        <p:txBody>
          <a:bodyPr lIns="0" rIns="72000" rtlCol="0" anchor="ctr"/>
          <a:lstStyle/>
          <a:p>
            <a:pPr algn="ctr">
              <a:lnSpc>
                <a:spcPts val="2200"/>
              </a:lnSpc>
            </a:pPr>
            <a:r>
              <a:rPr kumimoji="1" lang="ja-JP" altLang="en-US" sz="1200" b="1" dirty="0" smtClean="0">
                <a:solidFill>
                  <a:schemeClr val="tx1"/>
                </a:solidFill>
              </a:rPr>
              <a:t>　</a:t>
            </a:r>
            <a:r>
              <a:rPr kumimoji="1" lang="ja-JP" altLang="en-US" sz="1400" b="1" dirty="0" smtClean="0">
                <a:solidFill>
                  <a:schemeClr val="tx1"/>
                </a:solidFill>
              </a:rPr>
              <a:t>「画一」から、「自律」へ</a:t>
            </a:r>
            <a:endParaRPr kumimoji="1" lang="en-US" altLang="ja-JP" sz="1400" b="1" dirty="0" smtClean="0">
              <a:solidFill>
                <a:schemeClr val="tx1"/>
              </a:solidFill>
            </a:endParaRPr>
          </a:p>
        </p:txBody>
      </p:sp>
      <p:sp>
        <p:nvSpPr>
          <p:cNvPr id="21" name="角丸四角形 20"/>
          <p:cNvSpPr/>
          <p:nvPr/>
        </p:nvSpPr>
        <p:spPr>
          <a:xfrm>
            <a:off x="477415" y="2955831"/>
            <a:ext cx="1906012" cy="518817"/>
          </a:xfrm>
          <a:prstGeom prst="roundRect">
            <a:avLst>
              <a:gd name="adj" fmla="val 9101"/>
            </a:avLst>
          </a:prstGeom>
          <a:noFill/>
          <a:ln w="19050">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b="1" dirty="0" smtClean="0">
                <a:solidFill>
                  <a:schemeClr val="tx1"/>
                </a:solidFill>
              </a:rPr>
              <a:t>●</a:t>
            </a:r>
            <a:r>
              <a:rPr kumimoji="1" lang="ja-JP" altLang="en-US" sz="1400" b="1" u="sng" dirty="0" smtClean="0">
                <a:solidFill>
                  <a:schemeClr val="tx1"/>
                </a:solidFill>
              </a:rPr>
              <a:t>内外からの</a:t>
            </a:r>
            <a:endParaRPr kumimoji="1" lang="en-US" altLang="ja-JP" sz="1400" b="1" u="sng" dirty="0" smtClean="0">
              <a:solidFill>
                <a:schemeClr val="tx1"/>
              </a:solidFill>
            </a:endParaRPr>
          </a:p>
          <a:p>
            <a:pPr algn="ctr"/>
            <a:r>
              <a:rPr kumimoji="1" lang="ja-JP" altLang="en-US" sz="1400" b="1" dirty="0" smtClean="0">
                <a:solidFill>
                  <a:schemeClr val="tx1"/>
                </a:solidFill>
              </a:rPr>
              <a:t>　　　　</a:t>
            </a:r>
            <a:r>
              <a:rPr kumimoji="1" lang="ja-JP" altLang="en-US" sz="1400" b="1" u="sng" dirty="0" smtClean="0">
                <a:solidFill>
                  <a:schemeClr val="tx1"/>
                </a:solidFill>
              </a:rPr>
              <a:t>人材の呼び込み</a:t>
            </a:r>
            <a:endParaRPr kumimoji="1" lang="en-US" altLang="ja-JP" sz="1400" b="1" u="sng" dirty="0">
              <a:solidFill>
                <a:schemeClr val="tx1"/>
              </a:solidFill>
            </a:endParaRPr>
          </a:p>
        </p:txBody>
      </p:sp>
      <p:sp>
        <p:nvSpPr>
          <p:cNvPr id="22" name="右カーブ矢印 9">
            <a:extLst>
              <a:ext uri="{FF2B5EF4-FFF2-40B4-BE49-F238E27FC236}">
                <a16:creationId xmlns:a16="http://schemas.microsoft.com/office/drawing/2014/main" id="{37286606-5DA9-41BB-8DFA-678362A0D365}"/>
              </a:ext>
            </a:extLst>
          </p:cNvPr>
          <p:cNvSpPr/>
          <p:nvPr/>
        </p:nvSpPr>
        <p:spPr>
          <a:xfrm>
            <a:off x="7514542" y="3702010"/>
            <a:ext cx="182801" cy="396849"/>
          </a:xfrm>
          <a:prstGeom prst="curvedRightArrow">
            <a:avLst>
              <a:gd name="adj1" fmla="val 26406"/>
              <a:gd name="adj2" fmla="val 132564"/>
              <a:gd name="adj3" fmla="val 32707"/>
            </a:avLst>
          </a:prstGeom>
        </p:spPr>
        <p:style>
          <a:lnRef idx="0">
            <a:schemeClr val="accent2"/>
          </a:lnRef>
          <a:fillRef idx="3">
            <a:schemeClr val="accent2"/>
          </a:fillRef>
          <a:effectRef idx="3">
            <a:schemeClr val="accent2"/>
          </a:effectRef>
          <a:fontRef idx="minor">
            <a:schemeClr val="lt1"/>
          </a:fontRef>
        </p:style>
        <p:txBody>
          <a:bodyPr lIns="105366" tIns="52683" rIns="105366" bIns="52683" rtlCol="0" anchor="ctr"/>
          <a:lstStyle/>
          <a:p>
            <a:pPr algn="ctr"/>
            <a:endParaRPr lang="ja-JP" altLang="en-US" sz="280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L 字 22">
            <a:extLst>
              <a:ext uri="{FF2B5EF4-FFF2-40B4-BE49-F238E27FC236}">
                <a16:creationId xmlns:a16="http://schemas.microsoft.com/office/drawing/2014/main" id="{7BAEACBC-9F8B-4955-A3D5-EF284729F52B}"/>
              </a:ext>
            </a:extLst>
          </p:cNvPr>
          <p:cNvSpPr/>
          <p:nvPr/>
        </p:nvSpPr>
        <p:spPr>
          <a:xfrm>
            <a:off x="4874290" y="2549389"/>
            <a:ext cx="3473167" cy="2844000"/>
          </a:xfrm>
          <a:prstGeom prst="corner">
            <a:avLst>
              <a:gd name="adj1" fmla="val 25657"/>
              <a:gd name="adj2" fmla="val 110481"/>
            </a:avLst>
          </a:prstGeom>
        </p:spPr>
        <p:style>
          <a:lnRef idx="1">
            <a:schemeClr val="accent5"/>
          </a:lnRef>
          <a:fillRef idx="2">
            <a:schemeClr val="accent5"/>
          </a:fillRef>
          <a:effectRef idx="1">
            <a:schemeClr val="accent5"/>
          </a:effectRef>
          <a:fontRef idx="minor">
            <a:schemeClr val="dk1"/>
          </a:fontRef>
        </p:style>
        <p:txBody>
          <a:bodyPr wrap="square" lIns="36000" tIns="36000" rIns="36000" bIns="36000" rtlCol="0" anchor="ctr" anchorCtr="0">
            <a:noAutofit/>
          </a:bodyPr>
          <a:lstStyle/>
          <a:p>
            <a:pPr algn="just"/>
            <a:endParaRPr lang="ja-JP" altLang="en-US" sz="1800" b="1" kern="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 name="正方形/長方形 23">
            <a:extLst>
              <a:ext uri="{FF2B5EF4-FFF2-40B4-BE49-F238E27FC236}">
                <a16:creationId xmlns:a16="http://schemas.microsoft.com/office/drawing/2014/main" id="{C7A2A339-6DCE-4734-955C-BDD8D2306666}"/>
              </a:ext>
            </a:extLst>
          </p:cNvPr>
          <p:cNvSpPr/>
          <p:nvPr/>
        </p:nvSpPr>
        <p:spPr>
          <a:xfrm>
            <a:off x="4950215" y="2693656"/>
            <a:ext cx="2952000" cy="1944000"/>
          </a:xfrm>
          <a:prstGeom prst="rect">
            <a:avLst/>
          </a:prstGeom>
          <a:solidFill>
            <a:schemeClr val="bg1"/>
          </a:solidFill>
        </p:spPr>
        <p:style>
          <a:lnRef idx="1">
            <a:schemeClr val="accent2"/>
          </a:lnRef>
          <a:fillRef idx="2">
            <a:schemeClr val="accent2"/>
          </a:fillRef>
          <a:effectRef idx="1">
            <a:schemeClr val="accent2"/>
          </a:effectRef>
          <a:fontRef idx="minor">
            <a:schemeClr val="dk1"/>
          </a:fontRef>
        </p:style>
        <p:txBody>
          <a:bodyPr vert="horz" wrap="square" lIns="72000" tIns="72000" rIns="0" bIns="72000" anchor="b" anchorCtr="0">
            <a:noAutofit/>
          </a:bodyPr>
          <a:lstStyle/>
          <a:p>
            <a:pPr marL="92075" indent="-92075">
              <a:lnSpc>
                <a:spcPts val="1200"/>
              </a:lnSpc>
            </a:pPr>
            <a:r>
              <a:rPr lang="ja-JP" altLang="en-US" sz="1050" kern="10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kern="10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都市機能</a:t>
            </a:r>
            <a:r>
              <a:rPr lang="ja-JP" altLang="en-US" sz="1050" kern="10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の</a:t>
            </a:r>
            <a:r>
              <a:rPr lang="ja-JP" altLang="en-US" sz="1050" kern="10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充実に</a:t>
            </a:r>
            <a:r>
              <a:rPr lang="ja-JP" altLang="en-US" sz="1050" kern="10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より成長を実現し、</a:t>
            </a:r>
            <a:endParaRPr lang="en-US" altLang="ja-JP" sz="1050" kern="10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92075" indent="-92075">
              <a:lnSpc>
                <a:spcPts val="1200"/>
              </a:lnSpc>
            </a:pPr>
            <a:r>
              <a:rPr lang="en-US" altLang="ja-JP" sz="1050" kern="10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 </a:t>
            </a:r>
            <a:r>
              <a:rPr lang="en-US" altLang="ja-JP" sz="1050" kern="10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kern="10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その果実を住民に還元</a:t>
            </a:r>
            <a:endParaRPr lang="en-US" altLang="ja-JP" sz="1050" kern="100"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171450" indent="-79375">
              <a:lnSpc>
                <a:spcPts val="1100"/>
              </a:lnSpc>
              <a:spcBef>
                <a:spcPts val="200"/>
              </a:spcBef>
              <a:buFont typeface="Wingdings" panose="05000000000000000000" pitchFamily="2" charset="2"/>
              <a:buChar char="Ø"/>
            </a:pP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スマートシティ戦略の推進</a:t>
            </a:r>
            <a:endParaRPr lang="en-US" altLang="ja-JP"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171450" indent="-79375">
              <a:lnSpc>
                <a:spcPts val="1100"/>
              </a:lnSpc>
              <a:buFont typeface="Wingdings" panose="05000000000000000000" pitchFamily="2" charset="2"/>
              <a:buChar char="Ø"/>
            </a:pP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都市インフラの充実</a:t>
            </a:r>
            <a:endParaRPr lang="en-US" altLang="ja-JP"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171450" indent="-79375">
              <a:lnSpc>
                <a:spcPts val="1100"/>
              </a:lnSpc>
              <a:buFont typeface="Wingdings" panose="05000000000000000000" pitchFamily="2" charset="2"/>
              <a:buChar char="Ø"/>
            </a:pP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基盤的な公共機能の高度化</a:t>
            </a:r>
            <a:endParaRPr lang="en-US" altLang="ja-JP"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171450" indent="-79375">
              <a:lnSpc>
                <a:spcPts val="1100"/>
              </a:lnSpc>
              <a:buFont typeface="Wingdings" panose="05000000000000000000" pitchFamily="2" charset="2"/>
              <a:buChar char="Ø"/>
            </a:pPr>
            <a:r>
              <a:rPr lang="ja-JP" altLang="en-US" sz="1050" b="1" u="sng"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人材育成環境の</a:t>
            </a:r>
            <a:r>
              <a:rPr lang="ja-JP" altLang="en-US" sz="1050" b="1" u="sng"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充実</a:t>
            </a:r>
            <a:endParaRPr lang="en-US" altLang="ja-JP" sz="1050" b="1" u="sng"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92075">
              <a:lnSpc>
                <a:spcPts val="1100"/>
              </a:lnSpc>
            </a:pPr>
            <a:r>
              <a:rPr lang="ja-JP" altLang="en-US" sz="105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b="1" u="sng"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（府大・市大の統合による教育力向上など）</a:t>
            </a: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等</a:t>
            </a:r>
            <a:endParaRPr lang="en-US" altLang="ja-JP" sz="1050" kern="100"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a:spcBef>
                <a:spcPts val="300"/>
              </a:spcBef>
            </a:pPr>
            <a:r>
              <a:rPr lang="ja-JP" altLang="en-US" sz="1050" kern="10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 副首都の都市機能の充実を制度面で支える</a:t>
            </a:r>
            <a:endParaRPr lang="en-US" altLang="ja-JP"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171450" indent="-79375">
              <a:lnSpc>
                <a:spcPts val="1200"/>
              </a:lnSpc>
              <a:buFont typeface="Wingdings" panose="05000000000000000000" pitchFamily="2" charset="2"/>
              <a:buChar char="Ø"/>
            </a:pP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副首都・大阪にふさわしい大都市制度への改革</a:t>
            </a:r>
            <a:endParaRPr lang="en-US" altLang="ja-JP"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171450" indent="-79375">
              <a:lnSpc>
                <a:spcPts val="1200"/>
              </a:lnSpc>
              <a:buFont typeface="Wingdings" panose="05000000000000000000" pitchFamily="2" charset="2"/>
              <a:buChar char="Ø"/>
            </a:pP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広域機能の充実</a:t>
            </a:r>
          </a:p>
          <a:p>
            <a:pPr marL="171450" indent="-79375">
              <a:lnSpc>
                <a:spcPts val="1200"/>
              </a:lnSpc>
              <a:buFont typeface="Wingdings" panose="05000000000000000000" pitchFamily="2" charset="2"/>
              <a:buChar char="Ø"/>
            </a:pP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基礎自治機能の充実</a:t>
            </a:r>
            <a:endPar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25" name="正方形/長方形 24">
            <a:extLst>
              <a:ext uri="{FF2B5EF4-FFF2-40B4-BE49-F238E27FC236}">
                <a16:creationId xmlns:a16="http://schemas.microsoft.com/office/drawing/2014/main" id="{0E11CCE6-944E-4DE2-A867-3907DB8EB7F7}"/>
              </a:ext>
            </a:extLst>
          </p:cNvPr>
          <p:cNvSpPr/>
          <p:nvPr/>
        </p:nvSpPr>
        <p:spPr>
          <a:xfrm>
            <a:off x="4939436" y="4844926"/>
            <a:ext cx="3276000" cy="504000"/>
          </a:xfrm>
          <a:prstGeom prst="rect">
            <a:avLst/>
          </a:prstGeom>
          <a:solidFill>
            <a:schemeClr val="bg1"/>
          </a:solidFill>
        </p:spPr>
        <p:style>
          <a:lnRef idx="1">
            <a:schemeClr val="accent2"/>
          </a:lnRef>
          <a:fillRef idx="2">
            <a:schemeClr val="accent2"/>
          </a:fillRef>
          <a:effectRef idx="1">
            <a:schemeClr val="accent2"/>
          </a:effectRef>
          <a:fontRef idx="minor">
            <a:schemeClr val="dk1"/>
          </a:fontRef>
        </p:style>
        <p:txBody>
          <a:bodyPr wrap="square" lIns="72000" tIns="72000" rIns="36000" bIns="0" anchor="t" anchorCtr="0">
            <a:noAutofit/>
          </a:bodyPr>
          <a:lstStyle/>
          <a:p>
            <a:pPr algn="just">
              <a:lnSpc>
                <a:spcPts val="1100"/>
              </a:lnSpc>
            </a:pPr>
            <a:r>
              <a:rPr lang="ja-JP" altLang="en-US" sz="1050" kern="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大阪自らの取組みを推進力にできるだけ早期に</a:t>
            </a:r>
            <a:endParaRPr lang="en-US" altLang="ja-JP" sz="1050" kern="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just">
              <a:lnSpc>
                <a:spcPts val="1100"/>
              </a:lnSpc>
            </a:pPr>
            <a:r>
              <a:rPr lang="en-US" altLang="ja-JP" sz="1050" kern="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50" kern="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kern="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国が副首都の必要性を認識し、その取組みを支援</a:t>
            </a:r>
            <a:endParaRPr lang="en-US" altLang="ja-JP" sz="1050" kern="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just">
              <a:lnSpc>
                <a:spcPts val="1100"/>
              </a:lnSpc>
            </a:pPr>
            <a:r>
              <a:rPr lang="en-US" altLang="ja-JP" sz="1050" kern="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50" kern="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kern="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する仕組みが実現されるよう国に働きかけを行う</a:t>
            </a:r>
            <a:endParaRPr lang="en-US" altLang="ja-JP" sz="1050" kern="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just">
              <a:lnSpc>
                <a:spcPct val="114000"/>
              </a:lnSpc>
              <a:spcBef>
                <a:spcPts val="300"/>
              </a:spcBef>
            </a:pPr>
            <a:endParaRPr lang="en-US" altLang="ja-JP" sz="1050" b="1" u="sng" kern="1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just">
              <a:lnSpc>
                <a:spcPct val="114000"/>
              </a:lnSpc>
              <a:spcBef>
                <a:spcPts val="300"/>
              </a:spcBef>
            </a:pPr>
            <a:endParaRPr lang="en-US" altLang="ja-JP" sz="1050" u="sng" kern="1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正方形/長方形 25">
            <a:extLst>
              <a:ext uri="{FF2B5EF4-FFF2-40B4-BE49-F238E27FC236}">
                <a16:creationId xmlns:a16="http://schemas.microsoft.com/office/drawing/2014/main" id="{8569A7FE-11D2-4A71-8E69-A46D781636C0}"/>
              </a:ext>
            </a:extLst>
          </p:cNvPr>
          <p:cNvSpPr/>
          <p:nvPr/>
        </p:nvSpPr>
        <p:spPr>
          <a:xfrm>
            <a:off x="8121713" y="2552684"/>
            <a:ext cx="255343" cy="2016000"/>
          </a:xfrm>
          <a:prstGeom prst="rect">
            <a:avLst/>
          </a:prstGeom>
          <a:noFill/>
          <a:ln w="317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050" b="1" kern="100" dirty="0" smtClean="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副首都としての基盤を整える</a:t>
            </a:r>
            <a:endParaRPr lang="en-US" altLang="ja-JP" sz="1050" b="1" kern="100"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endParaRPr>
          </a:p>
        </p:txBody>
      </p:sp>
      <p:sp>
        <p:nvSpPr>
          <p:cNvPr id="27" name="二等辺三角形 26">
            <a:extLst>
              <a:ext uri="{FF2B5EF4-FFF2-40B4-BE49-F238E27FC236}">
                <a16:creationId xmlns:a16="http://schemas.microsoft.com/office/drawing/2014/main" id="{7F301E85-D8E4-4C38-AB67-D4C61D0CD4F7}"/>
              </a:ext>
            </a:extLst>
          </p:cNvPr>
          <p:cNvSpPr/>
          <p:nvPr/>
        </p:nvSpPr>
        <p:spPr>
          <a:xfrm rot="5400000">
            <a:off x="7885153" y="3635537"/>
            <a:ext cx="288000" cy="108000"/>
          </a:xfrm>
          <a:prstGeom prst="triangle">
            <a:avLst/>
          </a:prstGeom>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sz="280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8" name="二等辺三角形 27">
            <a:extLst>
              <a:ext uri="{FF2B5EF4-FFF2-40B4-BE49-F238E27FC236}">
                <a16:creationId xmlns:a16="http://schemas.microsoft.com/office/drawing/2014/main" id="{3C13D9E6-A6E2-45C8-B421-0B0D3A8A7C5E}"/>
              </a:ext>
            </a:extLst>
          </p:cNvPr>
          <p:cNvSpPr/>
          <p:nvPr/>
        </p:nvSpPr>
        <p:spPr>
          <a:xfrm rot="10800000">
            <a:off x="4959731" y="4703831"/>
            <a:ext cx="252000" cy="127264"/>
          </a:xfrm>
          <a:prstGeom prst="triangle">
            <a:avLst/>
          </a:prstGeom>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sz="280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9" name="正方形/長方形 28">
            <a:extLst>
              <a:ext uri="{FF2B5EF4-FFF2-40B4-BE49-F238E27FC236}">
                <a16:creationId xmlns:a16="http://schemas.microsoft.com/office/drawing/2014/main" id="{EFFE7B43-E602-4FEE-821B-2D0031EBAA09}"/>
              </a:ext>
            </a:extLst>
          </p:cNvPr>
          <p:cNvSpPr/>
          <p:nvPr/>
        </p:nvSpPr>
        <p:spPr>
          <a:xfrm>
            <a:off x="5087761" y="4646966"/>
            <a:ext cx="2559096" cy="2206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大阪自らの取組みを</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推進</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力に</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国</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に働きかけ</a:t>
            </a:r>
          </a:p>
        </p:txBody>
      </p:sp>
      <p:sp>
        <p:nvSpPr>
          <p:cNvPr id="30" name="二等辺三角形 29">
            <a:extLst>
              <a:ext uri="{FF2B5EF4-FFF2-40B4-BE49-F238E27FC236}">
                <a16:creationId xmlns:a16="http://schemas.microsoft.com/office/drawing/2014/main" id="{3C13D9E6-A6E2-45C8-B421-0B0D3A8A7C5E}"/>
              </a:ext>
            </a:extLst>
          </p:cNvPr>
          <p:cNvSpPr/>
          <p:nvPr/>
        </p:nvSpPr>
        <p:spPr>
          <a:xfrm rot="10800000">
            <a:off x="7479942" y="4690952"/>
            <a:ext cx="252000" cy="127264"/>
          </a:xfrm>
          <a:prstGeom prst="triangle">
            <a:avLst/>
          </a:prstGeom>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sz="280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 name="二等辺三角形 30">
            <a:extLst>
              <a:ext uri="{FF2B5EF4-FFF2-40B4-BE49-F238E27FC236}">
                <a16:creationId xmlns:a16="http://schemas.microsoft.com/office/drawing/2014/main" id="{7F301E85-D8E4-4C38-AB67-D4C61D0CD4F7}"/>
              </a:ext>
            </a:extLst>
          </p:cNvPr>
          <p:cNvSpPr/>
          <p:nvPr/>
        </p:nvSpPr>
        <p:spPr>
          <a:xfrm rot="5400000">
            <a:off x="8337628" y="3687053"/>
            <a:ext cx="288000" cy="108000"/>
          </a:xfrm>
          <a:prstGeom prst="triangle">
            <a:avLst/>
          </a:prstGeom>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sz="280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正方形/長方形 31">
            <a:extLst>
              <a:ext uri="{FF2B5EF4-FFF2-40B4-BE49-F238E27FC236}">
                <a16:creationId xmlns:a16="http://schemas.microsoft.com/office/drawing/2014/main" id="{8569A7FE-11D2-4A71-8E69-A46D781636C0}"/>
              </a:ext>
            </a:extLst>
          </p:cNvPr>
          <p:cNvSpPr/>
          <p:nvPr/>
        </p:nvSpPr>
        <p:spPr>
          <a:xfrm>
            <a:off x="8515928" y="2543824"/>
            <a:ext cx="216000" cy="2916000"/>
          </a:xfrm>
          <a:prstGeom prst="rect">
            <a:avLst/>
          </a:prstGeom>
          <a:noFill/>
          <a:ln w="317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050" b="1" kern="100" dirty="0" smtClean="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副首都の確立</a:t>
            </a:r>
            <a:endParaRPr lang="en-US" altLang="ja-JP" sz="1050" b="1" kern="100"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endParaRPr>
          </a:p>
        </p:txBody>
      </p:sp>
      <p:sp>
        <p:nvSpPr>
          <p:cNvPr id="33" name="正方形/長方形 32"/>
          <p:cNvSpPr/>
          <p:nvPr/>
        </p:nvSpPr>
        <p:spPr>
          <a:xfrm>
            <a:off x="4954904" y="2605150"/>
            <a:ext cx="1332000" cy="216000"/>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pPr algn="ctr"/>
            <a:r>
              <a:rPr lang="ja-JP" altLang="en-US" sz="1050" b="1" dirty="0" smtClean="0"/>
              <a:t>大阪自らの取組み</a:t>
            </a:r>
            <a:endParaRPr lang="ja-JP" altLang="en-US" sz="1050" b="1" dirty="0"/>
          </a:p>
        </p:txBody>
      </p:sp>
      <p:sp>
        <p:nvSpPr>
          <p:cNvPr id="34" name="正方形/長方形 33"/>
          <p:cNvSpPr/>
          <p:nvPr/>
        </p:nvSpPr>
        <p:spPr>
          <a:xfrm>
            <a:off x="4778469" y="2322213"/>
            <a:ext cx="3692764" cy="276999"/>
          </a:xfrm>
          <a:prstGeom prst="rect">
            <a:avLst/>
          </a:prstGeom>
        </p:spPr>
        <p:txBody>
          <a:bodyPr wrap="square">
            <a:spAutoFit/>
          </a:bodyPr>
          <a:lstStyle/>
          <a:p>
            <a:r>
              <a:rPr lang="en-US" altLang="ja-JP" sz="1200" b="1" dirty="0" smtClean="0"/>
              <a:t>【</a:t>
            </a:r>
            <a:r>
              <a:rPr lang="ja-JP" altLang="en-US" sz="1200" b="1" dirty="0" smtClean="0"/>
              <a:t>イメージ図</a:t>
            </a:r>
            <a:r>
              <a:rPr lang="en-US" altLang="ja-JP" sz="1200" b="1" dirty="0" smtClean="0"/>
              <a:t>】</a:t>
            </a:r>
            <a:endParaRPr lang="ja-JP" altLang="en-US" sz="1200" b="1" dirty="0"/>
          </a:p>
        </p:txBody>
      </p:sp>
      <p:sp>
        <p:nvSpPr>
          <p:cNvPr id="36" name="正方形/長方形 35">
            <a:extLst>
              <a:ext uri="{FF2B5EF4-FFF2-40B4-BE49-F238E27FC236}">
                <a16:creationId xmlns:a16="http://schemas.microsoft.com/office/drawing/2014/main" id="{C7A2A339-6DCE-4734-955C-BDD8D2306666}"/>
              </a:ext>
            </a:extLst>
          </p:cNvPr>
          <p:cNvSpPr/>
          <p:nvPr/>
        </p:nvSpPr>
        <p:spPr>
          <a:xfrm>
            <a:off x="4871967" y="5581053"/>
            <a:ext cx="4202757" cy="972000"/>
          </a:xfrm>
          <a:prstGeom prst="rect">
            <a:avLst/>
          </a:prstGeom>
          <a:solidFill>
            <a:schemeClr val="bg1"/>
          </a:solidFill>
        </p:spPr>
        <p:style>
          <a:lnRef idx="1">
            <a:schemeClr val="accent2"/>
          </a:lnRef>
          <a:fillRef idx="2">
            <a:schemeClr val="accent2"/>
          </a:fillRef>
          <a:effectRef idx="1">
            <a:schemeClr val="accent2"/>
          </a:effectRef>
          <a:fontRef idx="minor">
            <a:schemeClr val="dk1"/>
          </a:fontRef>
        </p:style>
        <p:txBody>
          <a:bodyPr vert="horz" wrap="square" lIns="72000" tIns="72000" rIns="36000" bIns="72000" anchor="t" anchorCtr="0">
            <a:noAutofit/>
          </a:bodyPr>
          <a:lstStyle/>
          <a:p>
            <a:pPr marL="92075" indent="-92075">
              <a:lnSpc>
                <a:spcPts val="1200"/>
              </a:lnSpc>
            </a:pPr>
            <a:r>
              <a:rPr lang="ja-JP" altLang="en-US" sz="1050" kern="10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 万博や</a:t>
            </a:r>
            <a:r>
              <a:rPr lang="en-US" altLang="ja-JP" sz="1050" kern="10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IR</a:t>
            </a:r>
            <a:r>
              <a:rPr lang="ja-JP" altLang="en-US" sz="1050" kern="10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をインパクトに「産業・技術力」、「資本力」、「人材力」の３つの要素から課題と方向性を見出し、重点的な</a:t>
            </a:r>
            <a:r>
              <a:rPr lang="ja-JP" altLang="en-US" sz="1050" kern="10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取組み</a:t>
            </a:r>
            <a:r>
              <a:rPr lang="ja-JP" altLang="en-US" sz="1050" kern="10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を進める。</a:t>
            </a:r>
            <a:endParaRPr lang="en-US" altLang="ja-JP"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171450" indent="-79375">
              <a:lnSpc>
                <a:spcPts val="1100"/>
              </a:lnSpc>
              <a:buFont typeface="Wingdings" panose="05000000000000000000" pitchFamily="2" charset="2"/>
              <a:buChar char="Ø"/>
            </a:pP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健康・長寿を基軸とした新たな価値の発信</a:t>
            </a:r>
            <a:endParaRPr lang="en-US" altLang="ja-JP"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171450" indent="-79375">
              <a:lnSpc>
                <a:spcPts val="1100"/>
              </a:lnSpc>
              <a:buFont typeface="Wingdings" panose="05000000000000000000" pitchFamily="2" charset="2"/>
              <a:buChar char="Ø"/>
            </a:pPr>
            <a:r>
              <a:rPr lang="ja-JP" altLang="en-US"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世界水準</a:t>
            </a:r>
            <a:r>
              <a:rPr lang="ja-JP" altLang="en-US" sz="105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の都市ブランドの確立</a:t>
            </a:r>
            <a:endParaRPr lang="en-US" altLang="ja-JP" sz="1050"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171450" indent="-79375">
              <a:lnSpc>
                <a:spcPts val="1100"/>
              </a:lnSpc>
              <a:buFont typeface="Wingdings" panose="05000000000000000000" pitchFamily="2" charset="2"/>
              <a:buChar char="Ø"/>
            </a:pPr>
            <a:r>
              <a:rPr lang="ja-JP" altLang="en-US" sz="1050" b="1" u="sng"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内外</a:t>
            </a:r>
            <a:r>
              <a:rPr lang="ja-JP" altLang="en-US" sz="1050" b="1" u="sng"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から多様なプレーヤーが集い、活躍する場の創出</a:t>
            </a:r>
            <a:endParaRPr lang="en-US" altLang="ja-JP" sz="1050" b="1" u="sng"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a:p>
            <a:pPr marL="92075">
              <a:lnSpc>
                <a:spcPts val="1100"/>
              </a:lnSpc>
            </a:pPr>
            <a:r>
              <a:rPr lang="ja-JP" altLang="en-US" sz="1050" b="1" kern="100"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　</a:t>
            </a:r>
            <a:r>
              <a:rPr lang="ja-JP" altLang="en-US" sz="1050" b="1" u="sng" kern="100" dirty="0" smtClean="0">
                <a:solidFill>
                  <a:schemeClr val="tx1"/>
                </a:solidFill>
                <a:latin typeface="Meiryo UI" panose="020B0604030504040204" pitchFamily="50" charset="-128"/>
                <a:ea typeface="Meiryo UI" panose="020B0604030504040204" pitchFamily="50" charset="-128"/>
                <a:cs typeface="メイリオ" panose="020B0604030504040204" pitchFamily="50" charset="-128"/>
              </a:rPr>
              <a:t>（グローバル人材の育成、民間活動の促進　など）</a:t>
            </a:r>
            <a:endParaRPr lang="en-US" altLang="ja-JP" sz="1050" b="1" u="sng" kern="100" dirty="0">
              <a:solidFill>
                <a:schemeClr val="tx1"/>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37" name="二等辺三角形 36">
            <a:extLst>
              <a:ext uri="{FF2B5EF4-FFF2-40B4-BE49-F238E27FC236}">
                <a16:creationId xmlns:a16="http://schemas.microsoft.com/office/drawing/2014/main" id="{3C13D9E6-A6E2-45C8-B421-0B0D3A8A7C5E}"/>
              </a:ext>
            </a:extLst>
          </p:cNvPr>
          <p:cNvSpPr/>
          <p:nvPr/>
        </p:nvSpPr>
        <p:spPr>
          <a:xfrm rot="10800000">
            <a:off x="5013608" y="5430752"/>
            <a:ext cx="252000" cy="127264"/>
          </a:xfrm>
          <a:prstGeom prst="triangle">
            <a:avLst/>
          </a:prstGeom>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sz="280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8" name="正方形/長方形 37">
            <a:extLst>
              <a:ext uri="{FF2B5EF4-FFF2-40B4-BE49-F238E27FC236}">
                <a16:creationId xmlns:a16="http://schemas.microsoft.com/office/drawing/2014/main" id="{EFFE7B43-E602-4FEE-821B-2D0031EBAA09}"/>
              </a:ext>
            </a:extLst>
          </p:cNvPr>
          <p:cNvSpPr/>
          <p:nvPr/>
        </p:nvSpPr>
        <p:spPr>
          <a:xfrm>
            <a:off x="5171017" y="5407715"/>
            <a:ext cx="2559096" cy="2206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機能面、制度面の取組みが経済成長を後押し</a:t>
            </a:r>
            <a:endPar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9" name="二等辺三角形 38">
            <a:extLst>
              <a:ext uri="{FF2B5EF4-FFF2-40B4-BE49-F238E27FC236}">
                <a16:creationId xmlns:a16="http://schemas.microsoft.com/office/drawing/2014/main" id="{3C13D9E6-A6E2-45C8-B421-0B0D3A8A7C5E}"/>
              </a:ext>
            </a:extLst>
          </p:cNvPr>
          <p:cNvSpPr/>
          <p:nvPr/>
        </p:nvSpPr>
        <p:spPr>
          <a:xfrm rot="10800000">
            <a:off x="7972651" y="5431341"/>
            <a:ext cx="252000" cy="127264"/>
          </a:xfrm>
          <a:prstGeom prst="triangle">
            <a:avLst/>
          </a:prstGeom>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sz="280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0" name="二等辺三角形 39">
            <a:extLst>
              <a:ext uri="{FF2B5EF4-FFF2-40B4-BE49-F238E27FC236}">
                <a16:creationId xmlns:a16="http://schemas.microsoft.com/office/drawing/2014/main" id="{7F301E85-D8E4-4C38-AB67-D4C61D0CD4F7}"/>
              </a:ext>
            </a:extLst>
          </p:cNvPr>
          <p:cNvSpPr/>
          <p:nvPr/>
        </p:nvSpPr>
        <p:spPr>
          <a:xfrm rot="5400000">
            <a:off x="8672931" y="3687053"/>
            <a:ext cx="288000" cy="108000"/>
          </a:xfrm>
          <a:prstGeom prst="triangle">
            <a:avLst/>
          </a:prstGeom>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sz="280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1" name="角丸四角形 40"/>
          <p:cNvSpPr/>
          <p:nvPr/>
        </p:nvSpPr>
        <p:spPr>
          <a:xfrm>
            <a:off x="2202363" y="2854850"/>
            <a:ext cx="1629831" cy="518817"/>
          </a:xfrm>
          <a:prstGeom prst="roundRect">
            <a:avLst>
              <a:gd name="adj" fmla="val 9101"/>
            </a:avLst>
          </a:prstGeom>
          <a:noFill/>
          <a:ln w="19050">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b="1" dirty="0" smtClean="0">
                <a:solidFill>
                  <a:schemeClr val="tx1"/>
                </a:solidFill>
              </a:rPr>
              <a:t>●</a:t>
            </a:r>
            <a:r>
              <a:rPr kumimoji="1" lang="ja-JP" altLang="en-US" sz="1400" b="1" u="sng" dirty="0" smtClean="0">
                <a:solidFill>
                  <a:schemeClr val="tx1"/>
                </a:solidFill>
              </a:rPr>
              <a:t>人材育成</a:t>
            </a:r>
            <a:endParaRPr kumimoji="1" lang="en-US" altLang="ja-JP" sz="1400" b="1" u="sng" dirty="0">
              <a:solidFill>
                <a:schemeClr val="tx1"/>
              </a:solidFill>
            </a:endParaRPr>
          </a:p>
        </p:txBody>
      </p:sp>
      <p:sp>
        <p:nvSpPr>
          <p:cNvPr id="43" name="角丸四角形 42"/>
          <p:cNvSpPr/>
          <p:nvPr/>
        </p:nvSpPr>
        <p:spPr>
          <a:xfrm>
            <a:off x="2371512" y="3363066"/>
            <a:ext cx="1629831" cy="518817"/>
          </a:xfrm>
          <a:prstGeom prst="roundRect">
            <a:avLst>
              <a:gd name="adj" fmla="val 9101"/>
            </a:avLst>
          </a:prstGeom>
          <a:noFill/>
          <a:ln w="19050">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b="1" dirty="0" smtClean="0">
                <a:solidFill>
                  <a:schemeClr val="tx1"/>
                </a:solidFill>
              </a:rPr>
              <a:t>●</a:t>
            </a:r>
            <a:r>
              <a:rPr kumimoji="1" lang="ja-JP" altLang="en-US" sz="1400" b="1" u="sng" dirty="0" smtClean="0">
                <a:solidFill>
                  <a:schemeClr val="tx1"/>
                </a:solidFill>
              </a:rPr>
              <a:t>人材の多様化</a:t>
            </a:r>
            <a:endParaRPr kumimoji="1" lang="en-US" altLang="ja-JP" sz="1400" b="1" u="sng" dirty="0">
              <a:solidFill>
                <a:schemeClr val="tx1"/>
              </a:solidFill>
            </a:endParaRPr>
          </a:p>
        </p:txBody>
      </p:sp>
      <p:sp>
        <p:nvSpPr>
          <p:cNvPr id="44" name="角丸四角形 43"/>
          <p:cNvSpPr/>
          <p:nvPr/>
        </p:nvSpPr>
        <p:spPr>
          <a:xfrm>
            <a:off x="734515" y="3380145"/>
            <a:ext cx="1629831" cy="518817"/>
          </a:xfrm>
          <a:prstGeom prst="roundRect">
            <a:avLst>
              <a:gd name="adj" fmla="val 9101"/>
            </a:avLst>
          </a:prstGeom>
          <a:noFill/>
          <a:ln w="19050">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b="1" dirty="0" smtClean="0">
                <a:solidFill>
                  <a:schemeClr val="tx1"/>
                </a:solidFill>
              </a:rPr>
              <a:t>●</a:t>
            </a:r>
            <a:r>
              <a:rPr kumimoji="1" lang="ja-JP" altLang="en-US" sz="1400" b="1" u="sng" dirty="0" smtClean="0">
                <a:solidFill>
                  <a:schemeClr val="tx1"/>
                </a:solidFill>
              </a:rPr>
              <a:t>人材の流動化</a:t>
            </a:r>
            <a:endParaRPr kumimoji="1" lang="en-US" altLang="ja-JP" sz="1400" b="1" u="sng" dirty="0">
              <a:solidFill>
                <a:schemeClr val="tx1"/>
              </a:solidFill>
            </a:endParaRPr>
          </a:p>
        </p:txBody>
      </p:sp>
      <p:sp>
        <p:nvSpPr>
          <p:cNvPr id="2" name="二等辺三角形 1"/>
          <p:cNvSpPr/>
          <p:nvPr/>
        </p:nvSpPr>
        <p:spPr>
          <a:xfrm rot="10800000">
            <a:off x="2183141" y="3824237"/>
            <a:ext cx="460740" cy="144000"/>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0609941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角丸四角形 35"/>
          <p:cNvSpPr/>
          <p:nvPr/>
        </p:nvSpPr>
        <p:spPr>
          <a:xfrm>
            <a:off x="91441" y="613711"/>
            <a:ext cx="8970874" cy="6124149"/>
          </a:xfrm>
          <a:prstGeom prst="roundRect">
            <a:avLst>
              <a:gd name="adj" fmla="val 1268"/>
            </a:avLst>
          </a:prstGeom>
          <a:noFill/>
          <a:ln w="158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solidFill>
                <a:schemeClr val="tx1"/>
              </a:solidFill>
            </a:endParaRPr>
          </a:p>
        </p:txBody>
      </p:sp>
      <p:sp>
        <p:nvSpPr>
          <p:cNvPr id="50" name="テキスト ボックス 49">
            <a:extLst>
              <a:ext uri="{FF2B5EF4-FFF2-40B4-BE49-F238E27FC236}">
                <a16:creationId xmlns:a16="http://schemas.microsoft.com/office/drawing/2014/main" id="{EBE40337-5FAC-43BE-86DC-EF22BE0A5F1F}"/>
              </a:ext>
            </a:extLst>
          </p:cNvPr>
          <p:cNvSpPr txBox="1"/>
          <p:nvPr/>
        </p:nvSpPr>
        <p:spPr>
          <a:xfrm>
            <a:off x="3775166" y="411579"/>
            <a:ext cx="5944963" cy="230832"/>
          </a:xfrm>
          <a:prstGeom prst="rect">
            <a:avLst/>
          </a:prstGeom>
          <a:noFill/>
        </p:spPr>
        <p:txBody>
          <a:bodyPr wrap="square" rtlCol="0">
            <a:spAutoFit/>
          </a:bodyPr>
          <a:lstStyle/>
          <a:p>
            <a:r>
              <a:rPr kumimoji="1" lang="ja-JP" altLang="en-US" sz="900" dirty="0"/>
              <a:t>出典</a:t>
            </a:r>
            <a:r>
              <a:rPr kumimoji="1" lang="ja-JP" altLang="en-US" sz="900" dirty="0" smtClean="0"/>
              <a:t>：</a:t>
            </a:r>
            <a:r>
              <a:rPr kumimoji="1" lang="en-US" altLang="ja-JP" sz="900" dirty="0"/>
              <a:t>2021 </a:t>
            </a:r>
            <a:r>
              <a:rPr kumimoji="1" lang="ja-JP" altLang="en-US" sz="900" dirty="0"/>
              <a:t>年６月４日　</a:t>
            </a:r>
            <a:r>
              <a:rPr kumimoji="1" lang="ja-JP" altLang="en-US" sz="900" dirty="0" smtClean="0"/>
              <a:t>内閣府「選択する未来</a:t>
            </a:r>
            <a:r>
              <a:rPr kumimoji="1" lang="en-US" altLang="ja-JP" sz="900" dirty="0" smtClean="0"/>
              <a:t>2.0</a:t>
            </a:r>
            <a:r>
              <a:rPr kumimoji="1" lang="ja-JP" altLang="en-US" sz="900" dirty="0" smtClean="0"/>
              <a:t>報告について」翁　百合　を</a:t>
            </a:r>
            <a:r>
              <a:rPr kumimoji="1" lang="ja-JP" altLang="en-US" sz="900" dirty="0"/>
              <a:t>もとに副首都推進局にて</a:t>
            </a:r>
            <a:r>
              <a:rPr kumimoji="1" lang="ja-JP" altLang="en-US" sz="900" dirty="0" smtClean="0"/>
              <a:t>作成</a:t>
            </a:r>
            <a:endParaRPr kumimoji="1" lang="ja-JP" altLang="en-US" sz="900" dirty="0"/>
          </a:p>
        </p:txBody>
      </p:sp>
      <p:sp>
        <p:nvSpPr>
          <p:cNvPr id="112" name="テキスト ボックス 111">
            <a:extLst>
              <a:ext uri="{FF2B5EF4-FFF2-40B4-BE49-F238E27FC236}">
                <a16:creationId xmlns:a16="http://schemas.microsoft.com/office/drawing/2014/main" id="{EBE40337-5FAC-43BE-86DC-EF22BE0A5F1F}"/>
              </a:ext>
            </a:extLst>
          </p:cNvPr>
          <p:cNvSpPr txBox="1"/>
          <p:nvPr/>
        </p:nvSpPr>
        <p:spPr>
          <a:xfrm>
            <a:off x="202079" y="996703"/>
            <a:ext cx="4491444" cy="5516895"/>
          </a:xfrm>
          <a:prstGeom prst="rect">
            <a:avLst/>
          </a:prstGeom>
          <a:noFill/>
        </p:spPr>
        <p:txBody>
          <a:bodyPr wrap="square" rtlCol="0">
            <a:spAutoFit/>
          </a:bodyPr>
          <a:lstStyle/>
          <a:p>
            <a:pPr>
              <a:lnSpc>
                <a:spcPts val="1300"/>
              </a:lnSpc>
              <a:spcBef>
                <a:spcPts val="600"/>
              </a:spcBef>
            </a:pPr>
            <a:r>
              <a:rPr kumimoji="1" lang="ja-JP" altLang="en-US" sz="1200" dirty="0">
                <a:latin typeface="+mj-lt"/>
              </a:rPr>
              <a:t>１．中間</a:t>
            </a:r>
            <a:r>
              <a:rPr kumimoji="1" lang="ja-JP" altLang="en-US" sz="1200" dirty="0" smtClean="0">
                <a:latin typeface="+mj-lt"/>
              </a:rPr>
              <a:t>報告では</a:t>
            </a:r>
            <a:r>
              <a:rPr kumimoji="1" lang="ja-JP" altLang="en-US" sz="1200" dirty="0">
                <a:latin typeface="+mj-lt"/>
              </a:rPr>
              <a:t>、改めて「選択する</a:t>
            </a:r>
            <a:r>
              <a:rPr kumimoji="1" lang="ja-JP" altLang="en-US" sz="1200" dirty="0" smtClean="0">
                <a:latin typeface="+mj-lt"/>
              </a:rPr>
              <a:t>未来（</a:t>
            </a:r>
            <a:r>
              <a:rPr kumimoji="1" lang="en-US" altLang="ja-JP" sz="1200" dirty="0" smtClean="0">
                <a:latin typeface="+mj-lt"/>
              </a:rPr>
              <a:t>2014</a:t>
            </a:r>
            <a:r>
              <a:rPr kumimoji="1" lang="ja-JP" altLang="en-US" sz="1200" dirty="0" smtClean="0">
                <a:latin typeface="+mj-lt"/>
              </a:rPr>
              <a:t>）」の</a:t>
            </a:r>
            <a:r>
              <a:rPr kumimoji="1" lang="ja-JP" altLang="en-US" sz="1200" dirty="0">
                <a:latin typeface="+mj-lt"/>
              </a:rPr>
              <a:t>３つ</a:t>
            </a:r>
            <a:r>
              <a:rPr kumimoji="1" lang="ja-JP" altLang="en-US" sz="1200" dirty="0" smtClean="0">
                <a:latin typeface="+mj-lt"/>
              </a:rPr>
              <a:t>の</a:t>
            </a:r>
            <a:endParaRPr kumimoji="1" lang="en-US" altLang="ja-JP" sz="1200" dirty="0" smtClean="0">
              <a:latin typeface="+mj-lt"/>
            </a:endParaRPr>
          </a:p>
          <a:p>
            <a:pPr>
              <a:lnSpc>
                <a:spcPts val="1300"/>
              </a:lnSpc>
            </a:pPr>
            <a:r>
              <a:rPr kumimoji="1" lang="ja-JP" altLang="en-US" sz="1200" dirty="0">
                <a:latin typeface="+mj-lt"/>
              </a:rPr>
              <a:t>　</a:t>
            </a:r>
            <a:r>
              <a:rPr kumimoji="1" lang="ja-JP" altLang="en-US" sz="1200" dirty="0" smtClean="0">
                <a:latin typeface="+mj-lt"/>
              </a:rPr>
              <a:t>　目標の重要性</a:t>
            </a:r>
            <a:r>
              <a:rPr kumimoji="1" lang="ja-JP" altLang="en-US" sz="1200" dirty="0">
                <a:latin typeface="+mj-lt"/>
              </a:rPr>
              <a:t>を確認</a:t>
            </a:r>
            <a:r>
              <a:rPr kumimoji="1" lang="ja-JP" altLang="en-US" sz="1200" dirty="0" smtClean="0">
                <a:latin typeface="+mj-lt"/>
              </a:rPr>
              <a:t>。</a:t>
            </a:r>
            <a:r>
              <a:rPr kumimoji="1" lang="en-US" altLang="ja-JP" sz="1200" dirty="0" smtClean="0">
                <a:latin typeface="+mj-lt"/>
              </a:rPr>
              <a:t/>
            </a:r>
            <a:br>
              <a:rPr kumimoji="1" lang="en-US" altLang="ja-JP" sz="1200" dirty="0" smtClean="0">
                <a:latin typeface="+mj-lt"/>
              </a:rPr>
            </a:br>
            <a:r>
              <a:rPr kumimoji="1" lang="ja-JP" altLang="en-US" sz="1200" dirty="0" smtClean="0">
                <a:latin typeface="+mj-lt"/>
              </a:rPr>
              <a:t>　●</a:t>
            </a:r>
            <a:r>
              <a:rPr kumimoji="1" lang="ja-JP" altLang="en-US" sz="1200" dirty="0">
                <a:latin typeface="+mj-lt"/>
              </a:rPr>
              <a:t> </a:t>
            </a:r>
            <a:r>
              <a:rPr kumimoji="1" lang="ja-JP" altLang="en-US" sz="1200" dirty="0" smtClean="0">
                <a:latin typeface="+mj-lt"/>
              </a:rPr>
              <a:t>少子化</a:t>
            </a:r>
            <a:r>
              <a:rPr kumimoji="1" lang="ja-JP" altLang="en-US" sz="1200" dirty="0">
                <a:latin typeface="+mj-lt"/>
              </a:rPr>
              <a:t>の流れを変える重要性を一層強く認識して、政府、企業</a:t>
            </a:r>
            <a:r>
              <a:rPr kumimoji="1" lang="ja-JP" altLang="en-US" sz="1200" dirty="0" smtClean="0">
                <a:latin typeface="+mj-lt"/>
              </a:rPr>
              <a:t>、</a:t>
            </a:r>
            <a:r>
              <a:rPr kumimoji="1" lang="en-US" altLang="ja-JP" sz="1200" dirty="0">
                <a:latin typeface="+mj-lt"/>
              </a:rPr>
              <a:t/>
            </a:r>
            <a:br>
              <a:rPr kumimoji="1" lang="en-US" altLang="ja-JP" sz="1200" dirty="0">
                <a:latin typeface="+mj-lt"/>
              </a:rPr>
            </a:br>
            <a:r>
              <a:rPr kumimoji="1" lang="ja-JP" altLang="en-US" sz="1200" dirty="0" smtClean="0">
                <a:latin typeface="+mj-lt"/>
              </a:rPr>
              <a:t>　</a:t>
            </a:r>
            <a:r>
              <a:rPr kumimoji="1" lang="ja-JP" altLang="en-US" sz="1200" dirty="0">
                <a:latin typeface="+mj-lt"/>
              </a:rPr>
              <a:t>　</a:t>
            </a:r>
            <a:r>
              <a:rPr kumimoji="1" lang="ja-JP" altLang="en-US" sz="1200" dirty="0" smtClean="0">
                <a:latin typeface="+mj-lt"/>
              </a:rPr>
              <a:t>　社会</a:t>
            </a:r>
            <a:r>
              <a:rPr kumimoji="1" lang="ja-JP" altLang="en-US" sz="1200" dirty="0">
                <a:latin typeface="+mj-lt"/>
              </a:rPr>
              <a:t>全体と</a:t>
            </a:r>
            <a:r>
              <a:rPr kumimoji="1" lang="ja-JP" altLang="en-US" sz="1200" dirty="0" smtClean="0">
                <a:latin typeface="+mj-lt"/>
              </a:rPr>
              <a:t>して取り組む</a:t>
            </a:r>
            <a:r>
              <a:rPr kumimoji="1" lang="ja-JP" altLang="en-US" sz="1200" dirty="0">
                <a:latin typeface="+mj-lt"/>
              </a:rPr>
              <a:t>必要</a:t>
            </a:r>
            <a:r>
              <a:rPr kumimoji="1" lang="ja-JP" altLang="en-US" sz="1200" dirty="0" smtClean="0">
                <a:latin typeface="+mj-lt"/>
              </a:rPr>
              <a:t>。</a:t>
            </a:r>
            <a:endParaRPr kumimoji="1" lang="en-US" altLang="ja-JP" sz="1200" dirty="0" smtClean="0">
              <a:latin typeface="+mj-lt"/>
            </a:endParaRPr>
          </a:p>
          <a:p>
            <a:pPr>
              <a:lnSpc>
                <a:spcPts val="1300"/>
              </a:lnSpc>
              <a:spcBef>
                <a:spcPts val="600"/>
              </a:spcBef>
            </a:pPr>
            <a:r>
              <a:rPr kumimoji="1" lang="ja-JP" altLang="en-US" sz="1200" dirty="0">
                <a:latin typeface="+mj-lt"/>
              </a:rPr>
              <a:t>　</a:t>
            </a:r>
            <a:r>
              <a:rPr kumimoji="1" lang="ja-JP" altLang="en-US" sz="1200" dirty="0" smtClean="0">
                <a:latin typeface="+mj-lt"/>
              </a:rPr>
              <a:t>● 付加</a:t>
            </a:r>
            <a:r>
              <a:rPr kumimoji="1" lang="ja-JP" altLang="en-US" sz="1200" dirty="0">
                <a:latin typeface="+mj-lt"/>
              </a:rPr>
              <a:t>価値生産性向上は経済の最重要課題</a:t>
            </a:r>
            <a:r>
              <a:rPr kumimoji="1" lang="ja-JP" altLang="en-US" sz="1200" dirty="0" smtClean="0">
                <a:latin typeface="+mj-lt"/>
              </a:rPr>
              <a:t>。</a:t>
            </a:r>
            <a:endParaRPr kumimoji="1" lang="en-US" altLang="ja-JP" sz="1200" dirty="0" smtClean="0">
              <a:latin typeface="+mj-lt"/>
            </a:endParaRPr>
          </a:p>
          <a:p>
            <a:pPr>
              <a:lnSpc>
                <a:spcPts val="1300"/>
              </a:lnSpc>
              <a:spcBef>
                <a:spcPts val="600"/>
              </a:spcBef>
            </a:pPr>
            <a:r>
              <a:rPr kumimoji="1" lang="ja-JP" altLang="en-US" sz="1200" dirty="0">
                <a:latin typeface="+mj-lt"/>
              </a:rPr>
              <a:t>　</a:t>
            </a:r>
            <a:r>
              <a:rPr kumimoji="1" lang="ja-JP" altLang="en-US" sz="1200" dirty="0" smtClean="0">
                <a:latin typeface="+mj-lt"/>
              </a:rPr>
              <a:t>● 各地域</a:t>
            </a:r>
            <a:r>
              <a:rPr kumimoji="1" lang="ja-JP" altLang="en-US" sz="1200" dirty="0">
                <a:latin typeface="+mj-lt"/>
              </a:rPr>
              <a:t>が稼げる豊かな地域に転換していく必要</a:t>
            </a:r>
            <a:r>
              <a:rPr kumimoji="1" lang="ja-JP" altLang="en-US" sz="1200" dirty="0" smtClean="0">
                <a:latin typeface="+mj-lt"/>
              </a:rPr>
              <a:t>。</a:t>
            </a:r>
            <a:endParaRPr kumimoji="1" lang="en-US" altLang="ja-JP" sz="1200" dirty="0" smtClean="0">
              <a:latin typeface="+mj-lt"/>
            </a:endParaRPr>
          </a:p>
          <a:p>
            <a:pPr>
              <a:lnSpc>
                <a:spcPts val="1300"/>
              </a:lnSpc>
              <a:spcBef>
                <a:spcPts val="600"/>
              </a:spcBef>
            </a:pPr>
            <a:endParaRPr kumimoji="1" lang="en-US" altLang="ja-JP" sz="1200" dirty="0" smtClean="0">
              <a:latin typeface="+mj-lt"/>
            </a:endParaRPr>
          </a:p>
          <a:p>
            <a:pPr>
              <a:lnSpc>
                <a:spcPts val="1300"/>
              </a:lnSpc>
              <a:spcBef>
                <a:spcPts val="600"/>
              </a:spcBef>
            </a:pPr>
            <a:r>
              <a:rPr kumimoji="1" lang="ja-JP" altLang="en-US" sz="1200" dirty="0" smtClean="0">
                <a:latin typeface="+mj-lt"/>
              </a:rPr>
              <a:t>２</a:t>
            </a:r>
            <a:r>
              <a:rPr kumimoji="1" lang="ja-JP" altLang="en-US" sz="1200" dirty="0">
                <a:latin typeface="+mj-lt"/>
              </a:rPr>
              <a:t>．新型コロナウイルス感染症による危機を社会変革の契機と捉え</a:t>
            </a:r>
            <a:r>
              <a:rPr kumimoji="1" lang="ja-JP" altLang="en-US" sz="1200" dirty="0" smtClean="0">
                <a:latin typeface="+mj-lt"/>
              </a:rPr>
              <a:t>、</a:t>
            </a:r>
            <a:r>
              <a:rPr kumimoji="1" lang="en-US" altLang="ja-JP" sz="1200" dirty="0" smtClean="0">
                <a:latin typeface="+mj-lt"/>
              </a:rPr>
              <a:t/>
            </a:r>
            <a:br>
              <a:rPr kumimoji="1" lang="en-US" altLang="ja-JP" sz="1200" dirty="0" smtClean="0">
                <a:latin typeface="+mj-lt"/>
              </a:rPr>
            </a:br>
            <a:r>
              <a:rPr kumimoji="1" lang="en-US" altLang="ja-JP" sz="1200" dirty="0" smtClean="0">
                <a:latin typeface="+mj-lt"/>
              </a:rPr>
              <a:t>   </a:t>
            </a:r>
            <a:r>
              <a:rPr kumimoji="1" lang="ja-JP" altLang="en-US" sz="1200" dirty="0" smtClean="0">
                <a:latin typeface="+mj-lt"/>
              </a:rPr>
              <a:t>日本社会</a:t>
            </a:r>
            <a:r>
              <a:rPr kumimoji="1" lang="ja-JP" altLang="en-US" sz="1200" dirty="0">
                <a:latin typeface="+mj-lt"/>
              </a:rPr>
              <a:t>を</a:t>
            </a:r>
            <a:r>
              <a:rPr kumimoji="1" lang="en-US" altLang="ja-JP" sz="1200" dirty="0" smtClean="0">
                <a:latin typeface="+mj-lt"/>
              </a:rPr>
              <a:t>10</a:t>
            </a:r>
            <a:r>
              <a:rPr kumimoji="1" lang="ja-JP" altLang="en-US" sz="1200" dirty="0" smtClean="0">
                <a:latin typeface="+mj-lt"/>
              </a:rPr>
              <a:t>年分</a:t>
            </a:r>
            <a:r>
              <a:rPr kumimoji="1" lang="ja-JP" altLang="en-US" sz="1200" dirty="0">
                <a:latin typeface="+mj-lt"/>
              </a:rPr>
              <a:t>前進させる変革を一気に進める。今が選択</a:t>
            </a:r>
            <a:r>
              <a:rPr kumimoji="1" lang="ja-JP" altLang="en-US" sz="1200" dirty="0" smtClean="0">
                <a:latin typeface="+mj-lt"/>
              </a:rPr>
              <a:t>の</a:t>
            </a:r>
            <a:r>
              <a:rPr kumimoji="1" lang="en-US" altLang="ja-JP" sz="1200" dirty="0" smtClean="0">
                <a:latin typeface="+mj-lt"/>
              </a:rPr>
              <a:t/>
            </a:r>
            <a:br>
              <a:rPr kumimoji="1" lang="en-US" altLang="ja-JP" sz="1200" dirty="0" smtClean="0">
                <a:latin typeface="+mj-lt"/>
              </a:rPr>
            </a:br>
            <a:r>
              <a:rPr kumimoji="1" lang="en-US" altLang="ja-JP" sz="1200" dirty="0" smtClean="0">
                <a:latin typeface="+mj-lt"/>
              </a:rPr>
              <a:t>   </a:t>
            </a:r>
            <a:r>
              <a:rPr kumimoji="1" lang="ja-JP" altLang="en-US" sz="1200" dirty="0" smtClean="0">
                <a:latin typeface="+mj-lt"/>
              </a:rPr>
              <a:t>時</a:t>
            </a:r>
            <a:r>
              <a:rPr kumimoji="1" lang="ja-JP" altLang="en-US" sz="1200" dirty="0">
                <a:latin typeface="+mj-lt"/>
              </a:rPr>
              <a:t>。次</a:t>
            </a:r>
            <a:r>
              <a:rPr kumimoji="1" lang="ja-JP" altLang="en-US" sz="1200" dirty="0" smtClean="0">
                <a:latin typeface="+mj-lt"/>
              </a:rPr>
              <a:t>の機会</a:t>
            </a:r>
            <a:r>
              <a:rPr kumimoji="1" lang="ja-JP" altLang="en-US" sz="1200" dirty="0">
                <a:latin typeface="+mj-lt"/>
              </a:rPr>
              <a:t>はもうないと</a:t>
            </a:r>
            <a:r>
              <a:rPr kumimoji="1" lang="ja-JP" altLang="en-US" sz="1200" dirty="0" smtClean="0">
                <a:latin typeface="+mj-lt"/>
              </a:rPr>
              <a:t>考える</a:t>
            </a:r>
            <a:r>
              <a:rPr kumimoji="1" lang="ja-JP" altLang="en-US" sz="1200" dirty="0">
                <a:latin typeface="+mj-lt"/>
              </a:rPr>
              <a:t>べき、と提言</a:t>
            </a:r>
            <a:r>
              <a:rPr kumimoji="1" lang="ja-JP" altLang="en-US" sz="1200" dirty="0" smtClean="0">
                <a:latin typeface="+mj-lt"/>
              </a:rPr>
              <a:t>。</a:t>
            </a:r>
            <a:r>
              <a:rPr kumimoji="1" lang="en-US" altLang="ja-JP" sz="1200" dirty="0">
                <a:latin typeface="+mj-lt"/>
              </a:rPr>
              <a:t/>
            </a:r>
            <a:br>
              <a:rPr kumimoji="1" lang="en-US" altLang="ja-JP" sz="1200" dirty="0">
                <a:latin typeface="+mj-lt"/>
              </a:rPr>
            </a:br>
            <a:r>
              <a:rPr kumimoji="1" lang="en-US" altLang="ja-JP" sz="1200" dirty="0" smtClean="0">
                <a:latin typeface="+mj-lt"/>
              </a:rPr>
              <a:t>      </a:t>
            </a:r>
            <a:r>
              <a:rPr kumimoji="1" lang="ja-JP" altLang="en-US" sz="1200" dirty="0" smtClean="0">
                <a:latin typeface="+mj-lt"/>
              </a:rPr>
              <a:t>キーワードは多様性。</a:t>
            </a:r>
            <a:endParaRPr kumimoji="1" lang="en-US" altLang="ja-JP" sz="1200" dirty="0" smtClean="0">
              <a:latin typeface="+mj-lt"/>
            </a:endParaRPr>
          </a:p>
          <a:p>
            <a:pPr>
              <a:lnSpc>
                <a:spcPts val="1300"/>
              </a:lnSpc>
              <a:spcBef>
                <a:spcPts val="600"/>
              </a:spcBef>
            </a:pPr>
            <a:r>
              <a:rPr kumimoji="1" lang="ja-JP" altLang="en-US" sz="1200" dirty="0">
                <a:latin typeface="+mj-lt"/>
              </a:rPr>
              <a:t>　</a:t>
            </a:r>
            <a:r>
              <a:rPr kumimoji="1" lang="ja-JP" altLang="en-US" sz="1200" dirty="0" smtClean="0">
                <a:latin typeface="+mj-lt"/>
              </a:rPr>
              <a:t>● 多様性</a:t>
            </a:r>
            <a:r>
              <a:rPr kumimoji="1" lang="ja-JP" altLang="en-US" sz="1200" dirty="0">
                <a:latin typeface="+mj-lt"/>
              </a:rPr>
              <a:t>にこそ価値がある。多様性がイノベーションを生み、変化</a:t>
            </a:r>
            <a:r>
              <a:rPr kumimoji="1" lang="ja-JP" altLang="en-US" sz="1200" dirty="0" smtClean="0">
                <a:latin typeface="+mj-lt"/>
              </a:rPr>
              <a:t>へ</a:t>
            </a:r>
            <a:r>
              <a:rPr kumimoji="1" lang="en-US" altLang="ja-JP" sz="1200" dirty="0">
                <a:latin typeface="+mj-lt"/>
              </a:rPr>
              <a:t> </a:t>
            </a:r>
            <a:r>
              <a:rPr kumimoji="1" lang="en-US" altLang="ja-JP" sz="1200" dirty="0" smtClean="0">
                <a:latin typeface="+mj-lt"/>
              </a:rPr>
              <a:t>  </a:t>
            </a:r>
            <a:br>
              <a:rPr kumimoji="1" lang="en-US" altLang="ja-JP" sz="1200" dirty="0" smtClean="0">
                <a:latin typeface="+mj-lt"/>
              </a:rPr>
            </a:br>
            <a:r>
              <a:rPr kumimoji="1" lang="en-US" altLang="ja-JP" sz="1200" dirty="0" smtClean="0">
                <a:latin typeface="+mj-lt"/>
              </a:rPr>
              <a:t>      </a:t>
            </a:r>
            <a:r>
              <a:rPr kumimoji="1" lang="ja-JP" altLang="en-US" sz="1200" dirty="0" smtClean="0">
                <a:latin typeface="+mj-lt"/>
              </a:rPr>
              <a:t>の対応力を高める</a:t>
            </a:r>
            <a:r>
              <a:rPr kumimoji="1" lang="ja-JP" altLang="en-US" sz="1200" dirty="0">
                <a:latin typeface="+mj-lt"/>
              </a:rPr>
              <a:t>。多様な働き方、生き方を尊重し、硬直的</a:t>
            </a:r>
            <a:r>
              <a:rPr kumimoji="1" lang="ja-JP" altLang="en-US" sz="1200" dirty="0" smtClean="0">
                <a:latin typeface="+mj-lt"/>
              </a:rPr>
              <a:t>な</a:t>
            </a:r>
            <a:r>
              <a:rPr kumimoji="1" lang="en-US" altLang="ja-JP" sz="1200" dirty="0" smtClean="0">
                <a:latin typeface="+mj-lt"/>
              </a:rPr>
              <a:t/>
            </a:r>
            <a:br>
              <a:rPr kumimoji="1" lang="en-US" altLang="ja-JP" sz="1200" dirty="0" smtClean="0">
                <a:latin typeface="+mj-lt"/>
              </a:rPr>
            </a:br>
            <a:r>
              <a:rPr kumimoji="1" lang="en-US" altLang="ja-JP" sz="1200" dirty="0" smtClean="0">
                <a:latin typeface="+mj-lt"/>
              </a:rPr>
              <a:t>      </a:t>
            </a:r>
            <a:r>
              <a:rPr kumimoji="1" lang="ja-JP" altLang="en-US" sz="1200" dirty="0" smtClean="0">
                <a:latin typeface="+mj-lt"/>
              </a:rPr>
              <a:t>制度</a:t>
            </a:r>
            <a:r>
              <a:rPr kumimoji="1" lang="ja-JP" altLang="en-US" sz="1200" dirty="0">
                <a:latin typeface="+mj-lt"/>
              </a:rPr>
              <a:t>、慣行を変える</a:t>
            </a:r>
            <a:r>
              <a:rPr kumimoji="1" lang="ja-JP" altLang="en-US" sz="1200" dirty="0" smtClean="0">
                <a:latin typeface="+mj-lt"/>
              </a:rPr>
              <a:t>。</a:t>
            </a:r>
            <a:endParaRPr kumimoji="1" lang="en-US" altLang="ja-JP" sz="1200" dirty="0" smtClean="0">
              <a:latin typeface="+mj-lt"/>
            </a:endParaRPr>
          </a:p>
          <a:p>
            <a:pPr>
              <a:lnSpc>
                <a:spcPts val="1300"/>
              </a:lnSpc>
              <a:spcBef>
                <a:spcPts val="600"/>
              </a:spcBef>
            </a:pPr>
            <a:endParaRPr kumimoji="1" lang="en-US" altLang="ja-JP" sz="1200" dirty="0" smtClean="0">
              <a:latin typeface="+mj-lt"/>
            </a:endParaRPr>
          </a:p>
          <a:p>
            <a:pPr>
              <a:lnSpc>
                <a:spcPts val="1300"/>
              </a:lnSpc>
              <a:spcBef>
                <a:spcPts val="600"/>
              </a:spcBef>
            </a:pPr>
            <a:r>
              <a:rPr kumimoji="1" lang="ja-JP" altLang="en-US" sz="1200" dirty="0">
                <a:latin typeface="+mj-lt"/>
              </a:rPr>
              <a:t>３</a:t>
            </a:r>
            <a:r>
              <a:rPr kumimoji="1" lang="ja-JP" altLang="en-US" sz="1200" dirty="0" smtClean="0">
                <a:latin typeface="+mj-lt"/>
              </a:rPr>
              <a:t>．人々</a:t>
            </a:r>
            <a:r>
              <a:rPr kumimoji="1" lang="ja-JP" altLang="en-US" sz="1200" dirty="0">
                <a:latin typeface="+mj-lt"/>
              </a:rPr>
              <a:t>が安心して豊かに生きられる未来を選択するには、社会</a:t>
            </a:r>
            <a:r>
              <a:rPr kumimoji="1" lang="ja-JP" altLang="en-US" sz="1200" dirty="0" smtClean="0">
                <a:latin typeface="+mj-lt"/>
              </a:rPr>
              <a:t>全</a:t>
            </a:r>
            <a:r>
              <a:rPr kumimoji="1" lang="en-US" altLang="ja-JP" sz="1200" dirty="0" smtClean="0">
                <a:latin typeface="+mj-lt"/>
              </a:rPr>
              <a:t/>
            </a:r>
            <a:br>
              <a:rPr kumimoji="1" lang="en-US" altLang="ja-JP" sz="1200" dirty="0" smtClean="0">
                <a:latin typeface="+mj-lt"/>
              </a:rPr>
            </a:br>
            <a:r>
              <a:rPr kumimoji="1" lang="en-US" altLang="ja-JP" sz="1200" dirty="0" smtClean="0">
                <a:latin typeface="+mj-lt"/>
              </a:rPr>
              <a:t>    </a:t>
            </a:r>
            <a:r>
              <a:rPr kumimoji="1" lang="ja-JP" altLang="en-US" sz="1200" dirty="0" smtClean="0">
                <a:latin typeface="+mj-lt"/>
              </a:rPr>
              <a:t>体</a:t>
            </a:r>
            <a:r>
              <a:rPr kumimoji="1" lang="ja-JP" altLang="en-US" sz="1200" dirty="0">
                <a:latin typeface="+mj-lt"/>
              </a:rPr>
              <a:t>として</a:t>
            </a:r>
            <a:r>
              <a:rPr kumimoji="1" lang="ja-JP" altLang="en-US" sz="1200" dirty="0" smtClean="0">
                <a:latin typeface="+mj-lt"/>
              </a:rPr>
              <a:t>、「</a:t>
            </a:r>
            <a:r>
              <a:rPr kumimoji="1" lang="ja-JP" altLang="en-US" sz="1200" dirty="0">
                <a:latin typeface="+mj-lt"/>
              </a:rPr>
              <a:t>人」に対する大胆な投資、きめ細かい支援を行って</a:t>
            </a:r>
            <a:r>
              <a:rPr kumimoji="1" lang="ja-JP" altLang="en-US" sz="1200" dirty="0" smtClean="0">
                <a:latin typeface="+mj-lt"/>
              </a:rPr>
              <a:t>いく</a:t>
            </a:r>
            <a:r>
              <a:rPr kumimoji="1" lang="en-US" altLang="ja-JP" sz="1200" dirty="0" smtClean="0">
                <a:latin typeface="+mj-lt"/>
              </a:rPr>
              <a:t/>
            </a:r>
            <a:br>
              <a:rPr kumimoji="1" lang="en-US" altLang="ja-JP" sz="1200" dirty="0" smtClean="0">
                <a:latin typeface="+mj-lt"/>
              </a:rPr>
            </a:br>
            <a:r>
              <a:rPr kumimoji="1" lang="en-US" altLang="ja-JP" sz="1200" dirty="0" smtClean="0">
                <a:latin typeface="+mj-lt"/>
              </a:rPr>
              <a:t>    </a:t>
            </a:r>
            <a:r>
              <a:rPr kumimoji="1" lang="ja-JP" altLang="en-US" sz="1200" dirty="0" smtClean="0">
                <a:latin typeface="+mj-lt"/>
              </a:rPr>
              <a:t>必要</a:t>
            </a:r>
            <a:r>
              <a:rPr kumimoji="1" lang="ja-JP" altLang="en-US" sz="1200" dirty="0">
                <a:latin typeface="+mj-lt"/>
              </a:rPr>
              <a:t>。</a:t>
            </a:r>
          </a:p>
          <a:p>
            <a:pPr>
              <a:lnSpc>
                <a:spcPts val="1300"/>
              </a:lnSpc>
              <a:spcBef>
                <a:spcPts val="600"/>
              </a:spcBef>
            </a:pPr>
            <a:r>
              <a:rPr kumimoji="1" lang="ja-JP" altLang="en-US" sz="1200" dirty="0" smtClean="0">
                <a:latin typeface="+mj-lt"/>
              </a:rPr>
              <a:t>　● 多様</a:t>
            </a:r>
            <a:r>
              <a:rPr kumimoji="1" lang="ja-JP" altLang="en-US" sz="1200" dirty="0">
                <a:latin typeface="+mj-lt"/>
              </a:rPr>
              <a:t>な人たちがそれぞれの能力とやりがいを高めながら活躍</a:t>
            </a:r>
            <a:r>
              <a:rPr kumimoji="1" lang="ja-JP" altLang="en-US" sz="1200" dirty="0" smtClean="0">
                <a:latin typeface="+mj-lt"/>
              </a:rPr>
              <a:t>する</a:t>
            </a:r>
            <a:r>
              <a:rPr kumimoji="1" lang="en-US" altLang="ja-JP" sz="1200" dirty="0" smtClean="0">
                <a:latin typeface="+mj-lt"/>
              </a:rPr>
              <a:t/>
            </a:r>
            <a:br>
              <a:rPr kumimoji="1" lang="en-US" altLang="ja-JP" sz="1200" dirty="0" smtClean="0">
                <a:latin typeface="+mj-lt"/>
              </a:rPr>
            </a:br>
            <a:r>
              <a:rPr kumimoji="1" lang="en-US" altLang="ja-JP" sz="1200" dirty="0" smtClean="0">
                <a:latin typeface="+mj-lt"/>
              </a:rPr>
              <a:t>      </a:t>
            </a:r>
            <a:r>
              <a:rPr kumimoji="1" lang="ja-JP" altLang="en-US" sz="1200" dirty="0" smtClean="0">
                <a:latin typeface="+mj-lt"/>
              </a:rPr>
              <a:t>場</a:t>
            </a:r>
            <a:r>
              <a:rPr kumimoji="1" lang="ja-JP" altLang="en-US" sz="1200" dirty="0">
                <a:latin typeface="+mj-lt"/>
              </a:rPr>
              <a:t>を</a:t>
            </a:r>
            <a:r>
              <a:rPr kumimoji="1" lang="ja-JP" altLang="en-US" sz="1200" dirty="0" smtClean="0">
                <a:latin typeface="+mj-lt"/>
              </a:rPr>
              <a:t>選択できる</a:t>
            </a:r>
            <a:r>
              <a:rPr kumimoji="1" lang="ja-JP" altLang="en-US" sz="1200" dirty="0">
                <a:latin typeface="+mj-lt"/>
              </a:rPr>
              <a:t>ようにする。</a:t>
            </a:r>
          </a:p>
          <a:p>
            <a:pPr>
              <a:lnSpc>
                <a:spcPts val="1300"/>
              </a:lnSpc>
              <a:spcBef>
                <a:spcPts val="600"/>
              </a:spcBef>
            </a:pPr>
            <a:r>
              <a:rPr kumimoji="1" lang="ja-JP" altLang="en-US" sz="1200" dirty="0" smtClean="0">
                <a:latin typeface="+mj-lt"/>
              </a:rPr>
              <a:t>　● 同時</a:t>
            </a:r>
            <a:r>
              <a:rPr kumimoji="1" lang="ja-JP" altLang="en-US" sz="1200" dirty="0">
                <a:latin typeface="+mj-lt"/>
              </a:rPr>
              <a:t>にセーフティネットと学び直しの仕組みを強化して、人々を</a:t>
            </a:r>
            <a:r>
              <a:rPr kumimoji="1" lang="ja-JP" altLang="en-US" sz="1200" dirty="0" smtClean="0">
                <a:latin typeface="+mj-lt"/>
              </a:rPr>
              <a:t>社</a:t>
            </a:r>
            <a:r>
              <a:rPr kumimoji="1" lang="en-US" altLang="ja-JP" sz="1200" dirty="0" smtClean="0">
                <a:latin typeface="+mj-lt"/>
              </a:rPr>
              <a:t/>
            </a:r>
            <a:br>
              <a:rPr kumimoji="1" lang="en-US" altLang="ja-JP" sz="1200" dirty="0" smtClean="0">
                <a:latin typeface="+mj-lt"/>
              </a:rPr>
            </a:br>
            <a:r>
              <a:rPr kumimoji="1" lang="en-US" altLang="ja-JP" sz="1200" dirty="0" smtClean="0">
                <a:latin typeface="+mj-lt"/>
              </a:rPr>
              <a:t>      </a:t>
            </a:r>
            <a:r>
              <a:rPr kumimoji="1" lang="ja-JP" altLang="en-US" sz="1200" dirty="0" smtClean="0">
                <a:latin typeface="+mj-lt"/>
              </a:rPr>
              <a:t>会全体で</a:t>
            </a:r>
            <a:r>
              <a:rPr kumimoji="1" lang="ja-JP" altLang="en-US" sz="1200" dirty="0">
                <a:latin typeface="+mj-lt"/>
              </a:rPr>
              <a:t>支える</a:t>
            </a:r>
            <a:r>
              <a:rPr kumimoji="1" lang="ja-JP" altLang="en-US" sz="1200" dirty="0" smtClean="0">
                <a:latin typeface="+mj-lt"/>
              </a:rPr>
              <a:t>。</a:t>
            </a:r>
            <a:endParaRPr kumimoji="1" lang="en-US" altLang="ja-JP" sz="1200" dirty="0" smtClean="0">
              <a:latin typeface="+mj-lt"/>
            </a:endParaRPr>
          </a:p>
          <a:p>
            <a:pPr>
              <a:lnSpc>
                <a:spcPts val="1300"/>
              </a:lnSpc>
              <a:spcBef>
                <a:spcPts val="600"/>
              </a:spcBef>
            </a:pPr>
            <a:endParaRPr kumimoji="1" lang="en-US" altLang="ja-JP" sz="1200" dirty="0" smtClean="0">
              <a:latin typeface="+mj-lt"/>
            </a:endParaRPr>
          </a:p>
          <a:p>
            <a:pPr>
              <a:lnSpc>
                <a:spcPts val="1300"/>
              </a:lnSpc>
              <a:spcBef>
                <a:spcPts val="600"/>
              </a:spcBef>
            </a:pPr>
            <a:r>
              <a:rPr kumimoji="1" lang="ja-JP" altLang="en-US" sz="1200" dirty="0">
                <a:latin typeface="+mj-lt"/>
              </a:rPr>
              <a:t>４</a:t>
            </a:r>
            <a:r>
              <a:rPr kumimoji="1" lang="ja-JP" altLang="en-US" sz="1200" dirty="0" smtClean="0">
                <a:latin typeface="+mj-lt"/>
              </a:rPr>
              <a:t>．特</a:t>
            </a:r>
            <a:r>
              <a:rPr kumimoji="1" lang="ja-JP" altLang="en-US" sz="1200" dirty="0">
                <a:latin typeface="+mj-lt"/>
              </a:rPr>
              <a:t>に、いつの時代にも新しい時代をつくり上げる若者が自信と</a:t>
            </a:r>
            <a:r>
              <a:rPr kumimoji="1" lang="ja-JP" altLang="en-US" sz="1200" dirty="0" smtClean="0">
                <a:latin typeface="+mj-lt"/>
              </a:rPr>
              <a:t>安</a:t>
            </a:r>
            <a:r>
              <a:rPr kumimoji="1" lang="en-US" altLang="ja-JP" sz="1200" dirty="0" smtClean="0">
                <a:latin typeface="+mj-lt"/>
              </a:rPr>
              <a:t/>
            </a:r>
            <a:br>
              <a:rPr kumimoji="1" lang="en-US" altLang="ja-JP" sz="1200" dirty="0" smtClean="0">
                <a:latin typeface="+mj-lt"/>
              </a:rPr>
            </a:br>
            <a:r>
              <a:rPr kumimoji="1" lang="en-US" altLang="ja-JP" sz="1200" dirty="0" smtClean="0">
                <a:latin typeface="+mj-lt"/>
              </a:rPr>
              <a:t>    </a:t>
            </a:r>
            <a:r>
              <a:rPr kumimoji="1" lang="ja-JP" altLang="en-US" sz="1200" dirty="0" smtClean="0">
                <a:latin typeface="+mj-lt"/>
              </a:rPr>
              <a:t>心を持てる社会</a:t>
            </a:r>
            <a:r>
              <a:rPr kumimoji="1" lang="ja-JP" altLang="en-US" sz="1200" dirty="0">
                <a:latin typeface="+mj-lt"/>
              </a:rPr>
              <a:t>、そして潜在的な力を発揮できなかった女性の</a:t>
            </a:r>
            <a:r>
              <a:rPr kumimoji="1" lang="ja-JP" altLang="en-US" sz="1200" dirty="0" smtClean="0">
                <a:latin typeface="+mj-lt"/>
              </a:rPr>
              <a:t>能</a:t>
            </a:r>
            <a:r>
              <a:rPr kumimoji="1" lang="en-US" altLang="ja-JP" sz="1200" dirty="0" smtClean="0">
                <a:latin typeface="+mj-lt"/>
              </a:rPr>
              <a:t/>
            </a:r>
            <a:br>
              <a:rPr kumimoji="1" lang="en-US" altLang="ja-JP" sz="1200" dirty="0" smtClean="0">
                <a:latin typeface="+mj-lt"/>
              </a:rPr>
            </a:br>
            <a:r>
              <a:rPr kumimoji="1" lang="en-US" altLang="ja-JP" sz="1200" dirty="0" smtClean="0">
                <a:latin typeface="+mj-lt"/>
              </a:rPr>
              <a:t>    </a:t>
            </a:r>
            <a:r>
              <a:rPr kumimoji="1" lang="ja-JP" altLang="en-US" sz="1200" dirty="0" smtClean="0">
                <a:latin typeface="+mj-lt"/>
              </a:rPr>
              <a:t>力</a:t>
            </a:r>
            <a:r>
              <a:rPr kumimoji="1" lang="ja-JP" altLang="en-US" sz="1200" dirty="0">
                <a:latin typeface="+mj-lt"/>
              </a:rPr>
              <a:t>を一層</a:t>
            </a:r>
            <a:r>
              <a:rPr kumimoji="1" lang="ja-JP" altLang="en-US" sz="1200" dirty="0" smtClean="0">
                <a:latin typeface="+mj-lt"/>
              </a:rPr>
              <a:t>発揮しやすい</a:t>
            </a:r>
            <a:r>
              <a:rPr kumimoji="1" lang="ja-JP" altLang="en-US" sz="1200" dirty="0">
                <a:latin typeface="+mj-lt"/>
              </a:rPr>
              <a:t>社会に変えていくことが必要</a:t>
            </a:r>
            <a:r>
              <a:rPr kumimoji="1" lang="ja-JP" altLang="en-US" sz="1200" dirty="0" smtClean="0">
                <a:latin typeface="+mj-lt"/>
              </a:rPr>
              <a:t>。</a:t>
            </a:r>
            <a:r>
              <a:rPr kumimoji="1" lang="en-US" altLang="ja-JP" sz="1200" dirty="0" smtClean="0">
                <a:latin typeface="+mj-lt"/>
              </a:rPr>
              <a:t/>
            </a:r>
            <a:br>
              <a:rPr kumimoji="1" lang="en-US" altLang="ja-JP" sz="1200" dirty="0" smtClean="0">
                <a:latin typeface="+mj-lt"/>
              </a:rPr>
            </a:br>
            <a:r>
              <a:rPr kumimoji="1" lang="ja-JP" altLang="en-US" sz="1200" dirty="0" smtClean="0">
                <a:latin typeface="+mj-lt"/>
              </a:rPr>
              <a:t>　　　これら</a:t>
            </a:r>
            <a:r>
              <a:rPr kumimoji="1" lang="ja-JP" altLang="en-US" sz="1200" dirty="0">
                <a:latin typeface="+mj-lt"/>
              </a:rPr>
              <a:t>は、希望出生率１</a:t>
            </a:r>
            <a:r>
              <a:rPr kumimoji="1" lang="en-US" altLang="ja-JP" sz="1200" dirty="0">
                <a:latin typeface="+mj-lt"/>
              </a:rPr>
              <a:t>.</a:t>
            </a:r>
            <a:r>
              <a:rPr kumimoji="1" lang="ja-JP" altLang="en-US" sz="1200" dirty="0">
                <a:latin typeface="+mj-lt"/>
              </a:rPr>
              <a:t>８以上実現の大前提といえる</a:t>
            </a:r>
            <a:r>
              <a:rPr kumimoji="1" lang="ja-JP" altLang="en-US" sz="1200" dirty="0" smtClean="0">
                <a:latin typeface="+mj-lt"/>
              </a:rPr>
              <a:t>。</a:t>
            </a:r>
            <a:endParaRPr kumimoji="1" lang="en-US" altLang="ja-JP" sz="1200" dirty="0" smtClean="0">
              <a:latin typeface="+mj-lt"/>
            </a:endParaRPr>
          </a:p>
        </p:txBody>
      </p:sp>
      <p:sp>
        <p:nvSpPr>
          <p:cNvPr id="16" name="テキスト ボックス 15">
            <a:extLst>
              <a:ext uri="{FF2B5EF4-FFF2-40B4-BE49-F238E27FC236}">
                <a16:creationId xmlns:a16="http://schemas.microsoft.com/office/drawing/2014/main" id="{EBE40337-5FAC-43BE-86DC-EF22BE0A5F1F}"/>
              </a:ext>
            </a:extLst>
          </p:cNvPr>
          <p:cNvSpPr txBox="1"/>
          <p:nvPr/>
        </p:nvSpPr>
        <p:spPr>
          <a:xfrm>
            <a:off x="4541425" y="774686"/>
            <a:ext cx="4589966" cy="6106800"/>
          </a:xfrm>
          <a:prstGeom prst="rect">
            <a:avLst/>
          </a:prstGeom>
          <a:noFill/>
        </p:spPr>
        <p:txBody>
          <a:bodyPr wrap="square" rtlCol="0">
            <a:spAutoFit/>
          </a:bodyPr>
          <a:lstStyle/>
          <a:p>
            <a:pPr>
              <a:lnSpc>
                <a:spcPts val="1300"/>
              </a:lnSpc>
              <a:spcBef>
                <a:spcPts val="600"/>
              </a:spcBef>
            </a:pPr>
            <a:r>
              <a:rPr kumimoji="1" lang="ja-JP" altLang="en-US" sz="1200" dirty="0" smtClean="0">
                <a:latin typeface="+mj-lt"/>
              </a:rPr>
              <a:t>５．</a:t>
            </a:r>
            <a:r>
              <a:rPr kumimoji="1" lang="ja-JP" altLang="en-US" sz="1200" u="sng" dirty="0" smtClean="0">
                <a:latin typeface="+mj-lt"/>
              </a:rPr>
              <a:t>今後</a:t>
            </a:r>
            <a:r>
              <a:rPr kumimoji="1" lang="ja-JP" altLang="en-US" sz="1200" u="sng" dirty="0">
                <a:latin typeface="+mj-lt"/>
              </a:rPr>
              <a:t>必要なことは３層からなる「人への投資」、人への直接支援</a:t>
            </a:r>
          </a:p>
          <a:p>
            <a:pPr>
              <a:lnSpc>
                <a:spcPts val="1300"/>
              </a:lnSpc>
              <a:spcBef>
                <a:spcPts val="600"/>
              </a:spcBef>
            </a:pPr>
            <a:r>
              <a:rPr kumimoji="1" lang="ja-JP" altLang="en-US" sz="1200" dirty="0">
                <a:latin typeface="+mj-lt"/>
              </a:rPr>
              <a:t>（１）</a:t>
            </a:r>
            <a:r>
              <a:rPr kumimoji="1" lang="ja-JP" altLang="en-US" sz="1200" u="sng" dirty="0">
                <a:latin typeface="+mj-lt"/>
              </a:rPr>
              <a:t>課題設定・解決力、創造性を重視した学びと画一的な</a:t>
            </a:r>
            <a:r>
              <a:rPr kumimoji="1" lang="ja-JP" altLang="en-US" sz="1200" u="sng" dirty="0" smtClean="0">
                <a:latin typeface="+mj-lt"/>
              </a:rPr>
              <a:t>人材</a:t>
            </a:r>
            <a:r>
              <a:rPr kumimoji="1" lang="en-US" altLang="ja-JP" sz="1200" u="sng" dirty="0" smtClean="0">
                <a:latin typeface="+mj-lt"/>
              </a:rPr>
              <a:t/>
            </a:r>
            <a:br>
              <a:rPr kumimoji="1" lang="en-US" altLang="ja-JP" sz="1200" u="sng" dirty="0" smtClean="0">
                <a:latin typeface="+mj-lt"/>
              </a:rPr>
            </a:br>
            <a:r>
              <a:rPr kumimoji="1" lang="en-US" altLang="ja-JP" sz="1200" dirty="0" smtClean="0">
                <a:latin typeface="+mj-lt"/>
              </a:rPr>
              <a:t>       </a:t>
            </a:r>
            <a:r>
              <a:rPr kumimoji="1" lang="ja-JP" altLang="en-US" sz="1200" u="sng" dirty="0" smtClean="0">
                <a:latin typeface="+mj-lt"/>
              </a:rPr>
              <a:t>活用システム</a:t>
            </a:r>
            <a:r>
              <a:rPr kumimoji="1" lang="ja-JP" altLang="en-US" sz="1200" u="sng" dirty="0">
                <a:latin typeface="+mj-lt"/>
              </a:rPr>
              <a:t>の</a:t>
            </a:r>
            <a:r>
              <a:rPr kumimoji="1" lang="ja-JP" altLang="en-US" sz="1200" u="sng" dirty="0" smtClean="0">
                <a:latin typeface="+mj-lt"/>
              </a:rPr>
              <a:t>見直し</a:t>
            </a:r>
            <a:r>
              <a:rPr kumimoji="1" lang="ja-JP" altLang="en-US" sz="1200" u="sng" dirty="0">
                <a:latin typeface="+mj-lt"/>
              </a:rPr>
              <a:t>等による付加価値創造</a:t>
            </a:r>
          </a:p>
          <a:p>
            <a:pPr>
              <a:lnSpc>
                <a:spcPts val="1300"/>
              </a:lnSpc>
              <a:spcBef>
                <a:spcPts val="600"/>
              </a:spcBef>
            </a:pPr>
            <a:r>
              <a:rPr kumimoji="1" lang="ja-JP" altLang="en-US" sz="1200" dirty="0" smtClean="0">
                <a:latin typeface="+mj-lt"/>
              </a:rPr>
              <a:t>　 　　　初等</a:t>
            </a:r>
            <a:r>
              <a:rPr kumimoji="1" lang="ja-JP" altLang="en-US" sz="1200" dirty="0">
                <a:latin typeface="+mj-lt"/>
              </a:rPr>
              <a:t>中等教育の個別最適化、教員制度抜本見直し</a:t>
            </a:r>
            <a:r>
              <a:rPr kumimoji="1" lang="ja-JP" altLang="en-US" sz="1200" dirty="0" smtClean="0">
                <a:latin typeface="+mj-lt"/>
              </a:rPr>
              <a:t>、デジ</a:t>
            </a:r>
            <a:r>
              <a:rPr kumimoji="1" lang="en-US" altLang="ja-JP" sz="1200" dirty="0" smtClean="0">
                <a:latin typeface="+mj-lt"/>
              </a:rPr>
              <a:t/>
            </a:r>
            <a:br>
              <a:rPr kumimoji="1" lang="en-US" altLang="ja-JP" sz="1200" dirty="0" smtClean="0">
                <a:latin typeface="+mj-lt"/>
              </a:rPr>
            </a:br>
            <a:r>
              <a:rPr kumimoji="1" lang="en-US" altLang="ja-JP" sz="1200" dirty="0" smtClean="0">
                <a:latin typeface="+mj-lt"/>
              </a:rPr>
              <a:t>        </a:t>
            </a:r>
            <a:r>
              <a:rPr kumimoji="1" lang="ja-JP" altLang="en-US" sz="1200" dirty="0" smtClean="0">
                <a:latin typeface="+mj-lt"/>
              </a:rPr>
              <a:t>タル教育の徹底</a:t>
            </a:r>
            <a:r>
              <a:rPr kumimoji="1" lang="ja-JP" altLang="en-US" sz="1200" dirty="0">
                <a:latin typeface="+mj-lt"/>
              </a:rPr>
              <a:t>、大学入試抜本</a:t>
            </a:r>
            <a:r>
              <a:rPr kumimoji="1" lang="ja-JP" altLang="en-US" sz="1200" dirty="0" smtClean="0">
                <a:latin typeface="+mj-lt"/>
              </a:rPr>
              <a:t>見直し</a:t>
            </a:r>
            <a:r>
              <a:rPr kumimoji="1" lang="ja-JP" altLang="en-US" sz="1200" dirty="0">
                <a:latin typeface="+mj-lt"/>
              </a:rPr>
              <a:t>、新卒一括採用</a:t>
            </a:r>
            <a:r>
              <a:rPr kumimoji="1" lang="ja-JP" altLang="en-US" sz="1200" dirty="0" smtClean="0">
                <a:latin typeface="+mj-lt"/>
              </a:rPr>
              <a:t>から</a:t>
            </a:r>
            <a:r>
              <a:rPr kumimoji="1" lang="en-US" altLang="ja-JP" sz="1200" dirty="0" smtClean="0">
                <a:latin typeface="+mj-lt"/>
              </a:rPr>
              <a:t/>
            </a:r>
            <a:br>
              <a:rPr kumimoji="1" lang="en-US" altLang="ja-JP" sz="1200" dirty="0" smtClean="0">
                <a:latin typeface="+mj-lt"/>
              </a:rPr>
            </a:br>
            <a:r>
              <a:rPr kumimoji="1" lang="en-US" altLang="ja-JP" sz="1200" dirty="0" smtClean="0">
                <a:latin typeface="+mj-lt"/>
              </a:rPr>
              <a:t>        </a:t>
            </a:r>
            <a:r>
              <a:rPr kumimoji="1" lang="ja-JP" altLang="en-US" sz="1200" dirty="0" smtClean="0">
                <a:latin typeface="+mj-lt"/>
              </a:rPr>
              <a:t>複線的</a:t>
            </a:r>
            <a:r>
              <a:rPr kumimoji="1" lang="ja-JP" altLang="en-US" sz="1200" dirty="0">
                <a:latin typeface="+mj-lt"/>
              </a:rPr>
              <a:t>・多様な</a:t>
            </a:r>
            <a:r>
              <a:rPr kumimoji="1" lang="ja-JP" altLang="en-US" sz="1200" dirty="0" smtClean="0">
                <a:latin typeface="+mj-lt"/>
              </a:rPr>
              <a:t>通年採用</a:t>
            </a:r>
            <a:r>
              <a:rPr kumimoji="1" lang="ja-JP" altLang="en-US" sz="1200" dirty="0">
                <a:latin typeface="+mj-lt"/>
              </a:rPr>
              <a:t>へ、政府が率先して年功序列見直し</a:t>
            </a:r>
          </a:p>
          <a:p>
            <a:pPr>
              <a:lnSpc>
                <a:spcPts val="1300"/>
              </a:lnSpc>
              <a:spcBef>
                <a:spcPts val="600"/>
              </a:spcBef>
            </a:pPr>
            <a:r>
              <a:rPr kumimoji="1" lang="ja-JP" altLang="en-US" sz="1200" dirty="0">
                <a:latin typeface="+mj-lt"/>
              </a:rPr>
              <a:t>（２）</a:t>
            </a:r>
            <a:r>
              <a:rPr kumimoji="1" lang="ja-JP" altLang="en-US" sz="1200" u="sng" dirty="0">
                <a:latin typeface="+mj-lt"/>
              </a:rPr>
              <a:t>自由に安心して多様な人生の選択を試みることができる</a:t>
            </a:r>
            <a:r>
              <a:rPr kumimoji="1" lang="ja-JP" altLang="en-US" sz="1200" u="sng" dirty="0" smtClean="0">
                <a:latin typeface="+mj-lt"/>
              </a:rPr>
              <a:t>仕組み</a:t>
            </a:r>
            <a:r>
              <a:rPr kumimoji="1" lang="en-US" altLang="ja-JP" sz="1200" u="sng" dirty="0" smtClean="0">
                <a:latin typeface="+mj-lt"/>
              </a:rPr>
              <a:t/>
            </a:r>
            <a:br>
              <a:rPr kumimoji="1" lang="en-US" altLang="ja-JP" sz="1200" u="sng" dirty="0" smtClean="0">
                <a:latin typeface="+mj-lt"/>
              </a:rPr>
            </a:br>
            <a:r>
              <a:rPr kumimoji="1" lang="en-US" altLang="ja-JP" sz="1200" dirty="0" smtClean="0">
                <a:latin typeface="+mj-lt"/>
              </a:rPr>
              <a:t>       </a:t>
            </a:r>
            <a:r>
              <a:rPr kumimoji="1" lang="ja-JP" altLang="en-US" sz="1200" u="sng" dirty="0" smtClean="0">
                <a:latin typeface="+mj-lt"/>
              </a:rPr>
              <a:t>の</a:t>
            </a:r>
            <a:r>
              <a:rPr kumimoji="1" lang="ja-JP" altLang="en-US" sz="1200" u="sng" dirty="0">
                <a:latin typeface="+mj-lt"/>
              </a:rPr>
              <a:t>構築</a:t>
            </a:r>
          </a:p>
          <a:p>
            <a:pPr>
              <a:lnSpc>
                <a:spcPts val="1300"/>
              </a:lnSpc>
              <a:spcBef>
                <a:spcPts val="600"/>
              </a:spcBef>
            </a:pPr>
            <a:r>
              <a:rPr kumimoji="1" lang="ja-JP" altLang="en-US" sz="1200" dirty="0" smtClean="0">
                <a:latin typeface="+mj-lt"/>
              </a:rPr>
              <a:t>       「</a:t>
            </a:r>
            <a:r>
              <a:rPr kumimoji="1" lang="ja-JP" altLang="en-US" sz="1200" dirty="0">
                <a:latin typeface="+mj-lt"/>
              </a:rPr>
              <a:t>ソーシャルブリッジ型」の能力開発・就業支援、大学などによる</a:t>
            </a:r>
            <a:r>
              <a:rPr kumimoji="1" lang="ja-JP" altLang="en-US" sz="1200" dirty="0" smtClean="0">
                <a:latin typeface="+mj-lt"/>
              </a:rPr>
              <a:t>リカ</a:t>
            </a:r>
            <a:r>
              <a:rPr kumimoji="1" lang="en-US" altLang="ja-JP" sz="1200" dirty="0" smtClean="0">
                <a:latin typeface="+mj-lt"/>
              </a:rPr>
              <a:t/>
            </a:r>
            <a:br>
              <a:rPr kumimoji="1" lang="en-US" altLang="ja-JP" sz="1200" dirty="0" smtClean="0">
                <a:latin typeface="+mj-lt"/>
              </a:rPr>
            </a:br>
            <a:r>
              <a:rPr kumimoji="1" lang="en-US" altLang="ja-JP" sz="1200" dirty="0" smtClean="0">
                <a:latin typeface="+mj-lt"/>
              </a:rPr>
              <a:t>      </a:t>
            </a:r>
            <a:r>
              <a:rPr kumimoji="1" lang="ja-JP" altLang="en-US" sz="1200" dirty="0" smtClean="0">
                <a:latin typeface="+mj-lt"/>
              </a:rPr>
              <a:t>レント教育</a:t>
            </a:r>
            <a:r>
              <a:rPr kumimoji="1" lang="ja-JP" altLang="en-US" sz="1200" dirty="0">
                <a:latin typeface="+mj-lt"/>
              </a:rPr>
              <a:t>推進</a:t>
            </a:r>
            <a:r>
              <a:rPr kumimoji="1" lang="ja-JP" altLang="en-US" sz="1200" dirty="0" smtClean="0">
                <a:latin typeface="+mj-lt"/>
              </a:rPr>
              <a:t>、理工</a:t>
            </a:r>
            <a:r>
              <a:rPr kumimoji="1" lang="ja-JP" altLang="en-US" sz="1200" dirty="0">
                <a:latin typeface="+mj-lt"/>
              </a:rPr>
              <a:t>系人材の学び直しの強力推進、副業</a:t>
            </a:r>
            <a:r>
              <a:rPr kumimoji="1" lang="ja-JP" altLang="en-US" sz="1200" dirty="0" smtClean="0">
                <a:latin typeface="+mj-lt"/>
              </a:rPr>
              <a:t>・</a:t>
            </a:r>
            <a:r>
              <a:rPr kumimoji="1" lang="en-US" altLang="ja-JP" sz="1200" dirty="0" smtClean="0">
                <a:latin typeface="+mj-lt"/>
              </a:rPr>
              <a:t/>
            </a:r>
            <a:br>
              <a:rPr kumimoji="1" lang="en-US" altLang="ja-JP" sz="1200" dirty="0" smtClean="0">
                <a:latin typeface="+mj-lt"/>
              </a:rPr>
            </a:br>
            <a:r>
              <a:rPr kumimoji="1" lang="en-US" altLang="ja-JP" sz="1200" dirty="0" smtClean="0">
                <a:latin typeface="+mj-lt"/>
              </a:rPr>
              <a:t>      </a:t>
            </a:r>
            <a:r>
              <a:rPr kumimoji="1" lang="ja-JP" altLang="en-US" sz="1200" dirty="0" smtClean="0">
                <a:latin typeface="+mj-lt"/>
              </a:rPr>
              <a:t>兼業</a:t>
            </a:r>
            <a:r>
              <a:rPr kumimoji="1" lang="ja-JP" altLang="en-US" sz="1200" dirty="0">
                <a:latin typeface="+mj-lt"/>
              </a:rPr>
              <a:t>など大企業</a:t>
            </a:r>
            <a:r>
              <a:rPr kumimoji="1" lang="ja-JP" altLang="en-US" sz="1200" dirty="0" smtClean="0">
                <a:latin typeface="+mj-lt"/>
              </a:rPr>
              <a:t>人材の</a:t>
            </a:r>
            <a:r>
              <a:rPr kumimoji="1" lang="ja-JP" altLang="en-US" sz="1200" dirty="0">
                <a:latin typeface="+mj-lt"/>
              </a:rPr>
              <a:t>流動性向上、柔軟な</a:t>
            </a:r>
            <a:r>
              <a:rPr kumimoji="1" lang="ja-JP" altLang="en-US" sz="1200" dirty="0" smtClean="0">
                <a:latin typeface="+mj-lt"/>
              </a:rPr>
              <a:t>働き方</a:t>
            </a:r>
            <a:r>
              <a:rPr kumimoji="1" lang="ja-JP" altLang="en-US" sz="1200" dirty="0">
                <a:latin typeface="+mj-lt"/>
              </a:rPr>
              <a:t>に合った</a:t>
            </a:r>
            <a:r>
              <a:rPr kumimoji="1" lang="ja-JP" altLang="en-US" sz="1200" dirty="0" smtClean="0">
                <a:latin typeface="+mj-lt"/>
              </a:rPr>
              <a:t>労働</a:t>
            </a:r>
            <a:r>
              <a:rPr kumimoji="1" lang="en-US" altLang="ja-JP" sz="1200" dirty="0" smtClean="0">
                <a:latin typeface="+mj-lt"/>
              </a:rPr>
              <a:t/>
            </a:r>
            <a:br>
              <a:rPr kumimoji="1" lang="en-US" altLang="ja-JP" sz="1200" dirty="0" smtClean="0">
                <a:latin typeface="+mj-lt"/>
              </a:rPr>
            </a:br>
            <a:r>
              <a:rPr kumimoji="1" lang="en-US" altLang="ja-JP" sz="1200" dirty="0" smtClean="0">
                <a:latin typeface="+mj-lt"/>
              </a:rPr>
              <a:t>      </a:t>
            </a:r>
            <a:r>
              <a:rPr kumimoji="1" lang="ja-JP" altLang="en-US" sz="1200" dirty="0" smtClean="0">
                <a:latin typeface="+mj-lt"/>
              </a:rPr>
              <a:t>法制</a:t>
            </a:r>
            <a:r>
              <a:rPr kumimoji="1" lang="ja-JP" altLang="en-US" sz="1200" dirty="0">
                <a:latin typeface="+mj-lt"/>
              </a:rPr>
              <a:t>整備、男女が家庭生活</a:t>
            </a:r>
            <a:r>
              <a:rPr kumimoji="1" lang="ja-JP" altLang="en-US" sz="1200" dirty="0" smtClean="0">
                <a:latin typeface="+mj-lt"/>
              </a:rPr>
              <a:t>と両立</a:t>
            </a:r>
            <a:r>
              <a:rPr kumimoji="1" lang="ja-JP" altLang="en-US" sz="1200" dirty="0">
                <a:latin typeface="+mj-lt"/>
              </a:rPr>
              <a:t>できる就業環境整備、</a:t>
            </a:r>
            <a:r>
              <a:rPr kumimoji="1" lang="ja-JP" altLang="en-US" sz="1200" dirty="0" smtClean="0">
                <a:latin typeface="+mj-lt"/>
              </a:rPr>
              <a:t>地域</a:t>
            </a:r>
            <a:r>
              <a:rPr kumimoji="1" lang="en-US" altLang="ja-JP" sz="1200" dirty="0" smtClean="0">
                <a:latin typeface="+mj-lt"/>
              </a:rPr>
              <a:t/>
            </a:r>
            <a:br>
              <a:rPr kumimoji="1" lang="en-US" altLang="ja-JP" sz="1200" dirty="0" smtClean="0">
                <a:latin typeface="+mj-lt"/>
              </a:rPr>
            </a:br>
            <a:r>
              <a:rPr kumimoji="1" lang="en-US" altLang="ja-JP" sz="1200" dirty="0" smtClean="0">
                <a:latin typeface="+mj-lt"/>
              </a:rPr>
              <a:t>      </a:t>
            </a:r>
            <a:r>
              <a:rPr kumimoji="1" lang="ja-JP" altLang="en-US" sz="1200" dirty="0" smtClean="0">
                <a:latin typeface="+mj-lt"/>
              </a:rPr>
              <a:t>間</a:t>
            </a:r>
            <a:r>
              <a:rPr kumimoji="1" lang="ja-JP" altLang="en-US" sz="1200" dirty="0">
                <a:latin typeface="+mj-lt"/>
              </a:rPr>
              <a:t>で比較</a:t>
            </a:r>
            <a:r>
              <a:rPr kumimoji="1" lang="ja-JP" altLang="en-US" sz="1200" dirty="0" smtClean="0">
                <a:latin typeface="+mj-lt"/>
              </a:rPr>
              <a:t>可能な</a:t>
            </a:r>
            <a:r>
              <a:rPr kumimoji="1" lang="ja-JP" altLang="en-US" sz="1200" dirty="0">
                <a:latin typeface="+mj-lt"/>
              </a:rPr>
              <a:t>ジェンダーギャップ指数</a:t>
            </a:r>
            <a:r>
              <a:rPr kumimoji="1" lang="ja-JP" altLang="en-US" sz="1200" dirty="0" smtClean="0">
                <a:latin typeface="+mj-lt"/>
              </a:rPr>
              <a:t>の作成</a:t>
            </a:r>
            <a:r>
              <a:rPr kumimoji="1" lang="ja-JP" altLang="en-US" sz="1200" dirty="0">
                <a:latin typeface="+mj-lt"/>
              </a:rPr>
              <a:t>、公表</a:t>
            </a:r>
          </a:p>
          <a:p>
            <a:pPr>
              <a:lnSpc>
                <a:spcPts val="1300"/>
              </a:lnSpc>
              <a:spcBef>
                <a:spcPts val="600"/>
              </a:spcBef>
            </a:pPr>
            <a:r>
              <a:rPr kumimoji="1" lang="ja-JP" altLang="en-US" sz="1200" dirty="0">
                <a:latin typeface="+mj-lt"/>
              </a:rPr>
              <a:t>（３）</a:t>
            </a:r>
            <a:r>
              <a:rPr kumimoji="1" lang="ja-JP" altLang="en-US" sz="1200" u="sng" dirty="0">
                <a:latin typeface="+mj-lt"/>
              </a:rPr>
              <a:t>多層的で個別最適化</a:t>
            </a:r>
            <a:r>
              <a:rPr kumimoji="1" lang="ja-JP" altLang="en-US" sz="1200" u="sng" dirty="0" smtClean="0">
                <a:latin typeface="+mj-lt"/>
              </a:rPr>
              <a:t>されたｾｰﾌﾃｨﾈｯﾄの</a:t>
            </a:r>
            <a:r>
              <a:rPr kumimoji="1" lang="ja-JP" altLang="en-US" sz="1200" u="sng" dirty="0">
                <a:latin typeface="+mj-lt"/>
              </a:rPr>
              <a:t>拡充と安心の確保</a:t>
            </a:r>
          </a:p>
          <a:p>
            <a:pPr>
              <a:lnSpc>
                <a:spcPts val="1300"/>
              </a:lnSpc>
              <a:spcBef>
                <a:spcPts val="600"/>
              </a:spcBef>
            </a:pPr>
            <a:r>
              <a:rPr kumimoji="1" lang="en-US" altLang="ja-JP" sz="1200" dirty="0">
                <a:latin typeface="+mj-lt"/>
              </a:rPr>
              <a:t> </a:t>
            </a:r>
            <a:r>
              <a:rPr kumimoji="1" lang="en-US" altLang="ja-JP" sz="1200" dirty="0" smtClean="0">
                <a:latin typeface="+mj-lt"/>
              </a:rPr>
              <a:t>    </a:t>
            </a:r>
            <a:r>
              <a:rPr kumimoji="1" lang="ja-JP" altLang="en-US" sz="1200" dirty="0" smtClean="0">
                <a:latin typeface="+mj-lt"/>
              </a:rPr>
              <a:t>　被</a:t>
            </a:r>
            <a:r>
              <a:rPr kumimoji="1" lang="ja-JP" altLang="en-US" sz="1200" dirty="0">
                <a:latin typeface="+mj-lt"/>
              </a:rPr>
              <a:t>用者保険の適用拡大、求職者支援制度や生活困窮者</a:t>
            </a:r>
            <a:r>
              <a:rPr kumimoji="1" lang="ja-JP" altLang="en-US" sz="1200" dirty="0" smtClean="0">
                <a:latin typeface="+mj-lt"/>
              </a:rPr>
              <a:t>自立</a:t>
            </a:r>
            <a:r>
              <a:rPr kumimoji="1" lang="en-US" altLang="ja-JP" sz="1200" dirty="0" smtClean="0">
                <a:latin typeface="+mj-lt"/>
              </a:rPr>
              <a:t/>
            </a:r>
            <a:br>
              <a:rPr kumimoji="1" lang="en-US" altLang="ja-JP" sz="1200" dirty="0" smtClean="0">
                <a:latin typeface="+mj-lt"/>
              </a:rPr>
            </a:br>
            <a:r>
              <a:rPr kumimoji="1" lang="ja-JP" altLang="en-US" sz="1200" dirty="0" smtClean="0">
                <a:latin typeface="+mj-lt"/>
              </a:rPr>
              <a:t>　　　 支援制度等の</a:t>
            </a:r>
            <a:r>
              <a:rPr kumimoji="1" lang="ja-JP" altLang="en-US" sz="1200" dirty="0">
                <a:latin typeface="+mj-lt"/>
              </a:rPr>
              <a:t>ｿｰｼｬﾙ</a:t>
            </a:r>
            <a:r>
              <a:rPr kumimoji="1" lang="ja-JP" altLang="en-US" sz="1200" dirty="0" smtClean="0">
                <a:latin typeface="+mj-lt"/>
              </a:rPr>
              <a:t>・ﾌﾞﾘｯｼﾞ機能</a:t>
            </a:r>
            <a:r>
              <a:rPr kumimoji="1" lang="ja-JP" altLang="en-US" sz="1200" dirty="0">
                <a:latin typeface="+mj-lt"/>
              </a:rPr>
              <a:t>向上、学び直しの</a:t>
            </a:r>
            <a:r>
              <a:rPr kumimoji="1" lang="ja-JP" altLang="en-US" sz="1200" dirty="0" smtClean="0">
                <a:latin typeface="+mj-lt"/>
              </a:rPr>
              <a:t>機会提供、</a:t>
            </a:r>
            <a:r>
              <a:rPr kumimoji="1" lang="en-US" altLang="ja-JP" sz="1200" dirty="0" smtClean="0">
                <a:latin typeface="+mj-lt"/>
              </a:rPr>
              <a:t/>
            </a:r>
            <a:br>
              <a:rPr kumimoji="1" lang="en-US" altLang="ja-JP" sz="1200" dirty="0" smtClean="0">
                <a:latin typeface="+mj-lt"/>
              </a:rPr>
            </a:br>
            <a:r>
              <a:rPr kumimoji="1" lang="ja-JP" altLang="en-US" sz="1200" dirty="0" smtClean="0">
                <a:latin typeface="+mj-lt"/>
              </a:rPr>
              <a:t>　　　　デジタル</a:t>
            </a:r>
            <a:r>
              <a:rPr kumimoji="1" lang="ja-JP" altLang="en-US" sz="1200" dirty="0">
                <a:latin typeface="+mj-lt"/>
              </a:rPr>
              <a:t>を活用</a:t>
            </a:r>
            <a:r>
              <a:rPr kumimoji="1" lang="ja-JP" altLang="en-US" sz="1200" dirty="0" smtClean="0">
                <a:latin typeface="+mj-lt"/>
              </a:rPr>
              <a:t>した</a:t>
            </a:r>
            <a:r>
              <a:rPr kumimoji="1" lang="ja-JP" altLang="en-US" sz="1200" dirty="0">
                <a:latin typeface="+mj-lt"/>
              </a:rPr>
              <a:t>プッシュ型支援、住宅</a:t>
            </a:r>
            <a:r>
              <a:rPr kumimoji="1" lang="ja-JP" altLang="en-US" sz="1200" dirty="0" smtClean="0">
                <a:latin typeface="+mj-lt"/>
              </a:rPr>
              <a:t>支援</a:t>
            </a:r>
            <a:r>
              <a:rPr kumimoji="1" lang="ja-JP" altLang="en-US" sz="1200" dirty="0">
                <a:latin typeface="+mj-lt"/>
              </a:rPr>
              <a:t>、生活</a:t>
            </a:r>
            <a:r>
              <a:rPr kumimoji="1" lang="ja-JP" altLang="en-US" sz="1200" dirty="0" smtClean="0">
                <a:latin typeface="+mj-lt"/>
              </a:rPr>
              <a:t>保護見直し、</a:t>
            </a:r>
            <a:r>
              <a:rPr kumimoji="1" lang="en-US" altLang="ja-JP" sz="1200" dirty="0" smtClean="0">
                <a:latin typeface="+mj-lt"/>
              </a:rPr>
              <a:t/>
            </a:r>
            <a:br>
              <a:rPr kumimoji="1" lang="en-US" altLang="ja-JP" sz="1200" dirty="0" smtClean="0">
                <a:latin typeface="+mj-lt"/>
              </a:rPr>
            </a:br>
            <a:r>
              <a:rPr kumimoji="1" lang="ja-JP" altLang="en-US" sz="1200" dirty="0" smtClean="0">
                <a:latin typeface="+mj-lt"/>
              </a:rPr>
              <a:t>　　　　将来</a:t>
            </a:r>
            <a:r>
              <a:rPr kumimoji="1" lang="ja-JP" altLang="en-US" sz="1200" dirty="0">
                <a:latin typeface="+mj-lt"/>
              </a:rPr>
              <a:t>世代への責任を</a:t>
            </a:r>
            <a:r>
              <a:rPr kumimoji="1" lang="ja-JP" altLang="en-US" sz="1200" dirty="0" smtClean="0">
                <a:latin typeface="+mj-lt"/>
              </a:rPr>
              <a:t>果たし</a:t>
            </a:r>
            <a:r>
              <a:rPr kumimoji="1" lang="ja-JP" altLang="en-US" sz="1200" dirty="0">
                <a:latin typeface="+mj-lt"/>
              </a:rPr>
              <a:t>格差を是正するための</a:t>
            </a:r>
            <a:r>
              <a:rPr kumimoji="1" lang="ja-JP" altLang="en-US" sz="1200" dirty="0" smtClean="0">
                <a:latin typeface="+mj-lt"/>
              </a:rPr>
              <a:t>財源確保</a:t>
            </a:r>
            <a:endParaRPr kumimoji="1" lang="en-US" altLang="ja-JP" sz="1200" dirty="0" smtClean="0">
              <a:latin typeface="+mj-lt"/>
            </a:endParaRPr>
          </a:p>
          <a:p>
            <a:pPr>
              <a:lnSpc>
                <a:spcPts val="1300"/>
              </a:lnSpc>
              <a:spcBef>
                <a:spcPts val="600"/>
              </a:spcBef>
            </a:pPr>
            <a:endParaRPr kumimoji="1" lang="en-US" altLang="ja-JP" sz="1200" dirty="0">
              <a:latin typeface="+mj-lt"/>
            </a:endParaRPr>
          </a:p>
          <a:p>
            <a:pPr>
              <a:lnSpc>
                <a:spcPts val="1300"/>
              </a:lnSpc>
              <a:spcBef>
                <a:spcPts val="600"/>
              </a:spcBef>
            </a:pPr>
            <a:r>
              <a:rPr kumimoji="1" lang="ja-JP" altLang="en-US" sz="1200" dirty="0">
                <a:latin typeface="+mj-lt"/>
              </a:rPr>
              <a:t>６</a:t>
            </a:r>
            <a:r>
              <a:rPr kumimoji="1" lang="ja-JP" altLang="en-US" sz="1200" dirty="0" smtClean="0">
                <a:latin typeface="+mj-lt"/>
              </a:rPr>
              <a:t>．</a:t>
            </a:r>
            <a:r>
              <a:rPr kumimoji="1" lang="ja-JP" altLang="en-US" sz="1200" u="sng" dirty="0" smtClean="0">
                <a:latin typeface="+mj-lt"/>
              </a:rPr>
              <a:t>多様</a:t>
            </a:r>
            <a:r>
              <a:rPr kumimoji="1" lang="ja-JP" altLang="en-US" sz="1200" u="sng" dirty="0">
                <a:latin typeface="+mj-lt"/>
              </a:rPr>
              <a:t>な人材の育成と活躍を社会全体で支援する必要がある</a:t>
            </a:r>
            <a:r>
              <a:rPr kumimoji="1" lang="ja-JP" altLang="en-US" sz="1200" dirty="0">
                <a:latin typeface="+mj-lt"/>
              </a:rPr>
              <a:t>こと</a:t>
            </a:r>
            <a:r>
              <a:rPr kumimoji="1" lang="ja-JP" altLang="en-US" sz="1200" dirty="0" smtClean="0">
                <a:latin typeface="+mj-lt"/>
              </a:rPr>
              <a:t>が</a:t>
            </a:r>
            <a:r>
              <a:rPr kumimoji="1" lang="en-US" altLang="ja-JP" sz="1200" dirty="0" smtClean="0">
                <a:latin typeface="+mj-lt"/>
              </a:rPr>
              <a:t/>
            </a:r>
            <a:br>
              <a:rPr kumimoji="1" lang="en-US" altLang="ja-JP" sz="1200" dirty="0" smtClean="0">
                <a:latin typeface="+mj-lt"/>
              </a:rPr>
            </a:br>
            <a:r>
              <a:rPr kumimoji="1" lang="ja-JP" altLang="en-US" sz="1200" dirty="0" smtClean="0">
                <a:latin typeface="+mj-lt"/>
              </a:rPr>
              <a:t>　　懇談会</a:t>
            </a:r>
            <a:r>
              <a:rPr kumimoji="1" lang="ja-JP" altLang="en-US" sz="1200" dirty="0">
                <a:latin typeface="+mj-lt"/>
              </a:rPr>
              <a:t>の</a:t>
            </a:r>
            <a:r>
              <a:rPr kumimoji="1" lang="ja-JP" altLang="en-US" sz="1200" dirty="0" smtClean="0">
                <a:latin typeface="+mj-lt"/>
              </a:rPr>
              <a:t>メッセージ</a:t>
            </a:r>
            <a:r>
              <a:rPr kumimoji="1" lang="ja-JP" altLang="en-US" sz="1200" dirty="0">
                <a:latin typeface="+mj-lt"/>
              </a:rPr>
              <a:t>。</a:t>
            </a:r>
          </a:p>
          <a:p>
            <a:pPr>
              <a:lnSpc>
                <a:spcPts val="1300"/>
              </a:lnSpc>
              <a:spcBef>
                <a:spcPts val="600"/>
              </a:spcBef>
            </a:pPr>
            <a:r>
              <a:rPr kumimoji="1" lang="ja-JP" altLang="en-US" sz="1200" dirty="0" smtClean="0">
                <a:latin typeface="+mj-lt"/>
              </a:rPr>
              <a:t>　●</a:t>
            </a:r>
            <a:r>
              <a:rPr kumimoji="1" lang="ja-JP" altLang="en-US" sz="1200" u="sng" dirty="0" smtClean="0">
                <a:latin typeface="+mj-lt"/>
              </a:rPr>
              <a:t>厳しい</a:t>
            </a:r>
            <a:r>
              <a:rPr kumimoji="1" lang="ja-JP" altLang="en-US" sz="1200" u="sng" dirty="0">
                <a:latin typeface="+mj-lt"/>
              </a:rPr>
              <a:t>立場にある人々への十分な支援と同時に、未来を</a:t>
            </a:r>
            <a:r>
              <a:rPr kumimoji="1" lang="ja-JP" altLang="en-US" sz="1200" u="sng" dirty="0" smtClean="0">
                <a:latin typeface="+mj-lt"/>
              </a:rPr>
              <a:t>見据えた</a:t>
            </a:r>
            <a:r>
              <a:rPr kumimoji="1" lang="en-US" altLang="ja-JP" sz="1200" u="sng" dirty="0" smtClean="0">
                <a:latin typeface="+mj-lt"/>
              </a:rPr>
              <a:t/>
            </a:r>
            <a:br>
              <a:rPr kumimoji="1" lang="en-US" altLang="ja-JP" sz="1200" u="sng" dirty="0" smtClean="0">
                <a:latin typeface="+mj-lt"/>
              </a:rPr>
            </a:br>
            <a:r>
              <a:rPr kumimoji="1" lang="ja-JP" altLang="en-US" sz="1200" dirty="0" smtClean="0">
                <a:latin typeface="+mj-lt"/>
              </a:rPr>
              <a:t>　　</a:t>
            </a:r>
            <a:r>
              <a:rPr kumimoji="1" lang="ja-JP" altLang="en-US" sz="1200" u="sng" dirty="0" smtClean="0">
                <a:latin typeface="+mj-lt"/>
              </a:rPr>
              <a:t>思い切った制度改革</a:t>
            </a:r>
            <a:r>
              <a:rPr kumimoji="1" lang="ja-JP" altLang="en-US" sz="1200" u="sng" dirty="0">
                <a:latin typeface="+mj-lt"/>
              </a:rPr>
              <a:t>を追求。</a:t>
            </a:r>
          </a:p>
          <a:p>
            <a:pPr>
              <a:lnSpc>
                <a:spcPts val="1300"/>
              </a:lnSpc>
              <a:spcBef>
                <a:spcPts val="600"/>
              </a:spcBef>
            </a:pPr>
            <a:r>
              <a:rPr kumimoji="1" lang="ja-JP" altLang="en-US" sz="1200" dirty="0" smtClean="0">
                <a:latin typeface="+mj-lt"/>
              </a:rPr>
              <a:t>　●</a:t>
            </a:r>
            <a:r>
              <a:rPr kumimoji="1" lang="ja-JP" altLang="en-US" sz="1200" u="sng" dirty="0" smtClean="0">
                <a:latin typeface="+mj-lt"/>
              </a:rPr>
              <a:t>若者</a:t>
            </a:r>
            <a:r>
              <a:rPr kumimoji="1" lang="ja-JP" altLang="en-US" sz="1200" u="sng" dirty="0">
                <a:latin typeface="+mj-lt"/>
              </a:rPr>
              <a:t>の活躍を幅広く支援するとともに、人がいくつになっても学び直し</a:t>
            </a:r>
            <a:r>
              <a:rPr kumimoji="1" lang="ja-JP" altLang="en-US" sz="1200" u="sng" dirty="0" smtClean="0">
                <a:latin typeface="+mj-lt"/>
              </a:rPr>
              <a:t>、</a:t>
            </a:r>
            <a:r>
              <a:rPr kumimoji="1" lang="en-US" altLang="ja-JP" sz="1200" u="sng" dirty="0" smtClean="0">
                <a:latin typeface="+mj-lt"/>
              </a:rPr>
              <a:t/>
            </a:r>
            <a:br>
              <a:rPr kumimoji="1" lang="en-US" altLang="ja-JP" sz="1200" u="sng" dirty="0" smtClean="0">
                <a:latin typeface="+mj-lt"/>
              </a:rPr>
            </a:br>
            <a:r>
              <a:rPr kumimoji="1" lang="ja-JP" altLang="en-US" sz="1200" dirty="0" smtClean="0">
                <a:latin typeface="+mj-lt"/>
              </a:rPr>
              <a:t>　　</a:t>
            </a:r>
            <a:r>
              <a:rPr kumimoji="1" lang="ja-JP" altLang="en-US" sz="1200" u="sng" dirty="0" smtClean="0">
                <a:latin typeface="+mj-lt"/>
              </a:rPr>
              <a:t>やり直し</a:t>
            </a:r>
            <a:r>
              <a:rPr kumimoji="1" lang="ja-JP" altLang="en-US" sz="1200" u="sng" dirty="0">
                <a:latin typeface="+mj-lt"/>
              </a:rPr>
              <a:t>ができるシステムを構築しなくては、加速する技術革新や</a:t>
            </a:r>
            <a:r>
              <a:rPr kumimoji="1" lang="ja-JP" altLang="en-US" sz="1200" u="sng" dirty="0" smtClean="0">
                <a:latin typeface="+mj-lt"/>
              </a:rPr>
              <a:t>産</a:t>
            </a:r>
            <a:r>
              <a:rPr kumimoji="1" lang="en-US" altLang="ja-JP" sz="1200" u="sng" dirty="0" smtClean="0">
                <a:latin typeface="+mj-lt"/>
              </a:rPr>
              <a:t/>
            </a:r>
            <a:br>
              <a:rPr kumimoji="1" lang="en-US" altLang="ja-JP" sz="1200" u="sng" dirty="0" smtClean="0">
                <a:latin typeface="+mj-lt"/>
              </a:rPr>
            </a:br>
            <a:r>
              <a:rPr kumimoji="1" lang="ja-JP" altLang="en-US" sz="1200" dirty="0" smtClean="0">
                <a:latin typeface="+mj-lt"/>
              </a:rPr>
              <a:t>　　</a:t>
            </a:r>
            <a:r>
              <a:rPr kumimoji="1" lang="ja-JP" altLang="en-US" sz="1200" u="sng" dirty="0" smtClean="0">
                <a:latin typeface="+mj-lt"/>
              </a:rPr>
              <a:t>業</a:t>
            </a:r>
            <a:r>
              <a:rPr kumimoji="1" lang="ja-JP" altLang="en-US" sz="1200" u="sng" dirty="0">
                <a:latin typeface="+mj-lt"/>
              </a:rPr>
              <a:t>構造転換に</a:t>
            </a:r>
            <a:r>
              <a:rPr kumimoji="1" lang="ja-JP" altLang="en-US" sz="1200" u="sng" dirty="0" smtClean="0">
                <a:latin typeface="+mj-lt"/>
              </a:rPr>
              <a:t>ひるみ、</a:t>
            </a:r>
            <a:r>
              <a:rPr kumimoji="1" lang="ja-JP" altLang="en-US" sz="1200" u="sng" dirty="0">
                <a:latin typeface="+mj-lt"/>
              </a:rPr>
              <a:t>希望のある未来を選択することができない。</a:t>
            </a:r>
          </a:p>
          <a:p>
            <a:pPr>
              <a:lnSpc>
                <a:spcPts val="1300"/>
              </a:lnSpc>
              <a:spcBef>
                <a:spcPts val="600"/>
              </a:spcBef>
            </a:pPr>
            <a:r>
              <a:rPr kumimoji="1" lang="ja-JP" altLang="en-US" sz="1200" dirty="0" smtClean="0">
                <a:latin typeface="+mj-lt"/>
              </a:rPr>
              <a:t>　●</a:t>
            </a:r>
            <a:r>
              <a:rPr kumimoji="1" lang="ja-JP" altLang="en-US" sz="1200" u="sng" dirty="0" smtClean="0">
                <a:latin typeface="+mj-lt"/>
              </a:rPr>
              <a:t>変革</a:t>
            </a:r>
            <a:r>
              <a:rPr kumimoji="1" lang="ja-JP" altLang="en-US" sz="1200" u="sng" dirty="0">
                <a:latin typeface="+mj-lt"/>
              </a:rPr>
              <a:t>の力を生み出すことができるのは人。男女、世代、地域の別</a:t>
            </a:r>
            <a:r>
              <a:rPr kumimoji="1" lang="ja-JP" altLang="en-US" sz="1200" u="sng" dirty="0" smtClean="0">
                <a:latin typeface="+mj-lt"/>
              </a:rPr>
              <a:t>を</a:t>
            </a:r>
            <a:r>
              <a:rPr kumimoji="1" lang="en-US" altLang="ja-JP" sz="1200" u="sng" dirty="0" smtClean="0">
                <a:latin typeface="+mj-lt"/>
              </a:rPr>
              <a:t/>
            </a:r>
            <a:br>
              <a:rPr kumimoji="1" lang="en-US" altLang="ja-JP" sz="1200" u="sng" dirty="0" smtClean="0">
                <a:latin typeface="+mj-lt"/>
              </a:rPr>
            </a:br>
            <a:r>
              <a:rPr kumimoji="1" lang="ja-JP" altLang="en-US" sz="1200" dirty="0" smtClean="0">
                <a:latin typeface="+mj-lt"/>
              </a:rPr>
              <a:t>　　</a:t>
            </a:r>
            <a:r>
              <a:rPr kumimoji="1" lang="ja-JP" altLang="en-US" sz="1200" u="sng" dirty="0" smtClean="0">
                <a:latin typeface="+mj-lt"/>
              </a:rPr>
              <a:t>超えて</a:t>
            </a:r>
            <a:r>
              <a:rPr kumimoji="1" lang="ja-JP" altLang="en-US" sz="1200" u="sng" dirty="0">
                <a:latin typeface="+mj-lt"/>
              </a:rPr>
              <a:t>多様</a:t>
            </a:r>
            <a:r>
              <a:rPr kumimoji="1" lang="ja-JP" altLang="en-US" sz="1200" u="sng" dirty="0" smtClean="0">
                <a:latin typeface="+mj-lt"/>
              </a:rPr>
              <a:t>な人材</a:t>
            </a:r>
            <a:r>
              <a:rPr kumimoji="1" lang="ja-JP" altLang="en-US" sz="1200" u="sng" dirty="0">
                <a:latin typeface="+mj-lt"/>
              </a:rPr>
              <a:t>の能力、発想を引き出して未来につなげる。</a:t>
            </a:r>
            <a:r>
              <a:rPr kumimoji="1" lang="ja-JP" altLang="en-US" sz="1200" u="sng" dirty="0" smtClean="0">
                <a:latin typeface="+mj-lt"/>
              </a:rPr>
              <a:t>将来</a:t>
            </a:r>
            <a:r>
              <a:rPr kumimoji="1" lang="en-US" altLang="ja-JP" sz="1200" u="sng" dirty="0" smtClean="0">
                <a:latin typeface="+mj-lt"/>
              </a:rPr>
              <a:t/>
            </a:r>
            <a:br>
              <a:rPr kumimoji="1" lang="en-US" altLang="ja-JP" sz="1200" u="sng" dirty="0" smtClean="0">
                <a:latin typeface="+mj-lt"/>
              </a:rPr>
            </a:br>
            <a:r>
              <a:rPr kumimoji="1" lang="ja-JP" altLang="en-US" sz="1200" dirty="0" smtClean="0">
                <a:latin typeface="+mj-lt"/>
              </a:rPr>
              <a:t>　　</a:t>
            </a:r>
            <a:r>
              <a:rPr kumimoji="1" lang="ja-JP" altLang="en-US" sz="1200" u="sng" dirty="0" smtClean="0">
                <a:latin typeface="+mj-lt"/>
              </a:rPr>
              <a:t>世代</a:t>
            </a:r>
            <a:r>
              <a:rPr kumimoji="1" lang="ja-JP" altLang="en-US" sz="1200" u="sng" dirty="0">
                <a:latin typeface="+mj-lt"/>
              </a:rPr>
              <a:t>への責任を果たし、</a:t>
            </a:r>
            <a:r>
              <a:rPr kumimoji="1" lang="ja-JP" altLang="en-US" sz="1200" u="sng" dirty="0" smtClean="0">
                <a:latin typeface="+mj-lt"/>
              </a:rPr>
              <a:t>人びと</a:t>
            </a:r>
            <a:r>
              <a:rPr kumimoji="1" lang="ja-JP" altLang="en-US" sz="1200" u="sng" dirty="0">
                <a:latin typeface="+mj-lt"/>
              </a:rPr>
              <a:t>が安心と自信を持ち幸せと豊かさを</a:t>
            </a:r>
            <a:r>
              <a:rPr kumimoji="1" lang="ja-JP" altLang="en-US" sz="1200" u="sng" dirty="0" smtClean="0">
                <a:latin typeface="+mj-lt"/>
              </a:rPr>
              <a:t>感</a:t>
            </a:r>
            <a:r>
              <a:rPr kumimoji="1" lang="en-US" altLang="ja-JP" sz="1200" u="sng" dirty="0" smtClean="0">
                <a:latin typeface="+mj-lt"/>
              </a:rPr>
              <a:t/>
            </a:r>
            <a:br>
              <a:rPr kumimoji="1" lang="en-US" altLang="ja-JP" sz="1200" u="sng" dirty="0" smtClean="0">
                <a:latin typeface="+mj-lt"/>
              </a:rPr>
            </a:br>
            <a:r>
              <a:rPr kumimoji="1" lang="ja-JP" altLang="en-US" sz="1200" dirty="0" smtClean="0">
                <a:latin typeface="+mj-lt"/>
              </a:rPr>
              <a:t>　　</a:t>
            </a:r>
            <a:r>
              <a:rPr kumimoji="1" lang="ja-JP" altLang="en-US" sz="1200" u="sng" dirty="0" err="1" smtClean="0">
                <a:latin typeface="+mj-lt"/>
              </a:rPr>
              <a:t>じられる</a:t>
            </a:r>
            <a:r>
              <a:rPr kumimoji="1" lang="ja-JP" altLang="en-US" sz="1200" u="sng" dirty="0">
                <a:latin typeface="+mj-lt"/>
              </a:rPr>
              <a:t>未来を選択する</a:t>
            </a:r>
            <a:endParaRPr kumimoji="1" lang="en-US" altLang="ja-JP" sz="1200" u="sng" dirty="0" smtClean="0">
              <a:latin typeface="+mj-lt"/>
            </a:endParaRPr>
          </a:p>
        </p:txBody>
      </p:sp>
      <p:sp>
        <p:nvSpPr>
          <p:cNvPr id="7" name="スライド番号プレースホルダー 3"/>
          <p:cNvSpPr>
            <a:spLocks noGrp="1"/>
          </p:cNvSpPr>
          <p:nvPr>
            <p:ph type="sldNum" sz="quarter" idx="12"/>
          </p:nvPr>
        </p:nvSpPr>
        <p:spPr>
          <a:xfrm>
            <a:off x="7200153" y="6471640"/>
            <a:ext cx="1928678" cy="330056"/>
          </a:xfrm>
        </p:spPr>
        <p:txBody>
          <a:bodyPr/>
          <a:lstStyle/>
          <a:p>
            <a:r>
              <a:rPr kumimoji="1" lang="en-US" altLang="ja-JP" dirty="0" smtClean="0"/>
              <a:t>7</a:t>
            </a:r>
            <a:endParaRPr kumimoji="1" lang="ja-JP" altLang="en-US" dirty="0"/>
          </a:p>
        </p:txBody>
      </p:sp>
      <p:sp>
        <p:nvSpPr>
          <p:cNvPr id="8" name="正方形/長方形 7"/>
          <p:cNvSpPr/>
          <p:nvPr/>
        </p:nvSpPr>
        <p:spPr>
          <a:xfrm>
            <a:off x="60645" y="62852"/>
            <a:ext cx="8751236" cy="400110"/>
          </a:xfrm>
          <a:prstGeom prst="rect">
            <a:avLst/>
          </a:prstGeom>
        </p:spPr>
        <p:txBody>
          <a:bodyPr wrap="square">
            <a:spAutoFit/>
          </a:bodyPr>
          <a:lstStyle/>
          <a:p>
            <a:r>
              <a:rPr lang="ja-JP" altLang="en-US" sz="2000" b="1" dirty="0" smtClean="0"/>
              <a:t>■参考：選択</a:t>
            </a:r>
            <a:r>
              <a:rPr lang="ja-JP" altLang="en-US" sz="2000" b="1" dirty="0"/>
              <a:t>する未来</a:t>
            </a:r>
            <a:r>
              <a:rPr lang="en-US" altLang="ja-JP" sz="2000" b="1" dirty="0"/>
              <a:t>2.0</a:t>
            </a:r>
            <a:r>
              <a:rPr lang="ja-JP" altLang="en-US" sz="2000" b="1" dirty="0"/>
              <a:t>報告（</a:t>
            </a:r>
            <a:r>
              <a:rPr lang="en-US" altLang="ja-JP" sz="2000" b="1" dirty="0"/>
              <a:t>2021.6.4</a:t>
            </a:r>
            <a:r>
              <a:rPr lang="ja-JP" altLang="en-US" sz="2000" b="1" dirty="0"/>
              <a:t>） 関係部分</a:t>
            </a:r>
            <a:r>
              <a:rPr lang="ja-JP" altLang="en-US" sz="2000" b="1" dirty="0" smtClean="0"/>
              <a:t>抜粋①</a:t>
            </a:r>
            <a:endParaRPr lang="ja-JP" altLang="en-US" sz="2000" b="1" dirty="0"/>
          </a:p>
        </p:txBody>
      </p:sp>
      <p:sp>
        <p:nvSpPr>
          <p:cNvPr id="2" name="正方形/長方形 1"/>
          <p:cNvSpPr/>
          <p:nvPr/>
        </p:nvSpPr>
        <p:spPr>
          <a:xfrm>
            <a:off x="202079" y="927091"/>
            <a:ext cx="4347089" cy="2916000"/>
          </a:xfrm>
          <a:prstGeom prst="rect">
            <a:avLst/>
          </a:prstGeom>
          <a:noFill/>
          <a:ln w="635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EBE40337-5FAC-43BE-86DC-EF22BE0A5F1F}"/>
              </a:ext>
            </a:extLst>
          </p:cNvPr>
          <p:cNvSpPr txBox="1"/>
          <p:nvPr/>
        </p:nvSpPr>
        <p:spPr>
          <a:xfrm>
            <a:off x="50076" y="729152"/>
            <a:ext cx="4643448" cy="369332"/>
          </a:xfrm>
          <a:prstGeom prst="rect">
            <a:avLst/>
          </a:prstGeom>
          <a:noFill/>
        </p:spPr>
        <p:txBody>
          <a:bodyPr wrap="square" rtlCol="0">
            <a:spAutoFit/>
          </a:bodyPr>
          <a:lstStyle/>
          <a:p>
            <a:r>
              <a:rPr kumimoji="1" lang="en-US" altLang="ja-JP" sz="900" dirty="0" smtClean="0"/>
              <a:t>【</a:t>
            </a:r>
            <a:r>
              <a:rPr kumimoji="1" lang="ja-JP" altLang="en-US" sz="900" dirty="0" smtClean="0"/>
              <a:t>中間報告（</a:t>
            </a:r>
            <a:r>
              <a:rPr kumimoji="1" lang="en-US" altLang="ja-JP" sz="900" dirty="0" smtClean="0"/>
              <a:t>2020.7.1</a:t>
            </a:r>
            <a:r>
              <a:rPr kumimoji="1" lang="ja-JP" altLang="en-US" sz="900" dirty="0" smtClean="0"/>
              <a:t>公表）での提言等に関する関係部分</a:t>
            </a:r>
            <a:r>
              <a:rPr kumimoji="1" lang="en-US" altLang="ja-JP" sz="900" dirty="0" smtClean="0"/>
              <a:t>】</a:t>
            </a:r>
          </a:p>
          <a:p>
            <a:endParaRPr kumimoji="1" lang="ja-JP" altLang="en-US" sz="900" dirty="0"/>
          </a:p>
        </p:txBody>
      </p:sp>
    </p:spTree>
    <p:extLst>
      <p:ext uri="{BB962C8B-B14F-4D97-AF65-F5344CB8AC3E}">
        <p14:creationId xmlns:p14="http://schemas.microsoft.com/office/powerpoint/2010/main" val="15108412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図 7"/>
          <p:cNvPicPr>
            <a:picLocks noChangeAspect="1"/>
          </p:cNvPicPr>
          <p:nvPr/>
        </p:nvPicPr>
        <p:blipFill>
          <a:blip r:embed="rId2"/>
          <a:stretch>
            <a:fillRect/>
          </a:stretch>
        </p:blipFill>
        <p:spPr>
          <a:xfrm>
            <a:off x="179113" y="954057"/>
            <a:ext cx="4831562" cy="2796869"/>
          </a:xfrm>
          <a:prstGeom prst="rect">
            <a:avLst/>
          </a:prstGeom>
        </p:spPr>
      </p:pic>
      <p:sp>
        <p:nvSpPr>
          <p:cNvPr id="4" name="スライド番号プレースホルダー 3"/>
          <p:cNvSpPr>
            <a:spLocks noGrp="1"/>
          </p:cNvSpPr>
          <p:nvPr>
            <p:ph type="sldNum" sz="quarter" idx="12"/>
          </p:nvPr>
        </p:nvSpPr>
        <p:spPr>
          <a:xfrm>
            <a:off x="7086600" y="6492875"/>
            <a:ext cx="2057400" cy="365125"/>
          </a:xfrm>
        </p:spPr>
        <p:txBody>
          <a:bodyPr/>
          <a:lstStyle/>
          <a:p>
            <a:fld id="{50F88186-B17D-4CE3-A887-D91699CF601C}" type="slidenum">
              <a:rPr kumimoji="1" lang="ja-JP" altLang="en-US" smtClean="0"/>
              <a:t>8</a:t>
            </a:fld>
            <a:endParaRPr kumimoji="1" lang="ja-JP" altLang="en-US"/>
          </a:p>
        </p:txBody>
      </p:sp>
      <p:sp>
        <p:nvSpPr>
          <p:cNvPr id="6" name="正方形/長方形 5"/>
          <p:cNvSpPr/>
          <p:nvPr/>
        </p:nvSpPr>
        <p:spPr>
          <a:xfrm>
            <a:off x="60645" y="62852"/>
            <a:ext cx="8751236" cy="400110"/>
          </a:xfrm>
          <a:prstGeom prst="rect">
            <a:avLst/>
          </a:prstGeom>
        </p:spPr>
        <p:txBody>
          <a:bodyPr wrap="square">
            <a:spAutoFit/>
          </a:bodyPr>
          <a:lstStyle/>
          <a:p>
            <a:r>
              <a:rPr lang="ja-JP" altLang="en-US" sz="2000" b="1" dirty="0" smtClean="0"/>
              <a:t>■参考：選択</a:t>
            </a:r>
            <a:r>
              <a:rPr lang="ja-JP" altLang="en-US" sz="2000" b="1" dirty="0"/>
              <a:t>する未来</a:t>
            </a:r>
            <a:r>
              <a:rPr lang="en-US" altLang="ja-JP" sz="2000" b="1" dirty="0"/>
              <a:t>2.0</a:t>
            </a:r>
            <a:r>
              <a:rPr lang="ja-JP" altLang="en-US" sz="2000" b="1" dirty="0"/>
              <a:t>報告（</a:t>
            </a:r>
            <a:r>
              <a:rPr lang="en-US" altLang="ja-JP" sz="2000" b="1" dirty="0"/>
              <a:t>2021.6.4</a:t>
            </a:r>
            <a:r>
              <a:rPr lang="ja-JP" altLang="en-US" sz="2000" b="1" dirty="0"/>
              <a:t>） 関係部分</a:t>
            </a:r>
            <a:r>
              <a:rPr lang="ja-JP" altLang="en-US" sz="2000" b="1" dirty="0" smtClean="0"/>
              <a:t>抜粋②</a:t>
            </a:r>
            <a:endParaRPr lang="ja-JP" altLang="en-US" sz="2000" b="1" dirty="0"/>
          </a:p>
        </p:txBody>
      </p:sp>
      <p:sp>
        <p:nvSpPr>
          <p:cNvPr id="7" name="テキスト ボックス 6">
            <a:extLst>
              <a:ext uri="{FF2B5EF4-FFF2-40B4-BE49-F238E27FC236}">
                <a16:creationId xmlns:a16="http://schemas.microsoft.com/office/drawing/2014/main" id="{EBE40337-5FAC-43BE-86DC-EF22BE0A5F1F}"/>
              </a:ext>
            </a:extLst>
          </p:cNvPr>
          <p:cNvSpPr txBox="1"/>
          <p:nvPr/>
        </p:nvSpPr>
        <p:spPr>
          <a:xfrm>
            <a:off x="6052236" y="522392"/>
            <a:ext cx="3091764" cy="369332"/>
          </a:xfrm>
          <a:prstGeom prst="rect">
            <a:avLst/>
          </a:prstGeom>
          <a:noFill/>
        </p:spPr>
        <p:txBody>
          <a:bodyPr wrap="square" rtlCol="0">
            <a:spAutoFit/>
          </a:bodyPr>
          <a:lstStyle/>
          <a:p>
            <a:r>
              <a:rPr kumimoji="1" lang="ja-JP" altLang="en-US" sz="900" dirty="0"/>
              <a:t>出典</a:t>
            </a:r>
            <a:r>
              <a:rPr kumimoji="1" lang="ja-JP" altLang="en-US" sz="900" dirty="0" smtClean="0"/>
              <a:t>：</a:t>
            </a:r>
            <a:r>
              <a:rPr kumimoji="1" lang="en-US" altLang="ja-JP" sz="900" dirty="0"/>
              <a:t>2021 </a:t>
            </a:r>
            <a:r>
              <a:rPr kumimoji="1" lang="ja-JP" altLang="en-US" sz="900" dirty="0"/>
              <a:t>年６月４日　</a:t>
            </a:r>
            <a:r>
              <a:rPr kumimoji="1" lang="ja-JP" altLang="en-US" sz="900" dirty="0" smtClean="0"/>
              <a:t>内閣府「選択する未来</a:t>
            </a:r>
            <a:r>
              <a:rPr kumimoji="1" lang="en-US" altLang="ja-JP" sz="900" dirty="0" smtClean="0"/>
              <a:t>2.0</a:t>
            </a:r>
            <a:r>
              <a:rPr kumimoji="1" lang="ja-JP" altLang="en-US" sz="900" dirty="0" smtClean="0"/>
              <a:t>報告」</a:t>
            </a:r>
            <a:endParaRPr kumimoji="1" lang="en-US" altLang="ja-JP" sz="900" dirty="0" smtClean="0"/>
          </a:p>
          <a:p>
            <a:r>
              <a:rPr kumimoji="1" lang="en-US" altLang="ja-JP" sz="900" dirty="0"/>
              <a:t> </a:t>
            </a:r>
            <a:r>
              <a:rPr kumimoji="1" lang="en-US" altLang="ja-JP" sz="900" dirty="0" smtClean="0"/>
              <a:t>        </a:t>
            </a:r>
            <a:r>
              <a:rPr kumimoji="1" lang="ja-JP" altLang="en-US" sz="900" dirty="0" smtClean="0"/>
              <a:t>をもとに副首都推進局で作成</a:t>
            </a:r>
            <a:endParaRPr kumimoji="1" lang="ja-JP" altLang="en-US" sz="900" dirty="0"/>
          </a:p>
        </p:txBody>
      </p:sp>
      <p:sp>
        <p:nvSpPr>
          <p:cNvPr id="9" name="テキスト ボックス 8">
            <a:extLst>
              <a:ext uri="{FF2B5EF4-FFF2-40B4-BE49-F238E27FC236}">
                <a16:creationId xmlns:a16="http://schemas.microsoft.com/office/drawing/2014/main" id="{EBE40337-5FAC-43BE-86DC-EF22BE0A5F1F}"/>
              </a:ext>
            </a:extLst>
          </p:cNvPr>
          <p:cNvSpPr txBox="1"/>
          <p:nvPr/>
        </p:nvSpPr>
        <p:spPr>
          <a:xfrm>
            <a:off x="4223853" y="3498556"/>
            <a:ext cx="4643448" cy="338554"/>
          </a:xfrm>
          <a:prstGeom prst="rect">
            <a:avLst/>
          </a:prstGeom>
          <a:noFill/>
        </p:spPr>
        <p:txBody>
          <a:bodyPr wrap="square" rtlCol="0">
            <a:spAutoFit/>
          </a:bodyPr>
          <a:lstStyle/>
          <a:p>
            <a:pPr algn="r"/>
            <a:r>
              <a:rPr kumimoji="1" lang="en-US" altLang="ja-JP" sz="1600" b="1" dirty="0" smtClean="0"/>
              <a:t>【</a:t>
            </a:r>
            <a:r>
              <a:rPr kumimoji="1" lang="ja-JP" altLang="en-US" sz="1600" b="1" dirty="0" smtClean="0"/>
              <a:t>新しい時代に求められる人材</a:t>
            </a:r>
            <a:r>
              <a:rPr kumimoji="1" lang="en-US" altLang="ja-JP" sz="1600" b="1" dirty="0" smtClean="0"/>
              <a:t>】</a:t>
            </a:r>
          </a:p>
        </p:txBody>
      </p:sp>
      <p:pic>
        <p:nvPicPr>
          <p:cNvPr id="10" name="図 9"/>
          <p:cNvPicPr>
            <a:picLocks noChangeAspect="1"/>
          </p:cNvPicPr>
          <p:nvPr/>
        </p:nvPicPr>
        <p:blipFill>
          <a:blip r:embed="rId3"/>
          <a:stretch>
            <a:fillRect/>
          </a:stretch>
        </p:blipFill>
        <p:spPr>
          <a:xfrm>
            <a:off x="4107011" y="3844037"/>
            <a:ext cx="4716000" cy="2972456"/>
          </a:xfrm>
          <a:prstGeom prst="rect">
            <a:avLst/>
          </a:prstGeom>
        </p:spPr>
      </p:pic>
      <p:sp>
        <p:nvSpPr>
          <p:cNvPr id="11" name="テキスト ボックス 10">
            <a:extLst>
              <a:ext uri="{FF2B5EF4-FFF2-40B4-BE49-F238E27FC236}">
                <a16:creationId xmlns:a16="http://schemas.microsoft.com/office/drawing/2014/main" id="{EBE40337-5FAC-43BE-86DC-EF22BE0A5F1F}"/>
              </a:ext>
            </a:extLst>
          </p:cNvPr>
          <p:cNvSpPr txBox="1"/>
          <p:nvPr/>
        </p:nvSpPr>
        <p:spPr>
          <a:xfrm>
            <a:off x="0" y="522392"/>
            <a:ext cx="5617050" cy="338554"/>
          </a:xfrm>
          <a:prstGeom prst="rect">
            <a:avLst/>
          </a:prstGeom>
          <a:noFill/>
        </p:spPr>
        <p:txBody>
          <a:bodyPr wrap="square" rtlCol="0">
            <a:spAutoFit/>
          </a:bodyPr>
          <a:lstStyle/>
          <a:p>
            <a:r>
              <a:rPr kumimoji="1" lang="en-US" altLang="ja-JP" sz="1600" b="1" dirty="0" smtClean="0"/>
              <a:t>【</a:t>
            </a:r>
            <a:r>
              <a:rPr kumimoji="1" lang="ja-JP" altLang="en-US" sz="1600" b="1" dirty="0" smtClean="0"/>
              <a:t>「ソーシャルブリッジ型」の能力開発・就業政策のイメージ</a:t>
            </a:r>
            <a:r>
              <a:rPr kumimoji="1" lang="en-US" altLang="ja-JP" sz="1600" b="1" dirty="0" smtClean="0"/>
              <a:t>】</a:t>
            </a:r>
          </a:p>
        </p:txBody>
      </p:sp>
      <p:sp>
        <p:nvSpPr>
          <p:cNvPr id="12" name="テキスト ボックス 11">
            <a:extLst>
              <a:ext uri="{FF2B5EF4-FFF2-40B4-BE49-F238E27FC236}">
                <a16:creationId xmlns:a16="http://schemas.microsoft.com/office/drawing/2014/main" id="{EBE40337-5FAC-43BE-86DC-EF22BE0A5F1F}"/>
              </a:ext>
            </a:extLst>
          </p:cNvPr>
          <p:cNvSpPr txBox="1"/>
          <p:nvPr/>
        </p:nvSpPr>
        <p:spPr>
          <a:xfrm>
            <a:off x="5010675" y="1060710"/>
            <a:ext cx="3238720" cy="1646605"/>
          </a:xfrm>
          <a:prstGeom prst="rect">
            <a:avLst/>
          </a:prstGeom>
          <a:noFill/>
          <a:ln>
            <a:solidFill>
              <a:schemeClr val="accent1">
                <a:shade val="50000"/>
              </a:schemeClr>
            </a:solidFill>
            <a:prstDash val="sysDash"/>
          </a:ln>
        </p:spPr>
        <p:txBody>
          <a:bodyPr wrap="square" rtlCol="0">
            <a:spAutoFit/>
          </a:bodyPr>
          <a:lstStyle/>
          <a:p>
            <a:r>
              <a:rPr kumimoji="1" lang="en-US" altLang="ja-JP" sz="1200" dirty="0" smtClean="0"/>
              <a:t>※ </a:t>
            </a:r>
            <a:r>
              <a:rPr kumimoji="1" lang="ja-JP" altLang="en-US" sz="1200" dirty="0" smtClean="0"/>
              <a:t>「</a:t>
            </a:r>
            <a:r>
              <a:rPr kumimoji="1" lang="ja-JP" altLang="en-US" sz="1200" dirty="0"/>
              <a:t>ソーシャルブリッジ」型の能力開発･職業紹介</a:t>
            </a:r>
            <a:r>
              <a:rPr kumimoji="1" lang="ja-JP" altLang="en-US" sz="1200" dirty="0" smtClean="0"/>
              <a:t>･</a:t>
            </a:r>
            <a:endParaRPr kumimoji="1" lang="en-US" altLang="ja-JP" sz="1200" dirty="0" smtClean="0"/>
          </a:p>
          <a:p>
            <a:r>
              <a:rPr kumimoji="1" lang="ja-JP" altLang="en-US" sz="1200" dirty="0"/>
              <a:t>　</a:t>
            </a:r>
            <a:r>
              <a:rPr kumimoji="1" lang="ja-JP" altLang="en-US" sz="1200" dirty="0" smtClean="0"/>
              <a:t>　リカレント</a:t>
            </a:r>
            <a:r>
              <a:rPr kumimoji="1" lang="ja-JP" altLang="en-US" sz="1200" dirty="0"/>
              <a:t>教育･セーフティネット</a:t>
            </a:r>
            <a:endParaRPr kumimoji="1" lang="en-US" altLang="ja-JP" sz="1200" dirty="0" smtClean="0"/>
          </a:p>
          <a:p>
            <a:pPr>
              <a:spcBef>
                <a:spcPts val="600"/>
              </a:spcBef>
            </a:pPr>
            <a:r>
              <a:rPr kumimoji="1" lang="ja-JP" altLang="en-US" sz="1200" dirty="0" smtClean="0"/>
              <a:t>  個別</a:t>
            </a:r>
            <a:r>
              <a:rPr kumimoji="1" lang="ja-JP" altLang="en-US" sz="1200" dirty="0"/>
              <a:t>企業内で雇用の安定化を図るのではなく、誰もがいつでも能力</a:t>
            </a:r>
            <a:r>
              <a:rPr kumimoji="1" lang="ja-JP" altLang="en-US" sz="1200" dirty="0" smtClean="0"/>
              <a:t>開発</a:t>
            </a:r>
            <a:r>
              <a:rPr kumimoji="1" lang="ja-JP" altLang="en-US" sz="1200" dirty="0"/>
              <a:t>や学び直しを行うことができ、年齢等に応じて転職や起業、新しい分野での</a:t>
            </a:r>
            <a:r>
              <a:rPr kumimoji="1" lang="ja-JP" altLang="en-US" sz="1200" dirty="0" smtClean="0"/>
              <a:t>活躍</a:t>
            </a:r>
            <a:r>
              <a:rPr kumimoji="1" lang="ja-JP" altLang="en-US" sz="1200" dirty="0"/>
              <a:t>などをいつでも選択できるようにすることにより、社会全体で雇用安定化を</a:t>
            </a:r>
            <a:r>
              <a:rPr kumimoji="1" lang="ja-JP" altLang="en-US" sz="1200" dirty="0" smtClean="0"/>
              <a:t>目指していく複</a:t>
            </a:r>
            <a:r>
              <a:rPr kumimoji="1" lang="ja-JP" altLang="en-US" sz="1200" dirty="0"/>
              <a:t>線型のキャリア形成と円滑な労働</a:t>
            </a:r>
            <a:r>
              <a:rPr kumimoji="1" lang="ja-JP" altLang="en-US" sz="1200" dirty="0" smtClean="0"/>
              <a:t>移動</a:t>
            </a:r>
            <a:r>
              <a:rPr kumimoji="1" lang="ja-JP" altLang="en-US" sz="1200" dirty="0"/>
              <a:t>の</a:t>
            </a:r>
            <a:r>
              <a:rPr kumimoji="1" lang="ja-JP" altLang="en-US" sz="1200" dirty="0" smtClean="0"/>
              <a:t>支援</a:t>
            </a:r>
            <a:endParaRPr kumimoji="1" lang="ja-JP" altLang="en-US" sz="1200" dirty="0"/>
          </a:p>
        </p:txBody>
      </p:sp>
      <p:sp>
        <p:nvSpPr>
          <p:cNvPr id="13" name="テキスト ボックス 12">
            <a:extLst>
              <a:ext uri="{FF2B5EF4-FFF2-40B4-BE49-F238E27FC236}">
                <a16:creationId xmlns:a16="http://schemas.microsoft.com/office/drawing/2014/main" id="{EBE40337-5FAC-43BE-86DC-EF22BE0A5F1F}"/>
              </a:ext>
            </a:extLst>
          </p:cNvPr>
          <p:cNvSpPr txBox="1"/>
          <p:nvPr/>
        </p:nvSpPr>
        <p:spPr>
          <a:xfrm>
            <a:off x="1445915" y="5582830"/>
            <a:ext cx="2297958" cy="1092607"/>
          </a:xfrm>
          <a:prstGeom prst="rect">
            <a:avLst/>
          </a:prstGeom>
          <a:noFill/>
          <a:ln>
            <a:solidFill>
              <a:schemeClr val="accent1">
                <a:shade val="50000"/>
              </a:schemeClr>
            </a:solidFill>
            <a:prstDash val="sysDash"/>
          </a:ln>
        </p:spPr>
        <p:txBody>
          <a:bodyPr wrap="square" rtlCol="0">
            <a:spAutoFit/>
          </a:bodyPr>
          <a:lstStyle/>
          <a:p>
            <a:r>
              <a:rPr kumimoji="1" lang="en-US" altLang="ja-JP" sz="1200" dirty="0" smtClean="0"/>
              <a:t>※ </a:t>
            </a:r>
            <a:r>
              <a:rPr kumimoji="1" lang="ja-JP" altLang="en-US" sz="1200" dirty="0" smtClean="0"/>
              <a:t>ＳＴＥＡＭ</a:t>
            </a:r>
            <a:r>
              <a:rPr kumimoji="1" lang="ja-JP" altLang="en-US" sz="1200" dirty="0"/>
              <a:t>人材</a:t>
            </a:r>
            <a:endParaRPr kumimoji="1" lang="en-US" altLang="ja-JP" sz="1200" dirty="0" smtClean="0"/>
          </a:p>
          <a:p>
            <a:pPr>
              <a:spcBef>
                <a:spcPts val="600"/>
              </a:spcBef>
            </a:pPr>
            <a:r>
              <a:rPr kumimoji="1" lang="ja-JP" altLang="en-US" sz="1200" dirty="0"/>
              <a:t>　</a:t>
            </a:r>
            <a:r>
              <a:rPr kumimoji="1" lang="ja-JP" altLang="en-US" sz="1200" dirty="0" smtClean="0"/>
              <a:t> 哲学</a:t>
            </a:r>
            <a:r>
              <a:rPr kumimoji="1" lang="ja-JP" altLang="en-US" sz="1200" dirty="0"/>
              <a:t>や歴史、感性などを基礎に社会的課題を考えるプロセスで</a:t>
            </a:r>
            <a:r>
              <a:rPr kumimoji="1" lang="ja-JP" altLang="en-US" sz="1200" dirty="0" smtClean="0"/>
              <a:t>あるリベラルアーツ</a:t>
            </a:r>
            <a:r>
              <a:rPr kumimoji="1" lang="ja-JP" altLang="en-US" sz="1200" dirty="0"/>
              <a:t>とＡＩ等の最先端のテクノロジーを</a:t>
            </a:r>
            <a:r>
              <a:rPr kumimoji="1" lang="ja-JP" altLang="en-US" sz="1200" dirty="0" smtClean="0"/>
              <a:t>つなげられる人材</a:t>
            </a:r>
            <a:endParaRPr kumimoji="1" lang="ja-JP" altLang="en-US" sz="1200" dirty="0"/>
          </a:p>
        </p:txBody>
      </p:sp>
    </p:spTree>
    <p:extLst>
      <p:ext uri="{BB962C8B-B14F-4D97-AF65-F5344CB8AC3E}">
        <p14:creationId xmlns:p14="http://schemas.microsoft.com/office/powerpoint/2010/main" val="298859260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Meiryo UI">
      <a:majorFont>
        <a:latin typeface="Meiryo UI"/>
        <a:ea typeface="Meiryo UI"/>
        <a:cs typeface=""/>
      </a:majorFont>
      <a:minorFont>
        <a:latin typeface="Meiryo UI"/>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チームサイト用共有ライブラリ" ma:contentTypeID="0x01010016B13BF77A90F249889FB5DD587B167C0039D37C264BF6024199D1523A07C22F7B" ma:contentTypeVersion="" ma:contentTypeDescription="" ma:contentTypeScope="" ma:versionID="2fd4aecbf0a67636e045d890bab3e494">
  <xsd:schema xmlns:xsd="http://www.w3.org/2001/XMLSchema" xmlns:xs="http://www.w3.org/2001/XMLSchema" xmlns:p="http://schemas.microsoft.com/office/2006/metadata/properties" xmlns:ns2="2be2acaf-88a6-4029-b366-c28176c79890" targetNamespace="http://schemas.microsoft.com/office/2006/metadata/properties" ma:root="true" ma:fieldsID="2f1a7762e99f23df00567060dae6aafc" ns2:_="">
    <xsd:import namespace="2be2acaf-88a6-4029-b366-c28176c79890"/>
    <xsd:element name="properties">
      <xsd:complexType>
        <xsd:sequence>
          <xsd:element name="documentManagement">
            <xsd:complexType>
              <xsd:all>
                <xsd:element ref="ns2:コメント_x300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e2acaf-88a6-4029-b366-c28176c79890" elementFormDefault="qualified">
    <xsd:import namespace="http://schemas.microsoft.com/office/2006/documentManagement/types"/>
    <xsd:import namespace="http://schemas.microsoft.com/office/infopath/2007/PartnerControls"/>
    <xsd:element name="コメント_x3000_" ma:index="8" nillable="true" ma:displayName="コメント　" ma:internalName="_x30b3__x30e1__x30f3__x30c8__x3000_">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コメント_x3000_ xmlns="2be2acaf-88a6-4029-b366-c28176c79890" xsi:nil="true"/>
  </documentManagement>
</p:properties>
</file>

<file path=customXml/itemProps1.xml><?xml version="1.0" encoding="utf-8"?>
<ds:datastoreItem xmlns:ds="http://schemas.openxmlformats.org/officeDocument/2006/customXml" ds:itemID="{7DB01683-E48A-4322-820C-BB4991A6925C}"/>
</file>

<file path=customXml/itemProps2.xml><?xml version="1.0" encoding="utf-8"?>
<ds:datastoreItem xmlns:ds="http://schemas.openxmlformats.org/officeDocument/2006/customXml" ds:itemID="{5922FB12-4E8C-4C5E-908D-3C54EFCD4E16}"/>
</file>

<file path=customXml/itemProps3.xml><?xml version="1.0" encoding="utf-8"?>
<ds:datastoreItem xmlns:ds="http://schemas.openxmlformats.org/officeDocument/2006/customXml" ds:itemID="{AD884590-52D6-48F9-AF91-75690ED407BC}"/>
</file>

<file path=docProps/app.xml><?xml version="1.0" encoding="utf-8"?>
<Properties xmlns="http://schemas.openxmlformats.org/officeDocument/2006/extended-properties" xmlns:vt="http://schemas.openxmlformats.org/officeDocument/2006/docPropsVTypes">
  <TotalTime>0</TotalTime>
  <Words>5214</Words>
  <Application>Microsoft Office PowerPoint</Application>
  <PresentationFormat>画面に合わせる (4:3)</PresentationFormat>
  <Paragraphs>276</Paragraphs>
  <Slides>13</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13</vt:i4>
      </vt:variant>
    </vt:vector>
  </HeadingPairs>
  <TitlesOfParts>
    <vt:vector size="21" baseType="lpstr">
      <vt:lpstr>BIZ UDPゴシック</vt:lpstr>
      <vt:lpstr>Meiryo UI</vt:lpstr>
      <vt:lpstr>Meiryo UI 本文</vt:lpstr>
      <vt:lpstr>メイリオ</vt:lpstr>
      <vt:lpstr>游ゴシック</vt:lpstr>
      <vt:lpstr>Arial</vt:lpstr>
      <vt:lpstr>Wingdings</vt:lpstr>
      <vt:lpstr>Office テーマ</vt:lpstr>
      <vt:lpstr>人材分科会について（前回のヒアリングをうけて）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revision>1</cp:revision>
  <dcterms:modified xsi:type="dcterms:W3CDTF">2022-06-02T05:07:11Z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0x01010016B13BF77A90F249889FB5DD587B167C0039D37C264BF6024199D1523A07C22F7B</vt:lpwstr>
  </property>
</Properties>
</file>