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4"/>
    <p:sldMasterId id="2147483672" r:id="rId5"/>
    <p:sldMasterId id="2147483684" r:id="rId6"/>
  </p:sldMasterIdLst>
  <p:notesMasterIdLst>
    <p:notesMasterId r:id="rId20"/>
  </p:notesMasterIdLst>
  <p:handoutMasterIdLst>
    <p:handoutMasterId r:id="rId21"/>
  </p:handoutMasterIdLst>
  <p:sldIdLst>
    <p:sldId id="141169098" r:id="rId7"/>
    <p:sldId id="141169274" r:id="rId8"/>
    <p:sldId id="141169275" r:id="rId9"/>
    <p:sldId id="141169269" r:id="rId10"/>
    <p:sldId id="141169270" r:id="rId11"/>
    <p:sldId id="141169271" r:id="rId12"/>
    <p:sldId id="141169272" r:id="rId13"/>
    <p:sldId id="141169273" r:id="rId14"/>
    <p:sldId id="141169276" r:id="rId15"/>
    <p:sldId id="141169277" r:id="rId16"/>
    <p:sldId id="141169278" r:id="rId17"/>
    <p:sldId id="141169279" r:id="rId18"/>
    <p:sldId id="141169268" r:id="rId1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3CC33"/>
    <a:srgbClr val="FF66FF"/>
    <a:srgbClr val="DAE3F3"/>
    <a:srgbClr val="2F528F"/>
    <a:srgbClr val="0080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6" autoAdjust="0"/>
    <p:restoredTop sz="94434" autoAdjust="0"/>
  </p:normalViewPr>
  <p:slideViewPr>
    <p:cSldViewPr snapToGrid="0">
      <p:cViewPr>
        <p:scale>
          <a:sx n="100" d="100"/>
          <a:sy n="100" d="100"/>
        </p:scale>
        <p:origin x="330" y="-402"/>
      </p:cViewPr>
      <p:guideLst>
        <p:guide orient="horz" pos="225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49575" cy="498475"/>
          </a:xfrm>
          <a:prstGeom prst="rect">
            <a:avLst/>
          </a:prstGeom>
        </p:spPr>
        <p:txBody>
          <a:bodyPr vert="horz" lIns="91412" tIns="45704" rIns="91412" bIns="4570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2" y="3"/>
            <a:ext cx="2949575" cy="498475"/>
          </a:xfrm>
          <a:prstGeom prst="rect">
            <a:avLst/>
          </a:prstGeom>
        </p:spPr>
        <p:txBody>
          <a:bodyPr vert="horz" lIns="91412" tIns="45704" rIns="91412" bIns="45704" rtlCol="0"/>
          <a:lstStyle>
            <a:lvl1pPr algn="r">
              <a:defRPr sz="1200"/>
            </a:lvl1pPr>
          </a:lstStyle>
          <a:p>
            <a:fld id="{232AD951-7E19-4004-B83F-A7C7A1215E4B}" type="datetimeFigureOut">
              <a:rPr kumimoji="1" lang="ja-JP" altLang="en-US" smtClean="0"/>
              <a:t>2022/5/24</a:t>
            </a:fld>
            <a:endParaRPr kumimoji="1" lang="ja-JP" altLang="en-US"/>
          </a:p>
        </p:txBody>
      </p:sp>
      <p:sp>
        <p:nvSpPr>
          <p:cNvPr id="4" name="フッター プレースホルダー 3"/>
          <p:cNvSpPr>
            <a:spLocks noGrp="1"/>
          </p:cNvSpPr>
          <p:nvPr>
            <p:ph type="ftr" sz="quarter" idx="2"/>
          </p:nvPr>
        </p:nvSpPr>
        <p:spPr>
          <a:xfrm>
            <a:off x="4" y="9440867"/>
            <a:ext cx="2949575" cy="498475"/>
          </a:xfrm>
          <a:prstGeom prst="rect">
            <a:avLst/>
          </a:prstGeom>
        </p:spPr>
        <p:txBody>
          <a:bodyPr vert="horz" lIns="91412" tIns="45704" rIns="91412" bIns="4570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2" y="9440867"/>
            <a:ext cx="2949575" cy="498475"/>
          </a:xfrm>
          <a:prstGeom prst="rect">
            <a:avLst/>
          </a:prstGeom>
        </p:spPr>
        <p:txBody>
          <a:bodyPr vert="horz" lIns="91412" tIns="45704" rIns="91412" bIns="45704"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49786" cy="498693"/>
          </a:xfrm>
          <a:prstGeom prst="rect">
            <a:avLst/>
          </a:prstGeom>
        </p:spPr>
        <p:txBody>
          <a:bodyPr vert="horz" lIns="91525" tIns="45764" rIns="91525" bIns="4576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4"/>
            <a:ext cx="2949786" cy="498693"/>
          </a:xfrm>
          <a:prstGeom prst="rect">
            <a:avLst/>
          </a:prstGeom>
        </p:spPr>
        <p:txBody>
          <a:bodyPr vert="horz" lIns="91525" tIns="45764" rIns="91525" bIns="45764" rtlCol="0"/>
          <a:lstStyle>
            <a:lvl1pPr algn="r">
              <a:defRPr sz="1200"/>
            </a:lvl1pPr>
          </a:lstStyle>
          <a:p>
            <a:fld id="{AFD2E2CB-6C4B-4969-8D8B-067DE241F3A1}" type="datetimeFigureOut">
              <a:rPr kumimoji="1" lang="ja-JP" altLang="en-US" smtClean="0"/>
              <a:t>2022/5/24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25" tIns="45764" rIns="91525" bIns="45764" rtlCol="0" anchor="ctr"/>
          <a:lstStyle/>
          <a:p>
            <a:endParaRPr lang="ja-JP" altLang="en-US"/>
          </a:p>
        </p:txBody>
      </p:sp>
      <p:sp>
        <p:nvSpPr>
          <p:cNvPr id="5" name="ノート プレースホルダー 4"/>
          <p:cNvSpPr>
            <a:spLocks noGrp="1"/>
          </p:cNvSpPr>
          <p:nvPr>
            <p:ph type="body" sz="quarter" idx="3"/>
          </p:nvPr>
        </p:nvSpPr>
        <p:spPr>
          <a:xfrm>
            <a:off x="680721" y="4783310"/>
            <a:ext cx="5445760" cy="3913615"/>
          </a:xfrm>
          <a:prstGeom prst="rect">
            <a:avLst/>
          </a:prstGeom>
        </p:spPr>
        <p:txBody>
          <a:bodyPr vert="horz" lIns="91525" tIns="45764" rIns="91525" bIns="4576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525" tIns="45764" rIns="91525" bIns="4576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525" tIns="45764" rIns="91525" bIns="45764"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389CD-8F5D-4C61-B891-4918E68F9D7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0178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2237" rtl="0" eaLnBrk="1" fontAlgn="base" latinLnBrk="0" hangingPunct="1">
              <a:lnSpc>
                <a:spcPct val="100000"/>
              </a:lnSpc>
              <a:spcBef>
                <a:spcPct val="0"/>
              </a:spcBef>
              <a:spcAft>
                <a:spcPct val="0"/>
              </a:spcAft>
              <a:buClrTx/>
              <a:buSzTx/>
              <a:buFontTx/>
              <a:buNone/>
              <a:tabLst/>
              <a:defRPr/>
            </a:pPr>
            <a:fld id="{A212B5D0-A7B6-402E-967C-C476C0D7191B}" type="slidenum">
              <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22237"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408968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389CD-8F5D-4C61-B891-4918E68F9D7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94425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E389CD-8F5D-4C61-B891-4918E68F9D7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77752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6A5C1EC-48C9-44D5-A0CD-554124CACAC3}" type="datetime1">
              <a:rPr kumimoji="1" lang="ja-JP" altLang="en-US" smtClean="0"/>
              <a:t>2022/5/24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46FE25-B591-48E1-971E-42698FF15100}" type="datetime1">
              <a:rPr kumimoji="1" lang="ja-JP" altLang="en-US" smtClean="0"/>
              <a:t>2022/5/24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885A3D-877E-45C6-84CD-56841CDFC283}" type="datetime1">
              <a:rPr kumimoji="1" lang="ja-JP" altLang="en-US" smtClean="0"/>
              <a:t>2022/5/24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A3FFD5-09B4-4910-9402-81DD1ED6B322}" type="datetime1">
              <a:rPr kumimoji="1" lang="ja-JP" altLang="en-US" smtClean="0"/>
              <a:t>2022/5/24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5D99361-5EDD-447A-942D-B81B3DF3E9BB}" type="slidenum">
              <a:rPr kumimoji="1" lang="ja-JP" altLang="en-US" smtClean="0"/>
              <a:t>‹#›</a:t>
            </a:fld>
            <a:endParaRPr kumimoji="1" lang="ja-JP" altLang="en-US"/>
          </a:p>
        </p:txBody>
      </p:sp>
    </p:spTree>
    <p:extLst>
      <p:ext uri="{BB962C8B-B14F-4D97-AF65-F5344CB8AC3E}">
        <p14:creationId xmlns:p14="http://schemas.microsoft.com/office/powerpoint/2010/main" val="1593387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C3C948-54E9-4BCF-8E5B-D964A27B833F}" type="datetime1">
              <a:rPr kumimoji="1" lang="ja-JP" altLang="en-US" smtClean="0"/>
              <a:t>2022/5/24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5D99361-5EDD-447A-942D-B81B3DF3E9BB}" type="slidenum">
              <a:rPr kumimoji="1" lang="ja-JP" altLang="en-US" smtClean="0"/>
              <a:t>‹#›</a:t>
            </a:fld>
            <a:endParaRPr kumimoji="1" lang="ja-JP" altLang="en-US"/>
          </a:p>
        </p:txBody>
      </p:sp>
    </p:spTree>
    <p:extLst>
      <p:ext uri="{BB962C8B-B14F-4D97-AF65-F5344CB8AC3E}">
        <p14:creationId xmlns:p14="http://schemas.microsoft.com/office/powerpoint/2010/main" val="4128874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B9F99E1-1074-4D30-B935-189360B2E33E}" type="datetime1">
              <a:rPr kumimoji="1" lang="ja-JP" altLang="en-US" smtClean="0"/>
              <a:t>2022/5/24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5D99361-5EDD-447A-942D-B81B3DF3E9BB}" type="slidenum">
              <a:rPr kumimoji="1" lang="ja-JP" altLang="en-US" smtClean="0"/>
              <a:t>‹#›</a:t>
            </a:fld>
            <a:endParaRPr kumimoji="1" lang="ja-JP" altLang="en-US"/>
          </a:p>
        </p:txBody>
      </p:sp>
    </p:spTree>
    <p:extLst>
      <p:ext uri="{BB962C8B-B14F-4D97-AF65-F5344CB8AC3E}">
        <p14:creationId xmlns:p14="http://schemas.microsoft.com/office/powerpoint/2010/main" val="355464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242FA7D-36BE-4651-BC8B-8E0E48D7DD1F}" type="datetime1">
              <a:rPr kumimoji="1" lang="ja-JP" altLang="en-US" smtClean="0"/>
              <a:t>2022/5/24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5D99361-5EDD-447A-942D-B81B3DF3E9BB}" type="slidenum">
              <a:rPr kumimoji="1" lang="ja-JP" altLang="en-US" smtClean="0"/>
              <a:t>‹#›</a:t>
            </a:fld>
            <a:endParaRPr kumimoji="1" lang="ja-JP" altLang="en-US"/>
          </a:p>
        </p:txBody>
      </p:sp>
    </p:spTree>
    <p:extLst>
      <p:ext uri="{BB962C8B-B14F-4D97-AF65-F5344CB8AC3E}">
        <p14:creationId xmlns:p14="http://schemas.microsoft.com/office/powerpoint/2010/main" val="2168723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896159D-A633-43EE-A791-527486BD8312}" type="datetime1">
              <a:rPr kumimoji="1" lang="ja-JP" altLang="en-US" smtClean="0"/>
              <a:t>2022/5/24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5D99361-5EDD-447A-942D-B81B3DF3E9BB}" type="slidenum">
              <a:rPr kumimoji="1" lang="ja-JP" altLang="en-US" smtClean="0"/>
              <a:t>‹#›</a:t>
            </a:fld>
            <a:endParaRPr kumimoji="1" lang="ja-JP" altLang="en-US"/>
          </a:p>
        </p:txBody>
      </p:sp>
    </p:spTree>
    <p:extLst>
      <p:ext uri="{BB962C8B-B14F-4D97-AF65-F5344CB8AC3E}">
        <p14:creationId xmlns:p14="http://schemas.microsoft.com/office/powerpoint/2010/main" val="3500145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EE754CB-28A6-477B-8429-7596BAAA1AA8}" type="datetime1">
              <a:rPr kumimoji="1" lang="ja-JP" altLang="en-US" smtClean="0"/>
              <a:t>2022/5/24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5D99361-5EDD-447A-942D-B81B3DF3E9BB}" type="slidenum">
              <a:rPr kumimoji="1" lang="ja-JP" altLang="en-US" smtClean="0"/>
              <a:t>‹#›</a:t>
            </a:fld>
            <a:endParaRPr kumimoji="1" lang="ja-JP" altLang="en-US"/>
          </a:p>
        </p:txBody>
      </p:sp>
    </p:spTree>
    <p:extLst>
      <p:ext uri="{BB962C8B-B14F-4D97-AF65-F5344CB8AC3E}">
        <p14:creationId xmlns:p14="http://schemas.microsoft.com/office/powerpoint/2010/main" val="853335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0440F-2E05-4E90-8D1A-EB51B8DCD25E}" type="datetime1">
              <a:rPr kumimoji="1" lang="ja-JP" altLang="en-US" smtClean="0"/>
              <a:t>2022/5/24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5D99361-5EDD-447A-942D-B81B3DF3E9BB}" type="slidenum">
              <a:rPr kumimoji="1" lang="ja-JP" altLang="en-US" smtClean="0"/>
              <a:t>‹#›</a:t>
            </a:fld>
            <a:endParaRPr kumimoji="1" lang="ja-JP" altLang="en-US"/>
          </a:p>
        </p:txBody>
      </p:sp>
    </p:spTree>
    <p:extLst>
      <p:ext uri="{BB962C8B-B14F-4D97-AF65-F5344CB8AC3E}">
        <p14:creationId xmlns:p14="http://schemas.microsoft.com/office/powerpoint/2010/main" val="1980646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2A6A81-639B-4D73-847C-310467B2DA1E}" type="datetime1">
              <a:rPr kumimoji="1" lang="ja-JP" altLang="en-US" smtClean="0"/>
              <a:t>2022/5/24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5D99361-5EDD-447A-942D-B81B3DF3E9BB}" type="slidenum">
              <a:rPr kumimoji="1" lang="ja-JP" altLang="en-US" smtClean="0"/>
              <a:t>‹#›</a:t>
            </a:fld>
            <a:endParaRPr kumimoji="1" lang="ja-JP" altLang="en-US"/>
          </a:p>
        </p:txBody>
      </p:sp>
    </p:spTree>
    <p:extLst>
      <p:ext uri="{BB962C8B-B14F-4D97-AF65-F5344CB8AC3E}">
        <p14:creationId xmlns:p14="http://schemas.microsoft.com/office/powerpoint/2010/main" val="250633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5AF68D5-3074-42AF-94E2-34D0150E6055}" type="datetime1">
              <a:rPr kumimoji="1" lang="ja-JP" altLang="en-US" smtClean="0"/>
              <a:t>2022/5/24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A6947A2-A604-4F51-BFD9-4402AF3F05FD}" type="datetime1">
              <a:rPr kumimoji="1" lang="ja-JP" altLang="en-US" smtClean="0"/>
              <a:t>2022/5/24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5D99361-5EDD-447A-942D-B81B3DF3E9BB}" type="slidenum">
              <a:rPr kumimoji="1" lang="ja-JP" altLang="en-US" smtClean="0"/>
              <a:t>‹#›</a:t>
            </a:fld>
            <a:endParaRPr kumimoji="1" lang="ja-JP" altLang="en-US"/>
          </a:p>
        </p:txBody>
      </p:sp>
    </p:spTree>
    <p:extLst>
      <p:ext uri="{BB962C8B-B14F-4D97-AF65-F5344CB8AC3E}">
        <p14:creationId xmlns:p14="http://schemas.microsoft.com/office/powerpoint/2010/main" val="2168775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77BE62-30A2-4E23-9445-C07C9E291F90}" type="datetime1">
              <a:rPr kumimoji="1" lang="ja-JP" altLang="en-US" smtClean="0"/>
              <a:t>2022/5/24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5D99361-5EDD-447A-942D-B81B3DF3E9BB}" type="slidenum">
              <a:rPr kumimoji="1" lang="ja-JP" altLang="en-US" smtClean="0"/>
              <a:t>‹#›</a:t>
            </a:fld>
            <a:endParaRPr kumimoji="1" lang="ja-JP" altLang="en-US"/>
          </a:p>
        </p:txBody>
      </p:sp>
    </p:spTree>
    <p:extLst>
      <p:ext uri="{BB962C8B-B14F-4D97-AF65-F5344CB8AC3E}">
        <p14:creationId xmlns:p14="http://schemas.microsoft.com/office/powerpoint/2010/main" val="1919302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835BC2-A03E-4D5A-8D28-23FF6A3AD99F}" type="datetime1">
              <a:rPr kumimoji="1" lang="ja-JP" altLang="en-US" smtClean="0"/>
              <a:t>2022/5/24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5D99361-5EDD-447A-942D-B81B3DF3E9BB}" type="slidenum">
              <a:rPr kumimoji="1" lang="ja-JP" altLang="en-US" smtClean="0"/>
              <a:t>‹#›</a:t>
            </a:fld>
            <a:endParaRPr kumimoji="1" lang="ja-JP" altLang="en-US"/>
          </a:p>
        </p:txBody>
      </p:sp>
    </p:spTree>
    <p:extLst>
      <p:ext uri="{BB962C8B-B14F-4D97-AF65-F5344CB8AC3E}">
        <p14:creationId xmlns:p14="http://schemas.microsoft.com/office/powerpoint/2010/main" val="1430228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DA38F9D-DC2D-4CD3-9942-338AFDDC0CB5}" type="datetimeFigureOut">
              <a:rPr kumimoji="1" lang="ja-JP" altLang="en-US" smtClean="0"/>
              <a:t>2022/5/24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A60DB1-65DA-4411-9FE1-3039E7547B25}" type="slidenum">
              <a:rPr kumimoji="1" lang="ja-JP" altLang="en-US" smtClean="0"/>
              <a:t>‹#›</a:t>
            </a:fld>
            <a:endParaRPr kumimoji="1" lang="ja-JP" altLang="en-US"/>
          </a:p>
        </p:txBody>
      </p:sp>
    </p:spTree>
    <p:extLst>
      <p:ext uri="{BB962C8B-B14F-4D97-AF65-F5344CB8AC3E}">
        <p14:creationId xmlns:p14="http://schemas.microsoft.com/office/powerpoint/2010/main" val="377003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DA38F9D-DC2D-4CD3-9942-338AFDDC0CB5}" type="datetimeFigureOut">
              <a:rPr kumimoji="1" lang="ja-JP" altLang="en-US" smtClean="0"/>
              <a:t>2022/5/24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A60DB1-65DA-4411-9FE1-3039E7547B25}" type="slidenum">
              <a:rPr kumimoji="1" lang="ja-JP" altLang="en-US" smtClean="0"/>
              <a:t>‹#›</a:t>
            </a:fld>
            <a:endParaRPr kumimoji="1" lang="ja-JP" altLang="en-US"/>
          </a:p>
        </p:txBody>
      </p:sp>
    </p:spTree>
    <p:extLst>
      <p:ext uri="{BB962C8B-B14F-4D97-AF65-F5344CB8AC3E}">
        <p14:creationId xmlns:p14="http://schemas.microsoft.com/office/powerpoint/2010/main" val="1492871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DA38F9D-DC2D-4CD3-9942-338AFDDC0CB5}" type="datetimeFigureOut">
              <a:rPr kumimoji="1" lang="ja-JP" altLang="en-US" smtClean="0"/>
              <a:t>2022/5/24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A60DB1-65DA-4411-9FE1-3039E7547B25}" type="slidenum">
              <a:rPr kumimoji="1" lang="ja-JP" altLang="en-US" smtClean="0"/>
              <a:t>‹#›</a:t>
            </a:fld>
            <a:endParaRPr kumimoji="1" lang="ja-JP" altLang="en-US"/>
          </a:p>
        </p:txBody>
      </p:sp>
    </p:spTree>
    <p:extLst>
      <p:ext uri="{BB962C8B-B14F-4D97-AF65-F5344CB8AC3E}">
        <p14:creationId xmlns:p14="http://schemas.microsoft.com/office/powerpoint/2010/main" val="3019073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DA38F9D-DC2D-4CD3-9942-338AFDDC0CB5}" type="datetimeFigureOut">
              <a:rPr kumimoji="1" lang="ja-JP" altLang="en-US" smtClean="0"/>
              <a:t>2022/5/24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A60DB1-65DA-4411-9FE1-3039E7547B25}" type="slidenum">
              <a:rPr kumimoji="1" lang="ja-JP" altLang="en-US" smtClean="0"/>
              <a:t>‹#›</a:t>
            </a:fld>
            <a:endParaRPr kumimoji="1" lang="ja-JP" altLang="en-US"/>
          </a:p>
        </p:txBody>
      </p:sp>
    </p:spTree>
    <p:extLst>
      <p:ext uri="{BB962C8B-B14F-4D97-AF65-F5344CB8AC3E}">
        <p14:creationId xmlns:p14="http://schemas.microsoft.com/office/powerpoint/2010/main" val="3967802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DA38F9D-DC2D-4CD3-9942-338AFDDC0CB5}" type="datetimeFigureOut">
              <a:rPr kumimoji="1" lang="ja-JP" altLang="en-US" smtClean="0"/>
              <a:t>2022/5/24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AA60DB1-65DA-4411-9FE1-3039E7547B25}" type="slidenum">
              <a:rPr kumimoji="1" lang="ja-JP" altLang="en-US" smtClean="0"/>
              <a:t>‹#›</a:t>
            </a:fld>
            <a:endParaRPr kumimoji="1" lang="ja-JP" altLang="en-US"/>
          </a:p>
        </p:txBody>
      </p:sp>
    </p:spTree>
    <p:extLst>
      <p:ext uri="{BB962C8B-B14F-4D97-AF65-F5344CB8AC3E}">
        <p14:creationId xmlns:p14="http://schemas.microsoft.com/office/powerpoint/2010/main" val="2793959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DA38F9D-DC2D-4CD3-9942-338AFDDC0CB5}" type="datetimeFigureOut">
              <a:rPr kumimoji="1" lang="ja-JP" altLang="en-US" smtClean="0"/>
              <a:t>2022/5/24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AA60DB1-65DA-4411-9FE1-3039E7547B25}" type="slidenum">
              <a:rPr kumimoji="1" lang="ja-JP" altLang="en-US" smtClean="0"/>
              <a:t>‹#›</a:t>
            </a:fld>
            <a:endParaRPr kumimoji="1" lang="ja-JP" altLang="en-US"/>
          </a:p>
        </p:txBody>
      </p:sp>
    </p:spTree>
    <p:extLst>
      <p:ext uri="{BB962C8B-B14F-4D97-AF65-F5344CB8AC3E}">
        <p14:creationId xmlns:p14="http://schemas.microsoft.com/office/powerpoint/2010/main" val="3335395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38F9D-DC2D-4CD3-9942-338AFDDC0CB5}" type="datetimeFigureOut">
              <a:rPr kumimoji="1" lang="ja-JP" altLang="en-US" smtClean="0"/>
              <a:t>2022/5/24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AA60DB1-65DA-4411-9FE1-3039E7547B25}" type="slidenum">
              <a:rPr kumimoji="1" lang="ja-JP" altLang="en-US" smtClean="0"/>
              <a:t>‹#›</a:t>
            </a:fld>
            <a:endParaRPr kumimoji="1" lang="ja-JP" altLang="en-US"/>
          </a:p>
        </p:txBody>
      </p:sp>
    </p:spTree>
    <p:extLst>
      <p:ext uri="{BB962C8B-B14F-4D97-AF65-F5344CB8AC3E}">
        <p14:creationId xmlns:p14="http://schemas.microsoft.com/office/powerpoint/2010/main" val="61287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B98C7D-5FAC-4454-A273-D684EC45E293}" type="datetime1">
              <a:rPr kumimoji="1" lang="ja-JP" altLang="en-US" smtClean="0"/>
              <a:t>2022/5/24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DA38F9D-DC2D-4CD3-9942-338AFDDC0CB5}" type="datetimeFigureOut">
              <a:rPr kumimoji="1" lang="ja-JP" altLang="en-US" smtClean="0"/>
              <a:t>2022/5/24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A60DB1-65DA-4411-9FE1-3039E7547B25}" type="slidenum">
              <a:rPr kumimoji="1" lang="ja-JP" altLang="en-US" smtClean="0"/>
              <a:t>‹#›</a:t>
            </a:fld>
            <a:endParaRPr kumimoji="1" lang="ja-JP" altLang="en-US"/>
          </a:p>
        </p:txBody>
      </p:sp>
    </p:spTree>
    <p:extLst>
      <p:ext uri="{BB962C8B-B14F-4D97-AF65-F5344CB8AC3E}">
        <p14:creationId xmlns:p14="http://schemas.microsoft.com/office/powerpoint/2010/main" val="1276430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DA38F9D-DC2D-4CD3-9942-338AFDDC0CB5}" type="datetimeFigureOut">
              <a:rPr kumimoji="1" lang="ja-JP" altLang="en-US" smtClean="0"/>
              <a:t>2022/5/24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AA60DB1-65DA-4411-9FE1-3039E7547B25}" type="slidenum">
              <a:rPr kumimoji="1" lang="ja-JP" altLang="en-US" smtClean="0"/>
              <a:t>‹#›</a:t>
            </a:fld>
            <a:endParaRPr kumimoji="1" lang="ja-JP" altLang="en-US"/>
          </a:p>
        </p:txBody>
      </p:sp>
    </p:spTree>
    <p:extLst>
      <p:ext uri="{BB962C8B-B14F-4D97-AF65-F5344CB8AC3E}">
        <p14:creationId xmlns:p14="http://schemas.microsoft.com/office/powerpoint/2010/main" val="2009892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DA38F9D-DC2D-4CD3-9942-338AFDDC0CB5}" type="datetimeFigureOut">
              <a:rPr kumimoji="1" lang="ja-JP" altLang="en-US" smtClean="0"/>
              <a:t>2022/5/24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A60DB1-65DA-4411-9FE1-3039E7547B25}" type="slidenum">
              <a:rPr kumimoji="1" lang="ja-JP" altLang="en-US" smtClean="0"/>
              <a:t>‹#›</a:t>
            </a:fld>
            <a:endParaRPr kumimoji="1" lang="ja-JP" altLang="en-US"/>
          </a:p>
        </p:txBody>
      </p:sp>
    </p:spTree>
    <p:extLst>
      <p:ext uri="{BB962C8B-B14F-4D97-AF65-F5344CB8AC3E}">
        <p14:creationId xmlns:p14="http://schemas.microsoft.com/office/powerpoint/2010/main" val="2507634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DA38F9D-DC2D-4CD3-9942-338AFDDC0CB5}" type="datetimeFigureOut">
              <a:rPr kumimoji="1" lang="ja-JP" altLang="en-US" smtClean="0"/>
              <a:t>2022/5/24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AA60DB1-65DA-4411-9FE1-3039E7547B25}" type="slidenum">
              <a:rPr kumimoji="1" lang="ja-JP" altLang="en-US" smtClean="0"/>
              <a:t>‹#›</a:t>
            </a:fld>
            <a:endParaRPr kumimoji="1" lang="ja-JP" altLang="en-US"/>
          </a:p>
        </p:txBody>
      </p:sp>
    </p:spTree>
    <p:extLst>
      <p:ext uri="{BB962C8B-B14F-4D97-AF65-F5344CB8AC3E}">
        <p14:creationId xmlns:p14="http://schemas.microsoft.com/office/powerpoint/2010/main" val="1605365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648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6553200" y="6248400"/>
            <a:ext cx="2133600" cy="457200"/>
          </a:xfrm>
        </p:spPr>
        <p:txBody>
          <a:bodyPr/>
          <a:lstStyle>
            <a:lvl1pPr>
              <a:defRPr/>
            </a:lvl1pPr>
          </a:lstStyle>
          <a:p>
            <a:fld id="{0E819BA8-BB94-4665-BC34-EB61606445FB}" type="slidenum">
              <a:rPr lang="en-US" altLang="ja-JP"/>
              <a:pPr/>
              <a:t>‹#›</a:t>
            </a:fld>
            <a:endParaRPr lang="en-US" altLang="ja-JP"/>
          </a:p>
        </p:txBody>
      </p:sp>
      <p:sp>
        <p:nvSpPr>
          <p:cNvPr id="7" name="日付プレースホルダー 6"/>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240475702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縦書きタイトルと 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457200" y="457200"/>
            <a:ext cx="60198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B7A010F1-0606-4916-B9A4-9AF8AA7E6346}"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
        <p:nvSpPr>
          <p:cNvPr id="8" name="タイトル 7"/>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36120284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CC7176-2305-4E9B-9D63-E622D745F8D3}" type="datetime1">
              <a:rPr kumimoji="1" lang="ja-JP" altLang="en-US" smtClean="0"/>
              <a:t>2022/5/24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25F482F-AE49-4C21-AA1D-4B8287DA9AC5}" type="datetime1">
              <a:rPr kumimoji="1" lang="ja-JP" altLang="en-US" smtClean="0"/>
              <a:t>2022/5/24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E4CAD0F-7354-4869-B57B-282C1638E27B}" type="datetime1">
              <a:rPr kumimoji="1" lang="ja-JP" altLang="en-US" smtClean="0"/>
              <a:t>2022/5/24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A7F07-A6D1-4F43-ABE1-113643193B2A}" type="datetime1">
              <a:rPr kumimoji="1" lang="ja-JP" altLang="en-US" smtClean="0"/>
              <a:t>2022/5/24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6FC76D-6AF4-4B68-B279-CB2A069841AB}" type="datetime1">
              <a:rPr kumimoji="1" lang="ja-JP" altLang="en-US" smtClean="0"/>
              <a:t>2022/5/24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327B0D-1734-4034-955B-75DD12A69611}" type="datetime1">
              <a:rPr kumimoji="1" lang="ja-JP" altLang="en-US" smtClean="0"/>
              <a:t>2022/5/24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BC9BA-2680-4ECA-9A1D-6E2A05FE8243}" type="datetime1">
              <a:rPr kumimoji="1" lang="ja-JP" altLang="en-US" smtClean="0"/>
              <a:t>2022/5/24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D027B-327E-4129-99D2-0B4D27E5BACC}" type="datetime1">
              <a:rPr kumimoji="1" lang="ja-JP" altLang="en-US" smtClean="0"/>
              <a:t>2022/5/24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99361-5EDD-447A-942D-B81B3DF3E9BB}" type="slidenum">
              <a:rPr kumimoji="1" lang="ja-JP" altLang="en-US" smtClean="0"/>
              <a:t>‹#›</a:t>
            </a:fld>
            <a:endParaRPr kumimoji="1" lang="ja-JP" altLang="en-US"/>
          </a:p>
        </p:txBody>
      </p:sp>
    </p:spTree>
    <p:extLst>
      <p:ext uri="{BB962C8B-B14F-4D97-AF65-F5344CB8AC3E}">
        <p14:creationId xmlns:p14="http://schemas.microsoft.com/office/powerpoint/2010/main" val="29952980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38F9D-DC2D-4CD3-9942-338AFDDC0CB5}" type="datetimeFigureOut">
              <a:rPr kumimoji="1" lang="ja-JP" altLang="en-US" smtClean="0"/>
              <a:t>2022/5/24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A60DB1-65DA-4411-9FE1-3039E7547B25}" type="slidenum">
              <a:rPr kumimoji="1" lang="ja-JP" altLang="en-US" smtClean="0"/>
              <a:t>‹#›</a:t>
            </a:fld>
            <a:endParaRPr kumimoji="1" lang="ja-JP" altLang="en-US"/>
          </a:p>
        </p:txBody>
      </p:sp>
    </p:spTree>
    <p:extLst>
      <p:ext uri="{BB962C8B-B14F-4D97-AF65-F5344CB8AC3E}">
        <p14:creationId xmlns:p14="http://schemas.microsoft.com/office/powerpoint/2010/main" val="21628725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282" y="2120646"/>
            <a:ext cx="8552329" cy="1304320"/>
          </a:xfrm>
        </p:spPr>
        <p:txBody>
          <a:bodyPr>
            <a:normAutofit/>
          </a:bodyPr>
          <a:lstStyle/>
          <a:p>
            <a:pPr>
              <a:lnSpc>
                <a:spcPts val="3500"/>
              </a:lnSpc>
              <a:spcBef>
                <a:spcPts val="1200"/>
              </a:spcBef>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基礎自治機能の充実について</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487858" y="4183340"/>
            <a:ext cx="6400800" cy="1752600"/>
          </a:xfrm>
        </p:spPr>
        <p:txBody>
          <a:bodyPr>
            <a:normAutofit/>
          </a:bodyPr>
          <a:lstStyle/>
          <a:p>
            <a:endParaRPr lang="en-US" altLang="ja-JP" b="1" dirty="0"/>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副首都推進局</a:t>
            </a:r>
          </a:p>
          <a:p>
            <a:endParaRPr kumimoji="1" lang="ja-JP" altLang="en-US" sz="2400" b="1" dirty="0"/>
          </a:p>
        </p:txBody>
      </p:sp>
      <p:sp>
        <p:nvSpPr>
          <p:cNvPr id="7" name="テキスト ボックス 6"/>
          <p:cNvSpPr txBox="1"/>
          <p:nvPr/>
        </p:nvSpPr>
        <p:spPr>
          <a:xfrm>
            <a:off x="2573383" y="393104"/>
            <a:ext cx="6466113" cy="523220"/>
          </a:xfrm>
          <a:prstGeom prst="rect">
            <a:avLst/>
          </a:prstGeom>
          <a:noFill/>
        </p:spPr>
        <p:txBody>
          <a:bodyPr wrap="square" rtlCol="0">
            <a:spAutoFit/>
          </a:bodyPr>
          <a:lstStyle/>
          <a:p>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.5.25</a:t>
            </a:r>
            <a:endParaRPr kumimoji="1"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第</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「副首都ビジョン」のバージョンアップに向けた意見</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交換会（政策と体制分科会）</a:t>
            </a:r>
            <a:endPar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資料２</a:t>
            </a:r>
            <a:endParaRPr kumimoji="1" lang="en-US" altLang="ja-JP"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1750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 y="349973"/>
            <a:ext cx="9144000" cy="1368000"/>
          </a:xfrm>
          <a:prstGeom prst="roundRect">
            <a:avLst>
              <a:gd name="adj" fmla="val 5577"/>
            </a:avLst>
          </a:prstGeom>
        </p:spPr>
        <p:style>
          <a:lnRef idx="2">
            <a:schemeClr val="dk1"/>
          </a:lnRef>
          <a:fillRef idx="1">
            <a:schemeClr val="lt1"/>
          </a:fillRef>
          <a:effectRef idx="0">
            <a:schemeClr val="dk1"/>
          </a:effectRef>
          <a:fontRef idx="minor">
            <a:schemeClr val="dk1"/>
          </a:fontRef>
        </p:style>
        <p:txBody>
          <a:bodyPr rtlCol="0" anchor="t"/>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連携中枢都市圏とは、</a:t>
            </a:r>
            <a:r>
              <a:rPr kumimoji="1" lang="ja-JP" altLang="en-US" sz="11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三大都市圏以外（</a:t>
            </a:r>
            <a:r>
              <a:rPr kumimoji="1" lang="en-US" altLang="ja-JP" sz="11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の地方圏において、</a:t>
            </a:r>
            <a:r>
              <a:rPr kumimoji="1" lang="ja-JP" altLang="en-US" sz="11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昼夜間人口比率が１以上の政令市または中核市（連携中枢都市）と、社会的・経済的に一体性を有する近隣市町村（連携市町村）とで形成</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され、</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コンパクト化</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とネットワーク化</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により、</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人口減少・少子高齢化社会においても一定の圏域人口を有し、活力ある社会経済を維持するための拠点の形成</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を図るもの</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連携中枢都市圏には、</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①</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圏域全体の経済成長のけん引</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②高次の都市機能の集積・強化</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③圏域全体の生活関連機能サービスの向上</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、の役割を果たすことが求められる。</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中枢</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とそれぞれの連携市町村は、地方自治法に基づく「連携協約」を締結する。</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４年４月１日現在、全国で</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37</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圏域）が</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形成</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R="0" lvl="0" algn="l" defTabSz="457200" rtl="0" eaLnBrk="1" fontAlgn="auto" latinLnBrk="0" hangingPunct="1">
              <a:lnSpc>
                <a:spcPct val="100000"/>
              </a:lnSpc>
              <a:spcBef>
                <a:spcPts val="0"/>
              </a:spcBef>
              <a:spcAft>
                <a:spcPts val="0"/>
              </a:spcAft>
              <a:buClrTx/>
              <a:buSzTx/>
              <a:tabLst/>
              <a:defRPr/>
            </a:pP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7" name="表 6"/>
          <p:cNvGraphicFramePr>
            <a:graphicFrameLocks noGrp="1"/>
          </p:cNvGraphicFramePr>
          <p:nvPr>
            <p:extLst>
              <p:ext uri="{D42A27DB-BD31-4B8C-83A1-F6EECF244321}">
                <p14:modId xmlns:p14="http://schemas.microsoft.com/office/powerpoint/2010/main" val="1969375599"/>
              </p:ext>
            </p:extLst>
          </p:nvPr>
        </p:nvGraphicFramePr>
        <p:xfrm>
          <a:off x="103240" y="2006559"/>
          <a:ext cx="8938722" cy="483444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1060143712"/>
                    </a:ext>
                  </a:extLst>
                </a:gridCol>
                <a:gridCol w="3839361">
                  <a:extLst>
                    <a:ext uri="{9D8B030D-6E8A-4147-A177-3AD203B41FA5}">
                      <a16:colId xmlns:a16="http://schemas.microsoft.com/office/drawing/2014/main" val="2043970317"/>
                    </a:ext>
                  </a:extLst>
                </a:gridCol>
                <a:gridCol w="3839361">
                  <a:extLst>
                    <a:ext uri="{9D8B030D-6E8A-4147-A177-3AD203B41FA5}">
                      <a16:colId xmlns:a16="http://schemas.microsoft.com/office/drawing/2014/main" val="2153286359"/>
                    </a:ext>
                  </a:extLst>
                </a:gridCol>
              </a:tblGrid>
              <a:tr h="324000">
                <a:tc>
                  <a:txBody>
                    <a:bodyPr/>
                    <a:lstStyle/>
                    <a:p>
                      <a:endParaRPr kumimoji="1" lang="ja-JP" altLang="en-US" sz="1400" dirty="0"/>
                    </a:p>
                  </a:txBody>
                  <a:tcPr/>
                </a:tc>
                <a:tc>
                  <a:txBody>
                    <a:bodyPr/>
                    <a:lstStyle/>
                    <a:p>
                      <a:pPr algn="ctr"/>
                      <a:r>
                        <a:rPr kumimoji="1" lang="ja-JP" altLang="en-US" sz="1400" dirty="0" smtClean="0"/>
                        <a:t>播磨圏域連携中枢都市圏</a:t>
                      </a:r>
                      <a:endParaRPr kumimoji="1" lang="ja-JP" altLang="en-US" sz="1400" dirty="0"/>
                    </a:p>
                  </a:txBody>
                  <a:tcPr anchor="ctr"/>
                </a:tc>
                <a:tc>
                  <a:txBody>
                    <a:bodyPr/>
                    <a:lstStyle/>
                    <a:p>
                      <a:pPr algn="ctr"/>
                      <a:r>
                        <a:rPr kumimoji="1" lang="ja-JP" altLang="en-US" sz="1400" dirty="0" smtClean="0"/>
                        <a:t>八戸圏域連携中枢都市圏</a:t>
                      </a:r>
                      <a:endParaRPr kumimoji="1" lang="ja-JP" altLang="en-US" sz="1400" dirty="0"/>
                    </a:p>
                  </a:txBody>
                  <a:tcPr anchor="ctr"/>
                </a:tc>
                <a:extLst>
                  <a:ext uri="{0D108BD9-81ED-4DB2-BD59-A6C34878D82A}">
                    <a16:rowId xmlns:a16="http://schemas.microsoft.com/office/drawing/2014/main" val="1539618612"/>
                  </a:ext>
                </a:extLst>
              </a:tr>
              <a:tr h="396000">
                <a:tc>
                  <a:txBody>
                    <a:bodyPr/>
                    <a:lstStyle/>
                    <a:p>
                      <a:r>
                        <a:rPr kumimoji="1" lang="ja-JP" altLang="en-US" sz="1050" b="1" dirty="0" smtClean="0">
                          <a:latin typeface="Meiryo UI" panose="020B0604030504040204" pitchFamily="50" charset="-128"/>
                          <a:ea typeface="Meiryo UI" panose="020B0604030504040204" pitchFamily="50" charset="-128"/>
                        </a:rPr>
                        <a:t>連携中枢都市圏の</a:t>
                      </a:r>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b="1" dirty="0" smtClean="0">
                          <a:latin typeface="Meiryo UI" panose="020B0604030504040204" pitchFamily="50" charset="-128"/>
                          <a:ea typeface="Meiryo UI" panose="020B0604030504040204" pitchFamily="50" charset="-128"/>
                        </a:rPr>
                        <a:t>成立時期</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r>
                        <a:rPr kumimoji="1" lang="en-US" altLang="ja-JP" sz="1050" dirty="0" smtClean="0">
                          <a:latin typeface="Meiryo UI" panose="020B0604030504040204" pitchFamily="50" charset="-128"/>
                          <a:ea typeface="Meiryo UI" panose="020B0604030504040204" pitchFamily="50" charset="-128"/>
                        </a:rPr>
                        <a:t>2015</a:t>
                      </a:r>
                      <a:r>
                        <a:rPr kumimoji="1" lang="ja-JP" altLang="en-US" sz="1050" dirty="0" smtClean="0">
                          <a:latin typeface="Meiryo UI" panose="020B0604030504040204" pitchFamily="50" charset="-128"/>
                          <a:ea typeface="Meiryo UI" panose="020B0604030504040204" pitchFamily="50" charset="-128"/>
                        </a:rPr>
                        <a:t>年４月（赤穂市以外）</a:t>
                      </a:r>
                      <a:endParaRPr kumimoji="1" lang="en-US" altLang="ja-JP" sz="1050" dirty="0" smtClean="0">
                        <a:latin typeface="Meiryo UI" panose="020B0604030504040204" pitchFamily="50" charset="-128"/>
                        <a:ea typeface="Meiryo UI" panose="020B0604030504040204" pitchFamily="50" charset="-128"/>
                      </a:endParaRPr>
                    </a:p>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同年</a:t>
                      </a:r>
                      <a:r>
                        <a:rPr kumimoji="1" lang="en-US" altLang="ja-JP" sz="1050" dirty="0" smtClean="0">
                          <a:latin typeface="Meiryo UI" panose="020B0604030504040204" pitchFamily="50" charset="-128"/>
                          <a:ea typeface="Meiryo UI" panose="020B0604030504040204" pitchFamily="50" charset="-128"/>
                        </a:rPr>
                        <a:t>12</a:t>
                      </a:r>
                      <a:r>
                        <a:rPr kumimoji="1" lang="ja-JP" altLang="en-US" sz="1050" dirty="0" smtClean="0">
                          <a:latin typeface="Meiryo UI" panose="020B0604030504040204" pitchFamily="50" charset="-128"/>
                          <a:ea typeface="Meiryo UI" panose="020B0604030504040204" pitchFamily="50" charset="-128"/>
                        </a:rPr>
                        <a:t>月に赤穂市が参画</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en-US" altLang="ja-JP" sz="1050" dirty="0" smtClean="0">
                          <a:latin typeface="Meiryo UI" panose="020B0604030504040204" pitchFamily="50" charset="-128"/>
                          <a:ea typeface="Meiryo UI" panose="020B0604030504040204" pitchFamily="50" charset="-128"/>
                        </a:rPr>
                        <a:t>2017</a:t>
                      </a:r>
                      <a:r>
                        <a:rPr kumimoji="1" lang="ja-JP" altLang="en-US" sz="1050" dirty="0" smtClean="0">
                          <a:latin typeface="Meiryo UI" panose="020B0604030504040204" pitchFamily="50" charset="-128"/>
                          <a:ea typeface="Meiryo UI" panose="020B0604030504040204" pitchFamily="50" charset="-128"/>
                        </a:rPr>
                        <a:t>年３月</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107184653"/>
                  </a:ext>
                </a:extLst>
              </a:tr>
              <a:tr h="792000">
                <a:tc>
                  <a:txBody>
                    <a:bodyPr/>
                    <a:lstStyle/>
                    <a:p>
                      <a:r>
                        <a:rPr kumimoji="1" lang="ja-JP" altLang="en-US" sz="1050" b="1" dirty="0" smtClean="0">
                          <a:latin typeface="Meiryo UI" panose="020B0604030504040204" pitchFamily="50" charset="-128"/>
                          <a:ea typeface="Meiryo UI" panose="020B0604030504040204" pitchFamily="50" charset="-128"/>
                        </a:rPr>
                        <a:t>構成市町村</a:t>
                      </a:r>
                      <a:endParaRPr kumimoji="1" lang="en-US" altLang="ja-JP" sz="1050" b="1" dirty="0" smtClean="0">
                        <a:latin typeface="Meiryo UI" panose="020B0604030504040204" pitchFamily="50" charset="-128"/>
                        <a:ea typeface="Meiryo UI" panose="020B0604030504040204" pitchFamily="50" charset="-128"/>
                      </a:endParaRPr>
                    </a:p>
                    <a:p>
                      <a:r>
                        <a:rPr kumimoji="1" lang="en-US" altLang="ja-JP" sz="1050" b="0" dirty="0" smtClean="0">
                          <a:latin typeface="Meiryo UI" panose="020B0604030504040204" pitchFamily="50" charset="-128"/>
                          <a:ea typeface="Meiryo UI" panose="020B0604030504040204" pitchFamily="50" charset="-128"/>
                        </a:rPr>
                        <a:t>※</a:t>
                      </a:r>
                      <a:r>
                        <a:rPr kumimoji="1" lang="ja-JP" altLang="en-US" sz="1050" b="0" dirty="0" smtClean="0">
                          <a:latin typeface="Meiryo UI" panose="020B0604030504040204" pitchFamily="50" charset="-128"/>
                          <a:ea typeface="Meiryo UI" panose="020B0604030504040204" pitchFamily="50" charset="-128"/>
                        </a:rPr>
                        <a:t>下線は</a:t>
                      </a:r>
                      <a:endParaRPr kumimoji="1" lang="en-US" altLang="ja-JP" sz="1050" b="0" dirty="0" smtClean="0">
                        <a:latin typeface="Meiryo UI" panose="020B0604030504040204" pitchFamily="50" charset="-128"/>
                        <a:ea typeface="Meiryo UI" panose="020B0604030504040204" pitchFamily="50" charset="-128"/>
                      </a:endParaRPr>
                    </a:p>
                    <a:p>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10</a:t>
                      </a:r>
                      <a:r>
                        <a:rPr kumimoji="1" lang="ja-JP" altLang="en-US" sz="1050" b="0" dirty="0" smtClean="0">
                          <a:latin typeface="Meiryo UI" panose="020B0604030504040204" pitchFamily="50" charset="-128"/>
                          <a:ea typeface="Meiryo UI" panose="020B0604030504040204" pitchFamily="50" charset="-128"/>
                        </a:rPr>
                        <a:t>％通勤通学圏</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rPr>
                        <a:t>連携中枢都市：姫路市</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中核市</a:t>
                      </a:r>
                      <a:r>
                        <a:rPr kumimoji="1" lang="en-US" altLang="ja-JP" sz="1050" dirty="0" smtClean="0">
                          <a:latin typeface="Meiryo UI" panose="020B0604030504040204" pitchFamily="50" charset="-128"/>
                          <a:ea typeface="Meiryo UI" panose="020B0604030504040204" pitchFamily="50" charset="-128"/>
                        </a:rPr>
                        <a:t>〕</a:t>
                      </a:r>
                    </a:p>
                    <a:p>
                      <a:r>
                        <a:rPr kumimoji="1" lang="ja-JP" altLang="en-US" sz="1050" dirty="0" smtClean="0">
                          <a:latin typeface="Meiryo UI" panose="020B0604030504040204" pitchFamily="50" charset="-128"/>
                          <a:ea typeface="Meiryo UI" panose="020B0604030504040204" pitchFamily="50" charset="-128"/>
                        </a:rPr>
                        <a:t>連携市町村：７市８町</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a:t>
                      </a:r>
                      <a:r>
                        <a:rPr kumimoji="1" lang="ja-JP" altLang="en-US" sz="900" u="sng" dirty="0" smtClean="0">
                          <a:latin typeface="Meiryo UI" panose="020B0604030504040204" pitchFamily="50" charset="-128"/>
                          <a:ea typeface="Meiryo UI" panose="020B0604030504040204" pitchFamily="50" charset="-128"/>
                        </a:rPr>
                        <a:t>相生市</a:t>
                      </a:r>
                      <a:r>
                        <a:rPr kumimoji="1" lang="ja-JP" altLang="en-US" sz="900" dirty="0" smtClean="0">
                          <a:latin typeface="Meiryo UI" panose="020B0604030504040204" pitchFamily="50" charset="-128"/>
                          <a:ea typeface="Meiryo UI" panose="020B0604030504040204" pitchFamily="50" charset="-128"/>
                        </a:rPr>
                        <a:t>、加古川市、赤穂市、</a:t>
                      </a:r>
                      <a:r>
                        <a:rPr kumimoji="1" lang="ja-JP" altLang="en-US" sz="900" u="sng" dirty="0" smtClean="0">
                          <a:latin typeface="Meiryo UI" panose="020B0604030504040204" pitchFamily="50" charset="-128"/>
                          <a:ea typeface="Meiryo UI" panose="020B0604030504040204" pitchFamily="50" charset="-128"/>
                        </a:rPr>
                        <a:t>高砂市</a:t>
                      </a:r>
                      <a:r>
                        <a:rPr kumimoji="1" lang="ja-JP" altLang="en-US" sz="900" dirty="0" smtClean="0">
                          <a:latin typeface="Meiryo UI" panose="020B0604030504040204" pitchFamily="50" charset="-128"/>
                          <a:ea typeface="Meiryo UI" panose="020B0604030504040204" pitchFamily="50" charset="-128"/>
                        </a:rPr>
                        <a:t>、加西市、</a:t>
                      </a:r>
                      <a:r>
                        <a:rPr kumimoji="1" lang="ja-JP" altLang="en-US" sz="900" u="sng" dirty="0" smtClean="0">
                          <a:latin typeface="Meiryo UI" panose="020B0604030504040204" pitchFamily="50" charset="-128"/>
                          <a:ea typeface="Meiryo UI" panose="020B0604030504040204" pitchFamily="50" charset="-128"/>
                        </a:rPr>
                        <a:t>宍粟市</a:t>
                      </a:r>
                      <a:r>
                        <a:rPr kumimoji="1" lang="ja-JP" altLang="en-US" sz="900" dirty="0" smtClean="0">
                          <a:latin typeface="Meiryo UI" panose="020B0604030504040204" pitchFamily="50" charset="-128"/>
                          <a:ea typeface="Meiryo UI" panose="020B0604030504040204" pitchFamily="50" charset="-128"/>
                        </a:rPr>
                        <a:t>、</a:t>
                      </a:r>
                      <a:r>
                        <a:rPr kumimoji="1" lang="ja-JP" altLang="en-US" sz="900" u="sng" dirty="0" err="1" smtClean="0">
                          <a:latin typeface="Meiryo UI" panose="020B0604030504040204" pitchFamily="50" charset="-128"/>
                          <a:ea typeface="Meiryo UI" panose="020B0604030504040204" pitchFamily="50" charset="-128"/>
                        </a:rPr>
                        <a:t>たつの</a:t>
                      </a:r>
                      <a:r>
                        <a:rPr kumimoji="1" lang="ja-JP" altLang="en-US" sz="900" u="sng" dirty="0" smtClean="0">
                          <a:latin typeface="Meiryo UI" panose="020B0604030504040204" pitchFamily="50" charset="-128"/>
                          <a:ea typeface="Meiryo UI" panose="020B0604030504040204" pitchFamily="50" charset="-128"/>
                        </a:rPr>
                        <a:t>市</a:t>
                      </a:r>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　稲美町、播磨町、</a:t>
                      </a:r>
                      <a:r>
                        <a:rPr kumimoji="1" lang="ja-JP" altLang="en-US" sz="900" u="sng" dirty="0" smtClean="0">
                          <a:latin typeface="Meiryo UI" panose="020B0604030504040204" pitchFamily="50" charset="-128"/>
                          <a:ea typeface="Meiryo UI" panose="020B0604030504040204" pitchFamily="50" charset="-128"/>
                        </a:rPr>
                        <a:t>市川町</a:t>
                      </a:r>
                      <a:r>
                        <a:rPr kumimoji="1" lang="ja-JP" altLang="en-US" sz="900" dirty="0" smtClean="0">
                          <a:latin typeface="Meiryo UI" panose="020B0604030504040204" pitchFamily="50" charset="-128"/>
                          <a:ea typeface="Meiryo UI" panose="020B0604030504040204" pitchFamily="50" charset="-128"/>
                        </a:rPr>
                        <a:t>、</a:t>
                      </a:r>
                      <a:r>
                        <a:rPr kumimoji="1" lang="ja-JP" altLang="en-US" sz="900" u="sng" dirty="0" smtClean="0">
                          <a:latin typeface="Meiryo UI" panose="020B0604030504040204" pitchFamily="50" charset="-128"/>
                          <a:ea typeface="Meiryo UI" panose="020B0604030504040204" pitchFamily="50" charset="-128"/>
                        </a:rPr>
                        <a:t>福崎町</a:t>
                      </a:r>
                      <a:r>
                        <a:rPr kumimoji="1" lang="ja-JP" altLang="en-US" sz="900" dirty="0" smtClean="0">
                          <a:latin typeface="Meiryo UI" panose="020B0604030504040204" pitchFamily="50" charset="-128"/>
                          <a:ea typeface="Meiryo UI" panose="020B0604030504040204" pitchFamily="50" charset="-128"/>
                        </a:rPr>
                        <a:t>、</a:t>
                      </a:r>
                      <a:r>
                        <a:rPr kumimoji="1" lang="ja-JP" altLang="en-US" sz="900" u="sng" dirty="0" smtClean="0">
                          <a:latin typeface="Meiryo UI" panose="020B0604030504040204" pitchFamily="50" charset="-128"/>
                          <a:ea typeface="Meiryo UI" panose="020B0604030504040204" pitchFamily="50" charset="-128"/>
                        </a:rPr>
                        <a:t>神河町</a:t>
                      </a:r>
                      <a:r>
                        <a:rPr kumimoji="1" lang="ja-JP" altLang="en-US" sz="900" dirty="0" smtClean="0">
                          <a:latin typeface="Meiryo UI" panose="020B0604030504040204" pitchFamily="50" charset="-128"/>
                          <a:ea typeface="Meiryo UI" panose="020B0604030504040204" pitchFamily="50" charset="-128"/>
                        </a:rPr>
                        <a:t>、</a:t>
                      </a:r>
                      <a:r>
                        <a:rPr kumimoji="1" lang="ja-JP" altLang="en-US" sz="900" u="sng" dirty="0" smtClean="0">
                          <a:latin typeface="Meiryo UI" panose="020B0604030504040204" pitchFamily="50" charset="-128"/>
                          <a:ea typeface="Meiryo UI" panose="020B0604030504040204" pitchFamily="50" charset="-128"/>
                        </a:rPr>
                        <a:t>太子町</a:t>
                      </a:r>
                      <a:r>
                        <a:rPr kumimoji="1" lang="ja-JP" altLang="en-US" sz="900" dirty="0" smtClean="0">
                          <a:latin typeface="Meiryo UI" panose="020B0604030504040204" pitchFamily="50" charset="-128"/>
                          <a:ea typeface="Meiryo UI" panose="020B0604030504040204" pitchFamily="50" charset="-128"/>
                        </a:rPr>
                        <a:t>、</a:t>
                      </a:r>
                      <a:r>
                        <a:rPr kumimoji="1" lang="ja-JP" altLang="en-US" sz="900" u="sng" dirty="0" smtClean="0">
                          <a:latin typeface="Meiryo UI" panose="020B0604030504040204" pitchFamily="50" charset="-128"/>
                          <a:ea typeface="Meiryo UI" panose="020B0604030504040204" pitchFamily="50" charset="-128"/>
                        </a:rPr>
                        <a:t>上郡町</a:t>
                      </a:r>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　佐用町）</a:t>
                      </a:r>
                      <a:endParaRPr kumimoji="1" lang="en-US" altLang="ja-JP" sz="900" dirty="0" smtClean="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連携中枢都市：八戸市</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中核市</a:t>
                      </a:r>
                      <a:r>
                        <a:rPr kumimoji="1" lang="en-US" altLang="ja-JP" sz="1050" dirty="0" smtClean="0">
                          <a:latin typeface="Meiryo UI" panose="020B0604030504040204" pitchFamily="50" charset="-128"/>
                          <a:ea typeface="Meiryo UI" panose="020B0604030504040204" pitchFamily="50" charset="-128"/>
                        </a:rPr>
                        <a:t>〕</a:t>
                      </a:r>
                    </a:p>
                    <a:p>
                      <a:r>
                        <a:rPr kumimoji="1" lang="ja-JP" altLang="en-US" sz="1050" dirty="0" smtClean="0">
                          <a:latin typeface="Meiryo UI" panose="020B0604030504040204" pitchFamily="50" charset="-128"/>
                          <a:ea typeface="Meiryo UI" panose="020B0604030504040204" pitchFamily="50" charset="-128"/>
                        </a:rPr>
                        <a:t>連携市町村：６町１村</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a:t>
                      </a:r>
                      <a:r>
                        <a:rPr kumimoji="1" lang="ja-JP" altLang="en-US" sz="900" u="none" dirty="0" smtClean="0">
                          <a:latin typeface="Meiryo UI" panose="020B0604030504040204" pitchFamily="50" charset="-128"/>
                          <a:ea typeface="Meiryo UI" panose="020B0604030504040204" pitchFamily="50" charset="-128"/>
                        </a:rPr>
                        <a:t>三戸町</a:t>
                      </a:r>
                      <a:r>
                        <a:rPr kumimoji="1" lang="ja-JP" altLang="en-US" sz="900" dirty="0" smtClean="0">
                          <a:latin typeface="Meiryo UI" panose="020B0604030504040204" pitchFamily="50" charset="-128"/>
                          <a:ea typeface="Meiryo UI" panose="020B0604030504040204" pitchFamily="50" charset="-128"/>
                        </a:rPr>
                        <a:t>、</a:t>
                      </a:r>
                      <a:r>
                        <a:rPr kumimoji="1" lang="ja-JP" altLang="en-US" sz="900" u="sng" dirty="0" smtClean="0">
                          <a:latin typeface="Meiryo UI" panose="020B0604030504040204" pitchFamily="50" charset="-128"/>
                          <a:ea typeface="Meiryo UI" panose="020B0604030504040204" pitchFamily="50" charset="-128"/>
                        </a:rPr>
                        <a:t>五戸町</a:t>
                      </a:r>
                      <a:r>
                        <a:rPr kumimoji="1" lang="ja-JP" altLang="en-US" sz="900" dirty="0" smtClean="0">
                          <a:latin typeface="Meiryo UI" panose="020B0604030504040204" pitchFamily="50" charset="-128"/>
                          <a:ea typeface="Meiryo UI" panose="020B0604030504040204" pitchFamily="50" charset="-128"/>
                        </a:rPr>
                        <a:t>、田子町、</a:t>
                      </a:r>
                      <a:r>
                        <a:rPr kumimoji="1" lang="ja-JP" altLang="en-US" sz="900" u="sng" dirty="0" smtClean="0">
                          <a:latin typeface="Meiryo UI" panose="020B0604030504040204" pitchFamily="50" charset="-128"/>
                          <a:ea typeface="Meiryo UI" panose="020B0604030504040204" pitchFamily="50" charset="-128"/>
                        </a:rPr>
                        <a:t>南部町</a:t>
                      </a:r>
                      <a:r>
                        <a:rPr kumimoji="1" lang="ja-JP" altLang="en-US" sz="900" dirty="0" smtClean="0">
                          <a:latin typeface="Meiryo UI" panose="020B0604030504040204" pitchFamily="50" charset="-128"/>
                          <a:ea typeface="Meiryo UI" panose="020B0604030504040204" pitchFamily="50" charset="-128"/>
                        </a:rPr>
                        <a:t>、</a:t>
                      </a:r>
                      <a:r>
                        <a:rPr kumimoji="1" lang="ja-JP" altLang="en-US" sz="900" u="sng" dirty="0" smtClean="0">
                          <a:latin typeface="Meiryo UI" panose="020B0604030504040204" pitchFamily="50" charset="-128"/>
                          <a:ea typeface="Meiryo UI" panose="020B0604030504040204" pitchFamily="50" charset="-128"/>
                        </a:rPr>
                        <a:t>階上町</a:t>
                      </a:r>
                      <a:r>
                        <a:rPr kumimoji="1" lang="ja-JP" altLang="en-US" sz="900" dirty="0" smtClean="0">
                          <a:latin typeface="Meiryo UI" panose="020B0604030504040204" pitchFamily="50" charset="-128"/>
                          <a:ea typeface="Meiryo UI" panose="020B0604030504040204" pitchFamily="50" charset="-128"/>
                        </a:rPr>
                        <a:t>、</a:t>
                      </a:r>
                      <a:r>
                        <a:rPr kumimoji="1" lang="ja-JP" altLang="en-US" sz="900" u="sng" dirty="0" smtClean="0">
                          <a:latin typeface="Meiryo UI" panose="020B0604030504040204" pitchFamily="50" charset="-128"/>
                          <a:ea typeface="Meiryo UI" panose="020B0604030504040204" pitchFamily="50" charset="-128"/>
                        </a:rPr>
                        <a:t>新郷村</a:t>
                      </a:r>
                      <a:r>
                        <a:rPr kumimoji="1" lang="ja-JP" altLang="en-US" sz="900" dirty="0" smtClean="0">
                          <a:latin typeface="Meiryo UI" panose="020B0604030504040204" pitchFamily="50" charset="-128"/>
                          <a:ea typeface="Meiryo UI" panose="020B0604030504040204" pitchFamily="50" charset="-128"/>
                        </a:rPr>
                        <a:t>、</a:t>
                      </a:r>
                      <a:r>
                        <a:rPr kumimoji="1" lang="ja-JP" altLang="en-US" sz="900" u="sng" dirty="0" smtClean="0">
                          <a:latin typeface="Meiryo UI" panose="020B0604030504040204" pitchFamily="50" charset="-128"/>
                          <a:ea typeface="Meiryo UI" panose="020B0604030504040204" pitchFamily="50" charset="-128"/>
                        </a:rPr>
                        <a:t>おいらせ町</a:t>
                      </a:r>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883170907"/>
                  </a:ext>
                </a:extLst>
              </a:tr>
              <a:tr h="648000">
                <a:tc>
                  <a:txBody>
                    <a:bodyPr/>
                    <a:lstStyle/>
                    <a:p>
                      <a:r>
                        <a:rPr kumimoji="1" lang="ja-JP" altLang="en-US" sz="1050" b="1" dirty="0" smtClean="0">
                          <a:latin typeface="Meiryo UI" panose="020B0604030504040204" pitchFamily="50" charset="-128"/>
                          <a:ea typeface="Meiryo UI" panose="020B0604030504040204" pitchFamily="50" charset="-128"/>
                        </a:rPr>
                        <a:t>圏域の人口面積</a:t>
                      </a:r>
                      <a:endParaRPr kumimoji="1" lang="en-US" altLang="ja-JP" sz="1050" b="1" dirty="0" smtClean="0">
                        <a:latin typeface="Meiryo UI" panose="020B0604030504040204" pitchFamily="50" charset="-128"/>
                        <a:ea typeface="Meiryo UI" panose="020B0604030504040204" pitchFamily="50" charset="-128"/>
                      </a:endParaRPr>
                    </a:p>
                    <a:p>
                      <a:r>
                        <a:rPr kumimoji="1" lang="en-US" altLang="ja-JP" sz="1050" b="0" dirty="0" smtClean="0">
                          <a:latin typeface="Meiryo UI" panose="020B0604030504040204" pitchFamily="50" charset="-128"/>
                          <a:ea typeface="Meiryo UI" panose="020B0604030504040204" pitchFamily="50" charset="-128"/>
                        </a:rPr>
                        <a:t>※</a:t>
                      </a:r>
                      <a:r>
                        <a:rPr kumimoji="1" lang="ja-JP" altLang="en-US" sz="1050" b="0" dirty="0" smtClean="0">
                          <a:latin typeface="Meiryo UI" panose="020B0604030504040204" pitchFamily="50" charset="-128"/>
                          <a:ea typeface="Meiryo UI" panose="020B0604030504040204" pitchFamily="50" charset="-128"/>
                        </a:rPr>
                        <a:t>カッコ内は中枢</a:t>
                      </a:r>
                      <a:r>
                        <a:rPr kumimoji="1" lang="en-US" altLang="ja-JP" sz="1050" b="0" dirty="0" smtClean="0">
                          <a:latin typeface="Meiryo UI" panose="020B0604030504040204" pitchFamily="50" charset="-128"/>
                          <a:ea typeface="Meiryo UI" panose="020B0604030504040204" pitchFamily="50" charset="-128"/>
                        </a:rPr>
                        <a:t/>
                      </a:r>
                      <a:br>
                        <a:rPr kumimoji="1" lang="en-US" altLang="ja-JP" sz="1050" b="0" dirty="0" smtClean="0">
                          <a:latin typeface="Meiryo UI" panose="020B0604030504040204" pitchFamily="50" charset="-128"/>
                          <a:ea typeface="Meiryo UI" panose="020B0604030504040204" pitchFamily="50" charset="-128"/>
                        </a:rPr>
                      </a:br>
                      <a:r>
                        <a:rPr kumimoji="1" lang="ja-JP" altLang="en-US" sz="1050" b="0" dirty="0" smtClean="0">
                          <a:latin typeface="Meiryo UI" panose="020B0604030504040204" pitchFamily="50" charset="-128"/>
                          <a:ea typeface="Meiryo UI" panose="020B0604030504040204" pitchFamily="50" charset="-128"/>
                        </a:rPr>
                        <a:t>　</a:t>
                      </a:r>
                      <a:r>
                        <a:rPr kumimoji="1" lang="ja-JP" altLang="en-US" sz="1050" b="0" baseline="0" dirty="0" smtClean="0">
                          <a:latin typeface="Meiryo UI" panose="020B0604030504040204" pitchFamily="50" charset="-128"/>
                          <a:ea typeface="Meiryo UI" panose="020B0604030504040204" pitchFamily="50" charset="-128"/>
                        </a:rPr>
                        <a:t> </a:t>
                      </a:r>
                      <a:r>
                        <a:rPr kumimoji="1" lang="ja-JP" altLang="en-US" sz="1050" b="0" dirty="0" smtClean="0">
                          <a:latin typeface="Meiryo UI" panose="020B0604030504040204" pitchFamily="50" charset="-128"/>
                          <a:ea typeface="Meiryo UI" panose="020B0604030504040204" pitchFamily="50" charset="-128"/>
                        </a:rPr>
                        <a:t>都市の数値</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rPr>
                        <a:t>人口：約</a:t>
                      </a:r>
                      <a:r>
                        <a:rPr kumimoji="1" lang="en-US" altLang="ja-JP" sz="1050" dirty="0" smtClean="0">
                          <a:latin typeface="Meiryo UI" panose="020B0604030504040204" pitchFamily="50" charset="-128"/>
                          <a:ea typeface="Meiryo UI" panose="020B0604030504040204" pitchFamily="50" charset="-128"/>
                        </a:rPr>
                        <a:t>127</a:t>
                      </a:r>
                      <a:r>
                        <a:rPr kumimoji="1" lang="ja-JP" altLang="en-US" sz="1050" dirty="0" smtClean="0">
                          <a:latin typeface="Meiryo UI" panose="020B0604030504040204" pitchFamily="50" charset="-128"/>
                          <a:ea typeface="Meiryo UI" panose="020B0604030504040204" pitchFamily="50" charset="-128"/>
                        </a:rPr>
                        <a:t>万人（うち、姫路市約</a:t>
                      </a:r>
                      <a:r>
                        <a:rPr kumimoji="1" lang="en-US" altLang="ja-JP" sz="1050" dirty="0" smtClean="0">
                          <a:latin typeface="Meiryo UI" panose="020B0604030504040204" pitchFamily="50" charset="-128"/>
                          <a:ea typeface="Meiryo UI" panose="020B0604030504040204" pitchFamily="50" charset="-128"/>
                        </a:rPr>
                        <a:t>53</a:t>
                      </a:r>
                      <a:r>
                        <a:rPr kumimoji="1" lang="ja-JP" altLang="en-US" sz="1050" dirty="0" smtClean="0">
                          <a:latin typeface="Meiryo UI" panose="020B0604030504040204" pitchFamily="50" charset="-128"/>
                          <a:ea typeface="Meiryo UI" panose="020B0604030504040204" pitchFamily="50" charset="-128"/>
                        </a:rPr>
                        <a:t>万人（圏域の約</a:t>
                      </a:r>
                      <a:r>
                        <a:rPr kumimoji="1" lang="en-US" altLang="ja-JP" sz="1050" dirty="0" smtClean="0">
                          <a:latin typeface="Meiryo UI" panose="020B0604030504040204" pitchFamily="50" charset="-128"/>
                          <a:ea typeface="Meiryo UI" panose="020B0604030504040204" pitchFamily="50" charset="-128"/>
                        </a:rPr>
                        <a:t>41</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面積：約</a:t>
                      </a:r>
                      <a:r>
                        <a:rPr kumimoji="1" lang="en-US" altLang="ja-JP" sz="1050" dirty="0" smtClean="0">
                          <a:latin typeface="Meiryo UI" panose="020B0604030504040204" pitchFamily="50" charset="-128"/>
                          <a:ea typeface="Meiryo UI" panose="020B0604030504040204" pitchFamily="50" charset="-128"/>
                        </a:rPr>
                        <a:t>2,800k</a:t>
                      </a:r>
                      <a:r>
                        <a:rPr kumimoji="1" lang="ja-JP" altLang="en-US" sz="1050" dirty="0" smtClean="0">
                          <a:latin typeface="Meiryo UI" panose="020B0604030504040204" pitchFamily="50" charset="-128"/>
                          <a:ea typeface="Meiryo UI" panose="020B0604030504040204" pitchFamily="50" charset="-128"/>
                        </a:rPr>
                        <a:t>㎡（うち、姫路市約</a:t>
                      </a:r>
                      <a:r>
                        <a:rPr kumimoji="1" lang="en-US" altLang="ja-JP" sz="1050" dirty="0" smtClean="0">
                          <a:latin typeface="Meiryo UI" panose="020B0604030504040204" pitchFamily="50" charset="-128"/>
                          <a:ea typeface="Meiryo UI" panose="020B0604030504040204" pitchFamily="50" charset="-128"/>
                        </a:rPr>
                        <a:t>534k</a:t>
                      </a:r>
                      <a:r>
                        <a:rPr kumimoji="1" lang="ja-JP" altLang="en-US" sz="1050" dirty="0" smtClean="0">
                          <a:latin typeface="Meiryo UI" panose="020B0604030504040204" pitchFamily="50" charset="-128"/>
                          <a:ea typeface="Meiryo UI" panose="020B0604030504040204" pitchFamily="50" charset="-128"/>
                        </a:rPr>
                        <a:t>㎡（圏域の約</a:t>
                      </a:r>
                      <a:r>
                        <a:rPr kumimoji="1" lang="en-US" altLang="ja-JP" sz="1050" dirty="0" smtClean="0">
                          <a:latin typeface="Meiryo UI" panose="020B0604030504040204" pitchFamily="50" charset="-128"/>
                          <a:ea typeface="Meiryo UI" panose="020B0604030504040204" pitchFamily="50" charset="-128"/>
                        </a:rPr>
                        <a:t>19</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txBody>
                  <a:tcPr>
                    <a:solidFill>
                      <a:srgbClr val="D2DEEF"/>
                    </a:solidFill>
                  </a:tcPr>
                </a:tc>
                <a:tc>
                  <a:txBody>
                    <a:bodyPr/>
                    <a:lstStyle/>
                    <a:p>
                      <a:r>
                        <a:rPr kumimoji="1" lang="ja-JP" altLang="en-US" sz="1050" dirty="0" smtClean="0">
                          <a:latin typeface="Meiryo UI" panose="020B0604030504040204" pitchFamily="50" charset="-128"/>
                          <a:ea typeface="Meiryo UI" panose="020B0604030504040204" pitchFamily="50" charset="-128"/>
                        </a:rPr>
                        <a:t>人口：約</a:t>
                      </a:r>
                      <a:r>
                        <a:rPr kumimoji="1" lang="en-US" altLang="ja-JP" sz="1050" dirty="0" smtClean="0">
                          <a:latin typeface="Meiryo UI" panose="020B0604030504040204" pitchFamily="50" charset="-128"/>
                          <a:ea typeface="Meiryo UI" panose="020B0604030504040204" pitchFamily="50" charset="-128"/>
                        </a:rPr>
                        <a:t>31</a:t>
                      </a:r>
                      <a:r>
                        <a:rPr kumimoji="1" lang="ja-JP" altLang="en-US" sz="1050" dirty="0" smtClean="0">
                          <a:latin typeface="Meiryo UI" panose="020B0604030504040204" pitchFamily="50" charset="-128"/>
                          <a:ea typeface="Meiryo UI" panose="020B0604030504040204" pitchFamily="50" charset="-128"/>
                        </a:rPr>
                        <a:t>万人（うち、八戸市約</a:t>
                      </a:r>
                      <a:r>
                        <a:rPr kumimoji="1" lang="en-US" altLang="ja-JP" sz="1050" dirty="0" smtClean="0">
                          <a:latin typeface="Meiryo UI" panose="020B0604030504040204" pitchFamily="50" charset="-128"/>
                          <a:ea typeface="Meiryo UI" panose="020B0604030504040204" pitchFamily="50" charset="-128"/>
                        </a:rPr>
                        <a:t>22</a:t>
                      </a:r>
                      <a:r>
                        <a:rPr kumimoji="1" lang="ja-JP" altLang="en-US" sz="1050" dirty="0" smtClean="0">
                          <a:latin typeface="Meiryo UI" panose="020B0604030504040204" pitchFamily="50" charset="-128"/>
                          <a:ea typeface="Meiryo UI" panose="020B0604030504040204" pitchFamily="50" charset="-128"/>
                        </a:rPr>
                        <a:t>万人（圏域の約</a:t>
                      </a:r>
                      <a:r>
                        <a:rPr kumimoji="1" lang="en-US" altLang="ja-JP" sz="1050" dirty="0" smtClean="0">
                          <a:latin typeface="Meiryo UI" panose="020B0604030504040204" pitchFamily="50" charset="-128"/>
                          <a:ea typeface="Meiryo UI" panose="020B0604030504040204" pitchFamily="50" charset="-128"/>
                        </a:rPr>
                        <a:t>72</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面積：約</a:t>
                      </a:r>
                      <a:r>
                        <a:rPr kumimoji="1" lang="en-US" altLang="ja-JP" sz="1050" dirty="0" smtClean="0">
                          <a:latin typeface="Meiryo UI" panose="020B0604030504040204" pitchFamily="50" charset="-128"/>
                          <a:ea typeface="Meiryo UI" panose="020B0604030504040204" pitchFamily="50" charset="-128"/>
                        </a:rPr>
                        <a:t>1,347k</a:t>
                      </a:r>
                      <a:r>
                        <a:rPr kumimoji="1" lang="ja-JP" altLang="en-US" sz="1050" dirty="0" smtClean="0">
                          <a:latin typeface="Meiryo UI" panose="020B0604030504040204" pitchFamily="50" charset="-128"/>
                          <a:ea typeface="Meiryo UI" panose="020B0604030504040204" pitchFamily="50" charset="-128"/>
                        </a:rPr>
                        <a:t>㎡（うち、八戸市約</a:t>
                      </a:r>
                      <a:r>
                        <a:rPr kumimoji="1" lang="en-US" altLang="ja-JP" sz="1050" dirty="0" smtClean="0">
                          <a:latin typeface="Meiryo UI" panose="020B0604030504040204" pitchFamily="50" charset="-128"/>
                          <a:ea typeface="Meiryo UI" panose="020B0604030504040204" pitchFamily="50" charset="-128"/>
                        </a:rPr>
                        <a:t>350k</a:t>
                      </a:r>
                      <a:r>
                        <a:rPr kumimoji="1" lang="ja-JP" altLang="en-US" sz="1050" dirty="0" smtClean="0">
                          <a:latin typeface="Meiryo UI" panose="020B0604030504040204" pitchFamily="50" charset="-128"/>
                          <a:ea typeface="Meiryo UI" panose="020B0604030504040204" pitchFamily="50" charset="-128"/>
                        </a:rPr>
                        <a:t>㎡（圏域の約</a:t>
                      </a:r>
                      <a:r>
                        <a:rPr kumimoji="1" lang="en-US" altLang="ja-JP" sz="1050" dirty="0" smtClean="0">
                          <a:latin typeface="Meiryo UI" panose="020B0604030504040204" pitchFamily="50" charset="-128"/>
                          <a:ea typeface="Meiryo UI" panose="020B0604030504040204" pitchFamily="50" charset="-128"/>
                        </a:rPr>
                        <a:t>23</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20852693"/>
                  </a:ext>
                </a:extLst>
              </a:tr>
              <a:tr h="2628000">
                <a:tc>
                  <a:txBody>
                    <a:bodyPr/>
                    <a:lstStyle/>
                    <a:p>
                      <a:r>
                        <a:rPr kumimoji="1" lang="ja-JP" altLang="en-US" sz="1050" b="1" dirty="0" smtClean="0">
                          <a:latin typeface="Meiryo UI" panose="020B0604030504040204" pitchFamily="50" charset="-128"/>
                          <a:ea typeface="Meiryo UI" panose="020B0604030504040204" pitchFamily="50" charset="-128"/>
                        </a:rPr>
                        <a:t>通勤通学圏</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050" dirty="0" smtClean="0">
                          <a:latin typeface="Meiryo UI" panose="020B0604030504040204" pitchFamily="50" charset="-128"/>
                          <a:ea typeface="Meiryo UI" panose="020B0604030504040204" pitchFamily="50" charset="-128"/>
                        </a:rPr>
                        <a:t>連携市町村のうち、</a:t>
                      </a:r>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％通勤通学圏は４市５町。</a:t>
                      </a:r>
                      <a:endParaRPr kumimoji="1"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050" dirty="0" smtClean="0">
                          <a:latin typeface="Meiryo UI" panose="020B0604030504040204" pitchFamily="50" charset="-128"/>
                          <a:ea typeface="Meiryo UI" panose="020B0604030504040204" pitchFamily="50" charset="-128"/>
                        </a:rPr>
                        <a:t>姫路市の</a:t>
                      </a:r>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％通勤通学圏は、すべて連携市町村となっている。</a:t>
                      </a:r>
                      <a:endParaRPr kumimoji="1"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endParaRPr kumimoji="1" lang="en-US" altLang="ja-JP" sz="1050" dirty="0" smtClean="0">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800" dirty="0" smtClean="0">
                          <a:latin typeface="Meiryo UI" panose="020B0604030504040204" pitchFamily="50" charset="-128"/>
                          <a:ea typeface="Meiryo UI" panose="020B0604030504040204" pitchFamily="50" charset="-128"/>
                        </a:rPr>
                        <a:t>（出典）播磨圏域連携中枢都市ビジョン改訂版（令和４年３月）</a:t>
                      </a:r>
                      <a:endParaRPr kumimoji="1" lang="en-US" altLang="ja-JP" sz="1000" dirty="0" smtClean="0">
                        <a:latin typeface="Meiryo UI" panose="020B0604030504040204" pitchFamily="50" charset="-128"/>
                        <a:ea typeface="Meiryo UI" panose="020B0604030504040204" pitchFamily="50" charset="-128"/>
                      </a:endParaRPr>
                    </a:p>
                  </a:txBody>
                  <a:tcPr/>
                </a:tc>
                <a:tc>
                  <a:txBody>
                    <a:bodyPr/>
                    <a:lstStyle/>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050" dirty="0" smtClean="0">
                          <a:latin typeface="Meiryo UI" panose="020B0604030504040204" pitchFamily="50" charset="-128"/>
                          <a:ea typeface="Meiryo UI" panose="020B0604030504040204" pitchFamily="50" charset="-128"/>
                        </a:rPr>
                        <a:t>連携市町村のうち、</a:t>
                      </a:r>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％通勤通学圏は４町１村。</a:t>
                      </a:r>
                      <a:endParaRPr kumimoji="1"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050" kern="1200" dirty="0" smtClean="0">
                          <a:solidFill>
                            <a:schemeClr val="dk1"/>
                          </a:solidFill>
                          <a:latin typeface="Meiryo UI" panose="020B0604030504040204" pitchFamily="50" charset="-128"/>
                          <a:ea typeface="Meiryo UI" panose="020B0604030504040204" pitchFamily="50" charset="-128"/>
                          <a:cs typeface="+mn-cs"/>
                        </a:rPr>
                        <a:t>八戸市の</a:t>
                      </a:r>
                      <a:r>
                        <a:rPr kumimoji="1" lang="en-US" altLang="ja-JP" sz="1050" kern="1200" dirty="0" smtClean="0">
                          <a:solidFill>
                            <a:schemeClr val="dk1"/>
                          </a:solidFill>
                          <a:latin typeface="Meiryo UI" panose="020B0604030504040204" pitchFamily="50" charset="-128"/>
                          <a:ea typeface="Meiryo UI" panose="020B0604030504040204" pitchFamily="50" charset="-128"/>
                          <a:cs typeface="+mn-cs"/>
                        </a:rPr>
                        <a:t>10</a:t>
                      </a:r>
                      <a:r>
                        <a:rPr kumimoji="1" lang="ja-JP" altLang="en-US" sz="1050" kern="1200" dirty="0" smtClean="0">
                          <a:solidFill>
                            <a:schemeClr val="dk1"/>
                          </a:solidFill>
                          <a:latin typeface="Meiryo UI" panose="020B0604030504040204" pitchFamily="50" charset="-128"/>
                          <a:ea typeface="Meiryo UI" panose="020B0604030504040204" pitchFamily="50" charset="-128"/>
                          <a:cs typeface="+mn-cs"/>
                        </a:rPr>
                        <a:t>％通勤通学圏のうち、１町は連携市町村となっていない（岩手県洋野町）</a:t>
                      </a:r>
                      <a:endParaRPr kumimoji="1" lang="en-US" altLang="ja-JP" sz="1050" kern="1200" dirty="0" smtClean="0">
                        <a:solidFill>
                          <a:schemeClr val="dk1"/>
                        </a:solidFill>
                        <a:latin typeface="Meiryo UI" panose="020B0604030504040204" pitchFamily="50" charset="-128"/>
                        <a:ea typeface="Meiryo UI" panose="020B0604030504040204" pitchFamily="50" charset="-128"/>
                        <a:cs typeface="+mn-cs"/>
                      </a:endParaRPr>
                    </a:p>
                    <a:p>
                      <a:pPr marL="0" indent="0">
                        <a:buFont typeface="Wingdings" panose="05000000000000000000" pitchFamily="2" charset="2"/>
                        <a:buNone/>
                      </a:pPr>
                      <a:r>
                        <a:rPr kumimoji="1" lang="ja-JP" altLang="en-US" sz="800" dirty="0" smtClean="0">
                          <a:latin typeface="Meiryo UI" panose="020B0604030504040204" pitchFamily="50" charset="-128"/>
                          <a:ea typeface="Meiryo UI" panose="020B0604030504040204" pitchFamily="50" charset="-128"/>
                        </a:rPr>
                        <a:t>（出典）第２期八戸圏域連携中枢都市ビジョン改訂版（令和４年３月）</a:t>
                      </a:r>
                      <a:endParaRPr kumimoji="1" lang="ja-JP" altLang="en-US" sz="1000" kern="1200" dirty="0">
                        <a:solidFill>
                          <a:schemeClr val="dk1"/>
                        </a:solidFill>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598644342"/>
                  </a:ext>
                </a:extLst>
              </a:tr>
            </a:tbl>
          </a:graphicData>
        </a:graphic>
      </p:graphicFrame>
      <p:sp>
        <p:nvSpPr>
          <p:cNvPr id="5" name="テキスト ボックス 4"/>
          <p:cNvSpPr txBox="1"/>
          <p:nvPr/>
        </p:nvSpPr>
        <p:spPr>
          <a:xfrm>
            <a:off x="-110836" y="1731789"/>
            <a:ext cx="211974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連携中枢都市圏の例</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 name="コンテンツ プレースホルダー 3" descr="画面の領域"/>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6896" y="4270629"/>
            <a:ext cx="2037258" cy="1827592"/>
          </a:xfrm>
          <a:prstGeom prst="rect">
            <a:avLst/>
          </a:prstGeom>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573" y="4261104"/>
            <a:ext cx="2981741" cy="1819529"/>
          </a:xfrm>
          <a:prstGeom prst="rect">
            <a:avLst/>
          </a:prstGeom>
        </p:spPr>
      </p:pic>
      <p:sp>
        <p:nvSpPr>
          <p:cNvPr id="9" name="正方形/長方形 8"/>
          <p:cNvSpPr/>
          <p:nvPr/>
        </p:nvSpPr>
        <p:spPr>
          <a:xfrm>
            <a:off x="2690423" y="3959610"/>
            <a:ext cx="5616000" cy="191589"/>
          </a:xfrm>
          <a:prstGeom prst="rect">
            <a:avLst/>
          </a:prstGeom>
          <a:solidFill>
            <a:srgbClr val="D2DEEF"/>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880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万人／約</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1,900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大阪市</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275</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万人／約</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600" b="0" i="0" u="none" strike="noStrike" kern="1200" cap="none" spc="0" normalizeH="0" baseline="0" noProof="0" dirty="0" smtClean="0">
                <a:ln>
                  <a:noFill/>
                </a:ln>
                <a:solidFill>
                  <a:srgbClr val="002060"/>
                </a:solidFill>
                <a:effectLst/>
                <a:uLnTx/>
                <a:uFillTx/>
                <a:latin typeface="Meiryo UI"/>
                <a:ea typeface="Meiryo UI"/>
                <a:cs typeface="+mn-cs"/>
              </a:rPr>
              <a:t>（</a:t>
            </a:r>
            <a:r>
              <a:rPr kumimoji="0" lang="ja-JP" altLang="en-US" sz="600" b="0" i="0" u="none" strike="noStrike" kern="1200" cap="none" spc="0" normalizeH="0" baseline="0" noProof="0" dirty="0">
                <a:ln>
                  <a:noFill/>
                </a:ln>
                <a:solidFill>
                  <a:srgbClr val="002060"/>
                </a:solidFill>
                <a:effectLst/>
                <a:uLnTx/>
                <a:uFillTx/>
                <a:latin typeface="Meiryo UI"/>
                <a:ea typeface="Meiryo UI"/>
                <a:cs typeface="+mn-cs"/>
              </a:rPr>
              <a:t>いずれも</a:t>
            </a:r>
            <a:r>
              <a:rPr kumimoji="0" lang="en-US" altLang="ja-JP" sz="600" b="0" i="0" u="none" strike="noStrike" kern="1200" cap="none" spc="0" normalizeH="0" baseline="0" noProof="0" dirty="0">
                <a:ln>
                  <a:noFill/>
                </a:ln>
                <a:solidFill>
                  <a:srgbClr val="002060"/>
                </a:solidFill>
                <a:effectLst/>
                <a:uLnTx/>
                <a:uFillTx/>
                <a:latin typeface="Meiryo UI"/>
                <a:ea typeface="Meiryo UI"/>
                <a:cs typeface="+mn-cs"/>
              </a:rPr>
              <a:t>2021</a:t>
            </a:r>
            <a:r>
              <a:rPr kumimoji="0" lang="ja-JP" altLang="en-US" sz="600" b="0" i="0" u="none" strike="noStrike" kern="1200" cap="none" spc="0" normalizeH="0" baseline="0" noProof="0" dirty="0">
                <a:ln>
                  <a:noFill/>
                </a:ln>
                <a:solidFill>
                  <a:srgbClr val="002060"/>
                </a:solidFill>
                <a:effectLst/>
                <a:uLnTx/>
                <a:uFillTx/>
                <a:latin typeface="Meiryo UI"/>
                <a:ea typeface="Meiryo UI"/>
                <a:cs typeface="+mn-cs"/>
              </a:rPr>
              <a:t>年</a:t>
            </a:r>
            <a:r>
              <a:rPr kumimoji="0" lang="en-US" altLang="ja-JP" sz="600" b="0" i="0" u="none" strike="noStrike" kern="1200" cap="none" spc="0" normalizeH="0" baseline="0" noProof="0" dirty="0">
                <a:ln>
                  <a:noFill/>
                </a:ln>
                <a:solidFill>
                  <a:srgbClr val="002060"/>
                </a:solidFill>
                <a:effectLst/>
                <a:uLnTx/>
                <a:uFillTx/>
                <a:latin typeface="Meiryo UI"/>
                <a:ea typeface="Meiryo UI"/>
                <a:cs typeface="+mn-cs"/>
              </a:rPr>
              <a:t>3</a:t>
            </a:r>
            <a:r>
              <a:rPr kumimoji="0" lang="ja-JP" altLang="en-US" sz="600" b="0" i="0" u="none" strike="noStrike" kern="1200" cap="none" spc="0" normalizeH="0" baseline="0" noProof="0" dirty="0">
                <a:ln>
                  <a:noFill/>
                </a:ln>
                <a:solidFill>
                  <a:srgbClr val="002060"/>
                </a:solidFill>
                <a:effectLst/>
                <a:uLnTx/>
                <a:uFillTx/>
                <a:latin typeface="Meiryo UI"/>
                <a:ea typeface="Meiryo UI"/>
                <a:cs typeface="+mn-cs"/>
              </a:rPr>
              <a:t>月</a:t>
            </a:r>
            <a:r>
              <a:rPr kumimoji="0" lang="en-US" altLang="ja-JP" sz="600" b="0" i="0" u="none" strike="noStrike" kern="1200" cap="none" spc="0" normalizeH="0" baseline="0" noProof="0" dirty="0">
                <a:ln>
                  <a:noFill/>
                </a:ln>
                <a:solidFill>
                  <a:srgbClr val="002060"/>
                </a:solidFill>
                <a:effectLst/>
                <a:uLnTx/>
                <a:uFillTx/>
                <a:latin typeface="Meiryo UI"/>
                <a:ea typeface="Meiryo UI"/>
                <a:cs typeface="+mn-cs"/>
              </a:rPr>
              <a:t>1</a:t>
            </a:r>
            <a:r>
              <a:rPr kumimoji="0" lang="ja-JP" altLang="en-US" sz="600" b="0" i="0" u="none" strike="noStrike" kern="1200" cap="none" spc="0" normalizeH="0" baseline="0" noProof="0" dirty="0">
                <a:ln>
                  <a:noFill/>
                </a:ln>
                <a:solidFill>
                  <a:srgbClr val="002060"/>
                </a:solidFill>
                <a:effectLst/>
                <a:uLnTx/>
                <a:uFillTx/>
                <a:latin typeface="Meiryo UI"/>
                <a:ea typeface="Meiryo UI"/>
                <a:cs typeface="+mn-cs"/>
              </a:rPr>
              <a:t>日現在）</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906" y="4222266"/>
            <a:ext cx="1495634" cy="962159"/>
          </a:xfrm>
          <a:prstGeom prst="rect">
            <a:avLst/>
          </a:prstGeom>
        </p:spPr>
      </p:pic>
      <p:sp>
        <p:nvSpPr>
          <p:cNvPr id="10" name="スライド番号プレースホルダー 1"/>
          <p:cNvSpPr txBox="1">
            <a:spLocks/>
          </p:cNvSpPr>
          <p:nvPr/>
        </p:nvSpPr>
        <p:spPr>
          <a:xfrm>
            <a:off x="7160882" y="656418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9</a:t>
            </a:r>
            <a:endParaRPr kumimoji="1" lang="ja-JP" altLang="en-US" sz="1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11" name="タイトル 1"/>
          <p:cNvSpPr txBox="1">
            <a:spLocks/>
          </p:cNvSpPr>
          <p:nvPr/>
        </p:nvSpPr>
        <p:spPr>
          <a:xfrm>
            <a:off x="79550" y="25950"/>
            <a:ext cx="7898953" cy="324000"/>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■播磨圏域、八戸圏域での取組み</a:t>
            </a:r>
            <a:endParaRPr lang="en-US" altLang="ja-JP"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 name="テキスト ボックス 3"/>
          <p:cNvSpPr txBox="1"/>
          <p:nvPr/>
        </p:nvSpPr>
        <p:spPr>
          <a:xfrm>
            <a:off x="5115540" y="1121873"/>
            <a:ext cx="3786045" cy="553998"/>
          </a:xfrm>
          <a:prstGeom prst="rect">
            <a:avLst/>
          </a:prstGeom>
          <a:noFill/>
          <a:ln w="3175">
            <a:solidFill>
              <a:schemeClr val="tx1"/>
            </a:solidFill>
            <a:prstDash val="dash"/>
          </a:ln>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）三大都市圏（関西は大阪府、京都府、兵庫県、奈良県）においては</a:t>
            </a:r>
            <a:r>
              <a:rPr kumimoji="1" lang="ja-JP" altLang="en-US" sz="1000" dirty="0" smtClean="0">
                <a:latin typeface="Meiryo UI" panose="020B0604030504040204" pitchFamily="50" charset="-128"/>
                <a:ea typeface="Meiryo UI" panose="020B0604030504040204" pitchFamily="50" charset="-128"/>
              </a:rPr>
              <a:t>、三大都市圏区域内の政令市等へ</a:t>
            </a:r>
            <a:r>
              <a:rPr kumimoji="1" lang="ja-JP" altLang="en-US" sz="1000" dirty="0">
                <a:latin typeface="Meiryo UI" panose="020B0604030504040204" pitchFamily="50" charset="-128"/>
                <a:ea typeface="Meiryo UI" panose="020B0604030504040204" pitchFamily="50" charset="-128"/>
              </a:rPr>
              <a:t>の</a:t>
            </a:r>
            <a:r>
              <a:rPr kumimoji="1" lang="en-US" altLang="ja-JP" sz="1000" dirty="0">
                <a:latin typeface="Meiryo UI" panose="020B0604030504040204" pitchFamily="50" charset="-128"/>
                <a:ea typeface="Meiryo UI" panose="020B0604030504040204" pitchFamily="50" charset="-128"/>
              </a:rPr>
              <a:t>10</a:t>
            </a:r>
            <a:r>
              <a:rPr kumimoji="1" lang="ja-JP" altLang="en-US" sz="1000" dirty="0">
                <a:latin typeface="Meiryo UI" panose="020B0604030504040204" pitchFamily="50" charset="-128"/>
                <a:ea typeface="Meiryo UI" panose="020B0604030504040204" pitchFamily="50" charset="-128"/>
              </a:rPr>
              <a:t>％通勤通学者圏以外の中核市が対象（京阪神では姫路市のみ）</a:t>
            </a:r>
            <a:endParaRPr kumimoji="1" lang="ja-JP" altLang="en-US" sz="1000" dirty="0"/>
          </a:p>
        </p:txBody>
      </p:sp>
    </p:spTree>
    <p:extLst>
      <p:ext uri="{BB962C8B-B14F-4D97-AF65-F5344CB8AC3E}">
        <p14:creationId xmlns:p14="http://schemas.microsoft.com/office/powerpoint/2010/main" val="4118063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320575087"/>
              </p:ext>
            </p:extLst>
          </p:nvPr>
        </p:nvGraphicFramePr>
        <p:xfrm>
          <a:off x="104400" y="425742"/>
          <a:ext cx="8942400" cy="6024653"/>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1060143712"/>
                    </a:ext>
                  </a:extLst>
                </a:gridCol>
                <a:gridCol w="3841200">
                  <a:extLst>
                    <a:ext uri="{9D8B030D-6E8A-4147-A177-3AD203B41FA5}">
                      <a16:colId xmlns:a16="http://schemas.microsoft.com/office/drawing/2014/main" val="2043970317"/>
                    </a:ext>
                  </a:extLst>
                </a:gridCol>
                <a:gridCol w="3841200">
                  <a:extLst>
                    <a:ext uri="{9D8B030D-6E8A-4147-A177-3AD203B41FA5}">
                      <a16:colId xmlns:a16="http://schemas.microsoft.com/office/drawing/2014/main" val="2153286359"/>
                    </a:ext>
                  </a:extLst>
                </a:gridCol>
              </a:tblGrid>
              <a:tr h="382719">
                <a:tc>
                  <a:txBody>
                    <a:bodyPr/>
                    <a:lstStyle/>
                    <a:p>
                      <a:endParaRPr kumimoji="1" lang="ja-JP" altLang="en-US" sz="1400" dirty="0"/>
                    </a:p>
                  </a:txBody>
                  <a:tcPr/>
                </a:tc>
                <a:tc>
                  <a:txBody>
                    <a:bodyPr/>
                    <a:lstStyle/>
                    <a:p>
                      <a:pPr algn="ctr"/>
                      <a:r>
                        <a:rPr kumimoji="1" lang="ja-JP" altLang="en-US" sz="1400" dirty="0" smtClean="0"/>
                        <a:t>播磨圏域連携中枢都市圏</a:t>
                      </a:r>
                      <a:endParaRPr kumimoji="1" lang="ja-JP" altLang="en-US" sz="1400" dirty="0"/>
                    </a:p>
                  </a:txBody>
                  <a:tcPr anchor="ctr"/>
                </a:tc>
                <a:tc>
                  <a:txBody>
                    <a:bodyPr/>
                    <a:lstStyle/>
                    <a:p>
                      <a:pPr algn="ctr"/>
                      <a:r>
                        <a:rPr kumimoji="1" lang="ja-JP" altLang="en-US" sz="1400" dirty="0" smtClean="0"/>
                        <a:t>八戸圏域連携中枢都市圏</a:t>
                      </a:r>
                      <a:endParaRPr kumimoji="1" lang="ja-JP" altLang="en-US" sz="1400" dirty="0"/>
                    </a:p>
                  </a:txBody>
                  <a:tcPr anchor="ctr"/>
                </a:tc>
                <a:extLst>
                  <a:ext uri="{0D108BD9-81ED-4DB2-BD59-A6C34878D82A}">
                    <a16:rowId xmlns:a16="http://schemas.microsoft.com/office/drawing/2014/main" val="1539618612"/>
                  </a:ext>
                </a:extLst>
              </a:tr>
              <a:tr h="709934">
                <a:tc>
                  <a:txBody>
                    <a:bodyPr/>
                    <a:lstStyle/>
                    <a:p>
                      <a:r>
                        <a:rPr kumimoji="1" lang="ja-JP" altLang="en-US" sz="1050" b="1" dirty="0" smtClean="0">
                          <a:latin typeface="Meiryo UI" panose="020B0604030504040204" pitchFamily="50" charset="-128"/>
                          <a:ea typeface="Meiryo UI" panose="020B0604030504040204" pitchFamily="50" charset="-128"/>
                        </a:rPr>
                        <a:t>圏域の地域特性・</a:t>
                      </a:r>
                      <a:r>
                        <a:rPr kumimoji="1" lang="en-US" altLang="ja-JP" sz="1050" b="1" dirty="0" smtClean="0">
                          <a:latin typeface="Meiryo UI" panose="020B0604030504040204" pitchFamily="50" charset="-128"/>
                          <a:ea typeface="Meiryo UI" panose="020B0604030504040204" pitchFamily="50" charset="-128"/>
                        </a:rPr>
                        <a:t/>
                      </a:r>
                      <a:br>
                        <a:rPr kumimoji="1" lang="en-US" altLang="ja-JP" sz="1050" b="1" dirty="0" smtClean="0">
                          <a:latin typeface="Meiryo UI" panose="020B0604030504040204" pitchFamily="50" charset="-128"/>
                          <a:ea typeface="Meiryo UI" panose="020B0604030504040204" pitchFamily="50" charset="-128"/>
                        </a:rPr>
                      </a:br>
                      <a:r>
                        <a:rPr kumimoji="1" lang="ja-JP" altLang="en-US" sz="1050" b="1" dirty="0" smtClean="0">
                          <a:latin typeface="Meiryo UI" panose="020B0604030504040204" pitchFamily="50" charset="-128"/>
                          <a:ea typeface="Meiryo UI" panose="020B0604030504040204" pitchFamily="50" charset="-128"/>
                        </a:rPr>
                        <a:t>産業</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marL="87313" indent="-87313">
                        <a:buFont typeface="Arial" panose="020B0604020202020204" pitchFamily="34" charset="0"/>
                        <a:buChar char="•"/>
                      </a:pPr>
                      <a:r>
                        <a:rPr kumimoji="1" lang="ja-JP" altLang="en-US" sz="1050" dirty="0" smtClean="0">
                          <a:latin typeface="Meiryo UI" panose="020B0604030504040204" pitchFamily="50" charset="-128"/>
                          <a:ea typeface="Meiryo UI" panose="020B0604030504040204" pitchFamily="50" charset="-128"/>
                        </a:rPr>
                        <a:t>面積・人口・域内総生産・製造品出荷額はひとつの都道府県に匹敵する規模</a:t>
                      </a:r>
                      <a:endParaRPr kumimoji="1" lang="en-US" altLang="ja-JP" sz="1050" dirty="0" smtClean="0">
                        <a:latin typeface="Meiryo UI" panose="020B0604030504040204" pitchFamily="50" charset="-128"/>
                        <a:ea typeface="Meiryo UI" panose="020B0604030504040204" pitchFamily="50" charset="-128"/>
                      </a:endParaRPr>
                    </a:p>
                    <a:p>
                      <a:pPr marL="87313" indent="-87313">
                        <a:buFont typeface="Arial" panose="020B0604020202020204" pitchFamily="34" charset="0"/>
                        <a:buChar char="•"/>
                      </a:pPr>
                      <a:r>
                        <a:rPr kumimoji="1" lang="ja-JP" altLang="en-US" sz="1050" dirty="0" smtClean="0">
                          <a:latin typeface="Meiryo UI" panose="020B0604030504040204" pitchFamily="50" charset="-128"/>
                          <a:ea typeface="Meiryo UI" panose="020B0604030504040204" pitchFamily="50" charset="-128"/>
                        </a:rPr>
                        <a:t>第二次産業の比率が全国平均よりも高い。</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marL="87313" indent="-87313">
                        <a:buFont typeface="Arial" panose="020B0604020202020204" pitchFamily="34" charset="0"/>
                        <a:buChar char="•"/>
                      </a:pPr>
                      <a:r>
                        <a:rPr kumimoji="1" lang="ja-JP" altLang="en-US" sz="1050" dirty="0" smtClean="0">
                          <a:latin typeface="Meiryo UI" panose="020B0604030504040204" pitchFamily="50" charset="-128"/>
                          <a:ea typeface="Meiryo UI" panose="020B0604030504040204" pitchFamily="50" charset="-128"/>
                        </a:rPr>
                        <a:t>八戸は青森県第二の都市であり、全国屈指の水産都市。</a:t>
                      </a:r>
                      <a:endParaRPr kumimoji="1" lang="en-US" altLang="ja-JP" sz="1050" dirty="0" smtClean="0">
                        <a:latin typeface="Meiryo UI" panose="020B0604030504040204" pitchFamily="50" charset="-128"/>
                        <a:ea typeface="Meiryo UI" panose="020B0604030504040204" pitchFamily="50" charset="-128"/>
                      </a:endParaRPr>
                    </a:p>
                    <a:p>
                      <a:pPr marL="87313" indent="-87313">
                        <a:buFont typeface="Arial" panose="020B0604020202020204" pitchFamily="34" charset="0"/>
                        <a:buChar char="•"/>
                      </a:pPr>
                      <a:r>
                        <a:rPr kumimoji="1" lang="en-US" altLang="ja-JP" sz="1050" dirty="0" smtClean="0">
                          <a:latin typeface="Meiryo UI" panose="020B0604030504040204" pitchFamily="50" charset="-128"/>
                          <a:ea typeface="Meiryo UI" panose="020B0604030504040204" pitchFamily="50" charset="-128"/>
                        </a:rPr>
                        <a:t>2009</a:t>
                      </a:r>
                      <a:r>
                        <a:rPr kumimoji="1" lang="ja-JP" altLang="en-US" sz="1050" dirty="0" smtClean="0">
                          <a:latin typeface="Meiryo UI" panose="020B0604030504040204" pitchFamily="50" charset="-128"/>
                          <a:ea typeface="Meiryo UI" panose="020B0604030504040204" pitchFamily="50" charset="-128"/>
                        </a:rPr>
                        <a:t>年に同じ枠組みで定住自立圏</a:t>
                      </a:r>
                      <a:r>
                        <a:rPr kumimoji="1" lang="ja-JP" altLang="en-US" sz="1050" smtClean="0">
                          <a:latin typeface="Meiryo UI" panose="020B0604030504040204" pitchFamily="50" charset="-128"/>
                          <a:ea typeface="Meiryo UI" panose="020B0604030504040204" pitchFamily="50" charset="-128"/>
                        </a:rPr>
                        <a:t>を形成しており</a:t>
                      </a:r>
                      <a:r>
                        <a:rPr kumimoji="1" lang="ja-JP" altLang="en-US" sz="1050" dirty="0" smtClean="0">
                          <a:latin typeface="Meiryo UI" panose="020B0604030504040204" pitchFamily="50" charset="-128"/>
                          <a:ea typeface="Meiryo UI" panose="020B0604030504040204" pitchFamily="50" charset="-128"/>
                        </a:rPr>
                        <a:t>、八戸市が中核市となったのを機に連携中枢都市圏を形成。</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60772358"/>
                  </a:ext>
                </a:extLst>
              </a:tr>
              <a:tr h="4932000">
                <a:tc>
                  <a:txBody>
                    <a:bodyPr/>
                    <a:lstStyle/>
                    <a:p>
                      <a:r>
                        <a:rPr kumimoji="1" lang="ja-JP" altLang="en-US" sz="1200" b="1" dirty="0" smtClean="0">
                          <a:latin typeface="Meiryo UI" panose="020B0604030504040204" pitchFamily="50" charset="-128"/>
                          <a:ea typeface="Meiryo UI" panose="020B0604030504040204" pitchFamily="50" charset="-128"/>
                        </a:rPr>
                        <a:t>主な取り組み</a:t>
                      </a:r>
                      <a:endParaRPr kumimoji="1" lang="en-US" altLang="ja-JP" sz="1200" b="1" dirty="0" smtClean="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latin typeface="Meiryo UI" panose="020B0604030504040204" pitchFamily="50" charset="-128"/>
                          <a:ea typeface="Meiryo UI" panose="020B0604030504040204" pitchFamily="50" charset="-128"/>
                        </a:rPr>
                        <a:t>①圏域全体の経済成長のけん引</a:t>
                      </a:r>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・起業・創業・事業承継支援</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n-ea"/>
                          <a:ea typeface="+mn-ea"/>
                        </a:rPr>
                        <a:t>　→圏域を対象とした創業相談窓口を設置、「創業ステー</a:t>
                      </a:r>
                      <a:endParaRPr kumimoji="1" lang="en-US" altLang="ja-JP" sz="1050" dirty="0" smtClean="0">
                        <a:latin typeface="+mn-ea"/>
                        <a:ea typeface="+mn-ea"/>
                      </a:endParaRPr>
                    </a:p>
                    <a:p>
                      <a:r>
                        <a:rPr kumimoji="1" lang="ja-JP" altLang="en-US" sz="1050" dirty="0" smtClean="0">
                          <a:latin typeface="+mn-ea"/>
                          <a:ea typeface="+mn-ea"/>
                        </a:rPr>
                        <a:t>　　ション」「企業プラザひょうご姫路」の運営など</a:t>
                      </a:r>
                      <a:endParaRPr kumimoji="1" lang="en-US" altLang="ja-JP" sz="1050" dirty="0" smtClean="0">
                        <a:latin typeface="+mn-ea"/>
                        <a:ea typeface="+mn-ea"/>
                      </a:endParaRPr>
                    </a:p>
                    <a:p>
                      <a:r>
                        <a:rPr kumimoji="1" lang="ja-JP" altLang="en-US" sz="1050" dirty="0" smtClean="0">
                          <a:latin typeface="Meiryo UI" panose="020B0604030504040204" pitchFamily="50" charset="-128"/>
                          <a:ea typeface="Meiryo UI" panose="020B0604030504040204" pitchFamily="50" charset="-128"/>
                        </a:rPr>
                        <a:t>　・放射光施設活用促進事業</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00" dirty="0" smtClean="0">
                          <a:latin typeface="+mn-ea"/>
                          <a:ea typeface="+mn-ea"/>
                        </a:rPr>
                        <a:t>　→大型放射光施設「</a:t>
                      </a:r>
                      <a:r>
                        <a:rPr kumimoji="1" lang="en-US" altLang="ja-JP" sz="1000" dirty="0" smtClean="0">
                          <a:latin typeface="+mn-ea"/>
                          <a:ea typeface="+mn-ea"/>
                        </a:rPr>
                        <a:t>Spring-8</a:t>
                      </a:r>
                      <a:r>
                        <a:rPr kumimoji="1" lang="ja-JP" altLang="en-US" sz="1000" dirty="0" smtClean="0">
                          <a:latin typeface="+mn-ea"/>
                          <a:ea typeface="+mn-ea"/>
                        </a:rPr>
                        <a:t>」やＸ線自由電子レーザー</a:t>
                      </a:r>
                      <a:endParaRPr kumimoji="1" lang="en-US" altLang="ja-JP" sz="1000" dirty="0" smtClean="0">
                        <a:latin typeface="+mn-ea"/>
                        <a:ea typeface="+mn-ea"/>
                      </a:endParaRPr>
                    </a:p>
                    <a:p>
                      <a:r>
                        <a:rPr kumimoji="1" lang="ja-JP" altLang="en-US" sz="1000" dirty="0" smtClean="0">
                          <a:latin typeface="+mn-ea"/>
                          <a:ea typeface="+mn-ea"/>
                        </a:rPr>
                        <a:t>　　施設「</a:t>
                      </a:r>
                      <a:r>
                        <a:rPr kumimoji="1" lang="en-US" altLang="ja-JP" sz="1000" dirty="0" smtClean="0">
                          <a:latin typeface="+mn-ea"/>
                          <a:ea typeface="+mn-ea"/>
                        </a:rPr>
                        <a:t>SACLA</a:t>
                      </a:r>
                      <a:r>
                        <a:rPr kumimoji="1" lang="ja-JP" altLang="en-US" sz="1000" dirty="0" smtClean="0">
                          <a:latin typeface="+mn-ea"/>
                          <a:ea typeface="+mn-ea"/>
                        </a:rPr>
                        <a:t>」などの活用促進</a:t>
                      </a:r>
                      <a:endParaRPr kumimoji="1" lang="en-US" altLang="ja-JP" sz="1050" dirty="0" smtClean="0">
                        <a:latin typeface="+mn-ea"/>
                        <a:ea typeface="+mn-ea"/>
                      </a:endParaRPr>
                    </a:p>
                    <a:p>
                      <a:r>
                        <a:rPr kumimoji="1" lang="ja-JP" altLang="en-US" sz="1050" dirty="0" smtClean="0">
                          <a:latin typeface="Meiryo UI" panose="020B0604030504040204" pitchFamily="50" charset="-128"/>
                          <a:ea typeface="Meiryo UI" panose="020B0604030504040204" pitchFamily="50" charset="-128"/>
                        </a:rPr>
                        <a:t>　・「播磨地域ブランド」の確立</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00" dirty="0" smtClean="0">
                          <a:latin typeface="+mn-ea"/>
                          <a:ea typeface="+mn-ea"/>
                        </a:rPr>
                        <a:t>　→「醸造」を主軸としたブランディング「醸す・造る・</a:t>
                      </a:r>
                      <a:endParaRPr kumimoji="1" lang="en-US" altLang="ja-JP" sz="1000" dirty="0" smtClean="0">
                        <a:latin typeface="+mn-ea"/>
                        <a:ea typeface="+mn-ea"/>
                      </a:endParaRPr>
                    </a:p>
                    <a:p>
                      <a:r>
                        <a:rPr kumimoji="1" lang="ja-JP" altLang="en-US" sz="1000" dirty="0" smtClean="0">
                          <a:latin typeface="+mn-ea"/>
                          <a:ea typeface="+mn-ea"/>
                        </a:rPr>
                        <a:t>　　播磨」プロジェクトに取り組み、播磨地域の特産品全体の</a:t>
                      </a:r>
                      <a:endParaRPr kumimoji="1" lang="en-US" altLang="ja-JP" sz="1000" dirty="0" smtClean="0">
                        <a:latin typeface="+mn-ea"/>
                        <a:ea typeface="+mn-ea"/>
                      </a:endParaRPr>
                    </a:p>
                    <a:p>
                      <a:r>
                        <a:rPr kumimoji="1" lang="ja-JP" altLang="en-US" sz="1000" dirty="0" smtClean="0">
                          <a:latin typeface="+mn-ea"/>
                          <a:ea typeface="+mn-ea"/>
                        </a:rPr>
                        <a:t>　　ブランド化などをめざす</a:t>
                      </a:r>
                      <a:endParaRPr kumimoji="1" lang="en-US" altLang="ja-JP" sz="1000" dirty="0" smtClean="0">
                        <a:latin typeface="+mn-ea"/>
                        <a:ea typeface="+mn-ea"/>
                      </a:endParaRPr>
                    </a:p>
                    <a:p>
                      <a:r>
                        <a:rPr kumimoji="1" lang="ja-JP" altLang="en-US" sz="1050" dirty="0" smtClean="0">
                          <a:latin typeface="Meiryo UI" panose="020B0604030504040204" pitchFamily="50" charset="-128"/>
                          <a:ea typeface="Meiryo UI" panose="020B0604030504040204" pitchFamily="50" charset="-128"/>
                        </a:rPr>
                        <a:t>　・広域観光の推進、インバウンド観光の推進</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00" dirty="0" smtClean="0">
                          <a:latin typeface="+mn-ea"/>
                          <a:ea typeface="+mn-ea"/>
                        </a:rPr>
                        <a:t>　→姫路城だけではなく、播磨地域全体の優れた地域資源を</a:t>
                      </a:r>
                      <a:endParaRPr kumimoji="1" lang="en-US" altLang="ja-JP" sz="1000" dirty="0" smtClean="0">
                        <a:latin typeface="+mn-ea"/>
                        <a:ea typeface="+mn-ea"/>
                      </a:endParaRPr>
                    </a:p>
                    <a:p>
                      <a:r>
                        <a:rPr kumimoji="1" lang="ja-JP" altLang="en-US" sz="1000" dirty="0" smtClean="0">
                          <a:latin typeface="+mn-ea"/>
                          <a:ea typeface="+mn-ea"/>
                        </a:rPr>
                        <a:t>　　観光ルート化して国内外に打ち出し、滞在型観光を推進</a:t>
                      </a:r>
                      <a:endParaRPr kumimoji="1" lang="en-US" altLang="ja-JP" sz="1000" dirty="0" smtClean="0">
                        <a:latin typeface="+mn-ea"/>
                        <a:ea typeface="+mn-ea"/>
                      </a:endParaRPr>
                    </a:p>
                    <a:p>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b="1" dirty="0" smtClean="0">
                          <a:latin typeface="Meiryo UI" panose="020B0604030504040204" pitchFamily="50" charset="-128"/>
                          <a:ea typeface="Meiryo UI" panose="020B0604030504040204" pitchFamily="50" charset="-128"/>
                        </a:rPr>
                        <a:t>②高次の都市機能の集積・強化</a:t>
                      </a:r>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・姫路駅周辺の整備</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00" dirty="0" smtClean="0">
                          <a:latin typeface="+mn-ea"/>
                          <a:ea typeface="+mn-ea"/>
                        </a:rPr>
                        <a:t>　→姫路駅周辺の鉄道操車場跡地を活用し、商業施設、宿泊</a:t>
                      </a:r>
                      <a:endParaRPr kumimoji="1" lang="en-US" altLang="ja-JP" sz="1000" dirty="0" smtClean="0">
                        <a:latin typeface="+mn-ea"/>
                        <a:ea typeface="+mn-ea"/>
                      </a:endParaRPr>
                    </a:p>
                    <a:p>
                      <a:r>
                        <a:rPr kumimoji="1" lang="ja-JP" altLang="en-US" sz="1000" dirty="0" smtClean="0">
                          <a:latin typeface="+mn-ea"/>
                          <a:ea typeface="+mn-ea"/>
                        </a:rPr>
                        <a:t>　　施設、医療専門学校等の誘致や文化ホール、会議室、</a:t>
                      </a:r>
                      <a:endParaRPr kumimoji="1" lang="en-US" altLang="ja-JP" sz="1000" dirty="0" smtClean="0">
                        <a:latin typeface="+mn-ea"/>
                        <a:ea typeface="+mn-ea"/>
                      </a:endParaRPr>
                    </a:p>
                    <a:p>
                      <a:r>
                        <a:rPr kumimoji="1" lang="ja-JP" altLang="en-US" sz="1000" dirty="0" smtClean="0">
                          <a:latin typeface="+mn-ea"/>
                          <a:ea typeface="+mn-ea"/>
                        </a:rPr>
                        <a:t>　　展示場を備えた「姫路市文化コンベンションセンター」</a:t>
                      </a:r>
                      <a:endParaRPr kumimoji="1" lang="en-US" altLang="ja-JP" sz="1000" dirty="0" smtClean="0">
                        <a:latin typeface="+mn-ea"/>
                        <a:ea typeface="+mn-ea"/>
                      </a:endParaRPr>
                    </a:p>
                    <a:p>
                      <a:r>
                        <a:rPr kumimoji="1" lang="ja-JP" altLang="en-US" sz="1000" dirty="0" smtClean="0">
                          <a:latin typeface="+mn-ea"/>
                          <a:ea typeface="+mn-ea"/>
                        </a:rPr>
                        <a:t>　　を整備</a:t>
                      </a:r>
                      <a:endParaRPr kumimoji="1" lang="en-US" altLang="ja-JP" sz="10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u="none"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u="none" dirty="0" smtClean="0">
                          <a:latin typeface="Meiryo UI" panose="020B0604030504040204" pitchFamily="50" charset="-128"/>
                          <a:ea typeface="Meiryo UI" panose="020B0604030504040204" pitchFamily="50" charset="-128"/>
                        </a:rPr>
                        <a:t>③圏域全体の生活関連機能サービスの向上</a:t>
                      </a:r>
                      <a:endParaRPr kumimoji="1" lang="en-US" altLang="ja-JP" sz="1050" b="1" u="none"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・救急搬送支援システムの広域化</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00" dirty="0" smtClean="0">
                          <a:latin typeface="+mn-ea"/>
                          <a:ea typeface="+mn-ea"/>
                        </a:rPr>
                        <a:t>　→受入医療機関を広域的に確保することにより、搬送困難</a:t>
                      </a:r>
                      <a:endParaRPr kumimoji="1" lang="en-US" altLang="ja-JP" sz="1000" dirty="0" smtClean="0">
                        <a:latin typeface="+mn-ea"/>
                        <a:ea typeface="+mn-ea"/>
                      </a:endParaRPr>
                    </a:p>
                    <a:p>
                      <a:r>
                        <a:rPr kumimoji="1" lang="ja-JP" altLang="en-US" sz="1000" dirty="0" smtClean="0">
                          <a:latin typeface="+mn-ea"/>
                          <a:ea typeface="+mn-ea"/>
                        </a:rPr>
                        <a:t>　　症例等の解消や搬送に要する時間の縮減を図ることが</a:t>
                      </a:r>
                      <a:endParaRPr kumimoji="1" lang="en-US" altLang="ja-JP" sz="1000" dirty="0" smtClean="0">
                        <a:latin typeface="+mn-ea"/>
                        <a:ea typeface="+mn-ea"/>
                      </a:endParaRPr>
                    </a:p>
                    <a:p>
                      <a:r>
                        <a:rPr kumimoji="1" lang="ja-JP" altLang="en-US" sz="1000" dirty="0" smtClean="0">
                          <a:latin typeface="+mn-ea"/>
                          <a:ea typeface="+mn-ea"/>
                        </a:rPr>
                        <a:t>　　できる救急搬送システムを圏域で共同運用</a:t>
                      </a:r>
                    </a:p>
                    <a:p>
                      <a:r>
                        <a:rPr kumimoji="1" lang="ja-JP" altLang="en-US" sz="1050" dirty="0" smtClean="0">
                          <a:latin typeface="Meiryo UI" panose="020B0604030504040204" pitchFamily="50" charset="-128"/>
                          <a:ea typeface="Meiryo UI" panose="020B0604030504040204" pitchFamily="50" charset="-128"/>
                        </a:rPr>
                        <a:t>　・公共施設マネジメントの推進</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00" dirty="0" smtClean="0">
                          <a:latin typeface="+mn-ea"/>
                          <a:ea typeface="+mn-ea"/>
                        </a:rPr>
                        <a:t>　→圏域内の公共施設の総合的かつ計画的な管理の推進と</a:t>
                      </a:r>
                      <a:endParaRPr kumimoji="1" lang="en-US" altLang="ja-JP" sz="1000" dirty="0" smtClean="0">
                        <a:latin typeface="+mn-ea"/>
                        <a:ea typeface="+mn-ea"/>
                      </a:endParaRPr>
                    </a:p>
                    <a:p>
                      <a:r>
                        <a:rPr kumimoji="1" lang="ja-JP" altLang="en-US" sz="1000" dirty="0" smtClean="0">
                          <a:latin typeface="+mn-ea"/>
                          <a:ea typeface="+mn-ea"/>
                        </a:rPr>
                        <a:t>　　保有量の最適化、財政負担の軽減・平準化を図るため、</a:t>
                      </a:r>
                      <a:endParaRPr kumimoji="1" lang="en-US" altLang="ja-JP" sz="1000" dirty="0" smtClean="0">
                        <a:latin typeface="+mn-ea"/>
                        <a:ea typeface="+mn-ea"/>
                      </a:endParaRPr>
                    </a:p>
                    <a:p>
                      <a:r>
                        <a:rPr kumimoji="1" lang="ja-JP" altLang="en-US" sz="1000" dirty="0" smtClean="0">
                          <a:latin typeface="+mn-ea"/>
                          <a:ea typeface="+mn-ea"/>
                        </a:rPr>
                        <a:t>　　圏域内の公共施設の情報の共有</a:t>
                      </a:r>
                      <a:endParaRPr kumimoji="1" lang="ja-JP" altLang="en-US" sz="1000" dirty="0">
                        <a:latin typeface="+mn-ea"/>
                        <a:ea typeface="+mn-ea"/>
                      </a:endParaRPr>
                    </a:p>
                  </a:txBody>
                  <a:tcPr/>
                </a:tc>
                <a:tc>
                  <a:txBody>
                    <a:bodyPr/>
                    <a:lstStyle/>
                    <a:p>
                      <a:r>
                        <a:rPr kumimoji="1" lang="ja-JP" altLang="en-US" sz="1050" b="1" u="none" dirty="0" smtClean="0">
                          <a:latin typeface="Meiryo UI" panose="020B0604030504040204" pitchFamily="50" charset="-128"/>
                          <a:ea typeface="Meiryo UI" panose="020B0604030504040204" pitchFamily="50" charset="-128"/>
                        </a:rPr>
                        <a:t>①圏域全体の経済成長のけん引</a:t>
                      </a:r>
                      <a:endParaRPr kumimoji="1" lang="en-US" altLang="ja-JP" sz="1050" b="1" u="none" dirty="0" smtClean="0">
                        <a:latin typeface="Meiryo UI" panose="020B0604030504040204" pitchFamily="50" charset="-128"/>
                        <a:ea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rPr>
                        <a:t>　・はちのへ創業・事業継承サポートセンターの運営</a:t>
                      </a:r>
                      <a:endParaRPr kumimoji="1" lang="en-US" altLang="ja-JP" sz="1050" u="none" dirty="0" smtClean="0">
                        <a:latin typeface="Meiryo UI" panose="020B0604030504040204" pitchFamily="50" charset="-128"/>
                        <a:ea typeface="Meiryo UI" panose="020B0604030504040204" pitchFamily="50" charset="-128"/>
                      </a:endParaRPr>
                    </a:p>
                    <a:p>
                      <a:r>
                        <a:rPr kumimoji="1" lang="ja-JP" altLang="en-US" sz="1000" u="none" dirty="0" smtClean="0">
                          <a:latin typeface="+mn-ea"/>
                          <a:ea typeface="+mn-ea"/>
                        </a:rPr>
                        <a:t>　→圏域の各商工会と連携した相談対応やセミナー開催</a:t>
                      </a:r>
                      <a:endParaRPr kumimoji="1" lang="en-US" altLang="ja-JP" sz="1000" u="none" dirty="0" smtClean="0">
                        <a:latin typeface="+mn-ea"/>
                        <a:ea typeface="+mn-ea"/>
                      </a:endParaRPr>
                    </a:p>
                    <a:p>
                      <a:r>
                        <a:rPr kumimoji="1" lang="ja-JP" altLang="en-US" sz="1000" u="none" dirty="0" smtClean="0">
                          <a:latin typeface="+mn-ea"/>
                          <a:ea typeface="+mn-ea"/>
                        </a:rPr>
                        <a:t>　　などによる支援</a:t>
                      </a:r>
                      <a:endParaRPr kumimoji="1" lang="en-US" altLang="ja-JP" sz="1000" u="none" dirty="0" smtClean="0">
                        <a:latin typeface="+mn-ea"/>
                        <a:ea typeface="+mn-ea"/>
                      </a:endParaRPr>
                    </a:p>
                    <a:p>
                      <a:r>
                        <a:rPr kumimoji="1" lang="ja-JP" altLang="en-US" sz="1050" u="none" dirty="0" smtClean="0">
                          <a:latin typeface="Meiryo UI" panose="020B0604030504040204" pitchFamily="50" charset="-128"/>
                          <a:ea typeface="Meiryo UI" panose="020B0604030504040204" pitchFamily="50" charset="-128"/>
                        </a:rPr>
                        <a:t>　・八戸都市圏交流プラザ「</a:t>
                      </a:r>
                      <a:r>
                        <a:rPr kumimoji="1" lang="en-US" altLang="ja-JP" sz="1050" u="none" dirty="0" smtClean="0">
                          <a:latin typeface="Meiryo UI" panose="020B0604030504040204" pitchFamily="50" charset="-128"/>
                          <a:ea typeface="Meiryo UI" panose="020B0604030504040204" pitchFamily="50" charset="-128"/>
                        </a:rPr>
                        <a:t>8base</a:t>
                      </a:r>
                      <a:r>
                        <a:rPr kumimoji="1" lang="ja-JP" altLang="en-US" sz="1050" u="none" dirty="0" smtClean="0">
                          <a:latin typeface="Meiryo UI" panose="020B0604030504040204" pitchFamily="50" charset="-128"/>
                          <a:ea typeface="Meiryo UI" panose="020B0604030504040204" pitchFamily="50" charset="-128"/>
                        </a:rPr>
                        <a:t>」事業</a:t>
                      </a:r>
                      <a:endParaRPr kumimoji="1" lang="en-US" altLang="ja-JP" sz="1050" u="none" dirty="0" smtClean="0">
                        <a:latin typeface="Meiryo UI" panose="020B0604030504040204" pitchFamily="50" charset="-128"/>
                        <a:ea typeface="Meiryo UI" panose="020B0604030504040204" pitchFamily="50" charset="-128"/>
                      </a:endParaRPr>
                    </a:p>
                    <a:p>
                      <a:r>
                        <a:rPr kumimoji="1" lang="ja-JP" altLang="en-US" sz="1000" u="none" dirty="0" smtClean="0">
                          <a:latin typeface="+mn-ea"/>
                          <a:ea typeface="+mn-ea"/>
                        </a:rPr>
                        <a:t>　→東京都千代田区の標記施設で、圏域産品の認知度向上と</a:t>
                      </a:r>
                      <a:endParaRPr kumimoji="1" lang="en-US" altLang="ja-JP" sz="1000" u="none" dirty="0" smtClean="0">
                        <a:latin typeface="+mn-ea"/>
                        <a:ea typeface="+mn-ea"/>
                      </a:endParaRPr>
                    </a:p>
                    <a:p>
                      <a:r>
                        <a:rPr kumimoji="1" lang="ja-JP" altLang="en-US" sz="1000" u="none" dirty="0" smtClean="0">
                          <a:latin typeface="+mn-ea"/>
                          <a:ea typeface="+mn-ea"/>
                        </a:rPr>
                        <a:t>　　関係人口の形成・増加を目指すとともに、移住・定住・</a:t>
                      </a:r>
                      <a:endParaRPr kumimoji="1" lang="en-US" altLang="ja-JP" sz="1000" u="none" dirty="0" smtClean="0">
                        <a:latin typeface="+mn-ea"/>
                        <a:ea typeface="+mn-ea"/>
                      </a:endParaRPr>
                    </a:p>
                    <a:p>
                      <a:r>
                        <a:rPr kumimoji="1" lang="ja-JP" altLang="en-US" sz="1000" u="none" dirty="0" smtClean="0">
                          <a:latin typeface="+mn-ea"/>
                          <a:ea typeface="+mn-ea"/>
                        </a:rPr>
                        <a:t>　　</a:t>
                      </a:r>
                      <a:r>
                        <a:rPr kumimoji="1" lang="en-US" altLang="ja-JP" sz="1000" u="none" dirty="0" smtClean="0">
                          <a:latin typeface="+mn-ea"/>
                          <a:ea typeface="+mn-ea"/>
                        </a:rPr>
                        <a:t>UIJ</a:t>
                      </a:r>
                      <a:r>
                        <a:rPr kumimoji="1" lang="ja-JP" altLang="en-US" sz="1000" u="none" dirty="0" smtClean="0">
                          <a:latin typeface="+mn-ea"/>
                          <a:ea typeface="+mn-ea"/>
                        </a:rPr>
                        <a:t>ターン等の促進ための交流事業などを実施</a:t>
                      </a:r>
                    </a:p>
                    <a:p>
                      <a:endParaRPr kumimoji="1" lang="en-US" altLang="ja-JP" sz="1050" b="1" u="none" dirty="0" smtClean="0">
                        <a:latin typeface="Meiryo UI" panose="020B0604030504040204" pitchFamily="50" charset="-128"/>
                        <a:ea typeface="Meiryo UI" panose="020B0604030504040204" pitchFamily="50" charset="-128"/>
                      </a:endParaRPr>
                    </a:p>
                    <a:p>
                      <a:r>
                        <a:rPr kumimoji="1" lang="ja-JP" altLang="en-US" sz="1050" b="1" u="none" dirty="0" smtClean="0">
                          <a:latin typeface="Meiryo UI" panose="020B0604030504040204" pitchFamily="50" charset="-128"/>
                          <a:ea typeface="Meiryo UI" panose="020B0604030504040204" pitchFamily="50" charset="-128"/>
                        </a:rPr>
                        <a:t>②高次の都市機能の集積・強化</a:t>
                      </a:r>
                      <a:endParaRPr kumimoji="1" lang="en-US" altLang="ja-JP" sz="1050" b="1" u="none" dirty="0" smtClean="0">
                        <a:latin typeface="Meiryo UI" panose="020B0604030504040204" pitchFamily="50" charset="-128"/>
                        <a:ea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rPr>
                        <a:t>　・八戸圏公共交通計画推進事業</a:t>
                      </a:r>
                      <a:endParaRPr kumimoji="1" lang="en-US" altLang="ja-JP" sz="1050" u="none" dirty="0" smtClean="0">
                        <a:latin typeface="Meiryo UI" panose="020B0604030504040204" pitchFamily="50" charset="-128"/>
                        <a:ea typeface="Meiryo UI" panose="020B0604030504040204" pitchFamily="50" charset="-128"/>
                      </a:endParaRPr>
                    </a:p>
                    <a:p>
                      <a:r>
                        <a:rPr kumimoji="1" lang="ja-JP" altLang="en-US" sz="1000" b="0" u="none" dirty="0" smtClean="0">
                          <a:latin typeface="+mn-ea"/>
                          <a:ea typeface="+mn-ea"/>
                        </a:rPr>
                        <a:t>　→広域路線バスの運賃上限設定による利便性向上と広域公共</a:t>
                      </a:r>
                      <a:endParaRPr kumimoji="1" lang="en-US" altLang="ja-JP" sz="1000" b="0" u="none" dirty="0" smtClean="0">
                        <a:latin typeface="+mn-ea"/>
                        <a:ea typeface="+mn-ea"/>
                      </a:endParaRPr>
                    </a:p>
                    <a:p>
                      <a:r>
                        <a:rPr kumimoji="1" lang="ja-JP" altLang="en-US" sz="1000" b="0" u="none" dirty="0" smtClean="0">
                          <a:latin typeface="+mn-ea"/>
                          <a:ea typeface="+mn-ea"/>
                        </a:rPr>
                        <a:t>　　交通の維持</a:t>
                      </a:r>
                      <a:endParaRPr kumimoji="1" lang="en-US" altLang="ja-JP" sz="1000" b="0" u="none" dirty="0" smtClean="0">
                        <a:latin typeface="+mn-ea"/>
                        <a:ea typeface="+mn-ea"/>
                      </a:endParaRPr>
                    </a:p>
                    <a:p>
                      <a:r>
                        <a:rPr kumimoji="1" lang="ja-JP" altLang="en-US" sz="1050" b="0" u="none" dirty="0" smtClean="0">
                          <a:latin typeface="Meiryo UI" panose="020B0604030504040204" pitchFamily="50" charset="-128"/>
                          <a:ea typeface="Meiryo UI" panose="020B0604030504040204" pitchFamily="50" charset="-128"/>
                        </a:rPr>
                        <a:t>　・八戸市総合保健センターの運営</a:t>
                      </a:r>
                      <a:endParaRPr kumimoji="1" lang="en-US" altLang="ja-JP" sz="1050" b="0" u="none" dirty="0" smtClean="0">
                        <a:latin typeface="Meiryo UI" panose="020B0604030504040204" pitchFamily="50" charset="-128"/>
                        <a:ea typeface="Meiryo UI" panose="020B0604030504040204" pitchFamily="50" charset="-128"/>
                      </a:endParaRPr>
                    </a:p>
                    <a:p>
                      <a:r>
                        <a:rPr kumimoji="1" lang="ja-JP" altLang="en-US" sz="1000" b="0" u="none" dirty="0" smtClean="0">
                          <a:latin typeface="+mn-ea"/>
                          <a:ea typeface="+mn-ea"/>
                        </a:rPr>
                        <a:t>　→保健所、休日夜間急病診療所、休日歯科診療所、介護予防</a:t>
                      </a:r>
                      <a:endParaRPr kumimoji="1" lang="en-US" altLang="ja-JP" sz="1000" b="0" u="none" dirty="0" smtClean="0">
                        <a:latin typeface="+mn-ea"/>
                        <a:ea typeface="+mn-ea"/>
                      </a:endParaRPr>
                    </a:p>
                    <a:p>
                      <a:r>
                        <a:rPr kumimoji="1" lang="ja-JP" altLang="en-US" sz="1000" b="0" u="none" dirty="0" smtClean="0">
                          <a:latin typeface="+mn-ea"/>
                          <a:ea typeface="+mn-ea"/>
                        </a:rPr>
                        <a:t>　　センター、こども視線センター等の複合施設を運営</a:t>
                      </a:r>
                      <a:endParaRPr kumimoji="1" lang="en-US" altLang="ja-JP" sz="1000" b="0" u="none" dirty="0" smtClean="0">
                        <a:latin typeface="+mn-ea"/>
                        <a:ea typeface="+mn-ea"/>
                      </a:endParaRPr>
                    </a:p>
                    <a:p>
                      <a:endParaRPr kumimoji="1" lang="en-US" altLang="ja-JP" sz="1050" b="1" u="none" dirty="0" smtClean="0">
                        <a:latin typeface="Meiryo UI" panose="020B0604030504040204" pitchFamily="50" charset="-128"/>
                        <a:ea typeface="Meiryo UI" panose="020B0604030504040204" pitchFamily="50" charset="-128"/>
                      </a:endParaRPr>
                    </a:p>
                    <a:p>
                      <a:r>
                        <a:rPr kumimoji="1" lang="ja-JP" altLang="en-US" sz="1050" b="1" u="none" dirty="0" smtClean="0">
                          <a:latin typeface="Meiryo UI" panose="020B0604030504040204" pitchFamily="50" charset="-128"/>
                          <a:ea typeface="Meiryo UI" panose="020B0604030504040204" pitchFamily="50" charset="-128"/>
                        </a:rPr>
                        <a:t>③圏域全体の生活関連機能サービスの向上</a:t>
                      </a:r>
                      <a:endParaRPr kumimoji="1" lang="en-US" altLang="ja-JP" sz="1050" u="none" dirty="0" smtClean="0">
                        <a:latin typeface="Meiryo UI" panose="020B0604030504040204" pitchFamily="50" charset="-128"/>
                        <a:ea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rPr>
                        <a:t>　・ドクターカー運行事業</a:t>
                      </a:r>
                      <a:endParaRPr kumimoji="1" lang="en-US" altLang="ja-JP" sz="1050" u="none" dirty="0" smtClean="0">
                        <a:latin typeface="Meiryo UI" panose="020B0604030504040204" pitchFamily="50" charset="-128"/>
                        <a:ea typeface="Meiryo UI" panose="020B0604030504040204" pitchFamily="50" charset="-128"/>
                      </a:endParaRPr>
                    </a:p>
                    <a:p>
                      <a:r>
                        <a:rPr kumimoji="1" lang="ja-JP" altLang="en-US" sz="1000" u="none" dirty="0" smtClean="0">
                          <a:latin typeface="+mn-ea"/>
                          <a:ea typeface="+mn-ea"/>
                        </a:rPr>
                        <a:t>　→圏域の中核病院である八戸市立病院にドクターカーを</a:t>
                      </a:r>
                      <a:endParaRPr kumimoji="1" lang="en-US" altLang="ja-JP" sz="1000" u="none" dirty="0" smtClean="0">
                        <a:latin typeface="+mn-ea"/>
                        <a:ea typeface="+mn-ea"/>
                      </a:endParaRPr>
                    </a:p>
                    <a:p>
                      <a:r>
                        <a:rPr kumimoji="1" lang="ja-JP" altLang="en-US" sz="1000" u="none" dirty="0" smtClean="0">
                          <a:latin typeface="+mn-ea"/>
                          <a:ea typeface="+mn-ea"/>
                        </a:rPr>
                        <a:t>　　３台配置し、圏域の救急医療体制を強化</a:t>
                      </a:r>
                      <a:endParaRPr kumimoji="1" lang="en-US" altLang="ja-JP" sz="1050" u="none" dirty="0" smtClean="0">
                        <a:latin typeface="+mn-ea"/>
                        <a:ea typeface="+mn-ea"/>
                      </a:endParaRPr>
                    </a:p>
                    <a:p>
                      <a:r>
                        <a:rPr kumimoji="1" lang="ja-JP" altLang="en-US" sz="1050" u="none" dirty="0" smtClean="0">
                          <a:latin typeface="Meiryo UI" panose="020B0604030504040204" pitchFamily="50" charset="-128"/>
                          <a:ea typeface="Meiryo UI" panose="020B0604030504040204" pitchFamily="50" charset="-128"/>
                        </a:rPr>
                        <a:t>　・高校生による地域づくり実践プロジェクト</a:t>
                      </a:r>
                      <a:endParaRPr kumimoji="1" lang="en-US" altLang="ja-JP" sz="1050" u="none" dirty="0" smtClean="0">
                        <a:latin typeface="Meiryo UI" panose="020B0604030504040204" pitchFamily="50" charset="-128"/>
                        <a:ea typeface="Meiryo UI" panose="020B0604030504040204" pitchFamily="50" charset="-128"/>
                      </a:endParaRPr>
                    </a:p>
                    <a:p>
                      <a:r>
                        <a:rPr kumimoji="1" lang="ja-JP" altLang="en-US" sz="1000" u="none" dirty="0" smtClean="0">
                          <a:latin typeface="+mn-ea"/>
                          <a:ea typeface="+mn-ea"/>
                        </a:rPr>
                        <a:t>　→高校生による地域振興や地域課題解決等を目的とした活動</a:t>
                      </a:r>
                      <a:endParaRPr kumimoji="1" lang="en-US" altLang="ja-JP" sz="1000" u="none" dirty="0" smtClean="0">
                        <a:latin typeface="+mn-ea"/>
                        <a:ea typeface="+mn-ea"/>
                      </a:endParaRPr>
                    </a:p>
                    <a:p>
                      <a:r>
                        <a:rPr kumimoji="1" lang="ja-JP" altLang="en-US" sz="1000" u="none" dirty="0" smtClean="0">
                          <a:latin typeface="+mn-ea"/>
                          <a:ea typeface="+mn-ea"/>
                        </a:rPr>
                        <a:t>　　を支援</a:t>
                      </a:r>
                      <a:endParaRPr kumimoji="1" lang="en-US" altLang="ja-JP" sz="1050" u="none" dirty="0" smtClean="0">
                        <a:latin typeface="+mn-ea"/>
                        <a:ea typeface="+mn-ea"/>
                      </a:endParaRPr>
                    </a:p>
                  </a:txBody>
                  <a:tcPr marR="0"/>
                </a:tc>
                <a:extLst>
                  <a:ext uri="{0D108BD9-81ED-4DB2-BD59-A6C34878D82A}">
                    <a16:rowId xmlns:a16="http://schemas.microsoft.com/office/drawing/2014/main" val="2513205537"/>
                  </a:ext>
                </a:extLst>
              </a:tr>
            </a:tbl>
          </a:graphicData>
        </a:graphic>
      </p:graphicFrame>
      <p:sp>
        <p:nvSpPr>
          <p:cNvPr id="5" name="スライド番号プレースホルダー 1"/>
          <p:cNvSpPr txBox="1">
            <a:spLocks/>
          </p:cNvSpPr>
          <p:nvPr/>
        </p:nvSpPr>
        <p:spPr>
          <a:xfrm>
            <a:off x="7160882" y="656418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10</a:t>
            </a:r>
            <a:endParaRPr kumimoji="1" lang="ja-JP" altLang="en-US" sz="1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74960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17763" y="4111399"/>
            <a:ext cx="9000000" cy="2346457"/>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nchor="t">
            <a:noAutofit/>
          </a:bodyPr>
          <a:lstStyle/>
          <a:p>
            <a:pPr>
              <a:spcAft>
                <a:spcPts val="600"/>
              </a:spcAft>
            </a:pPr>
            <a:r>
              <a:rPr kumimoji="1" lang="ja-JP" altLang="en-US" sz="1400" b="1" dirty="0" smtClean="0">
                <a:latin typeface="Meiryo UI" panose="020B0604030504040204" pitchFamily="50" charset="-128"/>
                <a:ea typeface="Meiryo UI" panose="020B0604030504040204" pitchFamily="50" charset="-128"/>
              </a:rPr>
              <a:t>◆連携中枢都市圏（播磨圏域、八戸圏域）の事例からの示唆◆</a:t>
            </a:r>
            <a:endParaRPr kumimoji="1" lang="en-US" altLang="ja-JP" sz="1400" b="1" dirty="0" smtClean="0">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400" dirty="0" smtClean="0">
                <a:latin typeface="Meiryo UI" panose="020B0604030504040204" pitchFamily="50" charset="-128"/>
                <a:ea typeface="Meiryo UI" panose="020B0604030504040204" pitchFamily="50" charset="-128"/>
              </a:rPr>
              <a:t>広域連携はこれまでは事務の共同処理が中心であったが、連携中枢都市の仕組みにより、圏域の成長・発展について中核</a:t>
            </a:r>
            <a:endParaRPr kumimoji="1" lang="en-US" altLang="ja-JP" sz="1400" dirty="0" smtClean="0">
              <a:latin typeface="Meiryo UI" panose="020B0604030504040204" pitchFamily="50" charset="-128"/>
              <a:ea typeface="Meiryo UI" panose="020B0604030504040204" pitchFamily="50" charset="-128"/>
            </a:endParaRPr>
          </a:p>
          <a:p>
            <a:pPr>
              <a:spcAft>
                <a:spcPts val="600"/>
              </a:spcAft>
            </a:pP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市がリードすることが役割として位置づけ。</a:t>
            </a:r>
            <a:endParaRPr kumimoji="1" lang="en-US" altLang="ja-JP" sz="1400" dirty="0">
              <a:latin typeface="Meiryo UI" panose="020B0604030504040204" pitchFamily="50" charset="-128"/>
              <a:ea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rPr>
              <a:t>　　⇒行政体制の脆弱な町村においても地域経済の維持・発展に係る施策に取り組みやすくなる可能性。</a:t>
            </a:r>
            <a:endParaRPr kumimoji="1" lang="en-US" altLang="ja-JP" sz="1400" dirty="0" smtClean="0">
              <a:latin typeface="Meiryo UI" panose="020B0604030504040204" pitchFamily="50" charset="-128"/>
              <a:ea typeface="Meiryo UI" panose="020B0604030504040204" pitchFamily="50" charset="-128"/>
            </a:endParaRPr>
          </a:p>
          <a:p>
            <a:pPr>
              <a:spcAft>
                <a:spcPts val="600"/>
              </a:spcAft>
            </a:pP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⇒あわせて、より広域な範囲で地域の特性に応じた都市機能の維持・強化や生活関連等の地域のリソースの効率的な</a:t>
            </a:r>
            <a:endParaRPr kumimoji="1" lang="en-US" altLang="ja-JP" sz="1400" dirty="0" smtClean="0">
              <a:latin typeface="Meiryo UI" panose="020B0604030504040204" pitchFamily="50" charset="-128"/>
              <a:ea typeface="Meiryo UI" panose="020B0604030504040204" pitchFamily="50" charset="-128"/>
            </a:endParaRPr>
          </a:p>
          <a:p>
            <a:pPr>
              <a:spcAft>
                <a:spcPts val="600"/>
              </a:spcAft>
            </a:pP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活用、多様な政策展開が行われる可能性。　</a:t>
            </a:r>
            <a:endParaRPr kumimoji="1" lang="en-US" altLang="ja-JP" sz="1400" dirty="0">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400" dirty="0" smtClean="0">
                <a:latin typeface="Meiryo UI" panose="020B0604030504040204" pitchFamily="50" charset="-128"/>
                <a:ea typeface="Meiryo UI" panose="020B0604030504040204" pitchFamily="50" charset="-128"/>
              </a:rPr>
              <a:t>播磨圏域、八戸圏域ともに、</a:t>
            </a:r>
            <a:r>
              <a:rPr kumimoji="1" lang="ja-JP" altLang="en-US" sz="1400" dirty="0">
                <a:latin typeface="Meiryo UI" panose="020B0604030504040204" pitchFamily="50" charset="-128"/>
                <a:ea typeface="Meiryo UI" panose="020B0604030504040204" pitchFamily="50" charset="-128"/>
              </a:rPr>
              <a:t>中核</a:t>
            </a:r>
            <a:r>
              <a:rPr kumimoji="1" lang="ja-JP" altLang="en-US" sz="1400" dirty="0" smtClean="0">
                <a:latin typeface="Meiryo UI" panose="020B0604030504040204" pitchFamily="50" charset="-128"/>
                <a:ea typeface="Meiryo UI" panose="020B0604030504040204" pitchFamily="50" charset="-128"/>
              </a:rPr>
              <a:t>市が周辺市町村をリードしていることから、他の地域においても、中核市であれば、</a:t>
            </a:r>
            <a:endParaRPr kumimoji="1" lang="en-US" altLang="ja-JP" sz="1400" dirty="0" smtClean="0">
              <a:latin typeface="Meiryo UI" panose="020B0604030504040204" pitchFamily="50" charset="-128"/>
              <a:ea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rPr>
              <a:t>　　 圏域の小規模市町村をリードできる可能性。</a:t>
            </a:r>
            <a:endParaRPr kumimoji="1" lang="en-US" altLang="ja-JP" sz="1400" dirty="0" smtClean="0">
              <a:latin typeface="Meiryo UI" panose="020B0604030504040204" pitchFamily="50" charset="-128"/>
              <a:ea typeface="Meiryo UI" panose="020B0604030504040204" pitchFamily="50" charset="-128"/>
            </a:endParaRPr>
          </a:p>
          <a:p>
            <a:pPr>
              <a:spcAft>
                <a:spcPts val="600"/>
              </a:spcAft>
            </a:pP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endParaRPr kumimoji="1" lang="en-US" altLang="ja-JP" sz="1400" dirty="0" smtClean="0">
              <a:latin typeface="Meiryo UI" panose="020B0604030504040204" pitchFamily="50" charset="-128"/>
              <a:ea typeface="Meiryo UI" panose="020B0604030504040204" pitchFamily="50" charset="-128"/>
            </a:endParaRPr>
          </a:p>
        </p:txBody>
      </p:sp>
      <p:sp>
        <p:nvSpPr>
          <p:cNvPr id="8" name="正方形/長方形 7"/>
          <p:cNvSpPr/>
          <p:nvPr/>
        </p:nvSpPr>
        <p:spPr>
          <a:xfrm>
            <a:off x="117763" y="727624"/>
            <a:ext cx="8908473" cy="3168000"/>
          </a:xfrm>
          <a:prstGeom prst="rect">
            <a:avLst/>
          </a:prstGeom>
          <a:ln w="6350">
            <a:prstDash val="dash"/>
          </a:ln>
        </p:spPr>
        <p:style>
          <a:lnRef idx="2">
            <a:schemeClr val="dk1"/>
          </a:lnRef>
          <a:fillRef idx="1">
            <a:schemeClr val="lt1"/>
          </a:fillRef>
          <a:effectRef idx="0">
            <a:schemeClr val="dk1"/>
          </a:effectRef>
          <a:fontRef idx="minor">
            <a:schemeClr val="dk1"/>
          </a:fontRef>
        </p:style>
        <p:txBody>
          <a:bodyPr rtlCol="0" anchor="t"/>
          <a:lstStyle/>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中枢都市に対する地方交付税</a:t>
            </a:r>
            <a:r>
              <a:rPr kumimoji="1" lang="en-US" altLang="ja-JP" sz="1400" dirty="0" smtClean="0">
                <a:latin typeface="Meiryo UI" panose="020B0604030504040204" pitchFamily="50" charset="-128"/>
                <a:ea typeface="Meiryo UI" panose="020B0604030504040204" pitchFamily="50" charset="-128"/>
              </a:rPr>
              <a:t>】</a:t>
            </a:r>
          </a:p>
          <a:p>
            <a:r>
              <a:rPr kumimoji="1" lang="ja-JP" altLang="en-US" sz="1400" dirty="0" smtClean="0">
                <a:latin typeface="Meiryo UI" panose="020B0604030504040204" pitchFamily="50" charset="-128"/>
                <a:ea typeface="Meiryo UI" panose="020B0604030504040204" pitchFamily="50" charset="-128"/>
              </a:rPr>
              <a:t>　●普通交付税（基準財政需要額に算入）</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（金額）圏域</a:t>
            </a:r>
            <a:r>
              <a:rPr kumimoji="1" lang="ja-JP" altLang="en-US" sz="1400" dirty="0">
                <a:latin typeface="Meiryo UI" panose="020B0604030504040204" pitchFamily="50" charset="-128"/>
                <a:ea typeface="Meiryo UI" panose="020B0604030504040204" pitchFamily="50" charset="-128"/>
              </a:rPr>
              <a:t>人口に応じて</a:t>
            </a:r>
            <a:r>
              <a:rPr kumimoji="1" lang="ja-JP" altLang="en-US" sz="1400" dirty="0" smtClean="0">
                <a:latin typeface="Meiryo UI" panose="020B0604030504040204" pitchFamily="50" charset="-128"/>
                <a:ea typeface="Meiryo UI" panose="020B0604030504040204" pitchFamily="50" charset="-128"/>
              </a:rPr>
              <a:t>参入（圏域</a:t>
            </a:r>
            <a:r>
              <a:rPr kumimoji="1" lang="ja-JP" altLang="en-US" sz="1400" dirty="0">
                <a:latin typeface="Meiryo UI" panose="020B0604030504040204" pitchFamily="50" charset="-128"/>
                <a:ea typeface="Meiryo UI" panose="020B0604030504040204" pitchFamily="50" charset="-128"/>
              </a:rPr>
              <a:t>人口</a:t>
            </a:r>
            <a:r>
              <a:rPr kumimoji="1" lang="en-US" altLang="ja-JP" sz="1400" dirty="0">
                <a:latin typeface="Meiryo UI" panose="020B0604030504040204" pitchFamily="50" charset="-128"/>
                <a:ea typeface="Meiryo UI" panose="020B0604030504040204" pitchFamily="50" charset="-128"/>
              </a:rPr>
              <a:t>75</a:t>
            </a:r>
            <a:r>
              <a:rPr kumimoji="1" lang="ja-JP" altLang="en-US" sz="1400" dirty="0">
                <a:latin typeface="Meiryo UI" panose="020B0604030504040204" pitchFamily="50" charset="-128"/>
                <a:ea typeface="Meiryo UI" panose="020B0604030504040204" pitchFamily="50" charset="-128"/>
              </a:rPr>
              <a:t>万人の場合、約</a:t>
            </a:r>
            <a:r>
              <a:rPr kumimoji="1" lang="ja-JP" altLang="en-US" sz="1400" dirty="0" smtClean="0">
                <a:latin typeface="Meiryo UI" panose="020B0604030504040204" pitchFamily="50" charset="-128"/>
                <a:ea typeface="Meiryo UI" panose="020B0604030504040204" pitchFamily="50" charset="-128"/>
              </a:rPr>
              <a:t>２億円）</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「①経済</a:t>
            </a:r>
            <a:r>
              <a:rPr kumimoji="1" lang="ja-JP" altLang="en-US" sz="1400" dirty="0">
                <a:latin typeface="Meiryo UI" panose="020B0604030504040204" pitchFamily="50" charset="-128"/>
                <a:ea typeface="Meiryo UI" panose="020B0604030504040204" pitchFamily="50" charset="-128"/>
              </a:rPr>
              <a:t>成長のけん引」、「②</a:t>
            </a:r>
            <a:r>
              <a:rPr kumimoji="1" lang="ja-JP" altLang="en-US" sz="1400" dirty="0" smtClean="0">
                <a:latin typeface="Meiryo UI" panose="020B0604030504040204" pitchFamily="50" charset="-128"/>
                <a:ea typeface="Meiryo UI" panose="020B0604030504040204" pitchFamily="50" charset="-128"/>
              </a:rPr>
              <a:t>高次都市</a:t>
            </a:r>
            <a:r>
              <a:rPr kumimoji="1" lang="ja-JP" altLang="en-US" sz="1400" dirty="0">
                <a:latin typeface="Meiryo UI" panose="020B0604030504040204" pitchFamily="50" charset="-128"/>
                <a:ea typeface="Meiryo UI" panose="020B0604030504040204" pitchFamily="50" charset="-128"/>
              </a:rPr>
              <a:t>機能の集積・強化」に要する</a:t>
            </a:r>
            <a:r>
              <a:rPr kumimoji="1" lang="ja-JP" altLang="en-US" sz="1400" dirty="0" smtClean="0">
                <a:latin typeface="Meiryo UI" panose="020B0604030504040204" pitchFamily="50" charset="-128"/>
                <a:ea typeface="Meiryo UI" panose="020B0604030504040204" pitchFamily="50" charset="-128"/>
              </a:rPr>
              <a:t>経費という整理</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●特別交付税</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対象</a:t>
            </a:r>
            <a:r>
              <a:rPr kumimoji="1" lang="ja-JP" altLang="en-US" sz="1400" dirty="0" smtClean="0">
                <a:latin typeface="Meiryo UI" panose="020B0604030504040204" pitchFamily="50" charset="-128"/>
                <a:ea typeface="Meiryo UI" panose="020B0604030504040204" pitchFamily="50" charset="-128"/>
              </a:rPr>
              <a:t>）「③</a:t>
            </a:r>
            <a:r>
              <a:rPr kumimoji="1" lang="ja-JP" altLang="en-US" sz="1400" dirty="0">
                <a:latin typeface="Meiryo UI" panose="020B0604030504040204" pitchFamily="50" charset="-128"/>
                <a:ea typeface="Meiryo UI" panose="020B0604030504040204" pitchFamily="50" charset="-128"/>
              </a:rPr>
              <a:t>圏域全体の生活関連機能サービスの</a:t>
            </a:r>
            <a:r>
              <a:rPr kumimoji="1" lang="ja-JP" altLang="en-US" sz="1400" dirty="0" smtClean="0">
                <a:latin typeface="Meiryo UI" panose="020B0604030504040204" pitchFamily="50" charset="-128"/>
                <a:ea typeface="Meiryo UI" panose="020B0604030504040204" pitchFamily="50" charset="-128"/>
              </a:rPr>
              <a:t>向上」の取組み、連携中枢都市圏ビジョン懇談会の開催、</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圏域住民への普及啓発</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金額）特別交付税措置</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所要額の</a:t>
            </a:r>
            <a:r>
              <a:rPr kumimoji="1" lang="en-US" altLang="ja-JP" sz="1400" dirty="0">
                <a:latin typeface="Meiryo UI" panose="020B0604030504040204" pitchFamily="50" charset="-128"/>
                <a:ea typeface="Meiryo UI" panose="020B0604030504040204" pitchFamily="50" charset="-128"/>
              </a:rPr>
              <a:t>80</a:t>
            </a:r>
            <a:r>
              <a:rPr kumimoji="1" lang="ja-JP" altLang="en-US" sz="1400" dirty="0">
                <a:latin typeface="Meiryo UI" panose="020B0604030504040204" pitchFamily="50" charset="-128"/>
                <a:ea typeface="Meiryo UI" panose="020B0604030504040204" pitchFamily="50" charset="-128"/>
              </a:rPr>
              <a:t>％（上限の基本額</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億円に圏域人口・面積を勘案）</a:t>
            </a:r>
            <a:r>
              <a:rPr kumimoji="1" lang="en-US" altLang="ja-JP" sz="1400" dirty="0" smtClean="0">
                <a:latin typeface="Meiryo UI" panose="020B0604030504040204" pitchFamily="50" charset="-128"/>
                <a:ea typeface="Meiryo UI" panose="020B0604030504040204" pitchFamily="50" charset="-128"/>
              </a:rPr>
              <a:t>〕</a:t>
            </a:r>
          </a:p>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連携市町村に対する地方交付税</a:t>
            </a:r>
            <a:r>
              <a:rPr kumimoji="1" lang="en-US" altLang="ja-JP" sz="1400" dirty="0" smtClean="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●特別</a:t>
            </a:r>
            <a:r>
              <a:rPr kumimoji="1" lang="ja-JP" altLang="en-US" sz="1400" dirty="0" smtClean="0">
                <a:latin typeface="Meiryo UI" panose="020B0604030504040204" pitchFamily="50" charset="-128"/>
                <a:ea typeface="Meiryo UI" panose="020B0604030504040204" pitchFamily="50" charset="-128"/>
              </a:rPr>
              <a:t>交付税</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（対象）「経済成長のけん引」「高次都市機能の集積・強化」「生活関連サービスの向上」の取組み</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（金額）所要額の</a:t>
            </a:r>
            <a:r>
              <a:rPr kumimoji="1" lang="en-US" altLang="ja-JP" sz="1400" dirty="0" smtClean="0">
                <a:latin typeface="Meiryo UI" panose="020B0604030504040204" pitchFamily="50" charset="-128"/>
                <a:ea typeface="Meiryo UI" panose="020B0604030504040204" pitchFamily="50" charset="-128"/>
              </a:rPr>
              <a:t>80</a:t>
            </a:r>
            <a:r>
              <a:rPr kumimoji="1" lang="ja-JP" altLang="en-US" sz="1400" dirty="0" smtClean="0">
                <a:latin typeface="Meiryo UI" panose="020B0604030504040204" pitchFamily="50" charset="-128"/>
                <a:ea typeface="Meiryo UI" panose="020B0604030504040204" pitchFamily="50" charset="-128"/>
              </a:rPr>
              <a:t>％（上限</a:t>
            </a:r>
            <a:r>
              <a:rPr kumimoji="1" lang="en-US" altLang="ja-JP" sz="1400" dirty="0" smtClean="0">
                <a:latin typeface="Meiryo UI" panose="020B0604030504040204" pitchFamily="50" charset="-128"/>
                <a:ea typeface="Meiryo UI" panose="020B0604030504040204" pitchFamily="50" charset="-128"/>
              </a:rPr>
              <a:t>1,800</a:t>
            </a:r>
            <a:r>
              <a:rPr kumimoji="1" lang="ja-JP" altLang="en-US" sz="1400" dirty="0" smtClean="0">
                <a:latin typeface="Meiryo UI" panose="020B0604030504040204" pitchFamily="50" charset="-128"/>
                <a:ea typeface="Meiryo UI" panose="020B0604030504040204" pitchFamily="50" charset="-128"/>
              </a:rPr>
              <a:t>万円）</a:t>
            </a:r>
            <a:endParaRPr kumimoji="1" lang="en-US" altLang="ja-JP" sz="1400" dirty="0" smtClean="0">
              <a:latin typeface="Meiryo UI" panose="020B0604030504040204" pitchFamily="50" charset="-128"/>
              <a:ea typeface="Meiryo UI" panose="020B0604030504040204" pitchFamily="50" charset="-128"/>
            </a:endParaRPr>
          </a:p>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その他</a:t>
            </a:r>
            <a:r>
              <a:rPr kumimoji="1" lang="en-US" altLang="ja-JP" sz="1400" dirty="0" smtClean="0">
                <a:latin typeface="Meiryo UI" panose="020B0604030504040204" pitchFamily="50" charset="-128"/>
                <a:ea typeface="Meiryo UI" panose="020B0604030504040204" pitchFamily="50" charset="-128"/>
              </a:rPr>
              <a:t>】</a:t>
            </a:r>
          </a:p>
          <a:p>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その他、外部人材活用に対する特別交付税措置など</a:t>
            </a:r>
            <a:endParaRPr kumimoji="1" lang="ja-JP" altLang="en-US" sz="1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0" y="400797"/>
            <a:ext cx="3740727"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rPr>
              <a:t>■　連携中枢都市圏に対する財政支援</a:t>
            </a:r>
            <a:endParaRPr kumimoji="1" lang="ja-JP" altLang="en-US" sz="1400" b="1" dirty="0">
              <a:latin typeface="Meiryo UI" panose="020B0604030504040204" pitchFamily="50" charset="-128"/>
              <a:ea typeface="Meiryo UI" panose="020B0604030504040204" pitchFamily="50" charset="-128"/>
            </a:endParaRPr>
          </a:p>
        </p:txBody>
      </p:sp>
      <p:sp>
        <p:nvSpPr>
          <p:cNvPr id="7" name="スライド番号プレースホルダー 1"/>
          <p:cNvSpPr txBox="1">
            <a:spLocks/>
          </p:cNvSpPr>
          <p:nvPr/>
        </p:nvSpPr>
        <p:spPr>
          <a:xfrm>
            <a:off x="7160882" y="645785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11</a:t>
            </a:r>
            <a:endParaRPr kumimoji="1" lang="ja-JP" altLang="en-US" sz="1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40924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41638" y="63351"/>
            <a:ext cx="8382050" cy="569387"/>
          </a:xfrm>
          <a:prstGeom prst="rect">
            <a:avLst/>
          </a:prstGeom>
        </p:spPr>
        <p:txBody>
          <a:bodyPr wrap="square">
            <a:spAutoFit/>
          </a:bodyPr>
          <a:lstStyle/>
          <a:p>
            <a:r>
              <a:rPr lang="ja-JP" altLang="en-US" sz="2000" b="1" dirty="0" smtClean="0"/>
              <a:t>■ ご議論</a:t>
            </a:r>
            <a:r>
              <a:rPr lang="ja-JP" altLang="en-US" sz="2000" b="1" dirty="0"/>
              <a:t>いただきたい</a:t>
            </a:r>
            <a:r>
              <a:rPr lang="ja-JP" altLang="en-US" sz="2000" b="1" dirty="0" smtClean="0"/>
              <a:t>主な論点　　　　　　　　　　　　　　　</a:t>
            </a:r>
            <a:r>
              <a:rPr lang="en-US" altLang="ja-JP" sz="1100" dirty="0" smtClean="0"/>
              <a:t>※</a:t>
            </a:r>
            <a:r>
              <a:rPr lang="ja-JP" altLang="en-US" sz="1100" dirty="0" smtClean="0"/>
              <a:t>これまでの議論、大阪の取組みに加え、</a:t>
            </a:r>
            <a:endParaRPr lang="en-US" altLang="ja-JP" sz="1100" dirty="0" smtClean="0"/>
          </a:p>
          <a:p>
            <a:r>
              <a:rPr lang="ja-JP" altLang="en-US" sz="1100" dirty="0"/>
              <a:t>　</a:t>
            </a:r>
            <a:r>
              <a:rPr lang="ja-JP" altLang="en-US" sz="1100" dirty="0" smtClean="0"/>
              <a:t>　　　　　　　　　　　　　　　　　　　　　　　　　　　　　　　　　　　　　　　　　　　　　　　　　　　　　　　　　　　　　　　　　</a:t>
            </a:r>
            <a:r>
              <a:rPr lang="ja-JP" altLang="en-US" sz="1100" u="sng" dirty="0" smtClean="0"/>
              <a:t>連携中枢都市を一つの議論の契機</a:t>
            </a:r>
            <a:r>
              <a:rPr lang="ja-JP" altLang="en-US" sz="1100" dirty="0" smtClean="0"/>
              <a:t>に</a:t>
            </a:r>
            <a:endParaRPr lang="ja-JP" altLang="en-US" sz="1100" dirty="0"/>
          </a:p>
        </p:txBody>
      </p:sp>
      <p:sp>
        <p:nvSpPr>
          <p:cNvPr id="8" name="角丸四角形 7"/>
          <p:cNvSpPr/>
          <p:nvPr/>
        </p:nvSpPr>
        <p:spPr>
          <a:xfrm>
            <a:off x="152400" y="633336"/>
            <a:ext cx="8748000" cy="6192000"/>
          </a:xfrm>
          <a:prstGeom prst="roundRect">
            <a:avLst>
              <a:gd name="adj" fmla="val 2489"/>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kumimoji="1" lang="ja-JP" altLang="en-US"/>
          </a:p>
        </p:txBody>
      </p:sp>
      <p:sp>
        <p:nvSpPr>
          <p:cNvPr id="9" name="角丸四角形 8"/>
          <p:cNvSpPr/>
          <p:nvPr/>
        </p:nvSpPr>
        <p:spPr>
          <a:xfrm>
            <a:off x="241639" y="428218"/>
            <a:ext cx="8531289" cy="53189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a:solidFill>
                  <a:schemeClr val="tx1"/>
                </a:solidFill>
                <a:latin typeface="BIZ UDPゴシック" panose="020B0400000000000000" pitchFamily="50" charset="-128"/>
                <a:ea typeface="BIZ UDPゴシック" panose="020B0400000000000000" pitchFamily="50" charset="-128"/>
              </a:rPr>
              <a:t>１</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　広域自治体と基礎自治体の役割分担をどのように考えるか。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　府内市町村が担うべき役割はどのようなもの</a:t>
            </a:r>
            <a:r>
              <a:rPr lang="ja-JP" altLang="en-US" sz="1600" b="1" dirty="0">
                <a:solidFill>
                  <a:schemeClr val="tx1"/>
                </a:solidFill>
                <a:latin typeface="BIZ UDPゴシック" panose="020B0400000000000000" pitchFamily="50" charset="-128"/>
                <a:ea typeface="BIZ UDPゴシック" panose="020B0400000000000000" pitchFamily="50" charset="-128"/>
              </a:rPr>
              <a:t>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大阪府域のような狭い圏域においては、播磨や八戸と違って、やはり副首都として担うような高度な</a:t>
            </a:r>
            <a:endParaRPr lang="en-US" altLang="ja-JP" sz="14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　　　経済機能は大阪府市を中心に担うべきではないか。</a:t>
            </a:r>
            <a:endParaRPr lang="en-US" altLang="ja-JP" sz="14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　　 ・また、既に実態として政令市の大阪市・堺市が経済的な中枢機能、さらには休日も含めた商業機能の</a:t>
            </a:r>
            <a:endParaRPr lang="en-US" altLang="ja-JP" sz="14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　　　中枢を担っているのではないか。　</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・そうであれば、市町村が担う地域レベルでの経済機能やまちづくり、交通の機能、また生活関連機能</a:t>
            </a:r>
            <a:endParaRPr lang="en-US" altLang="ja-JP" sz="14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　　　とはなにか。</a:t>
            </a:r>
            <a:endParaRPr lang="en-US" altLang="ja-JP" sz="14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8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a:solidFill>
                  <a:schemeClr val="tx1"/>
                </a:solidFill>
                <a:latin typeface="BIZ UDPゴシック" panose="020B0400000000000000" pitchFamily="50" charset="-128"/>
                <a:ea typeface="BIZ UDPゴシック" panose="020B0400000000000000" pitchFamily="50" charset="-128"/>
              </a:rPr>
              <a:t>２</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　それぞれの市町村の自立性に軸を置きつつ、大阪としての一体性をどのように保っていくべきか。また、府と市町村、大阪市・堺市と他の市町村との間での連携についてどのように考えるか（市町村の区域を越える広域の視点での各種施設</a:t>
            </a:r>
            <a:r>
              <a:rPr lang="ja-JP" altLang="en-US" sz="1600" b="1" dirty="0">
                <a:solidFill>
                  <a:schemeClr val="tx1"/>
                </a:solidFill>
                <a:latin typeface="BIZ UDPゴシック" panose="020B0400000000000000" pitchFamily="50" charset="-128"/>
                <a:ea typeface="BIZ UDPゴシック" panose="020B0400000000000000" pitchFamily="50" charset="-128"/>
              </a:rPr>
              <a:t>・設備や</a:t>
            </a:r>
            <a:r>
              <a:rPr lang="en-US" altLang="ja-JP" sz="1600" b="1" dirty="0">
                <a:solidFill>
                  <a:schemeClr val="tx1"/>
                </a:solidFill>
                <a:latin typeface="BIZ UDPゴシック" panose="020B0400000000000000" pitchFamily="50" charset="-128"/>
                <a:ea typeface="BIZ UDPゴシック" panose="020B0400000000000000" pitchFamily="50" charset="-128"/>
              </a:rPr>
              <a:t>DX</a:t>
            </a:r>
            <a:r>
              <a:rPr lang="ja-JP" altLang="en-US" sz="1600" b="1" dirty="0">
                <a:solidFill>
                  <a:schemeClr val="tx1"/>
                </a:solidFill>
                <a:latin typeface="BIZ UDPゴシック" panose="020B0400000000000000" pitchFamily="50" charset="-128"/>
                <a:ea typeface="BIZ UDPゴシック" panose="020B0400000000000000" pitchFamily="50" charset="-128"/>
              </a:rPr>
              <a:t>な</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どのノウハウ、専門</a:t>
            </a:r>
            <a:r>
              <a:rPr lang="ja-JP" altLang="en-US" sz="1600" b="1" dirty="0">
                <a:solidFill>
                  <a:schemeClr val="tx1"/>
                </a:solidFill>
                <a:latin typeface="BIZ UDPゴシック" panose="020B0400000000000000" pitchFamily="50" charset="-128"/>
                <a:ea typeface="BIZ UDPゴシック" panose="020B0400000000000000" pitchFamily="50" charset="-128"/>
              </a:rPr>
              <a:t>人材の</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確保など）。</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r>
              <a:rPr lang="ja-JP" altLang="en-US" sz="1600" b="1" dirty="0" smtClean="0">
                <a:solidFill>
                  <a:schemeClr val="tx1"/>
                </a:solidFill>
                <a:latin typeface="BIZ UDPゴシック" panose="020B0400000000000000" pitchFamily="50" charset="-128"/>
                <a:ea typeface="BIZ UDPゴシック" panose="020B0400000000000000" pitchFamily="50" charset="-128"/>
              </a:rPr>
              <a:t>３　上記、基礎自治体の役割機能を踏まえた府内の圏域はどうあるべきか（個別のサービスの</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　内容によっては、既存の地域ブロック単位による圏域を越えて機能を維持していくための</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　連携も考えるべきか）。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endParaRPr lang="en-US" altLang="ja-JP" sz="800" b="1" dirty="0" smtClean="0">
              <a:solidFill>
                <a:schemeClr val="tx1"/>
              </a:solidFill>
              <a:latin typeface="BIZ UDPゴシック" panose="020B0400000000000000" pitchFamily="50" charset="-128"/>
              <a:ea typeface="BIZ UDPゴシック" panose="020B0400000000000000" pitchFamily="50" charset="-128"/>
            </a:endParaRPr>
          </a:p>
          <a:p>
            <a:r>
              <a:rPr lang="ja-JP" altLang="en-US" sz="1600" b="1" dirty="0">
                <a:solidFill>
                  <a:schemeClr val="tx1"/>
                </a:solidFill>
                <a:latin typeface="BIZ UDPゴシック" panose="020B0400000000000000" pitchFamily="50" charset="-128"/>
                <a:ea typeface="BIZ UDPゴシック" panose="020B0400000000000000" pitchFamily="50" charset="-128"/>
              </a:rPr>
              <a:t>４</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　どのような状況において合併が選択肢になりうるのか。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endParaRPr lang="en-US" altLang="ja-JP" sz="800" b="1" dirty="0" smtClean="0">
              <a:solidFill>
                <a:schemeClr val="tx1"/>
              </a:solidFill>
              <a:latin typeface="BIZ UDPゴシック" panose="020B0400000000000000" pitchFamily="50" charset="-128"/>
              <a:ea typeface="BIZ UDPゴシック" panose="020B0400000000000000" pitchFamily="50" charset="-128"/>
            </a:endParaRPr>
          </a:p>
          <a:p>
            <a:r>
              <a:rPr lang="ja-JP" altLang="en-US" sz="1600" b="1" dirty="0" smtClean="0">
                <a:solidFill>
                  <a:schemeClr val="tx1"/>
                </a:solidFill>
                <a:latin typeface="BIZ UDPゴシック" panose="020B0400000000000000" pitchFamily="50" charset="-128"/>
                <a:ea typeface="BIZ UDPゴシック" panose="020B0400000000000000" pitchFamily="50" charset="-128"/>
              </a:rPr>
              <a:t>５　大きな市が並ぶ大阪・関西の特性を踏まえ、市町村の連携の仕組みをどのように考えるか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　（現行の制度は連携中枢都市など大きな市が周辺市を支える仕組み）。</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smtClean="0">
                <a:solidFill>
                  <a:schemeClr val="tx1"/>
                </a:solidFill>
                <a:latin typeface="BIZ UDPゴシック" panose="020B0400000000000000" pitchFamily="50" charset="-128"/>
                <a:ea typeface="BIZ UDPゴシック" panose="020B0400000000000000" pitchFamily="50" charset="-128"/>
              </a:rPr>
              <a:t>６　上記連携の仕組みを進めるうえで、国の役割をどのように考えるか。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　・促進するための新たなメニュー等は考えられるか。</a:t>
            </a:r>
            <a:endParaRPr lang="en-US" altLang="ja-JP" sz="14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800" b="1" dirty="0" smtClean="0">
              <a:solidFill>
                <a:schemeClr val="tx1"/>
              </a:solidFill>
              <a:latin typeface="BIZ UDPゴシック" panose="020B0400000000000000" pitchFamily="50" charset="-128"/>
              <a:ea typeface="BIZ UDPゴシック" panose="020B0400000000000000" pitchFamily="50" charset="-128"/>
            </a:endParaRPr>
          </a:p>
          <a:p>
            <a:r>
              <a:rPr lang="ja-JP" altLang="en-US" sz="1600" b="1" dirty="0" smtClean="0">
                <a:solidFill>
                  <a:schemeClr val="tx1"/>
                </a:solidFill>
                <a:latin typeface="BIZ UDPゴシック" panose="020B0400000000000000" pitchFamily="50" charset="-128"/>
                <a:ea typeface="BIZ UDPゴシック" panose="020B0400000000000000" pitchFamily="50" charset="-128"/>
              </a:rPr>
              <a:t>７　まずは、大阪においても、財政基盤が弱い小規模町村をターゲットに取組みを進めること</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r>
              <a:rPr lang="ja-JP" altLang="en-US" sz="1600" b="1" dirty="0">
                <a:solidFill>
                  <a:schemeClr val="tx1"/>
                </a:solidFill>
                <a:latin typeface="BIZ UDPゴシック" panose="020B0400000000000000" pitchFamily="50" charset="-128"/>
                <a:ea typeface="BIZ UDPゴシック" panose="020B0400000000000000" pitchFamily="50" charset="-128"/>
              </a:rPr>
              <a:t>　</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　をどのように考えるか。</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1"/>
          <p:cNvSpPr txBox="1">
            <a:spLocks/>
          </p:cNvSpPr>
          <p:nvPr/>
        </p:nvSpPr>
        <p:spPr>
          <a:xfrm>
            <a:off x="7160882" y="655310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12</a:t>
            </a:r>
            <a:endParaRPr kumimoji="1" lang="ja-JP" altLang="en-US" sz="1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2243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290895" y="73437"/>
            <a:ext cx="8382050" cy="400110"/>
          </a:xfrm>
          <a:prstGeom prst="rect">
            <a:avLst/>
          </a:prstGeom>
        </p:spPr>
        <p:txBody>
          <a:bodyPr wrap="square">
            <a:spAutoFit/>
          </a:bodyPr>
          <a:lstStyle/>
          <a:p>
            <a:r>
              <a:rPr lang="ja-JP" altLang="en-US" sz="2000" b="1" dirty="0" smtClean="0"/>
              <a:t>■ これまでの意見交換会での主な議論</a:t>
            </a:r>
            <a:endParaRPr lang="ja-JP" altLang="en-US" sz="2000" b="1" dirty="0"/>
          </a:p>
        </p:txBody>
      </p:sp>
      <p:sp>
        <p:nvSpPr>
          <p:cNvPr id="6" name="テキスト ボックス 5"/>
          <p:cNvSpPr txBox="1"/>
          <p:nvPr/>
        </p:nvSpPr>
        <p:spPr>
          <a:xfrm>
            <a:off x="290895" y="402535"/>
            <a:ext cx="8679597" cy="6416354"/>
          </a:xfrm>
          <a:prstGeom prst="rect">
            <a:avLst/>
          </a:prstGeom>
          <a:noFill/>
          <a:ln>
            <a:solidFill>
              <a:schemeClr val="accent1"/>
            </a:solidFill>
            <a:prstDash val="sysDot"/>
          </a:ln>
        </p:spPr>
        <p:txBody>
          <a:bodyPr wrap="square" lIns="180000" tIns="108000" rIns="180000" bIns="36000" rtlCol="0" anchor="t" anchorCtr="0">
            <a:spAutoFit/>
          </a:bodyPr>
          <a:lstStyle/>
          <a:p>
            <a:pPr marL="174625" indent="-174625">
              <a:lnSpc>
                <a:spcPts val="1700"/>
              </a:lnSpc>
              <a:spcBef>
                <a:spcPts val="1200"/>
              </a:spcBef>
            </a:pPr>
            <a:r>
              <a:rPr lang="en-US" altLang="ja-JP" sz="1600" dirty="0"/>
              <a:t>【</a:t>
            </a:r>
            <a:r>
              <a:rPr lang="ja-JP" altLang="en-US" sz="1600" dirty="0"/>
              <a:t>基礎自治機能の充実</a:t>
            </a:r>
            <a:r>
              <a:rPr lang="en-US" altLang="ja-JP" sz="1600" dirty="0"/>
              <a:t>】</a:t>
            </a:r>
          </a:p>
          <a:p>
            <a:pPr marL="174625" indent="-174625">
              <a:lnSpc>
                <a:spcPts val="1900"/>
              </a:lnSpc>
              <a:spcBef>
                <a:spcPts val="600"/>
              </a:spcBef>
            </a:pPr>
            <a:r>
              <a:rPr lang="ja-JP" altLang="en-US" sz="1600" dirty="0"/>
              <a:t>○大阪は、中小自治体が並び立ち、お互いに調整しないまま、例えば都市施設をすごく高密度に建ててしまうという問題や、お互いの役割分担がうまくいかないというような問題がある。このため、全体的な調整や計画を連携して進める基礎となる地域として、例えば泉南地域など、大阪府をいくつかに割った枠組みをつくることも考えられるのではないか。</a:t>
            </a:r>
            <a:endParaRPr lang="en-US" altLang="ja-JP" sz="1600" dirty="0"/>
          </a:p>
          <a:p>
            <a:pPr marL="174625" indent="-174625">
              <a:lnSpc>
                <a:spcPts val="1900"/>
              </a:lnSpc>
              <a:spcBef>
                <a:spcPts val="600"/>
              </a:spcBef>
            </a:pPr>
            <a:r>
              <a:rPr lang="ja-JP" altLang="en-US" sz="1600" dirty="0">
                <a:latin typeface="+mn-ea"/>
              </a:rPr>
              <a:t>○大阪は、東京圏や名古屋圏に比べて、大都市が連続的に存在し、府県をまたがって生活圏、文化圏が形成されており、大阪府、大阪市だけの観点で何かを進めていくことは非常に難しく、大阪府内の各市、周辺府県との連携をどう築いていくかが課題。</a:t>
            </a:r>
            <a:endParaRPr lang="en-US" altLang="ja-JP" sz="1600" dirty="0">
              <a:latin typeface="+mn-ea"/>
            </a:endParaRPr>
          </a:p>
          <a:p>
            <a:pPr marL="174625" lvl="0" indent="-174625">
              <a:lnSpc>
                <a:spcPts val="1900"/>
              </a:lnSpc>
              <a:spcBef>
                <a:spcPts val="600"/>
              </a:spcBef>
            </a:pPr>
            <a:r>
              <a:rPr lang="ja-JP" altLang="en-US" sz="1600" dirty="0"/>
              <a:t>○居住地のある市町村だけでなく、職場や通院先のある市町村などがデジタル生活圏となる。大阪府全体をどういうふうに生活圏としてエリアにしていき、その地域・エリアごとに、デジタルによってファクトベースのまち、また、魅力をつくっていくかが重要になる。</a:t>
            </a:r>
            <a:endParaRPr lang="en-US" altLang="ja-JP" sz="1600" dirty="0"/>
          </a:p>
          <a:p>
            <a:pPr marL="174625" lvl="0" indent="-174625">
              <a:lnSpc>
                <a:spcPts val="1900"/>
              </a:lnSpc>
              <a:spcBef>
                <a:spcPts val="600"/>
              </a:spcBef>
            </a:pPr>
            <a:r>
              <a:rPr lang="ja-JP" altLang="en-US" sz="1600" dirty="0"/>
              <a:t>○市町村合併をすれば直ちに物事がうまくいくというわけではないため、自治体としてばらばらであろうと、その間でどうすれば協力がうまくいくか考える方が建設的。</a:t>
            </a:r>
            <a:endParaRPr lang="en-US" altLang="ja-JP" sz="1600" dirty="0"/>
          </a:p>
          <a:p>
            <a:pPr marL="174625" indent="-174625">
              <a:lnSpc>
                <a:spcPts val="1900"/>
              </a:lnSpc>
              <a:spcBef>
                <a:spcPts val="600"/>
              </a:spcBef>
            </a:pPr>
            <a:r>
              <a:rPr lang="en-US" altLang="ja-JP" sz="1600" dirty="0"/>
              <a:t>【</a:t>
            </a:r>
            <a:r>
              <a:rPr lang="ja-JP" altLang="en-US" sz="1600" dirty="0"/>
              <a:t>全体的な自治体運営など</a:t>
            </a:r>
            <a:r>
              <a:rPr lang="en-US" altLang="ja-JP" sz="1600" dirty="0"/>
              <a:t>】</a:t>
            </a:r>
          </a:p>
          <a:p>
            <a:pPr marL="174625" indent="-174625">
              <a:lnSpc>
                <a:spcPts val="1900"/>
              </a:lnSpc>
              <a:spcBef>
                <a:spcPts val="600"/>
              </a:spcBef>
            </a:pPr>
            <a:r>
              <a:rPr lang="ja-JP" altLang="en-US" sz="1600" dirty="0"/>
              <a:t>○地方自治では、効率的に運営して民主的に政策を決めること、つまり、みんなが預けたお金である税金を、みんなが納得のうえ、効率的に配分していくということが重要である。どうすれば民主的で効率的に運営できる編成を実現できるのか考えていくべき。</a:t>
            </a:r>
            <a:endParaRPr lang="en-US" altLang="ja-JP" sz="1600" dirty="0"/>
          </a:p>
          <a:p>
            <a:pPr marL="174625" indent="-174625">
              <a:lnSpc>
                <a:spcPts val="1900"/>
              </a:lnSpc>
              <a:spcBef>
                <a:spcPts val="600"/>
              </a:spcBef>
            </a:pPr>
            <a:r>
              <a:rPr lang="ja-JP" altLang="en-US" sz="1600" dirty="0"/>
              <a:t>○みんなで決めたものを、市町村と都道府県がバラバラの方向を向かずに一元的に実施していく、そういう行政編成が、一つの在り方としていえるのではないか。</a:t>
            </a:r>
            <a:endParaRPr lang="en-US" altLang="ja-JP" sz="1600" dirty="0"/>
          </a:p>
          <a:p>
            <a:pPr marL="174625" indent="-174625">
              <a:lnSpc>
                <a:spcPts val="1900"/>
              </a:lnSpc>
              <a:spcBef>
                <a:spcPts val="600"/>
              </a:spcBef>
            </a:pPr>
            <a:r>
              <a:rPr lang="ja-JP" altLang="en-US" sz="1600" dirty="0"/>
              <a:t>○「市町村や都道府県がバラバラだと協調行動が取りにくく、必要な時に大きい単位に移して何かをすることができない」と言われたとき、「そうではない」という答えをどう打ち出し、それによってどのような価値をめざそうとしているかをビジョンに示すことが、地方自治の世界に求められる。</a:t>
            </a:r>
            <a:r>
              <a:rPr lang="en-US" altLang="ja-JP" sz="1600" dirty="0"/>
              <a:t>   </a:t>
            </a:r>
          </a:p>
          <a:p>
            <a:pPr marL="174625" indent="-174625">
              <a:lnSpc>
                <a:spcPts val="1900"/>
              </a:lnSpc>
              <a:spcBef>
                <a:spcPts val="600"/>
              </a:spcBef>
            </a:pPr>
            <a:r>
              <a:rPr lang="ja-JP" altLang="en-US" sz="1600" dirty="0"/>
              <a:t>　　　　　　　　　　　　　　</a:t>
            </a:r>
            <a:r>
              <a:rPr lang="en-US" altLang="ja-JP" sz="1600" dirty="0"/>
              <a:t>                 ※</a:t>
            </a:r>
            <a:r>
              <a:rPr lang="ja-JP" altLang="en-US" sz="1600" dirty="0"/>
              <a:t>その他、財源面や大阪府市の関係、総合区に関する意見あり</a:t>
            </a:r>
            <a:endParaRPr lang="en-US" altLang="ja-JP" sz="1600" dirty="0"/>
          </a:p>
        </p:txBody>
      </p:sp>
      <p:sp>
        <p:nvSpPr>
          <p:cNvPr id="7" name="スライド番号プレースホルダー 1"/>
          <p:cNvSpPr txBox="1">
            <a:spLocks/>
          </p:cNvSpPr>
          <p:nvPr/>
        </p:nvSpPr>
        <p:spPr>
          <a:xfrm>
            <a:off x="7143750" y="649287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800" dirty="0">
                <a:solidFill>
                  <a:srgbClr val="002060"/>
                </a:solidFill>
                <a:latin typeface="Calibri" panose="020F0502020204030204"/>
                <a:ea typeface="游ゴシック" panose="020B0400000000000000" pitchFamily="50" charset="-128"/>
              </a:rPr>
              <a:t>1</a:t>
            </a:r>
            <a:endParaRPr kumimoji="1" lang="ja-JP" altLang="en-US" sz="1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60303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50950" y="2610043"/>
            <a:ext cx="8552329" cy="1304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500"/>
              </a:lnSpc>
              <a:spcBef>
                <a:spcPts val="1200"/>
              </a:spcBef>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大阪におけるこれまでの基礎自治機能の充実について</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b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573515" y="3552865"/>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p:cNvSpPr txBox="1">
            <a:spLocks/>
          </p:cNvSpPr>
          <p:nvPr/>
        </p:nvSpPr>
        <p:spPr>
          <a:xfrm>
            <a:off x="7086600" y="649287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2</a:t>
            </a:r>
            <a:endParaRPr kumimoji="1" lang="ja-JP" altLang="en-US" sz="1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00229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1"/>
          <p:cNvSpPr txBox="1">
            <a:spLocks/>
          </p:cNvSpPr>
          <p:nvPr/>
        </p:nvSpPr>
        <p:spPr>
          <a:xfrm>
            <a:off x="7160882" y="656418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3</a:t>
            </a:r>
            <a:endParaRPr kumimoji="1" lang="ja-JP" altLang="en-US" sz="1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graphicFrame>
        <p:nvGraphicFramePr>
          <p:cNvPr id="11" name="表 10">
            <a:extLst>
              <a:ext uri="{FF2B5EF4-FFF2-40B4-BE49-F238E27FC236}">
                <a16:creationId xmlns:a16="http://schemas.microsoft.com/office/drawing/2014/main" id="{651ECBFD-4EC1-43D0-AED4-526B0D286568}"/>
              </a:ext>
            </a:extLst>
          </p:cNvPr>
          <p:cNvGraphicFramePr>
            <a:graphicFrameLocks noGrp="1"/>
          </p:cNvGraphicFramePr>
          <p:nvPr>
            <p:extLst>
              <p:ext uri="{D42A27DB-BD31-4B8C-83A1-F6EECF244321}">
                <p14:modId xmlns:p14="http://schemas.microsoft.com/office/powerpoint/2010/main" val="254823110"/>
              </p:ext>
            </p:extLst>
          </p:nvPr>
        </p:nvGraphicFramePr>
        <p:xfrm>
          <a:off x="79550" y="447374"/>
          <a:ext cx="8990021" cy="6074310"/>
        </p:xfrm>
        <a:graphic>
          <a:graphicData uri="http://schemas.openxmlformats.org/drawingml/2006/table">
            <a:tbl>
              <a:tblPr bandRow="1">
                <a:tableStyleId>{5C22544A-7EE6-4342-B048-85BDC9FD1C3A}</a:tableStyleId>
              </a:tblPr>
              <a:tblGrid>
                <a:gridCol w="792320">
                  <a:extLst>
                    <a:ext uri="{9D8B030D-6E8A-4147-A177-3AD203B41FA5}">
                      <a16:colId xmlns:a16="http://schemas.microsoft.com/office/drawing/2014/main" val="1520910211"/>
                    </a:ext>
                  </a:extLst>
                </a:gridCol>
                <a:gridCol w="3359888">
                  <a:extLst>
                    <a:ext uri="{9D8B030D-6E8A-4147-A177-3AD203B41FA5}">
                      <a16:colId xmlns:a16="http://schemas.microsoft.com/office/drawing/2014/main" val="3228948102"/>
                    </a:ext>
                  </a:extLst>
                </a:gridCol>
                <a:gridCol w="526809">
                  <a:extLst>
                    <a:ext uri="{9D8B030D-6E8A-4147-A177-3AD203B41FA5}">
                      <a16:colId xmlns:a16="http://schemas.microsoft.com/office/drawing/2014/main" val="1185770813"/>
                    </a:ext>
                  </a:extLst>
                </a:gridCol>
                <a:gridCol w="504549">
                  <a:extLst>
                    <a:ext uri="{9D8B030D-6E8A-4147-A177-3AD203B41FA5}">
                      <a16:colId xmlns:a16="http://schemas.microsoft.com/office/drawing/2014/main" val="2678940186"/>
                    </a:ext>
                  </a:extLst>
                </a:gridCol>
                <a:gridCol w="3806455">
                  <a:extLst>
                    <a:ext uri="{9D8B030D-6E8A-4147-A177-3AD203B41FA5}">
                      <a16:colId xmlns:a16="http://schemas.microsoft.com/office/drawing/2014/main" val="4088389123"/>
                    </a:ext>
                  </a:extLst>
                </a:gridCol>
              </a:tblGrid>
              <a:tr h="0">
                <a:tc rowSpan="2">
                  <a:txBody>
                    <a:bodyPr/>
                    <a:lstStyle/>
                    <a:p>
                      <a:pPr algn="ct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solidFill>
                      <a:schemeClr val="accent1"/>
                    </a:solidFill>
                  </a:tcPr>
                </a:tc>
                <a:tc rowSpan="2">
                  <a:txBody>
                    <a:bodyPr/>
                    <a:lstStyle/>
                    <a:p>
                      <a:pPr marL="0" marR="0" lvl="0" indent="0" algn="ctr" defTabSz="914400" rtl="0" eaLnBrk="1" fontAlgn="auto" latinLnBrk="0" hangingPunct="1">
                        <a:lnSpc>
                          <a:spcPts val="1500"/>
                        </a:lnSpc>
                        <a:spcBef>
                          <a:spcPts val="0"/>
                        </a:spcBef>
                        <a:spcAft>
                          <a:spcPts val="0"/>
                        </a:spcAft>
                        <a:buClrTx/>
                        <a:buSzTx/>
                        <a:buFont typeface="Arial" panose="020B0604020202020204" pitchFamily="34" charset="0"/>
                        <a:buNone/>
                        <a:tabLst/>
                        <a:defRPr/>
                      </a:pPr>
                      <a:r>
                        <a:rPr kumimoji="1" lang="ja-JP" altLang="en-US" sz="1200" b="1" dirty="0" smtClean="0">
                          <a:solidFill>
                            <a:srgbClr val="002060"/>
                          </a:solidFill>
                          <a:latin typeface="Meiryo UI" panose="020B0604030504040204" pitchFamily="50" charset="-128"/>
                          <a:ea typeface="Meiryo UI" panose="020B0604030504040204" pitchFamily="50" charset="-128"/>
                        </a:rPr>
                        <a:t>大阪における動き</a:t>
                      </a:r>
                    </a:p>
                  </a:txBody>
                  <a:tcPr marL="84406" marR="84406" marT="42203" marB="42203" anchor="ctr">
                    <a:lnR w="12700" cmpd="sng">
                      <a:noFill/>
                    </a:lnR>
                  </a:tcPr>
                </a:tc>
                <a:tc gridSpan="2">
                  <a:txBody>
                    <a:bodyPr/>
                    <a:lstStyle/>
                    <a:p>
                      <a:pPr marL="0" marR="0" lvl="0" indent="0" algn="ctr" defTabSz="914400" rtl="0" eaLnBrk="1" fontAlgn="auto" latinLnBrk="0" hangingPunct="1">
                        <a:lnSpc>
                          <a:spcPts val="1500"/>
                        </a:lnSpc>
                        <a:spcBef>
                          <a:spcPts val="0"/>
                        </a:spcBef>
                        <a:spcAft>
                          <a:spcPts val="0"/>
                        </a:spcAft>
                        <a:buClrTx/>
                        <a:buSzTx/>
                        <a:buFont typeface="Arial" panose="020B0604020202020204" pitchFamily="34" charset="0"/>
                        <a:buNone/>
                        <a:tabLst/>
                        <a:defRPr/>
                      </a:pPr>
                      <a:endParaRPr kumimoji="1" lang="ja-JP" altLang="en-US" sz="100" b="1" dirty="0" smtClean="0">
                        <a:solidFill>
                          <a:srgbClr val="002060"/>
                        </a:solidFill>
                        <a:latin typeface="Meiryo UI" panose="020B0604030504040204" pitchFamily="50" charset="-128"/>
                        <a:ea typeface="Meiryo UI" panose="020B0604030504040204" pitchFamily="50" charset="-128"/>
                      </a:endParaRPr>
                    </a:p>
                  </a:txBody>
                  <a:tcPr marL="84406" marR="84406" marT="0" marB="0" anchor="ctr">
                    <a:lnL w="12700" cmpd="sng">
                      <a:noFill/>
                    </a:lnL>
                  </a:tcPr>
                </a:tc>
                <a:tc hMerge="1">
                  <a:txBody>
                    <a:bodyPr/>
                    <a:lstStyle/>
                    <a:p>
                      <a:pPr marL="0" marR="0" lvl="0" indent="0" algn="ctr" defTabSz="914400" rtl="0" eaLnBrk="1" fontAlgn="auto" latinLnBrk="0" hangingPunct="1">
                        <a:lnSpc>
                          <a:spcPts val="1500"/>
                        </a:lnSpc>
                        <a:spcBef>
                          <a:spcPts val="0"/>
                        </a:spcBef>
                        <a:spcAft>
                          <a:spcPts val="0"/>
                        </a:spcAft>
                        <a:buClrTx/>
                        <a:buSzTx/>
                        <a:buFont typeface="Arial" panose="020B0604020202020204" pitchFamily="34" charset="0"/>
                        <a:buNone/>
                        <a:tabLst/>
                        <a:defRPr/>
                      </a:pPr>
                      <a:endParaRPr kumimoji="1" lang="ja-JP" altLang="en-US" sz="1000" b="1"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tc rowSpan="2">
                  <a:txBody>
                    <a:bodyPr/>
                    <a:lstStyle/>
                    <a:p>
                      <a:pPr marL="0" marR="0" lvl="0" indent="0" algn="ctr" defTabSz="914400" rtl="0" eaLnBrk="1" fontAlgn="auto" latinLnBrk="0" hangingPunct="1">
                        <a:lnSpc>
                          <a:spcPts val="1500"/>
                        </a:lnSpc>
                        <a:spcBef>
                          <a:spcPts val="0"/>
                        </a:spcBef>
                        <a:spcAft>
                          <a:spcPts val="0"/>
                        </a:spcAft>
                        <a:buClrTx/>
                        <a:buSzTx/>
                        <a:buFont typeface="Arial" panose="020B0604020202020204" pitchFamily="34" charset="0"/>
                        <a:buNone/>
                        <a:tabLst/>
                        <a:defRPr/>
                      </a:pPr>
                      <a:r>
                        <a:rPr kumimoji="1" lang="ja-JP" altLang="en-US" sz="1200" b="1" dirty="0" smtClean="0">
                          <a:solidFill>
                            <a:srgbClr val="002060"/>
                          </a:solidFill>
                          <a:latin typeface="Meiryo UI" panose="020B0604030504040204" pitchFamily="50" charset="-128"/>
                          <a:ea typeface="Meiryo UI" panose="020B0604030504040204" pitchFamily="50" charset="-128"/>
                        </a:rPr>
                        <a:t>国の動き</a:t>
                      </a:r>
                    </a:p>
                  </a:txBody>
                  <a:tcPr marL="84406" marR="84406" marT="42203" marB="42203" anchor="ctr"/>
                </a:tc>
                <a:extLst>
                  <a:ext uri="{0D108BD9-81ED-4DB2-BD59-A6C34878D82A}">
                    <a16:rowId xmlns:a16="http://schemas.microsoft.com/office/drawing/2014/main" val="79888155"/>
                  </a:ext>
                </a:extLst>
              </a:tr>
              <a:tr h="1702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dirty="0" smtClean="0">
                          <a:solidFill>
                            <a:srgbClr val="002060"/>
                          </a:solidFill>
                          <a:latin typeface="Meiryo UI" panose="020B0604030504040204" pitchFamily="50" charset="-128"/>
                          <a:ea typeface="Meiryo UI" panose="020B0604030504040204" pitchFamily="50" charset="-128"/>
                        </a:rPr>
                        <a:t>政令</a:t>
                      </a:r>
                      <a:endParaRPr kumimoji="1" lang="en-US" altLang="ja-JP" sz="800" b="1" dirty="0" smtClean="0">
                        <a:solidFill>
                          <a:srgbClr val="002060"/>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dirty="0" smtClean="0">
                          <a:solidFill>
                            <a:srgbClr val="002060"/>
                          </a:solidFill>
                          <a:latin typeface="Meiryo UI" panose="020B0604030504040204" pitchFamily="50" charset="-128"/>
                          <a:ea typeface="Meiryo UI" panose="020B0604030504040204" pitchFamily="50" charset="-128"/>
                        </a:rPr>
                        <a:t>市</a:t>
                      </a:r>
                      <a:r>
                        <a:rPr kumimoji="1" lang="ja-JP" altLang="en-US" sz="700" b="1" dirty="0" smtClean="0">
                          <a:solidFill>
                            <a:srgbClr val="002060"/>
                          </a:solidFill>
                          <a:latin typeface="Meiryo UI" panose="020B0604030504040204" pitchFamily="50" charset="-128"/>
                          <a:ea typeface="Meiryo UI" panose="020B0604030504040204" pitchFamily="50" charset="-128"/>
                        </a:rPr>
                        <a:t>数</a:t>
                      </a:r>
                      <a:endParaRPr kumimoji="1" lang="ja-JP" altLang="en-US" sz="800" b="1"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dirty="0" smtClean="0">
                          <a:solidFill>
                            <a:srgbClr val="002060"/>
                          </a:solidFill>
                          <a:latin typeface="Meiryo UI" panose="020B0604030504040204" pitchFamily="50" charset="-128"/>
                          <a:ea typeface="Meiryo UI" panose="020B0604030504040204" pitchFamily="50" charset="-128"/>
                        </a:rPr>
                        <a:t>中核</a:t>
                      </a:r>
                      <a:endParaRPr kumimoji="1" lang="en-US" altLang="ja-JP" sz="800" b="1" dirty="0" smtClean="0">
                        <a:solidFill>
                          <a:srgbClr val="002060"/>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dirty="0" smtClean="0">
                          <a:solidFill>
                            <a:srgbClr val="002060"/>
                          </a:solidFill>
                          <a:latin typeface="Meiryo UI" panose="020B0604030504040204" pitchFamily="50" charset="-128"/>
                          <a:ea typeface="Meiryo UI" panose="020B0604030504040204" pitchFamily="50" charset="-128"/>
                        </a:rPr>
                        <a:t>市数</a:t>
                      </a:r>
                    </a:p>
                  </a:txBody>
                  <a:tcPr marL="84406" marR="84406" marT="42203" marB="42203" anchor="ctr"/>
                </a:tc>
                <a:tc vMerge="1">
                  <a:txBody>
                    <a:bodyPr/>
                    <a:lstStyle/>
                    <a:p>
                      <a:endParaRPr kumimoji="1" lang="ja-JP" altLang="en-US"/>
                    </a:p>
                  </a:txBody>
                  <a:tcPr/>
                </a:tc>
                <a:extLst>
                  <a:ext uri="{0D108BD9-81ED-4DB2-BD59-A6C34878D82A}">
                    <a16:rowId xmlns:a16="http://schemas.microsoft.com/office/drawing/2014/main" val="3603518938"/>
                  </a:ext>
                </a:extLst>
              </a:tr>
              <a:tr h="0">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1995</a:t>
                      </a:r>
                    </a:p>
                  </a:txBody>
                  <a:tcPr marL="84406" marR="84406" marT="42203" marB="42203"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70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１</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０</a:t>
                      </a:r>
                    </a:p>
                  </a:txBody>
                  <a:tcPr marL="84406" marR="84406" marT="42203" marB="42203"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b="0" dirty="0" smtClean="0">
                          <a:solidFill>
                            <a:srgbClr val="002060"/>
                          </a:solidFill>
                          <a:latin typeface="Meiryo UI" panose="020B0604030504040204" pitchFamily="50" charset="-128"/>
                          <a:ea typeface="Meiryo UI" panose="020B0604030504040204" pitchFamily="50" charset="-128"/>
                        </a:rPr>
                        <a:t>中核市制度創設</a:t>
                      </a:r>
                      <a:endParaRPr lang="en-US" altLang="ja-JP" sz="1050" b="0" dirty="0" smtClean="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b="0" dirty="0" smtClean="0">
                          <a:solidFill>
                            <a:srgbClr val="002060"/>
                          </a:solidFill>
                          <a:latin typeface="Meiryo UI" panose="020B0604030504040204" pitchFamily="50" charset="-128"/>
                          <a:ea typeface="Meiryo UI" panose="020B0604030504040204" pitchFamily="50" charset="-128"/>
                        </a:rPr>
                        <a:t>　</a:t>
                      </a:r>
                      <a:r>
                        <a:rPr lang="ja-JP" altLang="en-US" sz="900" b="0" dirty="0" smtClean="0">
                          <a:solidFill>
                            <a:srgbClr val="002060"/>
                          </a:solidFill>
                          <a:latin typeface="Meiryo UI" panose="020B0604030504040204" pitchFamily="50" charset="-128"/>
                          <a:ea typeface="Meiryo UI" panose="020B0604030504040204" pitchFamily="50" charset="-128"/>
                        </a:rPr>
                        <a:t>（要件：人口</a:t>
                      </a:r>
                      <a:r>
                        <a:rPr lang="en-US" altLang="ja-JP" sz="900" b="0" dirty="0" smtClean="0">
                          <a:solidFill>
                            <a:srgbClr val="002060"/>
                          </a:solidFill>
                          <a:latin typeface="Meiryo UI" panose="020B0604030504040204" pitchFamily="50" charset="-128"/>
                          <a:ea typeface="Meiryo UI" panose="020B0604030504040204" pitchFamily="50" charset="-128"/>
                        </a:rPr>
                        <a:t>30</a:t>
                      </a:r>
                      <a:r>
                        <a:rPr lang="ja-JP" altLang="en-US" sz="900" b="0" dirty="0" smtClean="0">
                          <a:solidFill>
                            <a:srgbClr val="002060"/>
                          </a:solidFill>
                          <a:latin typeface="Meiryo UI" panose="020B0604030504040204" pitchFamily="50" charset="-128"/>
                          <a:ea typeface="Meiryo UI" panose="020B0604030504040204" pitchFamily="50" charset="-128"/>
                        </a:rPr>
                        <a:t>万人以上、面積</a:t>
                      </a:r>
                      <a:r>
                        <a:rPr lang="en-US" altLang="ja-JP" sz="900" b="0" dirty="0" smtClean="0">
                          <a:solidFill>
                            <a:srgbClr val="002060"/>
                          </a:solidFill>
                          <a:latin typeface="Meiryo UI" panose="020B0604030504040204" pitchFamily="50" charset="-128"/>
                          <a:ea typeface="Meiryo UI" panose="020B0604030504040204" pitchFamily="50" charset="-128"/>
                        </a:rPr>
                        <a:t>100k</a:t>
                      </a:r>
                      <a:r>
                        <a:rPr lang="ja-JP" altLang="en-US" sz="900" b="0" dirty="0" smtClean="0">
                          <a:solidFill>
                            <a:srgbClr val="002060"/>
                          </a:solidFill>
                          <a:latin typeface="Meiryo UI" panose="020B0604030504040204" pitchFamily="50" charset="-128"/>
                          <a:ea typeface="Meiryo UI" panose="020B0604030504040204" pitchFamily="50" charset="-128"/>
                        </a:rPr>
                        <a:t>㎡以上、</a:t>
                      </a:r>
                      <a:r>
                        <a:rPr lang="en-US" altLang="ja-JP" sz="900" b="0" dirty="0" smtClean="0">
                          <a:solidFill>
                            <a:srgbClr val="002060"/>
                          </a:solidFill>
                          <a:latin typeface="Meiryo UI" panose="020B0604030504040204" pitchFamily="50" charset="-128"/>
                          <a:ea typeface="Meiryo UI" panose="020B0604030504040204" pitchFamily="50" charset="-128"/>
                        </a:rPr>
                        <a:t/>
                      </a:r>
                      <a:br>
                        <a:rPr lang="en-US" altLang="ja-JP" sz="900" b="0" dirty="0" smtClean="0">
                          <a:solidFill>
                            <a:srgbClr val="002060"/>
                          </a:solidFill>
                          <a:latin typeface="Meiryo UI" panose="020B0604030504040204" pitchFamily="50" charset="-128"/>
                          <a:ea typeface="Meiryo UI" panose="020B0604030504040204" pitchFamily="50" charset="-128"/>
                        </a:rPr>
                      </a:br>
                      <a:r>
                        <a:rPr lang="ja-JP" altLang="en-US" sz="900" b="0" dirty="0" smtClean="0">
                          <a:solidFill>
                            <a:srgbClr val="002060"/>
                          </a:solidFill>
                          <a:latin typeface="Meiryo UI" panose="020B0604030504040204" pitchFamily="50" charset="-128"/>
                          <a:ea typeface="Meiryo UI" panose="020B0604030504040204" pitchFamily="50" charset="-128"/>
                        </a:rPr>
                        <a:t>　　 昼夜間人口比率</a:t>
                      </a:r>
                      <a:r>
                        <a:rPr lang="en-US" altLang="ja-JP" sz="900" b="0" dirty="0" smtClean="0">
                          <a:solidFill>
                            <a:srgbClr val="002060"/>
                          </a:solidFill>
                          <a:latin typeface="Meiryo UI" panose="020B0604030504040204" pitchFamily="50" charset="-128"/>
                          <a:ea typeface="Meiryo UI" panose="020B0604030504040204" pitchFamily="50" charset="-128"/>
                        </a:rPr>
                        <a:t>100</a:t>
                      </a:r>
                      <a:r>
                        <a:rPr lang="ja-JP" altLang="en-US" sz="900" b="0" dirty="0" smtClean="0">
                          <a:solidFill>
                            <a:srgbClr val="002060"/>
                          </a:solidFill>
                          <a:latin typeface="Meiryo UI" panose="020B0604030504040204" pitchFamily="50" charset="-128"/>
                          <a:ea typeface="Meiryo UI" panose="020B0604030504040204" pitchFamily="50" charset="-128"/>
                        </a:rPr>
                        <a:t>超（人口</a:t>
                      </a:r>
                      <a:r>
                        <a:rPr lang="en-US" altLang="ja-JP" sz="900" b="0" dirty="0" smtClean="0">
                          <a:solidFill>
                            <a:srgbClr val="002060"/>
                          </a:solidFill>
                          <a:latin typeface="Meiryo UI" panose="020B0604030504040204" pitchFamily="50" charset="-128"/>
                          <a:ea typeface="Meiryo UI" panose="020B0604030504040204" pitchFamily="50" charset="-128"/>
                        </a:rPr>
                        <a:t>50</a:t>
                      </a:r>
                      <a:r>
                        <a:rPr lang="ja-JP" altLang="en-US" sz="900" b="0" dirty="0" smtClean="0">
                          <a:solidFill>
                            <a:srgbClr val="002060"/>
                          </a:solidFill>
                          <a:latin typeface="Meiryo UI" panose="020B0604030504040204" pitchFamily="50" charset="-128"/>
                          <a:ea typeface="Meiryo UI" panose="020B0604030504040204" pitchFamily="50" charset="-128"/>
                        </a:rPr>
                        <a:t>万人未満の場合</a:t>
                      </a:r>
                      <a:r>
                        <a:rPr lang="en-US" altLang="ja-JP" sz="900" b="0" dirty="0" smtClean="0">
                          <a:solidFill>
                            <a:srgbClr val="002060"/>
                          </a:solidFill>
                          <a:latin typeface="Meiryo UI" panose="020B0604030504040204" pitchFamily="50" charset="-128"/>
                          <a:ea typeface="Meiryo UI" panose="020B0604030504040204" pitchFamily="50" charset="-128"/>
                        </a:rPr>
                        <a:t>〕</a:t>
                      </a:r>
                      <a:r>
                        <a:rPr lang="ja-JP" altLang="en-US" sz="900" b="0" dirty="0" smtClean="0">
                          <a:solidFill>
                            <a:srgbClr val="002060"/>
                          </a:solidFill>
                          <a:latin typeface="Meiryo UI" panose="020B0604030504040204" pitchFamily="50" charset="-128"/>
                          <a:ea typeface="Meiryo UI" panose="020B0604030504040204" pitchFamily="50" charset="-128"/>
                        </a:rPr>
                        <a:t>）</a:t>
                      </a:r>
                      <a:endParaRPr lang="en-US" altLang="ja-JP" sz="1050" b="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312394379"/>
                  </a:ext>
                </a:extLst>
              </a:tr>
              <a:tr h="0">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1996</a:t>
                      </a:r>
                    </a:p>
                  </a:txBody>
                  <a:tcPr marL="84406" marR="84406" marT="42203" marB="42203" anchor="c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dirty="0" smtClean="0">
                          <a:solidFill>
                            <a:srgbClr val="002060"/>
                          </a:solidFill>
                          <a:latin typeface="Meiryo UI" panose="020B0604030504040204" pitchFamily="50" charset="-128"/>
                          <a:ea typeface="Meiryo UI" panose="020B0604030504040204" pitchFamily="50" charset="-128"/>
                        </a:rPr>
                        <a:t>堺市が中核市に移行（</a:t>
                      </a:r>
                      <a:r>
                        <a:rPr kumimoji="1" lang="en-US" altLang="ja-JP" sz="1050" b="0" dirty="0" smtClean="0">
                          <a:solidFill>
                            <a:srgbClr val="002060"/>
                          </a:solidFill>
                          <a:latin typeface="Meiryo UI" panose="020B0604030504040204" pitchFamily="50" charset="-128"/>
                          <a:ea typeface="Meiryo UI" panose="020B0604030504040204" pitchFamily="50" charset="-128"/>
                        </a:rPr>
                        <a:t>4</a:t>
                      </a:r>
                      <a:r>
                        <a:rPr kumimoji="1" lang="ja-JP" altLang="en-US" sz="1050" b="0" dirty="0" smtClean="0">
                          <a:solidFill>
                            <a:srgbClr val="002060"/>
                          </a:solidFill>
                          <a:latin typeface="Meiryo UI" panose="020B0604030504040204" pitchFamily="50" charset="-128"/>
                          <a:ea typeface="Meiryo UI" panose="020B0604030504040204" pitchFamily="50" charset="-128"/>
                        </a:rPr>
                        <a:t>月）</a:t>
                      </a:r>
                      <a:endParaRPr kumimoji="1" lang="ja-JP" altLang="en-US" sz="105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１</a:t>
                      </a:r>
                      <a:endParaRPr kumimoji="1" lang="en-US" altLang="ja-JP" sz="105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１</a:t>
                      </a: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1050" b="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2326729341"/>
                  </a:ext>
                </a:extLst>
              </a:tr>
              <a:tr h="0">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1999</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１</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１</a:t>
                      </a:r>
                    </a:p>
                  </a:txBody>
                  <a:tcPr marL="84406" marR="84406" marT="42203" marB="42203"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b="0" dirty="0" smtClean="0">
                          <a:solidFill>
                            <a:srgbClr val="002060"/>
                          </a:solidFill>
                          <a:latin typeface="Meiryo UI" panose="020B0604030504040204" pitchFamily="50" charset="-128"/>
                          <a:ea typeface="Meiryo UI" panose="020B0604030504040204" pitchFamily="50" charset="-128"/>
                        </a:rPr>
                        <a:t>中核市の要件を緩和（昼夜間人口比率を廃止）</a:t>
                      </a:r>
                      <a:endParaRPr lang="en-US" altLang="ja-JP" sz="1050" b="0" dirty="0" smtClean="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0" dirty="0" smtClean="0">
                          <a:solidFill>
                            <a:srgbClr val="002060"/>
                          </a:solidFill>
                          <a:latin typeface="Meiryo UI" panose="020B0604030504040204" pitchFamily="50" charset="-128"/>
                          <a:ea typeface="Meiryo UI" panose="020B0604030504040204" pitchFamily="50" charset="-128"/>
                        </a:rPr>
                        <a:t>　（要件：人口</a:t>
                      </a:r>
                      <a:r>
                        <a:rPr lang="en-US" altLang="ja-JP" sz="900" b="0" dirty="0" smtClean="0">
                          <a:solidFill>
                            <a:srgbClr val="002060"/>
                          </a:solidFill>
                          <a:latin typeface="Meiryo UI" panose="020B0604030504040204" pitchFamily="50" charset="-128"/>
                          <a:ea typeface="Meiryo UI" panose="020B0604030504040204" pitchFamily="50" charset="-128"/>
                        </a:rPr>
                        <a:t>30</a:t>
                      </a:r>
                      <a:r>
                        <a:rPr lang="ja-JP" altLang="en-US" sz="900" b="0" dirty="0" smtClean="0">
                          <a:solidFill>
                            <a:srgbClr val="002060"/>
                          </a:solidFill>
                          <a:latin typeface="Meiryo UI" panose="020B0604030504040204" pitchFamily="50" charset="-128"/>
                          <a:ea typeface="Meiryo UI" panose="020B0604030504040204" pitchFamily="50" charset="-128"/>
                        </a:rPr>
                        <a:t>万人以上、面積</a:t>
                      </a:r>
                      <a:r>
                        <a:rPr lang="en-US" altLang="ja-JP" sz="900" b="0" dirty="0" smtClean="0">
                          <a:solidFill>
                            <a:srgbClr val="002060"/>
                          </a:solidFill>
                          <a:latin typeface="Meiryo UI" panose="020B0604030504040204" pitchFamily="50" charset="-128"/>
                          <a:ea typeface="Meiryo UI" panose="020B0604030504040204" pitchFamily="50" charset="-128"/>
                        </a:rPr>
                        <a:t>100k</a:t>
                      </a:r>
                      <a:r>
                        <a:rPr lang="ja-JP" altLang="en-US" sz="900" b="0" dirty="0" smtClean="0">
                          <a:solidFill>
                            <a:srgbClr val="002060"/>
                          </a:solidFill>
                          <a:latin typeface="Meiryo UI" panose="020B0604030504040204" pitchFamily="50" charset="-128"/>
                          <a:ea typeface="Meiryo UI" panose="020B0604030504040204" pitchFamily="50" charset="-128"/>
                        </a:rPr>
                        <a:t>㎡以上）</a:t>
                      </a:r>
                      <a:endParaRPr lang="en-US" altLang="ja-JP" sz="900" b="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3311484324"/>
                  </a:ext>
                </a:extLst>
              </a:tr>
              <a:tr h="0">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2002</a:t>
                      </a:r>
                    </a:p>
                  </a:txBody>
                  <a:tcPr marL="84406" marR="84406" marT="42203" marB="42203"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１</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１</a:t>
                      </a:r>
                    </a:p>
                  </a:txBody>
                  <a:tcPr marL="84406" marR="84406" marT="42203" marB="42203"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b="0" dirty="0" smtClean="0">
                          <a:solidFill>
                            <a:srgbClr val="002060"/>
                          </a:solidFill>
                          <a:latin typeface="Meiryo UI" panose="020B0604030504040204" pitchFamily="50" charset="-128"/>
                          <a:ea typeface="Meiryo UI" panose="020B0604030504040204" pitchFamily="50" charset="-128"/>
                        </a:rPr>
                        <a:t>中核市の要件を緩和（面積要件の緩和）</a:t>
                      </a:r>
                      <a:endParaRPr lang="en-US" altLang="ja-JP" sz="1050" b="0" dirty="0" smtClean="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0" dirty="0" smtClean="0">
                          <a:solidFill>
                            <a:srgbClr val="002060"/>
                          </a:solidFill>
                          <a:latin typeface="Meiryo UI" panose="020B0604030504040204" pitchFamily="50" charset="-128"/>
                          <a:ea typeface="Meiryo UI" panose="020B0604030504040204" pitchFamily="50" charset="-128"/>
                        </a:rPr>
                        <a:t>　（要件：人口</a:t>
                      </a:r>
                      <a:r>
                        <a:rPr lang="en-US" altLang="ja-JP" sz="900" b="0" dirty="0" smtClean="0">
                          <a:solidFill>
                            <a:srgbClr val="002060"/>
                          </a:solidFill>
                          <a:latin typeface="Meiryo UI" panose="020B0604030504040204" pitchFamily="50" charset="-128"/>
                          <a:ea typeface="Meiryo UI" panose="020B0604030504040204" pitchFamily="50" charset="-128"/>
                        </a:rPr>
                        <a:t>30</a:t>
                      </a:r>
                      <a:r>
                        <a:rPr lang="ja-JP" altLang="en-US" sz="900" b="0" dirty="0" smtClean="0">
                          <a:solidFill>
                            <a:srgbClr val="002060"/>
                          </a:solidFill>
                          <a:latin typeface="Meiryo UI" panose="020B0604030504040204" pitchFamily="50" charset="-128"/>
                          <a:ea typeface="Meiryo UI" panose="020B0604030504040204" pitchFamily="50" charset="-128"/>
                        </a:rPr>
                        <a:t>万人以上、面積</a:t>
                      </a:r>
                      <a:r>
                        <a:rPr lang="en-US" altLang="ja-JP" sz="900" b="0" dirty="0" smtClean="0">
                          <a:solidFill>
                            <a:srgbClr val="002060"/>
                          </a:solidFill>
                          <a:latin typeface="Meiryo UI" panose="020B0604030504040204" pitchFamily="50" charset="-128"/>
                          <a:ea typeface="Meiryo UI" panose="020B0604030504040204" pitchFamily="50" charset="-128"/>
                        </a:rPr>
                        <a:t>100k</a:t>
                      </a:r>
                      <a:r>
                        <a:rPr lang="ja-JP" altLang="en-US" sz="900" b="0" dirty="0" smtClean="0">
                          <a:solidFill>
                            <a:srgbClr val="002060"/>
                          </a:solidFill>
                          <a:latin typeface="Meiryo UI" panose="020B0604030504040204" pitchFamily="50" charset="-128"/>
                          <a:ea typeface="Meiryo UI" panose="020B0604030504040204" pitchFamily="50" charset="-128"/>
                        </a:rPr>
                        <a:t>㎡以上（人口</a:t>
                      </a:r>
                      <a:r>
                        <a:rPr lang="en-US" altLang="ja-JP" sz="900" b="0" dirty="0" smtClean="0">
                          <a:solidFill>
                            <a:srgbClr val="002060"/>
                          </a:solidFill>
                          <a:latin typeface="Meiryo UI" panose="020B0604030504040204" pitchFamily="50" charset="-128"/>
                          <a:ea typeface="Meiryo UI" panose="020B0604030504040204" pitchFamily="50" charset="-128"/>
                        </a:rPr>
                        <a:t>50</a:t>
                      </a:r>
                      <a:r>
                        <a:rPr lang="ja-JP" altLang="en-US" sz="900" b="0" dirty="0" smtClean="0">
                          <a:solidFill>
                            <a:srgbClr val="002060"/>
                          </a:solidFill>
                          <a:latin typeface="Meiryo UI" panose="020B0604030504040204" pitchFamily="50" charset="-128"/>
                          <a:ea typeface="Meiryo UI" panose="020B0604030504040204" pitchFamily="50" charset="-128"/>
                        </a:rPr>
                        <a:t>万人</a:t>
                      </a:r>
                      <a:r>
                        <a:rPr lang="en-US" altLang="ja-JP" sz="900" b="0" dirty="0" smtClean="0">
                          <a:solidFill>
                            <a:srgbClr val="002060"/>
                          </a:solidFill>
                          <a:latin typeface="Meiryo UI" panose="020B0604030504040204" pitchFamily="50" charset="-128"/>
                          <a:ea typeface="Meiryo UI" panose="020B0604030504040204" pitchFamily="50" charset="-128"/>
                        </a:rPr>
                        <a:t/>
                      </a:r>
                      <a:br>
                        <a:rPr lang="en-US" altLang="ja-JP" sz="900" b="0" dirty="0" smtClean="0">
                          <a:solidFill>
                            <a:srgbClr val="002060"/>
                          </a:solidFill>
                          <a:latin typeface="Meiryo UI" panose="020B0604030504040204" pitchFamily="50" charset="-128"/>
                          <a:ea typeface="Meiryo UI" panose="020B0604030504040204" pitchFamily="50" charset="-128"/>
                        </a:rPr>
                      </a:br>
                      <a:r>
                        <a:rPr lang="ja-JP" altLang="en-US" sz="900" b="0" dirty="0" smtClean="0">
                          <a:solidFill>
                            <a:srgbClr val="002060"/>
                          </a:solidFill>
                          <a:latin typeface="Meiryo UI" panose="020B0604030504040204" pitchFamily="50" charset="-128"/>
                          <a:ea typeface="Meiryo UI" panose="020B0604030504040204" pitchFamily="50" charset="-128"/>
                        </a:rPr>
                        <a:t>　　 未満の場合</a:t>
                      </a:r>
                      <a:r>
                        <a:rPr lang="en-US" altLang="ja-JP" sz="900" b="0" dirty="0" smtClean="0">
                          <a:solidFill>
                            <a:srgbClr val="002060"/>
                          </a:solidFill>
                          <a:latin typeface="Meiryo UI" panose="020B0604030504040204" pitchFamily="50" charset="-128"/>
                          <a:ea typeface="Meiryo UI" panose="020B0604030504040204" pitchFamily="50" charset="-128"/>
                        </a:rPr>
                        <a:t>〕</a:t>
                      </a:r>
                      <a:r>
                        <a:rPr lang="ja-JP" altLang="en-US" sz="900" b="0" dirty="0" smtClean="0">
                          <a:solidFill>
                            <a:srgbClr val="002060"/>
                          </a:solidFill>
                          <a:latin typeface="Meiryo UI" panose="020B0604030504040204" pitchFamily="50" charset="-128"/>
                          <a:ea typeface="Meiryo UI" panose="020B0604030504040204" pitchFamily="50" charset="-128"/>
                        </a:rPr>
                        <a:t>）</a:t>
                      </a:r>
                      <a:endParaRPr lang="en-US" altLang="ja-JP" sz="900" b="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2546952175"/>
                  </a:ext>
                </a:extLst>
              </a:tr>
              <a:tr h="0">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2003</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dirty="0" smtClean="0">
                          <a:solidFill>
                            <a:srgbClr val="002060"/>
                          </a:solidFill>
                          <a:latin typeface="Meiryo UI" panose="020B0604030504040204" pitchFamily="50" charset="-128"/>
                          <a:ea typeface="Meiryo UI" panose="020B0604030504040204" pitchFamily="50" charset="-128"/>
                        </a:rPr>
                        <a:t>高槻市が中核市に移行（</a:t>
                      </a:r>
                      <a:r>
                        <a:rPr kumimoji="1" lang="en-US" altLang="ja-JP" sz="1050" b="0" dirty="0" smtClean="0">
                          <a:solidFill>
                            <a:srgbClr val="002060"/>
                          </a:solidFill>
                          <a:latin typeface="Meiryo UI" panose="020B0604030504040204" pitchFamily="50" charset="-128"/>
                          <a:ea typeface="Meiryo UI" panose="020B0604030504040204" pitchFamily="50" charset="-128"/>
                        </a:rPr>
                        <a:t>4</a:t>
                      </a:r>
                      <a:r>
                        <a:rPr kumimoji="1" lang="ja-JP" altLang="en-US" sz="1050" b="0" dirty="0" smtClean="0">
                          <a:solidFill>
                            <a:srgbClr val="002060"/>
                          </a:solidFill>
                          <a:latin typeface="Meiryo UI" panose="020B0604030504040204" pitchFamily="50" charset="-128"/>
                          <a:ea typeface="Meiryo UI" panose="020B0604030504040204" pitchFamily="50" charset="-128"/>
                        </a:rPr>
                        <a:t>月）</a:t>
                      </a:r>
                      <a:endParaRPr kumimoji="1" lang="ja-JP" altLang="en-US" sz="105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１</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２</a:t>
                      </a: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70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2105333501"/>
                  </a:ext>
                </a:extLst>
              </a:tr>
              <a:tr h="0">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2005</a:t>
                      </a:r>
                    </a:p>
                  </a:txBody>
                  <a:tcPr marL="84406" marR="84406" marT="42203" marB="42203" anchor="c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dirty="0" smtClean="0">
                          <a:solidFill>
                            <a:srgbClr val="002060"/>
                          </a:solidFill>
                          <a:latin typeface="Meiryo UI" panose="020B0604030504040204" pitchFamily="50" charset="-128"/>
                          <a:ea typeface="Meiryo UI" panose="020B0604030504040204" pitchFamily="50" charset="-128"/>
                        </a:rPr>
                        <a:t>東大阪市が中核市に移行（</a:t>
                      </a:r>
                      <a:r>
                        <a:rPr kumimoji="1" lang="en-US" altLang="ja-JP" sz="1050" b="0" dirty="0" smtClean="0">
                          <a:solidFill>
                            <a:srgbClr val="002060"/>
                          </a:solidFill>
                          <a:latin typeface="Meiryo UI" panose="020B0604030504040204" pitchFamily="50" charset="-128"/>
                          <a:ea typeface="Meiryo UI" panose="020B0604030504040204" pitchFamily="50" charset="-128"/>
                        </a:rPr>
                        <a:t>4</a:t>
                      </a:r>
                      <a:r>
                        <a:rPr kumimoji="1" lang="ja-JP" altLang="en-US" sz="1050" b="0" dirty="0" smtClean="0">
                          <a:solidFill>
                            <a:srgbClr val="002060"/>
                          </a:solidFill>
                          <a:latin typeface="Meiryo UI" panose="020B0604030504040204" pitchFamily="50" charset="-128"/>
                          <a:ea typeface="Meiryo UI" panose="020B0604030504040204" pitchFamily="50" charset="-128"/>
                        </a:rPr>
                        <a:t>月）</a:t>
                      </a:r>
                      <a:endParaRPr kumimoji="1" lang="ja-JP" altLang="en-US" sz="105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１</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３</a:t>
                      </a: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70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332638172"/>
                  </a:ext>
                </a:extLst>
              </a:tr>
              <a:tr h="0">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2006</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堺市が政令指定都市に移行（４月）</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２</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２</a:t>
                      </a:r>
                    </a:p>
                  </a:txBody>
                  <a:tcPr marL="84406" marR="84406" marT="42203" marB="42203"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b="0" dirty="0" smtClean="0">
                          <a:solidFill>
                            <a:srgbClr val="002060"/>
                          </a:solidFill>
                          <a:latin typeface="Meiryo UI" panose="020B0604030504040204" pitchFamily="50" charset="-128"/>
                          <a:ea typeface="Meiryo UI" panose="020B0604030504040204" pitchFamily="50" charset="-128"/>
                        </a:rPr>
                        <a:t>中核市の要件を緩和（面積要件の廃止）</a:t>
                      </a:r>
                      <a:endParaRPr lang="en-US" altLang="ja-JP" sz="1050" b="0" dirty="0" smtClean="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0" dirty="0" smtClean="0">
                          <a:solidFill>
                            <a:srgbClr val="002060"/>
                          </a:solidFill>
                          <a:latin typeface="Meiryo UI" panose="020B0604030504040204" pitchFamily="50" charset="-128"/>
                          <a:ea typeface="Meiryo UI" panose="020B0604030504040204" pitchFamily="50" charset="-128"/>
                        </a:rPr>
                        <a:t>　（要件：人口</a:t>
                      </a:r>
                      <a:r>
                        <a:rPr lang="en-US" altLang="ja-JP" sz="900" b="0" dirty="0" smtClean="0">
                          <a:solidFill>
                            <a:srgbClr val="002060"/>
                          </a:solidFill>
                          <a:latin typeface="Meiryo UI" panose="020B0604030504040204" pitchFamily="50" charset="-128"/>
                          <a:ea typeface="Meiryo UI" panose="020B0604030504040204" pitchFamily="50" charset="-128"/>
                        </a:rPr>
                        <a:t>30</a:t>
                      </a:r>
                      <a:r>
                        <a:rPr lang="ja-JP" altLang="en-US" sz="900" b="0" dirty="0" smtClean="0">
                          <a:solidFill>
                            <a:srgbClr val="002060"/>
                          </a:solidFill>
                          <a:latin typeface="Meiryo UI" panose="020B0604030504040204" pitchFamily="50" charset="-128"/>
                          <a:ea typeface="Meiryo UI" panose="020B0604030504040204" pitchFamily="50" charset="-128"/>
                        </a:rPr>
                        <a:t>万人以上）</a:t>
                      </a:r>
                      <a:endParaRPr lang="en-US" altLang="ja-JP" sz="700" b="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1755797678"/>
                  </a:ext>
                </a:extLst>
              </a:tr>
              <a:tr h="0">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2009</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大阪発“地方分権改革”ビジョン策定（</a:t>
                      </a:r>
                      <a:r>
                        <a:rPr kumimoji="1" lang="en-US" altLang="ja-JP" sz="1050" dirty="0" smtClean="0">
                          <a:solidFill>
                            <a:srgbClr val="002060"/>
                          </a:solidFill>
                          <a:latin typeface="Meiryo UI" panose="020B0604030504040204" pitchFamily="50" charset="-128"/>
                          <a:ea typeface="Meiryo UI" panose="020B0604030504040204" pitchFamily="50" charset="-128"/>
                        </a:rPr>
                        <a:t>3</a:t>
                      </a:r>
                      <a:r>
                        <a:rPr kumimoji="1" lang="ja-JP" altLang="en-US" sz="1050" dirty="0" smtClean="0">
                          <a:solidFill>
                            <a:srgbClr val="002060"/>
                          </a:solidFill>
                          <a:latin typeface="Meiryo UI" panose="020B0604030504040204" pitchFamily="50" charset="-128"/>
                          <a:ea typeface="Meiryo UI" panose="020B0604030504040204" pitchFamily="50" charset="-128"/>
                        </a:rPr>
                        <a:t>月）</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700" b="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179733284"/>
                  </a:ext>
                </a:extLst>
              </a:tr>
              <a:tr h="0">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2012</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豊中市が中核市に移行（４月）</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２</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３</a:t>
                      </a: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700" b="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2699585995"/>
                  </a:ext>
                </a:extLst>
              </a:tr>
              <a:tr h="0">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2014</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枚方市が中核市に移行（４月）</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２</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４</a:t>
                      </a:r>
                    </a:p>
                  </a:txBody>
                  <a:tcPr marL="84406" marR="84406" marT="42203" marB="42203"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b="0" dirty="0" smtClean="0">
                          <a:solidFill>
                            <a:srgbClr val="002060"/>
                          </a:solidFill>
                          <a:latin typeface="Meiryo UI" panose="020B0604030504040204" pitchFamily="50" charset="-128"/>
                          <a:ea typeface="Meiryo UI" panose="020B0604030504040204" pitchFamily="50" charset="-128"/>
                        </a:rPr>
                        <a:t>中核市の要件を緩和（人口要件の緩和・特例市制度との統合）</a:t>
                      </a:r>
                      <a:endParaRPr lang="en-US" altLang="ja-JP" sz="1000" b="0" dirty="0" smtClean="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00" b="0" dirty="0" smtClean="0">
                          <a:solidFill>
                            <a:srgbClr val="002060"/>
                          </a:solidFill>
                          <a:latin typeface="Meiryo UI" panose="020B0604030504040204" pitchFamily="50" charset="-128"/>
                          <a:ea typeface="Meiryo UI" panose="020B0604030504040204" pitchFamily="50" charset="-128"/>
                        </a:rPr>
                        <a:t>　（要件：人口</a:t>
                      </a:r>
                      <a:r>
                        <a:rPr lang="en-US" altLang="ja-JP" sz="1000" b="0" dirty="0" smtClean="0">
                          <a:solidFill>
                            <a:srgbClr val="002060"/>
                          </a:solidFill>
                          <a:latin typeface="Meiryo UI" panose="020B0604030504040204" pitchFamily="50" charset="-128"/>
                          <a:ea typeface="Meiryo UI" panose="020B0604030504040204" pitchFamily="50" charset="-128"/>
                        </a:rPr>
                        <a:t>20</a:t>
                      </a:r>
                      <a:r>
                        <a:rPr lang="ja-JP" altLang="en-US" sz="1000" b="0" dirty="0" smtClean="0">
                          <a:solidFill>
                            <a:srgbClr val="002060"/>
                          </a:solidFill>
                          <a:latin typeface="Meiryo UI" panose="020B0604030504040204" pitchFamily="50" charset="-128"/>
                          <a:ea typeface="Meiryo UI" panose="020B0604030504040204" pitchFamily="50" charset="-128"/>
                        </a:rPr>
                        <a:t>万人以上）</a:t>
                      </a:r>
                      <a:endParaRPr lang="en-US" altLang="ja-JP" sz="1000" b="0" dirty="0" smtClean="0">
                        <a:solidFill>
                          <a:srgbClr val="002060"/>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b="0" dirty="0" smtClean="0">
                          <a:solidFill>
                            <a:srgbClr val="002060"/>
                          </a:solidFill>
                          <a:latin typeface="Meiryo UI" panose="020B0604030504040204" pitchFamily="50" charset="-128"/>
                          <a:ea typeface="Meiryo UI" panose="020B0604030504040204" pitchFamily="50" charset="-128"/>
                        </a:rPr>
                        <a:t>連携中枢都市圏の取組み開始</a:t>
                      </a:r>
                      <a:endParaRPr lang="en-US" altLang="ja-JP" sz="1000" b="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2650097283"/>
                  </a:ext>
                </a:extLst>
              </a:tr>
              <a:tr h="0">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2017</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b="0" dirty="0" smtClean="0">
                          <a:solidFill>
                            <a:srgbClr val="002060"/>
                          </a:solidFill>
                          <a:latin typeface="Meiryo UI" panose="020B0604030504040204" pitchFamily="50" charset="-128"/>
                          <a:ea typeface="Meiryo UI" panose="020B0604030504040204" pitchFamily="50" charset="-128"/>
                        </a:rPr>
                        <a:t>大阪発“地方分権改革”ビジョン改訂版策定（</a:t>
                      </a:r>
                      <a:r>
                        <a:rPr lang="en-US" altLang="ja-JP" sz="1050" b="0" dirty="0" smtClean="0">
                          <a:solidFill>
                            <a:srgbClr val="002060"/>
                          </a:solidFill>
                          <a:latin typeface="Meiryo UI" panose="020B0604030504040204" pitchFamily="50" charset="-128"/>
                          <a:ea typeface="Meiryo UI" panose="020B0604030504040204" pitchFamily="50" charset="-128"/>
                        </a:rPr>
                        <a:t>3</a:t>
                      </a:r>
                      <a:r>
                        <a:rPr lang="ja-JP" altLang="en-US" sz="1050" b="0" dirty="0" smtClean="0">
                          <a:solidFill>
                            <a:srgbClr val="002060"/>
                          </a:solidFill>
                          <a:latin typeface="Meiryo UI" panose="020B0604030504040204" pitchFamily="50" charset="-128"/>
                          <a:ea typeface="Meiryo UI" panose="020B0604030504040204" pitchFamily="50" charset="-128"/>
                        </a:rPr>
                        <a:t>月）</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b="0" dirty="0" smtClean="0">
                          <a:solidFill>
                            <a:srgbClr val="002060"/>
                          </a:solidFill>
                          <a:latin typeface="Meiryo UI" panose="020B0604030504040204" pitchFamily="50" charset="-128"/>
                          <a:ea typeface="Meiryo UI" panose="020B0604030504040204" pitchFamily="50" charset="-128"/>
                        </a:rPr>
                        <a:t>基礎自治機能の維持・充実に関する研究会設置</a:t>
                      </a:r>
                      <a:r>
                        <a:rPr lang="en-US" altLang="ja-JP" sz="1050" b="0" dirty="0" smtClean="0">
                          <a:solidFill>
                            <a:srgbClr val="002060"/>
                          </a:solidFill>
                          <a:latin typeface="Meiryo UI" panose="020B0604030504040204" pitchFamily="50" charset="-128"/>
                          <a:ea typeface="Meiryo UI" panose="020B0604030504040204" pitchFamily="50" charset="-128"/>
                        </a:rPr>
                        <a:t/>
                      </a:r>
                      <a:br>
                        <a:rPr lang="en-US" altLang="ja-JP" sz="1050" b="0" dirty="0" smtClean="0">
                          <a:solidFill>
                            <a:srgbClr val="002060"/>
                          </a:solidFill>
                          <a:latin typeface="Meiryo UI" panose="020B0604030504040204" pitchFamily="50" charset="-128"/>
                          <a:ea typeface="Meiryo UI" panose="020B0604030504040204" pitchFamily="50" charset="-128"/>
                        </a:rPr>
                      </a:br>
                      <a:r>
                        <a:rPr lang="ja-JP" altLang="en-US" sz="1050" b="0" dirty="0" smtClean="0">
                          <a:solidFill>
                            <a:srgbClr val="002060"/>
                          </a:solidFill>
                          <a:latin typeface="Meiryo UI" panose="020B0604030504040204" pitchFamily="50" charset="-128"/>
                          <a:ea typeface="Meiryo UI" panose="020B0604030504040204" pitchFamily="50" charset="-128"/>
                        </a:rPr>
                        <a:t>（</a:t>
                      </a:r>
                      <a:r>
                        <a:rPr lang="en-US" altLang="ja-JP" sz="1050" b="0" dirty="0" smtClean="0">
                          <a:solidFill>
                            <a:srgbClr val="002060"/>
                          </a:solidFill>
                          <a:latin typeface="Meiryo UI" panose="020B0604030504040204" pitchFamily="50" charset="-128"/>
                          <a:ea typeface="Meiryo UI" panose="020B0604030504040204" pitchFamily="50" charset="-128"/>
                        </a:rPr>
                        <a:t>4</a:t>
                      </a:r>
                      <a:r>
                        <a:rPr lang="ja-JP" altLang="en-US" sz="1050" b="0" smtClean="0">
                          <a:solidFill>
                            <a:srgbClr val="002060"/>
                          </a:solidFill>
                          <a:latin typeface="Meiryo UI" panose="020B0604030504040204" pitchFamily="50" charset="-128"/>
                          <a:ea typeface="Meiryo UI" panose="020B0604030504040204" pitchFamily="50" charset="-128"/>
                        </a:rPr>
                        <a:t>月）</a:t>
                      </a:r>
                      <a:endParaRPr lang="en-US" altLang="ja-JP" sz="1050" b="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２</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４</a:t>
                      </a: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70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2367951874"/>
                  </a:ext>
                </a:extLst>
              </a:tr>
              <a:tr h="0">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2018</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dirty="0" smtClean="0">
                          <a:solidFill>
                            <a:srgbClr val="002060"/>
                          </a:solidFill>
                          <a:latin typeface="Meiryo UI" panose="020B0604030504040204" pitchFamily="50" charset="-128"/>
                          <a:ea typeface="Meiryo UI" panose="020B0604030504040204" pitchFamily="50" charset="-128"/>
                        </a:rPr>
                        <a:t>八尾市が中核市に移行（４月）</a:t>
                      </a:r>
                      <a:endParaRPr lang="en-US" altLang="ja-JP" sz="700" dirty="0" smtClean="0">
                        <a:solidFill>
                          <a:srgbClr val="002060"/>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dirty="0" smtClean="0">
                          <a:solidFill>
                            <a:srgbClr val="002060"/>
                          </a:solidFill>
                          <a:latin typeface="Meiryo UI" panose="020B0604030504040204" pitchFamily="50" charset="-128"/>
                          <a:ea typeface="Meiryo UI" panose="020B0604030504040204" pitchFamily="50" charset="-128"/>
                        </a:rPr>
                        <a:t> 「課題・将来見通しに関する研究」とりまとめ（４月）</a:t>
                      </a:r>
                      <a:endParaRPr lang="en-US" altLang="ja-JP" sz="700" dirty="0" smtClean="0">
                        <a:solidFill>
                          <a:srgbClr val="002060"/>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dirty="0" smtClean="0">
                          <a:solidFill>
                            <a:srgbClr val="002060"/>
                          </a:solidFill>
                          <a:latin typeface="Meiryo UI" panose="020B0604030504040204" pitchFamily="50" charset="-128"/>
                          <a:ea typeface="Meiryo UI" panose="020B0604030504040204" pitchFamily="50" charset="-128"/>
                        </a:rPr>
                        <a:t> 「広域連携に関する研究」、「合併に関する研究」</a:t>
                      </a:r>
                      <a:endParaRPr lang="en-US" altLang="ja-JP" sz="1050" dirty="0" smtClean="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050" dirty="0" smtClean="0">
                          <a:solidFill>
                            <a:srgbClr val="002060"/>
                          </a:solidFill>
                          <a:latin typeface="Meiryo UI" panose="020B0604030504040204" pitchFamily="50" charset="-128"/>
                          <a:ea typeface="Meiryo UI" panose="020B0604030504040204" pitchFamily="50" charset="-128"/>
                        </a:rPr>
                        <a:t>　　とりまとめ（４月）</a:t>
                      </a:r>
                      <a:endParaRPr kumimoji="1" lang="ja-JP" altLang="en-US" sz="70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２</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５</a:t>
                      </a:r>
                      <a:endParaRPr kumimoji="1" lang="en-US" altLang="ja-JP" sz="105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70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2465715788"/>
                  </a:ext>
                </a:extLst>
              </a:tr>
              <a:tr h="0">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2019</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dirty="0" smtClean="0">
                          <a:solidFill>
                            <a:srgbClr val="002060"/>
                          </a:solidFill>
                          <a:latin typeface="Meiryo UI" panose="020B0604030504040204" pitchFamily="50" charset="-128"/>
                          <a:ea typeface="Meiryo UI" panose="020B0604030504040204" pitchFamily="50" charset="-128"/>
                        </a:rPr>
                        <a:t>寝屋川市が中核市に移行（</a:t>
                      </a:r>
                      <a:r>
                        <a:rPr lang="en-US" altLang="ja-JP" sz="1050" dirty="0" smtClean="0">
                          <a:solidFill>
                            <a:srgbClr val="002060"/>
                          </a:solidFill>
                          <a:latin typeface="Meiryo UI" panose="020B0604030504040204" pitchFamily="50" charset="-128"/>
                          <a:ea typeface="Meiryo UI" panose="020B0604030504040204" pitchFamily="50" charset="-128"/>
                        </a:rPr>
                        <a:t>4</a:t>
                      </a:r>
                      <a:r>
                        <a:rPr lang="ja-JP" altLang="en-US" sz="1050" dirty="0" smtClean="0">
                          <a:solidFill>
                            <a:srgbClr val="002060"/>
                          </a:solidFill>
                          <a:latin typeface="Meiryo UI" panose="020B0604030504040204" pitchFamily="50" charset="-128"/>
                          <a:ea typeface="Meiryo UI" panose="020B0604030504040204" pitchFamily="50" charset="-128"/>
                        </a:rPr>
                        <a:t>月）</a:t>
                      </a:r>
                      <a:endParaRPr lang="en-US" altLang="ja-JP" sz="700" dirty="0" smtClean="0">
                        <a:solidFill>
                          <a:srgbClr val="002060"/>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dirty="0" smtClean="0">
                          <a:solidFill>
                            <a:srgbClr val="002060"/>
                          </a:solidFill>
                          <a:latin typeface="Meiryo UI" panose="020B0604030504040204" pitchFamily="50" charset="-128"/>
                          <a:ea typeface="Meiryo UI" panose="020B0604030504040204" pitchFamily="50" charset="-128"/>
                        </a:rPr>
                        <a:t>「市町村単独の取組に関する研究」とりまとめ（４月）</a:t>
                      </a:r>
                      <a:endParaRPr kumimoji="1" lang="ja-JP" altLang="en-US" sz="70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２</a:t>
                      </a: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６</a:t>
                      </a: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70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1460586517"/>
                  </a:ext>
                </a:extLst>
              </a:tr>
              <a:tr h="0">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2020</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84406" marR="84406" marT="42203" marB="42203" anchor="c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50" dirty="0" smtClean="0">
                          <a:solidFill>
                            <a:srgbClr val="002060"/>
                          </a:solidFill>
                          <a:latin typeface="Meiryo UI" panose="020B0604030504040204" pitchFamily="50" charset="-128"/>
                          <a:ea typeface="Meiryo UI" panose="020B0604030504040204" pitchFamily="50" charset="-128"/>
                        </a:rPr>
                        <a:t>吹田市が中核市に移行（４月）</a:t>
                      </a:r>
                      <a:endParaRPr kumimoji="1" lang="ja-JP" altLang="en-US" sz="70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ctr" defTabSz="914400" rtl="0" eaLnBrk="1" fontAlgn="auto" latinLnBrk="0" hangingPunct="1">
                        <a:lnSpc>
                          <a:spcPts val="15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２</a:t>
                      </a:r>
                    </a:p>
                  </a:txBody>
                  <a:tcPr marL="84406" marR="84406" marT="42203" marB="42203" anchor="ctr"/>
                </a:tc>
                <a:tc>
                  <a:txBody>
                    <a:bodyPr/>
                    <a:lstStyle/>
                    <a:p>
                      <a:pPr marL="0" marR="0" lvl="0" indent="0" algn="ctr" defTabSz="914400" rtl="0" eaLnBrk="1" fontAlgn="auto" latinLnBrk="0" hangingPunct="1">
                        <a:lnSpc>
                          <a:spcPts val="1500"/>
                        </a:lnSpc>
                        <a:spcBef>
                          <a:spcPts val="0"/>
                        </a:spcBef>
                        <a:spcAft>
                          <a:spcPts val="0"/>
                        </a:spcAft>
                        <a:buClrTx/>
                        <a:buSzTx/>
                        <a:buFont typeface="Arial" panose="020B0604020202020204" pitchFamily="34" charset="0"/>
                        <a:buNone/>
                        <a:tabLst/>
                        <a:defRPr/>
                      </a:pPr>
                      <a:r>
                        <a:rPr kumimoji="1" lang="ja-JP" altLang="en-US" sz="1050" dirty="0" smtClean="0">
                          <a:solidFill>
                            <a:srgbClr val="002060"/>
                          </a:solidFill>
                          <a:latin typeface="Meiryo UI" panose="020B0604030504040204" pitchFamily="50" charset="-128"/>
                          <a:ea typeface="Meiryo UI" panose="020B0604030504040204" pitchFamily="50" charset="-128"/>
                        </a:rPr>
                        <a:t>７</a:t>
                      </a:r>
                    </a:p>
                  </a:txBody>
                  <a:tcPr marL="84406" marR="84406" marT="42203" marB="42203" anchor="ctr"/>
                </a:tc>
                <a:tc>
                  <a:txBody>
                    <a:bodyPr/>
                    <a:lstStyle/>
                    <a:p>
                      <a:pPr marL="171450" marR="0" lvl="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endParaRPr kumimoji="1" lang="ja-JP" altLang="en-US" sz="700" dirty="0" smtClean="0">
                        <a:solidFill>
                          <a:srgbClr val="002060"/>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val="2640634839"/>
                  </a:ext>
                </a:extLst>
              </a:tr>
            </a:tbl>
          </a:graphicData>
        </a:graphic>
      </p:graphicFrame>
      <p:sp>
        <p:nvSpPr>
          <p:cNvPr id="5" name="タイトル 1"/>
          <p:cNvSpPr txBox="1">
            <a:spLocks/>
          </p:cNvSpPr>
          <p:nvPr/>
        </p:nvSpPr>
        <p:spPr>
          <a:xfrm>
            <a:off x="79550" y="102150"/>
            <a:ext cx="7898953"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■大阪における主な動き（全体年表）</a:t>
            </a:r>
            <a:endParaRPr lang="en-US" altLang="ja-JP"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1727703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テキスト ボックス 216"/>
          <p:cNvSpPr txBox="1"/>
          <p:nvPr/>
        </p:nvSpPr>
        <p:spPr>
          <a:xfrm>
            <a:off x="347513" y="940884"/>
            <a:ext cx="4372725" cy="1723549"/>
          </a:xfrm>
          <a:prstGeom prst="rect">
            <a:avLst/>
          </a:prstGeom>
          <a:noFill/>
          <a:ln>
            <a:solidFill>
              <a:schemeClr val="accent1"/>
            </a:solidFill>
          </a:ln>
        </p:spPr>
        <p:txBody>
          <a:bodyPr wrap="square" l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1" i="0" u="none" strike="noStrike" kern="1200" cap="none" spc="0" normalizeH="0" baseline="0" noProof="0" dirty="0" smtClean="0">
              <a:ln>
                <a:noFill/>
              </a:ln>
              <a:solidFill>
                <a:srgbClr val="000000"/>
              </a:solidFill>
              <a:effectLst/>
              <a:uLnTx/>
              <a:uFillTx/>
              <a:latin typeface="ＭＳ Ｐゴシック"/>
              <a:ea typeface="ＭＳ Ｐゴシック"/>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◆「特例市並み」＋</a:t>
            </a:r>
            <a:r>
              <a:rPr kumimoji="1" lang="en-US" altLang="ja-JP" sz="1100" b="1" i="0" u="none" strike="noStrike" kern="1200" cap="none" spc="0" normalizeH="0" baseline="0" noProof="0" dirty="0" smtClean="0">
                <a:ln>
                  <a:noFill/>
                </a:ln>
                <a:solidFill>
                  <a:srgbClr val="000000"/>
                </a:solidFill>
                <a:effectLst/>
                <a:uLnTx/>
                <a:uFillTx/>
                <a:latin typeface="DFKai-SB" panose="03000509000000000000" pitchFamily="65" charset="-120"/>
                <a:ea typeface="DFKai-SB" panose="03000509000000000000" pitchFamily="65" charset="-120"/>
                <a:cs typeface="Meiryo UI" panose="020B0604030504040204" pitchFamily="50" charset="-128"/>
              </a:rPr>
              <a:t>α</a:t>
            </a:r>
            <a:r>
              <a:rPr kumimoji="1" lang="ja-JP" altLang="en-US" sz="11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の権限移譲の実現</a:t>
            </a:r>
            <a:endParaRPr kumimoji="1" lang="en-US" altLang="ja-JP" sz="11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○移譲事務数：</a:t>
            </a: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2,455</a:t>
            </a: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noProof="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H28.8.1</a:t>
            </a:r>
            <a:r>
              <a:rPr kumimoji="1" lang="ja-JP" altLang="en-US" sz="900" b="0" i="0"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現在</a:t>
            </a: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（主な事務）</a:t>
            </a:r>
            <a:endParaRPr kumimoji="1" lang="en-US" altLang="ja-JP"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・パスポート発給事務（申請受理及び交付）</a:t>
            </a:r>
            <a:endParaRPr kumimoji="1" lang="en-US" altLang="ja-JP"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err="1"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身体障がい</a:t>
            </a: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者手帳の交付</a:t>
            </a:r>
            <a:endParaRPr kumimoji="1" lang="en-US" altLang="ja-JP"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特定非営利活動法人の設立の</a:t>
            </a: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認証</a:t>
            </a:r>
            <a:endParaRPr kumimoji="1" lang="en-US" altLang="ja-JP"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8" name="Rectangle 2"/>
          <p:cNvSpPr txBox="1">
            <a:spLocks noChangeArrowheads="1"/>
          </p:cNvSpPr>
          <p:nvPr/>
        </p:nvSpPr>
        <p:spPr bwMode="auto">
          <a:xfrm>
            <a:off x="364406" y="910894"/>
            <a:ext cx="4372724" cy="22457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18000" rIns="9144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smtClean="0">
                <a:ln>
                  <a:noFill/>
                </a:ln>
                <a:solidFill>
                  <a:srgbClr val="000000"/>
                </a:solidFill>
                <a:effectLst/>
                <a:uLnTx/>
                <a:uFillTx/>
                <a:latin typeface="ＭＳ Ｐゴシック"/>
                <a:ea typeface="ＭＳ Ｐゴシック"/>
                <a:cs typeface="+mj-cs"/>
              </a:rPr>
              <a:t>市町村への権限移譲　</a:t>
            </a:r>
            <a:endParaRPr kumimoji="1" lang="ja-JP" altLang="en-US" sz="1200" b="1" i="0" u="none" strike="noStrike" kern="0" cap="none" spc="0" normalizeH="0" baseline="0" noProof="0" dirty="0">
              <a:ln>
                <a:noFill/>
              </a:ln>
              <a:solidFill>
                <a:srgbClr val="000000"/>
              </a:solidFill>
              <a:effectLst/>
              <a:uLnTx/>
              <a:uFillTx/>
              <a:latin typeface="ＭＳ Ｐゴシック"/>
              <a:ea typeface="ＭＳ Ｐゴシック"/>
              <a:cs typeface="+mj-cs"/>
            </a:endParaRPr>
          </a:p>
        </p:txBody>
      </p:sp>
      <p:sp>
        <p:nvSpPr>
          <p:cNvPr id="219" name="テキスト ボックス 218"/>
          <p:cNvSpPr txBox="1"/>
          <p:nvPr/>
        </p:nvSpPr>
        <p:spPr>
          <a:xfrm>
            <a:off x="352448" y="2544608"/>
            <a:ext cx="4372725" cy="2077492"/>
          </a:xfrm>
          <a:prstGeom prst="rect">
            <a:avLst/>
          </a:prstGeom>
          <a:noFill/>
          <a:ln>
            <a:solidFill>
              <a:schemeClr val="accent1"/>
            </a:solidFill>
          </a:ln>
        </p:spPr>
        <p:txBody>
          <a:bodyPr wrap="square" t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1" i="0" u="none" strike="noStrike" kern="1200" cap="none" spc="0" normalizeH="0" baseline="0" noProof="0" dirty="0" smtClean="0">
              <a:ln>
                <a:noFill/>
              </a:ln>
              <a:solidFill>
                <a:srgbClr val="000000"/>
              </a:solidFill>
              <a:effectLst/>
              <a:uLnTx/>
              <a:uFillTx/>
              <a:latin typeface="ＭＳ Ｐゴシック"/>
              <a:ea typeface="ＭＳ Ｐゴシック"/>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◆市町村間連携を推進</a:t>
            </a:r>
            <a:endParaRPr kumimoji="1" lang="en-US" altLang="ja-JP" sz="11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権限移譲事務等を共同処理するため、</a:t>
            </a:r>
            <a:endParaRPr kumimoji="1" lang="en-US" altLang="ja-JP" sz="105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市町村間の広域連携</a:t>
            </a:r>
            <a:endParaRPr kumimoji="1" lang="en-US" altLang="ja-JP" sz="105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（主な事例）</a:t>
            </a:r>
            <a:endParaRPr kumimoji="1" lang="en-US" altLang="ja-JP"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・大阪府豊能地区教職員人事協議会</a:t>
            </a:r>
            <a:endParaRPr kumimoji="1" lang="en-US" altLang="ja-JP"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・池田市、箕面市、豊能町、能勢町共同処理</a:t>
            </a:r>
            <a:endParaRPr kumimoji="1"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センター</a:t>
            </a:r>
            <a:r>
              <a:rPr kumimoji="1"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福祉、まちづくり</a:t>
            </a:r>
            <a:r>
              <a:rPr kumimoji="1"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南河内や泉南（岸和田・貝塚以外）で</a:t>
            </a:r>
            <a:endParaRPr kumimoji="1"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同様の取組みあり</a:t>
            </a:r>
            <a:endParaRPr kumimoji="1" lang="en-US" altLang="ja-JP" sz="90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i="0" u="none" strike="noStrike" kern="1200" cap="none" spc="0" normalizeH="0" baseline="0" noProof="0" dirty="0" smtClean="0">
              <a:ln>
                <a:noFill/>
              </a:ln>
              <a:solidFill>
                <a:srgbClr val="000000"/>
              </a:solidFill>
              <a:effectLst/>
              <a:uLnTx/>
              <a:uFillTx/>
              <a:latin typeface="ＭＳ Ｐゴシック"/>
              <a:ea typeface="ＭＳ Ｐゴシック"/>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◆市町村合併を支援</a:t>
            </a:r>
            <a:endParaRPr kumimoji="1" lang="en-US" altLang="ja-JP" sz="11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○堺市と美原町が合併</a:t>
            </a: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H17.2.1</a:t>
            </a: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0" name="Rectangle 2"/>
          <p:cNvSpPr txBox="1">
            <a:spLocks noChangeArrowheads="1"/>
          </p:cNvSpPr>
          <p:nvPr/>
        </p:nvSpPr>
        <p:spPr bwMode="auto">
          <a:xfrm>
            <a:off x="337211" y="2510291"/>
            <a:ext cx="4372723" cy="22457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18000" rIns="9144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smtClean="0">
                <a:ln>
                  <a:noFill/>
                </a:ln>
                <a:solidFill>
                  <a:srgbClr val="000000"/>
                </a:solidFill>
                <a:effectLst/>
                <a:uLnTx/>
                <a:uFillTx/>
                <a:latin typeface="ＭＳ Ｐゴシック"/>
                <a:ea typeface="ＭＳ Ｐゴシック"/>
                <a:cs typeface="+mj-cs"/>
              </a:rPr>
              <a:t>行政</a:t>
            </a:r>
            <a:r>
              <a:rPr kumimoji="1" lang="ja-JP" altLang="en-US" sz="1200" b="1" i="0" u="none" strike="noStrike" kern="0" cap="none" spc="0" normalizeH="0" baseline="0" noProof="0" dirty="0">
                <a:ln>
                  <a:noFill/>
                </a:ln>
                <a:solidFill>
                  <a:srgbClr val="000000"/>
                </a:solidFill>
                <a:effectLst/>
                <a:uLnTx/>
                <a:uFillTx/>
                <a:latin typeface="ＭＳ Ｐゴシック"/>
                <a:ea typeface="ＭＳ Ｐゴシック"/>
                <a:cs typeface="+mj-cs"/>
              </a:rPr>
              <a:t>運営体制</a:t>
            </a:r>
            <a:r>
              <a:rPr kumimoji="1" lang="ja-JP" altLang="en-US" sz="1200" b="1" i="0" u="none" strike="noStrike" kern="0" cap="none" spc="0" normalizeH="0" baseline="0" noProof="0" dirty="0" smtClean="0">
                <a:ln>
                  <a:noFill/>
                </a:ln>
                <a:solidFill>
                  <a:srgbClr val="000000"/>
                </a:solidFill>
                <a:effectLst/>
                <a:uLnTx/>
                <a:uFillTx/>
                <a:latin typeface="ＭＳ Ｐゴシック"/>
                <a:ea typeface="ＭＳ Ｐゴシック"/>
                <a:cs typeface="+mj-cs"/>
              </a:rPr>
              <a:t>の強化</a:t>
            </a:r>
            <a:endParaRPr kumimoji="1" lang="ja-JP" altLang="en-US" sz="1200" b="1" i="0" u="none" strike="noStrike" kern="0" cap="none" spc="0" normalizeH="0" baseline="0" noProof="0" dirty="0">
              <a:ln>
                <a:noFill/>
              </a:ln>
              <a:solidFill>
                <a:srgbClr val="000000"/>
              </a:solidFill>
              <a:effectLst/>
              <a:uLnTx/>
              <a:uFillTx/>
              <a:latin typeface="ＭＳ Ｐゴシック"/>
              <a:ea typeface="ＭＳ Ｐゴシック"/>
              <a:cs typeface="+mj-cs"/>
            </a:endParaRPr>
          </a:p>
        </p:txBody>
      </p:sp>
      <p:sp>
        <p:nvSpPr>
          <p:cNvPr id="221" name="テキスト ボックス 220"/>
          <p:cNvSpPr txBox="1"/>
          <p:nvPr/>
        </p:nvSpPr>
        <p:spPr>
          <a:xfrm>
            <a:off x="362825" y="5609918"/>
            <a:ext cx="1954092" cy="830997"/>
          </a:xfrm>
          <a:prstGeom prst="rect">
            <a:avLst/>
          </a:prstGeom>
          <a:noFill/>
          <a:ln>
            <a:solidFill>
              <a:schemeClr val="accent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5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市町村事業</a:t>
            </a: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の自由度を拡大</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・地域福祉・子育て支援交付金</a:t>
            </a:r>
            <a:endParaRPr kumimoji="1" lang="en-US" altLang="ja-JP"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・総合相談事業交付金</a:t>
            </a:r>
            <a:endParaRPr kumimoji="1" lang="en-US" altLang="ja-JP"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・学校安全対策交付金</a:t>
            </a:r>
            <a:r>
              <a:rPr kumimoji="1" lang="en-US" altLang="ja-JP"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で終了</a:t>
            </a:r>
            <a:r>
              <a:rPr kumimoji="1" lang="en-US" altLang="ja-JP"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222" name="Rectangle 2"/>
          <p:cNvSpPr txBox="1">
            <a:spLocks noChangeArrowheads="1"/>
          </p:cNvSpPr>
          <p:nvPr/>
        </p:nvSpPr>
        <p:spPr bwMode="auto">
          <a:xfrm>
            <a:off x="362824" y="5571818"/>
            <a:ext cx="1954092" cy="24305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0000" tIns="18000" rIns="9000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smtClean="0">
                <a:ln>
                  <a:noFill/>
                </a:ln>
                <a:solidFill>
                  <a:srgbClr val="000000"/>
                </a:solidFill>
                <a:effectLst/>
                <a:uLnTx/>
                <a:uFillTx/>
                <a:latin typeface="ＭＳ Ｐゴシック"/>
                <a:ea typeface="ＭＳ Ｐゴシック"/>
                <a:cs typeface="+mj-cs"/>
              </a:rPr>
              <a:t>市町村補助金の交付金化</a:t>
            </a:r>
            <a:endParaRPr kumimoji="1" lang="ja-JP" altLang="en-US" sz="1200" b="1" i="0" u="none" strike="noStrike" kern="0" cap="none" spc="0" normalizeH="0" baseline="0" noProof="0" dirty="0">
              <a:ln>
                <a:noFill/>
              </a:ln>
              <a:solidFill>
                <a:srgbClr val="000000"/>
              </a:solidFill>
              <a:effectLst/>
              <a:uLnTx/>
              <a:uFillTx/>
              <a:latin typeface="ＭＳ Ｐゴシック"/>
              <a:ea typeface="ＭＳ Ｐゴシック"/>
              <a:cs typeface="+mj-cs"/>
            </a:endParaRPr>
          </a:p>
        </p:txBody>
      </p:sp>
      <p:sp>
        <p:nvSpPr>
          <p:cNvPr id="223" name="テキスト ボックス 222"/>
          <p:cNvSpPr txBox="1"/>
          <p:nvPr/>
        </p:nvSpPr>
        <p:spPr>
          <a:xfrm>
            <a:off x="2388159" y="5704751"/>
            <a:ext cx="2340000" cy="761747"/>
          </a:xfrm>
          <a:prstGeom prst="rect">
            <a:avLst/>
          </a:prstGeom>
          <a:noFill/>
          <a:ln>
            <a:solidFill>
              <a:schemeClr val="accent1"/>
            </a:solidFill>
          </a:ln>
        </p:spPr>
        <p:txBody>
          <a:bodyPr wrap="square" r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6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○一緒に地域のことを考える場を設置</a:t>
            </a:r>
            <a:endParaRPr kumimoji="1" lang="en-US" altLang="ja-JP"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（開催実績）</a:t>
            </a:r>
            <a:endParaRPr kumimoji="1" lang="en-US" altLang="ja-JP"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・府と市町村の協議の場</a:t>
            </a:r>
            <a:r>
              <a:rPr kumimoji="1" lang="en-US" altLang="ja-JP"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(H21</a:t>
            </a: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～３回</a:t>
            </a:r>
            <a:r>
              <a:rPr kumimoji="1" lang="en-US" altLang="ja-JP"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・知事と市町村長との意見交換会 </a:t>
            </a:r>
            <a:r>
              <a:rPr kumimoji="1" lang="en-US" altLang="ja-JP"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～７回</a:t>
            </a:r>
            <a:r>
              <a:rPr kumimoji="1" lang="en-US" altLang="ja-JP"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4" name="Rectangle 2"/>
          <p:cNvSpPr txBox="1">
            <a:spLocks noChangeArrowheads="1"/>
          </p:cNvSpPr>
          <p:nvPr/>
        </p:nvSpPr>
        <p:spPr bwMode="auto">
          <a:xfrm>
            <a:off x="2387272" y="5571818"/>
            <a:ext cx="2340000" cy="24305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18000" rIns="9144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ＭＳ Ｐゴシック"/>
                <a:ea typeface="ＭＳ Ｐゴシック"/>
                <a:cs typeface="+mj-cs"/>
              </a:rPr>
              <a:t>府</a:t>
            </a:r>
            <a:r>
              <a:rPr kumimoji="1" lang="ja-JP" altLang="en-US" sz="1200" b="1" i="0" u="none" strike="noStrike" kern="0" cap="none" spc="0" normalizeH="0" baseline="0" noProof="0" dirty="0" smtClean="0">
                <a:ln>
                  <a:noFill/>
                </a:ln>
                <a:solidFill>
                  <a:srgbClr val="000000"/>
                </a:solidFill>
                <a:effectLst/>
                <a:uLnTx/>
                <a:uFillTx/>
                <a:latin typeface="ＭＳ Ｐゴシック"/>
                <a:ea typeface="ＭＳ Ｐゴシック"/>
                <a:cs typeface="+mj-cs"/>
              </a:rPr>
              <a:t>と市町村と</a:t>
            </a:r>
            <a:r>
              <a:rPr kumimoji="1" lang="ja-JP" altLang="en-US" sz="1200" b="1" i="0" u="none" strike="noStrike" kern="0" cap="none" spc="0" normalizeH="0" baseline="0" noProof="0" dirty="0">
                <a:ln>
                  <a:noFill/>
                </a:ln>
                <a:solidFill>
                  <a:srgbClr val="000000"/>
                </a:solidFill>
                <a:effectLst/>
                <a:uLnTx/>
                <a:uFillTx/>
                <a:latin typeface="ＭＳ Ｐゴシック"/>
                <a:ea typeface="ＭＳ Ｐゴシック"/>
                <a:cs typeface="+mj-cs"/>
              </a:rPr>
              <a:t>の政策協議</a:t>
            </a:r>
            <a:r>
              <a:rPr kumimoji="1" lang="ja-JP" altLang="en-US" sz="1200" b="1" i="0" u="none" strike="noStrike" kern="0" cap="none" spc="0" normalizeH="0" baseline="0" noProof="0" dirty="0" smtClean="0">
                <a:ln>
                  <a:noFill/>
                </a:ln>
                <a:solidFill>
                  <a:srgbClr val="000000"/>
                </a:solidFill>
                <a:effectLst/>
                <a:uLnTx/>
                <a:uFillTx/>
                <a:latin typeface="ＭＳ Ｐゴシック"/>
                <a:ea typeface="ＭＳ Ｐゴシック"/>
                <a:cs typeface="+mj-cs"/>
              </a:rPr>
              <a:t>の場</a:t>
            </a:r>
            <a:endParaRPr kumimoji="1" lang="ja-JP" altLang="en-US" sz="1200" b="1" i="0" u="none" strike="noStrike" kern="0" cap="none" spc="0" normalizeH="0" baseline="0" noProof="0" dirty="0">
              <a:ln>
                <a:noFill/>
              </a:ln>
              <a:solidFill>
                <a:srgbClr val="000000"/>
              </a:solidFill>
              <a:effectLst/>
              <a:uLnTx/>
              <a:uFillTx/>
              <a:latin typeface="ＭＳ Ｐゴシック"/>
              <a:ea typeface="ＭＳ Ｐゴシック"/>
              <a:cs typeface="+mj-cs"/>
            </a:endParaRPr>
          </a:p>
        </p:txBody>
      </p:sp>
      <p:pic>
        <p:nvPicPr>
          <p:cNvPr id="225" name="図 2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0845" y="3496858"/>
            <a:ext cx="1040516" cy="915653"/>
          </a:xfrm>
          <a:prstGeom prst="rect">
            <a:avLst/>
          </a:prstGeom>
        </p:spPr>
      </p:pic>
      <p:sp>
        <p:nvSpPr>
          <p:cNvPr id="226" name="角丸四角形吹き出し 225"/>
          <p:cNvSpPr/>
          <p:nvPr/>
        </p:nvSpPr>
        <p:spPr bwMode="auto">
          <a:xfrm>
            <a:off x="3008203" y="1805399"/>
            <a:ext cx="632002" cy="437982"/>
          </a:xfrm>
          <a:prstGeom prst="wedgeRoundRectCallout">
            <a:avLst>
              <a:gd name="adj1" fmla="val 60307"/>
              <a:gd name="adj2" fmla="val 35940"/>
              <a:gd name="adj3" fmla="val 16667"/>
            </a:avLst>
          </a:prstGeom>
          <a:noFill/>
          <a:ln w="9525" cap="flat" cmpd="sng" algn="ctr">
            <a:solidFill>
              <a:schemeClr val="tx1"/>
            </a:solid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7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遠くまで行かずに済んで</a:t>
            </a:r>
            <a:endParaRPr kumimoji="0" lang="en-US" altLang="ja-JP" sz="7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7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便利やわぁ！</a:t>
            </a:r>
          </a:p>
        </p:txBody>
      </p:sp>
      <p:sp>
        <p:nvSpPr>
          <p:cNvPr id="227" name="角丸四角形吹き出し 226"/>
          <p:cNvSpPr/>
          <p:nvPr/>
        </p:nvSpPr>
        <p:spPr bwMode="auto">
          <a:xfrm>
            <a:off x="2961657" y="3860960"/>
            <a:ext cx="593204" cy="448841"/>
          </a:xfrm>
          <a:prstGeom prst="wedgeRoundRectCallout">
            <a:avLst>
              <a:gd name="adj1" fmla="val 59579"/>
              <a:gd name="adj2" fmla="val 32952"/>
              <a:gd name="adj3" fmla="val 16667"/>
            </a:avLst>
          </a:prstGeom>
          <a:noFill/>
          <a:ln w="9525" cap="flat" cmpd="sng" algn="ctr">
            <a:solidFill>
              <a:schemeClr val="tx1"/>
            </a:solid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7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担任の先生</a:t>
            </a:r>
            <a:endParaRPr kumimoji="0" lang="en-US" altLang="ja-JP" sz="7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7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僕らの先輩</a:t>
            </a:r>
            <a:endParaRPr kumimoji="0" lang="en-US" altLang="ja-JP" sz="7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7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なんやぁ！</a:t>
            </a:r>
          </a:p>
        </p:txBody>
      </p:sp>
      <p:sp>
        <p:nvSpPr>
          <p:cNvPr id="228" name="正方形/長方形 227"/>
          <p:cNvSpPr/>
          <p:nvPr/>
        </p:nvSpPr>
        <p:spPr bwMode="auto">
          <a:xfrm>
            <a:off x="2921815" y="1326216"/>
            <a:ext cx="1764000" cy="1152000"/>
          </a:xfrm>
          <a:prstGeom prst="rect">
            <a:avLst/>
          </a:prstGeom>
          <a:no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700" b="0" i="0" u="sng"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p:txBody>
      </p:sp>
      <p:sp>
        <p:nvSpPr>
          <p:cNvPr id="229" name="テキスト ボックス 228"/>
          <p:cNvSpPr txBox="1"/>
          <p:nvPr/>
        </p:nvSpPr>
        <p:spPr>
          <a:xfrm>
            <a:off x="347514" y="4661228"/>
            <a:ext cx="4372725" cy="861774"/>
          </a:xfrm>
          <a:prstGeom prst="rect">
            <a:avLst/>
          </a:prstGeom>
          <a:noFill/>
          <a:ln>
            <a:solidFill>
              <a:schemeClr val="accent1"/>
            </a:solidFill>
          </a:ln>
        </p:spPr>
        <p:txBody>
          <a:bodyPr wrap="square" t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1" i="0" u="none" strike="noStrike" kern="1200" cap="none" spc="0" normalizeH="0" baseline="0" noProof="0" dirty="0" smtClean="0">
              <a:ln>
                <a:noFill/>
              </a:ln>
              <a:solidFill>
                <a:srgbClr val="000000"/>
              </a:solidFill>
              <a:effectLst/>
              <a:uLnTx/>
              <a:uFillTx/>
              <a:latin typeface="ＭＳ Ｐゴシック"/>
              <a:ea typeface="ＭＳ Ｐゴシック"/>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5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中核</a:t>
            </a:r>
            <a:r>
              <a:rPr kumimoji="1" lang="ja-JP" altLang="en-US"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市移行に取り組む市を、人的・財政的に支援</a:t>
            </a:r>
            <a:endParaRPr kumimoji="1" lang="en-US" altLang="ja-JP" sz="105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（府内中核市</a:t>
            </a: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（移行時期）</a:t>
            </a: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高槻市（</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H</a:t>
            </a:r>
            <a:r>
              <a:rPr kumimoji="1" lang="en-US" altLang="ja-JP"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）、東大阪市（</a:t>
            </a:r>
            <a:r>
              <a:rPr kumimoji="1" lang="en-US" altLang="ja-JP"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H17</a:t>
            </a: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）、豊中市（</a:t>
            </a:r>
            <a:r>
              <a:rPr kumimoji="1" lang="en-US" altLang="ja-JP"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）、枚方市（</a:t>
            </a:r>
            <a:r>
              <a:rPr kumimoji="1" lang="en-US" altLang="ja-JP"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八尾市（</a:t>
            </a:r>
            <a:r>
              <a:rPr kumimoji="1"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）、寝屋川市（</a:t>
            </a:r>
            <a:r>
              <a:rPr kumimoji="1"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H31</a:t>
            </a:r>
            <a:r>
              <a:rPr kumimoji="1"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）、吹田市（</a:t>
            </a:r>
            <a:r>
              <a:rPr kumimoji="1"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R2</a:t>
            </a:r>
            <a:r>
              <a:rPr kumimoji="1"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0" name="Rectangle 2"/>
          <p:cNvSpPr txBox="1">
            <a:spLocks noChangeArrowheads="1"/>
          </p:cNvSpPr>
          <p:nvPr/>
        </p:nvSpPr>
        <p:spPr bwMode="auto">
          <a:xfrm>
            <a:off x="347515" y="4660445"/>
            <a:ext cx="4372723" cy="22457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18000" rIns="9144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a:ln>
                  <a:noFill/>
                </a:ln>
                <a:solidFill>
                  <a:srgbClr val="000000"/>
                </a:solidFill>
                <a:effectLst/>
                <a:uLnTx/>
                <a:uFillTx/>
                <a:latin typeface="ＭＳ Ｐゴシック"/>
                <a:ea typeface="ＭＳ Ｐゴシック"/>
                <a:cs typeface="+mj-cs"/>
              </a:rPr>
              <a:t>中核</a:t>
            </a:r>
            <a:r>
              <a:rPr kumimoji="1" lang="ja-JP" altLang="en-US" sz="1200" b="1" i="0" u="none" strike="noStrike" kern="0" cap="none" spc="0" normalizeH="0" baseline="0" noProof="0" dirty="0" smtClean="0">
                <a:ln>
                  <a:noFill/>
                </a:ln>
                <a:solidFill>
                  <a:srgbClr val="000000"/>
                </a:solidFill>
                <a:effectLst/>
                <a:uLnTx/>
                <a:uFillTx/>
                <a:latin typeface="ＭＳ Ｐゴシック"/>
                <a:ea typeface="ＭＳ Ｐゴシック"/>
                <a:cs typeface="+mj-cs"/>
              </a:rPr>
              <a:t>市への移行支援</a:t>
            </a:r>
            <a:endParaRPr kumimoji="1" lang="ja-JP" altLang="en-US" sz="1200" b="1" i="0" u="none" strike="noStrike" kern="0" cap="none" spc="0" normalizeH="0" baseline="0" noProof="0" dirty="0">
              <a:ln>
                <a:noFill/>
              </a:ln>
              <a:solidFill>
                <a:srgbClr val="000000"/>
              </a:solidFill>
              <a:effectLst/>
              <a:uLnTx/>
              <a:uFillTx/>
              <a:latin typeface="ＭＳ Ｐゴシック"/>
              <a:ea typeface="ＭＳ Ｐゴシック"/>
              <a:cs typeface="+mj-cs"/>
            </a:endParaRPr>
          </a:p>
        </p:txBody>
      </p:sp>
      <p:sp>
        <p:nvSpPr>
          <p:cNvPr id="231" name="正方形/長方形 230"/>
          <p:cNvSpPr/>
          <p:nvPr/>
        </p:nvSpPr>
        <p:spPr bwMode="auto">
          <a:xfrm>
            <a:off x="2836471" y="3037711"/>
            <a:ext cx="1817341" cy="1404000"/>
          </a:xfrm>
          <a:prstGeom prst="rect">
            <a:avLst/>
          </a:prstGeom>
          <a:no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700" b="0" i="0" u="sng"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700" b="0" i="0" u="sng" strike="noStrike" kern="1200" cap="none" spc="0" normalizeH="0" baseline="0" noProof="0" dirty="0" smtClean="0">
              <a:ln>
                <a:noFill/>
              </a:ln>
              <a:solidFill>
                <a:srgbClr val="000000"/>
              </a:solidFill>
              <a:effectLst/>
              <a:uLnTx/>
              <a:uFillTx/>
              <a:latin typeface="Arial" charset="0"/>
              <a:ea typeface="ＭＳ Ｐゴシック" pitchFamily="50" charset="-128"/>
              <a:cs typeface="+mn-cs"/>
            </a:endParaRPr>
          </a:p>
        </p:txBody>
      </p:sp>
      <p:sp>
        <p:nvSpPr>
          <p:cNvPr id="232" name="角丸四角形吹き出し 231"/>
          <p:cNvSpPr/>
          <p:nvPr/>
        </p:nvSpPr>
        <p:spPr bwMode="auto">
          <a:xfrm>
            <a:off x="3119635" y="3405078"/>
            <a:ext cx="984701" cy="318801"/>
          </a:xfrm>
          <a:prstGeom prst="wedgeRoundRectCallout">
            <a:avLst>
              <a:gd name="adj1" fmla="val 53175"/>
              <a:gd name="adj2" fmla="val 68805"/>
              <a:gd name="adj3" fmla="val 16667"/>
            </a:avLst>
          </a:prstGeom>
          <a:noFill/>
          <a:ln w="9525" cap="flat" cmpd="sng" algn="ctr">
            <a:solidFill>
              <a:schemeClr val="tx1"/>
            </a:solid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7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愛着のあるこの地域で教えたかった</a:t>
            </a:r>
          </a:p>
        </p:txBody>
      </p:sp>
      <p:sp>
        <p:nvSpPr>
          <p:cNvPr id="233" name="横巻き 232"/>
          <p:cNvSpPr/>
          <p:nvPr/>
        </p:nvSpPr>
        <p:spPr bwMode="auto">
          <a:xfrm>
            <a:off x="2882334" y="2910699"/>
            <a:ext cx="1725614" cy="259020"/>
          </a:xfrm>
          <a:prstGeom prst="horizontalScroll">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0" lang="ja-JP" altLang="en-US" sz="7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地域に愛着のある教職員の採用が可能に</a:t>
            </a:r>
          </a:p>
        </p:txBody>
      </p:sp>
      <p:sp>
        <p:nvSpPr>
          <p:cNvPr id="234" name="テキスト ボックス 233"/>
          <p:cNvSpPr txBox="1"/>
          <p:nvPr/>
        </p:nvSpPr>
        <p:spPr>
          <a:xfrm>
            <a:off x="2836471" y="3169719"/>
            <a:ext cx="181570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600" b="0" i="0" u="none" strike="noStrike" kern="120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n-cs"/>
              </a:rPr>
              <a:t>◆ 「全国初」の取組みとして、小中学校の教職員の</a:t>
            </a:r>
            <a:endParaRPr kumimoji="1" lang="en-US" altLang="ja-JP" sz="600" b="0" i="0" u="none" strike="noStrike" kern="120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MS UI Gothic" panose="020B0600070205080204" pitchFamily="50" charset="-128"/>
                <a:ea typeface="MS UI Gothic" panose="020B0600070205080204" pitchFamily="50" charset="-128"/>
                <a:cs typeface="+mn-cs"/>
              </a:rPr>
              <a:t>　</a:t>
            </a:r>
            <a:r>
              <a:rPr kumimoji="1" lang="ja-JP" altLang="en-US" sz="600" b="0" i="0" u="none" strike="noStrike" kern="120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n-cs"/>
              </a:rPr>
              <a:t> 任命権に係る事務を移譲し、地元で教職員を採用</a:t>
            </a:r>
            <a:endParaRPr kumimoji="1" lang="en-US" altLang="ja-JP" sz="600" b="0" i="0" u="none" strike="noStrike" kern="120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n-cs"/>
            </a:endParaRPr>
          </a:p>
        </p:txBody>
      </p:sp>
      <p:sp>
        <p:nvSpPr>
          <p:cNvPr id="235" name="横巻き 234"/>
          <p:cNvSpPr/>
          <p:nvPr/>
        </p:nvSpPr>
        <p:spPr bwMode="auto">
          <a:xfrm>
            <a:off x="2935640" y="1141888"/>
            <a:ext cx="1728000" cy="259020"/>
          </a:xfrm>
          <a:prstGeom prst="horizontalScroll">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36000" tIns="45720" rIns="36000" bIns="45720" numCol="1" rtlCol="0" anchor="t" anchorCtr="0" compatLnSpc="1">
            <a:prstTxWarp prst="textNoShape">
              <a:avLst/>
            </a:prstTxWarp>
            <a:spAutoFit/>
          </a:bodyPr>
          <a:lstStyle/>
          <a:p>
            <a:pPr marL="0" marR="0" lvl="0" indent="0" algn="ctr" defTabSz="914400" rtl="0" eaLnBrk="0" fontAlgn="base" latinLnBrk="0" hangingPunct="0">
              <a:lnSpc>
                <a:spcPts val="800"/>
              </a:lnSpc>
              <a:spcBef>
                <a:spcPct val="0"/>
              </a:spcBef>
              <a:spcAft>
                <a:spcPct val="0"/>
              </a:spcAft>
              <a:buClrTx/>
              <a:buSzTx/>
              <a:buFontTx/>
              <a:buNone/>
              <a:tabLst/>
              <a:defRPr/>
            </a:pPr>
            <a:r>
              <a:rPr kumimoji="0" lang="ja-JP" altLang="en-US" sz="7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市役所等でパスポートの申請・受領が可能に</a:t>
            </a:r>
          </a:p>
        </p:txBody>
      </p:sp>
      <p:sp>
        <p:nvSpPr>
          <p:cNvPr id="236" name="テキスト ボックス 235"/>
          <p:cNvSpPr txBox="1"/>
          <p:nvPr/>
        </p:nvSpPr>
        <p:spPr>
          <a:xfrm>
            <a:off x="2935640" y="1450081"/>
            <a:ext cx="1815708"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600" b="0" i="0" u="none" strike="noStrike" kern="120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n-cs"/>
              </a:rPr>
              <a:t>◆ 住民ニーズの高いパスポート発給事務を移譲し、</a:t>
            </a:r>
            <a:endParaRPr kumimoji="1" lang="en-US" altLang="ja-JP" sz="600" b="0" i="0" u="none" strike="noStrike" kern="120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MS UI Gothic" panose="020B0600070205080204" pitchFamily="50" charset="-128"/>
                <a:ea typeface="MS UI Gothic" panose="020B0600070205080204" pitchFamily="50" charset="-128"/>
                <a:cs typeface="+mn-cs"/>
              </a:rPr>
              <a:t>　</a:t>
            </a:r>
            <a:r>
              <a:rPr kumimoji="1" lang="ja-JP" altLang="en-US" sz="600" b="0" i="0" u="none" strike="noStrike" kern="1200" cap="none" spc="0" normalizeH="0" baseline="0" noProof="0" dirty="0" smtClean="0">
                <a:ln>
                  <a:noFill/>
                </a:ln>
                <a:solidFill>
                  <a:srgbClr val="000000"/>
                </a:solidFill>
                <a:effectLst/>
                <a:uLnTx/>
                <a:uFillTx/>
                <a:latin typeface="MS UI Gothic" panose="020B0600070205080204" pitchFamily="50" charset="-128"/>
                <a:ea typeface="MS UI Gothic" panose="020B0600070205080204" pitchFamily="50" charset="-128"/>
                <a:cs typeface="+mn-cs"/>
              </a:rPr>
              <a:t> 身近な市町村窓口対応となって利便性が向上</a:t>
            </a:r>
            <a:endParaRPr kumimoji="1" lang="ja-JP" altLang="en-US" sz="600" b="0" i="0" u="none" strike="noStrike" kern="1200" cap="none" spc="0" normalizeH="0" baseline="0" noProof="0" dirty="0">
              <a:ln>
                <a:noFill/>
              </a:ln>
              <a:solidFill>
                <a:srgbClr val="000000"/>
              </a:solidFill>
              <a:effectLst/>
              <a:uLnTx/>
              <a:uFillTx/>
              <a:latin typeface="MS UI Gothic" panose="020B0600070205080204" pitchFamily="50" charset="-128"/>
              <a:ea typeface="MS UI Gothic" panose="020B0600070205080204" pitchFamily="50" charset="-128"/>
              <a:cs typeface="+mn-cs"/>
            </a:endParaRPr>
          </a:p>
        </p:txBody>
      </p:sp>
      <p:pic>
        <p:nvPicPr>
          <p:cNvPr id="237" name="図 2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4726" y="1782804"/>
            <a:ext cx="825404" cy="689213"/>
          </a:xfrm>
          <a:prstGeom prst="rect">
            <a:avLst/>
          </a:prstGeom>
        </p:spPr>
      </p:pic>
      <p:pic>
        <p:nvPicPr>
          <p:cNvPr id="238" name="図 2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1103" y="2162868"/>
            <a:ext cx="89166" cy="125283"/>
          </a:xfrm>
          <a:prstGeom prst="rect">
            <a:avLst/>
          </a:prstGeom>
          <a:scene3d>
            <a:camera prst="orthographicFront">
              <a:rot lat="0" lon="0" rev="18000000"/>
            </a:camera>
            <a:lightRig rig="threePt" dir="t"/>
          </a:scene3d>
        </p:spPr>
      </p:pic>
      <p:pic>
        <p:nvPicPr>
          <p:cNvPr id="239" name="図 2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4343" y="1705678"/>
            <a:ext cx="363085" cy="178699"/>
          </a:xfrm>
          <a:prstGeom prst="rect">
            <a:avLst/>
          </a:prstGeom>
          <a:scene3d>
            <a:camera prst="orthographicFront">
              <a:rot lat="0" lon="0" rev="20400000"/>
            </a:camera>
            <a:lightRig rig="threePt" dir="t"/>
          </a:scene3d>
        </p:spPr>
      </p:pic>
      <p:sp>
        <p:nvSpPr>
          <p:cNvPr id="118" name="テキスト ボックス 117"/>
          <p:cNvSpPr txBox="1"/>
          <p:nvPr/>
        </p:nvSpPr>
        <p:spPr>
          <a:xfrm>
            <a:off x="357551" y="6499798"/>
            <a:ext cx="3200608" cy="123362"/>
          </a:xfrm>
          <a:prstGeom prst="rect">
            <a:avLst/>
          </a:prstGeom>
          <a:noFill/>
        </p:spPr>
        <p:txBody>
          <a:bodyPr wrap="square" lIns="36000" tIns="36000" rIns="36000" bIns="36000" rtlCol="0" anchor="ctr" anchorCtr="0">
            <a:noAutofit/>
          </a:body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1" lang="en-US" altLang="ja-JP" sz="900" b="0" i="0" u="none" strike="noStrike" kern="1200" cap="none" spc="0" normalizeH="0" baseline="0" noProof="0" dirty="0" smtClean="0">
                <a:ln>
                  <a:noFill/>
                </a:ln>
                <a:solidFill>
                  <a:srgbClr val="000000"/>
                </a:solidFill>
                <a:effectLst/>
                <a:uLnTx/>
                <a:uFillTx/>
                <a:latin typeface="ＭＳ Ｐゴシック"/>
                <a:ea typeface="ＭＳ Ｐゴシック"/>
                <a:cs typeface="Meiryo UI" panose="020B0604030504040204" pitchFamily="50" charset="-128"/>
              </a:rPr>
              <a:t>※</a:t>
            </a:r>
            <a:r>
              <a:rPr kumimoji="1" lang="ja-JP" altLang="en-US" sz="900" b="0" i="0" u="none" strike="noStrike" kern="1200" cap="none" spc="0" normalizeH="0" baseline="0" noProof="0" dirty="0" smtClean="0">
                <a:ln>
                  <a:noFill/>
                </a:ln>
                <a:solidFill>
                  <a:srgbClr val="000000"/>
                </a:solidFill>
                <a:effectLst/>
                <a:uLnTx/>
                <a:uFillTx/>
                <a:latin typeface="ＭＳ Ｐゴシック"/>
                <a:ea typeface="ＭＳ Ｐゴシック"/>
                <a:cs typeface="Meiryo UI" panose="020B0604030504040204" pitchFamily="50" charset="-128"/>
              </a:rPr>
              <a:t>一部、「地方分権改革ビジョン」策定前の取組みを含む</a:t>
            </a:r>
            <a:endParaRPr kumimoji="1" lang="en-US" altLang="ja-JP" sz="900" b="0" i="0" u="none" strike="noStrike" kern="1200" cap="none" spc="0" normalizeH="0" baseline="0" noProof="0" dirty="0" smtClean="0">
              <a:ln>
                <a:noFill/>
              </a:ln>
              <a:solidFill>
                <a:srgbClr val="000000"/>
              </a:solidFill>
              <a:effectLst/>
              <a:uLnTx/>
              <a:uFillTx/>
              <a:latin typeface="ＭＳ Ｐゴシック"/>
              <a:ea typeface="ＭＳ Ｐゴシック"/>
              <a:cs typeface="Meiryo UI" panose="020B0604030504040204" pitchFamily="50" charset="-128"/>
            </a:endParaRPr>
          </a:p>
        </p:txBody>
      </p:sp>
      <p:sp>
        <p:nvSpPr>
          <p:cNvPr id="121" name="正方形/長方形 120">
            <a:extLst>
              <a:ext uri="{FF2B5EF4-FFF2-40B4-BE49-F238E27FC236}">
                <a16:creationId xmlns:a16="http://schemas.microsoft.com/office/drawing/2014/main" id="{0E8F2FD2-76C0-4840-BF86-B02CA2B46E67}"/>
              </a:ext>
            </a:extLst>
          </p:cNvPr>
          <p:cNvSpPr/>
          <p:nvPr/>
        </p:nvSpPr>
        <p:spPr>
          <a:xfrm>
            <a:off x="4955981" y="1344186"/>
            <a:ext cx="4188019" cy="522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課題・将来見通しに関する研究会</a:t>
            </a:r>
            <a:r>
              <a:rPr kumimoji="1" lang="ja-JP" altLang="en-US" sz="12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2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3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府内市町村が直面すると想定される⾏政課題を</a:t>
            </a:r>
            <a:r>
              <a:rPr kumimoji="1" lang="ja-JP" altLang="en-US" sz="105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整理</a:t>
            </a:r>
            <a:endParaRPr kumimoji="1" lang="en-US" altLang="ja-JP" sz="105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ts val="1000"/>
              </a:lnSpc>
              <a:spcBef>
                <a:spcPts val="0"/>
              </a:spcBef>
              <a:spcAft>
                <a:spcPts val="0"/>
              </a:spcAft>
              <a:buClrTx/>
              <a:buSzTx/>
              <a:buFont typeface="Arial" panose="020B0604020202020204" pitchFamily="34" charset="0"/>
              <a:buChar char="•"/>
              <a:tabLst/>
              <a:defRPr/>
            </a:pP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「広域連携に関する研究会</a:t>
            </a:r>
            <a:r>
              <a:rPr kumimoji="1" lang="ja-JP" altLang="en-US" sz="12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2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3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連携の一般的な効果と課題を提示するとともに、モデル事例の提示や、</a:t>
            </a:r>
            <a:r>
              <a:rPr kumimoji="1" lang="en-US" altLang="ja-JP" sz="105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a:r>
            <a:br>
              <a:rPr kumimoji="1" lang="en-US" altLang="ja-JP" sz="105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05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連携に係る代表的な課題（「費用負担」「人的負担」「幹事団体の</a:t>
            </a:r>
            <a:r>
              <a:rPr kumimoji="1" lang="en-US" altLang="ja-JP" sz="105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a:r>
            <a:br>
              <a:rPr kumimoji="1" lang="en-US" altLang="ja-JP" sz="105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05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負担」）について、標準的な考え方や対応策を提示</a:t>
            </a:r>
            <a:endParaRPr kumimoji="1" lang="en-US" altLang="ja-JP" sz="105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5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費用負担：実績割のほか、均等割も合理性</a:t>
            </a:r>
            <a:endPar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人的負担</a:t>
            </a:r>
            <a:r>
              <a:rPr kumimoji="1" lang="ja-JP" altLang="en-US"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sym typeface="Wingdings" panose="05000000000000000000" pitchFamily="2" charset="2"/>
              </a:rPr>
              <a:t>：（職員配置の課題に対し）</a:t>
            </a:r>
            <a:r>
              <a:rPr kumimoji="1" lang="ja-JP" altLang="en-US"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幹事団体の職員のみで構成の提案、</a:t>
            </a:r>
            <a:endParaRPr kumimoji="1" lang="en-US" altLang="ja-JP"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人件費の標準額の設定の提案</a:t>
            </a:r>
            <a:endPar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幹事団体：幹事団体へのインセンティブ強化（負担金の割合、振興補助金等）</a:t>
            </a:r>
            <a:endParaRPr kumimoji="1" lang="en-US" altLang="ja-JP"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「合併に関する研究会</a:t>
            </a:r>
            <a:r>
              <a:rPr kumimoji="1" lang="ja-JP" altLang="en-US" sz="12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2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3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5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一般的な合併の効果と課題を整理したうえで、大阪における合併が進</a:t>
            </a:r>
            <a:r>
              <a:rPr kumimoji="1" lang="ja-JP" altLang="en-US" sz="1050" b="0" i="0" u="none" strike="noStrike" kern="1200" cap="none" spc="-50" normalizeH="0" baseline="0" noProof="0" dirty="0" err="1" smtClean="0">
                <a:ln>
                  <a:noFill/>
                </a:ln>
                <a:solidFill>
                  <a:srgbClr val="002060"/>
                </a:solidFill>
                <a:effectLst/>
                <a:uLnTx/>
                <a:uFillTx/>
                <a:latin typeface="Meiryo UI" panose="020B0604030504040204" pitchFamily="50" charset="-128"/>
                <a:ea typeface="Meiryo UI" panose="020B0604030504040204" pitchFamily="50" charset="-128"/>
                <a:cs typeface="+mn-cs"/>
              </a:rPr>
              <a:t>まな</a:t>
            </a:r>
            <a:r>
              <a:rPr kumimoji="1" lang="en-US" altLang="ja-JP" sz="1050" b="0" i="0" u="none" strike="noStrike" kern="1200" cap="none" spc="-5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a:r>
            <a:br>
              <a:rPr kumimoji="1" lang="en-US" altLang="ja-JP" sz="1050" b="0" i="0" u="none" strike="noStrike" kern="1200" cap="none" spc="-5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050" b="0" i="0" u="none" strike="noStrike" kern="1200" cap="none" spc="-5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かった理由を検証。今後考えられる合併の種類や特徴・課題について整理</a:t>
            </a:r>
            <a:endParaRPr kumimoji="1" lang="en-US" altLang="ja-JP" sz="1050" b="0" i="0" u="none" strike="noStrike" kern="1200" cap="none" spc="-5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5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隣接</a:t>
            </a: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団体との</a:t>
            </a:r>
            <a:r>
              <a:rPr kumimoji="1" lang="ja-JP" altLang="en-US"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合併：組み合わせによっては可能性</a:t>
            </a: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が高まる</a:t>
            </a:r>
            <a:endParaRPr kumimoji="1" lang="en-US" altLang="ja-JP"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大規模合併：スケールメリットがより大きくなる等の効果</a:t>
            </a:r>
            <a:endParaRPr kumimoji="1" lang="en-US" altLang="ja-JP"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（調整が困難、組合せによっては行政運営が非効率</a:t>
            </a:r>
            <a:r>
              <a:rPr kumimoji="1" lang="en-US" altLang="ja-JP"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lvl="0">
              <a:defRPr/>
            </a:pPr>
            <a:r>
              <a:rPr kumimoji="1" lang="ja-JP" altLang="en-US"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飛び地合併・分割合併：</a:t>
            </a:r>
            <a:r>
              <a:rPr kumimoji="1" lang="ja-JP" altLang="en-US" sz="900" dirty="0">
                <a:solidFill>
                  <a:srgbClr val="002060"/>
                </a:solidFill>
                <a:latin typeface="Meiryo UI" panose="020B0604030504040204" pitchFamily="50" charset="-128"/>
                <a:ea typeface="Meiryo UI" panose="020B0604030504040204" pitchFamily="50" charset="-128"/>
              </a:rPr>
              <a:t>前者は効率化を図ることが難しく、後者</a:t>
            </a:r>
            <a:r>
              <a:rPr kumimoji="1" lang="ja-JP" altLang="en-US" sz="900" dirty="0" smtClean="0">
                <a:solidFill>
                  <a:srgbClr val="002060"/>
                </a:solidFill>
                <a:latin typeface="Meiryo UI" panose="020B0604030504040204" pitchFamily="50" charset="-128"/>
                <a:ea typeface="Meiryo UI" panose="020B0604030504040204" pitchFamily="50" charset="-128"/>
              </a:rPr>
              <a:t>は協議</a:t>
            </a:r>
            <a:endParaRPr kumimoji="1" lang="en-US" altLang="ja-JP" sz="900" dirty="0">
              <a:solidFill>
                <a:srgbClr val="002060"/>
              </a:solidFill>
              <a:latin typeface="Meiryo UI" panose="020B0604030504040204" pitchFamily="50" charset="-128"/>
              <a:ea typeface="Meiryo UI" panose="020B0604030504040204" pitchFamily="50" charset="-128"/>
            </a:endParaRPr>
          </a:p>
          <a:p>
            <a:pPr lvl="0">
              <a:defRPr/>
            </a:pPr>
            <a:r>
              <a:rPr kumimoji="1" lang="en-US" altLang="ja-JP" sz="900" dirty="0">
                <a:solidFill>
                  <a:srgbClr val="002060"/>
                </a:solidFill>
                <a:latin typeface="Meiryo UI" panose="020B0604030504040204" pitchFamily="50" charset="-128"/>
                <a:ea typeface="Meiryo UI" panose="020B0604030504040204" pitchFamily="50" charset="-128"/>
              </a:rPr>
              <a:t>     </a:t>
            </a:r>
            <a:r>
              <a:rPr kumimoji="1" lang="ja-JP" altLang="en-US" sz="900" dirty="0">
                <a:solidFill>
                  <a:srgbClr val="002060"/>
                </a:solidFill>
                <a:latin typeface="Meiryo UI" panose="020B0604030504040204" pitchFamily="50" charset="-128"/>
                <a:ea typeface="Meiryo UI" panose="020B0604030504040204" pitchFamily="50" charset="-128"/>
              </a:rPr>
              <a:t>　　　　                     が調わない可能性等</a:t>
            </a:r>
            <a:endParaRPr kumimoji="1" lang="en-US" altLang="ja-JP" sz="900" dirty="0">
              <a:solidFill>
                <a:srgbClr val="00206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「市町村単独の取組に関する研究」</a:t>
            </a: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3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5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「組織力強化」「行政改革」「公民連携」の分科会を設置して、それぞれ</a:t>
            </a:r>
            <a:r>
              <a:rPr kumimoji="1" lang="en-US" altLang="ja-JP" sz="105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r>
            <a:br>
              <a:rPr kumimoji="1" lang="en-US" altLang="ja-JP" sz="105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1050" b="0" i="0" u="none" strike="noStrike" kern="1200" cap="none" spc="-5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府内市町村が取り組みやすい事例を紹介</a:t>
            </a:r>
            <a:endParaRPr kumimoji="1" lang="en-US" altLang="ja-JP" sz="1050" b="0" i="0" u="none" strike="noStrike" kern="1200" cap="none" spc="-5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5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組織力強化：職場・管理部門の取組み方策や事例を提示</a:t>
            </a:r>
            <a:endPar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行政</a:t>
            </a:r>
            <a:r>
              <a:rPr kumimoji="1" lang="ja-JP" altLang="en-US"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改革：実現可能性が高く、効果が大きい取組みとして、行政評価、指定</a:t>
            </a:r>
            <a:r>
              <a:rPr kumimoji="1" lang="en-US" altLang="ja-JP"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a:r>
            <a:br>
              <a:rPr kumimoji="1" lang="en-US" altLang="ja-JP"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管理者制度、窓口業務委託、</a:t>
            </a:r>
            <a:r>
              <a:rPr kumimoji="1" lang="en-US" altLang="ja-JP"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RPA</a:t>
            </a:r>
            <a:r>
              <a:rPr kumimoji="1" lang="ja-JP" altLang="en-US"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を提示</a:t>
            </a:r>
            <a:endPar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公民連携：公民連携に取組み際のポイント等を提示</a:t>
            </a:r>
            <a:endParaRPr kumimoji="1" lang="en-US" altLang="ja-JP"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5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24" name="タイトル 1"/>
          <p:cNvSpPr txBox="1">
            <a:spLocks/>
          </p:cNvSpPr>
          <p:nvPr/>
        </p:nvSpPr>
        <p:spPr>
          <a:xfrm>
            <a:off x="76408" y="271448"/>
            <a:ext cx="9067592"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■「大阪発</a:t>
            </a: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“地方分権改革”</a:t>
            </a:r>
            <a:r>
              <a:rPr kumimoji="1" lang="ja-JP" altLang="en-US" sz="1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ビジョン</a:t>
            </a:r>
            <a:r>
              <a:rPr kumimoji="1" lang="en-US" altLang="ja-JP" sz="1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2009(H21).3〕</a:t>
            </a:r>
            <a:r>
              <a:rPr kumimoji="1" lang="ja-JP" altLang="en-US" sz="1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改訂版」</a:t>
            </a:r>
            <a:r>
              <a:rPr kumimoji="1" lang="en-US" altLang="ja-JP" sz="1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2017(H29)</a:t>
            </a:r>
            <a:r>
              <a:rPr kumimoji="1" lang="en-US" altLang="ja-JP" sz="1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に基づく取組み</a:t>
            </a:r>
            <a:endParaRPr lang="en-US" altLang="ja-JP"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　～中核市なみの基礎自治体を目指して～</a:t>
            </a:r>
            <a:endPar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大かっこ 4"/>
          <p:cNvSpPr/>
          <p:nvPr/>
        </p:nvSpPr>
        <p:spPr>
          <a:xfrm>
            <a:off x="4981386" y="2630333"/>
            <a:ext cx="3960000" cy="648000"/>
          </a:xfrm>
          <a:prstGeom prst="bracketPair">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5" name="大かっこ 124"/>
          <p:cNvSpPr/>
          <p:nvPr/>
        </p:nvSpPr>
        <p:spPr>
          <a:xfrm>
            <a:off x="4979462" y="3918075"/>
            <a:ext cx="3961924" cy="684000"/>
          </a:xfrm>
          <a:prstGeom prst="bracketPair">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26" name="スライド番号プレースホルダー 1"/>
          <p:cNvSpPr txBox="1">
            <a:spLocks/>
          </p:cNvSpPr>
          <p:nvPr/>
        </p:nvSpPr>
        <p:spPr>
          <a:xfrm>
            <a:off x="7160882" y="656418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4</a:t>
            </a:r>
            <a:endParaRPr kumimoji="1" lang="ja-JP" altLang="en-US" sz="1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33" name="大かっこ 32"/>
          <p:cNvSpPr/>
          <p:nvPr/>
        </p:nvSpPr>
        <p:spPr>
          <a:xfrm>
            <a:off x="4979462" y="5396670"/>
            <a:ext cx="3888000" cy="684000"/>
          </a:xfrm>
          <a:prstGeom prst="bracketPair">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4" name="Rectangle 2"/>
          <p:cNvSpPr txBox="1">
            <a:spLocks noChangeArrowheads="1"/>
          </p:cNvSpPr>
          <p:nvPr/>
        </p:nvSpPr>
        <p:spPr bwMode="auto">
          <a:xfrm>
            <a:off x="4863627" y="919246"/>
            <a:ext cx="4187607" cy="241320"/>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18000" rIns="9144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dirty="0" smtClean="0">
                <a:ln>
                  <a:noFill/>
                </a:ln>
                <a:solidFill>
                  <a:srgbClr val="000000"/>
                </a:solidFill>
                <a:effectLst/>
                <a:uLnTx/>
                <a:uFillTx/>
                <a:latin typeface="ＭＳ Ｐゴシック"/>
                <a:ea typeface="ＭＳ Ｐゴシック"/>
                <a:cs typeface="+mj-cs"/>
              </a:rPr>
              <a:t>基礎自治機能の維持・充実に関する研究会　</a:t>
            </a:r>
            <a:endParaRPr kumimoji="1" lang="ja-JP" altLang="en-US" sz="1200" b="1" i="0" u="none" strike="noStrike" kern="0" cap="none" spc="0" normalizeH="0" baseline="0" noProof="0" dirty="0">
              <a:ln>
                <a:noFill/>
              </a:ln>
              <a:solidFill>
                <a:srgbClr val="000000"/>
              </a:solidFill>
              <a:effectLst/>
              <a:uLnTx/>
              <a:uFillTx/>
              <a:latin typeface="ＭＳ Ｐゴシック"/>
              <a:ea typeface="ＭＳ Ｐゴシック"/>
              <a:cs typeface="+mj-cs"/>
            </a:endParaRPr>
          </a:p>
        </p:txBody>
      </p:sp>
      <p:sp>
        <p:nvSpPr>
          <p:cNvPr id="2" name="正方形/長方形 1"/>
          <p:cNvSpPr/>
          <p:nvPr/>
        </p:nvSpPr>
        <p:spPr>
          <a:xfrm>
            <a:off x="4850358" y="1199030"/>
            <a:ext cx="4200876" cy="51912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287192" y="6646720"/>
            <a:ext cx="6618433" cy="20005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7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smtClean="0"/>
              <a:t>「大阪発</a:t>
            </a:r>
            <a:r>
              <a:rPr lang="ja-JP" altLang="en-US" dirty="0"/>
              <a:t>“地方分権改革”</a:t>
            </a:r>
            <a:r>
              <a:rPr lang="ja-JP" altLang="en-US" dirty="0" smtClean="0"/>
              <a:t>ビジョン改訂版（</a:t>
            </a:r>
            <a:r>
              <a:rPr lang="en-US" altLang="ja-JP" dirty="0" smtClean="0"/>
              <a:t>H29.3</a:t>
            </a:r>
            <a:r>
              <a:rPr lang="ja-JP" altLang="en-US" dirty="0" smtClean="0"/>
              <a:t>）」を副首都推進局で時点修正</a:t>
            </a:r>
            <a:endParaRPr lang="ja-JP" altLang="en-US" dirty="0"/>
          </a:p>
        </p:txBody>
      </p:sp>
    </p:spTree>
    <p:extLst>
      <p:ext uri="{BB962C8B-B14F-4D97-AF65-F5344CB8AC3E}">
        <p14:creationId xmlns:p14="http://schemas.microsoft.com/office/powerpoint/2010/main" val="377835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886700" cy="315910"/>
          </a:xfrm>
        </p:spPr>
        <p:txBody>
          <a:bodyPr>
            <a:noAutofit/>
          </a:bodyPr>
          <a:lstStyle/>
          <a:p>
            <a:r>
              <a:rPr lang="ja-JP" altLang="en-US" sz="1600" b="1" dirty="0">
                <a:solidFill>
                  <a:srgbClr val="002060"/>
                </a:solidFill>
                <a:latin typeface="Meiryo UI" panose="020B0604030504040204" pitchFamily="50" charset="-128"/>
                <a:ea typeface="Meiryo UI" panose="020B0604030504040204" pitchFamily="50" charset="-128"/>
              </a:rPr>
              <a:t>■</a:t>
            </a:r>
            <a:r>
              <a:rPr lang="ja-JP" altLang="en-US" sz="1600" b="1" dirty="0" smtClean="0">
                <a:solidFill>
                  <a:srgbClr val="002060"/>
                </a:solidFill>
                <a:latin typeface="Meiryo UI" panose="020B0604030504040204" pitchFamily="50" charset="-128"/>
                <a:ea typeface="Meiryo UI" panose="020B0604030504040204" pitchFamily="50" charset="-128"/>
              </a:rPr>
              <a:t> </a:t>
            </a:r>
            <a:r>
              <a:rPr lang="en-US" altLang="ja-JP" sz="1600" b="1" dirty="0" smtClean="0">
                <a:solidFill>
                  <a:srgbClr val="002060"/>
                </a:solidFill>
                <a:latin typeface="Meiryo UI" panose="020B0604030504040204" pitchFamily="50" charset="-128"/>
                <a:ea typeface="Meiryo UI" panose="020B0604030504040204" pitchFamily="50" charset="-128"/>
              </a:rPr>
              <a:t>2017</a:t>
            </a:r>
            <a:r>
              <a:rPr lang="ja-JP" altLang="en-US" sz="1600" b="1" dirty="0" smtClean="0">
                <a:solidFill>
                  <a:srgbClr val="002060"/>
                </a:solidFill>
                <a:latin typeface="Meiryo UI" panose="020B0604030504040204" pitchFamily="50" charset="-128"/>
                <a:ea typeface="Meiryo UI" panose="020B0604030504040204" pitchFamily="50" charset="-128"/>
              </a:rPr>
              <a:t>（平成</a:t>
            </a:r>
            <a:r>
              <a:rPr lang="en-US" altLang="ja-JP" sz="1600" b="1" dirty="0" smtClean="0">
                <a:solidFill>
                  <a:srgbClr val="002060"/>
                </a:solidFill>
                <a:latin typeface="Meiryo UI" panose="020B0604030504040204" pitchFamily="50" charset="-128"/>
                <a:ea typeface="Meiryo UI" panose="020B0604030504040204" pitchFamily="50" charset="-128"/>
              </a:rPr>
              <a:t>29</a:t>
            </a:r>
            <a:r>
              <a:rPr lang="ja-JP" altLang="en-US" sz="1600" b="1" dirty="0" smtClean="0">
                <a:solidFill>
                  <a:srgbClr val="002060"/>
                </a:solidFill>
                <a:latin typeface="Meiryo UI" panose="020B0604030504040204" pitchFamily="50" charset="-128"/>
                <a:ea typeface="Meiryo UI" panose="020B0604030504040204" pitchFamily="50" charset="-128"/>
              </a:rPr>
              <a:t>）年</a:t>
            </a:r>
            <a:r>
              <a:rPr lang="ja-JP" altLang="en-US" sz="1600" b="1" dirty="0">
                <a:solidFill>
                  <a:srgbClr val="002060"/>
                </a:solidFill>
                <a:latin typeface="Meiryo UI" panose="020B0604030504040204" pitchFamily="50" charset="-128"/>
                <a:ea typeface="Meiryo UI" panose="020B0604030504040204" pitchFamily="50" charset="-128"/>
              </a:rPr>
              <a:t>以降における広域連携の取組事例（市町村事務）</a:t>
            </a:r>
            <a:endParaRPr kumimoji="1" lang="ja-JP" altLang="en-US" sz="1600" b="1" dirty="0">
              <a:solidFill>
                <a:srgbClr val="002060"/>
              </a:solidFill>
              <a:latin typeface="Meiryo UI" panose="020B0604030504040204" pitchFamily="50" charset="-128"/>
              <a:ea typeface="Meiryo UI" panose="020B0604030504040204" pitchFamily="50" charset="-128"/>
            </a:endParaRPr>
          </a:p>
        </p:txBody>
      </p:sp>
      <p:sp>
        <p:nvSpPr>
          <p:cNvPr id="6" name="正方形/長方形 5"/>
          <p:cNvSpPr/>
          <p:nvPr/>
        </p:nvSpPr>
        <p:spPr>
          <a:xfrm>
            <a:off x="628649" y="754633"/>
            <a:ext cx="7738111" cy="3328739"/>
          </a:xfrm>
          <a:prstGeom prst="rect">
            <a:avLst/>
          </a:prstGeom>
          <a:ln w="28575"/>
        </p:spPr>
        <p:style>
          <a:lnRef idx="2">
            <a:schemeClr val="accent1"/>
          </a:lnRef>
          <a:fillRef idx="1">
            <a:schemeClr val="lt1"/>
          </a:fillRef>
          <a:effectRef idx="0">
            <a:schemeClr val="accent1"/>
          </a:effectRef>
          <a:fontRef idx="minor">
            <a:schemeClr val="dk1"/>
          </a:fontRef>
        </p:style>
        <p:txBody>
          <a:bodyPr tIns="0" rtlCol="0" anchor="t"/>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ja-JP" sz="120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各種事務（地方自治法に基づく事務の共同処理）</a:t>
            </a:r>
            <a:endParaRPr kumimoji="0" lang="ja-JP" altLang="ja-JP" sz="1200"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6675" algn="just" defTabSz="457200" rtl="0" eaLnBrk="1" fontAlgn="auto" latinLnBrk="0" hangingPunct="1">
              <a:lnSpc>
                <a:spcPct val="150000"/>
              </a:lnSpc>
              <a:spcBef>
                <a:spcPts val="0"/>
              </a:spcBef>
              <a:spcAft>
                <a:spcPts val="0"/>
              </a:spcAft>
              <a:buClrTx/>
              <a:buSzTx/>
              <a:buFontTx/>
              <a:buNone/>
              <a:tabLst/>
              <a:defRPr/>
            </a:pPr>
            <a:r>
              <a:rPr kumimoji="0" lang="ja-JP" altLang="ja-JP" sz="1200"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200" b="0" i="0" u="none" strike="noStrike" kern="1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200"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p:cNvSpPr>
            <a:spLocks/>
          </p:cNvSpPr>
          <p:nvPr/>
        </p:nvSpPr>
        <p:spPr>
          <a:xfrm>
            <a:off x="628650" y="4222362"/>
            <a:ext cx="7738110" cy="2586744"/>
          </a:xfrm>
          <a:prstGeom prst="rect">
            <a:avLst/>
          </a:prstGeom>
          <a:noFill/>
          <a:ln w="25400" cap="flat" cmpd="sng" algn="ctr">
            <a:solidFill>
              <a:schemeClr val="accent1"/>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各種事務（地方自治法に基づかないもの）</a:t>
            </a:r>
            <a:endParaRPr kumimoji="0" lang="ja-JP" altLang="en-US" sz="1200"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133350" algn="just" defTabSz="457200" rtl="0" eaLnBrk="1" fontAlgn="auto" latinLnBrk="0" hangingPunct="1">
              <a:lnSpc>
                <a:spcPts val="8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0" lang="ja-JP" altLang="en-US" sz="1200"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14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p>
        </p:txBody>
      </p:sp>
      <p:sp>
        <p:nvSpPr>
          <p:cNvPr id="8" name="スライド番号プレースホルダー 1"/>
          <p:cNvSpPr txBox="1">
            <a:spLocks/>
          </p:cNvSpPr>
          <p:nvPr/>
        </p:nvSpPr>
        <p:spPr>
          <a:xfrm>
            <a:off x="7178040" y="65849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5</a:t>
            </a:r>
            <a:endParaRPr kumimoji="1" lang="ja-JP" altLang="en-US" sz="1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3" name="正方形/長方形 2"/>
          <p:cNvSpPr/>
          <p:nvPr/>
        </p:nvSpPr>
        <p:spPr>
          <a:xfrm>
            <a:off x="480662" y="337885"/>
            <a:ext cx="5170170" cy="301543"/>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従来から府内市町村で多用されている消防や環境衛生等の事務が多い。</a:t>
            </a:r>
            <a:endPar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graphicFrame>
        <p:nvGraphicFramePr>
          <p:cNvPr id="4" name="表 3"/>
          <p:cNvGraphicFramePr>
            <a:graphicFrameLocks noGrp="1"/>
          </p:cNvGraphicFramePr>
          <p:nvPr>
            <p:extLst/>
          </p:nvPr>
        </p:nvGraphicFramePr>
        <p:xfrm>
          <a:off x="920093" y="1078151"/>
          <a:ext cx="7618817" cy="2963454"/>
        </p:xfrm>
        <a:graphic>
          <a:graphicData uri="http://schemas.openxmlformats.org/drawingml/2006/table">
            <a:tbl>
              <a:tblPr firstRow="1" bandRow="1">
                <a:tableStyleId>{5C22544A-7EE6-4342-B048-85BDC9FD1C3A}</a:tableStyleId>
              </a:tblPr>
              <a:tblGrid>
                <a:gridCol w="628190">
                  <a:extLst>
                    <a:ext uri="{9D8B030D-6E8A-4147-A177-3AD203B41FA5}">
                      <a16:colId xmlns:a16="http://schemas.microsoft.com/office/drawing/2014/main" val="1785065503"/>
                    </a:ext>
                  </a:extLst>
                </a:gridCol>
                <a:gridCol w="394138">
                  <a:extLst>
                    <a:ext uri="{9D8B030D-6E8A-4147-A177-3AD203B41FA5}">
                      <a16:colId xmlns:a16="http://schemas.microsoft.com/office/drawing/2014/main" val="340433979"/>
                    </a:ext>
                  </a:extLst>
                </a:gridCol>
                <a:gridCol w="6596489">
                  <a:extLst>
                    <a:ext uri="{9D8B030D-6E8A-4147-A177-3AD203B41FA5}">
                      <a16:colId xmlns:a16="http://schemas.microsoft.com/office/drawing/2014/main" val="4189074855"/>
                    </a:ext>
                  </a:extLst>
                </a:gridCol>
              </a:tblGrid>
              <a:tr h="211675">
                <a:tc>
                  <a:txBody>
                    <a:bodyPr/>
                    <a:lstStyle/>
                    <a:p>
                      <a:pPr algn="l"/>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29</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年</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100" b="0" dirty="0" smtClean="0">
                          <a:solidFill>
                            <a:srgbClr val="002060"/>
                          </a:solidFill>
                          <a:latin typeface="Meiryo UI" panose="020B0604030504040204" pitchFamily="50" charset="-128"/>
                          <a:ea typeface="Meiryo UI" panose="020B0604030504040204" pitchFamily="50" charset="-128"/>
                        </a:rPr>
                        <a:t>４月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し尿処理（事務委託：島本</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町</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→高槻</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144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2727223"/>
                  </a:ext>
                </a:extLst>
              </a:tr>
              <a:tr h="211675">
                <a:tc>
                  <a:txBody>
                    <a:bodyPr/>
                    <a:lstStyle/>
                    <a:p>
                      <a:pPr algn="l"/>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31</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年</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４</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火葬場事務（事務委託：阪南</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泉南</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144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7617109"/>
                  </a:ext>
                </a:extLst>
              </a:tr>
              <a:tr h="423351">
                <a:tc>
                  <a:txBody>
                    <a:bodyPr/>
                    <a:lstStyle/>
                    <a:p>
                      <a:pPr algn="l"/>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令和元年</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10</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66675" algn="l">
                        <a:lnSpc>
                          <a:spcPct val="100000"/>
                        </a:lnSpc>
                        <a:spcAft>
                          <a:spcPts val="0"/>
                        </a:spcAft>
                      </a:pP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守口</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が大阪市・八尾市・松原市環境施設組合に加入し、大阪広域環境施設組合に名称変更</a:t>
                      </a:r>
                      <a:endPar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endParaRPr>
                    </a:p>
                    <a:p>
                      <a:pPr indent="66675" algn="l">
                        <a:lnSpc>
                          <a:spcPct val="100000"/>
                        </a:lnSpc>
                        <a:spcAft>
                          <a:spcPts val="0"/>
                        </a:spcAft>
                      </a:pP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守口</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の一般廃棄物の処理は、令和</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2</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4</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月</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1</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日～開始</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3106107"/>
                  </a:ext>
                </a:extLst>
              </a:tr>
              <a:tr h="211675">
                <a:tc>
                  <a:txBody>
                    <a:bodyPr/>
                    <a:lstStyle/>
                    <a:p>
                      <a:pPr algn="l"/>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令和元年</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12</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一般廃棄物処理（連携協約：茨木</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・摂津</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令和５年度当初を目途に事務委託を開始予定</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144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3739068"/>
                  </a:ext>
                </a:extLst>
              </a:tr>
              <a:tr h="211675">
                <a:tc>
                  <a:txBody>
                    <a:bodyPr/>
                    <a:lstStyle/>
                    <a:p>
                      <a:pPr algn="l"/>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令和２年</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４月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100" b="0" kern="0" spc="5"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排水設備工事指定業者に関する事務（事務委託：太子</a:t>
                      </a:r>
                      <a:r>
                        <a:rPr lang="ja-JP" altLang="en-US" sz="1100" b="0" kern="0" spc="5"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町</a:t>
                      </a:r>
                      <a:r>
                        <a:rPr lang="ja-JP" altLang="ja-JP" sz="1100" b="0" kern="0" spc="5"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・河南</a:t>
                      </a:r>
                      <a:r>
                        <a:rPr lang="ja-JP" altLang="en-US" sz="1100" b="0" kern="0" spc="5"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町</a:t>
                      </a:r>
                      <a:r>
                        <a:rPr lang="ja-JP" altLang="ja-JP" sz="1100" b="0" kern="0" spc="5"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・千早赤阪</a:t>
                      </a:r>
                      <a:r>
                        <a:rPr lang="ja-JP" altLang="en-US" sz="1100" b="0" kern="0" spc="5"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村</a:t>
                      </a:r>
                      <a:r>
                        <a:rPr lang="ja-JP" altLang="ja-JP" sz="1100" b="0" kern="0" spc="5"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→富田林</a:t>
                      </a:r>
                      <a:r>
                        <a:rPr lang="ja-JP" altLang="en-US" sz="1100" b="0" kern="0" spc="5"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0" spc="5"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144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0256232"/>
                  </a:ext>
                </a:extLst>
              </a:tr>
              <a:tr h="423351">
                <a:tc>
                  <a:txBody>
                    <a:bodyPr/>
                    <a:lstStyle/>
                    <a:p>
                      <a:pPr algn="l"/>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令和２年</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10</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66675" algn="l">
                        <a:lnSpc>
                          <a:spcPct val="100000"/>
                        </a:lnSpc>
                        <a:spcAft>
                          <a:spcPts val="0"/>
                        </a:spcAft>
                      </a:pP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消防指令事務協議会の設置（岸和田</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・忠岡</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町</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p>
                    <a:p>
                      <a:pPr indent="66675" algn="l">
                        <a:lnSpc>
                          <a:spcPct val="100000"/>
                        </a:lnSpc>
                        <a:spcAft>
                          <a:spcPts val="0"/>
                        </a:spcAft>
                      </a:pP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令和３年２月２６日～消防指令事務の共同運用を開始</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9143299"/>
                  </a:ext>
                </a:extLst>
              </a:tr>
              <a:tr h="635027">
                <a:tc>
                  <a:txBody>
                    <a:bodyPr/>
                    <a:lstStyle/>
                    <a:p>
                      <a:pPr algn="l"/>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令和３年</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２月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66675" algn="l">
                        <a:lnSpc>
                          <a:spcPct val="100000"/>
                        </a:lnSpc>
                        <a:spcAft>
                          <a:spcPts val="0"/>
                        </a:spcAft>
                      </a:pP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消防指令事務協議会の設置（豊中</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・吹田</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・池田</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・箕面</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・摂津</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p>
                    <a:p>
                      <a:pPr indent="66675" algn="l">
                        <a:lnSpc>
                          <a:spcPct val="100000"/>
                        </a:lnSpc>
                        <a:spcAft>
                          <a:spcPts val="0"/>
                        </a:spcAft>
                      </a:pP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令和６年４月１日～運用開始予定</a:t>
                      </a:r>
                    </a:p>
                    <a:p>
                      <a:pPr indent="66675" algn="l">
                        <a:lnSpc>
                          <a:spcPct val="100000"/>
                        </a:lnSpc>
                        <a:spcAft>
                          <a:spcPts val="0"/>
                        </a:spcAft>
                      </a:pP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令和６年４月１日　</a:t>
                      </a:r>
                      <a:r>
                        <a:rPr lang="ja-JP" altLang="ja-JP" sz="1100" b="0" kern="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消防通信指令事務協議会の解散（吹田</a:t>
                      </a:r>
                      <a:r>
                        <a:rPr lang="ja-JP" altLang="en-US" sz="1100" b="0" kern="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・摂津</a:t>
                      </a:r>
                      <a:r>
                        <a:rPr lang="ja-JP" altLang="en-US" sz="1100" b="0" kern="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5921486"/>
                  </a:ext>
                </a:extLst>
              </a:tr>
              <a:tr h="211675">
                <a:tc>
                  <a:txBody>
                    <a:bodyPr/>
                    <a:lstStyle/>
                    <a:p>
                      <a:pPr algn="l"/>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令和３年</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３月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泉北水道企業団解散（泉大津</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・和泉</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・高石</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144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9409745"/>
                  </a:ext>
                </a:extLst>
              </a:tr>
              <a:tr h="211675">
                <a:tc>
                  <a:txBody>
                    <a:bodyPr/>
                    <a:lstStyle/>
                    <a:p>
                      <a:pPr algn="l"/>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令和３年</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４月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消防事務（事務委託：大阪狭山</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→堺</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144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4452615"/>
                  </a:ext>
                </a:extLst>
              </a:tr>
              <a:tr h="211675">
                <a:tc>
                  <a:txBody>
                    <a:bodyPr/>
                    <a:lstStyle/>
                    <a:p>
                      <a:pPr algn="l"/>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令和３年</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４月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ja-JP" altLang="ja-JP" sz="1100" b="0" kern="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し尿及び浄化槽汚泥処理業務（事務委託：熊取</a:t>
                      </a:r>
                      <a:r>
                        <a:rPr lang="ja-JP" altLang="en-US" sz="1100" b="0" kern="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町</a:t>
                      </a:r>
                      <a:r>
                        <a:rPr lang="ja-JP" altLang="ja-JP" sz="1100" b="0" kern="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→泉佐野市田尻町清掃施設組合）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144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7383471"/>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852254413"/>
              </p:ext>
            </p:extLst>
          </p:nvPr>
        </p:nvGraphicFramePr>
        <p:xfrm>
          <a:off x="920093" y="4481014"/>
          <a:ext cx="7446667" cy="2333600"/>
        </p:xfrm>
        <a:graphic>
          <a:graphicData uri="http://schemas.openxmlformats.org/drawingml/2006/table">
            <a:tbl>
              <a:tblPr firstRow="1" bandRow="1">
                <a:tableStyleId>{5C22544A-7EE6-4342-B048-85BDC9FD1C3A}</a:tableStyleId>
              </a:tblPr>
              <a:tblGrid>
                <a:gridCol w="613996">
                  <a:extLst>
                    <a:ext uri="{9D8B030D-6E8A-4147-A177-3AD203B41FA5}">
                      <a16:colId xmlns:a16="http://schemas.microsoft.com/office/drawing/2014/main" val="1785065503"/>
                    </a:ext>
                  </a:extLst>
                </a:gridCol>
                <a:gridCol w="385232">
                  <a:extLst>
                    <a:ext uri="{9D8B030D-6E8A-4147-A177-3AD203B41FA5}">
                      <a16:colId xmlns:a16="http://schemas.microsoft.com/office/drawing/2014/main" val="340433979"/>
                    </a:ext>
                  </a:extLst>
                </a:gridCol>
                <a:gridCol w="6447439">
                  <a:extLst>
                    <a:ext uri="{9D8B030D-6E8A-4147-A177-3AD203B41FA5}">
                      <a16:colId xmlns:a16="http://schemas.microsoft.com/office/drawing/2014/main" val="4189074855"/>
                    </a:ext>
                  </a:extLst>
                </a:gridCol>
              </a:tblGrid>
              <a:tr h="221504">
                <a:tc>
                  <a:txBody>
                    <a:bodyPr/>
                    <a:lstStyle/>
                    <a:p>
                      <a:pPr algn="l"/>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29</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年</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100" b="0" dirty="0" smtClean="0">
                          <a:solidFill>
                            <a:srgbClr val="002060"/>
                          </a:solidFill>
                          <a:latin typeface="Meiryo UI" panose="020B0604030504040204" pitchFamily="50" charset="-128"/>
                          <a:ea typeface="Meiryo UI" panose="020B0604030504040204" pitchFamily="50" charset="-128"/>
                        </a:rPr>
                        <a:t>４月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100" b="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ドクターカーの導入（枚方</a:t>
                      </a:r>
                      <a:r>
                        <a:rPr lang="ja-JP" altLang="en-US" sz="1100" b="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・寝屋川</a:t>
                      </a:r>
                      <a:r>
                        <a:rPr lang="ja-JP" altLang="en-US" sz="1100" b="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・交野</a:t>
                      </a:r>
                      <a:r>
                        <a:rPr lang="ja-JP" altLang="en-US" sz="1100" b="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b="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p>
                  </a:txBody>
                  <a:tcPr marL="144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2727223"/>
                  </a:ext>
                </a:extLst>
              </a:tr>
              <a:tr h="221504">
                <a:tc>
                  <a:txBody>
                    <a:bodyPr/>
                    <a:lstStyle/>
                    <a:p>
                      <a:pPr algn="l"/>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29</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年</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４</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地域生活支援拠点等の整備（富田林</a:t>
                      </a:r>
                      <a:r>
                        <a:rPr lang="ja-JP" altLang="en-US"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・河内長野</a:t>
                      </a:r>
                      <a:r>
                        <a:rPr lang="ja-JP" altLang="en-US"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・大阪狭山</a:t>
                      </a:r>
                      <a:r>
                        <a:rPr lang="ja-JP" altLang="en-US"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市、</a:t>
                      </a:r>
                      <a:r>
                        <a:rPr lang="en-US"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H31</a:t>
                      </a:r>
                      <a:r>
                        <a:rPr lang="ja-JP" altLang="en-US"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から太子町・河南町・千早赤阪村が追加</a:t>
                      </a: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144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7617109"/>
                  </a:ext>
                </a:extLst>
              </a:tr>
              <a:tr h="221504">
                <a:tc>
                  <a:txBody>
                    <a:bodyPr/>
                    <a:lstStyle/>
                    <a:p>
                      <a:pPr algn="l"/>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29</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９</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66675" algn="l" defTabSz="914400" rtl="0" eaLnBrk="1" fontAlgn="auto" latinLnBrk="0" hangingPunct="1">
                        <a:lnSpc>
                          <a:spcPct val="100000"/>
                        </a:lnSpc>
                        <a:spcBef>
                          <a:spcPts val="0"/>
                        </a:spcBef>
                        <a:spcAft>
                          <a:spcPts val="0"/>
                        </a:spcAft>
                        <a:buClrTx/>
                        <a:buSzTx/>
                        <a:buFontTx/>
                        <a:buNone/>
                        <a:tabLst/>
                        <a:defRPr/>
                      </a:pPr>
                      <a:r>
                        <a:rPr lang="en-US"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し尿処理（私法上の委託：門真</a:t>
                      </a:r>
                      <a:r>
                        <a:rPr lang="ja-JP" altLang="en-US"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→四條畷</a:t>
                      </a:r>
                      <a:r>
                        <a:rPr lang="ja-JP" altLang="en-US"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3106107"/>
                  </a:ext>
                </a:extLst>
              </a:tr>
              <a:tr h="221504">
                <a:tc>
                  <a:txBody>
                    <a:bodyPr/>
                    <a:lstStyle/>
                    <a:p>
                      <a:pPr algn="l"/>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30</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７</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使用済み小型電子機器等の再資源化（枚方</a:t>
                      </a:r>
                      <a:r>
                        <a:rPr lang="ja-JP" altLang="en-US"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・寝屋川</a:t>
                      </a:r>
                      <a:r>
                        <a:rPr lang="ja-JP" altLang="en-US"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144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3739068"/>
                  </a:ext>
                </a:extLst>
              </a:tr>
              <a:tr h="221504">
                <a:tc>
                  <a:txBody>
                    <a:bodyPr/>
                    <a:lstStyle/>
                    <a:p>
                      <a:pPr algn="l"/>
                      <a:r>
                        <a:rPr kumimoji="1"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平成</a:t>
                      </a:r>
                      <a:r>
                        <a:rPr kumimoji="1"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30</a:t>
                      </a:r>
                      <a:r>
                        <a:rPr kumimoji="1"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年</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10</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公共施設予約システムのクラウド化（藤井寺</a:t>
                      </a:r>
                      <a:r>
                        <a:rPr lang="ja-JP" altLang="en-US"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・長崎県）</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144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0256232"/>
                  </a:ext>
                </a:extLst>
              </a:tr>
              <a:tr h="221504">
                <a:tc>
                  <a:txBody>
                    <a:bodyPr/>
                    <a:lstStyle/>
                    <a:p>
                      <a:pPr algn="l"/>
                      <a:r>
                        <a:rPr kumimoji="1"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平成</a:t>
                      </a:r>
                      <a:r>
                        <a:rPr kumimoji="1"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31</a:t>
                      </a:r>
                      <a:r>
                        <a:rPr kumimoji="1"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年</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２</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66675" algn="l" defTabSz="914400" rtl="0" eaLnBrk="1" fontAlgn="auto" latinLnBrk="0" hangingPunct="1">
                        <a:lnSpc>
                          <a:spcPct val="100000"/>
                        </a:lnSpc>
                        <a:spcBef>
                          <a:spcPts val="0"/>
                        </a:spcBef>
                        <a:spcAft>
                          <a:spcPts val="0"/>
                        </a:spcAft>
                        <a:buClrTx/>
                        <a:buSzTx/>
                        <a:buFontTx/>
                        <a:buNone/>
                        <a:tabLst/>
                        <a:defRPr/>
                      </a:pP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自治体クラウドの導入（阪南</a:t>
                      </a:r>
                      <a:r>
                        <a:rPr lang="ja-JP" altLang="en-US"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・太子</a:t>
                      </a:r>
                      <a:r>
                        <a:rPr lang="ja-JP" altLang="en-US"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町</a:t>
                      </a: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9143299"/>
                  </a:ext>
                </a:extLst>
              </a:tr>
              <a:tr h="221504">
                <a:tc>
                  <a:txBody>
                    <a:bodyPr/>
                    <a:lstStyle/>
                    <a:p>
                      <a:pPr algn="l"/>
                      <a:r>
                        <a:rPr kumimoji="1"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令和元年</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12</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66675" algn="l" defTabSz="914400" rtl="0" eaLnBrk="1" fontAlgn="auto" latinLnBrk="0" hangingPunct="1">
                        <a:lnSpc>
                          <a:spcPct val="100000"/>
                        </a:lnSpc>
                        <a:spcBef>
                          <a:spcPts val="0"/>
                        </a:spcBef>
                        <a:spcAft>
                          <a:spcPts val="0"/>
                        </a:spcAft>
                        <a:buClrTx/>
                        <a:buSzTx/>
                        <a:buFontTx/>
                        <a:buNone/>
                        <a:tabLst/>
                        <a:defRPr/>
                      </a:pPr>
                      <a:r>
                        <a:rPr lang="ja-JP" altLang="ja-JP" sz="1100" kern="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大阪市庭窪浄水場施設の共同化に向けた基本協定の締結（大阪市・守口</a:t>
                      </a:r>
                      <a:r>
                        <a:rPr lang="ja-JP" altLang="en-US" sz="1100" kern="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市</a:t>
                      </a:r>
                      <a:r>
                        <a:rPr lang="ja-JP" altLang="ja-JP" sz="1100" kern="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令和６年４月～開始予定</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5921486"/>
                  </a:ext>
                </a:extLst>
              </a:tr>
              <a:tr h="447792">
                <a:tc>
                  <a:txBody>
                    <a:bodyPr/>
                    <a:lstStyle/>
                    <a:p>
                      <a:pPr algn="l"/>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令和</a:t>
                      </a: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２</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７</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400"/>
                        </a:lnSpc>
                        <a:spcAft>
                          <a:spcPts val="0"/>
                        </a:spcAft>
                      </a:pP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小売電気事業を行う「（株）能勢・豊能まちづくり」の設立</a:t>
                      </a:r>
                      <a:r>
                        <a:rPr lang="en-US" altLang="ja-JP" sz="110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p>
                    <a:p>
                      <a:pPr algn="l">
                        <a:lnSpc>
                          <a:spcPts val="1400"/>
                        </a:lnSpc>
                        <a:spcAft>
                          <a:spcPts val="0"/>
                        </a:spcAft>
                      </a:pP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（豊能</a:t>
                      </a:r>
                      <a:r>
                        <a:rPr lang="ja-JP" altLang="en-US"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町</a:t>
                      </a: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・能勢</a:t>
                      </a:r>
                      <a:r>
                        <a:rPr lang="ja-JP" altLang="en-US"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町</a:t>
                      </a: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一</a:t>
                      </a:r>
                      <a:r>
                        <a:rPr lang="en-US"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100" kern="10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地域循環型まちづくり推進機構）</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144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9409745"/>
                  </a:ext>
                </a:extLst>
              </a:tr>
              <a:tr h="221504">
                <a:tc>
                  <a:txBody>
                    <a:bodyPr/>
                    <a:lstStyle/>
                    <a:p>
                      <a:pPr algn="l"/>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令和３年</a:t>
                      </a:r>
                      <a:r>
                        <a:rPr lang="en-US"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en-US"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３</a:t>
                      </a:r>
                      <a:r>
                        <a:rPr lang="ja-JP" altLang="ja-JP" sz="1100" b="0" kern="100" dirty="0" smtClean="0">
                          <a:solidFill>
                            <a:srgbClr val="002060"/>
                          </a:solidFill>
                          <a:latin typeface="Meiryo UI" panose="020B0604030504040204" pitchFamily="50" charset="-128"/>
                          <a:ea typeface="Meiryo UI" panose="020B0604030504040204" pitchFamily="50" charset="-128"/>
                          <a:cs typeface="Times New Roman" panose="02020603050405020304" pitchFamily="18" charset="0"/>
                        </a:rPr>
                        <a:t>月</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100" kern="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自治体クラウドの導入（島本</a:t>
                      </a:r>
                      <a:r>
                        <a:rPr lang="ja-JP" altLang="en-US" sz="1100" kern="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町</a:t>
                      </a:r>
                      <a:r>
                        <a:rPr lang="ja-JP" altLang="ja-JP" sz="1100" kern="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・豊能</a:t>
                      </a:r>
                      <a:r>
                        <a:rPr lang="ja-JP" altLang="en-US" sz="1100" kern="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町</a:t>
                      </a:r>
                      <a:r>
                        <a:rPr lang="ja-JP" altLang="ja-JP" sz="1100" kern="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・河南</a:t>
                      </a:r>
                      <a:r>
                        <a:rPr lang="ja-JP" altLang="en-US" sz="1100" kern="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町</a:t>
                      </a:r>
                      <a:r>
                        <a:rPr lang="ja-JP" altLang="ja-JP" sz="1100" kern="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・千早赤阪</a:t>
                      </a:r>
                      <a:r>
                        <a:rPr lang="ja-JP" altLang="en-US" sz="1100" kern="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村</a:t>
                      </a:r>
                      <a:r>
                        <a:rPr lang="ja-JP" altLang="ja-JP" sz="1100" kern="0" dirty="0" smtClean="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100" b="0" dirty="0">
                        <a:solidFill>
                          <a:srgbClr val="002060"/>
                        </a:solidFill>
                        <a:latin typeface="Meiryo UI" panose="020B0604030504040204" pitchFamily="50" charset="-128"/>
                        <a:ea typeface="Meiryo UI" panose="020B0604030504040204" pitchFamily="50" charset="-128"/>
                      </a:endParaRPr>
                    </a:p>
                  </a:txBody>
                  <a:tcPr marL="144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4452615"/>
                  </a:ext>
                </a:extLst>
              </a:tr>
            </a:tbl>
          </a:graphicData>
        </a:graphic>
      </p:graphicFrame>
      <p:sp>
        <p:nvSpPr>
          <p:cNvPr id="10" name="正方形/長方形 9"/>
          <p:cNvSpPr/>
          <p:nvPr/>
        </p:nvSpPr>
        <p:spPr>
          <a:xfrm>
            <a:off x="6677915" y="24174"/>
            <a:ext cx="2417569" cy="31262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再掲</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第２回意見交換会資料</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300251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2882"/>
            <a:ext cx="7801410" cy="404661"/>
          </a:xfrm>
        </p:spPr>
        <p:txBody>
          <a:bodyPr>
            <a:noAutofit/>
          </a:bodyPr>
          <a:lstStyle/>
          <a:p>
            <a:r>
              <a:rPr lang="ja-JP" altLang="en-US" sz="1600" b="1" dirty="0">
                <a:solidFill>
                  <a:srgbClr val="002060"/>
                </a:solidFill>
                <a:latin typeface="Meiryo UI" panose="020B0604030504040204" pitchFamily="50" charset="-128"/>
                <a:ea typeface="Meiryo UI" panose="020B0604030504040204" pitchFamily="50" charset="-128"/>
              </a:rPr>
              <a:t>■</a:t>
            </a:r>
            <a:r>
              <a:rPr kumimoji="1" lang="ja-JP" altLang="en-US" sz="1600" b="1" dirty="0" smtClean="0">
                <a:solidFill>
                  <a:srgbClr val="002060"/>
                </a:solidFill>
                <a:latin typeface="Meiryo UI" panose="020B0604030504040204" pitchFamily="50" charset="-128"/>
                <a:ea typeface="Meiryo UI" panose="020B0604030504040204" pitchFamily="50" charset="-128"/>
              </a:rPr>
              <a:t> </a:t>
            </a:r>
            <a:r>
              <a:rPr kumimoji="1" lang="en-US" altLang="ja-JP" sz="1600" b="1" dirty="0" smtClean="0">
                <a:solidFill>
                  <a:srgbClr val="002060"/>
                </a:solidFill>
                <a:latin typeface="Meiryo UI" panose="020B0604030504040204" pitchFamily="50" charset="-128"/>
                <a:ea typeface="Meiryo UI" panose="020B0604030504040204" pitchFamily="50" charset="-128"/>
              </a:rPr>
              <a:t>2017</a:t>
            </a:r>
            <a:r>
              <a:rPr kumimoji="1" lang="ja-JP" altLang="en-US" sz="1600" b="1" dirty="0" smtClean="0">
                <a:solidFill>
                  <a:srgbClr val="002060"/>
                </a:solidFill>
                <a:latin typeface="Meiryo UI" panose="020B0604030504040204" pitchFamily="50" charset="-128"/>
                <a:ea typeface="Meiryo UI" panose="020B0604030504040204" pitchFamily="50" charset="-128"/>
              </a:rPr>
              <a:t>（</a:t>
            </a:r>
            <a:r>
              <a:rPr lang="ja-JP" altLang="en-US" sz="1600" b="1" dirty="0" smtClean="0">
                <a:solidFill>
                  <a:srgbClr val="002060"/>
                </a:solidFill>
                <a:latin typeface="Meiryo UI" panose="020B0604030504040204" pitchFamily="50" charset="-128"/>
                <a:ea typeface="Meiryo UI" panose="020B0604030504040204" pitchFamily="50" charset="-128"/>
              </a:rPr>
              <a:t>平成</a:t>
            </a:r>
            <a:r>
              <a:rPr kumimoji="1" lang="en-US" altLang="ja-JP" sz="1600" b="1" dirty="0" smtClean="0">
                <a:solidFill>
                  <a:srgbClr val="002060"/>
                </a:solidFill>
                <a:latin typeface="Meiryo UI" panose="020B0604030504040204" pitchFamily="50" charset="-128"/>
                <a:ea typeface="Meiryo UI" panose="020B0604030504040204" pitchFamily="50" charset="-128"/>
              </a:rPr>
              <a:t>29</a:t>
            </a:r>
            <a:r>
              <a:rPr kumimoji="1" lang="ja-JP" altLang="en-US" sz="1600" b="1" dirty="0" smtClean="0">
                <a:solidFill>
                  <a:srgbClr val="002060"/>
                </a:solidFill>
                <a:latin typeface="Meiryo UI" panose="020B0604030504040204" pitchFamily="50" charset="-128"/>
                <a:ea typeface="Meiryo UI" panose="020B0604030504040204" pitchFamily="50" charset="-128"/>
              </a:rPr>
              <a:t>）年以降の地域</a:t>
            </a:r>
            <a:r>
              <a:rPr kumimoji="1" lang="ja-JP" altLang="en-US" sz="1600" b="1" dirty="0">
                <a:solidFill>
                  <a:srgbClr val="002060"/>
                </a:solidFill>
                <a:latin typeface="Meiryo UI" panose="020B0604030504040204" pitchFamily="50" charset="-128"/>
                <a:ea typeface="Meiryo UI" panose="020B0604030504040204" pitchFamily="50" charset="-128"/>
              </a:rPr>
              <a:t>別の広域連携（市町村事務）の実例</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318962691"/>
              </p:ext>
            </p:extLst>
          </p:nvPr>
        </p:nvGraphicFramePr>
        <p:xfrm>
          <a:off x="77001" y="852853"/>
          <a:ext cx="6810362" cy="5971028"/>
        </p:xfrm>
        <a:graphic>
          <a:graphicData uri="http://schemas.openxmlformats.org/drawingml/2006/table">
            <a:tbl>
              <a:tblPr firstRow="1" bandRow="1">
                <a:tableStyleId>{5C22544A-7EE6-4342-B048-85BDC9FD1C3A}</a:tableStyleId>
              </a:tblPr>
              <a:tblGrid>
                <a:gridCol w="2499359">
                  <a:extLst>
                    <a:ext uri="{9D8B030D-6E8A-4147-A177-3AD203B41FA5}">
                      <a16:colId xmlns:a16="http://schemas.microsoft.com/office/drawing/2014/main" val="2341958060"/>
                    </a:ext>
                  </a:extLst>
                </a:gridCol>
                <a:gridCol w="4311003">
                  <a:extLst>
                    <a:ext uri="{9D8B030D-6E8A-4147-A177-3AD203B41FA5}">
                      <a16:colId xmlns:a16="http://schemas.microsoft.com/office/drawing/2014/main" val="283943779"/>
                    </a:ext>
                  </a:extLst>
                </a:gridCol>
              </a:tblGrid>
              <a:tr h="229187">
                <a:tc>
                  <a:txBody>
                    <a:bodyPr/>
                    <a:lstStyle/>
                    <a:p>
                      <a:pPr algn="ctr"/>
                      <a:r>
                        <a:rPr kumimoji="1" lang="ja-JP" altLang="en-US" sz="1200" dirty="0">
                          <a:latin typeface="Meiryo UI" panose="020B0604030504040204" pitchFamily="50" charset="-128"/>
                          <a:ea typeface="Meiryo UI" panose="020B0604030504040204" pitchFamily="50" charset="-128"/>
                        </a:rPr>
                        <a:t>地域別</a:t>
                      </a: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H29</a:t>
                      </a:r>
                      <a:r>
                        <a:rPr kumimoji="1" lang="ja-JP" altLang="en-US" sz="1200" dirty="0">
                          <a:latin typeface="Meiryo UI" panose="020B0604030504040204" pitchFamily="50" charset="-128"/>
                          <a:ea typeface="Meiryo UI" panose="020B0604030504040204" pitchFamily="50" charset="-128"/>
                        </a:rPr>
                        <a:t>以降の広域連携の例</a:t>
                      </a:r>
                    </a:p>
                  </a:txBody>
                  <a:tcPr/>
                </a:tc>
                <a:extLst>
                  <a:ext uri="{0D108BD9-81ED-4DB2-BD59-A6C34878D82A}">
                    <a16:rowId xmlns:a16="http://schemas.microsoft.com/office/drawing/2014/main" val="2258766166"/>
                  </a:ext>
                </a:extLst>
              </a:tr>
              <a:tr h="273987">
                <a:tc>
                  <a:txBody>
                    <a:bodyPr/>
                    <a:lstStyle/>
                    <a:p>
                      <a:r>
                        <a:rPr kumimoji="1" lang="ja-JP" altLang="en-US" sz="1200" dirty="0">
                          <a:solidFill>
                            <a:srgbClr val="002060"/>
                          </a:solidFill>
                          <a:latin typeface="Meiryo UI" panose="020B0604030504040204" pitchFamily="50" charset="-128"/>
                          <a:ea typeface="Meiryo UI" panose="020B0604030504040204" pitchFamily="50" charset="-128"/>
                        </a:rPr>
                        <a:t>大阪市</a:t>
                      </a:r>
                    </a:p>
                  </a:txBody>
                  <a:tcPr anchor="ctr"/>
                </a:tc>
                <a:tc>
                  <a:txBody>
                    <a:bodyPr/>
                    <a:lstStyle/>
                    <a:p>
                      <a:pPr algn="l"/>
                      <a:r>
                        <a:rPr kumimoji="1" lang="ja-JP" altLang="en-US" sz="1200" dirty="0">
                          <a:solidFill>
                            <a:srgbClr val="002060"/>
                          </a:solidFill>
                        </a:rPr>
                        <a:t>なし</a:t>
                      </a:r>
                    </a:p>
                  </a:txBody>
                  <a:tcPr anchor="ctr"/>
                </a:tc>
                <a:extLst>
                  <a:ext uri="{0D108BD9-81ED-4DB2-BD59-A6C34878D82A}">
                    <a16:rowId xmlns:a16="http://schemas.microsoft.com/office/drawing/2014/main" val="4267099392"/>
                  </a:ext>
                </a:extLst>
              </a:tr>
              <a:tr h="821960">
                <a:tc>
                  <a:txBody>
                    <a:bodyPr/>
                    <a:lstStyle/>
                    <a:p>
                      <a:r>
                        <a:rPr kumimoji="1" lang="ja-JP" altLang="en-US" sz="1200" dirty="0">
                          <a:solidFill>
                            <a:srgbClr val="002060"/>
                          </a:solidFill>
                          <a:latin typeface="Meiryo UI" panose="020B0604030504040204" pitchFamily="50" charset="-128"/>
                          <a:ea typeface="Meiryo UI" panose="020B0604030504040204" pitchFamily="50" charset="-128"/>
                        </a:rPr>
                        <a:t>豊能</a:t>
                      </a:r>
                      <a:r>
                        <a:rPr kumimoji="1" lang="ja-JP" altLang="en-US" sz="1200" dirty="0" smtClean="0">
                          <a:solidFill>
                            <a:srgbClr val="002060"/>
                          </a:solidFill>
                          <a:latin typeface="Meiryo UI" panose="020B0604030504040204" pitchFamily="50" charset="-128"/>
                          <a:ea typeface="Meiryo UI" panose="020B0604030504040204" pitchFamily="50" charset="-128"/>
                        </a:rPr>
                        <a:t>地域</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r>
                        <a:rPr kumimoji="1" lang="ja-JP" altLang="en-US" sz="1200" dirty="0" smtClean="0">
                          <a:solidFill>
                            <a:srgbClr val="002060"/>
                          </a:solidFill>
                          <a:latin typeface="Meiryo UI" panose="020B0604030504040204" pitchFamily="50" charset="-128"/>
                          <a:ea typeface="Meiryo UI" panose="020B0604030504040204" pitchFamily="50" charset="-128"/>
                        </a:rPr>
                        <a:t>（</a:t>
                      </a:r>
                      <a:r>
                        <a:rPr kumimoji="1" lang="ja-JP" altLang="en-US" sz="1200" dirty="0">
                          <a:solidFill>
                            <a:srgbClr val="002060"/>
                          </a:solidFill>
                          <a:latin typeface="Meiryo UI" panose="020B0604030504040204" pitchFamily="50" charset="-128"/>
                          <a:ea typeface="Meiryo UI" panose="020B0604030504040204" pitchFamily="50" charset="-128"/>
                        </a:rPr>
                        <a:t>豊中市・池田市・箕面市</a:t>
                      </a:r>
                      <a:r>
                        <a:rPr kumimoji="1" lang="ja-JP" altLang="en-US" sz="1200" dirty="0" smtClean="0">
                          <a:solidFill>
                            <a:srgbClr val="002060"/>
                          </a:solidFill>
                          <a:latin typeface="Meiryo UI" panose="020B0604030504040204" pitchFamily="50" charset="-128"/>
                          <a:ea typeface="Meiryo UI" panose="020B0604030504040204" pitchFamily="50" charset="-128"/>
                        </a:rPr>
                        <a:t>・豊能町・</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r>
                        <a:rPr kumimoji="1" lang="en-US" altLang="ja-JP" sz="1200" dirty="0" smtClean="0">
                          <a:solidFill>
                            <a:srgbClr val="002060"/>
                          </a:solidFill>
                          <a:latin typeface="Meiryo UI" panose="020B0604030504040204" pitchFamily="50" charset="-128"/>
                          <a:ea typeface="Meiryo UI" panose="020B0604030504040204" pitchFamily="50" charset="-128"/>
                        </a:rPr>
                        <a:t>   </a:t>
                      </a:r>
                      <a:r>
                        <a:rPr kumimoji="1" lang="ja-JP" altLang="en-US" sz="1200" dirty="0" smtClean="0">
                          <a:solidFill>
                            <a:srgbClr val="002060"/>
                          </a:solidFill>
                          <a:latin typeface="Meiryo UI" panose="020B0604030504040204" pitchFamily="50" charset="-128"/>
                          <a:ea typeface="Meiryo UI" panose="020B0604030504040204" pitchFamily="50" charset="-128"/>
                        </a:rPr>
                        <a:t>能勢町</a:t>
                      </a:r>
                      <a:r>
                        <a:rPr kumimoji="1" lang="ja-JP" altLang="en-US" sz="1200" dirty="0">
                          <a:solidFill>
                            <a:srgbClr val="002060"/>
                          </a:solidFill>
                          <a:latin typeface="Meiryo UI" panose="020B0604030504040204" pitchFamily="50" charset="-128"/>
                          <a:ea typeface="Meiryo UI" panose="020B0604030504040204" pitchFamily="50" charset="-128"/>
                        </a:rPr>
                        <a:t>）　　　</a:t>
                      </a:r>
                    </a:p>
                  </a:txBody>
                  <a:tcPr anchor="ctr"/>
                </a:tc>
                <a:tc>
                  <a:txBody>
                    <a:bodyPr/>
                    <a:lstStyle/>
                    <a:p>
                      <a:pPr algn="l"/>
                      <a:r>
                        <a:rPr kumimoji="1" lang="ja-JP" altLang="en-US" sz="1200" dirty="0">
                          <a:solidFill>
                            <a:srgbClr val="002060"/>
                          </a:solidFill>
                          <a:latin typeface="Meiryo UI" panose="020B0604030504040204" pitchFamily="50" charset="-128"/>
                          <a:ea typeface="Meiryo UI" panose="020B0604030504040204" pitchFamily="50" charset="-128"/>
                        </a:rPr>
                        <a:t>協議会：消防通信指令に関する事務の共同管理及び</a:t>
                      </a:r>
                      <a:r>
                        <a:rPr kumimoji="1" lang="ja-JP" altLang="en-US" sz="1200" dirty="0" smtClean="0">
                          <a:solidFill>
                            <a:srgbClr val="002060"/>
                          </a:solidFill>
                          <a:latin typeface="Meiryo UI" panose="020B0604030504040204" pitchFamily="50" charset="-128"/>
                          <a:ea typeface="Meiryo UI" panose="020B0604030504040204" pitchFamily="50" charset="-128"/>
                        </a:rPr>
                        <a:t>執行</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algn="l"/>
                      <a:r>
                        <a:rPr kumimoji="1" lang="en-US" altLang="ja-JP" sz="1200" dirty="0" smtClean="0">
                          <a:solidFill>
                            <a:srgbClr val="002060"/>
                          </a:solidFill>
                          <a:latin typeface="Meiryo UI" panose="020B0604030504040204" pitchFamily="50" charset="-128"/>
                          <a:ea typeface="Meiryo UI" panose="020B0604030504040204" pitchFamily="50" charset="-128"/>
                        </a:rPr>
                        <a:t>          </a:t>
                      </a:r>
                      <a:r>
                        <a:rPr kumimoji="1" lang="ja-JP" altLang="en-US" sz="1200" dirty="0" smtClean="0">
                          <a:solidFill>
                            <a:srgbClr val="002060"/>
                          </a:solidFill>
                          <a:latin typeface="Meiryo UI" panose="020B0604030504040204" pitchFamily="50" charset="-128"/>
                          <a:ea typeface="Meiryo UI" panose="020B0604030504040204" pitchFamily="50" charset="-128"/>
                        </a:rPr>
                        <a:t>（</a:t>
                      </a:r>
                      <a:r>
                        <a:rPr kumimoji="1" lang="zh-TW" altLang="en-US" sz="1200" dirty="0">
                          <a:solidFill>
                            <a:srgbClr val="002060"/>
                          </a:solidFill>
                          <a:latin typeface="Meiryo UI" panose="020B0604030504040204" pitchFamily="50" charset="-128"/>
                          <a:ea typeface="Meiryo UI" panose="020B0604030504040204" pitchFamily="50" charset="-128"/>
                        </a:rPr>
                        <a:t>豊中市、吹田市、池田市、箕面市、摂津市</a:t>
                      </a:r>
                      <a:r>
                        <a:rPr kumimoji="1" lang="ja-JP" altLang="en-US" sz="1200" dirty="0">
                          <a:solidFill>
                            <a:srgbClr val="002060"/>
                          </a:solidFill>
                          <a:latin typeface="Meiryo UI" panose="020B0604030504040204" pitchFamily="50" charset="-128"/>
                          <a:ea typeface="Meiryo UI" panose="020B0604030504040204" pitchFamily="50" charset="-128"/>
                        </a:rPr>
                        <a:t>）</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gn="l"/>
                      <a:r>
                        <a:rPr kumimoji="1" lang="ja-JP" altLang="en-US" sz="1200" dirty="0">
                          <a:solidFill>
                            <a:srgbClr val="002060"/>
                          </a:solidFill>
                          <a:latin typeface="Meiryo UI" panose="020B0604030504040204" pitchFamily="50" charset="-128"/>
                          <a:ea typeface="Meiryo UI" panose="020B0604030504040204" pitchFamily="50" charset="-128"/>
                        </a:rPr>
                        <a:t>事務委託：府から移譲される事務の一部（保安３法関連事務</a:t>
                      </a:r>
                      <a:r>
                        <a:rPr kumimoji="1" lang="ja-JP" altLang="en-US" sz="1200" dirty="0" smtClean="0">
                          <a:solidFill>
                            <a:srgbClr val="002060"/>
                          </a:solidFill>
                          <a:latin typeface="Meiryo UI" panose="020B0604030504040204" pitchFamily="50" charset="-128"/>
                          <a:ea typeface="Meiryo UI" panose="020B0604030504040204" pitchFamily="50" charset="-128"/>
                        </a:rPr>
                        <a:t>）</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algn="l"/>
                      <a:r>
                        <a:rPr kumimoji="1" lang="en-US" altLang="ja-JP" sz="1200" dirty="0" smtClean="0">
                          <a:solidFill>
                            <a:srgbClr val="002060"/>
                          </a:solidFill>
                          <a:latin typeface="Meiryo UI" panose="020B0604030504040204" pitchFamily="50" charset="-128"/>
                          <a:ea typeface="Meiryo UI" panose="020B0604030504040204" pitchFamily="50" charset="-128"/>
                        </a:rPr>
                        <a:t>             </a:t>
                      </a:r>
                      <a:r>
                        <a:rPr kumimoji="1" lang="ja-JP" altLang="en-US" sz="1200" dirty="0" smtClean="0">
                          <a:solidFill>
                            <a:srgbClr val="002060"/>
                          </a:solidFill>
                          <a:latin typeface="Meiryo UI" panose="020B0604030504040204" pitchFamily="50" charset="-128"/>
                          <a:ea typeface="Meiryo UI" panose="020B0604030504040204" pitchFamily="50" charset="-128"/>
                        </a:rPr>
                        <a:t>（能勢町⇒豊中市</a:t>
                      </a:r>
                      <a:r>
                        <a:rPr kumimoji="1" lang="ja-JP" altLang="en-US" sz="1200" dirty="0">
                          <a:solidFill>
                            <a:srgbClr val="002060"/>
                          </a:solidFill>
                          <a:latin typeface="Meiryo UI" panose="020B0604030504040204" pitchFamily="50" charset="-128"/>
                          <a:ea typeface="Meiryo UI" panose="020B0604030504040204" pitchFamily="50" charset="-128"/>
                        </a:rPr>
                        <a:t>）　等</a:t>
                      </a:r>
                    </a:p>
                  </a:txBody>
                  <a:tcPr anchor="ctr"/>
                </a:tc>
                <a:extLst>
                  <a:ext uri="{0D108BD9-81ED-4DB2-BD59-A6C34878D82A}">
                    <a16:rowId xmlns:a16="http://schemas.microsoft.com/office/drawing/2014/main" val="208340387"/>
                  </a:ext>
                </a:extLst>
              </a:tr>
              <a:tr h="639302">
                <a:tc>
                  <a:txBody>
                    <a:bodyPr/>
                    <a:lstStyle/>
                    <a:p>
                      <a:r>
                        <a:rPr kumimoji="1" lang="zh-TW" altLang="en-US" sz="1200" dirty="0">
                          <a:solidFill>
                            <a:srgbClr val="002060"/>
                          </a:solidFill>
                          <a:latin typeface="Meiryo UI" panose="020B0604030504040204" pitchFamily="50" charset="-128"/>
                          <a:ea typeface="Meiryo UI" panose="020B0604030504040204" pitchFamily="50" charset="-128"/>
                        </a:rPr>
                        <a:t>三島</a:t>
                      </a:r>
                      <a:r>
                        <a:rPr kumimoji="1" lang="zh-TW" altLang="en-US" sz="1200" dirty="0" smtClean="0">
                          <a:solidFill>
                            <a:srgbClr val="002060"/>
                          </a:solidFill>
                          <a:latin typeface="Meiryo UI" panose="020B0604030504040204" pitchFamily="50" charset="-128"/>
                          <a:ea typeface="Meiryo UI" panose="020B0604030504040204" pitchFamily="50" charset="-128"/>
                        </a:rPr>
                        <a:t>地域</a:t>
                      </a:r>
                      <a:endParaRPr kumimoji="1" lang="en-US" altLang="zh-TW" sz="1200" dirty="0" smtClean="0">
                        <a:solidFill>
                          <a:srgbClr val="002060"/>
                        </a:solidFill>
                        <a:latin typeface="Meiryo UI" panose="020B0604030504040204" pitchFamily="50" charset="-128"/>
                        <a:ea typeface="Meiryo UI" panose="020B0604030504040204" pitchFamily="50" charset="-128"/>
                      </a:endParaRPr>
                    </a:p>
                    <a:p>
                      <a:r>
                        <a:rPr kumimoji="1" lang="ja-JP" altLang="en-US" sz="1200" dirty="0" smtClean="0">
                          <a:solidFill>
                            <a:srgbClr val="002060"/>
                          </a:solidFill>
                          <a:latin typeface="Meiryo UI" panose="020B0604030504040204" pitchFamily="50" charset="-128"/>
                          <a:ea typeface="Meiryo UI" panose="020B0604030504040204" pitchFamily="50" charset="-128"/>
                        </a:rPr>
                        <a:t>（</a:t>
                      </a:r>
                      <a:r>
                        <a:rPr kumimoji="1" lang="ja-JP" altLang="en-US" sz="1200" dirty="0">
                          <a:solidFill>
                            <a:srgbClr val="002060"/>
                          </a:solidFill>
                          <a:latin typeface="Meiryo UI" panose="020B0604030504040204" pitchFamily="50" charset="-128"/>
                          <a:ea typeface="Meiryo UI" panose="020B0604030504040204" pitchFamily="50" charset="-128"/>
                        </a:rPr>
                        <a:t>吹田市・高槻市・茨木市</a:t>
                      </a:r>
                      <a:r>
                        <a:rPr kumimoji="1" lang="ja-JP" altLang="en-US" sz="1200" dirty="0" smtClean="0">
                          <a:solidFill>
                            <a:srgbClr val="002060"/>
                          </a:solidFill>
                          <a:latin typeface="Meiryo UI" panose="020B0604030504040204" pitchFamily="50" charset="-128"/>
                          <a:ea typeface="Meiryo UI" panose="020B0604030504040204" pitchFamily="50" charset="-128"/>
                        </a:rPr>
                        <a:t>・摂津市・</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r>
                        <a:rPr kumimoji="1" lang="en-US" altLang="ja-JP" sz="1200" dirty="0" smtClean="0">
                          <a:solidFill>
                            <a:srgbClr val="002060"/>
                          </a:solidFill>
                          <a:latin typeface="Meiryo UI" panose="020B0604030504040204" pitchFamily="50" charset="-128"/>
                          <a:ea typeface="Meiryo UI" panose="020B0604030504040204" pitchFamily="50" charset="-128"/>
                        </a:rPr>
                        <a:t>  </a:t>
                      </a:r>
                      <a:r>
                        <a:rPr kumimoji="1" lang="ja-JP" altLang="en-US" sz="1200" dirty="0" smtClean="0">
                          <a:solidFill>
                            <a:srgbClr val="002060"/>
                          </a:solidFill>
                          <a:latin typeface="Meiryo UI" panose="020B0604030504040204" pitchFamily="50" charset="-128"/>
                          <a:ea typeface="Meiryo UI" panose="020B0604030504040204" pitchFamily="50" charset="-128"/>
                        </a:rPr>
                        <a:t>島本町</a:t>
                      </a:r>
                      <a:r>
                        <a:rPr kumimoji="1" lang="ja-JP" altLang="en-US" sz="1200" dirty="0">
                          <a:solidFill>
                            <a:srgbClr val="002060"/>
                          </a:solidFill>
                          <a:latin typeface="Meiryo UI" panose="020B0604030504040204" pitchFamily="50" charset="-128"/>
                          <a:ea typeface="Meiryo UI" panose="020B0604030504040204" pitchFamily="50" charset="-128"/>
                        </a:rPr>
                        <a:t>）　</a:t>
                      </a:r>
                      <a:r>
                        <a:rPr kumimoji="1" lang="zh-TW" altLang="en-US" sz="1200" dirty="0">
                          <a:solidFill>
                            <a:srgbClr val="002060"/>
                          </a:solidFill>
                          <a:latin typeface="Meiryo UI" panose="020B0604030504040204" pitchFamily="50" charset="-128"/>
                          <a:ea typeface="Meiryo UI" panose="020B0604030504040204" pitchFamily="50" charset="-128"/>
                        </a:rPr>
                        <a:t>　　　</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200" dirty="0">
                          <a:solidFill>
                            <a:srgbClr val="002060"/>
                          </a:solidFill>
                          <a:latin typeface="Meiryo UI" panose="020B0604030504040204" pitchFamily="50" charset="-128"/>
                          <a:ea typeface="Meiryo UI" panose="020B0604030504040204" pitchFamily="50" charset="-128"/>
                        </a:rPr>
                        <a:t>協議会：消防通信指令に関する事務の共同管理及び</a:t>
                      </a:r>
                      <a:r>
                        <a:rPr kumimoji="1" lang="ja-JP" altLang="en-US" sz="1200" dirty="0" smtClean="0">
                          <a:solidFill>
                            <a:srgbClr val="002060"/>
                          </a:solidFill>
                          <a:latin typeface="Meiryo UI" panose="020B0604030504040204" pitchFamily="50" charset="-128"/>
                          <a:ea typeface="Meiryo UI" panose="020B0604030504040204" pitchFamily="50" charset="-128"/>
                        </a:rPr>
                        <a:t>執行</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algn="l"/>
                      <a:r>
                        <a:rPr kumimoji="1" lang="en-US" altLang="ja-JP" sz="1200" dirty="0" smtClean="0">
                          <a:solidFill>
                            <a:srgbClr val="002060"/>
                          </a:solidFill>
                          <a:latin typeface="Meiryo UI" panose="020B0604030504040204" pitchFamily="50" charset="-128"/>
                          <a:ea typeface="Meiryo UI" panose="020B0604030504040204" pitchFamily="50" charset="-128"/>
                        </a:rPr>
                        <a:t>          </a:t>
                      </a:r>
                      <a:r>
                        <a:rPr kumimoji="1" lang="ja-JP" altLang="en-US" sz="1200" dirty="0" smtClean="0">
                          <a:solidFill>
                            <a:srgbClr val="002060"/>
                          </a:solidFill>
                          <a:latin typeface="Meiryo UI" panose="020B0604030504040204" pitchFamily="50" charset="-128"/>
                          <a:ea typeface="Meiryo UI" panose="020B0604030504040204" pitchFamily="50" charset="-128"/>
                        </a:rPr>
                        <a:t>（</a:t>
                      </a:r>
                      <a:r>
                        <a:rPr kumimoji="1" lang="zh-TW" altLang="en-US" sz="1200" dirty="0">
                          <a:solidFill>
                            <a:srgbClr val="002060"/>
                          </a:solidFill>
                          <a:latin typeface="Meiryo UI" panose="020B0604030504040204" pitchFamily="50" charset="-128"/>
                          <a:ea typeface="Meiryo UI" panose="020B0604030504040204" pitchFamily="50" charset="-128"/>
                        </a:rPr>
                        <a:t>豊中市、吹田市、池田市、箕面市、摂津市</a:t>
                      </a:r>
                      <a:r>
                        <a:rPr kumimoji="1" lang="ja-JP" altLang="en-US" sz="1200" dirty="0">
                          <a:solidFill>
                            <a:srgbClr val="002060"/>
                          </a:solidFill>
                          <a:latin typeface="Meiryo UI" panose="020B0604030504040204" pitchFamily="50" charset="-128"/>
                          <a:ea typeface="Meiryo UI" panose="020B0604030504040204" pitchFamily="50" charset="-128"/>
                        </a:rPr>
                        <a:t>）</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gn="l"/>
                      <a:r>
                        <a:rPr kumimoji="1" lang="ja-JP" altLang="en-US" sz="1200" dirty="0">
                          <a:solidFill>
                            <a:srgbClr val="002060"/>
                          </a:solidFill>
                          <a:latin typeface="Meiryo UI" panose="020B0604030504040204" pitchFamily="50" charset="-128"/>
                          <a:ea typeface="Meiryo UI" panose="020B0604030504040204" pitchFamily="50" charset="-128"/>
                        </a:rPr>
                        <a:t>事務委託：し尿処理事務（</a:t>
                      </a:r>
                      <a:r>
                        <a:rPr kumimoji="1" lang="ja-JP" altLang="en-US" sz="1200" dirty="0" smtClean="0">
                          <a:solidFill>
                            <a:srgbClr val="002060"/>
                          </a:solidFill>
                          <a:latin typeface="Meiryo UI" panose="020B0604030504040204" pitchFamily="50" charset="-128"/>
                          <a:ea typeface="Meiryo UI" panose="020B0604030504040204" pitchFamily="50" charset="-128"/>
                        </a:rPr>
                        <a:t>島本町⇒高槻市</a:t>
                      </a:r>
                      <a:r>
                        <a:rPr kumimoji="1" lang="ja-JP" altLang="en-US" sz="1200" dirty="0">
                          <a:solidFill>
                            <a:srgbClr val="002060"/>
                          </a:solidFill>
                          <a:latin typeface="Meiryo UI" panose="020B0604030504040204" pitchFamily="50" charset="-128"/>
                          <a:ea typeface="Meiryo UI" panose="020B0604030504040204" pitchFamily="50" charset="-128"/>
                        </a:rPr>
                        <a:t>）　等</a:t>
                      </a:r>
                    </a:p>
                  </a:txBody>
                  <a:tcPr anchor="ctr"/>
                </a:tc>
                <a:extLst>
                  <a:ext uri="{0D108BD9-81ED-4DB2-BD59-A6C34878D82A}">
                    <a16:rowId xmlns:a16="http://schemas.microsoft.com/office/drawing/2014/main" val="11334977"/>
                  </a:ext>
                </a:extLst>
              </a:tr>
              <a:tr h="779419">
                <a:tc>
                  <a:txBody>
                    <a:bodyPr/>
                    <a:lstStyle/>
                    <a:p>
                      <a:r>
                        <a:rPr kumimoji="1" lang="zh-CN" altLang="en-US" sz="1200" dirty="0">
                          <a:solidFill>
                            <a:srgbClr val="002060"/>
                          </a:solidFill>
                          <a:latin typeface="Meiryo UI" panose="020B0604030504040204" pitchFamily="50" charset="-128"/>
                          <a:ea typeface="Meiryo UI" panose="020B0604030504040204" pitchFamily="50" charset="-128"/>
                        </a:rPr>
                        <a:t>北河内地域</a:t>
                      </a:r>
                      <a:r>
                        <a:rPr kumimoji="1" lang="ja-JP" altLang="en-US" sz="1200" dirty="0">
                          <a:solidFill>
                            <a:srgbClr val="002060"/>
                          </a:solidFill>
                          <a:latin typeface="Meiryo UI" panose="020B0604030504040204" pitchFamily="50" charset="-128"/>
                          <a:ea typeface="Meiryo UI" panose="020B0604030504040204" pitchFamily="50" charset="-128"/>
                        </a:rPr>
                        <a:t>　</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r>
                        <a:rPr kumimoji="1" lang="ja-JP" altLang="en-US" sz="1200" dirty="0" smtClean="0">
                          <a:solidFill>
                            <a:srgbClr val="002060"/>
                          </a:solidFill>
                          <a:latin typeface="Meiryo UI" panose="020B0604030504040204" pitchFamily="50" charset="-128"/>
                          <a:ea typeface="Meiryo UI" panose="020B0604030504040204" pitchFamily="50" charset="-128"/>
                        </a:rPr>
                        <a:t>（</a:t>
                      </a:r>
                      <a:r>
                        <a:rPr kumimoji="1" lang="ja-JP" altLang="en-US" sz="1200" spc="-70" baseline="0" dirty="0">
                          <a:solidFill>
                            <a:srgbClr val="002060"/>
                          </a:solidFill>
                          <a:latin typeface="Meiryo UI" panose="020B0604030504040204" pitchFamily="50" charset="-128"/>
                          <a:ea typeface="Meiryo UI" panose="020B0604030504040204" pitchFamily="50" charset="-128"/>
                        </a:rPr>
                        <a:t>守口市・枚方市・寝屋川市</a:t>
                      </a:r>
                      <a:r>
                        <a:rPr kumimoji="1" lang="ja-JP" altLang="en-US" sz="1200" spc="-70" baseline="0" dirty="0" smtClean="0">
                          <a:solidFill>
                            <a:srgbClr val="002060"/>
                          </a:solidFill>
                          <a:latin typeface="Meiryo UI" panose="020B0604030504040204" pitchFamily="50" charset="-128"/>
                          <a:ea typeface="Meiryo UI" panose="020B0604030504040204" pitchFamily="50" charset="-128"/>
                        </a:rPr>
                        <a:t>・大東市</a:t>
                      </a:r>
                      <a:r>
                        <a:rPr kumimoji="1" lang="ja-JP" altLang="en-US" sz="1200" dirty="0" smtClean="0">
                          <a:solidFill>
                            <a:srgbClr val="002060"/>
                          </a:solidFill>
                          <a:latin typeface="Meiryo UI" panose="020B0604030504040204" pitchFamily="50" charset="-128"/>
                          <a:ea typeface="Meiryo UI" panose="020B0604030504040204" pitchFamily="50" charset="-128"/>
                        </a:rPr>
                        <a:t>・</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r>
                        <a:rPr kumimoji="1" lang="en-US" altLang="ja-JP" sz="1200" dirty="0" smtClean="0">
                          <a:solidFill>
                            <a:srgbClr val="002060"/>
                          </a:solidFill>
                          <a:latin typeface="Meiryo UI" panose="020B0604030504040204" pitchFamily="50" charset="-128"/>
                          <a:ea typeface="Meiryo UI" panose="020B0604030504040204" pitchFamily="50" charset="-128"/>
                        </a:rPr>
                        <a:t>   </a:t>
                      </a:r>
                      <a:r>
                        <a:rPr kumimoji="1" lang="ja-JP" altLang="en-US" sz="1200" dirty="0" smtClean="0">
                          <a:solidFill>
                            <a:srgbClr val="002060"/>
                          </a:solidFill>
                          <a:latin typeface="Meiryo UI" panose="020B0604030504040204" pitchFamily="50" charset="-128"/>
                          <a:ea typeface="Meiryo UI" panose="020B0604030504040204" pitchFamily="50" charset="-128"/>
                        </a:rPr>
                        <a:t>門真市</a:t>
                      </a:r>
                      <a:r>
                        <a:rPr kumimoji="1" lang="ja-JP" altLang="en-US" sz="1200" dirty="0">
                          <a:solidFill>
                            <a:srgbClr val="002060"/>
                          </a:solidFill>
                          <a:latin typeface="Meiryo UI" panose="020B0604030504040204" pitchFamily="50" charset="-128"/>
                          <a:ea typeface="Meiryo UI" panose="020B0604030504040204" pitchFamily="50" charset="-128"/>
                        </a:rPr>
                        <a:t>・四條畷市</a:t>
                      </a:r>
                      <a:r>
                        <a:rPr kumimoji="1" lang="ja-JP" altLang="en-US" sz="1200" dirty="0" smtClean="0">
                          <a:solidFill>
                            <a:srgbClr val="002060"/>
                          </a:solidFill>
                          <a:latin typeface="Meiryo UI" panose="020B0604030504040204" pitchFamily="50" charset="-128"/>
                          <a:ea typeface="Meiryo UI" panose="020B0604030504040204" pitchFamily="50" charset="-128"/>
                        </a:rPr>
                        <a:t>・交野市</a:t>
                      </a:r>
                      <a:r>
                        <a:rPr kumimoji="1" lang="ja-JP" altLang="en-US" sz="1200" dirty="0">
                          <a:solidFill>
                            <a:srgbClr val="002060"/>
                          </a:solidFill>
                          <a:latin typeface="Meiryo UI" panose="020B0604030504040204" pitchFamily="50" charset="-128"/>
                          <a:ea typeface="Meiryo UI" panose="020B0604030504040204" pitchFamily="50" charset="-128"/>
                        </a:rPr>
                        <a:t>）　　　　　</a:t>
                      </a:r>
                      <a:r>
                        <a:rPr kumimoji="1" lang="zh-CN" altLang="en-US" sz="1200" dirty="0">
                          <a:solidFill>
                            <a:srgbClr val="002060"/>
                          </a:solidFill>
                          <a:latin typeface="Meiryo UI" panose="020B0604030504040204" pitchFamily="50" charset="-128"/>
                          <a:ea typeface="Meiryo UI" panose="020B0604030504040204" pitchFamily="50" charset="-128"/>
                        </a:rPr>
                        <a:t>　　</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200" dirty="0">
                          <a:solidFill>
                            <a:srgbClr val="002060"/>
                          </a:solidFill>
                        </a:rPr>
                        <a:t>なし</a:t>
                      </a:r>
                    </a:p>
                  </a:txBody>
                  <a:tcPr anchor="ctr"/>
                </a:tc>
                <a:extLst>
                  <a:ext uri="{0D108BD9-81ED-4DB2-BD59-A6C34878D82A}">
                    <a16:rowId xmlns:a16="http://schemas.microsoft.com/office/drawing/2014/main" val="3800913556"/>
                  </a:ext>
                </a:extLst>
              </a:tr>
              <a:tr h="485067">
                <a:tc>
                  <a:txBody>
                    <a:bodyPr/>
                    <a:lstStyle/>
                    <a:p>
                      <a:r>
                        <a:rPr kumimoji="1" lang="zh-CN" altLang="en-US" sz="1200" dirty="0">
                          <a:solidFill>
                            <a:srgbClr val="002060"/>
                          </a:solidFill>
                          <a:latin typeface="Meiryo UI" panose="020B0604030504040204" pitchFamily="50" charset="-128"/>
                          <a:ea typeface="Meiryo UI" panose="020B0604030504040204" pitchFamily="50" charset="-128"/>
                        </a:rPr>
                        <a:t>中河内</a:t>
                      </a:r>
                      <a:r>
                        <a:rPr kumimoji="1" lang="zh-CN" altLang="en-US" sz="1200" dirty="0" smtClean="0">
                          <a:solidFill>
                            <a:srgbClr val="002060"/>
                          </a:solidFill>
                          <a:latin typeface="Meiryo UI" panose="020B0604030504040204" pitchFamily="50" charset="-128"/>
                          <a:ea typeface="Meiryo UI" panose="020B0604030504040204" pitchFamily="50" charset="-128"/>
                        </a:rPr>
                        <a:t>地域</a:t>
                      </a:r>
                      <a:endParaRPr kumimoji="1" lang="en-US" altLang="zh-CN" sz="1200" dirty="0" smtClean="0">
                        <a:solidFill>
                          <a:srgbClr val="002060"/>
                        </a:solidFill>
                        <a:latin typeface="Meiryo UI" panose="020B0604030504040204" pitchFamily="50" charset="-128"/>
                        <a:ea typeface="Meiryo UI" panose="020B0604030504040204" pitchFamily="50" charset="-128"/>
                      </a:endParaRPr>
                    </a:p>
                    <a:p>
                      <a:r>
                        <a:rPr kumimoji="1" lang="ja-JP" altLang="en-US" sz="1200" dirty="0" smtClean="0">
                          <a:solidFill>
                            <a:srgbClr val="002060"/>
                          </a:solidFill>
                          <a:latin typeface="Meiryo UI" panose="020B0604030504040204" pitchFamily="50" charset="-128"/>
                          <a:ea typeface="Meiryo UI" panose="020B0604030504040204" pitchFamily="50" charset="-128"/>
                        </a:rPr>
                        <a:t>（</a:t>
                      </a:r>
                      <a:r>
                        <a:rPr kumimoji="1" lang="ja-JP" altLang="en-US" sz="1200" dirty="0">
                          <a:solidFill>
                            <a:srgbClr val="002060"/>
                          </a:solidFill>
                          <a:latin typeface="Meiryo UI" panose="020B0604030504040204" pitchFamily="50" charset="-128"/>
                          <a:ea typeface="Meiryo UI" panose="020B0604030504040204" pitchFamily="50" charset="-128"/>
                        </a:rPr>
                        <a:t>八尾市・柏原市・東大阪市）　　　　　</a:t>
                      </a:r>
                      <a:r>
                        <a:rPr kumimoji="1" lang="zh-CN" altLang="en-US" sz="1200" dirty="0">
                          <a:solidFill>
                            <a:srgbClr val="002060"/>
                          </a:solidFill>
                          <a:latin typeface="Meiryo UI" panose="020B0604030504040204" pitchFamily="50" charset="-128"/>
                          <a:ea typeface="Meiryo UI" panose="020B0604030504040204" pitchFamily="50" charset="-128"/>
                        </a:rPr>
                        <a:t>　</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200" dirty="0">
                          <a:solidFill>
                            <a:srgbClr val="002060"/>
                          </a:solidFill>
                        </a:rPr>
                        <a:t>なし</a:t>
                      </a:r>
                    </a:p>
                  </a:txBody>
                  <a:tcPr anchor="ctr"/>
                </a:tc>
                <a:extLst>
                  <a:ext uri="{0D108BD9-81ED-4DB2-BD59-A6C34878D82A}">
                    <a16:rowId xmlns:a16="http://schemas.microsoft.com/office/drawing/2014/main" val="3430257036"/>
                  </a:ext>
                </a:extLst>
              </a:tr>
              <a:tr h="1004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rgbClr val="002060"/>
                          </a:solidFill>
                          <a:latin typeface="Meiryo UI" panose="020B0604030504040204" pitchFamily="50" charset="-128"/>
                          <a:ea typeface="Meiryo UI" panose="020B0604030504040204" pitchFamily="50" charset="-128"/>
                        </a:rPr>
                        <a:t>南河内</a:t>
                      </a:r>
                      <a:r>
                        <a:rPr kumimoji="1" lang="ja-JP" altLang="en-US" sz="1200" b="0" dirty="0" smtClean="0">
                          <a:solidFill>
                            <a:srgbClr val="002060"/>
                          </a:solidFill>
                          <a:latin typeface="Meiryo UI" panose="020B0604030504040204" pitchFamily="50" charset="-128"/>
                          <a:ea typeface="Meiryo UI" panose="020B0604030504040204" pitchFamily="50" charset="-128"/>
                        </a:rPr>
                        <a:t>地域</a:t>
                      </a:r>
                      <a:endParaRPr kumimoji="1" lang="en-US" altLang="ja-JP" sz="1200" b="0" dirty="0" smtClean="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rgbClr val="002060"/>
                          </a:solidFill>
                          <a:latin typeface="Meiryo UI" panose="020B0604030504040204" pitchFamily="50" charset="-128"/>
                          <a:ea typeface="Meiryo UI" panose="020B0604030504040204" pitchFamily="50" charset="-128"/>
                        </a:rPr>
                        <a:t>（</a:t>
                      </a:r>
                      <a:r>
                        <a:rPr lang="ja-JP" altLang="en-US" sz="1200" b="0" dirty="0">
                          <a:solidFill>
                            <a:srgbClr val="002060"/>
                          </a:solidFill>
                          <a:latin typeface="Meiryo UI" panose="020B0604030504040204" pitchFamily="50" charset="-128"/>
                          <a:ea typeface="Meiryo UI" panose="020B0604030504040204" pitchFamily="50" charset="-128"/>
                        </a:rPr>
                        <a:t>富田林市・河内長野市・松原市</a:t>
                      </a:r>
                      <a:r>
                        <a:rPr lang="ja-JP" altLang="en-US" sz="1200" b="0" dirty="0" smtClean="0">
                          <a:solidFill>
                            <a:srgbClr val="002060"/>
                          </a:solidFill>
                          <a:latin typeface="Meiryo UI" panose="020B0604030504040204" pitchFamily="50" charset="-128"/>
                          <a:ea typeface="Meiryo UI" panose="020B0604030504040204" pitchFamily="50" charset="-128"/>
                        </a:rPr>
                        <a:t>・ </a:t>
                      </a:r>
                      <a:endParaRPr lang="en-US" altLang="ja-JP" sz="1200" b="0" dirty="0" smtClean="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spc="-40" baseline="0" dirty="0" smtClean="0">
                          <a:solidFill>
                            <a:srgbClr val="002060"/>
                          </a:solidFill>
                          <a:latin typeface="Meiryo UI" panose="020B0604030504040204" pitchFamily="50" charset="-128"/>
                          <a:ea typeface="Meiryo UI" panose="020B0604030504040204" pitchFamily="50" charset="-128"/>
                        </a:rPr>
                        <a:t>   </a:t>
                      </a:r>
                      <a:r>
                        <a:rPr lang="ja-JP" altLang="en-US" sz="1200" b="0" spc="-40" baseline="0" dirty="0" smtClean="0">
                          <a:solidFill>
                            <a:srgbClr val="002060"/>
                          </a:solidFill>
                          <a:latin typeface="Meiryo UI" panose="020B0604030504040204" pitchFamily="50" charset="-128"/>
                          <a:ea typeface="Meiryo UI" panose="020B0604030504040204" pitchFamily="50" charset="-128"/>
                        </a:rPr>
                        <a:t>羽曳野市</a:t>
                      </a:r>
                      <a:r>
                        <a:rPr lang="ja-JP" altLang="en-US" sz="1200" b="0" spc="-40" baseline="0" dirty="0">
                          <a:solidFill>
                            <a:srgbClr val="002060"/>
                          </a:solidFill>
                          <a:latin typeface="Meiryo UI" panose="020B0604030504040204" pitchFamily="50" charset="-128"/>
                          <a:ea typeface="Meiryo UI" panose="020B0604030504040204" pitchFamily="50" charset="-128"/>
                        </a:rPr>
                        <a:t>・藤井寺市・大阪狭山市</a:t>
                      </a:r>
                      <a:r>
                        <a:rPr lang="ja-JP" altLang="en-US" sz="1200" b="0" dirty="0" smtClean="0">
                          <a:solidFill>
                            <a:srgbClr val="002060"/>
                          </a:solidFill>
                          <a:latin typeface="Meiryo UI" panose="020B0604030504040204" pitchFamily="50" charset="-128"/>
                          <a:ea typeface="Meiryo UI" panose="020B0604030504040204" pitchFamily="50" charset="-128"/>
                        </a:rPr>
                        <a:t>・</a:t>
                      </a:r>
                      <a:endParaRPr lang="en-US" altLang="ja-JP" sz="1200" b="0" dirty="0" smtClean="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dirty="0" smtClean="0">
                          <a:solidFill>
                            <a:srgbClr val="002060"/>
                          </a:solidFill>
                          <a:latin typeface="Meiryo UI" panose="020B0604030504040204" pitchFamily="50" charset="-128"/>
                          <a:ea typeface="Meiryo UI" panose="020B0604030504040204" pitchFamily="50" charset="-128"/>
                        </a:rPr>
                        <a:t>   </a:t>
                      </a:r>
                      <a:r>
                        <a:rPr lang="ja-JP" altLang="en-US" sz="1200" b="0" dirty="0" smtClean="0">
                          <a:solidFill>
                            <a:srgbClr val="002060"/>
                          </a:solidFill>
                          <a:latin typeface="Meiryo UI" panose="020B0604030504040204" pitchFamily="50" charset="-128"/>
                          <a:ea typeface="Meiryo UI" panose="020B0604030504040204" pitchFamily="50" charset="-128"/>
                        </a:rPr>
                        <a:t>太子町</a:t>
                      </a:r>
                      <a:r>
                        <a:rPr lang="ja-JP" altLang="en-US" sz="1200" b="0" dirty="0">
                          <a:solidFill>
                            <a:srgbClr val="002060"/>
                          </a:solidFill>
                          <a:latin typeface="Meiryo UI" panose="020B0604030504040204" pitchFamily="50" charset="-128"/>
                          <a:ea typeface="Meiryo UI" panose="020B0604030504040204" pitchFamily="50" charset="-128"/>
                        </a:rPr>
                        <a:t>・河南町・千早赤阪村）</a:t>
                      </a:r>
                      <a:endParaRPr lang="en-US" altLang="ja-JP" sz="1200" b="0" dirty="0">
                        <a:solidFill>
                          <a:srgbClr val="002060"/>
                        </a:solidFill>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200" dirty="0">
                          <a:solidFill>
                            <a:srgbClr val="002060"/>
                          </a:solidFill>
                          <a:latin typeface="Meiryo UI" panose="020B0604030504040204" pitchFamily="50" charset="-128"/>
                          <a:ea typeface="Meiryo UI" panose="020B0604030504040204" pitchFamily="50" charset="-128"/>
                        </a:rPr>
                        <a:t>事務委託：排水設備工事指定業者に関する</a:t>
                      </a:r>
                      <a:r>
                        <a:rPr kumimoji="1" lang="ja-JP" altLang="en-US" sz="1200" dirty="0" smtClean="0">
                          <a:solidFill>
                            <a:srgbClr val="002060"/>
                          </a:solidFill>
                          <a:latin typeface="Meiryo UI" panose="020B0604030504040204" pitchFamily="50" charset="-128"/>
                          <a:ea typeface="Meiryo UI" panose="020B0604030504040204" pitchFamily="50" charset="-128"/>
                        </a:rPr>
                        <a:t>事務</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algn="l"/>
                      <a:r>
                        <a:rPr kumimoji="1" lang="en-US" altLang="ja-JP" sz="1200" dirty="0" smtClean="0">
                          <a:solidFill>
                            <a:srgbClr val="002060"/>
                          </a:solidFill>
                          <a:latin typeface="Meiryo UI" panose="020B0604030504040204" pitchFamily="50" charset="-128"/>
                          <a:ea typeface="Meiryo UI" panose="020B0604030504040204" pitchFamily="50" charset="-128"/>
                        </a:rPr>
                        <a:t>             </a:t>
                      </a:r>
                      <a:r>
                        <a:rPr kumimoji="1" lang="ja-JP" altLang="en-US" sz="1200" dirty="0" smtClean="0">
                          <a:solidFill>
                            <a:srgbClr val="002060"/>
                          </a:solidFill>
                          <a:latin typeface="Meiryo UI" panose="020B0604030504040204" pitchFamily="50" charset="-128"/>
                          <a:ea typeface="Meiryo UI" panose="020B0604030504040204" pitchFamily="50" charset="-128"/>
                        </a:rPr>
                        <a:t>（</a:t>
                      </a:r>
                      <a:r>
                        <a:rPr kumimoji="1" lang="ja-JP" altLang="en-US" sz="1200" dirty="0">
                          <a:solidFill>
                            <a:srgbClr val="002060"/>
                          </a:solidFill>
                          <a:latin typeface="Meiryo UI" panose="020B0604030504040204" pitchFamily="50" charset="-128"/>
                          <a:ea typeface="Meiryo UI" panose="020B0604030504040204" pitchFamily="50" charset="-128"/>
                        </a:rPr>
                        <a:t>太子町、河南町、</a:t>
                      </a:r>
                      <a:r>
                        <a:rPr kumimoji="1" lang="ja-JP" altLang="en-US" sz="1200" dirty="0" smtClean="0">
                          <a:solidFill>
                            <a:srgbClr val="002060"/>
                          </a:solidFill>
                          <a:latin typeface="Meiryo UI" panose="020B0604030504040204" pitchFamily="50" charset="-128"/>
                          <a:ea typeface="Meiryo UI" panose="020B0604030504040204" pitchFamily="50" charset="-128"/>
                        </a:rPr>
                        <a:t>千早赤阪村⇒富田林市</a:t>
                      </a:r>
                      <a:r>
                        <a:rPr kumimoji="1" lang="ja-JP" altLang="en-US" sz="1200" dirty="0">
                          <a:solidFill>
                            <a:srgbClr val="002060"/>
                          </a:solidFill>
                          <a:latin typeface="Meiryo UI" panose="020B0604030504040204" pitchFamily="50" charset="-128"/>
                          <a:ea typeface="Meiryo UI" panose="020B0604030504040204" pitchFamily="50" charset="-128"/>
                        </a:rPr>
                        <a:t>）</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gn="l"/>
                      <a:r>
                        <a:rPr kumimoji="1" lang="ja-JP" altLang="en-US" sz="1200" dirty="0">
                          <a:solidFill>
                            <a:srgbClr val="002060"/>
                          </a:solidFill>
                          <a:latin typeface="Meiryo UI" panose="020B0604030504040204" pitchFamily="50" charset="-128"/>
                          <a:ea typeface="Meiryo UI" panose="020B0604030504040204" pitchFamily="50" charset="-128"/>
                        </a:rPr>
                        <a:t>事務委託：消防事務（大阪狭山市、堺市）</a:t>
                      </a:r>
                    </a:p>
                  </a:txBody>
                  <a:tcPr anchor="ctr"/>
                </a:tc>
                <a:extLst>
                  <a:ext uri="{0D108BD9-81ED-4DB2-BD59-A6C34878D82A}">
                    <a16:rowId xmlns:a16="http://schemas.microsoft.com/office/drawing/2014/main" val="3880086734"/>
                  </a:ext>
                </a:extLst>
              </a:tr>
              <a:tr h="639302">
                <a:tc>
                  <a:txBody>
                    <a:bodyPr/>
                    <a:lstStyle/>
                    <a:p>
                      <a:r>
                        <a:rPr kumimoji="1" lang="ja-JP" altLang="en-US" sz="1200" b="0" dirty="0">
                          <a:solidFill>
                            <a:srgbClr val="002060"/>
                          </a:solidFill>
                          <a:latin typeface="Meiryo UI" panose="020B0604030504040204" pitchFamily="50" charset="-128"/>
                          <a:ea typeface="Meiryo UI" panose="020B0604030504040204" pitchFamily="50" charset="-128"/>
                        </a:rPr>
                        <a:t>泉北</a:t>
                      </a:r>
                      <a:r>
                        <a:rPr kumimoji="1" lang="ja-JP" altLang="en-US" sz="1200" b="0" dirty="0" smtClean="0">
                          <a:solidFill>
                            <a:srgbClr val="002060"/>
                          </a:solidFill>
                          <a:latin typeface="Meiryo UI" panose="020B0604030504040204" pitchFamily="50" charset="-128"/>
                          <a:ea typeface="Meiryo UI" panose="020B0604030504040204" pitchFamily="50" charset="-128"/>
                        </a:rPr>
                        <a:t>地域</a:t>
                      </a:r>
                      <a:endParaRPr kumimoji="1" lang="en-US" altLang="ja-JP" sz="1200" b="0" dirty="0" smtClean="0">
                        <a:solidFill>
                          <a:srgbClr val="002060"/>
                        </a:solidFill>
                        <a:latin typeface="Meiryo UI" panose="020B0604030504040204" pitchFamily="50" charset="-128"/>
                        <a:ea typeface="Meiryo UI" panose="020B0604030504040204" pitchFamily="50" charset="-128"/>
                      </a:endParaRPr>
                    </a:p>
                    <a:p>
                      <a:r>
                        <a:rPr kumimoji="1" lang="ja-JP" altLang="en-US" sz="1200" b="0" dirty="0" smtClean="0">
                          <a:solidFill>
                            <a:srgbClr val="002060"/>
                          </a:solidFill>
                          <a:latin typeface="Meiryo UI" panose="020B0604030504040204" pitchFamily="50" charset="-128"/>
                          <a:ea typeface="Meiryo UI" panose="020B0604030504040204" pitchFamily="50" charset="-128"/>
                        </a:rPr>
                        <a:t>（</a:t>
                      </a:r>
                      <a:r>
                        <a:rPr kumimoji="1" lang="ja-JP" altLang="en-US" sz="1200" b="0" dirty="0">
                          <a:solidFill>
                            <a:srgbClr val="002060"/>
                          </a:solidFill>
                          <a:latin typeface="Meiryo UI" panose="020B0604030504040204" pitchFamily="50" charset="-128"/>
                          <a:ea typeface="Meiryo UI" panose="020B0604030504040204" pitchFamily="50" charset="-128"/>
                        </a:rPr>
                        <a:t>堺市・泉大津市・和泉市</a:t>
                      </a:r>
                      <a:r>
                        <a:rPr kumimoji="1" lang="ja-JP" altLang="en-US" sz="1200" b="0" dirty="0" smtClean="0">
                          <a:solidFill>
                            <a:srgbClr val="002060"/>
                          </a:solidFill>
                          <a:latin typeface="Meiryo UI" panose="020B0604030504040204" pitchFamily="50" charset="-128"/>
                          <a:ea typeface="Meiryo UI" panose="020B0604030504040204" pitchFamily="50" charset="-128"/>
                        </a:rPr>
                        <a:t>・高石市・</a:t>
                      </a:r>
                      <a:endParaRPr kumimoji="1" lang="en-US" altLang="ja-JP" sz="1200" b="0" dirty="0" smtClean="0">
                        <a:solidFill>
                          <a:srgbClr val="002060"/>
                        </a:solidFill>
                        <a:latin typeface="Meiryo UI" panose="020B0604030504040204" pitchFamily="50" charset="-128"/>
                        <a:ea typeface="Meiryo UI" panose="020B0604030504040204" pitchFamily="50" charset="-128"/>
                      </a:endParaRPr>
                    </a:p>
                    <a:p>
                      <a:r>
                        <a:rPr kumimoji="1" lang="en-US" altLang="ja-JP" sz="1200" b="0" dirty="0" smtClean="0">
                          <a:solidFill>
                            <a:srgbClr val="002060"/>
                          </a:solidFill>
                          <a:latin typeface="Meiryo UI" panose="020B0604030504040204" pitchFamily="50" charset="-128"/>
                          <a:ea typeface="Meiryo UI" panose="020B0604030504040204" pitchFamily="50" charset="-128"/>
                        </a:rPr>
                        <a:t>   </a:t>
                      </a:r>
                      <a:r>
                        <a:rPr kumimoji="1" lang="ja-JP" altLang="en-US" sz="1200" b="0" dirty="0" smtClean="0">
                          <a:solidFill>
                            <a:srgbClr val="002060"/>
                          </a:solidFill>
                          <a:latin typeface="Meiryo UI" panose="020B0604030504040204" pitchFamily="50" charset="-128"/>
                          <a:ea typeface="Meiryo UI" panose="020B0604030504040204" pitchFamily="50" charset="-128"/>
                        </a:rPr>
                        <a:t>忠岡町</a:t>
                      </a:r>
                      <a:r>
                        <a:rPr kumimoji="1" lang="ja-JP" altLang="en-US" sz="1200" b="0" dirty="0">
                          <a:solidFill>
                            <a:srgbClr val="002060"/>
                          </a:solidFill>
                          <a:latin typeface="Meiryo UI" panose="020B0604030504040204" pitchFamily="50" charset="-128"/>
                          <a:ea typeface="Meiryo UI" panose="020B0604030504040204" pitchFamily="50" charset="-128"/>
                        </a:rPr>
                        <a: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002060"/>
                          </a:solidFill>
                          <a:latin typeface="Meiryo UI" panose="020B0604030504040204" pitchFamily="50" charset="-128"/>
                          <a:ea typeface="Meiryo UI" panose="020B0604030504040204" pitchFamily="50" charset="-128"/>
                        </a:rPr>
                        <a:t>協議会：消防指令に関する事務の共同管理及び</a:t>
                      </a:r>
                      <a:r>
                        <a:rPr kumimoji="1" lang="ja-JP" altLang="en-US" sz="1200" dirty="0" smtClean="0">
                          <a:solidFill>
                            <a:srgbClr val="002060"/>
                          </a:solidFill>
                          <a:latin typeface="Meiryo UI" panose="020B0604030504040204" pitchFamily="50" charset="-128"/>
                          <a:ea typeface="Meiryo UI" panose="020B0604030504040204" pitchFamily="50" charset="-128"/>
                        </a:rPr>
                        <a:t>執行</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rgbClr val="002060"/>
                          </a:solidFill>
                          <a:latin typeface="Meiryo UI" panose="020B0604030504040204" pitchFamily="50" charset="-128"/>
                          <a:ea typeface="Meiryo UI" panose="020B0604030504040204" pitchFamily="50" charset="-128"/>
                        </a:rPr>
                        <a:t>          </a:t>
                      </a:r>
                      <a:r>
                        <a:rPr kumimoji="1" lang="ja-JP" altLang="en-US" sz="1200" dirty="0" smtClean="0">
                          <a:solidFill>
                            <a:srgbClr val="002060"/>
                          </a:solidFill>
                          <a:latin typeface="Meiryo UI" panose="020B0604030504040204" pitchFamily="50" charset="-128"/>
                          <a:ea typeface="Meiryo UI" panose="020B0604030504040204" pitchFamily="50" charset="-128"/>
                        </a:rPr>
                        <a:t>（</a:t>
                      </a:r>
                      <a:r>
                        <a:rPr lang="zh-TW" altLang="en-US" sz="1200" b="0" i="0" u="none" strike="noStrike" dirty="0">
                          <a:solidFill>
                            <a:srgbClr val="002060"/>
                          </a:solidFill>
                          <a:effectLst/>
                          <a:latin typeface="Meiryo UI" panose="020B0604030504040204" pitchFamily="50" charset="-128"/>
                          <a:ea typeface="Meiryo UI" panose="020B0604030504040204" pitchFamily="50" charset="-128"/>
                        </a:rPr>
                        <a:t>岸和田市、忠岡町</a:t>
                      </a:r>
                      <a:r>
                        <a:rPr kumimoji="1" lang="ja-JP" altLang="en-US" sz="1200" dirty="0">
                          <a:solidFill>
                            <a:srgbClr val="002060"/>
                          </a:solidFill>
                          <a:latin typeface="Meiryo UI" panose="020B0604030504040204" pitchFamily="50" charset="-128"/>
                          <a:ea typeface="Meiryo UI" panose="020B0604030504040204" pitchFamily="50" charset="-128"/>
                        </a:rPr>
                        <a:t>）</a:t>
                      </a:r>
                      <a:endParaRPr kumimoji="1" lang="en-US" altLang="ja-JP" sz="1200" dirty="0">
                        <a:solidFill>
                          <a:srgbClr val="00206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002060"/>
                          </a:solidFill>
                          <a:latin typeface="Meiryo UI" panose="020B0604030504040204" pitchFamily="50" charset="-128"/>
                          <a:ea typeface="Meiryo UI" panose="020B0604030504040204" pitchFamily="50" charset="-128"/>
                        </a:rPr>
                        <a:t>事務委託：消防事務（</a:t>
                      </a:r>
                      <a:r>
                        <a:rPr kumimoji="1" lang="ja-JP" altLang="en-US" sz="1200" dirty="0" smtClean="0">
                          <a:solidFill>
                            <a:srgbClr val="002060"/>
                          </a:solidFill>
                          <a:latin typeface="Meiryo UI" panose="020B0604030504040204" pitchFamily="50" charset="-128"/>
                          <a:ea typeface="Meiryo UI" panose="020B0604030504040204" pitchFamily="50" charset="-128"/>
                        </a:rPr>
                        <a:t>大阪狭山市⇒堺市</a:t>
                      </a:r>
                      <a:r>
                        <a:rPr kumimoji="1" lang="ja-JP" altLang="en-US" sz="1200" dirty="0">
                          <a:solidFill>
                            <a:srgbClr val="002060"/>
                          </a:solidFill>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2084020882"/>
                  </a:ext>
                </a:extLst>
              </a:tr>
              <a:tr h="1050165">
                <a:tc>
                  <a:txBody>
                    <a:bodyPr/>
                    <a:lstStyle/>
                    <a:p>
                      <a:r>
                        <a:rPr kumimoji="1" lang="ja-JP" altLang="en-US" sz="1200" dirty="0">
                          <a:solidFill>
                            <a:srgbClr val="002060"/>
                          </a:solidFill>
                          <a:latin typeface="Meiryo UI" panose="020B0604030504040204" pitchFamily="50" charset="-128"/>
                          <a:ea typeface="Meiryo UI" panose="020B0604030504040204" pitchFamily="50" charset="-128"/>
                        </a:rPr>
                        <a:t>泉南</a:t>
                      </a:r>
                      <a:r>
                        <a:rPr kumimoji="1" lang="ja-JP" altLang="en-US" sz="1200" dirty="0" smtClean="0">
                          <a:solidFill>
                            <a:srgbClr val="002060"/>
                          </a:solidFill>
                          <a:latin typeface="Meiryo UI" panose="020B0604030504040204" pitchFamily="50" charset="-128"/>
                          <a:ea typeface="Meiryo UI" panose="020B0604030504040204" pitchFamily="50" charset="-128"/>
                        </a:rPr>
                        <a:t>地域</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r>
                        <a:rPr kumimoji="1" lang="ja-JP" altLang="en-US" sz="1200" dirty="0" smtClean="0">
                          <a:solidFill>
                            <a:srgbClr val="002060"/>
                          </a:solidFill>
                          <a:latin typeface="Meiryo UI" panose="020B0604030504040204" pitchFamily="50" charset="-128"/>
                          <a:ea typeface="Meiryo UI" panose="020B0604030504040204" pitchFamily="50" charset="-128"/>
                        </a:rPr>
                        <a:t>（</a:t>
                      </a:r>
                      <a:r>
                        <a:rPr kumimoji="1" lang="ja-JP" altLang="en-US" sz="1200" dirty="0">
                          <a:solidFill>
                            <a:srgbClr val="002060"/>
                          </a:solidFill>
                          <a:latin typeface="Meiryo UI" panose="020B0604030504040204" pitchFamily="50" charset="-128"/>
                          <a:ea typeface="Meiryo UI" panose="020B0604030504040204" pitchFamily="50" charset="-128"/>
                        </a:rPr>
                        <a:t>岸和田市・貝塚市・泉佐野市</a:t>
                      </a:r>
                      <a:r>
                        <a:rPr kumimoji="1" lang="ja-JP" altLang="en-US" sz="1200" dirty="0" smtClean="0">
                          <a:solidFill>
                            <a:srgbClr val="002060"/>
                          </a:solidFill>
                          <a:latin typeface="Meiryo UI" panose="020B0604030504040204" pitchFamily="50" charset="-128"/>
                          <a:ea typeface="Meiryo UI" panose="020B0604030504040204" pitchFamily="50" charset="-128"/>
                        </a:rPr>
                        <a:t>・</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r>
                        <a:rPr kumimoji="1" lang="en-US" altLang="ja-JP" sz="1200" dirty="0" smtClean="0">
                          <a:solidFill>
                            <a:srgbClr val="002060"/>
                          </a:solidFill>
                          <a:latin typeface="Meiryo UI" panose="020B0604030504040204" pitchFamily="50" charset="-128"/>
                          <a:ea typeface="Meiryo UI" panose="020B0604030504040204" pitchFamily="50" charset="-128"/>
                        </a:rPr>
                        <a:t>   </a:t>
                      </a:r>
                      <a:r>
                        <a:rPr kumimoji="1" lang="ja-JP" altLang="en-US" sz="1200" dirty="0" smtClean="0">
                          <a:solidFill>
                            <a:srgbClr val="002060"/>
                          </a:solidFill>
                          <a:latin typeface="Meiryo UI" panose="020B0604030504040204" pitchFamily="50" charset="-128"/>
                          <a:ea typeface="Meiryo UI" panose="020B0604030504040204" pitchFamily="50" charset="-128"/>
                        </a:rPr>
                        <a:t>泉南市</a:t>
                      </a:r>
                      <a:r>
                        <a:rPr kumimoji="1" lang="ja-JP" altLang="en-US" sz="1200" dirty="0">
                          <a:solidFill>
                            <a:srgbClr val="002060"/>
                          </a:solidFill>
                          <a:latin typeface="Meiryo UI" panose="020B0604030504040204" pitchFamily="50" charset="-128"/>
                          <a:ea typeface="Meiryo UI" panose="020B0604030504040204" pitchFamily="50" charset="-128"/>
                        </a:rPr>
                        <a:t>・阪南市・熊取町・田尻町</a:t>
                      </a:r>
                      <a:r>
                        <a:rPr kumimoji="1" lang="ja-JP" altLang="en-US" sz="1200" dirty="0" smtClean="0">
                          <a:solidFill>
                            <a:srgbClr val="002060"/>
                          </a:solidFill>
                          <a:latin typeface="Meiryo UI" panose="020B0604030504040204" pitchFamily="50" charset="-128"/>
                          <a:ea typeface="Meiryo UI" panose="020B0604030504040204" pitchFamily="50" charset="-128"/>
                        </a:rPr>
                        <a:t>・</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r>
                        <a:rPr kumimoji="1" lang="en-US" altLang="ja-JP" sz="1200" dirty="0" smtClean="0">
                          <a:solidFill>
                            <a:srgbClr val="002060"/>
                          </a:solidFill>
                          <a:latin typeface="Meiryo UI" panose="020B0604030504040204" pitchFamily="50" charset="-128"/>
                          <a:ea typeface="Meiryo UI" panose="020B0604030504040204" pitchFamily="50" charset="-128"/>
                        </a:rPr>
                        <a:t>   </a:t>
                      </a:r>
                      <a:r>
                        <a:rPr kumimoji="1" lang="ja-JP" altLang="en-US" sz="1200" dirty="0" smtClean="0">
                          <a:solidFill>
                            <a:srgbClr val="002060"/>
                          </a:solidFill>
                          <a:latin typeface="Meiryo UI" panose="020B0604030504040204" pitchFamily="50" charset="-128"/>
                          <a:ea typeface="Meiryo UI" panose="020B0604030504040204" pitchFamily="50" charset="-128"/>
                        </a:rPr>
                        <a:t>岬町</a:t>
                      </a:r>
                      <a:r>
                        <a:rPr kumimoji="1" lang="ja-JP" altLang="en-US" sz="1200" dirty="0">
                          <a:solidFill>
                            <a:srgbClr val="002060"/>
                          </a:solidFill>
                          <a:latin typeface="Meiryo UI" panose="020B0604030504040204" pitchFamily="50" charset="-128"/>
                          <a:ea typeface="Meiryo UI" panose="020B0604030504040204" pitchFamily="50" charset="-128"/>
                        </a:rPr>
                        <a:t>）　　　　　　</a:t>
                      </a:r>
                    </a:p>
                  </a:txBody>
                  <a:tcPr anchor="ctr"/>
                </a:tc>
                <a:tc>
                  <a:txBody>
                    <a:bodyPr/>
                    <a:lstStyle/>
                    <a:p>
                      <a:pPr algn="l"/>
                      <a:r>
                        <a:rPr kumimoji="1" lang="ja-JP" altLang="en-US" sz="1200" dirty="0">
                          <a:solidFill>
                            <a:srgbClr val="002060"/>
                          </a:solidFill>
                          <a:latin typeface="Meiryo UI" panose="020B0604030504040204" pitchFamily="50" charset="-128"/>
                          <a:ea typeface="Meiryo UI" panose="020B0604030504040204" pitchFamily="50" charset="-128"/>
                        </a:rPr>
                        <a:t>機関等共同設置：府から移譲される事務の一部（まちづくり</a:t>
                      </a:r>
                      <a:r>
                        <a:rPr kumimoji="1" lang="ja-JP" altLang="en-US" sz="1200" dirty="0" smtClean="0">
                          <a:solidFill>
                            <a:srgbClr val="002060"/>
                          </a:solidFill>
                          <a:latin typeface="Meiryo UI" panose="020B0604030504040204" pitchFamily="50" charset="-128"/>
                          <a:ea typeface="Meiryo UI" panose="020B0604030504040204" pitchFamily="50" charset="-128"/>
                        </a:rPr>
                        <a:t>）     </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algn="l"/>
                      <a:r>
                        <a:rPr kumimoji="1" lang="en-US" altLang="ja-JP" sz="1200" dirty="0" smtClean="0">
                          <a:solidFill>
                            <a:srgbClr val="002060"/>
                          </a:solidFill>
                          <a:latin typeface="Meiryo UI" panose="020B0604030504040204" pitchFamily="50" charset="-128"/>
                          <a:ea typeface="Meiryo UI" panose="020B0604030504040204" pitchFamily="50" charset="-128"/>
                        </a:rPr>
                        <a:t>                     </a:t>
                      </a:r>
                      <a:r>
                        <a:rPr kumimoji="1" lang="ja-JP" altLang="en-US" sz="1200" dirty="0" smtClean="0">
                          <a:solidFill>
                            <a:srgbClr val="002060"/>
                          </a:solidFill>
                          <a:latin typeface="Meiryo UI" panose="020B0604030504040204" pitchFamily="50" charset="-128"/>
                          <a:ea typeface="Meiryo UI" panose="020B0604030504040204" pitchFamily="50" charset="-128"/>
                        </a:rPr>
                        <a:t>（</a:t>
                      </a:r>
                      <a:r>
                        <a:rPr kumimoji="1" lang="ja-JP" altLang="en-US" sz="1200" dirty="0">
                          <a:solidFill>
                            <a:srgbClr val="002060"/>
                          </a:solidFill>
                          <a:latin typeface="Meiryo UI" panose="020B0604030504040204" pitchFamily="50" charset="-128"/>
                          <a:ea typeface="Meiryo UI" panose="020B0604030504040204" pitchFamily="50" charset="-128"/>
                        </a:rPr>
                        <a:t>泉南市、阪南市、田尻町、岬町）</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gn="l"/>
                      <a:r>
                        <a:rPr kumimoji="1" lang="ja-JP" altLang="en-US" sz="1200" dirty="0">
                          <a:solidFill>
                            <a:srgbClr val="002060"/>
                          </a:solidFill>
                          <a:latin typeface="Meiryo UI" panose="020B0604030504040204" pitchFamily="50" charset="-128"/>
                          <a:ea typeface="Meiryo UI" panose="020B0604030504040204" pitchFamily="50" charset="-128"/>
                        </a:rPr>
                        <a:t>事務委託：火葬場事務（</a:t>
                      </a:r>
                      <a:r>
                        <a:rPr kumimoji="1" lang="ja-JP" altLang="en-US" sz="1200" dirty="0" smtClean="0">
                          <a:solidFill>
                            <a:srgbClr val="002060"/>
                          </a:solidFill>
                          <a:latin typeface="Meiryo UI" panose="020B0604030504040204" pitchFamily="50" charset="-128"/>
                          <a:ea typeface="Meiryo UI" panose="020B0604030504040204" pitchFamily="50" charset="-128"/>
                        </a:rPr>
                        <a:t>阪南市⇒泉南市</a:t>
                      </a:r>
                      <a:r>
                        <a:rPr kumimoji="1" lang="ja-JP" altLang="en-US" sz="1200" dirty="0">
                          <a:solidFill>
                            <a:srgbClr val="002060"/>
                          </a:solidFill>
                          <a:latin typeface="Meiryo UI" panose="020B0604030504040204" pitchFamily="50" charset="-128"/>
                          <a:ea typeface="Meiryo UI" panose="020B0604030504040204" pitchFamily="50" charset="-128"/>
                        </a:rPr>
                        <a:t>）</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gn="l"/>
                      <a:r>
                        <a:rPr kumimoji="1" lang="ja-JP" altLang="en-US" sz="1200" dirty="0">
                          <a:solidFill>
                            <a:srgbClr val="002060"/>
                          </a:solidFill>
                          <a:latin typeface="Meiryo UI" panose="020B0604030504040204" pitchFamily="50" charset="-128"/>
                          <a:ea typeface="Meiryo UI" panose="020B0604030504040204" pitchFamily="50" charset="-128"/>
                        </a:rPr>
                        <a:t>事務委託：し尿及び浄化槽汚泥処理</a:t>
                      </a:r>
                      <a:r>
                        <a:rPr kumimoji="1" lang="ja-JP" altLang="en-US" sz="1200" dirty="0" smtClean="0">
                          <a:solidFill>
                            <a:srgbClr val="002060"/>
                          </a:solidFill>
                          <a:latin typeface="Meiryo UI" panose="020B0604030504040204" pitchFamily="50" charset="-128"/>
                          <a:ea typeface="Meiryo UI" panose="020B0604030504040204" pitchFamily="50" charset="-128"/>
                        </a:rPr>
                        <a:t>業務</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algn="l"/>
                      <a:r>
                        <a:rPr kumimoji="1" lang="en-US" altLang="ja-JP" sz="1200" dirty="0" smtClean="0">
                          <a:solidFill>
                            <a:srgbClr val="002060"/>
                          </a:solidFill>
                          <a:latin typeface="Meiryo UI" panose="020B0604030504040204" pitchFamily="50" charset="-128"/>
                          <a:ea typeface="Meiryo UI" panose="020B0604030504040204" pitchFamily="50" charset="-128"/>
                        </a:rPr>
                        <a:t>             </a:t>
                      </a:r>
                      <a:r>
                        <a:rPr kumimoji="1" lang="ja-JP" altLang="en-US" sz="1200" dirty="0" smtClean="0">
                          <a:solidFill>
                            <a:srgbClr val="002060"/>
                          </a:solidFill>
                          <a:latin typeface="Meiryo UI" panose="020B0604030504040204" pitchFamily="50" charset="-128"/>
                          <a:ea typeface="Meiryo UI" panose="020B0604030504040204" pitchFamily="50" charset="-128"/>
                        </a:rPr>
                        <a:t>（熊取町⇒</a:t>
                      </a:r>
                      <a:r>
                        <a:rPr kumimoji="1" lang="zh-TW" altLang="en-US" sz="1200" dirty="0" smtClean="0">
                          <a:solidFill>
                            <a:srgbClr val="002060"/>
                          </a:solidFill>
                          <a:latin typeface="Meiryo UI" panose="020B0604030504040204" pitchFamily="50" charset="-128"/>
                          <a:ea typeface="Meiryo UI" panose="020B0604030504040204" pitchFamily="50" charset="-128"/>
                        </a:rPr>
                        <a:t>泉佐野市</a:t>
                      </a:r>
                      <a:r>
                        <a:rPr kumimoji="1" lang="zh-TW" altLang="en-US" sz="1200" dirty="0">
                          <a:solidFill>
                            <a:srgbClr val="002060"/>
                          </a:solidFill>
                          <a:latin typeface="Meiryo UI" panose="020B0604030504040204" pitchFamily="50" charset="-128"/>
                          <a:ea typeface="Meiryo UI" panose="020B0604030504040204" pitchFamily="50" charset="-128"/>
                        </a:rPr>
                        <a:t>田尻町清掃施設組合</a:t>
                      </a:r>
                      <a:r>
                        <a:rPr kumimoji="1" lang="ja-JP" altLang="en-US" sz="1200" dirty="0">
                          <a:solidFill>
                            <a:srgbClr val="002060"/>
                          </a:solidFill>
                          <a:latin typeface="Meiryo UI" panose="020B0604030504040204" pitchFamily="50" charset="-128"/>
                          <a:ea typeface="Meiryo UI" panose="020B0604030504040204" pitchFamily="50" charset="-128"/>
                        </a:rPr>
                        <a:t>）　等</a:t>
                      </a:r>
                    </a:p>
                  </a:txBody>
                  <a:tcPr anchor="ctr"/>
                </a:tc>
                <a:extLst>
                  <a:ext uri="{0D108BD9-81ED-4DB2-BD59-A6C34878D82A}">
                    <a16:rowId xmlns:a16="http://schemas.microsoft.com/office/drawing/2014/main" val="118973573"/>
                  </a:ext>
                </a:extLst>
              </a:tr>
            </a:tbl>
          </a:graphicData>
        </a:graphic>
      </p:graphicFrame>
      <p:sp>
        <p:nvSpPr>
          <p:cNvPr id="7" name="正方形/長方形 6"/>
          <p:cNvSpPr/>
          <p:nvPr/>
        </p:nvSpPr>
        <p:spPr>
          <a:xfrm>
            <a:off x="270024" y="422466"/>
            <a:ext cx="8539123" cy="284316"/>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地域ブロック単位での連携が基本で、ブロックを越えた連携は少ない</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p>
        </p:txBody>
      </p:sp>
      <p:graphicFrame>
        <p:nvGraphicFramePr>
          <p:cNvPr id="3" name="表 2"/>
          <p:cNvGraphicFramePr>
            <a:graphicFrameLocks noGrp="1"/>
          </p:cNvGraphicFramePr>
          <p:nvPr>
            <p:extLst>
              <p:ext uri="{D42A27DB-BD31-4B8C-83A1-F6EECF244321}">
                <p14:modId xmlns:p14="http://schemas.microsoft.com/office/powerpoint/2010/main" val="2124620558"/>
              </p:ext>
            </p:extLst>
          </p:nvPr>
        </p:nvGraphicFramePr>
        <p:xfrm>
          <a:off x="7036720" y="852847"/>
          <a:ext cx="2069431" cy="5969249"/>
        </p:xfrm>
        <a:graphic>
          <a:graphicData uri="http://schemas.openxmlformats.org/drawingml/2006/table">
            <a:tbl>
              <a:tblPr firstRow="1" bandRow="1">
                <a:tableStyleId>{5C22544A-7EE6-4342-B048-85BDC9FD1C3A}</a:tableStyleId>
              </a:tblPr>
              <a:tblGrid>
                <a:gridCol w="2069431">
                  <a:extLst>
                    <a:ext uri="{9D8B030D-6E8A-4147-A177-3AD203B41FA5}">
                      <a16:colId xmlns:a16="http://schemas.microsoft.com/office/drawing/2014/main" val="1725530354"/>
                    </a:ext>
                  </a:extLst>
                </a:gridCol>
              </a:tblGrid>
              <a:tr h="2812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（参考）指定都市の実績</a:t>
                      </a:r>
                      <a:r>
                        <a:rPr kumimoji="1" lang="ja-JP" altLang="en-US" sz="1050" dirty="0" smtClean="0">
                          <a:latin typeface="Meiryo UI" panose="020B0604030504040204" pitchFamily="50" charset="-128"/>
                          <a:ea typeface="Meiryo UI" panose="020B0604030504040204" pitchFamily="50" charset="-128"/>
                        </a:rPr>
                        <a:t>（注）</a:t>
                      </a:r>
                      <a:endParaRPr kumimoji="1" lang="ja-JP" altLang="en-US" sz="1200" dirty="0" smtClean="0">
                        <a:latin typeface="Meiryo UI" panose="020B0604030504040204" pitchFamily="50" charset="-128"/>
                        <a:ea typeface="Meiryo UI" panose="020B0604030504040204" pitchFamily="50" charset="-128"/>
                      </a:endParaRPr>
                    </a:p>
                  </a:txBody>
                  <a:tcPr marL="0" marR="0"/>
                </a:tc>
                <a:extLst>
                  <a:ext uri="{0D108BD9-81ED-4DB2-BD59-A6C34878D82A}">
                    <a16:rowId xmlns:a16="http://schemas.microsoft.com/office/drawing/2014/main" val="1758110668"/>
                  </a:ext>
                </a:extLst>
              </a:tr>
              <a:tr h="2770739">
                <a:tc>
                  <a:txBody>
                    <a:bodyPr/>
                    <a:lstStyle/>
                    <a:p>
                      <a:pPr algn="l"/>
                      <a:r>
                        <a:rPr kumimoji="1" lang="ja-JP" altLang="en-US" sz="1200" b="1" dirty="0" smtClean="0">
                          <a:solidFill>
                            <a:srgbClr val="002060"/>
                          </a:solidFill>
                          <a:latin typeface="Meiryo UI" panose="020B0604030504040204" pitchFamily="50" charset="-128"/>
                          <a:ea typeface="Meiryo UI" panose="020B0604030504040204" pitchFamily="50" charset="-128"/>
                        </a:rPr>
                        <a:t>大阪市が構成員の連携</a:t>
                      </a:r>
                      <a:endParaRPr kumimoji="1" lang="en-US" altLang="ja-JP" sz="1200" b="1" dirty="0" smtClean="0">
                        <a:solidFill>
                          <a:srgbClr val="002060"/>
                        </a:solidFill>
                        <a:latin typeface="Meiryo UI" panose="020B0604030504040204" pitchFamily="50" charset="-128"/>
                        <a:ea typeface="Meiryo UI" panose="020B0604030504040204" pitchFamily="50" charset="-128"/>
                      </a:endParaRPr>
                    </a:p>
                    <a:p>
                      <a:pPr algn="l">
                        <a:lnSpc>
                          <a:spcPts val="500"/>
                        </a:lnSpc>
                      </a:pPr>
                      <a:endParaRPr kumimoji="1" lang="en-US" altLang="ja-JP" sz="1200" b="1" dirty="0" smtClean="0">
                        <a:solidFill>
                          <a:srgbClr val="002060"/>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dirty="0" smtClean="0">
                          <a:solidFill>
                            <a:srgbClr val="002060"/>
                          </a:solidFill>
                          <a:latin typeface="Meiryo UI" panose="020B0604030504040204" pitchFamily="50" charset="-128"/>
                          <a:ea typeface="Meiryo UI" panose="020B0604030504040204" pitchFamily="50" charset="-128"/>
                        </a:rPr>
                        <a:t>淀川左岸水防事務組合（</a:t>
                      </a:r>
                      <a:r>
                        <a:rPr kumimoji="1" lang="en-US" altLang="ja-JP" sz="1200" dirty="0" smtClean="0">
                          <a:solidFill>
                            <a:srgbClr val="002060"/>
                          </a:solidFill>
                          <a:latin typeface="Meiryo UI" panose="020B0604030504040204" pitchFamily="50" charset="-128"/>
                          <a:ea typeface="Meiryo UI" panose="020B0604030504040204" pitchFamily="50" charset="-128"/>
                        </a:rPr>
                        <a:t>8</a:t>
                      </a:r>
                      <a:r>
                        <a:rPr kumimoji="1" lang="ja-JP" altLang="en-US" sz="1200" dirty="0" smtClean="0">
                          <a:solidFill>
                            <a:srgbClr val="002060"/>
                          </a:solidFill>
                          <a:latin typeface="Meiryo UI" panose="020B0604030504040204" pitchFamily="50" charset="-128"/>
                          <a:ea typeface="Meiryo UI" panose="020B0604030504040204" pitchFamily="50" charset="-128"/>
                        </a:rPr>
                        <a:t>市）</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dirty="0" smtClean="0">
                          <a:solidFill>
                            <a:srgbClr val="002060"/>
                          </a:solidFill>
                          <a:latin typeface="Meiryo UI" panose="020B0604030504040204" pitchFamily="50" charset="-128"/>
                          <a:ea typeface="Meiryo UI" panose="020B0604030504040204" pitchFamily="50" charset="-128"/>
                        </a:rPr>
                        <a:t>大和川右岸水防事務組合（</a:t>
                      </a:r>
                      <a:r>
                        <a:rPr kumimoji="1" lang="en-US" altLang="ja-JP" sz="1200" dirty="0" smtClean="0">
                          <a:solidFill>
                            <a:srgbClr val="002060"/>
                          </a:solidFill>
                          <a:latin typeface="Meiryo UI" panose="020B0604030504040204" pitchFamily="50" charset="-128"/>
                          <a:ea typeface="Meiryo UI" panose="020B0604030504040204" pitchFamily="50" charset="-128"/>
                        </a:rPr>
                        <a:t>6</a:t>
                      </a:r>
                      <a:r>
                        <a:rPr kumimoji="1" lang="ja-JP" altLang="en-US" sz="1200" dirty="0" smtClean="0">
                          <a:solidFill>
                            <a:srgbClr val="002060"/>
                          </a:solidFill>
                          <a:latin typeface="Meiryo UI" panose="020B0604030504040204" pitchFamily="50" charset="-128"/>
                          <a:ea typeface="Meiryo UI" panose="020B0604030504040204" pitchFamily="50" charset="-128"/>
                        </a:rPr>
                        <a:t>市）</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dirty="0" smtClean="0">
                          <a:solidFill>
                            <a:srgbClr val="002060"/>
                          </a:solidFill>
                          <a:latin typeface="Meiryo UI" panose="020B0604030504040204" pitchFamily="50" charset="-128"/>
                          <a:ea typeface="Meiryo UI" panose="020B0604030504040204" pitchFamily="50" charset="-128"/>
                        </a:rPr>
                        <a:t>淀川右岸水防事務組合（</a:t>
                      </a:r>
                      <a:r>
                        <a:rPr kumimoji="1" lang="en-US" altLang="ja-JP" sz="1200" dirty="0" smtClean="0">
                          <a:solidFill>
                            <a:srgbClr val="002060"/>
                          </a:solidFill>
                          <a:latin typeface="Meiryo UI" panose="020B0604030504040204" pitchFamily="50" charset="-128"/>
                          <a:ea typeface="Meiryo UI" panose="020B0604030504040204" pitchFamily="50" charset="-128"/>
                        </a:rPr>
                        <a:t>6</a:t>
                      </a:r>
                      <a:r>
                        <a:rPr kumimoji="1" lang="ja-JP" altLang="en-US" sz="1200" dirty="0" smtClean="0">
                          <a:solidFill>
                            <a:srgbClr val="002060"/>
                          </a:solidFill>
                          <a:latin typeface="Meiryo UI" panose="020B0604030504040204" pitchFamily="50" charset="-128"/>
                          <a:ea typeface="Meiryo UI" panose="020B0604030504040204" pitchFamily="50" charset="-128"/>
                        </a:rPr>
                        <a:t>市１町）</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dirty="0" smtClean="0">
                          <a:solidFill>
                            <a:srgbClr val="002060"/>
                          </a:solidFill>
                          <a:latin typeface="Meiryo UI" panose="020B0604030504040204" pitchFamily="50" charset="-128"/>
                          <a:ea typeface="Meiryo UI" panose="020B0604030504040204" pitchFamily="50" charset="-128"/>
                        </a:rPr>
                        <a:t>大阪広域環境施設組合</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ja-JP" altLang="en-US" sz="1200" dirty="0" smtClean="0">
                          <a:solidFill>
                            <a:srgbClr val="002060"/>
                          </a:solidFill>
                          <a:latin typeface="Meiryo UI" panose="020B0604030504040204" pitchFamily="50" charset="-128"/>
                          <a:ea typeface="Meiryo UI" panose="020B0604030504040204" pitchFamily="50" charset="-128"/>
                        </a:rPr>
                        <a:t>　　（</a:t>
                      </a:r>
                      <a:r>
                        <a:rPr kumimoji="1" lang="en-US" altLang="ja-JP" sz="1200" dirty="0" smtClean="0">
                          <a:solidFill>
                            <a:srgbClr val="002060"/>
                          </a:solidFill>
                          <a:latin typeface="Meiryo UI" panose="020B0604030504040204" pitchFamily="50" charset="-128"/>
                          <a:ea typeface="Meiryo UI" panose="020B0604030504040204" pitchFamily="50" charset="-128"/>
                        </a:rPr>
                        <a:t>4</a:t>
                      </a:r>
                      <a:r>
                        <a:rPr kumimoji="1" lang="ja-JP" altLang="en-US" sz="1200" dirty="0" smtClean="0">
                          <a:solidFill>
                            <a:srgbClr val="002060"/>
                          </a:solidFill>
                          <a:latin typeface="Meiryo UI" panose="020B0604030504040204" pitchFamily="50" charset="-128"/>
                          <a:ea typeface="Meiryo UI" panose="020B0604030504040204" pitchFamily="50" charset="-128"/>
                        </a:rPr>
                        <a:t>市）</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dirty="0" smtClean="0">
                          <a:solidFill>
                            <a:srgbClr val="002060"/>
                          </a:solidFill>
                          <a:latin typeface="Meiryo UI" panose="020B0604030504040204" pitchFamily="50" charset="-128"/>
                          <a:ea typeface="Meiryo UI" panose="020B0604030504040204" pitchFamily="50" charset="-128"/>
                        </a:rPr>
                        <a:t>大阪府後期高齢者医療広域連合</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ja-JP" altLang="en-US" sz="1200" dirty="0" smtClean="0">
                          <a:solidFill>
                            <a:srgbClr val="002060"/>
                          </a:solidFill>
                          <a:latin typeface="Meiryo UI" panose="020B0604030504040204" pitchFamily="50" charset="-128"/>
                          <a:ea typeface="Meiryo UI" panose="020B0604030504040204" pitchFamily="50" charset="-128"/>
                        </a:rPr>
                        <a:t>　　（全市町村。法律設置）</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dirty="0" smtClean="0">
                          <a:solidFill>
                            <a:srgbClr val="002060"/>
                          </a:solidFill>
                          <a:latin typeface="Meiryo UI" panose="020B0604030504040204" pitchFamily="50" charset="-128"/>
                          <a:ea typeface="Meiryo UI" panose="020B0604030504040204" pitchFamily="50" charset="-128"/>
                        </a:rPr>
                        <a:t>下水道の処理事務</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ja-JP" altLang="en-US" sz="1200" dirty="0" smtClean="0">
                          <a:solidFill>
                            <a:srgbClr val="002060"/>
                          </a:solidFill>
                          <a:latin typeface="Meiryo UI" panose="020B0604030504040204" pitchFamily="50" charset="-128"/>
                          <a:ea typeface="Meiryo UI" panose="020B0604030504040204" pitchFamily="50" charset="-128"/>
                        </a:rPr>
                        <a:t>　  （東大阪市⇒大阪市）</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35486481"/>
                  </a:ext>
                </a:extLst>
              </a:tr>
              <a:tr h="2917295">
                <a:tc>
                  <a:txBody>
                    <a:bodyPr/>
                    <a:lstStyle/>
                    <a:p>
                      <a:pPr marL="0" indent="0" algn="l">
                        <a:buFont typeface="Arial" panose="020B0604020202020204" pitchFamily="34" charset="0"/>
                        <a:buNone/>
                      </a:pPr>
                      <a:r>
                        <a:rPr kumimoji="1" lang="ja-JP" altLang="en-US" sz="1200" b="1" dirty="0" smtClean="0">
                          <a:solidFill>
                            <a:srgbClr val="002060"/>
                          </a:solidFill>
                          <a:latin typeface="Meiryo UI" panose="020B0604030504040204" pitchFamily="50" charset="-128"/>
                          <a:ea typeface="Meiryo UI" panose="020B0604030504040204" pitchFamily="50" charset="-128"/>
                        </a:rPr>
                        <a:t>堺市が構成員の連携</a:t>
                      </a:r>
                      <a:endParaRPr kumimoji="1" lang="en-US" altLang="ja-JP" sz="1200" b="1" dirty="0" smtClean="0">
                        <a:solidFill>
                          <a:srgbClr val="002060"/>
                        </a:solidFill>
                        <a:latin typeface="Meiryo UI" panose="020B0604030504040204" pitchFamily="50" charset="-128"/>
                        <a:ea typeface="Meiryo UI" panose="020B0604030504040204" pitchFamily="50" charset="-128"/>
                      </a:endParaRPr>
                    </a:p>
                    <a:p>
                      <a:pPr marL="0" indent="0" algn="l">
                        <a:lnSpc>
                          <a:spcPts val="500"/>
                        </a:lnSpc>
                        <a:buFont typeface="Arial" panose="020B0604020202020204" pitchFamily="34" charset="0"/>
                        <a:buNone/>
                      </a:pPr>
                      <a:endParaRPr kumimoji="1" lang="en-US" altLang="ja-JP" sz="1200" b="1" dirty="0" smtClean="0">
                        <a:solidFill>
                          <a:srgbClr val="002060"/>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dirty="0" smtClean="0">
                          <a:solidFill>
                            <a:srgbClr val="002060"/>
                          </a:solidFill>
                          <a:latin typeface="Meiryo UI" panose="020B0604030504040204" pitchFamily="50" charset="-128"/>
                          <a:ea typeface="Meiryo UI" panose="020B0604030504040204" pitchFamily="50" charset="-128"/>
                        </a:rPr>
                        <a:t>大阪広域水道企業団</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ja-JP" altLang="en-US" sz="1200" dirty="0" smtClean="0">
                          <a:solidFill>
                            <a:srgbClr val="002060"/>
                          </a:solidFill>
                          <a:latin typeface="Meiryo UI" panose="020B0604030504040204" pitchFamily="50" charset="-128"/>
                          <a:ea typeface="Meiryo UI" panose="020B0604030504040204" pitchFamily="50" charset="-128"/>
                        </a:rPr>
                        <a:t>　（</a:t>
                      </a:r>
                      <a:r>
                        <a:rPr kumimoji="1" lang="en-US" altLang="ja-JP" sz="1200" dirty="0" smtClean="0">
                          <a:solidFill>
                            <a:srgbClr val="002060"/>
                          </a:solidFill>
                          <a:latin typeface="Meiryo UI" panose="020B0604030504040204" pitchFamily="50" charset="-128"/>
                          <a:ea typeface="Meiryo UI" panose="020B0604030504040204" pitchFamily="50" charset="-128"/>
                        </a:rPr>
                        <a:t>42</a:t>
                      </a:r>
                      <a:r>
                        <a:rPr kumimoji="1" lang="ja-JP" altLang="en-US" sz="1200" dirty="0" smtClean="0">
                          <a:solidFill>
                            <a:srgbClr val="002060"/>
                          </a:solidFill>
                          <a:latin typeface="Meiryo UI" panose="020B0604030504040204" pitchFamily="50" charset="-128"/>
                          <a:ea typeface="Meiryo UI" panose="020B0604030504040204" pitchFamily="50" charset="-128"/>
                        </a:rPr>
                        <a:t>市町村）</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dirty="0" smtClean="0">
                          <a:solidFill>
                            <a:srgbClr val="002060"/>
                          </a:solidFill>
                          <a:latin typeface="Meiryo UI" panose="020B0604030504040204" pitchFamily="50" charset="-128"/>
                          <a:ea typeface="Meiryo UI" panose="020B0604030504040204" pitchFamily="50" charset="-128"/>
                        </a:rPr>
                        <a:t>大阪府後期高齢者医療広域連合</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ja-JP" altLang="en-US" sz="1200" dirty="0" smtClean="0">
                          <a:solidFill>
                            <a:srgbClr val="002060"/>
                          </a:solidFill>
                          <a:latin typeface="Meiryo UI" panose="020B0604030504040204" pitchFamily="50" charset="-128"/>
                          <a:ea typeface="Meiryo UI" panose="020B0604030504040204" pitchFamily="50" charset="-128"/>
                        </a:rPr>
                        <a:t>　（全市町村。法律設置）</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dirty="0" smtClean="0">
                          <a:solidFill>
                            <a:srgbClr val="002060"/>
                          </a:solidFill>
                          <a:latin typeface="Meiryo UI" panose="020B0604030504040204" pitchFamily="50" charset="-128"/>
                          <a:ea typeface="Meiryo UI" panose="020B0604030504040204" pitchFamily="50" charset="-128"/>
                        </a:rPr>
                        <a:t>下水道の処理事務</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ja-JP" altLang="en-US" sz="1200" dirty="0" smtClean="0">
                          <a:solidFill>
                            <a:srgbClr val="002060"/>
                          </a:solidFill>
                          <a:latin typeface="Meiryo UI" panose="020B0604030504040204" pitchFamily="50" charset="-128"/>
                          <a:ea typeface="Meiryo UI" panose="020B0604030504040204" pitchFamily="50" charset="-128"/>
                        </a:rPr>
                        <a:t>　（和泉市⇒堺市）</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dirty="0" smtClean="0">
                          <a:solidFill>
                            <a:srgbClr val="002060"/>
                          </a:solidFill>
                          <a:latin typeface="Meiryo UI" panose="020B0604030504040204" pitchFamily="50" charset="-128"/>
                          <a:ea typeface="Meiryo UI" panose="020B0604030504040204" pitchFamily="50" charset="-128"/>
                        </a:rPr>
                        <a:t>児童生徒の就学事務</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ja-JP" altLang="en-US" sz="1200" dirty="0" smtClean="0">
                          <a:solidFill>
                            <a:srgbClr val="002060"/>
                          </a:solidFill>
                          <a:latin typeface="Meiryo UI" panose="020B0604030504040204" pitchFamily="50" charset="-128"/>
                          <a:ea typeface="Meiryo UI" panose="020B0604030504040204" pitchFamily="50" charset="-128"/>
                        </a:rPr>
                        <a:t>　（大阪狭山市⇔堺市）</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ja-JP" altLang="en-US" sz="1200" dirty="0" smtClean="0">
                          <a:solidFill>
                            <a:srgbClr val="002060"/>
                          </a:solidFill>
                          <a:latin typeface="Meiryo UI" panose="020B0604030504040204" pitchFamily="50" charset="-128"/>
                          <a:ea typeface="Meiryo UI" panose="020B0604030504040204" pitchFamily="50" charset="-128"/>
                        </a:rPr>
                        <a:t>　（和泉市⇒堺市）</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dirty="0" smtClean="0">
                          <a:solidFill>
                            <a:srgbClr val="002060"/>
                          </a:solidFill>
                          <a:latin typeface="Meiryo UI" panose="020B0604030504040204" pitchFamily="50" charset="-128"/>
                          <a:ea typeface="Meiryo UI" panose="020B0604030504040204" pitchFamily="50" charset="-128"/>
                        </a:rPr>
                        <a:t>消防事務</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ja-JP" altLang="en-US" sz="1200" dirty="0" smtClean="0">
                          <a:solidFill>
                            <a:srgbClr val="002060"/>
                          </a:solidFill>
                          <a:latin typeface="Meiryo UI" panose="020B0604030504040204" pitchFamily="50" charset="-128"/>
                          <a:ea typeface="Meiryo UI" panose="020B0604030504040204" pitchFamily="50" charset="-128"/>
                        </a:rPr>
                        <a:t>　（大阪狭山市⇒堺市）</a:t>
                      </a:r>
                      <a:endParaRPr kumimoji="1" lang="en-US" altLang="ja-JP" sz="1200" dirty="0" smtClean="0">
                        <a:solidFill>
                          <a:srgbClr val="00206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89879541"/>
                  </a:ext>
                </a:extLst>
              </a:tr>
            </a:tbl>
          </a:graphicData>
        </a:graphic>
      </p:graphicFrame>
      <p:sp>
        <p:nvSpPr>
          <p:cNvPr id="5" name="スライド番号プレースホルダー 1"/>
          <p:cNvSpPr txBox="1">
            <a:spLocks/>
          </p:cNvSpPr>
          <p:nvPr/>
        </p:nvSpPr>
        <p:spPr>
          <a:xfrm>
            <a:off x="7174530" y="659148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6</a:t>
            </a:r>
            <a:endParaRPr kumimoji="1" lang="ja-JP" altLang="en-US" sz="1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8" name="正方形/長方形 7"/>
          <p:cNvSpPr/>
          <p:nvPr/>
        </p:nvSpPr>
        <p:spPr>
          <a:xfrm>
            <a:off x="6941126" y="6540303"/>
            <a:ext cx="1654236" cy="3554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（注）</a:t>
            </a:r>
            <a:r>
              <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H29</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以前</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のものも含め政令市の</a:t>
            </a:r>
            <a:endPar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広域連携を示している</a:t>
            </a:r>
            <a:endPar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6671256" y="580"/>
            <a:ext cx="2434895" cy="31262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再掲</a:t>
            </a:r>
            <a:r>
              <a:rPr kumimoji="1"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第２回意見交換会資料</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38417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17A73A2-5A41-49DB-B552-E6FF50EB19B7}"/>
              </a:ext>
            </a:extLst>
          </p:cNvPr>
          <p:cNvSpPr txBox="1"/>
          <p:nvPr/>
        </p:nvSpPr>
        <p:spPr>
          <a:xfrm>
            <a:off x="2302964" y="3458010"/>
            <a:ext cx="1912703" cy="2000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出典：第</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次地方制度調査会</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資料一部加工</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6" name="表 5"/>
          <p:cNvGraphicFramePr>
            <a:graphicFrameLocks noGrp="1"/>
          </p:cNvGraphicFramePr>
          <p:nvPr>
            <p:extLst/>
          </p:nvPr>
        </p:nvGraphicFramePr>
        <p:xfrm>
          <a:off x="232175" y="1080060"/>
          <a:ext cx="4073784" cy="2331603"/>
        </p:xfrm>
        <a:graphic>
          <a:graphicData uri="http://schemas.openxmlformats.org/drawingml/2006/table">
            <a:tbl>
              <a:tblPr firstRow="1" bandRow="1">
                <a:tableStyleId>{5C22544A-7EE6-4342-B048-85BDC9FD1C3A}</a:tableStyleId>
              </a:tblPr>
              <a:tblGrid>
                <a:gridCol w="450038">
                  <a:extLst>
                    <a:ext uri="{9D8B030D-6E8A-4147-A177-3AD203B41FA5}">
                      <a16:colId xmlns:a16="http://schemas.microsoft.com/office/drawing/2014/main" val="2654233755"/>
                    </a:ext>
                  </a:extLst>
                </a:gridCol>
                <a:gridCol w="982949">
                  <a:extLst>
                    <a:ext uri="{9D8B030D-6E8A-4147-A177-3AD203B41FA5}">
                      <a16:colId xmlns:a16="http://schemas.microsoft.com/office/drawing/2014/main" val="3429634863"/>
                    </a:ext>
                  </a:extLst>
                </a:gridCol>
                <a:gridCol w="957539">
                  <a:extLst>
                    <a:ext uri="{9D8B030D-6E8A-4147-A177-3AD203B41FA5}">
                      <a16:colId xmlns:a16="http://schemas.microsoft.com/office/drawing/2014/main" val="2310303358"/>
                    </a:ext>
                  </a:extLst>
                </a:gridCol>
                <a:gridCol w="957539">
                  <a:extLst>
                    <a:ext uri="{9D8B030D-6E8A-4147-A177-3AD203B41FA5}">
                      <a16:colId xmlns:a16="http://schemas.microsoft.com/office/drawing/2014/main" val="3405243837"/>
                    </a:ext>
                  </a:extLst>
                </a:gridCol>
                <a:gridCol w="725719">
                  <a:extLst>
                    <a:ext uri="{9D8B030D-6E8A-4147-A177-3AD203B41FA5}">
                      <a16:colId xmlns:a16="http://schemas.microsoft.com/office/drawing/2014/main" val="2366864548"/>
                    </a:ext>
                  </a:extLst>
                </a:gridCol>
              </a:tblGrid>
              <a:tr h="315603">
                <a:tc gridSpan="2">
                  <a:txBody>
                    <a:bodyPr/>
                    <a:lstStyle/>
                    <a:p>
                      <a:r>
                        <a:rPr kumimoji="1" lang="ja-JP" altLang="en-US" sz="1200" dirty="0">
                          <a:latin typeface="Meiryo UI" panose="020B0604030504040204" pitchFamily="50" charset="-128"/>
                          <a:ea typeface="Meiryo UI" panose="020B0604030504040204" pitchFamily="50" charset="-128"/>
                        </a:rPr>
                        <a:t>市町村数（時点）</a:t>
                      </a:r>
                    </a:p>
                  </a:txBody>
                  <a:tcPr/>
                </a:tc>
                <a:tc hMerge="1">
                  <a:txBody>
                    <a:bodyPr/>
                    <a:lstStyle/>
                    <a:p>
                      <a:endParaRPr kumimoji="1" lang="ja-JP" altLang="en-US"/>
                    </a:p>
                  </a:txBody>
                  <a:tcPr/>
                </a:tc>
                <a:tc>
                  <a:txBody>
                    <a:bodyPr/>
                    <a:lstStyle/>
                    <a:p>
                      <a:r>
                        <a:rPr kumimoji="1" lang="en-US" altLang="ja-JP" sz="1200" dirty="0">
                          <a:latin typeface="Meiryo UI" panose="020B0604030504040204" pitchFamily="50" charset="-128"/>
                          <a:ea typeface="Meiryo UI" panose="020B0604030504040204" pitchFamily="50" charset="-128"/>
                        </a:rPr>
                        <a:t>H11.3.31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1200" dirty="0">
                          <a:latin typeface="Meiryo UI" panose="020B0604030504040204" pitchFamily="50" charset="-128"/>
                          <a:ea typeface="Meiryo UI" panose="020B0604030504040204" pitchFamily="50" charset="-128"/>
                        </a:rPr>
                        <a:t>H31.4.1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減少率</a:t>
                      </a:r>
                    </a:p>
                  </a:txBody>
                  <a:tcPr/>
                </a:tc>
                <a:extLst>
                  <a:ext uri="{0D108BD9-81ED-4DB2-BD59-A6C34878D82A}">
                    <a16:rowId xmlns:a16="http://schemas.microsoft.com/office/drawing/2014/main" val="3418655837"/>
                  </a:ext>
                </a:extLst>
              </a:tr>
              <a:tr h="288000">
                <a:tc gridSpan="2">
                  <a:txBody>
                    <a:bodyPr/>
                    <a:lstStyle/>
                    <a:p>
                      <a:r>
                        <a:rPr kumimoji="1" lang="ja-JP" altLang="en-US" sz="1200" dirty="0">
                          <a:solidFill>
                            <a:srgbClr val="002060"/>
                          </a:solidFill>
                          <a:latin typeface="Meiryo UI" panose="020B0604030504040204" pitchFamily="50" charset="-128"/>
                          <a:ea typeface="Meiryo UI" panose="020B0604030504040204" pitchFamily="50" charset="-128"/>
                        </a:rPr>
                        <a:t>三大都市圏</a:t>
                      </a:r>
                    </a:p>
                  </a:txBody>
                  <a:tcPr/>
                </a:tc>
                <a:tc hMerge="1">
                  <a:txBody>
                    <a:bodyPr/>
                    <a:lstStyle/>
                    <a:p>
                      <a:endParaRPr kumimoji="1" lang="ja-JP" altLang="en-US"/>
                    </a:p>
                  </a:txBody>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731</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463</a:t>
                      </a:r>
                    </a:p>
                  </a:txBody>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36.7</a:t>
                      </a:r>
                      <a:r>
                        <a:rPr kumimoji="1" lang="ja-JP" altLang="en-US" sz="1200" dirty="0">
                          <a:solidFill>
                            <a:srgbClr val="002060"/>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1811052718"/>
                  </a:ext>
                </a:extLst>
              </a:tr>
              <a:tr h="288000">
                <a:tc rowSpan="4">
                  <a:txBody>
                    <a:bodyPr/>
                    <a:lstStyle/>
                    <a:p>
                      <a:endParaRPr kumimoji="1" lang="ja-JP" altLang="en-US" sz="1400" dirty="0">
                        <a:solidFill>
                          <a:srgbClr val="002060"/>
                        </a:solidFill>
                        <a:latin typeface="Meiryo UI" panose="020B0604030504040204" pitchFamily="50" charset="-128"/>
                        <a:ea typeface="Meiryo UI" panose="020B0604030504040204" pitchFamily="50" charset="-128"/>
                      </a:endParaRPr>
                    </a:p>
                  </a:txBody>
                  <a:tcPr/>
                </a:tc>
                <a:tc>
                  <a:txBody>
                    <a:bodyPr/>
                    <a:lstStyle/>
                    <a:p>
                      <a:r>
                        <a:rPr kumimoji="1" lang="ja-JP" altLang="en-US" sz="1200" dirty="0">
                          <a:solidFill>
                            <a:srgbClr val="002060"/>
                          </a:solidFill>
                          <a:latin typeface="Meiryo UI" panose="020B0604030504040204" pitchFamily="50" charset="-128"/>
                          <a:ea typeface="Meiryo UI" panose="020B0604030504040204" pitchFamily="50" charset="-128"/>
                        </a:rPr>
                        <a:t>うち東京都</a:t>
                      </a:r>
                    </a:p>
                  </a:txBody>
                  <a:tcPr>
                    <a:lnB w="12700" cap="flat" cmpd="sng" algn="ctr">
                      <a:solidFill>
                        <a:schemeClr val="bg1"/>
                      </a:solidFill>
                      <a:prstDash val="solid"/>
                      <a:round/>
                      <a:headEnd type="none" w="med" len="med"/>
                      <a:tailEnd type="none" w="med" len="med"/>
                    </a:lnB>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40</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39</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2.5%</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15471410"/>
                  </a:ext>
                </a:extLst>
              </a:tr>
              <a:tr h="288000">
                <a:tc vMerge="1">
                  <a:txBody>
                    <a:bodyPr/>
                    <a:lstStyle/>
                    <a:p>
                      <a:endParaRPr kumimoji="1" lang="ja-JP" altLang="en-US"/>
                    </a:p>
                  </a:txBody>
                  <a:tcPr/>
                </a:tc>
                <a:tc>
                  <a:txBody>
                    <a:bodyPr/>
                    <a:lstStyle/>
                    <a:p>
                      <a:r>
                        <a:rPr kumimoji="1" lang="ja-JP" altLang="en-US" sz="1200" spc="-150" dirty="0" smtClean="0">
                          <a:solidFill>
                            <a:srgbClr val="002060"/>
                          </a:solidFill>
                          <a:latin typeface="Meiryo UI" panose="020B0604030504040204" pitchFamily="50" charset="-128"/>
                          <a:ea typeface="Meiryo UI" panose="020B0604030504040204" pitchFamily="50" charset="-128"/>
                        </a:rPr>
                        <a:t>うち神奈川県</a:t>
                      </a:r>
                      <a:endParaRPr kumimoji="1" lang="ja-JP" altLang="en-US" sz="1200" spc="-150" dirty="0">
                        <a:solidFill>
                          <a:srgbClr val="002060"/>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dirty="0" smtClean="0">
                          <a:solidFill>
                            <a:srgbClr val="002060"/>
                          </a:solidFill>
                          <a:latin typeface="Meiryo UI" panose="020B0604030504040204" pitchFamily="50" charset="-128"/>
                          <a:ea typeface="Meiryo UI" panose="020B0604030504040204" pitchFamily="50" charset="-128"/>
                        </a:rPr>
                        <a:t>37</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dirty="0" smtClean="0">
                          <a:solidFill>
                            <a:srgbClr val="002060"/>
                          </a:solidFill>
                          <a:latin typeface="Meiryo UI" panose="020B0604030504040204" pitchFamily="50" charset="-128"/>
                          <a:ea typeface="Meiryo UI" panose="020B0604030504040204" pitchFamily="50" charset="-128"/>
                        </a:rPr>
                        <a:t>33</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dirty="0" smtClean="0">
                          <a:solidFill>
                            <a:srgbClr val="002060"/>
                          </a:solidFill>
                          <a:latin typeface="Meiryo UI" panose="020B0604030504040204" pitchFamily="50" charset="-128"/>
                          <a:ea typeface="Meiryo UI" panose="020B0604030504040204" pitchFamily="50" charset="-128"/>
                        </a:rPr>
                        <a:t>10.8</a:t>
                      </a:r>
                      <a:r>
                        <a:rPr kumimoji="1" lang="ja-JP" altLang="en-US" sz="1200" dirty="0" smtClean="0">
                          <a:solidFill>
                            <a:srgbClr val="002060"/>
                          </a:solidFill>
                          <a:latin typeface="Meiryo UI" panose="020B0604030504040204" pitchFamily="50" charset="-128"/>
                          <a:ea typeface="Meiryo UI" panose="020B0604030504040204" pitchFamily="50" charset="-128"/>
                        </a:rPr>
                        <a:t>％</a:t>
                      </a:r>
                      <a:endParaRPr kumimoji="1" lang="en-US" altLang="ja-JP" sz="1200" dirty="0">
                        <a:solidFill>
                          <a:srgbClr val="002060"/>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0046068"/>
                  </a:ext>
                </a:extLst>
              </a:tr>
              <a:tr h="288000">
                <a:tc vMerge="1">
                  <a:txBody>
                    <a:bodyPr/>
                    <a:lstStyle/>
                    <a:p>
                      <a:endParaRPr kumimoji="1" lang="ja-JP" altLang="en-US"/>
                    </a:p>
                  </a:txBody>
                  <a:tcPr/>
                </a:tc>
                <a:tc>
                  <a:txBody>
                    <a:bodyPr/>
                    <a:lstStyle/>
                    <a:p>
                      <a:r>
                        <a:rPr kumimoji="1" lang="ja-JP" altLang="en-US" sz="1200" dirty="0">
                          <a:solidFill>
                            <a:srgbClr val="002060"/>
                          </a:solidFill>
                          <a:latin typeface="Meiryo UI" panose="020B0604030504040204" pitchFamily="50" charset="-128"/>
                          <a:ea typeface="Meiryo UI" panose="020B0604030504040204" pitchFamily="50" charset="-128"/>
                        </a:rPr>
                        <a:t>うち愛知県</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88</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54</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38.6</a:t>
                      </a:r>
                      <a:r>
                        <a:rPr kumimoji="1" lang="ja-JP" altLang="en-US" sz="1200" dirty="0">
                          <a:solidFill>
                            <a:srgbClr val="002060"/>
                          </a:solidFill>
                          <a:latin typeface="Meiryo UI" panose="020B0604030504040204" pitchFamily="50" charset="-128"/>
                          <a:ea typeface="Meiryo UI" panose="020B0604030504040204" pitchFamily="50" charset="-128"/>
                        </a:rPr>
                        <a:t>％</a:t>
                      </a:r>
                      <a:endParaRPr kumimoji="1" lang="en-US" altLang="ja-JP" sz="1200" dirty="0">
                        <a:solidFill>
                          <a:srgbClr val="00206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5057698"/>
                  </a:ext>
                </a:extLst>
              </a:tr>
              <a:tr h="288000">
                <a:tc vMerge="1">
                  <a:txBody>
                    <a:bodyPr/>
                    <a:lstStyle/>
                    <a:p>
                      <a:endParaRPr kumimoji="1" lang="ja-JP" altLang="en-US"/>
                    </a:p>
                  </a:txBody>
                  <a:tcPr/>
                </a:tc>
                <a:tc>
                  <a:txBody>
                    <a:bodyPr/>
                    <a:lstStyle/>
                    <a:p>
                      <a:r>
                        <a:rPr kumimoji="1" lang="ja-JP" altLang="en-US" sz="1200" dirty="0">
                          <a:solidFill>
                            <a:srgbClr val="002060"/>
                          </a:solidFill>
                          <a:latin typeface="Meiryo UI" panose="020B0604030504040204" pitchFamily="50" charset="-128"/>
                          <a:ea typeface="Meiryo UI" panose="020B0604030504040204" pitchFamily="50" charset="-128"/>
                        </a:rPr>
                        <a:t>うち大阪府</a:t>
                      </a:r>
                    </a:p>
                  </a:txBody>
                  <a:tcPr>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44</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43</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2.3%</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0979202"/>
                  </a:ext>
                </a:extLst>
              </a:tr>
              <a:tr h="288000">
                <a:tc gridSpan="2">
                  <a:txBody>
                    <a:bodyPr/>
                    <a:lstStyle/>
                    <a:p>
                      <a:r>
                        <a:rPr kumimoji="1" lang="ja-JP" altLang="en-US" sz="1200" dirty="0">
                          <a:solidFill>
                            <a:srgbClr val="002060"/>
                          </a:solidFill>
                          <a:latin typeface="Meiryo UI" panose="020B0604030504040204" pitchFamily="50" charset="-128"/>
                          <a:ea typeface="Meiryo UI" panose="020B0604030504040204" pitchFamily="50" charset="-128"/>
                        </a:rPr>
                        <a:t>三大都市圏以外</a:t>
                      </a:r>
                    </a:p>
                  </a:txBody>
                  <a:tcPr/>
                </a:tc>
                <a:tc hMerge="1">
                  <a:txBody>
                    <a:bodyPr/>
                    <a:lstStyle/>
                    <a:p>
                      <a:endParaRPr kumimoji="1" lang="ja-JP" altLang="en-US"/>
                    </a:p>
                  </a:txBody>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2501</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lnT w="38100" cap="flat" cmpd="sng" algn="ctr">
                      <a:solidFill>
                        <a:schemeClr val="tx1"/>
                      </a:solidFill>
                      <a:prstDash val="solid"/>
                      <a:round/>
                      <a:headEnd type="none" w="med" len="med"/>
                      <a:tailEnd type="none" w="med" len="med"/>
                    </a:lnT>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1255</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lnT w="38100" cap="flat" cmpd="sng" algn="ctr">
                      <a:solidFill>
                        <a:schemeClr val="tx1"/>
                      </a:solidFill>
                      <a:prstDash val="solid"/>
                      <a:round/>
                      <a:headEnd type="none" w="med" len="med"/>
                      <a:tailEnd type="none" w="med" len="med"/>
                    </a:lnT>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49.8</a:t>
                      </a:r>
                      <a:r>
                        <a:rPr kumimoji="1" lang="ja-JP" altLang="en-US" sz="1200" dirty="0">
                          <a:solidFill>
                            <a:srgbClr val="002060"/>
                          </a:solidFill>
                          <a:latin typeface="Meiryo UI" panose="020B0604030504040204" pitchFamily="50" charset="-128"/>
                          <a:ea typeface="Meiryo UI" panose="020B0604030504040204" pitchFamily="50" charset="-128"/>
                        </a:rPr>
                        <a:t>％</a:t>
                      </a:r>
                    </a:p>
                  </a:txBody>
                  <a:tcP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1277566"/>
                  </a:ext>
                </a:extLst>
              </a:tr>
              <a:tr h="288000">
                <a:tc gridSpan="2">
                  <a:txBody>
                    <a:bodyPr/>
                    <a:lstStyle/>
                    <a:p>
                      <a:r>
                        <a:rPr kumimoji="1" lang="ja-JP" altLang="en-US" sz="1200" dirty="0">
                          <a:solidFill>
                            <a:srgbClr val="002060"/>
                          </a:solidFill>
                          <a:latin typeface="Meiryo UI" panose="020B0604030504040204" pitchFamily="50" charset="-128"/>
                          <a:ea typeface="Meiryo UI" panose="020B0604030504040204" pitchFamily="50" charset="-128"/>
                        </a:rPr>
                        <a:t>合計</a:t>
                      </a:r>
                    </a:p>
                  </a:txBody>
                  <a:tcPr/>
                </a:tc>
                <a:tc hMerge="1">
                  <a:txBody>
                    <a:bodyPr/>
                    <a:lstStyle/>
                    <a:p>
                      <a:endParaRPr kumimoji="1" lang="ja-JP" altLang="en-US"/>
                    </a:p>
                  </a:txBody>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3232</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1718</a:t>
                      </a:r>
                      <a:endParaRPr kumimoji="1" lang="ja-JP" altLang="en-US" sz="1200" dirty="0">
                        <a:solidFill>
                          <a:srgbClr val="002060"/>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200" dirty="0">
                          <a:solidFill>
                            <a:srgbClr val="002060"/>
                          </a:solidFill>
                          <a:latin typeface="Meiryo UI" panose="020B0604030504040204" pitchFamily="50" charset="-128"/>
                          <a:ea typeface="Meiryo UI" panose="020B0604030504040204" pitchFamily="50" charset="-128"/>
                        </a:rPr>
                        <a:t>46.8</a:t>
                      </a:r>
                      <a:r>
                        <a:rPr kumimoji="1" lang="ja-JP" altLang="en-US" sz="1200" dirty="0">
                          <a:solidFill>
                            <a:srgbClr val="002060"/>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78731582"/>
                  </a:ext>
                </a:extLst>
              </a:tr>
            </a:tbl>
          </a:graphicData>
        </a:graphic>
      </p:graphicFrame>
      <p:sp>
        <p:nvSpPr>
          <p:cNvPr id="3" name="テキスト ボックス 2"/>
          <p:cNvSpPr txBox="1"/>
          <p:nvPr/>
        </p:nvSpPr>
        <p:spPr>
          <a:xfrm>
            <a:off x="0" y="75109"/>
            <a:ext cx="1467068"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合併の</a:t>
            </a:r>
            <a:r>
              <a:rPr kumimoji="1" lang="ja-JP" altLang="en-US" sz="1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状況</a:t>
            </a:r>
          </a:p>
        </p:txBody>
      </p:sp>
      <p:sp>
        <p:nvSpPr>
          <p:cNvPr id="5" name="正方形/長方形 4"/>
          <p:cNvSpPr/>
          <p:nvPr/>
        </p:nvSpPr>
        <p:spPr>
          <a:xfrm>
            <a:off x="253166" y="610939"/>
            <a:ext cx="4052793" cy="297739"/>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三大都市圏で</a:t>
            </a:r>
            <a:r>
              <a:rPr kumimoji="1"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は、市町村</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合併</a:t>
            </a:r>
            <a:r>
              <a:rPr kumimoji="1"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が進まない都府県が多かった。</a:t>
            </a:r>
            <a:endParaRPr kumimoji="1" lang="ja-JP" altLang="en-US" sz="12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10" name="スライド番号プレースホルダー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D99361-5EDD-447A-942D-B81B3DF3E9BB}"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4" name="グループ化 3"/>
          <p:cNvGrpSpPr/>
          <p:nvPr/>
        </p:nvGrpSpPr>
        <p:grpSpPr>
          <a:xfrm>
            <a:off x="116944" y="3899367"/>
            <a:ext cx="4906222" cy="2371725"/>
            <a:chOff x="144342" y="3698989"/>
            <a:chExt cx="4906222" cy="2371725"/>
          </a:xfrm>
        </p:grpSpPr>
        <p:sp>
          <p:nvSpPr>
            <p:cNvPr id="17" name="コンテンツ プレースホルダー 2"/>
            <p:cNvSpPr txBox="1">
              <a:spLocks/>
            </p:cNvSpPr>
            <p:nvPr/>
          </p:nvSpPr>
          <p:spPr>
            <a:xfrm>
              <a:off x="144342" y="3698989"/>
              <a:ext cx="4608000" cy="237172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dk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 大阪</a:t>
              </a:r>
              <a:r>
                <a:rPr kumimoji="1" lang="ja-JP" altLang="en-US"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で合併が進まなかった</a:t>
              </a:r>
              <a:r>
                <a:rPr kumimoji="1" lang="ja-JP" altLang="en-US" sz="14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理由</a:t>
              </a:r>
              <a:endParaRPr kumimoji="1" lang="en-US" altLang="ja-JP" sz="14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500"/>
                </a:lnSpc>
                <a:spcBef>
                  <a:spcPts val="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 合併</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の意義やメリットが住民に十分に浸透しなかった。</a:t>
              </a:r>
              <a:endPar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 府内</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市町村は、財政力が比較的高く、まだ自力で</a:t>
              </a:r>
              <a:r>
                <a:rPr kumimoji="1"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やっていけると</a:t>
              </a:r>
              <a:endParaRPr kumimoji="1" lang="en-US" altLang="ja-JP"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いう</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思いがあった。</a:t>
              </a: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 対等</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合併でも、大きい市が小さい市を吸収してしまうので</a:t>
              </a:r>
              <a:r>
                <a:rPr kumimoji="1"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はない</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か</a:t>
              </a:r>
              <a:r>
                <a:rPr kumimoji="1"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と</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いう懸念があった。</a:t>
              </a:r>
              <a:endPar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 住民</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には、国の水準より上積みされている行政サービス</a:t>
              </a:r>
              <a:r>
                <a:rPr kumimoji="1"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が落ちると</a:t>
              </a:r>
              <a:endParaRPr kumimoji="1" lang="en-US" altLang="ja-JP"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000"/>
                </a:lnSpc>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いう</a:t>
              </a:r>
              <a:r>
                <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心配もあった。</a:t>
              </a:r>
            </a:p>
          </p:txBody>
        </p:sp>
        <p:sp>
          <p:nvSpPr>
            <p:cNvPr id="18" name="テキスト ボックス 17"/>
            <p:cNvSpPr txBox="1"/>
            <p:nvPr/>
          </p:nvSpPr>
          <p:spPr>
            <a:xfrm>
              <a:off x="2523983" y="5824583"/>
              <a:ext cx="2526581"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出典：大阪府市町村課「合併に関する研究」報告書</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12" name="スライド番号プレースホルダー 1"/>
          <p:cNvSpPr txBox="1">
            <a:spLocks/>
          </p:cNvSpPr>
          <p:nvPr/>
        </p:nvSpPr>
        <p:spPr>
          <a:xfrm>
            <a:off x="7160882" y="656418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7</a:t>
            </a:r>
            <a:endParaRPr kumimoji="1" lang="ja-JP" altLang="en-US" sz="1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pic>
        <p:nvPicPr>
          <p:cNvPr id="7" name="図 6"/>
          <p:cNvPicPr>
            <a:picLocks noChangeAspect="1"/>
          </p:cNvPicPr>
          <p:nvPr/>
        </p:nvPicPr>
        <p:blipFill rotWithShape="1">
          <a:blip r:embed="rId3"/>
          <a:srcRect t="4716"/>
          <a:stretch/>
        </p:blipFill>
        <p:spPr>
          <a:xfrm>
            <a:off x="4790882" y="600075"/>
            <a:ext cx="4321219" cy="6013498"/>
          </a:xfrm>
          <a:prstGeom prst="rect">
            <a:avLst/>
          </a:prstGeom>
        </p:spPr>
      </p:pic>
      <p:sp>
        <p:nvSpPr>
          <p:cNvPr id="14" name="正方形/長方形 13"/>
          <p:cNvSpPr/>
          <p:nvPr/>
        </p:nvSpPr>
        <p:spPr>
          <a:xfrm>
            <a:off x="5090283" y="430784"/>
            <a:ext cx="3856649" cy="2977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政令市、中核市、施行時特例市の状況</a:t>
            </a:r>
            <a:r>
              <a:rPr kumimoji="1" lang="ja-JP" altLang="en-US" sz="8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（令和</a:t>
            </a:r>
            <a:r>
              <a:rPr kumimoji="1" lang="en-US" altLang="ja-JP" sz="8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3</a:t>
            </a:r>
            <a:r>
              <a:rPr kumimoji="1" lang="ja-JP" altLang="en-US" sz="8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年</a:t>
            </a:r>
            <a:r>
              <a:rPr kumimoji="1" lang="en-US" altLang="ja-JP" sz="8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11</a:t>
            </a:r>
            <a:r>
              <a:rPr kumimoji="1" lang="ja-JP" altLang="en-US" sz="8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月１日現在）</a:t>
            </a:r>
            <a:endParaRPr kumimoji="1" lang="ja-JP" altLang="en-US" sz="800" b="1"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8" name="正方形/長方形 7"/>
          <p:cNvSpPr/>
          <p:nvPr/>
        </p:nvSpPr>
        <p:spPr>
          <a:xfrm>
            <a:off x="4648605" y="1080060"/>
            <a:ext cx="1602161" cy="1929723"/>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大 阪 府</a:t>
            </a:r>
            <a:endParaRPr kumimoji="1" lang="en-US" altLang="ja-JP" sz="11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5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面　積</a:t>
            </a: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R</a:t>
            </a: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３</a:t>
            </a:r>
            <a:r>
              <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１</a:t>
            </a:r>
            <a:r>
              <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１現在）</a:t>
            </a:r>
            <a:endPar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行政</a:t>
            </a: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区域面積　　    　</a:t>
            </a:r>
            <a:r>
              <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1,904.87</a:t>
            </a: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市街化区域面積　    　 </a:t>
            </a:r>
            <a:r>
              <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95,846ha</a:t>
            </a:r>
          </a:p>
          <a:p>
            <a:pPr marL="0" marR="0" lvl="0" indent="0" algn="l" defTabSz="457200" rtl="0" eaLnBrk="1" fontAlgn="auto" latinLnBrk="0" hangingPunct="1">
              <a:lnSpc>
                <a:spcPts val="1300"/>
              </a:lnSpc>
              <a:spcBef>
                <a:spcPts val="0"/>
              </a:spcBef>
              <a:spcAft>
                <a:spcPts val="0"/>
              </a:spcAft>
              <a:buClrTx/>
              <a:buSzTx/>
              <a:buFontTx/>
              <a:buNone/>
              <a:tabLst/>
              <a:defRPr/>
            </a:pPr>
            <a:endPar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人口動態</a:t>
            </a:r>
            <a:r>
              <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(R</a:t>
            </a: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２</a:t>
            </a:r>
            <a:r>
              <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.10.</a:t>
            </a: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１</a:t>
            </a:r>
            <a:r>
              <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国調速報</a:t>
            </a:r>
            <a:r>
              <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人　 口                 </a:t>
            </a:r>
            <a:r>
              <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8,842,523</a:t>
            </a: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人</a:t>
            </a:r>
            <a:endPar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世帯数              </a:t>
            </a:r>
            <a:r>
              <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4,127,283</a:t>
            </a: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世帯</a:t>
            </a:r>
            <a:r>
              <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	</a:t>
            </a: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人口密度                </a:t>
            </a:r>
            <a:r>
              <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4,641</a:t>
            </a: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人</a:t>
            </a:r>
            <a:r>
              <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人口伸率                        </a:t>
            </a:r>
            <a:r>
              <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0.0%</a:t>
            </a:r>
          </a:p>
          <a:p>
            <a:pPr marL="0" marR="0" lvl="0" indent="0" algn="l" defTabSz="457200" rtl="0" eaLnBrk="1" fontAlgn="auto" latinLnBrk="0" hangingPunct="1">
              <a:lnSpc>
                <a:spcPts val="13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高齢化率                          </a:t>
            </a:r>
            <a:r>
              <a:rPr kumimoji="1" lang="ja-JP" altLang="en-US" sz="700" b="0" i="0" u="none" strike="noStrike" kern="1200" cap="none" spc="0" normalizeH="0" baseline="0" noProof="0" dirty="0" err="1" smtClean="0">
                <a:ln>
                  <a:noFill/>
                </a:ln>
                <a:solidFill>
                  <a:srgbClr val="002060"/>
                </a:solidFill>
                <a:effectLst/>
                <a:uLnTx/>
                <a:uFillTx/>
                <a:latin typeface="Meiryo UI" panose="020B0604030504040204" pitchFamily="50" charset="-128"/>
                <a:ea typeface="Meiryo UI" panose="020B0604030504040204" pitchFamily="50" charset="-128"/>
                <a:cs typeface="+mn-cs"/>
              </a:rPr>
              <a:t>ー</a:t>
            </a:r>
            <a:r>
              <a:rPr kumimoji="1" lang="en-US" altLang="ja-JP" sz="7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p:cNvSpPr/>
          <p:nvPr/>
        </p:nvSpPr>
        <p:spPr>
          <a:xfrm>
            <a:off x="6315026" y="580"/>
            <a:ext cx="2867891" cy="31262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sz="1200" b="1" dirty="0" smtClean="0">
                <a:solidFill>
                  <a:schemeClr val="bg1"/>
                </a:solidFill>
                <a:latin typeface="Meiryo UI" panose="020B0604030504040204" pitchFamily="50" charset="-128"/>
                <a:ea typeface="Meiryo UI" panose="020B0604030504040204" pitchFamily="50" charset="-128"/>
              </a:rPr>
              <a:t>【</a:t>
            </a:r>
            <a:r>
              <a:rPr kumimoji="1" lang="ja-JP" altLang="en-US" sz="1200" b="1" dirty="0" smtClean="0">
                <a:solidFill>
                  <a:schemeClr val="bg1"/>
                </a:solidFill>
                <a:latin typeface="Meiryo UI" panose="020B0604030504040204" pitchFamily="50" charset="-128"/>
                <a:ea typeface="Meiryo UI" panose="020B0604030504040204" pitchFamily="50" charset="-128"/>
              </a:rPr>
              <a:t>再掲</a:t>
            </a:r>
            <a:r>
              <a:rPr kumimoji="1" lang="en-US" altLang="ja-JP" sz="1200" b="1" dirty="0" smtClean="0">
                <a:solidFill>
                  <a:schemeClr val="bg1"/>
                </a:solidFill>
                <a:latin typeface="Meiryo UI" panose="020B0604030504040204" pitchFamily="50" charset="-128"/>
                <a:ea typeface="Meiryo UI" panose="020B0604030504040204" pitchFamily="50" charset="-128"/>
              </a:rPr>
              <a:t>】</a:t>
            </a:r>
            <a:r>
              <a:rPr kumimoji="1" lang="ja-JP" altLang="en-US" sz="1200" b="1" dirty="0" smtClean="0">
                <a:solidFill>
                  <a:schemeClr val="bg1"/>
                </a:solidFill>
                <a:latin typeface="Meiryo UI" panose="020B0604030504040204" pitchFamily="50" charset="-128"/>
                <a:ea typeface="Meiryo UI" panose="020B0604030504040204" pitchFamily="50" charset="-128"/>
              </a:rPr>
              <a:t>第２回意見交換会資料</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2541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282" y="2120646"/>
            <a:ext cx="8552329" cy="1304320"/>
          </a:xfrm>
        </p:spPr>
        <p:txBody>
          <a:bodyPr>
            <a:normAutofit/>
          </a:bodyPr>
          <a:lstStyle/>
          <a:p>
            <a:pPr>
              <a:lnSpc>
                <a:spcPts val="3500"/>
              </a:lnSpc>
              <a:spcBef>
                <a:spcPts val="1200"/>
              </a:spcBef>
            </a:pPr>
            <a:r>
              <a:rPr kumimoji="1"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b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他地域における連携中枢都市圏の取組み</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1"/>
          <p:cNvSpPr txBox="1">
            <a:spLocks/>
          </p:cNvSpPr>
          <p:nvPr/>
        </p:nvSpPr>
        <p:spPr>
          <a:xfrm>
            <a:off x="7160882" y="656418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8</a:t>
            </a:r>
            <a:endParaRPr kumimoji="1" lang="ja-JP" altLang="en-US" sz="18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20220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20000"/>
            <a:lumOff val="80000"/>
          </a:schemeClr>
        </a:solidFill>
        <a:ln w="12700">
          <a:solidFill>
            <a:srgbClr val="002060"/>
          </a:solidFill>
        </a:ln>
      </a:spPr>
      <a:bodyPr rtlCol="0" anchor="ctr"/>
      <a:lstStyle>
        <a:defPPr>
          <a:defRPr sz="1500" dirty="0"/>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FBE5D6"/>
        </a:solidFill>
      </a:spPr>
      <a:bodyPr wrap="square" rtlCol="0">
        <a:spAutoFit/>
      </a:bodyPr>
      <a:lstStyle>
        <a:defPPr algn="ctr">
          <a:defRPr kumimoji="1" sz="9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3A520944-77B7-461F-BBED-23C6825D1CCF}">
  <ds:schemaRefs>
    <ds:schemaRef ds:uri="http://schemas.microsoft.com/sharepoint/v3/contenttype/forms"/>
  </ds:schemaRefs>
</ds:datastoreItem>
</file>

<file path=customXml/itemProps2.xml><?xml version="1.0" encoding="utf-8"?>
<ds:datastoreItem xmlns:ds="http://schemas.openxmlformats.org/officeDocument/2006/customXml" ds:itemID="{F5537474-EBCC-4865-9C18-71036F714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97BD05-048E-421D-927E-EB9B68B4D547}">
  <ds:schemaRefs>
    <ds:schemaRef ds:uri="http://purl.org/dc/dcmitype/"/>
    <ds:schemaRef ds:uri="http://schemas.microsoft.com/office/infopath/2007/PartnerControls"/>
    <ds:schemaRef ds:uri="http://purl.org/dc/elements/1.1/"/>
    <ds:schemaRef ds:uri="http://schemas.microsoft.com/office/2006/metadata/properties"/>
    <ds:schemaRef ds:uri="2be2acaf-88a6-4029-b366-c28176c79890"/>
    <ds:schemaRef ds:uri="http://schemas.microsoft.com/office/2006/documentManagement/typ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5440</Words>
  <Application>Microsoft Office PowerPoint</Application>
  <PresentationFormat>画面に合わせる (4:3)</PresentationFormat>
  <Paragraphs>611</Paragraphs>
  <Slides>13</Slides>
  <Notes>4</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13</vt:i4>
      </vt:variant>
    </vt:vector>
  </HeadingPairs>
  <TitlesOfParts>
    <vt:vector size="28" baseType="lpstr">
      <vt:lpstr>BIZ UDPゴシック</vt:lpstr>
      <vt:lpstr>DFKai-SB</vt:lpstr>
      <vt:lpstr>Meiryo UI</vt:lpstr>
      <vt:lpstr>ＭＳ Ｐゴシック</vt:lpstr>
      <vt:lpstr>MS UI Gothic</vt:lpstr>
      <vt:lpstr>游ゴシック</vt:lpstr>
      <vt:lpstr>游ゴシック Light</vt:lpstr>
      <vt:lpstr>Arial</vt:lpstr>
      <vt:lpstr>Calibri</vt:lpstr>
      <vt:lpstr>Calibri Light</vt:lpstr>
      <vt:lpstr>Times New Roman</vt:lpstr>
      <vt:lpstr>Wingdings</vt:lpstr>
      <vt:lpstr>Office テーマ</vt:lpstr>
      <vt:lpstr>1_Office テーマ</vt:lpstr>
      <vt:lpstr>2_Office テーマ</vt:lpstr>
      <vt:lpstr>基礎自治機能の充実について</vt:lpstr>
      <vt:lpstr>PowerPoint プレゼンテーション</vt:lpstr>
      <vt:lpstr>PowerPoint プレゼンテーション</vt:lpstr>
      <vt:lpstr>PowerPoint プレゼンテーション</vt:lpstr>
      <vt:lpstr>PowerPoint プレゼンテーション</vt:lpstr>
      <vt:lpstr>■ 2017（平成29）年以降における広域連携の取組事例（市町村事務）</vt:lpstr>
      <vt:lpstr>■ 2017（平成29）年以降の地域別の広域連携（市町村事務）の実例</vt:lpstr>
      <vt:lpstr>PowerPoint プレゼンテーション</vt:lpstr>
      <vt:lpstr> 他地域における連携中枢都市圏の取組み</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2022-05-24T07:15:24Z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