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3"/>
  </p:notesMasterIdLst>
  <p:handoutMasterIdLst>
    <p:handoutMasterId r:id="rId14"/>
  </p:handoutMasterIdLst>
  <p:sldIdLst>
    <p:sldId id="141169098" r:id="rId5"/>
    <p:sldId id="141169242" r:id="rId6"/>
    <p:sldId id="141169269" r:id="rId7"/>
    <p:sldId id="141169270" r:id="rId8"/>
    <p:sldId id="141169274" r:id="rId9"/>
    <p:sldId id="141169275" r:id="rId10"/>
    <p:sldId id="141169276" r:id="rId11"/>
    <p:sldId id="141169268"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DAE3F3"/>
    <a:srgbClr val="2F528F"/>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6" autoAdjust="0"/>
    <p:restoredTop sz="94660"/>
  </p:normalViewPr>
  <p:slideViewPr>
    <p:cSldViewPr snapToGrid="0">
      <p:cViewPr varScale="1">
        <p:scale>
          <a:sx n="73" d="100"/>
          <a:sy n="73" d="100"/>
        </p:scale>
        <p:origin x="1194" y="66"/>
      </p:cViewPr>
      <p:guideLst>
        <p:guide orient="horz" pos="225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2" tIns="45704" rIns="91412"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3"/>
            <a:ext cx="2949575" cy="498475"/>
          </a:xfrm>
          <a:prstGeom prst="rect">
            <a:avLst/>
          </a:prstGeom>
        </p:spPr>
        <p:txBody>
          <a:bodyPr vert="horz" lIns="91412" tIns="45704" rIns="91412" bIns="45704" rtlCol="0"/>
          <a:lstStyle>
            <a:lvl1pPr algn="r">
              <a:defRPr sz="1200"/>
            </a:lvl1pPr>
          </a:lstStyle>
          <a:p>
            <a:fld id="{232AD951-7E19-4004-B83F-A7C7A1215E4B}" type="datetimeFigureOut">
              <a:rPr kumimoji="1" lang="ja-JP" altLang="en-US" smtClean="0"/>
              <a:t>2022/5/24</a:t>
            </a:fld>
            <a:endParaRPr kumimoji="1" lang="ja-JP" altLang="en-US"/>
          </a:p>
        </p:txBody>
      </p:sp>
      <p:sp>
        <p:nvSpPr>
          <p:cNvPr id="4" name="フッター プレースホルダー 3"/>
          <p:cNvSpPr>
            <a:spLocks noGrp="1"/>
          </p:cNvSpPr>
          <p:nvPr>
            <p:ph type="ftr" sz="quarter" idx="2"/>
          </p:nvPr>
        </p:nvSpPr>
        <p:spPr>
          <a:xfrm>
            <a:off x="4" y="9440867"/>
            <a:ext cx="2949575" cy="498475"/>
          </a:xfrm>
          <a:prstGeom prst="rect">
            <a:avLst/>
          </a:prstGeom>
        </p:spPr>
        <p:txBody>
          <a:bodyPr vert="horz" lIns="91412" tIns="45704" rIns="91412"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7"/>
            <a:ext cx="2949575" cy="498475"/>
          </a:xfrm>
          <a:prstGeom prst="rect">
            <a:avLst/>
          </a:prstGeom>
        </p:spPr>
        <p:txBody>
          <a:bodyPr vert="horz" lIns="91412" tIns="45704" rIns="91412" bIns="45704"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2949786" cy="498693"/>
          </a:xfrm>
          <a:prstGeom prst="rect">
            <a:avLst/>
          </a:prstGeom>
        </p:spPr>
        <p:txBody>
          <a:bodyPr vert="horz" lIns="91525" tIns="45764" rIns="91525" bIns="4576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4"/>
            <a:ext cx="2949786" cy="498693"/>
          </a:xfrm>
          <a:prstGeom prst="rect">
            <a:avLst/>
          </a:prstGeom>
        </p:spPr>
        <p:txBody>
          <a:bodyPr vert="horz" lIns="91525" tIns="45764" rIns="91525" bIns="45764" rtlCol="0"/>
          <a:lstStyle>
            <a:lvl1pPr algn="r">
              <a:defRPr sz="1200"/>
            </a:lvl1pPr>
          </a:lstStyle>
          <a:p>
            <a:fld id="{AFD2E2CB-6C4B-4969-8D8B-067DE241F3A1}" type="datetimeFigureOut">
              <a:rPr kumimoji="1" lang="ja-JP" altLang="en-US" smtClean="0"/>
              <a:t>2022/5/24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25" tIns="45764" rIns="91525" bIns="45764" rtlCol="0" anchor="ctr"/>
          <a:lstStyle/>
          <a:p>
            <a:endParaRPr lang="ja-JP" altLang="en-US"/>
          </a:p>
        </p:txBody>
      </p:sp>
      <p:sp>
        <p:nvSpPr>
          <p:cNvPr id="5" name="ノート プレースホルダー 4"/>
          <p:cNvSpPr>
            <a:spLocks noGrp="1"/>
          </p:cNvSpPr>
          <p:nvPr>
            <p:ph type="body" sz="quarter" idx="3"/>
          </p:nvPr>
        </p:nvSpPr>
        <p:spPr>
          <a:xfrm>
            <a:off x="680721" y="4783310"/>
            <a:ext cx="5445760" cy="3913615"/>
          </a:xfrm>
          <a:prstGeom prst="rect">
            <a:avLst/>
          </a:prstGeom>
        </p:spPr>
        <p:txBody>
          <a:bodyPr vert="horz" lIns="91525" tIns="45764" rIns="91525" bIns="4576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525" tIns="45764" rIns="91525" bIns="4576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525" tIns="45764" rIns="91525" bIns="45764"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774D59-1512-4C07-B502-14080A1193AD}" type="datetime1">
              <a:rPr kumimoji="1" lang="ja-JP" altLang="en-US" smtClean="0"/>
              <a:t>2022/5/24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2ABBE2-3BF0-4BFF-8856-64F505755701}" type="datetime1">
              <a:rPr kumimoji="1" lang="ja-JP" altLang="en-US" smtClean="0"/>
              <a:t>2022/5/24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8B7C42-A066-4425-B362-DE935A9D6306}" type="datetime1">
              <a:rPr kumimoji="1" lang="ja-JP" altLang="en-US" smtClean="0"/>
              <a:t>2022/5/24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7CFBB-59A0-4FE5-9A7C-C37E18CAA19E}" type="datetime1">
              <a:rPr kumimoji="1" lang="ja-JP" altLang="en-US" smtClean="0"/>
              <a:t>2022/5/24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F709CE-5C36-4DBE-8DF3-84368C1E918C}" type="datetime1">
              <a:rPr kumimoji="1" lang="ja-JP" altLang="en-US" smtClean="0"/>
              <a:t>2022/5/24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ACE8407-EDFD-4775-8931-53BAC6B89B9E}" type="datetime1">
              <a:rPr kumimoji="1" lang="ja-JP" altLang="en-US" smtClean="0"/>
              <a:t>2022/5/24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B57C87-0D71-4B48-873D-D79676C98E66}" type="datetime1">
              <a:rPr kumimoji="1" lang="ja-JP" altLang="en-US" smtClean="0"/>
              <a:t>2022/5/24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427EC3E-F75F-4C2E-8205-324FED988D10}" type="datetime1">
              <a:rPr kumimoji="1" lang="ja-JP" altLang="en-US" smtClean="0"/>
              <a:t>2022/5/24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6E181-5A73-42CB-B4F8-E2760E1C5B6E}" type="datetime1">
              <a:rPr kumimoji="1" lang="ja-JP" altLang="en-US" smtClean="0"/>
              <a:t>2022/5/24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330B0-1EF9-4FC2-A073-EEA86E94F63B}" type="datetime1">
              <a:rPr kumimoji="1" lang="ja-JP" altLang="en-US" smtClean="0"/>
              <a:t>2022/5/24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6FDCF-6CEE-4D2F-B895-8BEBE92B369D}" type="datetime1">
              <a:rPr kumimoji="1" lang="ja-JP" altLang="en-US" smtClean="0"/>
              <a:t>2022/5/24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5517D-0632-4ED4-9CE7-1CF94A98B11C}" type="datetime1">
              <a:rPr kumimoji="1" lang="ja-JP" altLang="en-US" smtClean="0"/>
              <a:t>2022/5/24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政策と体制分科会について</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2573383" y="393104"/>
            <a:ext cx="6466113"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.5.25</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８</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交換会（政策と体制分科会）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293450" y="7907"/>
            <a:ext cx="9518349" cy="400110"/>
          </a:xfrm>
          <a:prstGeom prst="rect">
            <a:avLst/>
          </a:prstGeom>
        </p:spPr>
        <p:txBody>
          <a:bodyPr wrap="square">
            <a:spAutoFit/>
          </a:bodyPr>
          <a:lstStyle/>
          <a:p>
            <a:r>
              <a:rPr lang="ja-JP" altLang="en-US" sz="2000" b="1" dirty="0" smtClean="0"/>
              <a:t>■ 今後の大阪の成長のイメージ　　　　　　　　　　　　　　　　　</a:t>
            </a:r>
            <a:r>
              <a:rPr lang="en-US" altLang="ja-JP" sz="1050" dirty="0" smtClean="0"/>
              <a:t>※</a:t>
            </a:r>
            <a:r>
              <a:rPr lang="ja-JP" altLang="en-US" sz="1050" dirty="0" smtClean="0"/>
              <a:t>第５回意見交換会資料に加筆</a:t>
            </a:r>
            <a:endParaRPr lang="ja-JP" altLang="en-US" sz="1050" dirty="0"/>
          </a:p>
        </p:txBody>
      </p:sp>
      <p:sp>
        <p:nvSpPr>
          <p:cNvPr id="59" name="テキスト ボックス 58">
            <a:extLst>
              <a:ext uri="{FF2B5EF4-FFF2-40B4-BE49-F238E27FC236}">
                <a16:creationId xmlns:a16="http://schemas.microsoft.com/office/drawing/2014/main" id="{EBE40337-5FAC-43BE-86DC-EF22BE0A5F1F}"/>
              </a:ext>
            </a:extLst>
          </p:cNvPr>
          <p:cNvSpPr txBox="1"/>
          <p:nvPr/>
        </p:nvSpPr>
        <p:spPr>
          <a:xfrm>
            <a:off x="395940" y="520543"/>
            <a:ext cx="8289597" cy="1772280"/>
          </a:xfrm>
          <a:prstGeom prst="rect">
            <a:avLst/>
          </a:prstGeom>
          <a:noFill/>
        </p:spPr>
        <p:txBody>
          <a:bodyPr wrap="square" rtlCol="0">
            <a:spAutoFit/>
          </a:bodyPr>
          <a:lstStyle/>
          <a:p>
            <a:pPr marL="171450" indent="-171450">
              <a:lnSpc>
                <a:spcPts val="1700"/>
              </a:lnSpc>
              <a:buFontTx/>
              <a:buChar char="○"/>
            </a:pPr>
            <a:r>
              <a:rPr kumimoji="1" lang="ja-JP" altLang="en-US" sz="1400" dirty="0" smtClean="0">
                <a:latin typeface="BIZ UDゴシック" panose="020B0400000000000000" pitchFamily="49" charset="-128"/>
                <a:ea typeface="BIZ UDゴシック" panose="020B0400000000000000" pitchFamily="49" charset="-128"/>
              </a:rPr>
              <a:t> これまでの意見交換会では、世界経済のトレンドや日本の状況を踏まえた大阪経済の今後の方向性の議論にリンクする形で、大阪の次代を担う若者に関する課題として、卒業後の東京流出や女性の結婚・出産後の非正規化など、多くの議論があった。</a:t>
            </a:r>
            <a:endParaRPr kumimoji="1" lang="en-US" altLang="ja-JP" sz="1400" dirty="0" smtClean="0">
              <a:latin typeface="BIZ UDゴシック" panose="020B0400000000000000" pitchFamily="49" charset="-128"/>
              <a:ea typeface="BIZ UDゴシック" panose="020B0400000000000000" pitchFamily="49" charset="-128"/>
            </a:endParaRPr>
          </a:p>
          <a:p>
            <a:pPr marL="171450" indent="-171450">
              <a:lnSpc>
                <a:spcPts val="1700"/>
              </a:lnSpc>
              <a:spcBef>
                <a:spcPts val="600"/>
              </a:spcBef>
              <a:buFontTx/>
              <a:buChar char="○"/>
            </a:pPr>
            <a:r>
              <a:rPr kumimoji="1" lang="ja-JP" altLang="en-US" sz="1400" dirty="0" smtClean="0">
                <a:latin typeface="BIZ UDゴシック" panose="020B0400000000000000" pitchFamily="49" charset="-128"/>
                <a:ea typeface="BIZ UDゴシック" panose="020B0400000000000000" pitchFamily="49" charset="-128"/>
              </a:rPr>
              <a:t> また、働き方や生き方の変化、社会課題への意識の高さなど未来を担う若者から社会を変えていくことの可能性についての言及も多くあった。</a:t>
            </a:r>
            <a:endParaRPr kumimoji="1" lang="en-US" altLang="ja-JP" sz="1400" dirty="0" smtClean="0">
              <a:latin typeface="BIZ UDゴシック" panose="020B0400000000000000" pitchFamily="49" charset="-128"/>
              <a:ea typeface="BIZ UDゴシック" panose="020B0400000000000000" pitchFamily="49" charset="-128"/>
            </a:endParaRPr>
          </a:p>
          <a:p>
            <a:pPr marL="171450" indent="-171450">
              <a:lnSpc>
                <a:spcPts val="1700"/>
              </a:lnSpc>
              <a:spcBef>
                <a:spcPts val="600"/>
              </a:spcBef>
              <a:buFontTx/>
              <a:buChar char="○"/>
            </a:pPr>
            <a:r>
              <a:rPr kumimoji="1" lang="en-US" altLang="ja-JP" sz="1400" dirty="0">
                <a:latin typeface="BIZ UDゴシック" panose="020B0400000000000000" pitchFamily="49" charset="-128"/>
                <a:ea typeface="BIZ UDゴシック" panose="020B0400000000000000" pitchFamily="49" charset="-128"/>
              </a:rPr>
              <a:t> </a:t>
            </a:r>
            <a:r>
              <a:rPr kumimoji="1" lang="ja-JP" altLang="en-US" sz="1400" u="sng" dirty="0" smtClean="0">
                <a:latin typeface="BIZ UDゴシック" panose="020B0400000000000000" pitchFamily="49" charset="-128"/>
                <a:ea typeface="BIZ UDゴシック" panose="020B0400000000000000" pitchFamily="49" charset="-128"/>
              </a:rPr>
              <a:t>こうした</a:t>
            </a:r>
            <a:r>
              <a:rPr kumimoji="1" lang="ja-JP" altLang="en-US" sz="1400" u="sng" dirty="0">
                <a:latin typeface="BIZ UDゴシック" panose="020B0400000000000000" pitchFamily="49" charset="-128"/>
                <a:ea typeface="BIZ UDゴシック" panose="020B0400000000000000" pitchFamily="49" charset="-128"/>
              </a:rPr>
              <a:t>ご意見</a:t>
            </a:r>
            <a:r>
              <a:rPr kumimoji="1" lang="ja-JP" altLang="en-US" sz="1400" u="sng" dirty="0" smtClean="0">
                <a:latin typeface="BIZ UDゴシック" panose="020B0400000000000000" pitchFamily="49" charset="-128"/>
                <a:ea typeface="BIZ UDゴシック" panose="020B0400000000000000" pitchFamily="49" charset="-128"/>
              </a:rPr>
              <a:t>を踏まえ、今後の大阪の成長に向け、産業構造の転換や人重視の政策展開に役立つ仕組みはどうあるべきかなどについて、政策と体制分科会において議論を深めていく。</a:t>
            </a:r>
            <a:endParaRPr kumimoji="1" lang="en-US" altLang="ja-JP" sz="1400" u="sng" dirty="0">
              <a:latin typeface="BIZ UDゴシック" panose="020B0400000000000000" pitchFamily="49" charset="-128"/>
              <a:ea typeface="BIZ UDゴシック" panose="020B0400000000000000" pitchFamily="49" charset="-128"/>
            </a:endParaRPr>
          </a:p>
        </p:txBody>
      </p:sp>
      <p:sp>
        <p:nvSpPr>
          <p:cNvPr id="3" name="角丸四角形 2"/>
          <p:cNvSpPr/>
          <p:nvPr/>
        </p:nvSpPr>
        <p:spPr>
          <a:xfrm>
            <a:off x="4352294" y="3017145"/>
            <a:ext cx="576000" cy="2267999"/>
          </a:xfrm>
          <a:prstGeom prst="roundRect">
            <a:avLst/>
          </a:prstGeom>
          <a:noFill/>
          <a:ln w="38100">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400" b="1" dirty="0" smtClean="0">
                <a:latin typeface="BIZ UDPゴシック" panose="020B0400000000000000" pitchFamily="50" charset="-128"/>
                <a:ea typeface="BIZ UDPゴシック" panose="020B0400000000000000" pitchFamily="50" charset="-128"/>
              </a:rPr>
              <a:t>働き、住み続けられる</a:t>
            </a:r>
            <a:endParaRPr kumimoji="1" lang="en-US" altLang="ja-JP" sz="1400" b="1" dirty="0" smtClean="0">
              <a:latin typeface="BIZ UDPゴシック" panose="020B0400000000000000" pitchFamily="50" charset="-128"/>
              <a:ea typeface="BIZ UDPゴシック" panose="020B0400000000000000" pitchFamily="50" charset="-128"/>
            </a:endParaRPr>
          </a:p>
          <a:p>
            <a:pPr algn="ctr"/>
            <a:r>
              <a:rPr kumimoji="1" lang="en-US" altLang="ja-JP" sz="1400" b="1" dirty="0">
                <a:latin typeface="BIZ UDPゴシック" panose="020B0400000000000000" pitchFamily="50" charset="-128"/>
                <a:ea typeface="BIZ UDPゴシック" panose="020B0400000000000000" pitchFamily="50" charset="-128"/>
              </a:rPr>
              <a:t> </a:t>
            </a:r>
            <a:r>
              <a:rPr kumimoji="1" lang="en-US" altLang="ja-JP" sz="1400" b="1" dirty="0" smtClean="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雇用の場の創出</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439536" y="3017144"/>
            <a:ext cx="3780000" cy="226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EBE40337-5FAC-43BE-86DC-EF22BE0A5F1F}"/>
              </a:ext>
            </a:extLst>
          </p:cNvPr>
          <p:cNvSpPr txBox="1"/>
          <p:nvPr/>
        </p:nvSpPr>
        <p:spPr>
          <a:xfrm>
            <a:off x="479876" y="3119623"/>
            <a:ext cx="3670711" cy="2246769"/>
          </a:xfrm>
          <a:prstGeom prst="rect">
            <a:avLst/>
          </a:prstGeom>
          <a:noFill/>
        </p:spPr>
        <p:txBody>
          <a:bodyPr wrap="square" rtlCol="0">
            <a:spAutoFit/>
          </a:bodyPr>
          <a:lstStyle/>
          <a:p>
            <a:pPr>
              <a:lnSpc>
                <a:spcPts val="1600"/>
              </a:lnSpc>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産業構造</a:t>
            </a:r>
            <a:r>
              <a:rPr kumimoji="1" lang="ja-JP" altLang="en-US" sz="1400" b="1" dirty="0" smtClean="0">
                <a:latin typeface="BIZ UDPゴシック" panose="020B0400000000000000" pitchFamily="50" charset="-128"/>
                <a:ea typeface="BIZ UDPゴシック" panose="020B0400000000000000" pitchFamily="50" charset="-128"/>
              </a:rPr>
              <a:t>の転換</a:t>
            </a:r>
            <a:r>
              <a:rPr kumimoji="1" lang="en-US" altLang="ja-JP" sz="1400" b="1" dirty="0" smtClean="0">
                <a:latin typeface="BIZ UDPゴシック" panose="020B0400000000000000" pitchFamily="50" charset="-128"/>
                <a:ea typeface="BIZ UDPゴシック" panose="020B0400000000000000" pitchFamily="50" charset="-128"/>
              </a:rPr>
              <a:t>】</a:t>
            </a:r>
            <a:endParaRPr kumimoji="1" lang="en-US" altLang="ja-JP" sz="1400" b="1" dirty="0">
              <a:latin typeface="BIZ UDPゴシック" panose="020B0400000000000000" pitchFamily="50" charset="-128"/>
              <a:ea typeface="BIZ UDPゴシック" panose="020B0400000000000000" pitchFamily="50" charset="-128"/>
            </a:endParaRPr>
          </a:p>
          <a:p>
            <a:pPr marL="93663">
              <a:lnSpc>
                <a:spcPts val="1600"/>
              </a:lnSpc>
            </a:pPr>
            <a:endParaRPr kumimoji="1" lang="en-US" altLang="ja-JP" sz="1200" b="1" dirty="0" smtClean="0">
              <a:latin typeface="BIZ UDPゴシック" panose="020B0400000000000000" pitchFamily="50" charset="-128"/>
              <a:ea typeface="BIZ UDPゴシック" panose="020B0400000000000000" pitchFamily="50" charset="-128"/>
            </a:endParaRPr>
          </a:p>
          <a:p>
            <a:pPr marL="93663">
              <a:lnSpc>
                <a:spcPts val="1600"/>
              </a:lnSpc>
            </a:pPr>
            <a:r>
              <a:rPr kumimoji="1" lang="ja-JP" altLang="en-US"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成長産業の育成</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健康医療、エネルギー・脱炭素、観光</a:t>
            </a:r>
          </a:p>
          <a:p>
            <a:pPr marL="93663">
              <a:lnSpc>
                <a:spcPts val="1600"/>
              </a:lnSpc>
              <a:spcBef>
                <a:spcPts val="1200"/>
              </a:spcBef>
            </a:pPr>
            <a:r>
              <a:rPr kumimoji="1" lang="ja-JP" altLang="en-US" sz="1200" b="1" dirty="0">
                <a:latin typeface="BIZ UDPゴシック" panose="020B0400000000000000" pitchFamily="50" charset="-128"/>
                <a:ea typeface="BIZ UDPゴシック" panose="020B0400000000000000" pitchFamily="50" charset="-128"/>
              </a:rPr>
              <a:t>■スタートアップ育成と革新的なイノベーション</a:t>
            </a:r>
            <a:endParaRPr kumimoji="1" lang="en-US" altLang="ja-JP" sz="1200" b="1" dirty="0">
              <a:latin typeface="BIZ UDPゴシック" panose="020B0400000000000000" pitchFamily="50" charset="-128"/>
              <a:ea typeface="BIZ UDPゴシック" panose="020B0400000000000000" pitchFamily="50" charset="-128"/>
            </a:endParaRPr>
          </a:p>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既存産業に</a:t>
            </a:r>
            <a:r>
              <a:rPr kumimoji="1" lang="ja-JP" altLang="en-US" sz="1200" b="1" dirty="0" smtClean="0">
                <a:latin typeface="BIZ UDPゴシック" panose="020B0400000000000000" pitchFamily="50" charset="-128"/>
                <a:ea typeface="BIZ UDPゴシック" panose="020B0400000000000000" pitchFamily="50" charset="-128"/>
              </a:rPr>
              <a:t>おける累積的</a:t>
            </a:r>
            <a:r>
              <a:rPr kumimoji="1" lang="ja-JP" altLang="en-US" sz="1200" b="1" dirty="0">
                <a:latin typeface="BIZ UDPゴシック" panose="020B0400000000000000" pitchFamily="50" charset="-128"/>
                <a:ea typeface="BIZ UDPゴシック" panose="020B0400000000000000" pitchFamily="50" charset="-128"/>
              </a:rPr>
              <a:t>なイノベーション</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卸売、</a:t>
            </a:r>
            <a:r>
              <a:rPr kumimoji="1" lang="ja-JP" altLang="en-US" sz="1200" dirty="0">
                <a:latin typeface="BIZ UDPゴシック" panose="020B0400000000000000" pitchFamily="50" charset="-128"/>
                <a:ea typeface="BIZ UDPゴシック" panose="020B0400000000000000" pitchFamily="50" charset="-128"/>
              </a:rPr>
              <a:t>化学、金属・・・</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中小企業</a:t>
            </a:r>
          </a:p>
          <a:p>
            <a:pPr marL="93663">
              <a:lnSpc>
                <a:spcPts val="1600"/>
              </a:lnSpc>
            </a:pPr>
            <a:endParaRPr kumimoji="1" lang="ja-JP" altLang="en-US" sz="1200" dirty="0">
              <a:latin typeface="BIZ UDPゴシック" panose="020B0400000000000000" pitchFamily="50" charset="-128"/>
              <a:ea typeface="BIZ UDPゴシック" panose="020B0400000000000000" pitchFamily="50" charset="-128"/>
            </a:endParaRPr>
          </a:p>
        </p:txBody>
      </p:sp>
      <p:sp>
        <p:nvSpPr>
          <p:cNvPr id="77" name="正方形/長方形 76"/>
          <p:cNvSpPr/>
          <p:nvPr/>
        </p:nvSpPr>
        <p:spPr>
          <a:xfrm>
            <a:off x="5062766" y="3003433"/>
            <a:ext cx="3780000" cy="226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EBE40337-5FAC-43BE-86DC-EF22BE0A5F1F}"/>
              </a:ext>
            </a:extLst>
          </p:cNvPr>
          <p:cNvSpPr txBox="1"/>
          <p:nvPr/>
        </p:nvSpPr>
        <p:spPr>
          <a:xfrm>
            <a:off x="5234434" y="3120007"/>
            <a:ext cx="3553455" cy="1874872"/>
          </a:xfrm>
          <a:prstGeom prst="rect">
            <a:avLst/>
          </a:prstGeom>
          <a:noFill/>
        </p:spPr>
        <p:txBody>
          <a:bodyPr wrap="square" rtlCol="0">
            <a:spAutoFit/>
          </a:bodyPr>
          <a:lstStyle/>
          <a:p>
            <a:pPr>
              <a:lnSpc>
                <a:spcPts val="1600"/>
              </a:lnSpc>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人重視の政策展開</a:t>
            </a:r>
            <a:r>
              <a:rPr kumimoji="1" lang="en-US" altLang="ja-JP" sz="1400" b="1" dirty="0">
                <a:latin typeface="BIZ UDPゴシック" panose="020B0400000000000000" pitchFamily="50" charset="-128"/>
                <a:ea typeface="BIZ UDPゴシック" panose="020B0400000000000000" pitchFamily="50" charset="-128"/>
              </a:rPr>
              <a:t>】</a:t>
            </a:r>
          </a:p>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dirty="0" smtClean="0">
                <a:latin typeface="BIZ UDPゴシック" panose="020B0400000000000000" pitchFamily="50" charset="-128"/>
                <a:ea typeface="BIZ UDPゴシック" panose="020B0400000000000000" pitchFamily="50" charset="-128"/>
              </a:rPr>
              <a:t>小中</a:t>
            </a:r>
            <a:r>
              <a:rPr kumimoji="1" lang="ja-JP" altLang="en-US" sz="1200" b="1" dirty="0">
                <a:latin typeface="BIZ UDPゴシック" panose="020B0400000000000000" pitchFamily="50" charset="-128"/>
                <a:ea typeface="BIZ UDPゴシック" panose="020B0400000000000000" pitchFamily="50" charset="-128"/>
              </a:rPr>
              <a:t>から大学までの学びの場の提供と高度化</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やりがい</a:t>
            </a:r>
            <a:r>
              <a:rPr kumimoji="1" lang="ja-JP" altLang="en-US" sz="1200" b="1" dirty="0">
                <a:latin typeface="BIZ UDPゴシック" panose="020B0400000000000000" pitchFamily="50" charset="-128"/>
                <a:ea typeface="BIZ UDPゴシック" panose="020B0400000000000000" pitchFamily="50" charset="-128"/>
              </a:rPr>
              <a:t>を重視した職場選択が可能な</a:t>
            </a:r>
            <a:r>
              <a:rPr kumimoji="1" lang="ja-JP" altLang="en-US" sz="1200" b="1" dirty="0" smtClean="0">
                <a:latin typeface="BIZ UDPゴシック" panose="020B0400000000000000" pitchFamily="50" charset="-128"/>
                <a:ea typeface="BIZ UDPゴシック" panose="020B0400000000000000" pitchFamily="50" charset="-128"/>
              </a:rPr>
              <a:t>仕組み</a:t>
            </a:r>
            <a:endParaRPr kumimoji="1" lang="ja-JP" altLang="en-US" sz="1200" b="1" dirty="0">
              <a:latin typeface="BIZ UDPゴシック" panose="020B0400000000000000" pitchFamily="50" charset="-128"/>
              <a:ea typeface="BIZ UDPゴシック" panose="020B0400000000000000" pitchFamily="50" charset="-128"/>
            </a:endParaRP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学び直し</a:t>
            </a:r>
            <a:r>
              <a:rPr kumimoji="1" lang="ja-JP" altLang="en-US" sz="1200" b="1" dirty="0">
                <a:latin typeface="BIZ UDPゴシック" panose="020B0400000000000000" pitchFamily="50" charset="-128"/>
                <a:ea typeface="BIZ UDPゴシック" panose="020B0400000000000000" pitchFamily="50" charset="-128"/>
              </a:rPr>
              <a:t>の機会の充実</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a:t>
            </a:r>
            <a:r>
              <a:rPr kumimoji="1" lang="en-US" altLang="ja-JP" sz="1200" b="1" dirty="0" smtClean="0">
                <a:latin typeface="BIZ UDPゴシック" panose="020B0400000000000000" pitchFamily="50" charset="-128"/>
                <a:ea typeface="BIZ UDPゴシック" panose="020B0400000000000000" pitchFamily="50" charset="-128"/>
              </a:rPr>
              <a:t>SDGs</a:t>
            </a:r>
            <a:r>
              <a:rPr kumimoji="1" lang="ja-JP" altLang="en-US" sz="1200" b="1" dirty="0" smtClean="0">
                <a:latin typeface="BIZ UDPゴシック" panose="020B0400000000000000" pitchFamily="50" charset="-128"/>
                <a:ea typeface="BIZ UDPゴシック" panose="020B0400000000000000" pitchFamily="50" charset="-128"/>
              </a:rPr>
              <a:t>を</a:t>
            </a:r>
            <a:r>
              <a:rPr kumimoji="1" lang="ja-JP" altLang="en-US" sz="1200" b="1" dirty="0">
                <a:latin typeface="BIZ UDPゴシック" panose="020B0400000000000000" pitchFamily="50" charset="-128"/>
                <a:ea typeface="BIZ UDPゴシック" panose="020B0400000000000000" pitchFamily="50" charset="-128"/>
              </a:rPr>
              <a:t>踏まえた男女平等、女性参加、多様性</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住みやすい</a:t>
            </a:r>
            <a:r>
              <a:rPr kumimoji="1" lang="ja-JP" altLang="en-US" sz="1200" b="1" dirty="0">
                <a:latin typeface="BIZ UDPゴシック" panose="020B0400000000000000" pitchFamily="50" charset="-128"/>
                <a:ea typeface="BIZ UDPゴシック" panose="020B0400000000000000" pitchFamily="50" charset="-128"/>
              </a:rPr>
              <a:t>まちづくり　職住遊近接</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セーフティネット</a:t>
            </a:r>
            <a:r>
              <a:rPr kumimoji="1" lang="ja-JP" altLang="en-US" sz="1200" b="1" dirty="0">
                <a:latin typeface="BIZ UDPゴシック" panose="020B0400000000000000" pitchFamily="50" charset="-128"/>
                <a:ea typeface="BIZ UDPゴシック" panose="020B0400000000000000" pitchFamily="50" charset="-128"/>
              </a:rPr>
              <a:t>の</a:t>
            </a:r>
            <a:r>
              <a:rPr kumimoji="1" lang="ja-JP" altLang="en-US" sz="1200" b="1" dirty="0" smtClean="0">
                <a:latin typeface="BIZ UDPゴシック" panose="020B0400000000000000" pitchFamily="50" charset="-128"/>
                <a:ea typeface="BIZ UDPゴシック" panose="020B0400000000000000" pitchFamily="50" charset="-128"/>
              </a:rPr>
              <a:t>充実</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5" name="二等辺三角形 4"/>
          <p:cNvSpPr/>
          <p:nvPr/>
        </p:nvSpPr>
        <p:spPr>
          <a:xfrm>
            <a:off x="2894821" y="5585057"/>
            <a:ext cx="3492000" cy="144000"/>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EBE40337-5FAC-43BE-86DC-EF22BE0A5F1F}"/>
              </a:ext>
            </a:extLst>
          </p:cNvPr>
          <p:cNvSpPr txBox="1"/>
          <p:nvPr/>
        </p:nvSpPr>
        <p:spPr>
          <a:xfrm>
            <a:off x="4887955" y="5267846"/>
            <a:ext cx="4103574" cy="297517"/>
          </a:xfrm>
          <a:prstGeom prst="rect">
            <a:avLst/>
          </a:prstGeom>
          <a:noFill/>
        </p:spPr>
        <p:txBody>
          <a:bodyPr wrap="square" rtlCol="0">
            <a:spAutoFit/>
          </a:bodyPr>
          <a:lstStyle/>
          <a:p>
            <a:pPr marL="93663">
              <a:lnSpc>
                <a:spcPts val="1600"/>
              </a:lnSpc>
              <a:spcBef>
                <a:spcPts val="1200"/>
              </a:spcBef>
            </a:pPr>
            <a:r>
              <a:rPr kumimoji="1" lang="en-US" altLang="ja-JP" sz="1200" smtClean="0">
                <a:latin typeface="BIZ UDPゴシック" panose="020B0400000000000000" pitchFamily="50" charset="-128"/>
                <a:ea typeface="BIZ UDPゴシック" panose="020B0400000000000000" pitchFamily="50" charset="-128"/>
              </a:rPr>
              <a:t>※</a:t>
            </a:r>
            <a:r>
              <a:rPr kumimoji="1" lang="ja-JP" altLang="en-US" sz="120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大阪の</a:t>
            </a:r>
            <a:r>
              <a:rPr kumimoji="1" lang="ja-JP" altLang="en-US" sz="1200" dirty="0" smtClean="0">
                <a:latin typeface="BIZ UDPゴシック" panose="020B0400000000000000" pitchFamily="50" charset="-128"/>
                <a:ea typeface="BIZ UDPゴシック" panose="020B0400000000000000" pitchFamily="50" charset="-128"/>
              </a:rPr>
              <a:t>特性・強み </a:t>
            </a:r>
            <a:r>
              <a:rPr kumimoji="1" lang="ja-JP" altLang="en-US" sz="1100" dirty="0" smtClean="0">
                <a:latin typeface="BIZ UDPゴシック" panose="020B0400000000000000" pitchFamily="50" charset="-128"/>
                <a:ea typeface="BIZ UDPゴシック" panose="020B0400000000000000" pitchFamily="50" charset="-128"/>
              </a:rPr>
              <a:t>⇒ 情報発信・イメージ向上、副首都共感</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6" name="楕円 5"/>
          <p:cNvSpPr/>
          <p:nvPr/>
        </p:nvSpPr>
        <p:spPr>
          <a:xfrm>
            <a:off x="2720459" y="3133070"/>
            <a:ext cx="1152000" cy="321105"/>
          </a:xfrm>
          <a:prstGeom prst="ellipse">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kumimoji="1" lang="en-US" altLang="ja-JP" sz="1200" b="1" dirty="0" smtClean="0">
                <a:latin typeface="+mj-ea"/>
                <a:ea typeface="+mj-ea"/>
              </a:rPr>
              <a:t>DX</a:t>
            </a:r>
            <a:r>
              <a:rPr kumimoji="1" lang="ja-JP" altLang="en-US" sz="1200" b="1" dirty="0" smtClean="0">
                <a:latin typeface="+mj-ea"/>
                <a:ea typeface="+mj-ea"/>
              </a:rPr>
              <a:t>・グリーン</a:t>
            </a:r>
            <a:endParaRPr kumimoji="1" lang="ja-JP" altLang="en-US" sz="1200" b="1" dirty="0">
              <a:latin typeface="+mj-ea"/>
              <a:ea typeface="+mj-ea"/>
            </a:endParaRPr>
          </a:p>
        </p:txBody>
      </p:sp>
      <p:sp>
        <p:nvSpPr>
          <p:cNvPr id="7" name="左矢印 6"/>
          <p:cNvSpPr/>
          <p:nvPr/>
        </p:nvSpPr>
        <p:spPr>
          <a:xfrm>
            <a:off x="2382467" y="3186858"/>
            <a:ext cx="248603" cy="193514"/>
          </a:xfrm>
          <a:prstGeom prst="leftArrow">
            <a:avLst/>
          </a:prstGeom>
          <a:solidFill>
            <a:schemeClr val="bg1"/>
          </a:solidFill>
          <a:ln>
            <a:solidFill>
              <a:schemeClr val="tx1"/>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a:p>
        </p:txBody>
      </p:sp>
      <p:sp>
        <p:nvSpPr>
          <p:cNvPr id="80" name="右カーブ矢印 79"/>
          <p:cNvSpPr/>
          <p:nvPr/>
        </p:nvSpPr>
        <p:spPr>
          <a:xfrm rot="10800000">
            <a:off x="4943099" y="3437438"/>
            <a:ext cx="425915" cy="12287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1" name="上カーブ矢印 80"/>
          <p:cNvSpPr/>
          <p:nvPr/>
        </p:nvSpPr>
        <p:spPr>
          <a:xfrm rot="5400000">
            <a:off x="3436916" y="3851534"/>
            <a:ext cx="1259205" cy="52118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角丸四角形 7"/>
          <p:cNvSpPr/>
          <p:nvPr/>
        </p:nvSpPr>
        <p:spPr>
          <a:xfrm>
            <a:off x="293450" y="2889398"/>
            <a:ext cx="8712000" cy="2628000"/>
          </a:xfrm>
          <a:prstGeom prst="roundRect">
            <a:avLst>
              <a:gd name="adj" fmla="val 4296"/>
            </a:avLst>
          </a:prstGeom>
          <a:noFill/>
          <a:ln>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EBE40337-5FAC-43BE-86DC-EF22BE0A5F1F}"/>
              </a:ext>
            </a:extLst>
          </p:cNvPr>
          <p:cNvSpPr txBox="1"/>
          <p:nvPr/>
        </p:nvSpPr>
        <p:spPr>
          <a:xfrm>
            <a:off x="1874553" y="5802988"/>
            <a:ext cx="5531481" cy="288000"/>
          </a:xfrm>
          <a:prstGeom prst="rect">
            <a:avLst/>
          </a:prstGeom>
          <a:noFill/>
          <a:ln>
            <a:solidFill>
              <a:schemeClr val="tx1"/>
            </a:solidFill>
          </a:ln>
        </p:spPr>
        <p:txBody>
          <a:bodyPr wrap="square" tIns="72000" bIns="36000" rtlCol="0" anchor="ctr" anchorCtr="0">
            <a:spAutoFit/>
          </a:bodyPr>
          <a:lstStyle/>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smtClean="0">
                <a:latin typeface="BIZ UDPゴシック" panose="020B0400000000000000" pitchFamily="50" charset="-128"/>
                <a:ea typeface="BIZ UDPゴシック" panose="020B0400000000000000" pitchFamily="50" charset="-128"/>
              </a:rPr>
              <a:t> 国内はもとより、外国、とりわけアジアからの人々、投資の呼び込み</a:t>
            </a:r>
            <a:endParaRPr kumimoji="1" lang="en-US" altLang="ja-JP" sz="1200" b="1" dirty="0" smtClean="0">
              <a:latin typeface="BIZ UDPゴシック" panose="020B0400000000000000" pitchFamily="50" charset="-128"/>
              <a:ea typeface="BIZ UDPゴシック" panose="020B0400000000000000" pitchFamily="50" charset="-128"/>
            </a:endParaRPr>
          </a:p>
        </p:txBody>
      </p:sp>
      <p:sp>
        <p:nvSpPr>
          <p:cNvPr id="83" name="テキスト ボックス 82">
            <a:extLst>
              <a:ext uri="{FF2B5EF4-FFF2-40B4-BE49-F238E27FC236}">
                <a16:creationId xmlns:a16="http://schemas.microsoft.com/office/drawing/2014/main" id="{EBE40337-5FAC-43BE-86DC-EF22BE0A5F1F}"/>
              </a:ext>
            </a:extLst>
          </p:cNvPr>
          <p:cNvSpPr txBox="1"/>
          <p:nvPr/>
        </p:nvSpPr>
        <p:spPr>
          <a:xfrm>
            <a:off x="1874552" y="6173806"/>
            <a:ext cx="5531481" cy="288000"/>
          </a:xfrm>
          <a:prstGeom prst="rect">
            <a:avLst/>
          </a:prstGeom>
        </p:spPr>
        <p:style>
          <a:lnRef idx="1">
            <a:schemeClr val="accent4"/>
          </a:lnRef>
          <a:fillRef idx="2">
            <a:schemeClr val="accent4"/>
          </a:fillRef>
          <a:effectRef idx="1">
            <a:schemeClr val="accent4"/>
          </a:effectRef>
          <a:fontRef idx="minor">
            <a:schemeClr val="dk1"/>
          </a:fontRef>
        </p:style>
        <p:txBody>
          <a:bodyPr wrap="square" tIns="72000" bIns="36000" rtlCol="0" anchor="ctr" anchorCtr="0">
            <a:spAutoFit/>
          </a:bodyPr>
          <a:lstStyle/>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smtClean="0">
                <a:latin typeface="BIZ UDPゴシック" panose="020B0400000000000000" pitchFamily="50" charset="-128"/>
                <a:ea typeface="BIZ UDPゴシック" panose="020B0400000000000000" pitchFamily="50" charset="-128"/>
              </a:rPr>
              <a:t> 上記に役立つ仕組みづくり（大阪、関西、国）</a:t>
            </a:r>
            <a:endParaRPr kumimoji="1" lang="en-US" altLang="ja-JP" sz="1200" b="1" dirty="0" smtClean="0">
              <a:latin typeface="BIZ UDPゴシック" panose="020B0400000000000000" pitchFamily="50" charset="-128"/>
              <a:ea typeface="BIZ UDPゴシック" panose="020B0400000000000000" pitchFamily="50" charset="-128"/>
            </a:endParaRPr>
          </a:p>
        </p:txBody>
      </p:sp>
      <p:sp>
        <p:nvSpPr>
          <p:cNvPr id="85" name="角丸四角形 84"/>
          <p:cNvSpPr/>
          <p:nvPr/>
        </p:nvSpPr>
        <p:spPr>
          <a:xfrm>
            <a:off x="280477" y="2525513"/>
            <a:ext cx="3448618" cy="315920"/>
          </a:xfrm>
          <a:prstGeom prst="roundRect">
            <a:avLst>
              <a:gd name="adj" fmla="val 2804"/>
            </a:avLst>
          </a:prstGeom>
          <a:ln/>
        </p:spPr>
        <p:style>
          <a:lnRef idx="0">
            <a:schemeClr val="accent1"/>
          </a:lnRef>
          <a:fillRef idx="3">
            <a:schemeClr val="accent1"/>
          </a:fillRef>
          <a:effectRef idx="3">
            <a:schemeClr val="accent1"/>
          </a:effectRef>
          <a:fontRef idx="minor">
            <a:schemeClr val="lt1"/>
          </a:fontRef>
        </p:style>
        <p:txBody>
          <a:bodyPr lIns="108000" tIns="0" rIns="180000" rtlCol="0" anchor="ctr"/>
          <a:lstStyle/>
          <a:p>
            <a:pPr marL="174625" indent="-174625" algn="ctr"/>
            <a:r>
              <a:rPr lang="ja-JP" altLang="en-US" sz="1400" b="1" dirty="0">
                <a:solidFill>
                  <a:schemeClr val="bg1"/>
                </a:solidFill>
                <a:latin typeface="BIZ UDPゴシック" panose="020B0400000000000000" pitchFamily="50" charset="-128"/>
                <a:ea typeface="BIZ UDPゴシック" panose="020B0400000000000000" pitchFamily="50" charset="-128"/>
              </a:rPr>
              <a:t>今後</a:t>
            </a:r>
            <a:r>
              <a:rPr lang="ja-JP" altLang="en-US" sz="1400" b="1" dirty="0" smtClean="0">
                <a:solidFill>
                  <a:schemeClr val="bg1"/>
                </a:solidFill>
                <a:latin typeface="BIZ UDPゴシック" panose="020B0400000000000000" pitchFamily="50" charset="-128"/>
                <a:ea typeface="BIZ UDPゴシック" panose="020B0400000000000000" pitchFamily="50" charset="-128"/>
              </a:rPr>
              <a:t>の大阪の成長のイメージ</a:t>
            </a:r>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EBE40337-5FAC-43BE-86DC-EF22BE0A5F1F}"/>
              </a:ext>
            </a:extLst>
          </p:cNvPr>
          <p:cNvSpPr txBox="1"/>
          <p:nvPr/>
        </p:nvSpPr>
        <p:spPr>
          <a:xfrm>
            <a:off x="479876" y="5254366"/>
            <a:ext cx="4103574" cy="297517"/>
          </a:xfrm>
          <a:prstGeom prst="rect">
            <a:avLst/>
          </a:prstGeom>
          <a:noFill/>
        </p:spPr>
        <p:txBody>
          <a:bodyPr wrap="square" rtlCol="0">
            <a:spAutoFit/>
          </a:bodyPr>
          <a:lstStyle/>
          <a:p>
            <a:pPr marL="93663">
              <a:lnSpc>
                <a:spcPts val="1600"/>
              </a:lnSpc>
              <a:spcBef>
                <a:spcPts val="1200"/>
              </a:spcBef>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転換</a:t>
            </a:r>
            <a:r>
              <a:rPr kumimoji="1" lang="ja-JP" altLang="en-US" sz="1200" dirty="0" smtClean="0">
                <a:latin typeface="BIZ UDPゴシック" panose="020B0400000000000000" pitchFamily="50" charset="-128"/>
                <a:ea typeface="BIZ UDPゴシック" panose="020B0400000000000000" pitchFamily="50" charset="-128"/>
              </a:rPr>
              <a:t>のトリガーとしての金融の位置づけ</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21" name="スライド番号プレースホルダー 1"/>
          <p:cNvSpPr>
            <a:spLocks noGrp="1"/>
          </p:cNvSpPr>
          <p:nvPr>
            <p:ph type="sldNum" sz="quarter" idx="12"/>
          </p:nvPr>
        </p:nvSpPr>
        <p:spPr>
          <a:xfrm>
            <a:off x="7086600" y="6540316"/>
            <a:ext cx="2057400" cy="365125"/>
          </a:xfrm>
        </p:spPr>
        <p:txBody>
          <a:bodyPr/>
          <a:lstStyle/>
          <a:p>
            <a:r>
              <a:rPr kumimoji="1" lang="ja-JP" altLang="en-US" dirty="0"/>
              <a:t>１</a:t>
            </a:r>
            <a:endParaRPr kumimoji="1" lang="en-US" altLang="ja-JP" dirty="0" smtClean="0"/>
          </a:p>
        </p:txBody>
      </p:sp>
    </p:spTree>
    <p:extLst>
      <p:ext uri="{BB962C8B-B14F-4D97-AF65-F5344CB8AC3E}">
        <p14:creationId xmlns:p14="http://schemas.microsoft.com/office/powerpoint/2010/main" val="90166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93835" y="2556311"/>
            <a:ext cx="5184000" cy="4223394"/>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216667" y="437256"/>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29440" y="37146"/>
            <a:ext cx="8913478" cy="400110"/>
          </a:xfrm>
          <a:prstGeom prst="rect">
            <a:avLst/>
          </a:prstGeom>
        </p:spPr>
        <p:txBody>
          <a:bodyPr wrap="square">
            <a:spAutoFit/>
          </a:bodyPr>
          <a:lstStyle/>
          <a:p>
            <a:r>
              <a:rPr lang="ja-JP" altLang="en-US" sz="2000" b="1" dirty="0" smtClean="0"/>
              <a:t>■ 「政策と体制」を考えるうえでの基本的な流れについて</a:t>
            </a:r>
            <a:endParaRPr lang="ja-JP" altLang="en-US" sz="2000" b="1" dirty="0"/>
          </a:p>
        </p:txBody>
      </p:sp>
      <p:sp>
        <p:nvSpPr>
          <p:cNvPr id="55" name="正方形/長方形 54"/>
          <p:cNvSpPr/>
          <p:nvPr/>
        </p:nvSpPr>
        <p:spPr>
          <a:xfrm>
            <a:off x="7992044" y="50025"/>
            <a:ext cx="1074682" cy="338554"/>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a:r>
              <a:rPr lang="ja-JP" altLang="en-US" sz="1600" b="1" dirty="0" smtClean="0"/>
              <a:t>たたき台</a:t>
            </a:r>
            <a:endParaRPr lang="ja-JP" altLang="en-US" sz="1600" b="1" dirty="0"/>
          </a:p>
        </p:txBody>
      </p:sp>
      <p:sp>
        <p:nvSpPr>
          <p:cNvPr id="68" name="正方形/長方形 67"/>
          <p:cNvSpPr/>
          <p:nvPr/>
        </p:nvSpPr>
        <p:spPr>
          <a:xfrm>
            <a:off x="5185760" y="2447994"/>
            <a:ext cx="3692764" cy="276999"/>
          </a:xfrm>
          <a:prstGeom prst="rect">
            <a:avLst/>
          </a:prstGeom>
        </p:spPr>
        <p:txBody>
          <a:bodyPr wrap="square">
            <a:spAutoFit/>
          </a:bodyPr>
          <a:lstStyle/>
          <a:p>
            <a:r>
              <a:rPr lang="ja-JP" altLang="en-US" sz="1200" b="1" dirty="0" smtClean="0"/>
              <a:t>（参考）現行ビジョンにおける制度面の</a:t>
            </a:r>
            <a:r>
              <a:rPr lang="ja-JP" altLang="en-US" sz="1200" b="1" dirty="0"/>
              <a:t>考え方</a:t>
            </a:r>
          </a:p>
        </p:txBody>
      </p:sp>
      <p:sp>
        <p:nvSpPr>
          <p:cNvPr id="71" name="角丸四角形 70"/>
          <p:cNvSpPr/>
          <p:nvPr/>
        </p:nvSpPr>
        <p:spPr>
          <a:xfrm>
            <a:off x="248617" y="3896238"/>
            <a:ext cx="3384000" cy="2542258"/>
          </a:xfrm>
          <a:prstGeom prst="roundRect">
            <a:avLst>
              <a:gd name="adj" fmla="val 4420"/>
            </a:avLst>
          </a:prstGeom>
          <a:solidFill>
            <a:schemeClr val="accent2">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000" dirty="0">
              <a:solidFill>
                <a:schemeClr val="tx1"/>
              </a:solidFill>
            </a:endParaRPr>
          </a:p>
        </p:txBody>
      </p:sp>
      <p:sp>
        <p:nvSpPr>
          <p:cNvPr id="81" name="二等辺三角形 80"/>
          <p:cNvSpPr/>
          <p:nvPr/>
        </p:nvSpPr>
        <p:spPr>
          <a:xfrm>
            <a:off x="608451" y="4233072"/>
            <a:ext cx="2743097" cy="1486356"/>
          </a:xfrm>
          <a:prstGeom prst="triangle">
            <a:avLst>
              <a:gd name="adj" fmla="val 50451"/>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2" name="台形 81"/>
          <p:cNvSpPr/>
          <p:nvPr/>
        </p:nvSpPr>
        <p:spPr>
          <a:xfrm>
            <a:off x="223426" y="6172902"/>
            <a:ext cx="3492000" cy="491332"/>
          </a:xfrm>
          <a:prstGeom prst="trapezoid">
            <a:avLst>
              <a:gd name="adj" fmla="val 41981"/>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sz="1200"/>
          </a:p>
        </p:txBody>
      </p:sp>
      <p:sp>
        <p:nvSpPr>
          <p:cNvPr id="85" name="角丸四角形 84"/>
          <p:cNvSpPr/>
          <p:nvPr/>
        </p:nvSpPr>
        <p:spPr>
          <a:xfrm>
            <a:off x="543803" y="6229152"/>
            <a:ext cx="3045050" cy="428945"/>
          </a:xfrm>
          <a:prstGeom prst="roundRect">
            <a:avLst>
              <a:gd name="adj" fmla="val 9101"/>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solidFill>
                  <a:schemeClr val="bg1"/>
                </a:solidFill>
              </a:rPr>
              <a:t>都市機能の向上・</a:t>
            </a:r>
            <a:r>
              <a:rPr kumimoji="1" lang="ja-JP" altLang="en-US" sz="1200" b="1" dirty="0" smtClean="0">
                <a:solidFill>
                  <a:schemeClr val="bg1"/>
                </a:solidFill>
              </a:rPr>
              <a:t>活用</a:t>
            </a:r>
            <a:r>
              <a:rPr kumimoji="1" lang="ja-JP" altLang="en-US" sz="1050" b="1" dirty="0" smtClean="0">
                <a:solidFill>
                  <a:schemeClr val="bg1"/>
                </a:solidFill>
              </a:rPr>
              <a:t>（大学、研究機関・・）</a:t>
            </a:r>
            <a:endParaRPr kumimoji="1" lang="en-US" altLang="ja-JP" sz="1050" b="1" dirty="0">
              <a:solidFill>
                <a:schemeClr val="bg1"/>
              </a:solidFill>
            </a:endParaRPr>
          </a:p>
        </p:txBody>
      </p:sp>
      <p:sp>
        <p:nvSpPr>
          <p:cNvPr id="86" name="角丸四角形 85"/>
          <p:cNvSpPr/>
          <p:nvPr/>
        </p:nvSpPr>
        <p:spPr>
          <a:xfrm>
            <a:off x="1120740" y="4038725"/>
            <a:ext cx="1732547" cy="504000"/>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solidFill>
                  <a:schemeClr val="bg1"/>
                </a:solidFill>
              </a:rPr>
              <a:t>大阪経済の価値向上</a:t>
            </a:r>
            <a:r>
              <a:rPr kumimoji="1" lang="en-US" altLang="ja-JP" sz="800" b="1" dirty="0" smtClean="0">
                <a:solidFill>
                  <a:schemeClr val="bg1"/>
                </a:solidFill>
              </a:rPr>
              <a:t>※</a:t>
            </a:r>
            <a:endParaRPr kumimoji="1" lang="en-US" altLang="ja-JP" sz="800" b="1" dirty="0">
              <a:solidFill>
                <a:schemeClr val="bg1"/>
              </a:solidFill>
            </a:endParaRPr>
          </a:p>
        </p:txBody>
      </p:sp>
      <p:sp>
        <p:nvSpPr>
          <p:cNvPr id="87" name="角丸四角形 86"/>
          <p:cNvSpPr/>
          <p:nvPr/>
        </p:nvSpPr>
        <p:spPr>
          <a:xfrm>
            <a:off x="2290248" y="5368034"/>
            <a:ext cx="1224000" cy="684000"/>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solidFill>
                  <a:schemeClr val="bg1"/>
                </a:solidFill>
              </a:rPr>
              <a:t>人・地域の</a:t>
            </a:r>
            <a:endParaRPr kumimoji="1" lang="en-US" altLang="ja-JP" sz="1200" b="1" dirty="0" smtClean="0">
              <a:solidFill>
                <a:schemeClr val="bg1"/>
              </a:solidFill>
            </a:endParaRPr>
          </a:p>
          <a:p>
            <a:pPr algn="ctr"/>
            <a:r>
              <a:rPr kumimoji="1" lang="ja-JP" altLang="en-US" sz="1200" b="1" dirty="0" smtClean="0">
                <a:solidFill>
                  <a:schemeClr val="bg1"/>
                </a:solidFill>
              </a:rPr>
              <a:t>ウェルビーイング向上</a:t>
            </a:r>
            <a:endParaRPr kumimoji="1" lang="en-US" altLang="ja-JP" sz="1000" dirty="0" smtClean="0">
              <a:solidFill>
                <a:schemeClr val="bg1"/>
              </a:solidFill>
            </a:endParaRPr>
          </a:p>
        </p:txBody>
      </p:sp>
      <p:sp>
        <p:nvSpPr>
          <p:cNvPr id="88" name="角丸四角形 87"/>
          <p:cNvSpPr/>
          <p:nvPr/>
        </p:nvSpPr>
        <p:spPr>
          <a:xfrm>
            <a:off x="391680" y="5371679"/>
            <a:ext cx="1224000" cy="684000"/>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solidFill>
                  <a:schemeClr val="bg1"/>
                </a:solidFill>
              </a:rPr>
              <a:t>世界を視野に</a:t>
            </a:r>
            <a:r>
              <a:rPr kumimoji="1" lang="ja-JP" altLang="en-US" sz="1200" b="1" dirty="0" smtClean="0">
                <a:solidFill>
                  <a:schemeClr val="bg1"/>
                </a:solidFill>
              </a:rPr>
              <a:t>入れた社会課題の解決</a:t>
            </a:r>
            <a:endParaRPr kumimoji="1" lang="en-US" altLang="ja-JP" sz="1200" b="1" dirty="0" smtClean="0">
              <a:solidFill>
                <a:schemeClr val="bg1"/>
              </a:solidFill>
            </a:endParaRPr>
          </a:p>
        </p:txBody>
      </p:sp>
      <p:sp>
        <p:nvSpPr>
          <p:cNvPr id="89" name="角丸四角形 88"/>
          <p:cNvSpPr/>
          <p:nvPr/>
        </p:nvSpPr>
        <p:spPr>
          <a:xfrm>
            <a:off x="1135255" y="4884622"/>
            <a:ext cx="1693524" cy="404965"/>
          </a:xfrm>
          <a:prstGeom prst="roundRect">
            <a:avLst>
              <a:gd name="adj" fmla="val 9101"/>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a:t>三位</a:t>
            </a:r>
            <a:r>
              <a:rPr kumimoji="1" lang="ja-JP" altLang="en-US" sz="1400" b="1" dirty="0" smtClean="0"/>
              <a:t>一体の大阪</a:t>
            </a:r>
            <a:endParaRPr kumimoji="1" lang="en-US" altLang="ja-JP" sz="1400" b="1" dirty="0" smtClean="0"/>
          </a:p>
        </p:txBody>
      </p:sp>
      <p:sp>
        <p:nvSpPr>
          <p:cNvPr id="91" name="角丸四角形 90"/>
          <p:cNvSpPr/>
          <p:nvPr/>
        </p:nvSpPr>
        <p:spPr>
          <a:xfrm>
            <a:off x="193392" y="2800039"/>
            <a:ext cx="1656000" cy="396000"/>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世界経済のトレンドや</a:t>
            </a:r>
            <a:endParaRPr kumimoji="1" lang="en-US" altLang="ja-JP" sz="1200" b="1"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日本</a:t>
            </a: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の状況</a:t>
            </a:r>
            <a:endParaRPr kumimoji="1" lang="ja-JP" altLang="en-US" sz="1200" b="1" dirty="0">
              <a:solidFill>
                <a:schemeClr val="tx1"/>
              </a:solidFill>
              <a:latin typeface="BIZ UDPゴシック" panose="020B0400000000000000" pitchFamily="50" charset="-128"/>
              <a:ea typeface="BIZ UDPゴシック" panose="020B0400000000000000" pitchFamily="50" charset="-128"/>
            </a:endParaRPr>
          </a:p>
        </p:txBody>
      </p:sp>
      <p:sp>
        <p:nvSpPr>
          <p:cNvPr id="92" name="角丸四角形 91"/>
          <p:cNvSpPr/>
          <p:nvPr/>
        </p:nvSpPr>
        <p:spPr>
          <a:xfrm>
            <a:off x="2350876" y="2787160"/>
            <a:ext cx="1656000" cy="396000"/>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今後の大阪の成長</a:t>
            </a:r>
            <a:endParaRPr kumimoji="1" lang="ja-JP" altLang="en-US" sz="1200" b="1" dirty="0">
              <a:solidFill>
                <a:schemeClr val="tx1"/>
              </a:solidFill>
              <a:latin typeface="BIZ UDPゴシック" panose="020B0400000000000000" pitchFamily="50" charset="-128"/>
              <a:ea typeface="BIZ UDPゴシック" panose="020B0400000000000000" pitchFamily="50" charset="-128"/>
            </a:endParaRPr>
          </a:p>
        </p:txBody>
      </p:sp>
      <p:sp>
        <p:nvSpPr>
          <p:cNvPr id="12" name="右矢印 11"/>
          <p:cNvSpPr/>
          <p:nvPr/>
        </p:nvSpPr>
        <p:spPr>
          <a:xfrm>
            <a:off x="1949852" y="2809954"/>
            <a:ext cx="324000" cy="324000"/>
          </a:xfrm>
          <a:prstGeom prst="rightArrow">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3" name="二等辺三角形 12"/>
          <p:cNvSpPr/>
          <p:nvPr/>
        </p:nvSpPr>
        <p:spPr>
          <a:xfrm rot="10800000">
            <a:off x="1308780" y="3241756"/>
            <a:ext cx="1512000" cy="108000"/>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93" name="角丸四角形 92"/>
          <p:cNvSpPr/>
          <p:nvPr/>
        </p:nvSpPr>
        <p:spPr>
          <a:xfrm>
            <a:off x="588032" y="3436108"/>
            <a:ext cx="2939215" cy="396000"/>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大阪の未来図（イメージ）</a:t>
            </a:r>
            <a:endParaRPr kumimoji="1" lang="ja-JP" altLang="en-US" sz="1200" b="1" dirty="0">
              <a:solidFill>
                <a:schemeClr val="tx1"/>
              </a:solidFill>
              <a:latin typeface="BIZ UDPゴシック" panose="020B0400000000000000" pitchFamily="50" charset="-128"/>
              <a:ea typeface="BIZ UDPゴシック" panose="020B0400000000000000" pitchFamily="50" charset="-128"/>
            </a:endParaRPr>
          </a:p>
        </p:txBody>
      </p:sp>
      <p:sp>
        <p:nvSpPr>
          <p:cNvPr id="94" name="正方形/長方形 93"/>
          <p:cNvSpPr/>
          <p:nvPr/>
        </p:nvSpPr>
        <p:spPr>
          <a:xfrm>
            <a:off x="2851915" y="4033695"/>
            <a:ext cx="1390137" cy="307777"/>
          </a:xfrm>
          <a:prstGeom prst="rect">
            <a:avLst/>
          </a:prstGeom>
        </p:spPr>
        <p:txBody>
          <a:bodyPr wrap="square">
            <a:spAutoFit/>
          </a:bodyPr>
          <a:lstStyle/>
          <a:p>
            <a:r>
              <a:rPr lang="ja-JP" altLang="en-US" sz="1400" b="1" dirty="0" smtClean="0"/>
              <a:t>・・・・・・・・・</a:t>
            </a:r>
            <a:endParaRPr lang="ja-JP" altLang="en-US" sz="1400" b="1" dirty="0"/>
          </a:p>
        </p:txBody>
      </p:sp>
      <p:sp>
        <p:nvSpPr>
          <p:cNvPr id="95" name="正方形/長方形 94"/>
          <p:cNvSpPr/>
          <p:nvPr/>
        </p:nvSpPr>
        <p:spPr>
          <a:xfrm>
            <a:off x="3725227" y="3945476"/>
            <a:ext cx="1473411" cy="861774"/>
          </a:xfrm>
          <a:prstGeom prst="rect">
            <a:avLst/>
          </a:prstGeom>
        </p:spPr>
        <p:txBody>
          <a:bodyPr wrap="square">
            <a:spAutoFit/>
          </a:bodyPr>
          <a:lstStyle/>
          <a:p>
            <a:pPr>
              <a:lnSpc>
                <a:spcPts val="1200"/>
              </a:lnSpc>
            </a:pPr>
            <a:r>
              <a:rPr lang="ja-JP" altLang="en-US" sz="1100" b="1" dirty="0" smtClean="0"/>
              <a:t>「大阪経済の価値</a:t>
            </a:r>
            <a:endParaRPr lang="en-US" altLang="ja-JP" sz="1100" b="1" dirty="0" smtClean="0"/>
          </a:p>
          <a:p>
            <a:pPr>
              <a:lnSpc>
                <a:spcPts val="1200"/>
              </a:lnSpc>
            </a:pPr>
            <a:r>
              <a:rPr lang="ja-JP" altLang="en-US" sz="1100" b="1" dirty="0" smtClean="0"/>
              <a:t>向上」のため、</a:t>
            </a:r>
            <a:endParaRPr lang="en-US" altLang="ja-JP" sz="1100" b="1" dirty="0" smtClean="0"/>
          </a:p>
          <a:p>
            <a:pPr>
              <a:lnSpc>
                <a:spcPts val="1200"/>
              </a:lnSpc>
            </a:pPr>
            <a:r>
              <a:rPr lang="ja-JP" altLang="en-US" sz="1100" b="1" dirty="0" smtClean="0"/>
              <a:t>大阪府・市を核に、</a:t>
            </a:r>
            <a:endParaRPr lang="en-US" altLang="ja-JP" sz="1100" b="1" dirty="0" smtClean="0"/>
          </a:p>
          <a:p>
            <a:pPr>
              <a:lnSpc>
                <a:spcPts val="1200"/>
              </a:lnSpc>
            </a:pPr>
            <a:r>
              <a:rPr lang="ja-JP" altLang="en-US" sz="1100" b="1" dirty="0" smtClean="0"/>
              <a:t>関西を視野に入れた広域機能の充実</a:t>
            </a:r>
            <a:endParaRPr lang="ja-JP" altLang="en-US" sz="1100" b="1" dirty="0"/>
          </a:p>
        </p:txBody>
      </p:sp>
      <p:sp>
        <p:nvSpPr>
          <p:cNvPr id="96" name="正方形/長方形 95"/>
          <p:cNvSpPr/>
          <p:nvPr/>
        </p:nvSpPr>
        <p:spPr>
          <a:xfrm>
            <a:off x="3414345" y="5769243"/>
            <a:ext cx="522371" cy="307777"/>
          </a:xfrm>
          <a:prstGeom prst="rect">
            <a:avLst/>
          </a:prstGeom>
        </p:spPr>
        <p:txBody>
          <a:bodyPr wrap="square">
            <a:spAutoFit/>
          </a:bodyPr>
          <a:lstStyle/>
          <a:p>
            <a:r>
              <a:rPr lang="ja-JP" altLang="en-US" sz="1400" b="1" dirty="0" smtClean="0"/>
              <a:t>・・・</a:t>
            </a:r>
            <a:endParaRPr lang="ja-JP" altLang="en-US" sz="1400" b="1" dirty="0"/>
          </a:p>
        </p:txBody>
      </p:sp>
      <p:sp>
        <p:nvSpPr>
          <p:cNvPr id="97" name="正方形/長方形 96"/>
          <p:cNvSpPr/>
          <p:nvPr/>
        </p:nvSpPr>
        <p:spPr>
          <a:xfrm>
            <a:off x="3782700" y="5836751"/>
            <a:ext cx="1381541" cy="861774"/>
          </a:xfrm>
          <a:prstGeom prst="rect">
            <a:avLst/>
          </a:prstGeom>
        </p:spPr>
        <p:txBody>
          <a:bodyPr wrap="square">
            <a:spAutoFit/>
          </a:bodyPr>
          <a:lstStyle/>
          <a:p>
            <a:pPr>
              <a:lnSpc>
                <a:spcPts val="1200"/>
              </a:lnSpc>
            </a:pPr>
            <a:r>
              <a:rPr lang="ja-JP" altLang="en-US" sz="1100" b="1" dirty="0" smtClean="0"/>
              <a:t>「人・地域のウェルビーイング向上」とりわけ身近な生活を支える基礎自治機能の</a:t>
            </a:r>
            <a:r>
              <a:rPr lang="ja-JP" altLang="en-US" sz="1100" b="1" dirty="0"/>
              <a:t>充実</a:t>
            </a:r>
            <a:endParaRPr lang="en-US" altLang="ja-JP" sz="1100" b="1" dirty="0" smtClean="0"/>
          </a:p>
        </p:txBody>
      </p:sp>
      <p:sp>
        <p:nvSpPr>
          <p:cNvPr id="98" name="正方形/長方形 97"/>
          <p:cNvSpPr/>
          <p:nvPr/>
        </p:nvSpPr>
        <p:spPr>
          <a:xfrm>
            <a:off x="394540" y="553596"/>
            <a:ext cx="8444660" cy="1748409"/>
          </a:xfrm>
          <a:prstGeom prst="rect">
            <a:avLst/>
          </a:prstGeom>
          <a:ln>
            <a:solidFill>
              <a:schemeClr val="tx1"/>
            </a:solidFill>
            <a:prstDash val="sysDash"/>
          </a:ln>
        </p:spPr>
        <p:txBody>
          <a:bodyPr wrap="square" tIns="72000" bIns="72000">
            <a:spAutoFit/>
          </a:bodyPr>
          <a:lstStyle/>
          <a:p>
            <a:pPr marL="180000" indent="-180000">
              <a:lnSpc>
                <a:spcPts val="1400"/>
              </a:lnSpc>
              <a:spcBef>
                <a:spcPts val="600"/>
              </a:spcBef>
              <a:buFont typeface="Meiryo UI" panose="020B0604030504040204" pitchFamily="50" charset="-128"/>
              <a:buChar char="○"/>
            </a:pPr>
            <a:r>
              <a:rPr lang="ja-JP" altLang="en-US" sz="1200" dirty="0" smtClean="0"/>
              <a:t>昨年</a:t>
            </a:r>
            <a:r>
              <a:rPr lang="en-US" altLang="ja-JP" sz="1200" dirty="0" smtClean="0"/>
              <a:t>12</a:t>
            </a:r>
            <a:r>
              <a:rPr lang="ja-JP" altLang="en-US" sz="1200" dirty="0" smtClean="0"/>
              <a:t>月以降、５回の意見交換会を通じて、世界経済のトレンドや日本の状況を踏まえた大阪経済の議論を進めてきた。</a:t>
            </a:r>
            <a:endParaRPr lang="en-US" altLang="ja-JP" sz="1200" dirty="0" smtClean="0"/>
          </a:p>
          <a:p>
            <a:pPr>
              <a:lnSpc>
                <a:spcPts val="1400"/>
              </a:lnSpc>
              <a:spcBef>
                <a:spcPts val="600"/>
              </a:spcBef>
            </a:pPr>
            <a:r>
              <a:rPr lang="ja-JP" altLang="en-US" sz="1200" dirty="0"/>
              <a:t>　</a:t>
            </a:r>
            <a:r>
              <a:rPr lang="ja-JP" altLang="en-US" sz="1200" dirty="0" smtClean="0"/>
              <a:t>　⇒若者から社会を変えていく視点で</a:t>
            </a:r>
            <a:r>
              <a:rPr lang="en-US" altLang="ja-JP" sz="1200" dirty="0"/>
              <a:t>2</a:t>
            </a:r>
            <a:r>
              <a:rPr lang="en-US" altLang="ja-JP" sz="1200" dirty="0" smtClean="0"/>
              <a:t>025</a:t>
            </a:r>
            <a:r>
              <a:rPr lang="ja-JP" altLang="en-US" sz="1200" dirty="0" smtClean="0"/>
              <a:t>年の大阪・関西万博を経験した世代が社会の中心を担う</a:t>
            </a:r>
            <a:r>
              <a:rPr lang="en-US" altLang="ja-JP" sz="1200" b="1" dirty="0" smtClean="0"/>
              <a:t>2040</a:t>
            </a:r>
            <a:r>
              <a:rPr lang="ja-JP" altLang="en-US" sz="1200" b="1" dirty="0" smtClean="0"/>
              <a:t>年の「大阪の未来図」設定。</a:t>
            </a:r>
            <a:endParaRPr lang="en-US" altLang="ja-JP" sz="1200" dirty="0" smtClean="0"/>
          </a:p>
          <a:p>
            <a:pPr>
              <a:lnSpc>
                <a:spcPts val="1400"/>
              </a:lnSpc>
              <a:spcBef>
                <a:spcPts val="600"/>
              </a:spcBef>
            </a:pPr>
            <a:r>
              <a:rPr lang="ja-JP" altLang="en-US" sz="1200" dirty="0" smtClean="0"/>
              <a:t>       そこからバックキャストする形で、</a:t>
            </a:r>
            <a:r>
              <a:rPr lang="en-US" altLang="ja-JP" sz="1200" dirty="0" smtClean="0"/>
              <a:t>2030</a:t>
            </a:r>
            <a:r>
              <a:rPr lang="ja-JP" altLang="en-US" sz="1200" dirty="0" smtClean="0"/>
              <a:t>年までに何をなすべきか。「政策と体制」の観点からは、</a:t>
            </a:r>
            <a:endParaRPr lang="en-US" altLang="ja-JP" sz="1200" dirty="0" smtClean="0"/>
          </a:p>
          <a:p>
            <a:pPr>
              <a:lnSpc>
                <a:spcPts val="1400"/>
              </a:lnSpc>
              <a:spcBef>
                <a:spcPts val="300"/>
              </a:spcBef>
            </a:pPr>
            <a:r>
              <a:rPr lang="ja-JP" altLang="en-US" sz="1200" dirty="0" smtClean="0"/>
              <a:t>　　　　  </a:t>
            </a:r>
            <a:r>
              <a:rPr lang="ja-JP" altLang="en-US" sz="1200" b="1" dirty="0" smtClean="0"/>
              <a:t>「大阪経済の価値向上」</a:t>
            </a:r>
            <a:r>
              <a:rPr lang="ja-JP" altLang="en-US" sz="1200" dirty="0" smtClean="0"/>
              <a:t>のため、大阪府・市</a:t>
            </a:r>
            <a:r>
              <a:rPr lang="ja-JP" altLang="en-US" sz="1200" dirty="0"/>
              <a:t>一体</a:t>
            </a:r>
            <a:r>
              <a:rPr lang="ja-JP" altLang="en-US" sz="1200" dirty="0" smtClean="0"/>
              <a:t>を核に、関西を視野に入れた</a:t>
            </a:r>
            <a:r>
              <a:rPr lang="en-US" altLang="ja-JP" sz="1200" b="1" dirty="0" smtClean="0"/>
              <a:t>『</a:t>
            </a:r>
            <a:r>
              <a:rPr lang="ja-JP" altLang="en-US" sz="1200" b="1" dirty="0" smtClean="0"/>
              <a:t>広域機能の充実</a:t>
            </a:r>
            <a:r>
              <a:rPr lang="en-US" altLang="ja-JP" sz="1200" b="1" dirty="0" smtClean="0"/>
              <a:t>』</a:t>
            </a:r>
            <a:r>
              <a:rPr lang="ja-JP" altLang="en-US" sz="1200" dirty="0" smtClean="0"/>
              <a:t>をどう図っていくのか</a:t>
            </a:r>
            <a:endParaRPr lang="en-US" altLang="ja-JP" sz="1200" dirty="0" smtClean="0"/>
          </a:p>
          <a:p>
            <a:pPr>
              <a:lnSpc>
                <a:spcPts val="1400"/>
              </a:lnSpc>
            </a:pPr>
            <a:r>
              <a:rPr lang="ja-JP" altLang="en-US" sz="1200" dirty="0" smtClean="0"/>
              <a:t>　　   　 </a:t>
            </a:r>
            <a:r>
              <a:rPr lang="ja-JP" altLang="en-US" sz="1200" b="1" dirty="0" smtClean="0"/>
              <a:t>「人・地域のウェルビーイング向上」</a:t>
            </a:r>
            <a:r>
              <a:rPr lang="ja-JP" altLang="en-US" sz="1200" dirty="0" smtClean="0"/>
              <a:t>　を支える</a:t>
            </a:r>
            <a:r>
              <a:rPr lang="en-US" altLang="ja-JP" sz="1200" b="1" dirty="0" smtClean="0"/>
              <a:t>『</a:t>
            </a:r>
            <a:r>
              <a:rPr lang="ja-JP" altLang="en-US" sz="1200" b="1" dirty="0" smtClean="0"/>
              <a:t>基礎自治機能の充実</a:t>
            </a:r>
            <a:r>
              <a:rPr lang="en-US" altLang="ja-JP" sz="1200" b="1" dirty="0" smtClean="0"/>
              <a:t>』</a:t>
            </a:r>
            <a:r>
              <a:rPr lang="ja-JP" altLang="en-US" sz="1200" dirty="0" smtClean="0"/>
              <a:t>をどう図っていくのか</a:t>
            </a:r>
            <a:endParaRPr lang="en-US" altLang="ja-JP" sz="1200" dirty="0" smtClean="0"/>
          </a:p>
          <a:p>
            <a:pPr>
              <a:lnSpc>
                <a:spcPts val="1400"/>
              </a:lnSpc>
              <a:spcBef>
                <a:spcPts val="600"/>
              </a:spcBef>
            </a:pPr>
            <a:r>
              <a:rPr lang="ja-JP" altLang="en-US" sz="1200" dirty="0"/>
              <a:t>　</a:t>
            </a:r>
            <a:r>
              <a:rPr lang="ja-JP" altLang="en-US" sz="1200" dirty="0" smtClean="0"/>
              <a:t> 　検討を深めていってはどうか。</a:t>
            </a:r>
            <a:endParaRPr lang="en-US" altLang="ja-JP" sz="1200" dirty="0" smtClean="0"/>
          </a:p>
          <a:p>
            <a:pPr>
              <a:lnSpc>
                <a:spcPts val="1400"/>
              </a:lnSpc>
              <a:spcBef>
                <a:spcPts val="600"/>
              </a:spcBef>
            </a:pPr>
            <a:r>
              <a:rPr lang="en-US" altLang="ja-JP" sz="1200" dirty="0" smtClean="0"/>
              <a:t> ※</a:t>
            </a:r>
            <a:r>
              <a:rPr lang="ja-JP" altLang="en-US" sz="1200" dirty="0" smtClean="0"/>
              <a:t>これまで同様に、</a:t>
            </a:r>
            <a:r>
              <a:rPr lang="ja-JP" altLang="en-US" sz="1200" dirty="0"/>
              <a:t>政策</a:t>
            </a:r>
            <a:r>
              <a:rPr lang="ja-JP" altLang="en-US" sz="1200" dirty="0" smtClean="0"/>
              <a:t>・機能と制度を別々でなく、① 政策 ⇒ ② 考えられる枠組み ⇒　③ 国との関係　のアプローチを重視。</a:t>
            </a:r>
            <a:endParaRPr lang="en-US" altLang="ja-JP" sz="1200" dirty="0" smtClean="0"/>
          </a:p>
        </p:txBody>
      </p:sp>
      <p:sp>
        <p:nvSpPr>
          <p:cNvPr id="14" name="正方形/長方形 13"/>
          <p:cNvSpPr/>
          <p:nvPr/>
        </p:nvSpPr>
        <p:spPr>
          <a:xfrm>
            <a:off x="3620798" y="2019266"/>
            <a:ext cx="3317445" cy="2236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endParaRPr kumimoji="1" lang="ja-JP" altLang="en-US"/>
          </a:p>
        </p:txBody>
      </p:sp>
      <p:sp>
        <p:nvSpPr>
          <p:cNvPr id="99" name="正方形/長方形 98"/>
          <p:cNvSpPr/>
          <p:nvPr/>
        </p:nvSpPr>
        <p:spPr>
          <a:xfrm>
            <a:off x="3715426" y="4971293"/>
            <a:ext cx="1476000" cy="630942"/>
          </a:xfrm>
          <a:prstGeom prst="rect">
            <a:avLst/>
          </a:prstGeom>
          <a:solidFill>
            <a:schemeClr val="bg1">
              <a:lumMod val="75000"/>
            </a:schemeClr>
          </a:solidFill>
          <a:ln>
            <a:solidFill>
              <a:schemeClr val="bg1">
                <a:lumMod val="75000"/>
              </a:schemeClr>
            </a:solidFill>
          </a:ln>
        </p:spPr>
        <p:txBody>
          <a:bodyPr wrap="square">
            <a:spAutoFit/>
          </a:bodyPr>
          <a:lstStyle/>
          <a:p>
            <a:pPr>
              <a:lnSpc>
                <a:spcPts val="1400"/>
              </a:lnSpc>
            </a:pPr>
            <a:r>
              <a:rPr lang="ja-JP" altLang="en-US" sz="1200" b="1" dirty="0" smtClean="0"/>
              <a:t>① 政策</a:t>
            </a:r>
            <a:endParaRPr lang="en-US" altLang="ja-JP" sz="1200" b="1" dirty="0" smtClean="0"/>
          </a:p>
          <a:p>
            <a:pPr>
              <a:lnSpc>
                <a:spcPts val="1400"/>
              </a:lnSpc>
            </a:pPr>
            <a:r>
              <a:rPr lang="ja-JP" altLang="en-US" sz="1200" b="1" dirty="0" smtClean="0"/>
              <a:t>② 考えられる枠組み</a:t>
            </a:r>
            <a:endParaRPr lang="en-US" altLang="ja-JP" sz="1200" b="1" dirty="0" smtClean="0"/>
          </a:p>
          <a:p>
            <a:pPr>
              <a:lnSpc>
                <a:spcPts val="1400"/>
              </a:lnSpc>
            </a:pPr>
            <a:r>
              <a:rPr lang="ja-JP" altLang="en-US" sz="1200" b="1" dirty="0" smtClean="0"/>
              <a:t>③ 国との関係</a:t>
            </a:r>
            <a:endParaRPr lang="en-US" altLang="ja-JP" sz="1200" b="1" dirty="0" smtClean="0"/>
          </a:p>
        </p:txBody>
      </p:sp>
      <p:sp>
        <p:nvSpPr>
          <p:cNvPr id="100" name="正方形/長方形 99"/>
          <p:cNvSpPr/>
          <p:nvPr/>
        </p:nvSpPr>
        <p:spPr>
          <a:xfrm>
            <a:off x="139643" y="2405956"/>
            <a:ext cx="2736000" cy="288000"/>
          </a:xfrm>
          <a:prstGeom prst="rect">
            <a:avLst/>
          </a:prstGeom>
          <a:solidFill>
            <a:schemeClr val="bg1"/>
          </a:solidFill>
        </p:spPr>
        <p:txBody>
          <a:bodyPr wrap="square">
            <a:spAutoFit/>
          </a:bodyPr>
          <a:lstStyle/>
          <a:p>
            <a:pPr algn="ctr"/>
            <a:r>
              <a:rPr lang="en-US" altLang="ja-JP" sz="1400" b="1" dirty="0" smtClean="0"/>
              <a:t>【</a:t>
            </a:r>
            <a:r>
              <a:rPr lang="ja-JP" altLang="en-US" sz="1400" b="1" dirty="0" smtClean="0"/>
              <a:t>基本的な流れ</a:t>
            </a:r>
            <a:r>
              <a:rPr lang="ja-JP" altLang="en-US" sz="1400" b="1" dirty="0"/>
              <a:t>（</a:t>
            </a:r>
            <a:r>
              <a:rPr lang="ja-JP" altLang="en-US" sz="1400" b="1" dirty="0" smtClean="0"/>
              <a:t>全体イメージ）</a:t>
            </a:r>
            <a:r>
              <a:rPr lang="en-US" altLang="ja-JP" sz="1400" b="1" dirty="0" smtClean="0"/>
              <a:t>】</a:t>
            </a:r>
            <a:endParaRPr lang="ja-JP" altLang="en-US" sz="1400" b="1" dirty="0"/>
          </a:p>
        </p:txBody>
      </p:sp>
      <p:cxnSp>
        <p:nvCxnSpPr>
          <p:cNvPr id="17" name="直線矢印コネクタ 16"/>
          <p:cNvCxnSpPr/>
          <p:nvPr/>
        </p:nvCxnSpPr>
        <p:spPr>
          <a:xfrm>
            <a:off x="4404572" y="4747206"/>
            <a:ext cx="0" cy="21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4404572" y="5602235"/>
            <a:ext cx="0" cy="21600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5378001" y="2662276"/>
            <a:ext cx="3594725" cy="812255"/>
          </a:xfrm>
          <a:prstGeom prst="rect">
            <a:avLst/>
          </a:prstGeom>
          <a:ln>
            <a:noFill/>
            <a:prstDash val="sysDash"/>
          </a:ln>
        </p:spPr>
        <p:txBody>
          <a:bodyPr wrap="square" tIns="72000" bIns="72000">
            <a:spAutoFit/>
          </a:bodyPr>
          <a:lstStyle/>
          <a:p>
            <a:pPr marL="180000" indent="-180000">
              <a:lnSpc>
                <a:spcPts val="1300"/>
              </a:lnSpc>
              <a:spcBef>
                <a:spcPts val="600"/>
              </a:spcBef>
              <a:buFont typeface="Meiryo UI" panose="020B0604030504040204" pitchFamily="50" charset="-128"/>
              <a:buChar char="○"/>
            </a:pPr>
            <a:r>
              <a:rPr lang="ja-JP" altLang="en-US" sz="1100" dirty="0"/>
              <a:t>現行ビジョンで</a:t>
            </a:r>
            <a:r>
              <a:rPr lang="ja-JP" altLang="en-US" sz="1100" dirty="0" smtClean="0"/>
              <a:t>は、大阪自らが、副首都に必要な「機能面」、そして、それを支える「制度面」での取組みを進め、そうした自らの取組みを推進力に、副首都化の取組みを支援する仕組みを国に働きかけ、副首都の確立を図ることとしている</a:t>
            </a:r>
            <a:endParaRPr lang="en-US" altLang="ja-JP" sz="1100" dirty="0" smtClean="0"/>
          </a:p>
        </p:txBody>
      </p:sp>
      <p:sp>
        <p:nvSpPr>
          <p:cNvPr id="104" name="右カーブ矢印 9">
            <a:extLst>
              <a:ext uri="{FF2B5EF4-FFF2-40B4-BE49-F238E27FC236}">
                <a16:creationId xmlns:a16="http://schemas.microsoft.com/office/drawing/2014/main" id="{37286606-5DA9-41BB-8DFA-678362A0D365}"/>
              </a:ext>
            </a:extLst>
          </p:cNvPr>
          <p:cNvSpPr/>
          <p:nvPr/>
        </p:nvSpPr>
        <p:spPr>
          <a:xfrm>
            <a:off x="8040374" y="4767168"/>
            <a:ext cx="182801" cy="396849"/>
          </a:xfrm>
          <a:prstGeom prst="curvedRightArrow">
            <a:avLst>
              <a:gd name="adj1" fmla="val 26406"/>
              <a:gd name="adj2" fmla="val 132564"/>
              <a:gd name="adj3" fmla="val 32707"/>
            </a:avLst>
          </a:prstGeom>
        </p:spPr>
        <p:style>
          <a:lnRef idx="0">
            <a:schemeClr val="accent2"/>
          </a:lnRef>
          <a:fillRef idx="3">
            <a:schemeClr val="accent2"/>
          </a:fillRef>
          <a:effectRef idx="3">
            <a:schemeClr val="accent2"/>
          </a:effectRef>
          <a:fontRef idx="minor">
            <a:schemeClr val="lt1"/>
          </a:fontRef>
        </p:style>
        <p:txBody>
          <a:bodyPr lIns="105366" tIns="52683" rIns="105366" bIns="52683"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L 字 104">
            <a:extLst>
              <a:ext uri="{FF2B5EF4-FFF2-40B4-BE49-F238E27FC236}">
                <a16:creationId xmlns:a16="http://schemas.microsoft.com/office/drawing/2014/main" id="{7BAEACBC-9F8B-4955-A3D5-EF284729F52B}"/>
              </a:ext>
            </a:extLst>
          </p:cNvPr>
          <p:cNvSpPr/>
          <p:nvPr/>
        </p:nvSpPr>
        <p:spPr>
          <a:xfrm>
            <a:off x="5427832" y="3614547"/>
            <a:ext cx="3384000" cy="3132000"/>
          </a:xfrm>
          <a:prstGeom prst="corner">
            <a:avLst>
              <a:gd name="adj1" fmla="val 34045"/>
              <a:gd name="adj2" fmla="val 95636"/>
            </a:avLst>
          </a:prstGeom>
        </p:spPr>
        <p:style>
          <a:lnRef idx="1">
            <a:schemeClr val="accent5"/>
          </a:lnRef>
          <a:fillRef idx="2">
            <a:schemeClr val="accent5"/>
          </a:fillRef>
          <a:effectRef idx="1">
            <a:schemeClr val="accent5"/>
          </a:effectRef>
          <a:fontRef idx="minor">
            <a:schemeClr val="dk1"/>
          </a:fontRef>
        </p:style>
        <p:txBody>
          <a:bodyPr wrap="square" lIns="36000" tIns="36000" rIns="36000" bIns="36000" rtlCol="0" anchor="ctr" anchorCtr="0">
            <a:noAutofit/>
          </a:bodyPr>
          <a:lstStyle/>
          <a:p>
            <a:pPr algn="just"/>
            <a:endParaRPr lang="ja-JP" altLang="en-US" sz="18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正方形/長方形 105">
            <a:extLst>
              <a:ext uri="{FF2B5EF4-FFF2-40B4-BE49-F238E27FC236}">
                <a16:creationId xmlns:a16="http://schemas.microsoft.com/office/drawing/2014/main" id="{C7A2A339-6DCE-4734-955C-BDD8D2306666}"/>
              </a:ext>
            </a:extLst>
          </p:cNvPr>
          <p:cNvSpPr/>
          <p:nvPr/>
        </p:nvSpPr>
        <p:spPr>
          <a:xfrm>
            <a:off x="5476047" y="3758814"/>
            <a:ext cx="2844000" cy="1800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vert="horz" wrap="square" lIns="72000" tIns="72000" rIns="0" bIns="72000" anchor="b" anchorCtr="0">
            <a:noAutofit/>
          </a:bodyPr>
          <a:lstStyle/>
          <a:p>
            <a:pPr marL="92075" indent="-92075">
              <a:lnSpc>
                <a:spcPts val="1200"/>
              </a:lnSpc>
            </a:pP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都市機能</a:t>
            </a:r>
            <a:r>
              <a:rPr lang="ja-JP" altLang="en-US"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充実に</a:t>
            </a:r>
            <a:r>
              <a:rPr lang="ja-JP" altLang="en-US"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より成長を実現し、</a:t>
            </a:r>
            <a:endParaRPr lang="en-US" altLang="ja-JP"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92075" indent="-92075">
              <a:lnSpc>
                <a:spcPts val="1200"/>
              </a:lnSpc>
            </a:pPr>
            <a:r>
              <a:rPr lang="en-US" altLang="ja-JP" sz="105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その果実を住民に還元</a:t>
            </a:r>
            <a:endParaRPr lang="en-US" altLang="ja-JP" sz="105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spcBef>
                <a:spcPts val="200"/>
              </a:spcBef>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スマートシティ戦略の推進</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都市インフラの充実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基盤的な公共機能の高度化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人材育成環境の充実　　　　　等</a:t>
            </a:r>
            <a:endParaRPr lang="en-US" altLang="ja-JP"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Bef>
                <a:spcPts val="300"/>
              </a:spcBef>
            </a:pP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副首都の都市機能の充実を制度面で支える</a:t>
            </a:r>
            <a:endParaRPr lang="en-US" altLang="ja-JP" sz="105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副首都・大阪にふさわしい大都市制度への改革</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広域機能の充実</a:t>
            </a: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基礎自治機能の充実</a:t>
            </a:r>
            <a:endPar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8" name="正方形/長方形 107">
            <a:extLst>
              <a:ext uri="{FF2B5EF4-FFF2-40B4-BE49-F238E27FC236}">
                <a16:creationId xmlns:a16="http://schemas.microsoft.com/office/drawing/2014/main" id="{0E11CCE6-944E-4DE2-A867-3907DB8EB7F7}"/>
              </a:ext>
            </a:extLst>
          </p:cNvPr>
          <p:cNvSpPr/>
          <p:nvPr/>
        </p:nvSpPr>
        <p:spPr>
          <a:xfrm>
            <a:off x="5465268" y="5785389"/>
            <a:ext cx="3276000" cy="900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lIns="72000" tIns="72000" rIns="36000" bIns="0" anchor="t" anchorCtr="0">
            <a:noAutofit/>
          </a:bodyPr>
          <a:lstStyle/>
          <a:p>
            <a:pPr algn="just">
              <a:lnSpc>
                <a:spcPts val="1100"/>
              </a:lnSpc>
            </a:pPr>
            <a:r>
              <a:rPr lang="ja-JP" altLang="en-US"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大阪自らの取組みを推進力にできるだけ早期に</a:t>
            </a:r>
            <a:endParaRPr lang="en-US" altLang="ja-JP"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100"/>
              </a:lnSpc>
            </a:pPr>
            <a:r>
              <a:rPr lang="en-US" altLang="ja-JP" sz="105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国が副首都の必要性を認識し、その取組みを支援</a:t>
            </a:r>
            <a:endParaRPr lang="en-US" altLang="ja-JP"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100"/>
              </a:lnSpc>
            </a:pPr>
            <a:r>
              <a:rPr lang="en-US" altLang="ja-JP" sz="105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する仕組みが実現されるよう国に働きかけを行う</a:t>
            </a:r>
            <a:endParaRPr lang="en-US" altLang="ja-JP" sz="105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1050"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1050"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a:extLst>
              <a:ext uri="{FF2B5EF4-FFF2-40B4-BE49-F238E27FC236}">
                <a16:creationId xmlns:a16="http://schemas.microsoft.com/office/drawing/2014/main" id="{8569A7FE-11D2-4A71-8E69-A46D781636C0}"/>
              </a:ext>
            </a:extLst>
          </p:cNvPr>
          <p:cNvSpPr/>
          <p:nvPr/>
        </p:nvSpPr>
        <p:spPr>
          <a:xfrm>
            <a:off x="8508995" y="3617842"/>
            <a:ext cx="255343" cy="20160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副首都としての基盤を整える</a:t>
            </a:r>
            <a:endParaRPr lang="en-US" altLang="ja-JP" sz="105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10" name="二等辺三角形 109">
            <a:extLst>
              <a:ext uri="{FF2B5EF4-FFF2-40B4-BE49-F238E27FC236}">
                <a16:creationId xmlns:a16="http://schemas.microsoft.com/office/drawing/2014/main" id="{7F301E85-D8E4-4C38-AB67-D4C61D0CD4F7}"/>
              </a:ext>
            </a:extLst>
          </p:cNvPr>
          <p:cNvSpPr/>
          <p:nvPr/>
        </p:nvSpPr>
        <p:spPr>
          <a:xfrm rot="5400000">
            <a:off x="8272435" y="4700695"/>
            <a:ext cx="288000" cy="1080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二等辺三角形 110">
            <a:extLst>
              <a:ext uri="{FF2B5EF4-FFF2-40B4-BE49-F238E27FC236}">
                <a16:creationId xmlns:a16="http://schemas.microsoft.com/office/drawing/2014/main" id="{3C13D9E6-A6E2-45C8-B421-0B0D3A8A7C5E}"/>
              </a:ext>
            </a:extLst>
          </p:cNvPr>
          <p:cNvSpPr/>
          <p:nvPr/>
        </p:nvSpPr>
        <p:spPr>
          <a:xfrm rot="10800000">
            <a:off x="5485563" y="5644294"/>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a:extLst>
              <a:ext uri="{FF2B5EF4-FFF2-40B4-BE49-F238E27FC236}">
                <a16:creationId xmlns:a16="http://schemas.microsoft.com/office/drawing/2014/main" id="{EFFE7B43-E602-4FEE-821B-2D0031EBAA09}"/>
              </a:ext>
            </a:extLst>
          </p:cNvPr>
          <p:cNvSpPr/>
          <p:nvPr/>
        </p:nvSpPr>
        <p:spPr>
          <a:xfrm>
            <a:off x="5613593" y="5587429"/>
            <a:ext cx="2559096" cy="220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大阪自らの取組みを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力に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に働きかけ</a:t>
            </a:r>
          </a:p>
        </p:txBody>
      </p:sp>
      <p:sp>
        <p:nvSpPr>
          <p:cNvPr id="114" name="二等辺三角形 113">
            <a:extLst>
              <a:ext uri="{FF2B5EF4-FFF2-40B4-BE49-F238E27FC236}">
                <a16:creationId xmlns:a16="http://schemas.microsoft.com/office/drawing/2014/main" id="{3C13D9E6-A6E2-45C8-B421-0B0D3A8A7C5E}"/>
              </a:ext>
            </a:extLst>
          </p:cNvPr>
          <p:cNvSpPr/>
          <p:nvPr/>
        </p:nvSpPr>
        <p:spPr>
          <a:xfrm rot="10800000">
            <a:off x="8005774" y="5631415"/>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二等辺三角形 114">
            <a:extLst>
              <a:ext uri="{FF2B5EF4-FFF2-40B4-BE49-F238E27FC236}">
                <a16:creationId xmlns:a16="http://schemas.microsoft.com/office/drawing/2014/main" id="{7F301E85-D8E4-4C38-AB67-D4C61D0CD4F7}"/>
              </a:ext>
            </a:extLst>
          </p:cNvPr>
          <p:cNvSpPr/>
          <p:nvPr/>
        </p:nvSpPr>
        <p:spPr>
          <a:xfrm rot="5400000">
            <a:off x="8724910" y="4752211"/>
            <a:ext cx="288000" cy="1080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a:extLst>
              <a:ext uri="{FF2B5EF4-FFF2-40B4-BE49-F238E27FC236}">
                <a16:creationId xmlns:a16="http://schemas.microsoft.com/office/drawing/2014/main" id="{8569A7FE-11D2-4A71-8E69-A46D781636C0}"/>
              </a:ext>
            </a:extLst>
          </p:cNvPr>
          <p:cNvSpPr/>
          <p:nvPr/>
        </p:nvSpPr>
        <p:spPr>
          <a:xfrm>
            <a:off x="8879738" y="3614926"/>
            <a:ext cx="216000" cy="31320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副首都の確立</a:t>
            </a:r>
            <a:endParaRPr lang="en-US" altLang="ja-JP" sz="105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18" name="正方形/長方形 117"/>
          <p:cNvSpPr/>
          <p:nvPr/>
        </p:nvSpPr>
        <p:spPr>
          <a:xfrm>
            <a:off x="5480736" y="3670308"/>
            <a:ext cx="1332000" cy="21600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ja-JP" altLang="en-US" sz="1050" b="1" dirty="0" smtClean="0"/>
              <a:t>大阪自らの取組み</a:t>
            </a:r>
            <a:endParaRPr lang="ja-JP" altLang="en-US" sz="1050" b="1" dirty="0"/>
          </a:p>
        </p:txBody>
      </p:sp>
      <p:sp>
        <p:nvSpPr>
          <p:cNvPr id="119" name="正方形/長方形 118"/>
          <p:cNvSpPr/>
          <p:nvPr/>
        </p:nvSpPr>
        <p:spPr>
          <a:xfrm>
            <a:off x="5165751" y="3387371"/>
            <a:ext cx="3692764" cy="276999"/>
          </a:xfrm>
          <a:prstGeom prst="rect">
            <a:avLst/>
          </a:prstGeom>
        </p:spPr>
        <p:txBody>
          <a:bodyPr wrap="square">
            <a:spAutoFit/>
          </a:bodyPr>
          <a:lstStyle/>
          <a:p>
            <a:r>
              <a:rPr lang="ja-JP" altLang="en-US" sz="1200" b="1" dirty="0" smtClean="0"/>
              <a:t>（イメージ図）</a:t>
            </a:r>
            <a:endParaRPr lang="ja-JP" altLang="en-US" sz="1200" b="1" dirty="0"/>
          </a:p>
        </p:txBody>
      </p:sp>
      <p:sp>
        <p:nvSpPr>
          <p:cNvPr id="45" name="正方形/長方形 44"/>
          <p:cNvSpPr/>
          <p:nvPr/>
        </p:nvSpPr>
        <p:spPr>
          <a:xfrm>
            <a:off x="794155" y="1330441"/>
            <a:ext cx="7493415" cy="4490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endParaRPr kumimoji="1" lang="ja-JP" altLang="en-US"/>
          </a:p>
        </p:txBody>
      </p:sp>
      <p:sp>
        <p:nvSpPr>
          <p:cNvPr id="46" name="正方形/長方形 45"/>
          <p:cNvSpPr/>
          <p:nvPr/>
        </p:nvSpPr>
        <p:spPr>
          <a:xfrm>
            <a:off x="5567747" y="6297315"/>
            <a:ext cx="1368000" cy="324000"/>
          </a:xfrm>
          <a:prstGeom prst="rect">
            <a:avLst/>
          </a:prstGeom>
          <a:ln>
            <a:solidFill>
              <a:schemeClr val="tx1"/>
            </a:solidFill>
            <a:prstDash val="sysDash"/>
          </a:ln>
        </p:spPr>
        <p:txBody>
          <a:bodyPr wrap="square" lIns="72000" tIns="36000" rIns="36000" bIns="36000" anchor="ctr" anchorCtr="0">
            <a:spAutoFit/>
          </a:bodyPr>
          <a:lstStyle/>
          <a:p>
            <a:pPr>
              <a:lnSpc>
                <a:spcPts val="1100"/>
              </a:lnSpc>
            </a:pPr>
            <a:r>
              <a:rPr lang="ja-JP" altLang="en-US" sz="900" dirty="0"/>
              <a:t>まず</a:t>
            </a:r>
            <a:r>
              <a:rPr lang="ja-JP" altLang="en-US" sz="900" dirty="0" smtClean="0"/>
              <a:t>は</a:t>
            </a:r>
            <a:r>
              <a:rPr lang="ja-JP" altLang="en-US" sz="900" dirty="0"/>
              <a:t>首都</a:t>
            </a:r>
            <a:r>
              <a:rPr lang="ja-JP" altLang="en-US" sz="900" dirty="0" smtClean="0"/>
              <a:t>機能バックアップ</a:t>
            </a:r>
            <a:endParaRPr lang="en-US" altLang="ja-JP" sz="900" dirty="0" smtClean="0"/>
          </a:p>
          <a:p>
            <a:pPr>
              <a:lnSpc>
                <a:spcPts val="1100"/>
              </a:lnSpc>
            </a:pPr>
            <a:r>
              <a:rPr lang="ja-JP" altLang="en-US" sz="900" dirty="0"/>
              <a:t>拠点</a:t>
            </a:r>
            <a:r>
              <a:rPr lang="ja-JP" altLang="en-US" sz="900" dirty="0" smtClean="0"/>
              <a:t>の位置づけの働きかけ</a:t>
            </a:r>
            <a:endParaRPr lang="en-US" altLang="ja-JP" sz="900" dirty="0" smtClean="0"/>
          </a:p>
        </p:txBody>
      </p:sp>
      <p:sp>
        <p:nvSpPr>
          <p:cNvPr id="47" name="正方形/長方形 46"/>
          <p:cNvSpPr/>
          <p:nvPr/>
        </p:nvSpPr>
        <p:spPr>
          <a:xfrm>
            <a:off x="7127833" y="6297315"/>
            <a:ext cx="1584000" cy="324000"/>
          </a:xfrm>
          <a:prstGeom prst="rect">
            <a:avLst/>
          </a:prstGeom>
          <a:ln>
            <a:solidFill>
              <a:schemeClr val="tx1"/>
            </a:solidFill>
            <a:prstDash val="sysDash"/>
          </a:ln>
        </p:spPr>
        <p:txBody>
          <a:bodyPr wrap="square" lIns="72000" tIns="36000" rIns="36000" bIns="36000" anchor="ctr" anchorCtr="0">
            <a:spAutoFit/>
          </a:bodyPr>
          <a:lstStyle/>
          <a:p>
            <a:pPr>
              <a:lnSpc>
                <a:spcPts val="1100"/>
              </a:lnSpc>
            </a:pPr>
            <a:r>
              <a:rPr lang="ja-JP" altLang="en-US" sz="900" dirty="0" smtClean="0"/>
              <a:t>さらに副首都（圏）の取組みを</a:t>
            </a:r>
            <a:endParaRPr lang="en-US" altLang="ja-JP" sz="900" dirty="0" smtClean="0"/>
          </a:p>
          <a:p>
            <a:pPr>
              <a:lnSpc>
                <a:spcPts val="1100"/>
              </a:lnSpc>
            </a:pPr>
            <a:r>
              <a:rPr lang="ja-JP" altLang="en-US" sz="900" dirty="0"/>
              <a:t>支援</a:t>
            </a:r>
            <a:r>
              <a:rPr lang="ja-JP" altLang="en-US" sz="900" dirty="0" smtClean="0"/>
              <a:t>する制度の働きかけ</a:t>
            </a:r>
            <a:endParaRPr lang="en-US" altLang="ja-JP" sz="900" dirty="0" smtClean="0"/>
          </a:p>
        </p:txBody>
      </p:sp>
      <p:cxnSp>
        <p:nvCxnSpPr>
          <p:cNvPr id="3" name="直線矢印コネクタ 2"/>
          <p:cNvCxnSpPr>
            <a:endCxn id="47" idx="1"/>
          </p:cNvCxnSpPr>
          <p:nvPr/>
        </p:nvCxnSpPr>
        <p:spPr>
          <a:xfrm>
            <a:off x="6975675" y="6457666"/>
            <a:ext cx="152158" cy="1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7057458" y="6459315"/>
            <a:ext cx="2057400" cy="365125"/>
          </a:xfrm>
        </p:spPr>
        <p:txBody>
          <a:bodyPr/>
          <a:lstStyle/>
          <a:p>
            <a:fld id="{50F88186-B17D-4CE3-A887-D91699CF601C}" type="slidenum">
              <a:rPr kumimoji="1" lang="ja-JP" altLang="en-US" smtClean="0"/>
              <a:t>2</a:t>
            </a:fld>
            <a:endParaRPr kumimoji="1" lang="ja-JP" altLang="en-US" dirty="0"/>
          </a:p>
        </p:txBody>
      </p:sp>
      <p:sp>
        <p:nvSpPr>
          <p:cNvPr id="49" name="角丸四角形 48"/>
          <p:cNvSpPr/>
          <p:nvPr/>
        </p:nvSpPr>
        <p:spPr>
          <a:xfrm>
            <a:off x="147750" y="4486698"/>
            <a:ext cx="1434969" cy="620892"/>
          </a:xfrm>
          <a:prstGeom prst="roundRect">
            <a:avLst>
              <a:gd name="adj" fmla="val 9101"/>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nSpc>
                <a:spcPts val="700"/>
              </a:lnSpc>
            </a:pPr>
            <a:r>
              <a:rPr kumimoji="1" lang="en-US" altLang="ja-JP" sz="700" dirty="0" smtClean="0">
                <a:solidFill>
                  <a:schemeClr val="tx1"/>
                </a:solidFill>
              </a:rPr>
              <a:t>※ </a:t>
            </a:r>
            <a:r>
              <a:rPr kumimoji="1" lang="ja-JP" altLang="en-US" sz="700" dirty="0" smtClean="0">
                <a:solidFill>
                  <a:schemeClr val="tx1"/>
                </a:solidFill>
              </a:rPr>
              <a:t>人材へ</a:t>
            </a:r>
            <a:r>
              <a:rPr kumimoji="1" lang="ja-JP" altLang="en-US" sz="700" dirty="0">
                <a:solidFill>
                  <a:schemeClr val="tx1"/>
                </a:solidFill>
              </a:rPr>
              <a:t>の投資</a:t>
            </a:r>
            <a:r>
              <a:rPr kumimoji="1" lang="ja-JP" altLang="en-US" sz="700" dirty="0" smtClean="0">
                <a:solidFill>
                  <a:schemeClr val="tx1"/>
                </a:solidFill>
              </a:rPr>
              <a:t>、価値ある</a:t>
            </a:r>
            <a:endParaRPr kumimoji="1" lang="en-US" altLang="ja-JP" sz="700" dirty="0" smtClean="0">
              <a:solidFill>
                <a:schemeClr val="tx1"/>
              </a:solidFill>
            </a:endParaRPr>
          </a:p>
          <a:p>
            <a:pPr>
              <a:lnSpc>
                <a:spcPts val="700"/>
              </a:lnSpc>
            </a:pPr>
            <a:r>
              <a:rPr kumimoji="1" lang="ja-JP" altLang="en-US" sz="700" dirty="0">
                <a:solidFill>
                  <a:schemeClr val="tx1"/>
                </a:solidFill>
              </a:rPr>
              <a:t>　</a:t>
            </a:r>
            <a:r>
              <a:rPr kumimoji="1" lang="ja-JP" altLang="en-US" sz="700" dirty="0" smtClean="0">
                <a:solidFill>
                  <a:schemeClr val="tx1"/>
                </a:solidFill>
              </a:rPr>
              <a:t>　チャレンジを支える仕組み、</a:t>
            </a:r>
            <a:endParaRPr kumimoji="1" lang="en-US" altLang="ja-JP" sz="700" dirty="0" smtClean="0">
              <a:solidFill>
                <a:schemeClr val="tx1"/>
              </a:solidFill>
            </a:endParaRPr>
          </a:p>
          <a:p>
            <a:pPr>
              <a:lnSpc>
                <a:spcPts val="700"/>
              </a:lnSpc>
            </a:pPr>
            <a:r>
              <a:rPr kumimoji="1" lang="ja-JP" altLang="en-US" sz="700" dirty="0">
                <a:solidFill>
                  <a:schemeClr val="tx1"/>
                </a:solidFill>
              </a:rPr>
              <a:t>　　多様性の広がり</a:t>
            </a:r>
            <a:r>
              <a:rPr kumimoji="1" lang="ja-JP" altLang="en-US" sz="700" dirty="0" smtClean="0">
                <a:solidFill>
                  <a:schemeClr val="tx1"/>
                </a:solidFill>
              </a:rPr>
              <a:t>、柔軟な</a:t>
            </a:r>
            <a:endParaRPr kumimoji="1" lang="en-US" altLang="ja-JP" sz="700" dirty="0" smtClean="0">
              <a:solidFill>
                <a:schemeClr val="tx1"/>
              </a:solidFill>
            </a:endParaRPr>
          </a:p>
          <a:p>
            <a:pPr>
              <a:lnSpc>
                <a:spcPts val="700"/>
              </a:lnSpc>
            </a:pPr>
            <a:r>
              <a:rPr kumimoji="1" lang="ja-JP" altLang="en-US" sz="700" dirty="0">
                <a:solidFill>
                  <a:schemeClr val="tx1"/>
                </a:solidFill>
              </a:rPr>
              <a:t>　</a:t>
            </a:r>
            <a:r>
              <a:rPr kumimoji="1" lang="ja-JP" altLang="en-US" sz="700" dirty="0" smtClean="0">
                <a:solidFill>
                  <a:schemeClr val="tx1"/>
                </a:solidFill>
              </a:rPr>
              <a:t>　労働市場、セーフティネット</a:t>
            </a:r>
            <a:endParaRPr kumimoji="1" lang="en-US" altLang="ja-JP" sz="700" dirty="0" smtClean="0">
              <a:solidFill>
                <a:schemeClr val="tx1"/>
              </a:solidFill>
            </a:endParaRPr>
          </a:p>
          <a:p>
            <a:pPr>
              <a:lnSpc>
                <a:spcPts val="700"/>
              </a:lnSpc>
            </a:pPr>
            <a:r>
              <a:rPr kumimoji="1" lang="ja-JP" altLang="en-US" sz="700" dirty="0">
                <a:solidFill>
                  <a:schemeClr val="tx1"/>
                </a:solidFill>
              </a:rPr>
              <a:t>　</a:t>
            </a:r>
            <a:r>
              <a:rPr kumimoji="1" lang="ja-JP" altLang="en-US" sz="700" dirty="0" smtClean="0">
                <a:solidFill>
                  <a:schemeClr val="tx1"/>
                </a:solidFill>
              </a:rPr>
              <a:t>　の強化などを含む</a:t>
            </a:r>
            <a:endParaRPr kumimoji="1" lang="ja-JP" altLang="en-US" sz="700" dirty="0">
              <a:solidFill>
                <a:schemeClr val="tx1"/>
              </a:solidFill>
            </a:endParaRPr>
          </a:p>
        </p:txBody>
      </p:sp>
    </p:spTree>
    <p:extLst>
      <p:ext uri="{BB962C8B-B14F-4D97-AF65-F5344CB8AC3E}">
        <p14:creationId xmlns:p14="http://schemas.microsoft.com/office/powerpoint/2010/main" val="1995365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516530"/>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
        <p:nvSpPr>
          <p:cNvPr id="6" name="正方形/長方形 5"/>
          <p:cNvSpPr/>
          <p:nvPr/>
        </p:nvSpPr>
        <p:spPr>
          <a:xfrm>
            <a:off x="101482" y="6576031"/>
            <a:ext cx="5274320" cy="261610"/>
          </a:xfrm>
          <a:prstGeom prst="rect">
            <a:avLst/>
          </a:prstGeom>
        </p:spPr>
        <p:txBody>
          <a:bodyPr wrap="square">
            <a:spAutoFit/>
          </a:bodyPr>
          <a:lstStyle/>
          <a:p>
            <a:r>
              <a:rPr lang="en-US" altLang="ja-JP" sz="1100" dirty="0" smtClean="0"/>
              <a:t>※</a:t>
            </a:r>
            <a:r>
              <a:rPr lang="ja-JP" altLang="en-US" sz="1100" dirty="0" smtClean="0"/>
              <a:t>大阪版地方分権ビジョン</a:t>
            </a:r>
            <a:r>
              <a:rPr lang="en-US" altLang="ja-JP" sz="1100" dirty="0" smtClean="0"/>
              <a:t>[</a:t>
            </a:r>
            <a:r>
              <a:rPr lang="ja-JP" altLang="en-US" sz="1100" dirty="0" smtClean="0"/>
              <a:t>改訂版</a:t>
            </a:r>
            <a:r>
              <a:rPr lang="en-US" altLang="ja-JP" sz="1100" dirty="0" smtClean="0"/>
              <a:t>]</a:t>
            </a:r>
            <a:r>
              <a:rPr lang="ja-JP" altLang="en-US" sz="1100" dirty="0" smtClean="0"/>
              <a:t>（</a:t>
            </a:r>
            <a:r>
              <a:rPr lang="en-US" altLang="ja-JP" sz="1100" dirty="0" smtClean="0"/>
              <a:t>2017.3</a:t>
            </a:r>
            <a:r>
              <a:rPr lang="ja-JP" altLang="en-US" sz="1100" dirty="0" smtClean="0"/>
              <a:t>）より抜粋 </a:t>
            </a:r>
            <a:r>
              <a:rPr lang="en-US" altLang="ja-JP" sz="1100" dirty="0" smtClean="0"/>
              <a:t>【1/4】</a:t>
            </a:r>
            <a:endParaRPr lang="ja-JP" altLang="en-US" sz="1100" dirty="0"/>
          </a:p>
        </p:txBody>
      </p:sp>
      <p:sp>
        <p:nvSpPr>
          <p:cNvPr id="7" name="円/楕円 36"/>
          <p:cNvSpPr/>
          <p:nvPr/>
        </p:nvSpPr>
        <p:spPr>
          <a:xfrm>
            <a:off x="6671682" y="1350168"/>
            <a:ext cx="2372310" cy="1390374"/>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3800" u="none" dirty="0"/>
          </a:p>
        </p:txBody>
      </p:sp>
      <p:sp>
        <p:nvSpPr>
          <p:cNvPr id="8" name="正方形/長方形 7"/>
          <p:cNvSpPr/>
          <p:nvPr/>
        </p:nvSpPr>
        <p:spPr bwMode="auto">
          <a:xfrm>
            <a:off x="101482" y="556874"/>
            <a:ext cx="112729" cy="324000"/>
          </a:xfrm>
          <a:prstGeom prst="rect">
            <a:avLst/>
          </a:prstGeom>
          <a:solidFill>
            <a:schemeClr val="bg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9" name="正方形/長方形 8"/>
          <p:cNvSpPr/>
          <p:nvPr/>
        </p:nvSpPr>
        <p:spPr>
          <a:xfrm>
            <a:off x="193663" y="511542"/>
            <a:ext cx="8745448" cy="369332"/>
          </a:xfrm>
          <a:prstGeom prst="rect">
            <a:avLst/>
          </a:prstGeom>
        </p:spPr>
        <p:txBody>
          <a:bodyPr wrap="square">
            <a:spAutoFit/>
          </a:bodyPr>
          <a:lstStyle/>
          <a:p>
            <a:r>
              <a:rPr lang="ja-JP" altLang="en-US" b="1" u="none" dirty="0"/>
              <a:t>１</a:t>
            </a:r>
            <a:r>
              <a:rPr lang="ja-JP" altLang="en-US" b="1" u="none" dirty="0" smtClean="0"/>
              <a:t>．理念</a:t>
            </a:r>
            <a:endParaRPr lang="ja-JP" altLang="en-US" b="1" u="none" dirty="0"/>
          </a:p>
        </p:txBody>
      </p:sp>
      <p:cxnSp>
        <p:nvCxnSpPr>
          <p:cNvPr id="10" name="直線コネクタ 9"/>
          <p:cNvCxnSpPr/>
          <p:nvPr/>
        </p:nvCxnSpPr>
        <p:spPr bwMode="auto">
          <a:xfrm>
            <a:off x="105327" y="966246"/>
            <a:ext cx="8928000" cy="0"/>
          </a:xfrm>
          <a:prstGeom prst="line">
            <a:avLst/>
          </a:prstGeom>
          <a:solidFill>
            <a:schemeClr val="accent1"/>
          </a:solidFill>
          <a:ln w="222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2"/>
          <p:cNvSpPr txBox="1">
            <a:spLocks noChangeArrowheads="1"/>
          </p:cNvSpPr>
          <p:nvPr/>
        </p:nvSpPr>
        <p:spPr bwMode="auto">
          <a:xfrm>
            <a:off x="164429" y="1335065"/>
            <a:ext cx="6246615" cy="1442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800"/>
              </a:lnSpc>
              <a:spcBef>
                <a:spcPts val="1200"/>
              </a:spcBef>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市町村優先（補完性）の原則（基礎自治体⇒広域自治体⇒国）</a:t>
            </a:r>
            <a:endParaRPr lang="en-US" altLang="ja-JP" sz="1600" u="none" kern="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1200"/>
              </a:spcBef>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国、広域自治体、基礎自治体の新たな関係づくり（対等・協力）</a:t>
            </a: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1200"/>
              </a:spcBef>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分権と集権を一体的に推進</a:t>
            </a: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1200"/>
              </a:spcBef>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自ら考え、実践することで国を動かし</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ていく</a:t>
            </a:r>
            <a:endPar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2"/>
          <p:cNvSpPr txBox="1">
            <a:spLocks noChangeArrowheads="1"/>
          </p:cNvSpPr>
          <p:nvPr/>
        </p:nvSpPr>
        <p:spPr bwMode="auto">
          <a:xfrm>
            <a:off x="153350" y="874411"/>
            <a:ext cx="7056000" cy="360000"/>
          </a:xfrm>
          <a:prstGeom prst="rect">
            <a:avLst/>
          </a:prstGeom>
          <a:ln>
            <a:headEnd/>
            <a:tailEnd/>
          </a:ln>
          <a:extLst/>
        </p:spPr>
        <p:style>
          <a:lnRef idx="1">
            <a:schemeClr val="accent1"/>
          </a:lnRef>
          <a:fillRef idx="2">
            <a:schemeClr val="accent1"/>
          </a:fillRef>
          <a:effectRef idx="1">
            <a:schemeClr val="accent1"/>
          </a:effectRef>
          <a:fontRef idx="minor">
            <a:schemeClr val="dk1"/>
          </a:fontRef>
        </p:style>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1600" b="1" u="none" kern="0" dirty="0" smtClean="0">
                <a:latin typeface="+mn-ea"/>
                <a:ea typeface="+mn-ea"/>
                <a:cs typeface="Meiryo UI" panose="020B0604030504040204" pitchFamily="50" charset="-128"/>
              </a:rPr>
              <a:t>自分たちのまちのことは、自分たちで決める  </a:t>
            </a:r>
            <a:r>
              <a:rPr lang="en-US" altLang="ja-JP" sz="1600" b="1" u="none" kern="0" dirty="0" smtClean="0">
                <a:latin typeface="+mn-ea"/>
                <a:ea typeface="+mn-ea"/>
                <a:cs typeface="Meiryo UI" panose="020B0604030504040204" pitchFamily="50" charset="-128"/>
              </a:rPr>
              <a:t>『</a:t>
            </a:r>
            <a:r>
              <a:rPr lang="ja-JP" altLang="en-US" sz="1600" b="1" u="none" kern="0" dirty="0" smtClean="0">
                <a:latin typeface="+mn-ea"/>
                <a:ea typeface="+mn-ea"/>
                <a:cs typeface="Meiryo UI" panose="020B0604030504040204" pitchFamily="50" charset="-128"/>
              </a:rPr>
              <a:t>自己決定、自己責任、自己経営</a:t>
            </a:r>
            <a:r>
              <a:rPr lang="en-US" altLang="ja-JP" sz="1600" b="1" u="none" kern="0" dirty="0" smtClean="0">
                <a:latin typeface="+mn-ea"/>
                <a:ea typeface="+mn-ea"/>
                <a:cs typeface="Meiryo UI" panose="020B0604030504040204" pitchFamily="50" charset="-128"/>
              </a:rPr>
              <a:t>』</a:t>
            </a:r>
            <a:endParaRPr lang="ja-JP" altLang="en-US" sz="1600" b="1" u="none" kern="0" dirty="0" smtClean="0">
              <a:latin typeface="+mn-ea"/>
              <a:ea typeface="+mn-ea"/>
              <a:cs typeface="Meiryo UI" panose="020B0604030504040204" pitchFamily="50" charset="-128"/>
            </a:endParaRPr>
          </a:p>
        </p:txBody>
      </p:sp>
      <p:sp>
        <p:nvSpPr>
          <p:cNvPr id="13" name="二等辺三角形 12"/>
          <p:cNvSpPr/>
          <p:nvPr/>
        </p:nvSpPr>
        <p:spPr bwMode="auto">
          <a:xfrm rot="5400000">
            <a:off x="5748401" y="1989899"/>
            <a:ext cx="1440000" cy="180000"/>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14" name="正方形/長方形 13"/>
          <p:cNvSpPr/>
          <p:nvPr/>
        </p:nvSpPr>
        <p:spPr>
          <a:xfrm>
            <a:off x="6983086" y="1571498"/>
            <a:ext cx="1924116" cy="923330"/>
          </a:xfrm>
          <a:prstGeom prst="rect">
            <a:avLst/>
          </a:prstGeom>
        </p:spPr>
        <p:txBody>
          <a:bodyPr wrap="square">
            <a:spAutoFit/>
          </a:bodyPr>
          <a:lstStyle/>
          <a:p>
            <a:r>
              <a:rPr lang="ja-JP" altLang="en-US" u="none" dirty="0" smtClean="0">
                <a:solidFill>
                  <a:srgbClr val="000066"/>
                </a:solidFill>
                <a:latin typeface="HGS創英角ｺﾞｼｯｸUB" panose="020B0900000000000000" pitchFamily="50" charset="-128"/>
                <a:ea typeface="HGS創英角ｺﾞｼｯｸUB" panose="020B0900000000000000" pitchFamily="50" charset="-128"/>
              </a:rPr>
              <a:t>大阪・関西から</a:t>
            </a:r>
            <a:endParaRPr lang="en-US" altLang="ja-JP" u="none" dirty="0" smtClean="0">
              <a:solidFill>
                <a:srgbClr val="000066"/>
              </a:solidFill>
              <a:latin typeface="HGS創英角ｺﾞｼｯｸUB" panose="020B0900000000000000" pitchFamily="50" charset="-128"/>
              <a:ea typeface="HGS創英角ｺﾞｼｯｸUB" panose="020B0900000000000000" pitchFamily="50" charset="-128"/>
            </a:endParaRPr>
          </a:p>
          <a:p>
            <a:r>
              <a:rPr lang="ja-JP" altLang="en-US" u="none" dirty="0" smtClean="0">
                <a:solidFill>
                  <a:srgbClr val="000066"/>
                </a:solidFill>
                <a:latin typeface="HGS創英角ｺﾞｼｯｸUB" panose="020B0900000000000000" pitchFamily="50" charset="-128"/>
                <a:ea typeface="HGS創英角ｺﾞｼｯｸUB" panose="020B0900000000000000" pitchFamily="50" charset="-128"/>
              </a:rPr>
              <a:t>分権型の仕組み</a:t>
            </a:r>
            <a:endParaRPr lang="en-US" altLang="ja-JP" u="none" dirty="0" smtClean="0">
              <a:solidFill>
                <a:srgbClr val="000066"/>
              </a:solidFill>
              <a:latin typeface="HGS創英角ｺﾞｼｯｸUB" panose="020B0900000000000000" pitchFamily="50" charset="-128"/>
              <a:ea typeface="HGS創英角ｺﾞｼｯｸUB" panose="020B0900000000000000" pitchFamily="50" charset="-128"/>
            </a:endParaRPr>
          </a:p>
          <a:p>
            <a:r>
              <a:rPr lang="ja-JP" altLang="en-US" u="none" dirty="0" err="1" smtClean="0">
                <a:solidFill>
                  <a:srgbClr val="000066"/>
                </a:solidFill>
                <a:latin typeface="HGS創英角ｺﾞｼｯｸUB" panose="020B0900000000000000" pitchFamily="50" charset="-128"/>
                <a:ea typeface="HGS創英角ｺﾞｼｯｸUB" panose="020B0900000000000000" pitchFamily="50" charset="-128"/>
              </a:rPr>
              <a:t>への</a:t>
            </a:r>
            <a:r>
              <a:rPr lang="ja-JP" altLang="en-US" u="none" dirty="0" smtClean="0">
                <a:solidFill>
                  <a:srgbClr val="000066"/>
                </a:solidFill>
                <a:latin typeface="HGS創英角ｺﾞｼｯｸUB" panose="020B0900000000000000" pitchFamily="50" charset="-128"/>
                <a:ea typeface="HGS創英角ｺﾞｼｯｸUB" panose="020B0900000000000000" pitchFamily="50" charset="-128"/>
              </a:rPr>
              <a:t>転換を先導</a:t>
            </a:r>
            <a:endParaRPr lang="ja-JP" altLang="en-US" u="none" dirty="0">
              <a:solidFill>
                <a:srgbClr val="000066"/>
              </a:solidFill>
              <a:latin typeface="HGS創英角ｺﾞｼｯｸUB" panose="020B0900000000000000" pitchFamily="50" charset="-128"/>
              <a:ea typeface="HGS創英角ｺﾞｼｯｸUB" panose="020B0900000000000000" pitchFamily="50" charset="-128"/>
            </a:endParaRPr>
          </a:p>
        </p:txBody>
      </p:sp>
      <p:pic>
        <p:nvPicPr>
          <p:cNvPr id="1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6280" y="5012231"/>
            <a:ext cx="1733218" cy="108425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5"/>
          <p:cNvSpPr>
            <a:spLocks noChangeArrowheads="1"/>
          </p:cNvSpPr>
          <p:nvPr/>
        </p:nvSpPr>
        <p:spPr bwMode="auto">
          <a:xfrm>
            <a:off x="209258" y="6121225"/>
            <a:ext cx="3024000" cy="288000"/>
          </a:xfrm>
          <a:prstGeom prst="rect">
            <a:avLst/>
          </a:prstGeom>
          <a:ln>
            <a:headEnd/>
            <a:tailEnd/>
          </a:ln>
          <a:extLst/>
        </p:spPr>
        <p:style>
          <a:lnRef idx="0">
            <a:schemeClr val="accent1"/>
          </a:lnRef>
          <a:fillRef idx="3">
            <a:schemeClr val="accent1"/>
          </a:fillRef>
          <a:effectRef idx="3">
            <a:schemeClr val="accent1"/>
          </a:effectRef>
          <a:fontRef idx="minor">
            <a:schemeClr val="lt1"/>
          </a:fontRef>
        </p:style>
        <p:txBody>
          <a:bodyPr wrap="none" anchor="ctr"/>
          <a:lstStyle/>
          <a:p>
            <a:pPr eaLnBrk="1" hangingPunct="1"/>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「住民一人ひとりが主役」「自分たちが主権者」</a:t>
            </a:r>
          </a:p>
        </p:txBody>
      </p:sp>
      <p:sp>
        <p:nvSpPr>
          <p:cNvPr id="17" name="AutoShape 3"/>
          <p:cNvSpPr>
            <a:spLocks noChangeArrowheads="1"/>
          </p:cNvSpPr>
          <p:nvPr/>
        </p:nvSpPr>
        <p:spPr bwMode="auto">
          <a:xfrm>
            <a:off x="3455252" y="5645569"/>
            <a:ext cx="2579934" cy="792000"/>
          </a:xfrm>
          <a:prstGeom prst="horizontalScroll">
            <a:avLst>
              <a:gd name="adj" fmla="val 7375"/>
            </a:avLst>
          </a:prstGeom>
          <a:ln>
            <a:headEnd/>
            <a:tailEnd/>
          </a:ln>
          <a:extLst/>
        </p:spPr>
        <p:style>
          <a:lnRef idx="0">
            <a:schemeClr val="accent1"/>
          </a:lnRef>
          <a:fillRef idx="3">
            <a:schemeClr val="accent1"/>
          </a:fillRef>
          <a:effectRef idx="3">
            <a:schemeClr val="accent1"/>
          </a:effectRef>
          <a:fontRef idx="minor">
            <a:schemeClr val="lt1"/>
          </a:fontRef>
        </p:style>
        <p:txBody>
          <a:bodyPr wrap="none" lIns="36000" tIns="36000" rIns="36000" bIns="36000" anchor="ctr"/>
          <a:lstStyle/>
          <a:p>
            <a:pPr algn="ctr" eaLnBrk="1" hangingPunct="1"/>
            <a:endPar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bwMode="auto">
          <a:xfrm>
            <a:off x="136664" y="3400225"/>
            <a:ext cx="8886416" cy="3132000"/>
          </a:xfrm>
          <a:prstGeom prst="rect">
            <a:avLst/>
          </a:prstGeom>
          <a:noFill/>
          <a:ln w="6350" cap="flat" cmpd="sng" algn="ctr">
            <a:solidFill>
              <a:schemeClr val="tx1"/>
            </a:solidFill>
            <a:prstDash val="sysDot"/>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cxnSp>
        <p:nvCxnSpPr>
          <p:cNvPr id="19" name="直線コネクタ 18"/>
          <p:cNvCxnSpPr/>
          <p:nvPr/>
        </p:nvCxnSpPr>
        <p:spPr bwMode="auto">
          <a:xfrm>
            <a:off x="3313397" y="3708637"/>
            <a:ext cx="0" cy="2553398"/>
          </a:xfrm>
          <a:prstGeom prst="line">
            <a:avLst/>
          </a:prstGeom>
          <a:solidFill>
            <a:schemeClr val="accent1"/>
          </a:solidFill>
          <a:ln w="22225" cap="flat" cmpd="sng" algn="ctr">
            <a:solidFill>
              <a:schemeClr val="bg2"/>
            </a:solidFill>
            <a:prstDash val="dash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6106592" y="3772092"/>
            <a:ext cx="0" cy="2553398"/>
          </a:xfrm>
          <a:prstGeom prst="line">
            <a:avLst/>
          </a:prstGeom>
          <a:solidFill>
            <a:schemeClr val="accent1"/>
          </a:solidFill>
          <a:ln w="22225" cap="flat" cmpd="sng" algn="ctr">
            <a:solidFill>
              <a:schemeClr val="bg2"/>
            </a:solidFill>
            <a:prstDash val="dash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2"/>
          <p:cNvSpPr txBox="1">
            <a:spLocks noChangeArrowheads="1"/>
          </p:cNvSpPr>
          <p:nvPr/>
        </p:nvSpPr>
        <p:spPr bwMode="auto">
          <a:xfrm>
            <a:off x="3462495" y="5939940"/>
            <a:ext cx="2602687" cy="52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spcBef>
                <a:spcPts val="300"/>
              </a:spcBef>
            </a:pPr>
            <a:r>
              <a:rPr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公的部門が担うべき責務は</a:t>
            </a: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、原則</a:t>
            </a:r>
            <a:r>
              <a:rPr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、最も</a:t>
            </a:r>
            <a:endParaRPr lang="en-US" altLang="ja-JP"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0"/>
              </a:spcBef>
            </a:pP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市民</a:t>
            </a:r>
            <a:r>
              <a:rPr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に身近</a:t>
            </a: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な公共</a:t>
            </a:r>
            <a:r>
              <a:rPr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団体が優先的に執行する</a:t>
            </a:r>
          </a:p>
        </p:txBody>
      </p:sp>
      <p:sp>
        <p:nvSpPr>
          <p:cNvPr id="22" name="Rectangle 2"/>
          <p:cNvSpPr>
            <a:spLocks noChangeArrowheads="1"/>
          </p:cNvSpPr>
          <p:nvPr/>
        </p:nvSpPr>
        <p:spPr bwMode="auto">
          <a:xfrm>
            <a:off x="6303884" y="3149856"/>
            <a:ext cx="2556000" cy="4680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住民に心から信頼される自治体</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3" name="AutoShape 6"/>
          <p:cNvSpPr>
            <a:spLocks noChangeArrowheads="1"/>
          </p:cNvSpPr>
          <p:nvPr/>
        </p:nvSpPr>
        <p:spPr bwMode="auto">
          <a:xfrm>
            <a:off x="6223223" y="3881461"/>
            <a:ext cx="2736000" cy="612000"/>
          </a:xfrm>
          <a:prstGeom prst="roundRect">
            <a:avLst>
              <a:gd name="adj" fmla="val 6758"/>
            </a:avLst>
          </a:prstGeom>
          <a:ln>
            <a:headEnd/>
            <a:tailEnd/>
          </a:ln>
          <a:extLst/>
        </p:spPr>
        <p:style>
          <a:lnRef idx="0">
            <a:schemeClr val="accent1"/>
          </a:lnRef>
          <a:fillRef idx="3">
            <a:schemeClr val="accent1"/>
          </a:fillRef>
          <a:effectRef idx="3">
            <a:schemeClr val="accent1"/>
          </a:effectRef>
          <a:fontRef idx="minor">
            <a:schemeClr val="lt1"/>
          </a:fontRef>
        </p:style>
        <p:txBody>
          <a:bodyPr wrap="none" anchor="ctr"/>
          <a:lstStyle/>
          <a:p>
            <a:pPr eaLnBrk="1" hangingPunct="1"/>
            <a:endParaRPr kumimoji="1" lang="en-US" altLang="ja-JP" sz="1200" u="none"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住民に心から信頼され、「まかせても</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大丈</a:t>
            </a:r>
            <a:endParaRPr kumimoji="1"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夫</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と思われる</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自治体であることが、</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分権</a:t>
            </a:r>
            <a:endParaRPr kumimoji="1"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改革</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の大前提</a:t>
            </a:r>
          </a:p>
          <a:p>
            <a:pPr eaLnBrk="1" hangingPunct="1"/>
            <a:endParaRPr kumimoji="1" lang="en-US" altLang="ja-JP" sz="12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Rectangle 7"/>
          <p:cNvSpPr>
            <a:spLocks noChangeArrowheads="1"/>
          </p:cNvSpPr>
          <p:nvPr/>
        </p:nvSpPr>
        <p:spPr bwMode="auto">
          <a:xfrm>
            <a:off x="6339744" y="3696090"/>
            <a:ext cx="594427" cy="13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2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もちろん・・・</a:t>
            </a:r>
            <a:r>
              <a:rPr kumimoji="1" lang="en-US" altLang="ja-JP" sz="1200" u="none"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5" name="Rectangle 8"/>
          <p:cNvSpPr>
            <a:spLocks noChangeArrowheads="1"/>
          </p:cNvSpPr>
          <p:nvPr/>
        </p:nvSpPr>
        <p:spPr bwMode="auto">
          <a:xfrm>
            <a:off x="6411045" y="4558473"/>
            <a:ext cx="594427" cy="13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そのために・・・</a:t>
            </a:r>
            <a:r>
              <a:rPr kumimoji="1" lang="en-US" altLang="ja-JP"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6" name="AutoShape 9"/>
          <p:cNvSpPr>
            <a:spLocks noChangeArrowheads="1"/>
          </p:cNvSpPr>
          <p:nvPr/>
        </p:nvSpPr>
        <p:spPr bwMode="auto">
          <a:xfrm>
            <a:off x="6250093" y="4728839"/>
            <a:ext cx="2736000" cy="756000"/>
          </a:xfrm>
          <a:prstGeom prst="roundRect">
            <a:avLst>
              <a:gd name="adj" fmla="val 10384"/>
            </a:avLst>
          </a:prstGeom>
          <a:ln>
            <a:headEnd/>
            <a:tailEnd/>
          </a:ln>
          <a:extLst/>
        </p:spPr>
        <p:style>
          <a:lnRef idx="0">
            <a:schemeClr val="accent1"/>
          </a:lnRef>
          <a:fillRef idx="3">
            <a:schemeClr val="accent1"/>
          </a:fillRef>
          <a:effectRef idx="3">
            <a:schemeClr val="accent1"/>
          </a:effectRef>
          <a:fontRef idx="minor">
            <a:schemeClr val="lt1"/>
          </a:fontRef>
        </p:style>
        <p:txBody>
          <a:bodyPr wrap="none" anchor="ctr"/>
          <a:lstStyle/>
          <a:p>
            <a:pPr algn="ctr" eaLnBrk="1" hangingPunct="1"/>
            <a:endParaRPr kumimoji="1" lang="ja-JP" altLang="ja-JP" sz="1200" u="none">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Rectangle 10"/>
          <p:cNvSpPr>
            <a:spLocks noChangeArrowheads="1"/>
          </p:cNvSpPr>
          <p:nvPr/>
        </p:nvSpPr>
        <p:spPr bwMode="auto">
          <a:xfrm>
            <a:off x="6232163" y="4743625"/>
            <a:ext cx="26935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kumimoji="1" lang="ja-JP" altLang="en-US"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住民自治と自治体自身の</a:t>
            </a:r>
            <a:r>
              <a:rPr kumimoji="1" lang="ja-JP" altLang="en-US" sz="12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ガバナンス強化</a:t>
            </a:r>
            <a:endParaRPr kumimoji="1" lang="ja-JP" altLang="en-US"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AutoShape 11"/>
          <p:cNvSpPr>
            <a:spLocks noChangeArrowheads="1"/>
          </p:cNvSpPr>
          <p:nvPr/>
        </p:nvSpPr>
        <p:spPr bwMode="auto">
          <a:xfrm>
            <a:off x="6218691" y="4944988"/>
            <a:ext cx="2822320" cy="49965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ts val="1100"/>
              </a:lnSpc>
            </a:pPr>
            <a:r>
              <a:rPr kumimoji="1"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a:t>
            </a:r>
            <a:r>
              <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公開や行政評価の</a:t>
            </a:r>
            <a:r>
              <a:rPr kumimoji="1"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pPr>
            <a:r>
              <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・議会の機能強化や監査機能の充実</a:t>
            </a:r>
          </a:p>
          <a:p>
            <a:pPr eaLnBrk="1" hangingPunct="1">
              <a:lnSpc>
                <a:spcPts val="1100"/>
              </a:lnSpc>
            </a:pPr>
            <a:r>
              <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・直接請求制度などの住民監視機能の強化　</a:t>
            </a:r>
            <a:r>
              <a:rPr kumimoji="1"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AutoShape 13"/>
          <p:cNvSpPr>
            <a:spLocks noChangeArrowheads="1"/>
          </p:cNvSpPr>
          <p:nvPr/>
        </p:nvSpPr>
        <p:spPr bwMode="auto">
          <a:xfrm>
            <a:off x="6232163" y="5718561"/>
            <a:ext cx="2735999" cy="720000"/>
          </a:xfrm>
          <a:prstGeom prst="roundRect">
            <a:avLst>
              <a:gd name="adj" fmla="val 11955"/>
            </a:avLst>
          </a:prstGeom>
          <a:ln>
            <a:headEnd/>
            <a:tailEnd/>
          </a:ln>
          <a:extLst/>
        </p:spPr>
        <p:style>
          <a:lnRef idx="0">
            <a:schemeClr val="accent1"/>
          </a:lnRef>
          <a:fillRef idx="3">
            <a:schemeClr val="accent1"/>
          </a:fillRef>
          <a:effectRef idx="3">
            <a:schemeClr val="accent1"/>
          </a:effectRef>
          <a:fontRef idx="minor">
            <a:schemeClr val="lt1"/>
          </a:fontRef>
        </p:style>
        <p:txBody>
          <a:bodyPr wrap="none" anchor="ctr"/>
          <a:lstStyle/>
          <a:p>
            <a:pPr algn="ctr" eaLnBrk="1" hangingPunct="1"/>
            <a:endParaRPr kumimoji="1" lang="ja-JP" altLang="ja-JP" sz="1200" u="none">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14"/>
          <p:cNvSpPr>
            <a:spLocks noChangeArrowheads="1"/>
          </p:cNvSpPr>
          <p:nvPr/>
        </p:nvSpPr>
        <p:spPr bwMode="auto">
          <a:xfrm>
            <a:off x="6230565" y="5710870"/>
            <a:ext cx="263295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kumimoji="1" lang="ja-JP" altLang="en-US"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常に効率的な行政運営を意識</a:t>
            </a:r>
          </a:p>
        </p:txBody>
      </p:sp>
      <p:sp>
        <p:nvSpPr>
          <p:cNvPr id="31" name="AutoShape 15"/>
          <p:cNvSpPr>
            <a:spLocks noChangeArrowheads="1"/>
          </p:cNvSpPr>
          <p:nvPr/>
        </p:nvSpPr>
        <p:spPr bwMode="auto">
          <a:xfrm>
            <a:off x="6197506" y="5928495"/>
            <a:ext cx="2825575" cy="495102"/>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ts val="1100"/>
              </a:lnSpc>
            </a:pPr>
            <a:r>
              <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・税金を１円たりともムダにしない業務執行</a:t>
            </a:r>
          </a:p>
          <a:p>
            <a:pPr eaLnBrk="1" hangingPunct="1">
              <a:lnSpc>
                <a:spcPts val="1100"/>
              </a:lnSpc>
            </a:pPr>
            <a:r>
              <a:rPr kumimoji="1" lang="ja-JP" altLang="en-US" sz="105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・将来世代に負担を先送り</a:t>
            </a:r>
            <a:r>
              <a:rPr kumimoji="1"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しない財政規律確保</a:t>
            </a:r>
            <a:endParaRPr kumimoji="1" lang="en-US" altLang="ja-JP"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pPr>
            <a:r>
              <a:rPr kumimoji="1"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・収入確保の創意工夫、公民連携の推進　　　等</a:t>
            </a:r>
          </a:p>
        </p:txBody>
      </p:sp>
      <p:sp>
        <p:nvSpPr>
          <p:cNvPr id="32" name="テキスト ボックス 31"/>
          <p:cNvSpPr txBox="1"/>
          <p:nvPr/>
        </p:nvSpPr>
        <p:spPr>
          <a:xfrm>
            <a:off x="278467" y="3774992"/>
            <a:ext cx="1260000" cy="396000"/>
          </a:xfrm>
          <a:prstGeom prst="rect">
            <a:avLst/>
          </a:prstGeom>
          <a:ln/>
        </p:spPr>
        <p:style>
          <a:lnRef idx="1">
            <a:schemeClr val="dk1"/>
          </a:lnRef>
          <a:fillRef idx="2">
            <a:schemeClr val="dk1"/>
          </a:fillRef>
          <a:effectRef idx="1">
            <a:schemeClr val="dk1"/>
          </a:effectRef>
          <a:fontRef idx="minor">
            <a:schemeClr val="dk1"/>
          </a:fontRef>
        </p:style>
        <p:txBody>
          <a:bodyPr wrap="square" lIns="0" tIns="72000" rIns="0" bIns="72000" rtlCol="0" anchor="ctr" anchorCtr="0">
            <a:noAutofit/>
          </a:bodyPr>
          <a:lstStyle/>
          <a:p>
            <a:pPr algn="ctr">
              <a:spcBef>
                <a:spcPts val="0"/>
              </a:spcBef>
            </a:pPr>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中央集権型</a:t>
            </a: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p>
            <a:pPr algn="ctr">
              <a:spcBef>
                <a:spcPts val="0"/>
              </a:spcBef>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行政</a:t>
            </a:r>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システム</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1907946" y="3766011"/>
            <a:ext cx="1260000" cy="396000"/>
          </a:xfrm>
          <a:prstGeom prst="rect">
            <a:avLst/>
          </a:prstGeom>
          <a:ln/>
        </p:spPr>
        <p:style>
          <a:lnRef idx="1">
            <a:schemeClr val="dk1"/>
          </a:lnRef>
          <a:fillRef idx="2">
            <a:schemeClr val="dk1"/>
          </a:fillRef>
          <a:effectRef idx="1">
            <a:schemeClr val="dk1"/>
          </a:effectRef>
          <a:fontRef idx="minor">
            <a:schemeClr val="dk1"/>
          </a:fontRef>
        </p:style>
        <p:txBody>
          <a:bodyPr wrap="square" lIns="0" tIns="72000" rIns="0" bIns="72000" rtlCol="0" anchor="ctr" anchorCtr="0">
            <a:noAutofit/>
          </a:bodyPr>
          <a:lstStyle/>
          <a:p>
            <a:pPr algn="ctr">
              <a:spcBef>
                <a:spcPts val="0"/>
              </a:spcBef>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分権型の</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p>
            <a:pPr algn="ctr">
              <a:spcBef>
                <a:spcPts val="0"/>
              </a:spcBef>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行政</a:t>
            </a:r>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システム</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右矢印 33"/>
          <p:cNvSpPr>
            <a:spLocks noChangeAspect="1"/>
          </p:cNvSpPr>
          <p:nvPr/>
        </p:nvSpPr>
        <p:spPr bwMode="auto">
          <a:xfrm>
            <a:off x="1612789" y="3771876"/>
            <a:ext cx="171820" cy="3960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sng" strike="noStrike" cap="none" normalizeH="0" baseline="0" smtClean="0">
              <a:ln>
                <a:noFill/>
              </a:ln>
              <a:solidFill>
                <a:schemeClr val="tx1"/>
              </a:solidFill>
              <a:effectLst/>
              <a:latin typeface="Arial" charset="0"/>
              <a:ea typeface="ＭＳ Ｐゴシック" pitchFamily="50" charset="-128"/>
            </a:endParaRPr>
          </a:p>
        </p:txBody>
      </p:sp>
      <p:sp>
        <p:nvSpPr>
          <p:cNvPr id="35" name="Rectangle 5"/>
          <p:cNvSpPr>
            <a:spLocks noChangeArrowheads="1"/>
          </p:cNvSpPr>
          <p:nvPr/>
        </p:nvSpPr>
        <p:spPr bwMode="auto">
          <a:xfrm>
            <a:off x="380083" y="3149856"/>
            <a:ext cx="2736000" cy="4680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eaLnBrk="1" hangingPunct="1"/>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自己決定、自己責任、自己経営</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Rectangle 5"/>
          <p:cNvSpPr>
            <a:spLocks noChangeArrowheads="1"/>
          </p:cNvSpPr>
          <p:nvPr/>
        </p:nvSpPr>
        <p:spPr bwMode="auto">
          <a:xfrm>
            <a:off x="3497072" y="3150169"/>
            <a:ext cx="2520000" cy="4680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eaLnBrk="1" hangingPunct="1"/>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住民に近いところに力を集める</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a:t>
            </a:r>
          </a:p>
          <a:p>
            <a:pPr algn="ctr" eaLnBrk="1" hangingPunct="1"/>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ニア・イズ・ベター</a:t>
            </a:r>
          </a:p>
        </p:txBody>
      </p:sp>
      <p:sp>
        <p:nvSpPr>
          <p:cNvPr id="37" name="Rectangle 2"/>
          <p:cNvSpPr>
            <a:spLocks noChangeArrowheads="1"/>
          </p:cNvSpPr>
          <p:nvPr/>
        </p:nvSpPr>
        <p:spPr bwMode="auto">
          <a:xfrm>
            <a:off x="359505" y="4301196"/>
            <a:ext cx="2700000" cy="720000"/>
          </a:xfrm>
          <a:prstGeom prst="rect">
            <a:avLst/>
          </a:prstGeom>
          <a:noFill/>
          <a:ln w="9525">
            <a:solidFill>
              <a:schemeClr val="tx1"/>
            </a:solidFill>
            <a:miter lim="800000"/>
            <a:headEnd/>
            <a:tailEnd/>
          </a:ln>
          <a:effectLst/>
          <a:extLst/>
        </p:spPr>
        <p:txBody>
          <a:bodyPr wrap="square" lIns="72000" tIns="36000" rIns="72000" bIns="36000" anchor="ctr"/>
          <a:lstStyle/>
          <a:p>
            <a:pPr eaLnBrk="1" hangingPunct="1">
              <a:lnSpc>
                <a:spcPts val="1300"/>
              </a:lnSpc>
            </a:pP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権限と財源の移譲を進め、</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地域における</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自らのお金（税）</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の使い方を住民</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の知恵と工夫</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、参加</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のもと</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で自ら</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判断し、決定</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300"/>
              </a:lnSpc>
            </a:pP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その</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結果を</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引きうける</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Rectangle 2"/>
          <p:cNvSpPr txBox="1">
            <a:spLocks noChangeArrowheads="1"/>
          </p:cNvSpPr>
          <p:nvPr/>
        </p:nvSpPr>
        <p:spPr bwMode="auto">
          <a:xfrm>
            <a:off x="3873238" y="5704451"/>
            <a:ext cx="1825330" cy="295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12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ヨーロッパ地方自治憲章</a:t>
            </a:r>
            <a:endParaRPr lang="ja-JP" altLang="en-US" sz="12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AutoShape 4"/>
          <p:cNvSpPr>
            <a:spLocks noChangeArrowheads="1"/>
          </p:cNvSpPr>
          <p:nvPr/>
        </p:nvSpPr>
        <p:spPr bwMode="auto">
          <a:xfrm>
            <a:off x="3416340" y="3739367"/>
            <a:ext cx="1326078" cy="1816422"/>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wrap="square" lIns="0" tIns="0" rIns="0" bIns="36000" anchor="ctr"/>
          <a:lstStyle/>
          <a:p>
            <a:pPr eaLnBrk="1" hangingPunct="1">
              <a:lnSpc>
                <a:spcPts val="1300"/>
              </a:lnSpc>
            </a:pP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市町村</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が身近な行政サービス</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を総合的</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に担う</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300"/>
              </a:lnSpc>
            </a:pP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そして</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、市町村ができないこと</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を大阪府</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（関西州）が、大阪府（</a:t>
            </a:r>
            <a:r>
              <a:rPr kumimoji="1"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関西州</a:t>
            </a:r>
            <a:r>
              <a:rPr kumimoji="1" lang="ja-JP" altLang="en-US" sz="1200" u="none" dirty="0">
                <a:latin typeface="Meiryo UI" panose="020B0604030504040204" pitchFamily="50" charset="-128"/>
                <a:ea typeface="Meiryo UI" panose="020B0604030504040204" pitchFamily="50" charset="-128"/>
                <a:cs typeface="Meiryo UI" panose="020B0604030504040204" pitchFamily="50" charset="-128"/>
              </a:rPr>
              <a:t>）もできないことを国が担う。</a:t>
            </a:r>
          </a:p>
        </p:txBody>
      </p:sp>
      <p:grpSp>
        <p:nvGrpSpPr>
          <p:cNvPr id="40" name="グループ化 39"/>
          <p:cNvGrpSpPr/>
          <p:nvPr/>
        </p:nvGrpSpPr>
        <p:grpSpPr>
          <a:xfrm>
            <a:off x="4778665" y="3898321"/>
            <a:ext cx="1232771" cy="1576998"/>
            <a:chOff x="4802415" y="4224118"/>
            <a:chExt cx="1232771" cy="1464794"/>
          </a:xfrm>
        </p:grpSpPr>
        <p:pic>
          <p:nvPicPr>
            <p:cNvPr id="4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3987" y="4224118"/>
              <a:ext cx="1221199" cy="1464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2" name="Rectangle 2"/>
            <p:cNvSpPr txBox="1">
              <a:spLocks noChangeArrowheads="1"/>
            </p:cNvSpPr>
            <p:nvPr/>
          </p:nvSpPr>
          <p:spPr bwMode="auto">
            <a:xfrm rot="20651639">
              <a:off x="4994914" y="4315980"/>
              <a:ext cx="390914" cy="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600" b="1" u="none" dirty="0">
                  <a:solidFill>
                    <a:srgbClr val="0000FF"/>
                  </a:solidFill>
                  <a:latin typeface="HG創英角ﾎﾟｯﾌﾟ体" panose="040B0A09000000000000" pitchFamily="49" charset="-128"/>
                  <a:ea typeface="HG創英角ﾎﾟｯﾌﾟ体" panose="040B0A09000000000000" pitchFamily="49" charset="-128"/>
                  <a:cs typeface="Meiryo UI" panose="020B0604030504040204" pitchFamily="50" charset="-128"/>
                </a:rPr>
                <a:t>自治体</a:t>
              </a:r>
              <a:endParaRPr lang="ja-JP" altLang="en-US" sz="600" u="none" dirty="0">
                <a:latin typeface="HG創英角ﾎﾟｯﾌﾟ体" panose="040B0A09000000000000" pitchFamily="49" charset="-128"/>
                <a:ea typeface="HG創英角ﾎﾟｯﾌﾟ体" panose="040B0A09000000000000" pitchFamily="49" charset="-128"/>
                <a:cs typeface="Meiryo UI" panose="020B0604030504040204" pitchFamily="50" charset="-128"/>
              </a:endParaRPr>
            </a:p>
          </p:txBody>
        </p:sp>
        <p:sp>
          <p:nvSpPr>
            <p:cNvPr id="43" name="Rectangle 2"/>
            <p:cNvSpPr txBox="1">
              <a:spLocks noChangeArrowheads="1"/>
            </p:cNvSpPr>
            <p:nvPr/>
          </p:nvSpPr>
          <p:spPr bwMode="auto">
            <a:xfrm>
              <a:off x="4802415" y="5121960"/>
              <a:ext cx="390914" cy="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600" u="none" dirty="0" smtClean="0">
                  <a:solidFill>
                    <a:srgbClr val="FF0000"/>
                  </a:solidFill>
                  <a:latin typeface="HG創英角ﾎﾟｯﾌﾟ体" panose="040B0A09000000000000" pitchFamily="49" charset="-128"/>
                  <a:ea typeface="HG創英角ﾎﾟｯﾌﾟ体" panose="040B0A09000000000000" pitchFamily="49" charset="-128"/>
                  <a:cs typeface="Meiryo UI" panose="020B0604030504040204" pitchFamily="50" charset="-128"/>
                </a:rPr>
                <a:t>市民</a:t>
              </a:r>
              <a:endParaRPr lang="ja-JP" altLang="en-US" sz="600" u="none" dirty="0">
                <a:solidFill>
                  <a:srgbClr val="FF0000"/>
                </a:solidFill>
                <a:latin typeface="HG創英角ﾎﾟｯﾌﾟ体" panose="040B0A09000000000000" pitchFamily="49" charset="-128"/>
                <a:ea typeface="HG創英角ﾎﾟｯﾌﾟ体" panose="040B0A09000000000000" pitchFamily="49" charset="-128"/>
                <a:cs typeface="Meiryo UI" panose="020B0604030504040204" pitchFamily="50" charset="-128"/>
              </a:endParaRPr>
            </a:p>
          </p:txBody>
        </p:sp>
        <p:sp>
          <p:nvSpPr>
            <p:cNvPr id="44" name="Rectangle 2"/>
            <p:cNvSpPr txBox="1">
              <a:spLocks noChangeArrowheads="1"/>
            </p:cNvSpPr>
            <p:nvPr/>
          </p:nvSpPr>
          <p:spPr bwMode="auto">
            <a:xfrm rot="20465125">
              <a:off x="5586723" y="4984327"/>
              <a:ext cx="390914" cy="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600" u="none" dirty="0">
                  <a:solidFill>
                    <a:srgbClr val="00B050"/>
                  </a:solidFill>
                  <a:latin typeface="HG創英角ﾎﾟｯﾌﾟ体" panose="040B0A09000000000000" pitchFamily="49" charset="-128"/>
                  <a:ea typeface="HG創英角ﾎﾟｯﾌﾟ体" panose="040B0A09000000000000" pitchFamily="49" charset="-128"/>
                  <a:cs typeface="Meiryo UI" panose="020B0604030504040204" pitchFamily="50" charset="-128"/>
                </a:rPr>
                <a:t>企業</a:t>
              </a:r>
            </a:p>
          </p:txBody>
        </p:sp>
        <p:sp>
          <p:nvSpPr>
            <p:cNvPr id="45" name="Rectangle 2"/>
            <p:cNvSpPr txBox="1">
              <a:spLocks noChangeArrowheads="1"/>
            </p:cNvSpPr>
            <p:nvPr/>
          </p:nvSpPr>
          <p:spPr bwMode="auto">
            <a:xfrm>
              <a:off x="5348794" y="4301735"/>
              <a:ext cx="390914" cy="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600"/>
                </a:lnSpc>
              </a:pPr>
              <a:r>
                <a:rPr lang="ja-JP" altLang="en-US" sz="600" u="none" dirty="0" smtClean="0">
                  <a:solidFill>
                    <a:srgbClr val="CC0099"/>
                  </a:solidFill>
                  <a:latin typeface="HG創英角ﾎﾟｯﾌﾟ体" panose="040B0A09000000000000" pitchFamily="49" charset="-128"/>
                  <a:ea typeface="HG創英角ﾎﾟｯﾌﾟ体" panose="040B0A09000000000000" pitchFamily="49" charset="-128"/>
                  <a:cs typeface="Meiryo UI" panose="020B0604030504040204" pitchFamily="50" charset="-128"/>
                </a:rPr>
                <a:t>非営利</a:t>
              </a:r>
              <a:endParaRPr lang="en-US" altLang="ja-JP" sz="600" u="none" dirty="0" smtClean="0">
                <a:solidFill>
                  <a:srgbClr val="CC0099"/>
                </a:solidFill>
                <a:latin typeface="HG創英角ﾎﾟｯﾌﾟ体" panose="040B0A09000000000000" pitchFamily="49" charset="-128"/>
                <a:ea typeface="HG創英角ﾎﾟｯﾌﾟ体" panose="040B0A09000000000000" pitchFamily="49" charset="-128"/>
                <a:cs typeface="Meiryo UI" panose="020B0604030504040204" pitchFamily="50" charset="-128"/>
              </a:endParaRPr>
            </a:p>
            <a:p>
              <a:pPr algn="ctr" eaLnBrk="1" hangingPunct="1">
                <a:lnSpc>
                  <a:spcPts val="600"/>
                </a:lnSpc>
              </a:pPr>
              <a:r>
                <a:rPr lang="ja-JP" altLang="en-US" sz="600" u="none" dirty="0">
                  <a:solidFill>
                    <a:srgbClr val="CC0099"/>
                  </a:solidFill>
                  <a:latin typeface="HG創英角ﾎﾟｯﾌﾟ体" panose="040B0A09000000000000" pitchFamily="49" charset="-128"/>
                  <a:ea typeface="HG創英角ﾎﾟｯﾌﾟ体" panose="040B0A09000000000000" pitchFamily="49" charset="-128"/>
                  <a:cs typeface="Meiryo UI" panose="020B0604030504040204" pitchFamily="50" charset="-128"/>
                </a:rPr>
                <a:t>セクター</a:t>
              </a:r>
            </a:p>
          </p:txBody>
        </p:sp>
      </p:grpSp>
      <p:sp>
        <p:nvSpPr>
          <p:cNvPr id="46" name="AutoShape 12"/>
          <p:cNvSpPr>
            <a:spLocks noChangeAspect="1" noChangeArrowheads="1"/>
          </p:cNvSpPr>
          <p:nvPr/>
        </p:nvSpPr>
        <p:spPr bwMode="auto">
          <a:xfrm>
            <a:off x="7488189" y="5498194"/>
            <a:ext cx="210996" cy="216000"/>
          </a:xfrm>
          <a:prstGeom prst="plus">
            <a:avLst>
              <a:gd name="adj" fmla="val 358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0" y="14181"/>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defTabSz="914400">
              <a:defRPr/>
            </a:pPr>
            <a:r>
              <a:rPr lang="ja-JP" altLang="en-US" sz="2000" kern="0" dirty="0" smtClean="0">
                <a:solidFill>
                  <a:srgbClr val="000000"/>
                </a:solidFill>
                <a:latin typeface="ＭＳ Ｐゴシック" pitchFamily="50" charset="-128"/>
                <a:ea typeface="Meiryo UI" pitchFamily="50" charset="-128"/>
                <a:cs typeface="Meiryo UI" pitchFamily="50" charset="-128"/>
              </a:rPr>
              <a:t>（参考１）大阪版</a:t>
            </a:r>
            <a:r>
              <a:rPr lang="ja-JP" altLang="en-US" sz="2000" kern="0" dirty="0">
                <a:solidFill>
                  <a:srgbClr val="000000"/>
                </a:solidFill>
                <a:latin typeface="ＭＳ Ｐゴシック" pitchFamily="50" charset="-128"/>
                <a:ea typeface="Meiryo UI" pitchFamily="50" charset="-128"/>
                <a:cs typeface="Meiryo UI" pitchFamily="50" charset="-128"/>
              </a:rPr>
              <a:t>地方</a:t>
            </a:r>
            <a:r>
              <a:rPr lang="ja-JP" altLang="en-US" sz="2000" kern="0" dirty="0" smtClean="0">
                <a:solidFill>
                  <a:srgbClr val="000000"/>
                </a:solidFill>
                <a:latin typeface="ＭＳ Ｐゴシック" pitchFamily="50" charset="-128"/>
                <a:ea typeface="Meiryo UI" pitchFamily="50" charset="-128"/>
                <a:cs typeface="Meiryo UI" pitchFamily="50" charset="-128"/>
              </a:rPr>
              <a:t>分権改革ビジョンについて</a:t>
            </a:r>
            <a:endParaRPr lang="en-US" altLang="ja-JP" sz="2000" kern="0" dirty="0">
              <a:solidFill>
                <a:srgbClr val="000000"/>
              </a:solidFill>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755911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213791" y="828141"/>
            <a:ext cx="8723833" cy="5754955"/>
          </a:xfrm>
          <a:prstGeom prst="rect">
            <a:avLst/>
          </a:prstGeom>
          <a:noFill/>
          <a:ln w="9525">
            <a:solidFill>
              <a:schemeClr val="tx1"/>
            </a:solidFill>
            <a:prstDash val="sysDot"/>
          </a:ln>
        </p:spPr>
        <p:txBody>
          <a:bodyPr wrap="square" rtlCol="0" anchor="ctr" anchorCtr="0">
            <a:noAutofit/>
          </a:bodyPr>
          <a:lstStyle/>
          <a:p>
            <a:pPr>
              <a:lnSpc>
                <a:spcPts val="1600"/>
              </a:lnSpc>
              <a:spcBef>
                <a:spcPts val="0"/>
              </a:spcBef>
            </a:pPr>
            <a:endParaRPr kumimoji="1"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フローチャート : 抜出し 23"/>
          <p:cNvSpPr/>
          <p:nvPr/>
        </p:nvSpPr>
        <p:spPr bwMode="auto">
          <a:xfrm rot="5400000">
            <a:off x="5361979" y="5286248"/>
            <a:ext cx="2092711" cy="180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49" name="フローチャート : 抜出し 150"/>
          <p:cNvSpPr/>
          <p:nvPr/>
        </p:nvSpPr>
        <p:spPr bwMode="auto">
          <a:xfrm rot="5400000">
            <a:off x="5341553" y="2518043"/>
            <a:ext cx="2092711" cy="180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50" name="テキスト ボックス 49"/>
          <p:cNvSpPr txBox="1"/>
          <p:nvPr/>
        </p:nvSpPr>
        <p:spPr>
          <a:xfrm>
            <a:off x="8592727" y="3456667"/>
            <a:ext cx="276999" cy="1582671"/>
          </a:xfrm>
          <a:prstGeom prst="rect">
            <a:avLst/>
          </a:prstGeom>
          <a:noFill/>
        </p:spPr>
        <p:txBody>
          <a:bodyPr vert="eaVert" wrap="square" lIns="0" tIns="0" rIns="0" bIns="0" rtlCol="0" anchor="ctr" anchorCtr="0">
            <a:spAutoFit/>
          </a:bodyPr>
          <a:lstStyle/>
          <a:p>
            <a:pPr algn="ctr"/>
            <a:r>
              <a:rPr kumimoji="1" lang="ja-JP" altLang="en-US" u="none" dirty="0" smtClean="0">
                <a:latin typeface="HGS創英角ｺﾞｼｯｸUB" panose="020B0900000000000000" pitchFamily="50" charset="-128"/>
                <a:ea typeface="HGS創英角ｺﾞｼｯｸUB" panose="020B0900000000000000" pitchFamily="50" charset="-128"/>
              </a:rPr>
              <a:t>役割分担</a:t>
            </a:r>
            <a:endParaRPr kumimoji="1" lang="ja-JP" altLang="en-US" u="none" dirty="0">
              <a:latin typeface="HGS創英角ｺﾞｼｯｸUB" panose="020B0900000000000000" pitchFamily="50" charset="-128"/>
              <a:ea typeface="HGS創英角ｺﾞｼｯｸUB" panose="020B0900000000000000" pitchFamily="50" charset="-128"/>
            </a:endParaRPr>
          </a:p>
        </p:txBody>
      </p:sp>
      <p:sp>
        <p:nvSpPr>
          <p:cNvPr id="51" name="Rectangle 2"/>
          <p:cNvSpPr txBox="1">
            <a:spLocks noChangeArrowheads="1"/>
          </p:cNvSpPr>
          <p:nvPr/>
        </p:nvSpPr>
        <p:spPr bwMode="auto">
          <a:xfrm>
            <a:off x="322227" y="1243744"/>
            <a:ext cx="5927547" cy="1179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600"/>
              </a:lnSpc>
              <a:spcBef>
                <a:spcPts val="0"/>
              </a:spcBef>
            </a:pP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u="none" dirty="0">
                <a:latin typeface="ＭＳ ゴシック" panose="020B0609070205080204" pitchFamily="49" charset="-128"/>
                <a:ea typeface="ＭＳ ゴシック" panose="020B0609070205080204" pitchFamily="49" charset="-128"/>
                <a:cs typeface="Meiryo UI" panose="020B0604030504040204" pitchFamily="50" charset="-128"/>
              </a:rPr>
              <a:t>基礎自治機能</a:t>
            </a:r>
            <a:r>
              <a:rPr lang="ja-JP" altLang="en-US"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の充実］ 基礎自治体への分権</a:t>
            </a:r>
            <a:endPar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600"/>
              </a:lnSpc>
              <a:spcBef>
                <a:spcPts val="600"/>
              </a:spcBef>
            </a:pPr>
            <a:r>
              <a:rPr lang="ja-JP" altLang="en-US" sz="105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サービスのうち、地域特性や住民ニーズと合っているかと</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いった観点</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から主</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pPr>
            <a:r>
              <a:rPr lang="en-US" altLang="ja-JP" sz="1400" u="none"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サービス内容</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を考え実施していくべきものは、</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基礎自治体</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が担うべき</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600"/>
              </a:spcBef>
            </a:pP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・身近</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行政サービス</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を総合的に担うには、一定の行財政基盤</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0"/>
              </a:spcBef>
            </a:pPr>
            <a:r>
              <a:rPr lang="en-US" altLang="ja-JP" sz="1400" u="none"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不可欠</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Rectangle 2"/>
          <p:cNvSpPr txBox="1">
            <a:spLocks noChangeArrowheads="1"/>
          </p:cNvSpPr>
          <p:nvPr/>
        </p:nvSpPr>
        <p:spPr bwMode="auto">
          <a:xfrm>
            <a:off x="352805" y="4333836"/>
            <a:ext cx="5896969" cy="1282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u="none" dirty="0">
                <a:latin typeface="ＭＳ ゴシック" panose="020B0609070205080204" pitchFamily="49" charset="-128"/>
                <a:ea typeface="ＭＳ ゴシック" panose="020B0609070205080204" pitchFamily="49" charset="-128"/>
                <a:cs typeface="Meiryo UI" panose="020B0604030504040204" pitchFamily="50" charset="-128"/>
              </a:rPr>
              <a:t>広域機能</a:t>
            </a:r>
            <a:r>
              <a:rPr lang="ja-JP" altLang="en-US"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の</a:t>
            </a:r>
            <a:r>
              <a:rPr lang="ja-JP" altLang="en-US" sz="1400" b="1" u="none" dirty="0">
                <a:latin typeface="ＭＳ ゴシック" panose="020B0609070205080204" pitchFamily="49" charset="-128"/>
                <a:ea typeface="ＭＳ ゴシック" panose="020B0609070205080204" pitchFamily="49" charset="-128"/>
                <a:cs typeface="Meiryo UI" panose="020B0604030504040204" pitchFamily="50" charset="-128"/>
              </a:rPr>
              <a:t>充実</a:t>
            </a: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　大阪⇒関西への集権</a:t>
            </a: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 </a:t>
            </a:r>
          </a:p>
          <a:p>
            <a:pPr>
              <a:lnSpc>
                <a:spcPts val="1400"/>
              </a:lnSpc>
              <a:spcBef>
                <a:spcPts val="6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・広域的な視点で考え、圏域や規模を活かして実施すべき行政サービスの分野。</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こう</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した広域的な行政サービスについては、大阪</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に留まらず</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の広がり</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ポテンシャルに対応して、</a:t>
            </a:r>
            <a:r>
              <a:rPr lang="ja-JP" altLang="en-US" sz="1400" u="none" dirty="0">
                <a:latin typeface="Meiryo UI" panose="020B0604030504040204" pitchFamily="50" charset="-128"/>
                <a:ea typeface="Meiryo UI" panose="020B0604030504040204" pitchFamily="50" charset="-128"/>
                <a:cs typeface="Meiryo UI" panose="020B0604030504040204" pitchFamily="50" charset="-128"/>
              </a:rPr>
              <a:t>考えて</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いく必要。</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en-US" altLang="ja-JP"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・国からの権限移譲も進める必要。</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endParaRPr lang="ja-JP" altLang="en-US"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Rectangle 2"/>
          <p:cNvSpPr txBox="1">
            <a:spLocks noChangeArrowheads="1"/>
          </p:cNvSpPr>
          <p:nvPr/>
        </p:nvSpPr>
        <p:spPr bwMode="auto">
          <a:xfrm>
            <a:off x="179925" y="563509"/>
            <a:ext cx="274069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ja-JP" altLang="en-US" sz="1600" u="none"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rPr>
              <a:t>◆ 基礎</a:t>
            </a:r>
            <a:r>
              <a:rPr lang="ja-JP" altLang="en-US" sz="1600" u="none" dirty="0">
                <a:latin typeface="HG創英角ｺﾞｼｯｸUB" panose="020B0909000000000000" pitchFamily="49" charset="-128"/>
                <a:ea typeface="HG創英角ｺﾞｼｯｸUB" panose="020B0909000000000000" pitchFamily="49" charset="-128"/>
                <a:cs typeface="Meiryo UI" panose="020B0604030504040204" pitchFamily="50" charset="-128"/>
              </a:rPr>
              <a:t>自治機能</a:t>
            </a:r>
            <a:r>
              <a:rPr lang="ja-JP" altLang="en-US" sz="1600" u="none"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rPr>
              <a:t>と広域機能</a:t>
            </a:r>
            <a:endParaRPr lang="en-US" altLang="ja-JP" sz="1600" u="none" dirty="0">
              <a:latin typeface="HG創英角ｺﾞｼｯｸUB" panose="020B0909000000000000" pitchFamily="49" charset="-128"/>
              <a:ea typeface="HG創英角ｺﾞｼｯｸUB" panose="020B0909000000000000" pitchFamily="49" charset="-128"/>
              <a:cs typeface="Meiryo UI" panose="020B0604030504040204" pitchFamily="50" charset="-128"/>
            </a:endParaRPr>
          </a:p>
        </p:txBody>
      </p:sp>
      <p:sp>
        <p:nvSpPr>
          <p:cNvPr id="54" name="AutoShape 60"/>
          <p:cNvSpPr>
            <a:spLocks noChangeArrowheads="1"/>
          </p:cNvSpPr>
          <p:nvPr/>
        </p:nvSpPr>
        <p:spPr bwMode="auto">
          <a:xfrm>
            <a:off x="6677461" y="1228052"/>
            <a:ext cx="1578659" cy="5019414"/>
          </a:xfrm>
          <a:prstGeom prst="roundRect">
            <a:avLst>
              <a:gd name="adj" fmla="val 0"/>
            </a:avLst>
          </a:prstGeom>
          <a:solidFill>
            <a:schemeClr val="bg1"/>
          </a:solidFill>
          <a:ln w="9525" algn="ctr">
            <a:solidFill>
              <a:schemeClr val="tx1"/>
            </a:solidFill>
            <a:round/>
            <a:headEnd/>
            <a:tailEnd/>
          </a:ln>
          <a:effectLst/>
          <a:extLst/>
        </p:spPr>
        <p:txBody>
          <a:bodyPr lIns="36000" tIns="36000" rIns="36000" bIns="36000" anchor="ctr">
            <a:noAutofit/>
          </a:bodyPr>
          <a:lstStyle/>
          <a:p>
            <a:pPr algn="ctr">
              <a:lnSpc>
                <a:spcPts val="1200"/>
              </a:lnSpc>
            </a:pPr>
            <a:endParaRPr lang="ja-JP" altLang="en-US" sz="105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Rectangle 2"/>
          <p:cNvSpPr txBox="1">
            <a:spLocks noChangeArrowheads="1"/>
          </p:cNvSpPr>
          <p:nvPr/>
        </p:nvSpPr>
        <p:spPr bwMode="auto">
          <a:xfrm>
            <a:off x="6799135" y="2369381"/>
            <a:ext cx="1308854"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600"/>
              </a:lnSpc>
            </a:pPr>
            <a:r>
              <a:rPr lang="ja-JP" altLang="en-US" sz="1400" b="1" u="none" kern="0"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lang="en-US" altLang="ja-JP" sz="140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600"/>
              </a:lnSpc>
              <a:spcBef>
                <a:spcPts val="600"/>
              </a:spcBef>
            </a:pPr>
            <a:r>
              <a:rPr lang="ja-JP" altLang="en-US" sz="1400" u="none" kern="0" dirty="0" smtClean="0">
                <a:latin typeface="Meiryo UI" panose="020B0604030504040204" pitchFamily="50" charset="-128"/>
                <a:ea typeface="Meiryo UI" panose="020B0604030504040204" pitchFamily="50" charset="-128"/>
                <a:cs typeface="Meiryo UI" panose="020B0604030504040204" pitchFamily="50" charset="-128"/>
              </a:rPr>
              <a:t>中核市並みの</a:t>
            </a:r>
            <a:endParaRPr lang="en-US" altLang="ja-JP" sz="14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600"/>
              </a:lnSpc>
            </a:pPr>
            <a:r>
              <a:rPr lang="ja-JP" altLang="en-US" sz="1400" u="none" kern="0" dirty="0" smtClean="0">
                <a:latin typeface="Meiryo UI" panose="020B0604030504040204" pitchFamily="50" charset="-128"/>
                <a:ea typeface="Meiryo UI" panose="020B0604030504040204" pitchFamily="50" charset="-128"/>
                <a:cs typeface="Meiryo UI" panose="020B0604030504040204" pitchFamily="50" charset="-128"/>
              </a:rPr>
              <a:t>行政サービス</a:t>
            </a:r>
          </a:p>
        </p:txBody>
      </p:sp>
      <p:cxnSp>
        <p:nvCxnSpPr>
          <p:cNvPr id="56" name="直線コネクタ 55"/>
          <p:cNvCxnSpPr/>
          <p:nvPr/>
        </p:nvCxnSpPr>
        <p:spPr bwMode="auto">
          <a:xfrm>
            <a:off x="6700039" y="4292924"/>
            <a:ext cx="1800000" cy="0"/>
          </a:xfrm>
          <a:prstGeom prst="line">
            <a:avLst/>
          </a:pr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V="1">
            <a:off x="8505889" y="3556344"/>
            <a:ext cx="0" cy="1412580"/>
          </a:xfrm>
          <a:prstGeom prst="straightConnector1">
            <a:avLst/>
          </a:prstGeom>
          <a:solidFill>
            <a:schemeClr val="accent1"/>
          </a:solidFill>
          <a:ln w="9525" cap="flat" cmpd="sng" algn="ctr">
            <a:solidFill>
              <a:schemeClr val="tx1"/>
            </a:solidFill>
            <a:prstDash val="solid"/>
            <a:round/>
            <a:headEnd type="arrow" w="sm"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2"/>
          <p:cNvSpPr txBox="1">
            <a:spLocks noChangeArrowheads="1"/>
          </p:cNvSpPr>
          <p:nvPr/>
        </p:nvSpPr>
        <p:spPr bwMode="auto">
          <a:xfrm>
            <a:off x="717182" y="5888394"/>
            <a:ext cx="5305219" cy="362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400"/>
              </a:lnSpc>
              <a:spcBef>
                <a:spcPts val="3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成長に関わる事務（インフラ整備や産業政策）、圏域全体の安全・安心に関わる事務、基礎自治体</a:t>
            </a:r>
            <a:r>
              <a:rPr lang="ja-JP" altLang="en-US" sz="1400" u="none" smtClean="0">
                <a:latin typeface="Meiryo UI" panose="020B0604030504040204" pitchFamily="50" charset="-128"/>
                <a:ea typeface="Meiryo UI" panose="020B0604030504040204" pitchFamily="50" charset="-128"/>
                <a:cs typeface="Meiryo UI" panose="020B0604030504040204" pitchFamily="50" charset="-128"/>
              </a:rPr>
              <a:t>のコーディネート役</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Rectangle 2"/>
          <p:cNvSpPr txBox="1">
            <a:spLocks noChangeArrowheads="1"/>
          </p:cNvSpPr>
          <p:nvPr/>
        </p:nvSpPr>
        <p:spPr bwMode="auto">
          <a:xfrm>
            <a:off x="768741" y="2819671"/>
            <a:ext cx="338762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3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住民生活に密接な福祉、教育などの事務</a:t>
            </a:r>
            <a:endParaRPr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bwMode="auto">
          <a:xfrm>
            <a:off x="601611" y="2594532"/>
            <a:ext cx="3637880" cy="468000"/>
          </a:xfrm>
          <a:prstGeom prst="rect">
            <a:avLst/>
          </a:prstGeom>
          <a:noFill/>
          <a:ln w="6350"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sng" strike="noStrike" cap="none" normalizeH="0" baseline="0" smtClean="0">
              <a:ln>
                <a:noFill/>
              </a:ln>
              <a:solidFill>
                <a:schemeClr val="tx1"/>
              </a:solidFill>
              <a:effectLst/>
              <a:latin typeface="Arial" charset="0"/>
              <a:ea typeface="ＭＳ Ｐゴシック" pitchFamily="50" charset="-128"/>
            </a:endParaRPr>
          </a:p>
        </p:txBody>
      </p:sp>
      <p:sp>
        <p:nvSpPr>
          <p:cNvPr id="61" name="Rectangle 2"/>
          <p:cNvSpPr txBox="1">
            <a:spLocks noChangeArrowheads="1"/>
          </p:cNvSpPr>
          <p:nvPr/>
        </p:nvSpPr>
        <p:spPr bwMode="auto">
          <a:xfrm>
            <a:off x="715697" y="2477061"/>
            <a:ext cx="1980000" cy="215444"/>
          </a:xfrm>
          <a:prstGeom prst="rect">
            <a:avLst/>
          </a:prstGeom>
          <a:solidFill>
            <a:schemeClr val="bg1"/>
          </a:solidFill>
          <a:ln>
            <a:noFill/>
          </a:ln>
          <a:effectLs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300"/>
              </a:spcBef>
            </a:pPr>
            <a:r>
              <a:rPr lang="en-US" altLang="ja-JP" sz="1400" b="1" u="none" dirty="0" smtClean="0">
                <a:latin typeface="+mj-ea"/>
                <a:cs typeface="Meiryo UI" panose="020B0604030504040204" pitchFamily="50" charset="-128"/>
              </a:rPr>
              <a:t>〈</a:t>
            </a:r>
            <a:r>
              <a:rPr lang="ja-JP" altLang="en-US" sz="1400" b="1" u="none" dirty="0" smtClean="0">
                <a:latin typeface="+mj-ea"/>
                <a:cs typeface="Meiryo UI" panose="020B0604030504040204" pitchFamily="50" charset="-128"/>
              </a:rPr>
              <a:t>身近な行政サービス</a:t>
            </a:r>
            <a:r>
              <a:rPr lang="en-US" altLang="ja-JP" sz="1400" b="1" u="none" dirty="0" smtClean="0">
                <a:latin typeface="+mj-ea"/>
                <a:cs typeface="Meiryo UI" panose="020B0604030504040204" pitchFamily="50" charset="-128"/>
              </a:rPr>
              <a:t>〉</a:t>
            </a:r>
            <a:endParaRPr lang="en-US" altLang="ja-JP" sz="1400" b="1" u="none" dirty="0">
              <a:latin typeface="+mj-ea"/>
              <a:cs typeface="Meiryo UI" panose="020B0604030504040204" pitchFamily="50" charset="-128"/>
            </a:endParaRPr>
          </a:p>
        </p:txBody>
      </p:sp>
      <p:sp>
        <p:nvSpPr>
          <p:cNvPr id="62" name="正方形/長方形 61"/>
          <p:cNvSpPr/>
          <p:nvPr/>
        </p:nvSpPr>
        <p:spPr bwMode="auto">
          <a:xfrm>
            <a:off x="588750" y="5650468"/>
            <a:ext cx="5472000" cy="727200"/>
          </a:xfrm>
          <a:prstGeom prst="rect">
            <a:avLst/>
          </a:prstGeom>
          <a:noFill/>
          <a:ln w="6350"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sng" strike="noStrike" cap="none" normalizeH="0" baseline="0" smtClean="0">
              <a:ln>
                <a:noFill/>
              </a:ln>
              <a:solidFill>
                <a:schemeClr val="tx1"/>
              </a:solidFill>
              <a:effectLst/>
              <a:latin typeface="Arial" charset="0"/>
              <a:ea typeface="ＭＳ Ｐゴシック" pitchFamily="50" charset="-128"/>
            </a:endParaRPr>
          </a:p>
        </p:txBody>
      </p:sp>
      <p:sp>
        <p:nvSpPr>
          <p:cNvPr id="63" name="Rectangle 2"/>
          <p:cNvSpPr txBox="1">
            <a:spLocks noChangeArrowheads="1"/>
          </p:cNvSpPr>
          <p:nvPr/>
        </p:nvSpPr>
        <p:spPr bwMode="auto">
          <a:xfrm>
            <a:off x="674873" y="5564894"/>
            <a:ext cx="2160000" cy="217598"/>
          </a:xfrm>
          <a:prstGeom prst="rect">
            <a:avLst/>
          </a:prstGeom>
          <a:solidFill>
            <a:schemeClr val="bg1"/>
          </a:solidFill>
          <a:ln>
            <a:noFill/>
          </a:ln>
          <a:effectLs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0"/>
              </a:spcBef>
            </a:pP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u="none" dirty="0">
                <a:latin typeface="ＭＳ ゴシック" panose="020B0609070205080204" pitchFamily="49" charset="-128"/>
                <a:ea typeface="ＭＳ ゴシック" panose="020B0609070205080204" pitchFamily="49" charset="-128"/>
                <a:cs typeface="Meiryo UI" panose="020B0604030504040204" pitchFamily="50" charset="-128"/>
              </a:rPr>
              <a:t>広域的</a:t>
            </a:r>
            <a:r>
              <a:rPr lang="ja-JP" altLang="en-US"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な行政サービス</a:t>
            </a:r>
            <a:r>
              <a:rPr lang="en-US" altLang="ja-JP" sz="14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endParaRPr lang="en-US" altLang="ja-JP" sz="1400" b="1" u="none"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64" name="二等辺三角形 63"/>
          <p:cNvSpPr/>
          <p:nvPr/>
        </p:nvSpPr>
        <p:spPr bwMode="auto">
          <a:xfrm rot="10800000">
            <a:off x="1437896" y="3208828"/>
            <a:ext cx="1958104" cy="611386"/>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sng" strike="noStrike" cap="none" normalizeH="0" baseline="0" smtClean="0">
              <a:ln>
                <a:noFill/>
              </a:ln>
              <a:solidFill>
                <a:schemeClr val="tx1"/>
              </a:solidFill>
              <a:effectLst/>
              <a:latin typeface="Arial" charset="0"/>
              <a:ea typeface="ＭＳ Ｐゴシック" pitchFamily="50" charset="-128"/>
            </a:endParaRPr>
          </a:p>
        </p:txBody>
      </p:sp>
      <p:sp>
        <p:nvSpPr>
          <p:cNvPr id="65" name="Rectangle 2"/>
          <p:cNvSpPr txBox="1">
            <a:spLocks noChangeArrowheads="1"/>
          </p:cNvSpPr>
          <p:nvPr/>
        </p:nvSpPr>
        <p:spPr bwMode="auto">
          <a:xfrm>
            <a:off x="614832" y="3241800"/>
            <a:ext cx="3937156" cy="448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600"/>
              </a:lnSpc>
              <a:spcBef>
                <a:spcPts val="3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住民生活に身近な行政は基礎自治体に移譲のうえ、　</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3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広域自治体は以下に重点化</a:t>
            </a:r>
            <a:endParaRPr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bwMode="auto">
          <a:xfrm>
            <a:off x="8452539" y="5423268"/>
            <a:ext cx="422032" cy="784767"/>
          </a:xfrm>
          <a:prstGeom prst="rect">
            <a:avLst/>
          </a:prstGeom>
          <a:noFill/>
          <a:ln w="9525"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67" name="Rectangle 2"/>
          <p:cNvSpPr txBox="1">
            <a:spLocks noChangeArrowheads="1"/>
          </p:cNvSpPr>
          <p:nvPr/>
        </p:nvSpPr>
        <p:spPr bwMode="auto">
          <a:xfrm>
            <a:off x="8318273" y="5646471"/>
            <a:ext cx="657795" cy="29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600"/>
              </a:lnSpc>
            </a:pPr>
            <a:r>
              <a:rPr lang="ja-JP" altLang="en-US" sz="1400" b="1" u="none" kern="0" dirty="0">
                <a:latin typeface="Meiryo UI" panose="020B0604030504040204" pitchFamily="50" charset="-128"/>
                <a:ea typeface="Meiryo UI" panose="020B0604030504040204" pitchFamily="50" charset="-128"/>
                <a:cs typeface="Meiryo UI" panose="020B0604030504040204" pitchFamily="50" charset="-128"/>
              </a:rPr>
              <a:t>国</a:t>
            </a:r>
            <a:endParaRPr lang="ja-JP" altLang="en-US" sz="140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左矢印 67"/>
          <p:cNvSpPr/>
          <p:nvPr/>
        </p:nvSpPr>
        <p:spPr bwMode="auto">
          <a:xfrm>
            <a:off x="7897092" y="5503403"/>
            <a:ext cx="495691" cy="598525"/>
          </a:xfrm>
          <a:prstGeom prst="leftArrow">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cxnSp>
        <p:nvCxnSpPr>
          <p:cNvPr id="69" name="直線コネクタ 68"/>
          <p:cNvCxnSpPr/>
          <p:nvPr/>
        </p:nvCxnSpPr>
        <p:spPr bwMode="auto">
          <a:xfrm>
            <a:off x="6698442" y="5412027"/>
            <a:ext cx="1548000" cy="0"/>
          </a:xfrm>
          <a:prstGeom prst="line">
            <a:avLst/>
          </a:prstGeom>
          <a:solidFill>
            <a:schemeClr val="accent1"/>
          </a:solidFill>
          <a:ln w="63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Rectangle 2"/>
          <p:cNvSpPr txBox="1">
            <a:spLocks noChangeArrowheads="1"/>
          </p:cNvSpPr>
          <p:nvPr/>
        </p:nvSpPr>
        <p:spPr bwMode="auto">
          <a:xfrm>
            <a:off x="7287840" y="5765846"/>
            <a:ext cx="580445" cy="223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30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移譲</a:t>
            </a:r>
            <a:endParaRPr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大かっこ 70"/>
          <p:cNvSpPr/>
          <p:nvPr/>
        </p:nvSpPr>
        <p:spPr bwMode="auto">
          <a:xfrm>
            <a:off x="6850828" y="2642807"/>
            <a:ext cx="1209661" cy="449760"/>
          </a:xfrm>
          <a:prstGeom prst="bracketPair">
            <a:avLst/>
          </a:prstGeom>
          <a:noFill/>
          <a:ln w="31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72" name="Rectangle 2"/>
          <p:cNvSpPr txBox="1">
            <a:spLocks noChangeArrowheads="1"/>
          </p:cNvSpPr>
          <p:nvPr/>
        </p:nvSpPr>
        <p:spPr bwMode="auto">
          <a:xfrm>
            <a:off x="6820916" y="4590864"/>
            <a:ext cx="1308854" cy="48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600"/>
              </a:lnSpc>
            </a:pPr>
            <a:r>
              <a:rPr lang="ja-JP" altLang="en-US" sz="1400" b="1" u="none" kern="0" dirty="0">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u="none" kern="0" dirty="0" smtClean="0">
                <a:latin typeface="Meiryo UI" panose="020B0604030504040204" pitchFamily="50" charset="-128"/>
                <a:ea typeface="Meiryo UI" panose="020B0604030504040204" pitchFamily="50" charset="-128"/>
                <a:cs typeface="Meiryo UI" panose="020B0604030504040204" pitchFamily="50" charset="-128"/>
              </a:rPr>
              <a:t>機能</a:t>
            </a:r>
            <a:endParaRPr lang="en-US" altLang="ja-JP" sz="140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600"/>
              </a:lnSpc>
              <a:spcBef>
                <a:spcPts val="600"/>
              </a:spcBef>
            </a:pPr>
            <a:r>
              <a:rPr lang="ja-JP" altLang="en-US" sz="1400" u="none" kern="0" dirty="0" smtClean="0">
                <a:latin typeface="Meiryo UI" panose="020B0604030504040204" pitchFamily="50" charset="-128"/>
                <a:ea typeface="Meiryo UI" panose="020B0604030504040204" pitchFamily="50" charset="-128"/>
                <a:cs typeface="Meiryo UI" panose="020B0604030504040204" pitchFamily="50" charset="-128"/>
              </a:rPr>
              <a:t>大阪 → 関西</a:t>
            </a:r>
          </a:p>
        </p:txBody>
      </p:sp>
      <p:sp>
        <p:nvSpPr>
          <p:cNvPr id="73" name="大かっこ 72"/>
          <p:cNvSpPr/>
          <p:nvPr/>
        </p:nvSpPr>
        <p:spPr bwMode="auto">
          <a:xfrm>
            <a:off x="6872609" y="4871782"/>
            <a:ext cx="1209661" cy="258994"/>
          </a:xfrm>
          <a:prstGeom prst="bracketPair">
            <a:avLst/>
          </a:prstGeom>
          <a:noFill/>
          <a:ln w="31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053570" y="6549503"/>
            <a:ext cx="2057400" cy="365125"/>
          </a:xfrm>
        </p:spPr>
        <p:txBody>
          <a:bodyPr/>
          <a:lstStyle/>
          <a:p>
            <a:fld id="{50F88186-B17D-4CE3-A887-D91699CF601C}" type="slidenum">
              <a:rPr kumimoji="1" lang="ja-JP" altLang="en-US" smtClean="0"/>
              <a:t>4</a:t>
            </a:fld>
            <a:endParaRPr kumimoji="1" lang="ja-JP" altLang="en-US" dirty="0"/>
          </a:p>
        </p:txBody>
      </p:sp>
      <p:sp>
        <p:nvSpPr>
          <p:cNvPr id="31" name="正方形/長方形 30"/>
          <p:cNvSpPr/>
          <p:nvPr/>
        </p:nvSpPr>
        <p:spPr>
          <a:xfrm>
            <a:off x="101482" y="6576031"/>
            <a:ext cx="5274320" cy="261610"/>
          </a:xfrm>
          <a:prstGeom prst="rect">
            <a:avLst/>
          </a:prstGeom>
        </p:spPr>
        <p:txBody>
          <a:bodyPr wrap="square">
            <a:spAutoFit/>
          </a:bodyPr>
          <a:lstStyle/>
          <a:p>
            <a:r>
              <a:rPr lang="en-US" altLang="ja-JP" sz="1100" dirty="0" smtClean="0"/>
              <a:t>※</a:t>
            </a:r>
            <a:r>
              <a:rPr lang="ja-JP" altLang="en-US" sz="1100" dirty="0" smtClean="0"/>
              <a:t>大阪版地方分権ビジョン</a:t>
            </a:r>
            <a:r>
              <a:rPr lang="en-US" altLang="ja-JP" sz="1100" dirty="0" smtClean="0"/>
              <a:t>[</a:t>
            </a:r>
            <a:r>
              <a:rPr lang="ja-JP" altLang="en-US" sz="1100" dirty="0" smtClean="0"/>
              <a:t>改訂版</a:t>
            </a:r>
            <a:r>
              <a:rPr lang="en-US" altLang="ja-JP" sz="1100" dirty="0" smtClean="0"/>
              <a:t>]</a:t>
            </a:r>
            <a:r>
              <a:rPr lang="ja-JP" altLang="en-US" sz="1100" dirty="0" smtClean="0"/>
              <a:t>（</a:t>
            </a:r>
            <a:r>
              <a:rPr lang="en-US" altLang="ja-JP" sz="1100" dirty="0" smtClean="0"/>
              <a:t>2017.3</a:t>
            </a:r>
            <a:r>
              <a:rPr lang="ja-JP" altLang="en-US" sz="1100" dirty="0" smtClean="0"/>
              <a:t>）より抜粋 </a:t>
            </a:r>
            <a:r>
              <a:rPr lang="en-US" altLang="ja-JP" sz="1100" dirty="0" smtClean="0"/>
              <a:t>【2/4】</a:t>
            </a:r>
            <a:endParaRPr lang="ja-JP" altLang="en-US" sz="1100" dirty="0"/>
          </a:p>
        </p:txBody>
      </p:sp>
    </p:spTree>
    <p:extLst>
      <p:ext uri="{BB962C8B-B14F-4D97-AF65-F5344CB8AC3E}">
        <p14:creationId xmlns:p14="http://schemas.microsoft.com/office/powerpoint/2010/main" val="4206890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線コネクタ 29"/>
          <p:cNvCxnSpPr/>
          <p:nvPr/>
        </p:nvCxnSpPr>
        <p:spPr bwMode="auto">
          <a:xfrm>
            <a:off x="7033555" y="1438522"/>
            <a:ext cx="0" cy="518400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2"/>
          <p:cNvSpPr txBox="1">
            <a:spLocks noChangeArrowheads="1"/>
          </p:cNvSpPr>
          <p:nvPr/>
        </p:nvSpPr>
        <p:spPr bwMode="auto">
          <a:xfrm>
            <a:off x="7066227" y="1471813"/>
            <a:ext cx="1980000" cy="5148000"/>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0" tIns="36000" rIns="0" bIns="180000" numCol="1" anchor="b"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0"/>
              </a:spcBef>
            </a:pPr>
            <a:r>
              <a:rPr lang="ja-JP" altLang="en-US" sz="1800" b="1" u="none" dirty="0" smtClean="0">
                <a:solidFill>
                  <a:srgbClr val="FFFFFF"/>
                </a:solidFill>
                <a:latin typeface="ＭＳ Ｐゴシック" panose="020B0600070205080204" pitchFamily="50" charset="-128"/>
                <a:cs typeface="Meiryo UI" panose="020B0604030504040204" pitchFamily="50" charset="-128"/>
              </a:rPr>
              <a:t> </a:t>
            </a:r>
            <a:endParaRPr lang="en-US" altLang="ja-JP" sz="1800" b="1" u="none" dirty="0" smtClean="0">
              <a:solidFill>
                <a:srgbClr val="FFFFFF"/>
              </a:solidFill>
              <a:latin typeface="ＭＳ Ｐゴシック" panose="020B0600070205080204" pitchFamily="50" charset="-128"/>
              <a:cs typeface="Meiryo UI" panose="020B0604030504040204" pitchFamily="50" charset="-128"/>
            </a:endParaRPr>
          </a:p>
        </p:txBody>
      </p:sp>
      <p:cxnSp>
        <p:nvCxnSpPr>
          <p:cNvPr id="32" name="直線コネクタ 31"/>
          <p:cNvCxnSpPr/>
          <p:nvPr/>
        </p:nvCxnSpPr>
        <p:spPr bwMode="auto">
          <a:xfrm>
            <a:off x="6362367" y="1324635"/>
            <a:ext cx="0" cy="5292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右矢印 32"/>
          <p:cNvSpPr/>
          <p:nvPr/>
        </p:nvSpPr>
        <p:spPr bwMode="auto">
          <a:xfrm>
            <a:off x="6177840" y="2110024"/>
            <a:ext cx="1204981" cy="897501"/>
          </a:xfrm>
          <a:prstGeom prst="rightArrow">
            <a:avLst/>
          </a:prstGeom>
          <a:ln w="22225">
            <a:solidFill>
              <a:schemeClr val="accent1"/>
            </a:solidFill>
            <a:prstDash val="solid"/>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cxnSp>
        <p:nvCxnSpPr>
          <p:cNvPr id="34" name="直線コネクタ 33"/>
          <p:cNvCxnSpPr/>
          <p:nvPr/>
        </p:nvCxnSpPr>
        <p:spPr bwMode="auto">
          <a:xfrm>
            <a:off x="3550849" y="1317005"/>
            <a:ext cx="0" cy="5292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正方形/長方形 34"/>
          <p:cNvSpPr/>
          <p:nvPr/>
        </p:nvSpPr>
        <p:spPr bwMode="auto">
          <a:xfrm>
            <a:off x="99996" y="374865"/>
            <a:ext cx="112729" cy="324000"/>
          </a:xfrm>
          <a:prstGeom prst="rect">
            <a:avLst/>
          </a:prstGeom>
          <a:solidFill>
            <a:schemeClr val="bg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36" name="正方形/長方形 35"/>
          <p:cNvSpPr/>
          <p:nvPr/>
        </p:nvSpPr>
        <p:spPr>
          <a:xfrm>
            <a:off x="192177" y="329533"/>
            <a:ext cx="8745448" cy="369332"/>
          </a:xfrm>
          <a:prstGeom prst="rect">
            <a:avLst/>
          </a:prstGeom>
        </p:spPr>
        <p:txBody>
          <a:bodyPr wrap="square">
            <a:spAutoFit/>
          </a:bodyPr>
          <a:lstStyle/>
          <a:p>
            <a:r>
              <a:rPr lang="ja-JP" altLang="en-US" b="1" u="none" smtClean="0"/>
              <a:t>２．めざす</a:t>
            </a:r>
            <a:r>
              <a:rPr lang="ja-JP" altLang="en-US" b="1" u="none" dirty="0" smtClean="0"/>
              <a:t>姿と工程</a:t>
            </a:r>
            <a:endParaRPr lang="ja-JP" altLang="en-US" b="1" u="none" dirty="0"/>
          </a:p>
        </p:txBody>
      </p:sp>
      <p:cxnSp>
        <p:nvCxnSpPr>
          <p:cNvPr id="37" name="直線コネクタ 36"/>
          <p:cNvCxnSpPr/>
          <p:nvPr/>
        </p:nvCxnSpPr>
        <p:spPr bwMode="auto">
          <a:xfrm>
            <a:off x="105327" y="696439"/>
            <a:ext cx="8928000" cy="0"/>
          </a:xfrm>
          <a:prstGeom prst="line">
            <a:avLst/>
          </a:prstGeom>
          <a:solidFill>
            <a:schemeClr val="accent1"/>
          </a:solidFill>
          <a:ln w="222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テキスト ボックス 37"/>
          <p:cNvSpPr txBox="1"/>
          <p:nvPr/>
        </p:nvSpPr>
        <p:spPr>
          <a:xfrm>
            <a:off x="92816" y="1422413"/>
            <a:ext cx="246221" cy="2248033"/>
          </a:xfrm>
          <a:prstGeom prst="rect">
            <a:avLst/>
          </a:prstGeom>
          <a:noFill/>
        </p:spPr>
        <p:txBody>
          <a:bodyPr vert="eaVert" wrap="square" lIns="0" tIns="0" rIns="0" bIns="0" rtlCol="0" anchor="ctr" anchorCtr="0">
            <a:spAutoFit/>
          </a:bodyPr>
          <a:lstStyle/>
          <a:p>
            <a:pPr algn="ctr"/>
            <a:r>
              <a:rPr kumimoji="1" lang="ja-JP" altLang="en-US" sz="1600" u="none" dirty="0">
                <a:latin typeface="HGS創英角ｺﾞｼｯｸUB" panose="020B0900000000000000" pitchFamily="50" charset="-128"/>
                <a:ea typeface="HGS創英角ｺﾞｼｯｸUB" panose="020B0900000000000000" pitchFamily="50" charset="-128"/>
              </a:rPr>
              <a:t>基礎自治</a:t>
            </a:r>
            <a:r>
              <a:rPr kumimoji="1" lang="ja-JP" altLang="en-US" sz="1600" u="none" dirty="0" smtClean="0">
                <a:latin typeface="HGS創英角ｺﾞｼｯｸUB" panose="020B0900000000000000" pitchFamily="50" charset="-128"/>
                <a:ea typeface="HGS創英角ｺﾞｼｯｸUB" panose="020B0900000000000000" pitchFamily="50" charset="-128"/>
              </a:rPr>
              <a:t>機能の充実</a:t>
            </a:r>
            <a:endParaRPr kumimoji="1" lang="ja-JP" altLang="en-US" sz="1600" u="none" dirty="0">
              <a:latin typeface="HGS創英角ｺﾞｼｯｸUB" panose="020B0900000000000000" pitchFamily="50" charset="-128"/>
              <a:ea typeface="HGS創英角ｺﾞｼｯｸUB" panose="020B0900000000000000" pitchFamily="50" charset="-128"/>
            </a:endParaRPr>
          </a:p>
        </p:txBody>
      </p:sp>
      <p:sp>
        <p:nvSpPr>
          <p:cNvPr id="39" name="角丸四角形 38"/>
          <p:cNvSpPr/>
          <p:nvPr/>
        </p:nvSpPr>
        <p:spPr bwMode="auto">
          <a:xfrm>
            <a:off x="444649" y="1394218"/>
            <a:ext cx="2959943" cy="2268000"/>
          </a:xfrm>
          <a:prstGeom prst="roundRect">
            <a:avLst>
              <a:gd name="adj" fmla="val 5765"/>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i="0" u="sng" strike="noStrike" cap="none" normalizeH="0" baseline="0" dirty="0" smtClean="0">
              <a:ln>
                <a:noFill/>
              </a:ln>
              <a:solidFill>
                <a:schemeClr val="tx1"/>
              </a:solidFill>
              <a:effectLst/>
              <a:latin typeface="Arial" charset="0"/>
              <a:ea typeface="ＭＳ Ｐゴシック" pitchFamily="50" charset="-128"/>
            </a:endParaRPr>
          </a:p>
        </p:txBody>
      </p:sp>
      <p:sp>
        <p:nvSpPr>
          <p:cNvPr id="40" name="Rectangle 2"/>
          <p:cNvSpPr txBox="1">
            <a:spLocks noChangeArrowheads="1"/>
          </p:cNvSpPr>
          <p:nvPr/>
        </p:nvSpPr>
        <p:spPr bwMode="auto">
          <a:xfrm>
            <a:off x="557860" y="1588551"/>
            <a:ext cx="2805787"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u="none" dirty="0">
                <a:latin typeface="ＭＳ Ｐゴシック" panose="020B0600070205080204" pitchFamily="50" charset="-128"/>
                <a:ea typeface="ＭＳ Ｐゴシック" panose="020B0600070205080204" pitchFamily="50" charset="-128"/>
                <a:cs typeface="Meiryo UI" panose="020B0604030504040204" pitchFamily="50" charset="-128"/>
              </a:rPr>
              <a:t>新た</a:t>
            </a: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な連携を促す協議の場づくり</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1" name="Rectangle 2"/>
          <p:cNvSpPr txBox="1">
            <a:spLocks noChangeArrowheads="1"/>
          </p:cNvSpPr>
          <p:nvPr/>
        </p:nvSpPr>
        <p:spPr bwMode="auto">
          <a:xfrm>
            <a:off x="3003036" y="1070066"/>
            <a:ext cx="1077065" cy="161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800" b="1" u="none" kern="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800" b="1" u="none" kern="0" dirty="0" smtClean="0">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42" name="Rectangle 2"/>
          <p:cNvSpPr txBox="1">
            <a:spLocks noChangeArrowheads="1"/>
          </p:cNvSpPr>
          <p:nvPr/>
        </p:nvSpPr>
        <p:spPr bwMode="auto">
          <a:xfrm>
            <a:off x="7145613" y="846215"/>
            <a:ext cx="181060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1800" b="1" u="none" kern="0" dirty="0" smtClean="0">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180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u="none" kern="0" dirty="0" smtClean="0">
                <a:latin typeface="Meiryo UI" panose="020B0604030504040204" pitchFamily="50" charset="-128"/>
                <a:ea typeface="Meiryo UI" panose="020B0604030504040204" pitchFamily="50" charset="-128"/>
                <a:cs typeface="Meiryo UI" panose="020B0604030504040204" pitchFamily="50" charset="-128"/>
              </a:rPr>
              <a:t>（道州制導入時）</a:t>
            </a:r>
          </a:p>
        </p:txBody>
      </p:sp>
      <p:sp>
        <p:nvSpPr>
          <p:cNvPr id="43" name="正方形/長方形 42"/>
          <p:cNvSpPr/>
          <p:nvPr/>
        </p:nvSpPr>
        <p:spPr bwMode="auto">
          <a:xfrm>
            <a:off x="452118" y="3876158"/>
            <a:ext cx="2952474" cy="2664000"/>
          </a:xfrm>
          <a:prstGeom prst="rect">
            <a:avLst/>
          </a:prstGeom>
          <a:solidFill>
            <a:schemeClr val="bg1"/>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44" name="テキスト ボックス 43"/>
          <p:cNvSpPr txBox="1"/>
          <p:nvPr/>
        </p:nvSpPr>
        <p:spPr>
          <a:xfrm>
            <a:off x="-9033" y="3967264"/>
            <a:ext cx="410369" cy="2682554"/>
          </a:xfrm>
          <a:prstGeom prst="rect">
            <a:avLst/>
          </a:prstGeom>
          <a:noFill/>
        </p:spPr>
        <p:txBody>
          <a:bodyPr vert="eaVert" wrap="square" lIns="0" tIns="0" rIns="0" bIns="0" rtlCol="0" anchor="ctr" anchorCtr="0">
            <a:spAutoFit/>
          </a:bodyPr>
          <a:lstStyle/>
          <a:p>
            <a:pPr>
              <a:lnSpc>
                <a:spcPts val="1600"/>
              </a:lnSpc>
            </a:pPr>
            <a:r>
              <a:rPr kumimoji="1" lang="ja-JP" altLang="en-US" sz="1600" u="none" dirty="0" smtClean="0">
                <a:latin typeface="HGS創英角ｺﾞｼｯｸUB" panose="020B0900000000000000" pitchFamily="50" charset="-128"/>
                <a:ea typeface="HGS創英角ｺﾞｼｯｸUB" panose="020B0900000000000000" pitchFamily="50" charset="-128"/>
              </a:rPr>
              <a:t>大阪にふさわしい</a:t>
            </a:r>
            <a:endParaRPr kumimoji="1" lang="en-US" altLang="ja-JP" sz="1600" u="none" dirty="0" smtClean="0">
              <a:latin typeface="HGS創英角ｺﾞｼｯｸUB" panose="020B0900000000000000" pitchFamily="50" charset="-128"/>
              <a:ea typeface="HGS創英角ｺﾞｼｯｸUB" panose="020B0900000000000000" pitchFamily="50" charset="-128"/>
            </a:endParaRPr>
          </a:p>
          <a:p>
            <a:pPr algn="ctr">
              <a:lnSpc>
                <a:spcPts val="1600"/>
              </a:lnSpc>
            </a:pPr>
            <a:r>
              <a:rPr kumimoji="1" lang="ja-JP" altLang="en-US" sz="1600" u="none" dirty="0">
                <a:latin typeface="HGS創英角ｺﾞｼｯｸUB" panose="020B0900000000000000" pitchFamily="50" charset="-128"/>
                <a:ea typeface="HGS創英角ｺﾞｼｯｸUB" panose="020B0900000000000000" pitchFamily="50" charset="-128"/>
              </a:rPr>
              <a:t>新たな</a:t>
            </a:r>
            <a:r>
              <a:rPr kumimoji="1" lang="ja-JP" altLang="en-US" sz="1600" u="none" dirty="0" smtClean="0">
                <a:latin typeface="HGS創英角ｺﾞｼｯｸUB" panose="020B0900000000000000" pitchFamily="50" charset="-128"/>
                <a:ea typeface="HGS創英角ｺﾞｼｯｸUB" panose="020B0900000000000000" pitchFamily="50" charset="-128"/>
              </a:rPr>
              <a:t>大都市制度の実現</a:t>
            </a:r>
            <a:endParaRPr kumimoji="1" lang="ja-JP" altLang="en-US" sz="1600" u="none" dirty="0">
              <a:latin typeface="HGS創英角ｺﾞｼｯｸUB" panose="020B0900000000000000" pitchFamily="50" charset="-128"/>
              <a:ea typeface="HGS創英角ｺﾞｼｯｸUB" panose="020B0900000000000000"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60145664"/>
              </p:ext>
            </p:extLst>
          </p:nvPr>
        </p:nvGraphicFramePr>
        <p:xfrm>
          <a:off x="546224" y="4483736"/>
          <a:ext cx="2754616" cy="1950901"/>
        </p:xfrm>
        <a:graphic>
          <a:graphicData uri="http://schemas.openxmlformats.org/drawingml/2006/table">
            <a:tbl>
              <a:tblPr firstRow="1" bandRow="1">
                <a:tableStyleId>{5940675A-B579-460E-94D1-54222C63F5DA}</a:tableStyleId>
              </a:tblPr>
              <a:tblGrid>
                <a:gridCol w="601972">
                  <a:extLst>
                    <a:ext uri="{9D8B030D-6E8A-4147-A177-3AD203B41FA5}">
                      <a16:colId xmlns:a16="http://schemas.microsoft.com/office/drawing/2014/main" val="20000"/>
                    </a:ext>
                  </a:extLst>
                </a:gridCol>
                <a:gridCol w="1118882">
                  <a:extLst>
                    <a:ext uri="{9D8B030D-6E8A-4147-A177-3AD203B41FA5}">
                      <a16:colId xmlns:a16="http://schemas.microsoft.com/office/drawing/2014/main" val="20001"/>
                    </a:ext>
                  </a:extLst>
                </a:gridCol>
                <a:gridCol w="1033762">
                  <a:extLst>
                    <a:ext uri="{9D8B030D-6E8A-4147-A177-3AD203B41FA5}">
                      <a16:colId xmlns:a16="http://schemas.microsoft.com/office/drawing/2014/main" val="20002"/>
                    </a:ext>
                  </a:extLst>
                </a:gridCol>
              </a:tblGrid>
              <a:tr h="309426">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gn="ct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政令指定都市・総合区制度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gn="ct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特別区制度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10000"/>
                  </a:ext>
                </a:extLst>
              </a:tr>
              <a:tr h="788680">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区長の権限強化（市全体に関することは市長マネジメント）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c>
                  <a:txBody>
                    <a:bodyPr/>
                    <a:lstStyle/>
                    <a:p>
                      <a:pP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住民に選ばれた区長・区議会が住民に身近な行政を展開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extLst>
                  <a:ext uri="{0D108BD9-81ED-4DB2-BD59-A6C34878D82A}">
                    <a16:rowId xmlns:a16="http://schemas.microsoft.com/office/drawing/2014/main" val="10001"/>
                  </a:ext>
                </a:extLst>
              </a:tr>
              <a:tr h="760021">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大阪府と大阪市が指定都市都道府県調整会議で協議・調整</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c>
                  <a:txBody>
                    <a:bodyPr/>
                    <a:lstStyle/>
                    <a:p>
                      <a:pPr algn="ct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大阪府に</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一元化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extLst>
                  <a:ext uri="{0D108BD9-81ED-4DB2-BD59-A6C34878D82A}">
                    <a16:rowId xmlns:a16="http://schemas.microsoft.com/office/drawing/2014/main" val="10002"/>
                  </a:ext>
                </a:extLst>
              </a:tr>
            </a:tbl>
          </a:graphicData>
        </a:graphic>
      </p:graphicFrame>
      <p:sp>
        <p:nvSpPr>
          <p:cNvPr id="46" name="Rectangle 2"/>
          <p:cNvSpPr txBox="1">
            <a:spLocks noChangeArrowheads="1"/>
          </p:cNvSpPr>
          <p:nvPr/>
        </p:nvSpPr>
        <p:spPr bwMode="auto">
          <a:xfrm>
            <a:off x="531446" y="3991813"/>
            <a:ext cx="2847728" cy="410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600"/>
              </a:lnSpc>
              <a:spcBef>
                <a:spcPts val="0"/>
              </a:spcBef>
            </a:pP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政令指定都市・総合区制度と</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600"/>
              </a:lnSpc>
              <a:spcBef>
                <a:spcPts val="0"/>
              </a:spcBef>
            </a:pPr>
            <a:r>
              <a:rPr lang="ja-JP" altLang="en-US" sz="14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特別区制度の検討</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4" name="Rectangle 2"/>
          <p:cNvSpPr txBox="1">
            <a:spLocks noChangeArrowheads="1"/>
          </p:cNvSpPr>
          <p:nvPr/>
        </p:nvSpPr>
        <p:spPr bwMode="auto">
          <a:xfrm>
            <a:off x="568522" y="1941738"/>
            <a:ext cx="2696804" cy="38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府内市町村の基礎自治機能の</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検討・研究</a:t>
            </a:r>
            <a:r>
              <a:rPr lang="ja-JP" altLang="en-US" sz="14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国への働きかけ</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5" name="Rectangle 2"/>
          <p:cNvSpPr txBox="1">
            <a:spLocks noChangeArrowheads="1"/>
          </p:cNvSpPr>
          <p:nvPr/>
        </p:nvSpPr>
        <p:spPr bwMode="auto">
          <a:xfrm>
            <a:off x="571508" y="2453576"/>
            <a:ext cx="2696804" cy="38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府からのインセンティブ強化</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（成果基準の拡大）</a:t>
            </a:r>
            <a:endParaRPr lang="en-US" altLang="ja-JP" sz="14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6" name="Rectangle 2"/>
          <p:cNvSpPr txBox="1">
            <a:spLocks noChangeArrowheads="1"/>
          </p:cNvSpPr>
          <p:nvPr/>
        </p:nvSpPr>
        <p:spPr bwMode="auto">
          <a:xfrm>
            <a:off x="610736" y="2912342"/>
            <a:ext cx="2875921" cy="64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400"/>
              </a:lnSpc>
              <a:spcBef>
                <a:spcPts val="0"/>
              </a:spcBef>
            </a:pPr>
            <a:r>
              <a:rPr lang="ja-JP" altLang="en-US" sz="1200" u="none" kern="0" dirty="0" smtClean="0">
                <a:latin typeface="Meiryo UI" panose="020B0604030504040204" pitchFamily="50" charset="-128"/>
                <a:ea typeface="Meiryo UI" panose="020B0604030504040204" pitchFamily="50" charset="-128"/>
                <a:cs typeface="Meiryo UI" panose="020B0604030504040204" pitchFamily="50" charset="-128"/>
              </a:rPr>
              <a:t>急速な人口減少、少子高齢化等の中で、現行の行政サービスを維持することへの</a:t>
            </a:r>
            <a:endParaRPr lang="en-US" altLang="ja-JP" sz="12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spcBef>
                <a:spcPts val="0"/>
              </a:spcBef>
            </a:pPr>
            <a:r>
              <a:rPr lang="ja-JP" altLang="en-US" sz="1200" u="none" kern="0" dirty="0" smtClean="0">
                <a:latin typeface="Meiryo UI" panose="020B0604030504040204" pitchFamily="50" charset="-128"/>
                <a:ea typeface="Meiryo UI" panose="020B0604030504040204" pitchFamily="50" charset="-128"/>
                <a:cs typeface="Meiryo UI" panose="020B0604030504040204" pitchFamily="50" charset="-128"/>
              </a:rPr>
              <a:t>危機感、連携・合併に向けた</a:t>
            </a:r>
            <a:r>
              <a:rPr lang="ja-JP" altLang="en-US" sz="1200" u="none" kern="0" dirty="0">
                <a:latin typeface="Meiryo UI" panose="020B0604030504040204" pitchFamily="50" charset="-128"/>
                <a:ea typeface="Meiryo UI" panose="020B0604030504040204" pitchFamily="50" charset="-128"/>
                <a:cs typeface="Meiryo UI" panose="020B0604030504040204" pitchFamily="50" charset="-128"/>
              </a:rPr>
              <a:t>機運</a:t>
            </a:r>
            <a:r>
              <a:rPr lang="ja-JP" altLang="en-US" sz="1200" u="none" kern="0" dirty="0" smtClean="0">
                <a:latin typeface="Meiryo UI" panose="020B0604030504040204" pitchFamily="50" charset="-128"/>
                <a:ea typeface="Meiryo UI" panose="020B0604030504040204" pitchFamily="50" charset="-128"/>
                <a:cs typeface="Meiryo UI" panose="020B0604030504040204" pitchFamily="50" charset="-128"/>
              </a:rPr>
              <a:t>の醸成</a:t>
            </a:r>
          </a:p>
        </p:txBody>
      </p:sp>
      <p:sp>
        <p:nvSpPr>
          <p:cNvPr id="77" name="正方形/長方形 76"/>
          <p:cNvSpPr/>
          <p:nvPr/>
        </p:nvSpPr>
        <p:spPr bwMode="auto">
          <a:xfrm>
            <a:off x="3756918" y="1813897"/>
            <a:ext cx="2484000" cy="1728000"/>
          </a:xfrm>
          <a:prstGeom prst="rect">
            <a:avLst/>
          </a:prstGeom>
          <a:solidFill>
            <a:schemeClr val="lt1"/>
          </a:solidFill>
          <a:ln w="317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78" name="Rectangle 2"/>
          <p:cNvSpPr txBox="1">
            <a:spLocks noChangeArrowheads="1"/>
          </p:cNvSpPr>
          <p:nvPr/>
        </p:nvSpPr>
        <p:spPr bwMode="auto">
          <a:xfrm>
            <a:off x="3727769" y="1546256"/>
            <a:ext cx="2520000" cy="648000"/>
          </a:xfrm>
          <a:prstGeom prst="rect">
            <a:avLst/>
          </a:prstGeom>
          <a:ln/>
          <a:extLst/>
        </p:spPr>
        <p:style>
          <a:lnRef idx="1">
            <a:schemeClr val="accent1"/>
          </a:lnRef>
          <a:fillRef idx="3">
            <a:schemeClr val="accent1"/>
          </a:fillRef>
          <a:effectRef idx="2">
            <a:schemeClr val="accent1"/>
          </a:effectRef>
          <a:fontRef idx="minor">
            <a:schemeClr val="lt1"/>
          </a:fontRef>
        </p:style>
        <p:txBody>
          <a:bodyPr vert="horz" wrap="square" lIns="0" tIns="36000" rIns="0" bIns="3600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800"/>
              </a:lnSpc>
              <a:spcBef>
                <a:spcPts val="0"/>
              </a:spcBef>
            </a:pPr>
            <a:r>
              <a:rPr lang="ja-JP" altLang="en-US"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中核市並みの基礎自治体</a:t>
            </a:r>
            <a:endParaRPr lang="en-US" altLang="ja-JP"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1800"/>
              </a:lnSpc>
              <a:spcBef>
                <a:spcPts val="0"/>
              </a:spcBef>
            </a:pPr>
            <a:r>
              <a:rPr lang="ja-JP" altLang="en-US"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（市町村間連携含む）</a:t>
            </a:r>
            <a:endParaRPr lang="en-US" altLang="ja-JP"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9" name="二等辺三角形 78"/>
          <p:cNvSpPr/>
          <p:nvPr/>
        </p:nvSpPr>
        <p:spPr bwMode="auto">
          <a:xfrm>
            <a:off x="4913282" y="2520046"/>
            <a:ext cx="1074724" cy="612000"/>
          </a:xfrm>
          <a:prstGeom prst="triangl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80" name="円/楕円 102"/>
          <p:cNvSpPr/>
          <p:nvPr/>
        </p:nvSpPr>
        <p:spPr bwMode="auto">
          <a:xfrm>
            <a:off x="3852563" y="2586152"/>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81" name="円/楕円 106"/>
          <p:cNvSpPr/>
          <p:nvPr/>
        </p:nvSpPr>
        <p:spPr bwMode="auto">
          <a:xfrm>
            <a:off x="5186007" y="2775296"/>
            <a:ext cx="744895" cy="259675"/>
          </a:xfrm>
          <a:prstGeom prst="ellipse">
            <a:avLst/>
          </a:prstGeom>
          <a:noFill/>
          <a:ln>
            <a:noFill/>
            <a:headEnd type="none" w="med" len="med"/>
            <a:tailEnd type="none" w="med" len="med"/>
          </a:ln>
          <a:effectLst/>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120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連携</a:t>
            </a:r>
            <a:endParaRPr kumimoji="0" lang="en-US" altLang="ja-JP" sz="12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Rectangle 2"/>
          <p:cNvSpPr txBox="1">
            <a:spLocks noChangeArrowheads="1"/>
          </p:cNvSpPr>
          <p:nvPr/>
        </p:nvSpPr>
        <p:spPr bwMode="auto">
          <a:xfrm>
            <a:off x="5423751" y="1072620"/>
            <a:ext cx="1729481" cy="161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800" b="1" u="none" kern="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800" b="1" u="none" kern="0" dirty="0" smtClean="0">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83" name="右矢印 82"/>
          <p:cNvSpPr/>
          <p:nvPr/>
        </p:nvSpPr>
        <p:spPr bwMode="auto">
          <a:xfrm>
            <a:off x="3321406" y="1956400"/>
            <a:ext cx="432000" cy="1188000"/>
          </a:xfrm>
          <a:prstGeom prst="rightArrow">
            <a:avLst/>
          </a:prstGeom>
          <a:ln w="22225">
            <a:solidFill>
              <a:schemeClr val="accent1"/>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84" name="Rectangle 2"/>
          <p:cNvSpPr txBox="1">
            <a:spLocks noChangeArrowheads="1"/>
          </p:cNvSpPr>
          <p:nvPr/>
        </p:nvSpPr>
        <p:spPr bwMode="auto">
          <a:xfrm>
            <a:off x="3051244" y="2396128"/>
            <a:ext cx="916571" cy="3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3600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100"/>
              </a:lnSpc>
              <a:spcBef>
                <a:spcPts val="300"/>
              </a:spcBef>
            </a:pPr>
            <a:r>
              <a:rPr lang="ja-JP" altLang="en-US" sz="1200" u="none" kern="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100"/>
              </a:lnSpc>
              <a:spcBef>
                <a:spcPts val="300"/>
              </a:spcBef>
            </a:pPr>
            <a:r>
              <a:rPr lang="ja-JP" altLang="en-US" sz="1200" u="none" kern="0" dirty="0" smtClean="0">
                <a:latin typeface="Meiryo UI" panose="020B0604030504040204" pitchFamily="50" charset="-128"/>
                <a:ea typeface="Meiryo UI" panose="020B0604030504040204" pitchFamily="50" charset="-128"/>
                <a:cs typeface="Meiryo UI" panose="020B0604030504040204" pitchFamily="50" charset="-128"/>
              </a:rPr>
              <a:t>合併</a:t>
            </a:r>
          </a:p>
        </p:txBody>
      </p:sp>
      <p:sp>
        <p:nvSpPr>
          <p:cNvPr id="85" name="円/楕円 120"/>
          <p:cNvSpPr/>
          <p:nvPr/>
        </p:nvSpPr>
        <p:spPr bwMode="auto">
          <a:xfrm>
            <a:off x="5122581" y="2355796"/>
            <a:ext cx="612000" cy="360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05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円/楕円 122"/>
          <p:cNvSpPr/>
          <p:nvPr/>
        </p:nvSpPr>
        <p:spPr bwMode="auto">
          <a:xfrm>
            <a:off x="4750134" y="3007525"/>
            <a:ext cx="612000" cy="360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05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円/楕円 124"/>
          <p:cNvSpPr/>
          <p:nvPr/>
        </p:nvSpPr>
        <p:spPr bwMode="auto">
          <a:xfrm>
            <a:off x="5565841" y="3019998"/>
            <a:ext cx="612000" cy="360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05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円/楕円 125"/>
          <p:cNvSpPr/>
          <p:nvPr/>
        </p:nvSpPr>
        <p:spPr bwMode="auto">
          <a:xfrm>
            <a:off x="7165063" y="1669692"/>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89" name="円/楕円 126"/>
          <p:cNvSpPr/>
          <p:nvPr/>
        </p:nvSpPr>
        <p:spPr bwMode="auto">
          <a:xfrm>
            <a:off x="8104295" y="1679446"/>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90" name="円/楕円 127"/>
          <p:cNvSpPr/>
          <p:nvPr/>
        </p:nvSpPr>
        <p:spPr bwMode="auto">
          <a:xfrm>
            <a:off x="7610282" y="2312003"/>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91" name="円/楕円 129"/>
          <p:cNvSpPr/>
          <p:nvPr/>
        </p:nvSpPr>
        <p:spPr bwMode="auto">
          <a:xfrm>
            <a:off x="8125837" y="2975705"/>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cxnSp>
        <p:nvCxnSpPr>
          <p:cNvPr id="92" name="直線コネクタ 91"/>
          <p:cNvCxnSpPr/>
          <p:nvPr/>
        </p:nvCxnSpPr>
        <p:spPr bwMode="auto">
          <a:xfrm>
            <a:off x="9084033" y="1446693"/>
            <a:ext cx="0" cy="518400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コネクタ 92"/>
          <p:cNvCxnSpPr/>
          <p:nvPr/>
        </p:nvCxnSpPr>
        <p:spPr bwMode="auto">
          <a:xfrm>
            <a:off x="7031812" y="1439563"/>
            <a:ext cx="2052000" cy="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Rectangle 2"/>
          <p:cNvSpPr txBox="1">
            <a:spLocks noChangeArrowheads="1"/>
          </p:cNvSpPr>
          <p:nvPr/>
        </p:nvSpPr>
        <p:spPr bwMode="auto">
          <a:xfrm>
            <a:off x="4017449" y="4034901"/>
            <a:ext cx="231034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800"/>
              </a:lnSpc>
              <a:spcBef>
                <a:spcPts val="0"/>
              </a:spcBef>
            </a:pPr>
            <a:r>
              <a:rPr lang="en-US" altLang="ja-JP" sz="16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dirty="0">
                <a:latin typeface="+mj-ea"/>
                <a:cs typeface="Meiryo UI" panose="020B0604030504040204" pitchFamily="50" charset="-128"/>
              </a:rPr>
              <a:t>基礎自治機能</a:t>
            </a:r>
            <a:r>
              <a:rPr lang="ja-JP" altLang="en-US" sz="1600" u="none" dirty="0" smtClean="0">
                <a:latin typeface="+mj-ea"/>
                <a:cs typeface="Meiryo UI" panose="020B0604030504040204" pitchFamily="50" charset="-128"/>
              </a:rPr>
              <a:t>の</a:t>
            </a:r>
            <a:r>
              <a:rPr lang="ja-JP" altLang="en-US" sz="1600" u="none" dirty="0">
                <a:latin typeface="+mj-ea"/>
                <a:cs typeface="Meiryo UI" panose="020B0604030504040204" pitchFamily="50" charset="-128"/>
              </a:rPr>
              <a:t>強化</a:t>
            </a:r>
            <a:endParaRPr lang="en-US" altLang="ja-JP" sz="1600" u="none" dirty="0" smtClean="0">
              <a:latin typeface="+mj-ea"/>
              <a:cs typeface="Meiryo UI" panose="020B0604030504040204" pitchFamily="50" charset="-128"/>
            </a:endParaRPr>
          </a:p>
        </p:txBody>
      </p:sp>
      <p:sp>
        <p:nvSpPr>
          <p:cNvPr id="95" name="円/楕円 50"/>
          <p:cNvSpPr/>
          <p:nvPr/>
        </p:nvSpPr>
        <p:spPr bwMode="auto">
          <a:xfrm>
            <a:off x="7128358" y="2960003"/>
            <a:ext cx="936000" cy="648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96" name="テキスト ボックス 95"/>
          <p:cNvSpPr txBox="1"/>
          <p:nvPr/>
        </p:nvSpPr>
        <p:spPr>
          <a:xfrm>
            <a:off x="6530629" y="1467517"/>
            <a:ext cx="282573" cy="5148000"/>
          </a:xfrm>
          <a:prstGeom prst="rect">
            <a:avLst/>
          </a:prstGeom>
        </p:spPr>
        <p:style>
          <a:lnRef idx="0">
            <a:schemeClr val="accent1"/>
          </a:lnRef>
          <a:fillRef idx="3">
            <a:schemeClr val="accent1"/>
          </a:fillRef>
          <a:effectRef idx="3">
            <a:schemeClr val="accent1"/>
          </a:effectRef>
          <a:fontRef idx="minor">
            <a:schemeClr val="lt1"/>
          </a:fontRef>
        </p:style>
        <p:txBody>
          <a:bodyPr vert="eaVert" wrap="square" lIns="36000" tIns="0" rIns="0" bIns="108000" rtlCol="0" anchor="ctr" anchorCtr="0">
            <a:spAutoFit/>
          </a:bodyPr>
          <a:lstStyle/>
          <a:p>
            <a:pPr algn="r"/>
            <a:r>
              <a:rPr kumimoji="1" lang="ja-JP" altLang="en-US" sz="1600" u="none" dirty="0" smtClean="0">
                <a:solidFill>
                  <a:schemeClr val="bg1"/>
                </a:solidFill>
                <a:latin typeface="HGS創英角ｺﾞｼｯｸUB" panose="020B0900000000000000" pitchFamily="50" charset="-128"/>
                <a:ea typeface="HGS創英角ｺﾞｼｯｸUB" panose="020B0900000000000000" pitchFamily="50" charset="-128"/>
              </a:rPr>
              <a:t>大阪の改革・取組みから</a:t>
            </a:r>
            <a:endParaRPr kumimoji="1" lang="en-US" altLang="ja-JP" sz="1600" u="none" dirty="0" smtClean="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97" name="Rectangle 2"/>
          <p:cNvSpPr txBox="1">
            <a:spLocks noChangeArrowheads="1"/>
          </p:cNvSpPr>
          <p:nvPr/>
        </p:nvSpPr>
        <p:spPr bwMode="auto">
          <a:xfrm>
            <a:off x="3756918" y="5167912"/>
            <a:ext cx="2520000" cy="1260000"/>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72000" tIns="144000" rIns="72000" bIns="3600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700"/>
              </a:lnSpc>
              <a:spcBef>
                <a:spcPts val="0"/>
              </a:spcBef>
            </a:pPr>
            <a:r>
              <a:rPr lang="ja-JP" altLang="en-US"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広域機能の強化</a:t>
            </a:r>
            <a:endParaRPr lang="en-US" altLang="ja-JP"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8" name="右矢印 97"/>
          <p:cNvSpPr/>
          <p:nvPr/>
        </p:nvSpPr>
        <p:spPr bwMode="auto">
          <a:xfrm>
            <a:off x="3321406" y="5600772"/>
            <a:ext cx="432000" cy="972000"/>
          </a:xfrm>
          <a:prstGeom prst="rightArrow">
            <a:avLst/>
          </a:prstGeom>
          <a:ln w="22225">
            <a:solidFill>
              <a:schemeClr val="accent1"/>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99" name="右矢印 98"/>
          <p:cNvSpPr/>
          <p:nvPr/>
        </p:nvSpPr>
        <p:spPr bwMode="auto">
          <a:xfrm rot="5400000">
            <a:off x="4861560" y="6061206"/>
            <a:ext cx="216000" cy="792000"/>
          </a:xfrm>
          <a:prstGeom prst="rightArrow">
            <a:avLst>
              <a:gd name="adj1" fmla="val 50000"/>
              <a:gd name="adj2" fmla="val 65722"/>
            </a:avLst>
          </a:prstGeom>
          <a:ln w="22225">
            <a:solidFill>
              <a:schemeClr val="accent1"/>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sp>
        <p:nvSpPr>
          <p:cNvPr id="100" name="Rectangle 2"/>
          <p:cNvSpPr txBox="1">
            <a:spLocks noChangeArrowheads="1"/>
          </p:cNvSpPr>
          <p:nvPr/>
        </p:nvSpPr>
        <p:spPr bwMode="auto">
          <a:xfrm>
            <a:off x="4011462" y="5581584"/>
            <a:ext cx="2087999" cy="83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3600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200"/>
              </a:lnSpc>
              <a:spcBef>
                <a:spcPts val="0"/>
              </a:spcBef>
            </a:pPr>
            <a:r>
              <a:rPr lang="ja-JP" altLang="en-US"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・指定都市都道府県調整会議</a:t>
            </a:r>
            <a:endParaRPr lang="en-US" altLang="ja-JP"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0"/>
              </a:spcBef>
            </a:pPr>
            <a:r>
              <a:rPr lang="ja-JP" altLang="en-US" sz="1200" b="1" u="none"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により一元化を図る</a:t>
            </a:r>
            <a:endParaRPr lang="en-US" altLang="ja-JP"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200"/>
              </a:lnSpc>
              <a:spcBef>
                <a:spcPts val="300"/>
              </a:spcBef>
              <a:spcAft>
                <a:spcPts val="300"/>
              </a:spcAft>
            </a:pPr>
            <a:r>
              <a:rPr lang="en-US" altLang="ja-JP" sz="1200" b="1" u="none"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a:t>
            </a:r>
            <a:r>
              <a:rPr lang="en-US" altLang="ja-JP"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p>
          <a:p>
            <a:pPr eaLnBrk="1" hangingPunct="1">
              <a:lnSpc>
                <a:spcPts val="1200"/>
              </a:lnSpc>
              <a:spcBef>
                <a:spcPts val="0"/>
              </a:spcBef>
            </a:pPr>
            <a:r>
              <a:rPr lang="ja-JP" altLang="en-US"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・大阪府に一元化</a:t>
            </a:r>
            <a:endParaRPr lang="en-US" altLang="ja-JP" sz="1200" b="1" u="none"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大かっこ 100"/>
          <p:cNvSpPr/>
          <p:nvPr/>
        </p:nvSpPr>
        <p:spPr bwMode="auto">
          <a:xfrm>
            <a:off x="3929499" y="5577599"/>
            <a:ext cx="2235277" cy="756000"/>
          </a:xfrm>
          <a:prstGeom prst="bracketPair">
            <a:avLst/>
          </a:prstGeom>
          <a:noFill/>
          <a:ln w="28575" cap="flat" cmpd="sng" algn="ctr">
            <a:solidFill>
              <a:schemeClr val="bg1"/>
            </a:solidFill>
            <a:prstDash val="solid"/>
            <a:round/>
            <a:headEnd type="none" w="med" len="med"/>
            <a:tailEnd type="none" w="med" len="med"/>
          </a:ln>
          <a:effectLst/>
          <a:extLst/>
        </p:spPr>
        <p:txBody>
          <a:bodyPr rtlCol="0" anchor="ctr"/>
          <a:lstStyle/>
          <a:p>
            <a:pPr algn="ctr"/>
            <a:endParaRPr kumimoji="1" lang="ja-JP" altLang="en-US"/>
          </a:p>
        </p:txBody>
      </p:sp>
      <p:sp>
        <p:nvSpPr>
          <p:cNvPr id="102" name="Rectangle 2"/>
          <p:cNvSpPr txBox="1">
            <a:spLocks noChangeArrowheads="1"/>
          </p:cNvSpPr>
          <p:nvPr/>
        </p:nvSpPr>
        <p:spPr bwMode="auto">
          <a:xfrm>
            <a:off x="4420119" y="4369368"/>
            <a:ext cx="1125007" cy="59287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3600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spcBef>
                <a:spcPts val="0"/>
              </a:spcBef>
            </a:pPr>
            <a:r>
              <a:rPr lang="ja-JP" altLang="en-US" sz="1200" b="1" u="none" kern="0" dirty="0" smtClean="0">
                <a:latin typeface="Meiryo UI" panose="020B0604030504040204" pitchFamily="50" charset="-128"/>
                <a:ea typeface="Meiryo UI" panose="020B0604030504040204" pitchFamily="50" charset="-128"/>
                <a:cs typeface="Meiryo UI" panose="020B0604030504040204" pitchFamily="50" charset="-128"/>
              </a:rPr>
              <a:t>大阪市・総合区</a:t>
            </a:r>
            <a:endParaRPr lang="en-US" altLang="ja-JP" sz="120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200"/>
              </a:lnSpc>
              <a:spcBef>
                <a:spcPts val="300"/>
              </a:spcBef>
              <a:spcAft>
                <a:spcPts val="300"/>
              </a:spcAft>
            </a:pPr>
            <a:r>
              <a:rPr lang="en-US" altLang="ja-JP" sz="1200" b="1" u="none" kern="0" dirty="0" smtClean="0">
                <a:latin typeface="Meiryo UI" panose="020B0604030504040204" pitchFamily="50" charset="-128"/>
                <a:ea typeface="Meiryo UI" panose="020B0604030504040204" pitchFamily="50" charset="-128"/>
                <a:cs typeface="Meiryo UI" panose="020B0604030504040204" pitchFamily="50" charset="-128"/>
              </a:rPr>
              <a:t>or</a:t>
            </a:r>
          </a:p>
          <a:p>
            <a:pPr algn="ctr" eaLnBrk="1" hangingPunct="1">
              <a:lnSpc>
                <a:spcPts val="1200"/>
              </a:lnSpc>
              <a:spcBef>
                <a:spcPts val="0"/>
              </a:spcBef>
            </a:pPr>
            <a:r>
              <a:rPr lang="ja-JP" altLang="en-US" sz="1200" b="1" u="none" kern="0" dirty="0" smtClean="0">
                <a:latin typeface="Meiryo UI" panose="020B0604030504040204" pitchFamily="50" charset="-128"/>
                <a:ea typeface="Meiryo UI" panose="020B0604030504040204" pitchFamily="50" charset="-128"/>
                <a:cs typeface="Meiryo UI" panose="020B0604030504040204" pitchFamily="50" charset="-128"/>
              </a:rPr>
              <a:t>特別区</a:t>
            </a:r>
            <a:endParaRPr lang="en-US" altLang="ja-JP" sz="120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大かっこ 102"/>
          <p:cNvSpPr/>
          <p:nvPr/>
        </p:nvSpPr>
        <p:spPr bwMode="auto">
          <a:xfrm>
            <a:off x="4202996" y="4363301"/>
            <a:ext cx="1551278" cy="612000"/>
          </a:xfrm>
          <a:prstGeom prst="bracketPair">
            <a:avLst/>
          </a:prstGeom>
          <a:noFill/>
          <a:ln w="285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104" name="正方形/長方形 103"/>
          <p:cNvSpPr/>
          <p:nvPr/>
        </p:nvSpPr>
        <p:spPr bwMode="auto">
          <a:xfrm>
            <a:off x="3756918" y="3918643"/>
            <a:ext cx="2520000" cy="1152000"/>
          </a:xfrm>
          <a:prstGeom prst="rect">
            <a:avLst/>
          </a:prstGeom>
          <a:noFill/>
          <a:ln w="222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2" name="スライド番号プレースホルダー 1"/>
          <p:cNvSpPr>
            <a:spLocks noGrp="1"/>
          </p:cNvSpPr>
          <p:nvPr>
            <p:ph type="sldNum" sz="quarter" idx="12"/>
          </p:nvPr>
        </p:nvSpPr>
        <p:spPr>
          <a:xfrm>
            <a:off x="7035658" y="6521873"/>
            <a:ext cx="2057400" cy="365125"/>
          </a:xfrm>
        </p:spPr>
        <p:txBody>
          <a:bodyPr/>
          <a:lstStyle/>
          <a:p>
            <a:fld id="{50F88186-B17D-4CE3-A887-D91699CF601C}" type="slidenum">
              <a:rPr kumimoji="1" lang="ja-JP" altLang="en-US" smtClean="0"/>
              <a:t>5</a:t>
            </a:fld>
            <a:endParaRPr kumimoji="1" lang="ja-JP" altLang="en-US"/>
          </a:p>
        </p:txBody>
      </p:sp>
      <p:sp>
        <p:nvSpPr>
          <p:cNvPr id="52" name="正方形/長方形 51"/>
          <p:cNvSpPr/>
          <p:nvPr/>
        </p:nvSpPr>
        <p:spPr>
          <a:xfrm>
            <a:off x="101482" y="6576031"/>
            <a:ext cx="5274320" cy="261610"/>
          </a:xfrm>
          <a:prstGeom prst="rect">
            <a:avLst/>
          </a:prstGeom>
        </p:spPr>
        <p:txBody>
          <a:bodyPr wrap="square">
            <a:spAutoFit/>
          </a:bodyPr>
          <a:lstStyle/>
          <a:p>
            <a:r>
              <a:rPr lang="en-US" altLang="ja-JP" sz="1100" dirty="0" smtClean="0"/>
              <a:t>※</a:t>
            </a:r>
            <a:r>
              <a:rPr lang="ja-JP" altLang="en-US" sz="1100" dirty="0" smtClean="0"/>
              <a:t>大阪版地方分権ビジョン</a:t>
            </a:r>
            <a:r>
              <a:rPr lang="en-US" altLang="ja-JP" sz="1100" dirty="0" smtClean="0"/>
              <a:t>[</a:t>
            </a:r>
            <a:r>
              <a:rPr lang="ja-JP" altLang="en-US" sz="1100" dirty="0" smtClean="0"/>
              <a:t>改訂版</a:t>
            </a:r>
            <a:r>
              <a:rPr lang="en-US" altLang="ja-JP" sz="1100" dirty="0" smtClean="0"/>
              <a:t>]</a:t>
            </a:r>
            <a:r>
              <a:rPr lang="ja-JP" altLang="en-US" sz="1100" dirty="0" smtClean="0"/>
              <a:t>（</a:t>
            </a:r>
            <a:r>
              <a:rPr lang="en-US" altLang="ja-JP" sz="1100" dirty="0" smtClean="0"/>
              <a:t>2017.3</a:t>
            </a:r>
            <a:r>
              <a:rPr lang="ja-JP" altLang="en-US" sz="1100" dirty="0" smtClean="0"/>
              <a:t>）より抜粋 </a:t>
            </a:r>
            <a:r>
              <a:rPr lang="en-US" altLang="ja-JP" sz="1100" dirty="0" smtClean="0"/>
              <a:t>【3/4】</a:t>
            </a:r>
            <a:endParaRPr lang="ja-JP" altLang="en-US" sz="1100" dirty="0"/>
          </a:p>
        </p:txBody>
      </p:sp>
    </p:spTree>
    <p:extLst>
      <p:ext uri="{BB962C8B-B14F-4D97-AF65-F5344CB8AC3E}">
        <p14:creationId xmlns:p14="http://schemas.microsoft.com/office/powerpoint/2010/main" val="36609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直線コネクタ 50"/>
          <p:cNvCxnSpPr/>
          <p:nvPr/>
        </p:nvCxnSpPr>
        <p:spPr bwMode="auto">
          <a:xfrm>
            <a:off x="6362367" y="-8014"/>
            <a:ext cx="0" cy="4824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p:cNvCxnSpPr/>
          <p:nvPr/>
        </p:nvCxnSpPr>
        <p:spPr bwMode="auto">
          <a:xfrm>
            <a:off x="3550849" y="981"/>
            <a:ext cx="0" cy="4824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右矢印 52"/>
          <p:cNvSpPr/>
          <p:nvPr/>
        </p:nvSpPr>
        <p:spPr bwMode="auto">
          <a:xfrm rot="5400000">
            <a:off x="4259570" y="296949"/>
            <a:ext cx="1383936" cy="792000"/>
          </a:xfrm>
          <a:prstGeom prst="rightArrow">
            <a:avLst>
              <a:gd name="adj1" fmla="val 50000"/>
              <a:gd name="adj2" fmla="val 43597"/>
            </a:avLst>
          </a:prstGeom>
          <a:ln w="22225">
            <a:solidFill>
              <a:schemeClr val="accent1"/>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cxnSp>
        <p:nvCxnSpPr>
          <p:cNvPr id="54" name="直線コネクタ 53"/>
          <p:cNvCxnSpPr/>
          <p:nvPr/>
        </p:nvCxnSpPr>
        <p:spPr bwMode="auto">
          <a:xfrm>
            <a:off x="7049431" y="-24766"/>
            <a:ext cx="0" cy="486000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Rectangle 2"/>
          <p:cNvSpPr txBox="1">
            <a:spLocks noChangeArrowheads="1"/>
          </p:cNvSpPr>
          <p:nvPr/>
        </p:nvSpPr>
        <p:spPr bwMode="auto">
          <a:xfrm>
            <a:off x="7090898" y="-8014"/>
            <a:ext cx="1980000" cy="4788000"/>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0" tIns="36000" rIns="0" bIns="180000" numCol="1" anchor="b"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0"/>
              </a:spcBef>
            </a:pPr>
            <a:r>
              <a:rPr lang="ja-JP" altLang="en-US" sz="1800" b="1" u="none" dirty="0" smtClean="0">
                <a:solidFill>
                  <a:srgbClr val="FFFFFF"/>
                </a:solidFill>
                <a:latin typeface="ＭＳ Ｐゴシック" panose="020B0600070205080204" pitchFamily="50" charset="-128"/>
                <a:cs typeface="Meiryo UI" panose="020B0604030504040204" pitchFamily="50" charset="-128"/>
              </a:rPr>
              <a:t> </a:t>
            </a:r>
            <a:endParaRPr lang="en-US" altLang="ja-JP" sz="1800" b="1" u="none" dirty="0" smtClean="0">
              <a:solidFill>
                <a:srgbClr val="FFFFFF"/>
              </a:solidFill>
              <a:latin typeface="ＭＳ Ｐゴシック" panose="020B0600070205080204" pitchFamily="50" charset="-128"/>
              <a:cs typeface="Meiryo UI" panose="020B0604030504040204" pitchFamily="50" charset="-128"/>
            </a:endParaRPr>
          </a:p>
        </p:txBody>
      </p:sp>
      <p:cxnSp>
        <p:nvCxnSpPr>
          <p:cNvPr id="56" name="直線コネクタ 55"/>
          <p:cNvCxnSpPr/>
          <p:nvPr/>
        </p:nvCxnSpPr>
        <p:spPr bwMode="auto">
          <a:xfrm>
            <a:off x="9103083" y="-19818"/>
            <a:ext cx="0" cy="486000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コネクタ 56"/>
          <p:cNvCxnSpPr/>
          <p:nvPr/>
        </p:nvCxnSpPr>
        <p:spPr bwMode="auto">
          <a:xfrm>
            <a:off x="7050539" y="4848859"/>
            <a:ext cx="2052000" cy="0"/>
          </a:xfrm>
          <a:prstGeom prst="line">
            <a:avLst/>
          </a:prstGeom>
          <a:solidFill>
            <a:schemeClr val="accent1"/>
          </a:solidFill>
          <a:ln w="3175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2"/>
          <p:cNvSpPr txBox="1">
            <a:spLocks noChangeArrowheads="1"/>
          </p:cNvSpPr>
          <p:nvPr/>
        </p:nvSpPr>
        <p:spPr bwMode="auto">
          <a:xfrm>
            <a:off x="2994663" y="5082802"/>
            <a:ext cx="1077065" cy="161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59" name="Rectangle 2"/>
          <p:cNvSpPr txBox="1">
            <a:spLocks noChangeArrowheads="1"/>
          </p:cNvSpPr>
          <p:nvPr/>
        </p:nvSpPr>
        <p:spPr bwMode="auto">
          <a:xfrm>
            <a:off x="7222215" y="4891549"/>
            <a:ext cx="181060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ja-JP" altLang="en-US"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（道州制導入時）</a:t>
            </a:r>
          </a:p>
        </p:txBody>
      </p:sp>
      <p:sp>
        <p:nvSpPr>
          <p:cNvPr id="60" name="テキスト ボックス 59"/>
          <p:cNvSpPr txBox="1"/>
          <p:nvPr/>
        </p:nvSpPr>
        <p:spPr>
          <a:xfrm>
            <a:off x="148344" y="1618805"/>
            <a:ext cx="246221" cy="2248033"/>
          </a:xfrm>
          <a:prstGeom prst="rect">
            <a:avLst/>
          </a:prstGeom>
          <a:noFill/>
        </p:spPr>
        <p:txBody>
          <a:bodyPr vert="eaVert" wrap="square" lIns="0" tIns="0" rIns="0" bIns="0" rtlCol="0" anchor="ctr" anchorCtr="0">
            <a:spAutoFit/>
          </a:bodyPr>
          <a:lstStyle/>
          <a:p>
            <a:pPr algn="ctr"/>
            <a:r>
              <a:rPr kumimoji="1" lang="ja-JP" altLang="en-US" sz="1600" u="none" dirty="0" smtClean="0">
                <a:solidFill>
                  <a:srgbClr val="000000"/>
                </a:solidFill>
                <a:latin typeface="HGS創英角ｺﾞｼｯｸUB" panose="020B0900000000000000" pitchFamily="50" charset="-128"/>
                <a:ea typeface="HGS創英角ｺﾞｼｯｸUB" panose="020B0900000000000000" pitchFamily="50" charset="-128"/>
              </a:rPr>
              <a:t>広域</a:t>
            </a:r>
            <a:r>
              <a:rPr kumimoji="1" lang="ja-JP" altLang="en-US" sz="1600" u="none" dirty="0">
                <a:solidFill>
                  <a:srgbClr val="000000"/>
                </a:solidFill>
                <a:latin typeface="HGS創英角ｺﾞｼｯｸUB" panose="020B0900000000000000" pitchFamily="50" charset="-128"/>
                <a:ea typeface="HGS創英角ｺﾞｼｯｸUB" panose="020B0900000000000000" pitchFamily="50" charset="-128"/>
              </a:rPr>
              <a:t>機能</a:t>
            </a:r>
            <a:r>
              <a:rPr kumimoji="1" lang="ja-JP" altLang="en-US" sz="1600" u="none" dirty="0" smtClean="0">
                <a:solidFill>
                  <a:srgbClr val="000000"/>
                </a:solidFill>
                <a:latin typeface="HGS創英角ｺﾞｼｯｸUB" panose="020B0900000000000000" pitchFamily="50" charset="-128"/>
                <a:ea typeface="HGS創英角ｺﾞｼｯｸUB" panose="020B0900000000000000" pitchFamily="50" charset="-128"/>
              </a:rPr>
              <a:t>の充実</a:t>
            </a:r>
            <a:endParaRPr kumimoji="1" lang="ja-JP" altLang="en-US" sz="1600" u="none" dirty="0">
              <a:solidFill>
                <a:srgbClr val="000000"/>
              </a:solidFill>
              <a:latin typeface="HGS創英角ｺﾞｼｯｸUB" panose="020B0900000000000000" pitchFamily="50" charset="-128"/>
              <a:ea typeface="HGS創英角ｺﾞｼｯｸUB" panose="020B0900000000000000" pitchFamily="50" charset="-128"/>
            </a:endParaRPr>
          </a:p>
        </p:txBody>
      </p:sp>
      <p:sp>
        <p:nvSpPr>
          <p:cNvPr id="61" name="角丸四角形 60"/>
          <p:cNvSpPr/>
          <p:nvPr/>
        </p:nvSpPr>
        <p:spPr bwMode="auto">
          <a:xfrm>
            <a:off x="457031" y="498662"/>
            <a:ext cx="2959943" cy="4212000"/>
          </a:xfrm>
          <a:prstGeom prst="roundRect">
            <a:avLst>
              <a:gd name="adj" fmla="val 5765"/>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sp>
        <p:nvSpPr>
          <p:cNvPr id="62" name="Rectangle 2"/>
          <p:cNvSpPr txBox="1">
            <a:spLocks noChangeArrowheads="1"/>
          </p:cNvSpPr>
          <p:nvPr/>
        </p:nvSpPr>
        <p:spPr bwMode="auto">
          <a:xfrm>
            <a:off x="549460" y="712713"/>
            <a:ext cx="2805787" cy="577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solidFill>
                  <a:srgbClr val="000000"/>
                </a:solidFill>
                <a:latin typeface="ＭＳ Ｐゴシック" panose="020B0600070205080204" pitchFamily="50" charset="-128"/>
                <a:cs typeface="Meiryo UI" panose="020B0604030504040204" pitchFamily="50" charset="-128"/>
              </a:rPr>
              <a:t>◆ 大阪から見た関西における道州</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の姿の検討・研究、国への働き</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かけ （道州制の機運醸成）</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p:txBody>
      </p:sp>
      <p:sp>
        <p:nvSpPr>
          <p:cNvPr id="63" name="Rectangle 2"/>
          <p:cNvSpPr txBox="1">
            <a:spLocks noChangeArrowheads="1"/>
          </p:cNvSpPr>
          <p:nvPr/>
        </p:nvSpPr>
        <p:spPr bwMode="auto">
          <a:xfrm>
            <a:off x="576756" y="4180815"/>
            <a:ext cx="2696804"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solidFill>
                  <a:srgbClr val="000000"/>
                </a:solidFill>
                <a:latin typeface="ＭＳ Ｐゴシック" panose="020B0600070205080204" pitchFamily="50" charset="-128"/>
                <a:cs typeface="Meiryo UI" panose="020B0604030504040204" pitchFamily="50" charset="-128"/>
              </a:rPr>
              <a:t>◆ 関西広域連合の実践強化</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p:txBody>
      </p:sp>
      <p:sp>
        <p:nvSpPr>
          <p:cNvPr id="64" name="Rectangle 2"/>
          <p:cNvSpPr txBox="1">
            <a:spLocks noChangeArrowheads="1"/>
          </p:cNvSpPr>
          <p:nvPr/>
        </p:nvSpPr>
        <p:spPr bwMode="auto">
          <a:xfrm>
            <a:off x="271454" y="5371402"/>
            <a:ext cx="8645312" cy="1224000"/>
          </a:xfrm>
          <a:prstGeom prst="rect">
            <a:avLst/>
          </a:prstGeom>
          <a:noFill/>
          <a:ln w="952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108000" rIns="0" bIns="72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800"/>
              </a:lnSpc>
              <a:spcBef>
                <a:spcPts val="0"/>
              </a:spcBef>
            </a:pPr>
            <a:r>
              <a:rPr lang="en-US" altLang="ja-JP" sz="14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年頃に、</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それぞれの取組みの進捗状況、また、大阪・関西の発展状況を踏まえ、</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大阪のめざす</a:t>
            </a:r>
            <a:endParaRPr lang="en-US" altLang="ja-JP"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0"/>
              </a:spcBef>
            </a:pPr>
            <a:r>
              <a:rPr lang="ja-JP" altLang="en-US" sz="1600" b="1"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道州制の姿</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実現に向けた手法</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改めて整理</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0"/>
              </a:spcBef>
            </a:pPr>
            <a:r>
              <a:rPr lang="en-US" altLang="ja-JP" sz="1600"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道州の姿として、</a:t>
            </a:r>
            <a:r>
              <a:rPr lang="ja-JP" altLang="en-US" sz="1600"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の機能に加え、</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「大阪エリア」、「京阪神エリア」、「関西エリア」、</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また、「道州と</a:t>
            </a:r>
            <a:endParaRPr lang="en-US" altLang="ja-JP"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0"/>
              </a:spcBef>
            </a:pPr>
            <a:r>
              <a:rPr lang="ja-JP" altLang="en-US" sz="1600"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基礎自治体の</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２層</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に加え、東京や大阪など大都市圏での選択的</a:t>
            </a:r>
            <a:r>
              <a:rPr lang="ja-JP" altLang="en-US" sz="16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３層</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制」など、そのエリア等についても</a:t>
            </a:r>
            <a:endParaRPr lang="en-US" altLang="ja-JP"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spcBef>
                <a:spcPts val="0"/>
              </a:spcBef>
            </a:pPr>
            <a:r>
              <a:rPr lang="ja-JP" altLang="en-US" sz="1600"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考え方を整理。</a:t>
            </a:r>
            <a:endParaRPr lang="en-US" altLang="ja-JP" sz="1600"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Rectangle 2"/>
          <p:cNvSpPr txBox="1">
            <a:spLocks noChangeArrowheads="1"/>
          </p:cNvSpPr>
          <p:nvPr/>
        </p:nvSpPr>
        <p:spPr bwMode="auto">
          <a:xfrm>
            <a:off x="563693" y="1657083"/>
            <a:ext cx="2805787" cy="1423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solidFill>
                  <a:srgbClr val="000000"/>
                </a:solidFill>
                <a:latin typeface="ＭＳ Ｐゴシック" panose="020B0600070205080204" pitchFamily="50" charset="-128"/>
                <a:cs typeface="Meiryo UI" panose="020B0604030504040204" pitchFamily="50" charset="-128"/>
              </a:rPr>
              <a:t>◆ 大阪自らの改革を推進力に国</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から大阪への権限移譲を提案</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600"/>
              </a:spcBef>
            </a:pPr>
            <a:r>
              <a:rPr lang="en-US" altLang="ja-JP" sz="1400" u="none" dirty="0">
                <a:solidFill>
                  <a:srgbClr val="000000"/>
                </a:solidFill>
                <a:latin typeface="ＭＳ Ｐゴシック" panose="020B0600070205080204" pitchFamily="50" charset="-128"/>
                <a:cs typeface="Meiryo UI" panose="020B0604030504040204" pitchFamily="50" charset="-128"/>
              </a:rPr>
              <a:t> </a:t>
            </a:r>
            <a:r>
              <a:rPr lang="en-US" altLang="ja-JP" sz="1400" u="none" dirty="0" smtClean="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⇒特区の枠組みを発展させた</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a:t>
            </a:r>
            <a:r>
              <a:rPr lang="ja-JP" altLang="en-US" sz="1400" u="none" dirty="0">
                <a:solidFill>
                  <a:srgbClr val="000000"/>
                </a:solidFill>
                <a:latin typeface="ＭＳ Ｐゴシック" panose="020B0600070205080204" pitchFamily="50" charset="-128"/>
                <a:cs typeface="Meiryo UI" panose="020B0604030504040204" pitchFamily="50" charset="-128"/>
              </a:rPr>
              <a:t>権限と</a:t>
            </a:r>
            <a:r>
              <a:rPr lang="ja-JP" altLang="en-US" sz="1400" u="none" dirty="0" smtClean="0">
                <a:solidFill>
                  <a:srgbClr val="000000"/>
                </a:solidFill>
                <a:latin typeface="ＭＳ Ｐゴシック" panose="020B0600070205080204" pitchFamily="50" charset="-128"/>
                <a:cs typeface="Meiryo UI" panose="020B0604030504040204" pitchFamily="50" charset="-128"/>
              </a:rPr>
              <a:t>財源移譲を行う仕組み</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a:t>
            </a:r>
            <a:r>
              <a:rPr lang="ja-JP" altLang="en-US" sz="1400" u="none" dirty="0">
                <a:solidFill>
                  <a:srgbClr val="000000"/>
                </a:solidFill>
                <a:latin typeface="ＭＳ Ｐゴシック" panose="020B0600070205080204" pitchFamily="50" charset="-128"/>
                <a:cs typeface="Meiryo UI" panose="020B0604030504040204" pitchFamily="50" charset="-128"/>
              </a:rPr>
              <a:t>　</a:t>
            </a:r>
            <a:r>
              <a:rPr lang="ja-JP" altLang="en-US" sz="1400" u="none" dirty="0" smtClean="0">
                <a:solidFill>
                  <a:srgbClr val="000000"/>
                </a:solidFill>
                <a:latin typeface="ＭＳ Ｐゴシック" panose="020B0600070205080204" pitchFamily="50" charset="-128"/>
                <a:cs typeface="Meiryo UI" panose="020B0604030504040204" pitchFamily="50" charset="-128"/>
              </a:rPr>
              <a:t>　　　など</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r>
              <a:rPr lang="en-US" altLang="ja-JP" sz="1400" u="none" dirty="0" smtClean="0">
                <a:solidFill>
                  <a:srgbClr val="000000"/>
                </a:solidFill>
                <a:latin typeface="ＭＳ Ｐゴシック" panose="020B0600070205080204" pitchFamily="50" charset="-128"/>
                <a:cs typeface="Meiryo UI" panose="020B0604030504040204" pitchFamily="50" charset="-128"/>
              </a:rPr>
              <a:t>    </a:t>
            </a:r>
            <a:endParaRPr lang="en-US" altLang="ja-JP" sz="1400" u="none" dirty="0">
              <a:solidFill>
                <a:srgbClr val="000000"/>
              </a:solidFill>
              <a:latin typeface="ＭＳ Ｐゴシック" panose="020B0600070205080204" pitchFamily="50" charset="-128"/>
              <a:cs typeface="Meiryo UI" panose="020B0604030504040204" pitchFamily="50" charset="-128"/>
            </a:endParaRPr>
          </a:p>
          <a:p>
            <a:pPr>
              <a:lnSpc>
                <a:spcPts val="1500"/>
              </a:lnSpc>
              <a:spcBef>
                <a:spcPts val="0"/>
              </a:spcBef>
            </a:pP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p:txBody>
      </p:sp>
      <p:sp>
        <p:nvSpPr>
          <p:cNvPr id="66" name="角丸四角形 65"/>
          <p:cNvSpPr/>
          <p:nvPr/>
        </p:nvSpPr>
        <p:spPr bwMode="auto">
          <a:xfrm>
            <a:off x="7432729" y="1424918"/>
            <a:ext cx="1584000" cy="1188000"/>
          </a:xfrm>
          <a:prstGeom prst="roundRect">
            <a:avLst/>
          </a:prstGeom>
          <a:ln w="41275">
            <a:solidFill>
              <a:srgbClr val="000066"/>
            </a:solidFill>
            <a:prstDash val="sysDot"/>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600" u="none" dirty="0"/>
              <a:t>大阪</a:t>
            </a:r>
            <a:r>
              <a:rPr kumimoji="0" lang="ja-JP" altLang="en-US" sz="1600" b="0" i="0" u="none" strike="noStrike" cap="none" normalizeH="0" baseline="0" dirty="0" smtClean="0">
                <a:ln>
                  <a:noFill/>
                </a:ln>
                <a:solidFill>
                  <a:schemeClr val="tx1"/>
                </a:solidFill>
                <a:effectLst/>
              </a:rPr>
              <a:t>エリア</a:t>
            </a:r>
            <a:endParaRPr kumimoji="0" lang="en-US" altLang="ja-JP" sz="1600" b="0" i="0" u="none" strike="noStrike" cap="none" normalizeH="0" baseline="0" dirty="0" smtClean="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1600" u="none" dirty="0" smtClean="0"/>
              <a:t>の道州</a:t>
            </a:r>
            <a:endParaRPr kumimoji="0" lang="en-US" altLang="ja-JP" sz="1600" b="0" i="0" u="none" strike="noStrike" cap="none" normalizeH="0" baseline="0" dirty="0" smtClean="0">
              <a:ln>
                <a:noFill/>
              </a:ln>
              <a:solidFill>
                <a:schemeClr val="tx1"/>
              </a:solidFill>
              <a:effectLst/>
            </a:endParaRPr>
          </a:p>
        </p:txBody>
      </p:sp>
      <p:sp>
        <p:nvSpPr>
          <p:cNvPr id="67" name="角丸四角形 66"/>
          <p:cNvSpPr/>
          <p:nvPr/>
        </p:nvSpPr>
        <p:spPr bwMode="auto">
          <a:xfrm>
            <a:off x="7434827" y="3472908"/>
            <a:ext cx="1584000" cy="1188000"/>
          </a:xfrm>
          <a:prstGeom prst="roundRect">
            <a:avLst/>
          </a:prstGeom>
          <a:ln w="34925">
            <a:solidFill>
              <a:srgbClr val="000066"/>
            </a:solidFill>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chemeClr val="tx1"/>
                </a:solidFill>
                <a:effectLst/>
              </a:rPr>
              <a:t>関西州</a:t>
            </a:r>
            <a:endParaRPr kumimoji="0" lang="en-US" altLang="ja-JP" sz="1600" b="0" i="0" u="none" strike="noStrike" cap="none" normalizeH="0" baseline="0" dirty="0" smtClean="0">
              <a:ln>
                <a:noFill/>
              </a:ln>
              <a:solidFill>
                <a:schemeClr val="tx1"/>
              </a:solidFill>
              <a:effectLst/>
            </a:endParaRPr>
          </a:p>
        </p:txBody>
      </p:sp>
      <p:sp>
        <p:nvSpPr>
          <p:cNvPr id="68" name="右矢印 67"/>
          <p:cNvSpPr/>
          <p:nvPr/>
        </p:nvSpPr>
        <p:spPr bwMode="auto">
          <a:xfrm>
            <a:off x="5977528" y="1584787"/>
            <a:ext cx="1476704" cy="897501"/>
          </a:xfrm>
          <a:prstGeom prst="rightArrow">
            <a:avLst/>
          </a:prstGeom>
          <a:ln w="22225">
            <a:solidFill>
              <a:schemeClr val="accent1"/>
            </a:solidFill>
            <a:prstDash val="sysDash"/>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sp>
        <p:nvSpPr>
          <p:cNvPr id="69" name="右矢印 68"/>
          <p:cNvSpPr/>
          <p:nvPr/>
        </p:nvSpPr>
        <p:spPr bwMode="auto">
          <a:xfrm>
            <a:off x="3238912" y="3846309"/>
            <a:ext cx="3123456" cy="432000"/>
          </a:xfrm>
          <a:prstGeom prst="rightArrow">
            <a:avLst>
              <a:gd name="adj1" fmla="val 100000"/>
              <a:gd name="adj2" fmla="val 0"/>
            </a:avLst>
          </a:prstGeom>
          <a:ln w="22225" cmpd="sng">
            <a:solidFill>
              <a:schemeClr val="accent1"/>
            </a:solidFill>
            <a:prstDash val="solid"/>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sp>
        <p:nvSpPr>
          <p:cNvPr id="70" name="Rectangle 2"/>
          <p:cNvSpPr txBox="1">
            <a:spLocks noChangeArrowheads="1"/>
          </p:cNvSpPr>
          <p:nvPr/>
        </p:nvSpPr>
        <p:spPr bwMode="auto">
          <a:xfrm>
            <a:off x="5730878" y="5094064"/>
            <a:ext cx="10770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71" name="曲折矢印 70"/>
          <p:cNvSpPr/>
          <p:nvPr/>
        </p:nvSpPr>
        <p:spPr bwMode="auto">
          <a:xfrm flipV="1">
            <a:off x="4673916" y="2233644"/>
            <a:ext cx="2760912" cy="2303324"/>
          </a:xfrm>
          <a:prstGeom prst="bentArrow">
            <a:avLst>
              <a:gd name="adj1" fmla="val 21724"/>
              <a:gd name="adj2" fmla="val 20186"/>
              <a:gd name="adj3" fmla="val 19322"/>
              <a:gd name="adj4" fmla="val 68638"/>
            </a:avLst>
          </a:prstGeom>
          <a:solidFill>
            <a:schemeClr val="bg1"/>
          </a:solidFill>
          <a:ln w="22225"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72" name="テキスト ボックス 71"/>
          <p:cNvSpPr txBox="1"/>
          <p:nvPr/>
        </p:nvSpPr>
        <p:spPr>
          <a:xfrm>
            <a:off x="6566944" y="44229"/>
            <a:ext cx="282573" cy="4824000"/>
          </a:xfrm>
          <a:prstGeom prst="rect">
            <a:avLst/>
          </a:prstGeom>
        </p:spPr>
        <p:style>
          <a:lnRef idx="0">
            <a:schemeClr val="accent1"/>
          </a:lnRef>
          <a:fillRef idx="3">
            <a:schemeClr val="accent1"/>
          </a:fillRef>
          <a:effectRef idx="3">
            <a:schemeClr val="accent1"/>
          </a:effectRef>
          <a:fontRef idx="minor">
            <a:schemeClr val="lt1"/>
          </a:fontRef>
        </p:style>
        <p:txBody>
          <a:bodyPr vert="eaVert" wrap="square" lIns="36000" tIns="108000" rIns="0" bIns="0" rtlCol="0" anchor="ctr" anchorCtr="0">
            <a:spAutoFit/>
          </a:bodyPr>
          <a:lstStyle/>
          <a:p>
            <a:r>
              <a:rPr kumimoji="1" lang="ja-JP" altLang="en-US" sz="1600" u="none" dirty="0" smtClean="0">
                <a:solidFill>
                  <a:srgbClr val="FFFFFF"/>
                </a:solidFill>
                <a:latin typeface="HGS創英角ｺﾞｼｯｸUB" panose="020B0900000000000000" pitchFamily="50" charset="-128"/>
                <a:ea typeface="HGS創英角ｺﾞｼｯｸUB" panose="020B0900000000000000" pitchFamily="50" charset="-128"/>
              </a:rPr>
              <a:t>議論を喚起</a:t>
            </a:r>
            <a:endParaRPr kumimoji="1" lang="ja-JP" altLang="en-US" sz="1600" u="none" dirty="0">
              <a:solidFill>
                <a:srgbClr val="FFFFFF"/>
              </a:solidFill>
              <a:latin typeface="HGS創英角ｺﾞｼｯｸUB" panose="020B0900000000000000" pitchFamily="50" charset="-128"/>
              <a:ea typeface="HGS創英角ｺﾞｼｯｸUB" panose="020B0900000000000000" pitchFamily="50" charset="-128"/>
            </a:endParaRPr>
          </a:p>
        </p:txBody>
      </p:sp>
      <p:sp>
        <p:nvSpPr>
          <p:cNvPr id="73" name="Rectangle 2"/>
          <p:cNvSpPr txBox="1">
            <a:spLocks noChangeArrowheads="1"/>
          </p:cNvSpPr>
          <p:nvPr/>
        </p:nvSpPr>
        <p:spPr bwMode="auto">
          <a:xfrm>
            <a:off x="3695533" y="1384917"/>
            <a:ext cx="2520000" cy="1368000"/>
          </a:xfrm>
          <a:prstGeom prst="rect">
            <a:avLst/>
          </a:prstGeom>
          <a:ln/>
          <a:extLst/>
        </p:spPr>
        <p:style>
          <a:lnRef idx="0">
            <a:schemeClr val="accent1"/>
          </a:lnRef>
          <a:fillRef idx="3">
            <a:schemeClr val="accent1"/>
          </a:fillRef>
          <a:effectRef idx="3">
            <a:schemeClr val="accent1"/>
          </a:effectRef>
          <a:fontRef idx="minor">
            <a:schemeClr val="lt1"/>
          </a:fontRef>
        </p:style>
        <p:txBody>
          <a:bodyPr vert="horz" wrap="square" lIns="0" tIns="36000" rIns="0" bIns="3600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700"/>
              </a:lnSpc>
              <a:spcBef>
                <a:spcPts val="0"/>
              </a:spcBef>
            </a:pPr>
            <a:r>
              <a:rPr lang="ja-JP" altLang="en-US"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国から大阪への</a:t>
            </a:r>
            <a:endParaRPr lang="en-US" altLang="ja-JP"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1700"/>
              </a:lnSpc>
              <a:spcBef>
                <a:spcPts val="0"/>
              </a:spcBef>
            </a:pPr>
            <a:r>
              <a:rPr lang="ja-JP" altLang="en-US"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権限移譲</a:t>
            </a:r>
            <a:endParaRPr lang="en-US" altLang="ja-JP" sz="16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5" name="Rectangle 2"/>
          <p:cNvSpPr txBox="1">
            <a:spLocks noChangeArrowheads="1"/>
          </p:cNvSpPr>
          <p:nvPr/>
        </p:nvSpPr>
        <p:spPr bwMode="auto">
          <a:xfrm>
            <a:off x="564881" y="3549934"/>
            <a:ext cx="2696804"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1400" u="none" dirty="0" smtClean="0">
                <a:solidFill>
                  <a:srgbClr val="000000"/>
                </a:solidFill>
                <a:latin typeface="ＭＳ Ｐゴシック" panose="020B0600070205080204" pitchFamily="50" charset="-128"/>
                <a:cs typeface="Meiryo UI" panose="020B0604030504040204" pitchFamily="50" charset="-128"/>
              </a:rPr>
              <a:t>◆ 国機関の拠点性向上、連携強化</a:t>
            </a:r>
            <a:endParaRPr lang="en-US" altLang="ja-JP" sz="1400" u="none" dirty="0" smtClean="0">
              <a:solidFill>
                <a:srgbClr val="000000"/>
              </a:solidFill>
              <a:latin typeface="ＭＳ Ｐゴシック" panose="020B0600070205080204" pitchFamily="50" charset="-128"/>
              <a:cs typeface="Meiryo UI" panose="020B0604030504040204" pitchFamily="50" charset="-128"/>
            </a:endParaRPr>
          </a:p>
        </p:txBody>
      </p:sp>
      <p:sp>
        <p:nvSpPr>
          <p:cNvPr id="106" name="Rectangle 2"/>
          <p:cNvSpPr txBox="1">
            <a:spLocks noChangeArrowheads="1"/>
          </p:cNvSpPr>
          <p:nvPr/>
        </p:nvSpPr>
        <p:spPr bwMode="auto">
          <a:xfrm>
            <a:off x="3326748" y="3896421"/>
            <a:ext cx="2091413" cy="359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400"/>
              </a:lnSpc>
            </a:pPr>
            <a:r>
              <a:rPr lang="ja-JP" altLang="en-US" sz="1400" u="none" kern="0" dirty="0">
                <a:solidFill>
                  <a:srgbClr val="000000"/>
                </a:solidFill>
                <a:latin typeface="+mj-ea"/>
                <a:cs typeface="Meiryo UI" panose="020B0604030504040204" pitchFamily="50" charset="-128"/>
              </a:rPr>
              <a:t>国</a:t>
            </a:r>
            <a:r>
              <a:rPr lang="ja-JP" altLang="en-US" sz="1400" u="none" kern="0" dirty="0" smtClean="0">
                <a:solidFill>
                  <a:srgbClr val="000000"/>
                </a:solidFill>
                <a:latin typeface="+mj-ea"/>
                <a:cs typeface="Meiryo UI" panose="020B0604030504040204" pitchFamily="50" charset="-128"/>
              </a:rPr>
              <a:t>から関西への</a:t>
            </a:r>
            <a:endParaRPr lang="en-US" altLang="ja-JP" sz="1400" u="none" kern="0" dirty="0" smtClean="0">
              <a:solidFill>
                <a:srgbClr val="000000"/>
              </a:solidFill>
              <a:latin typeface="+mj-ea"/>
              <a:cs typeface="Meiryo UI" panose="020B0604030504040204" pitchFamily="50" charset="-128"/>
            </a:endParaRPr>
          </a:p>
          <a:p>
            <a:pPr algn="ctr" eaLnBrk="1" hangingPunct="1">
              <a:lnSpc>
                <a:spcPts val="1400"/>
              </a:lnSpc>
            </a:pPr>
            <a:r>
              <a:rPr lang="ja-JP" altLang="en-US" sz="1400" u="none" kern="0" dirty="0" smtClean="0">
                <a:solidFill>
                  <a:srgbClr val="000000"/>
                </a:solidFill>
                <a:latin typeface="+mj-ea"/>
                <a:cs typeface="Meiryo UI" panose="020B0604030504040204" pitchFamily="50" charset="-128"/>
              </a:rPr>
              <a:t>権限移譲</a:t>
            </a:r>
          </a:p>
        </p:txBody>
      </p:sp>
      <p:sp>
        <p:nvSpPr>
          <p:cNvPr id="107" name="Rectangle 2"/>
          <p:cNvSpPr txBox="1">
            <a:spLocks noChangeArrowheads="1"/>
          </p:cNvSpPr>
          <p:nvPr/>
        </p:nvSpPr>
        <p:spPr bwMode="auto">
          <a:xfrm>
            <a:off x="7444098" y="2805629"/>
            <a:ext cx="16657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800"/>
              </a:lnSpc>
              <a:spcBef>
                <a:spcPts val="0"/>
              </a:spcBef>
            </a:pPr>
            <a:r>
              <a:rPr lang="ja-JP" altLang="en-US" sz="16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「京阪神エリア」の</a:t>
            </a:r>
            <a:endParaRPr lang="en-US" altLang="ja-JP" sz="16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ts val="0"/>
              </a:spcBef>
            </a:pPr>
            <a:r>
              <a:rPr lang="ja-JP" altLang="en-US" sz="16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道州も考えられる</a:t>
            </a:r>
            <a:endParaRPr lang="en-US" altLang="ja-JP" sz="16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大かっこ 107"/>
          <p:cNvSpPr/>
          <p:nvPr/>
        </p:nvSpPr>
        <p:spPr bwMode="auto">
          <a:xfrm>
            <a:off x="7337531" y="2778854"/>
            <a:ext cx="1692000" cy="504000"/>
          </a:xfrm>
          <a:prstGeom prst="bracketPair">
            <a:avLst/>
          </a:prstGeom>
          <a:noFill/>
          <a:ln w="28575" cap="flat" cmpd="sng" algn="ctr">
            <a:solidFill>
              <a:schemeClr val="bg1"/>
            </a:solidFill>
            <a:prstDash val="solid"/>
            <a:round/>
            <a:headEnd type="none" w="med" len="med"/>
            <a:tailEnd type="none" w="med" len="med"/>
          </a:ln>
          <a:effectLst/>
          <a:extLst/>
        </p:spPr>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098816" y="6509575"/>
            <a:ext cx="2057400" cy="365125"/>
          </a:xfrm>
        </p:spPr>
        <p:txBody>
          <a:bodyPr/>
          <a:lstStyle/>
          <a:p>
            <a:fld id="{50F88186-B17D-4CE3-A887-D91699CF601C}" type="slidenum">
              <a:rPr kumimoji="1" lang="ja-JP" altLang="en-US" smtClean="0"/>
              <a:t>6</a:t>
            </a:fld>
            <a:endParaRPr kumimoji="1" lang="ja-JP" altLang="en-US" dirty="0"/>
          </a:p>
        </p:txBody>
      </p:sp>
      <p:sp>
        <p:nvSpPr>
          <p:cNvPr id="31" name="正方形/長方形 30"/>
          <p:cNvSpPr/>
          <p:nvPr/>
        </p:nvSpPr>
        <p:spPr>
          <a:xfrm>
            <a:off x="101482" y="6576031"/>
            <a:ext cx="5274320" cy="261610"/>
          </a:xfrm>
          <a:prstGeom prst="rect">
            <a:avLst/>
          </a:prstGeom>
        </p:spPr>
        <p:txBody>
          <a:bodyPr wrap="square">
            <a:spAutoFit/>
          </a:bodyPr>
          <a:lstStyle/>
          <a:p>
            <a:r>
              <a:rPr lang="en-US" altLang="ja-JP" sz="1100" dirty="0" smtClean="0"/>
              <a:t>※</a:t>
            </a:r>
            <a:r>
              <a:rPr lang="ja-JP" altLang="en-US" sz="1100" dirty="0" smtClean="0"/>
              <a:t>大阪版地方分権ビジョン</a:t>
            </a:r>
            <a:r>
              <a:rPr lang="en-US" altLang="ja-JP" sz="1100" dirty="0" smtClean="0"/>
              <a:t>[</a:t>
            </a:r>
            <a:r>
              <a:rPr lang="ja-JP" altLang="en-US" sz="1100" dirty="0" smtClean="0"/>
              <a:t>改訂版</a:t>
            </a:r>
            <a:r>
              <a:rPr lang="en-US" altLang="ja-JP" sz="1100" dirty="0" smtClean="0"/>
              <a:t>]</a:t>
            </a:r>
            <a:r>
              <a:rPr lang="ja-JP" altLang="en-US" sz="1100" dirty="0" smtClean="0"/>
              <a:t>（</a:t>
            </a:r>
            <a:r>
              <a:rPr lang="en-US" altLang="ja-JP" sz="1100" dirty="0" smtClean="0"/>
              <a:t>2017.3</a:t>
            </a:r>
            <a:r>
              <a:rPr lang="ja-JP" altLang="en-US" sz="1100" dirty="0" smtClean="0"/>
              <a:t>）より抜粋 </a:t>
            </a:r>
            <a:r>
              <a:rPr lang="en-US" altLang="ja-JP" sz="1100" dirty="0" smtClean="0"/>
              <a:t>【4/4】</a:t>
            </a:r>
            <a:endParaRPr lang="ja-JP" altLang="en-US" sz="1100" dirty="0"/>
          </a:p>
        </p:txBody>
      </p:sp>
    </p:spTree>
    <p:extLst>
      <p:ext uri="{BB962C8B-B14F-4D97-AF65-F5344CB8AC3E}">
        <p14:creationId xmlns:p14="http://schemas.microsoft.com/office/powerpoint/2010/main" val="2515611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103033" y="404949"/>
          <a:ext cx="8950815" cy="6387738"/>
        </p:xfrm>
        <a:graphic>
          <a:graphicData uri="http://schemas.openxmlformats.org/drawingml/2006/table">
            <a:tbl>
              <a:tblPr firstRow="1" bandRow="1">
                <a:tableStyleId>{5C22544A-7EE6-4342-B048-85BDC9FD1C3A}</a:tableStyleId>
              </a:tblPr>
              <a:tblGrid>
                <a:gridCol w="3155322">
                  <a:extLst>
                    <a:ext uri="{9D8B030D-6E8A-4147-A177-3AD203B41FA5}">
                      <a16:colId xmlns:a16="http://schemas.microsoft.com/office/drawing/2014/main" val="227258285"/>
                    </a:ext>
                  </a:extLst>
                </a:gridCol>
                <a:gridCol w="2704563">
                  <a:extLst>
                    <a:ext uri="{9D8B030D-6E8A-4147-A177-3AD203B41FA5}">
                      <a16:colId xmlns:a16="http://schemas.microsoft.com/office/drawing/2014/main" val="1484700645"/>
                    </a:ext>
                  </a:extLst>
                </a:gridCol>
                <a:gridCol w="3090930">
                  <a:extLst>
                    <a:ext uri="{9D8B030D-6E8A-4147-A177-3AD203B41FA5}">
                      <a16:colId xmlns:a16="http://schemas.microsoft.com/office/drawing/2014/main" val="4250654145"/>
                    </a:ext>
                  </a:extLst>
                </a:gridCol>
              </a:tblGrid>
              <a:tr h="341028">
                <a:tc>
                  <a:txBody>
                    <a:bodyPr/>
                    <a:lstStyle/>
                    <a:p>
                      <a:pPr algn="ctr"/>
                      <a:r>
                        <a:rPr kumimoji="1" lang="ja-JP" altLang="en-US" sz="1400" dirty="0" smtClean="0"/>
                        <a:t>生産性等</a:t>
                      </a:r>
                      <a:endParaRPr kumimoji="1" lang="ja-JP" altLang="en-US" sz="1400" dirty="0"/>
                    </a:p>
                  </a:txBody>
                  <a:tcPr/>
                </a:tc>
                <a:tc>
                  <a:txBody>
                    <a:bodyPr/>
                    <a:lstStyle/>
                    <a:p>
                      <a:pPr algn="ctr"/>
                      <a:r>
                        <a:rPr kumimoji="1" lang="ja-JP" altLang="en-US" sz="1400" dirty="0" smtClean="0"/>
                        <a:t>労働・人材</a:t>
                      </a:r>
                      <a:endParaRPr kumimoji="1" lang="ja-JP" altLang="en-US" sz="1400" dirty="0"/>
                    </a:p>
                  </a:txBody>
                  <a:tcPr/>
                </a:tc>
                <a:tc>
                  <a:txBody>
                    <a:bodyPr/>
                    <a:lstStyle/>
                    <a:p>
                      <a:pPr algn="ctr"/>
                      <a:r>
                        <a:rPr kumimoji="1" lang="ja-JP" altLang="en-US" sz="1400" dirty="0" smtClean="0"/>
                        <a:t>資金・投資</a:t>
                      </a:r>
                      <a:endParaRPr kumimoji="1" lang="ja-JP" altLang="en-US" sz="1400" dirty="0"/>
                    </a:p>
                  </a:txBody>
                  <a:tcPr/>
                </a:tc>
                <a:extLst>
                  <a:ext uri="{0D108BD9-81ED-4DB2-BD59-A6C34878D82A}">
                    <a16:rowId xmlns:a16="http://schemas.microsoft.com/office/drawing/2014/main" val="3001392277"/>
                  </a:ext>
                </a:extLst>
              </a:tr>
              <a:tr h="604671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289858847"/>
                  </a:ext>
                </a:extLst>
              </a:tr>
            </a:tbl>
          </a:graphicData>
        </a:graphic>
      </p:graphicFrame>
      <p:sp>
        <p:nvSpPr>
          <p:cNvPr id="7" name="正方形/長方形 6"/>
          <p:cNvSpPr/>
          <p:nvPr/>
        </p:nvSpPr>
        <p:spPr>
          <a:xfrm>
            <a:off x="1273383" y="753285"/>
            <a:ext cx="6800046" cy="6114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スマートシティの取組推進</a:t>
            </a:r>
            <a:endParaRPr kumimoji="1" lang="en-US" altLang="ja-JP" sz="1400" b="1" dirty="0" smtClean="0">
              <a:latin typeface="+mn-ea"/>
            </a:endParaRPr>
          </a:p>
          <a:p>
            <a:pPr marL="171450" indent="-171450">
              <a:buFont typeface="Wingdings" panose="05000000000000000000" pitchFamily="2" charset="2"/>
              <a:buChar char="Ø"/>
            </a:pPr>
            <a:r>
              <a:rPr kumimoji="1" lang="ja-JP" altLang="en-US" sz="1100" dirty="0" smtClean="0">
                <a:latin typeface="+mn-ea"/>
              </a:rPr>
              <a:t>大阪・関西万博に向けた取組み　　　　　　</a:t>
            </a:r>
            <a:r>
              <a:rPr kumimoji="1" lang="en-US" altLang="ja-JP" sz="1100" dirty="0" smtClean="0">
                <a:latin typeface="+mn-ea"/>
              </a:rPr>
              <a:t>	</a:t>
            </a:r>
          </a:p>
          <a:p>
            <a:pPr marL="171450" indent="-171450">
              <a:buFont typeface="Wingdings" panose="05000000000000000000" pitchFamily="2" charset="2"/>
              <a:buChar char="Ø"/>
            </a:pPr>
            <a:r>
              <a:rPr kumimoji="1" lang="ja-JP" altLang="en-US" sz="1100" dirty="0" smtClean="0">
                <a:latin typeface="+mn-ea"/>
              </a:rPr>
              <a:t>公民共同エコシステムの枠組み推進</a:t>
            </a:r>
            <a:endParaRPr kumimoji="1" lang="ja-JP" altLang="en-US" sz="1100" dirty="0">
              <a:latin typeface="+mn-ea"/>
            </a:endParaRPr>
          </a:p>
        </p:txBody>
      </p:sp>
      <p:sp>
        <p:nvSpPr>
          <p:cNvPr id="4" name="スライド番号プレースホルダー 3"/>
          <p:cNvSpPr>
            <a:spLocks noGrp="1"/>
          </p:cNvSpPr>
          <p:nvPr>
            <p:ph type="sldNum" sz="quarter" idx="12"/>
          </p:nvPr>
        </p:nvSpPr>
        <p:spPr>
          <a:xfrm>
            <a:off x="6996448" y="6482688"/>
            <a:ext cx="2057400" cy="365125"/>
          </a:xfrm>
        </p:spPr>
        <p:txBody>
          <a:bodyPr/>
          <a:lstStyle/>
          <a:p>
            <a:fld id="{50F88186-B17D-4CE3-A887-D91699CF601C}" type="slidenum">
              <a:rPr kumimoji="1" lang="ja-JP" altLang="en-US" smtClean="0"/>
              <a:t>7</a:t>
            </a:fld>
            <a:endParaRPr kumimoji="1" lang="ja-JP" altLang="en-US" dirty="0"/>
          </a:p>
        </p:txBody>
      </p:sp>
      <p:sp>
        <p:nvSpPr>
          <p:cNvPr id="16" name="正方形/長方形 15"/>
          <p:cNvSpPr/>
          <p:nvPr/>
        </p:nvSpPr>
        <p:spPr>
          <a:xfrm>
            <a:off x="3775174" y="5790841"/>
            <a:ext cx="4741816" cy="984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latin typeface="+mn-ea"/>
              </a:rPr>
              <a:t>IR</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新たな需要の増加による経済波及効果、雇用創出効果、様々な産業への波及効果、都市の魅力と国際競争力の向上をめざす</a:t>
            </a:r>
            <a:endParaRPr kumimoji="1" lang="en-US" altLang="ja-JP" sz="1100" dirty="0" smtClean="0">
              <a:latin typeface="+mn-ea"/>
            </a:endParaRPr>
          </a:p>
          <a:p>
            <a:pPr marL="171450" indent="-171450">
              <a:buFont typeface="Wingdings" panose="05000000000000000000" pitchFamily="2" charset="2"/>
              <a:buChar char="Ø"/>
            </a:pPr>
            <a:r>
              <a:rPr kumimoji="1" lang="en-US" altLang="ja-JP" sz="1100" dirty="0" smtClean="0">
                <a:latin typeface="+mn-ea"/>
              </a:rPr>
              <a:t>2029</a:t>
            </a:r>
            <a:r>
              <a:rPr kumimoji="1" lang="ja-JP" altLang="en-US" sz="1100" dirty="0" smtClean="0">
                <a:latin typeface="+mn-ea"/>
              </a:rPr>
              <a:t>年秋～冬頃の開業に向けた取り組み</a:t>
            </a:r>
            <a:endParaRPr kumimoji="1" lang="en-US" altLang="ja-JP" sz="1100" dirty="0" smtClean="0">
              <a:latin typeface="+mn-ea"/>
            </a:endParaRPr>
          </a:p>
          <a:p>
            <a:pPr marL="171450" indent="-171450">
              <a:buFont typeface="Wingdings" panose="05000000000000000000" pitchFamily="2" charset="2"/>
              <a:buChar char="Ø"/>
            </a:pPr>
            <a:r>
              <a:rPr kumimoji="1" lang="en-US" altLang="ja-JP" sz="1100" dirty="0" smtClean="0">
                <a:latin typeface="+mn-ea"/>
              </a:rPr>
              <a:t>IR</a:t>
            </a:r>
            <a:r>
              <a:rPr kumimoji="1" lang="ja-JP" altLang="en-US" sz="1100" dirty="0" smtClean="0">
                <a:latin typeface="+mn-ea"/>
              </a:rPr>
              <a:t>を核とした夢洲の国際観光拠点の形成に向けた取組み</a:t>
            </a:r>
            <a:endParaRPr kumimoji="1" lang="en-US" altLang="ja-JP" sz="1100" dirty="0" smtClean="0">
              <a:latin typeface="+mn-ea"/>
            </a:endParaRPr>
          </a:p>
        </p:txBody>
      </p:sp>
      <p:sp>
        <p:nvSpPr>
          <p:cNvPr id="17" name="正方形/長方形 16"/>
          <p:cNvSpPr/>
          <p:nvPr/>
        </p:nvSpPr>
        <p:spPr>
          <a:xfrm>
            <a:off x="3775174" y="4791686"/>
            <a:ext cx="4741816" cy="944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大阪・関西万博</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東京オリパラ後の我が国の成長の起爆剤</a:t>
            </a:r>
            <a:endParaRPr kumimoji="1" lang="en-US" altLang="ja-JP" sz="1100" dirty="0" smtClean="0">
              <a:latin typeface="+mn-ea"/>
            </a:endParaRPr>
          </a:p>
          <a:p>
            <a:pPr marL="171450" indent="-171450">
              <a:buFont typeface="Wingdings" panose="05000000000000000000" pitchFamily="2" charset="2"/>
              <a:buChar char="Ø"/>
            </a:pPr>
            <a:r>
              <a:rPr kumimoji="1" lang="en-US" altLang="ja-JP" sz="1100" dirty="0" smtClean="0">
                <a:latin typeface="+mn-ea"/>
              </a:rPr>
              <a:t>2025</a:t>
            </a:r>
            <a:r>
              <a:rPr kumimoji="1" lang="ja-JP" altLang="en-US" sz="1100" dirty="0" smtClean="0">
                <a:latin typeface="+mn-ea"/>
              </a:rPr>
              <a:t>年大阪・関西万博の開催に向け、オールジャパン体制での準備が進行</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最先端技術の研究開発や未来に向けた投資の促進、チャレンジ精神の徹底や</a:t>
            </a:r>
            <a:r>
              <a:rPr kumimoji="1" lang="en-US" altLang="ja-JP" sz="1100" dirty="0" smtClean="0">
                <a:latin typeface="+mn-ea"/>
              </a:rPr>
              <a:t>SDGs</a:t>
            </a:r>
            <a:r>
              <a:rPr kumimoji="1" lang="ja-JP" altLang="en-US" sz="1100" dirty="0" smtClean="0">
                <a:latin typeface="+mn-ea"/>
              </a:rPr>
              <a:t>達成に向けての取り組み</a:t>
            </a:r>
            <a:endParaRPr kumimoji="1" lang="en-US" altLang="ja-JP" sz="1100" dirty="0" smtClean="0">
              <a:latin typeface="+mn-ea"/>
            </a:endParaRPr>
          </a:p>
        </p:txBody>
      </p:sp>
      <p:sp>
        <p:nvSpPr>
          <p:cNvPr id="24" name="正方形/長方形 23"/>
          <p:cNvSpPr/>
          <p:nvPr/>
        </p:nvSpPr>
        <p:spPr>
          <a:xfrm>
            <a:off x="4850589" y="1414465"/>
            <a:ext cx="4120202" cy="8264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国際金融都市に向けた取組み</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アジア・世界の活力を呼び込み「金融を梃（テコ）に発展するグローバル都市」</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先駆けた取組みで世界に挑戦する「金融のフロントランナー都市」</a:t>
            </a:r>
            <a:endParaRPr kumimoji="1" lang="en-US" altLang="ja-JP" sz="1100" dirty="0" smtClean="0">
              <a:latin typeface="+mn-ea"/>
            </a:endParaRPr>
          </a:p>
        </p:txBody>
      </p:sp>
      <p:sp>
        <p:nvSpPr>
          <p:cNvPr id="25" name="正方形/長方形 24"/>
          <p:cNvSpPr/>
          <p:nvPr/>
        </p:nvSpPr>
        <p:spPr>
          <a:xfrm>
            <a:off x="6022843" y="2282950"/>
            <a:ext cx="2947948" cy="854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交通インフラの充実</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コンセッションやストックの組み換えなどの手法も活用し、空港強化や鉄道整備、ミッシングリンク解消に向けた取組みが進む</a:t>
            </a:r>
            <a:endParaRPr kumimoji="1" lang="en-US" altLang="ja-JP" sz="1100" dirty="0" smtClean="0">
              <a:latin typeface="+mn-ea"/>
            </a:endParaRPr>
          </a:p>
        </p:txBody>
      </p:sp>
      <p:sp>
        <p:nvSpPr>
          <p:cNvPr id="26" name="正方形/長方形 25"/>
          <p:cNvSpPr/>
          <p:nvPr/>
        </p:nvSpPr>
        <p:spPr>
          <a:xfrm>
            <a:off x="6022841" y="3192086"/>
            <a:ext cx="2947950" cy="1544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都市空間の創造</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a:latin typeface="+mn-ea"/>
              </a:rPr>
              <a:t>うめ</a:t>
            </a:r>
            <a:r>
              <a:rPr kumimoji="1" lang="ja-JP" altLang="en-US" sz="1100" dirty="0" smtClean="0">
                <a:latin typeface="+mn-ea"/>
              </a:rPr>
              <a:t>きた２期や新大阪周辺地区整備、なんば駅周辺道路空間整備、御堂筋歩行者</a:t>
            </a:r>
            <a:r>
              <a:rPr kumimoji="1" lang="ja-JP" altLang="en-US" sz="1100" smtClean="0">
                <a:latin typeface="+mn-ea"/>
              </a:rPr>
              <a:t>空間化、中之島周辺</a:t>
            </a:r>
            <a:r>
              <a:rPr kumimoji="1" lang="ja-JP" altLang="en-US" sz="1100" dirty="0" smtClean="0">
                <a:latin typeface="+mn-ea"/>
              </a:rPr>
              <a:t>エリアなど、大阪都心における「顔」となるまちづくりが進む</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市域外でも、千里・泉北ニュータウンの更新、北大阪急行延伸に伴う箕面船場阪大前駅の開発、堺市などの広域ベイエリアまちづくりなど</a:t>
            </a:r>
            <a:endParaRPr kumimoji="1" lang="en-US" altLang="ja-JP" sz="1100" dirty="0">
              <a:latin typeface="+mn-ea"/>
            </a:endParaRPr>
          </a:p>
          <a:p>
            <a:pPr marL="171450" indent="-171450">
              <a:buFont typeface="Wingdings" panose="05000000000000000000" pitchFamily="2" charset="2"/>
              <a:buChar char="Ø"/>
            </a:pPr>
            <a:endParaRPr kumimoji="1" lang="en-US" altLang="ja-JP" sz="1100" dirty="0" smtClean="0">
              <a:latin typeface="+mn-ea"/>
            </a:endParaRPr>
          </a:p>
        </p:txBody>
      </p:sp>
      <p:sp>
        <p:nvSpPr>
          <p:cNvPr id="27" name="正方形/長方形 26"/>
          <p:cNvSpPr/>
          <p:nvPr/>
        </p:nvSpPr>
        <p:spPr>
          <a:xfrm>
            <a:off x="162540" y="3221040"/>
            <a:ext cx="3542791" cy="1171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大阪産業局</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スタートアップ企業の輩出促進や</a:t>
            </a:r>
            <a:r>
              <a:rPr kumimoji="1" lang="en-US" altLang="ja-JP" sz="1100" dirty="0" smtClean="0">
                <a:latin typeface="+mn-ea"/>
              </a:rPr>
              <a:t>DX</a:t>
            </a:r>
            <a:r>
              <a:rPr kumimoji="1" lang="ja-JP" altLang="en-US" sz="1100" dirty="0" smtClean="0">
                <a:latin typeface="+mn-ea"/>
              </a:rPr>
              <a:t>ポータルサイト開設、人材育成支援により中小企業を支援</a:t>
            </a:r>
            <a:endParaRPr kumimoji="1" lang="en-US" altLang="ja-JP" sz="1100" dirty="0">
              <a:latin typeface="+mn-ea"/>
            </a:endParaRPr>
          </a:p>
          <a:p>
            <a:pPr marL="171450" indent="-171450">
              <a:buFont typeface="Wingdings" panose="05000000000000000000" pitchFamily="2" charset="2"/>
              <a:buChar char="Ø"/>
            </a:pPr>
            <a:r>
              <a:rPr kumimoji="1" lang="ja-JP" altLang="en-US" sz="1100" dirty="0" smtClean="0">
                <a:latin typeface="+mn-ea"/>
              </a:rPr>
              <a:t>京阪神連携による国「スタートアップ・エコシステムグローバル拠点都市」に選定</a:t>
            </a:r>
            <a:endParaRPr kumimoji="1" lang="ja-JP" altLang="en-US" sz="1100" dirty="0">
              <a:latin typeface="+mn-ea"/>
            </a:endParaRPr>
          </a:p>
        </p:txBody>
      </p:sp>
      <p:sp>
        <p:nvSpPr>
          <p:cNvPr id="28" name="正方形/長方形 27"/>
          <p:cNvSpPr/>
          <p:nvPr/>
        </p:nvSpPr>
        <p:spPr>
          <a:xfrm>
            <a:off x="162540" y="4580232"/>
            <a:ext cx="3542791" cy="1158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大阪産業技術研究所</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知と技術の支援拠点「スーパー公設試」</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中小企業の研究開発から事業化まで一気通貫の支援</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産業局、</a:t>
            </a:r>
            <a:r>
              <a:rPr kumimoji="1" lang="en-US" altLang="ja-JP" sz="1100" dirty="0" smtClean="0">
                <a:latin typeface="+mn-ea"/>
              </a:rPr>
              <a:t>JETRO</a:t>
            </a:r>
            <a:r>
              <a:rPr kumimoji="1" lang="ja-JP" altLang="en-US" sz="1100" dirty="0" err="1" smtClean="0">
                <a:latin typeface="+mn-ea"/>
              </a:rPr>
              <a:t>、</a:t>
            </a:r>
            <a:r>
              <a:rPr kumimoji="1" lang="en-US" altLang="ja-JP" sz="1100" dirty="0" smtClean="0">
                <a:latin typeface="+mn-ea"/>
              </a:rPr>
              <a:t>INPIT</a:t>
            </a:r>
            <a:r>
              <a:rPr kumimoji="1" lang="ja-JP" altLang="en-US" sz="1100" dirty="0" smtClean="0">
                <a:latin typeface="+mn-ea"/>
              </a:rPr>
              <a:t>等の支援機関との連携強化を図り、海外展開・知財関連の支援を展開</a:t>
            </a:r>
            <a:endParaRPr kumimoji="1" lang="en-US" altLang="ja-JP" sz="1100" dirty="0">
              <a:latin typeface="+mn-ea"/>
            </a:endParaRPr>
          </a:p>
        </p:txBody>
      </p:sp>
      <p:sp>
        <p:nvSpPr>
          <p:cNvPr id="29" name="正方形/長方形 28"/>
          <p:cNvSpPr/>
          <p:nvPr/>
        </p:nvSpPr>
        <p:spPr>
          <a:xfrm>
            <a:off x="816331" y="1971162"/>
            <a:ext cx="3874915" cy="106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b="1" dirty="0" smtClean="0">
                <a:latin typeface="+mn-ea"/>
              </a:rPr>
              <a:t>大阪公立大学</a:t>
            </a:r>
            <a:endParaRPr kumimoji="1" lang="en-US" altLang="ja-JP" sz="1100" dirty="0" smtClean="0">
              <a:latin typeface="+mn-ea"/>
            </a:endParaRPr>
          </a:p>
          <a:p>
            <a:pPr marL="171450" indent="-171450">
              <a:buFont typeface="Wingdings" panose="05000000000000000000" pitchFamily="2" charset="2"/>
              <a:buChar char="Ø"/>
            </a:pPr>
            <a:r>
              <a:rPr kumimoji="1" lang="ja-JP" altLang="en-US" sz="1100" dirty="0" smtClean="0">
                <a:latin typeface="+mn-ea"/>
              </a:rPr>
              <a:t>大学の基本３機能（教育・研究・社会貢献）に加え、都市シンクタンク機能・技術インキュベーション機能を備える</a:t>
            </a:r>
            <a:endParaRPr kumimoji="1" lang="en-US" altLang="ja-JP" sz="1100" dirty="0" smtClean="0">
              <a:latin typeface="+mn-ea"/>
            </a:endParaRPr>
          </a:p>
          <a:p>
            <a:pPr marL="171450" indent="-171450">
              <a:buFont typeface="Wingdings" panose="05000000000000000000" pitchFamily="2" charset="2"/>
              <a:buChar char="Ø"/>
            </a:pPr>
            <a:r>
              <a:rPr kumimoji="1" lang="en-US" altLang="ja-JP" sz="1100" dirty="0" smtClean="0">
                <a:latin typeface="+mn-ea"/>
              </a:rPr>
              <a:t>12</a:t>
            </a:r>
            <a:r>
              <a:rPr kumimoji="1" lang="ja-JP" altLang="en-US" sz="1100" dirty="0" smtClean="0">
                <a:latin typeface="+mn-ea"/>
              </a:rPr>
              <a:t>学部・学域、</a:t>
            </a:r>
            <a:r>
              <a:rPr kumimoji="1" lang="en-US" altLang="ja-JP" sz="1100" dirty="0" smtClean="0">
                <a:latin typeface="+mn-ea"/>
              </a:rPr>
              <a:t>15</a:t>
            </a:r>
            <a:r>
              <a:rPr kumimoji="1" lang="ja-JP" altLang="en-US" sz="1100" dirty="0" smtClean="0">
                <a:latin typeface="+mn-ea"/>
              </a:rPr>
              <a:t>研究科の幅広い学問領域を擁する</a:t>
            </a:r>
            <a:endParaRPr kumimoji="1" lang="en-US" altLang="ja-JP" sz="1100" dirty="0" smtClean="0">
              <a:latin typeface="+mn-ea"/>
            </a:endParaRPr>
          </a:p>
          <a:p>
            <a:pPr marL="171450" indent="-171450">
              <a:buFont typeface="Wingdings" panose="05000000000000000000" pitchFamily="2" charset="2"/>
              <a:buChar char="Ø"/>
            </a:pPr>
            <a:endParaRPr kumimoji="1" lang="en-US" altLang="ja-JP" sz="1100" dirty="0">
              <a:latin typeface="+mn-ea"/>
            </a:endParaRPr>
          </a:p>
        </p:txBody>
      </p:sp>
      <p:sp>
        <p:nvSpPr>
          <p:cNvPr id="14" name="正方形/長方形 13"/>
          <p:cNvSpPr/>
          <p:nvPr/>
        </p:nvSpPr>
        <p:spPr>
          <a:xfrm>
            <a:off x="0" y="14181"/>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defTabSz="914400">
              <a:defRPr/>
            </a:pPr>
            <a:r>
              <a:rPr lang="ja-JP" altLang="en-US" sz="2000" kern="0" dirty="0" smtClean="0">
                <a:solidFill>
                  <a:srgbClr val="000000"/>
                </a:solidFill>
                <a:latin typeface="ＭＳ Ｐゴシック" pitchFamily="50" charset="-128"/>
                <a:ea typeface="Meiryo UI" pitchFamily="50" charset="-128"/>
                <a:cs typeface="Meiryo UI" pitchFamily="50" charset="-128"/>
              </a:rPr>
              <a:t>（参考２）大阪の成長・発展につながるリソース</a:t>
            </a:r>
            <a:endParaRPr lang="en-US" altLang="ja-JP" sz="2000" kern="0" dirty="0">
              <a:solidFill>
                <a:srgbClr val="000000"/>
              </a:solidFill>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2482799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520944-77B7-461F-BBED-23C6825D1CCF}">
  <ds:schemaRefs>
    <ds:schemaRef ds:uri="http://schemas.microsoft.com/sharepoint/v3/contenttype/forms"/>
  </ds:schemaRefs>
</ds:datastoreItem>
</file>

<file path=customXml/itemProps2.xml><?xml version="1.0" encoding="utf-8"?>
<ds:datastoreItem xmlns:ds="http://schemas.openxmlformats.org/officeDocument/2006/customXml" ds:itemID="{8297BD05-048E-421D-927E-EB9B68B4D54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be2acaf-88a6-4029-b366-c28176c79890"/>
    <ds:schemaRef ds:uri="http://www.w3.org/XML/1998/namespace"/>
    <ds:schemaRef ds:uri="http://purl.org/dc/dcmitype/"/>
  </ds:schemaRefs>
</ds:datastoreItem>
</file>

<file path=customXml/itemProps3.xml><?xml version="1.0" encoding="utf-8"?>
<ds:datastoreItem xmlns:ds="http://schemas.openxmlformats.org/officeDocument/2006/customXml" ds:itemID="{F5537474-EBCC-4865-9C18-71036F714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2675</Words>
  <Application>Microsoft Office PowerPoint</Application>
  <PresentationFormat>画面に合わせる (4:3)</PresentationFormat>
  <Paragraphs>291</Paragraphs>
  <Slides>8</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8</vt:i4>
      </vt:variant>
    </vt:vector>
  </HeadingPairs>
  <TitlesOfParts>
    <vt:vector size="21" baseType="lpstr">
      <vt:lpstr>BIZ UDPゴシック</vt:lpstr>
      <vt:lpstr>BIZ UDゴシック</vt:lpstr>
      <vt:lpstr>HGS創英角ｺﾞｼｯｸUB</vt:lpstr>
      <vt:lpstr>HG創英角ｺﾞｼｯｸUB</vt:lpstr>
      <vt:lpstr>HG創英角ﾎﾟｯﾌﾟ体</vt:lpstr>
      <vt:lpstr>Meiryo UI</vt:lpstr>
      <vt:lpstr>ＭＳ Ｐゴシック</vt:lpstr>
      <vt:lpstr>ＭＳ ゴシック</vt:lpstr>
      <vt:lpstr>メイリオ</vt:lpstr>
      <vt:lpstr>游ゴシック</vt:lpstr>
      <vt:lpstr>Arial</vt:lpstr>
      <vt:lpstr>Wingdings</vt:lpstr>
      <vt:lpstr>Office テーマ</vt:lpstr>
      <vt:lpstr>政策と体制分科会について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2022-05-24T07:27:24Z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