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40" y="-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viewProps.xml" Type="http://schemas.openxmlformats.org/officeDocument/2006/relationships/viewProps" Id="rId8"></Relationship><Relationship Target="../customXml/item3.xml" Type="http://schemas.openxmlformats.org/officeDocument/2006/relationships/customXml" Id="rId3"></Relationship><Relationship Target="presProps.xml" Type="http://schemas.openxmlformats.org/officeDocument/2006/relationships/presProps" Id="rId7"></Relationship><Relationship Target="../customXml/item2.xml" Type="http://schemas.openxmlformats.org/officeDocument/2006/relationships/customXml" Id="rId2"></Relationship><Relationship Target="../customXml/item1.xml" Type="http://schemas.openxmlformats.org/officeDocument/2006/relationships/customXml" Id="rId1"></Relationship><Relationship Target="slides/slide2.xml" Type="http://schemas.openxmlformats.org/officeDocument/2006/relationships/slide" Id="rId6"></Relationship><Relationship Target="slides/slide1.xml" Type="http://schemas.openxmlformats.org/officeDocument/2006/relationships/slide" Id="rId5"></Relationship><Relationship Target="tableStyles.xml" Type="http://schemas.openxmlformats.org/officeDocument/2006/relationships/tableStyles" Id="rId10"></Relationship><Relationship Target="slideMasters/slideMaster1.xml" Type="http://schemas.openxmlformats.org/officeDocument/2006/relationships/slideMaster" Id="rId4"></Relationship><Relationship Target="theme/theme1.xml" Type="http://schemas.openxmlformats.org/officeDocument/2006/relationships/theme" Id="rId9"></Relationship></Relationship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5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7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0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40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7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42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81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59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91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261038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1BBA-C306-4F04-ACA6-DD7F860A2F4E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DA0F-FA17-407C-B8A8-6EF1AEB11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8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2.png" Type="http://schemas.openxmlformats.org/officeDocument/2006/relationships/image" Id="rId3"></Relationship><Relationship Target="../media/image1.png" Type="http://schemas.openxmlformats.org/officeDocument/2006/relationships/image" Id="rId2"></Relationship><Relationship Target="../slideLayouts/slideLayout7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4.png" Type="http://schemas.openxmlformats.org/officeDocument/2006/relationships/image" Id="rId3"></Relationship><Relationship Target="../media/image3.png" Type="http://schemas.openxmlformats.org/officeDocument/2006/relationships/image" Id="rId2"></Relationship><Relationship Target="../slideLayouts/slideLayout7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02786" y="775854"/>
            <a:ext cx="8933268" cy="70022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業種別、企業規模別の企業数の内訳を見ると、いずれの業種においても、企業のほとんどが中小企業であることがわかる。大阪府における業種別、企業規模別の従業者数の内訳を見ると、従業者のうち約８割が中小企業で雇用されていることがわかる。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大阪に強みのある製造業、卸売業・小売業では中小企業の割合が高い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33" y="416157"/>
            <a:ext cx="8105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■</a:t>
            </a:r>
            <a:r>
              <a:rPr lang="ja-JP" altLang="en-US" sz="1400" b="1" dirty="0"/>
              <a:t>　業種別・企業規模別の</a:t>
            </a:r>
            <a:r>
              <a:rPr lang="ja-JP" altLang="en-US" sz="1400" b="1" dirty="0" smtClean="0"/>
              <a:t>企業数、従業員数の</a:t>
            </a:r>
            <a:r>
              <a:rPr lang="ja-JP" altLang="en-US" sz="1400" b="1" dirty="0"/>
              <a:t>内訳（大阪府）</a:t>
            </a:r>
          </a:p>
          <a:p>
            <a:endParaRPr lang="en-US" altLang="ja-JP" sz="1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6594808"/>
            <a:ext cx="7260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年経済センサス活動調査をもとに副首都推進局にて作成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304800" y="6137453"/>
            <a:ext cx="8401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（注）「サービス業」には、「情報通信業」、「不動産業，物品賃貸業」、「学術研究，専門・技術サービス業」、「宿泊業，飲食サービス業」、「生活関連サービス業，娯楽業」、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「教育，学習支援業」、「医療，福祉」、「複合サービス事業」、「サービス業（他に分類されないもの）」が含まれる。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「その他」には、「鉱業，採石業，砂利採取業」、「建設業」、「電気・ガス・熱供給・水道業」、「運輸業，郵便業」、「金融業，保険業」が含まれる。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0F88186-B17D-4CE3-A887-D91699CF601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0" y="1118"/>
            <a:ext cx="9144000" cy="376719"/>
          </a:xfrm>
          <a:prstGeom prst="rect">
            <a:avLst/>
          </a:prstGeom>
          <a:gradFill>
            <a:gsLst>
              <a:gs pos="0">
                <a:srgbClr val="333399">
                  <a:lumMod val="41000"/>
                  <a:lumOff val="59000"/>
                </a:srgbClr>
              </a:gs>
              <a:gs pos="50000">
                <a:srgbClr val="FFFFFF"/>
              </a:gs>
              <a:gs pos="100000">
                <a:srgbClr val="333399">
                  <a:lumMod val="40000"/>
                  <a:lumOff val="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3(6)</a:t>
            </a:r>
            <a:r>
              <a:rPr kumimoji="0" lang="ja-JP" altLang="en-US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中小企業について⑥（業種別・企業規模別の企業数、従業員数）</a:t>
            </a:r>
            <a:endParaRPr kumimoji="0" lang="ja-JP" altLang="en-US" sz="2000" kern="0" dirty="0">
              <a:solidFill>
                <a:srgbClr val="000000"/>
              </a:solidFill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96565" y="1489986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○企業数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208409" y="3829039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○従業員数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52" y="1637977"/>
            <a:ext cx="7791363" cy="243251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19" y="4016292"/>
            <a:ext cx="7303641" cy="221913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810486" y="29559"/>
            <a:ext cx="1250105" cy="29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訂正前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44279" y="343118"/>
            <a:ext cx="285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.5.19</a:t>
            </a: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回「副首都ビジョン」のバージョンアップに向けた意見交換会</a:t>
            </a:r>
            <a:endParaRPr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資料１産業分科会について」</a:t>
            </a:r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kumimoji="1" lang="ja-JP" altLang="en-US" sz="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4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02786" y="775854"/>
            <a:ext cx="8933268" cy="70022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業種別、企業規模別の企業数の内訳を見ると、いずれの業種においても、企業のほとんどが中小企業であることがわかる。大阪府における業種別、企業規模別の従業者数の内訳を見ると、従業者のうち約８割が中小企業で雇用されていることがわかる。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大阪に強みのある製造業、卸売業・小売業では中小企業の割合が高い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033" y="416157"/>
            <a:ext cx="8105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■</a:t>
            </a:r>
            <a:r>
              <a:rPr lang="ja-JP" altLang="en-US" sz="1400" b="1" dirty="0"/>
              <a:t>　業種別・企業規模別の</a:t>
            </a:r>
            <a:r>
              <a:rPr lang="ja-JP" altLang="en-US" sz="1400" b="1" dirty="0" smtClean="0"/>
              <a:t>企業数、従業員数の</a:t>
            </a:r>
            <a:r>
              <a:rPr lang="ja-JP" altLang="en-US" sz="1400" b="1" dirty="0"/>
              <a:t>内訳（大阪府）</a:t>
            </a:r>
          </a:p>
          <a:p>
            <a:endParaRPr lang="en-US" altLang="ja-JP" sz="1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6613858"/>
            <a:ext cx="7260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年経済センサス活動調査をもとに副首都推進局にて作成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106144" y="5930797"/>
            <a:ext cx="84018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「サービス業」には、「情報通信業」、「不動産業，物品賃貸業」、「学術研究，専門・技術サービス業」、「宿泊業，飲食サービス業」、「生活関連サービス業，娯楽業」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教育，学習支援業」、「医療，福祉」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「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複合サービス事業」、「サービス業（他に分類されないもの）」が含まれる。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「その他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」には、「鉱業，採石業，砂利採取業」、「建設業」、「電気・ガス・熱供給・水道業」、「運輸業，郵便業」、「金融業，保険業」が含まれる。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0F88186-B17D-4CE3-A887-D91699CF601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0" y="1118"/>
            <a:ext cx="9144000" cy="404664"/>
          </a:xfrm>
          <a:prstGeom prst="rect">
            <a:avLst/>
          </a:prstGeom>
          <a:gradFill>
            <a:gsLst>
              <a:gs pos="0">
                <a:srgbClr val="333399">
                  <a:lumMod val="41000"/>
                  <a:lumOff val="59000"/>
                </a:srgbClr>
              </a:gs>
              <a:gs pos="50000">
                <a:srgbClr val="FFFFFF"/>
              </a:gs>
              <a:gs pos="100000">
                <a:srgbClr val="333399">
                  <a:lumMod val="40000"/>
                  <a:lumOff val="60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3(6)</a:t>
            </a:r>
            <a:r>
              <a:rPr kumimoji="0" lang="ja-JP" altLang="en-US" sz="2000" kern="0" dirty="0" smtClean="0">
                <a:solidFill>
                  <a:srgbClr val="000000"/>
                </a:solidFill>
                <a:ea typeface="Meiryo UI" pitchFamily="50" charset="-128"/>
                <a:cs typeface="Meiryo UI" pitchFamily="50" charset="-128"/>
              </a:rPr>
              <a:t>中小企業について⑥（業種別・企業規模別の企業数、従業員数）</a:t>
            </a:r>
            <a:endParaRPr kumimoji="0" lang="ja-JP" altLang="en-US" sz="2000" kern="0" dirty="0">
              <a:solidFill>
                <a:srgbClr val="000000"/>
              </a:solidFill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02786" y="1476638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○企業数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04CD1B5-F732-4A5C-A8C2-0AE547D85819}"/>
              </a:ext>
            </a:extLst>
          </p:cNvPr>
          <p:cNvSpPr txBox="1"/>
          <p:nvPr/>
        </p:nvSpPr>
        <p:spPr>
          <a:xfrm>
            <a:off x="151086" y="3861473"/>
            <a:ext cx="7260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○従業員数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856" y="1489966"/>
            <a:ext cx="7919390" cy="2426418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854856" y="3723478"/>
            <a:ext cx="7486537" cy="2353260"/>
            <a:chOff x="546044" y="3912077"/>
            <a:chExt cx="7486537" cy="2353260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6044" y="3912077"/>
              <a:ext cx="7486537" cy="2353260"/>
            </a:xfrm>
            <a:prstGeom prst="rect">
              <a:avLst/>
            </a:prstGeom>
          </p:spPr>
        </p:pic>
        <p:sp>
          <p:nvSpPr>
            <p:cNvPr id="4" name="正方形/長方形 3"/>
            <p:cNvSpPr/>
            <p:nvPr/>
          </p:nvSpPr>
          <p:spPr>
            <a:xfrm>
              <a:off x="1487125" y="4559121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196365" y="4569852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473781" y="4567704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401648" y="4847135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348734" y="4787991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08116" y="4851679"/>
              <a:ext cx="618186" cy="2833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7810486" y="29559"/>
            <a:ext cx="1250105" cy="29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訂正後</a:t>
            </a:r>
            <a:endParaRPr kumimoji="1" lang="en-US" altLang="ja-JP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44279" y="355997"/>
            <a:ext cx="285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.5.19</a:t>
            </a: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回「副首都ビジョン」のバージョンアップに向けた意見交換会</a:t>
            </a:r>
            <a:endParaRPr lang="en-US" altLang="ja-JP" sz="8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資料１産業分科会について」</a:t>
            </a:r>
            <a:r>
              <a:rPr lang="en-US" altLang="ja-JP" sz="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endParaRPr kumimoji="1" lang="ja-JP" altLang="en-US" sz="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15A3A43-6478-4491-AC6B-DF37E8C9B7C0}"/>
              </a:ext>
            </a:extLst>
          </p:cNvPr>
          <p:cNvSpPr txBox="1"/>
          <p:nvPr/>
        </p:nvSpPr>
        <p:spPr>
          <a:xfrm>
            <a:off x="115669" y="6272663"/>
            <a:ext cx="84018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中規模企業・小規模企業は、以下の従業員数で区分し作成している。</a:t>
            </a:r>
          </a:p>
          <a:p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【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中規模企業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製造業・その他・非一次産業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未満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卸売業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従業員数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ja-JP" altLang="en-US" sz="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【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小規模企業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製造業・その他・非一次産業</a:t>
            </a:r>
            <a:r>
              <a:rPr kumimoji="1" lang="en-US" altLang="ja-JP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人未満、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卸売業・小売業・サービス業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</a:t>
            </a:r>
            <a:r>
              <a:rPr kumimoji="1" lang="en-US" altLang="ja-JP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en-US" altLang="ja-JP" sz="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A16381FA-66DF-486A-824D-61D320D170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9C38DD-7FB3-4381-8E3F-4D262BCA4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acaf-88a6-4029-b366-c28176c79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7CE2D1-DBCC-427B-95D3-12A170FB1FA2}">
  <ds:schemaRefs>
    <ds:schemaRef ds:uri="2be2acaf-88a6-4029-b366-c28176c79890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701</Words>
  <Application>Microsoft Office PowerPoint</Application>
  <PresentationFormat>画面に合わせる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2022-05-20T00:54:13Z</dcterms:created>
  <dcterms:modified xsi:type="dcterms:W3CDTF">2022-06-15T02:13:06Z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