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?><Relationships xmlns="http://schemas.openxmlformats.org/package/2006/relationships"><Relationship Target="ppt/presentation.xml" Type="http://schemas.openxmlformats.org/officeDocument/2006/relationships/officeDocument" Id="rId1"></Relationship><Relationship Target="docProps/core.xml" Type="http://schemas.openxmlformats.org/package/2006/relationships/metadata/core-properties" Id="rId6"></Relationship><Relationship Target="docProps/thumbnail.jpeg" Type="http://schemas.openxmlformats.org/package/2006/relationships/metadata/thumbnail" Id="rId7"></Relationship><Relationship Target="docProps/custom.xml" Type="http://schemas.openxmlformats.org/officeDocument/2006/relationships/custom-properties" Id="rId8"></Relationship><Relationship Target="docProps/app.xml" Type="http://schemas.openxmlformats.org/officeDocument/2006/relationships/extended-properties" Id="rId9"></Relationship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60" r:id="rId4"/>
  </p:sldMasterIdLst>
  <p:notesMasterIdLst>
    <p:notesMasterId r:id="rId7"/>
  </p:notesMasterIdLst>
  <p:handoutMasterIdLst>
    <p:handoutMasterId r:id="rId8"/>
  </p:handoutMasterIdLst>
  <p:sldIdLst>
    <p:sldId id="141169191" r:id="rId5"/>
    <p:sldId id="141169192" r:id="rId6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FF66FF"/>
    <a:srgbClr val="DAE3F3"/>
    <a:srgbClr val="2F528F"/>
    <a:srgbClr val="00800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397" autoAdjust="0"/>
    <p:restoredTop sz="94660"/>
  </p:normalViewPr>
  <p:slideViewPr>
    <p:cSldViewPr snapToGrid="0">
      <p:cViewPr>
        <p:scale>
          <a:sx n="100" d="100"/>
          <a:sy n="100" d="100"/>
        </p:scale>
        <p:origin x="480" y="6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?><Relationships xmlns="http://schemas.openxmlformats.org/package/2006/relationships"><Relationship Target="handoutMasters/handoutMaster1.xml" Type="http://schemas.openxmlformats.org/officeDocument/2006/relationships/handoutMaster" Id="rId8"></Relationship><Relationship Target="../customXml/item3.xml" Type="http://schemas.openxmlformats.org/officeDocument/2006/relationships/customXml" Id="rId3"></Relationship><Relationship Target="notesMasters/notesMaster1.xml" Type="http://schemas.openxmlformats.org/officeDocument/2006/relationships/notesMaster" Id="rId7"></Relationship><Relationship Target="tableStyles.xml" Type="http://schemas.openxmlformats.org/officeDocument/2006/relationships/tableStyles" Id="rId12"></Relationship><Relationship Target="../customXml/item2.xml" Type="http://schemas.openxmlformats.org/officeDocument/2006/relationships/customXml" Id="rId2"></Relationship><Relationship Target="../customXml/item1.xml" Type="http://schemas.openxmlformats.org/officeDocument/2006/relationships/customXml" Id="rId1"></Relationship><Relationship Target="slides/slide2.xml" Type="http://schemas.openxmlformats.org/officeDocument/2006/relationships/slide" Id="rId6"></Relationship><Relationship Target="theme/theme1.xml" Type="http://schemas.openxmlformats.org/officeDocument/2006/relationships/theme" Id="rId11"></Relationship><Relationship Target="slides/slide1.xml" Type="http://schemas.openxmlformats.org/officeDocument/2006/relationships/slide" Id="rId5"></Relationship><Relationship Target="viewProps.xml" Type="http://schemas.openxmlformats.org/officeDocument/2006/relationships/viewProps" Id="rId10"></Relationship><Relationship Target="slideMasters/slideMaster1.xml" Type="http://schemas.openxmlformats.org/officeDocument/2006/relationships/slideMaster" Id="rId4"></Relationship><Relationship Target="presProps.xml" Type="http://schemas.openxmlformats.org/officeDocument/2006/relationships/presProps" Id="rId9"></Relationship></Relationships>
</file>

<file path=ppt/handoutMasters/_rels/handoutMaster1.xml.rels><?xml version="1.0" encoding="UTF-8" ?><Relationships xmlns="http://schemas.openxmlformats.org/package/2006/relationships"><Relationship Target="../theme/theme3.xml" Type="http://schemas.openxmlformats.org/officeDocument/2006/relationships/theme" Id="rId1"></Relationship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9575" cy="498475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0" y="2"/>
            <a:ext cx="2949575" cy="498475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r">
              <a:defRPr sz="1200"/>
            </a:lvl1pPr>
          </a:lstStyle>
          <a:p>
            <a:fld id="{232AD951-7E19-4004-B83F-A7C7A1215E4B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865"/>
            <a:ext cx="2949575" cy="498475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0" y="9440865"/>
            <a:ext cx="2949575" cy="498475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r">
              <a:defRPr sz="1200"/>
            </a:lvl1pPr>
          </a:lstStyle>
          <a:p>
            <a:fld id="{86E37F45-AADA-497B-AA67-8FD842FC9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27284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?><Relationships xmlns="http://schemas.openxmlformats.org/package/2006/relationships"><Relationship Target="../theme/theme2.xml" Type="http://schemas.openxmlformats.org/officeDocument/2006/relationships/theme" Id="rId1"></Relationship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786" cy="498693"/>
          </a:xfrm>
          <a:prstGeom prst="rect">
            <a:avLst/>
          </a:prstGeom>
        </p:spPr>
        <p:txBody>
          <a:bodyPr vert="horz" lIns="91540" tIns="45771" rIns="91540" bIns="4577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2"/>
            <a:ext cx="2949786" cy="498693"/>
          </a:xfrm>
          <a:prstGeom prst="rect">
            <a:avLst/>
          </a:prstGeom>
        </p:spPr>
        <p:txBody>
          <a:bodyPr vert="horz" lIns="91540" tIns="45771" rIns="91540" bIns="45771" rtlCol="0"/>
          <a:lstStyle>
            <a:lvl1pPr algn="r">
              <a:defRPr sz="1200"/>
            </a:lvl1pPr>
          </a:lstStyle>
          <a:p>
            <a:fld id="{AFD2E2CB-6C4B-4969-8D8B-067DE241F3A1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40" tIns="45771" rIns="91540" bIns="4577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9"/>
            <a:ext cx="5445760" cy="3913615"/>
          </a:xfrm>
          <a:prstGeom prst="rect">
            <a:avLst/>
          </a:prstGeom>
        </p:spPr>
        <p:txBody>
          <a:bodyPr vert="horz" lIns="91540" tIns="45771" rIns="91540" bIns="4577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1540" tIns="45771" rIns="91540" bIns="4577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1540" tIns="45771" rIns="91540" bIns="45771" rtlCol="0" anchor="b"/>
          <a:lstStyle>
            <a:lvl1pPr algn="r">
              <a:defRPr sz="1200"/>
            </a:lvl1pPr>
          </a:lstStyle>
          <a:p>
            <a:fld id="{788224F5-572F-4180-BE90-3186629E47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19956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0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1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2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3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4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5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6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7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8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9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1B7C4-F653-49EF-87EE-A889131D7C64}" type="datetime1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8186-B17D-4CE3-A887-D91699CF6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9018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6C6B-711D-4D90-B452-6FB64D8BD7CC}" type="datetime1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8186-B17D-4CE3-A887-D91699CF6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7913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7BFB5-ED2D-4AD6-A12A-64058C564D22}" type="datetime1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8186-B17D-4CE3-A887-D91699CF6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1369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D722F-A6B6-48C0-BFA0-1031A4598DAE}" type="datetime1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8186-B17D-4CE3-A887-D91699CF6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97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4DD20-C36C-4E22-8D5A-284207F5D560}" type="datetime1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8186-B17D-4CE3-A887-D91699CF6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3445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3AF9-C1CB-4493-AC68-3AD83A75C5A0}" type="datetime1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8186-B17D-4CE3-A887-D91699CF6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2107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E10C-A87A-42C2-98EA-F845E8740F12}" type="datetime1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8186-B17D-4CE3-A887-D91699CF6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3385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FF71-20F1-4838-9642-A933B041AFED}" type="datetime1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8186-B17D-4CE3-A887-D91699CF6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0090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D5A6-DAA0-4E72-9139-1960C3D0C337}" type="datetime1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8186-B17D-4CE3-A887-D91699CF6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6100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02092-6A64-442B-84FD-F84B3CACE4D0}" type="datetime1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8186-B17D-4CE3-A887-D91699CF6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5406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A71C6-A2B5-4AF2-B706-4AF41C5CEEE4}" type="datetime1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8186-B17D-4CE3-A887-D91699CF6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108767"/>
      </p:ext>
    </p:extLst>
  </p:cSld>
  <p:clrMapOvr>
    <a:masterClrMapping/>
  </p:clrMapOvr>
</p:sldLayout>
</file>

<file path=ppt/slideMasters/_rels/slideMaster1.xml.rels><?xml version="1.0" encoding="UTF-8" ?><Relationships xmlns="http://schemas.openxmlformats.org/package/2006/relationships"><Relationship Target="../slideLayouts/slideLayout8.xml" Type="http://schemas.openxmlformats.org/officeDocument/2006/relationships/slideLayout" Id="rId8"></Relationship><Relationship Target="../slideLayouts/slideLayout3.xml" Type="http://schemas.openxmlformats.org/officeDocument/2006/relationships/slideLayout" Id="rId3"></Relationship><Relationship Target="../slideLayouts/slideLayout7.xml" Type="http://schemas.openxmlformats.org/officeDocument/2006/relationships/slideLayout" Id="rId7"></Relationship><Relationship Target="../theme/theme1.xml" Type="http://schemas.openxmlformats.org/officeDocument/2006/relationships/theme" Id="rId12"></Relationship><Relationship Target="../slideLayouts/slideLayout2.xml" Type="http://schemas.openxmlformats.org/officeDocument/2006/relationships/slideLayout" Id="rId2"></Relationship><Relationship Target="../slideLayouts/slideLayout1.xml" Type="http://schemas.openxmlformats.org/officeDocument/2006/relationships/slideLayout" Id="rId1"></Relationship><Relationship Target="../slideLayouts/slideLayout6.xml" Type="http://schemas.openxmlformats.org/officeDocument/2006/relationships/slideLayout" Id="rId6"></Relationship><Relationship Target="../slideLayouts/slideLayout11.xml" Type="http://schemas.openxmlformats.org/officeDocument/2006/relationships/slideLayout" Id="rId11"></Relationship><Relationship Target="../slideLayouts/slideLayout5.xml" Type="http://schemas.openxmlformats.org/officeDocument/2006/relationships/slideLayout" Id="rId5"></Relationship><Relationship Target="../slideLayouts/slideLayout10.xml" Type="http://schemas.openxmlformats.org/officeDocument/2006/relationships/slideLayout" Id="rId10"></Relationship><Relationship Target="../slideLayouts/slideLayout4.xml" Type="http://schemas.openxmlformats.org/officeDocument/2006/relationships/slideLayout" Id="rId4"></Relationship><Relationship Target="../slideLayouts/slideLayout9.xml" Type="http://schemas.openxmlformats.org/officeDocument/2006/relationships/slideLayout" Id="rId9"></Relationship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861E1-4711-42E1-A506-F1AD95706427}" type="datetime1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186-B17D-4CE3-A887-D91699CF6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2617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?><Relationships xmlns="http://schemas.openxmlformats.org/package/2006/relationships"><Relationship Target="../media/image1.png" Type="http://schemas.openxmlformats.org/officeDocument/2006/relationships/image" Id="rId2"></Relationship><Relationship Target="../slideLayouts/slideLayout2.xml" Type="http://schemas.openxmlformats.org/officeDocument/2006/relationships/slideLayout" Id="rId1"></Relationship></Relationships>
</file>

<file path=ppt/slides/_rels/slide2.xml.rels><?xml version="1.0" encoding="UTF-8" ?><Relationships xmlns="http://schemas.openxmlformats.org/package/2006/relationships"><Relationship Target="../media/image1.png" Type="http://schemas.openxmlformats.org/officeDocument/2006/relationships/image" Id="rId2"></Relationship><Relationship Target="../slideLayouts/slideLayout2.xml" Type="http://schemas.openxmlformats.org/officeDocument/2006/relationships/slideLayout" Id="rId1"></Relationship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角丸四角形 13"/>
          <p:cNvSpPr/>
          <p:nvPr/>
        </p:nvSpPr>
        <p:spPr>
          <a:xfrm>
            <a:off x="-1292313" y="6389618"/>
            <a:ext cx="5021408" cy="737999"/>
          </a:xfrm>
          <a:prstGeom prst="roundRect">
            <a:avLst>
              <a:gd name="adj" fmla="val 280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800"/>
              </a:lnSpc>
            </a:pPr>
            <a:endParaRPr lang="en-US" altLang="ja-JP" sz="12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325199" y="338431"/>
            <a:ext cx="2579553" cy="308947"/>
          </a:xfrm>
          <a:prstGeom prst="roundRect">
            <a:avLst>
              <a:gd name="adj" fmla="val 9055"/>
            </a:avLst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3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GDP</a:t>
            </a:r>
            <a:r>
              <a:rPr kumimoji="1" lang="ja-JP" altLang="en-US" sz="13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（府内総生産）の動き</a:t>
            </a:r>
            <a:endParaRPr kumimoji="1" lang="en-US" altLang="ja-JP" sz="1300" b="1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0" y="-22136"/>
            <a:ext cx="57471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 dirty="0" smtClean="0"/>
              <a:t>■大阪の状況</a:t>
            </a:r>
            <a:endParaRPr lang="ja-JP" altLang="en-US" sz="2000" b="1" dirty="0"/>
          </a:p>
        </p:txBody>
      </p:sp>
      <p:sp>
        <p:nvSpPr>
          <p:cNvPr id="45" name="角丸四角形 44"/>
          <p:cNvSpPr/>
          <p:nvPr/>
        </p:nvSpPr>
        <p:spPr>
          <a:xfrm>
            <a:off x="325199" y="1629776"/>
            <a:ext cx="4601566" cy="301917"/>
          </a:xfrm>
          <a:prstGeom prst="roundRect">
            <a:avLst>
              <a:gd name="adj" fmla="val 9055"/>
            </a:avLst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3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成長の３要素（生産性等、労働・人材、資金・投資）の動き</a:t>
            </a:r>
            <a:endParaRPr kumimoji="1" lang="en-US" altLang="ja-JP" sz="1300" b="1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-168400" y="836351"/>
            <a:ext cx="8873296" cy="560892"/>
          </a:xfrm>
          <a:prstGeom prst="roundRect">
            <a:avLst>
              <a:gd name="adj" fmla="val 280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●</a:t>
            </a:r>
            <a:r>
              <a:rPr lang="ja-JP" altLang="en-US" sz="1300" b="1" u="sng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府内総生産は長期にわたり横ばいの状態。</a:t>
            </a:r>
            <a:r>
              <a:rPr lang="ja-JP" altLang="en-US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比較できる</a:t>
            </a:r>
            <a:r>
              <a:rPr lang="en-US" altLang="ja-JP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2006</a:t>
            </a:r>
            <a:r>
              <a:rPr lang="ja-JP" altLang="en-US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lang="en-US" altLang="ja-JP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2018</a:t>
            </a:r>
            <a:r>
              <a:rPr lang="ja-JP" altLang="en-US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年度の増減をみると、＋</a:t>
            </a:r>
            <a:r>
              <a:rPr lang="en-US" altLang="ja-JP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0.77%</a:t>
            </a:r>
          </a:p>
          <a:p>
            <a:r>
              <a:rPr lang="ja-JP" altLang="en-US" sz="13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・詳細にみると、リーマンショックにより、</a:t>
            </a:r>
            <a:r>
              <a:rPr lang="en-US" altLang="ja-JP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2006</a:t>
            </a:r>
            <a:r>
              <a:rPr lang="ja-JP" altLang="en-US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～２００９年度は▲０．０８％、この間、東京も同程度の▲０．０７％</a:t>
            </a:r>
            <a:endParaRPr lang="en-US" altLang="ja-JP" sz="13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3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愛知は▲０．１３％　</a:t>
            </a:r>
            <a:r>
              <a:rPr lang="en-US" altLang="ja-JP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2009</a:t>
            </a:r>
            <a:r>
              <a:rPr lang="ja-JP" altLang="en-US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～２０１８年度は＋０．９５％、東京も同程度の＋０．９７％、愛知は＋１．９４％</a:t>
            </a:r>
            <a:endParaRPr lang="en-US" altLang="ja-JP" sz="13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・全国シェアは１９７０年には</a:t>
            </a:r>
            <a:r>
              <a:rPr lang="en-US" altLang="ja-JP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lang="ja-JP" altLang="en-US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％程度だったのが、近年は７％台で下げ止まり</a:t>
            </a:r>
            <a:r>
              <a:rPr lang="ja-JP" altLang="en-US" sz="13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 </a:t>
            </a:r>
            <a:endParaRPr lang="en-US" altLang="ja-JP" sz="1300" b="1" u="sng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-271622" y="2014815"/>
            <a:ext cx="8659431" cy="875138"/>
          </a:xfrm>
          <a:prstGeom prst="roundRect">
            <a:avLst>
              <a:gd name="adj" fmla="val 280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●大阪府と全国の</a:t>
            </a:r>
            <a:r>
              <a:rPr lang="en-US" altLang="ja-JP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1990</a:t>
            </a:r>
            <a:r>
              <a:rPr lang="ja-JP" altLang="en-US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lang="en-US" altLang="ja-JP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2013</a:t>
            </a:r>
            <a:r>
              <a:rPr lang="ja-JP" altLang="en-US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年度の実質経済成長率の寄与分解を行うと、</a:t>
            </a:r>
            <a:endParaRPr lang="en-US" altLang="ja-JP" sz="13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3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 大阪府・全国ともに、</a:t>
            </a:r>
            <a:r>
              <a:rPr lang="ja-JP" altLang="en-US" sz="1300" b="1" u="sng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労働投入量が減少に寄与、資本ストックは上昇に寄与、</a:t>
            </a:r>
            <a:endParaRPr lang="en-US" altLang="ja-JP" sz="1300" b="1" u="sng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3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 </a:t>
            </a:r>
            <a:r>
              <a:rPr lang="ja-JP" altLang="en-US" sz="1300" b="1" u="sng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全要素生産性（</a:t>
            </a:r>
            <a:r>
              <a:rPr lang="en-US" altLang="ja-JP" sz="1300" b="1" u="sng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TFP</a:t>
            </a:r>
            <a:r>
              <a:rPr lang="ja-JP" altLang="en-US" sz="1300" b="1" u="sng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）は上昇に寄与</a:t>
            </a:r>
            <a:r>
              <a:rPr lang="ja-JP" altLang="en-US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しているが、</a:t>
            </a:r>
            <a:r>
              <a:rPr lang="ja-JP" altLang="en-US" sz="1300" b="1" u="sng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大阪府は全国に比べ</a:t>
            </a:r>
            <a:endParaRPr lang="en-US" altLang="ja-JP" sz="1300" b="1" u="sng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3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 </a:t>
            </a:r>
            <a:r>
              <a:rPr lang="ja-JP" altLang="en-US" sz="1300" b="1" u="sng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ＴＦＰの寄与度が小さい。</a:t>
            </a:r>
            <a:r>
              <a:rPr lang="ja-JP" altLang="en-US" sz="13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105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584990" y="3095985"/>
            <a:ext cx="2606026" cy="3677152"/>
          </a:xfrm>
          <a:prstGeom prst="roundRect">
            <a:avLst>
              <a:gd name="adj" fmla="val 3402"/>
            </a:avLst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rtlCol="0" anchor="t"/>
          <a:lstStyle/>
          <a:p>
            <a:pPr algn="ctr"/>
            <a:r>
              <a:rPr kumimoji="1" lang="ja-JP" altLang="en-US" sz="1200" b="1" u="sng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生産性等</a:t>
            </a:r>
            <a:endParaRPr kumimoji="1" lang="ja-JP" altLang="en-US" sz="1200" b="1" u="sng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3345995" y="3095984"/>
            <a:ext cx="2704786" cy="3698369"/>
          </a:xfrm>
          <a:prstGeom prst="roundRect">
            <a:avLst>
              <a:gd name="adj" fmla="val 3402"/>
            </a:avLst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rtlCol="0" anchor="t"/>
          <a:lstStyle/>
          <a:p>
            <a:pPr algn="ctr"/>
            <a:r>
              <a:rPr kumimoji="1" lang="ja-JP" altLang="en-US" sz="1200" b="1" u="sng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労働・人材</a:t>
            </a:r>
            <a:endParaRPr kumimoji="1" lang="ja-JP" altLang="en-US" sz="1200" b="1" u="sng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6167574" y="3095984"/>
            <a:ext cx="2714241" cy="3698370"/>
          </a:xfrm>
          <a:prstGeom prst="roundRect">
            <a:avLst>
              <a:gd name="adj" fmla="val 3402"/>
            </a:avLst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rtlCol="0" anchor="t"/>
          <a:lstStyle/>
          <a:p>
            <a:pPr algn="ctr"/>
            <a:r>
              <a:rPr kumimoji="1" lang="ja-JP" altLang="en-US" sz="1200" b="1" u="sng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資金・投資</a:t>
            </a:r>
            <a:endParaRPr kumimoji="1" lang="ja-JP" altLang="en-US" sz="1200" b="1" u="sng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6273817" y="3358956"/>
            <a:ext cx="2803408" cy="204280"/>
          </a:xfrm>
          <a:prstGeom prst="roundRect">
            <a:avLst>
              <a:gd name="adj" fmla="val 2804"/>
            </a:avLst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 貸出金の全国シェアが低下</a:t>
            </a:r>
            <a:endParaRPr lang="en-US" altLang="ja-JP" sz="11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3388885" y="3325062"/>
            <a:ext cx="2760123" cy="249630"/>
          </a:xfrm>
          <a:prstGeom prst="roundRect">
            <a:avLst>
              <a:gd name="adj" fmla="val 2804"/>
            </a:avLst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 </a:t>
            </a:r>
            <a:r>
              <a:rPr lang="ja-JP" altLang="en-US" sz="11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労働市場の流動性が東京より</a:t>
            </a:r>
            <a:r>
              <a:rPr lang="ja-JP" altLang="en-US" sz="11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低い</a:t>
            </a:r>
            <a:endParaRPr lang="ja-JP" altLang="en-US" sz="11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576493" y="3383426"/>
            <a:ext cx="2710683" cy="314730"/>
          </a:xfrm>
          <a:prstGeom prst="roundRect">
            <a:avLst>
              <a:gd name="adj" fmla="val 2804"/>
            </a:avLst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 生産性が東京や愛知より低い</a:t>
            </a:r>
            <a:endParaRPr lang="en-US" altLang="ja-JP" sz="11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1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2842038" y="6420455"/>
            <a:ext cx="507583" cy="454231"/>
          </a:xfrm>
          <a:prstGeom prst="roundRect">
            <a:avLst>
              <a:gd name="adj" fmla="val 280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8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など</a:t>
            </a:r>
            <a:endParaRPr lang="en-US" altLang="ja-JP" sz="8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594618" y="4891909"/>
            <a:ext cx="2710683" cy="255266"/>
          </a:xfrm>
          <a:prstGeom prst="roundRect">
            <a:avLst>
              <a:gd name="adj" fmla="val 2804"/>
            </a:avLst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 </a:t>
            </a:r>
            <a:r>
              <a:rPr lang="ja-JP" altLang="en-US" sz="11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新規上</a:t>
            </a:r>
            <a:r>
              <a:rPr lang="ja-JP" altLang="en-US" sz="11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場数で東京と大きな差</a:t>
            </a:r>
            <a:endParaRPr lang="en-US" altLang="ja-JP" sz="11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807904" y="3566120"/>
            <a:ext cx="2135682" cy="537543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800" dirty="0" smtClean="0"/>
              <a:t>人口</a:t>
            </a:r>
            <a:r>
              <a:rPr kumimoji="1" lang="en-US" altLang="ja-JP" sz="800" dirty="0" smtClean="0"/>
              <a:t>1</a:t>
            </a:r>
            <a:r>
              <a:rPr kumimoji="1" lang="ja-JP" altLang="en-US" sz="800" dirty="0" smtClean="0"/>
              <a:t>人あたり県内総生産（</a:t>
            </a:r>
            <a:r>
              <a:rPr kumimoji="1" lang="en-US" altLang="ja-JP" sz="800" dirty="0" smtClean="0"/>
              <a:t>2018</a:t>
            </a:r>
            <a:r>
              <a:rPr kumimoji="1" lang="ja-JP" altLang="en-US" sz="800" dirty="0" smtClean="0"/>
              <a:t>年度）</a:t>
            </a:r>
            <a:endParaRPr kumimoji="1" lang="en-US" altLang="ja-JP" sz="800" dirty="0" smtClean="0"/>
          </a:p>
          <a:p>
            <a:r>
              <a:rPr kumimoji="1" lang="ja-JP" altLang="en-US" sz="800" dirty="0" smtClean="0"/>
              <a:t>（東京都）</a:t>
            </a:r>
            <a:r>
              <a:rPr kumimoji="1" lang="en-US" altLang="ja-JP" sz="800" dirty="0" smtClean="0"/>
              <a:t>774</a:t>
            </a:r>
            <a:r>
              <a:rPr kumimoji="1" lang="ja-JP" altLang="en-US" sz="800" dirty="0" smtClean="0"/>
              <a:t>万円</a:t>
            </a:r>
            <a:endParaRPr kumimoji="1" lang="en-US" altLang="ja-JP" sz="800" dirty="0" smtClean="0"/>
          </a:p>
          <a:p>
            <a:r>
              <a:rPr kumimoji="1" lang="ja-JP" altLang="en-US" sz="800" dirty="0" smtClean="0"/>
              <a:t>（愛知県）</a:t>
            </a:r>
            <a:r>
              <a:rPr kumimoji="1" lang="en-US" altLang="ja-JP" sz="800" dirty="0" smtClean="0"/>
              <a:t>543</a:t>
            </a:r>
            <a:r>
              <a:rPr kumimoji="1" lang="ja-JP" altLang="en-US" sz="800" dirty="0" smtClean="0"/>
              <a:t>万円</a:t>
            </a:r>
            <a:endParaRPr kumimoji="1" lang="en-US" altLang="ja-JP" sz="800" dirty="0" smtClean="0"/>
          </a:p>
          <a:p>
            <a:r>
              <a:rPr kumimoji="1" lang="ja-JP" altLang="en-US" sz="800" u="sng" dirty="0" smtClean="0"/>
              <a:t>（大阪府）</a:t>
            </a:r>
            <a:r>
              <a:rPr kumimoji="1" lang="en-US" altLang="ja-JP" sz="800" u="sng" dirty="0" smtClean="0"/>
              <a:t>456</a:t>
            </a:r>
            <a:r>
              <a:rPr kumimoji="1" lang="ja-JP" altLang="en-US" sz="800" u="sng" dirty="0" smtClean="0"/>
              <a:t>万円</a:t>
            </a:r>
            <a:endParaRPr kumimoji="1" lang="ja-JP" altLang="en-US" sz="800" u="sng" dirty="0"/>
          </a:p>
        </p:txBody>
      </p:sp>
      <p:sp>
        <p:nvSpPr>
          <p:cNvPr id="31" name="角丸四角形 30"/>
          <p:cNvSpPr/>
          <p:nvPr/>
        </p:nvSpPr>
        <p:spPr>
          <a:xfrm>
            <a:off x="603367" y="4056928"/>
            <a:ext cx="2710683" cy="342876"/>
          </a:xfrm>
          <a:prstGeom prst="roundRect">
            <a:avLst>
              <a:gd name="adj" fmla="val 2804"/>
            </a:avLst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 産業構造が固定化</a:t>
            </a:r>
            <a:endParaRPr lang="en-US" altLang="ja-JP" sz="11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814909" y="4356594"/>
            <a:ext cx="2135683" cy="533138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800" dirty="0" smtClean="0"/>
              <a:t>大阪府（</a:t>
            </a:r>
            <a:r>
              <a:rPr kumimoji="1" lang="en-US" altLang="ja-JP" sz="800" dirty="0" smtClean="0"/>
              <a:t>2006</a:t>
            </a:r>
            <a:r>
              <a:rPr kumimoji="1" lang="ja-JP" altLang="en-US" sz="800" dirty="0" smtClean="0"/>
              <a:t>～</a:t>
            </a:r>
            <a:r>
              <a:rPr kumimoji="1" lang="en-US" altLang="ja-JP" sz="800" dirty="0" smtClean="0"/>
              <a:t>2018</a:t>
            </a:r>
            <a:r>
              <a:rPr kumimoji="1" lang="ja-JP" altLang="en-US" sz="800" dirty="0" smtClean="0"/>
              <a:t>年度）</a:t>
            </a:r>
            <a:endParaRPr kumimoji="1" lang="en-US" altLang="ja-JP" sz="800" dirty="0" smtClean="0"/>
          </a:p>
          <a:p>
            <a:r>
              <a:rPr kumimoji="1" lang="ja-JP" altLang="en-US" sz="800" dirty="0" smtClean="0"/>
              <a:t>（第一次産業）</a:t>
            </a:r>
            <a:r>
              <a:rPr kumimoji="1" lang="en-US" altLang="ja-JP" sz="800" dirty="0" smtClean="0"/>
              <a:t>0.05%</a:t>
            </a:r>
            <a:r>
              <a:rPr kumimoji="1" lang="ja-JP" altLang="en-US" sz="800" dirty="0" smtClean="0"/>
              <a:t>→</a:t>
            </a:r>
            <a:r>
              <a:rPr kumimoji="1" lang="en-US" altLang="ja-JP" sz="800" dirty="0" smtClean="0"/>
              <a:t>0.05%</a:t>
            </a:r>
            <a:endParaRPr kumimoji="1" lang="en-US" altLang="ja-JP" sz="800" dirty="0"/>
          </a:p>
          <a:p>
            <a:r>
              <a:rPr kumimoji="1" lang="ja-JP" altLang="en-US" sz="800" dirty="0" smtClean="0"/>
              <a:t>（第二次産業）</a:t>
            </a:r>
            <a:r>
              <a:rPr kumimoji="1" lang="en-US" altLang="ja-JP" sz="800" dirty="0" smtClean="0"/>
              <a:t>22.3%</a:t>
            </a:r>
            <a:r>
              <a:rPr kumimoji="1" lang="ja-JP" altLang="en-US" sz="800" dirty="0" smtClean="0"/>
              <a:t>→</a:t>
            </a:r>
            <a:r>
              <a:rPr kumimoji="1" lang="en-US" altLang="ja-JP" sz="800" dirty="0" smtClean="0"/>
              <a:t>21.7%</a:t>
            </a:r>
          </a:p>
          <a:p>
            <a:r>
              <a:rPr kumimoji="1" lang="ja-JP" altLang="en-US" sz="800" dirty="0" smtClean="0"/>
              <a:t>（第三次産業）</a:t>
            </a:r>
            <a:r>
              <a:rPr kumimoji="1" lang="en-US" altLang="ja-JP" sz="800" dirty="0" smtClean="0"/>
              <a:t>77.6%</a:t>
            </a:r>
            <a:r>
              <a:rPr kumimoji="1" lang="ja-JP" altLang="en-US" sz="800" dirty="0" smtClean="0"/>
              <a:t>→</a:t>
            </a:r>
            <a:r>
              <a:rPr kumimoji="1" lang="en-US" altLang="ja-JP" sz="800" dirty="0" smtClean="0"/>
              <a:t>78.3</a:t>
            </a:r>
            <a:r>
              <a:rPr kumimoji="1" lang="ja-JP" altLang="en-US" sz="800" dirty="0" smtClean="0"/>
              <a:t>％</a:t>
            </a:r>
            <a:endParaRPr kumimoji="1" lang="ja-JP" altLang="en-US" sz="800" dirty="0"/>
          </a:p>
        </p:txBody>
      </p:sp>
      <p:sp>
        <p:nvSpPr>
          <p:cNvPr id="33" name="角丸四角形 32"/>
          <p:cNvSpPr/>
          <p:nvPr/>
        </p:nvSpPr>
        <p:spPr>
          <a:xfrm>
            <a:off x="576915" y="6008298"/>
            <a:ext cx="2710683" cy="318451"/>
          </a:xfrm>
          <a:prstGeom prst="roundRect">
            <a:avLst>
              <a:gd name="adj" fmla="val 2804"/>
            </a:avLst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 府民の幸福度が全国で低位</a:t>
            </a:r>
            <a:r>
              <a:rPr lang="ja-JP" altLang="en-US" sz="1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11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827403" y="5132748"/>
            <a:ext cx="2116183" cy="479734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800" dirty="0" smtClean="0"/>
              <a:t>企業の新規上場動向（</a:t>
            </a:r>
            <a:r>
              <a:rPr kumimoji="1" lang="en-US" altLang="ja-JP" sz="800" dirty="0" smtClean="0"/>
              <a:t>2017</a:t>
            </a:r>
            <a:r>
              <a:rPr kumimoji="1" lang="ja-JP" altLang="en-US" sz="800" dirty="0" smtClean="0"/>
              <a:t>年）</a:t>
            </a:r>
            <a:endParaRPr kumimoji="1" lang="en-US" altLang="ja-JP" sz="800" dirty="0" smtClean="0"/>
          </a:p>
          <a:p>
            <a:r>
              <a:rPr kumimoji="1" lang="ja-JP" altLang="en-US" sz="800" dirty="0" smtClean="0"/>
              <a:t>（東京都）　　　</a:t>
            </a:r>
            <a:r>
              <a:rPr kumimoji="1" lang="en-US" altLang="ja-JP" sz="800" dirty="0" smtClean="0"/>
              <a:t>63</a:t>
            </a:r>
            <a:r>
              <a:rPr kumimoji="1" lang="ja-JP" altLang="en-US" sz="800" dirty="0" smtClean="0"/>
              <a:t>社</a:t>
            </a:r>
            <a:endParaRPr kumimoji="1" lang="en-US" altLang="ja-JP" sz="800" dirty="0"/>
          </a:p>
          <a:p>
            <a:r>
              <a:rPr kumimoji="1" lang="ja-JP" altLang="en-US" sz="800" u="sng" dirty="0" smtClean="0"/>
              <a:t>（大阪府）　　   </a:t>
            </a:r>
            <a:r>
              <a:rPr kumimoji="1" lang="en-US" altLang="ja-JP" sz="800" u="sng" dirty="0" smtClean="0"/>
              <a:t>5</a:t>
            </a:r>
            <a:r>
              <a:rPr kumimoji="1" lang="ja-JP" altLang="en-US" sz="800" u="sng" dirty="0" smtClean="0"/>
              <a:t>社</a:t>
            </a:r>
            <a:endParaRPr kumimoji="1" lang="en-US" altLang="ja-JP" sz="800" u="sng" dirty="0" smtClean="0"/>
          </a:p>
        </p:txBody>
      </p:sp>
      <p:sp>
        <p:nvSpPr>
          <p:cNvPr id="35" name="角丸四角形 34"/>
          <p:cNvSpPr/>
          <p:nvPr/>
        </p:nvSpPr>
        <p:spPr>
          <a:xfrm>
            <a:off x="594618" y="5623994"/>
            <a:ext cx="2710683" cy="472519"/>
          </a:xfrm>
          <a:prstGeom prst="roundRect">
            <a:avLst>
              <a:gd name="adj" fmla="val 2804"/>
            </a:avLst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 </a:t>
            </a:r>
            <a:r>
              <a:rPr lang="en-US" altLang="ja-JP" sz="11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DX</a:t>
            </a:r>
            <a:r>
              <a:rPr lang="ja-JP" altLang="en-US" sz="11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の進展やグリーン対応が</a:t>
            </a:r>
            <a:endParaRPr lang="en-US" altLang="ja-JP" sz="11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1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緒に就いたばかり</a:t>
            </a:r>
            <a:endParaRPr lang="en-US" altLang="ja-JP" sz="11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790175" y="6288069"/>
            <a:ext cx="2083423" cy="421877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800" dirty="0" smtClean="0"/>
              <a:t>地域版</a:t>
            </a:r>
            <a:r>
              <a:rPr kumimoji="1" lang="en-US" altLang="ja-JP" sz="800" dirty="0" smtClean="0"/>
              <a:t>SDGs</a:t>
            </a:r>
            <a:r>
              <a:rPr kumimoji="1" lang="ja-JP" altLang="en-US" sz="800" dirty="0" smtClean="0"/>
              <a:t>調査</a:t>
            </a:r>
            <a:r>
              <a:rPr kumimoji="1" lang="en-US" altLang="ja-JP" sz="800" dirty="0" smtClean="0"/>
              <a:t>2021</a:t>
            </a:r>
            <a:r>
              <a:rPr kumimoji="1" lang="ja-JP" altLang="en-US" sz="800" dirty="0" smtClean="0"/>
              <a:t>（順位</a:t>
            </a:r>
            <a:r>
              <a:rPr kumimoji="1" lang="en-US" altLang="ja-JP" sz="800" dirty="0" smtClean="0"/>
              <a:t>/</a:t>
            </a:r>
            <a:r>
              <a:rPr kumimoji="1" lang="ja-JP" altLang="en-US" sz="800" dirty="0" smtClean="0"/>
              <a:t>幸福度）</a:t>
            </a:r>
            <a:endParaRPr kumimoji="1" lang="en-US" altLang="ja-JP" sz="800" dirty="0" smtClean="0"/>
          </a:p>
          <a:p>
            <a:r>
              <a:rPr kumimoji="1" lang="zh-TW" altLang="en-US" sz="800" dirty="0" smtClean="0"/>
              <a:t>（</a:t>
            </a:r>
            <a:r>
              <a:rPr kumimoji="1" lang="ja-JP" altLang="en-US" sz="800" dirty="0" smtClean="0"/>
              <a:t>沖縄県</a:t>
            </a:r>
            <a:r>
              <a:rPr kumimoji="1" lang="zh-TW" altLang="en-US" sz="800" dirty="0" smtClean="0"/>
              <a:t>）</a:t>
            </a:r>
            <a:r>
              <a:rPr kumimoji="1" lang="ja-JP" altLang="en-US" sz="800" dirty="0"/>
              <a:t>　</a:t>
            </a:r>
            <a:r>
              <a:rPr kumimoji="1" lang="en-US" altLang="ja-JP" sz="800" dirty="0"/>
              <a:t>1</a:t>
            </a:r>
            <a:r>
              <a:rPr kumimoji="1" lang="zh-TW" altLang="en-US" sz="800" dirty="0" smtClean="0"/>
              <a:t>位（</a:t>
            </a:r>
            <a:r>
              <a:rPr kumimoji="1" lang="en-US" altLang="zh-TW" sz="800" dirty="0" smtClean="0"/>
              <a:t>78.1</a:t>
            </a:r>
            <a:r>
              <a:rPr kumimoji="1" lang="zh-TW" altLang="en-US" sz="800" dirty="0" smtClean="0"/>
              <a:t>）</a:t>
            </a:r>
            <a:endParaRPr kumimoji="1" lang="en-US" altLang="zh-TW" sz="800" dirty="0" smtClean="0"/>
          </a:p>
          <a:p>
            <a:r>
              <a:rPr kumimoji="1" lang="zh-TW" altLang="en-US" sz="800" u="sng" dirty="0" smtClean="0"/>
              <a:t>（</a:t>
            </a:r>
            <a:r>
              <a:rPr kumimoji="1" lang="zh-TW" altLang="en-US" sz="800" u="sng" dirty="0"/>
              <a:t>大阪府）</a:t>
            </a:r>
            <a:r>
              <a:rPr kumimoji="1" lang="en-US" altLang="zh-TW" sz="800" u="sng" dirty="0"/>
              <a:t>34</a:t>
            </a:r>
            <a:r>
              <a:rPr kumimoji="1" lang="zh-TW" altLang="en-US" sz="800" u="sng" dirty="0"/>
              <a:t>位（</a:t>
            </a:r>
            <a:r>
              <a:rPr kumimoji="1" lang="en-US" altLang="zh-TW" sz="800" u="sng" dirty="0"/>
              <a:t>67.7</a:t>
            </a:r>
            <a:r>
              <a:rPr kumimoji="1" lang="zh-TW" altLang="en-US" sz="800" u="sng" dirty="0" smtClean="0"/>
              <a:t>）</a:t>
            </a:r>
            <a:endParaRPr kumimoji="1" lang="en-US" altLang="ja-JP" sz="800" dirty="0" smtClean="0"/>
          </a:p>
        </p:txBody>
      </p:sp>
      <p:sp>
        <p:nvSpPr>
          <p:cNvPr id="40" name="角丸四角形 39"/>
          <p:cNvSpPr/>
          <p:nvPr/>
        </p:nvSpPr>
        <p:spPr>
          <a:xfrm>
            <a:off x="3407451" y="4928931"/>
            <a:ext cx="2760123" cy="243447"/>
          </a:xfrm>
          <a:prstGeom prst="roundRect">
            <a:avLst>
              <a:gd name="adj" fmla="val 2804"/>
            </a:avLst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 外国人労働者は東京や愛知より少ない</a:t>
            </a:r>
            <a:endParaRPr lang="en-US" altLang="ja-JP" sz="11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3629482" y="3550838"/>
            <a:ext cx="2135682" cy="540864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800" dirty="0" smtClean="0"/>
              <a:t>転職率（</a:t>
            </a:r>
            <a:r>
              <a:rPr kumimoji="1" lang="en-US" altLang="ja-JP" sz="800" dirty="0" smtClean="0"/>
              <a:t>2017</a:t>
            </a:r>
            <a:r>
              <a:rPr kumimoji="1" lang="ja-JP" altLang="en-US" sz="800" dirty="0" smtClean="0"/>
              <a:t>）　</a:t>
            </a:r>
            <a:endParaRPr kumimoji="1" lang="en-US" altLang="ja-JP" sz="800" dirty="0" smtClean="0"/>
          </a:p>
          <a:p>
            <a:r>
              <a:rPr kumimoji="1" lang="ja-JP" altLang="en-US" sz="800" dirty="0" smtClean="0"/>
              <a:t>（東京都）</a:t>
            </a:r>
            <a:r>
              <a:rPr kumimoji="1" lang="en-US" altLang="ja-JP" sz="800" dirty="0" smtClean="0"/>
              <a:t>5.7%</a:t>
            </a:r>
          </a:p>
          <a:p>
            <a:r>
              <a:rPr kumimoji="1" lang="ja-JP" altLang="en-US" sz="800" u="sng" dirty="0" smtClean="0"/>
              <a:t>（大阪府）</a:t>
            </a:r>
            <a:r>
              <a:rPr kumimoji="1" lang="en-US" altLang="ja-JP" sz="800" u="sng" dirty="0" smtClean="0"/>
              <a:t>5.1%</a:t>
            </a:r>
          </a:p>
          <a:p>
            <a:r>
              <a:rPr kumimoji="1" lang="ja-JP" altLang="en-US" sz="800" dirty="0" smtClean="0"/>
              <a:t>（</a:t>
            </a:r>
            <a:r>
              <a:rPr kumimoji="1" lang="ja-JP" altLang="en-US" sz="800" dirty="0"/>
              <a:t>愛知県</a:t>
            </a:r>
            <a:r>
              <a:rPr kumimoji="1" lang="ja-JP" altLang="en-US" sz="800" dirty="0" smtClean="0"/>
              <a:t>）</a:t>
            </a:r>
            <a:r>
              <a:rPr kumimoji="1" lang="en-US" altLang="ja-JP" sz="800" dirty="0" smtClean="0"/>
              <a:t>4.7%</a:t>
            </a:r>
            <a:endParaRPr kumimoji="1" lang="ja-JP" altLang="en-US" sz="800" dirty="0"/>
          </a:p>
        </p:txBody>
      </p:sp>
      <p:sp>
        <p:nvSpPr>
          <p:cNvPr id="43" name="角丸四角形 42"/>
          <p:cNvSpPr/>
          <p:nvPr/>
        </p:nvSpPr>
        <p:spPr>
          <a:xfrm>
            <a:off x="3420935" y="4058497"/>
            <a:ext cx="2760123" cy="379250"/>
          </a:xfrm>
          <a:prstGeom prst="roundRect">
            <a:avLst>
              <a:gd name="adj" fmla="val 2804"/>
            </a:avLst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 女性などの</a:t>
            </a:r>
            <a:r>
              <a:rPr lang="ja-JP" altLang="en-US" sz="11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労働参加率が</a:t>
            </a:r>
            <a:r>
              <a:rPr lang="ja-JP" altLang="en-US" sz="11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低い</a:t>
            </a:r>
            <a:endParaRPr lang="en-US" altLang="ja-JP" sz="11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3642592" y="4338859"/>
            <a:ext cx="2135682" cy="553157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800" dirty="0" smtClean="0"/>
              <a:t>女性の就業率（</a:t>
            </a:r>
            <a:r>
              <a:rPr kumimoji="1" lang="en-US" altLang="ja-JP" sz="800" dirty="0" smtClean="0"/>
              <a:t>2020</a:t>
            </a:r>
            <a:r>
              <a:rPr kumimoji="1" lang="ja-JP" altLang="en-US" sz="800" dirty="0" smtClean="0"/>
              <a:t>）　</a:t>
            </a:r>
            <a:endParaRPr kumimoji="1" lang="en-US" altLang="ja-JP" sz="800" dirty="0" smtClean="0"/>
          </a:p>
          <a:p>
            <a:r>
              <a:rPr kumimoji="1" lang="ja-JP" altLang="en-US" sz="800" dirty="0" smtClean="0"/>
              <a:t>（東京都）</a:t>
            </a:r>
            <a:r>
              <a:rPr kumimoji="1" lang="en-US" altLang="ja-JP" sz="800" dirty="0" smtClean="0"/>
              <a:t>57.1%</a:t>
            </a:r>
          </a:p>
          <a:p>
            <a:r>
              <a:rPr kumimoji="1" lang="ja-JP" altLang="en-US" sz="800" dirty="0" smtClean="0"/>
              <a:t>（全　国） </a:t>
            </a:r>
            <a:r>
              <a:rPr kumimoji="1" lang="en-US" altLang="ja-JP" sz="800" dirty="0" smtClean="0"/>
              <a:t>51.8%</a:t>
            </a:r>
          </a:p>
          <a:p>
            <a:r>
              <a:rPr kumimoji="1" lang="ja-JP" altLang="en-US" sz="800" u="sng" dirty="0" smtClean="0"/>
              <a:t>（大阪府）</a:t>
            </a:r>
            <a:r>
              <a:rPr kumimoji="1" lang="en-US" altLang="ja-JP" sz="800" u="sng" dirty="0" smtClean="0"/>
              <a:t>51.2%</a:t>
            </a:r>
            <a:endParaRPr kumimoji="1" lang="ja-JP" altLang="en-US" sz="800" u="sng" dirty="0"/>
          </a:p>
        </p:txBody>
      </p:sp>
      <p:sp>
        <p:nvSpPr>
          <p:cNvPr id="46" name="角丸四角形 45"/>
          <p:cNvSpPr/>
          <p:nvPr/>
        </p:nvSpPr>
        <p:spPr>
          <a:xfrm>
            <a:off x="3445637" y="5939362"/>
            <a:ext cx="2760123" cy="209057"/>
          </a:xfrm>
          <a:prstGeom prst="roundRect">
            <a:avLst>
              <a:gd name="adj" fmla="val 2804"/>
            </a:avLst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 </a:t>
            </a:r>
            <a:r>
              <a:rPr lang="ja-JP" altLang="en-US" sz="11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賃金が伸び悩み、男女の格差も</a:t>
            </a:r>
            <a:r>
              <a:rPr lang="ja-JP" altLang="en-US" sz="11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大きい</a:t>
            </a:r>
            <a:endParaRPr lang="en-US" altLang="ja-JP" sz="11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3629482" y="5242747"/>
            <a:ext cx="2135682" cy="562348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800" dirty="0" smtClean="0"/>
              <a:t>外国人労働者数（</a:t>
            </a:r>
            <a:r>
              <a:rPr kumimoji="1" lang="en-US" altLang="ja-JP" sz="800" dirty="0" smtClean="0"/>
              <a:t>2020</a:t>
            </a:r>
            <a:r>
              <a:rPr kumimoji="1" lang="ja-JP" altLang="en-US" sz="800" dirty="0" smtClean="0"/>
              <a:t>年</a:t>
            </a:r>
            <a:r>
              <a:rPr kumimoji="1" lang="en-US" altLang="ja-JP" sz="800" dirty="0" smtClean="0"/>
              <a:t>10</a:t>
            </a:r>
            <a:r>
              <a:rPr kumimoji="1" lang="ja-JP" altLang="en-US" sz="800" dirty="0" smtClean="0"/>
              <a:t>月末時点）　</a:t>
            </a:r>
            <a:endParaRPr kumimoji="1" lang="en-US" altLang="ja-JP" sz="800" dirty="0" smtClean="0"/>
          </a:p>
          <a:p>
            <a:r>
              <a:rPr kumimoji="1" lang="ja-JP" altLang="en-US" sz="800" dirty="0" smtClean="0"/>
              <a:t>（東京都）</a:t>
            </a:r>
            <a:r>
              <a:rPr kumimoji="1" lang="en-US" altLang="ja-JP" sz="800" dirty="0" smtClean="0"/>
              <a:t>496,954</a:t>
            </a:r>
            <a:r>
              <a:rPr kumimoji="1" lang="ja-JP" altLang="en-US" sz="800" dirty="0" smtClean="0"/>
              <a:t>人</a:t>
            </a:r>
            <a:endParaRPr kumimoji="1" lang="en-US" altLang="ja-JP" sz="800" dirty="0" smtClean="0"/>
          </a:p>
          <a:p>
            <a:r>
              <a:rPr kumimoji="1" lang="ja-JP" altLang="en-US" sz="800" dirty="0" smtClean="0"/>
              <a:t>（愛知県）</a:t>
            </a:r>
            <a:r>
              <a:rPr kumimoji="1" lang="en-US" altLang="ja-JP" sz="800" dirty="0" smtClean="0"/>
              <a:t>175,114</a:t>
            </a:r>
            <a:r>
              <a:rPr kumimoji="1" lang="ja-JP" altLang="en-US" sz="800" dirty="0" smtClean="0"/>
              <a:t>人</a:t>
            </a:r>
            <a:endParaRPr kumimoji="1" lang="en-US" altLang="ja-JP" sz="800" dirty="0" smtClean="0"/>
          </a:p>
          <a:p>
            <a:r>
              <a:rPr kumimoji="1" lang="ja-JP" altLang="en-US" sz="800" u="sng" dirty="0" smtClean="0"/>
              <a:t>（大阪府）</a:t>
            </a:r>
            <a:r>
              <a:rPr kumimoji="1" lang="en-US" altLang="ja-JP" sz="800" u="sng" dirty="0" smtClean="0"/>
              <a:t>117,596</a:t>
            </a:r>
            <a:r>
              <a:rPr kumimoji="1" lang="ja-JP" altLang="en-US" sz="800" u="sng" dirty="0" smtClean="0"/>
              <a:t>人</a:t>
            </a:r>
            <a:endParaRPr kumimoji="1" lang="ja-JP" altLang="en-US" sz="800" u="sng" dirty="0"/>
          </a:p>
        </p:txBody>
      </p:sp>
      <p:sp>
        <p:nvSpPr>
          <p:cNvPr id="48" name="正方形/長方形 47"/>
          <p:cNvSpPr/>
          <p:nvPr/>
        </p:nvSpPr>
        <p:spPr>
          <a:xfrm>
            <a:off x="3629482" y="6208144"/>
            <a:ext cx="2037277" cy="521868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800" dirty="0" smtClean="0"/>
              <a:t>一般労働者（</a:t>
            </a:r>
            <a:r>
              <a:rPr kumimoji="1" lang="en-US" altLang="ja-JP" sz="800" dirty="0" smtClean="0"/>
              <a:t>2007</a:t>
            </a:r>
            <a:r>
              <a:rPr kumimoji="1" lang="ja-JP" altLang="en-US" sz="800" dirty="0" smtClean="0"/>
              <a:t>～</a:t>
            </a:r>
            <a:r>
              <a:rPr kumimoji="1" lang="en-US" altLang="ja-JP" sz="800" dirty="0" smtClean="0"/>
              <a:t>2020</a:t>
            </a:r>
            <a:r>
              <a:rPr kumimoji="1" lang="ja-JP" altLang="en-US" sz="800" dirty="0" smtClean="0"/>
              <a:t>）</a:t>
            </a:r>
            <a:r>
              <a:rPr kumimoji="1" lang="en-US" altLang="ja-JP" sz="800" dirty="0" smtClean="0"/>
              <a:t>※</a:t>
            </a:r>
            <a:r>
              <a:rPr kumimoji="1" lang="ja-JP" altLang="en-US" sz="800" dirty="0" smtClean="0"/>
              <a:t>単位千円　</a:t>
            </a:r>
            <a:endParaRPr kumimoji="1" lang="en-US" altLang="ja-JP" sz="800" dirty="0" smtClean="0"/>
          </a:p>
          <a:p>
            <a:r>
              <a:rPr kumimoji="1" lang="ja-JP" altLang="en-US" sz="800" dirty="0" smtClean="0"/>
              <a:t>（東京都）</a:t>
            </a:r>
            <a:r>
              <a:rPr kumimoji="1" lang="en-US" altLang="ja-JP" sz="800" dirty="0" smtClean="0"/>
              <a:t>370.6</a:t>
            </a:r>
            <a:r>
              <a:rPr kumimoji="1" lang="ja-JP" altLang="en-US" sz="800" dirty="0" smtClean="0"/>
              <a:t>→</a:t>
            </a:r>
            <a:r>
              <a:rPr kumimoji="1" lang="en-US" altLang="ja-JP" sz="800" dirty="0" smtClean="0"/>
              <a:t>373.6</a:t>
            </a:r>
            <a:r>
              <a:rPr kumimoji="1" lang="ja-JP" altLang="en-US" sz="800" dirty="0" smtClean="0"/>
              <a:t>（＋</a:t>
            </a:r>
            <a:r>
              <a:rPr kumimoji="1" lang="en-US" altLang="ja-JP" sz="800" dirty="0" smtClean="0"/>
              <a:t>3.0%</a:t>
            </a:r>
            <a:r>
              <a:rPr kumimoji="1" lang="ja-JP" altLang="en-US" sz="800" dirty="0" smtClean="0"/>
              <a:t>）</a:t>
            </a:r>
            <a:endParaRPr kumimoji="1" lang="en-US" altLang="ja-JP" sz="800" dirty="0" smtClean="0"/>
          </a:p>
          <a:p>
            <a:r>
              <a:rPr kumimoji="1" lang="ja-JP" altLang="en-US" sz="800" u="sng" dirty="0" smtClean="0"/>
              <a:t>（大阪府）</a:t>
            </a:r>
            <a:r>
              <a:rPr kumimoji="1" lang="en-US" altLang="ja-JP" sz="800" u="sng" dirty="0" smtClean="0"/>
              <a:t>320.2</a:t>
            </a:r>
            <a:r>
              <a:rPr kumimoji="1" lang="ja-JP" altLang="en-US" sz="800" u="sng" dirty="0" smtClean="0"/>
              <a:t>→</a:t>
            </a:r>
            <a:r>
              <a:rPr kumimoji="1" lang="en-US" altLang="ja-JP" sz="800" u="sng" dirty="0" smtClean="0"/>
              <a:t>320.4</a:t>
            </a:r>
            <a:r>
              <a:rPr kumimoji="1" lang="ja-JP" altLang="en-US" sz="800" u="sng" dirty="0" smtClean="0"/>
              <a:t>（＋</a:t>
            </a:r>
            <a:r>
              <a:rPr kumimoji="1" lang="en-US" altLang="ja-JP" sz="800" u="sng" dirty="0" smtClean="0"/>
              <a:t>0.2%)</a:t>
            </a:r>
          </a:p>
          <a:p>
            <a:r>
              <a:rPr kumimoji="1" lang="zh-CN" altLang="en-US" sz="800" dirty="0"/>
              <a:t>（全　国） </a:t>
            </a:r>
            <a:r>
              <a:rPr kumimoji="1" lang="en-US" altLang="zh-CN" sz="800" dirty="0" smtClean="0"/>
              <a:t>299.3</a:t>
            </a:r>
            <a:r>
              <a:rPr kumimoji="1" lang="zh-CN" altLang="en-US" sz="800" dirty="0" smtClean="0"/>
              <a:t>→</a:t>
            </a:r>
            <a:r>
              <a:rPr kumimoji="1" lang="en-US" altLang="zh-CN" sz="800" dirty="0" smtClean="0"/>
              <a:t>307.7  (</a:t>
            </a:r>
            <a:r>
              <a:rPr kumimoji="1" lang="ja-JP" altLang="en-US" sz="800" dirty="0" smtClean="0"/>
              <a:t>＋</a:t>
            </a:r>
            <a:r>
              <a:rPr kumimoji="1" lang="en-US" altLang="ja-JP" sz="800" dirty="0" smtClean="0"/>
              <a:t>8.4</a:t>
            </a:r>
            <a:r>
              <a:rPr kumimoji="1" lang="ja-JP" altLang="en-US" sz="800" dirty="0" smtClean="0"/>
              <a:t>％）</a:t>
            </a:r>
            <a:endParaRPr kumimoji="1" lang="en-US" altLang="zh-CN" sz="800" dirty="0" smtClean="0"/>
          </a:p>
        </p:txBody>
      </p:sp>
      <p:sp>
        <p:nvSpPr>
          <p:cNvPr id="51" name="角丸四角形 50"/>
          <p:cNvSpPr/>
          <p:nvPr/>
        </p:nvSpPr>
        <p:spPr>
          <a:xfrm>
            <a:off x="6324475" y="5202626"/>
            <a:ext cx="2803408" cy="429703"/>
          </a:xfrm>
          <a:prstGeom prst="roundRect">
            <a:avLst>
              <a:gd name="adj" fmla="val 2804"/>
            </a:avLst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 拠点開発の規模やスピードが</a:t>
            </a:r>
            <a:endParaRPr lang="en-US" altLang="ja-JP" sz="11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1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東京に劣る</a:t>
            </a:r>
            <a:endParaRPr lang="en-US" altLang="ja-JP" sz="11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6490443" y="3560404"/>
            <a:ext cx="2267302" cy="506174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800" dirty="0" smtClean="0"/>
              <a:t>貸出金全国シェアの推移（</a:t>
            </a:r>
            <a:r>
              <a:rPr kumimoji="1" lang="en-US" altLang="ja-JP" sz="800" dirty="0" smtClean="0"/>
              <a:t>1981</a:t>
            </a:r>
            <a:r>
              <a:rPr kumimoji="1" lang="ja-JP" altLang="en-US" sz="800" dirty="0" smtClean="0"/>
              <a:t>～</a:t>
            </a:r>
            <a:r>
              <a:rPr kumimoji="1" lang="en-US" altLang="ja-JP" sz="800" dirty="0" smtClean="0"/>
              <a:t>2012</a:t>
            </a:r>
            <a:r>
              <a:rPr kumimoji="1" lang="ja-JP" altLang="en-US" sz="800" dirty="0" smtClean="0"/>
              <a:t>）　</a:t>
            </a:r>
            <a:endParaRPr kumimoji="1" lang="en-US" altLang="ja-JP" sz="800" dirty="0" smtClean="0"/>
          </a:p>
          <a:p>
            <a:r>
              <a:rPr kumimoji="1" lang="ja-JP" altLang="en-US" sz="800" dirty="0" smtClean="0"/>
              <a:t>（東京都）約＋</a:t>
            </a:r>
            <a:r>
              <a:rPr kumimoji="1" lang="en-US" altLang="ja-JP" sz="800" dirty="0" smtClean="0"/>
              <a:t>0.5</a:t>
            </a:r>
            <a:r>
              <a:rPr kumimoji="1" lang="ja-JP" altLang="en-US" sz="800" dirty="0" smtClean="0"/>
              <a:t>ポイント</a:t>
            </a:r>
            <a:endParaRPr kumimoji="1" lang="en-US" altLang="ja-JP" sz="800" dirty="0" smtClean="0"/>
          </a:p>
          <a:p>
            <a:r>
              <a:rPr kumimoji="1" lang="ja-JP" altLang="en-US" sz="800" u="sng" dirty="0" smtClean="0"/>
              <a:t>（大阪府）約▲</a:t>
            </a:r>
            <a:r>
              <a:rPr kumimoji="1" lang="en-US" altLang="ja-JP" sz="800" u="sng" dirty="0" smtClean="0"/>
              <a:t>4.4</a:t>
            </a:r>
            <a:r>
              <a:rPr kumimoji="1" lang="ja-JP" altLang="en-US" sz="800" u="sng" dirty="0" smtClean="0"/>
              <a:t>ポイント</a:t>
            </a:r>
            <a:endParaRPr kumimoji="1" lang="en-US" altLang="ja-JP" sz="800" u="sng" dirty="0" smtClean="0"/>
          </a:p>
        </p:txBody>
      </p:sp>
      <p:sp>
        <p:nvSpPr>
          <p:cNvPr id="53" name="角丸四角形 52"/>
          <p:cNvSpPr/>
          <p:nvPr/>
        </p:nvSpPr>
        <p:spPr>
          <a:xfrm>
            <a:off x="6285212" y="4138027"/>
            <a:ext cx="2803408" cy="382956"/>
          </a:xfrm>
          <a:prstGeom prst="roundRect">
            <a:avLst>
              <a:gd name="adj" fmla="val 2804"/>
            </a:avLst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 スタートアップの</a:t>
            </a:r>
            <a:r>
              <a:rPr lang="ja-JP" altLang="en-US" sz="11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資金調達額が</a:t>
            </a:r>
          </a:p>
          <a:p>
            <a:r>
              <a:rPr lang="ja-JP" altLang="en-US" sz="11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1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東京に比べ少ない</a:t>
            </a:r>
            <a:endParaRPr lang="ja-JP" altLang="en-US" sz="11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86600" y="6488929"/>
            <a:ext cx="2057400" cy="365125"/>
          </a:xfrm>
        </p:spPr>
        <p:txBody>
          <a:bodyPr/>
          <a:lstStyle/>
          <a:p>
            <a:r>
              <a:rPr kumimoji="1" lang="ja-JP" altLang="en-US" dirty="0" smtClean="0"/>
              <a:t>２</a:t>
            </a:r>
            <a:endParaRPr kumimoji="1" lang="ja-JP" altLang="en-US" dirty="0"/>
          </a:p>
        </p:txBody>
      </p:sp>
      <p:sp>
        <p:nvSpPr>
          <p:cNvPr id="37" name="正方形/長方形 36"/>
          <p:cNvSpPr/>
          <p:nvPr/>
        </p:nvSpPr>
        <p:spPr>
          <a:xfrm>
            <a:off x="6525417" y="5693020"/>
            <a:ext cx="2116183" cy="45252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800" dirty="0" smtClean="0"/>
              <a:t>市街地再開発事業の「事業中」地区</a:t>
            </a:r>
            <a:endParaRPr kumimoji="1" lang="en-US" altLang="ja-JP" sz="800" dirty="0" smtClean="0"/>
          </a:p>
          <a:p>
            <a:r>
              <a:rPr kumimoji="1" lang="ja-JP" altLang="en-US" sz="800" dirty="0" smtClean="0"/>
              <a:t>（東京都）　</a:t>
            </a:r>
            <a:r>
              <a:rPr kumimoji="1" lang="en-US" altLang="ja-JP" sz="800" dirty="0" smtClean="0"/>
              <a:t>45</a:t>
            </a:r>
            <a:r>
              <a:rPr kumimoji="1" lang="ja-JP" altLang="en-US" sz="800" dirty="0" smtClean="0"/>
              <a:t>地区</a:t>
            </a:r>
            <a:endParaRPr kumimoji="1" lang="en-US" altLang="ja-JP" sz="800" dirty="0"/>
          </a:p>
          <a:p>
            <a:r>
              <a:rPr kumimoji="1" lang="ja-JP" altLang="en-US" sz="800" u="sng" dirty="0" smtClean="0"/>
              <a:t>（大阪府）　６地区</a:t>
            </a:r>
            <a:endParaRPr kumimoji="1" lang="en-US" altLang="ja-JP" sz="800" dirty="0" smtClean="0"/>
          </a:p>
        </p:txBody>
      </p:sp>
      <p:sp>
        <p:nvSpPr>
          <p:cNvPr id="38" name="角丸四角形 37"/>
          <p:cNvSpPr/>
          <p:nvPr/>
        </p:nvSpPr>
        <p:spPr>
          <a:xfrm>
            <a:off x="5626969" y="6451894"/>
            <a:ext cx="507583" cy="454231"/>
          </a:xfrm>
          <a:prstGeom prst="roundRect">
            <a:avLst>
              <a:gd name="adj" fmla="val 280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8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など</a:t>
            </a:r>
            <a:endParaRPr lang="en-US" altLang="ja-JP" sz="8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8387809" y="6451894"/>
            <a:ext cx="507583" cy="454231"/>
          </a:xfrm>
          <a:prstGeom prst="roundRect">
            <a:avLst>
              <a:gd name="adj" fmla="val 280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8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など</a:t>
            </a:r>
            <a:endParaRPr lang="en-US" altLang="ja-JP" sz="8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55" name="図 5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1058" y="1311936"/>
            <a:ext cx="2816265" cy="1741535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8483346" y="2458351"/>
            <a:ext cx="605274" cy="1674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>
                <a:solidFill>
                  <a:schemeClr val="tx1"/>
                </a:solidFill>
              </a:rPr>
              <a:t>TFP</a:t>
            </a:r>
            <a:r>
              <a:rPr kumimoji="1" lang="ja-JP" altLang="en-US" sz="800" dirty="0" smtClean="0">
                <a:solidFill>
                  <a:schemeClr val="tx1"/>
                </a:solidFill>
              </a:rPr>
              <a:t>寄与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cxnSp>
        <p:nvCxnSpPr>
          <p:cNvPr id="5" name="直線矢印コネクタ 4"/>
          <p:cNvCxnSpPr/>
          <p:nvPr/>
        </p:nvCxnSpPr>
        <p:spPr>
          <a:xfrm flipH="1" flipV="1">
            <a:off x="8641600" y="2317941"/>
            <a:ext cx="63296" cy="1379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正方形/長方形 55"/>
          <p:cNvSpPr/>
          <p:nvPr/>
        </p:nvSpPr>
        <p:spPr>
          <a:xfrm>
            <a:off x="6496116" y="4545805"/>
            <a:ext cx="2116183" cy="55391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800" dirty="0"/>
              <a:t>スタートアップ資金調達額（</a:t>
            </a:r>
            <a:r>
              <a:rPr kumimoji="1" lang="en-US" altLang="ja-JP" sz="800" dirty="0"/>
              <a:t>2021</a:t>
            </a:r>
            <a:r>
              <a:rPr kumimoji="1" lang="ja-JP" altLang="en-US" sz="800" dirty="0"/>
              <a:t>）</a:t>
            </a:r>
            <a:endParaRPr kumimoji="1" lang="en-US" altLang="ja-JP" sz="800" dirty="0"/>
          </a:p>
          <a:p>
            <a:r>
              <a:rPr kumimoji="1" lang="ja-JP" altLang="en-US" sz="800" dirty="0"/>
              <a:t>（東京都）</a:t>
            </a:r>
            <a:r>
              <a:rPr kumimoji="1" lang="en-US" altLang="ja-JP" sz="800" dirty="0"/>
              <a:t>6,531</a:t>
            </a:r>
            <a:r>
              <a:rPr kumimoji="1" lang="ja-JP" altLang="en-US" sz="800" dirty="0"/>
              <a:t>億円</a:t>
            </a:r>
            <a:endParaRPr kumimoji="1" lang="en-US" altLang="ja-JP" sz="800" dirty="0"/>
          </a:p>
          <a:p>
            <a:r>
              <a:rPr kumimoji="1" lang="ja-JP" altLang="en-US" sz="800" u="sng" dirty="0"/>
              <a:t>（大阪府）　 </a:t>
            </a:r>
            <a:r>
              <a:rPr kumimoji="1" lang="en-US" altLang="ja-JP" sz="800" u="sng" dirty="0"/>
              <a:t>144</a:t>
            </a:r>
            <a:r>
              <a:rPr kumimoji="1" lang="ja-JP" altLang="en-US" sz="800" u="sng" dirty="0"/>
              <a:t>億円</a:t>
            </a:r>
            <a:endParaRPr kumimoji="1" lang="en-US" altLang="ja-JP" sz="800" u="sng" dirty="0"/>
          </a:p>
          <a:p>
            <a:r>
              <a:rPr kumimoji="1" lang="en-US" altLang="ja-JP" sz="800" dirty="0"/>
              <a:t>  (</a:t>
            </a:r>
            <a:r>
              <a:rPr kumimoji="1" lang="ja-JP" altLang="en-US" sz="800" dirty="0"/>
              <a:t>愛知県）     </a:t>
            </a:r>
            <a:r>
              <a:rPr kumimoji="1" lang="en-US" altLang="ja-JP" sz="800" dirty="0"/>
              <a:t>38</a:t>
            </a:r>
            <a:r>
              <a:rPr kumimoji="1" lang="ja-JP" altLang="en-US" sz="800" dirty="0"/>
              <a:t>億円</a:t>
            </a:r>
            <a:endParaRPr kumimoji="1" lang="en-US" altLang="ja-JP" sz="800" dirty="0"/>
          </a:p>
        </p:txBody>
      </p:sp>
      <p:sp>
        <p:nvSpPr>
          <p:cNvPr id="54" name="角丸四角形 53"/>
          <p:cNvSpPr/>
          <p:nvPr/>
        </p:nvSpPr>
        <p:spPr>
          <a:xfrm>
            <a:off x="2336352" y="2677405"/>
            <a:ext cx="3844706" cy="319880"/>
          </a:xfrm>
          <a:prstGeom prst="roundRect">
            <a:avLst>
              <a:gd name="adj" fmla="val 280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8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8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8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前回提出資料</a:t>
            </a:r>
            <a:r>
              <a:rPr lang="en-US" altLang="ja-JP" sz="8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lang="ja-JP" altLang="en-US" sz="8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（９ページ）のグラフは日本の潜在成長率の寄与（投入量）</a:t>
            </a:r>
            <a:endParaRPr lang="en-US" altLang="ja-JP" sz="8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7511142" y="142927"/>
            <a:ext cx="1503325" cy="41288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ja-JP" altLang="en-US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訂正前</a:t>
            </a:r>
            <a:endParaRPr kumimoji="1" lang="en-US" altLang="ja-JP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3191016" y="5663"/>
            <a:ext cx="468052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2022</a:t>
            </a:r>
            <a:r>
              <a:rPr kumimoji="1" lang="en-US" altLang="ja-JP" sz="11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.3.17</a:t>
            </a:r>
          </a:p>
          <a:p>
            <a:r>
              <a:rPr lang="ja-JP" altLang="en-US" sz="11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1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1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回「副首都ビジョン」のバージョンアップに向けた意見交換会</a:t>
            </a:r>
            <a:endParaRPr lang="en-US" altLang="ja-JP" sz="110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1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資料１世界経済のトレンドと日本の状況を</a:t>
            </a:r>
            <a:r>
              <a:rPr lang="ja-JP" altLang="en-US" sz="11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踏まえた大阪</a:t>
            </a:r>
            <a:r>
              <a:rPr lang="ja-JP" altLang="en-US" sz="11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経済の分析」</a:t>
            </a:r>
            <a:r>
              <a:rPr lang="en-US" altLang="ja-JP" sz="11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</a:t>
            </a:r>
            <a:r>
              <a:rPr lang="ja-JP" altLang="en-US" sz="11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endParaRPr kumimoji="1" lang="ja-JP" altLang="en-US" sz="11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8765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角丸四角形 13"/>
          <p:cNvSpPr/>
          <p:nvPr/>
        </p:nvSpPr>
        <p:spPr>
          <a:xfrm>
            <a:off x="-1292313" y="6389618"/>
            <a:ext cx="5021408" cy="737999"/>
          </a:xfrm>
          <a:prstGeom prst="roundRect">
            <a:avLst>
              <a:gd name="adj" fmla="val 280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800"/>
              </a:lnSpc>
            </a:pPr>
            <a:endParaRPr lang="en-US" altLang="ja-JP" sz="12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325199" y="338431"/>
            <a:ext cx="2579553" cy="308947"/>
          </a:xfrm>
          <a:prstGeom prst="roundRect">
            <a:avLst>
              <a:gd name="adj" fmla="val 9055"/>
            </a:avLst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3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GDP</a:t>
            </a:r>
            <a:r>
              <a:rPr kumimoji="1" lang="ja-JP" altLang="en-US" sz="13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（府内総生産）の動き</a:t>
            </a:r>
            <a:endParaRPr kumimoji="1" lang="en-US" altLang="ja-JP" sz="1300" b="1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0" y="-22136"/>
            <a:ext cx="57471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 dirty="0" smtClean="0"/>
              <a:t>■大阪の状況</a:t>
            </a:r>
            <a:endParaRPr lang="ja-JP" altLang="en-US" sz="2000" b="1" dirty="0"/>
          </a:p>
        </p:txBody>
      </p:sp>
      <p:sp>
        <p:nvSpPr>
          <p:cNvPr id="45" name="角丸四角形 44"/>
          <p:cNvSpPr/>
          <p:nvPr/>
        </p:nvSpPr>
        <p:spPr>
          <a:xfrm>
            <a:off x="325199" y="1629776"/>
            <a:ext cx="4601566" cy="301917"/>
          </a:xfrm>
          <a:prstGeom prst="roundRect">
            <a:avLst>
              <a:gd name="adj" fmla="val 9055"/>
            </a:avLst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3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成長の３要素（生産性等、労働・人材、資金・投資）の動き</a:t>
            </a:r>
            <a:endParaRPr kumimoji="1" lang="en-US" altLang="ja-JP" sz="1300" b="1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-168400" y="836351"/>
            <a:ext cx="8873296" cy="560892"/>
          </a:xfrm>
          <a:prstGeom prst="roundRect">
            <a:avLst>
              <a:gd name="adj" fmla="val 280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●</a:t>
            </a:r>
            <a:r>
              <a:rPr lang="ja-JP" altLang="en-US" sz="1300" b="1" u="sng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府内総生産は長期にわたり横ばいの状態。</a:t>
            </a:r>
            <a:r>
              <a:rPr lang="ja-JP" altLang="en-US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比較できる</a:t>
            </a:r>
            <a:r>
              <a:rPr lang="en-US" altLang="ja-JP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2006</a:t>
            </a:r>
            <a:r>
              <a:rPr lang="ja-JP" altLang="en-US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lang="en-US" altLang="ja-JP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2018</a:t>
            </a:r>
            <a:r>
              <a:rPr lang="ja-JP" altLang="en-US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年度の増減をみると、＋</a:t>
            </a:r>
            <a:r>
              <a:rPr lang="en-US" altLang="ja-JP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0.77%</a:t>
            </a:r>
          </a:p>
          <a:p>
            <a:r>
              <a:rPr lang="ja-JP" altLang="en-US" sz="13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・詳細にみると、リーマンショックにより、</a:t>
            </a:r>
            <a:r>
              <a:rPr lang="en-US" altLang="ja-JP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2006</a:t>
            </a:r>
            <a:r>
              <a:rPr lang="ja-JP" altLang="en-US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～２００９年度は</a:t>
            </a:r>
            <a:r>
              <a:rPr lang="ja-JP" altLang="en-US" sz="13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▲</a:t>
            </a:r>
            <a:r>
              <a:rPr lang="ja-JP" altLang="en-US" sz="13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８．０％</a:t>
            </a:r>
            <a:r>
              <a:rPr lang="ja-JP" altLang="en-US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、この間、東京も同程度の</a:t>
            </a:r>
            <a:r>
              <a:rPr lang="ja-JP" altLang="en-US" sz="13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▲７．０％</a:t>
            </a:r>
            <a:endParaRPr lang="en-US" altLang="ja-JP" sz="1300" b="1" dirty="0" smtClean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3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愛知は</a:t>
            </a:r>
            <a:r>
              <a:rPr lang="ja-JP" altLang="en-US" sz="13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▲</a:t>
            </a:r>
            <a:r>
              <a:rPr lang="en-US" altLang="ja-JP" sz="13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13</a:t>
            </a:r>
            <a:r>
              <a:rPr lang="ja-JP" altLang="en-US" sz="1300" b="1" dirty="0" err="1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．</a:t>
            </a:r>
            <a:r>
              <a:rPr lang="en-US" altLang="ja-JP" sz="13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</a:t>
            </a:r>
            <a:r>
              <a:rPr lang="ja-JP" altLang="en-US" sz="13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％</a:t>
            </a:r>
            <a:r>
              <a:rPr lang="ja-JP" altLang="en-US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2009</a:t>
            </a:r>
            <a:r>
              <a:rPr lang="ja-JP" altLang="en-US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～２０１８年度は</a:t>
            </a:r>
            <a:r>
              <a:rPr lang="ja-JP" altLang="en-US" sz="13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＋９．５％</a:t>
            </a:r>
            <a:r>
              <a:rPr lang="ja-JP" altLang="en-US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、東京も同程度の</a:t>
            </a:r>
            <a:r>
              <a:rPr lang="ja-JP" altLang="en-US" sz="13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＋９．７％</a:t>
            </a:r>
            <a:r>
              <a:rPr lang="ja-JP" altLang="en-US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、愛知は</a:t>
            </a:r>
            <a:r>
              <a:rPr lang="ja-JP" altLang="en-US" sz="13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＋</a:t>
            </a:r>
            <a:r>
              <a:rPr lang="ja-JP" altLang="en-US" sz="13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１９．４％</a:t>
            </a:r>
            <a:endParaRPr lang="en-US" altLang="ja-JP" sz="13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・全国シェアは１９７０年には</a:t>
            </a:r>
            <a:r>
              <a:rPr lang="en-US" altLang="ja-JP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lang="ja-JP" altLang="en-US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％程度だったのが、近年は７％台で下げ止まり</a:t>
            </a:r>
            <a:r>
              <a:rPr lang="ja-JP" altLang="en-US" sz="13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 </a:t>
            </a:r>
            <a:endParaRPr lang="en-US" altLang="ja-JP" sz="1300" b="1" u="sng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-271622" y="2014815"/>
            <a:ext cx="8659431" cy="875138"/>
          </a:xfrm>
          <a:prstGeom prst="roundRect">
            <a:avLst>
              <a:gd name="adj" fmla="val 280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●大阪府と全国の</a:t>
            </a:r>
            <a:r>
              <a:rPr lang="en-US" altLang="ja-JP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1990</a:t>
            </a:r>
            <a:r>
              <a:rPr lang="ja-JP" altLang="en-US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lang="en-US" altLang="ja-JP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2013</a:t>
            </a:r>
            <a:r>
              <a:rPr lang="ja-JP" altLang="en-US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年度の実質経済成長率の寄与分解を行うと、</a:t>
            </a:r>
            <a:endParaRPr lang="en-US" altLang="ja-JP" sz="13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3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 大阪府・全国ともに、</a:t>
            </a:r>
            <a:r>
              <a:rPr lang="ja-JP" altLang="en-US" sz="1300" b="1" u="sng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労働投入量が減少に寄与、資本ストックは上昇に寄与、</a:t>
            </a:r>
            <a:endParaRPr lang="en-US" altLang="ja-JP" sz="1300" b="1" u="sng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3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 </a:t>
            </a:r>
            <a:r>
              <a:rPr lang="ja-JP" altLang="en-US" sz="1300" b="1" u="sng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全要素生産性（</a:t>
            </a:r>
            <a:r>
              <a:rPr lang="en-US" altLang="ja-JP" sz="1300" b="1" u="sng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TFP</a:t>
            </a:r>
            <a:r>
              <a:rPr lang="ja-JP" altLang="en-US" sz="1300" b="1" u="sng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）は上昇に寄与</a:t>
            </a:r>
            <a:r>
              <a:rPr lang="ja-JP" altLang="en-US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しているが、</a:t>
            </a:r>
            <a:r>
              <a:rPr lang="ja-JP" altLang="en-US" sz="1300" b="1" u="sng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大阪府は全国に比べ</a:t>
            </a:r>
            <a:endParaRPr lang="en-US" altLang="ja-JP" sz="1300" b="1" u="sng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3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3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 </a:t>
            </a:r>
            <a:r>
              <a:rPr lang="ja-JP" altLang="en-US" sz="1300" b="1" u="sng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ＴＦＰの寄与度が小さい。</a:t>
            </a:r>
            <a:r>
              <a:rPr lang="ja-JP" altLang="en-US" sz="13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105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584990" y="3095985"/>
            <a:ext cx="2606026" cy="3677152"/>
          </a:xfrm>
          <a:prstGeom prst="roundRect">
            <a:avLst>
              <a:gd name="adj" fmla="val 3402"/>
            </a:avLst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rtlCol="0" anchor="t"/>
          <a:lstStyle/>
          <a:p>
            <a:pPr algn="ctr"/>
            <a:r>
              <a:rPr kumimoji="1" lang="ja-JP" altLang="en-US" sz="1200" b="1" u="sng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生産性等</a:t>
            </a:r>
            <a:endParaRPr kumimoji="1" lang="ja-JP" altLang="en-US" sz="1200" b="1" u="sng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3345995" y="3095984"/>
            <a:ext cx="2704786" cy="3698369"/>
          </a:xfrm>
          <a:prstGeom prst="roundRect">
            <a:avLst>
              <a:gd name="adj" fmla="val 3402"/>
            </a:avLst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rtlCol="0" anchor="t"/>
          <a:lstStyle/>
          <a:p>
            <a:pPr algn="ctr"/>
            <a:r>
              <a:rPr kumimoji="1" lang="ja-JP" altLang="en-US" sz="1200" b="1" u="sng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労働・人材</a:t>
            </a:r>
            <a:endParaRPr kumimoji="1" lang="ja-JP" altLang="en-US" sz="1200" b="1" u="sng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6167574" y="3095984"/>
            <a:ext cx="2714241" cy="3698370"/>
          </a:xfrm>
          <a:prstGeom prst="roundRect">
            <a:avLst>
              <a:gd name="adj" fmla="val 3402"/>
            </a:avLst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rtlCol="0" anchor="t"/>
          <a:lstStyle/>
          <a:p>
            <a:pPr algn="ctr"/>
            <a:r>
              <a:rPr kumimoji="1" lang="ja-JP" altLang="en-US" sz="1200" b="1" u="sng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資金・投資</a:t>
            </a:r>
            <a:endParaRPr kumimoji="1" lang="ja-JP" altLang="en-US" sz="1200" b="1" u="sng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6273817" y="3358956"/>
            <a:ext cx="2803408" cy="204280"/>
          </a:xfrm>
          <a:prstGeom prst="roundRect">
            <a:avLst>
              <a:gd name="adj" fmla="val 2804"/>
            </a:avLst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 貸出金の全国シェアが低下</a:t>
            </a:r>
            <a:endParaRPr lang="en-US" altLang="ja-JP" sz="11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3388885" y="3325062"/>
            <a:ext cx="2760123" cy="249630"/>
          </a:xfrm>
          <a:prstGeom prst="roundRect">
            <a:avLst>
              <a:gd name="adj" fmla="val 2804"/>
            </a:avLst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 </a:t>
            </a:r>
            <a:r>
              <a:rPr lang="ja-JP" altLang="en-US" sz="11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労働市場の流動性が東京より</a:t>
            </a:r>
            <a:r>
              <a:rPr lang="ja-JP" altLang="en-US" sz="11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低い</a:t>
            </a:r>
            <a:endParaRPr lang="ja-JP" altLang="en-US" sz="11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576493" y="3383426"/>
            <a:ext cx="2710683" cy="314730"/>
          </a:xfrm>
          <a:prstGeom prst="roundRect">
            <a:avLst>
              <a:gd name="adj" fmla="val 2804"/>
            </a:avLst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 生産性が東京や愛知より低い</a:t>
            </a:r>
            <a:endParaRPr lang="en-US" altLang="ja-JP" sz="11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1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2842038" y="6420455"/>
            <a:ext cx="507583" cy="454231"/>
          </a:xfrm>
          <a:prstGeom prst="roundRect">
            <a:avLst>
              <a:gd name="adj" fmla="val 280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8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など</a:t>
            </a:r>
            <a:endParaRPr lang="en-US" altLang="ja-JP" sz="8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594618" y="4891909"/>
            <a:ext cx="2710683" cy="255266"/>
          </a:xfrm>
          <a:prstGeom prst="roundRect">
            <a:avLst>
              <a:gd name="adj" fmla="val 2804"/>
            </a:avLst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 </a:t>
            </a:r>
            <a:r>
              <a:rPr lang="ja-JP" altLang="en-US" sz="11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新規上</a:t>
            </a:r>
            <a:r>
              <a:rPr lang="ja-JP" altLang="en-US" sz="11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場数で東京と大きな差</a:t>
            </a:r>
            <a:endParaRPr lang="en-US" altLang="ja-JP" sz="11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807904" y="3566120"/>
            <a:ext cx="2135682" cy="537543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800" dirty="0" smtClean="0"/>
              <a:t>人口</a:t>
            </a:r>
            <a:r>
              <a:rPr kumimoji="1" lang="en-US" altLang="ja-JP" sz="800" dirty="0" smtClean="0"/>
              <a:t>1</a:t>
            </a:r>
            <a:r>
              <a:rPr kumimoji="1" lang="ja-JP" altLang="en-US" sz="800" dirty="0" smtClean="0"/>
              <a:t>人あたり県内総生産（</a:t>
            </a:r>
            <a:r>
              <a:rPr kumimoji="1" lang="en-US" altLang="ja-JP" sz="800" dirty="0" smtClean="0"/>
              <a:t>2018</a:t>
            </a:r>
            <a:r>
              <a:rPr kumimoji="1" lang="ja-JP" altLang="en-US" sz="800" dirty="0" smtClean="0"/>
              <a:t>年度）</a:t>
            </a:r>
            <a:endParaRPr kumimoji="1" lang="en-US" altLang="ja-JP" sz="800" dirty="0" smtClean="0"/>
          </a:p>
          <a:p>
            <a:r>
              <a:rPr kumimoji="1" lang="ja-JP" altLang="en-US" sz="800" dirty="0" smtClean="0"/>
              <a:t>（東京都）</a:t>
            </a:r>
            <a:r>
              <a:rPr kumimoji="1" lang="en-US" altLang="ja-JP" sz="800" dirty="0" smtClean="0"/>
              <a:t>774</a:t>
            </a:r>
            <a:r>
              <a:rPr kumimoji="1" lang="ja-JP" altLang="en-US" sz="800" dirty="0" smtClean="0"/>
              <a:t>万円</a:t>
            </a:r>
            <a:endParaRPr kumimoji="1" lang="en-US" altLang="ja-JP" sz="800" dirty="0" smtClean="0"/>
          </a:p>
          <a:p>
            <a:r>
              <a:rPr kumimoji="1" lang="ja-JP" altLang="en-US" sz="800" dirty="0" smtClean="0"/>
              <a:t>（愛知県）</a:t>
            </a:r>
            <a:r>
              <a:rPr kumimoji="1" lang="en-US" altLang="ja-JP" sz="800" dirty="0" smtClean="0"/>
              <a:t>543</a:t>
            </a:r>
            <a:r>
              <a:rPr kumimoji="1" lang="ja-JP" altLang="en-US" sz="800" dirty="0" smtClean="0"/>
              <a:t>万円</a:t>
            </a:r>
            <a:endParaRPr kumimoji="1" lang="en-US" altLang="ja-JP" sz="800" dirty="0" smtClean="0"/>
          </a:p>
          <a:p>
            <a:r>
              <a:rPr kumimoji="1" lang="ja-JP" altLang="en-US" sz="800" u="sng" dirty="0" smtClean="0"/>
              <a:t>（大阪府）</a:t>
            </a:r>
            <a:r>
              <a:rPr kumimoji="1" lang="en-US" altLang="ja-JP" sz="800" u="sng" dirty="0" smtClean="0"/>
              <a:t>456</a:t>
            </a:r>
            <a:r>
              <a:rPr kumimoji="1" lang="ja-JP" altLang="en-US" sz="800" u="sng" dirty="0" smtClean="0"/>
              <a:t>万円</a:t>
            </a:r>
            <a:endParaRPr kumimoji="1" lang="ja-JP" altLang="en-US" sz="800" u="sng" dirty="0"/>
          </a:p>
        </p:txBody>
      </p:sp>
      <p:sp>
        <p:nvSpPr>
          <p:cNvPr id="31" name="角丸四角形 30"/>
          <p:cNvSpPr/>
          <p:nvPr/>
        </p:nvSpPr>
        <p:spPr>
          <a:xfrm>
            <a:off x="603367" y="4056928"/>
            <a:ext cx="2710683" cy="342876"/>
          </a:xfrm>
          <a:prstGeom prst="roundRect">
            <a:avLst>
              <a:gd name="adj" fmla="val 2804"/>
            </a:avLst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 産業構造が固定化</a:t>
            </a:r>
            <a:endParaRPr lang="en-US" altLang="ja-JP" sz="11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814909" y="4356594"/>
            <a:ext cx="2135683" cy="533138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800" dirty="0" smtClean="0"/>
              <a:t>大阪府（</a:t>
            </a:r>
            <a:r>
              <a:rPr kumimoji="1" lang="en-US" altLang="ja-JP" sz="800" dirty="0" smtClean="0"/>
              <a:t>2006</a:t>
            </a:r>
            <a:r>
              <a:rPr kumimoji="1" lang="ja-JP" altLang="en-US" sz="800" dirty="0" smtClean="0"/>
              <a:t>～</a:t>
            </a:r>
            <a:r>
              <a:rPr kumimoji="1" lang="en-US" altLang="ja-JP" sz="800" dirty="0" smtClean="0"/>
              <a:t>2018</a:t>
            </a:r>
            <a:r>
              <a:rPr kumimoji="1" lang="ja-JP" altLang="en-US" sz="800" dirty="0" smtClean="0"/>
              <a:t>年度）</a:t>
            </a:r>
            <a:endParaRPr kumimoji="1" lang="en-US" altLang="ja-JP" sz="800" dirty="0" smtClean="0"/>
          </a:p>
          <a:p>
            <a:r>
              <a:rPr kumimoji="1" lang="ja-JP" altLang="en-US" sz="800" dirty="0" smtClean="0"/>
              <a:t>（第一次産業）</a:t>
            </a:r>
            <a:r>
              <a:rPr kumimoji="1" lang="en-US" altLang="ja-JP" sz="800" dirty="0" smtClean="0"/>
              <a:t>0.05%</a:t>
            </a:r>
            <a:r>
              <a:rPr kumimoji="1" lang="ja-JP" altLang="en-US" sz="800" dirty="0" smtClean="0"/>
              <a:t>→</a:t>
            </a:r>
            <a:r>
              <a:rPr kumimoji="1" lang="en-US" altLang="ja-JP" sz="800" dirty="0" smtClean="0"/>
              <a:t>0.05%</a:t>
            </a:r>
            <a:endParaRPr kumimoji="1" lang="en-US" altLang="ja-JP" sz="800" dirty="0"/>
          </a:p>
          <a:p>
            <a:r>
              <a:rPr kumimoji="1" lang="ja-JP" altLang="en-US" sz="800" dirty="0" smtClean="0"/>
              <a:t>（第二次産業）</a:t>
            </a:r>
            <a:r>
              <a:rPr kumimoji="1" lang="en-US" altLang="ja-JP" sz="800" dirty="0" smtClean="0"/>
              <a:t>22.3%</a:t>
            </a:r>
            <a:r>
              <a:rPr kumimoji="1" lang="ja-JP" altLang="en-US" sz="800" dirty="0" smtClean="0"/>
              <a:t>→</a:t>
            </a:r>
            <a:r>
              <a:rPr kumimoji="1" lang="en-US" altLang="ja-JP" sz="800" dirty="0" smtClean="0"/>
              <a:t>21.7%</a:t>
            </a:r>
          </a:p>
          <a:p>
            <a:r>
              <a:rPr kumimoji="1" lang="ja-JP" altLang="en-US" sz="800" dirty="0" smtClean="0"/>
              <a:t>（第三次産業）</a:t>
            </a:r>
            <a:r>
              <a:rPr kumimoji="1" lang="en-US" altLang="ja-JP" sz="800" dirty="0" smtClean="0"/>
              <a:t>77.6%</a:t>
            </a:r>
            <a:r>
              <a:rPr kumimoji="1" lang="ja-JP" altLang="en-US" sz="800" dirty="0" smtClean="0"/>
              <a:t>→</a:t>
            </a:r>
            <a:r>
              <a:rPr kumimoji="1" lang="en-US" altLang="ja-JP" sz="800" dirty="0" smtClean="0"/>
              <a:t>78.3</a:t>
            </a:r>
            <a:r>
              <a:rPr kumimoji="1" lang="ja-JP" altLang="en-US" sz="800" dirty="0" smtClean="0"/>
              <a:t>％</a:t>
            </a:r>
            <a:endParaRPr kumimoji="1" lang="ja-JP" altLang="en-US" sz="800" dirty="0"/>
          </a:p>
        </p:txBody>
      </p:sp>
      <p:sp>
        <p:nvSpPr>
          <p:cNvPr id="33" name="角丸四角形 32"/>
          <p:cNvSpPr/>
          <p:nvPr/>
        </p:nvSpPr>
        <p:spPr>
          <a:xfrm>
            <a:off x="576915" y="6008298"/>
            <a:ext cx="2710683" cy="318451"/>
          </a:xfrm>
          <a:prstGeom prst="roundRect">
            <a:avLst>
              <a:gd name="adj" fmla="val 2804"/>
            </a:avLst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 府民の幸福度が全国で低位</a:t>
            </a:r>
            <a:r>
              <a:rPr lang="ja-JP" altLang="en-US" sz="1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11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827403" y="5132748"/>
            <a:ext cx="2116183" cy="479734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800" dirty="0" smtClean="0"/>
              <a:t>企業の新規上場動向（</a:t>
            </a:r>
            <a:r>
              <a:rPr kumimoji="1" lang="en-US" altLang="ja-JP" sz="800" dirty="0" smtClean="0"/>
              <a:t>2017</a:t>
            </a:r>
            <a:r>
              <a:rPr kumimoji="1" lang="ja-JP" altLang="en-US" sz="800" dirty="0" smtClean="0"/>
              <a:t>年）</a:t>
            </a:r>
            <a:endParaRPr kumimoji="1" lang="en-US" altLang="ja-JP" sz="800" dirty="0" smtClean="0"/>
          </a:p>
          <a:p>
            <a:r>
              <a:rPr kumimoji="1" lang="ja-JP" altLang="en-US" sz="800" dirty="0" smtClean="0"/>
              <a:t>（東京都）　　　</a:t>
            </a:r>
            <a:r>
              <a:rPr kumimoji="1" lang="en-US" altLang="ja-JP" sz="800" dirty="0" smtClean="0"/>
              <a:t>63</a:t>
            </a:r>
            <a:r>
              <a:rPr kumimoji="1" lang="ja-JP" altLang="en-US" sz="800" dirty="0" smtClean="0"/>
              <a:t>社</a:t>
            </a:r>
            <a:endParaRPr kumimoji="1" lang="en-US" altLang="ja-JP" sz="800" dirty="0"/>
          </a:p>
          <a:p>
            <a:r>
              <a:rPr kumimoji="1" lang="ja-JP" altLang="en-US" sz="800" u="sng" dirty="0" smtClean="0"/>
              <a:t>（大阪府）　　   </a:t>
            </a:r>
            <a:r>
              <a:rPr kumimoji="1" lang="en-US" altLang="ja-JP" sz="800" u="sng" dirty="0" smtClean="0"/>
              <a:t>5</a:t>
            </a:r>
            <a:r>
              <a:rPr kumimoji="1" lang="ja-JP" altLang="en-US" sz="800" u="sng" dirty="0" smtClean="0"/>
              <a:t>社</a:t>
            </a:r>
            <a:endParaRPr kumimoji="1" lang="en-US" altLang="ja-JP" sz="800" u="sng" dirty="0" smtClean="0"/>
          </a:p>
        </p:txBody>
      </p:sp>
      <p:sp>
        <p:nvSpPr>
          <p:cNvPr id="35" name="角丸四角形 34"/>
          <p:cNvSpPr/>
          <p:nvPr/>
        </p:nvSpPr>
        <p:spPr>
          <a:xfrm>
            <a:off x="594618" y="5623994"/>
            <a:ext cx="2710683" cy="472519"/>
          </a:xfrm>
          <a:prstGeom prst="roundRect">
            <a:avLst>
              <a:gd name="adj" fmla="val 2804"/>
            </a:avLst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 </a:t>
            </a:r>
            <a:r>
              <a:rPr lang="en-US" altLang="ja-JP" sz="11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DX</a:t>
            </a:r>
            <a:r>
              <a:rPr lang="ja-JP" altLang="en-US" sz="11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の進展やグリーン対応が</a:t>
            </a:r>
            <a:endParaRPr lang="en-US" altLang="ja-JP" sz="11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1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緒に就いたばかり</a:t>
            </a:r>
            <a:endParaRPr lang="en-US" altLang="ja-JP" sz="11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790175" y="6288069"/>
            <a:ext cx="2083423" cy="421877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800" dirty="0" smtClean="0"/>
              <a:t>地域版</a:t>
            </a:r>
            <a:r>
              <a:rPr kumimoji="1" lang="en-US" altLang="ja-JP" sz="800" dirty="0" smtClean="0"/>
              <a:t>SDGs</a:t>
            </a:r>
            <a:r>
              <a:rPr kumimoji="1" lang="ja-JP" altLang="en-US" sz="800" dirty="0" smtClean="0"/>
              <a:t>調査</a:t>
            </a:r>
            <a:r>
              <a:rPr kumimoji="1" lang="en-US" altLang="ja-JP" sz="800" dirty="0" smtClean="0"/>
              <a:t>2021</a:t>
            </a:r>
            <a:r>
              <a:rPr kumimoji="1" lang="ja-JP" altLang="en-US" sz="800" dirty="0" smtClean="0"/>
              <a:t>（順位</a:t>
            </a:r>
            <a:r>
              <a:rPr kumimoji="1" lang="en-US" altLang="ja-JP" sz="800" dirty="0" smtClean="0"/>
              <a:t>/</a:t>
            </a:r>
            <a:r>
              <a:rPr kumimoji="1" lang="ja-JP" altLang="en-US" sz="800" dirty="0" smtClean="0"/>
              <a:t>幸福度）</a:t>
            </a:r>
            <a:endParaRPr kumimoji="1" lang="en-US" altLang="ja-JP" sz="800" dirty="0" smtClean="0"/>
          </a:p>
          <a:p>
            <a:r>
              <a:rPr kumimoji="1" lang="zh-TW" altLang="en-US" sz="800" dirty="0" smtClean="0"/>
              <a:t>（</a:t>
            </a:r>
            <a:r>
              <a:rPr kumimoji="1" lang="ja-JP" altLang="en-US" sz="800" dirty="0" smtClean="0"/>
              <a:t>沖縄県</a:t>
            </a:r>
            <a:r>
              <a:rPr kumimoji="1" lang="zh-TW" altLang="en-US" sz="800" dirty="0" smtClean="0"/>
              <a:t>）</a:t>
            </a:r>
            <a:r>
              <a:rPr kumimoji="1" lang="ja-JP" altLang="en-US" sz="800" dirty="0"/>
              <a:t>　</a:t>
            </a:r>
            <a:r>
              <a:rPr kumimoji="1" lang="en-US" altLang="ja-JP" sz="800" dirty="0"/>
              <a:t>1</a:t>
            </a:r>
            <a:r>
              <a:rPr kumimoji="1" lang="zh-TW" altLang="en-US" sz="800" dirty="0" smtClean="0"/>
              <a:t>位（</a:t>
            </a:r>
            <a:r>
              <a:rPr kumimoji="1" lang="en-US" altLang="zh-TW" sz="800" dirty="0" smtClean="0"/>
              <a:t>78.1</a:t>
            </a:r>
            <a:r>
              <a:rPr kumimoji="1" lang="zh-TW" altLang="en-US" sz="800" dirty="0" smtClean="0"/>
              <a:t>）</a:t>
            </a:r>
            <a:endParaRPr kumimoji="1" lang="en-US" altLang="zh-TW" sz="800" dirty="0" smtClean="0"/>
          </a:p>
          <a:p>
            <a:r>
              <a:rPr kumimoji="1" lang="zh-TW" altLang="en-US" sz="800" u="sng" dirty="0" smtClean="0"/>
              <a:t>（</a:t>
            </a:r>
            <a:r>
              <a:rPr kumimoji="1" lang="zh-TW" altLang="en-US" sz="800" u="sng" dirty="0"/>
              <a:t>大阪府）</a:t>
            </a:r>
            <a:r>
              <a:rPr kumimoji="1" lang="en-US" altLang="zh-TW" sz="800" u="sng" dirty="0"/>
              <a:t>34</a:t>
            </a:r>
            <a:r>
              <a:rPr kumimoji="1" lang="zh-TW" altLang="en-US" sz="800" u="sng" dirty="0"/>
              <a:t>位（</a:t>
            </a:r>
            <a:r>
              <a:rPr kumimoji="1" lang="en-US" altLang="zh-TW" sz="800" u="sng" dirty="0"/>
              <a:t>67.7</a:t>
            </a:r>
            <a:r>
              <a:rPr kumimoji="1" lang="zh-TW" altLang="en-US" sz="800" u="sng" dirty="0" smtClean="0"/>
              <a:t>）</a:t>
            </a:r>
            <a:endParaRPr kumimoji="1" lang="en-US" altLang="ja-JP" sz="800" dirty="0" smtClean="0"/>
          </a:p>
        </p:txBody>
      </p:sp>
      <p:sp>
        <p:nvSpPr>
          <p:cNvPr id="40" name="角丸四角形 39"/>
          <p:cNvSpPr/>
          <p:nvPr/>
        </p:nvSpPr>
        <p:spPr>
          <a:xfrm>
            <a:off x="3407451" y="4928931"/>
            <a:ext cx="2760123" cy="243447"/>
          </a:xfrm>
          <a:prstGeom prst="roundRect">
            <a:avLst>
              <a:gd name="adj" fmla="val 2804"/>
            </a:avLst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 外国人労働者は東京や愛知より少ない</a:t>
            </a:r>
            <a:endParaRPr lang="en-US" altLang="ja-JP" sz="11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3629482" y="3550838"/>
            <a:ext cx="2135682" cy="540864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800" dirty="0" smtClean="0"/>
              <a:t>転職率（</a:t>
            </a:r>
            <a:r>
              <a:rPr kumimoji="1" lang="en-US" altLang="ja-JP" sz="800" dirty="0" smtClean="0"/>
              <a:t>2017</a:t>
            </a:r>
            <a:r>
              <a:rPr kumimoji="1" lang="ja-JP" altLang="en-US" sz="800" dirty="0" smtClean="0"/>
              <a:t>）　</a:t>
            </a:r>
            <a:endParaRPr kumimoji="1" lang="en-US" altLang="ja-JP" sz="800" dirty="0" smtClean="0"/>
          </a:p>
          <a:p>
            <a:r>
              <a:rPr kumimoji="1" lang="ja-JP" altLang="en-US" sz="800" dirty="0" smtClean="0"/>
              <a:t>（東京都）</a:t>
            </a:r>
            <a:r>
              <a:rPr kumimoji="1" lang="en-US" altLang="ja-JP" sz="800" dirty="0" smtClean="0"/>
              <a:t>5.7%</a:t>
            </a:r>
          </a:p>
          <a:p>
            <a:r>
              <a:rPr kumimoji="1" lang="ja-JP" altLang="en-US" sz="800" u="sng" dirty="0" smtClean="0"/>
              <a:t>（大阪府）</a:t>
            </a:r>
            <a:r>
              <a:rPr kumimoji="1" lang="en-US" altLang="ja-JP" sz="800" u="sng" dirty="0" smtClean="0"/>
              <a:t>5.1%</a:t>
            </a:r>
          </a:p>
          <a:p>
            <a:r>
              <a:rPr kumimoji="1" lang="ja-JP" altLang="en-US" sz="800" dirty="0" smtClean="0"/>
              <a:t>（</a:t>
            </a:r>
            <a:r>
              <a:rPr kumimoji="1" lang="ja-JP" altLang="en-US" sz="800" dirty="0"/>
              <a:t>愛知県</a:t>
            </a:r>
            <a:r>
              <a:rPr kumimoji="1" lang="ja-JP" altLang="en-US" sz="800" dirty="0" smtClean="0"/>
              <a:t>）</a:t>
            </a:r>
            <a:r>
              <a:rPr kumimoji="1" lang="en-US" altLang="ja-JP" sz="800" dirty="0" smtClean="0"/>
              <a:t>4.7%</a:t>
            </a:r>
            <a:endParaRPr kumimoji="1" lang="ja-JP" altLang="en-US" sz="800" dirty="0"/>
          </a:p>
        </p:txBody>
      </p:sp>
      <p:sp>
        <p:nvSpPr>
          <p:cNvPr id="43" name="角丸四角形 42"/>
          <p:cNvSpPr/>
          <p:nvPr/>
        </p:nvSpPr>
        <p:spPr>
          <a:xfrm>
            <a:off x="3420935" y="4058497"/>
            <a:ext cx="2760123" cy="379250"/>
          </a:xfrm>
          <a:prstGeom prst="roundRect">
            <a:avLst>
              <a:gd name="adj" fmla="val 2804"/>
            </a:avLst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 女性などの</a:t>
            </a:r>
            <a:r>
              <a:rPr lang="ja-JP" altLang="en-US" sz="11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労働参加率が</a:t>
            </a:r>
            <a:r>
              <a:rPr lang="ja-JP" altLang="en-US" sz="11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低い</a:t>
            </a:r>
            <a:endParaRPr lang="en-US" altLang="ja-JP" sz="11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3642592" y="4338859"/>
            <a:ext cx="2135682" cy="553157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800" dirty="0" smtClean="0"/>
              <a:t>女性の就業率（</a:t>
            </a:r>
            <a:r>
              <a:rPr kumimoji="1" lang="en-US" altLang="ja-JP" sz="800" dirty="0" smtClean="0"/>
              <a:t>2020</a:t>
            </a:r>
            <a:r>
              <a:rPr kumimoji="1" lang="ja-JP" altLang="en-US" sz="800" dirty="0" smtClean="0"/>
              <a:t>）　</a:t>
            </a:r>
            <a:endParaRPr kumimoji="1" lang="en-US" altLang="ja-JP" sz="800" dirty="0" smtClean="0"/>
          </a:p>
          <a:p>
            <a:r>
              <a:rPr kumimoji="1" lang="ja-JP" altLang="en-US" sz="800" dirty="0" smtClean="0"/>
              <a:t>（東京都）</a:t>
            </a:r>
            <a:r>
              <a:rPr kumimoji="1" lang="en-US" altLang="ja-JP" sz="800" dirty="0" smtClean="0"/>
              <a:t>57.1%</a:t>
            </a:r>
          </a:p>
          <a:p>
            <a:r>
              <a:rPr kumimoji="1" lang="ja-JP" altLang="en-US" sz="800" dirty="0" smtClean="0"/>
              <a:t>（全　国） </a:t>
            </a:r>
            <a:r>
              <a:rPr kumimoji="1" lang="en-US" altLang="ja-JP" sz="800" dirty="0" smtClean="0"/>
              <a:t>51.8%</a:t>
            </a:r>
          </a:p>
          <a:p>
            <a:r>
              <a:rPr kumimoji="1" lang="ja-JP" altLang="en-US" sz="800" u="sng" dirty="0" smtClean="0"/>
              <a:t>（大阪府）</a:t>
            </a:r>
            <a:r>
              <a:rPr kumimoji="1" lang="en-US" altLang="ja-JP" sz="800" u="sng" dirty="0" smtClean="0"/>
              <a:t>51.2%</a:t>
            </a:r>
            <a:endParaRPr kumimoji="1" lang="ja-JP" altLang="en-US" sz="800" u="sng" dirty="0"/>
          </a:p>
        </p:txBody>
      </p:sp>
      <p:sp>
        <p:nvSpPr>
          <p:cNvPr id="46" name="角丸四角形 45"/>
          <p:cNvSpPr/>
          <p:nvPr/>
        </p:nvSpPr>
        <p:spPr>
          <a:xfrm>
            <a:off x="3445637" y="5939362"/>
            <a:ext cx="2760123" cy="209057"/>
          </a:xfrm>
          <a:prstGeom prst="roundRect">
            <a:avLst>
              <a:gd name="adj" fmla="val 2804"/>
            </a:avLst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 </a:t>
            </a:r>
            <a:r>
              <a:rPr lang="ja-JP" altLang="en-US" sz="11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賃金が伸び悩み、男女の格差も</a:t>
            </a:r>
            <a:r>
              <a:rPr lang="ja-JP" altLang="en-US" sz="11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大きい</a:t>
            </a:r>
            <a:endParaRPr lang="en-US" altLang="ja-JP" sz="11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3629482" y="5242747"/>
            <a:ext cx="2135682" cy="562348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800" dirty="0" smtClean="0"/>
              <a:t>外国人労働者数（</a:t>
            </a:r>
            <a:r>
              <a:rPr kumimoji="1" lang="en-US" altLang="ja-JP" sz="800" dirty="0" smtClean="0"/>
              <a:t>2020</a:t>
            </a:r>
            <a:r>
              <a:rPr kumimoji="1" lang="ja-JP" altLang="en-US" sz="800" dirty="0" smtClean="0"/>
              <a:t>年</a:t>
            </a:r>
            <a:r>
              <a:rPr kumimoji="1" lang="en-US" altLang="ja-JP" sz="800" dirty="0" smtClean="0"/>
              <a:t>10</a:t>
            </a:r>
            <a:r>
              <a:rPr kumimoji="1" lang="ja-JP" altLang="en-US" sz="800" dirty="0" smtClean="0"/>
              <a:t>月末時点）　</a:t>
            </a:r>
            <a:endParaRPr kumimoji="1" lang="en-US" altLang="ja-JP" sz="800" dirty="0" smtClean="0"/>
          </a:p>
          <a:p>
            <a:r>
              <a:rPr kumimoji="1" lang="ja-JP" altLang="en-US" sz="800" dirty="0" smtClean="0"/>
              <a:t>（東京都）</a:t>
            </a:r>
            <a:r>
              <a:rPr kumimoji="1" lang="en-US" altLang="ja-JP" sz="800" dirty="0" smtClean="0"/>
              <a:t>496,954</a:t>
            </a:r>
            <a:r>
              <a:rPr kumimoji="1" lang="ja-JP" altLang="en-US" sz="800" dirty="0" smtClean="0"/>
              <a:t>人</a:t>
            </a:r>
            <a:endParaRPr kumimoji="1" lang="en-US" altLang="ja-JP" sz="800" dirty="0" smtClean="0"/>
          </a:p>
          <a:p>
            <a:r>
              <a:rPr kumimoji="1" lang="ja-JP" altLang="en-US" sz="800" dirty="0" smtClean="0"/>
              <a:t>（愛知県）</a:t>
            </a:r>
            <a:r>
              <a:rPr kumimoji="1" lang="en-US" altLang="ja-JP" sz="800" dirty="0" smtClean="0"/>
              <a:t>175,114</a:t>
            </a:r>
            <a:r>
              <a:rPr kumimoji="1" lang="ja-JP" altLang="en-US" sz="800" dirty="0" smtClean="0"/>
              <a:t>人</a:t>
            </a:r>
            <a:endParaRPr kumimoji="1" lang="en-US" altLang="ja-JP" sz="800" dirty="0" smtClean="0"/>
          </a:p>
          <a:p>
            <a:r>
              <a:rPr kumimoji="1" lang="ja-JP" altLang="en-US" sz="800" u="sng" dirty="0" smtClean="0"/>
              <a:t>（大阪府）</a:t>
            </a:r>
            <a:r>
              <a:rPr kumimoji="1" lang="en-US" altLang="ja-JP" sz="800" u="sng" dirty="0" smtClean="0"/>
              <a:t>117,596</a:t>
            </a:r>
            <a:r>
              <a:rPr kumimoji="1" lang="ja-JP" altLang="en-US" sz="800" u="sng" dirty="0" smtClean="0"/>
              <a:t>人</a:t>
            </a:r>
            <a:endParaRPr kumimoji="1" lang="ja-JP" altLang="en-US" sz="800" u="sng" dirty="0"/>
          </a:p>
        </p:txBody>
      </p:sp>
      <p:sp>
        <p:nvSpPr>
          <p:cNvPr id="48" name="正方形/長方形 47"/>
          <p:cNvSpPr/>
          <p:nvPr/>
        </p:nvSpPr>
        <p:spPr>
          <a:xfrm>
            <a:off x="3629482" y="6208144"/>
            <a:ext cx="2037277" cy="521868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800" dirty="0" smtClean="0"/>
              <a:t>一般労働者（</a:t>
            </a:r>
            <a:r>
              <a:rPr kumimoji="1" lang="en-US" altLang="ja-JP" sz="800" dirty="0" smtClean="0"/>
              <a:t>2007</a:t>
            </a:r>
            <a:r>
              <a:rPr kumimoji="1" lang="ja-JP" altLang="en-US" sz="800" dirty="0" smtClean="0"/>
              <a:t>～</a:t>
            </a:r>
            <a:r>
              <a:rPr kumimoji="1" lang="en-US" altLang="ja-JP" sz="800" dirty="0" smtClean="0"/>
              <a:t>2020</a:t>
            </a:r>
            <a:r>
              <a:rPr kumimoji="1" lang="ja-JP" altLang="en-US" sz="800" dirty="0" smtClean="0"/>
              <a:t>）</a:t>
            </a:r>
            <a:r>
              <a:rPr kumimoji="1" lang="en-US" altLang="ja-JP" sz="800" dirty="0" smtClean="0"/>
              <a:t>※</a:t>
            </a:r>
            <a:r>
              <a:rPr kumimoji="1" lang="ja-JP" altLang="en-US" sz="800" dirty="0" smtClean="0"/>
              <a:t>単位千円　</a:t>
            </a:r>
            <a:endParaRPr kumimoji="1" lang="en-US" altLang="ja-JP" sz="800" dirty="0" smtClean="0"/>
          </a:p>
          <a:p>
            <a:r>
              <a:rPr kumimoji="1" lang="ja-JP" altLang="en-US" sz="800" dirty="0" smtClean="0"/>
              <a:t>（東京都）</a:t>
            </a:r>
            <a:r>
              <a:rPr kumimoji="1" lang="en-US" altLang="ja-JP" sz="800" dirty="0" smtClean="0"/>
              <a:t>370.6</a:t>
            </a:r>
            <a:r>
              <a:rPr kumimoji="1" lang="ja-JP" altLang="en-US" sz="800" dirty="0" smtClean="0"/>
              <a:t>→</a:t>
            </a:r>
            <a:r>
              <a:rPr kumimoji="1" lang="en-US" altLang="ja-JP" sz="800" dirty="0" smtClean="0"/>
              <a:t>373.6</a:t>
            </a:r>
            <a:r>
              <a:rPr kumimoji="1" lang="ja-JP" altLang="en-US" sz="800" dirty="0" smtClean="0"/>
              <a:t>（＋</a:t>
            </a:r>
            <a:r>
              <a:rPr kumimoji="1" lang="en-US" altLang="ja-JP" sz="800" dirty="0" smtClean="0"/>
              <a:t>3.0%</a:t>
            </a:r>
            <a:r>
              <a:rPr kumimoji="1" lang="ja-JP" altLang="en-US" sz="800" dirty="0" smtClean="0"/>
              <a:t>）</a:t>
            </a:r>
            <a:endParaRPr kumimoji="1" lang="en-US" altLang="ja-JP" sz="800" dirty="0" smtClean="0"/>
          </a:p>
          <a:p>
            <a:r>
              <a:rPr kumimoji="1" lang="ja-JP" altLang="en-US" sz="800" u="sng" dirty="0" smtClean="0"/>
              <a:t>（大阪府）</a:t>
            </a:r>
            <a:r>
              <a:rPr kumimoji="1" lang="en-US" altLang="ja-JP" sz="800" u="sng" dirty="0" smtClean="0"/>
              <a:t>320.2</a:t>
            </a:r>
            <a:r>
              <a:rPr kumimoji="1" lang="ja-JP" altLang="en-US" sz="800" u="sng" dirty="0" smtClean="0"/>
              <a:t>→</a:t>
            </a:r>
            <a:r>
              <a:rPr kumimoji="1" lang="en-US" altLang="ja-JP" sz="800" u="sng" dirty="0" smtClean="0"/>
              <a:t>320.4</a:t>
            </a:r>
            <a:r>
              <a:rPr kumimoji="1" lang="ja-JP" altLang="en-US" sz="800" u="sng" dirty="0" smtClean="0"/>
              <a:t>（＋</a:t>
            </a:r>
            <a:r>
              <a:rPr kumimoji="1" lang="en-US" altLang="ja-JP" sz="800" u="sng" dirty="0" smtClean="0"/>
              <a:t>0.2%)</a:t>
            </a:r>
          </a:p>
          <a:p>
            <a:r>
              <a:rPr kumimoji="1" lang="zh-CN" altLang="en-US" sz="800" dirty="0"/>
              <a:t>（全　国） </a:t>
            </a:r>
            <a:r>
              <a:rPr kumimoji="1" lang="en-US" altLang="zh-CN" sz="800" dirty="0" smtClean="0"/>
              <a:t>299.3</a:t>
            </a:r>
            <a:r>
              <a:rPr kumimoji="1" lang="zh-CN" altLang="en-US" sz="800" dirty="0" smtClean="0"/>
              <a:t>→</a:t>
            </a:r>
            <a:r>
              <a:rPr kumimoji="1" lang="en-US" altLang="zh-CN" sz="800" dirty="0" smtClean="0"/>
              <a:t>307.7  (</a:t>
            </a:r>
            <a:r>
              <a:rPr kumimoji="1" lang="ja-JP" altLang="en-US" sz="800" dirty="0" smtClean="0"/>
              <a:t>＋</a:t>
            </a:r>
            <a:r>
              <a:rPr kumimoji="1" lang="en-US" altLang="ja-JP" sz="800" dirty="0" smtClean="0"/>
              <a:t>8.4</a:t>
            </a:r>
            <a:r>
              <a:rPr kumimoji="1" lang="ja-JP" altLang="en-US" sz="800" dirty="0" smtClean="0"/>
              <a:t>％）</a:t>
            </a:r>
            <a:endParaRPr kumimoji="1" lang="en-US" altLang="zh-CN" sz="800" dirty="0" smtClean="0"/>
          </a:p>
        </p:txBody>
      </p:sp>
      <p:sp>
        <p:nvSpPr>
          <p:cNvPr id="51" name="角丸四角形 50"/>
          <p:cNvSpPr/>
          <p:nvPr/>
        </p:nvSpPr>
        <p:spPr>
          <a:xfrm>
            <a:off x="6324475" y="5202626"/>
            <a:ext cx="2803408" cy="429703"/>
          </a:xfrm>
          <a:prstGeom prst="roundRect">
            <a:avLst>
              <a:gd name="adj" fmla="val 2804"/>
            </a:avLst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 拠点開発の規模やスピードが</a:t>
            </a:r>
            <a:endParaRPr lang="en-US" altLang="ja-JP" sz="11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1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東京に劣る</a:t>
            </a:r>
            <a:endParaRPr lang="en-US" altLang="ja-JP" sz="11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6490443" y="3560404"/>
            <a:ext cx="2267302" cy="506174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800" dirty="0" smtClean="0"/>
              <a:t>貸出金全国シェアの推移（</a:t>
            </a:r>
            <a:r>
              <a:rPr kumimoji="1" lang="en-US" altLang="ja-JP" sz="800" dirty="0" smtClean="0"/>
              <a:t>1981</a:t>
            </a:r>
            <a:r>
              <a:rPr kumimoji="1" lang="ja-JP" altLang="en-US" sz="800" dirty="0" smtClean="0"/>
              <a:t>～</a:t>
            </a:r>
            <a:r>
              <a:rPr kumimoji="1" lang="en-US" altLang="ja-JP" sz="800" dirty="0" smtClean="0"/>
              <a:t>2012</a:t>
            </a:r>
            <a:r>
              <a:rPr kumimoji="1" lang="ja-JP" altLang="en-US" sz="800" dirty="0" smtClean="0"/>
              <a:t>）　</a:t>
            </a:r>
            <a:endParaRPr kumimoji="1" lang="en-US" altLang="ja-JP" sz="800" dirty="0" smtClean="0"/>
          </a:p>
          <a:p>
            <a:r>
              <a:rPr kumimoji="1" lang="ja-JP" altLang="en-US" sz="800" dirty="0" smtClean="0"/>
              <a:t>（東京都）約＋</a:t>
            </a:r>
            <a:r>
              <a:rPr kumimoji="1" lang="en-US" altLang="ja-JP" sz="800" dirty="0" smtClean="0"/>
              <a:t>0.5</a:t>
            </a:r>
            <a:r>
              <a:rPr kumimoji="1" lang="ja-JP" altLang="en-US" sz="800" dirty="0" smtClean="0"/>
              <a:t>ポイント</a:t>
            </a:r>
            <a:endParaRPr kumimoji="1" lang="en-US" altLang="ja-JP" sz="800" dirty="0" smtClean="0"/>
          </a:p>
          <a:p>
            <a:r>
              <a:rPr kumimoji="1" lang="ja-JP" altLang="en-US" sz="800" u="sng" dirty="0" smtClean="0"/>
              <a:t>（大阪府）約▲</a:t>
            </a:r>
            <a:r>
              <a:rPr kumimoji="1" lang="en-US" altLang="ja-JP" sz="800" u="sng" dirty="0" smtClean="0"/>
              <a:t>4.4</a:t>
            </a:r>
            <a:r>
              <a:rPr kumimoji="1" lang="ja-JP" altLang="en-US" sz="800" u="sng" dirty="0" smtClean="0"/>
              <a:t>ポイント</a:t>
            </a:r>
            <a:endParaRPr kumimoji="1" lang="en-US" altLang="ja-JP" sz="800" u="sng" dirty="0" smtClean="0"/>
          </a:p>
        </p:txBody>
      </p:sp>
      <p:sp>
        <p:nvSpPr>
          <p:cNvPr id="53" name="角丸四角形 52"/>
          <p:cNvSpPr/>
          <p:nvPr/>
        </p:nvSpPr>
        <p:spPr>
          <a:xfrm>
            <a:off x="6285212" y="4138027"/>
            <a:ext cx="2803408" cy="382956"/>
          </a:xfrm>
          <a:prstGeom prst="roundRect">
            <a:avLst>
              <a:gd name="adj" fmla="val 2804"/>
            </a:avLst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 スタートアップの</a:t>
            </a:r>
            <a:r>
              <a:rPr lang="ja-JP" altLang="en-US" sz="11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資金調達額が</a:t>
            </a:r>
          </a:p>
          <a:p>
            <a:r>
              <a:rPr lang="ja-JP" altLang="en-US" sz="11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1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東京に比べ少ない</a:t>
            </a:r>
            <a:endParaRPr lang="ja-JP" altLang="en-US" sz="11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86600" y="6488929"/>
            <a:ext cx="2057400" cy="365125"/>
          </a:xfrm>
        </p:spPr>
        <p:txBody>
          <a:bodyPr/>
          <a:lstStyle/>
          <a:p>
            <a:r>
              <a:rPr kumimoji="1" lang="ja-JP" altLang="en-US" dirty="0" smtClean="0"/>
              <a:t>２</a:t>
            </a:r>
            <a:endParaRPr kumimoji="1" lang="ja-JP" altLang="en-US" dirty="0"/>
          </a:p>
        </p:txBody>
      </p:sp>
      <p:sp>
        <p:nvSpPr>
          <p:cNvPr id="37" name="正方形/長方形 36"/>
          <p:cNvSpPr/>
          <p:nvPr/>
        </p:nvSpPr>
        <p:spPr>
          <a:xfrm>
            <a:off x="6525417" y="5693020"/>
            <a:ext cx="2116183" cy="45252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800" dirty="0" smtClean="0"/>
              <a:t>市街地再開発事業の「事業中」地区</a:t>
            </a:r>
            <a:endParaRPr kumimoji="1" lang="en-US" altLang="ja-JP" sz="800" dirty="0" smtClean="0"/>
          </a:p>
          <a:p>
            <a:r>
              <a:rPr kumimoji="1" lang="ja-JP" altLang="en-US" sz="800" dirty="0" smtClean="0"/>
              <a:t>（東京都）　</a:t>
            </a:r>
            <a:r>
              <a:rPr kumimoji="1" lang="en-US" altLang="ja-JP" sz="800" dirty="0" smtClean="0"/>
              <a:t>45</a:t>
            </a:r>
            <a:r>
              <a:rPr kumimoji="1" lang="ja-JP" altLang="en-US" sz="800" dirty="0" smtClean="0"/>
              <a:t>地区</a:t>
            </a:r>
            <a:endParaRPr kumimoji="1" lang="en-US" altLang="ja-JP" sz="800" dirty="0"/>
          </a:p>
          <a:p>
            <a:r>
              <a:rPr kumimoji="1" lang="ja-JP" altLang="en-US" sz="800" u="sng" dirty="0" smtClean="0"/>
              <a:t>（大阪府）　６地区</a:t>
            </a:r>
            <a:endParaRPr kumimoji="1" lang="en-US" altLang="ja-JP" sz="800" dirty="0" smtClean="0"/>
          </a:p>
        </p:txBody>
      </p:sp>
      <p:sp>
        <p:nvSpPr>
          <p:cNvPr id="38" name="角丸四角形 37"/>
          <p:cNvSpPr/>
          <p:nvPr/>
        </p:nvSpPr>
        <p:spPr>
          <a:xfrm>
            <a:off x="5626969" y="6451894"/>
            <a:ext cx="507583" cy="454231"/>
          </a:xfrm>
          <a:prstGeom prst="roundRect">
            <a:avLst>
              <a:gd name="adj" fmla="val 280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8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など</a:t>
            </a:r>
            <a:endParaRPr lang="en-US" altLang="ja-JP" sz="8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8387809" y="6451894"/>
            <a:ext cx="507583" cy="454231"/>
          </a:xfrm>
          <a:prstGeom prst="roundRect">
            <a:avLst>
              <a:gd name="adj" fmla="val 280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8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など</a:t>
            </a:r>
            <a:endParaRPr lang="en-US" altLang="ja-JP" sz="8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55" name="図 5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1058" y="1311936"/>
            <a:ext cx="2816265" cy="1741535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8483346" y="2458351"/>
            <a:ext cx="605274" cy="1674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>
                <a:solidFill>
                  <a:schemeClr val="tx1"/>
                </a:solidFill>
              </a:rPr>
              <a:t>TFP</a:t>
            </a:r>
            <a:r>
              <a:rPr kumimoji="1" lang="ja-JP" altLang="en-US" sz="800" dirty="0" smtClean="0">
                <a:solidFill>
                  <a:schemeClr val="tx1"/>
                </a:solidFill>
              </a:rPr>
              <a:t>寄与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cxnSp>
        <p:nvCxnSpPr>
          <p:cNvPr id="5" name="直線矢印コネクタ 4"/>
          <p:cNvCxnSpPr/>
          <p:nvPr/>
        </p:nvCxnSpPr>
        <p:spPr>
          <a:xfrm flipH="1" flipV="1">
            <a:off x="8641600" y="2317941"/>
            <a:ext cx="63296" cy="1379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正方形/長方形 55"/>
          <p:cNvSpPr/>
          <p:nvPr/>
        </p:nvSpPr>
        <p:spPr>
          <a:xfrm>
            <a:off x="6496116" y="4545805"/>
            <a:ext cx="2116183" cy="55391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800" dirty="0"/>
              <a:t>スタートアップ資金調達額（</a:t>
            </a:r>
            <a:r>
              <a:rPr kumimoji="1" lang="en-US" altLang="ja-JP" sz="800" dirty="0"/>
              <a:t>2021</a:t>
            </a:r>
            <a:r>
              <a:rPr kumimoji="1" lang="ja-JP" altLang="en-US" sz="800" dirty="0"/>
              <a:t>）</a:t>
            </a:r>
            <a:endParaRPr kumimoji="1" lang="en-US" altLang="ja-JP" sz="800" dirty="0"/>
          </a:p>
          <a:p>
            <a:r>
              <a:rPr kumimoji="1" lang="ja-JP" altLang="en-US" sz="800" dirty="0"/>
              <a:t>（東京都）</a:t>
            </a:r>
            <a:r>
              <a:rPr kumimoji="1" lang="en-US" altLang="ja-JP" sz="800" dirty="0"/>
              <a:t>6,531</a:t>
            </a:r>
            <a:r>
              <a:rPr kumimoji="1" lang="ja-JP" altLang="en-US" sz="800" dirty="0"/>
              <a:t>億円</a:t>
            </a:r>
            <a:endParaRPr kumimoji="1" lang="en-US" altLang="ja-JP" sz="800" dirty="0"/>
          </a:p>
          <a:p>
            <a:r>
              <a:rPr kumimoji="1" lang="ja-JP" altLang="en-US" sz="800" u="sng" dirty="0"/>
              <a:t>（大阪府）　 </a:t>
            </a:r>
            <a:r>
              <a:rPr kumimoji="1" lang="en-US" altLang="ja-JP" sz="800" u="sng" dirty="0"/>
              <a:t>144</a:t>
            </a:r>
            <a:r>
              <a:rPr kumimoji="1" lang="ja-JP" altLang="en-US" sz="800" u="sng" dirty="0"/>
              <a:t>億円</a:t>
            </a:r>
            <a:endParaRPr kumimoji="1" lang="en-US" altLang="ja-JP" sz="800" u="sng" dirty="0"/>
          </a:p>
          <a:p>
            <a:r>
              <a:rPr kumimoji="1" lang="en-US" altLang="ja-JP" sz="800" dirty="0"/>
              <a:t>  (</a:t>
            </a:r>
            <a:r>
              <a:rPr kumimoji="1" lang="ja-JP" altLang="en-US" sz="800" dirty="0"/>
              <a:t>愛知県）     </a:t>
            </a:r>
            <a:r>
              <a:rPr kumimoji="1" lang="en-US" altLang="ja-JP" sz="800" dirty="0"/>
              <a:t>38</a:t>
            </a:r>
            <a:r>
              <a:rPr kumimoji="1" lang="ja-JP" altLang="en-US" sz="800" dirty="0"/>
              <a:t>億円</a:t>
            </a:r>
            <a:endParaRPr kumimoji="1" lang="en-US" altLang="ja-JP" sz="800" dirty="0"/>
          </a:p>
        </p:txBody>
      </p:sp>
      <p:sp>
        <p:nvSpPr>
          <p:cNvPr id="54" name="角丸四角形 53"/>
          <p:cNvSpPr/>
          <p:nvPr/>
        </p:nvSpPr>
        <p:spPr>
          <a:xfrm>
            <a:off x="2336352" y="2677405"/>
            <a:ext cx="3844706" cy="319880"/>
          </a:xfrm>
          <a:prstGeom prst="roundRect">
            <a:avLst>
              <a:gd name="adj" fmla="val 280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8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8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8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前回提出資料</a:t>
            </a:r>
            <a:r>
              <a:rPr lang="en-US" altLang="ja-JP" sz="8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lang="ja-JP" altLang="en-US" sz="8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（９ページ）のグラフは日本の潜在成長率の寄与（投入量）</a:t>
            </a:r>
            <a:endParaRPr lang="en-US" altLang="ja-JP" sz="8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7511142" y="142927"/>
            <a:ext cx="1503325" cy="41288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ja-JP" altLang="en-US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訂正後</a:t>
            </a:r>
            <a:endParaRPr kumimoji="1" lang="en-US" altLang="ja-JP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3191016" y="5663"/>
            <a:ext cx="468052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2022</a:t>
            </a:r>
            <a:r>
              <a:rPr kumimoji="1" lang="en-US" altLang="ja-JP" sz="11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.3.17</a:t>
            </a:r>
          </a:p>
          <a:p>
            <a:r>
              <a:rPr lang="ja-JP" altLang="en-US" sz="11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1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1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回「副首都ビジョン」のバージョンアップに向けた意見交換会</a:t>
            </a:r>
            <a:endParaRPr lang="en-US" altLang="ja-JP" sz="110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1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資料１世界経済のトレンドと日本の状況を</a:t>
            </a:r>
            <a:r>
              <a:rPr lang="ja-JP" altLang="en-US" sz="11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踏まえた大阪</a:t>
            </a:r>
            <a:r>
              <a:rPr lang="ja-JP" altLang="en-US" sz="11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経済の分析」</a:t>
            </a:r>
            <a:r>
              <a:rPr lang="en-US" altLang="ja-JP" sz="11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</a:t>
            </a:r>
            <a:r>
              <a:rPr lang="ja-JP" altLang="en-US" sz="11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endParaRPr kumimoji="1" lang="ja-JP" altLang="en-US" sz="11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5176096" y="914086"/>
            <a:ext cx="719879" cy="230872"/>
          </a:xfrm>
          <a:prstGeom prst="rect">
            <a:avLst/>
          </a:prstGeom>
          <a:solidFill>
            <a:srgbClr val="FFC000">
              <a:alpha val="38000"/>
            </a:srgbClr>
          </a:solidFill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kumimoji="1" lang="en-US" altLang="ja-JP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7667930" y="924067"/>
            <a:ext cx="719879" cy="230872"/>
          </a:xfrm>
          <a:prstGeom prst="rect">
            <a:avLst/>
          </a:prstGeom>
          <a:solidFill>
            <a:srgbClr val="FFC000">
              <a:alpha val="38000"/>
            </a:srgbClr>
          </a:solidFill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kumimoji="1" lang="en-US" altLang="ja-JP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1189140" y="1131731"/>
            <a:ext cx="820635" cy="230872"/>
          </a:xfrm>
          <a:prstGeom prst="rect">
            <a:avLst/>
          </a:prstGeom>
          <a:solidFill>
            <a:srgbClr val="FFC000">
              <a:alpha val="38000"/>
            </a:srgbClr>
          </a:solidFill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kumimoji="1" lang="en-US" altLang="ja-JP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5666760" y="1116167"/>
            <a:ext cx="657716" cy="230872"/>
          </a:xfrm>
          <a:prstGeom prst="rect">
            <a:avLst/>
          </a:prstGeom>
          <a:solidFill>
            <a:srgbClr val="FFC000">
              <a:alpha val="38000"/>
            </a:srgbClr>
          </a:solidFill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kumimoji="1" lang="en-US" altLang="ja-JP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6924675" y="1122625"/>
            <a:ext cx="946861" cy="230872"/>
          </a:xfrm>
          <a:prstGeom prst="rect">
            <a:avLst/>
          </a:prstGeom>
          <a:solidFill>
            <a:srgbClr val="FFC000">
              <a:alpha val="38000"/>
            </a:srgbClr>
          </a:solidFill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kumimoji="1" lang="en-US" altLang="ja-JP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3689404" y="1123178"/>
            <a:ext cx="776502" cy="230872"/>
          </a:xfrm>
          <a:prstGeom prst="rect">
            <a:avLst/>
          </a:prstGeom>
          <a:solidFill>
            <a:srgbClr val="FFC000">
              <a:alpha val="38000"/>
            </a:srgbClr>
          </a:solidFill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kumimoji="1" lang="en-US" altLang="ja-JP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0723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eiryo UI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チームサイト用共有ライブラリ" ma:contentTypeID="0x01010016B13BF77A90F249889FB5DD587B167C0039D37C264BF6024199D1523A07C22F7B" ma:contentTypeVersion="" ma:contentTypeDescription="" ma:contentTypeScope="" ma:versionID="2fd4aecbf0a67636e045d890bab3e494">
  <xsd:schema xmlns:xsd="http://www.w3.org/2001/XMLSchema" xmlns:xs="http://www.w3.org/2001/XMLSchema" xmlns:p="http://schemas.microsoft.com/office/2006/metadata/properties" xmlns:ns2="2be2acaf-88a6-4029-b366-c28176c79890" targetNamespace="http://schemas.microsoft.com/office/2006/metadata/properties" ma:root="true" ma:fieldsID="2f1a7762e99f23df00567060dae6aafc" ns2:_="">
    <xsd:import namespace="2be2acaf-88a6-4029-b366-c28176c79890"/>
    <xsd:element name="properties">
      <xsd:complexType>
        <xsd:sequence>
          <xsd:element name="documentManagement">
            <xsd:complexType>
              <xsd:all>
                <xsd:element ref="ns2:コメント_x300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e2acaf-88a6-4029-b366-c28176c79890" elementFormDefault="qualified">
    <xsd:import namespace="http://schemas.microsoft.com/office/2006/documentManagement/types"/>
    <xsd:import namespace="http://schemas.microsoft.com/office/infopath/2007/PartnerControls"/>
    <xsd:element name="コメント_x3000_" ma:index="8" nillable="true" ma:displayName="コメント　" ma:internalName="_x30b3__x30e1__x30f3__x30c8__x3000_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コメント_x3000_ xmlns="2be2acaf-88a6-4029-b366-c28176c79890" xsi:nil="true"/>
  </documentManagement>
</p:properties>
</file>

<file path=customXml/itemProps1.xml><?xml version="1.0" encoding="utf-8"?>
<ds:datastoreItem xmlns:ds="http://schemas.openxmlformats.org/officeDocument/2006/customXml" ds:itemID="{3C767764-D660-43E8-B379-20FD561DBB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e2acaf-88a6-4029-b366-c28176c798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FBD0B1-7349-467C-A3CE-DAA84FF2E27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5C7378-9EA3-4656-8E8C-9F2033A7E7CA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2be2acaf-88a6-4029-b366-c28176c79890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1449</Words>
  <Application>Microsoft Office PowerPoint</Application>
  <PresentationFormat>画面に合わせる (4:3)</PresentationFormat>
  <Paragraphs>158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BIZ UDPゴシック</vt:lpstr>
      <vt:lpstr>Meiryo UI</vt:lpstr>
      <vt:lpstr>游ゴシック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2022-04-21T09:19:50Z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0x01010016B13BF77A90F249889FB5DD587B167C0039D37C264BF6024199D1523A07C22F7B</vt:lpwstr>
  </property>
</Properties>
</file>