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6"></Relationship><Relationship Target="docProps/thumbnail.jpeg" Type="http://schemas.openxmlformats.org/package/2006/relationships/metadata/thumbnail" Id="rId7"></Relationship><Relationship Target="docProps/custom.xml" Type="http://schemas.openxmlformats.org/officeDocument/2006/relationships/custom-properties" Id="rId8"></Relationship><Relationship Target="docProps/app.xml" Type="http://schemas.openxmlformats.org/officeDocument/2006/relationships/extended-properties" Id="rId9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141169191" r:id="rId5"/>
    <p:sldId id="141169192" r:id="rId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66FF"/>
    <a:srgbClr val="DAE3F3"/>
    <a:srgbClr val="2F528F"/>
    <a:srgbClr val="0080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97" autoAdjust="0"/>
    <p:restoredTop sz="94660"/>
  </p:normalViewPr>
  <p:slideViewPr>
    <p:cSldViewPr snapToGrid="0">
      <p:cViewPr>
        <p:scale>
          <a:sx n="100" d="100"/>
          <a:sy n="100" d="100"/>
        </p:scale>
        <p:origin x="480" y="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handoutMasters/handoutMaster1.xml" Type="http://schemas.openxmlformats.org/officeDocument/2006/relationships/handoutMaster" Id="rId8"></Relationship><Relationship Target="../customXml/item3.xml" Type="http://schemas.openxmlformats.org/officeDocument/2006/relationships/customXml" Id="rId3"></Relationship><Relationship Target="notesMasters/notesMaster1.xml" Type="http://schemas.openxmlformats.org/officeDocument/2006/relationships/notesMaster" Id="rId7"></Relationship><Relationship Target="tableStyles.xml" Type="http://schemas.openxmlformats.org/officeDocument/2006/relationships/tableStyles" Id="rId12"></Relationship><Relationship Target="../customXml/item2.xml" Type="http://schemas.openxmlformats.org/officeDocument/2006/relationships/customXml" Id="rId2"></Relationship><Relationship Target="../customXml/item1.xml" Type="http://schemas.openxmlformats.org/officeDocument/2006/relationships/customXml" Id="rId1"></Relationship><Relationship Target="slides/slide2.xml" Type="http://schemas.openxmlformats.org/officeDocument/2006/relationships/slide" Id="rId6"></Relationship><Relationship Target="theme/theme1.xml" Type="http://schemas.openxmlformats.org/officeDocument/2006/relationships/theme" Id="rId11"></Relationship><Relationship Target="slides/slide1.xml" Type="http://schemas.openxmlformats.org/officeDocument/2006/relationships/slide" Id="rId5"></Relationship><Relationship Target="viewProps.xml" Type="http://schemas.openxmlformats.org/officeDocument/2006/relationships/viewProps" Id="rId10"></Relationship><Relationship Target="slideMasters/slideMaster1.xml" Type="http://schemas.openxmlformats.org/officeDocument/2006/relationships/slideMaster" Id="rId4"></Relationship><Relationship Target="presProps.xml" Type="http://schemas.openxmlformats.org/officeDocument/2006/relationships/presProps" Id="rId9"></Relationship></Relationships>
</file>

<file path=ppt/handoutMasters/_rels/handoutMaster1.xml.rels><?xml version="1.0" encoding="UTF-8" ?><Relationships xmlns="http://schemas.openxmlformats.org/package/2006/relationships"><Relationship Target="../theme/theme3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232AD951-7E19-4004-B83F-A7C7A1215E4B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86E37F45-AADA-497B-AA67-8FD842FC9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728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786" cy="498693"/>
          </a:xfrm>
          <a:prstGeom prst="rect">
            <a:avLst/>
          </a:prstGeom>
        </p:spPr>
        <p:txBody>
          <a:bodyPr vert="horz" lIns="91540" tIns="45771" rIns="91540" bIns="457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2"/>
            <a:ext cx="2949786" cy="498693"/>
          </a:xfrm>
          <a:prstGeom prst="rect">
            <a:avLst/>
          </a:prstGeom>
        </p:spPr>
        <p:txBody>
          <a:bodyPr vert="horz" lIns="91540" tIns="45771" rIns="91540" bIns="45771" rtlCol="0"/>
          <a:lstStyle>
            <a:lvl1pPr algn="r">
              <a:defRPr sz="1200"/>
            </a:lvl1pPr>
          </a:lstStyle>
          <a:p>
            <a:fld id="{AFD2E2CB-6C4B-4969-8D8B-067DE241F3A1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0" tIns="45771" rIns="91540" bIns="457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9"/>
            <a:ext cx="5445760" cy="3913615"/>
          </a:xfrm>
          <a:prstGeom prst="rect">
            <a:avLst/>
          </a:prstGeom>
        </p:spPr>
        <p:txBody>
          <a:bodyPr vert="horz" lIns="91540" tIns="45771" rIns="91540" bIns="4577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40" tIns="45771" rIns="91540" bIns="457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40" tIns="45771" rIns="91540" bIns="45771" rtlCol="0" anchor="b"/>
          <a:lstStyle>
            <a:lvl1pPr algn="r">
              <a:defRPr sz="1200"/>
            </a:lvl1pPr>
          </a:lstStyle>
          <a:p>
            <a:fld id="{788224F5-572F-4180-BE90-3186629E4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99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B7C4-F653-49EF-87EE-A889131D7C64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01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6C6B-711D-4D90-B452-6FB64D8BD7CC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91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BFB5-ED2D-4AD6-A12A-64058C564D22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3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722F-A6B6-48C0-BFA0-1031A4598DAE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97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DD20-C36C-4E22-8D5A-284207F5D560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44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AF9-C1CB-4493-AC68-3AD83A75C5A0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10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10C-A87A-42C2-98EA-F845E8740F12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38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FF71-20F1-4838-9642-A933B041AFED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09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D5A6-DAA0-4E72-9139-1960C3D0C337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10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2092-6A64-442B-84FD-F84B3CACE4D0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40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71C6-A2B5-4AF2-B706-4AF41C5CEEE4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108767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861E1-4711-42E1-A506-F1AD95706427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61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1.png" Type="http://schemas.openxmlformats.org/officeDocument/2006/relationships/image" Id="rId2"></Relationship><Relationship Target="../slideLayouts/slideLayout2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media/image1.png" Type="http://schemas.openxmlformats.org/officeDocument/2006/relationships/image" Id="rId2"></Relationship><Relationship Target="../slideLayouts/slideLayout2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-1292313" y="6389618"/>
            <a:ext cx="5021408" cy="737999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endParaRPr lang="en-US" altLang="ja-JP" sz="12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325199" y="338431"/>
            <a:ext cx="2579553" cy="308947"/>
          </a:xfrm>
          <a:prstGeom prst="roundRect">
            <a:avLst>
              <a:gd name="adj" fmla="val 9055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GDP</a:t>
            </a:r>
            <a:r>
              <a:rPr kumimoji="1"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（府内総生産）の動き</a:t>
            </a:r>
            <a:endParaRPr kumimoji="1" lang="en-US" altLang="ja-JP" sz="13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0" y="-22136"/>
            <a:ext cx="57471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/>
              <a:t>■大阪の状況</a:t>
            </a:r>
            <a:endParaRPr lang="ja-JP" altLang="en-US" sz="2000" b="1" dirty="0"/>
          </a:p>
        </p:txBody>
      </p:sp>
      <p:sp>
        <p:nvSpPr>
          <p:cNvPr id="45" name="角丸四角形 44"/>
          <p:cNvSpPr/>
          <p:nvPr/>
        </p:nvSpPr>
        <p:spPr>
          <a:xfrm>
            <a:off x="325199" y="1629776"/>
            <a:ext cx="4601566" cy="301917"/>
          </a:xfrm>
          <a:prstGeom prst="roundRect">
            <a:avLst>
              <a:gd name="adj" fmla="val 9055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成長の３要素（生産性等、労働・人材、資金・投資）の動き</a:t>
            </a:r>
            <a:endParaRPr kumimoji="1" lang="en-US" altLang="ja-JP" sz="13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-168400" y="836351"/>
            <a:ext cx="8873296" cy="560892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●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府内総生産は長期にわたり横ばいの状態。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比較できる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2006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2018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年度の増減をみると、＋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0.77%</a:t>
            </a:r>
          </a:p>
          <a:p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・詳細にみると、リーマンショックにより、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2006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～２００９年度は▲０．０８％、この間、東京も同程度の▲０．０７％</a:t>
            </a:r>
            <a:endParaRPr lang="en-US" altLang="ja-JP" sz="13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愛知は▲０．１３％　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2009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～２０１８年度は＋０．９５％、東京も同程度の＋０．９７％、愛知は＋１．９４％</a:t>
            </a:r>
            <a:endParaRPr lang="en-US" altLang="ja-JP" sz="13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・全国シェアは１９７０年には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％程度だったのが、近年は７％台で下げ止まり</a:t>
            </a:r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 </a:t>
            </a:r>
            <a:endParaRPr lang="en-US" altLang="ja-JP" sz="1300" b="1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-271622" y="2014815"/>
            <a:ext cx="8659431" cy="875138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●大阪府と全国の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1990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2013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年度の実質経済成長率の寄与分解を行うと、</a:t>
            </a:r>
            <a:endParaRPr lang="en-US" altLang="ja-JP" sz="13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 大阪府・全国ともに、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労働投入量が減少に寄与、資本ストックは上昇に寄与、</a:t>
            </a:r>
            <a:endParaRPr lang="en-US" altLang="ja-JP" sz="1300" b="1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 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全要素生産性（</a:t>
            </a:r>
            <a:r>
              <a:rPr lang="en-US" altLang="ja-JP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TFP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）は上昇に寄与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しているが、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大阪府は全国に比べ</a:t>
            </a:r>
            <a:endParaRPr lang="en-US" altLang="ja-JP" sz="1300" b="1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 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ＴＦＰの寄与度が小さい。</a:t>
            </a:r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05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84990" y="3095985"/>
            <a:ext cx="2606026" cy="3677152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/>
          <a:lstStyle/>
          <a:p>
            <a:pPr algn="ctr"/>
            <a:r>
              <a:rPr kumimoji="1" lang="ja-JP" altLang="en-US" sz="12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生産性等</a:t>
            </a:r>
            <a:endParaRPr kumimoji="1" lang="ja-JP" altLang="en-US" sz="12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345995" y="3095984"/>
            <a:ext cx="2704786" cy="3698369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/>
          <a:lstStyle/>
          <a:p>
            <a:pPr algn="ctr"/>
            <a:r>
              <a:rPr kumimoji="1" lang="ja-JP" altLang="en-US" sz="12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労働・人材</a:t>
            </a:r>
            <a:endParaRPr kumimoji="1" lang="ja-JP" altLang="en-US" sz="12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6167574" y="3095984"/>
            <a:ext cx="2714241" cy="3698370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/>
          <a:lstStyle/>
          <a:p>
            <a:pPr algn="ctr"/>
            <a:r>
              <a:rPr kumimoji="1" lang="ja-JP" altLang="en-US" sz="12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資金・投資</a:t>
            </a:r>
            <a:endParaRPr kumimoji="1" lang="ja-JP" altLang="en-US" sz="12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273817" y="3358956"/>
            <a:ext cx="2803408" cy="204280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貸出金の全国シェアが低下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388885" y="3325062"/>
            <a:ext cx="2760123" cy="249630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労働市場の流動性が東京より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低い</a:t>
            </a:r>
            <a:endParaRPr lang="ja-JP" altLang="en-US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76493" y="3383426"/>
            <a:ext cx="2710683" cy="314730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生産性が東京や愛知より低い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842038" y="6420455"/>
            <a:ext cx="507583" cy="454231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endParaRPr lang="en-US" altLang="ja-JP" sz="8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594618" y="4891909"/>
            <a:ext cx="2710683" cy="255266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新規上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場数で東京と大きな差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807904" y="3566120"/>
            <a:ext cx="2135682" cy="53754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人口</a:t>
            </a:r>
            <a:r>
              <a:rPr kumimoji="1" lang="en-US" altLang="ja-JP" sz="800" dirty="0" smtClean="0"/>
              <a:t>1</a:t>
            </a:r>
            <a:r>
              <a:rPr kumimoji="1" lang="ja-JP" altLang="en-US" sz="800" dirty="0" smtClean="0"/>
              <a:t>人あたり県内総生産（</a:t>
            </a:r>
            <a:r>
              <a:rPr kumimoji="1" lang="en-US" altLang="ja-JP" sz="800" dirty="0" smtClean="0"/>
              <a:t>2018</a:t>
            </a:r>
            <a:r>
              <a:rPr kumimoji="1" lang="ja-JP" altLang="en-US" sz="800" dirty="0" smtClean="0"/>
              <a:t>年度）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</a:t>
            </a:r>
            <a:r>
              <a:rPr kumimoji="1" lang="en-US" altLang="ja-JP" sz="800" dirty="0" smtClean="0"/>
              <a:t>774</a:t>
            </a:r>
            <a:r>
              <a:rPr kumimoji="1" lang="ja-JP" altLang="en-US" sz="800" dirty="0" smtClean="0"/>
              <a:t>万円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（愛知県）</a:t>
            </a:r>
            <a:r>
              <a:rPr kumimoji="1" lang="en-US" altLang="ja-JP" sz="800" dirty="0" smtClean="0"/>
              <a:t>543</a:t>
            </a:r>
            <a:r>
              <a:rPr kumimoji="1" lang="ja-JP" altLang="en-US" sz="800" dirty="0" smtClean="0"/>
              <a:t>万円</a:t>
            </a:r>
            <a:endParaRPr kumimoji="1" lang="en-US" altLang="ja-JP" sz="800" dirty="0" smtClean="0"/>
          </a:p>
          <a:p>
            <a:r>
              <a:rPr kumimoji="1" lang="ja-JP" altLang="en-US" sz="800" u="sng" dirty="0" smtClean="0"/>
              <a:t>（大阪府）</a:t>
            </a:r>
            <a:r>
              <a:rPr kumimoji="1" lang="en-US" altLang="ja-JP" sz="800" u="sng" dirty="0" smtClean="0"/>
              <a:t>456</a:t>
            </a:r>
            <a:r>
              <a:rPr kumimoji="1" lang="ja-JP" altLang="en-US" sz="800" u="sng" dirty="0" smtClean="0"/>
              <a:t>万円</a:t>
            </a:r>
            <a:endParaRPr kumimoji="1" lang="ja-JP" altLang="en-US" sz="800" u="sng" dirty="0"/>
          </a:p>
        </p:txBody>
      </p:sp>
      <p:sp>
        <p:nvSpPr>
          <p:cNvPr id="31" name="角丸四角形 30"/>
          <p:cNvSpPr/>
          <p:nvPr/>
        </p:nvSpPr>
        <p:spPr>
          <a:xfrm>
            <a:off x="603367" y="4056928"/>
            <a:ext cx="2710683" cy="342876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産業構造が固定化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814909" y="4356594"/>
            <a:ext cx="2135683" cy="53313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大阪府（</a:t>
            </a:r>
            <a:r>
              <a:rPr kumimoji="1" lang="en-US" altLang="ja-JP" sz="800" dirty="0" smtClean="0"/>
              <a:t>2006</a:t>
            </a:r>
            <a:r>
              <a:rPr kumimoji="1" lang="ja-JP" altLang="en-US" sz="800" dirty="0" smtClean="0"/>
              <a:t>～</a:t>
            </a:r>
            <a:r>
              <a:rPr kumimoji="1" lang="en-US" altLang="ja-JP" sz="800" dirty="0" smtClean="0"/>
              <a:t>2018</a:t>
            </a:r>
            <a:r>
              <a:rPr kumimoji="1" lang="ja-JP" altLang="en-US" sz="800" dirty="0" smtClean="0"/>
              <a:t>年度）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（第一次産業）</a:t>
            </a:r>
            <a:r>
              <a:rPr kumimoji="1" lang="en-US" altLang="ja-JP" sz="800" dirty="0" smtClean="0"/>
              <a:t>0.05%</a:t>
            </a:r>
            <a:r>
              <a:rPr kumimoji="1" lang="ja-JP" altLang="en-US" sz="800" dirty="0" smtClean="0"/>
              <a:t>→</a:t>
            </a:r>
            <a:r>
              <a:rPr kumimoji="1" lang="en-US" altLang="ja-JP" sz="800" dirty="0" smtClean="0"/>
              <a:t>0.05%</a:t>
            </a:r>
            <a:endParaRPr kumimoji="1" lang="en-US" altLang="ja-JP" sz="800" dirty="0"/>
          </a:p>
          <a:p>
            <a:r>
              <a:rPr kumimoji="1" lang="ja-JP" altLang="en-US" sz="800" dirty="0" smtClean="0"/>
              <a:t>（第二次産業）</a:t>
            </a:r>
            <a:r>
              <a:rPr kumimoji="1" lang="en-US" altLang="ja-JP" sz="800" dirty="0" smtClean="0"/>
              <a:t>22.3%</a:t>
            </a:r>
            <a:r>
              <a:rPr kumimoji="1" lang="ja-JP" altLang="en-US" sz="800" dirty="0" smtClean="0"/>
              <a:t>→</a:t>
            </a:r>
            <a:r>
              <a:rPr kumimoji="1" lang="en-US" altLang="ja-JP" sz="800" dirty="0" smtClean="0"/>
              <a:t>21.7%</a:t>
            </a:r>
          </a:p>
          <a:p>
            <a:r>
              <a:rPr kumimoji="1" lang="ja-JP" altLang="en-US" sz="800" dirty="0" smtClean="0"/>
              <a:t>（第三次産業）</a:t>
            </a:r>
            <a:r>
              <a:rPr kumimoji="1" lang="en-US" altLang="ja-JP" sz="800" dirty="0" smtClean="0"/>
              <a:t>77.6%</a:t>
            </a:r>
            <a:r>
              <a:rPr kumimoji="1" lang="ja-JP" altLang="en-US" sz="800" dirty="0" smtClean="0"/>
              <a:t>→</a:t>
            </a:r>
            <a:r>
              <a:rPr kumimoji="1" lang="en-US" altLang="ja-JP" sz="800" dirty="0" smtClean="0"/>
              <a:t>78.3</a:t>
            </a:r>
            <a:r>
              <a:rPr kumimoji="1" lang="ja-JP" altLang="en-US" sz="800" dirty="0" smtClean="0"/>
              <a:t>％</a:t>
            </a:r>
            <a:endParaRPr kumimoji="1" lang="ja-JP" altLang="en-US" sz="800" dirty="0"/>
          </a:p>
        </p:txBody>
      </p:sp>
      <p:sp>
        <p:nvSpPr>
          <p:cNvPr id="33" name="角丸四角形 32"/>
          <p:cNvSpPr/>
          <p:nvPr/>
        </p:nvSpPr>
        <p:spPr>
          <a:xfrm>
            <a:off x="576915" y="6008298"/>
            <a:ext cx="2710683" cy="318451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府民の幸福度が全国で低位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827403" y="5132748"/>
            <a:ext cx="2116183" cy="47973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企業の新規上場動向（</a:t>
            </a:r>
            <a:r>
              <a:rPr kumimoji="1" lang="en-US" altLang="ja-JP" sz="800" dirty="0" smtClean="0"/>
              <a:t>2017</a:t>
            </a:r>
            <a:r>
              <a:rPr kumimoji="1" lang="ja-JP" altLang="en-US" sz="800" dirty="0" smtClean="0"/>
              <a:t>年）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　　　</a:t>
            </a:r>
            <a:r>
              <a:rPr kumimoji="1" lang="en-US" altLang="ja-JP" sz="800" dirty="0" smtClean="0"/>
              <a:t>63</a:t>
            </a:r>
            <a:r>
              <a:rPr kumimoji="1" lang="ja-JP" altLang="en-US" sz="800" dirty="0" smtClean="0"/>
              <a:t>社</a:t>
            </a:r>
            <a:endParaRPr kumimoji="1" lang="en-US" altLang="ja-JP" sz="800" dirty="0"/>
          </a:p>
          <a:p>
            <a:r>
              <a:rPr kumimoji="1" lang="ja-JP" altLang="en-US" sz="800" u="sng" dirty="0" smtClean="0"/>
              <a:t>（大阪府）　　   </a:t>
            </a:r>
            <a:r>
              <a:rPr kumimoji="1" lang="en-US" altLang="ja-JP" sz="800" u="sng" dirty="0" smtClean="0"/>
              <a:t>5</a:t>
            </a:r>
            <a:r>
              <a:rPr kumimoji="1" lang="ja-JP" altLang="en-US" sz="800" u="sng" dirty="0" smtClean="0"/>
              <a:t>社</a:t>
            </a:r>
            <a:endParaRPr kumimoji="1" lang="en-US" altLang="ja-JP" sz="800" u="sng" dirty="0" smtClean="0"/>
          </a:p>
        </p:txBody>
      </p:sp>
      <p:sp>
        <p:nvSpPr>
          <p:cNvPr id="35" name="角丸四角形 34"/>
          <p:cNvSpPr/>
          <p:nvPr/>
        </p:nvSpPr>
        <p:spPr>
          <a:xfrm>
            <a:off x="594618" y="5623994"/>
            <a:ext cx="2710683" cy="472519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lang="en-US" altLang="ja-JP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DX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の進展やグリーン対応が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緒に就いたばかり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90175" y="6288069"/>
            <a:ext cx="2083423" cy="42187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地域版</a:t>
            </a:r>
            <a:r>
              <a:rPr kumimoji="1" lang="en-US" altLang="ja-JP" sz="800" dirty="0" smtClean="0"/>
              <a:t>SDGs</a:t>
            </a:r>
            <a:r>
              <a:rPr kumimoji="1" lang="ja-JP" altLang="en-US" sz="800" dirty="0" smtClean="0"/>
              <a:t>調査</a:t>
            </a:r>
            <a:r>
              <a:rPr kumimoji="1" lang="en-US" altLang="ja-JP" sz="800" dirty="0" smtClean="0"/>
              <a:t>2021</a:t>
            </a:r>
            <a:r>
              <a:rPr kumimoji="1" lang="ja-JP" altLang="en-US" sz="800" dirty="0" smtClean="0"/>
              <a:t>（順位</a:t>
            </a:r>
            <a:r>
              <a:rPr kumimoji="1" lang="en-US" altLang="ja-JP" sz="800" dirty="0" smtClean="0"/>
              <a:t>/</a:t>
            </a:r>
            <a:r>
              <a:rPr kumimoji="1" lang="ja-JP" altLang="en-US" sz="800" dirty="0" smtClean="0"/>
              <a:t>幸福度）</a:t>
            </a:r>
            <a:endParaRPr kumimoji="1" lang="en-US" altLang="ja-JP" sz="800" dirty="0" smtClean="0"/>
          </a:p>
          <a:p>
            <a:r>
              <a:rPr kumimoji="1" lang="zh-TW" altLang="en-US" sz="800" dirty="0" smtClean="0"/>
              <a:t>（</a:t>
            </a:r>
            <a:r>
              <a:rPr kumimoji="1" lang="ja-JP" altLang="en-US" sz="800" dirty="0" smtClean="0"/>
              <a:t>沖縄県</a:t>
            </a:r>
            <a:r>
              <a:rPr kumimoji="1" lang="zh-TW" altLang="en-US" sz="800" dirty="0" smtClean="0"/>
              <a:t>）</a:t>
            </a:r>
            <a:r>
              <a:rPr kumimoji="1" lang="ja-JP" altLang="en-US" sz="800" dirty="0"/>
              <a:t>　</a:t>
            </a:r>
            <a:r>
              <a:rPr kumimoji="1" lang="en-US" altLang="ja-JP" sz="800" dirty="0"/>
              <a:t>1</a:t>
            </a:r>
            <a:r>
              <a:rPr kumimoji="1" lang="zh-TW" altLang="en-US" sz="800" dirty="0" smtClean="0"/>
              <a:t>位（</a:t>
            </a:r>
            <a:r>
              <a:rPr kumimoji="1" lang="en-US" altLang="zh-TW" sz="800" dirty="0" smtClean="0"/>
              <a:t>78.1</a:t>
            </a:r>
            <a:r>
              <a:rPr kumimoji="1" lang="zh-TW" altLang="en-US" sz="800" dirty="0" smtClean="0"/>
              <a:t>）</a:t>
            </a:r>
            <a:endParaRPr kumimoji="1" lang="en-US" altLang="zh-TW" sz="800" dirty="0" smtClean="0"/>
          </a:p>
          <a:p>
            <a:r>
              <a:rPr kumimoji="1" lang="zh-TW" altLang="en-US" sz="800" u="sng" dirty="0" smtClean="0"/>
              <a:t>（</a:t>
            </a:r>
            <a:r>
              <a:rPr kumimoji="1" lang="zh-TW" altLang="en-US" sz="800" u="sng" dirty="0"/>
              <a:t>大阪府）</a:t>
            </a:r>
            <a:r>
              <a:rPr kumimoji="1" lang="en-US" altLang="zh-TW" sz="800" u="sng" dirty="0"/>
              <a:t>34</a:t>
            </a:r>
            <a:r>
              <a:rPr kumimoji="1" lang="zh-TW" altLang="en-US" sz="800" u="sng" dirty="0"/>
              <a:t>位（</a:t>
            </a:r>
            <a:r>
              <a:rPr kumimoji="1" lang="en-US" altLang="zh-TW" sz="800" u="sng" dirty="0"/>
              <a:t>67.7</a:t>
            </a:r>
            <a:r>
              <a:rPr kumimoji="1" lang="zh-TW" altLang="en-US" sz="800" u="sng" dirty="0" smtClean="0"/>
              <a:t>）</a:t>
            </a:r>
            <a:endParaRPr kumimoji="1" lang="en-US" altLang="ja-JP" sz="800" dirty="0" smtClean="0"/>
          </a:p>
        </p:txBody>
      </p:sp>
      <p:sp>
        <p:nvSpPr>
          <p:cNvPr id="40" name="角丸四角形 39"/>
          <p:cNvSpPr/>
          <p:nvPr/>
        </p:nvSpPr>
        <p:spPr>
          <a:xfrm>
            <a:off x="3407451" y="4928931"/>
            <a:ext cx="2760123" cy="243447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外国人労働者は東京や愛知より少ない</a:t>
            </a:r>
            <a:endParaRPr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629482" y="3550838"/>
            <a:ext cx="2135682" cy="54086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転職率（</a:t>
            </a:r>
            <a:r>
              <a:rPr kumimoji="1" lang="en-US" altLang="ja-JP" sz="800" dirty="0" smtClean="0"/>
              <a:t>2017</a:t>
            </a:r>
            <a:r>
              <a:rPr kumimoji="1" lang="ja-JP" altLang="en-US" sz="800" dirty="0" smtClean="0"/>
              <a:t>）　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</a:t>
            </a:r>
            <a:r>
              <a:rPr kumimoji="1" lang="en-US" altLang="ja-JP" sz="800" dirty="0" smtClean="0"/>
              <a:t>5.7%</a:t>
            </a:r>
          </a:p>
          <a:p>
            <a:r>
              <a:rPr kumimoji="1" lang="ja-JP" altLang="en-US" sz="800" u="sng" dirty="0" smtClean="0"/>
              <a:t>（大阪府）</a:t>
            </a:r>
            <a:r>
              <a:rPr kumimoji="1" lang="en-US" altLang="ja-JP" sz="800" u="sng" dirty="0" smtClean="0"/>
              <a:t>5.1%</a:t>
            </a:r>
          </a:p>
          <a:p>
            <a:r>
              <a:rPr kumimoji="1" lang="ja-JP" altLang="en-US" sz="800" dirty="0" smtClean="0"/>
              <a:t>（</a:t>
            </a:r>
            <a:r>
              <a:rPr kumimoji="1" lang="ja-JP" altLang="en-US" sz="800" dirty="0"/>
              <a:t>愛知県</a:t>
            </a:r>
            <a:r>
              <a:rPr kumimoji="1" lang="ja-JP" altLang="en-US" sz="800" dirty="0" smtClean="0"/>
              <a:t>）</a:t>
            </a:r>
            <a:r>
              <a:rPr kumimoji="1" lang="en-US" altLang="ja-JP" sz="800" dirty="0" smtClean="0"/>
              <a:t>4.7%</a:t>
            </a:r>
            <a:endParaRPr kumimoji="1" lang="ja-JP" altLang="en-US" sz="800" dirty="0"/>
          </a:p>
        </p:txBody>
      </p:sp>
      <p:sp>
        <p:nvSpPr>
          <p:cNvPr id="43" name="角丸四角形 42"/>
          <p:cNvSpPr/>
          <p:nvPr/>
        </p:nvSpPr>
        <p:spPr>
          <a:xfrm>
            <a:off x="3420935" y="4058497"/>
            <a:ext cx="2760123" cy="379250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女性などの</a:t>
            </a:r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労働参加率が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低い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642592" y="4338859"/>
            <a:ext cx="2135682" cy="55315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女性の就業率（</a:t>
            </a:r>
            <a:r>
              <a:rPr kumimoji="1" lang="en-US" altLang="ja-JP" sz="800" dirty="0" smtClean="0"/>
              <a:t>2020</a:t>
            </a:r>
            <a:r>
              <a:rPr kumimoji="1" lang="ja-JP" altLang="en-US" sz="800" dirty="0" smtClean="0"/>
              <a:t>）　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</a:t>
            </a:r>
            <a:r>
              <a:rPr kumimoji="1" lang="en-US" altLang="ja-JP" sz="800" dirty="0" smtClean="0"/>
              <a:t>57.1%</a:t>
            </a:r>
          </a:p>
          <a:p>
            <a:r>
              <a:rPr kumimoji="1" lang="ja-JP" altLang="en-US" sz="800" dirty="0" smtClean="0"/>
              <a:t>（全　国） </a:t>
            </a:r>
            <a:r>
              <a:rPr kumimoji="1" lang="en-US" altLang="ja-JP" sz="800" dirty="0" smtClean="0"/>
              <a:t>51.8%</a:t>
            </a:r>
          </a:p>
          <a:p>
            <a:r>
              <a:rPr kumimoji="1" lang="ja-JP" altLang="en-US" sz="800" u="sng" dirty="0" smtClean="0"/>
              <a:t>（大阪府）</a:t>
            </a:r>
            <a:r>
              <a:rPr kumimoji="1" lang="en-US" altLang="ja-JP" sz="800" u="sng" dirty="0" smtClean="0"/>
              <a:t>51.2%</a:t>
            </a:r>
            <a:endParaRPr kumimoji="1" lang="ja-JP" altLang="en-US" sz="800" u="sng" dirty="0"/>
          </a:p>
        </p:txBody>
      </p:sp>
      <p:sp>
        <p:nvSpPr>
          <p:cNvPr id="46" name="角丸四角形 45"/>
          <p:cNvSpPr/>
          <p:nvPr/>
        </p:nvSpPr>
        <p:spPr>
          <a:xfrm>
            <a:off x="3445637" y="5939362"/>
            <a:ext cx="2760123" cy="209057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賃金が伸び悩み、男女の格差も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大きい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629482" y="5242747"/>
            <a:ext cx="2135682" cy="56234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外国人労働者数（</a:t>
            </a:r>
            <a:r>
              <a:rPr kumimoji="1" lang="en-US" altLang="ja-JP" sz="800" dirty="0" smtClean="0"/>
              <a:t>2020</a:t>
            </a:r>
            <a:r>
              <a:rPr kumimoji="1" lang="ja-JP" altLang="en-US" sz="800" dirty="0" smtClean="0"/>
              <a:t>年</a:t>
            </a:r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月末時点）　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</a:t>
            </a:r>
            <a:r>
              <a:rPr kumimoji="1" lang="en-US" altLang="ja-JP" sz="800" dirty="0" smtClean="0"/>
              <a:t>496,954</a:t>
            </a:r>
            <a:r>
              <a:rPr kumimoji="1" lang="ja-JP" altLang="en-US" sz="800" dirty="0" smtClean="0"/>
              <a:t>人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（愛知県）</a:t>
            </a:r>
            <a:r>
              <a:rPr kumimoji="1" lang="en-US" altLang="ja-JP" sz="800" dirty="0" smtClean="0"/>
              <a:t>175,114</a:t>
            </a:r>
            <a:r>
              <a:rPr kumimoji="1" lang="ja-JP" altLang="en-US" sz="800" dirty="0" smtClean="0"/>
              <a:t>人</a:t>
            </a:r>
            <a:endParaRPr kumimoji="1" lang="en-US" altLang="ja-JP" sz="800" dirty="0" smtClean="0"/>
          </a:p>
          <a:p>
            <a:r>
              <a:rPr kumimoji="1" lang="ja-JP" altLang="en-US" sz="800" u="sng" dirty="0" smtClean="0"/>
              <a:t>（大阪府）</a:t>
            </a:r>
            <a:r>
              <a:rPr kumimoji="1" lang="en-US" altLang="ja-JP" sz="800" u="sng" dirty="0" smtClean="0"/>
              <a:t>117,596</a:t>
            </a:r>
            <a:r>
              <a:rPr kumimoji="1" lang="ja-JP" altLang="en-US" sz="800" u="sng" dirty="0" smtClean="0"/>
              <a:t>人</a:t>
            </a:r>
            <a:endParaRPr kumimoji="1" lang="ja-JP" altLang="en-US" sz="800" u="sng" dirty="0"/>
          </a:p>
        </p:txBody>
      </p:sp>
      <p:sp>
        <p:nvSpPr>
          <p:cNvPr id="48" name="正方形/長方形 47"/>
          <p:cNvSpPr/>
          <p:nvPr/>
        </p:nvSpPr>
        <p:spPr>
          <a:xfrm>
            <a:off x="3629482" y="6208144"/>
            <a:ext cx="2037277" cy="5218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一般労働者（</a:t>
            </a:r>
            <a:r>
              <a:rPr kumimoji="1" lang="en-US" altLang="ja-JP" sz="800" dirty="0" smtClean="0"/>
              <a:t>2007</a:t>
            </a:r>
            <a:r>
              <a:rPr kumimoji="1" lang="ja-JP" altLang="en-US" sz="800" dirty="0" smtClean="0"/>
              <a:t>～</a:t>
            </a:r>
            <a:r>
              <a:rPr kumimoji="1" lang="en-US" altLang="ja-JP" sz="800" dirty="0" smtClean="0"/>
              <a:t>2020</a:t>
            </a:r>
            <a:r>
              <a:rPr kumimoji="1" lang="ja-JP" altLang="en-US" sz="800" dirty="0" smtClean="0"/>
              <a:t>）</a:t>
            </a:r>
            <a:r>
              <a:rPr kumimoji="1" lang="en-US" altLang="ja-JP" sz="800" dirty="0" smtClean="0"/>
              <a:t>※</a:t>
            </a:r>
            <a:r>
              <a:rPr kumimoji="1" lang="ja-JP" altLang="en-US" sz="800" dirty="0" smtClean="0"/>
              <a:t>単位千円　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</a:t>
            </a:r>
            <a:r>
              <a:rPr kumimoji="1" lang="en-US" altLang="ja-JP" sz="800" dirty="0" smtClean="0"/>
              <a:t>370.6</a:t>
            </a:r>
            <a:r>
              <a:rPr kumimoji="1" lang="ja-JP" altLang="en-US" sz="800" dirty="0" smtClean="0"/>
              <a:t>→</a:t>
            </a:r>
            <a:r>
              <a:rPr kumimoji="1" lang="en-US" altLang="ja-JP" sz="800" dirty="0" smtClean="0"/>
              <a:t>373.6</a:t>
            </a:r>
            <a:r>
              <a:rPr kumimoji="1" lang="ja-JP" altLang="en-US" sz="800" dirty="0" smtClean="0"/>
              <a:t>（＋</a:t>
            </a:r>
            <a:r>
              <a:rPr kumimoji="1" lang="en-US" altLang="ja-JP" sz="800" dirty="0" smtClean="0"/>
              <a:t>3.0%</a:t>
            </a:r>
            <a:r>
              <a:rPr kumimoji="1" lang="ja-JP" altLang="en-US" sz="800" dirty="0" smtClean="0"/>
              <a:t>）</a:t>
            </a:r>
            <a:endParaRPr kumimoji="1" lang="en-US" altLang="ja-JP" sz="800" dirty="0" smtClean="0"/>
          </a:p>
          <a:p>
            <a:r>
              <a:rPr kumimoji="1" lang="ja-JP" altLang="en-US" sz="800" u="sng" dirty="0" smtClean="0"/>
              <a:t>（大阪府）</a:t>
            </a:r>
            <a:r>
              <a:rPr kumimoji="1" lang="en-US" altLang="ja-JP" sz="800" u="sng" dirty="0" smtClean="0"/>
              <a:t>320.2</a:t>
            </a:r>
            <a:r>
              <a:rPr kumimoji="1" lang="ja-JP" altLang="en-US" sz="800" u="sng" dirty="0" smtClean="0"/>
              <a:t>→</a:t>
            </a:r>
            <a:r>
              <a:rPr kumimoji="1" lang="en-US" altLang="ja-JP" sz="800" u="sng" dirty="0" smtClean="0"/>
              <a:t>320.4</a:t>
            </a:r>
            <a:r>
              <a:rPr kumimoji="1" lang="ja-JP" altLang="en-US" sz="800" u="sng" dirty="0" smtClean="0"/>
              <a:t>（＋</a:t>
            </a:r>
            <a:r>
              <a:rPr kumimoji="1" lang="en-US" altLang="ja-JP" sz="800" u="sng" dirty="0" smtClean="0"/>
              <a:t>0.2%)</a:t>
            </a:r>
          </a:p>
          <a:p>
            <a:r>
              <a:rPr kumimoji="1" lang="zh-CN" altLang="en-US" sz="800" dirty="0"/>
              <a:t>（全　国） </a:t>
            </a:r>
            <a:r>
              <a:rPr kumimoji="1" lang="en-US" altLang="zh-CN" sz="800" dirty="0" smtClean="0"/>
              <a:t>299.3</a:t>
            </a:r>
            <a:r>
              <a:rPr kumimoji="1" lang="zh-CN" altLang="en-US" sz="800" dirty="0" smtClean="0"/>
              <a:t>→</a:t>
            </a:r>
            <a:r>
              <a:rPr kumimoji="1" lang="en-US" altLang="zh-CN" sz="800" dirty="0" smtClean="0"/>
              <a:t>307.7  (</a:t>
            </a:r>
            <a:r>
              <a:rPr kumimoji="1" lang="ja-JP" altLang="en-US" sz="800" dirty="0" smtClean="0"/>
              <a:t>＋</a:t>
            </a:r>
            <a:r>
              <a:rPr kumimoji="1" lang="en-US" altLang="ja-JP" sz="800" dirty="0" smtClean="0"/>
              <a:t>8.4</a:t>
            </a:r>
            <a:r>
              <a:rPr kumimoji="1" lang="ja-JP" altLang="en-US" sz="800" dirty="0" smtClean="0"/>
              <a:t>％）</a:t>
            </a:r>
            <a:endParaRPr kumimoji="1" lang="en-US" altLang="zh-CN" sz="800" dirty="0" smtClean="0"/>
          </a:p>
        </p:txBody>
      </p:sp>
      <p:sp>
        <p:nvSpPr>
          <p:cNvPr id="51" name="角丸四角形 50"/>
          <p:cNvSpPr/>
          <p:nvPr/>
        </p:nvSpPr>
        <p:spPr>
          <a:xfrm>
            <a:off x="6324475" y="5202626"/>
            <a:ext cx="2803408" cy="429703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拠点開発の規模やスピードが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東京に劣る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490443" y="3560404"/>
            <a:ext cx="2267302" cy="50617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貸出金全国シェアの推移（</a:t>
            </a:r>
            <a:r>
              <a:rPr kumimoji="1" lang="en-US" altLang="ja-JP" sz="800" dirty="0" smtClean="0"/>
              <a:t>1981</a:t>
            </a:r>
            <a:r>
              <a:rPr kumimoji="1" lang="ja-JP" altLang="en-US" sz="800" dirty="0" smtClean="0"/>
              <a:t>～</a:t>
            </a:r>
            <a:r>
              <a:rPr kumimoji="1" lang="en-US" altLang="ja-JP" sz="800" dirty="0" smtClean="0"/>
              <a:t>2012</a:t>
            </a:r>
            <a:r>
              <a:rPr kumimoji="1" lang="ja-JP" altLang="en-US" sz="800" dirty="0" smtClean="0"/>
              <a:t>）　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（東京都）約＋</a:t>
            </a:r>
            <a:r>
              <a:rPr kumimoji="1" lang="en-US" altLang="ja-JP" sz="800" dirty="0" smtClean="0"/>
              <a:t>0.5</a:t>
            </a:r>
            <a:r>
              <a:rPr kumimoji="1" lang="ja-JP" altLang="en-US" sz="800" dirty="0" smtClean="0"/>
              <a:t>ポイント</a:t>
            </a:r>
            <a:endParaRPr kumimoji="1" lang="en-US" altLang="ja-JP" sz="800" dirty="0" smtClean="0"/>
          </a:p>
          <a:p>
            <a:r>
              <a:rPr kumimoji="1" lang="ja-JP" altLang="en-US" sz="800" u="sng" dirty="0" smtClean="0"/>
              <a:t>（大阪府）約▲</a:t>
            </a:r>
            <a:r>
              <a:rPr kumimoji="1" lang="en-US" altLang="ja-JP" sz="800" u="sng" dirty="0" smtClean="0"/>
              <a:t>4.4</a:t>
            </a:r>
            <a:r>
              <a:rPr kumimoji="1" lang="ja-JP" altLang="en-US" sz="800" u="sng" dirty="0" smtClean="0"/>
              <a:t>ポイント</a:t>
            </a:r>
            <a:endParaRPr kumimoji="1" lang="en-US" altLang="ja-JP" sz="800" u="sng" dirty="0" smtClean="0"/>
          </a:p>
        </p:txBody>
      </p:sp>
      <p:sp>
        <p:nvSpPr>
          <p:cNvPr id="53" name="角丸四角形 52"/>
          <p:cNvSpPr/>
          <p:nvPr/>
        </p:nvSpPr>
        <p:spPr>
          <a:xfrm>
            <a:off x="6285212" y="4138027"/>
            <a:ext cx="2803408" cy="382956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スタートアップの</a:t>
            </a:r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資金調達額が</a:t>
            </a:r>
          </a:p>
          <a:p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東京に比べ少ない</a:t>
            </a:r>
            <a:endParaRPr lang="ja-JP" altLang="en-US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88929"/>
            <a:ext cx="2057400" cy="365125"/>
          </a:xfrm>
        </p:spPr>
        <p:txBody>
          <a:bodyPr/>
          <a:lstStyle/>
          <a:p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6525417" y="5693020"/>
            <a:ext cx="2116183" cy="4525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市街地再開発事業の「事業中」地区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　</a:t>
            </a:r>
            <a:r>
              <a:rPr kumimoji="1" lang="en-US" altLang="ja-JP" sz="800" dirty="0" smtClean="0"/>
              <a:t>45</a:t>
            </a:r>
            <a:r>
              <a:rPr kumimoji="1" lang="ja-JP" altLang="en-US" sz="800" dirty="0" smtClean="0"/>
              <a:t>地区</a:t>
            </a:r>
            <a:endParaRPr kumimoji="1" lang="en-US" altLang="ja-JP" sz="800" dirty="0"/>
          </a:p>
          <a:p>
            <a:r>
              <a:rPr kumimoji="1" lang="ja-JP" altLang="en-US" sz="800" u="sng" dirty="0" smtClean="0"/>
              <a:t>（大阪府）　６地区</a:t>
            </a:r>
            <a:endParaRPr kumimoji="1" lang="en-US" altLang="ja-JP" sz="800" dirty="0" smtClean="0"/>
          </a:p>
        </p:txBody>
      </p:sp>
      <p:sp>
        <p:nvSpPr>
          <p:cNvPr id="38" name="角丸四角形 37"/>
          <p:cNvSpPr/>
          <p:nvPr/>
        </p:nvSpPr>
        <p:spPr>
          <a:xfrm>
            <a:off x="5626969" y="6451894"/>
            <a:ext cx="507583" cy="454231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endParaRPr lang="en-US" altLang="ja-JP" sz="8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8387809" y="6451894"/>
            <a:ext cx="507583" cy="454231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endParaRPr lang="en-US" altLang="ja-JP" sz="8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058" y="1311936"/>
            <a:ext cx="2816265" cy="174153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8483346" y="2458351"/>
            <a:ext cx="605274" cy="1674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</a:rPr>
              <a:t>TFP</a:t>
            </a:r>
            <a:r>
              <a:rPr kumimoji="1" lang="ja-JP" altLang="en-US" sz="800" dirty="0" smtClean="0">
                <a:solidFill>
                  <a:schemeClr val="tx1"/>
                </a:solidFill>
              </a:rPr>
              <a:t>寄与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 flipH="1" flipV="1">
            <a:off x="8641600" y="2317941"/>
            <a:ext cx="63296" cy="137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6496116" y="4545805"/>
            <a:ext cx="2116183" cy="55391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/>
              <a:t>スタートアップ資金調達額（</a:t>
            </a:r>
            <a:r>
              <a:rPr kumimoji="1" lang="en-US" altLang="ja-JP" sz="800" dirty="0"/>
              <a:t>2021</a:t>
            </a:r>
            <a:r>
              <a:rPr kumimoji="1" lang="ja-JP" altLang="en-US" sz="800" dirty="0"/>
              <a:t>）</a:t>
            </a:r>
            <a:endParaRPr kumimoji="1" lang="en-US" altLang="ja-JP" sz="800" dirty="0"/>
          </a:p>
          <a:p>
            <a:r>
              <a:rPr kumimoji="1" lang="ja-JP" altLang="en-US" sz="800" dirty="0"/>
              <a:t>（東京都）</a:t>
            </a:r>
            <a:r>
              <a:rPr kumimoji="1" lang="en-US" altLang="ja-JP" sz="800" dirty="0"/>
              <a:t>6,531</a:t>
            </a:r>
            <a:r>
              <a:rPr kumimoji="1" lang="ja-JP" altLang="en-US" sz="800" dirty="0"/>
              <a:t>億円</a:t>
            </a:r>
            <a:endParaRPr kumimoji="1" lang="en-US" altLang="ja-JP" sz="800" dirty="0"/>
          </a:p>
          <a:p>
            <a:r>
              <a:rPr kumimoji="1" lang="ja-JP" altLang="en-US" sz="800" u="sng" dirty="0"/>
              <a:t>（大阪府）　 </a:t>
            </a:r>
            <a:r>
              <a:rPr kumimoji="1" lang="en-US" altLang="ja-JP" sz="800" u="sng" dirty="0"/>
              <a:t>144</a:t>
            </a:r>
            <a:r>
              <a:rPr kumimoji="1" lang="ja-JP" altLang="en-US" sz="800" u="sng" dirty="0"/>
              <a:t>億円</a:t>
            </a:r>
            <a:endParaRPr kumimoji="1" lang="en-US" altLang="ja-JP" sz="800" u="sng" dirty="0"/>
          </a:p>
          <a:p>
            <a:r>
              <a:rPr kumimoji="1" lang="en-US" altLang="ja-JP" sz="800" dirty="0"/>
              <a:t>  (</a:t>
            </a:r>
            <a:r>
              <a:rPr kumimoji="1" lang="ja-JP" altLang="en-US" sz="800" dirty="0"/>
              <a:t>愛知県）     </a:t>
            </a:r>
            <a:r>
              <a:rPr kumimoji="1" lang="en-US" altLang="ja-JP" sz="800" dirty="0"/>
              <a:t>38</a:t>
            </a:r>
            <a:r>
              <a:rPr kumimoji="1" lang="ja-JP" altLang="en-US" sz="800" dirty="0"/>
              <a:t>億円</a:t>
            </a:r>
            <a:endParaRPr kumimoji="1" lang="en-US" altLang="ja-JP" sz="800" dirty="0"/>
          </a:p>
        </p:txBody>
      </p:sp>
      <p:sp>
        <p:nvSpPr>
          <p:cNvPr id="54" name="角丸四角形 53"/>
          <p:cNvSpPr/>
          <p:nvPr/>
        </p:nvSpPr>
        <p:spPr>
          <a:xfrm>
            <a:off x="2336352" y="2677405"/>
            <a:ext cx="3844706" cy="319880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前回提出資料</a:t>
            </a:r>
            <a:r>
              <a:rPr lang="en-US" altLang="ja-JP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（９ページ）のグラフは日本の潜在成長率の寄与（投入量）</a:t>
            </a:r>
            <a:endParaRPr lang="en-US" altLang="ja-JP" sz="8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7511142" y="142927"/>
            <a:ext cx="1503325" cy="41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訂正前</a:t>
            </a:r>
            <a:endParaRPr kumimoji="1" lang="en-US" altLang="ja-JP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191016" y="5663"/>
            <a:ext cx="46805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kumimoji="1" lang="en-US" altLang="ja-JP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.3.17</a:t>
            </a:r>
          </a:p>
          <a:p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回「副首都ビジョン」のバージョンアップに向けた意見交換会</a:t>
            </a:r>
            <a:endParaRPr lang="en-US" altLang="ja-JP" sz="11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資料１世界経済のトレンドと日本の状況を</a:t>
            </a:r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踏まえた大阪</a:t>
            </a:r>
            <a:r>
              <a:rPr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経済の分析」</a:t>
            </a:r>
            <a:r>
              <a:rPr lang="en-US" altLang="ja-JP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kumimoji="1" lang="ja-JP" altLang="en-US" sz="11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876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-1292313" y="6389618"/>
            <a:ext cx="5021408" cy="737999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endParaRPr lang="en-US" altLang="ja-JP" sz="12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325199" y="338431"/>
            <a:ext cx="2579553" cy="308947"/>
          </a:xfrm>
          <a:prstGeom prst="roundRect">
            <a:avLst>
              <a:gd name="adj" fmla="val 9055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GDP</a:t>
            </a:r>
            <a:r>
              <a:rPr kumimoji="1"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（府内総生産）の動き</a:t>
            </a:r>
            <a:endParaRPr kumimoji="1" lang="en-US" altLang="ja-JP" sz="13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0" y="-22136"/>
            <a:ext cx="57471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/>
              <a:t>■大阪の状況</a:t>
            </a:r>
            <a:endParaRPr lang="ja-JP" altLang="en-US" sz="2000" b="1" dirty="0"/>
          </a:p>
        </p:txBody>
      </p:sp>
      <p:sp>
        <p:nvSpPr>
          <p:cNvPr id="45" name="角丸四角形 44"/>
          <p:cNvSpPr/>
          <p:nvPr/>
        </p:nvSpPr>
        <p:spPr>
          <a:xfrm>
            <a:off x="325199" y="1629776"/>
            <a:ext cx="4601566" cy="301917"/>
          </a:xfrm>
          <a:prstGeom prst="roundRect">
            <a:avLst>
              <a:gd name="adj" fmla="val 9055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成長の３要素（生産性等、労働・人材、資金・投資）の動き</a:t>
            </a:r>
            <a:endParaRPr kumimoji="1" lang="en-US" altLang="ja-JP" sz="13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-168400" y="836351"/>
            <a:ext cx="8873296" cy="560892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●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府内総生産は長期にわたり横ばいの状態。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比較できる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2006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2018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年度の増減をみると、＋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0.77%</a:t>
            </a:r>
          </a:p>
          <a:p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・詳細にみると、リーマンショックにより、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2006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～２００９年度は</a:t>
            </a:r>
            <a:r>
              <a:rPr lang="ja-JP" altLang="en-US" sz="13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</a:t>
            </a:r>
            <a:r>
              <a:rPr lang="ja-JP" altLang="en-US" sz="13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８．０％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、この間、東京も同程度の</a:t>
            </a:r>
            <a:r>
              <a:rPr lang="ja-JP" altLang="en-US" sz="13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▲７．０％</a:t>
            </a:r>
            <a:endParaRPr lang="en-US" altLang="ja-JP" sz="130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愛知は</a:t>
            </a:r>
            <a:r>
              <a:rPr lang="ja-JP" altLang="en-US" sz="13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</a:t>
            </a:r>
            <a:r>
              <a:rPr lang="en-US" altLang="ja-JP" sz="13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lang="ja-JP" altLang="en-US" sz="1300" b="1" dirty="0" err="1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lang="en-US" altLang="ja-JP" sz="13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lang="ja-JP" altLang="en-US" sz="13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2009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～２０１８年度は</a:t>
            </a:r>
            <a:r>
              <a:rPr lang="ja-JP" altLang="en-US" sz="13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＋９．５％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、東京も同程度の</a:t>
            </a:r>
            <a:r>
              <a:rPr lang="ja-JP" altLang="en-US" sz="13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＋９．７％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、愛知は</a:t>
            </a:r>
            <a:r>
              <a:rPr lang="ja-JP" altLang="en-US" sz="13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＋</a:t>
            </a:r>
            <a:r>
              <a:rPr lang="ja-JP" altLang="en-US" sz="13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１９．４％</a:t>
            </a:r>
            <a:endParaRPr lang="en-US" altLang="ja-JP" sz="13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・全国シェアは１９７０年には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％程度だったのが、近年は７％台で下げ止まり</a:t>
            </a:r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 </a:t>
            </a:r>
            <a:endParaRPr lang="en-US" altLang="ja-JP" sz="1300" b="1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-271622" y="2014815"/>
            <a:ext cx="8659431" cy="875138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●大阪府と全国の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1990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2013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年度の実質経済成長率の寄与分解を行うと、</a:t>
            </a:r>
            <a:endParaRPr lang="en-US" altLang="ja-JP" sz="13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 大阪府・全国ともに、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労働投入量が減少に寄与、資本ストックは上昇に寄与、</a:t>
            </a:r>
            <a:endParaRPr lang="en-US" altLang="ja-JP" sz="1300" b="1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 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全要素生産性（</a:t>
            </a:r>
            <a:r>
              <a:rPr lang="en-US" altLang="ja-JP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TFP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）は上昇に寄与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しているが、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大阪府は全国に比べ</a:t>
            </a:r>
            <a:endParaRPr lang="en-US" altLang="ja-JP" sz="1300" b="1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 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ＴＦＰの寄与度が小さい。</a:t>
            </a:r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05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84990" y="3095985"/>
            <a:ext cx="2606026" cy="3677152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/>
          <a:lstStyle/>
          <a:p>
            <a:pPr algn="ctr"/>
            <a:r>
              <a:rPr kumimoji="1" lang="ja-JP" altLang="en-US" sz="12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生産性等</a:t>
            </a:r>
            <a:endParaRPr kumimoji="1" lang="ja-JP" altLang="en-US" sz="12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345995" y="3095984"/>
            <a:ext cx="2704786" cy="3698369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/>
          <a:lstStyle/>
          <a:p>
            <a:pPr algn="ctr"/>
            <a:r>
              <a:rPr kumimoji="1" lang="ja-JP" altLang="en-US" sz="12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労働・人材</a:t>
            </a:r>
            <a:endParaRPr kumimoji="1" lang="ja-JP" altLang="en-US" sz="12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6167574" y="3095984"/>
            <a:ext cx="2714241" cy="3698370"/>
          </a:xfrm>
          <a:prstGeom prst="roundRect">
            <a:avLst>
              <a:gd name="adj" fmla="val 3402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/>
          <a:lstStyle/>
          <a:p>
            <a:pPr algn="ctr"/>
            <a:r>
              <a:rPr kumimoji="1" lang="ja-JP" altLang="en-US" sz="12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資金・投資</a:t>
            </a:r>
            <a:endParaRPr kumimoji="1" lang="ja-JP" altLang="en-US" sz="12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273817" y="3358956"/>
            <a:ext cx="2803408" cy="204280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貸出金の全国シェアが低下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388885" y="3325062"/>
            <a:ext cx="2760123" cy="249630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労働市場の流動性が東京より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低い</a:t>
            </a:r>
            <a:endParaRPr lang="ja-JP" altLang="en-US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76493" y="3383426"/>
            <a:ext cx="2710683" cy="314730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生産性が東京や愛知より低い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842038" y="6420455"/>
            <a:ext cx="507583" cy="454231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endParaRPr lang="en-US" altLang="ja-JP" sz="8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594618" y="4891909"/>
            <a:ext cx="2710683" cy="255266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新規上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場数で東京と大きな差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807904" y="3566120"/>
            <a:ext cx="2135682" cy="53754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人口</a:t>
            </a:r>
            <a:r>
              <a:rPr kumimoji="1" lang="en-US" altLang="ja-JP" sz="800" dirty="0" smtClean="0"/>
              <a:t>1</a:t>
            </a:r>
            <a:r>
              <a:rPr kumimoji="1" lang="ja-JP" altLang="en-US" sz="800" dirty="0" smtClean="0"/>
              <a:t>人あたり県内総生産（</a:t>
            </a:r>
            <a:r>
              <a:rPr kumimoji="1" lang="en-US" altLang="ja-JP" sz="800" dirty="0" smtClean="0"/>
              <a:t>2018</a:t>
            </a:r>
            <a:r>
              <a:rPr kumimoji="1" lang="ja-JP" altLang="en-US" sz="800" dirty="0" smtClean="0"/>
              <a:t>年度）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</a:t>
            </a:r>
            <a:r>
              <a:rPr kumimoji="1" lang="en-US" altLang="ja-JP" sz="800" dirty="0" smtClean="0"/>
              <a:t>774</a:t>
            </a:r>
            <a:r>
              <a:rPr kumimoji="1" lang="ja-JP" altLang="en-US" sz="800" dirty="0" smtClean="0"/>
              <a:t>万円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（愛知県）</a:t>
            </a:r>
            <a:r>
              <a:rPr kumimoji="1" lang="en-US" altLang="ja-JP" sz="800" dirty="0" smtClean="0"/>
              <a:t>543</a:t>
            </a:r>
            <a:r>
              <a:rPr kumimoji="1" lang="ja-JP" altLang="en-US" sz="800" dirty="0" smtClean="0"/>
              <a:t>万円</a:t>
            </a:r>
            <a:endParaRPr kumimoji="1" lang="en-US" altLang="ja-JP" sz="800" dirty="0" smtClean="0"/>
          </a:p>
          <a:p>
            <a:r>
              <a:rPr kumimoji="1" lang="ja-JP" altLang="en-US" sz="800" u="sng" dirty="0" smtClean="0"/>
              <a:t>（大阪府）</a:t>
            </a:r>
            <a:r>
              <a:rPr kumimoji="1" lang="en-US" altLang="ja-JP" sz="800" u="sng" dirty="0" smtClean="0"/>
              <a:t>456</a:t>
            </a:r>
            <a:r>
              <a:rPr kumimoji="1" lang="ja-JP" altLang="en-US" sz="800" u="sng" dirty="0" smtClean="0"/>
              <a:t>万円</a:t>
            </a:r>
            <a:endParaRPr kumimoji="1" lang="ja-JP" altLang="en-US" sz="800" u="sng" dirty="0"/>
          </a:p>
        </p:txBody>
      </p:sp>
      <p:sp>
        <p:nvSpPr>
          <p:cNvPr id="31" name="角丸四角形 30"/>
          <p:cNvSpPr/>
          <p:nvPr/>
        </p:nvSpPr>
        <p:spPr>
          <a:xfrm>
            <a:off x="603367" y="4056928"/>
            <a:ext cx="2710683" cy="342876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産業構造が固定化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814909" y="4356594"/>
            <a:ext cx="2135683" cy="53313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大阪府（</a:t>
            </a:r>
            <a:r>
              <a:rPr kumimoji="1" lang="en-US" altLang="ja-JP" sz="800" dirty="0" smtClean="0"/>
              <a:t>2006</a:t>
            </a:r>
            <a:r>
              <a:rPr kumimoji="1" lang="ja-JP" altLang="en-US" sz="800" dirty="0" smtClean="0"/>
              <a:t>～</a:t>
            </a:r>
            <a:r>
              <a:rPr kumimoji="1" lang="en-US" altLang="ja-JP" sz="800" dirty="0" smtClean="0"/>
              <a:t>2018</a:t>
            </a:r>
            <a:r>
              <a:rPr kumimoji="1" lang="ja-JP" altLang="en-US" sz="800" dirty="0" smtClean="0"/>
              <a:t>年度）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（第一次産業）</a:t>
            </a:r>
            <a:r>
              <a:rPr kumimoji="1" lang="en-US" altLang="ja-JP" sz="800" dirty="0" smtClean="0"/>
              <a:t>0.05%</a:t>
            </a:r>
            <a:r>
              <a:rPr kumimoji="1" lang="ja-JP" altLang="en-US" sz="800" dirty="0" smtClean="0"/>
              <a:t>→</a:t>
            </a:r>
            <a:r>
              <a:rPr kumimoji="1" lang="en-US" altLang="ja-JP" sz="800" dirty="0" smtClean="0"/>
              <a:t>0.05%</a:t>
            </a:r>
            <a:endParaRPr kumimoji="1" lang="en-US" altLang="ja-JP" sz="800" dirty="0"/>
          </a:p>
          <a:p>
            <a:r>
              <a:rPr kumimoji="1" lang="ja-JP" altLang="en-US" sz="800" dirty="0" smtClean="0"/>
              <a:t>（第二次産業）</a:t>
            </a:r>
            <a:r>
              <a:rPr kumimoji="1" lang="en-US" altLang="ja-JP" sz="800" dirty="0" smtClean="0"/>
              <a:t>22.3%</a:t>
            </a:r>
            <a:r>
              <a:rPr kumimoji="1" lang="ja-JP" altLang="en-US" sz="800" dirty="0" smtClean="0"/>
              <a:t>→</a:t>
            </a:r>
            <a:r>
              <a:rPr kumimoji="1" lang="en-US" altLang="ja-JP" sz="800" dirty="0" smtClean="0"/>
              <a:t>21.7%</a:t>
            </a:r>
          </a:p>
          <a:p>
            <a:r>
              <a:rPr kumimoji="1" lang="ja-JP" altLang="en-US" sz="800" dirty="0" smtClean="0"/>
              <a:t>（第三次産業）</a:t>
            </a:r>
            <a:r>
              <a:rPr kumimoji="1" lang="en-US" altLang="ja-JP" sz="800" dirty="0" smtClean="0"/>
              <a:t>77.6%</a:t>
            </a:r>
            <a:r>
              <a:rPr kumimoji="1" lang="ja-JP" altLang="en-US" sz="800" dirty="0" smtClean="0"/>
              <a:t>→</a:t>
            </a:r>
            <a:r>
              <a:rPr kumimoji="1" lang="en-US" altLang="ja-JP" sz="800" dirty="0" smtClean="0"/>
              <a:t>78.3</a:t>
            </a:r>
            <a:r>
              <a:rPr kumimoji="1" lang="ja-JP" altLang="en-US" sz="800" dirty="0" smtClean="0"/>
              <a:t>％</a:t>
            </a:r>
            <a:endParaRPr kumimoji="1" lang="ja-JP" altLang="en-US" sz="800" dirty="0"/>
          </a:p>
        </p:txBody>
      </p:sp>
      <p:sp>
        <p:nvSpPr>
          <p:cNvPr id="33" name="角丸四角形 32"/>
          <p:cNvSpPr/>
          <p:nvPr/>
        </p:nvSpPr>
        <p:spPr>
          <a:xfrm>
            <a:off x="576915" y="6008298"/>
            <a:ext cx="2710683" cy="318451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府民の幸福度が全国で低位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827403" y="5132748"/>
            <a:ext cx="2116183" cy="47973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企業の新規上場動向（</a:t>
            </a:r>
            <a:r>
              <a:rPr kumimoji="1" lang="en-US" altLang="ja-JP" sz="800" dirty="0" smtClean="0"/>
              <a:t>2017</a:t>
            </a:r>
            <a:r>
              <a:rPr kumimoji="1" lang="ja-JP" altLang="en-US" sz="800" dirty="0" smtClean="0"/>
              <a:t>年）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　　　</a:t>
            </a:r>
            <a:r>
              <a:rPr kumimoji="1" lang="en-US" altLang="ja-JP" sz="800" dirty="0" smtClean="0"/>
              <a:t>63</a:t>
            </a:r>
            <a:r>
              <a:rPr kumimoji="1" lang="ja-JP" altLang="en-US" sz="800" dirty="0" smtClean="0"/>
              <a:t>社</a:t>
            </a:r>
            <a:endParaRPr kumimoji="1" lang="en-US" altLang="ja-JP" sz="800" dirty="0"/>
          </a:p>
          <a:p>
            <a:r>
              <a:rPr kumimoji="1" lang="ja-JP" altLang="en-US" sz="800" u="sng" dirty="0" smtClean="0"/>
              <a:t>（大阪府）　　   </a:t>
            </a:r>
            <a:r>
              <a:rPr kumimoji="1" lang="en-US" altLang="ja-JP" sz="800" u="sng" dirty="0" smtClean="0"/>
              <a:t>5</a:t>
            </a:r>
            <a:r>
              <a:rPr kumimoji="1" lang="ja-JP" altLang="en-US" sz="800" u="sng" dirty="0" smtClean="0"/>
              <a:t>社</a:t>
            </a:r>
            <a:endParaRPr kumimoji="1" lang="en-US" altLang="ja-JP" sz="800" u="sng" dirty="0" smtClean="0"/>
          </a:p>
        </p:txBody>
      </p:sp>
      <p:sp>
        <p:nvSpPr>
          <p:cNvPr id="35" name="角丸四角形 34"/>
          <p:cNvSpPr/>
          <p:nvPr/>
        </p:nvSpPr>
        <p:spPr>
          <a:xfrm>
            <a:off x="594618" y="5623994"/>
            <a:ext cx="2710683" cy="472519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lang="en-US" altLang="ja-JP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DX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の進展やグリーン対応が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緒に就いたばかり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90175" y="6288069"/>
            <a:ext cx="2083423" cy="42187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地域版</a:t>
            </a:r>
            <a:r>
              <a:rPr kumimoji="1" lang="en-US" altLang="ja-JP" sz="800" dirty="0" smtClean="0"/>
              <a:t>SDGs</a:t>
            </a:r>
            <a:r>
              <a:rPr kumimoji="1" lang="ja-JP" altLang="en-US" sz="800" dirty="0" smtClean="0"/>
              <a:t>調査</a:t>
            </a:r>
            <a:r>
              <a:rPr kumimoji="1" lang="en-US" altLang="ja-JP" sz="800" dirty="0" smtClean="0"/>
              <a:t>2021</a:t>
            </a:r>
            <a:r>
              <a:rPr kumimoji="1" lang="ja-JP" altLang="en-US" sz="800" dirty="0" smtClean="0"/>
              <a:t>（順位</a:t>
            </a:r>
            <a:r>
              <a:rPr kumimoji="1" lang="en-US" altLang="ja-JP" sz="800" dirty="0" smtClean="0"/>
              <a:t>/</a:t>
            </a:r>
            <a:r>
              <a:rPr kumimoji="1" lang="ja-JP" altLang="en-US" sz="800" dirty="0" smtClean="0"/>
              <a:t>幸福度）</a:t>
            </a:r>
            <a:endParaRPr kumimoji="1" lang="en-US" altLang="ja-JP" sz="800" dirty="0" smtClean="0"/>
          </a:p>
          <a:p>
            <a:r>
              <a:rPr kumimoji="1" lang="zh-TW" altLang="en-US" sz="800" dirty="0" smtClean="0"/>
              <a:t>（</a:t>
            </a:r>
            <a:r>
              <a:rPr kumimoji="1" lang="ja-JP" altLang="en-US" sz="800" dirty="0" smtClean="0"/>
              <a:t>沖縄県</a:t>
            </a:r>
            <a:r>
              <a:rPr kumimoji="1" lang="zh-TW" altLang="en-US" sz="800" dirty="0" smtClean="0"/>
              <a:t>）</a:t>
            </a:r>
            <a:r>
              <a:rPr kumimoji="1" lang="ja-JP" altLang="en-US" sz="800" dirty="0"/>
              <a:t>　</a:t>
            </a:r>
            <a:r>
              <a:rPr kumimoji="1" lang="en-US" altLang="ja-JP" sz="800" dirty="0"/>
              <a:t>1</a:t>
            </a:r>
            <a:r>
              <a:rPr kumimoji="1" lang="zh-TW" altLang="en-US" sz="800" dirty="0" smtClean="0"/>
              <a:t>位（</a:t>
            </a:r>
            <a:r>
              <a:rPr kumimoji="1" lang="en-US" altLang="zh-TW" sz="800" dirty="0" smtClean="0"/>
              <a:t>78.1</a:t>
            </a:r>
            <a:r>
              <a:rPr kumimoji="1" lang="zh-TW" altLang="en-US" sz="800" dirty="0" smtClean="0"/>
              <a:t>）</a:t>
            </a:r>
            <a:endParaRPr kumimoji="1" lang="en-US" altLang="zh-TW" sz="800" dirty="0" smtClean="0"/>
          </a:p>
          <a:p>
            <a:r>
              <a:rPr kumimoji="1" lang="zh-TW" altLang="en-US" sz="800" u="sng" dirty="0" smtClean="0"/>
              <a:t>（</a:t>
            </a:r>
            <a:r>
              <a:rPr kumimoji="1" lang="zh-TW" altLang="en-US" sz="800" u="sng" dirty="0"/>
              <a:t>大阪府）</a:t>
            </a:r>
            <a:r>
              <a:rPr kumimoji="1" lang="en-US" altLang="zh-TW" sz="800" u="sng" dirty="0"/>
              <a:t>34</a:t>
            </a:r>
            <a:r>
              <a:rPr kumimoji="1" lang="zh-TW" altLang="en-US" sz="800" u="sng" dirty="0"/>
              <a:t>位（</a:t>
            </a:r>
            <a:r>
              <a:rPr kumimoji="1" lang="en-US" altLang="zh-TW" sz="800" u="sng" dirty="0"/>
              <a:t>67.7</a:t>
            </a:r>
            <a:r>
              <a:rPr kumimoji="1" lang="zh-TW" altLang="en-US" sz="800" u="sng" dirty="0" smtClean="0"/>
              <a:t>）</a:t>
            </a:r>
            <a:endParaRPr kumimoji="1" lang="en-US" altLang="ja-JP" sz="800" dirty="0" smtClean="0"/>
          </a:p>
        </p:txBody>
      </p:sp>
      <p:sp>
        <p:nvSpPr>
          <p:cNvPr id="40" name="角丸四角形 39"/>
          <p:cNvSpPr/>
          <p:nvPr/>
        </p:nvSpPr>
        <p:spPr>
          <a:xfrm>
            <a:off x="3407451" y="4928931"/>
            <a:ext cx="2760123" cy="243447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外国人労働者は東京や愛知より少ない</a:t>
            </a:r>
            <a:endParaRPr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629482" y="3550838"/>
            <a:ext cx="2135682" cy="54086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転職率（</a:t>
            </a:r>
            <a:r>
              <a:rPr kumimoji="1" lang="en-US" altLang="ja-JP" sz="800" dirty="0" smtClean="0"/>
              <a:t>2017</a:t>
            </a:r>
            <a:r>
              <a:rPr kumimoji="1" lang="ja-JP" altLang="en-US" sz="800" dirty="0" smtClean="0"/>
              <a:t>）　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</a:t>
            </a:r>
            <a:r>
              <a:rPr kumimoji="1" lang="en-US" altLang="ja-JP" sz="800" dirty="0" smtClean="0"/>
              <a:t>5.7%</a:t>
            </a:r>
          </a:p>
          <a:p>
            <a:r>
              <a:rPr kumimoji="1" lang="ja-JP" altLang="en-US" sz="800" u="sng" dirty="0" smtClean="0"/>
              <a:t>（大阪府）</a:t>
            </a:r>
            <a:r>
              <a:rPr kumimoji="1" lang="en-US" altLang="ja-JP" sz="800" u="sng" dirty="0" smtClean="0"/>
              <a:t>5.1%</a:t>
            </a:r>
          </a:p>
          <a:p>
            <a:r>
              <a:rPr kumimoji="1" lang="ja-JP" altLang="en-US" sz="800" dirty="0" smtClean="0"/>
              <a:t>（</a:t>
            </a:r>
            <a:r>
              <a:rPr kumimoji="1" lang="ja-JP" altLang="en-US" sz="800" dirty="0"/>
              <a:t>愛知県</a:t>
            </a:r>
            <a:r>
              <a:rPr kumimoji="1" lang="ja-JP" altLang="en-US" sz="800" dirty="0" smtClean="0"/>
              <a:t>）</a:t>
            </a:r>
            <a:r>
              <a:rPr kumimoji="1" lang="en-US" altLang="ja-JP" sz="800" dirty="0" smtClean="0"/>
              <a:t>4.7%</a:t>
            </a:r>
            <a:endParaRPr kumimoji="1" lang="ja-JP" altLang="en-US" sz="800" dirty="0"/>
          </a:p>
        </p:txBody>
      </p:sp>
      <p:sp>
        <p:nvSpPr>
          <p:cNvPr id="43" name="角丸四角形 42"/>
          <p:cNvSpPr/>
          <p:nvPr/>
        </p:nvSpPr>
        <p:spPr>
          <a:xfrm>
            <a:off x="3420935" y="4058497"/>
            <a:ext cx="2760123" cy="379250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女性などの</a:t>
            </a:r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労働参加率が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低い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642592" y="4338859"/>
            <a:ext cx="2135682" cy="55315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女性の就業率（</a:t>
            </a:r>
            <a:r>
              <a:rPr kumimoji="1" lang="en-US" altLang="ja-JP" sz="800" dirty="0" smtClean="0"/>
              <a:t>2020</a:t>
            </a:r>
            <a:r>
              <a:rPr kumimoji="1" lang="ja-JP" altLang="en-US" sz="800" dirty="0" smtClean="0"/>
              <a:t>）　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</a:t>
            </a:r>
            <a:r>
              <a:rPr kumimoji="1" lang="en-US" altLang="ja-JP" sz="800" dirty="0" smtClean="0"/>
              <a:t>57.1%</a:t>
            </a:r>
          </a:p>
          <a:p>
            <a:r>
              <a:rPr kumimoji="1" lang="ja-JP" altLang="en-US" sz="800" dirty="0" smtClean="0"/>
              <a:t>（全　国） </a:t>
            </a:r>
            <a:r>
              <a:rPr kumimoji="1" lang="en-US" altLang="ja-JP" sz="800" dirty="0" smtClean="0"/>
              <a:t>51.8%</a:t>
            </a:r>
          </a:p>
          <a:p>
            <a:r>
              <a:rPr kumimoji="1" lang="ja-JP" altLang="en-US" sz="800" u="sng" dirty="0" smtClean="0"/>
              <a:t>（大阪府）</a:t>
            </a:r>
            <a:r>
              <a:rPr kumimoji="1" lang="en-US" altLang="ja-JP" sz="800" u="sng" dirty="0" smtClean="0"/>
              <a:t>51.2%</a:t>
            </a:r>
            <a:endParaRPr kumimoji="1" lang="ja-JP" altLang="en-US" sz="800" u="sng" dirty="0"/>
          </a:p>
        </p:txBody>
      </p:sp>
      <p:sp>
        <p:nvSpPr>
          <p:cNvPr id="46" name="角丸四角形 45"/>
          <p:cNvSpPr/>
          <p:nvPr/>
        </p:nvSpPr>
        <p:spPr>
          <a:xfrm>
            <a:off x="3445637" y="5939362"/>
            <a:ext cx="2760123" cy="209057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賃金が伸び悩み、男女の格差も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大きい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629482" y="5242747"/>
            <a:ext cx="2135682" cy="56234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外国人労働者数（</a:t>
            </a:r>
            <a:r>
              <a:rPr kumimoji="1" lang="en-US" altLang="ja-JP" sz="800" dirty="0" smtClean="0"/>
              <a:t>2020</a:t>
            </a:r>
            <a:r>
              <a:rPr kumimoji="1" lang="ja-JP" altLang="en-US" sz="800" dirty="0" smtClean="0"/>
              <a:t>年</a:t>
            </a:r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月末時点）　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</a:t>
            </a:r>
            <a:r>
              <a:rPr kumimoji="1" lang="en-US" altLang="ja-JP" sz="800" dirty="0" smtClean="0"/>
              <a:t>496,954</a:t>
            </a:r>
            <a:r>
              <a:rPr kumimoji="1" lang="ja-JP" altLang="en-US" sz="800" dirty="0" smtClean="0"/>
              <a:t>人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（愛知県）</a:t>
            </a:r>
            <a:r>
              <a:rPr kumimoji="1" lang="en-US" altLang="ja-JP" sz="800" dirty="0" smtClean="0"/>
              <a:t>175,114</a:t>
            </a:r>
            <a:r>
              <a:rPr kumimoji="1" lang="ja-JP" altLang="en-US" sz="800" dirty="0" smtClean="0"/>
              <a:t>人</a:t>
            </a:r>
            <a:endParaRPr kumimoji="1" lang="en-US" altLang="ja-JP" sz="800" dirty="0" smtClean="0"/>
          </a:p>
          <a:p>
            <a:r>
              <a:rPr kumimoji="1" lang="ja-JP" altLang="en-US" sz="800" u="sng" dirty="0" smtClean="0"/>
              <a:t>（大阪府）</a:t>
            </a:r>
            <a:r>
              <a:rPr kumimoji="1" lang="en-US" altLang="ja-JP" sz="800" u="sng" dirty="0" smtClean="0"/>
              <a:t>117,596</a:t>
            </a:r>
            <a:r>
              <a:rPr kumimoji="1" lang="ja-JP" altLang="en-US" sz="800" u="sng" dirty="0" smtClean="0"/>
              <a:t>人</a:t>
            </a:r>
            <a:endParaRPr kumimoji="1" lang="ja-JP" altLang="en-US" sz="800" u="sng" dirty="0"/>
          </a:p>
        </p:txBody>
      </p:sp>
      <p:sp>
        <p:nvSpPr>
          <p:cNvPr id="48" name="正方形/長方形 47"/>
          <p:cNvSpPr/>
          <p:nvPr/>
        </p:nvSpPr>
        <p:spPr>
          <a:xfrm>
            <a:off x="3629482" y="6208144"/>
            <a:ext cx="2037277" cy="5218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一般労働者（</a:t>
            </a:r>
            <a:r>
              <a:rPr kumimoji="1" lang="en-US" altLang="ja-JP" sz="800" dirty="0" smtClean="0"/>
              <a:t>2007</a:t>
            </a:r>
            <a:r>
              <a:rPr kumimoji="1" lang="ja-JP" altLang="en-US" sz="800" dirty="0" smtClean="0"/>
              <a:t>～</a:t>
            </a:r>
            <a:r>
              <a:rPr kumimoji="1" lang="en-US" altLang="ja-JP" sz="800" dirty="0" smtClean="0"/>
              <a:t>2020</a:t>
            </a:r>
            <a:r>
              <a:rPr kumimoji="1" lang="ja-JP" altLang="en-US" sz="800" dirty="0" smtClean="0"/>
              <a:t>）</a:t>
            </a:r>
            <a:r>
              <a:rPr kumimoji="1" lang="en-US" altLang="ja-JP" sz="800" dirty="0" smtClean="0"/>
              <a:t>※</a:t>
            </a:r>
            <a:r>
              <a:rPr kumimoji="1" lang="ja-JP" altLang="en-US" sz="800" dirty="0" smtClean="0"/>
              <a:t>単位千円　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</a:t>
            </a:r>
            <a:r>
              <a:rPr kumimoji="1" lang="en-US" altLang="ja-JP" sz="800" dirty="0" smtClean="0"/>
              <a:t>370.6</a:t>
            </a:r>
            <a:r>
              <a:rPr kumimoji="1" lang="ja-JP" altLang="en-US" sz="800" dirty="0" smtClean="0"/>
              <a:t>→</a:t>
            </a:r>
            <a:r>
              <a:rPr kumimoji="1" lang="en-US" altLang="ja-JP" sz="800" dirty="0" smtClean="0"/>
              <a:t>373.6</a:t>
            </a:r>
            <a:r>
              <a:rPr kumimoji="1" lang="ja-JP" altLang="en-US" sz="800" dirty="0" smtClean="0"/>
              <a:t>（＋</a:t>
            </a:r>
            <a:r>
              <a:rPr kumimoji="1" lang="en-US" altLang="ja-JP" sz="800" dirty="0" smtClean="0"/>
              <a:t>3.0%</a:t>
            </a:r>
            <a:r>
              <a:rPr kumimoji="1" lang="ja-JP" altLang="en-US" sz="800" dirty="0" smtClean="0"/>
              <a:t>）</a:t>
            </a:r>
            <a:endParaRPr kumimoji="1" lang="en-US" altLang="ja-JP" sz="800" dirty="0" smtClean="0"/>
          </a:p>
          <a:p>
            <a:r>
              <a:rPr kumimoji="1" lang="ja-JP" altLang="en-US" sz="800" u="sng" dirty="0" smtClean="0"/>
              <a:t>（大阪府）</a:t>
            </a:r>
            <a:r>
              <a:rPr kumimoji="1" lang="en-US" altLang="ja-JP" sz="800" u="sng" dirty="0" smtClean="0"/>
              <a:t>320.2</a:t>
            </a:r>
            <a:r>
              <a:rPr kumimoji="1" lang="ja-JP" altLang="en-US" sz="800" u="sng" dirty="0" smtClean="0"/>
              <a:t>→</a:t>
            </a:r>
            <a:r>
              <a:rPr kumimoji="1" lang="en-US" altLang="ja-JP" sz="800" u="sng" dirty="0" smtClean="0"/>
              <a:t>320.4</a:t>
            </a:r>
            <a:r>
              <a:rPr kumimoji="1" lang="ja-JP" altLang="en-US" sz="800" u="sng" dirty="0" smtClean="0"/>
              <a:t>（＋</a:t>
            </a:r>
            <a:r>
              <a:rPr kumimoji="1" lang="en-US" altLang="ja-JP" sz="800" u="sng" dirty="0" smtClean="0"/>
              <a:t>0.2%)</a:t>
            </a:r>
          </a:p>
          <a:p>
            <a:r>
              <a:rPr kumimoji="1" lang="zh-CN" altLang="en-US" sz="800" dirty="0"/>
              <a:t>（全　国） </a:t>
            </a:r>
            <a:r>
              <a:rPr kumimoji="1" lang="en-US" altLang="zh-CN" sz="800" dirty="0" smtClean="0"/>
              <a:t>299.3</a:t>
            </a:r>
            <a:r>
              <a:rPr kumimoji="1" lang="zh-CN" altLang="en-US" sz="800" dirty="0" smtClean="0"/>
              <a:t>→</a:t>
            </a:r>
            <a:r>
              <a:rPr kumimoji="1" lang="en-US" altLang="zh-CN" sz="800" dirty="0" smtClean="0"/>
              <a:t>307.7  (</a:t>
            </a:r>
            <a:r>
              <a:rPr kumimoji="1" lang="ja-JP" altLang="en-US" sz="800" dirty="0" smtClean="0"/>
              <a:t>＋</a:t>
            </a:r>
            <a:r>
              <a:rPr kumimoji="1" lang="en-US" altLang="ja-JP" sz="800" dirty="0" smtClean="0"/>
              <a:t>8.4</a:t>
            </a:r>
            <a:r>
              <a:rPr kumimoji="1" lang="ja-JP" altLang="en-US" sz="800" dirty="0" smtClean="0"/>
              <a:t>％）</a:t>
            </a:r>
            <a:endParaRPr kumimoji="1" lang="en-US" altLang="zh-CN" sz="800" dirty="0" smtClean="0"/>
          </a:p>
        </p:txBody>
      </p:sp>
      <p:sp>
        <p:nvSpPr>
          <p:cNvPr id="51" name="角丸四角形 50"/>
          <p:cNvSpPr/>
          <p:nvPr/>
        </p:nvSpPr>
        <p:spPr>
          <a:xfrm>
            <a:off x="6324475" y="5202626"/>
            <a:ext cx="2803408" cy="429703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拠点開発の規模やスピードが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東京に劣る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490443" y="3560404"/>
            <a:ext cx="2267302" cy="50617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貸出金全国シェアの推移（</a:t>
            </a:r>
            <a:r>
              <a:rPr kumimoji="1" lang="en-US" altLang="ja-JP" sz="800" dirty="0" smtClean="0"/>
              <a:t>1981</a:t>
            </a:r>
            <a:r>
              <a:rPr kumimoji="1" lang="ja-JP" altLang="en-US" sz="800" dirty="0" smtClean="0"/>
              <a:t>～</a:t>
            </a:r>
            <a:r>
              <a:rPr kumimoji="1" lang="en-US" altLang="ja-JP" sz="800" dirty="0" smtClean="0"/>
              <a:t>2012</a:t>
            </a:r>
            <a:r>
              <a:rPr kumimoji="1" lang="ja-JP" altLang="en-US" sz="800" dirty="0" smtClean="0"/>
              <a:t>）　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（東京都）約＋</a:t>
            </a:r>
            <a:r>
              <a:rPr kumimoji="1" lang="en-US" altLang="ja-JP" sz="800" dirty="0" smtClean="0"/>
              <a:t>0.5</a:t>
            </a:r>
            <a:r>
              <a:rPr kumimoji="1" lang="ja-JP" altLang="en-US" sz="800" dirty="0" smtClean="0"/>
              <a:t>ポイント</a:t>
            </a:r>
            <a:endParaRPr kumimoji="1" lang="en-US" altLang="ja-JP" sz="800" dirty="0" smtClean="0"/>
          </a:p>
          <a:p>
            <a:r>
              <a:rPr kumimoji="1" lang="ja-JP" altLang="en-US" sz="800" u="sng" dirty="0" smtClean="0"/>
              <a:t>（大阪府）約▲</a:t>
            </a:r>
            <a:r>
              <a:rPr kumimoji="1" lang="en-US" altLang="ja-JP" sz="800" u="sng" dirty="0" smtClean="0"/>
              <a:t>4.4</a:t>
            </a:r>
            <a:r>
              <a:rPr kumimoji="1" lang="ja-JP" altLang="en-US" sz="800" u="sng" dirty="0" smtClean="0"/>
              <a:t>ポイント</a:t>
            </a:r>
            <a:endParaRPr kumimoji="1" lang="en-US" altLang="ja-JP" sz="800" u="sng" dirty="0" smtClean="0"/>
          </a:p>
        </p:txBody>
      </p:sp>
      <p:sp>
        <p:nvSpPr>
          <p:cNvPr id="53" name="角丸四角形 52"/>
          <p:cNvSpPr/>
          <p:nvPr/>
        </p:nvSpPr>
        <p:spPr>
          <a:xfrm>
            <a:off x="6285212" y="4138027"/>
            <a:ext cx="2803408" cy="382956"/>
          </a:xfrm>
          <a:prstGeom prst="roundRect">
            <a:avLst>
              <a:gd name="adj" fmla="val 280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スタートアップの</a:t>
            </a:r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資金調達額が</a:t>
            </a:r>
          </a:p>
          <a:p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東京に比べ少ない</a:t>
            </a:r>
            <a:endParaRPr lang="ja-JP" altLang="en-US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88929"/>
            <a:ext cx="2057400" cy="365125"/>
          </a:xfrm>
        </p:spPr>
        <p:txBody>
          <a:bodyPr/>
          <a:lstStyle/>
          <a:p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6525417" y="5693020"/>
            <a:ext cx="2116183" cy="4525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市街地再開発事業の「事業中」地区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（東京都）　</a:t>
            </a:r>
            <a:r>
              <a:rPr kumimoji="1" lang="en-US" altLang="ja-JP" sz="800" dirty="0" smtClean="0"/>
              <a:t>45</a:t>
            </a:r>
            <a:r>
              <a:rPr kumimoji="1" lang="ja-JP" altLang="en-US" sz="800" dirty="0" smtClean="0"/>
              <a:t>地区</a:t>
            </a:r>
            <a:endParaRPr kumimoji="1" lang="en-US" altLang="ja-JP" sz="800" dirty="0"/>
          </a:p>
          <a:p>
            <a:r>
              <a:rPr kumimoji="1" lang="ja-JP" altLang="en-US" sz="800" u="sng" dirty="0" smtClean="0"/>
              <a:t>（大阪府）　６地区</a:t>
            </a:r>
            <a:endParaRPr kumimoji="1" lang="en-US" altLang="ja-JP" sz="800" dirty="0" smtClean="0"/>
          </a:p>
        </p:txBody>
      </p:sp>
      <p:sp>
        <p:nvSpPr>
          <p:cNvPr id="38" name="角丸四角形 37"/>
          <p:cNvSpPr/>
          <p:nvPr/>
        </p:nvSpPr>
        <p:spPr>
          <a:xfrm>
            <a:off x="5626969" y="6451894"/>
            <a:ext cx="507583" cy="454231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endParaRPr lang="en-US" altLang="ja-JP" sz="8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8387809" y="6451894"/>
            <a:ext cx="507583" cy="454231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endParaRPr lang="en-US" altLang="ja-JP" sz="8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058" y="1311936"/>
            <a:ext cx="2816265" cy="174153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8483346" y="2458351"/>
            <a:ext cx="605274" cy="1674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</a:rPr>
              <a:t>TFP</a:t>
            </a:r>
            <a:r>
              <a:rPr kumimoji="1" lang="ja-JP" altLang="en-US" sz="800" dirty="0" smtClean="0">
                <a:solidFill>
                  <a:schemeClr val="tx1"/>
                </a:solidFill>
              </a:rPr>
              <a:t>寄与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 flipH="1" flipV="1">
            <a:off x="8641600" y="2317941"/>
            <a:ext cx="63296" cy="137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6496116" y="4545805"/>
            <a:ext cx="2116183" cy="55391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/>
              <a:t>スタートアップ資金調達額（</a:t>
            </a:r>
            <a:r>
              <a:rPr kumimoji="1" lang="en-US" altLang="ja-JP" sz="800" dirty="0"/>
              <a:t>2021</a:t>
            </a:r>
            <a:r>
              <a:rPr kumimoji="1" lang="ja-JP" altLang="en-US" sz="800" dirty="0"/>
              <a:t>）</a:t>
            </a:r>
            <a:endParaRPr kumimoji="1" lang="en-US" altLang="ja-JP" sz="800" dirty="0"/>
          </a:p>
          <a:p>
            <a:r>
              <a:rPr kumimoji="1" lang="ja-JP" altLang="en-US" sz="800" dirty="0"/>
              <a:t>（東京都）</a:t>
            </a:r>
            <a:r>
              <a:rPr kumimoji="1" lang="en-US" altLang="ja-JP" sz="800" dirty="0"/>
              <a:t>6,531</a:t>
            </a:r>
            <a:r>
              <a:rPr kumimoji="1" lang="ja-JP" altLang="en-US" sz="800" dirty="0"/>
              <a:t>億円</a:t>
            </a:r>
            <a:endParaRPr kumimoji="1" lang="en-US" altLang="ja-JP" sz="800" dirty="0"/>
          </a:p>
          <a:p>
            <a:r>
              <a:rPr kumimoji="1" lang="ja-JP" altLang="en-US" sz="800" u="sng" dirty="0"/>
              <a:t>（大阪府）　 </a:t>
            </a:r>
            <a:r>
              <a:rPr kumimoji="1" lang="en-US" altLang="ja-JP" sz="800" u="sng" dirty="0"/>
              <a:t>144</a:t>
            </a:r>
            <a:r>
              <a:rPr kumimoji="1" lang="ja-JP" altLang="en-US" sz="800" u="sng" dirty="0"/>
              <a:t>億円</a:t>
            </a:r>
            <a:endParaRPr kumimoji="1" lang="en-US" altLang="ja-JP" sz="800" u="sng" dirty="0"/>
          </a:p>
          <a:p>
            <a:r>
              <a:rPr kumimoji="1" lang="en-US" altLang="ja-JP" sz="800" dirty="0"/>
              <a:t>  (</a:t>
            </a:r>
            <a:r>
              <a:rPr kumimoji="1" lang="ja-JP" altLang="en-US" sz="800" dirty="0"/>
              <a:t>愛知県）     </a:t>
            </a:r>
            <a:r>
              <a:rPr kumimoji="1" lang="en-US" altLang="ja-JP" sz="800" dirty="0"/>
              <a:t>38</a:t>
            </a:r>
            <a:r>
              <a:rPr kumimoji="1" lang="ja-JP" altLang="en-US" sz="800" dirty="0"/>
              <a:t>億円</a:t>
            </a:r>
            <a:endParaRPr kumimoji="1" lang="en-US" altLang="ja-JP" sz="800" dirty="0"/>
          </a:p>
        </p:txBody>
      </p:sp>
      <p:sp>
        <p:nvSpPr>
          <p:cNvPr id="54" name="角丸四角形 53"/>
          <p:cNvSpPr/>
          <p:nvPr/>
        </p:nvSpPr>
        <p:spPr>
          <a:xfrm>
            <a:off x="2336352" y="2677405"/>
            <a:ext cx="3844706" cy="319880"/>
          </a:xfrm>
          <a:prstGeom prst="roundRect">
            <a:avLst>
              <a:gd name="adj" fmla="val 28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前回提出資料</a:t>
            </a:r>
            <a:r>
              <a:rPr lang="en-US" altLang="ja-JP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（９ページ）のグラフは日本の潜在成長率の寄与（投入量）</a:t>
            </a:r>
            <a:endParaRPr lang="en-US" altLang="ja-JP" sz="8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7511142" y="142927"/>
            <a:ext cx="1503325" cy="41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訂正後</a:t>
            </a:r>
            <a:endParaRPr kumimoji="1" lang="en-US" altLang="ja-JP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191016" y="5663"/>
            <a:ext cx="46805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kumimoji="1" lang="en-US" altLang="ja-JP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.3.17</a:t>
            </a:r>
          </a:p>
          <a:p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回「副首都ビジョン」のバージョンアップに向けた意見交換会</a:t>
            </a:r>
            <a:endParaRPr lang="en-US" altLang="ja-JP" sz="11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資料１世界経済のトレンドと日本の状況を</a:t>
            </a:r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踏まえた大阪</a:t>
            </a:r>
            <a:r>
              <a:rPr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経済の分析」</a:t>
            </a:r>
            <a:r>
              <a:rPr lang="en-US" altLang="ja-JP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lang="ja-JP" altLang="en-US" sz="1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kumimoji="1" lang="ja-JP" altLang="en-US" sz="11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176096" y="914086"/>
            <a:ext cx="719879" cy="230872"/>
          </a:xfrm>
          <a:prstGeom prst="rect">
            <a:avLst/>
          </a:prstGeom>
          <a:solidFill>
            <a:srgbClr val="FFC000">
              <a:alpha val="38000"/>
            </a:srgb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en-US" altLang="ja-JP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667930" y="924067"/>
            <a:ext cx="719879" cy="230872"/>
          </a:xfrm>
          <a:prstGeom prst="rect">
            <a:avLst/>
          </a:prstGeom>
          <a:solidFill>
            <a:srgbClr val="FFC000">
              <a:alpha val="38000"/>
            </a:srgb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en-US" altLang="ja-JP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189140" y="1131731"/>
            <a:ext cx="820635" cy="230872"/>
          </a:xfrm>
          <a:prstGeom prst="rect">
            <a:avLst/>
          </a:prstGeom>
          <a:solidFill>
            <a:srgbClr val="FFC000">
              <a:alpha val="38000"/>
            </a:srgb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en-US" altLang="ja-JP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666760" y="1116167"/>
            <a:ext cx="657716" cy="230872"/>
          </a:xfrm>
          <a:prstGeom prst="rect">
            <a:avLst/>
          </a:prstGeom>
          <a:solidFill>
            <a:srgbClr val="FFC000">
              <a:alpha val="38000"/>
            </a:srgb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en-US" altLang="ja-JP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6924675" y="1122625"/>
            <a:ext cx="946861" cy="230872"/>
          </a:xfrm>
          <a:prstGeom prst="rect">
            <a:avLst/>
          </a:prstGeom>
          <a:solidFill>
            <a:srgbClr val="FFC000">
              <a:alpha val="38000"/>
            </a:srgb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en-US" altLang="ja-JP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689404" y="1123178"/>
            <a:ext cx="776502" cy="230872"/>
          </a:xfrm>
          <a:prstGeom prst="rect">
            <a:avLst/>
          </a:prstGeom>
          <a:solidFill>
            <a:srgbClr val="FFC000">
              <a:alpha val="38000"/>
            </a:srgb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en-US" altLang="ja-JP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0723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3C767764-D660-43E8-B379-20FD561DBB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e2acaf-88a6-4029-b366-c28176c79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FBD0B1-7349-467C-A3CE-DAA84FF2E2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5C7378-9EA3-4656-8E8C-9F2033A7E7CA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be2acaf-88a6-4029-b366-c28176c7989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1449</Words>
  <Application>Microsoft Office PowerPoint</Application>
  <PresentationFormat>画面に合わせる (4:3)</PresentationFormat>
  <Paragraphs>158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Meiryo UI</vt:lpstr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2022-04-21T09:19:50Z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