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4"/>
  </p:sldMasterIdLst>
  <p:notesMasterIdLst>
    <p:notesMasterId r:id="rId12"/>
  </p:notesMasterIdLst>
  <p:handoutMasterIdLst>
    <p:handoutMasterId r:id="rId13"/>
  </p:handoutMasterIdLst>
  <p:sldIdLst>
    <p:sldId id="141169201" r:id="rId5"/>
    <p:sldId id="141169198" r:id="rId6"/>
    <p:sldId id="141169199" r:id="rId7"/>
    <p:sldId id="141169204" r:id="rId8"/>
    <p:sldId id="141169205" r:id="rId9"/>
    <p:sldId id="141169202" r:id="rId10"/>
    <p:sldId id="141169206"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8000"/>
    <a:srgbClr val="2F528F"/>
    <a:srgbClr val="DAE3F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4075" autoAdjust="0"/>
  </p:normalViewPr>
  <p:slideViewPr>
    <p:cSldViewPr snapToGrid="0">
      <p:cViewPr varScale="1">
        <p:scale>
          <a:sx n="74" d="100"/>
          <a:sy n="74" d="100"/>
        </p:scale>
        <p:origin x="1332" y="72"/>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49575" cy="498475"/>
          </a:xfrm>
          <a:prstGeom prst="rect">
            <a:avLst/>
          </a:prstGeom>
        </p:spPr>
        <p:txBody>
          <a:bodyPr vert="horz" lIns="91413" tIns="45704" rIns="91413" bIns="457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2" y="4"/>
            <a:ext cx="2949575" cy="498475"/>
          </a:xfrm>
          <a:prstGeom prst="rect">
            <a:avLst/>
          </a:prstGeom>
        </p:spPr>
        <p:txBody>
          <a:bodyPr vert="horz" lIns="91413" tIns="45704" rIns="91413" bIns="45704" rtlCol="0"/>
          <a:lstStyle>
            <a:lvl1pPr algn="r">
              <a:defRPr sz="1200"/>
            </a:lvl1pPr>
          </a:lstStyle>
          <a:p>
            <a:fld id="{232AD951-7E19-4004-B83F-A7C7A1215E4B}" type="datetimeFigureOut">
              <a:rPr kumimoji="1" lang="ja-JP" altLang="en-US" smtClean="0"/>
              <a:t>2022/9/5</a:t>
            </a:fld>
            <a:endParaRPr kumimoji="1" lang="ja-JP" altLang="en-US"/>
          </a:p>
        </p:txBody>
      </p:sp>
      <p:sp>
        <p:nvSpPr>
          <p:cNvPr id="4" name="フッター プレースホルダー 3"/>
          <p:cNvSpPr>
            <a:spLocks noGrp="1"/>
          </p:cNvSpPr>
          <p:nvPr>
            <p:ph type="ftr" sz="quarter" idx="2"/>
          </p:nvPr>
        </p:nvSpPr>
        <p:spPr>
          <a:xfrm>
            <a:off x="4" y="9440867"/>
            <a:ext cx="2949575" cy="498475"/>
          </a:xfrm>
          <a:prstGeom prst="rect">
            <a:avLst/>
          </a:prstGeom>
        </p:spPr>
        <p:txBody>
          <a:bodyPr vert="horz" lIns="91413" tIns="45704" rIns="91413" bIns="457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7"/>
            <a:ext cx="2949575" cy="498475"/>
          </a:xfrm>
          <a:prstGeom prst="rect">
            <a:avLst/>
          </a:prstGeom>
        </p:spPr>
        <p:txBody>
          <a:bodyPr vert="horz" lIns="91413" tIns="45704" rIns="91413" bIns="45704"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6" cy="498693"/>
          </a:xfrm>
          <a:prstGeom prst="rect">
            <a:avLst/>
          </a:prstGeom>
        </p:spPr>
        <p:txBody>
          <a:bodyPr vert="horz" lIns="91526" tIns="45765" rIns="91526" bIns="4576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4"/>
            <a:ext cx="2949786" cy="498693"/>
          </a:xfrm>
          <a:prstGeom prst="rect">
            <a:avLst/>
          </a:prstGeom>
        </p:spPr>
        <p:txBody>
          <a:bodyPr vert="horz" lIns="91526" tIns="45765" rIns="91526" bIns="45765" rtlCol="0"/>
          <a:lstStyle>
            <a:lvl1pPr algn="r">
              <a:defRPr sz="1200"/>
            </a:lvl1pPr>
          </a:lstStyle>
          <a:p>
            <a:fld id="{AFD2E2CB-6C4B-4969-8D8B-067DE241F3A1}" type="datetimeFigureOut">
              <a:rPr kumimoji="1" lang="ja-JP" altLang="en-US" smtClean="0"/>
              <a:t>2022/9/5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26" tIns="45765" rIns="91526" bIns="45765" rtlCol="0" anchor="ctr"/>
          <a:lstStyle/>
          <a:p>
            <a:endParaRPr lang="ja-JP" altLang="en-US"/>
          </a:p>
        </p:txBody>
      </p:sp>
      <p:sp>
        <p:nvSpPr>
          <p:cNvPr id="5" name="ノート プレースホルダー 4"/>
          <p:cNvSpPr>
            <a:spLocks noGrp="1"/>
          </p:cNvSpPr>
          <p:nvPr>
            <p:ph type="body" sz="quarter" idx="3"/>
          </p:nvPr>
        </p:nvSpPr>
        <p:spPr>
          <a:xfrm>
            <a:off x="680721" y="4783311"/>
            <a:ext cx="5445760" cy="3913615"/>
          </a:xfrm>
          <a:prstGeom prst="rect">
            <a:avLst/>
          </a:prstGeom>
        </p:spPr>
        <p:txBody>
          <a:bodyPr vert="horz" lIns="91526" tIns="45765" rIns="91526" bIns="45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26" tIns="45765" rIns="91526" bIns="4576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26" tIns="45765" rIns="91526" bIns="45765"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04ACDB-9FC5-4370-9163-9FCD736D72F6}"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BC4C3D-FAEB-4CEC-9C07-CE4405AA9CEF}"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509889-3C4F-447E-B8C8-ECBB47AC87F3}"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91F0F6-0DCB-4253-A73E-E05EE3ED5A2E}"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57D78F-394C-434B-A6E7-FF19C8C4B4F6}" type="datetime1">
              <a:rPr kumimoji="1" lang="ja-JP" altLang="en-US" smtClean="0"/>
              <a:t>2022/9/5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441BFA-4EF2-4C1E-B248-54213F171008}"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72A92EC-5B26-43A1-9459-60D96FC8C9CB}" type="datetime1">
              <a:rPr kumimoji="1" lang="ja-JP" altLang="en-US" smtClean="0"/>
              <a:t>2022/9/5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7600A15-3421-441F-A443-520E42093384}" type="datetime1">
              <a:rPr kumimoji="1" lang="ja-JP" altLang="en-US" smtClean="0"/>
              <a:t>2022/9/5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91F37-659C-4FE3-8FC4-7ACD7E6F4BD0}" type="datetime1">
              <a:rPr kumimoji="1" lang="ja-JP" altLang="en-US" smtClean="0"/>
              <a:t>2022/9/5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E939F-D5DF-412E-9584-374A3A05EEBF}"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1D203C-A885-4900-AF6B-1AAA0E5556D4}" type="datetime1">
              <a:rPr kumimoji="1" lang="ja-JP" altLang="en-US" smtClean="0"/>
              <a:t>2022/9/5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BE573-8FD0-48B1-B721-8707402F7BAB}" type="datetime1">
              <a:rPr kumimoji="1" lang="ja-JP" altLang="en-US" smtClean="0"/>
              <a:t>2022/9/5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0707" y="2150908"/>
            <a:ext cx="8863293" cy="600728"/>
          </a:xfrm>
        </p:spPr>
        <p:txBody>
          <a:bodyPr>
            <a:normAutofit/>
          </a:bodyPr>
          <a:lstStyle/>
          <a:p>
            <a:pPr>
              <a:lnSpc>
                <a:spcPts val="3500"/>
              </a:lnSpc>
              <a:spcBef>
                <a:spcPts val="1200"/>
              </a:spcBef>
            </a:pPr>
            <a:r>
              <a:rPr kumimoji="1" lang="ja-JP" altLang="en-US" sz="2400" b="1" dirty="0">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成長都市の政策展開とその体制について（総括比較表）</a:t>
            </a:r>
            <a:endParaRPr kumimoji="1"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06871" y="359606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solidFill>
                <a:srgbClr val="002060"/>
              </a:solidFill>
            </a:endParaRPr>
          </a:p>
          <a:p>
            <a:endParaRPr lang="en-US" altLang="ja-JP"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solidFill>
                <a:srgbClr val="002060"/>
              </a:solidFill>
            </a:endParaRPr>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.4.27</a:t>
            </a: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回「副首都ビジョン」のバージョンアップに向けた意見交換会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資料４</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621651" y="2580428"/>
            <a:ext cx="8931933" cy="971654"/>
            <a:chOff x="-707376" y="2729300"/>
            <a:chExt cx="8931933" cy="971654"/>
          </a:xfrm>
        </p:grpSpPr>
        <p:sp>
          <p:nvSpPr>
            <p:cNvPr id="9" name="タイトル 1"/>
            <p:cNvSpPr txBox="1">
              <a:spLocks/>
            </p:cNvSpPr>
            <p:nvPr/>
          </p:nvSpPr>
          <p:spPr>
            <a:xfrm>
              <a:off x="747992" y="2729300"/>
              <a:ext cx="7476565" cy="6240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500"/>
                </a:lnSpc>
                <a:spcBef>
                  <a:spcPts val="1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海外都市：コペンハーゲン、シアトル、マンチェスター、シンガポール</a:t>
              </a:r>
            </a:p>
          </p:txBody>
        </p:sp>
        <p:sp>
          <p:nvSpPr>
            <p:cNvPr id="10" name="タイトル 1"/>
            <p:cNvSpPr txBox="1">
              <a:spLocks/>
            </p:cNvSpPr>
            <p:nvPr/>
          </p:nvSpPr>
          <p:spPr>
            <a:xfrm>
              <a:off x="-707376" y="3076863"/>
              <a:ext cx="7476565" cy="6240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ts val="3500"/>
                </a:lnSpc>
                <a:spcBef>
                  <a:spcPts val="1200"/>
                </a:spcBef>
              </a:pP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国内都市：会津若松、福岡</a:t>
              </a:r>
            </a:p>
          </p:txBody>
        </p:sp>
        <p:sp>
          <p:nvSpPr>
            <p:cNvPr id="11" name="大かっこ 10"/>
            <p:cNvSpPr/>
            <p:nvPr/>
          </p:nvSpPr>
          <p:spPr>
            <a:xfrm>
              <a:off x="1329444" y="2983913"/>
              <a:ext cx="6593259" cy="594212"/>
            </a:xfrm>
            <a:prstGeom prst="bracketPair">
              <a:avLst/>
            </a:prstGeom>
            <a:ln w="1905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rgbClr val="FF0000"/>
                </a:solidFill>
              </a:endParaRPr>
            </a:p>
          </p:txBody>
        </p:sp>
      </p:grpSp>
      <p:sp>
        <p:nvSpPr>
          <p:cNvPr id="15" name="テキスト ボックス 14"/>
          <p:cNvSpPr txBox="1"/>
          <p:nvPr/>
        </p:nvSpPr>
        <p:spPr>
          <a:xfrm>
            <a:off x="4079571" y="3746995"/>
            <a:ext cx="4680520" cy="415498"/>
          </a:xfrm>
          <a:prstGeom prst="rect">
            <a:avLst/>
          </a:prstGeom>
          <a:noFill/>
        </p:spPr>
        <p:txBody>
          <a:bodyPr wrap="square" rtlCol="0">
            <a:spAutoFit/>
          </a:bodyPr>
          <a:lstStyle/>
          <a:p>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本資料については、さらに情報を集め充実を図ることとしている。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あわせて、さらに複数の都市についても同様の資料を作成する予定である</a:t>
            </a:r>
            <a:r>
              <a:rPr kumimoji="1"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テキスト ボックス 13"/>
          <p:cNvSpPr txBox="1"/>
          <p:nvPr/>
        </p:nvSpPr>
        <p:spPr>
          <a:xfrm>
            <a:off x="7256766" y="1408557"/>
            <a:ext cx="1503325" cy="23937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訂正版</a:t>
            </a:r>
            <a:endParaRPr kumimoji="1" lang="en-US" altLang="ja-JP" sz="9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3715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567204847"/>
              </p:ext>
            </p:extLst>
          </p:nvPr>
        </p:nvGraphicFramePr>
        <p:xfrm>
          <a:off x="208890" y="311707"/>
          <a:ext cx="8793309" cy="6261735"/>
        </p:xfrm>
        <a:graphic>
          <a:graphicData uri="http://schemas.openxmlformats.org/drawingml/2006/table">
            <a:tbl>
              <a:tblPr firstRow="1" bandRow="1">
                <a:tableStyleId>{2D5ABB26-0587-4C30-8999-92F81FD0307C}</a:tableStyleId>
              </a:tblPr>
              <a:tblGrid>
                <a:gridCol w="823073">
                  <a:extLst>
                    <a:ext uri="{9D8B030D-6E8A-4147-A177-3AD203B41FA5}">
                      <a16:colId xmlns:a16="http://schemas.microsoft.com/office/drawing/2014/main" val="3822818661"/>
                    </a:ext>
                  </a:extLst>
                </a:gridCol>
                <a:gridCol w="1962697">
                  <a:extLst>
                    <a:ext uri="{9D8B030D-6E8A-4147-A177-3AD203B41FA5}">
                      <a16:colId xmlns:a16="http://schemas.microsoft.com/office/drawing/2014/main" val="2883665662"/>
                    </a:ext>
                  </a:extLst>
                </a:gridCol>
                <a:gridCol w="2022421">
                  <a:extLst>
                    <a:ext uri="{9D8B030D-6E8A-4147-A177-3AD203B41FA5}">
                      <a16:colId xmlns:a16="http://schemas.microsoft.com/office/drawing/2014/main" val="3922357223"/>
                    </a:ext>
                  </a:extLst>
                </a:gridCol>
                <a:gridCol w="1992559">
                  <a:extLst>
                    <a:ext uri="{9D8B030D-6E8A-4147-A177-3AD203B41FA5}">
                      <a16:colId xmlns:a16="http://schemas.microsoft.com/office/drawing/2014/main" val="1586775745"/>
                    </a:ext>
                  </a:extLst>
                </a:gridCol>
                <a:gridCol w="1992559">
                  <a:extLst>
                    <a:ext uri="{9D8B030D-6E8A-4147-A177-3AD203B41FA5}">
                      <a16:colId xmlns:a16="http://schemas.microsoft.com/office/drawing/2014/main" val="1436176693"/>
                    </a:ext>
                  </a:extLst>
                </a:gridCol>
              </a:tblGrid>
              <a:tr h="267698">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コペンハーゲン</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シアトル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マンチェスター</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シンガポール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1109423">
                <a:tc rowSpan="2">
                  <a:txBody>
                    <a:bodyPr/>
                    <a:lstStyle/>
                    <a:p>
                      <a:pPr algn="ctr"/>
                      <a:r>
                        <a:rPr kumimoji="1" lang="ja-JP" altLang="en-US" sz="1100" dirty="0"/>
                        <a:t>都市の概要</a:t>
                      </a:r>
                      <a:endParaRPr kumimoji="1" lang="en-US" altLang="ja-JP" sz="1100"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b="0" kern="1200" dirty="0">
                          <a:solidFill>
                            <a:schemeClr val="tx1"/>
                          </a:solidFill>
                          <a:latin typeface="+mn-lt"/>
                          <a:ea typeface="+mn-ea"/>
                          <a:cs typeface="+mn-cs"/>
                        </a:rPr>
                        <a:t>○コペンハーゲン市</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人口：約</a:t>
                      </a:r>
                      <a:r>
                        <a:rPr kumimoji="1" lang="en-US" altLang="ja-JP" sz="900" b="0" kern="1200" dirty="0">
                          <a:solidFill>
                            <a:schemeClr val="tx1"/>
                          </a:solidFill>
                          <a:latin typeface="+mn-lt"/>
                          <a:ea typeface="+mn-ea"/>
                          <a:cs typeface="+mn-cs"/>
                        </a:rPr>
                        <a:t>64</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90</a:t>
                      </a:r>
                      <a:r>
                        <a:rPr kumimoji="1" lang="ja-JP" altLang="en-US" sz="900" b="0" kern="1200" dirty="0">
                          <a:solidFill>
                            <a:schemeClr val="tx1"/>
                          </a:solidFill>
                          <a:latin typeface="+mn-lt"/>
                          <a:ea typeface="+mn-ea"/>
                          <a:cs typeface="+mn-cs"/>
                        </a:rPr>
                        <a:t>㎢</a:t>
                      </a:r>
                      <a:endParaRPr kumimoji="1" lang="en-US" altLang="ja-JP" sz="900" b="0" kern="1200" dirty="0">
                        <a:solidFill>
                          <a:schemeClr val="tx1"/>
                        </a:solidFill>
                        <a:latin typeface="+mn-lt"/>
                        <a:ea typeface="+mn-ea"/>
                        <a:cs typeface="+mn-cs"/>
                      </a:endParaRPr>
                    </a:p>
                    <a:p>
                      <a:pPr marL="0" algn="l" defTabSz="914400" rtl="0" eaLnBrk="1" latinLnBrk="0" hangingPunct="1"/>
                      <a:r>
                        <a:rPr kumimoji="1" lang="ja-JP" altLang="en-US" sz="900" b="0" kern="1200" dirty="0">
                          <a:solidFill>
                            <a:schemeClr val="tx1"/>
                          </a:solidFill>
                          <a:latin typeface="+mn-lt"/>
                          <a:ea typeface="+mn-ea"/>
                          <a:cs typeface="+mn-cs"/>
                        </a:rPr>
                        <a:t>　広域自治体である首都圏レギオンに属　</a:t>
                      </a:r>
                      <a:endParaRPr kumimoji="1" lang="en-US" altLang="ja-JP" sz="900" b="0" kern="1200" dirty="0">
                        <a:solidFill>
                          <a:schemeClr val="tx1"/>
                        </a:solidFill>
                        <a:latin typeface="+mn-lt"/>
                        <a:ea typeface="+mn-ea"/>
                        <a:cs typeface="+mn-cs"/>
                      </a:endParaRPr>
                    </a:p>
                    <a:p>
                      <a:pPr marL="0" algn="l" defTabSz="914400" rtl="0" eaLnBrk="1" latinLnBrk="0" hangingPunct="1"/>
                      <a:r>
                        <a:rPr kumimoji="1" lang="ja-JP" altLang="en-US" sz="900" b="0" kern="1200" dirty="0">
                          <a:solidFill>
                            <a:schemeClr val="tx1"/>
                          </a:solidFill>
                          <a:latin typeface="+mn-lt"/>
                          <a:ea typeface="+mn-ea"/>
                          <a:cs typeface="+mn-cs"/>
                        </a:rPr>
                        <a:t>　するデンマーク最大の都市</a:t>
                      </a:r>
                      <a:endParaRPr kumimoji="1" lang="en-US" altLang="ja-JP" sz="900" b="0" kern="1200" dirty="0">
                        <a:solidFill>
                          <a:schemeClr val="tx1"/>
                        </a:solidFill>
                        <a:latin typeface="+mn-lt"/>
                        <a:ea typeface="+mn-ea"/>
                        <a:cs typeface="+mn-cs"/>
                      </a:endParaRPr>
                    </a:p>
                    <a:p>
                      <a:pPr marL="0" algn="l" defTabSz="914400" rtl="0" eaLnBrk="1" latinLnBrk="0" hangingPunct="1">
                        <a:spcBef>
                          <a:spcPts val="300"/>
                        </a:spcBef>
                      </a:pPr>
                      <a:r>
                        <a:rPr kumimoji="1" lang="ja-JP" altLang="en-US" sz="900" b="0" kern="1200" dirty="0">
                          <a:solidFill>
                            <a:schemeClr val="tx1"/>
                          </a:solidFill>
                          <a:latin typeface="+mn-lt"/>
                          <a:ea typeface="+mn-ea"/>
                          <a:cs typeface="+mn-cs"/>
                        </a:rPr>
                        <a:t>○首都圏レギオン</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圏域人口</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約</a:t>
                      </a:r>
                      <a:r>
                        <a:rPr kumimoji="1" lang="en-US" altLang="ja-JP" sz="900" b="0" kern="1200" dirty="0">
                          <a:solidFill>
                            <a:schemeClr val="tx1"/>
                          </a:solidFill>
                          <a:latin typeface="+mn-lt"/>
                          <a:ea typeface="+mn-ea"/>
                          <a:cs typeface="+mn-cs"/>
                        </a:rPr>
                        <a:t>187</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2,563</a:t>
                      </a:r>
                      <a:r>
                        <a:rPr kumimoji="1" lang="ja-JP" altLang="en-US" sz="900" b="0" kern="1200" dirty="0">
                          <a:solidFill>
                            <a:schemeClr val="tx1"/>
                          </a:solidFill>
                          <a:latin typeface="+mn-lt"/>
                          <a:ea typeface="+mn-ea"/>
                          <a:cs typeface="+mn-cs"/>
                        </a:rPr>
                        <a:t>㎢</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コペンハーゲン市のほか、</a:t>
                      </a:r>
                      <a:r>
                        <a:rPr kumimoji="1" lang="en-US" altLang="ja-JP" sz="900" b="0" kern="1200" dirty="0">
                          <a:solidFill>
                            <a:schemeClr val="tx1"/>
                          </a:solidFill>
                          <a:latin typeface="+mn-lt"/>
                          <a:ea typeface="+mn-ea"/>
                          <a:cs typeface="+mn-cs"/>
                        </a:rPr>
                        <a:t>28</a:t>
                      </a:r>
                      <a:r>
                        <a:rPr kumimoji="1" lang="ja-JP" altLang="en-US" sz="900" b="0" kern="1200" dirty="0">
                          <a:solidFill>
                            <a:schemeClr val="tx1"/>
                          </a:solidFill>
                          <a:latin typeface="+mn-lt"/>
                          <a:ea typeface="+mn-ea"/>
                          <a:cs typeface="+mn-cs"/>
                        </a:rPr>
                        <a:t>のコムーネ（基礎自治体）で構成</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900" b="0" dirty="0">
                          <a:solidFill>
                            <a:schemeClr val="tx1"/>
                          </a:solidFill>
                        </a:rPr>
                        <a:t>○シアトル市</a:t>
                      </a:r>
                      <a:endParaRPr kumimoji="1" lang="en-US" altLang="ja-JP" sz="900" b="0" dirty="0">
                        <a:solidFill>
                          <a:schemeClr val="tx1"/>
                        </a:solidFill>
                      </a:endParaRPr>
                    </a:p>
                    <a:p>
                      <a:pPr marL="72000" algn="l"/>
                      <a:r>
                        <a:rPr kumimoji="1" lang="ja-JP" altLang="en-US" sz="900" b="0" dirty="0">
                          <a:solidFill>
                            <a:schemeClr val="tx1"/>
                          </a:solidFill>
                        </a:rPr>
                        <a:t>人口：約</a:t>
                      </a:r>
                      <a:r>
                        <a:rPr kumimoji="1" lang="en-US" altLang="ja-JP" sz="900" b="0" dirty="0">
                          <a:solidFill>
                            <a:schemeClr val="tx1"/>
                          </a:solidFill>
                        </a:rPr>
                        <a:t>76</a:t>
                      </a:r>
                      <a:r>
                        <a:rPr kumimoji="1" lang="ja-JP" altLang="en-US" sz="900" b="0" dirty="0">
                          <a:solidFill>
                            <a:schemeClr val="tx1"/>
                          </a:solidFill>
                        </a:rPr>
                        <a:t>万人</a:t>
                      </a:r>
                      <a:r>
                        <a:rPr kumimoji="1" lang="en-US" altLang="ja-JP" sz="900" b="0" dirty="0">
                          <a:solidFill>
                            <a:schemeClr val="tx1"/>
                          </a:solidFill>
                        </a:rPr>
                        <a:t>/</a:t>
                      </a:r>
                      <a:r>
                        <a:rPr kumimoji="1" lang="ja-JP" altLang="en-US" sz="900" b="0" dirty="0">
                          <a:solidFill>
                            <a:schemeClr val="tx1"/>
                          </a:solidFill>
                        </a:rPr>
                        <a:t>面積</a:t>
                      </a:r>
                      <a:r>
                        <a:rPr kumimoji="1" lang="en-US" altLang="ja-JP" sz="900" b="0" dirty="0">
                          <a:solidFill>
                            <a:schemeClr val="tx1"/>
                          </a:solidFill>
                        </a:rPr>
                        <a:t>217</a:t>
                      </a:r>
                      <a:r>
                        <a:rPr kumimoji="1" lang="ja-JP" altLang="en-US" sz="900" b="0" dirty="0">
                          <a:solidFill>
                            <a:schemeClr val="tx1"/>
                          </a:solidFill>
                        </a:rPr>
                        <a:t>㎢</a:t>
                      </a:r>
                      <a:endParaRPr kumimoji="1" lang="en-US" altLang="ja-JP" sz="900" b="0" dirty="0">
                        <a:solidFill>
                          <a:schemeClr val="tx1"/>
                        </a:solidFill>
                      </a:endParaRPr>
                    </a:p>
                    <a:p>
                      <a:pPr marL="72000" algn="l"/>
                      <a:r>
                        <a:rPr kumimoji="1" lang="ja-JP" altLang="en-US" sz="900" b="0" dirty="0">
                          <a:solidFill>
                            <a:schemeClr val="tx1"/>
                          </a:solidFill>
                        </a:rPr>
                        <a:t>太平洋岸北西部における商業、先端テクノロジーの中心地となる港湾都市。</a:t>
                      </a:r>
                      <a:endParaRPr kumimoji="1" lang="en-US" altLang="ja-JP" sz="900" b="0" dirty="0">
                        <a:solidFill>
                          <a:schemeClr val="tx1"/>
                        </a:solidFill>
                      </a:endParaRPr>
                    </a:p>
                    <a:p>
                      <a:pPr algn="l">
                        <a:spcBef>
                          <a:spcPts val="300"/>
                        </a:spcBef>
                      </a:pPr>
                      <a:r>
                        <a:rPr kumimoji="1" lang="ja-JP" altLang="en-US" sz="900" b="0" dirty="0">
                          <a:solidFill>
                            <a:schemeClr val="tx1"/>
                          </a:solidFill>
                        </a:rPr>
                        <a:t>○ワシントン州</a:t>
                      </a:r>
                      <a:endParaRPr kumimoji="1" lang="en-US" altLang="ja-JP" sz="900" b="0" dirty="0">
                        <a:solidFill>
                          <a:schemeClr val="tx1"/>
                        </a:solidFill>
                      </a:endParaRPr>
                    </a:p>
                    <a:p>
                      <a:pPr marL="72000" algn="l"/>
                      <a:r>
                        <a:rPr kumimoji="1" lang="ja-JP" altLang="en-US" sz="900" b="0" dirty="0">
                          <a:solidFill>
                            <a:schemeClr val="tx1"/>
                          </a:solidFill>
                        </a:rPr>
                        <a:t>人口</a:t>
                      </a:r>
                      <a:r>
                        <a:rPr kumimoji="1" lang="en-US" altLang="ja-JP" sz="900" b="0" dirty="0">
                          <a:solidFill>
                            <a:schemeClr val="tx1"/>
                          </a:solidFill>
                        </a:rPr>
                        <a:t>:</a:t>
                      </a:r>
                      <a:r>
                        <a:rPr kumimoji="1" lang="ja-JP" altLang="en-US" sz="900" b="0" dirty="0">
                          <a:solidFill>
                            <a:schemeClr val="tx1"/>
                          </a:solidFill>
                        </a:rPr>
                        <a:t>約</a:t>
                      </a:r>
                      <a:r>
                        <a:rPr kumimoji="1" lang="en-US" altLang="ja-JP" sz="900" b="0" dirty="0">
                          <a:solidFill>
                            <a:schemeClr val="tx1"/>
                          </a:solidFill>
                        </a:rPr>
                        <a:t>780</a:t>
                      </a:r>
                      <a:r>
                        <a:rPr kumimoji="1" lang="ja-JP" altLang="en-US" sz="900" b="0" dirty="0">
                          <a:solidFill>
                            <a:schemeClr val="tx1"/>
                          </a:solidFill>
                        </a:rPr>
                        <a:t>万人</a:t>
                      </a:r>
                      <a:r>
                        <a:rPr kumimoji="1" lang="en-US" altLang="ja-JP" sz="900" b="0" dirty="0">
                          <a:solidFill>
                            <a:schemeClr val="tx1"/>
                          </a:solidFill>
                        </a:rPr>
                        <a:t>/</a:t>
                      </a:r>
                      <a:r>
                        <a:rPr kumimoji="1" lang="ja-JP" altLang="en-US" sz="900" b="0" dirty="0">
                          <a:solidFill>
                            <a:schemeClr val="tx1"/>
                          </a:solidFill>
                        </a:rPr>
                        <a:t>面積</a:t>
                      </a:r>
                      <a:r>
                        <a:rPr kumimoji="1" lang="en-US" altLang="ja-JP" sz="900" b="0" dirty="0">
                          <a:solidFill>
                            <a:schemeClr val="tx1"/>
                          </a:solidFill>
                        </a:rPr>
                        <a:t>172,189</a:t>
                      </a:r>
                      <a:r>
                        <a:rPr kumimoji="1" lang="ja-JP" altLang="en-US" sz="900" b="0" dirty="0">
                          <a:solidFill>
                            <a:schemeClr val="tx1"/>
                          </a:solidFill>
                        </a:rPr>
                        <a:t>㎢</a:t>
                      </a:r>
                      <a:endParaRPr kumimoji="1" lang="en-US" altLang="ja-JP" sz="900" b="0" dirty="0">
                        <a:solidFill>
                          <a:schemeClr val="tx1"/>
                        </a:solidFill>
                      </a:endParaRPr>
                    </a:p>
                    <a:p>
                      <a:pPr marL="72000" algn="l"/>
                      <a:r>
                        <a:rPr kumimoji="1" lang="ja-JP" altLang="en-US" sz="900" b="0" dirty="0">
                          <a:solidFill>
                            <a:schemeClr val="tx1"/>
                          </a:solidFill>
                        </a:rPr>
                        <a:t>シアトル市の属するキング郡など、</a:t>
                      </a:r>
                      <a:r>
                        <a:rPr kumimoji="1" lang="en-US" altLang="ja-JP" sz="900" b="0" dirty="0">
                          <a:solidFill>
                            <a:schemeClr val="tx1"/>
                          </a:solidFill>
                        </a:rPr>
                        <a:t>39</a:t>
                      </a:r>
                      <a:r>
                        <a:rPr kumimoji="1" lang="ja-JP" altLang="en-US" sz="900" b="0" dirty="0">
                          <a:solidFill>
                            <a:schemeClr val="tx1"/>
                          </a:solidFill>
                        </a:rPr>
                        <a:t>の郡により構成。</a:t>
                      </a:r>
                      <a:endParaRPr kumimoji="1" lang="en-US" altLang="ja-JP" sz="900" b="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900" kern="100" dirty="0">
                          <a:solidFill>
                            <a:schemeClr val="tx1"/>
                          </a:solidFill>
                          <a:effectLst/>
                          <a:latin typeface="+mn-ea"/>
                          <a:ea typeface="+mn-ea"/>
                          <a:cs typeface="Times New Roman" panose="02020603050405020304" pitchFamily="18" charset="0"/>
                        </a:rPr>
                        <a:t>○マンチェスター・シティ</a:t>
                      </a:r>
                      <a:endParaRPr kumimoji="1" lang="en-US" altLang="ja-JP" sz="900" kern="100" dirty="0">
                        <a:solidFill>
                          <a:schemeClr val="tx1"/>
                        </a:solidFill>
                        <a:effectLst/>
                        <a:latin typeface="+mn-ea"/>
                        <a:ea typeface="+mn-ea"/>
                        <a:cs typeface="Times New Roman" panose="02020603050405020304" pitchFamily="18" charset="0"/>
                      </a:endParaRPr>
                    </a:p>
                    <a:p>
                      <a:pPr marL="72000"/>
                      <a:r>
                        <a:rPr kumimoji="1" lang="ja-JP" altLang="en-US" sz="900" kern="100" dirty="0">
                          <a:solidFill>
                            <a:schemeClr val="tx1"/>
                          </a:solidFill>
                          <a:effectLst/>
                          <a:latin typeface="+mn-ea"/>
                          <a:ea typeface="+mn-ea"/>
                          <a:cs typeface="Times New Roman" panose="02020603050405020304" pitchFamily="18" charset="0"/>
                        </a:rPr>
                        <a:t>人口：約</a:t>
                      </a:r>
                      <a:r>
                        <a:rPr kumimoji="1" lang="en-US" altLang="ja-JP" sz="900" kern="100" dirty="0">
                          <a:solidFill>
                            <a:schemeClr val="tx1"/>
                          </a:solidFill>
                          <a:effectLst/>
                          <a:latin typeface="+mn-ea"/>
                          <a:ea typeface="+mn-ea"/>
                          <a:cs typeface="Times New Roman" panose="02020603050405020304" pitchFamily="18" charset="0"/>
                        </a:rPr>
                        <a:t>55</a:t>
                      </a:r>
                      <a:r>
                        <a:rPr kumimoji="1" lang="ja-JP" altLang="en-US" sz="900" kern="100" dirty="0">
                          <a:solidFill>
                            <a:schemeClr val="tx1"/>
                          </a:solidFill>
                          <a:effectLst/>
                          <a:latin typeface="+mn-ea"/>
                          <a:ea typeface="+mn-ea"/>
                          <a:cs typeface="Times New Roman" panose="02020603050405020304" pitchFamily="18" charset="0"/>
                        </a:rPr>
                        <a:t>万人</a:t>
                      </a:r>
                      <a:r>
                        <a:rPr kumimoji="1" lang="en-US" altLang="ja-JP" sz="900" kern="100" dirty="0">
                          <a:solidFill>
                            <a:schemeClr val="tx1"/>
                          </a:solidFill>
                          <a:effectLst/>
                          <a:latin typeface="+mn-ea"/>
                          <a:ea typeface="+mn-ea"/>
                          <a:cs typeface="Times New Roman" panose="02020603050405020304" pitchFamily="18" charset="0"/>
                        </a:rPr>
                        <a:t>/</a:t>
                      </a:r>
                      <a:r>
                        <a:rPr kumimoji="1" lang="ja-JP" altLang="en-US" sz="900" kern="100" dirty="0">
                          <a:solidFill>
                            <a:schemeClr val="tx1"/>
                          </a:solidFill>
                          <a:effectLst/>
                          <a:latin typeface="+mn-ea"/>
                          <a:ea typeface="+mn-ea"/>
                          <a:cs typeface="Times New Roman" panose="02020603050405020304" pitchFamily="18" charset="0"/>
                        </a:rPr>
                        <a:t>面積</a:t>
                      </a:r>
                      <a:r>
                        <a:rPr kumimoji="1" lang="en-US" altLang="ja-JP" sz="900" kern="100" dirty="0">
                          <a:solidFill>
                            <a:schemeClr val="tx1"/>
                          </a:solidFill>
                          <a:effectLst/>
                          <a:latin typeface="+mn-ea"/>
                          <a:ea typeface="+mn-ea"/>
                          <a:cs typeface="Times New Roman" panose="02020603050405020304" pitchFamily="18" charset="0"/>
                        </a:rPr>
                        <a:t>116㎢</a:t>
                      </a:r>
                    </a:p>
                    <a:p>
                      <a:pPr marL="72000" algn="l"/>
                      <a:r>
                        <a:rPr kumimoji="1" lang="ja-JP" altLang="en-US" sz="900" b="0" u="none" dirty="0">
                          <a:solidFill>
                            <a:schemeClr val="tx1"/>
                          </a:solidFill>
                        </a:rPr>
                        <a:t>北部イングランドを代表する都市。</a:t>
                      </a:r>
                      <a:r>
                        <a:rPr kumimoji="1" lang="en-US" altLang="ja-JP" sz="900" b="0" u="none" dirty="0">
                          <a:solidFill>
                            <a:schemeClr val="tx1"/>
                          </a:solidFill>
                        </a:rPr>
                        <a:t>18</a:t>
                      </a:r>
                      <a:r>
                        <a:rPr kumimoji="1" lang="ja-JP" altLang="en-US" sz="900" b="0" u="none" dirty="0">
                          <a:solidFill>
                            <a:schemeClr val="tx1"/>
                          </a:solidFill>
                        </a:rPr>
                        <a:t>世紀後半からの産業革命で綿産業を中心に発展。</a:t>
                      </a:r>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900" kern="100" dirty="0">
                          <a:solidFill>
                            <a:schemeClr val="tx1"/>
                          </a:solidFill>
                          <a:effectLst/>
                          <a:latin typeface="+mn-ea"/>
                          <a:ea typeface="+mn-ea"/>
                          <a:cs typeface="Times New Roman" panose="02020603050405020304" pitchFamily="18" charset="0"/>
                        </a:rPr>
                        <a:t>○シンガポール</a:t>
                      </a:r>
                      <a:endParaRPr kumimoji="1" lang="en-US" altLang="ja-JP" sz="900" kern="100" dirty="0">
                        <a:solidFill>
                          <a:schemeClr val="tx1"/>
                        </a:solidFill>
                        <a:effectLst/>
                        <a:latin typeface="+mn-ea"/>
                        <a:ea typeface="+mn-ea"/>
                        <a:cs typeface="Times New Roman" panose="02020603050405020304" pitchFamily="18" charset="0"/>
                      </a:endParaRPr>
                    </a:p>
                    <a:p>
                      <a:pPr algn="l"/>
                      <a:r>
                        <a:rPr kumimoji="1" lang="ja-JP" altLang="en-US" sz="900" b="0" kern="1200" dirty="0">
                          <a:solidFill>
                            <a:schemeClr val="tx1"/>
                          </a:solidFill>
                          <a:latin typeface="+mn-lt"/>
                          <a:ea typeface="+mn-ea"/>
                          <a:cs typeface="+mn-cs"/>
                        </a:rPr>
                        <a:t>　人口：約</a:t>
                      </a:r>
                      <a:r>
                        <a:rPr kumimoji="1" lang="en-US" altLang="ja-JP" sz="900" b="0" kern="1200" dirty="0">
                          <a:solidFill>
                            <a:schemeClr val="tx1"/>
                          </a:solidFill>
                          <a:latin typeface="+mn-lt"/>
                          <a:ea typeface="+mn-ea"/>
                          <a:cs typeface="+mn-cs"/>
                        </a:rPr>
                        <a:t>550</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725.7</a:t>
                      </a:r>
                      <a:r>
                        <a:rPr kumimoji="1" lang="ja-JP" altLang="en-US" sz="900" b="0" kern="1200" dirty="0">
                          <a:solidFill>
                            <a:schemeClr val="tx1"/>
                          </a:solidFill>
                          <a:latin typeface="+mn-lt"/>
                          <a:ea typeface="+mn-ea"/>
                          <a:cs typeface="+mn-cs"/>
                        </a:rPr>
                        <a:t>㎢</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国の各省庁やその関係機関である法定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機関が直接住民に対して行政サービス</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を提供する都市国家</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5824049"/>
                  </a:ext>
                </a:extLst>
              </a:tr>
              <a:tr h="1295400">
                <a:tc vMerge="1">
                  <a:txBody>
                    <a:bodyPr/>
                    <a:lstStyle/>
                    <a:p>
                      <a:pPr algn="ctr"/>
                      <a:endParaRPr kumimoji="1" lang="en-US" altLang="ja-JP" sz="1100"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spcBef>
                          <a:spcPts val="300"/>
                        </a:spcBef>
                      </a:pPr>
                      <a:r>
                        <a:rPr kumimoji="1" lang="ja-JP" altLang="en-US" sz="900" b="0" kern="1200" dirty="0">
                          <a:solidFill>
                            <a:schemeClr val="tx1"/>
                          </a:solidFill>
                          <a:latin typeface="+mn-lt"/>
                          <a:ea typeface="+mn-ea"/>
                          <a:cs typeface="+mn-cs"/>
                        </a:rPr>
                        <a:t>○グレーターコペンハーゲン</a:t>
                      </a:r>
                      <a:endParaRPr kumimoji="1" lang="en-US" altLang="ja-JP" sz="9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圏域人口</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約</a:t>
                      </a:r>
                      <a:r>
                        <a:rPr kumimoji="1" lang="en-US" altLang="ja-JP" sz="900" b="0" kern="1200" dirty="0">
                          <a:solidFill>
                            <a:schemeClr val="tx1"/>
                          </a:solidFill>
                          <a:latin typeface="+mn-lt"/>
                          <a:ea typeface="+mn-ea"/>
                          <a:cs typeface="+mn-cs"/>
                        </a:rPr>
                        <a:t>440</a:t>
                      </a:r>
                      <a:r>
                        <a:rPr kumimoji="1" lang="ja-JP" altLang="en-US" sz="900" b="0" kern="1200" dirty="0">
                          <a:solidFill>
                            <a:schemeClr val="tx1"/>
                          </a:solidFill>
                          <a:latin typeface="+mn-lt"/>
                          <a:ea typeface="+mn-ea"/>
                          <a:cs typeface="+mn-cs"/>
                        </a:rPr>
                        <a:t>万人</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面積</a:t>
                      </a:r>
                      <a:r>
                        <a:rPr kumimoji="1" lang="en-US" altLang="ja-JP" sz="900" b="0" kern="1200" dirty="0">
                          <a:solidFill>
                            <a:schemeClr val="tx1"/>
                          </a:solidFill>
                          <a:latin typeface="+mn-lt"/>
                          <a:ea typeface="+mn-ea"/>
                          <a:cs typeface="+mn-cs"/>
                        </a:rPr>
                        <a:t>26,181</a:t>
                      </a:r>
                      <a:r>
                        <a:rPr kumimoji="1" lang="ja-JP" altLang="en-US" sz="800" b="0" kern="1200" dirty="0">
                          <a:solidFill>
                            <a:schemeClr val="tx1"/>
                          </a:solidFill>
                          <a:latin typeface="+mn-lt"/>
                          <a:ea typeface="+mn-ea"/>
                          <a:cs typeface="+mn-cs"/>
                        </a:rPr>
                        <a:t>㎢</a:t>
                      </a:r>
                      <a:endParaRPr kumimoji="1" lang="en-US" altLang="ja-JP" sz="800" b="0" kern="1200" dirty="0">
                        <a:solidFill>
                          <a:schemeClr val="tx1"/>
                        </a:solidFill>
                        <a:latin typeface="+mn-lt"/>
                        <a:ea typeface="+mn-ea"/>
                        <a:cs typeface="+mn-cs"/>
                      </a:endParaRPr>
                    </a:p>
                    <a:p>
                      <a:pPr marL="72000" algn="l" defTabSz="914400" rtl="0" eaLnBrk="1" latinLnBrk="0" hangingPunct="1"/>
                      <a:r>
                        <a:rPr kumimoji="1" lang="ja-JP" altLang="en-US" sz="900" b="0" kern="1200" dirty="0">
                          <a:solidFill>
                            <a:schemeClr val="tx1"/>
                          </a:solidFill>
                          <a:latin typeface="+mn-lt"/>
                          <a:ea typeface="+mn-ea"/>
                          <a:cs typeface="+mn-cs"/>
                        </a:rPr>
                        <a:t>デンマーク、スウェーデン両国の４レギオン、</a:t>
                      </a:r>
                      <a:r>
                        <a:rPr kumimoji="1" lang="en-US" altLang="ja-JP" sz="900" b="0" kern="1200" dirty="0">
                          <a:solidFill>
                            <a:schemeClr val="tx1"/>
                          </a:solidFill>
                          <a:latin typeface="+mn-lt"/>
                          <a:ea typeface="+mn-ea"/>
                          <a:cs typeface="+mn-cs"/>
                        </a:rPr>
                        <a:t>85</a:t>
                      </a:r>
                      <a:r>
                        <a:rPr kumimoji="1" lang="ja-JP" altLang="en-US" sz="900" b="0" kern="1200" dirty="0">
                          <a:solidFill>
                            <a:schemeClr val="tx1"/>
                          </a:solidFill>
                          <a:latin typeface="+mn-lt"/>
                          <a:ea typeface="+mn-ea"/>
                          <a:cs typeface="+mn-cs"/>
                        </a:rPr>
                        <a:t>の基礎自治体で構成</a:t>
                      </a:r>
                      <a:endParaRPr kumimoji="1" lang="en-US" altLang="ja-JP" sz="900" b="0" kern="1200" dirty="0">
                        <a:solidFill>
                          <a:schemeClr val="tx1"/>
                        </a:solidFill>
                        <a:latin typeface="+mn-lt"/>
                        <a:ea typeface="+mn-ea"/>
                        <a:cs typeface="+mn-cs"/>
                      </a:endParaRPr>
                    </a:p>
                    <a:p>
                      <a:pPr marL="0" algn="l" defTabSz="914400" rtl="0" eaLnBrk="1" latinLnBrk="0" hangingPunct="1"/>
                      <a:endParaRPr kumimoji="1" lang="en-US" altLang="ja-JP" sz="900" b="0" kern="1200" dirty="0">
                        <a:solidFill>
                          <a:schemeClr val="tx1"/>
                        </a:solidFill>
                        <a:latin typeface="+mn-lt"/>
                        <a:ea typeface="+mn-ea"/>
                        <a:cs typeface="+mn-cs"/>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Bef>
                          <a:spcPts val="300"/>
                        </a:spcBef>
                      </a:pPr>
                      <a:r>
                        <a:rPr kumimoji="1" lang="ja-JP" altLang="en-US" sz="900" b="0" dirty="0">
                          <a:solidFill>
                            <a:schemeClr val="tx1"/>
                          </a:solidFill>
                        </a:rPr>
                        <a:t>○ピュージェット湾地域評議会</a:t>
                      </a:r>
                      <a:r>
                        <a:rPr kumimoji="1" lang="en-US" altLang="ja-JP" sz="900" b="0" dirty="0">
                          <a:solidFill>
                            <a:schemeClr val="tx1"/>
                          </a:solidFill>
                        </a:rPr>
                        <a:t>(PSRC)</a:t>
                      </a:r>
                    </a:p>
                    <a:p>
                      <a:pPr marL="72000" algn="l"/>
                      <a:r>
                        <a:rPr kumimoji="1" lang="ja-JP" altLang="en-US" sz="900" b="0" dirty="0">
                          <a:solidFill>
                            <a:schemeClr val="tx1"/>
                          </a:solidFill>
                        </a:rPr>
                        <a:t>圏域人口</a:t>
                      </a:r>
                      <a:r>
                        <a:rPr kumimoji="1" lang="en-US" altLang="ja-JP" sz="900" b="0" dirty="0">
                          <a:solidFill>
                            <a:schemeClr val="tx1"/>
                          </a:solidFill>
                        </a:rPr>
                        <a:t>:</a:t>
                      </a:r>
                      <a:r>
                        <a:rPr kumimoji="1" lang="ja-JP" altLang="en-US" sz="900" b="0" dirty="0">
                          <a:solidFill>
                            <a:schemeClr val="tx1"/>
                          </a:solidFill>
                        </a:rPr>
                        <a:t>約</a:t>
                      </a:r>
                      <a:r>
                        <a:rPr kumimoji="1" lang="en-US" altLang="ja-JP" sz="900" b="0" dirty="0">
                          <a:solidFill>
                            <a:schemeClr val="tx1"/>
                          </a:solidFill>
                        </a:rPr>
                        <a:t>407</a:t>
                      </a:r>
                      <a:r>
                        <a:rPr kumimoji="1" lang="ja-JP" altLang="en-US" sz="900" b="0" dirty="0">
                          <a:solidFill>
                            <a:schemeClr val="tx1"/>
                          </a:solidFill>
                        </a:rPr>
                        <a:t>万人</a:t>
                      </a:r>
                      <a:r>
                        <a:rPr kumimoji="1" lang="en-US" altLang="ja-JP" sz="900" b="0" dirty="0">
                          <a:solidFill>
                            <a:schemeClr val="tx1"/>
                          </a:solidFill>
                        </a:rPr>
                        <a:t>/</a:t>
                      </a:r>
                      <a:r>
                        <a:rPr kumimoji="1" lang="ja-JP" altLang="en-US" sz="900" b="0" dirty="0">
                          <a:solidFill>
                            <a:schemeClr val="tx1"/>
                          </a:solidFill>
                        </a:rPr>
                        <a:t>面積</a:t>
                      </a:r>
                      <a:r>
                        <a:rPr kumimoji="1" lang="en-US" altLang="ja-JP" sz="900" b="0" dirty="0">
                          <a:solidFill>
                            <a:schemeClr val="tx1"/>
                          </a:solidFill>
                        </a:rPr>
                        <a:t>36,000</a:t>
                      </a:r>
                      <a:r>
                        <a:rPr kumimoji="1" lang="ja-JP" altLang="en-US" sz="800" b="0" dirty="0">
                          <a:solidFill>
                            <a:schemeClr val="tx1"/>
                          </a:solidFill>
                        </a:rPr>
                        <a:t>㎢</a:t>
                      </a:r>
                    </a:p>
                    <a:p>
                      <a:pPr marL="72000" algn="l"/>
                      <a:r>
                        <a:rPr kumimoji="1" lang="ja-JP" altLang="en-US" sz="900" b="0" dirty="0">
                          <a:solidFill>
                            <a:schemeClr val="tx1"/>
                          </a:solidFill>
                        </a:rPr>
                        <a:t>ピュージェット湾に面する４つの郡と郡下の</a:t>
                      </a:r>
                      <a:r>
                        <a:rPr kumimoji="1" lang="en-US" altLang="ja-JP" sz="900" b="0" dirty="0">
                          <a:solidFill>
                            <a:schemeClr val="tx1"/>
                          </a:solidFill>
                        </a:rPr>
                        <a:t>82</a:t>
                      </a:r>
                      <a:r>
                        <a:rPr kumimoji="1" lang="ja-JP" altLang="en-US" sz="900" b="0" dirty="0">
                          <a:solidFill>
                            <a:schemeClr val="tx1"/>
                          </a:solidFill>
                        </a:rPr>
                        <a:t>の市町によって構成される都市圏計画機構。</a:t>
                      </a:r>
                      <a:endParaRPr kumimoji="1" lang="en-US" altLang="ja-JP" sz="900" b="0" dirty="0">
                        <a:solidFill>
                          <a:schemeClr val="tx1"/>
                        </a:solidFill>
                      </a:endParaRPr>
                    </a:p>
                    <a:p>
                      <a:pPr algn="l">
                        <a:spcBef>
                          <a:spcPts val="300"/>
                        </a:spcBef>
                      </a:pPr>
                      <a:r>
                        <a:rPr kumimoji="1" lang="ja-JP" altLang="en-US" sz="900" dirty="0">
                          <a:solidFill>
                            <a:schemeClr val="tx1"/>
                          </a:solidFill>
                        </a:rPr>
                        <a:t>○カスケーディア・イノベーション・コリドー</a:t>
                      </a:r>
                      <a:endParaRPr kumimoji="1" lang="en-US" altLang="ja-JP" sz="900" dirty="0">
                        <a:solidFill>
                          <a:schemeClr val="tx1"/>
                        </a:solidFill>
                      </a:endParaRPr>
                    </a:p>
                    <a:p>
                      <a:pPr marL="72000" algn="l"/>
                      <a:r>
                        <a:rPr kumimoji="1" lang="en-US" altLang="ja-JP" sz="900" dirty="0">
                          <a:solidFill>
                            <a:schemeClr val="tx1"/>
                          </a:solidFill>
                        </a:rPr>
                        <a:t>3</a:t>
                      </a:r>
                      <a:r>
                        <a:rPr kumimoji="1" lang="ja-JP" altLang="en-US" sz="900" dirty="0">
                          <a:solidFill>
                            <a:schemeClr val="tx1"/>
                          </a:solidFill>
                        </a:rPr>
                        <a:t>都市人口約</a:t>
                      </a:r>
                      <a:r>
                        <a:rPr kumimoji="1" lang="en-US" altLang="ja-JP" sz="900" dirty="0">
                          <a:solidFill>
                            <a:schemeClr val="tx1"/>
                          </a:solidFill>
                        </a:rPr>
                        <a:t>199</a:t>
                      </a:r>
                      <a:r>
                        <a:rPr kumimoji="1" lang="ja-JP" altLang="en-US" sz="900" dirty="0">
                          <a:solidFill>
                            <a:schemeClr val="tx1"/>
                          </a:solidFill>
                        </a:rPr>
                        <a:t>万人</a:t>
                      </a:r>
                      <a:r>
                        <a:rPr kumimoji="1" lang="en-US" altLang="ja-JP" sz="900" dirty="0">
                          <a:solidFill>
                            <a:schemeClr val="tx1"/>
                          </a:solidFill>
                        </a:rPr>
                        <a:t>:/</a:t>
                      </a:r>
                      <a:r>
                        <a:rPr kumimoji="1" lang="ja-JP" altLang="en-US" sz="900" dirty="0">
                          <a:solidFill>
                            <a:schemeClr val="tx1"/>
                          </a:solidFill>
                        </a:rPr>
                        <a:t>面積</a:t>
                      </a:r>
                      <a:r>
                        <a:rPr kumimoji="1" lang="en-US" altLang="ja-JP" sz="900" dirty="0">
                          <a:solidFill>
                            <a:schemeClr val="tx1"/>
                          </a:solidFill>
                        </a:rPr>
                        <a:t>677</a:t>
                      </a:r>
                      <a:r>
                        <a:rPr kumimoji="1" lang="ja-JP" altLang="en-US" sz="900" dirty="0">
                          <a:solidFill>
                            <a:schemeClr val="tx1"/>
                          </a:solidFill>
                        </a:rPr>
                        <a:t>㎢</a:t>
                      </a:r>
                      <a:endParaRPr kumimoji="1" lang="en-US" altLang="ja-JP" sz="900" dirty="0">
                        <a:solidFill>
                          <a:schemeClr val="tx1"/>
                        </a:solidFill>
                      </a:endParaRPr>
                    </a:p>
                    <a:p>
                      <a:pPr marL="72000" algn="l"/>
                      <a:r>
                        <a:rPr kumimoji="1" lang="ja-JP" altLang="en-US" sz="900" dirty="0">
                          <a:solidFill>
                            <a:schemeClr val="tx1"/>
                          </a:solidFill>
                        </a:rPr>
                        <a:t>北米西海岸の都市、バンクーバー、シアトル、ポートランドに渡る地域連携</a:t>
                      </a: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b="0" u="none" dirty="0">
                          <a:solidFill>
                            <a:schemeClr val="tx1"/>
                          </a:solidFill>
                        </a:rPr>
                        <a:t>○グレーター</a:t>
                      </a:r>
                      <a:r>
                        <a:rPr kumimoji="1" lang="ja-JP" altLang="en-US" sz="900" dirty="0">
                          <a:solidFill>
                            <a:schemeClr val="tx1"/>
                          </a:solidFill>
                        </a:rPr>
                        <a:t>マンチェスター合同行政機構（</a:t>
                      </a:r>
                      <a:r>
                        <a:rPr kumimoji="1" lang="en-US" altLang="ja-JP" sz="900" dirty="0">
                          <a:solidFill>
                            <a:schemeClr val="tx1"/>
                          </a:solidFill>
                        </a:rPr>
                        <a:t>GMCA</a:t>
                      </a:r>
                      <a:r>
                        <a:rPr kumimoji="1" lang="ja-JP" altLang="en-US" sz="900" dirty="0">
                          <a:solidFill>
                            <a:schemeClr val="tx1"/>
                          </a:solidFill>
                        </a:rPr>
                        <a:t>）</a:t>
                      </a:r>
                      <a:endParaRPr kumimoji="1" lang="en-US" altLang="ja-JP" sz="900" b="0" u="none" dirty="0">
                        <a:solidFill>
                          <a:schemeClr val="tx1"/>
                        </a:solidFill>
                      </a:endParaRPr>
                    </a:p>
                    <a:p>
                      <a:pPr marL="72000" algn="l"/>
                      <a:r>
                        <a:rPr kumimoji="1" lang="ja-JP" altLang="en-US" sz="900" b="0" u="none" dirty="0">
                          <a:solidFill>
                            <a:schemeClr val="tx1"/>
                          </a:solidFill>
                        </a:rPr>
                        <a:t>圏域人口：</a:t>
                      </a:r>
                      <a:r>
                        <a:rPr kumimoji="1" lang="en-US" altLang="ja-JP" sz="900" b="0" u="none" dirty="0">
                          <a:solidFill>
                            <a:schemeClr val="tx1"/>
                          </a:solidFill>
                        </a:rPr>
                        <a:t>282</a:t>
                      </a:r>
                      <a:r>
                        <a:rPr kumimoji="1" lang="ja-JP" altLang="en-US" sz="900" b="0" u="none" dirty="0">
                          <a:solidFill>
                            <a:schemeClr val="tx1"/>
                          </a:solidFill>
                        </a:rPr>
                        <a:t>万人</a:t>
                      </a:r>
                      <a:r>
                        <a:rPr kumimoji="1" lang="en-US" altLang="ja-JP" sz="900" b="0" u="none" dirty="0">
                          <a:solidFill>
                            <a:schemeClr val="tx1"/>
                          </a:solidFill>
                        </a:rPr>
                        <a:t>/</a:t>
                      </a:r>
                      <a:r>
                        <a:rPr kumimoji="1" lang="ja-JP" altLang="en-US" sz="900" b="0" u="none" dirty="0">
                          <a:solidFill>
                            <a:schemeClr val="tx1"/>
                          </a:solidFill>
                        </a:rPr>
                        <a:t>面積</a:t>
                      </a:r>
                      <a:r>
                        <a:rPr kumimoji="1" lang="en-US" altLang="ja-JP" sz="900" b="0" u="none" dirty="0">
                          <a:solidFill>
                            <a:schemeClr val="tx1"/>
                          </a:solidFill>
                        </a:rPr>
                        <a:t>1,276k</a:t>
                      </a:r>
                      <a:r>
                        <a:rPr kumimoji="1" lang="ja-JP" altLang="en-US" sz="900" b="0" u="none" dirty="0">
                          <a:solidFill>
                            <a:schemeClr val="tx1"/>
                          </a:solidFill>
                        </a:rPr>
                        <a:t>㎡</a:t>
                      </a:r>
                      <a:endParaRPr kumimoji="1" lang="en-US" altLang="ja-JP" sz="900" b="0" u="none" dirty="0">
                        <a:solidFill>
                          <a:schemeClr val="tx1"/>
                        </a:solidFill>
                      </a:endParaRPr>
                    </a:p>
                    <a:p>
                      <a:pPr marL="72000" algn="l"/>
                      <a:r>
                        <a:rPr kumimoji="1" lang="ja-JP" altLang="en-US" sz="900" b="0" u="none" dirty="0">
                          <a:solidFill>
                            <a:schemeClr val="tx1"/>
                          </a:solidFill>
                        </a:rPr>
                        <a:t>マンチェスターのほか</a:t>
                      </a:r>
                      <a:r>
                        <a:rPr kumimoji="1" lang="en-US" altLang="ja-JP" sz="900" b="0" u="none" dirty="0">
                          <a:solidFill>
                            <a:schemeClr val="tx1"/>
                          </a:solidFill>
                        </a:rPr>
                        <a:t>10</a:t>
                      </a:r>
                      <a:r>
                        <a:rPr kumimoji="1" lang="ja-JP" altLang="en-US" sz="900" b="0" u="none" dirty="0">
                          <a:solidFill>
                            <a:schemeClr val="tx1"/>
                          </a:solidFill>
                        </a:rPr>
                        <a:t>のディストリクト（基礎自治体）より構成。</a:t>
                      </a:r>
                      <a:endParaRPr kumimoji="1" lang="en-US" altLang="ja-JP" sz="900" b="0" u="none" dirty="0">
                        <a:solidFill>
                          <a:schemeClr val="tx1"/>
                        </a:solidFill>
                      </a:endParaRPr>
                    </a:p>
                    <a:p>
                      <a:pPr algn="l"/>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6350" cap="flat" cmpd="sng" algn="ctr">
                      <a:solidFill>
                        <a:schemeClr val="tx1"/>
                      </a:solidFill>
                      <a:prstDash val="solid"/>
                      <a:round/>
                      <a:headEnd type="none" w="med" len="med"/>
                      <a:tailEnd type="none" w="med" len="med"/>
                    </a:lnTlToBr>
                  </a:tcPr>
                </a:tc>
                <a:extLst>
                  <a:ext uri="{0D108BD9-81ED-4DB2-BD59-A6C34878D82A}">
                    <a16:rowId xmlns:a16="http://schemas.microsoft.com/office/drawing/2014/main" val="3073142430"/>
                  </a:ext>
                </a:extLst>
              </a:tr>
              <a:tr h="571500">
                <a:tc>
                  <a:txBody>
                    <a:bodyPr/>
                    <a:lstStyle/>
                    <a:p>
                      <a:pPr algn="ctr"/>
                      <a:r>
                        <a:rPr kumimoji="1" lang="ja-JP" altLang="en-US" sz="1100" kern="1200" dirty="0">
                          <a:solidFill>
                            <a:schemeClr val="tx1"/>
                          </a:solidFill>
                          <a:latin typeface="+mn-lt"/>
                          <a:ea typeface="+mn-ea"/>
                          <a:cs typeface="+mn-cs"/>
                        </a:rPr>
                        <a:t>統治機構</a:t>
                      </a:r>
                      <a:endParaRPr kumimoji="1" lang="en-US" altLang="ja-JP" sz="1100" kern="1200" dirty="0">
                        <a:solidFill>
                          <a:schemeClr val="tx1"/>
                        </a:solidFill>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kern="1200" dirty="0">
                          <a:solidFill>
                            <a:schemeClr val="tx1"/>
                          </a:solidFill>
                          <a:latin typeface="+mn-lt"/>
                          <a:ea typeface="+mn-ea"/>
                          <a:cs typeface="+mn-cs"/>
                        </a:rPr>
                        <a:t>単一国家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地方自治組織はレギオン及びコムーネの</a:t>
                      </a:r>
                      <a:r>
                        <a:rPr kumimoji="1" lang="en-US" altLang="ja-JP" sz="900" kern="1200" dirty="0">
                          <a:solidFill>
                            <a:schemeClr val="tx1"/>
                          </a:solidFill>
                          <a:latin typeface="+mn-lt"/>
                          <a:ea typeface="+mn-ea"/>
                          <a:cs typeface="+mn-cs"/>
                        </a:rPr>
                        <a:t>2</a:t>
                      </a:r>
                      <a:r>
                        <a:rPr kumimoji="1" lang="ja-JP" altLang="en-US" sz="900" kern="1200" dirty="0">
                          <a:solidFill>
                            <a:schemeClr val="tx1"/>
                          </a:solidFill>
                          <a:latin typeface="+mn-lt"/>
                          <a:ea typeface="+mn-ea"/>
                          <a:cs typeface="+mn-cs"/>
                        </a:rPr>
                        <a:t>層により構成。</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連邦制国家</a:t>
                      </a:r>
                      <a:endParaRPr kumimoji="1" lang="en-US" altLang="ja-JP" sz="900" dirty="0">
                        <a:solidFill>
                          <a:schemeClr val="tx1"/>
                        </a:solidFill>
                      </a:endParaRPr>
                    </a:p>
                    <a:p>
                      <a:pPr algn="l"/>
                      <a:r>
                        <a:rPr kumimoji="1" lang="ja-JP" altLang="en-US" sz="900" dirty="0">
                          <a:solidFill>
                            <a:schemeClr val="tx1"/>
                          </a:solidFill>
                        </a:rPr>
                        <a:t>連邦政府、州政府、地方政府（カウンティ、市など）の３階層により構成。</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ja-JP" altLang="en-US" sz="900" kern="1200" dirty="0">
                          <a:solidFill>
                            <a:schemeClr val="tx1"/>
                          </a:solidFill>
                          <a:latin typeface="+mn-lt"/>
                          <a:ea typeface="+mn-ea"/>
                          <a:cs typeface="+mn-cs"/>
                        </a:rPr>
                        <a:t>単一国家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地方自治組織は「大都市圏ディストリクト・カウンシル」等の１層制、「カウンティ」と「ディストリクト」の</a:t>
                      </a:r>
                      <a:r>
                        <a:rPr kumimoji="1" lang="en-US" altLang="ja-JP" sz="900" kern="1200" dirty="0">
                          <a:solidFill>
                            <a:schemeClr val="tx1"/>
                          </a:solidFill>
                          <a:latin typeface="+mn-lt"/>
                          <a:ea typeface="+mn-ea"/>
                          <a:cs typeface="+mn-cs"/>
                        </a:rPr>
                        <a:t>2</a:t>
                      </a:r>
                      <a:r>
                        <a:rPr kumimoji="1" lang="ja-JP" altLang="en-US" sz="900" kern="1200" dirty="0">
                          <a:solidFill>
                            <a:schemeClr val="tx1"/>
                          </a:solidFill>
                          <a:latin typeface="+mn-lt"/>
                          <a:ea typeface="+mn-ea"/>
                          <a:cs typeface="+mn-cs"/>
                        </a:rPr>
                        <a:t>層制の地域が混在。</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ja-JP" altLang="en-US" sz="900" kern="1200" dirty="0">
                          <a:solidFill>
                            <a:schemeClr val="tx1"/>
                          </a:solidFill>
                          <a:latin typeface="+mn-lt"/>
                          <a:ea typeface="+mn-ea"/>
                          <a:cs typeface="+mn-cs"/>
                        </a:rPr>
                        <a:t>単一国家</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地方自治体がない都市国家。国の各省庁や個別法により設立された法定機関が行政サービスを提供。</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6228068"/>
                  </a:ext>
                </a:extLst>
              </a:tr>
              <a:tr h="2847975">
                <a:tc>
                  <a:txBody>
                    <a:bodyPr/>
                    <a:lstStyle/>
                    <a:p>
                      <a:pPr algn="ctr"/>
                      <a:r>
                        <a:rPr kumimoji="1" lang="ja-JP" altLang="en-US" sz="1100" dirty="0">
                          <a:solidFill>
                            <a:schemeClr val="tx1"/>
                          </a:solidFill>
                        </a:rPr>
                        <a:t>政策展開</a:t>
                      </a:r>
                      <a:endParaRPr kumimoji="1" lang="en-US" altLang="ja-JP" sz="1100" dirty="0">
                        <a:solidFill>
                          <a:schemeClr val="tx1"/>
                        </a:solidFill>
                      </a:endParaRPr>
                    </a:p>
                    <a:p>
                      <a:pPr algn="ctr"/>
                      <a:r>
                        <a:rPr kumimoji="1" lang="ja-JP" altLang="en-US" sz="1100" dirty="0">
                          <a:solidFill>
                            <a:schemeClr val="tx1"/>
                          </a:solidFill>
                        </a:rPr>
                        <a:t>・</a:t>
                      </a:r>
                      <a:endParaRPr kumimoji="1" lang="en-US" altLang="ja-JP" sz="1100" dirty="0">
                        <a:solidFill>
                          <a:schemeClr val="tx1"/>
                        </a:solidFill>
                      </a:endParaRPr>
                    </a:p>
                    <a:p>
                      <a:pPr algn="ctr"/>
                      <a:r>
                        <a:rPr kumimoji="1" lang="ja-JP" altLang="en-US" sz="1100" dirty="0">
                          <a:solidFill>
                            <a:schemeClr val="tx1"/>
                          </a:solidFill>
                        </a:rPr>
                        <a:t>都市発展の流れ</a:t>
                      </a:r>
                      <a:endParaRPr kumimoji="1" lang="en-US" altLang="ja-JP" sz="8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algn="l" defTabSz="914400" rtl="0" eaLnBrk="1" latinLnBrk="0" hangingPunct="1"/>
                      <a:r>
                        <a:rPr kumimoji="1" lang="ja-JP" altLang="en-US" sz="900" kern="1200" dirty="0">
                          <a:solidFill>
                            <a:schemeClr val="tx1"/>
                          </a:solidFill>
                          <a:latin typeface="+mn-lt"/>
                          <a:ea typeface="+mn-ea"/>
                          <a:cs typeface="+mn-cs"/>
                        </a:rPr>
                        <a:t>重工業の衰退に伴い、</a:t>
                      </a:r>
                      <a:r>
                        <a:rPr kumimoji="1" lang="en-US" altLang="ja-JP" sz="900" kern="1200" dirty="0">
                          <a:solidFill>
                            <a:schemeClr val="tx1"/>
                          </a:solidFill>
                          <a:latin typeface="+mn-lt"/>
                          <a:ea typeface="+mn-ea"/>
                          <a:cs typeface="+mn-cs"/>
                        </a:rPr>
                        <a:t>1980</a:t>
                      </a:r>
                      <a:r>
                        <a:rPr kumimoji="1" lang="ja-JP" altLang="en-US" sz="900" kern="1200" dirty="0">
                          <a:solidFill>
                            <a:schemeClr val="tx1"/>
                          </a:solidFill>
                          <a:latin typeface="+mn-lt"/>
                          <a:ea typeface="+mn-ea"/>
                          <a:cs typeface="+mn-cs"/>
                        </a:rPr>
                        <a:t>年代には新産業育成による産業構造の転換や</a:t>
                      </a:r>
                      <a:r>
                        <a:rPr kumimoji="1" lang="en-US" altLang="ja-JP" sz="900" kern="1200" dirty="0">
                          <a:solidFill>
                            <a:schemeClr val="tx1"/>
                          </a:solidFill>
                          <a:latin typeface="+mn-lt"/>
                          <a:ea typeface="+mn-ea"/>
                          <a:cs typeface="+mn-cs"/>
                        </a:rPr>
                        <a:t>1990</a:t>
                      </a:r>
                      <a:r>
                        <a:rPr kumimoji="1" lang="ja-JP" altLang="en-US" sz="900" kern="1200" dirty="0">
                          <a:solidFill>
                            <a:schemeClr val="tx1"/>
                          </a:solidFill>
                          <a:latin typeface="+mn-lt"/>
                          <a:ea typeface="+mn-ea"/>
                          <a:cs typeface="+mn-cs"/>
                        </a:rPr>
                        <a:t>年代前半には高失業率の克服が必要となる。このため、国において</a:t>
                      </a:r>
                      <a:r>
                        <a:rPr kumimoji="1" lang="en-US" altLang="ja-JP" sz="900" kern="1200" dirty="0">
                          <a:solidFill>
                            <a:schemeClr val="tx1"/>
                          </a:solidFill>
                          <a:latin typeface="+mn-lt"/>
                          <a:ea typeface="+mn-ea"/>
                          <a:cs typeface="+mn-cs"/>
                        </a:rPr>
                        <a:t>IT</a:t>
                      </a:r>
                      <a:r>
                        <a:rPr kumimoji="1" lang="ja-JP" altLang="en-US" sz="900" kern="1200" dirty="0">
                          <a:solidFill>
                            <a:schemeClr val="tx1"/>
                          </a:solidFill>
                          <a:latin typeface="+mn-lt"/>
                          <a:ea typeface="+mn-ea"/>
                          <a:cs typeface="+mn-cs"/>
                        </a:rPr>
                        <a:t>・バイオ等の新産業育成に着手するとともに積極的労働市場政策を導入。早期に整備された</a:t>
                      </a:r>
                      <a:r>
                        <a:rPr kumimoji="1" lang="en-US" altLang="ja-JP" sz="900" kern="1200" dirty="0">
                          <a:solidFill>
                            <a:schemeClr val="tx1"/>
                          </a:solidFill>
                          <a:latin typeface="+mn-lt"/>
                          <a:ea typeface="+mn-ea"/>
                          <a:cs typeface="+mn-cs"/>
                        </a:rPr>
                        <a:t>CPR</a:t>
                      </a:r>
                      <a:r>
                        <a:rPr kumimoji="1" lang="ja-JP" altLang="en-US" sz="900" kern="1200" dirty="0">
                          <a:solidFill>
                            <a:schemeClr val="tx1"/>
                          </a:solidFill>
                          <a:latin typeface="+mn-lt"/>
                          <a:ea typeface="+mn-ea"/>
                          <a:cs typeface="+mn-cs"/>
                        </a:rPr>
                        <a:t>（国民番号）といった社会基盤を生かして</a:t>
                      </a:r>
                      <a:r>
                        <a:rPr kumimoji="1" lang="en-US" altLang="ja-JP" sz="900" kern="1200" dirty="0">
                          <a:solidFill>
                            <a:schemeClr val="tx1"/>
                          </a:solidFill>
                          <a:latin typeface="+mn-lt"/>
                          <a:ea typeface="+mn-ea"/>
                          <a:cs typeface="+mn-cs"/>
                        </a:rPr>
                        <a:t>2000</a:t>
                      </a:r>
                      <a:r>
                        <a:rPr kumimoji="1" lang="ja-JP" altLang="en-US" sz="900" kern="1200" dirty="0">
                          <a:solidFill>
                            <a:schemeClr val="tx1"/>
                          </a:solidFill>
                          <a:latin typeface="+mn-lt"/>
                          <a:ea typeface="+mn-ea"/>
                          <a:cs typeface="+mn-cs"/>
                        </a:rPr>
                        <a:t>年代にはデジタル化を進めるほか、化石燃料価格上昇の外部リスクを取り除くため、再生エネルギー</a:t>
                      </a:r>
                      <a:r>
                        <a:rPr kumimoji="1" lang="en-US" altLang="ja-JP" sz="900" kern="1200" dirty="0">
                          <a:solidFill>
                            <a:schemeClr val="tx1"/>
                          </a:solidFill>
                          <a:latin typeface="+mn-lt"/>
                          <a:ea typeface="+mn-ea"/>
                          <a:cs typeface="+mn-cs"/>
                        </a:rPr>
                        <a:t>100%</a:t>
                      </a:r>
                      <a:r>
                        <a:rPr kumimoji="1" lang="ja-JP" altLang="en-US" sz="900" kern="1200" dirty="0">
                          <a:solidFill>
                            <a:schemeClr val="tx1"/>
                          </a:solidFill>
                          <a:latin typeface="+mn-lt"/>
                          <a:ea typeface="+mn-ea"/>
                          <a:cs typeface="+mn-cs"/>
                        </a:rPr>
                        <a:t>を達成するための戦略も策定。</a:t>
                      </a: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上記国における動きを背景に、コペンハーゲン市（コムーネ）を核に、広域自治体の「レギオン」や経済圏の「グレーター・コペンハーゲン」レベルで産学官連携クラスターの形成や投資の促進等の取組みを展開。カーボンニュートラルをめざしたスマートシティや人間中心のまちづくりを推進。</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古くから港湾都市として栄え、第１次世界大戦を契機とし、造船業が主要産業に。また第</a:t>
                      </a:r>
                      <a:r>
                        <a:rPr kumimoji="1" lang="en-US" altLang="ja-JP" sz="900" dirty="0">
                          <a:solidFill>
                            <a:schemeClr val="tx1"/>
                          </a:solidFill>
                        </a:rPr>
                        <a:t>2</a:t>
                      </a:r>
                      <a:r>
                        <a:rPr kumimoji="1" lang="ja-JP" altLang="en-US" sz="900" dirty="0">
                          <a:solidFill>
                            <a:schemeClr val="tx1"/>
                          </a:solidFill>
                        </a:rPr>
                        <a:t>次世界大戦を契機に、ボーイング社を中心に航空宇宙産業都市として発展。</a:t>
                      </a:r>
                      <a:endParaRPr kumimoji="1" lang="en-US" altLang="ja-JP" sz="900" dirty="0">
                        <a:solidFill>
                          <a:schemeClr val="tx1"/>
                        </a:solidFill>
                      </a:endParaRPr>
                    </a:p>
                    <a:p>
                      <a:pPr algn="l"/>
                      <a:r>
                        <a:rPr kumimoji="1" lang="ja-JP" altLang="en-US" sz="900" dirty="0">
                          <a:solidFill>
                            <a:schemeClr val="tx1"/>
                          </a:solidFill>
                        </a:rPr>
                        <a:t>冷戦終結により、ボーイング社が大規模なリストラクチャリングを実施し、雇用減少。</a:t>
                      </a:r>
                      <a:r>
                        <a:rPr kumimoji="1" lang="en-US" altLang="ja-JP" sz="900" dirty="0">
                          <a:solidFill>
                            <a:schemeClr val="tx1"/>
                          </a:solidFill>
                        </a:rPr>
                        <a:t>1990</a:t>
                      </a:r>
                      <a:r>
                        <a:rPr kumimoji="1" lang="ja-JP" altLang="en-US" sz="900" dirty="0">
                          <a:solidFill>
                            <a:schemeClr val="tx1"/>
                          </a:solidFill>
                        </a:rPr>
                        <a:t>年代前半に、マイクロソフト社が急成長。その後アマゾン社と共にクラウドサービスや</a:t>
                      </a:r>
                      <a:r>
                        <a:rPr kumimoji="1" lang="en-US" altLang="ja-JP" sz="900" dirty="0">
                          <a:solidFill>
                            <a:schemeClr val="tx1"/>
                          </a:solidFill>
                        </a:rPr>
                        <a:t>AI</a:t>
                      </a:r>
                      <a:r>
                        <a:rPr kumimoji="1" lang="ja-JP" altLang="en-US" sz="900" dirty="0">
                          <a:solidFill>
                            <a:schemeClr val="tx1"/>
                          </a:solidFill>
                        </a:rPr>
                        <a:t>分野で世界をリード。</a:t>
                      </a:r>
                      <a:endParaRPr kumimoji="1" lang="en-US" altLang="ja-JP" sz="900" dirty="0">
                        <a:solidFill>
                          <a:schemeClr val="tx1"/>
                        </a:solidFill>
                      </a:endParaRPr>
                    </a:p>
                    <a:p>
                      <a:pPr algn="l"/>
                      <a:endParaRPr kumimoji="1" lang="en-US" altLang="ja-JP" sz="900" dirty="0">
                        <a:solidFill>
                          <a:schemeClr val="tx1"/>
                        </a:solidFill>
                      </a:endParaRPr>
                    </a:p>
                    <a:p>
                      <a:pPr algn="l"/>
                      <a:endParaRPr kumimoji="1" lang="en-US" altLang="ja-JP" sz="900" dirty="0">
                        <a:solidFill>
                          <a:schemeClr val="tx1"/>
                        </a:solidFill>
                      </a:endParaRPr>
                    </a:p>
                    <a:p>
                      <a:pPr algn="l"/>
                      <a:r>
                        <a:rPr kumimoji="1" lang="ja-JP" altLang="en-US" sz="900" dirty="0">
                          <a:solidFill>
                            <a:schemeClr val="tx1"/>
                          </a:solidFill>
                        </a:rPr>
                        <a:t>民間中心に産業構造が転換。</a:t>
                      </a:r>
                      <a:endParaRPr kumimoji="1" lang="en-US" altLang="ja-JP" sz="900" dirty="0">
                        <a:solidFill>
                          <a:schemeClr val="tx1"/>
                        </a:solidFill>
                      </a:endParaRPr>
                    </a:p>
                    <a:p>
                      <a:pPr algn="l"/>
                      <a:r>
                        <a:rPr kumimoji="1" lang="ja-JP" altLang="en-US" sz="900">
                          <a:solidFill>
                            <a:schemeClr val="tx1"/>
                          </a:solidFill>
                        </a:rPr>
                        <a:t>マイクロソフト社</a:t>
                      </a:r>
                      <a:r>
                        <a:rPr kumimoji="1" lang="ja-JP" altLang="en-US" sz="900" dirty="0">
                          <a:solidFill>
                            <a:schemeClr val="tx1"/>
                          </a:solidFill>
                        </a:rPr>
                        <a:t>を中心にワシントン大学やベンチャーキャピタル等とのエコシステム構築。多数のスタートアップが集積、経済が発展。民間をシアトル市、ワシントン州、広域行政体のピュージェット湾地域協議会などの行政が下支えすることで、更なる成長を続ける。</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en-US" altLang="ja-JP" sz="900" kern="1200" dirty="0">
                          <a:solidFill>
                            <a:schemeClr val="tx1"/>
                          </a:solidFill>
                          <a:latin typeface="+mn-lt"/>
                          <a:ea typeface="+mn-ea"/>
                          <a:cs typeface="+mn-cs"/>
                        </a:rPr>
                        <a:t>18</a:t>
                      </a:r>
                      <a:r>
                        <a:rPr kumimoji="1" lang="ja-JP" altLang="en-US" sz="900" kern="1200" dirty="0">
                          <a:solidFill>
                            <a:schemeClr val="tx1"/>
                          </a:solidFill>
                          <a:latin typeface="+mn-lt"/>
                          <a:ea typeface="+mn-ea"/>
                          <a:cs typeface="+mn-cs"/>
                        </a:rPr>
                        <a:t>世紀後半以降、産業革命の代表的都市として、綿工業等で発展。</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1930</a:t>
                      </a:r>
                      <a:r>
                        <a:rPr kumimoji="1" lang="ja-JP" altLang="en-US" sz="900" kern="1200" dirty="0">
                          <a:solidFill>
                            <a:schemeClr val="tx1"/>
                          </a:solidFill>
                          <a:latin typeface="+mn-lt"/>
                          <a:ea typeface="+mn-ea"/>
                          <a:cs typeface="+mn-cs"/>
                        </a:rPr>
                        <a:t>年代以降、産業構造転換への立遅れ等により衰退。</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1990</a:t>
                      </a:r>
                      <a:r>
                        <a:rPr kumimoji="1" lang="ja-JP" altLang="en-US" sz="900" kern="1200" dirty="0">
                          <a:solidFill>
                            <a:schemeClr val="tx1"/>
                          </a:solidFill>
                          <a:latin typeface="+mn-lt"/>
                          <a:ea typeface="+mn-ea"/>
                          <a:cs typeface="+mn-cs"/>
                        </a:rPr>
                        <a:t>年代に入り、都市再生や産業再生政策により人口、雇用状況等も回復。</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さらに保守党政権移行後の</a:t>
                      </a:r>
                      <a:r>
                        <a:rPr kumimoji="1" lang="en-US" altLang="ja-JP" sz="900" kern="1200" dirty="0">
                          <a:solidFill>
                            <a:schemeClr val="tx1"/>
                          </a:solidFill>
                          <a:latin typeface="+mn-lt"/>
                          <a:ea typeface="+mn-ea"/>
                          <a:cs typeface="+mn-cs"/>
                        </a:rPr>
                        <a:t>CA</a:t>
                      </a:r>
                      <a:r>
                        <a:rPr kumimoji="1" lang="ja-JP" altLang="en-US" sz="900" kern="1200" dirty="0">
                          <a:solidFill>
                            <a:schemeClr val="tx1"/>
                          </a:solidFill>
                          <a:latin typeface="+mn-lt"/>
                          <a:ea typeface="+mn-ea"/>
                          <a:cs typeface="+mn-cs"/>
                        </a:rPr>
                        <a:t>（合同行政機構）、</a:t>
                      </a:r>
                      <a:r>
                        <a:rPr kumimoji="1" lang="en-US" altLang="ja-JP" sz="900" kern="1200" dirty="0">
                          <a:solidFill>
                            <a:schemeClr val="tx1"/>
                          </a:solidFill>
                          <a:latin typeface="+mn-lt"/>
                          <a:ea typeface="+mn-ea"/>
                          <a:cs typeface="+mn-cs"/>
                        </a:rPr>
                        <a:t>LEP</a:t>
                      </a:r>
                      <a:r>
                        <a:rPr kumimoji="1" lang="ja-JP" altLang="en-US" sz="900" kern="1200" dirty="0">
                          <a:solidFill>
                            <a:schemeClr val="tx1"/>
                          </a:solidFill>
                          <a:latin typeface="+mn-lt"/>
                          <a:ea typeface="+mn-ea"/>
                          <a:cs typeface="+mn-cs"/>
                        </a:rPr>
                        <a:t>（地域産業パートナーシップ）、</a:t>
                      </a:r>
                      <a:r>
                        <a:rPr kumimoji="1" lang="en-US" altLang="ja-JP" sz="900" kern="1200" dirty="0">
                          <a:solidFill>
                            <a:schemeClr val="tx1"/>
                          </a:solidFill>
                          <a:latin typeface="+mn-lt"/>
                          <a:ea typeface="+mn-ea"/>
                          <a:cs typeface="+mn-cs"/>
                        </a:rPr>
                        <a:t>City Deal</a:t>
                      </a:r>
                      <a:r>
                        <a:rPr kumimoji="1" lang="ja-JP" altLang="en-US" sz="900" kern="1200" dirty="0">
                          <a:solidFill>
                            <a:schemeClr val="tx1"/>
                          </a:solidFill>
                          <a:latin typeface="+mn-lt"/>
                          <a:ea typeface="+mn-ea"/>
                          <a:cs typeface="+mn-cs"/>
                        </a:rPr>
                        <a:t>（都市協定）等の地域政策により、都市の成長・発展を通じた国の経済成長をめざす。</a:t>
                      </a:r>
                      <a:r>
                        <a:rPr kumimoji="1" lang="en-US" altLang="ja-JP" sz="900" kern="1200" dirty="0">
                          <a:solidFill>
                            <a:schemeClr val="tx1"/>
                          </a:solidFill>
                          <a:latin typeface="+mn-lt"/>
                          <a:ea typeface="+mn-ea"/>
                          <a:cs typeface="+mn-cs"/>
                        </a:rPr>
                        <a:t/>
                      </a:r>
                      <a:br>
                        <a:rPr kumimoji="1" lang="en-US" altLang="ja-JP" sz="900" kern="1200" dirty="0">
                          <a:solidFill>
                            <a:schemeClr val="tx1"/>
                          </a:solidFill>
                          <a:latin typeface="+mn-lt"/>
                          <a:ea typeface="+mn-ea"/>
                          <a:cs typeface="+mn-cs"/>
                        </a:rPr>
                      </a:b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上記国の政策をうけ、マンチェスター市においては、産業遺産等を利用した都市再生や大学と市によるサイエンスパークの設置、スマートシティなどに取り組む。</a:t>
                      </a:r>
                      <a:endParaRPr kumimoji="1" lang="en-US" altLang="ja-JP" sz="900" kern="1200" dirty="0">
                        <a:solidFill>
                          <a:schemeClr val="tx1"/>
                        </a:solidFill>
                        <a:latin typeface="+mn-lt"/>
                        <a:ea typeface="+mn-ea"/>
                        <a:cs typeface="+mn-cs"/>
                      </a:endParaRPr>
                    </a:p>
                    <a:p>
                      <a:pPr marL="0" algn="l" defTabSz="914400" rtl="0" eaLnBrk="1" latinLnBrk="0" hangingPunct="1"/>
                      <a:r>
                        <a:rPr kumimoji="1" lang="en-US" altLang="ja-JP" sz="900" kern="1200" dirty="0">
                          <a:solidFill>
                            <a:schemeClr val="tx1"/>
                          </a:solidFill>
                          <a:latin typeface="+mn-lt"/>
                          <a:ea typeface="+mn-ea"/>
                          <a:cs typeface="+mn-cs"/>
                        </a:rPr>
                        <a:t>GMCA</a:t>
                      </a:r>
                      <a:r>
                        <a:rPr kumimoji="1" lang="ja-JP" altLang="en-US" sz="900" kern="1200" dirty="0">
                          <a:solidFill>
                            <a:schemeClr val="tx1"/>
                          </a:solidFill>
                          <a:latin typeface="+mn-lt"/>
                          <a:ea typeface="+mn-ea"/>
                          <a:cs typeface="+mn-cs"/>
                        </a:rPr>
                        <a:t>においても国の仕組みを活用し、交通インフラ整備や就職支援等の公共サービス改革や、エンタープライズゾーンの設置などグローバル企業誘致等の取組み。</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kumimoji="1" lang="ja-JP" altLang="en-US" sz="900" kern="1200" dirty="0">
                          <a:solidFill>
                            <a:schemeClr val="tx1"/>
                          </a:solidFill>
                          <a:latin typeface="+mn-lt"/>
                          <a:ea typeface="+mn-ea"/>
                          <a:cs typeface="+mn-cs"/>
                        </a:rPr>
                        <a:t>国土が狭く、人口も少ないため、国内市場が限られており、外国系企業依存による輸出志向型の成長を推進。</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国家主導の経済政策により、労働集約型から資本集約型への産業構造に転換。天然資源等を外国に依存する中で、人材を最大の資源とし、その育成にも重点。</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あわせて、</a:t>
                      </a:r>
                      <a:r>
                        <a:rPr kumimoji="1" lang="en-US" altLang="ja-JP" sz="900" kern="1200" dirty="0" err="1">
                          <a:solidFill>
                            <a:schemeClr val="tx1"/>
                          </a:solidFill>
                          <a:latin typeface="+mn-lt"/>
                          <a:ea typeface="+mn-ea"/>
                          <a:cs typeface="+mn-cs"/>
                        </a:rPr>
                        <a:t>GardenCity</a:t>
                      </a:r>
                      <a:r>
                        <a:rPr kumimoji="1" lang="ja-JP" altLang="en-US" sz="900" kern="1200" dirty="0">
                          <a:solidFill>
                            <a:schemeClr val="tx1"/>
                          </a:solidFill>
                          <a:latin typeface="+mn-lt"/>
                          <a:ea typeface="+mn-ea"/>
                          <a:cs typeface="+mn-cs"/>
                        </a:rPr>
                        <a:t>政策などの推進。</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近年は、外資一辺倒から、地場中小企業やスタートアップ育成の取り組むとともに、外国人労働力への依存も見直しの動き。</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ハイテク産業や金融サービス業など、付加価値の高い産業の集積を進めている。</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優遇税制、ビジネス標準語としての英語の習得、国際標準に準拠する法体系や会計制度などのシンガポールの強みを生かし、都市として高いグローバル競争力。</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86332"/>
                  </a:ext>
                </a:extLst>
              </a:tr>
            </a:tbl>
          </a:graphicData>
        </a:graphic>
      </p:graphicFrame>
      <p:sp>
        <p:nvSpPr>
          <p:cNvPr id="5" name="正方形/長方形 4"/>
          <p:cNvSpPr/>
          <p:nvPr/>
        </p:nvSpPr>
        <p:spPr>
          <a:xfrm>
            <a:off x="148806" y="-39469"/>
            <a:ext cx="8913478" cy="400110"/>
          </a:xfrm>
          <a:prstGeom prst="rect">
            <a:avLst/>
          </a:prstGeom>
        </p:spPr>
        <p:txBody>
          <a:bodyPr wrap="square">
            <a:spAutoFit/>
          </a:bodyPr>
          <a:lstStyle/>
          <a:p>
            <a:pPr algn="ctr"/>
            <a:r>
              <a:rPr lang="ja-JP" altLang="en-US" sz="2000" b="1" dirty="0"/>
              <a:t>海外都市比較表</a:t>
            </a:r>
          </a:p>
        </p:txBody>
      </p:sp>
      <p:sp>
        <p:nvSpPr>
          <p:cNvPr id="6"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039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1160940824"/>
              </p:ext>
            </p:extLst>
          </p:nvPr>
        </p:nvGraphicFramePr>
        <p:xfrm>
          <a:off x="212001" y="179461"/>
          <a:ext cx="8793309" cy="5171773"/>
        </p:xfrm>
        <a:graphic>
          <a:graphicData uri="http://schemas.openxmlformats.org/drawingml/2006/table">
            <a:tbl>
              <a:tblPr firstRow="1" bandRow="1">
                <a:tableStyleId>{2D5ABB26-0587-4C30-8999-92F81FD0307C}</a:tableStyleId>
              </a:tblPr>
              <a:tblGrid>
                <a:gridCol w="823073">
                  <a:extLst>
                    <a:ext uri="{9D8B030D-6E8A-4147-A177-3AD203B41FA5}">
                      <a16:colId xmlns:a16="http://schemas.microsoft.com/office/drawing/2014/main" val="3822818661"/>
                    </a:ext>
                  </a:extLst>
                </a:gridCol>
                <a:gridCol w="1959586">
                  <a:extLst>
                    <a:ext uri="{9D8B030D-6E8A-4147-A177-3AD203B41FA5}">
                      <a16:colId xmlns:a16="http://schemas.microsoft.com/office/drawing/2014/main" val="2883665662"/>
                    </a:ext>
                  </a:extLst>
                </a:gridCol>
                <a:gridCol w="2025532">
                  <a:extLst>
                    <a:ext uri="{9D8B030D-6E8A-4147-A177-3AD203B41FA5}">
                      <a16:colId xmlns:a16="http://schemas.microsoft.com/office/drawing/2014/main" val="3922357223"/>
                    </a:ext>
                  </a:extLst>
                </a:gridCol>
                <a:gridCol w="1992559">
                  <a:extLst>
                    <a:ext uri="{9D8B030D-6E8A-4147-A177-3AD203B41FA5}">
                      <a16:colId xmlns:a16="http://schemas.microsoft.com/office/drawing/2014/main" val="1586775745"/>
                    </a:ext>
                  </a:extLst>
                </a:gridCol>
                <a:gridCol w="1992559">
                  <a:extLst>
                    <a:ext uri="{9D8B030D-6E8A-4147-A177-3AD203B41FA5}">
                      <a16:colId xmlns:a16="http://schemas.microsoft.com/office/drawing/2014/main" val="1436176693"/>
                    </a:ext>
                  </a:extLst>
                </a:gridCol>
              </a:tblGrid>
              <a:tr h="354607">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コペンハーゲン</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dirty="0"/>
                        <a:t>シアトル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マンチェスター</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シンガポール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2179353">
                <a:tc>
                  <a:txBody>
                    <a:bodyPr/>
                    <a:lstStyle/>
                    <a:p>
                      <a:pPr algn="ctr"/>
                      <a:r>
                        <a:rPr kumimoji="1" lang="ja-JP" altLang="en-US" sz="1100" dirty="0">
                          <a:solidFill>
                            <a:schemeClr val="tx1"/>
                          </a:solidFill>
                        </a:rPr>
                        <a:t>支える</a:t>
                      </a:r>
                      <a:endParaRPr kumimoji="1" lang="en-US" altLang="ja-JP" sz="1100" dirty="0">
                        <a:solidFill>
                          <a:schemeClr val="tx1"/>
                        </a:solidFill>
                      </a:endParaRPr>
                    </a:p>
                    <a:p>
                      <a:pPr algn="ctr"/>
                      <a:r>
                        <a:rPr kumimoji="1" lang="ja-JP" altLang="en-US" sz="1100" dirty="0">
                          <a:solidFill>
                            <a:schemeClr val="tx1"/>
                          </a:solidFill>
                        </a:rPr>
                        <a:t>仕組み</a:t>
                      </a:r>
                      <a:endParaRPr kumimoji="1" lang="ja-JP" altLang="en-US" sz="7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rPr>
                        <a:t>〇「レギオン」レベルの取組み</a:t>
                      </a:r>
                      <a:endParaRPr kumimoji="1" lang="en-US" altLang="ja-JP" sz="900" dirty="0">
                        <a:solidFill>
                          <a:schemeClr val="tx1"/>
                        </a:solidFill>
                      </a:endParaRPr>
                    </a:p>
                    <a:p>
                      <a:pPr algn="l"/>
                      <a:r>
                        <a:rPr kumimoji="1" lang="ja-JP" altLang="en-US" sz="900" dirty="0">
                          <a:solidFill>
                            <a:schemeClr val="tx1"/>
                          </a:solidFill>
                        </a:rPr>
                        <a:t>「</a:t>
                      </a:r>
                      <a:r>
                        <a:rPr kumimoji="1" lang="en-US" altLang="ja-JP" sz="900" dirty="0">
                          <a:solidFill>
                            <a:schemeClr val="tx1"/>
                          </a:solidFill>
                        </a:rPr>
                        <a:t>GATE21</a:t>
                      </a:r>
                      <a:r>
                        <a:rPr kumimoji="1" lang="ja-JP" altLang="en-US" sz="900" dirty="0">
                          <a:solidFill>
                            <a:schemeClr val="tx1"/>
                          </a:solidFill>
                        </a:rPr>
                        <a:t>」</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首都圏レギオン、コペンハーゲン市などコムーネ、企業、研究機関による</a:t>
                      </a:r>
                      <a:r>
                        <a:rPr kumimoji="1" lang="en-US" altLang="ja-JP" sz="900" dirty="0">
                          <a:solidFill>
                            <a:schemeClr val="tx1"/>
                          </a:solidFill>
                        </a:rPr>
                        <a:t>NPO</a:t>
                      </a:r>
                      <a:r>
                        <a:rPr kumimoji="1" lang="ja-JP" altLang="en-US" sz="900" dirty="0">
                          <a:solidFill>
                            <a:schemeClr val="tx1"/>
                          </a:solidFill>
                        </a:rPr>
                        <a:t>パートナー組織を設け、産官学連携の中心を担う独自のクラスターを形成。</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グリーンエコノミーへの移行をミッションに、ソリューションを開発、展開。</a:t>
                      </a:r>
                      <a:endParaRPr kumimoji="1" lang="en-US" altLang="ja-JP" sz="900" dirty="0">
                        <a:solidFill>
                          <a:schemeClr val="tx1"/>
                        </a:solidFill>
                      </a:endParaRPr>
                    </a:p>
                    <a:p>
                      <a:pPr algn="l"/>
                      <a:endParaRPr kumimoji="1" lang="en-US" altLang="ja-JP" sz="900" dirty="0">
                        <a:solidFill>
                          <a:schemeClr val="tx1"/>
                        </a:solidFill>
                      </a:endParaRPr>
                    </a:p>
                    <a:p>
                      <a:pPr algn="l"/>
                      <a:r>
                        <a:rPr kumimoji="1" lang="ja-JP" altLang="en-US" sz="900" dirty="0">
                          <a:solidFill>
                            <a:schemeClr val="tx1"/>
                          </a:solidFill>
                        </a:rPr>
                        <a:t>○「グレーターコペンハーゲン」レベル（デンマーク東部とスウェーデン南部の地域間）の取組み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グレーター・コペンハーゲンによるグリーン憲章、労働憲章のとりまとめ、普及、グリーン、デジタル、ライフサイエンス等のソリューション開発等を企業、公的機関と連携して推進。</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コペンハーゲン投資局がグレーター・コペンハーゲン全域への投資促進と経済成長に向け、スタートアップ等を支援。</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dirty="0">
                          <a:solidFill>
                            <a:schemeClr val="tx1"/>
                          </a:solidFill>
                        </a:rPr>
                        <a:t>〇シアトル市の取組み</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公共交通の充実などを推進。</a:t>
                      </a:r>
                      <a:endParaRPr kumimoji="1" lang="en-US" altLang="ja-JP" sz="900" dirty="0">
                        <a:solidFill>
                          <a:schemeClr val="tx1"/>
                        </a:solidFill>
                      </a:endParaRPr>
                    </a:p>
                    <a:p>
                      <a:pPr algn="l"/>
                      <a:endParaRPr kumimoji="1" lang="en-US" altLang="ja-JP" sz="900" dirty="0">
                        <a:solidFill>
                          <a:schemeClr val="tx1"/>
                        </a:solidFill>
                      </a:endParaRPr>
                    </a:p>
                    <a:p>
                      <a:pPr algn="l"/>
                      <a:r>
                        <a:rPr kumimoji="1" lang="ja-JP" altLang="en-US" sz="900" dirty="0">
                          <a:solidFill>
                            <a:schemeClr val="tx1"/>
                          </a:solidFill>
                        </a:rPr>
                        <a:t>〇ワシントン州の取組み</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ビジネスに対する税制優遇などの推進。</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州立のワシントン大学による人材供給</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dirty="0">
                          <a:solidFill>
                            <a:schemeClr val="tx1"/>
                          </a:solidFill>
                        </a:rPr>
                        <a:t>〇「ピュージェット湾地域評議会」の取組み</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地域交通資本を対象とし、交通需要管理や資本整備管理、資本投資に関する「地域交通計画」を策定。</a:t>
                      </a:r>
                      <a:endParaRPr lang="en-US" altLang="ja-JP" sz="900" dirty="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広域郡計画方針「</a:t>
                      </a:r>
                      <a:r>
                        <a:rPr kumimoji="1" lang="en-US" altLang="ja-JP" sz="900" dirty="0">
                          <a:solidFill>
                            <a:schemeClr val="tx1"/>
                          </a:solidFill>
                          <a:latin typeface="Meiryo UI" panose="020B0604030504040204" pitchFamily="50" charset="-128"/>
                          <a:ea typeface="Meiryo UI" panose="020B0604030504040204" pitchFamily="50" charset="-128"/>
                        </a:rPr>
                        <a:t>VISION2050</a:t>
                      </a:r>
                      <a:r>
                        <a:rPr kumimoji="1" lang="ja-JP" altLang="en-US" sz="900" dirty="0">
                          <a:solidFill>
                            <a:schemeClr val="tx1"/>
                          </a:solidFill>
                          <a:latin typeface="Meiryo UI" panose="020B0604030504040204" pitchFamily="50" charset="-128"/>
                          <a:ea typeface="Meiryo UI" panose="020B0604030504040204" pitchFamily="50" charset="-128"/>
                        </a:rPr>
                        <a:t>」を策定し、維持や改定作業を実施。</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latin typeface="Meiryo UI" panose="020B0604030504040204" pitchFamily="50" charset="-128"/>
                          <a:ea typeface="Meiryo UI" panose="020B0604030504040204" pitchFamily="50" charset="-128"/>
                        </a:rPr>
                        <a:t>地域内における経済動向、人口統計、交通状況に関する情報を整備。州関連行政機関と連携し、データベースを確立。</a:t>
                      </a:r>
                      <a:endParaRPr kumimoji="1" lang="en-US" altLang="ja-JP" sz="900" dirty="0">
                        <a:solidFill>
                          <a:schemeClr val="tx1"/>
                        </a:solidFill>
                      </a:endParaRPr>
                    </a:p>
                    <a:p>
                      <a:pPr marL="72000" indent="-72000" algn="l">
                        <a:buFont typeface="Arial" panose="020B0604020202020204" pitchFamily="34" charset="0"/>
                        <a:buChar char="•"/>
                      </a:pPr>
                      <a:endParaRPr kumimoji="1" lang="ja-JP" altLang="en-US" sz="900" dirty="0">
                        <a:solidFill>
                          <a:schemeClr val="tx1"/>
                        </a:solidFill>
                      </a:endParaRPr>
                    </a:p>
                    <a:p>
                      <a:pPr algn="l"/>
                      <a:r>
                        <a:rPr kumimoji="1" lang="ja-JP" altLang="en-US" sz="900" dirty="0">
                          <a:solidFill>
                            <a:schemeClr val="tx1"/>
                          </a:solidFill>
                        </a:rPr>
                        <a:t>〇「カスケーディア・イノベーション・コリドー」（ブリティッシュコロンビア州からオレゴン州に渡る北米西海岸）の取組み</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データサイエンス分野の共同研究や次世代のイノベーションリーダーの育成をめざす協働教育プログラムなどの教育活動。</a:t>
                      </a:r>
                      <a:endParaRPr kumimoji="1" lang="en-US" altLang="ja-JP" sz="900" dirty="0">
                        <a:solidFill>
                          <a:schemeClr val="tx1"/>
                        </a:solidFill>
                      </a:endParaRPr>
                    </a:p>
                    <a:p>
                      <a:pPr marL="72000" indent="-72000" algn="l">
                        <a:buFont typeface="Arial" panose="020B0604020202020204" pitchFamily="34" charset="0"/>
                        <a:buChar char="•"/>
                      </a:pPr>
                      <a:r>
                        <a:rPr kumimoji="1" lang="ja-JP" altLang="en-US" sz="900" dirty="0">
                          <a:solidFill>
                            <a:schemeClr val="tx1"/>
                          </a:solidFill>
                        </a:rPr>
                        <a:t>都市間高速鉄道の建設について審議。</a:t>
                      </a: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〇マンチェスター市の取組み</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「マンチェスター・サイエンスパーク」</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大学、市のパートナーシップにより開始。</a:t>
                      </a: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ハイテク企業の育成と産業構造の多様化を通じて衰退したマンチェスター経済の活性化を目的。</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dirty="0">
                          <a:solidFill>
                            <a:schemeClr val="tx1"/>
                          </a:solidFill>
                        </a:rPr>
                        <a:t>「</a:t>
                      </a:r>
                      <a:r>
                        <a:rPr kumimoji="1" lang="en-US" altLang="ja-JP" sz="900" dirty="0">
                          <a:solidFill>
                            <a:schemeClr val="tx1"/>
                          </a:solidFill>
                        </a:rPr>
                        <a:t>City Verve</a:t>
                      </a:r>
                      <a:r>
                        <a:rPr kumimoji="1" lang="ja-JP" altLang="en-US" sz="900" dirty="0">
                          <a:solidFill>
                            <a:schemeClr val="tx1"/>
                          </a:solidFill>
                        </a:rPr>
                        <a:t>」</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ヘルスケア、交通・運輸、エネルギー・環境、文化・コミュニティの分野で</a:t>
                      </a:r>
                      <a:r>
                        <a:rPr kumimoji="1" lang="en-US" altLang="ja-JP" sz="900" dirty="0" err="1">
                          <a:solidFill>
                            <a:schemeClr val="tx1"/>
                          </a:solidFill>
                        </a:rPr>
                        <a:t>IoT</a:t>
                      </a:r>
                      <a:r>
                        <a:rPr kumimoji="1" lang="ja-JP" altLang="en-US" sz="900" dirty="0">
                          <a:solidFill>
                            <a:schemeClr val="tx1"/>
                          </a:solidFill>
                        </a:rPr>
                        <a:t>を活用したスマートシティ構築実験プロジェクトを官民連携のコンソーシアムで進める。</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〇「グレーターマンチェスター」の取組み</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都市圏で初の法人格を持つ</a:t>
                      </a:r>
                      <a:r>
                        <a:rPr kumimoji="1" lang="ja-JP" altLang="en-US" sz="900" dirty="0" smtClean="0">
                          <a:solidFill>
                            <a:schemeClr val="tx1"/>
                          </a:solidFill>
                        </a:rPr>
                        <a:t>広域機関</a:t>
                      </a:r>
                      <a:endParaRPr kumimoji="1" lang="en-US" altLang="ja-JP" sz="900" smtClean="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smtClean="0">
                          <a:solidFill>
                            <a:schemeClr val="tx1"/>
                          </a:solidFill>
                        </a:rPr>
                        <a:t>「</a:t>
                      </a:r>
                      <a:r>
                        <a:rPr kumimoji="1" lang="en-US" altLang="ja-JP" sz="900" dirty="0">
                          <a:solidFill>
                            <a:schemeClr val="tx1"/>
                          </a:solidFill>
                        </a:rPr>
                        <a:t>City Deals</a:t>
                      </a:r>
                      <a:r>
                        <a:rPr kumimoji="1" lang="ja-JP" altLang="en-US" sz="900" dirty="0">
                          <a:solidFill>
                            <a:schemeClr val="tx1"/>
                          </a:solidFill>
                        </a:rPr>
                        <a:t>」等により、国と協定を締結し、特定の権限と財源を地方に移譲。交通や地域振興策を実施。</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地方自治体と民間のパートナーシップ「</a:t>
                      </a:r>
                      <a:r>
                        <a:rPr kumimoji="1" lang="en-US" altLang="ja-JP" sz="900" dirty="0">
                          <a:solidFill>
                            <a:schemeClr val="tx1"/>
                          </a:solidFill>
                        </a:rPr>
                        <a:t>LEP</a:t>
                      </a:r>
                      <a:r>
                        <a:rPr kumimoji="1" lang="ja-JP" altLang="en-US" sz="900" dirty="0">
                          <a:solidFill>
                            <a:schemeClr val="tx1"/>
                          </a:solidFill>
                        </a:rPr>
                        <a:t>」により、交通網等の社会基盤整備や就業支援、生命科学分野の基金設立等を実施。</a:t>
                      </a:r>
                      <a:endParaRPr kumimoji="1" lang="en-US" altLang="ja-JP" sz="900" dirty="0">
                        <a:solidFill>
                          <a:schemeClr val="tx1"/>
                        </a:solidFill>
                      </a:endParaRPr>
                    </a:p>
                    <a:p>
                      <a:pPr marL="72000" marR="0" lvl="0" indent="-720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dirty="0">
                          <a:solidFill>
                            <a:schemeClr val="tx1"/>
                          </a:solidFill>
                        </a:rPr>
                        <a:t>「エンタープライズソーン」制度を導入し、マンチェスター空港周辺に特区を設け、域外からの企業誘致を促進。</a:t>
                      </a: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900" kern="1200" dirty="0">
                          <a:solidFill>
                            <a:schemeClr val="tx1"/>
                          </a:solidFill>
                          <a:latin typeface="+mn-lt"/>
                          <a:ea typeface="+mn-ea"/>
                          <a:cs typeface="+mn-cs"/>
                        </a:rPr>
                        <a:t>〇国の取組み</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国主導の外国企業誘致を推進し、外国企業の進出に際し「経済開発庁」が一元的に対応。</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通信、金融、不動産、航空等の分野で政府系企業が産業振興をけん引。</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空港、港湾、工業団地・研究開発施設用地など、集中的に産業インフラを整備。</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シンガポールに国際統括拠点を置く企業への優遇制度を創設。</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アジアの金融センターとして、金融サービス機能の強化等を推進。</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産業の高度化を進めるなか、バイオメディカル系研究開発拠点の開設など、高付加価値・創発型産業モデルへの移行を進める。</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世界トップレベルのシンガポール大学は、積極的に外国人教員、研究者、学生を招聘。</a:t>
                      </a:r>
                      <a:endParaRPr kumimoji="1" lang="en-US" altLang="ja-JP" sz="900" kern="1200" dirty="0">
                        <a:solidFill>
                          <a:schemeClr val="tx1"/>
                        </a:solidFill>
                        <a:latin typeface="+mn-lt"/>
                        <a:ea typeface="+mn-ea"/>
                        <a:cs typeface="+mn-cs"/>
                      </a:endParaRPr>
                    </a:p>
                    <a:p>
                      <a:pPr marL="72000" indent="-72000" algn="l">
                        <a:buFont typeface="Arial" panose="020B0604020202020204" pitchFamily="34" charset="0"/>
                        <a:buChar char="•"/>
                      </a:pPr>
                      <a:r>
                        <a:rPr kumimoji="1" lang="ja-JP" altLang="en-US" sz="900" kern="1200" dirty="0">
                          <a:solidFill>
                            <a:schemeClr val="tx1"/>
                          </a:solidFill>
                          <a:latin typeface="+mn-lt"/>
                          <a:ea typeface="+mn-ea"/>
                          <a:cs typeface="+mn-cs"/>
                        </a:rPr>
                        <a:t>研究革新起業計画</a:t>
                      </a:r>
                      <a:r>
                        <a:rPr kumimoji="1" lang="en-US" altLang="ja-JP" sz="900" kern="1200" dirty="0">
                          <a:solidFill>
                            <a:schemeClr val="tx1"/>
                          </a:solidFill>
                          <a:latin typeface="+mn-lt"/>
                          <a:ea typeface="+mn-ea"/>
                          <a:cs typeface="+mn-cs"/>
                        </a:rPr>
                        <a:t>2020</a:t>
                      </a:r>
                      <a:r>
                        <a:rPr kumimoji="1" lang="ja-JP" altLang="en-US" sz="900" kern="1200" dirty="0">
                          <a:solidFill>
                            <a:schemeClr val="tx1"/>
                          </a:solidFill>
                          <a:latin typeface="+mn-lt"/>
                          <a:ea typeface="+mn-ea"/>
                          <a:cs typeface="+mn-cs"/>
                        </a:rPr>
                        <a:t>により、健康・バイオ医療科学、エレクトロニクス等の重点分野への研究開発支援、外国人材を誘致。</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3960359"/>
                  </a:ext>
                </a:extLst>
              </a:tr>
              <a:tr h="5004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総括</a:t>
                      </a:r>
                      <a:endParaRPr kumimoji="1" lang="en-US" altLang="ja-JP" sz="110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kern="1200" dirty="0">
                          <a:solidFill>
                            <a:schemeClr val="tx1"/>
                          </a:solidFill>
                          <a:effectLst/>
                          <a:latin typeface="+mn-lt"/>
                          <a:ea typeface="+mn-ea"/>
                          <a:cs typeface="+mn-cs"/>
                        </a:rPr>
                        <a:t>（成長モデル）</a:t>
                      </a:r>
                      <a:endParaRPr kumimoji="1" lang="en-US" altLang="ja-JP" sz="9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effectLst/>
                        </a:rPr>
                        <a:t>コペンハーゲン市が核となり、広域連携により、圏域レベルで国家ビジョンとリンクした成長関連の施策を実施。</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民間主導で産業構造の転換が進み、成長産業が地域の発展をけん引。</a:t>
                      </a:r>
                      <a:endParaRPr kumimoji="1" lang="en-US" altLang="ja-JP" sz="900" dirty="0">
                        <a:solidFill>
                          <a:schemeClr val="tx1"/>
                        </a:solidFill>
                        <a:effectLst/>
                      </a:endParaRPr>
                    </a:p>
                    <a:p>
                      <a:pPr algn="l"/>
                      <a:r>
                        <a:rPr kumimoji="1" lang="ja-JP" altLang="en-US" sz="900" dirty="0">
                          <a:solidFill>
                            <a:schemeClr val="tx1"/>
                          </a:solidFill>
                          <a:effectLst/>
                        </a:rPr>
                        <a:t>民間主体のなかで行政が下支えの役割。</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国による様々な広域行政の枠組みを活用して都市再生や成長産業への転換をめざす。</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国家主導の強力な経済体制。</a:t>
                      </a:r>
                      <a:endParaRPr kumimoji="1" lang="en-US" altLang="ja-JP" sz="900" dirty="0">
                        <a:solidFill>
                          <a:schemeClr val="tx1"/>
                        </a:solidFill>
                        <a:effectLst/>
                      </a:endParaRPr>
                    </a:p>
                    <a:p>
                      <a:pPr algn="l"/>
                      <a:r>
                        <a:rPr kumimoji="1" lang="ja-JP" altLang="en-US" sz="900" dirty="0">
                          <a:solidFill>
                            <a:schemeClr val="tx1"/>
                          </a:solidFill>
                          <a:effectLst/>
                        </a:rPr>
                        <a:t>経済情勢に対応して柔軟に政策転換。</a:t>
                      </a:r>
                      <a:endParaRPr kumimoji="1" lang="en-US" altLang="ja-JP" sz="900" dirty="0">
                        <a:solidFill>
                          <a:schemeClr val="tx1"/>
                        </a:solidFill>
                        <a:effectLst/>
                      </a:endParaRPr>
                    </a:p>
                    <a:p>
                      <a:pPr algn="l"/>
                      <a:r>
                        <a:rPr kumimoji="1" lang="ja-JP" altLang="en-US" sz="900" dirty="0">
                          <a:solidFill>
                            <a:schemeClr val="tx1"/>
                          </a:solidFill>
                          <a:effectLst/>
                        </a:rPr>
                        <a:t>海外から「ヒト・モノ・カネ」を積極導入。</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598056011"/>
                  </a:ext>
                </a:extLst>
              </a:tr>
              <a:tr h="6134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リーダーシップ</a:t>
                      </a:r>
                      <a:endParaRPr kumimoji="1" lang="en-US" altLang="ja-JP" sz="1100" kern="1200" dirty="0">
                        <a:solidFill>
                          <a:schemeClr val="tx1"/>
                        </a:solidFill>
                        <a:effectLst/>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effectLst/>
                        </a:rPr>
                        <a:t>コペンハーゲン市（市長がグレーター・コペンハーゲン理事会委員長）が核となり、取組みを主導。</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マイクロソフト社を筆頭とする企業のリードで大学から人材供給、ベンチャーキャピタルやエンジェルからの資金提供を受けながらスタートアップ、成長のエコシステムを構築。</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マンチェスター市、グレーターマンチェスターが国制度を活用して都市再生、産業構造転換にリーダーシップ。</a:t>
                      </a:r>
                      <a:r>
                        <a:rPr kumimoji="1" lang="en-US" altLang="ja-JP" sz="900" dirty="0">
                          <a:solidFill>
                            <a:schemeClr val="tx1"/>
                          </a:solidFill>
                          <a:effectLst/>
                        </a:rPr>
                        <a:t>※</a:t>
                      </a:r>
                      <a:r>
                        <a:rPr kumimoji="1" lang="ja-JP" altLang="en-US" sz="900" dirty="0">
                          <a:solidFill>
                            <a:schemeClr val="tx1"/>
                          </a:solidFill>
                          <a:effectLst/>
                        </a:rPr>
                        <a:t>広域行政合同機構の構成員は対等</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900" dirty="0">
                          <a:solidFill>
                            <a:schemeClr val="tx1"/>
                          </a:solidFill>
                          <a:effectLst/>
                        </a:rPr>
                        <a:t>長期間行政のトップを務めた歴代首相がリーダーシップ。</a:t>
                      </a:r>
                      <a:endParaRPr kumimoji="1" lang="en-US" altLang="ja-JP" sz="900" dirty="0">
                        <a:solidFill>
                          <a:schemeClr val="tx1"/>
                        </a:solidFill>
                        <a:effectLst/>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364005206"/>
                  </a:ext>
                </a:extLst>
              </a:tr>
              <a:tr h="3587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lt"/>
                          <a:ea typeface="+mn-ea"/>
                          <a:cs typeface="+mn-cs"/>
                        </a:rPr>
                        <a:t>国との関係</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lang="ja-JP" altLang="en-US" sz="900" dirty="0">
                          <a:solidFill>
                            <a:schemeClr val="tx1"/>
                          </a:solidFill>
                          <a:effectLst/>
                        </a:rPr>
                        <a:t>・国家ビジョンの策定。</a:t>
                      </a:r>
                      <a:endParaRPr lang="en-US" altLang="ja-JP" sz="900" dirty="0">
                        <a:solidFill>
                          <a:schemeClr val="tx1"/>
                        </a:solidFill>
                        <a:effectLst/>
                      </a:endParaRPr>
                    </a:p>
                    <a:p>
                      <a:pPr algn="l"/>
                      <a:r>
                        <a:rPr lang="ja-JP" altLang="en-US" sz="900" dirty="0">
                          <a:solidFill>
                            <a:schemeClr val="tx1"/>
                          </a:solidFill>
                          <a:effectLst/>
                        </a:rPr>
                        <a:t>・地方への財政的サポート。</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ja-JP" altLang="en-US" sz="900" dirty="0">
                          <a:solidFill>
                            <a:schemeClr val="tx1"/>
                          </a:solidFill>
                          <a:effectLst/>
                        </a:rPr>
                        <a:t>・都市計画機構の制度構築・補助など連　</a:t>
                      </a:r>
                      <a:endParaRPr lang="en-US" altLang="ja-JP" sz="900" dirty="0">
                        <a:solidFill>
                          <a:schemeClr val="tx1"/>
                        </a:solidFill>
                        <a:effectLst/>
                      </a:endParaRPr>
                    </a:p>
                    <a:p>
                      <a:pPr algn="l"/>
                      <a:r>
                        <a:rPr lang="ja-JP" altLang="en-US" sz="900" dirty="0">
                          <a:solidFill>
                            <a:schemeClr val="tx1"/>
                          </a:solidFill>
                          <a:effectLst/>
                        </a:rPr>
                        <a:t>　邦政府の役割は限定的。</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effectLst/>
                        </a:rPr>
                        <a:t>・都市を成長の主要エンジンと位置づけ。</a:t>
                      </a:r>
                      <a:endParaRPr lang="en-US" altLang="ja-JP" sz="9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effectLst/>
                        </a:rPr>
                        <a:t>・協定による権限移譲、財源付与など</a:t>
                      </a:r>
                      <a:endParaRPr lang="en-US" altLang="ja-JP" sz="900" dirty="0">
                        <a:solidFill>
                          <a:schemeClr val="tx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effectLst/>
                        </a:rPr>
                        <a:t>　多彩な支援の仕組み。</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lang="ja-JP" altLang="en-US" sz="900" dirty="0">
                          <a:solidFill>
                            <a:schemeClr val="tx1"/>
                          </a:solidFill>
                          <a:effectLst/>
                        </a:rPr>
                        <a:t>・国が主導。</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32983037"/>
                  </a:ext>
                </a:extLst>
              </a:tr>
            </a:tbl>
          </a:graphicData>
        </a:graphic>
      </p:graphicFrame>
      <p:sp>
        <p:nvSpPr>
          <p:cNvPr id="5" name="テキスト ボックス 4"/>
          <p:cNvSpPr txBox="1"/>
          <p:nvPr/>
        </p:nvSpPr>
        <p:spPr>
          <a:xfrm>
            <a:off x="212000" y="5600620"/>
            <a:ext cx="8793309" cy="1246495"/>
          </a:xfrm>
          <a:prstGeom prst="rect">
            <a:avLst/>
          </a:prstGeom>
          <a:noFill/>
          <a:ln>
            <a:solidFill>
              <a:schemeClr val="tx1"/>
            </a:solidFill>
            <a:prstDash val="solid"/>
          </a:ln>
        </p:spPr>
        <p:txBody>
          <a:bodyPr wrap="square" rtlCol="0">
            <a:spAutoFit/>
          </a:bodyPr>
          <a:lstStyle/>
          <a:p>
            <a:r>
              <a:rPr kumimoji="1" lang="ja-JP" altLang="en-US" sz="800" dirty="0"/>
              <a:t>参考　</a:t>
            </a:r>
            <a:r>
              <a:rPr kumimoji="1" lang="ja-JP" altLang="en-US" sz="800" b="1" dirty="0"/>
              <a:t>大阪都市圏</a:t>
            </a:r>
            <a:endParaRPr kumimoji="1" lang="en-US" altLang="ja-JP" sz="800" b="1" dirty="0"/>
          </a:p>
          <a:p>
            <a:r>
              <a:rPr kumimoji="1" lang="ja-JP" altLang="en-US" sz="800" dirty="0"/>
              <a:t>　　　　</a:t>
            </a:r>
            <a:r>
              <a:rPr kumimoji="1" lang="en-US" altLang="ja-JP" sz="800" dirty="0"/>
              <a:t>【</a:t>
            </a:r>
            <a:r>
              <a:rPr kumimoji="1" lang="ja-JP" altLang="en-US" sz="800" dirty="0"/>
              <a:t>エリアの規模</a:t>
            </a:r>
            <a:r>
              <a:rPr kumimoji="1" lang="en-US" altLang="ja-JP" sz="800" dirty="0"/>
              <a:t>】</a:t>
            </a:r>
            <a:r>
              <a:rPr kumimoji="1" lang="ja-JP" altLang="en-US" sz="800" dirty="0"/>
              <a:t>　　</a:t>
            </a:r>
            <a:endParaRPr kumimoji="1" lang="en-US" altLang="ja-JP" sz="800" dirty="0"/>
          </a:p>
          <a:p>
            <a:r>
              <a:rPr kumimoji="1" lang="ja-JP" altLang="en-US" sz="800" dirty="0"/>
              <a:t>　　　　　大阪市　人口約</a:t>
            </a:r>
            <a:r>
              <a:rPr kumimoji="1" lang="en-US" altLang="ja-JP" sz="800" dirty="0"/>
              <a:t>275</a:t>
            </a:r>
            <a:r>
              <a:rPr kumimoji="1" lang="ja-JP" altLang="en-US" sz="800" dirty="0"/>
              <a:t>万人</a:t>
            </a:r>
            <a:r>
              <a:rPr kumimoji="1" lang="en-US" altLang="ja-JP" sz="800" dirty="0"/>
              <a:t>/</a:t>
            </a:r>
            <a:r>
              <a:rPr kumimoji="1" lang="ja-JP" altLang="en-US" sz="800" dirty="0"/>
              <a:t>面積</a:t>
            </a:r>
            <a:r>
              <a:rPr kumimoji="1" lang="en-US" altLang="ja-JP" sz="800" dirty="0"/>
              <a:t>230</a:t>
            </a:r>
            <a:r>
              <a:rPr kumimoji="1" lang="ja-JP" altLang="en-US" sz="800" dirty="0"/>
              <a:t>㎢　　　大阪府　人口約</a:t>
            </a:r>
            <a:r>
              <a:rPr kumimoji="1" lang="en-US" altLang="ja-JP" sz="800" dirty="0"/>
              <a:t>880</a:t>
            </a:r>
            <a:r>
              <a:rPr kumimoji="1" lang="ja-JP" altLang="en-US" sz="800" dirty="0"/>
              <a:t>万人</a:t>
            </a:r>
            <a:r>
              <a:rPr kumimoji="1" lang="en-US" altLang="ja-JP" sz="800" dirty="0"/>
              <a:t>/</a:t>
            </a:r>
            <a:r>
              <a:rPr kumimoji="1" lang="ja-JP" altLang="en-US" sz="800" dirty="0"/>
              <a:t>面積</a:t>
            </a:r>
            <a:r>
              <a:rPr kumimoji="1" lang="en-US" altLang="ja-JP" sz="800" dirty="0"/>
              <a:t>1,900</a:t>
            </a:r>
            <a:r>
              <a:rPr kumimoji="1" lang="ja-JP" altLang="en-US" sz="800" dirty="0"/>
              <a:t>㎢ 　　大阪都市圏　</a:t>
            </a:r>
            <a:r>
              <a:rPr kumimoji="1" lang="zh-TW" altLang="en-US" sz="800" dirty="0"/>
              <a:t>人口約</a:t>
            </a:r>
            <a:r>
              <a:rPr kumimoji="1" lang="en-US" altLang="zh-TW" sz="800" dirty="0"/>
              <a:t>1,200</a:t>
            </a:r>
            <a:r>
              <a:rPr kumimoji="1" lang="zh-TW" altLang="en-US" sz="800" dirty="0"/>
              <a:t>万人</a:t>
            </a:r>
            <a:r>
              <a:rPr kumimoji="1" lang="en-US" altLang="zh-TW" sz="800" dirty="0"/>
              <a:t>/</a:t>
            </a:r>
            <a:r>
              <a:rPr kumimoji="1" lang="zh-TW" altLang="en-US" sz="800" dirty="0"/>
              <a:t>面積約</a:t>
            </a:r>
            <a:r>
              <a:rPr kumimoji="1" lang="en-US" altLang="zh-TW" sz="800" dirty="0"/>
              <a:t>3,400㎢</a:t>
            </a:r>
            <a:r>
              <a:rPr kumimoji="1" lang="ja-JP" altLang="en-US" sz="800" dirty="0"/>
              <a:t>　　関西広域連合 人口約</a:t>
            </a:r>
            <a:r>
              <a:rPr kumimoji="1" lang="en-US" altLang="ja-JP" sz="800" dirty="0"/>
              <a:t>2,180</a:t>
            </a:r>
            <a:r>
              <a:rPr kumimoji="1" lang="ja-JP" altLang="en-US" sz="800" dirty="0"/>
              <a:t>万人</a:t>
            </a:r>
            <a:r>
              <a:rPr kumimoji="1" lang="en-US" altLang="ja-JP" sz="800" dirty="0"/>
              <a:t>/</a:t>
            </a:r>
            <a:r>
              <a:rPr kumimoji="1" lang="ja-JP" altLang="en-US" sz="800" dirty="0"/>
              <a:t>面積約</a:t>
            </a:r>
            <a:r>
              <a:rPr kumimoji="1" lang="en-US" altLang="ja-JP" sz="800" dirty="0"/>
              <a:t>35,000</a:t>
            </a:r>
            <a:r>
              <a:rPr kumimoji="1" lang="ja-JP" altLang="en-US" sz="800" dirty="0"/>
              <a:t>㎢</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産業構造</a:t>
            </a:r>
            <a:r>
              <a:rPr kumimoji="1" lang="en-US" altLang="ja-JP" sz="800" dirty="0"/>
              <a:t>】</a:t>
            </a:r>
          </a:p>
          <a:p>
            <a:r>
              <a:rPr kumimoji="1" lang="ja-JP" altLang="en-US" sz="800" dirty="0"/>
              <a:t>　　　　　卸売・小売業、専門・科学技術、業務支援サービス業、情報通信業など第三次産業のウエイトが高い。製造業も大きなウエイトを占める</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政策展開</a:t>
            </a:r>
            <a:r>
              <a:rPr kumimoji="1" lang="en-US" altLang="ja-JP" sz="800" dirty="0"/>
              <a:t>】</a:t>
            </a:r>
          </a:p>
          <a:p>
            <a:pPr>
              <a:spcBef>
                <a:spcPts val="300"/>
              </a:spcBef>
            </a:pPr>
            <a:r>
              <a:rPr kumimoji="1" lang="ja-JP" altLang="en-US" sz="800" dirty="0"/>
              <a:t>　　　　　副首都・大阪の発展を加速させるインパクトとして、大阪・関西万博を開催するほか、統合型リゾート（</a:t>
            </a:r>
            <a:r>
              <a:rPr kumimoji="1" lang="en-US" altLang="ja-JP" sz="800" dirty="0"/>
              <a:t>IR</a:t>
            </a:r>
            <a:r>
              <a:rPr kumimoji="1" lang="ja-JP" altLang="en-US" sz="800" dirty="0"/>
              <a:t>）の立地推進に取り組む</a:t>
            </a:r>
            <a:endParaRPr kumimoji="1" lang="en-US" altLang="ja-JP" sz="800" dirty="0"/>
          </a:p>
          <a:p>
            <a:pPr>
              <a:spcBef>
                <a:spcPts val="300"/>
              </a:spcBef>
            </a:pPr>
            <a:r>
              <a:rPr kumimoji="1" lang="ja-JP" altLang="en-US" sz="800" dirty="0"/>
              <a:t>　　　　　仕組み面では、新たな大都市制度として特別区制度の導入に向け、</a:t>
            </a:r>
            <a:r>
              <a:rPr kumimoji="1" lang="en-US" altLang="ja-JP" sz="800" dirty="0"/>
              <a:t>2</a:t>
            </a:r>
            <a:r>
              <a:rPr kumimoji="1" lang="ja-JP" altLang="en-US" sz="800" dirty="0"/>
              <a:t>度の住民投票を実施したがいずれも否決（</a:t>
            </a:r>
            <a:r>
              <a:rPr kumimoji="1" lang="en-US" altLang="ja-JP" sz="800" dirty="0"/>
              <a:t>2015</a:t>
            </a:r>
            <a:r>
              <a:rPr kumimoji="1" lang="ja-JP" altLang="en-US" sz="800" dirty="0" err="1"/>
              <a:t>、</a:t>
            </a:r>
            <a:r>
              <a:rPr kumimoji="1" lang="en-US" altLang="ja-JP" sz="800" dirty="0"/>
              <a:t>2020</a:t>
            </a:r>
            <a:r>
              <a:rPr kumimoji="1" lang="ja-JP" altLang="en-US" sz="800" dirty="0"/>
              <a:t>）→府市一体で成長政策を進めるため、府市一体条例を制定</a:t>
            </a:r>
            <a:r>
              <a:rPr kumimoji="1" lang="en-US" altLang="ja-JP" sz="800" dirty="0"/>
              <a:t>(2021</a:t>
            </a:r>
            <a:r>
              <a:rPr kumimoji="1" lang="ja-JP" altLang="en-US" sz="800" dirty="0"/>
              <a:t>）　　　 　　　</a:t>
            </a:r>
            <a:r>
              <a:rPr kumimoji="1" lang="ja-JP" altLang="en-US" sz="900" dirty="0"/>
              <a:t>　</a:t>
            </a:r>
          </a:p>
        </p:txBody>
      </p:sp>
      <p:sp>
        <p:nvSpPr>
          <p:cNvPr id="8"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779921" y="648199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09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1128527870"/>
              </p:ext>
            </p:extLst>
          </p:nvPr>
        </p:nvGraphicFramePr>
        <p:xfrm>
          <a:off x="76200" y="379421"/>
          <a:ext cx="8986085" cy="5918347"/>
        </p:xfrm>
        <a:graphic>
          <a:graphicData uri="http://schemas.openxmlformats.org/drawingml/2006/table">
            <a:tbl>
              <a:tblPr firstRow="1" bandRow="1">
                <a:tableStyleId>{2D5ABB26-0587-4C30-8999-92F81FD0307C}</a:tableStyleId>
              </a:tblPr>
              <a:tblGrid>
                <a:gridCol w="219075">
                  <a:extLst>
                    <a:ext uri="{9D8B030D-6E8A-4147-A177-3AD203B41FA5}">
                      <a16:colId xmlns:a16="http://schemas.microsoft.com/office/drawing/2014/main" val="3822818661"/>
                    </a:ext>
                  </a:extLst>
                </a:gridCol>
                <a:gridCol w="885824">
                  <a:extLst>
                    <a:ext uri="{9D8B030D-6E8A-4147-A177-3AD203B41FA5}">
                      <a16:colId xmlns:a16="http://schemas.microsoft.com/office/drawing/2014/main" val="3896476162"/>
                    </a:ext>
                  </a:extLst>
                </a:gridCol>
                <a:gridCol w="3914775">
                  <a:extLst>
                    <a:ext uri="{9D8B030D-6E8A-4147-A177-3AD203B41FA5}">
                      <a16:colId xmlns:a16="http://schemas.microsoft.com/office/drawing/2014/main" val="1586775745"/>
                    </a:ext>
                  </a:extLst>
                </a:gridCol>
                <a:gridCol w="3966411">
                  <a:extLst>
                    <a:ext uri="{9D8B030D-6E8A-4147-A177-3AD203B41FA5}">
                      <a16:colId xmlns:a16="http://schemas.microsoft.com/office/drawing/2014/main" val="1436176693"/>
                    </a:ext>
                  </a:extLst>
                </a:gridCol>
              </a:tblGrid>
              <a:tr h="403748">
                <a:tc gridSpan="2">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r>
                        <a:rPr kumimoji="1" lang="ja-JP" altLang="en-US" sz="1400" kern="1200" dirty="0">
                          <a:solidFill>
                            <a:schemeClr val="tx1"/>
                          </a:solidFill>
                          <a:latin typeface="+mn-lt"/>
                          <a:ea typeface="+mn-ea"/>
                          <a:cs typeface="+mn-cs"/>
                        </a:rPr>
                        <a:t>会津若松</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福　　　　岡</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1967788">
                <a:tc gridSpan="2">
                  <a:txBody>
                    <a:bodyPr/>
                    <a:lstStyle/>
                    <a:p>
                      <a:pPr algn="ctr"/>
                      <a:r>
                        <a:rPr kumimoji="1" lang="ja-JP" altLang="en-US" sz="1100" dirty="0">
                          <a:solidFill>
                            <a:schemeClr val="tx1"/>
                          </a:solidFill>
                        </a:rPr>
                        <a:t>都市の概要</a:t>
                      </a:r>
                      <a:endParaRPr kumimoji="1" lang="en-US" altLang="ja-JP" sz="11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hMerge="1">
                  <a:txBody>
                    <a:bodyPr/>
                    <a:lstStyle/>
                    <a:p>
                      <a:pPr algn="ctr"/>
                      <a:endParaRPr kumimoji="1" lang="en-US" altLang="ja-JP" sz="1100" dirty="0">
                        <a:solidFill>
                          <a:srgbClr val="002060"/>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en-US" altLang="ja-JP" sz="900" b="0" u="none" dirty="0">
                        <a:solidFill>
                          <a:schemeClr val="tx1"/>
                        </a:solidFill>
                      </a:endParaRPr>
                    </a:p>
                    <a:p>
                      <a:r>
                        <a:rPr kumimoji="1" lang="ja-JP" altLang="en-US" sz="900" b="0" u="none" dirty="0">
                          <a:solidFill>
                            <a:schemeClr val="tx1"/>
                          </a:solidFill>
                        </a:rPr>
                        <a:t>○会津若松市</a:t>
                      </a:r>
                      <a:endParaRPr kumimoji="1" lang="en-US" altLang="zh-TW" sz="900" b="0" u="none" dirty="0">
                        <a:solidFill>
                          <a:schemeClr val="tx1"/>
                        </a:solidFill>
                      </a:endParaRPr>
                    </a:p>
                    <a:p>
                      <a:r>
                        <a:rPr kumimoji="1" lang="ja-JP" altLang="en-US" sz="900" b="0" u="none" dirty="0">
                          <a:solidFill>
                            <a:schemeClr val="tx1"/>
                          </a:solidFill>
                        </a:rPr>
                        <a:t>・</a:t>
                      </a:r>
                      <a:r>
                        <a:rPr kumimoji="1" lang="zh-TW" altLang="en-US" sz="900" b="0" u="none" dirty="0">
                          <a:solidFill>
                            <a:schemeClr val="tx1"/>
                          </a:solidFill>
                        </a:rPr>
                        <a:t>人口</a:t>
                      </a:r>
                      <a:r>
                        <a:rPr kumimoji="1" lang="en-US" altLang="ja-JP" sz="900" b="0" u="none" dirty="0">
                          <a:solidFill>
                            <a:schemeClr val="tx1"/>
                          </a:solidFill>
                        </a:rPr>
                        <a:t>:</a:t>
                      </a:r>
                      <a:r>
                        <a:rPr kumimoji="1" lang="zh-TW" altLang="en-US" sz="900" b="0" u="none" dirty="0">
                          <a:solidFill>
                            <a:schemeClr val="tx1"/>
                          </a:solidFill>
                        </a:rPr>
                        <a:t>約</a:t>
                      </a:r>
                      <a:r>
                        <a:rPr kumimoji="1" lang="en-US" altLang="zh-TW" sz="900" b="0" u="none" dirty="0">
                          <a:solidFill>
                            <a:schemeClr val="tx1"/>
                          </a:solidFill>
                        </a:rPr>
                        <a:t>12</a:t>
                      </a:r>
                      <a:r>
                        <a:rPr kumimoji="1" lang="zh-TW" altLang="en-US" sz="900" b="0" u="none" dirty="0">
                          <a:solidFill>
                            <a:schemeClr val="tx1"/>
                          </a:solidFill>
                        </a:rPr>
                        <a:t>万人（約</a:t>
                      </a:r>
                      <a:r>
                        <a:rPr kumimoji="1" lang="en-US" altLang="zh-TW" sz="900" b="0" u="none" dirty="0">
                          <a:solidFill>
                            <a:schemeClr val="tx1"/>
                          </a:solidFill>
                        </a:rPr>
                        <a:t>5</a:t>
                      </a:r>
                      <a:r>
                        <a:rPr kumimoji="1" lang="zh-TW" altLang="en-US" sz="900" b="0" u="none" dirty="0">
                          <a:solidFill>
                            <a:schemeClr val="tx1"/>
                          </a:solidFill>
                        </a:rPr>
                        <a:t>万世帯）</a:t>
                      </a:r>
                      <a:r>
                        <a:rPr kumimoji="1" lang="ja-JP" altLang="en-US" sz="900" b="0" u="none" dirty="0">
                          <a:solidFill>
                            <a:schemeClr val="tx1"/>
                          </a:solidFill>
                        </a:rPr>
                        <a:t>　／　</a:t>
                      </a:r>
                      <a:r>
                        <a:rPr kumimoji="1" lang="zh-TW" altLang="en-US" sz="900" b="0" u="none" dirty="0">
                          <a:solidFill>
                            <a:schemeClr val="tx1"/>
                          </a:solidFill>
                        </a:rPr>
                        <a:t>面積</a:t>
                      </a:r>
                      <a:r>
                        <a:rPr kumimoji="1" lang="en-US" altLang="ja-JP" sz="900" b="0" u="none" dirty="0">
                          <a:solidFill>
                            <a:schemeClr val="tx1"/>
                          </a:solidFill>
                        </a:rPr>
                        <a:t>:</a:t>
                      </a:r>
                      <a:r>
                        <a:rPr kumimoji="1" lang="zh-TW" altLang="en-US" sz="900" b="0" u="none" dirty="0">
                          <a:solidFill>
                            <a:schemeClr val="tx1"/>
                          </a:solidFill>
                        </a:rPr>
                        <a:t>約</a:t>
                      </a:r>
                      <a:r>
                        <a:rPr kumimoji="1" lang="en-US" altLang="zh-TW" sz="900" b="0" u="none" dirty="0">
                          <a:solidFill>
                            <a:schemeClr val="tx1"/>
                          </a:solidFill>
                        </a:rPr>
                        <a:t>380㎢</a:t>
                      </a:r>
                    </a:p>
                    <a:p>
                      <a:endParaRPr kumimoji="1" lang="en-US" altLang="ja-JP" sz="500" b="0" u="none" dirty="0">
                        <a:solidFill>
                          <a:schemeClr val="tx1"/>
                        </a:solidFill>
                      </a:endParaRPr>
                    </a:p>
                    <a:p>
                      <a:r>
                        <a:rPr kumimoji="1" lang="ja-JP" altLang="en-US" sz="900" b="0" u="none" dirty="0">
                          <a:solidFill>
                            <a:schemeClr val="tx1"/>
                          </a:solidFill>
                        </a:rPr>
                        <a:t>（概要）</a:t>
                      </a:r>
                      <a:endParaRPr kumimoji="1" lang="en-US" altLang="ja-JP" sz="900" b="0" u="none" dirty="0">
                        <a:solidFill>
                          <a:schemeClr val="tx1"/>
                        </a:solidFill>
                      </a:endParaRPr>
                    </a:p>
                    <a:p>
                      <a:r>
                        <a:rPr kumimoji="1" lang="ja-JP" altLang="en-US" sz="900" b="0" u="none" dirty="0">
                          <a:solidFill>
                            <a:schemeClr val="tx1"/>
                          </a:solidFill>
                        </a:rPr>
                        <a:t>・電子デバイス・精密機械・非鉄金属産業など高い技術を擁する企業が多数立地。</a:t>
                      </a:r>
                      <a:endParaRPr kumimoji="1" lang="en-US" altLang="ja-JP" sz="900" b="0" u="none" dirty="0">
                        <a:solidFill>
                          <a:schemeClr val="tx1"/>
                        </a:solidFill>
                      </a:endParaRPr>
                    </a:p>
                    <a:p>
                      <a:r>
                        <a:rPr kumimoji="1" lang="ja-JP" altLang="en-US" sz="900" b="0" u="none" dirty="0">
                          <a:solidFill>
                            <a:schemeClr val="tx1"/>
                          </a:solidFill>
                        </a:rPr>
                        <a:t>　会津清酒、会津漆器等の地場産業も盛ん。史跡、名所、温泉地を有する観光地　</a:t>
                      </a:r>
                      <a:endParaRPr kumimoji="1" lang="en-US" altLang="ja-JP" sz="900" b="0" u="none" dirty="0">
                        <a:solidFill>
                          <a:schemeClr val="tx1"/>
                        </a:solidFill>
                      </a:endParaRPr>
                    </a:p>
                    <a:p>
                      <a:r>
                        <a:rPr kumimoji="1" lang="ja-JP" altLang="en-US" sz="900" b="0" u="none" dirty="0">
                          <a:solidFill>
                            <a:schemeClr val="tx1"/>
                          </a:solidFill>
                        </a:rPr>
                        <a:t>　でもある。</a:t>
                      </a:r>
                      <a:r>
                        <a:rPr kumimoji="1" lang="en-US" altLang="ja-JP" sz="900" b="0" u="none" dirty="0">
                          <a:solidFill>
                            <a:schemeClr val="tx1"/>
                          </a:solidFill>
                        </a:rPr>
                        <a:t>ICT</a:t>
                      </a:r>
                      <a:r>
                        <a:rPr kumimoji="1" lang="ja-JP" altLang="en-US" sz="900" b="0" u="none" dirty="0">
                          <a:solidFill>
                            <a:schemeClr val="tx1"/>
                          </a:solidFill>
                        </a:rPr>
                        <a:t>専門大学として県立会津大学が</a:t>
                      </a:r>
                      <a:r>
                        <a:rPr kumimoji="1" lang="en-US" altLang="ja-JP" sz="900" b="0" u="none" dirty="0">
                          <a:solidFill>
                            <a:schemeClr val="tx1"/>
                          </a:solidFill>
                        </a:rPr>
                        <a:t>1993</a:t>
                      </a:r>
                      <a:r>
                        <a:rPr kumimoji="1" lang="ja-JP" altLang="en-US" sz="900" b="0" u="none" dirty="0">
                          <a:solidFill>
                            <a:schemeClr val="tx1"/>
                          </a:solidFill>
                        </a:rPr>
                        <a:t>年に開学。</a:t>
                      </a:r>
                      <a:endParaRPr kumimoji="1" lang="en-US" altLang="ja-JP" sz="900" b="0" u="none" dirty="0">
                        <a:solidFill>
                          <a:schemeClr val="tx1"/>
                        </a:solidFill>
                      </a:endParaRPr>
                    </a:p>
                    <a:p>
                      <a:endParaRPr kumimoji="1" lang="en-US" altLang="ja-JP" sz="500" b="0" u="none" dirty="0">
                        <a:solidFill>
                          <a:schemeClr val="tx1"/>
                        </a:solidFill>
                      </a:endParaRPr>
                    </a:p>
                    <a:p>
                      <a:r>
                        <a:rPr kumimoji="1" lang="ja-JP" altLang="en-US" sz="900" b="0" u="none" dirty="0">
                          <a:solidFill>
                            <a:schemeClr val="tx1"/>
                          </a:solidFill>
                        </a:rPr>
                        <a:t>・近年、</a:t>
                      </a:r>
                      <a:r>
                        <a:rPr kumimoji="1" lang="en-US" altLang="ja-JP" sz="900" b="0" u="none" dirty="0">
                          <a:solidFill>
                            <a:schemeClr val="tx1"/>
                          </a:solidFill>
                        </a:rPr>
                        <a:t>ICT</a:t>
                      </a:r>
                      <a:r>
                        <a:rPr kumimoji="1" lang="ja-JP" altLang="en-US" sz="900" b="0" u="none" dirty="0">
                          <a:solidFill>
                            <a:schemeClr val="tx1"/>
                          </a:solidFill>
                        </a:rPr>
                        <a:t>関連企業の進出が進むとともに、大学発ベンチャー企業も多く創出する</a:t>
                      </a:r>
                      <a:endParaRPr kumimoji="1" lang="en-US" altLang="ja-JP" sz="900" b="0" u="none" dirty="0">
                        <a:solidFill>
                          <a:schemeClr val="tx1"/>
                        </a:solidFill>
                      </a:endParaRPr>
                    </a:p>
                    <a:p>
                      <a:r>
                        <a:rPr kumimoji="1" lang="ja-JP" altLang="en-US" sz="900" b="0" u="none" dirty="0">
                          <a:solidFill>
                            <a:schemeClr val="tx1"/>
                          </a:solidFill>
                        </a:rPr>
                        <a:t>　など発展。</a:t>
                      </a:r>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○福岡市</a:t>
                      </a:r>
                      <a:endParaRPr kumimoji="1" lang="zh-TW" altLang="en-US"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a:t>
                      </a:r>
                      <a:r>
                        <a:rPr kumimoji="1" lang="zh-TW" altLang="en-US" sz="900" b="0" kern="1200" dirty="0">
                          <a:solidFill>
                            <a:schemeClr val="tx1"/>
                          </a:solidFill>
                          <a:latin typeface="+mn-lt"/>
                          <a:ea typeface="+mn-ea"/>
                          <a:cs typeface="+mn-cs"/>
                        </a:rPr>
                        <a:t>人口</a:t>
                      </a:r>
                      <a:r>
                        <a:rPr kumimoji="1" lang="en-US" altLang="zh-TW" sz="900" b="0" kern="1200" dirty="0">
                          <a:solidFill>
                            <a:schemeClr val="tx1"/>
                          </a:solidFill>
                          <a:latin typeface="+mn-lt"/>
                          <a:ea typeface="+mn-ea"/>
                          <a:cs typeface="+mn-cs"/>
                        </a:rPr>
                        <a:t>:</a:t>
                      </a:r>
                      <a:r>
                        <a:rPr kumimoji="1" lang="zh-TW" altLang="en-US" sz="900" b="0" kern="1200" dirty="0">
                          <a:solidFill>
                            <a:schemeClr val="tx1"/>
                          </a:solidFill>
                          <a:latin typeface="+mn-lt"/>
                          <a:ea typeface="+mn-ea"/>
                          <a:cs typeface="+mn-cs"/>
                        </a:rPr>
                        <a:t>約</a:t>
                      </a:r>
                      <a:r>
                        <a:rPr kumimoji="1" lang="en-US" altLang="zh-TW" sz="900" b="0" kern="1200" dirty="0">
                          <a:solidFill>
                            <a:schemeClr val="tx1"/>
                          </a:solidFill>
                          <a:latin typeface="+mn-lt"/>
                          <a:ea typeface="+mn-ea"/>
                          <a:cs typeface="+mn-cs"/>
                        </a:rPr>
                        <a:t>162</a:t>
                      </a:r>
                      <a:r>
                        <a:rPr kumimoji="1" lang="zh-TW" altLang="en-US" sz="900" b="0" kern="1200" dirty="0">
                          <a:solidFill>
                            <a:schemeClr val="tx1"/>
                          </a:solidFill>
                          <a:latin typeface="+mn-lt"/>
                          <a:ea typeface="+mn-ea"/>
                          <a:cs typeface="+mn-cs"/>
                        </a:rPr>
                        <a:t>万人（約</a:t>
                      </a:r>
                      <a:r>
                        <a:rPr kumimoji="1" lang="en-US" altLang="zh-TW" sz="900" b="0" kern="1200" dirty="0">
                          <a:solidFill>
                            <a:schemeClr val="tx1"/>
                          </a:solidFill>
                          <a:latin typeface="+mn-lt"/>
                          <a:ea typeface="+mn-ea"/>
                          <a:cs typeface="+mn-cs"/>
                        </a:rPr>
                        <a:t>84</a:t>
                      </a:r>
                      <a:r>
                        <a:rPr kumimoji="1" lang="zh-TW" altLang="en-US" sz="900" b="0" kern="1200" dirty="0">
                          <a:solidFill>
                            <a:schemeClr val="tx1"/>
                          </a:solidFill>
                          <a:latin typeface="+mn-lt"/>
                          <a:ea typeface="+mn-ea"/>
                          <a:cs typeface="+mn-cs"/>
                        </a:rPr>
                        <a:t>万世帯）</a:t>
                      </a:r>
                      <a:r>
                        <a:rPr kumimoji="1" lang="ja-JP" altLang="en-US" sz="900" b="0" kern="1200" dirty="0">
                          <a:solidFill>
                            <a:schemeClr val="tx1"/>
                          </a:solidFill>
                          <a:latin typeface="+mn-lt"/>
                          <a:ea typeface="+mn-ea"/>
                          <a:cs typeface="+mn-cs"/>
                        </a:rPr>
                        <a:t>　／　</a:t>
                      </a:r>
                      <a:r>
                        <a:rPr kumimoji="1" lang="zh-TW" altLang="en-US" sz="900" b="0" kern="1200" dirty="0">
                          <a:solidFill>
                            <a:schemeClr val="tx1"/>
                          </a:solidFill>
                          <a:latin typeface="+mn-lt"/>
                          <a:ea typeface="+mn-ea"/>
                          <a:cs typeface="+mn-cs"/>
                        </a:rPr>
                        <a:t>面積</a:t>
                      </a:r>
                      <a:r>
                        <a:rPr kumimoji="1" lang="en-US" altLang="zh-TW" sz="900" b="0" kern="1200" dirty="0">
                          <a:solidFill>
                            <a:schemeClr val="tx1"/>
                          </a:solidFill>
                          <a:latin typeface="+mn-lt"/>
                          <a:ea typeface="+mn-ea"/>
                          <a:cs typeface="+mn-cs"/>
                        </a:rPr>
                        <a:t>:</a:t>
                      </a:r>
                      <a:r>
                        <a:rPr kumimoji="1" lang="zh-TW" altLang="en-US" sz="900" b="0" kern="1200" dirty="0">
                          <a:solidFill>
                            <a:schemeClr val="tx1"/>
                          </a:solidFill>
                          <a:latin typeface="+mn-lt"/>
                          <a:ea typeface="+mn-ea"/>
                          <a:cs typeface="+mn-cs"/>
                        </a:rPr>
                        <a:t>約</a:t>
                      </a:r>
                      <a:r>
                        <a:rPr kumimoji="1" lang="en-US" altLang="zh-TW" sz="900" b="0" kern="1200" dirty="0">
                          <a:solidFill>
                            <a:schemeClr val="tx1"/>
                          </a:solidFill>
                          <a:latin typeface="+mn-lt"/>
                          <a:ea typeface="+mn-ea"/>
                          <a:cs typeface="+mn-cs"/>
                        </a:rPr>
                        <a:t>343㎢</a:t>
                      </a:r>
                    </a:p>
                    <a:p>
                      <a:pPr algn="l"/>
                      <a:endParaRPr kumimoji="1" lang="en-US" altLang="ja-JP" sz="5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（概要）</a:t>
                      </a:r>
                    </a:p>
                    <a:p>
                      <a:pPr algn="l"/>
                      <a:r>
                        <a:rPr kumimoji="1" lang="ja-JP" altLang="en-US" sz="900" b="0" kern="1200" dirty="0">
                          <a:solidFill>
                            <a:schemeClr val="tx1"/>
                          </a:solidFill>
                          <a:latin typeface="+mn-lt"/>
                          <a:ea typeface="+mn-ea"/>
                          <a:cs typeface="+mn-cs"/>
                        </a:rPr>
                        <a:t>・第三次産業が主軸。卸売・小売業や専門・科学技術、業務支援サービス業、不動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産業のウエイトが高い一方、製造業のウエイトは低い。</a:t>
                      </a:r>
                      <a:endParaRPr kumimoji="1" lang="en-US" altLang="ja-JP" sz="900" b="0" kern="1200" dirty="0">
                        <a:solidFill>
                          <a:schemeClr val="tx1"/>
                        </a:solidFill>
                        <a:latin typeface="+mn-lt"/>
                        <a:ea typeface="+mn-ea"/>
                        <a:cs typeface="+mn-cs"/>
                      </a:endParaRPr>
                    </a:p>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・観光客数や立地企業数等が伸び、その結果、市税収入や雇用が増加。人口も増</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a:t>
                      </a:r>
                      <a:r>
                        <a:rPr kumimoji="1" lang="ja-JP" altLang="en-US" sz="900" b="0" kern="1200" dirty="0" err="1">
                          <a:solidFill>
                            <a:schemeClr val="tx1"/>
                          </a:solidFill>
                          <a:latin typeface="+mn-lt"/>
                          <a:ea typeface="+mn-ea"/>
                          <a:cs typeface="+mn-cs"/>
                        </a:rPr>
                        <a:t>加し</a:t>
                      </a:r>
                      <a:r>
                        <a:rPr kumimoji="1" lang="ja-JP" altLang="en-US" sz="900" b="0" kern="1200" dirty="0">
                          <a:solidFill>
                            <a:schemeClr val="tx1"/>
                          </a:solidFill>
                          <a:latin typeface="+mn-lt"/>
                          <a:ea typeface="+mn-ea"/>
                          <a:cs typeface="+mn-cs"/>
                        </a:rPr>
                        <a:t>、住みやすさに対する市民評価向上、まちへの愛着・誇りも高い。</a:t>
                      </a:r>
                      <a:endParaRPr kumimoji="1" lang="en-US" altLang="ja-JP" sz="900" b="0" kern="1200" dirty="0">
                        <a:solidFill>
                          <a:schemeClr val="tx1"/>
                        </a:solidFill>
                        <a:latin typeface="+mn-lt"/>
                        <a:ea typeface="+mn-ea"/>
                        <a:cs typeface="+mn-cs"/>
                      </a:endParaRPr>
                    </a:p>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・特に創業支援に注力し、</a:t>
                      </a:r>
                      <a:r>
                        <a:rPr kumimoji="1" lang="en-US" altLang="ja-JP" sz="900" b="0" kern="1200" dirty="0">
                          <a:solidFill>
                            <a:schemeClr val="tx1"/>
                          </a:solidFill>
                          <a:latin typeface="+mn-lt"/>
                          <a:ea typeface="+mn-ea"/>
                          <a:cs typeface="+mn-cs"/>
                        </a:rPr>
                        <a:t>2014</a:t>
                      </a:r>
                      <a:r>
                        <a:rPr kumimoji="1" lang="ja-JP" altLang="en-US" sz="900" b="0" kern="1200" dirty="0">
                          <a:solidFill>
                            <a:schemeClr val="tx1"/>
                          </a:solidFill>
                          <a:latin typeface="+mn-lt"/>
                          <a:ea typeface="+mn-ea"/>
                          <a:cs typeface="+mn-cs"/>
                        </a:rPr>
                        <a:t>年</a:t>
                      </a:r>
                      <a:r>
                        <a:rPr kumimoji="1" lang="en-US" altLang="ja-JP" sz="900" b="0" kern="1200" dirty="0">
                          <a:solidFill>
                            <a:schemeClr val="tx1"/>
                          </a:solidFill>
                          <a:latin typeface="+mn-lt"/>
                          <a:ea typeface="+mn-ea"/>
                          <a:cs typeface="+mn-cs"/>
                        </a:rPr>
                        <a:t>3</a:t>
                      </a:r>
                      <a:r>
                        <a:rPr kumimoji="1" lang="ja-JP" altLang="en-US" sz="900" b="0" kern="1200" dirty="0">
                          <a:solidFill>
                            <a:schemeClr val="tx1"/>
                          </a:solidFill>
                          <a:latin typeface="+mn-lt"/>
                          <a:ea typeface="+mn-ea"/>
                          <a:cs typeface="+mn-cs"/>
                        </a:rPr>
                        <a:t>月に国家戦略特区（グローバル創業・雇用創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出特区）に選定。</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5824049"/>
                  </a:ext>
                </a:extLst>
              </a:tr>
              <a:tr h="1443959">
                <a:tc>
                  <a:txBody>
                    <a:bodyPr/>
                    <a:lstStyle/>
                    <a:p>
                      <a:pPr algn="ctr"/>
                      <a:endParaRPr kumimoji="1" lang="en-US" altLang="ja-JP" sz="1100" dirty="0">
                        <a:solidFill>
                          <a:schemeClr val="accent5">
                            <a:lumMod val="50000"/>
                          </a:schemeClr>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100" dirty="0">
                          <a:solidFill>
                            <a:schemeClr val="tx1"/>
                          </a:solidFill>
                        </a:rPr>
                        <a:t>都市の広がり</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endParaRPr kumimoji="1" lang="en-US" altLang="ja-JP" sz="900" b="0" u="none"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tcPr>
                </a:tc>
                <a:tc>
                  <a:txBody>
                    <a:bodyPr/>
                    <a:lstStyle/>
                    <a:p>
                      <a:pPr algn="l"/>
                      <a:endParaRPr kumimoji="1" lang="en-US" altLang="ja-JP" sz="300" b="0" kern="1200" dirty="0">
                        <a:solidFill>
                          <a:schemeClr val="tx1"/>
                        </a:solidFill>
                        <a:latin typeface="+mn-lt"/>
                        <a:ea typeface="+mn-ea"/>
                        <a:cs typeface="+mn-cs"/>
                      </a:endParaRPr>
                    </a:p>
                    <a:p>
                      <a:pPr algn="l"/>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○福岡都市圏　</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・人口</a:t>
                      </a:r>
                      <a:r>
                        <a:rPr kumimoji="1" lang="en-US" altLang="ja-JP" sz="900" b="0" kern="1200" dirty="0">
                          <a:solidFill>
                            <a:schemeClr val="tx1"/>
                          </a:solidFill>
                          <a:latin typeface="+mn-lt"/>
                          <a:ea typeface="+mn-ea"/>
                          <a:cs typeface="+mn-cs"/>
                        </a:rPr>
                        <a:t>:</a:t>
                      </a:r>
                      <a:r>
                        <a:rPr kumimoji="1" lang="ja-JP" altLang="en-US" sz="900" b="0" kern="1200" dirty="0">
                          <a:solidFill>
                            <a:schemeClr val="tx1"/>
                          </a:solidFill>
                          <a:latin typeface="+mn-lt"/>
                          <a:ea typeface="+mn-ea"/>
                          <a:cs typeface="+mn-cs"/>
                        </a:rPr>
                        <a:t>約</a:t>
                      </a:r>
                      <a:r>
                        <a:rPr kumimoji="1" lang="en-US" altLang="ja-JP" sz="900" b="0" kern="1200" dirty="0">
                          <a:solidFill>
                            <a:schemeClr val="tx1"/>
                          </a:solidFill>
                          <a:latin typeface="+mn-lt"/>
                          <a:ea typeface="+mn-ea"/>
                          <a:cs typeface="+mn-cs"/>
                        </a:rPr>
                        <a:t>257</a:t>
                      </a:r>
                      <a:r>
                        <a:rPr kumimoji="1" lang="ja-JP" altLang="en-US" sz="900" b="0" kern="1200" dirty="0">
                          <a:solidFill>
                            <a:schemeClr val="tx1"/>
                          </a:solidFill>
                          <a:latin typeface="+mn-lt"/>
                          <a:ea typeface="+mn-ea"/>
                          <a:cs typeface="+mn-cs"/>
                        </a:rPr>
                        <a:t>万人（約</a:t>
                      </a:r>
                      <a:r>
                        <a:rPr kumimoji="1" lang="en-US" altLang="ja-JP" sz="900" b="0" kern="1200" dirty="0">
                          <a:solidFill>
                            <a:schemeClr val="tx1"/>
                          </a:solidFill>
                          <a:latin typeface="+mn-lt"/>
                          <a:ea typeface="+mn-ea"/>
                          <a:cs typeface="+mn-cs"/>
                        </a:rPr>
                        <a:t>126</a:t>
                      </a:r>
                      <a:r>
                        <a:rPr kumimoji="1" lang="ja-JP" altLang="en-US" sz="900" b="0" kern="1200" dirty="0">
                          <a:solidFill>
                            <a:schemeClr val="tx1"/>
                          </a:solidFill>
                          <a:latin typeface="+mn-lt"/>
                          <a:ea typeface="+mn-ea"/>
                          <a:cs typeface="+mn-cs"/>
                        </a:rPr>
                        <a:t>万世帯）　／　面積：約</a:t>
                      </a:r>
                      <a:r>
                        <a:rPr kumimoji="1" lang="en-US" altLang="ja-JP" sz="900" b="0" kern="1200" dirty="0">
                          <a:solidFill>
                            <a:schemeClr val="tx1"/>
                          </a:solidFill>
                          <a:latin typeface="+mn-lt"/>
                          <a:ea typeface="+mn-ea"/>
                          <a:cs typeface="+mn-cs"/>
                        </a:rPr>
                        <a:t>1,172k㎡</a:t>
                      </a:r>
                    </a:p>
                    <a:p>
                      <a:pPr algn="l"/>
                      <a:r>
                        <a:rPr kumimoji="1" lang="ja-JP" altLang="en-US" sz="900" b="0" kern="1200" dirty="0">
                          <a:solidFill>
                            <a:schemeClr val="tx1"/>
                          </a:solidFill>
                          <a:latin typeface="+mn-lt"/>
                          <a:ea typeface="+mn-ea"/>
                          <a:cs typeface="+mn-cs"/>
                        </a:rPr>
                        <a:t>・福岡市とその周辺</a:t>
                      </a:r>
                      <a:r>
                        <a:rPr kumimoji="1" lang="en-US" altLang="ja-JP" sz="900" b="0" kern="1200" dirty="0">
                          <a:solidFill>
                            <a:schemeClr val="tx1"/>
                          </a:solidFill>
                          <a:latin typeface="+mn-lt"/>
                          <a:ea typeface="+mn-ea"/>
                          <a:cs typeface="+mn-cs"/>
                        </a:rPr>
                        <a:t>16</a:t>
                      </a:r>
                      <a:r>
                        <a:rPr kumimoji="1" lang="ja-JP" altLang="en-US" sz="900" b="0" kern="1200" dirty="0">
                          <a:solidFill>
                            <a:schemeClr val="tx1"/>
                          </a:solidFill>
                          <a:latin typeface="+mn-lt"/>
                          <a:ea typeface="+mn-ea"/>
                          <a:cs typeface="+mn-cs"/>
                        </a:rPr>
                        <a:t>市町。</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宗像市、筑紫野市、糸島市等を合わせた区域。</a:t>
                      </a:r>
                      <a:endParaRPr kumimoji="1" lang="en-US" altLang="ja-JP" sz="900" b="0" kern="1200" dirty="0">
                        <a:solidFill>
                          <a:schemeClr val="tx1"/>
                        </a:solidFill>
                        <a:latin typeface="+mn-lt"/>
                        <a:ea typeface="+mn-ea"/>
                        <a:cs typeface="+mn-cs"/>
                      </a:endParaRPr>
                    </a:p>
                    <a:p>
                      <a:pPr algn="l"/>
                      <a:endParaRPr kumimoji="1" lang="en-US" altLang="ja-JP" sz="3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・福岡地域戦略推進協議会を設立。</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経済界、九州大学、福岡市を中心とする産学官民の事業創出プラットフォーム。</a:t>
                      </a:r>
                      <a:endParaRPr kumimoji="1" lang="en-US" altLang="ja-JP" sz="900" b="0" kern="1200" dirty="0">
                        <a:solidFill>
                          <a:schemeClr val="tx1"/>
                        </a:solidFill>
                        <a:latin typeface="+mn-lt"/>
                        <a:ea typeface="+mn-ea"/>
                        <a:cs typeface="+mn-cs"/>
                      </a:endParaRPr>
                    </a:p>
                    <a:p>
                      <a:pPr algn="l"/>
                      <a:r>
                        <a:rPr kumimoji="1" lang="ja-JP" altLang="en-US" sz="900" b="0" kern="1200" dirty="0">
                          <a:solidFill>
                            <a:schemeClr val="tx1"/>
                          </a:solidFill>
                          <a:latin typeface="+mn-lt"/>
                          <a:ea typeface="+mn-ea"/>
                          <a:cs typeface="+mn-cs"/>
                        </a:rPr>
                        <a:t>　　スタートアップ、圏域内と圏域外・海外の組織との橋渡し役などワンストップ窓口。</a:t>
                      </a:r>
                      <a:endParaRPr kumimoji="1" lang="en-US" altLang="ja-JP" sz="900" b="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5204800"/>
                  </a:ext>
                </a:extLst>
              </a:tr>
              <a:tr h="2102852">
                <a:tc gridSpan="2">
                  <a:txBody>
                    <a:bodyPr/>
                    <a:lstStyle/>
                    <a:p>
                      <a:pPr algn="ctr"/>
                      <a:r>
                        <a:rPr kumimoji="1" lang="ja-JP" altLang="en-US" sz="1100" dirty="0">
                          <a:solidFill>
                            <a:schemeClr val="tx1"/>
                          </a:solidFill>
                        </a:rPr>
                        <a:t>政策展開</a:t>
                      </a:r>
                      <a:endParaRPr kumimoji="1" lang="en-US" altLang="ja-JP" sz="1100" dirty="0">
                        <a:solidFill>
                          <a:schemeClr val="tx1"/>
                        </a:solidFill>
                      </a:endParaRPr>
                    </a:p>
                    <a:p>
                      <a:pPr algn="ctr"/>
                      <a:r>
                        <a:rPr kumimoji="1" lang="ja-JP" altLang="en-US" sz="1100" dirty="0">
                          <a:solidFill>
                            <a:schemeClr val="tx1"/>
                          </a:solidFill>
                        </a:rPr>
                        <a:t>・</a:t>
                      </a:r>
                      <a:endParaRPr kumimoji="1" lang="en-US" altLang="ja-JP" sz="1100" dirty="0">
                        <a:solidFill>
                          <a:schemeClr val="tx1"/>
                        </a:solidFill>
                      </a:endParaRPr>
                    </a:p>
                    <a:p>
                      <a:pPr algn="ctr"/>
                      <a:r>
                        <a:rPr kumimoji="1" lang="ja-JP" altLang="en-US" sz="1100" dirty="0">
                          <a:solidFill>
                            <a:schemeClr val="tx1"/>
                          </a:solidFill>
                        </a:rPr>
                        <a:t>都市発展の流れ</a:t>
                      </a:r>
                      <a:endParaRPr kumimoji="1" lang="en-US" altLang="ja-JP" sz="8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a:p>
                  </a:txBody>
                  <a:tcPr/>
                </a:tc>
                <a:tc>
                  <a:txBody>
                    <a:bodyPr/>
                    <a:lstStyle/>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・人口減少と少子・高齢化に歯止めをかけていくと同時に、「住み続けることのできる</a:t>
                      </a:r>
                      <a:r>
                        <a:rPr kumimoji="1" lang="ja-JP" altLang="en-US" sz="900" kern="1200" dirty="0" err="1">
                          <a:solidFill>
                            <a:schemeClr val="tx1"/>
                          </a:solidFill>
                          <a:latin typeface="+mn-lt"/>
                          <a:ea typeface="+mn-ea"/>
                          <a:cs typeface="+mn-cs"/>
                        </a:rPr>
                        <a:t>ま</a:t>
                      </a:r>
                      <a:r>
                        <a:rPr kumimoji="1" lang="ja-JP" altLang="en-US" sz="900" kern="1200" dirty="0">
                          <a:solidFill>
                            <a:schemeClr val="tx1"/>
                          </a:solidFill>
                          <a:latin typeface="+mn-lt"/>
                          <a:ea typeface="+mn-ea"/>
                          <a:cs typeface="+mn-cs"/>
                        </a:rPr>
                        <a:t>　</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ち」を創っていくことを目指し、東日本大震災後、市では</a:t>
                      </a:r>
                      <a:r>
                        <a:rPr kumimoji="1" lang="en-US" altLang="ja-JP" sz="900" kern="1200" dirty="0">
                          <a:solidFill>
                            <a:schemeClr val="tx1"/>
                          </a:solidFill>
                          <a:latin typeface="+mn-lt"/>
                          <a:ea typeface="+mn-ea"/>
                          <a:cs typeface="+mn-cs"/>
                        </a:rPr>
                        <a:t>ICT</a:t>
                      </a:r>
                      <a:r>
                        <a:rPr kumimoji="1" lang="ja-JP" altLang="en-US" sz="900" kern="1200" dirty="0">
                          <a:solidFill>
                            <a:schemeClr val="tx1"/>
                          </a:solidFill>
                          <a:latin typeface="+mn-lt"/>
                          <a:ea typeface="+mn-ea"/>
                          <a:cs typeface="+mn-cs"/>
                        </a:rPr>
                        <a:t>関連産業の集積と生</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活の利便性向上を図る「スマートシティ会津若松」の取組みを推進。</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a:t>
                      </a:r>
                      <a:r>
                        <a:rPr kumimoji="1" lang="en-US" altLang="ja-JP" sz="900" kern="1200" dirty="0">
                          <a:solidFill>
                            <a:schemeClr val="tx1"/>
                          </a:solidFill>
                          <a:latin typeface="+mn-lt"/>
                          <a:ea typeface="+mn-ea"/>
                          <a:cs typeface="+mn-cs"/>
                        </a:rPr>
                        <a:t>ICT</a:t>
                      </a:r>
                      <a:r>
                        <a:rPr kumimoji="1" lang="ja-JP" altLang="en-US" sz="900" kern="1200" dirty="0">
                          <a:solidFill>
                            <a:schemeClr val="tx1"/>
                          </a:solidFill>
                          <a:latin typeface="+mn-lt"/>
                          <a:ea typeface="+mn-ea"/>
                          <a:cs typeface="+mn-cs"/>
                        </a:rPr>
                        <a:t>を活用した産業創出・人材育成を進める。</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・会津大学において「産学イノベーションセンター」を設置。</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市が設置した</a:t>
                      </a:r>
                      <a:r>
                        <a:rPr kumimoji="1" lang="en-US" altLang="ja-JP" sz="900" kern="1200" dirty="0">
                          <a:solidFill>
                            <a:schemeClr val="tx1"/>
                          </a:solidFill>
                          <a:latin typeface="+mn-lt"/>
                          <a:ea typeface="+mn-ea"/>
                          <a:cs typeface="+mn-cs"/>
                        </a:rPr>
                        <a:t>ICT</a:t>
                      </a:r>
                      <a:r>
                        <a:rPr kumimoji="1" lang="ja-JP" altLang="en-US" sz="900" kern="1200" dirty="0">
                          <a:solidFill>
                            <a:schemeClr val="tx1"/>
                          </a:solidFill>
                          <a:latin typeface="+mn-lt"/>
                          <a:ea typeface="+mn-ea"/>
                          <a:cs typeface="+mn-cs"/>
                        </a:rPr>
                        <a:t>オフィス「</a:t>
                      </a:r>
                      <a:r>
                        <a:rPr kumimoji="1" lang="en-US" altLang="ja-JP" sz="900" kern="1200" dirty="0" err="1">
                          <a:solidFill>
                            <a:schemeClr val="tx1"/>
                          </a:solidFill>
                          <a:latin typeface="+mn-lt"/>
                          <a:ea typeface="+mn-ea"/>
                          <a:cs typeface="+mn-cs"/>
                        </a:rPr>
                        <a:t>AiCT</a:t>
                      </a:r>
                      <a:r>
                        <a:rPr kumimoji="1" lang="ja-JP" altLang="en-US" sz="900" kern="1200" dirty="0">
                          <a:solidFill>
                            <a:schemeClr val="tx1"/>
                          </a:solidFill>
                          <a:latin typeface="+mn-lt"/>
                          <a:ea typeface="+mn-ea"/>
                          <a:cs typeface="+mn-cs"/>
                        </a:rPr>
                        <a:t>」入居企業と学生の交流連携も図るなど、スタート　</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アップに積極的に取り組む。</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・観光分野においては、デジタル</a:t>
                      </a:r>
                      <a:r>
                        <a:rPr kumimoji="1" lang="en-US" altLang="ja-JP" sz="900" kern="1200" dirty="0">
                          <a:solidFill>
                            <a:schemeClr val="tx1"/>
                          </a:solidFill>
                          <a:latin typeface="+mn-lt"/>
                          <a:ea typeface="+mn-ea"/>
                          <a:cs typeface="+mn-cs"/>
                        </a:rPr>
                        <a:t>DMO</a:t>
                      </a:r>
                      <a:r>
                        <a:rPr kumimoji="1" lang="ja-JP" altLang="en-US" sz="900" kern="1200" dirty="0">
                          <a:solidFill>
                            <a:schemeClr val="tx1"/>
                          </a:solidFill>
                          <a:latin typeface="+mn-lt"/>
                          <a:ea typeface="+mn-ea"/>
                          <a:cs typeface="+mn-cs"/>
                        </a:rPr>
                        <a:t>を推し進め、観光客の増加を図る。</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・医療福祉分野でも「会津若松＋」により、利用者の利便性向上に資する情報と</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サービスを提供。</a:t>
                      </a:r>
                      <a:endParaRPr kumimoji="1" lang="en-US" altLang="ja-JP" sz="900" kern="1200" dirty="0">
                        <a:solidFill>
                          <a:schemeClr val="tx1"/>
                        </a:solidFill>
                        <a:latin typeface="+mn-lt"/>
                        <a:ea typeface="+mn-ea"/>
                        <a:cs typeface="+mn-cs"/>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a:t>
                      </a:r>
                      <a:r>
                        <a:rPr kumimoji="1" lang="en-US" altLang="ja-JP" sz="900" kern="1200" dirty="0">
                          <a:solidFill>
                            <a:schemeClr val="tx1"/>
                          </a:solidFill>
                          <a:latin typeface="+mn-lt"/>
                          <a:ea typeface="+mn-ea"/>
                          <a:cs typeface="+mn-cs"/>
                        </a:rPr>
                        <a:t>1961</a:t>
                      </a:r>
                      <a:r>
                        <a:rPr kumimoji="1" lang="ja-JP" altLang="en-US" sz="900" kern="1200" dirty="0">
                          <a:solidFill>
                            <a:schemeClr val="tx1"/>
                          </a:solidFill>
                          <a:latin typeface="+mn-lt"/>
                          <a:ea typeface="+mn-ea"/>
                          <a:cs typeface="+mn-cs"/>
                        </a:rPr>
                        <a:t>年には国内自治体初の基本計画となった第１次基本計画において工業都市　</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を目指すも、</a:t>
                      </a:r>
                      <a:r>
                        <a:rPr kumimoji="1" lang="en-US" altLang="ja-JP" sz="900" kern="1200" dirty="0">
                          <a:solidFill>
                            <a:schemeClr val="tx1"/>
                          </a:solidFill>
                          <a:latin typeface="+mn-lt"/>
                          <a:ea typeface="+mn-ea"/>
                          <a:cs typeface="+mn-cs"/>
                        </a:rPr>
                        <a:t>1966</a:t>
                      </a:r>
                      <a:r>
                        <a:rPr kumimoji="1" lang="ja-JP" altLang="en-US" sz="900" kern="1200" dirty="0">
                          <a:solidFill>
                            <a:schemeClr val="tx1"/>
                          </a:solidFill>
                          <a:latin typeface="+mn-lt"/>
                          <a:ea typeface="+mn-ea"/>
                          <a:cs typeface="+mn-cs"/>
                        </a:rPr>
                        <a:t>年の第２次基本計画では、第３次産業を重視した政策へシフト。</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a:t>
                      </a:r>
                      <a:r>
                        <a:rPr kumimoji="1" lang="en-US" altLang="ja-JP" sz="900" kern="1200" dirty="0">
                          <a:solidFill>
                            <a:schemeClr val="tx1"/>
                          </a:solidFill>
                          <a:latin typeface="+mn-lt"/>
                          <a:ea typeface="+mn-ea"/>
                          <a:cs typeface="+mn-cs"/>
                        </a:rPr>
                        <a:t>2012</a:t>
                      </a:r>
                      <a:r>
                        <a:rPr kumimoji="1" lang="ja-JP" altLang="en-US" sz="900" kern="1200" dirty="0">
                          <a:solidFill>
                            <a:schemeClr val="tx1"/>
                          </a:solidFill>
                          <a:latin typeface="+mn-lt"/>
                          <a:ea typeface="+mn-ea"/>
                          <a:cs typeface="+mn-cs"/>
                        </a:rPr>
                        <a:t>年には市内総生産の第３次産業構成比は</a:t>
                      </a:r>
                      <a:r>
                        <a:rPr kumimoji="1" lang="en-US" altLang="ja-JP" sz="900" kern="1200" dirty="0">
                          <a:solidFill>
                            <a:schemeClr val="tx1"/>
                          </a:solidFill>
                          <a:latin typeface="+mn-lt"/>
                          <a:ea typeface="+mn-ea"/>
                          <a:cs typeface="+mn-cs"/>
                        </a:rPr>
                        <a:t>92.3%</a:t>
                      </a:r>
                      <a:r>
                        <a:rPr kumimoji="1" lang="ja-JP" altLang="en-US" sz="900" kern="1200" dirty="0" err="1">
                          <a:solidFill>
                            <a:schemeClr val="tx1"/>
                          </a:solidFill>
                          <a:latin typeface="+mn-lt"/>
                          <a:ea typeface="+mn-ea"/>
                          <a:cs typeface="+mn-cs"/>
                        </a:rPr>
                        <a:t>にまで</a:t>
                      </a:r>
                      <a:r>
                        <a:rPr kumimoji="1" lang="ja-JP" altLang="en-US" sz="900" kern="1200" dirty="0">
                          <a:solidFill>
                            <a:schemeClr val="tx1"/>
                          </a:solidFill>
                          <a:latin typeface="+mn-lt"/>
                          <a:ea typeface="+mn-ea"/>
                          <a:cs typeface="+mn-cs"/>
                        </a:rPr>
                        <a:t>上昇、都道府</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県・政令指定都市のなかで最も高い水準。</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・首都圏に比べビジネスコストが低いことなどの強みを生かして国内外の起業家を呼び</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込み、革新的な技術やアイデアを用いた地域発の新たなビジネスを生み出すことで、</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地域経済・社会の活性化に繋げる市の戦略を前面に打ち出し。</a:t>
                      </a:r>
                      <a:endParaRPr kumimoji="1" lang="en-US" altLang="ja-JP" sz="900" kern="1200" dirty="0">
                        <a:solidFill>
                          <a:schemeClr val="tx1"/>
                        </a:solidFill>
                        <a:latin typeface="+mn-lt"/>
                        <a:ea typeface="+mn-ea"/>
                        <a:cs typeface="+mn-cs"/>
                      </a:endParaRPr>
                    </a:p>
                    <a:p>
                      <a:pPr marL="0" algn="l" defTabSz="914400" rtl="0" eaLnBrk="1" latinLnBrk="0" hangingPunct="1"/>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・スタートアップ支援施設（</a:t>
                      </a:r>
                      <a:r>
                        <a:rPr kumimoji="1" lang="en-US" altLang="ja-JP" sz="900" kern="1200" dirty="0">
                          <a:solidFill>
                            <a:schemeClr val="tx1"/>
                          </a:solidFill>
                          <a:latin typeface="+mn-lt"/>
                          <a:ea typeface="+mn-ea"/>
                          <a:cs typeface="+mn-cs"/>
                        </a:rPr>
                        <a:t>Fukuoka Growth Next</a:t>
                      </a:r>
                      <a:r>
                        <a:rPr kumimoji="1" lang="ja-JP" altLang="en-US" sz="900" kern="1200" dirty="0">
                          <a:solidFill>
                            <a:schemeClr val="tx1"/>
                          </a:solidFill>
                          <a:latin typeface="+mn-lt"/>
                          <a:ea typeface="+mn-ea"/>
                          <a:cs typeface="+mn-cs"/>
                        </a:rPr>
                        <a:t>）、スタートアップカフェ、スタート</a:t>
                      </a:r>
                      <a:endParaRPr kumimoji="1" lang="en-US" altLang="ja-JP" sz="900" kern="1200" dirty="0">
                        <a:solidFill>
                          <a:schemeClr val="tx1"/>
                        </a:solidFill>
                        <a:latin typeface="+mn-lt"/>
                        <a:ea typeface="+mn-ea"/>
                        <a:cs typeface="+mn-cs"/>
                      </a:endParaRPr>
                    </a:p>
                    <a:p>
                      <a:pPr marL="0" algn="l" defTabSz="914400" rtl="0" eaLnBrk="1" latinLnBrk="0" hangingPunct="1"/>
                      <a:r>
                        <a:rPr kumimoji="1" lang="ja-JP" altLang="en-US" sz="900" kern="1200" dirty="0">
                          <a:solidFill>
                            <a:schemeClr val="tx1"/>
                          </a:solidFill>
                          <a:latin typeface="+mn-lt"/>
                          <a:ea typeface="+mn-ea"/>
                          <a:cs typeface="+mn-cs"/>
                        </a:rPr>
                        <a:t>　アップビザ・法人減税等により創業の促進や創業のため環境整備を展開。</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886332"/>
                  </a:ext>
                </a:extLst>
              </a:tr>
            </a:tbl>
          </a:graphicData>
        </a:graphic>
      </p:graphicFrame>
      <p:sp>
        <p:nvSpPr>
          <p:cNvPr id="5" name="正方形/長方形 4"/>
          <p:cNvSpPr/>
          <p:nvPr/>
        </p:nvSpPr>
        <p:spPr>
          <a:xfrm>
            <a:off x="148807" y="0"/>
            <a:ext cx="8913478" cy="400110"/>
          </a:xfrm>
          <a:prstGeom prst="rect">
            <a:avLst/>
          </a:prstGeom>
        </p:spPr>
        <p:txBody>
          <a:bodyPr wrap="square">
            <a:spAutoFit/>
          </a:bodyPr>
          <a:lstStyle/>
          <a:p>
            <a:pPr algn="ctr"/>
            <a:r>
              <a:rPr lang="ja-JP" altLang="en-US" sz="2000" b="1" dirty="0"/>
              <a:t>国内都市比較表</a:t>
            </a:r>
          </a:p>
        </p:txBody>
      </p:sp>
      <p:sp>
        <p:nvSpPr>
          <p:cNvPr id="6"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4117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E0513322-FDDA-458F-97FB-86D32D326D81}"/>
              </a:ext>
            </a:extLst>
          </p:cNvPr>
          <p:cNvGraphicFramePr>
            <a:graphicFrameLocks noGrp="1"/>
          </p:cNvGraphicFramePr>
          <p:nvPr>
            <p:extLst>
              <p:ext uri="{D42A27DB-BD31-4B8C-83A1-F6EECF244321}">
                <p14:modId xmlns:p14="http://schemas.microsoft.com/office/powerpoint/2010/main" val="2593418612"/>
              </p:ext>
            </p:extLst>
          </p:nvPr>
        </p:nvGraphicFramePr>
        <p:xfrm>
          <a:off x="76199" y="134724"/>
          <a:ext cx="8986085" cy="4061857"/>
        </p:xfrm>
        <a:graphic>
          <a:graphicData uri="http://schemas.openxmlformats.org/drawingml/2006/table">
            <a:tbl>
              <a:tblPr firstRow="1" bandRow="1">
                <a:tableStyleId>{2D5ABB26-0587-4C30-8999-92F81FD0307C}</a:tableStyleId>
              </a:tblPr>
              <a:tblGrid>
                <a:gridCol w="1104899">
                  <a:extLst>
                    <a:ext uri="{9D8B030D-6E8A-4147-A177-3AD203B41FA5}">
                      <a16:colId xmlns:a16="http://schemas.microsoft.com/office/drawing/2014/main" val="3822818661"/>
                    </a:ext>
                  </a:extLst>
                </a:gridCol>
                <a:gridCol w="3914775">
                  <a:extLst>
                    <a:ext uri="{9D8B030D-6E8A-4147-A177-3AD203B41FA5}">
                      <a16:colId xmlns:a16="http://schemas.microsoft.com/office/drawing/2014/main" val="1586775745"/>
                    </a:ext>
                  </a:extLst>
                </a:gridCol>
                <a:gridCol w="3966411">
                  <a:extLst>
                    <a:ext uri="{9D8B030D-6E8A-4147-A177-3AD203B41FA5}">
                      <a16:colId xmlns:a16="http://schemas.microsoft.com/office/drawing/2014/main" val="1436176693"/>
                    </a:ext>
                  </a:extLst>
                </a:gridCol>
              </a:tblGrid>
              <a:tr h="267929">
                <a:tc>
                  <a:txBody>
                    <a:bodyPr/>
                    <a:lstStyle/>
                    <a:p>
                      <a:pPr algn="ctr"/>
                      <a:endParaRPr kumimoji="1" lang="ja-JP" altLang="en-US" dirty="0"/>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会津若松</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400" kern="1200" dirty="0">
                          <a:solidFill>
                            <a:schemeClr val="tx1"/>
                          </a:solidFill>
                          <a:latin typeface="+mn-lt"/>
                          <a:ea typeface="+mn-ea"/>
                          <a:cs typeface="+mn-cs"/>
                        </a:rPr>
                        <a:t>福　　　　岡</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137256573"/>
                  </a:ext>
                </a:extLst>
              </a:tr>
              <a:tr h="1806122">
                <a:tc>
                  <a:txBody>
                    <a:bodyPr/>
                    <a:lstStyle/>
                    <a:p>
                      <a:pPr algn="ctr"/>
                      <a:r>
                        <a:rPr kumimoji="1" lang="ja-JP" altLang="en-US" sz="1100" dirty="0">
                          <a:solidFill>
                            <a:schemeClr val="tx1"/>
                          </a:solidFill>
                        </a:rPr>
                        <a:t>支える</a:t>
                      </a:r>
                      <a:endParaRPr kumimoji="1" lang="en-US" altLang="ja-JP" sz="1100" dirty="0">
                        <a:solidFill>
                          <a:schemeClr val="tx1"/>
                        </a:solidFill>
                      </a:endParaRPr>
                    </a:p>
                    <a:p>
                      <a:pPr algn="ctr"/>
                      <a:r>
                        <a:rPr kumimoji="1" lang="ja-JP" altLang="en-US" sz="1100" dirty="0">
                          <a:solidFill>
                            <a:schemeClr val="tx1"/>
                          </a:solidFill>
                        </a:rPr>
                        <a:t>仕組み</a:t>
                      </a:r>
                      <a:endParaRPr kumimoji="1" lang="ja-JP" altLang="en-US" sz="7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○会津地域スマートシティ推進協議会の取組み（事業企画・調整）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・地元を拠点とする産官学</a:t>
                      </a:r>
                      <a:r>
                        <a:rPr kumimoji="1" lang="en-US" altLang="ja-JP" sz="900" dirty="0">
                          <a:solidFill>
                            <a:schemeClr val="tx1"/>
                          </a:solidFill>
                        </a:rPr>
                        <a:t>15</a:t>
                      </a:r>
                      <a:r>
                        <a:rPr kumimoji="1" lang="ja-JP" altLang="en-US" sz="900" dirty="0">
                          <a:solidFill>
                            <a:schemeClr val="tx1"/>
                          </a:solidFill>
                        </a:rPr>
                        <a:t>団体以上で構成される協議会。</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会津若松市、会津大学、金融機関その他各業界の企業等が参加。</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各者から提案されるプロジェクトの中から実施すべきプロジェクトを選定。</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○一般社団法人スマートシティ会津の取組み（事業実施・運営）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a:t>
                      </a:r>
                      <a:r>
                        <a:rPr kumimoji="1" lang="en-US" altLang="ja-JP" sz="900" dirty="0">
                          <a:solidFill>
                            <a:schemeClr val="tx1"/>
                          </a:solidFill>
                        </a:rPr>
                        <a:t>10</a:t>
                      </a:r>
                      <a:r>
                        <a:rPr kumimoji="1" lang="ja-JP" altLang="en-US" sz="900" dirty="0">
                          <a:solidFill>
                            <a:schemeClr val="tx1"/>
                          </a:solidFill>
                        </a:rPr>
                        <a:t>以上の団体からなる、選定されたプロジェクトの運営と市民から預かったデータガバ　</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ナンスを担当する組織。</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a:t>
                      </a:r>
                      <a:r>
                        <a:rPr kumimoji="1" lang="en-US" altLang="ja-JP" sz="900" dirty="0">
                          <a:solidFill>
                            <a:schemeClr val="tx1"/>
                          </a:solidFill>
                        </a:rPr>
                        <a:t>(</a:t>
                      </a:r>
                      <a:r>
                        <a:rPr kumimoji="1" lang="ja-JP" altLang="en-US" sz="900" dirty="0">
                          <a:solidFill>
                            <a:schemeClr val="tx1"/>
                          </a:solidFill>
                        </a:rPr>
                        <a:t>持続可能なプロジェクトとして実証から実装への移行段階では、法人化が必要。</a:t>
                      </a:r>
                      <a:r>
                        <a:rPr kumimoji="1" lang="en-US" altLang="ja-JP" sz="90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rPr>
                        <a:t>※</a:t>
                      </a:r>
                      <a:r>
                        <a:rPr kumimoji="1" lang="ja-JP" altLang="en-US" sz="900" dirty="0">
                          <a:solidFill>
                            <a:schemeClr val="tx1"/>
                          </a:solidFill>
                        </a:rPr>
                        <a:t>会津若松市では公共とビジネス継続性のバランスをとることが可能な地域マネジメン</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ト法人主導型を採用して取組みを推進。</a:t>
                      </a: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a:t>
                      </a:r>
                      <a:r>
                        <a:rPr kumimoji="1" lang="zh-TW" altLang="en-US" sz="900" kern="1200" dirty="0">
                          <a:solidFill>
                            <a:schemeClr val="tx1"/>
                          </a:solidFill>
                          <a:latin typeface="+mn-lt"/>
                          <a:ea typeface="+mn-ea"/>
                          <a:cs typeface="+mn-cs"/>
                        </a:rPr>
                        <a:t>福岡地域戦略推進協議会（</a:t>
                      </a:r>
                      <a:r>
                        <a:rPr kumimoji="1" lang="en-US" altLang="zh-TW" sz="900" kern="1200" dirty="0">
                          <a:solidFill>
                            <a:schemeClr val="tx1"/>
                          </a:solidFill>
                          <a:latin typeface="+mn-lt"/>
                          <a:ea typeface="+mn-ea"/>
                          <a:cs typeface="+mn-cs"/>
                        </a:rPr>
                        <a:t>FDC</a:t>
                      </a:r>
                      <a:r>
                        <a:rPr kumimoji="1" lang="zh-TW" altLang="en-US" sz="900" kern="1200" dirty="0">
                          <a:solidFill>
                            <a:schemeClr val="tx1"/>
                          </a:solidFill>
                          <a:latin typeface="+mn-lt"/>
                          <a:ea typeface="+mn-ea"/>
                          <a:cs typeface="+mn-cs"/>
                        </a:rPr>
                        <a:t>）</a:t>
                      </a:r>
                      <a:r>
                        <a:rPr kumimoji="1" lang="ja-JP" altLang="en-US" sz="900" kern="1200" dirty="0">
                          <a:solidFill>
                            <a:schemeClr val="tx1"/>
                          </a:solidFill>
                          <a:latin typeface="+mn-lt"/>
                          <a:ea typeface="+mn-ea"/>
                          <a:cs typeface="+mn-cs"/>
                        </a:rPr>
                        <a:t>の取組み</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・経済界・九州大学・福岡市が中心になって産学官民の事業創出プラットフォームとし　</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a:t>
                      </a:r>
                      <a:r>
                        <a:rPr kumimoji="1" lang="ja-JP" altLang="en-US" sz="900" kern="1200" dirty="0" err="1">
                          <a:solidFill>
                            <a:schemeClr val="tx1"/>
                          </a:solidFill>
                          <a:latin typeface="+mn-lt"/>
                          <a:ea typeface="+mn-ea"/>
                          <a:cs typeface="+mn-cs"/>
                        </a:rPr>
                        <a:t>て</a:t>
                      </a:r>
                      <a:r>
                        <a:rPr kumimoji="1" lang="ja-JP" altLang="en-US" sz="900" kern="1200" dirty="0">
                          <a:solidFill>
                            <a:schemeClr val="tx1"/>
                          </a:solidFill>
                          <a:latin typeface="+mn-lt"/>
                          <a:ea typeface="+mn-ea"/>
                          <a:cs typeface="+mn-cs"/>
                        </a:rPr>
                        <a:t>設立。</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福岡都市圏の新しい将来像を描き、地域の国際競争力を強化するために、成長戦　</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略の策定から推進までを一貫して行う、産学官民一体の</a:t>
                      </a:r>
                      <a:r>
                        <a:rPr kumimoji="1" lang="en-US" altLang="ja-JP" sz="900" kern="1200" dirty="0">
                          <a:solidFill>
                            <a:schemeClr val="tx1"/>
                          </a:solidFill>
                          <a:latin typeface="+mn-lt"/>
                          <a:ea typeface="+mn-ea"/>
                          <a:cs typeface="+mn-cs"/>
                        </a:rPr>
                        <a:t>Think</a:t>
                      </a:r>
                      <a:r>
                        <a:rPr kumimoji="1" lang="ja-JP" altLang="en-US" sz="900" kern="1200" dirty="0">
                          <a:solidFill>
                            <a:schemeClr val="tx1"/>
                          </a:solidFill>
                          <a:latin typeface="+mn-lt"/>
                          <a:ea typeface="+mn-ea"/>
                          <a:cs typeface="+mn-cs"/>
                        </a:rPr>
                        <a:t>＆</a:t>
                      </a:r>
                      <a:r>
                        <a:rPr kumimoji="1" lang="en-US" altLang="ja-JP" sz="900" kern="1200" dirty="0">
                          <a:solidFill>
                            <a:schemeClr val="tx1"/>
                          </a:solidFill>
                          <a:latin typeface="+mn-lt"/>
                          <a:ea typeface="+mn-ea"/>
                          <a:cs typeface="+mn-cs"/>
                        </a:rPr>
                        <a:t>Do </a:t>
                      </a:r>
                      <a:r>
                        <a:rPr kumimoji="1" lang="ja-JP" altLang="en-US" sz="900" kern="1200" dirty="0">
                          <a:solidFill>
                            <a:schemeClr val="tx1"/>
                          </a:solidFill>
                          <a:latin typeface="+mn-lt"/>
                          <a:ea typeface="+mn-ea"/>
                          <a:cs typeface="+mn-cs"/>
                        </a:rPr>
                        <a:t>タンク。</a:t>
                      </a:r>
                      <a:endParaRPr kumimoji="1" lang="en-US" altLang="ja-JP" sz="900" kern="1200" dirty="0">
                        <a:solidFill>
                          <a:schemeClr val="tx1"/>
                        </a:solidFill>
                        <a:latin typeface="+mn-lt"/>
                        <a:ea typeface="+mn-ea"/>
                        <a:cs typeface="+mn-cs"/>
                      </a:endParaRPr>
                    </a:p>
                    <a:p>
                      <a:pPr algn="l"/>
                      <a:endParaRPr kumimoji="1" lang="en-US" altLang="ja-JP" sz="3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a:t>
                      </a:r>
                      <a:r>
                        <a:rPr kumimoji="1" lang="en-US" altLang="ja-JP" sz="900" kern="1200" dirty="0">
                          <a:solidFill>
                            <a:schemeClr val="tx1"/>
                          </a:solidFill>
                          <a:latin typeface="+mn-lt"/>
                          <a:ea typeface="+mn-ea"/>
                          <a:cs typeface="+mn-cs"/>
                        </a:rPr>
                        <a:t>FDC</a:t>
                      </a:r>
                      <a:r>
                        <a:rPr kumimoji="1" lang="ja-JP" altLang="en-US" sz="900" kern="1200" dirty="0">
                          <a:solidFill>
                            <a:schemeClr val="tx1"/>
                          </a:solidFill>
                          <a:latin typeface="+mn-lt"/>
                          <a:ea typeface="+mn-ea"/>
                          <a:cs typeface="+mn-cs"/>
                        </a:rPr>
                        <a:t>の地域戦略と福岡市の基本戦略と連動（公共政策・公共投資と民間事業が</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連動）。</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地域のワンストップ窓口として機能。</a:t>
                      </a:r>
                      <a:endParaRPr kumimoji="1" lang="en-US" altLang="ja-JP" sz="900" kern="1200" dirty="0">
                        <a:solidFill>
                          <a:schemeClr val="tx1"/>
                        </a:solidFill>
                        <a:latin typeface="+mn-lt"/>
                        <a:ea typeface="+mn-ea"/>
                        <a:cs typeface="+mn-cs"/>
                      </a:endParaRPr>
                    </a:p>
                    <a:p>
                      <a:pPr algn="l"/>
                      <a:r>
                        <a:rPr kumimoji="1" lang="ja-JP" altLang="en-US" sz="900" kern="1200" dirty="0">
                          <a:solidFill>
                            <a:schemeClr val="tx1"/>
                          </a:solidFill>
                          <a:latin typeface="+mn-lt"/>
                          <a:ea typeface="+mn-ea"/>
                          <a:cs typeface="+mn-cs"/>
                        </a:rPr>
                        <a:t>　行政と民間、既存企業とスタートアップ、域内と域外・海外の組織の間の橋渡し役。</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858091"/>
                  </a:ext>
                </a:extLst>
              </a:tr>
              <a:tr h="489397">
                <a:tc>
                  <a:txBody>
                    <a:bodyPr/>
                    <a:lstStyle/>
                    <a:p>
                      <a:pPr algn="ctr"/>
                      <a:r>
                        <a:rPr kumimoji="1" lang="ja-JP" altLang="en-US" sz="1100" dirty="0">
                          <a:solidFill>
                            <a:schemeClr val="tx1"/>
                          </a:solidFill>
                        </a:rPr>
                        <a:t>総括</a:t>
                      </a:r>
                      <a:endParaRPr kumimoji="1" lang="en-US" altLang="ja-JP" sz="1100" dirty="0">
                        <a:solidFill>
                          <a:schemeClr val="tx1"/>
                        </a:solidFill>
                      </a:endParaRPr>
                    </a:p>
                    <a:p>
                      <a:pPr algn="ctr"/>
                      <a:r>
                        <a:rPr kumimoji="1" lang="ja-JP" altLang="en-US" sz="1100" dirty="0">
                          <a:solidFill>
                            <a:schemeClr val="tx1"/>
                          </a:solidFill>
                        </a:rPr>
                        <a:t>（成長モデル）</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・会津若松市が中心に、会津大学等との産官学の枠組みで「スマートシティ会津若</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　松」を推進。</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a:solidFill>
                          <a:schemeClr val="tx1"/>
                        </a:solidFill>
                      </a:endParaRP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endParaRPr kumimoji="1" lang="en-US" altLang="ja-JP" sz="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a:t>
                      </a:r>
                      <a:r>
                        <a:rPr kumimoji="1" lang="ja-JP" altLang="en-US" sz="900" kern="1200" dirty="0">
                          <a:solidFill>
                            <a:schemeClr val="tx1"/>
                          </a:solidFill>
                          <a:latin typeface="+mn-lt"/>
                          <a:ea typeface="+mn-ea"/>
                          <a:cs typeface="+mn-cs"/>
                        </a:rPr>
                        <a:t>福岡市が中心となって、福岡都市圏を視野に、経済界、九州大学との広域的なプ</a:t>
                      </a:r>
                      <a:endParaRPr kumimoji="1" lang="en-US" altLang="ja-JP" sz="9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a:solidFill>
                            <a:schemeClr val="tx1"/>
                          </a:solidFill>
                          <a:latin typeface="+mn-lt"/>
                          <a:ea typeface="+mn-ea"/>
                          <a:cs typeface="+mn-cs"/>
                        </a:rPr>
                        <a:t>　ラットフォーム</a:t>
                      </a:r>
                      <a:r>
                        <a:rPr kumimoji="1" lang="ja-JP" altLang="en-US" sz="900" kern="1200" dirty="0">
                          <a:solidFill>
                            <a:schemeClr val="tx1"/>
                          </a:solidFill>
                          <a:latin typeface="+mn-lt"/>
                          <a:ea typeface="+mn-ea"/>
                          <a:cs typeface="+mn-cs"/>
                        </a:rPr>
                        <a:t>により「スタートアップ都市・ふくおか」を推進。</a:t>
                      </a:r>
                    </a:p>
                  </a:txBody>
                  <a:tcPr marL="72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943404027"/>
                  </a:ext>
                </a:extLst>
              </a:tr>
              <a:tr h="7469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n-lt"/>
                          <a:ea typeface="+mn-ea"/>
                          <a:cs typeface="+mn-cs"/>
                        </a:rPr>
                        <a:t>リーダーシップ</a:t>
                      </a:r>
                      <a:endParaRPr kumimoji="1" lang="en-US" altLang="ja-JP" sz="1100" kern="1200" dirty="0">
                        <a:solidFill>
                          <a:schemeClr val="tx1"/>
                        </a:solidFill>
                        <a:latin typeface="+mn-lt"/>
                        <a:ea typeface="+mn-ea"/>
                        <a:cs typeface="+mn-cs"/>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l"/>
                      <a:r>
                        <a:rPr kumimoji="1" lang="ja-JP" altLang="en-US" sz="900" dirty="0">
                          <a:solidFill>
                            <a:schemeClr val="tx1"/>
                          </a:solidFill>
                        </a:rPr>
                        <a:t>・会津若松市が主導。</a:t>
                      </a:r>
                      <a:endParaRPr kumimoji="1" lang="en-US" altLang="ja-JP" sz="900" dirty="0">
                        <a:solidFill>
                          <a:schemeClr val="tx1"/>
                        </a:solidFill>
                      </a:endParaRPr>
                    </a:p>
                    <a:p>
                      <a:pPr algn="l"/>
                      <a:endParaRPr kumimoji="1" lang="en-US" altLang="ja-JP" sz="900" dirty="0">
                        <a:solidFill>
                          <a:schemeClr val="tx1"/>
                        </a:solidFill>
                      </a:endParaRPr>
                    </a:p>
                    <a:p>
                      <a:pPr algn="l"/>
                      <a:r>
                        <a:rPr kumimoji="1" lang="en-US" altLang="ja-JP" sz="900" dirty="0">
                          <a:solidFill>
                            <a:schemeClr val="tx1"/>
                          </a:solidFill>
                        </a:rPr>
                        <a:t>※</a:t>
                      </a:r>
                      <a:r>
                        <a:rPr kumimoji="1" lang="ja-JP" altLang="en-US" sz="900" dirty="0">
                          <a:solidFill>
                            <a:schemeClr val="tx1"/>
                          </a:solidFill>
                        </a:rPr>
                        <a:t>市長が積極的に推進。</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r>
                        <a:rPr kumimoji="1" lang="ja-JP" altLang="en-US" sz="800" dirty="0">
                          <a:solidFill>
                            <a:schemeClr val="tx1"/>
                          </a:solidFill>
                        </a:rPr>
                        <a:t>・</a:t>
                      </a:r>
                      <a:r>
                        <a:rPr kumimoji="1" lang="ja-JP" altLang="en-US" sz="900" dirty="0">
                          <a:solidFill>
                            <a:schemeClr val="tx1"/>
                          </a:solidFill>
                        </a:rPr>
                        <a:t>福岡市が主導。</a:t>
                      </a:r>
                      <a:endParaRPr kumimoji="1" lang="en-US" altLang="ja-JP" sz="900" dirty="0">
                        <a:solidFill>
                          <a:schemeClr val="tx1"/>
                        </a:solidFill>
                      </a:endParaRPr>
                    </a:p>
                    <a:p>
                      <a:pPr algn="l"/>
                      <a:r>
                        <a:rPr kumimoji="1" lang="ja-JP" altLang="en-US" sz="900" dirty="0">
                          <a:solidFill>
                            <a:schemeClr val="tx1"/>
                          </a:solidFill>
                        </a:rPr>
                        <a:t>　福岡都市圏の広域的なプラットフォームである福岡地域戦略推進協議会を活用。</a:t>
                      </a:r>
                      <a:endParaRPr kumimoji="1" lang="en-US" altLang="ja-JP" sz="900" dirty="0">
                        <a:solidFill>
                          <a:schemeClr val="tx1"/>
                        </a:solidFill>
                      </a:endParaRPr>
                    </a:p>
                    <a:p>
                      <a:pPr algn="l"/>
                      <a:endParaRPr kumimoji="1" lang="en-US" altLang="ja-JP" sz="900" dirty="0">
                        <a:solidFill>
                          <a:schemeClr val="tx1"/>
                        </a:solidFill>
                      </a:endParaRPr>
                    </a:p>
                    <a:p>
                      <a:pPr algn="l"/>
                      <a:r>
                        <a:rPr kumimoji="1" lang="en-US" altLang="ja-JP" sz="900" dirty="0">
                          <a:solidFill>
                            <a:schemeClr val="tx1"/>
                          </a:solidFill>
                        </a:rPr>
                        <a:t>※</a:t>
                      </a:r>
                      <a:r>
                        <a:rPr kumimoji="1" lang="ja-JP" altLang="en-US" sz="900" dirty="0">
                          <a:solidFill>
                            <a:schemeClr val="tx1"/>
                          </a:solidFill>
                        </a:rPr>
                        <a:t>市長が積極的に推進。</a:t>
                      </a:r>
                      <a:endParaRPr kumimoji="1" lang="en-US" altLang="ja-JP" sz="9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603476819"/>
                  </a:ext>
                </a:extLst>
              </a:tr>
              <a:tr h="4875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n-lt"/>
                          <a:ea typeface="+mn-ea"/>
                          <a:cs typeface="+mn-cs"/>
                        </a:rPr>
                        <a:t>国との関係</a:t>
                      </a: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rPr>
                        <a:t>・計画の認定等を通じ、国が補助金交付その他政策支援を行う。</a:t>
                      </a:r>
                      <a:endParaRPr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rPr>
                        <a:t>・会津若松市を</a:t>
                      </a:r>
                      <a:r>
                        <a:rPr lang="en-US" altLang="ja-JP" sz="900" dirty="0">
                          <a:solidFill>
                            <a:schemeClr val="tx1"/>
                          </a:solidFill>
                        </a:rPr>
                        <a:t>ICT</a:t>
                      </a:r>
                      <a:r>
                        <a:rPr lang="ja-JP" altLang="en-US" sz="900" dirty="0">
                          <a:solidFill>
                            <a:schemeClr val="tx1"/>
                          </a:solidFill>
                        </a:rPr>
                        <a:t>関連の実証・集積地と決め、国として</a:t>
                      </a:r>
                      <a:r>
                        <a:rPr lang="en-US" altLang="ja-JP" sz="900" dirty="0">
                          <a:solidFill>
                            <a:schemeClr val="tx1"/>
                          </a:solidFill>
                        </a:rPr>
                        <a:t>PR</a:t>
                      </a:r>
                      <a:r>
                        <a:rPr lang="ja-JP" altLang="en-US" sz="900" dirty="0">
                          <a:solidFill>
                            <a:schemeClr val="tx1"/>
                          </a:solidFill>
                        </a:rPr>
                        <a:t>・応援。</a:t>
                      </a:r>
                      <a:endParaRPr lang="en-US" altLang="ja-JP" sz="9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l"/>
                      <a:endParaRPr lang="en-US" altLang="ja-JP" sz="900" dirty="0">
                        <a:solidFill>
                          <a:schemeClr val="tx1"/>
                        </a:solidFill>
                      </a:endParaRPr>
                    </a:p>
                    <a:p>
                      <a:pPr algn="l"/>
                      <a:r>
                        <a:rPr lang="ja-JP" altLang="en-US" sz="900" dirty="0">
                          <a:solidFill>
                            <a:schemeClr val="tx1"/>
                          </a:solidFill>
                        </a:rPr>
                        <a:t>・国家戦略特区で認められた規制・制度改革による国の政策と連携した事業推進。</a:t>
                      </a:r>
                      <a:endParaRPr lang="en-US" altLang="ja-JP" sz="900" dirty="0">
                        <a:solidFill>
                          <a:schemeClr val="tx1"/>
                        </a:solidFill>
                      </a:endParaRPr>
                    </a:p>
                    <a:p>
                      <a:pPr algn="l"/>
                      <a:endParaRPr lang="en-US" altLang="ja-JP" sz="900" dirty="0">
                        <a:solidFill>
                          <a:schemeClr val="tx1"/>
                        </a:solidFill>
                      </a:endParaRPr>
                    </a:p>
                    <a:p>
                      <a:pPr algn="l"/>
                      <a:r>
                        <a:rPr lang="ja-JP" altLang="en-US" sz="900" dirty="0">
                          <a:solidFill>
                            <a:schemeClr val="tx1"/>
                          </a:solidFill>
                        </a:rPr>
                        <a:t>・グローバル拠点都市選定に伴う国からの集中支援。</a:t>
                      </a:r>
                      <a:endParaRPr lang="en-US" altLang="ja-JP" sz="900" dirty="0">
                        <a:solidFill>
                          <a:schemeClr val="tx1"/>
                        </a:solidFill>
                      </a:endParaRPr>
                    </a:p>
                    <a:p>
                      <a:pPr algn="l"/>
                      <a:endParaRPr lang="ja-JP" altLang="en-US" sz="900" dirty="0">
                        <a:solidFill>
                          <a:schemeClr val="tx1"/>
                        </a:solidFill>
                      </a:endParaRPr>
                    </a:p>
                  </a:txBody>
                  <a:tcPr marL="72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04510419"/>
                  </a:ext>
                </a:extLst>
              </a:tr>
            </a:tbl>
          </a:graphicData>
        </a:graphic>
      </p:graphicFrame>
      <p:sp>
        <p:nvSpPr>
          <p:cNvPr id="6" name="テキスト ボックス 5"/>
          <p:cNvSpPr txBox="1"/>
          <p:nvPr/>
        </p:nvSpPr>
        <p:spPr>
          <a:xfrm>
            <a:off x="63135" y="4252812"/>
            <a:ext cx="8986085" cy="2539157"/>
          </a:xfrm>
          <a:prstGeom prst="rect">
            <a:avLst/>
          </a:prstGeom>
          <a:noFill/>
          <a:ln>
            <a:solidFill>
              <a:schemeClr val="tx1"/>
            </a:solidFill>
            <a:prstDash val="solid"/>
          </a:ln>
        </p:spPr>
        <p:txBody>
          <a:bodyPr wrap="square" rtlCol="0">
            <a:spAutoFit/>
          </a:bodyPr>
          <a:lstStyle/>
          <a:p>
            <a:r>
              <a:rPr kumimoji="1" lang="ja-JP" altLang="en-US" sz="800" dirty="0"/>
              <a:t>参考</a:t>
            </a:r>
            <a:r>
              <a:rPr kumimoji="1" lang="ja-JP" altLang="en-US" sz="800" b="1" dirty="0"/>
              <a:t>　大阪都市圏</a:t>
            </a:r>
            <a:endParaRPr kumimoji="1" lang="en-US" altLang="ja-JP" sz="800" b="1" dirty="0"/>
          </a:p>
          <a:p>
            <a:r>
              <a:rPr kumimoji="1" lang="ja-JP" altLang="en-US" sz="800" dirty="0"/>
              <a:t>　　　　</a:t>
            </a:r>
            <a:r>
              <a:rPr kumimoji="1" lang="en-US" altLang="ja-JP" sz="800" dirty="0"/>
              <a:t>【</a:t>
            </a:r>
            <a:r>
              <a:rPr kumimoji="1" lang="ja-JP" altLang="en-US" sz="800" dirty="0"/>
              <a:t>エリアの規模</a:t>
            </a:r>
            <a:r>
              <a:rPr kumimoji="1" lang="en-US" altLang="ja-JP" sz="800" dirty="0"/>
              <a:t>】</a:t>
            </a:r>
            <a:r>
              <a:rPr kumimoji="1" lang="ja-JP" altLang="en-US" sz="800" dirty="0"/>
              <a:t>　　</a:t>
            </a:r>
            <a:endParaRPr kumimoji="1" lang="en-US" altLang="ja-JP" sz="800" dirty="0"/>
          </a:p>
          <a:p>
            <a:r>
              <a:rPr kumimoji="1" lang="ja-JP" altLang="en-US" sz="800" dirty="0"/>
              <a:t>　　　　　大阪市　人口約</a:t>
            </a:r>
            <a:r>
              <a:rPr kumimoji="1" lang="en-US" altLang="ja-JP" sz="800" dirty="0"/>
              <a:t>275</a:t>
            </a:r>
            <a:r>
              <a:rPr kumimoji="1" lang="ja-JP" altLang="en-US" sz="800" dirty="0"/>
              <a:t>万人</a:t>
            </a:r>
            <a:r>
              <a:rPr kumimoji="1" lang="en-US" altLang="ja-JP" sz="800" dirty="0"/>
              <a:t>/</a:t>
            </a:r>
            <a:r>
              <a:rPr kumimoji="1" lang="ja-JP" altLang="en-US" sz="800" dirty="0"/>
              <a:t>面積</a:t>
            </a:r>
            <a:r>
              <a:rPr kumimoji="1" lang="en-US" altLang="ja-JP" sz="800" dirty="0"/>
              <a:t>230</a:t>
            </a:r>
            <a:r>
              <a:rPr kumimoji="1" lang="ja-JP" altLang="en-US" sz="800" dirty="0"/>
              <a:t>㎢　　　大阪府　人口約</a:t>
            </a:r>
            <a:r>
              <a:rPr kumimoji="1" lang="en-US" altLang="ja-JP" sz="800" dirty="0"/>
              <a:t>880</a:t>
            </a:r>
            <a:r>
              <a:rPr kumimoji="1" lang="ja-JP" altLang="en-US" sz="800" dirty="0"/>
              <a:t>万人</a:t>
            </a:r>
            <a:r>
              <a:rPr kumimoji="1" lang="en-US" altLang="ja-JP" sz="800" dirty="0"/>
              <a:t>/</a:t>
            </a:r>
            <a:r>
              <a:rPr kumimoji="1" lang="ja-JP" altLang="en-US" sz="800" dirty="0"/>
              <a:t>面積</a:t>
            </a:r>
            <a:r>
              <a:rPr kumimoji="1" lang="en-US" altLang="ja-JP" sz="800" dirty="0"/>
              <a:t>1,900</a:t>
            </a:r>
            <a:r>
              <a:rPr kumimoji="1" lang="ja-JP" altLang="en-US" sz="800" dirty="0"/>
              <a:t>㎢ 　　大阪都市圏　人口約</a:t>
            </a:r>
            <a:r>
              <a:rPr kumimoji="1" lang="en-US" altLang="ja-JP" sz="800" dirty="0"/>
              <a:t>1,200</a:t>
            </a:r>
            <a:r>
              <a:rPr kumimoji="1" lang="ja-JP" altLang="en-US" sz="800" dirty="0"/>
              <a:t>万人</a:t>
            </a:r>
            <a:r>
              <a:rPr kumimoji="1" lang="en-US" altLang="ja-JP" sz="800" dirty="0"/>
              <a:t>/</a:t>
            </a:r>
            <a:r>
              <a:rPr kumimoji="1" lang="ja-JP" altLang="en-US" sz="800" dirty="0"/>
              <a:t>面積約</a:t>
            </a:r>
            <a:r>
              <a:rPr kumimoji="1" lang="en-US" altLang="ja-JP" sz="800" dirty="0"/>
              <a:t>3,400</a:t>
            </a:r>
            <a:r>
              <a:rPr kumimoji="1" lang="ja-JP" altLang="en-US" sz="800" dirty="0"/>
              <a:t>㎢　　関西広域連合 人口約</a:t>
            </a:r>
            <a:r>
              <a:rPr kumimoji="1" lang="en-US" altLang="ja-JP" sz="800" dirty="0"/>
              <a:t>2,180</a:t>
            </a:r>
            <a:r>
              <a:rPr kumimoji="1" lang="ja-JP" altLang="en-US" sz="800" dirty="0"/>
              <a:t>万人</a:t>
            </a:r>
            <a:r>
              <a:rPr kumimoji="1" lang="en-US" altLang="ja-JP" sz="800" dirty="0"/>
              <a:t>/</a:t>
            </a:r>
            <a:r>
              <a:rPr kumimoji="1" lang="ja-JP" altLang="en-US" sz="800" dirty="0"/>
              <a:t>面積約</a:t>
            </a:r>
            <a:r>
              <a:rPr kumimoji="1" lang="en-US" altLang="ja-JP" sz="800" dirty="0"/>
              <a:t>35,000</a:t>
            </a:r>
            <a:r>
              <a:rPr kumimoji="1" lang="ja-JP" altLang="en-US" sz="800" dirty="0"/>
              <a:t>㎢</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産業構造</a:t>
            </a:r>
            <a:r>
              <a:rPr kumimoji="1" lang="en-US" altLang="ja-JP" sz="800" dirty="0"/>
              <a:t>】</a:t>
            </a:r>
          </a:p>
          <a:p>
            <a:r>
              <a:rPr kumimoji="1" lang="ja-JP" altLang="en-US" sz="800" dirty="0"/>
              <a:t>　　　　　卸売・小売業、専門・科学技術、業務支援サービス業、情報通信業など第三次産業のウエイトが高い。製造業も大きなウエイトを占める</a:t>
            </a:r>
            <a:endParaRPr kumimoji="1" lang="en-US" altLang="ja-JP" sz="800" dirty="0"/>
          </a:p>
          <a:p>
            <a:pPr>
              <a:spcBef>
                <a:spcPts val="300"/>
              </a:spcBef>
            </a:pPr>
            <a:r>
              <a:rPr kumimoji="1" lang="ja-JP" altLang="en-US" sz="800" dirty="0"/>
              <a:t>　　　　</a:t>
            </a:r>
            <a:r>
              <a:rPr kumimoji="1" lang="en-US" altLang="ja-JP" sz="800" dirty="0"/>
              <a:t>【</a:t>
            </a:r>
            <a:r>
              <a:rPr kumimoji="1" lang="ja-JP" altLang="en-US" sz="800" dirty="0"/>
              <a:t>政策展開</a:t>
            </a:r>
            <a:r>
              <a:rPr kumimoji="1" lang="en-US" altLang="ja-JP" sz="800" dirty="0"/>
              <a:t>】</a:t>
            </a:r>
          </a:p>
          <a:p>
            <a:pPr>
              <a:spcBef>
                <a:spcPts val="300"/>
              </a:spcBef>
            </a:pPr>
            <a:r>
              <a:rPr kumimoji="1" lang="ja-JP" altLang="en-US" sz="800" dirty="0"/>
              <a:t>　　　　　副首都・大阪の発展を加速させるインパクトとして、大阪・関西万博を開催するほか、統合型リゾート（</a:t>
            </a:r>
            <a:r>
              <a:rPr kumimoji="1" lang="en-US" altLang="ja-JP" sz="800" dirty="0"/>
              <a:t>IR</a:t>
            </a:r>
            <a:r>
              <a:rPr kumimoji="1" lang="ja-JP" altLang="en-US" sz="800" dirty="0"/>
              <a:t>）の立地推進に取り組む</a:t>
            </a:r>
            <a:endParaRPr kumimoji="1" lang="en-US" altLang="ja-JP" sz="800" dirty="0"/>
          </a:p>
          <a:p>
            <a:pPr>
              <a:spcBef>
                <a:spcPts val="300"/>
              </a:spcBef>
            </a:pPr>
            <a:r>
              <a:rPr kumimoji="1" lang="ja-JP" altLang="en-US" sz="800" dirty="0"/>
              <a:t>　　　　　仕組み面では、新たな大都市制度として特別区制度の導入に向け、</a:t>
            </a:r>
            <a:r>
              <a:rPr kumimoji="1" lang="en-US" altLang="ja-JP" sz="800" dirty="0"/>
              <a:t>2</a:t>
            </a:r>
            <a:r>
              <a:rPr kumimoji="1" lang="ja-JP" altLang="en-US" sz="800" dirty="0"/>
              <a:t>度の住民投票を実施したがいずれも否決（</a:t>
            </a:r>
            <a:r>
              <a:rPr kumimoji="1" lang="en-US" altLang="ja-JP" sz="800" dirty="0"/>
              <a:t>2015</a:t>
            </a:r>
            <a:r>
              <a:rPr kumimoji="1" lang="ja-JP" altLang="en-US" sz="800" dirty="0" err="1"/>
              <a:t>、</a:t>
            </a:r>
            <a:r>
              <a:rPr kumimoji="1" lang="en-US" altLang="ja-JP" sz="800" dirty="0"/>
              <a:t>2020</a:t>
            </a:r>
            <a:r>
              <a:rPr kumimoji="1" lang="ja-JP" altLang="en-US" sz="800" dirty="0"/>
              <a:t>）→府市一体で成長政策を進めるため、府市一体条例を制定</a:t>
            </a:r>
            <a:r>
              <a:rPr kumimoji="1" lang="en-US" altLang="ja-JP" sz="800" dirty="0"/>
              <a:t>(2021</a:t>
            </a:r>
            <a:r>
              <a:rPr kumimoji="1" lang="ja-JP" altLang="en-US" sz="800" dirty="0"/>
              <a:t>）</a:t>
            </a:r>
            <a:endParaRPr kumimoji="1" lang="en-US" altLang="ja-JP" sz="800" dirty="0"/>
          </a:p>
          <a:p>
            <a:pPr>
              <a:lnSpc>
                <a:spcPts val="900"/>
              </a:lnSpc>
              <a:spcBef>
                <a:spcPts val="300"/>
              </a:spcBef>
            </a:pPr>
            <a:r>
              <a:rPr kumimoji="1" lang="en-US" altLang="ja-JP" sz="800" dirty="0"/>
              <a:t>       </a:t>
            </a:r>
            <a:r>
              <a:rPr kumimoji="1" lang="ja-JP" altLang="en-US" sz="800" b="1" dirty="0"/>
              <a:t>中京大都市圏</a:t>
            </a:r>
            <a:endParaRPr kumimoji="1" lang="en-US" altLang="ja-JP" sz="800" b="1" dirty="0"/>
          </a:p>
          <a:p>
            <a:pPr>
              <a:lnSpc>
                <a:spcPts val="900"/>
              </a:lnSpc>
              <a:spcBef>
                <a:spcPts val="300"/>
              </a:spcBef>
            </a:pPr>
            <a:r>
              <a:rPr kumimoji="1" lang="ja-JP" altLang="en-US" sz="800" dirty="0"/>
              <a:t>　　　　</a:t>
            </a:r>
            <a:r>
              <a:rPr kumimoji="1" lang="en-US" altLang="ja-JP" sz="800" dirty="0"/>
              <a:t>【</a:t>
            </a:r>
            <a:r>
              <a:rPr kumimoji="1" lang="ja-JP" altLang="en-US" sz="800" dirty="0"/>
              <a:t>エリアの規模</a:t>
            </a:r>
            <a:r>
              <a:rPr kumimoji="1" lang="en-US" altLang="ja-JP" sz="800" dirty="0"/>
              <a:t>】</a:t>
            </a:r>
          </a:p>
          <a:p>
            <a:pPr>
              <a:lnSpc>
                <a:spcPts val="900"/>
              </a:lnSpc>
              <a:spcBef>
                <a:spcPts val="300"/>
              </a:spcBef>
            </a:pPr>
            <a:r>
              <a:rPr kumimoji="1" lang="ja-JP" altLang="en-US" sz="800" dirty="0"/>
              <a:t>　　　　　名古屋市　人口約</a:t>
            </a:r>
            <a:r>
              <a:rPr kumimoji="1" lang="en-US" altLang="ja-JP" sz="800" dirty="0"/>
              <a:t>230</a:t>
            </a:r>
            <a:r>
              <a:rPr kumimoji="1" lang="ja-JP" altLang="en-US" sz="800" dirty="0"/>
              <a:t>万人</a:t>
            </a:r>
            <a:r>
              <a:rPr kumimoji="1" lang="en-US" altLang="ja-JP" sz="800" dirty="0"/>
              <a:t>/</a:t>
            </a:r>
            <a:r>
              <a:rPr kumimoji="1" lang="ja-JP" altLang="en-US" sz="800" dirty="0"/>
              <a:t>面積</a:t>
            </a:r>
            <a:r>
              <a:rPr kumimoji="1" lang="en-US" altLang="ja-JP" sz="800" dirty="0"/>
              <a:t>326</a:t>
            </a:r>
            <a:r>
              <a:rPr kumimoji="1" lang="ja-JP" altLang="en-US" sz="800" dirty="0"/>
              <a:t>㎢　　　愛知県　人口約</a:t>
            </a:r>
            <a:r>
              <a:rPr kumimoji="1" lang="en-US" altLang="ja-JP" sz="800" dirty="0"/>
              <a:t>750</a:t>
            </a:r>
            <a:r>
              <a:rPr kumimoji="1" lang="ja-JP" altLang="en-US" sz="800" dirty="0"/>
              <a:t>万人</a:t>
            </a:r>
            <a:r>
              <a:rPr kumimoji="1" lang="en-US" altLang="ja-JP" sz="800" dirty="0"/>
              <a:t>/</a:t>
            </a:r>
            <a:r>
              <a:rPr kumimoji="1" lang="ja-JP" altLang="en-US" sz="800" dirty="0"/>
              <a:t>面積</a:t>
            </a:r>
            <a:r>
              <a:rPr kumimoji="1" lang="en-US" altLang="ja-JP" sz="800" dirty="0"/>
              <a:t>5,173</a:t>
            </a:r>
            <a:r>
              <a:rPr kumimoji="1" lang="ja-JP" altLang="en-US" sz="800" dirty="0"/>
              <a:t>㎢ 　　中京大都市圏　人口約</a:t>
            </a:r>
            <a:r>
              <a:rPr kumimoji="1" lang="en-US" altLang="ja-JP" sz="800" dirty="0"/>
              <a:t>930</a:t>
            </a:r>
            <a:r>
              <a:rPr kumimoji="1" lang="ja-JP" altLang="en-US" sz="800" dirty="0"/>
              <a:t>万人</a:t>
            </a:r>
            <a:endParaRPr kumimoji="1" lang="en-US" altLang="ja-JP" sz="800" dirty="0"/>
          </a:p>
          <a:p>
            <a:pPr>
              <a:lnSpc>
                <a:spcPts val="900"/>
              </a:lnSpc>
              <a:spcBef>
                <a:spcPts val="300"/>
              </a:spcBef>
            </a:pPr>
            <a:r>
              <a:rPr kumimoji="1" lang="ja-JP" altLang="en-US" sz="800" dirty="0"/>
              <a:t>　　　　</a:t>
            </a:r>
            <a:r>
              <a:rPr kumimoji="1" lang="en-US" altLang="ja-JP" sz="800" dirty="0"/>
              <a:t>【</a:t>
            </a:r>
            <a:r>
              <a:rPr kumimoji="1" lang="ja-JP" altLang="en-US" sz="800" dirty="0"/>
              <a:t>産業構造</a:t>
            </a:r>
            <a:r>
              <a:rPr kumimoji="1" lang="en-US" altLang="ja-JP" sz="800" dirty="0"/>
              <a:t>】</a:t>
            </a:r>
          </a:p>
          <a:p>
            <a:pPr>
              <a:lnSpc>
                <a:spcPts val="900"/>
              </a:lnSpc>
            </a:pPr>
            <a:r>
              <a:rPr kumimoji="1" lang="ja-JP" altLang="en-US" sz="800" dirty="0"/>
              <a:t>　　　　　ものづくり産業の集積地であり製造業のウエイトが高い。卸売・小売業、専門・科学技術、業務支援サービス業、不動産業など第三次産業のウエイトも高い</a:t>
            </a:r>
            <a:endParaRPr kumimoji="1" lang="en-US" altLang="ja-JP" sz="800" dirty="0"/>
          </a:p>
          <a:p>
            <a:pPr>
              <a:lnSpc>
                <a:spcPts val="900"/>
              </a:lnSpc>
            </a:pPr>
            <a:endParaRPr kumimoji="1" lang="en-US" altLang="ja-JP" sz="800" dirty="0"/>
          </a:p>
          <a:p>
            <a:pPr>
              <a:lnSpc>
                <a:spcPts val="900"/>
              </a:lnSpc>
              <a:spcBef>
                <a:spcPts val="300"/>
              </a:spcBef>
            </a:pPr>
            <a:r>
              <a:rPr kumimoji="1" lang="ja-JP" altLang="en-US" sz="800" dirty="0"/>
              <a:t>　　　　</a:t>
            </a:r>
            <a:r>
              <a:rPr kumimoji="1" lang="en-US" altLang="ja-JP" sz="800" dirty="0"/>
              <a:t>【</a:t>
            </a:r>
            <a:r>
              <a:rPr kumimoji="1" lang="ja-JP" altLang="en-US" sz="800" dirty="0"/>
              <a:t>政策展開</a:t>
            </a:r>
            <a:r>
              <a:rPr kumimoji="1" lang="en-US" altLang="ja-JP" sz="800" dirty="0"/>
              <a:t>】</a:t>
            </a:r>
          </a:p>
          <a:p>
            <a:pPr>
              <a:lnSpc>
                <a:spcPts val="900"/>
              </a:lnSpc>
              <a:spcBef>
                <a:spcPts val="300"/>
              </a:spcBef>
            </a:pPr>
            <a:r>
              <a:rPr kumimoji="1" lang="ja-JP" altLang="en-US" sz="800" dirty="0"/>
              <a:t>　　　　　ものづくりをはじめとする産業集積等を活かし、国際的なイノベーションの創出拠点形成をめざす</a:t>
            </a:r>
            <a:endParaRPr kumimoji="1" lang="en-US" altLang="ja-JP" sz="800" dirty="0"/>
          </a:p>
          <a:p>
            <a:pPr>
              <a:lnSpc>
                <a:spcPts val="900"/>
              </a:lnSpc>
              <a:spcBef>
                <a:spcPts val="300"/>
              </a:spcBef>
            </a:pPr>
            <a:r>
              <a:rPr kumimoji="1" lang="ja-JP" altLang="en-US" sz="800" dirty="0"/>
              <a:t>　　　　　リニア中央新幹線の効果を最大限引き出すハード・ソフトの投資によりリニア時代のリーダー都市を志向　　 　　　</a:t>
            </a:r>
            <a:r>
              <a:rPr kumimoji="1" lang="ja-JP" altLang="en-US" sz="900" dirty="0"/>
              <a:t>　</a:t>
            </a:r>
          </a:p>
        </p:txBody>
      </p:sp>
      <p:sp>
        <p:nvSpPr>
          <p:cNvPr id="5"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4</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5224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331000" y="199854"/>
            <a:ext cx="8552329" cy="611515"/>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3500"/>
              </a:lnSpc>
              <a:spcBef>
                <a:spcPts val="1200"/>
              </a:spcBef>
            </a:pPr>
            <a:r>
              <a:rPr lang="ja-JP" altLang="en-US" sz="24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■本日ご議論いただきたい主な</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論点　</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成長都市から得られる考察</a:t>
            </a:r>
          </a:p>
        </p:txBody>
      </p:sp>
      <p:sp>
        <p:nvSpPr>
          <p:cNvPr id="4" name="角丸四角形 3"/>
          <p:cNvSpPr/>
          <p:nvPr/>
        </p:nvSpPr>
        <p:spPr>
          <a:xfrm>
            <a:off x="331000" y="1580606"/>
            <a:ext cx="8200572" cy="4362994"/>
          </a:xfrm>
          <a:prstGeom prst="roundRect">
            <a:avLst>
              <a:gd name="adj" fmla="val 69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kumimoji="1" lang="en-US" altLang="ja-JP" sz="1400" dirty="0">
              <a:solidFill>
                <a:schemeClr val="tx1"/>
              </a:solidFill>
            </a:endParaRPr>
          </a:p>
          <a:p>
            <a:pPr>
              <a:spcBef>
                <a:spcPts val="600"/>
              </a:spcBef>
            </a:pPr>
            <a:r>
              <a:rPr kumimoji="1" lang="en-US" altLang="ja-JP" sz="1400" b="1" dirty="0">
                <a:solidFill>
                  <a:schemeClr val="tx1"/>
                </a:solidFill>
              </a:rPr>
              <a:t>【</a:t>
            </a:r>
            <a:r>
              <a:rPr kumimoji="1" lang="ja-JP" altLang="en-US" sz="1400" b="1" dirty="0">
                <a:solidFill>
                  <a:schemeClr val="tx1"/>
                </a:solidFill>
              </a:rPr>
              <a:t>政策</a:t>
            </a:r>
            <a:r>
              <a:rPr kumimoji="1" lang="en-US" altLang="ja-JP" sz="1400" b="1" dirty="0">
                <a:solidFill>
                  <a:schemeClr val="tx1"/>
                </a:solidFill>
              </a:rPr>
              <a:t>】</a:t>
            </a:r>
          </a:p>
          <a:p>
            <a:pPr>
              <a:spcBef>
                <a:spcPts val="600"/>
              </a:spcBef>
            </a:pPr>
            <a:r>
              <a:rPr kumimoji="1" lang="ja-JP" altLang="en-US" sz="1400" dirty="0">
                <a:solidFill>
                  <a:schemeClr val="tx1"/>
                </a:solidFill>
              </a:rPr>
              <a:t>　〇地域経済の振興と雇用の確保、生活の向上を持続的に進めるには、</a:t>
            </a:r>
            <a:endParaRPr kumimoji="1" lang="en-US" altLang="ja-JP" sz="1400" dirty="0">
              <a:solidFill>
                <a:schemeClr val="tx1"/>
              </a:solidFill>
            </a:endParaRPr>
          </a:p>
          <a:p>
            <a:pPr>
              <a:spcBef>
                <a:spcPts val="600"/>
              </a:spcBef>
            </a:pPr>
            <a:r>
              <a:rPr kumimoji="1" lang="ja-JP" altLang="en-US" sz="1400" dirty="0">
                <a:solidFill>
                  <a:schemeClr val="tx1"/>
                </a:solidFill>
              </a:rPr>
              <a:t>　　時代に応じた産業構造の転換（スタートアップとその成長含む）が必要ではないか。</a:t>
            </a:r>
            <a:endParaRPr kumimoji="1" lang="en-US" altLang="ja-JP" sz="1400" dirty="0">
              <a:solidFill>
                <a:schemeClr val="tx1"/>
              </a:solidFill>
            </a:endParaRPr>
          </a:p>
          <a:p>
            <a:pPr>
              <a:spcBef>
                <a:spcPts val="600"/>
              </a:spcBef>
            </a:pPr>
            <a:r>
              <a:rPr kumimoji="1" lang="ja-JP" altLang="en-US" sz="1400" dirty="0">
                <a:solidFill>
                  <a:schemeClr val="tx1"/>
                </a:solidFill>
              </a:rPr>
              <a:t>　</a:t>
            </a:r>
            <a:endParaRPr kumimoji="1" lang="en-US" altLang="ja-JP" sz="1400" dirty="0">
              <a:solidFill>
                <a:schemeClr val="tx1"/>
              </a:solidFill>
            </a:endParaRPr>
          </a:p>
          <a:p>
            <a:pPr>
              <a:spcBef>
                <a:spcPts val="600"/>
              </a:spcBef>
            </a:pPr>
            <a:r>
              <a:rPr kumimoji="1" lang="ja-JP" altLang="en-US" sz="1400" dirty="0">
                <a:solidFill>
                  <a:schemeClr val="tx1"/>
                </a:solidFill>
              </a:rPr>
              <a:t>　〇上記産業構造の転換を進めるにあたっては、</a:t>
            </a:r>
            <a:endParaRPr kumimoji="1" lang="en-US" altLang="ja-JP" sz="1400" dirty="0">
              <a:solidFill>
                <a:schemeClr val="tx1"/>
              </a:solidFill>
            </a:endParaRPr>
          </a:p>
          <a:p>
            <a:pPr>
              <a:spcBef>
                <a:spcPts val="600"/>
              </a:spcBef>
            </a:pPr>
            <a:r>
              <a:rPr kumimoji="1" lang="ja-JP" altLang="en-US" sz="1400" dirty="0">
                <a:solidFill>
                  <a:schemeClr val="tx1"/>
                </a:solidFill>
              </a:rPr>
              <a:t>　　　</a:t>
            </a:r>
            <a:endParaRPr kumimoji="1" lang="en-US" altLang="ja-JP" sz="1400" dirty="0">
              <a:solidFill>
                <a:schemeClr val="tx1"/>
              </a:solidFill>
            </a:endParaRPr>
          </a:p>
          <a:p>
            <a:pPr>
              <a:spcBef>
                <a:spcPts val="600"/>
              </a:spcBef>
            </a:pPr>
            <a:r>
              <a:rPr kumimoji="1" lang="ja-JP" altLang="en-US" sz="1400" dirty="0">
                <a:solidFill>
                  <a:schemeClr val="tx1"/>
                </a:solidFill>
              </a:rPr>
              <a:t>　　・</a:t>
            </a:r>
            <a:r>
              <a:rPr kumimoji="1" lang="en-US" altLang="ja-JP" sz="1400" dirty="0">
                <a:solidFill>
                  <a:schemeClr val="tx1"/>
                </a:solidFill>
              </a:rPr>
              <a:t>DX</a:t>
            </a:r>
            <a:r>
              <a:rPr kumimoji="1" lang="ja-JP" altLang="en-US" sz="1400" dirty="0">
                <a:solidFill>
                  <a:schemeClr val="tx1"/>
                </a:solidFill>
              </a:rPr>
              <a:t>や脱炭素、エネルギーの視点からのアプローチが重要ではないか。</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・海外からを含めた必要な人材の育成・確保と成長分野への人材の流動が必要ではないか。</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・成長分野への積極的な投資とそれを可能とする金融機能の強化が必要ではないか。</a:t>
            </a:r>
            <a:endParaRPr kumimoji="1" lang="en-US" altLang="ja-JP" sz="1400" dirty="0">
              <a:solidFill>
                <a:schemeClr val="tx1"/>
              </a:solidFill>
            </a:endParaRPr>
          </a:p>
          <a:p>
            <a:pPr>
              <a:spcBef>
                <a:spcPts val="600"/>
              </a:spcBef>
            </a:pPr>
            <a:r>
              <a:rPr kumimoji="1" lang="ja-JP" altLang="en-US" sz="1400" dirty="0">
                <a:solidFill>
                  <a:schemeClr val="tx1"/>
                </a:solidFill>
              </a:rPr>
              <a:t>　</a:t>
            </a:r>
            <a:endParaRPr kumimoji="1" lang="en-US" altLang="ja-JP" sz="1400" dirty="0">
              <a:solidFill>
                <a:schemeClr val="tx1"/>
              </a:solidFill>
            </a:endParaRPr>
          </a:p>
          <a:p>
            <a:pPr lvl="0">
              <a:spcBef>
                <a:spcPts val="600"/>
              </a:spcBef>
            </a:pPr>
            <a:r>
              <a:rPr kumimoji="1" lang="ja-JP" altLang="en-US" sz="1400" dirty="0">
                <a:solidFill>
                  <a:schemeClr val="tx1"/>
                </a:solidFill>
              </a:rPr>
              <a:t>　〇</a:t>
            </a:r>
            <a:r>
              <a:rPr kumimoji="1" lang="ja-JP" altLang="en-US" sz="1400" dirty="0">
                <a:solidFill>
                  <a:prstClr val="black"/>
                </a:solidFill>
              </a:rPr>
              <a:t>併せて、住民にとってはもちろん、海外からの人材も惹きつける、</a:t>
            </a:r>
            <a:endParaRPr kumimoji="1" lang="en-US" altLang="ja-JP" sz="1400" dirty="0">
              <a:solidFill>
                <a:prstClr val="black"/>
              </a:solidFill>
            </a:endParaRPr>
          </a:p>
          <a:p>
            <a:pPr lvl="0">
              <a:spcBef>
                <a:spcPts val="600"/>
              </a:spcBef>
            </a:pPr>
            <a:r>
              <a:rPr kumimoji="1" lang="ja-JP" altLang="en-US" sz="1400" dirty="0">
                <a:solidFill>
                  <a:prstClr val="black"/>
                </a:solidFill>
              </a:rPr>
              <a:t>　　利便性が高く、魅力に富んだ、住みやすい都市づくりが重要ではないか。</a:t>
            </a:r>
            <a:endParaRPr kumimoji="1" lang="en-US" altLang="ja-JP" sz="1400" dirty="0">
              <a:solidFill>
                <a:schemeClr val="tx1"/>
              </a:solidFill>
            </a:endParaRPr>
          </a:p>
          <a:p>
            <a:pPr>
              <a:spcBef>
                <a:spcPts val="600"/>
              </a:spcBef>
            </a:pPr>
            <a:r>
              <a:rPr kumimoji="1" lang="ja-JP" altLang="en-US" sz="1400" dirty="0">
                <a:solidFill>
                  <a:schemeClr val="tx1"/>
                </a:solidFill>
              </a:rPr>
              <a:t>　</a:t>
            </a:r>
            <a:endParaRPr kumimoji="1" lang="en-US" altLang="ja-JP" sz="1400" dirty="0">
              <a:solidFill>
                <a:schemeClr val="tx1"/>
              </a:solidFill>
            </a:endParaRPr>
          </a:p>
        </p:txBody>
      </p:sp>
      <p:sp>
        <p:nvSpPr>
          <p:cNvPr id="2" name="二等辺三角形 1"/>
          <p:cNvSpPr/>
          <p:nvPr/>
        </p:nvSpPr>
        <p:spPr>
          <a:xfrm rot="10800000">
            <a:off x="3484229" y="6139543"/>
            <a:ext cx="1894114" cy="3657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22440" y="1007312"/>
            <a:ext cx="5442782" cy="4310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u="sng" dirty="0">
                <a:solidFill>
                  <a:schemeClr val="tx1"/>
                </a:solidFill>
              </a:rPr>
              <a:t>都市の成長に必要な「政策」とそのための「仕組み」とは</a:t>
            </a:r>
            <a:endParaRPr kumimoji="1" lang="en-US" altLang="ja-JP" b="1" u="sng" dirty="0">
              <a:solidFill>
                <a:schemeClr val="tx1"/>
              </a:solidFill>
            </a:endParaRPr>
          </a:p>
        </p:txBody>
      </p:sp>
      <p:sp>
        <p:nvSpPr>
          <p:cNvPr id="6"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5</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742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27887" y="296214"/>
            <a:ext cx="8200572" cy="6439437"/>
          </a:xfrm>
          <a:prstGeom prst="roundRect">
            <a:avLst>
              <a:gd name="adj" fmla="val 699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kumimoji="1" lang="en-US" altLang="ja-JP" sz="1400" b="1" dirty="0">
                <a:solidFill>
                  <a:schemeClr val="tx1"/>
                </a:solidFill>
              </a:rPr>
              <a:t>【</a:t>
            </a:r>
            <a:r>
              <a:rPr kumimoji="1" lang="ja-JP" altLang="en-US" sz="1400" b="1" dirty="0">
                <a:solidFill>
                  <a:schemeClr val="tx1"/>
                </a:solidFill>
              </a:rPr>
              <a:t>政策を進めるための仕組み</a:t>
            </a:r>
            <a:r>
              <a:rPr kumimoji="1" lang="en-US" altLang="ja-JP" sz="1400" b="1" dirty="0">
                <a:solidFill>
                  <a:schemeClr val="tx1"/>
                </a:solidFill>
              </a:rPr>
              <a:t>】</a:t>
            </a:r>
          </a:p>
          <a:p>
            <a:pPr>
              <a:spcBef>
                <a:spcPts val="600"/>
              </a:spcBef>
            </a:pPr>
            <a:r>
              <a:rPr kumimoji="1" lang="ja-JP" altLang="en-US" sz="1400" dirty="0">
                <a:solidFill>
                  <a:schemeClr val="tx1"/>
                </a:solidFill>
              </a:rPr>
              <a:t>　〇大阪・関西の経済の集積と広がりに応じた「広域の枠組み」が必要ではないか。</a:t>
            </a:r>
            <a:endParaRPr kumimoji="1" lang="en-US" altLang="ja-JP" sz="1400" dirty="0">
              <a:solidFill>
                <a:schemeClr val="tx1"/>
              </a:solidFill>
            </a:endParaRPr>
          </a:p>
          <a:p>
            <a:pPr>
              <a:spcBef>
                <a:spcPts val="600"/>
              </a:spcBef>
            </a:pPr>
            <a:r>
              <a:rPr kumimoji="1" lang="ja-JP" altLang="en-US" sz="1400" dirty="0">
                <a:solidFill>
                  <a:schemeClr val="tx1"/>
                </a:solidFill>
              </a:rPr>
              <a:t>　　併せて、強力な推進力となる「リーダーシップ」が不可欠ではないか。</a:t>
            </a:r>
            <a:endParaRPr kumimoji="1" lang="en-US" altLang="ja-JP" sz="1400" dirty="0">
              <a:solidFill>
                <a:schemeClr val="tx1"/>
              </a:solidFill>
            </a:endParaRPr>
          </a:p>
          <a:p>
            <a:pPr>
              <a:spcBef>
                <a:spcPts val="600"/>
              </a:spcBef>
            </a:pPr>
            <a:r>
              <a:rPr kumimoji="1" lang="ja-JP" altLang="en-US" sz="1400" dirty="0">
                <a:solidFill>
                  <a:schemeClr val="tx1"/>
                </a:solidFill>
              </a:rPr>
              <a:t>　　</a:t>
            </a:r>
            <a:endParaRPr kumimoji="1" lang="en-US" altLang="ja-JP" sz="1400" dirty="0">
              <a:solidFill>
                <a:schemeClr val="tx1"/>
              </a:solidFill>
            </a:endParaRPr>
          </a:p>
          <a:p>
            <a:pPr>
              <a:spcBef>
                <a:spcPts val="600"/>
              </a:spcBef>
            </a:pPr>
            <a:r>
              <a:rPr kumimoji="1" lang="ja-JP" altLang="en-US" sz="1400" dirty="0">
                <a:solidFill>
                  <a:schemeClr val="tx1"/>
                </a:solidFill>
              </a:rPr>
              <a:t>　〇「リーダシップ」の観点も踏まえ、「広域の枠組み」が十分に効果を発揮するのはどのような形がよいか、</a:t>
            </a:r>
            <a:endParaRPr kumimoji="1" lang="en-US" altLang="ja-JP" sz="1400" dirty="0">
              <a:solidFill>
                <a:schemeClr val="tx1"/>
              </a:solidFill>
            </a:endParaRPr>
          </a:p>
          <a:p>
            <a:pPr>
              <a:spcBef>
                <a:spcPts val="600"/>
              </a:spcBef>
            </a:pPr>
            <a:r>
              <a:rPr kumimoji="1" lang="ja-JP" altLang="en-US" sz="1400" dirty="0">
                <a:solidFill>
                  <a:schemeClr val="tx1"/>
                </a:solidFill>
              </a:rPr>
              <a:t>　　　掘り下げていく必要があるのではないか。</a:t>
            </a:r>
            <a:endParaRPr kumimoji="1" lang="en-US" altLang="ja-JP" sz="1400" dirty="0">
              <a:solidFill>
                <a:schemeClr val="tx1"/>
              </a:solidFill>
            </a:endParaRPr>
          </a:p>
          <a:p>
            <a:pPr>
              <a:spcBef>
                <a:spcPts val="600"/>
              </a:spcBef>
            </a:pPr>
            <a:r>
              <a:rPr kumimoji="1" lang="ja-JP" altLang="en-US" sz="1400" dirty="0">
                <a:solidFill>
                  <a:schemeClr val="tx1"/>
                </a:solidFill>
              </a:rPr>
              <a:t>　　　（位置づけ、メンバー、体制など）</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〇上記「政策」と「広域の枠組み」と連動する形で、</a:t>
            </a:r>
            <a:endParaRPr kumimoji="1" lang="en-US" altLang="ja-JP" sz="1400" dirty="0">
              <a:solidFill>
                <a:schemeClr val="tx1"/>
              </a:solidFill>
            </a:endParaRPr>
          </a:p>
          <a:p>
            <a:pPr>
              <a:spcBef>
                <a:spcPts val="600"/>
              </a:spcBef>
            </a:pPr>
            <a:r>
              <a:rPr kumimoji="1" lang="ja-JP" altLang="en-US" sz="1400" dirty="0">
                <a:solidFill>
                  <a:schemeClr val="tx1"/>
                </a:solidFill>
              </a:rPr>
              <a:t>　　　・大学や研究機関等を充実していくことが重要ではないか。</a:t>
            </a:r>
            <a:endParaRPr kumimoji="1" lang="en-US" altLang="ja-JP" sz="1400" dirty="0">
              <a:solidFill>
                <a:schemeClr val="tx1"/>
              </a:solidFill>
            </a:endParaRPr>
          </a:p>
          <a:p>
            <a:pPr>
              <a:spcBef>
                <a:spcPts val="600"/>
              </a:spcBef>
            </a:pPr>
            <a:r>
              <a:rPr kumimoji="1" lang="ja-JP" altLang="en-US" sz="1400" dirty="0">
                <a:solidFill>
                  <a:schemeClr val="tx1"/>
                </a:solidFill>
              </a:rPr>
              <a:t>　　　　　（大阪公立大学、大阪産業技術研究所、大阪産業局など）</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・産官学連携の仕組みや資金供給の仕組みを作っていくことが重要ではないか。</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〇大阪・関西の主体性をベースに、国の政策と連動し、</a:t>
            </a:r>
            <a:endParaRPr kumimoji="1" lang="en-US" altLang="ja-JP" sz="1400" dirty="0">
              <a:solidFill>
                <a:schemeClr val="tx1"/>
              </a:solidFill>
            </a:endParaRPr>
          </a:p>
          <a:p>
            <a:pPr>
              <a:spcBef>
                <a:spcPts val="600"/>
              </a:spcBef>
            </a:pPr>
            <a:r>
              <a:rPr kumimoji="1" lang="ja-JP" altLang="en-US" sz="1400" dirty="0">
                <a:solidFill>
                  <a:schemeClr val="tx1"/>
                </a:solidFill>
              </a:rPr>
              <a:t>　　権限、財源等面から大阪・関西を支える「国の仕組み」が必要ではないか。</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〇「国の仕組み」が十分に効果を発揮するのはどのような形がよいか、</a:t>
            </a:r>
            <a:endParaRPr kumimoji="1" lang="en-US" altLang="ja-JP" sz="1400" dirty="0">
              <a:solidFill>
                <a:schemeClr val="tx1"/>
              </a:solidFill>
            </a:endParaRPr>
          </a:p>
          <a:p>
            <a:pPr>
              <a:spcBef>
                <a:spcPts val="600"/>
              </a:spcBef>
            </a:pPr>
            <a:r>
              <a:rPr kumimoji="1" lang="ja-JP" altLang="en-US" sz="1400" dirty="0">
                <a:solidFill>
                  <a:schemeClr val="tx1"/>
                </a:solidFill>
              </a:rPr>
              <a:t>　　　掘り下げていく必要があるのではないか。</a:t>
            </a:r>
            <a:endParaRPr kumimoji="1" lang="en-US" altLang="ja-JP" sz="1400" dirty="0">
              <a:solidFill>
                <a:schemeClr val="tx1"/>
              </a:solidFill>
            </a:endParaRPr>
          </a:p>
          <a:p>
            <a:pPr>
              <a:spcBef>
                <a:spcPts val="600"/>
              </a:spcBef>
            </a:pPr>
            <a:endParaRPr kumimoji="1" lang="en-US" altLang="ja-JP" sz="1400" dirty="0">
              <a:solidFill>
                <a:schemeClr val="tx1"/>
              </a:solidFill>
            </a:endParaRPr>
          </a:p>
          <a:p>
            <a:pPr>
              <a:spcBef>
                <a:spcPts val="600"/>
              </a:spcBef>
            </a:pPr>
            <a:r>
              <a:rPr kumimoji="1" lang="ja-JP" altLang="en-US" sz="1400" dirty="0">
                <a:solidFill>
                  <a:schemeClr val="tx1"/>
                </a:solidFill>
              </a:rPr>
              <a:t>　〇併せて、都市の利便性や住みやすさの観点からの「基礎自治の枠組み」の掘り下げも必要ではないか。　</a:t>
            </a:r>
            <a:endParaRPr kumimoji="1" lang="en-US" altLang="ja-JP" sz="1400" dirty="0">
              <a:solidFill>
                <a:schemeClr val="tx1"/>
              </a:solidFill>
            </a:endParaRPr>
          </a:p>
        </p:txBody>
      </p:sp>
      <p:sp>
        <p:nvSpPr>
          <p:cNvPr id="3" name="スライド番号プレースホルダー 3">
            <a:extLst>
              <a:ext uri="{FF2B5EF4-FFF2-40B4-BE49-F238E27FC236}">
                <a16:creationId xmlns:a16="http://schemas.microsoft.com/office/drawing/2014/main" id="{5C9777D5-0309-4601-B765-41ADD1DC0C91}"/>
              </a:ext>
            </a:extLst>
          </p:cNvPr>
          <p:cNvSpPr txBox="1">
            <a:spLocks/>
          </p:cNvSpPr>
          <p:nvPr/>
        </p:nvSpPr>
        <p:spPr>
          <a:xfrm>
            <a:off x="8675883" y="6505180"/>
            <a:ext cx="45077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1D027E3-62E2-4B97-AB12-56BECFBE21C1}" type="slidenum">
              <a:rPr lang="ja-JP" altLang="en-US" smtClean="0">
                <a:latin typeface="Meiryo UI" panose="020B0604030504040204" pitchFamily="50" charset="-128"/>
                <a:ea typeface="Meiryo UI" panose="020B0604030504040204" pitchFamily="50" charset="-128"/>
              </a:rPr>
              <a:pPr/>
              <a:t>6</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263188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8186B-AD46-4BB8-AD67-32BAD58A1C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CC6E5A-6CDB-4056-ACF5-745AE494C09A}">
  <ds:schemaRefs>
    <ds:schemaRef ds:uri="2be2acaf-88a6-4029-b366-c28176c79890"/>
    <ds:schemaRef ds:uri="http://purl.org/dc/dcmitype/"/>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952BB427-62A8-40B1-85E1-0B1B221283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4409</Words>
  <Application>Microsoft Office PowerPoint</Application>
  <PresentationFormat>画面に合わせる (4:3)</PresentationFormat>
  <Paragraphs>349</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游ゴシック</vt:lpstr>
      <vt:lpstr>Arial</vt:lpstr>
      <vt:lpstr>Times New Roman</vt:lpstr>
      <vt:lpstr>Office テーマ</vt:lpstr>
      <vt:lpstr>国内外の成長都市の政策展開とその体制について（総括比較表）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2022-09-05T06:03:22Z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