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7"/>
  </p:notesMasterIdLst>
  <p:handoutMasterIdLst>
    <p:handoutMasterId r:id="rId8"/>
  </p:handoutMasterIdLst>
  <p:sldIdLst>
    <p:sldId id="141169225" r:id="rId2"/>
    <p:sldId id="141169226" r:id="rId3"/>
    <p:sldId id="141169223" r:id="rId4"/>
    <p:sldId id="141169224" r:id="rId5"/>
    <p:sldId id="141169229"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DAE3F3"/>
    <a:srgbClr val="2F528F"/>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6" autoAdjust="0"/>
    <p:restoredTop sz="94660"/>
  </p:normalViewPr>
  <p:slideViewPr>
    <p:cSldViewPr snapToGrid="0">
      <p:cViewPr varScale="1">
        <p:scale>
          <a:sx n="73" d="100"/>
          <a:sy n="73" d="100"/>
        </p:scale>
        <p:origin x="1194" y="66"/>
      </p:cViewPr>
      <p:guideLst>
        <p:guide orient="horz" pos="225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3"/>
            <a:ext cx="2949575" cy="498475"/>
          </a:xfrm>
          <a:prstGeom prst="rect">
            <a:avLst/>
          </a:prstGeom>
        </p:spPr>
        <p:txBody>
          <a:bodyPr vert="horz" lIns="91420" tIns="45708" rIns="91420" bIns="45708" rtlCol="0"/>
          <a:lstStyle>
            <a:lvl1pPr algn="r">
              <a:defRPr sz="1200"/>
            </a:lvl1pPr>
          </a:lstStyle>
          <a:p>
            <a:fld id="{232AD951-7E19-4004-B83F-A7C7A1215E4B}" type="datetimeFigureOut">
              <a:rPr kumimoji="1" lang="ja-JP" altLang="en-US" smtClean="0"/>
              <a:t>2022/4/26</a:t>
            </a:fld>
            <a:endParaRPr kumimoji="1" lang="ja-JP" altLang="en-US"/>
          </a:p>
        </p:txBody>
      </p:sp>
      <p:sp>
        <p:nvSpPr>
          <p:cNvPr id="4" name="フッター プレースホルダー 3"/>
          <p:cNvSpPr>
            <a:spLocks noGrp="1"/>
          </p:cNvSpPr>
          <p:nvPr>
            <p:ph type="ftr" sz="quarter" idx="2"/>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6"/>
            <a:ext cx="2949575" cy="498475"/>
          </a:xfrm>
          <a:prstGeom prst="rect">
            <a:avLst/>
          </a:prstGeom>
        </p:spPr>
        <p:txBody>
          <a:bodyPr vert="horz" lIns="91420" tIns="45708" rIns="91420" bIns="45708"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6" cy="498693"/>
          </a:xfrm>
          <a:prstGeom prst="rect">
            <a:avLst/>
          </a:prstGeom>
        </p:spPr>
        <p:txBody>
          <a:bodyPr vert="horz" lIns="91533" tIns="45768" rIns="91533" bIns="4576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3"/>
            <a:ext cx="2949786" cy="498693"/>
          </a:xfrm>
          <a:prstGeom prst="rect">
            <a:avLst/>
          </a:prstGeom>
        </p:spPr>
        <p:txBody>
          <a:bodyPr vert="horz" lIns="91533" tIns="45768" rIns="91533" bIns="45768" rtlCol="0"/>
          <a:lstStyle>
            <a:lvl1pPr algn="r">
              <a:defRPr sz="1200"/>
            </a:lvl1pPr>
          </a:lstStyle>
          <a:p>
            <a:fld id="{AFD2E2CB-6C4B-4969-8D8B-067DE241F3A1}" type="datetimeFigureOut">
              <a:rPr kumimoji="1" lang="ja-JP" altLang="en-US" smtClean="0"/>
              <a:t>2022/4/26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33" tIns="45768" rIns="91533" bIns="45768" rtlCol="0" anchor="ctr"/>
          <a:lstStyle/>
          <a:p>
            <a:endParaRPr lang="ja-JP" altLang="en-US"/>
          </a:p>
        </p:txBody>
      </p:sp>
      <p:sp>
        <p:nvSpPr>
          <p:cNvPr id="5" name="ノート プレースホルダー 4"/>
          <p:cNvSpPr>
            <a:spLocks noGrp="1"/>
          </p:cNvSpPr>
          <p:nvPr>
            <p:ph type="body" sz="quarter" idx="3"/>
          </p:nvPr>
        </p:nvSpPr>
        <p:spPr>
          <a:xfrm>
            <a:off x="680721" y="4783310"/>
            <a:ext cx="5445760" cy="3913615"/>
          </a:xfrm>
          <a:prstGeom prst="rect">
            <a:avLst/>
          </a:prstGeom>
        </p:spPr>
        <p:txBody>
          <a:bodyPr vert="horz" lIns="91533" tIns="45768" rIns="91533" bIns="457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33" tIns="45768" rIns="91533" bIns="4576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33" tIns="45768" rIns="91533" bIns="45768"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323677-B6A5-4EC7-A845-C78E3BF8AB9F}"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3CAE79-0028-4D3A-9EB4-26F688318AF9}"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3BAEAD-4AD5-43E8-AB6A-BB4074FE8A31}"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CBCE13-5FE6-44BC-9B4A-6DD3C9F1500E}"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E4F1F6-2344-4877-8DAA-C04C1E79EF12}"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84F06-4F18-4988-AE14-E988EB70EA03}" type="datetime1">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C68443E-035B-4ADD-9269-7C5E27C89AC3}" type="datetime1">
              <a:rPr kumimoji="1" lang="ja-JP" altLang="en-US" smtClean="0"/>
              <a:t>2022/4/26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383563C-D08D-445E-8464-750B0EE06B4A}" type="datetime1">
              <a:rPr kumimoji="1" lang="ja-JP" altLang="en-US" smtClean="0"/>
              <a:t>2022/4/26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D167F-5A3E-4A21-A6FF-18DF7C4CCA0E}" type="datetime1">
              <a:rPr kumimoji="1" lang="ja-JP" altLang="en-US" smtClean="0"/>
              <a:t>2022/4/26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C43F2F-00C1-421A-BB6E-7A0EF672A64A}" type="datetime1">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08956F-B2FE-435B-A4BA-91152CB3625A}" type="datetime1">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3529B-1C2D-4570-8DC3-F1A23155574D}" type="datetime1">
              <a:rPr kumimoji="1" lang="ja-JP" altLang="en-US" smtClean="0"/>
              <a:t>2022/4/26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kumimoji="1" lang="ja-JP" altLang="en-US" sz="2800" b="1" dirty="0">
                <a:latin typeface="Meiryo UI" panose="020B0604030504040204" pitchFamily="50" charset="-128"/>
                <a:ea typeface="Meiryo UI" panose="020B0604030504040204" pitchFamily="50" charset="-128"/>
                <a:cs typeface="Meiryo UI" panose="020B0604030504040204" pitchFamily="50" charset="-128"/>
              </a:rPr>
              <a:t>外国</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関して</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.4.27</a:t>
            </a:r>
          </a:p>
          <a:p>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資料３</a:t>
            </a:r>
            <a:endParaRPr kumimoji="1" lang="en-US" altLang="ja-JP"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57242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118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152346" y="878293"/>
            <a:ext cx="8382050" cy="400110"/>
          </a:xfrm>
          <a:prstGeom prst="rect">
            <a:avLst/>
          </a:prstGeom>
        </p:spPr>
        <p:txBody>
          <a:bodyPr wrap="square">
            <a:spAutoFit/>
          </a:bodyPr>
          <a:lstStyle/>
          <a:p>
            <a:r>
              <a:rPr lang="ja-JP" altLang="en-US" sz="2000" b="1" dirty="0" smtClean="0"/>
              <a:t>■ 本日ご議論</a:t>
            </a:r>
            <a:r>
              <a:rPr lang="ja-JP" altLang="en-US" sz="2000" b="1" dirty="0"/>
              <a:t>いただきたい主な論点</a:t>
            </a:r>
          </a:p>
        </p:txBody>
      </p:sp>
      <p:sp>
        <p:nvSpPr>
          <p:cNvPr id="42" name="角丸四角形 41"/>
          <p:cNvSpPr/>
          <p:nvPr/>
        </p:nvSpPr>
        <p:spPr>
          <a:xfrm>
            <a:off x="374076" y="1496292"/>
            <a:ext cx="8368145" cy="4724204"/>
          </a:xfrm>
          <a:prstGeom prst="roundRect">
            <a:avLst>
              <a:gd name="adj" fmla="val 5365"/>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algn="ctr"/>
            <a:endParaRPr kumimoji="1" lang="ja-JP" altLang="en-US"/>
          </a:p>
        </p:txBody>
      </p:sp>
      <p:sp>
        <p:nvSpPr>
          <p:cNvPr id="49" name="角丸四角形 48"/>
          <p:cNvSpPr/>
          <p:nvPr/>
        </p:nvSpPr>
        <p:spPr>
          <a:xfrm>
            <a:off x="793229" y="1952037"/>
            <a:ext cx="7588772" cy="390784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525" indent="-263525"/>
            <a:r>
              <a:rPr lang="ja-JP" altLang="en-US" b="1" dirty="0">
                <a:solidFill>
                  <a:schemeClr val="tx1"/>
                </a:solidFill>
                <a:latin typeface="BIZ UDPゴシック" panose="020B0400000000000000" pitchFamily="50" charset="-128"/>
                <a:ea typeface="BIZ UDPゴシック" panose="020B0400000000000000" pitchFamily="50" charset="-128"/>
              </a:rPr>
              <a:t>〇　</a:t>
            </a:r>
            <a:r>
              <a:rPr lang="ja-JP" altLang="en-US" b="1" dirty="0" smtClean="0">
                <a:solidFill>
                  <a:schemeClr val="tx1"/>
                </a:solidFill>
                <a:latin typeface="BIZ UDPゴシック" panose="020B0400000000000000" pitchFamily="50" charset="-128"/>
                <a:ea typeface="BIZ UDPゴシック" panose="020B0400000000000000" pitchFamily="50" charset="-128"/>
              </a:rPr>
              <a:t>労働力人口の減少が見込まれる中、日本人の女性参加促進等に加え、</a:t>
            </a:r>
            <a:r>
              <a:rPr lang="ja-JP" altLang="en-US" b="1" dirty="0">
                <a:solidFill>
                  <a:schemeClr val="tx1"/>
                </a:solidFill>
                <a:latin typeface="BIZ UDPゴシック" panose="020B0400000000000000" pitchFamily="50" charset="-128"/>
                <a:ea typeface="BIZ UDPゴシック" panose="020B0400000000000000" pitchFamily="50" charset="-128"/>
              </a:rPr>
              <a:t>外国人材</a:t>
            </a:r>
            <a:r>
              <a:rPr lang="ja-JP" altLang="en-US" b="1" dirty="0" smtClean="0">
                <a:solidFill>
                  <a:schemeClr val="tx1"/>
                </a:solidFill>
                <a:latin typeface="BIZ UDPゴシック" panose="020B0400000000000000" pitchFamily="50" charset="-128"/>
                <a:ea typeface="BIZ UDPゴシック" panose="020B0400000000000000" pitchFamily="50" charset="-128"/>
              </a:rPr>
              <a:t>の受入れを伸ばしていくことが必要ではないか。</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a:solidFill>
                  <a:schemeClr val="tx1"/>
                </a:solidFill>
                <a:latin typeface="BIZ UDPゴシック" panose="020B0400000000000000" pitchFamily="50" charset="-128"/>
                <a:ea typeface="BIZ UDPゴシック" panose="020B0400000000000000" pitchFamily="50" charset="-128"/>
              </a:rPr>
              <a:t>　</a:t>
            </a:r>
            <a:r>
              <a:rPr lang="ja-JP" altLang="en-US" b="1" dirty="0" smtClean="0">
                <a:solidFill>
                  <a:schemeClr val="tx1"/>
                </a:solidFill>
                <a:latin typeface="BIZ UDPゴシック" panose="020B0400000000000000" pitchFamily="50" charset="-128"/>
                <a:ea typeface="BIZ UDPゴシック" panose="020B0400000000000000" pitchFamily="50" charset="-128"/>
              </a:rPr>
              <a:t>　</a:t>
            </a:r>
            <a:r>
              <a:rPr lang="ja-JP" altLang="en-US" b="1" dirty="0">
                <a:solidFill>
                  <a:schemeClr val="tx1"/>
                </a:solidFill>
                <a:latin typeface="BIZ UDPゴシック" panose="020B0400000000000000" pitchFamily="50" charset="-128"/>
                <a:ea typeface="BIZ UDPゴシック" panose="020B0400000000000000" pitchFamily="50" charset="-128"/>
              </a:rPr>
              <a:t> </a:t>
            </a:r>
            <a:r>
              <a:rPr lang="ja-JP" altLang="en-US" b="1" dirty="0" smtClean="0">
                <a:solidFill>
                  <a:schemeClr val="tx1"/>
                </a:solidFill>
                <a:latin typeface="BIZ UDPゴシック" panose="020B0400000000000000" pitchFamily="50" charset="-128"/>
                <a:ea typeface="BIZ UDPゴシック" panose="020B0400000000000000" pitchFamily="50" charset="-128"/>
              </a:rPr>
              <a:t>大阪の成長・発展のためには、特定技能等の受入れとともに、とりわけ外国人留学生の定着や、高度人材の更なる活躍などを進めていく必要があるのではないか。</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b="1" dirty="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smtClean="0">
                <a:solidFill>
                  <a:schemeClr val="tx1"/>
                </a:solidFill>
                <a:latin typeface="BIZ UDPゴシック" panose="020B0400000000000000" pitchFamily="50" charset="-128"/>
                <a:ea typeface="BIZ UDPゴシック" panose="020B0400000000000000" pitchFamily="50" charset="-128"/>
              </a:rPr>
              <a:t>〇　外国人材の受入れに際しては、適正な雇用管理と職場定着に係る支援が重要となるのではないか。</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smtClean="0">
                <a:solidFill>
                  <a:schemeClr val="tx1"/>
                </a:solidFill>
                <a:latin typeface="BIZ UDPゴシック" panose="020B0400000000000000" pitchFamily="50" charset="-128"/>
                <a:ea typeface="BIZ UDPゴシック" panose="020B0400000000000000" pitchFamily="50" charset="-128"/>
              </a:rPr>
              <a:t>　　 あわせて、生活面の支援</a:t>
            </a:r>
            <a:r>
              <a:rPr lang="en-US" altLang="ja-JP" b="1" dirty="0" smtClean="0">
                <a:solidFill>
                  <a:schemeClr val="tx1"/>
                </a:solidFill>
                <a:latin typeface="BIZ UDPゴシック" panose="020B0400000000000000" pitchFamily="50" charset="-128"/>
                <a:ea typeface="BIZ UDPゴシック" panose="020B0400000000000000" pitchFamily="50" charset="-128"/>
              </a:rPr>
              <a:t>(</a:t>
            </a:r>
            <a:r>
              <a:rPr lang="ja-JP" altLang="en-US" b="1" dirty="0" smtClean="0">
                <a:solidFill>
                  <a:schemeClr val="tx1"/>
                </a:solidFill>
                <a:latin typeface="BIZ UDPゴシック" panose="020B0400000000000000" pitchFamily="50" charset="-128"/>
                <a:ea typeface="BIZ UDPゴシック" panose="020B0400000000000000" pitchFamily="50" charset="-128"/>
              </a:rPr>
              <a:t>相談窓口、医療体制、教育</a:t>
            </a:r>
            <a:r>
              <a:rPr lang="ja-JP" altLang="en-US" b="1" dirty="0">
                <a:solidFill>
                  <a:schemeClr val="tx1"/>
                </a:solidFill>
                <a:latin typeface="BIZ UDPゴシック" panose="020B0400000000000000" pitchFamily="50" charset="-128"/>
                <a:ea typeface="BIZ UDPゴシック" panose="020B0400000000000000" pitchFamily="50" charset="-128"/>
              </a:rPr>
              <a:t>・・</a:t>
            </a:r>
            <a:r>
              <a:rPr lang="ja-JP" altLang="en-US" b="1" dirty="0" smtClean="0">
                <a:solidFill>
                  <a:schemeClr val="tx1"/>
                </a:solidFill>
                <a:latin typeface="BIZ UDPゴシック" panose="020B0400000000000000" pitchFamily="50" charset="-128"/>
                <a:ea typeface="BIZ UDPゴシック" panose="020B0400000000000000" pitchFamily="50" charset="-128"/>
              </a:rPr>
              <a:t>・</a:t>
            </a:r>
            <a:r>
              <a:rPr lang="en-US" altLang="ja-JP" b="1" dirty="0" smtClean="0">
                <a:solidFill>
                  <a:schemeClr val="tx1"/>
                </a:solidFill>
                <a:latin typeface="BIZ UDPゴシック" panose="020B0400000000000000" pitchFamily="50" charset="-128"/>
                <a:ea typeface="BIZ UDPゴシック" panose="020B0400000000000000" pitchFamily="50" charset="-128"/>
              </a:rPr>
              <a:t>)</a:t>
            </a:r>
            <a:r>
              <a:rPr lang="ja-JP" altLang="en-US" b="1" dirty="0" smtClean="0">
                <a:solidFill>
                  <a:schemeClr val="tx1"/>
                </a:solidFill>
                <a:latin typeface="BIZ UDPゴシック" panose="020B0400000000000000" pitchFamily="50" charset="-128"/>
                <a:ea typeface="BIZ UDPゴシック" panose="020B0400000000000000" pitchFamily="50" charset="-128"/>
              </a:rPr>
              <a:t>を進めていくことが必要ではないか。とりわけ、高度人材等の受入れでは、どういったことが重要となるのか。</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7018136" y="6383640"/>
            <a:ext cx="2057400" cy="365125"/>
          </a:xfrm>
        </p:spPr>
        <p:txBody>
          <a:bodyPr/>
          <a:lstStyle/>
          <a:p>
            <a:r>
              <a:rPr kumimoji="1" lang="en-US" altLang="ja-JP" dirty="0" smtClean="0"/>
              <a:t>1</a:t>
            </a:r>
          </a:p>
        </p:txBody>
      </p:sp>
    </p:spTree>
    <p:extLst>
      <p:ext uri="{BB962C8B-B14F-4D97-AF65-F5344CB8AC3E}">
        <p14:creationId xmlns:p14="http://schemas.microsoft.com/office/powerpoint/2010/main" val="122520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9373" y="462370"/>
            <a:ext cx="8786270" cy="1285057"/>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p"/>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大阪における外国人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の推移をみると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年まで年々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増加していたが、コロナ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による入国</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制限</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減少。とりわけ、留学生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のアルバイトが</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減少した</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9,886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600"/>
              </a:spcBef>
              <a:buFont typeface="Wingdings" panose="05000000000000000000" pitchFamily="2" charset="2"/>
              <a:buChar char="p"/>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在留</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資格で最も多いのは、「専門的・技術的分野の在留資格」、次いで「資格外</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留学生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アルバイト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なって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おり</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分類別では、「</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製造業」、「サービス業」、「卸売業・小売業」、「宿泊業・飲食サービス業」、「建設業</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」の順に労働者数が多い。</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600"/>
              </a:spcBef>
              <a:buFont typeface="Wingdings" panose="05000000000000000000" pitchFamily="2" charset="2"/>
              <a:buChar char="p"/>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外国人材に関しては、府内事業者や労働者双方の知識不足や、不適正な雇用環境、生活面の各種支援などが課題となっている。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0" y="1118"/>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a:defRPr/>
            </a:pPr>
            <a:r>
              <a:rPr lang="ja-JP" altLang="en-US" sz="2000" kern="0" dirty="0">
                <a:solidFill>
                  <a:srgbClr val="000000"/>
                </a:solidFill>
                <a:ea typeface="Meiryo UI" pitchFamily="50" charset="-128"/>
                <a:cs typeface="Meiryo UI" pitchFamily="50" charset="-128"/>
              </a:rPr>
              <a:t>大阪に</a:t>
            </a:r>
            <a:r>
              <a:rPr lang="ja-JP" altLang="en-US" sz="2000" kern="0" dirty="0" smtClean="0">
                <a:solidFill>
                  <a:srgbClr val="000000"/>
                </a:solidFill>
                <a:ea typeface="Meiryo UI" pitchFamily="50" charset="-128"/>
                <a:cs typeface="Meiryo UI" pitchFamily="50" charset="-128"/>
              </a:rPr>
              <a:t>おける</a:t>
            </a:r>
            <a:r>
              <a:rPr lang="ja-JP" altLang="en-US" sz="2000" kern="0" dirty="0">
                <a:solidFill>
                  <a:srgbClr val="000000"/>
                </a:solidFill>
                <a:ea typeface="Meiryo UI" pitchFamily="50" charset="-128"/>
                <a:cs typeface="Meiryo UI" pitchFamily="50" charset="-128"/>
              </a:rPr>
              <a:t>外国人材</a:t>
            </a:r>
            <a:r>
              <a:rPr lang="ja-JP" altLang="en-US" sz="2000" kern="0" dirty="0" smtClean="0">
                <a:solidFill>
                  <a:srgbClr val="000000"/>
                </a:solidFill>
                <a:ea typeface="Meiryo UI" pitchFamily="50" charset="-128"/>
                <a:cs typeface="Meiryo UI" pitchFamily="50" charset="-128"/>
              </a:rPr>
              <a:t>の就業状況等について</a:t>
            </a:r>
            <a:endParaRPr lang="ja-JP" altLang="en-US" sz="2000" kern="0" dirty="0">
              <a:solidFill>
                <a:srgbClr val="000000"/>
              </a:solidFill>
              <a:ea typeface="Meiryo UI" pitchFamily="50" charset="-128"/>
              <a:cs typeface="Meiryo UI" pitchFamily="50" charset="-128"/>
            </a:endParaRPr>
          </a:p>
        </p:txBody>
      </p:sp>
      <p:sp>
        <p:nvSpPr>
          <p:cNvPr id="33" name="テキスト ボックス 1"/>
          <p:cNvSpPr txBox="1"/>
          <p:nvPr/>
        </p:nvSpPr>
        <p:spPr>
          <a:xfrm>
            <a:off x="6432251" y="6172597"/>
            <a:ext cx="2764690" cy="60529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1015"/>
              </a:lnSpc>
            </a:pPr>
            <a:r>
              <a:rPr lang="ja-JP" altLang="en-US" sz="831" dirty="0">
                <a:latin typeface="Meiryo UI" panose="020B0604030504040204" pitchFamily="50" charset="-128"/>
                <a:ea typeface="Meiryo UI" panose="020B0604030504040204" pitchFamily="50" charset="-128"/>
              </a:rPr>
              <a:t>出典：大阪労働局「大阪労働局における外国人雇用状況</a:t>
            </a:r>
            <a:endParaRPr lang="en-US" altLang="ja-JP" sz="831" dirty="0">
              <a:latin typeface="Meiryo UI" panose="020B0604030504040204" pitchFamily="50" charset="-128"/>
              <a:ea typeface="Meiryo UI" panose="020B0604030504040204" pitchFamily="50" charset="-128"/>
            </a:endParaRPr>
          </a:p>
          <a:p>
            <a:pPr>
              <a:lnSpc>
                <a:spcPts val="1015"/>
              </a:lnSpc>
            </a:pPr>
            <a:r>
              <a:rPr lang="ja-JP" altLang="en-US" sz="831" dirty="0">
                <a:latin typeface="Meiryo UI" panose="020B0604030504040204" pitchFamily="50" charset="-128"/>
                <a:ea typeface="Meiryo UI" panose="020B0604030504040204" pitchFamily="50" charset="-128"/>
              </a:rPr>
              <a:t>　　　　の届出状況」、大阪府</a:t>
            </a:r>
            <a:r>
              <a:rPr lang="zh-TW" altLang="en-US" sz="831" dirty="0">
                <a:latin typeface="Meiryo UI" panose="020B0604030504040204" pitchFamily="50" charset="-128"/>
                <a:ea typeface="Meiryo UI" panose="020B0604030504040204" pitchFamily="50" charset="-128"/>
              </a:rPr>
              <a:t>統計課「毎月勤労統計調査</a:t>
            </a:r>
            <a:endParaRPr lang="en-US" altLang="zh-TW" sz="831" dirty="0">
              <a:latin typeface="Meiryo UI" panose="020B0604030504040204" pitchFamily="50" charset="-128"/>
              <a:ea typeface="Meiryo UI" panose="020B0604030504040204" pitchFamily="50" charset="-128"/>
            </a:endParaRPr>
          </a:p>
          <a:p>
            <a:pPr>
              <a:lnSpc>
                <a:spcPts val="1015"/>
              </a:lnSpc>
            </a:pPr>
            <a:r>
              <a:rPr lang="ja-JP" altLang="en-US" sz="831" dirty="0">
                <a:latin typeface="Meiryo UI" panose="020B0604030504040204" pitchFamily="50" charset="-128"/>
                <a:ea typeface="Meiryo UI" panose="020B0604030504040204" pitchFamily="50" charset="-128"/>
              </a:rPr>
              <a:t>　　　　</a:t>
            </a:r>
            <a:r>
              <a:rPr lang="zh-TW" altLang="en-US" sz="831" dirty="0">
                <a:latin typeface="Meiryo UI" panose="020B0604030504040204" pitchFamily="50" charset="-128"/>
                <a:ea typeface="Meiryo UI" panose="020B0604030504040204" pitchFamily="50" charset="-128"/>
              </a:rPr>
              <a:t>地方集計月報</a:t>
            </a:r>
            <a:r>
              <a:rPr lang="zh-TW" altLang="en-US" sz="831" dirty="0" smtClean="0">
                <a:latin typeface="Meiryo UI" panose="020B0604030504040204" pitchFamily="50" charset="-128"/>
                <a:ea typeface="Meiryo UI" panose="020B0604030504040204" pitchFamily="50" charset="-128"/>
              </a:rPr>
              <a:t>」</a:t>
            </a:r>
            <a:r>
              <a:rPr lang="en-US" altLang="ja-JP" sz="831" dirty="0" smtClean="0">
                <a:latin typeface="Meiryo UI" panose="020B0604030504040204" pitchFamily="50" charset="-128"/>
                <a:ea typeface="Meiryo UI" panose="020B0604030504040204" pitchFamily="50" charset="-128"/>
              </a:rPr>
              <a:t>(</a:t>
            </a:r>
            <a:r>
              <a:rPr lang="ja-JP" altLang="en-US" sz="831" dirty="0" smtClean="0">
                <a:latin typeface="Meiryo UI" panose="020B0604030504040204" pitchFamily="50" charset="-128"/>
                <a:ea typeface="Meiryo UI" panose="020B0604030504040204" pitchFamily="50" charset="-128"/>
              </a:rPr>
              <a:t>各年</a:t>
            </a:r>
            <a:r>
              <a:rPr lang="en-US" altLang="ja-JP" sz="831" dirty="0">
                <a:latin typeface="Meiryo UI" panose="020B0604030504040204" pitchFamily="50" charset="-128"/>
                <a:ea typeface="Meiryo UI" panose="020B0604030504040204" pitchFamily="50" charset="-128"/>
              </a:rPr>
              <a:t>10</a:t>
            </a:r>
            <a:r>
              <a:rPr lang="ja-JP" altLang="en-US" sz="831" dirty="0">
                <a:latin typeface="Meiryo UI" panose="020B0604030504040204" pitchFamily="50" charset="-128"/>
                <a:ea typeface="Meiryo UI" panose="020B0604030504040204" pitchFamily="50" charset="-128"/>
              </a:rPr>
              <a:t>月末</a:t>
            </a:r>
            <a:r>
              <a:rPr lang="ja-JP" altLang="en-US" sz="831" dirty="0" smtClean="0">
                <a:latin typeface="Meiryo UI" panose="020B0604030504040204" pitchFamily="50" charset="-128"/>
                <a:ea typeface="Meiryo UI" panose="020B0604030504040204" pitchFamily="50" charset="-128"/>
              </a:rPr>
              <a:t>時点</a:t>
            </a:r>
            <a:r>
              <a:rPr lang="en-US" altLang="ja-JP" sz="831" dirty="0" smtClean="0">
                <a:latin typeface="Meiryo UI" panose="020B0604030504040204" pitchFamily="50" charset="-128"/>
                <a:ea typeface="Meiryo UI" panose="020B0604030504040204" pitchFamily="50" charset="-128"/>
              </a:rPr>
              <a:t>)</a:t>
            </a:r>
            <a:r>
              <a:rPr lang="ja-JP" altLang="en-US" sz="831" dirty="0" smtClean="0">
                <a:latin typeface="Meiryo UI" panose="020B0604030504040204" pitchFamily="50" charset="-128"/>
                <a:ea typeface="Meiryo UI" panose="020B0604030504040204" pitchFamily="50" charset="-128"/>
              </a:rPr>
              <a:t>を</a:t>
            </a:r>
            <a:r>
              <a:rPr lang="ja-JP" altLang="en-US" sz="831" dirty="0">
                <a:latin typeface="Meiryo UI" panose="020B0604030504040204" pitchFamily="50" charset="-128"/>
                <a:ea typeface="Meiryo UI" panose="020B0604030504040204" pitchFamily="50" charset="-128"/>
              </a:rPr>
              <a:t>もとに</a:t>
            </a:r>
            <a:endParaRPr lang="en-US" altLang="ja-JP" sz="831" dirty="0">
              <a:latin typeface="Meiryo UI" panose="020B0604030504040204" pitchFamily="50" charset="-128"/>
              <a:ea typeface="Meiryo UI" panose="020B0604030504040204" pitchFamily="50" charset="-128"/>
            </a:endParaRPr>
          </a:p>
          <a:p>
            <a:pPr>
              <a:lnSpc>
                <a:spcPts val="1015"/>
              </a:lnSpc>
            </a:pPr>
            <a:r>
              <a:rPr lang="ja-JP" altLang="en-US" sz="831" dirty="0">
                <a:latin typeface="Meiryo UI" panose="020B0604030504040204" pitchFamily="50" charset="-128"/>
                <a:ea typeface="Meiryo UI" panose="020B0604030504040204" pitchFamily="50" charset="-128"/>
              </a:rPr>
              <a:t>　　　　大阪府企画室にて作成</a:t>
            </a:r>
            <a:endParaRPr lang="en-US" altLang="ja-JP" sz="831"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6515757" y="2554298"/>
            <a:ext cx="2536748" cy="3618299"/>
            <a:chOff x="6515096" y="2591435"/>
            <a:chExt cx="2536748" cy="3618299"/>
          </a:xfrm>
        </p:grpSpPr>
        <p:sp>
          <p:nvSpPr>
            <p:cNvPr id="35" name="角丸四角形 34"/>
            <p:cNvSpPr/>
            <p:nvPr/>
          </p:nvSpPr>
          <p:spPr>
            <a:xfrm>
              <a:off x="6515096" y="5697379"/>
              <a:ext cx="2510989" cy="512355"/>
            </a:xfrm>
            <a:prstGeom prst="roundRect">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968" b="1" dirty="0">
                  <a:solidFill>
                    <a:schemeClr val="tx2"/>
                  </a:solidFill>
                  <a:latin typeface="Meiryo UI" panose="020B0604030504040204" pitchFamily="50" charset="-128"/>
                  <a:ea typeface="Meiryo UI" panose="020B0604030504040204" pitchFamily="50" charset="-128"/>
                </a:rPr>
                <a:t>①身分に基づく在留資格　</a:t>
              </a:r>
              <a:r>
                <a:rPr kumimoji="1" lang="en-US" altLang="ja-JP" sz="968" b="1" dirty="0">
                  <a:solidFill>
                    <a:schemeClr val="tx2"/>
                  </a:solidFill>
                  <a:latin typeface="Meiryo UI" panose="020B0604030504040204" pitchFamily="50" charset="-128"/>
                  <a:ea typeface="Meiryo UI" panose="020B0604030504040204" pitchFamily="50" charset="-128"/>
                </a:rPr>
                <a:t>26,661</a:t>
              </a:r>
              <a:r>
                <a:rPr kumimoji="1" lang="ja-JP" altLang="en-US" sz="968" b="1" dirty="0">
                  <a:solidFill>
                    <a:schemeClr val="tx2"/>
                  </a:solidFill>
                  <a:latin typeface="Meiryo UI" panose="020B0604030504040204" pitchFamily="50" charset="-128"/>
                  <a:ea typeface="Meiryo UI" panose="020B0604030504040204" pitchFamily="50" charset="-128"/>
                </a:rPr>
                <a:t>人</a:t>
              </a:r>
              <a:endParaRPr kumimoji="1" lang="en-US" altLang="ja-JP" sz="968" b="1"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・「定住者</a:t>
              </a:r>
              <a:r>
                <a:rPr kumimoji="1" lang="ja-JP" altLang="en-US" sz="739" dirty="0" smtClean="0">
                  <a:solidFill>
                    <a:schemeClr val="tx2"/>
                  </a:solidFill>
                  <a:latin typeface="Meiryo UI" panose="020B0604030504040204" pitchFamily="50" charset="-128"/>
                  <a:ea typeface="Meiryo UI" panose="020B0604030504040204" pitchFamily="50" charset="-128"/>
                </a:rPr>
                <a:t>」</a:t>
              </a:r>
              <a:r>
                <a:rPr kumimoji="1" lang="en-US" altLang="ja-JP" sz="739" dirty="0" smtClean="0">
                  <a:solidFill>
                    <a:schemeClr val="tx2"/>
                  </a:solidFill>
                  <a:latin typeface="Meiryo UI" panose="020B0604030504040204" pitchFamily="50" charset="-128"/>
                  <a:ea typeface="Meiryo UI" panose="020B0604030504040204" pitchFamily="50" charset="-128"/>
                </a:rPr>
                <a:t>(</a:t>
              </a:r>
              <a:r>
                <a:rPr kumimoji="1" lang="ja-JP" altLang="en-US" sz="739" dirty="0" smtClean="0">
                  <a:solidFill>
                    <a:schemeClr val="tx2"/>
                  </a:solidFill>
                  <a:latin typeface="Meiryo UI" panose="020B0604030504040204" pitchFamily="50" charset="-128"/>
                  <a:ea typeface="Meiryo UI" panose="020B0604030504040204" pitchFamily="50" charset="-128"/>
                </a:rPr>
                <a:t>主</a:t>
              </a:r>
              <a:r>
                <a:rPr kumimoji="1" lang="ja-JP" altLang="en-US" sz="739" dirty="0">
                  <a:solidFill>
                    <a:schemeClr val="tx2"/>
                  </a:solidFill>
                  <a:latin typeface="Meiryo UI" panose="020B0604030504040204" pitchFamily="50" charset="-128"/>
                  <a:ea typeface="Meiryo UI" panose="020B0604030504040204" pitchFamily="50" charset="-128"/>
                </a:rPr>
                <a:t>に</a:t>
              </a:r>
              <a:r>
                <a:rPr kumimoji="1" lang="ja-JP" altLang="en-US" sz="739" dirty="0" smtClean="0">
                  <a:solidFill>
                    <a:schemeClr val="tx2"/>
                  </a:solidFill>
                  <a:latin typeface="Meiryo UI" panose="020B0604030504040204" pitchFamily="50" charset="-128"/>
                  <a:ea typeface="Meiryo UI" panose="020B0604030504040204" pitchFamily="50" charset="-128"/>
                </a:rPr>
                <a:t>日系人</a:t>
              </a:r>
              <a:r>
                <a:rPr kumimoji="1" lang="en-US" altLang="ja-JP" sz="739" dirty="0" smtClean="0">
                  <a:solidFill>
                    <a:schemeClr val="tx2"/>
                  </a:solidFill>
                  <a:latin typeface="Meiryo UI" panose="020B0604030504040204" pitchFamily="50" charset="-128"/>
                  <a:ea typeface="Meiryo UI" panose="020B0604030504040204" pitchFamily="50" charset="-128"/>
                </a:rPr>
                <a:t>)</a:t>
              </a:r>
              <a:r>
                <a:rPr kumimoji="1" lang="ja-JP" altLang="en-US" sz="739" dirty="0" err="1" smtClean="0">
                  <a:solidFill>
                    <a:schemeClr val="tx2"/>
                  </a:solidFill>
                  <a:latin typeface="Meiryo UI" panose="020B0604030504040204" pitchFamily="50" charset="-128"/>
                  <a:ea typeface="Meiryo UI" panose="020B0604030504040204" pitchFamily="50" charset="-128"/>
                </a:rPr>
                <a:t>、</a:t>
              </a:r>
              <a:r>
                <a:rPr kumimoji="1" lang="ja-JP" altLang="en-US" sz="739" dirty="0">
                  <a:solidFill>
                    <a:schemeClr val="tx2"/>
                  </a:solidFill>
                  <a:latin typeface="Meiryo UI" panose="020B0604030504040204" pitchFamily="50" charset="-128"/>
                  <a:ea typeface="Meiryo UI" panose="020B0604030504040204" pitchFamily="50" charset="-128"/>
                </a:rPr>
                <a:t>「永住者」、「日本人の配偶者」等</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・在留中の活動に制限がないため、様々な分野で活動可能</a:t>
              </a:r>
              <a:endParaRPr kumimoji="1" lang="en-US" altLang="ja-JP" sz="739" dirty="0">
                <a:solidFill>
                  <a:schemeClr val="tx2"/>
                </a:solidFill>
                <a:latin typeface="Meiryo UI" panose="020B0604030504040204" pitchFamily="50" charset="-128"/>
                <a:ea typeface="Meiryo UI" panose="020B0604030504040204" pitchFamily="50" charset="-128"/>
              </a:endParaRPr>
            </a:p>
          </p:txBody>
        </p:sp>
        <p:sp>
          <p:nvSpPr>
            <p:cNvPr id="36" name="角丸四角形 35"/>
            <p:cNvSpPr/>
            <p:nvPr/>
          </p:nvSpPr>
          <p:spPr>
            <a:xfrm>
              <a:off x="6520510" y="3907890"/>
              <a:ext cx="2531334" cy="612397"/>
            </a:xfrm>
            <a:prstGeom prst="roundRect">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968" b="1" dirty="0">
                  <a:solidFill>
                    <a:schemeClr val="tx2"/>
                  </a:solidFill>
                  <a:latin typeface="Meiryo UI" panose="020B0604030504040204" pitchFamily="50" charset="-128"/>
                  <a:ea typeface="Meiryo UI" panose="020B0604030504040204" pitchFamily="50" charset="-128"/>
                </a:rPr>
                <a:t>③特定活動　</a:t>
              </a:r>
              <a:r>
                <a:rPr kumimoji="1" lang="en-US" altLang="ja-JP" sz="968" b="1" dirty="0">
                  <a:solidFill>
                    <a:schemeClr val="tx2"/>
                  </a:solidFill>
                  <a:latin typeface="Meiryo UI" panose="020B0604030504040204" pitchFamily="50" charset="-128"/>
                  <a:ea typeface="Meiryo UI" panose="020B0604030504040204" pitchFamily="50" charset="-128"/>
                </a:rPr>
                <a:t>4,813</a:t>
              </a:r>
              <a:r>
                <a:rPr kumimoji="1" lang="ja-JP" altLang="en-US" sz="968" b="1" dirty="0">
                  <a:solidFill>
                    <a:schemeClr val="tx2"/>
                  </a:solidFill>
                  <a:latin typeface="Meiryo UI" panose="020B0604030504040204" pitchFamily="50" charset="-128"/>
                  <a:ea typeface="Meiryo UI" panose="020B0604030504040204" pitchFamily="50" charset="-128"/>
                </a:rPr>
                <a:t>人</a:t>
              </a:r>
              <a:endParaRPr kumimoji="1" lang="en-US" altLang="ja-JP" sz="968" b="1"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a:t>
              </a:r>
              <a:r>
                <a:rPr kumimoji="1" lang="en-US" altLang="ja-JP" sz="739" dirty="0">
                  <a:solidFill>
                    <a:schemeClr val="tx2"/>
                  </a:solidFill>
                  <a:latin typeface="Meiryo UI" panose="020B0604030504040204" pitchFamily="50" charset="-128"/>
                  <a:ea typeface="Meiryo UI" panose="020B0604030504040204" pitchFamily="50" charset="-128"/>
                </a:rPr>
                <a:t>EPA</a:t>
              </a:r>
              <a:r>
                <a:rPr kumimoji="1" lang="ja-JP" altLang="en-US" sz="739" dirty="0">
                  <a:solidFill>
                    <a:schemeClr val="tx2"/>
                  </a:solidFill>
                  <a:latin typeface="Meiryo UI" panose="020B0604030504040204" pitchFamily="50" charset="-128"/>
                  <a:ea typeface="Meiryo UI" panose="020B0604030504040204" pitchFamily="50" charset="-128"/>
                </a:rPr>
                <a:t>に基づく看護師・介護福祉士候補者、ワーキングホリデー、</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en-US" altLang="ja-JP" sz="739" dirty="0">
                  <a:solidFill>
                    <a:schemeClr val="tx2"/>
                  </a:solidFill>
                  <a:latin typeface="Meiryo UI" panose="020B0604030504040204" pitchFamily="50" charset="-128"/>
                  <a:ea typeface="Meiryo UI" panose="020B0604030504040204" pitchFamily="50" charset="-128"/>
                </a:rPr>
                <a:t>  </a:t>
              </a:r>
              <a:r>
                <a:rPr kumimoji="1" lang="ja-JP" altLang="en-US" sz="739" dirty="0">
                  <a:solidFill>
                    <a:schemeClr val="tx2"/>
                  </a:solidFill>
                  <a:latin typeface="Meiryo UI" panose="020B0604030504040204" pitchFamily="50" charset="-128"/>
                  <a:ea typeface="Meiryo UI" panose="020B0604030504040204" pitchFamily="50" charset="-128"/>
                </a:rPr>
                <a:t>外国人建設就労者など</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・個々の許可の内容により活動可能</a:t>
              </a:r>
              <a:endParaRPr kumimoji="1" lang="en-US" altLang="ja-JP" sz="739" dirty="0">
                <a:solidFill>
                  <a:schemeClr val="tx2"/>
                </a:solidFill>
                <a:latin typeface="Meiryo UI" panose="020B0604030504040204" pitchFamily="50" charset="-128"/>
                <a:ea typeface="Meiryo UI" panose="020B0604030504040204" pitchFamily="50" charset="-128"/>
              </a:endParaRPr>
            </a:p>
          </p:txBody>
        </p:sp>
        <p:sp>
          <p:nvSpPr>
            <p:cNvPr id="37" name="角丸四角形 36"/>
            <p:cNvSpPr/>
            <p:nvPr/>
          </p:nvSpPr>
          <p:spPr>
            <a:xfrm>
              <a:off x="6520510" y="3351901"/>
              <a:ext cx="2531334" cy="494928"/>
            </a:xfrm>
            <a:prstGeom prst="roundRect">
              <a:avLst/>
            </a:prstGeom>
            <a:solidFill>
              <a:schemeClr val="accent4">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968" b="1" dirty="0">
                  <a:solidFill>
                    <a:schemeClr val="tx2"/>
                  </a:solidFill>
                  <a:latin typeface="Meiryo UI" panose="020B0604030504040204" pitchFamily="50" charset="-128"/>
                  <a:ea typeface="Meiryo UI" panose="020B0604030504040204" pitchFamily="50" charset="-128"/>
                </a:rPr>
                <a:t>④技能実習　</a:t>
              </a:r>
              <a:r>
                <a:rPr kumimoji="1" lang="en-US" altLang="ja-JP" sz="968" b="1" dirty="0">
                  <a:solidFill>
                    <a:schemeClr val="tx2"/>
                  </a:solidFill>
                  <a:latin typeface="Meiryo UI" panose="020B0604030504040204" pitchFamily="50" charset="-128"/>
                  <a:ea typeface="Meiryo UI" panose="020B0604030504040204" pitchFamily="50" charset="-128"/>
                </a:rPr>
                <a:t>21,498</a:t>
              </a:r>
              <a:r>
                <a:rPr kumimoji="1" lang="ja-JP" altLang="en-US" sz="968" b="1" dirty="0">
                  <a:solidFill>
                    <a:schemeClr val="tx2"/>
                  </a:solidFill>
                  <a:latin typeface="Meiryo UI" panose="020B0604030504040204" pitchFamily="50" charset="-128"/>
                  <a:ea typeface="Meiryo UI" panose="020B0604030504040204" pitchFamily="50" charset="-128"/>
                </a:rPr>
                <a:t>人</a:t>
              </a:r>
              <a:endParaRPr kumimoji="1" lang="en-US" altLang="ja-JP" sz="968" b="1"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・技能移転を通じた国際協力が目的</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・平成</a:t>
              </a:r>
              <a:r>
                <a:rPr kumimoji="1" lang="en-US" altLang="ja-JP" sz="739" dirty="0">
                  <a:solidFill>
                    <a:schemeClr val="tx2"/>
                  </a:solidFill>
                  <a:latin typeface="Meiryo UI" panose="020B0604030504040204" pitchFamily="50" charset="-128"/>
                  <a:ea typeface="Meiryo UI" panose="020B0604030504040204" pitchFamily="50" charset="-128"/>
                </a:rPr>
                <a:t>29</a:t>
              </a:r>
              <a:r>
                <a:rPr kumimoji="1" lang="ja-JP" altLang="en-US" sz="739" dirty="0">
                  <a:solidFill>
                    <a:schemeClr val="tx2"/>
                  </a:solidFill>
                  <a:latin typeface="Meiryo UI" panose="020B0604030504040204" pitchFamily="50" charset="-128"/>
                  <a:ea typeface="Meiryo UI" panose="020B0604030504040204" pitchFamily="50" charset="-128"/>
                </a:rPr>
                <a:t>年法改正により技能実習</a:t>
              </a:r>
              <a:r>
                <a:rPr kumimoji="1" lang="en-US" altLang="ja-JP" sz="739" dirty="0">
                  <a:solidFill>
                    <a:schemeClr val="tx2"/>
                  </a:solidFill>
                  <a:latin typeface="Meiryo UI" panose="020B0604030504040204" pitchFamily="50" charset="-128"/>
                  <a:ea typeface="Meiryo UI" panose="020B0604030504040204" pitchFamily="50" charset="-128"/>
                </a:rPr>
                <a:t>3</a:t>
              </a:r>
              <a:r>
                <a:rPr kumimoji="1" lang="ja-JP" altLang="en-US" sz="739" dirty="0">
                  <a:solidFill>
                    <a:schemeClr val="tx2"/>
                  </a:solidFill>
                  <a:latin typeface="Meiryo UI" panose="020B0604030504040204" pitchFamily="50" charset="-128"/>
                  <a:ea typeface="Meiryo UI" panose="020B0604030504040204" pitchFamily="50" charset="-128"/>
                </a:rPr>
                <a:t>号が創設</a:t>
              </a:r>
              <a:endParaRPr kumimoji="1" lang="en-US" altLang="ja-JP" sz="739" dirty="0">
                <a:solidFill>
                  <a:schemeClr val="tx2"/>
                </a:solidFill>
                <a:latin typeface="Meiryo UI" panose="020B0604030504040204" pitchFamily="50" charset="-128"/>
                <a:ea typeface="Meiryo UI" panose="020B0604030504040204" pitchFamily="50" charset="-128"/>
              </a:endParaRPr>
            </a:p>
          </p:txBody>
        </p:sp>
        <p:sp>
          <p:nvSpPr>
            <p:cNvPr id="38" name="角丸四角形 37"/>
            <p:cNvSpPr/>
            <p:nvPr/>
          </p:nvSpPr>
          <p:spPr>
            <a:xfrm>
              <a:off x="6540856" y="2843556"/>
              <a:ext cx="2510988" cy="452882"/>
            </a:xfrm>
            <a:prstGeom prst="roundRect">
              <a:avLst/>
            </a:prstGeom>
            <a:solidFill>
              <a:schemeClr val="accent6">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968" b="1" dirty="0">
                  <a:solidFill>
                    <a:schemeClr val="tx2"/>
                  </a:solidFill>
                  <a:latin typeface="Meiryo UI" panose="020B0604030504040204" pitchFamily="50" charset="-128"/>
                  <a:ea typeface="Meiryo UI" panose="020B0604030504040204" pitchFamily="50" charset="-128"/>
                </a:rPr>
                <a:t>⑤資格外</a:t>
              </a:r>
              <a:r>
                <a:rPr kumimoji="1" lang="ja-JP" altLang="en-US" sz="968" b="1" dirty="0" smtClean="0">
                  <a:solidFill>
                    <a:schemeClr val="tx2"/>
                  </a:solidFill>
                  <a:latin typeface="Meiryo UI" panose="020B0604030504040204" pitchFamily="50" charset="-128"/>
                  <a:ea typeface="Meiryo UI" panose="020B0604030504040204" pitchFamily="50" charset="-128"/>
                </a:rPr>
                <a:t>活動</a:t>
              </a:r>
              <a:r>
                <a:rPr kumimoji="1" lang="en-US" altLang="ja-JP" sz="739" dirty="0" smtClean="0">
                  <a:solidFill>
                    <a:schemeClr val="tx2"/>
                  </a:solidFill>
                  <a:latin typeface="Meiryo UI" panose="020B0604030504040204" pitchFamily="50" charset="-128"/>
                  <a:ea typeface="Meiryo UI" panose="020B0604030504040204" pitchFamily="50" charset="-128"/>
                </a:rPr>
                <a:t>(</a:t>
              </a:r>
              <a:r>
                <a:rPr kumimoji="1" lang="ja-JP" altLang="en-US" sz="739" dirty="0" smtClean="0">
                  <a:solidFill>
                    <a:schemeClr val="tx2"/>
                  </a:solidFill>
                  <a:latin typeface="Meiryo UI" panose="020B0604030504040204" pitchFamily="50" charset="-128"/>
                  <a:ea typeface="Meiryo UI" panose="020B0604030504040204" pitchFamily="50" charset="-128"/>
                </a:rPr>
                <a:t>留学生</a:t>
              </a:r>
              <a:r>
                <a:rPr kumimoji="1" lang="ja-JP" altLang="en-US" sz="739" dirty="0">
                  <a:solidFill>
                    <a:schemeClr val="tx2"/>
                  </a:solidFill>
                  <a:latin typeface="Meiryo UI" panose="020B0604030504040204" pitchFamily="50" charset="-128"/>
                  <a:ea typeface="Meiryo UI" panose="020B0604030504040204" pitchFamily="50" charset="-128"/>
                </a:rPr>
                <a:t>アルバイト</a:t>
              </a:r>
              <a:r>
                <a:rPr kumimoji="1" lang="ja-JP" altLang="en-US" sz="739" dirty="0" smtClean="0">
                  <a:solidFill>
                    <a:schemeClr val="tx2"/>
                  </a:solidFill>
                  <a:latin typeface="Meiryo UI" panose="020B0604030504040204" pitchFamily="50" charset="-128"/>
                  <a:ea typeface="Meiryo UI" panose="020B0604030504040204" pitchFamily="50" charset="-128"/>
                </a:rPr>
                <a:t>等</a:t>
              </a:r>
              <a:r>
                <a:rPr kumimoji="1" lang="en-US" altLang="ja-JP" sz="739" dirty="0" smtClean="0">
                  <a:solidFill>
                    <a:schemeClr val="tx2"/>
                  </a:solidFill>
                  <a:latin typeface="Meiryo UI" panose="020B0604030504040204" pitchFamily="50" charset="-128"/>
                  <a:ea typeface="Meiryo UI" panose="020B0604030504040204" pitchFamily="50" charset="-128"/>
                </a:rPr>
                <a:t>)</a:t>
              </a:r>
              <a:r>
                <a:rPr kumimoji="1" lang="ja-JP" altLang="en-US" sz="968" b="1" dirty="0">
                  <a:solidFill>
                    <a:schemeClr val="tx2"/>
                  </a:solidFill>
                  <a:latin typeface="Meiryo UI" panose="020B0604030504040204" pitchFamily="50" charset="-128"/>
                  <a:ea typeface="Meiryo UI" panose="020B0604030504040204" pitchFamily="50" charset="-128"/>
                </a:rPr>
                <a:t>　</a:t>
              </a:r>
              <a:r>
                <a:rPr kumimoji="1" lang="en-US" altLang="ja-JP" sz="968" b="1" dirty="0">
                  <a:solidFill>
                    <a:schemeClr val="tx2"/>
                  </a:solidFill>
                  <a:latin typeface="Meiryo UI" panose="020B0604030504040204" pitchFamily="50" charset="-128"/>
                  <a:ea typeface="Meiryo UI" panose="020B0604030504040204" pitchFamily="50" charset="-128"/>
                </a:rPr>
                <a:t>26,943</a:t>
              </a:r>
              <a:r>
                <a:rPr kumimoji="1" lang="ja-JP" altLang="en-US" sz="968" b="1" dirty="0">
                  <a:solidFill>
                    <a:schemeClr val="tx2"/>
                  </a:solidFill>
                  <a:latin typeface="Meiryo UI" panose="020B0604030504040204" pitchFamily="50" charset="-128"/>
                  <a:ea typeface="Meiryo UI" panose="020B0604030504040204" pitchFamily="50" charset="-128"/>
                </a:rPr>
                <a:t>人</a:t>
              </a:r>
              <a:endParaRPr kumimoji="1" lang="en-US" altLang="ja-JP" sz="968" b="1"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・本来の在留資格の活動を阻害しない</a:t>
              </a:r>
              <a:r>
                <a:rPr kumimoji="1" lang="ja-JP" altLang="en-US" sz="739" dirty="0" smtClean="0">
                  <a:solidFill>
                    <a:schemeClr val="tx2"/>
                  </a:solidFill>
                  <a:latin typeface="Meiryo UI" panose="020B0604030504040204" pitchFamily="50" charset="-128"/>
                  <a:ea typeface="Meiryo UI" panose="020B0604030504040204" pitchFamily="50" charset="-128"/>
                </a:rPr>
                <a:t>範囲</a:t>
              </a:r>
              <a:r>
                <a:rPr kumimoji="1" lang="en-US" altLang="ja-JP" sz="739" dirty="0" smtClean="0">
                  <a:solidFill>
                    <a:schemeClr val="tx2"/>
                  </a:solidFill>
                  <a:latin typeface="Meiryo UI" panose="020B0604030504040204" pitchFamily="50" charset="-128"/>
                  <a:ea typeface="Meiryo UI" panose="020B0604030504040204" pitchFamily="50" charset="-128"/>
                </a:rPr>
                <a:t>(</a:t>
              </a:r>
              <a:r>
                <a:rPr kumimoji="1" lang="ja-JP" altLang="en-US" sz="739" dirty="0" smtClean="0">
                  <a:solidFill>
                    <a:schemeClr val="tx2"/>
                  </a:solidFill>
                  <a:latin typeface="Meiryo UI" panose="020B0604030504040204" pitchFamily="50" charset="-128"/>
                  <a:ea typeface="Meiryo UI" panose="020B0604030504040204" pitchFamily="50" charset="-128"/>
                </a:rPr>
                <a:t>週</a:t>
              </a:r>
              <a:r>
                <a:rPr kumimoji="1" lang="en-US" altLang="ja-JP" sz="739" dirty="0">
                  <a:solidFill>
                    <a:schemeClr val="tx2"/>
                  </a:solidFill>
                  <a:latin typeface="Meiryo UI" panose="020B0604030504040204" pitchFamily="50" charset="-128"/>
                  <a:ea typeface="Meiryo UI" panose="020B0604030504040204" pitchFamily="50" charset="-128"/>
                </a:rPr>
                <a:t>28</a:t>
              </a:r>
              <a:r>
                <a:rPr kumimoji="1" lang="ja-JP" altLang="en-US" sz="739" dirty="0">
                  <a:solidFill>
                    <a:schemeClr val="tx2"/>
                  </a:solidFill>
                  <a:latin typeface="Meiryo UI" panose="020B0604030504040204" pitchFamily="50" charset="-128"/>
                  <a:ea typeface="Meiryo UI" panose="020B0604030504040204" pitchFamily="50" charset="-128"/>
                </a:rPr>
                <a:t>時間以内</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en-US" altLang="ja-JP" sz="739" dirty="0">
                  <a:solidFill>
                    <a:schemeClr val="tx2"/>
                  </a:solidFill>
                  <a:latin typeface="Meiryo UI" panose="020B0604030504040204" pitchFamily="50" charset="-128"/>
                  <a:ea typeface="Meiryo UI" panose="020B0604030504040204" pitchFamily="50" charset="-128"/>
                </a:rPr>
                <a:t> </a:t>
              </a:r>
              <a:r>
                <a:rPr kumimoji="1" lang="ja-JP" altLang="en-US" sz="739" dirty="0" smtClean="0">
                  <a:solidFill>
                    <a:schemeClr val="tx2"/>
                  </a:solidFill>
                  <a:latin typeface="Meiryo UI" panose="020B0604030504040204" pitchFamily="50" charset="-128"/>
                  <a:ea typeface="Meiryo UI" panose="020B0604030504040204" pitchFamily="50" charset="-128"/>
                </a:rPr>
                <a:t>等</a:t>
              </a:r>
              <a:r>
                <a:rPr kumimoji="1" lang="en-US" altLang="ja-JP" sz="739" dirty="0" smtClean="0">
                  <a:solidFill>
                    <a:schemeClr val="tx2"/>
                  </a:solidFill>
                  <a:latin typeface="Meiryo UI" panose="020B0604030504040204" pitchFamily="50" charset="-128"/>
                  <a:ea typeface="Meiryo UI" panose="020B0604030504040204" pitchFamily="50" charset="-128"/>
                </a:rPr>
                <a:t>)</a:t>
              </a:r>
              <a:r>
                <a:rPr kumimoji="1" lang="ja-JP" altLang="en-US" sz="739" dirty="0" smtClean="0">
                  <a:solidFill>
                    <a:schemeClr val="tx2"/>
                  </a:solidFill>
                  <a:latin typeface="Meiryo UI" panose="020B0604030504040204" pitchFamily="50" charset="-128"/>
                  <a:ea typeface="Meiryo UI" panose="020B0604030504040204" pitchFamily="50" charset="-128"/>
                </a:rPr>
                <a:t>で</a:t>
              </a:r>
              <a:r>
                <a:rPr kumimoji="1" lang="ja-JP" altLang="en-US" sz="739" dirty="0">
                  <a:solidFill>
                    <a:schemeClr val="tx2"/>
                  </a:solidFill>
                  <a:latin typeface="Meiryo UI" panose="020B0604030504040204" pitchFamily="50" charset="-128"/>
                  <a:ea typeface="Meiryo UI" panose="020B0604030504040204" pitchFamily="50" charset="-128"/>
                </a:rPr>
                <a:t>相当と認められる場合に活動可能</a:t>
              </a:r>
              <a:endParaRPr kumimoji="1" lang="en-US" altLang="ja-JP" sz="739" dirty="0">
                <a:solidFill>
                  <a:schemeClr val="tx2"/>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073575" y="2591435"/>
              <a:ext cx="1463840" cy="225439"/>
            </a:xfrm>
            <a:prstGeom prst="rect">
              <a:avLst/>
            </a:prstGeom>
            <a:noFill/>
          </p:spPr>
          <p:txBody>
            <a:bodyPr wrap="square" rtlCol="0">
              <a:spAutoFit/>
            </a:bodyPr>
            <a:lstStyle/>
            <a:p>
              <a:pPr algn="ctr"/>
              <a:r>
                <a:rPr kumimoji="1" lang="en-US" altLang="ja-JP" sz="968" b="1" dirty="0">
                  <a:latin typeface="Meiryo UI" panose="020B0604030504040204" pitchFamily="50" charset="-128"/>
                  <a:ea typeface="Meiryo UI" panose="020B0604030504040204" pitchFamily="50" charset="-128"/>
                </a:rPr>
                <a:t>【</a:t>
              </a:r>
              <a:r>
                <a:rPr kumimoji="1" lang="ja-JP" altLang="en-US" sz="968" b="1" dirty="0">
                  <a:latin typeface="Meiryo UI" panose="020B0604030504040204" pitchFamily="50" charset="-128"/>
                  <a:ea typeface="Meiryo UI" panose="020B0604030504040204" pitchFamily="50" charset="-128"/>
                </a:rPr>
                <a:t>在留資格別内訳</a:t>
              </a:r>
              <a:r>
                <a:rPr kumimoji="1" lang="en-US" altLang="ja-JP" sz="968" b="1" dirty="0">
                  <a:latin typeface="Meiryo UI" panose="020B0604030504040204" pitchFamily="50" charset="-128"/>
                  <a:ea typeface="Meiryo UI" panose="020B0604030504040204" pitchFamily="50" charset="-128"/>
                </a:rPr>
                <a:t>】</a:t>
              </a:r>
            </a:p>
          </p:txBody>
        </p:sp>
        <p:sp>
          <p:nvSpPr>
            <p:cNvPr id="40" name="角丸四角形 39"/>
            <p:cNvSpPr/>
            <p:nvPr/>
          </p:nvSpPr>
          <p:spPr>
            <a:xfrm>
              <a:off x="6515096" y="4578453"/>
              <a:ext cx="2510989" cy="1060760"/>
            </a:xfrm>
            <a:prstGeom prst="roundRect">
              <a:avLst/>
            </a:prstGeom>
            <a:solidFill>
              <a:schemeClr val="accent2">
                <a:lumMod val="20000"/>
                <a:lumOff val="80000"/>
              </a:schemeClr>
            </a:solid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endParaRPr kumimoji="1" lang="en-US" altLang="ja-JP" sz="968" b="1" spc="-9" dirty="0">
                <a:solidFill>
                  <a:schemeClr val="tx2"/>
                </a:solidFill>
                <a:latin typeface="Meiryo UI" panose="020B0604030504040204" pitchFamily="50" charset="-128"/>
                <a:ea typeface="Meiryo UI" panose="020B0604030504040204" pitchFamily="50" charset="-128"/>
              </a:endParaRPr>
            </a:p>
            <a:p>
              <a:r>
                <a:rPr kumimoji="1" lang="ja-JP" altLang="en-US" sz="968" b="1" spc="-9" dirty="0">
                  <a:solidFill>
                    <a:schemeClr val="tx2"/>
                  </a:solidFill>
                  <a:latin typeface="Meiryo UI" panose="020B0604030504040204" pitchFamily="50" charset="-128"/>
                  <a:ea typeface="Meiryo UI" panose="020B0604030504040204" pitchFamily="50" charset="-128"/>
                </a:rPr>
                <a:t>②専門的・技術的分野の在留資格 </a:t>
              </a:r>
              <a:r>
                <a:rPr kumimoji="1" lang="en-US" altLang="ja-JP" sz="968" b="1" spc="-9" dirty="0">
                  <a:solidFill>
                    <a:schemeClr val="tx2"/>
                  </a:solidFill>
                  <a:latin typeface="Meiryo UI" panose="020B0604030504040204" pitchFamily="50" charset="-128"/>
                  <a:ea typeface="Meiryo UI" panose="020B0604030504040204" pitchFamily="50" charset="-128"/>
                </a:rPr>
                <a:t>31,947</a:t>
              </a:r>
              <a:r>
                <a:rPr kumimoji="1" lang="ja-JP" altLang="en-US" sz="968" b="1" spc="-9" dirty="0">
                  <a:solidFill>
                    <a:schemeClr val="tx2"/>
                  </a:solidFill>
                  <a:latin typeface="Meiryo UI" panose="020B0604030504040204" pitchFamily="50" charset="-128"/>
                  <a:ea typeface="Meiryo UI" panose="020B0604030504040204" pitchFamily="50" charset="-128"/>
                </a:rPr>
                <a:t>人</a:t>
              </a:r>
              <a:endParaRPr kumimoji="1" lang="en-US" altLang="ja-JP" sz="968" b="1" spc="-9"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・「教授」「芸術」「宗教」「報道」「高度専門職」「経営・監理」</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　「法律・会計業務」「医療」「介護」「研究」「「教育」</a:t>
              </a:r>
              <a:endParaRPr kumimoji="1" lang="en-US" altLang="ja-JP" sz="739" dirty="0">
                <a:solidFill>
                  <a:schemeClr val="tx2"/>
                </a:solidFill>
                <a:latin typeface="Meiryo UI" panose="020B0604030504040204" pitchFamily="50" charset="-128"/>
                <a:ea typeface="Meiryo UI" panose="020B0604030504040204" pitchFamily="50" charset="-128"/>
              </a:endParaRPr>
            </a:p>
            <a:p>
              <a:r>
                <a:rPr kumimoji="1" lang="ja-JP" altLang="en-US" sz="739" dirty="0">
                  <a:solidFill>
                    <a:schemeClr val="tx2"/>
                  </a:solidFill>
                  <a:latin typeface="Meiryo UI" panose="020B0604030504040204" pitchFamily="50" charset="-128"/>
                  <a:ea typeface="Meiryo UI" panose="020B0604030504040204" pitchFamily="50" charset="-128"/>
                </a:rPr>
                <a:t>　</a:t>
              </a:r>
              <a:r>
                <a:rPr kumimoji="1" lang="ja-JP" altLang="en-US" sz="739" b="1" u="sng" dirty="0">
                  <a:solidFill>
                    <a:schemeClr val="tx2"/>
                  </a:solidFill>
                  <a:latin typeface="Meiryo UI" panose="020B0604030504040204" pitchFamily="50" charset="-128"/>
                  <a:ea typeface="Meiryo UI" panose="020B0604030504040204" pitchFamily="50" charset="-128"/>
                </a:rPr>
                <a:t>「</a:t>
              </a:r>
              <a:r>
                <a:rPr kumimoji="1" lang="ja-JP" altLang="en-US" sz="1050" b="1" u="sng" dirty="0">
                  <a:solidFill>
                    <a:schemeClr val="tx2"/>
                  </a:solidFill>
                  <a:latin typeface="Meiryo UI" panose="020B0604030504040204" pitchFamily="50" charset="-128"/>
                  <a:ea typeface="Meiryo UI" panose="020B0604030504040204" pitchFamily="50" charset="-128"/>
                </a:rPr>
                <a:t>技術・人文知識・国際業務」「特定技能</a:t>
              </a:r>
              <a:r>
                <a:rPr kumimoji="1" lang="ja-JP" altLang="en-US" sz="1050" b="1" dirty="0">
                  <a:solidFill>
                    <a:schemeClr val="tx2"/>
                  </a:solidFill>
                  <a:latin typeface="Meiryo UI" panose="020B0604030504040204" pitchFamily="50" charset="-128"/>
                  <a:ea typeface="Meiryo UI" panose="020B0604030504040204" pitchFamily="50" charset="-128"/>
                </a:rPr>
                <a:t>」</a:t>
              </a:r>
              <a:endParaRPr kumimoji="1" lang="en-US" altLang="ja-JP" sz="1050" b="1" dirty="0">
                <a:solidFill>
                  <a:schemeClr val="tx2"/>
                </a:solidFill>
                <a:latin typeface="Meiryo UI" panose="020B0604030504040204" pitchFamily="50" charset="-128"/>
                <a:ea typeface="Meiryo UI" panose="020B0604030504040204" pitchFamily="50" charset="-128"/>
              </a:endParaRPr>
            </a:p>
            <a:p>
              <a:r>
                <a:rPr kumimoji="1" lang="en-US" altLang="ja-JP" sz="800" b="1" dirty="0">
                  <a:solidFill>
                    <a:schemeClr val="tx2"/>
                  </a:solidFill>
                  <a:latin typeface="Meiryo UI" panose="020B0604030504040204" pitchFamily="50" charset="-128"/>
                  <a:ea typeface="Meiryo UI" panose="020B0604030504040204" pitchFamily="50" charset="-128"/>
                </a:rPr>
                <a:t>  </a:t>
              </a:r>
              <a:r>
                <a:rPr kumimoji="1" lang="ja-JP" altLang="en-US" sz="800" dirty="0">
                  <a:solidFill>
                    <a:schemeClr val="tx2"/>
                  </a:solidFill>
                  <a:latin typeface="Meiryo UI" panose="020B0604030504040204" pitchFamily="50" charset="-128"/>
                  <a:ea typeface="Meiryo UI" panose="020B0604030504040204" pitchFamily="50" charset="-128"/>
                </a:rPr>
                <a:t>「企業内転勤」　「興行」「技能」</a:t>
              </a:r>
              <a:endParaRPr kumimoji="1" lang="en-US" altLang="ja-JP" sz="800" dirty="0">
                <a:solidFill>
                  <a:schemeClr val="tx2"/>
                </a:solidFill>
                <a:latin typeface="Meiryo UI" panose="020B0604030504040204" pitchFamily="50" charset="-128"/>
                <a:ea typeface="Meiryo UI" panose="020B0604030504040204" pitchFamily="50" charset="-128"/>
              </a:endParaRPr>
            </a:p>
          </p:txBody>
        </p:sp>
        <p:sp>
          <p:nvSpPr>
            <p:cNvPr id="41" name="楕円 40"/>
            <p:cNvSpPr/>
            <p:nvPr/>
          </p:nvSpPr>
          <p:spPr>
            <a:xfrm>
              <a:off x="6744967" y="4606828"/>
              <a:ext cx="2137937" cy="17602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799" b="1" dirty="0">
                  <a:latin typeface="Meiryo UI" panose="020B0604030504040204" pitchFamily="50" charset="-128"/>
                  <a:ea typeface="Meiryo UI" panose="020B0604030504040204" pitchFamily="50" charset="-128"/>
                </a:rPr>
                <a:t>就労を目的とした在留資格</a:t>
              </a:r>
            </a:p>
          </p:txBody>
        </p:sp>
      </p:grpSp>
      <p:sp>
        <p:nvSpPr>
          <p:cNvPr id="42" name="テキスト ボックス 41"/>
          <p:cNvSpPr txBox="1"/>
          <p:nvPr/>
        </p:nvSpPr>
        <p:spPr>
          <a:xfrm>
            <a:off x="-219671" y="2513354"/>
            <a:ext cx="548525" cy="206082"/>
          </a:xfrm>
          <a:prstGeom prst="rect">
            <a:avLst/>
          </a:prstGeom>
          <a:noFill/>
        </p:spPr>
        <p:txBody>
          <a:bodyPr wrap="square" rtlCol="0">
            <a:spAutoFit/>
          </a:bodyPr>
          <a:lstStyle/>
          <a:p>
            <a:pPr algn="r"/>
            <a:r>
              <a:rPr kumimoji="1" lang="en-US" altLang="ja-JP" sz="739" dirty="0" smtClean="0">
                <a:latin typeface="Meiryo UI" panose="020B0604030504040204" pitchFamily="50" charset="-128"/>
                <a:ea typeface="Meiryo UI" panose="020B0604030504040204" pitchFamily="50" charset="-128"/>
              </a:rPr>
              <a:t>(</a:t>
            </a:r>
            <a:r>
              <a:rPr kumimoji="1" lang="ja-JP" altLang="en-US" sz="739" dirty="0" smtClean="0">
                <a:latin typeface="Meiryo UI" panose="020B0604030504040204" pitchFamily="50" charset="-128"/>
                <a:ea typeface="Meiryo UI" panose="020B0604030504040204" pitchFamily="50" charset="-128"/>
              </a:rPr>
              <a:t>人</a:t>
            </a:r>
            <a:r>
              <a:rPr kumimoji="1" lang="en-US" altLang="ja-JP" sz="739" dirty="0" smtClean="0">
                <a:latin typeface="Meiryo UI" panose="020B0604030504040204" pitchFamily="50" charset="-128"/>
                <a:ea typeface="Meiryo UI" panose="020B0604030504040204" pitchFamily="50" charset="-128"/>
              </a:rPr>
              <a:t>)</a:t>
            </a:r>
            <a:endParaRPr kumimoji="1" lang="en-US" altLang="ja-JP" sz="739"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512294" y="2448817"/>
            <a:ext cx="1525893" cy="338554"/>
          </a:xfrm>
          <a:prstGeom prst="rect">
            <a:avLst/>
          </a:prstGeom>
          <a:solidFill>
            <a:schemeClr val="bg1"/>
          </a:solidFill>
          <a:ln>
            <a:solidFill>
              <a:schemeClr val="accent1"/>
            </a:solidFill>
          </a:ln>
        </p:spPr>
        <p:txBody>
          <a:bodyPr wrap="square" rtlCol="0">
            <a:spAutoFit/>
          </a:bodyPr>
          <a:lstStyle/>
          <a:p>
            <a:pPr algn="ctr"/>
            <a:r>
              <a:rPr kumimoji="1" lang="ja-JP" altLang="en-US" sz="800" b="1" dirty="0">
                <a:latin typeface="Meiryo UI" panose="020B0604030504040204" pitchFamily="50" charset="-128"/>
                <a:ea typeface="Meiryo UI" panose="020B0604030504040204" pitchFamily="50" charset="-128"/>
              </a:rPr>
              <a:t>雇用者数のうち、</a:t>
            </a:r>
            <a:endParaRPr kumimoji="1" lang="en-US" altLang="ja-JP" sz="800" b="1" dirty="0">
              <a:latin typeface="Meiryo UI" panose="020B0604030504040204" pitchFamily="50" charset="-128"/>
              <a:ea typeface="Meiryo UI" panose="020B0604030504040204" pitchFamily="50" charset="-128"/>
            </a:endParaRPr>
          </a:p>
          <a:p>
            <a:pPr algn="ctr"/>
            <a:r>
              <a:rPr kumimoji="1" lang="ja-JP" altLang="en-US" sz="800" b="1" dirty="0">
                <a:latin typeface="Meiryo UI" panose="020B0604030504040204" pitchFamily="50" charset="-128"/>
                <a:ea typeface="Meiryo UI" panose="020B0604030504040204" pitchFamily="50" charset="-128"/>
              </a:rPr>
              <a:t>外国人が占める</a:t>
            </a:r>
            <a:r>
              <a:rPr kumimoji="1" lang="ja-JP" altLang="en-US" sz="800" b="1" dirty="0" smtClean="0">
                <a:latin typeface="Meiryo UI" panose="020B0604030504040204" pitchFamily="50" charset="-128"/>
                <a:ea typeface="Meiryo UI" panose="020B0604030504040204" pitchFamily="50" charset="-128"/>
              </a:rPr>
              <a:t>割合</a:t>
            </a:r>
            <a:r>
              <a:rPr kumimoji="1" lang="en-US" altLang="ja-JP" sz="800" b="1" dirty="0" smtClean="0">
                <a:latin typeface="Meiryo UI" panose="020B0604030504040204" pitchFamily="50" charset="-128"/>
                <a:ea typeface="Meiryo UI" panose="020B0604030504040204" pitchFamily="50" charset="-128"/>
              </a:rPr>
              <a:t>(</a:t>
            </a:r>
            <a:r>
              <a:rPr kumimoji="1" lang="ja-JP" altLang="en-US" sz="800" b="1" dirty="0" smtClean="0">
                <a:latin typeface="Meiryo UI" panose="020B0604030504040204" pitchFamily="50" charset="-128"/>
                <a:ea typeface="Meiryo UI" panose="020B0604030504040204" pitchFamily="50" charset="-128"/>
              </a:rPr>
              <a:t>％</a:t>
            </a:r>
            <a:r>
              <a:rPr kumimoji="1" lang="en-US" altLang="ja-JP" sz="800" b="1" dirty="0" smtClean="0">
                <a:latin typeface="Meiryo UI" panose="020B0604030504040204" pitchFamily="50" charset="-128"/>
                <a:ea typeface="Meiryo UI" panose="020B0604030504040204" pitchFamily="50" charset="-128"/>
              </a:rPr>
              <a:t>)</a:t>
            </a:r>
            <a:endParaRPr kumimoji="1" lang="ja-JP" altLang="en-US" sz="800" b="1" dirty="0">
              <a:latin typeface="Meiryo UI" panose="020B0604030504040204" pitchFamily="50" charset="-128"/>
              <a:ea typeface="Meiryo UI" panose="020B0604030504040204" pitchFamily="50" charset="-128"/>
            </a:endParaRPr>
          </a:p>
        </p:txBody>
      </p:sp>
      <p:sp>
        <p:nvSpPr>
          <p:cNvPr id="44" name="テキスト ボックス 1"/>
          <p:cNvSpPr txBox="1"/>
          <p:nvPr/>
        </p:nvSpPr>
        <p:spPr>
          <a:xfrm>
            <a:off x="3771658" y="5142869"/>
            <a:ext cx="501481" cy="224101"/>
          </a:xfrm>
          <a:prstGeom prst="rect">
            <a:avLst/>
          </a:prstGeom>
          <a:ln>
            <a:solidFill>
              <a:schemeClr val="bg1"/>
            </a:solidFill>
          </a:ln>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647" dirty="0">
                <a:solidFill>
                  <a:schemeClr val="bg1"/>
                </a:solidFill>
                <a:latin typeface="Meiryo UI" panose="020B0604030504040204" pitchFamily="50" charset="-128"/>
                <a:ea typeface="Meiryo UI" panose="020B0604030504040204" pitchFamily="50" charset="-128"/>
              </a:rPr>
              <a:t>技：</a:t>
            </a:r>
            <a:r>
              <a:rPr lang="en-US" altLang="ja-JP" sz="647" dirty="0">
                <a:solidFill>
                  <a:schemeClr val="bg1"/>
                </a:solidFill>
                <a:latin typeface="Meiryo UI" panose="020B0604030504040204" pitchFamily="50" charset="-128"/>
                <a:ea typeface="Meiryo UI" panose="020B0604030504040204" pitchFamily="50" charset="-128"/>
              </a:rPr>
              <a:t>21,473</a:t>
            </a:r>
            <a:br>
              <a:rPr lang="en-US" altLang="ja-JP" sz="647" dirty="0">
                <a:solidFill>
                  <a:schemeClr val="bg1"/>
                </a:solidFill>
                <a:latin typeface="Meiryo UI" panose="020B0604030504040204" pitchFamily="50" charset="-128"/>
                <a:ea typeface="Meiryo UI" panose="020B0604030504040204" pitchFamily="50" charset="-128"/>
              </a:rPr>
            </a:br>
            <a:r>
              <a:rPr lang="ja-JP" altLang="en-US" sz="647" dirty="0">
                <a:solidFill>
                  <a:schemeClr val="bg1"/>
                </a:solidFill>
                <a:latin typeface="Meiryo UI" panose="020B0604030504040204" pitchFamily="50" charset="-128"/>
                <a:ea typeface="Meiryo UI" panose="020B0604030504040204" pitchFamily="50" charset="-128"/>
              </a:rPr>
              <a:t>特：</a:t>
            </a:r>
            <a:r>
              <a:rPr lang="en-US" altLang="ja-JP" sz="647" dirty="0">
                <a:solidFill>
                  <a:schemeClr val="bg1"/>
                </a:solidFill>
                <a:latin typeface="Meiryo UI" panose="020B0604030504040204" pitchFamily="50" charset="-128"/>
                <a:ea typeface="Meiryo UI" panose="020B0604030504040204" pitchFamily="50" charset="-128"/>
              </a:rPr>
              <a:t>45</a:t>
            </a:r>
            <a:endParaRPr lang="ja-JP" altLang="en-US" sz="647" dirty="0">
              <a:solidFill>
                <a:schemeClr val="bg1"/>
              </a:solidFill>
              <a:latin typeface="Meiryo UI" panose="020B0604030504040204" pitchFamily="50" charset="-128"/>
              <a:ea typeface="Meiryo UI" panose="020B0604030504040204" pitchFamily="50" charset="-128"/>
            </a:endParaRPr>
          </a:p>
        </p:txBody>
      </p:sp>
      <p:sp>
        <p:nvSpPr>
          <p:cNvPr id="46" name="テキスト ボックス 1"/>
          <p:cNvSpPr txBox="1"/>
          <p:nvPr/>
        </p:nvSpPr>
        <p:spPr>
          <a:xfrm>
            <a:off x="2758155" y="4054877"/>
            <a:ext cx="527217" cy="200680"/>
          </a:xfrm>
          <a:prstGeom prst="rect">
            <a:avLst/>
          </a:prstGeom>
          <a:ln>
            <a:solidFill>
              <a:schemeClr val="bg1"/>
            </a:solidFill>
          </a:ln>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647" dirty="0">
                <a:solidFill>
                  <a:schemeClr val="bg1"/>
                </a:solidFill>
                <a:latin typeface="Meiryo UI" panose="020B0604030504040204" pitchFamily="50" charset="-128"/>
                <a:ea typeface="Meiryo UI" panose="020B0604030504040204" pitchFamily="50" charset="-128"/>
              </a:rPr>
              <a:t>留：</a:t>
            </a:r>
            <a:r>
              <a:rPr lang="en-US" altLang="ja-JP" sz="647" dirty="0">
                <a:solidFill>
                  <a:schemeClr val="bg1"/>
                </a:solidFill>
                <a:latin typeface="Meiryo UI" panose="020B0604030504040204" pitchFamily="50" charset="-128"/>
                <a:ea typeface="Meiryo UI" panose="020B0604030504040204" pitchFamily="50" charset="-128"/>
              </a:rPr>
              <a:t>26,015</a:t>
            </a:r>
            <a:r>
              <a:rPr lang="ja-JP" altLang="en-US" sz="647" dirty="0">
                <a:solidFill>
                  <a:schemeClr val="bg1"/>
                </a:solidFill>
                <a:latin typeface="Meiryo UI" panose="020B0604030504040204" pitchFamily="50" charset="-128"/>
                <a:ea typeface="Meiryo UI" panose="020B0604030504040204" pitchFamily="50" charset="-128"/>
              </a:rPr>
              <a:t>　　</a:t>
            </a:r>
          </a:p>
        </p:txBody>
      </p:sp>
      <p:sp>
        <p:nvSpPr>
          <p:cNvPr id="47" name="テキスト ボックス 1"/>
          <p:cNvSpPr txBox="1"/>
          <p:nvPr/>
        </p:nvSpPr>
        <p:spPr>
          <a:xfrm>
            <a:off x="1745704" y="4534627"/>
            <a:ext cx="527217" cy="200680"/>
          </a:xfrm>
          <a:prstGeom prst="rect">
            <a:avLst/>
          </a:prstGeom>
          <a:ln>
            <a:solidFill>
              <a:schemeClr val="bg1"/>
            </a:solidFill>
          </a:ln>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647" dirty="0">
                <a:solidFill>
                  <a:schemeClr val="bg1"/>
                </a:solidFill>
                <a:latin typeface="Meiryo UI" panose="020B0604030504040204" pitchFamily="50" charset="-128"/>
                <a:ea typeface="Meiryo UI" panose="020B0604030504040204" pitchFamily="50" charset="-128"/>
              </a:rPr>
              <a:t>留：</a:t>
            </a:r>
            <a:r>
              <a:rPr lang="en-US" altLang="ja-JP" sz="647" dirty="0">
                <a:solidFill>
                  <a:schemeClr val="bg1"/>
                </a:solidFill>
                <a:latin typeface="Meiryo UI" panose="020B0604030504040204" pitchFamily="50" charset="-128"/>
                <a:ea typeface="Meiryo UI" panose="020B0604030504040204" pitchFamily="50" charset="-128"/>
              </a:rPr>
              <a:t>20,508</a:t>
            </a:r>
            <a:r>
              <a:rPr lang="ja-JP" altLang="en-US" sz="647" dirty="0">
                <a:solidFill>
                  <a:schemeClr val="bg1"/>
                </a:solidFill>
                <a:latin typeface="Meiryo UI" panose="020B0604030504040204" pitchFamily="50" charset="-128"/>
                <a:ea typeface="Meiryo UI" panose="020B0604030504040204" pitchFamily="50" charset="-128"/>
              </a:rPr>
              <a:t>　　</a:t>
            </a:r>
          </a:p>
        </p:txBody>
      </p:sp>
      <p:sp>
        <p:nvSpPr>
          <p:cNvPr id="48" name="テキスト ボックス 1"/>
          <p:cNvSpPr txBox="1"/>
          <p:nvPr/>
        </p:nvSpPr>
        <p:spPr>
          <a:xfrm>
            <a:off x="748024" y="4814162"/>
            <a:ext cx="520338" cy="200680"/>
          </a:xfrm>
          <a:prstGeom prst="rect">
            <a:avLst/>
          </a:prstGeom>
          <a:ln>
            <a:solidFill>
              <a:schemeClr val="bg1"/>
            </a:solidFill>
          </a:ln>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647" dirty="0">
                <a:solidFill>
                  <a:schemeClr val="bg1"/>
                </a:solidFill>
                <a:latin typeface="Meiryo UI" panose="020B0604030504040204" pitchFamily="50" charset="-128"/>
                <a:ea typeface="Meiryo UI" panose="020B0604030504040204" pitchFamily="50" charset="-128"/>
              </a:rPr>
              <a:t>留：</a:t>
            </a:r>
            <a:r>
              <a:rPr lang="en-US" altLang="ja-JP" sz="647" dirty="0">
                <a:solidFill>
                  <a:schemeClr val="bg1"/>
                </a:solidFill>
                <a:latin typeface="Meiryo UI" panose="020B0604030504040204" pitchFamily="50" charset="-128"/>
                <a:ea typeface="Meiryo UI" panose="020B0604030504040204" pitchFamily="50" charset="-128"/>
              </a:rPr>
              <a:t>16,578</a:t>
            </a:r>
            <a:r>
              <a:rPr lang="ja-JP" altLang="en-US" sz="647" dirty="0">
                <a:solidFill>
                  <a:schemeClr val="bg1"/>
                </a:solidFill>
                <a:latin typeface="Meiryo UI" panose="020B0604030504040204" pitchFamily="50" charset="-128"/>
                <a:ea typeface="Meiryo UI" panose="020B0604030504040204" pitchFamily="50" charset="-128"/>
              </a:rPr>
              <a:t>　　</a:t>
            </a:r>
          </a:p>
        </p:txBody>
      </p:sp>
      <p:sp>
        <p:nvSpPr>
          <p:cNvPr id="49" name="テキスト ボックス 48"/>
          <p:cNvSpPr txBox="1"/>
          <p:nvPr/>
        </p:nvSpPr>
        <p:spPr>
          <a:xfrm>
            <a:off x="4618133" y="6608857"/>
            <a:ext cx="1753107" cy="261610"/>
          </a:xfrm>
          <a:prstGeom prst="rect">
            <a:avLst/>
          </a:prstGeom>
          <a:noFill/>
        </p:spPr>
        <p:txBody>
          <a:bodyPr wrap="square" rtlCol="0">
            <a:spAutoFit/>
          </a:bodyPr>
          <a:lstStyle/>
          <a:p>
            <a:pPr algn="ctr"/>
            <a:r>
              <a:rPr kumimoji="1" lang="ja-JP" altLang="en-US" sz="1100" dirty="0">
                <a:latin typeface="Meiryo UI" panose="020B0604030504040204" pitchFamily="50" charset="-128"/>
                <a:ea typeface="Meiryo UI" panose="020B0604030504040204" pitchFamily="50" charset="-128"/>
              </a:rPr>
              <a:t>コロナ禍</a:t>
            </a:r>
          </a:p>
        </p:txBody>
      </p:sp>
      <p:cxnSp>
        <p:nvCxnSpPr>
          <p:cNvPr id="50" name="直線矢印コネクタ 49"/>
          <p:cNvCxnSpPr/>
          <p:nvPr/>
        </p:nvCxnSpPr>
        <p:spPr>
          <a:xfrm flipV="1">
            <a:off x="4616908" y="6590595"/>
            <a:ext cx="1754332" cy="12614"/>
          </a:xfrm>
          <a:prstGeom prst="straightConnector1">
            <a:avLst/>
          </a:prstGeom>
          <a:ln w="25400">
            <a:prstDash val="dash"/>
            <a:tailEnd type="triangle"/>
          </a:ln>
        </p:spPr>
        <p:style>
          <a:lnRef idx="1">
            <a:schemeClr val="dk1"/>
          </a:lnRef>
          <a:fillRef idx="0">
            <a:schemeClr val="dk1"/>
          </a:fillRef>
          <a:effectRef idx="0">
            <a:schemeClr val="dk1"/>
          </a:effectRef>
          <a:fontRef idx="minor">
            <a:schemeClr val="tx1"/>
          </a:fontRef>
        </p:style>
      </p:cxnSp>
      <p:sp>
        <p:nvSpPr>
          <p:cNvPr id="51" name="上矢印吹き出し 50"/>
          <p:cNvSpPr/>
          <p:nvPr/>
        </p:nvSpPr>
        <p:spPr>
          <a:xfrm>
            <a:off x="2957024" y="6378467"/>
            <a:ext cx="1377938" cy="442021"/>
          </a:xfrm>
          <a:prstGeom prst="upArrowCallout">
            <a:avLst>
              <a:gd name="adj1" fmla="val 0"/>
              <a:gd name="adj2" fmla="val 18040"/>
              <a:gd name="adj3" fmla="val 25000"/>
              <a:gd name="adj4" fmla="val 49936"/>
            </a:avLst>
          </a:prstGeom>
          <a:no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特定技能制度開始</a:t>
            </a:r>
          </a:p>
        </p:txBody>
      </p:sp>
      <p:sp>
        <p:nvSpPr>
          <p:cNvPr id="2" name="テキスト ボックス 1"/>
          <p:cNvSpPr txBox="1"/>
          <p:nvPr/>
        </p:nvSpPr>
        <p:spPr>
          <a:xfrm>
            <a:off x="0" y="1834376"/>
            <a:ext cx="4494545" cy="276999"/>
          </a:xfrm>
          <a:prstGeom prst="rect">
            <a:avLst/>
          </a:prstGeom>
          <a:noFill/>
        </p:spPr>
        <p:txBody>
          <a:bodyPr wrap="square" rtlCol="0">
            <a:spAutoFit/>
          </a:bodyPr>
          <a:lstStyle/>
          <a:p>
            <a:r>
              <a:rPr kumimoji="1" lang="ja-JP" altLang="en-US" sz="1200" b="1" dirty="0" smtClean="0"/>
              <a:t>■　在留資格別外国人雇用者数</a:t>
            </a:r>
            <a:r>
              <a:rPr kumimoji="1" lang="en-US" altLang="ja-JP" sz="1200" b="1" dirty="0" smtClean="0"/>
              <a:t>【</a:t>
            </a:r>
            <a:r>
              <a:rPr kumimoji="1" lang="ja-JP" altLang="en-US" sz="1200" b="1" dirty="0" smtClean="0"/>
              <a:t>大阪府</a:t>
            </a:r>
            <a:r>
              <a:rPr kumimoji="1" lang="en-US" altLang="ja-JP" sz="1200" b="1" dirty="0" smtClean="0"/>
              <a:t>】</a:t>
            </a:r>
            <a:endParaRPr kumimoji="1" lang="ja-JP" altLang="en-US" sz="1200" b="1" dirty="0"/>
          </a:p>
        </p:txBody>
      </p:sp>
      <p:sp>
        <p:nvSpPr>
          <p:cNvPr id="3" name="テキスト ボックス 2"/>
          <p:cNvSpPr txBox="1"/>
          <p:nvPr/>
        </p:nvSpPr>
        <p:spPr>
          <a:xfrm>
            <a:off x="323927" y="2147980"/>
            <a:ext cx="8558978" cy="246221"/>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000" dirty="0" smtClean="0"/>
              <a:t>大阪における外国人労働者（雇用者）は年々増加。コロナ禍により、</a:t>
            </a:r>
            <a:r>
              <a:rPr kumimoji="1" lang="en-US" altLang="ja-JP" sz="1000" dirty="0" smtClean="0"/>
              <a:t>2021</a:t>
            </a:r>
            <a:r>
              <a:rPr kumimoji="1" lang="ja-JP" altLang="en-US" sz="1000" dirty="0" smtClean="0"/>
              <a:t>年の総数は減少。技能実習、資格外活動以外はコロナ禍でも増加傾向にある。</a:t>
            </a:r>
            <a:endParaRPr kumimoji="1" lang="ja-JP" altLang="en-US" sz="1000" dirty="0"/>
          </a:p>
        </p:txBody>
      </p:sp>
      <p:sp>
        <p:nvSpPr>
          <p:cNvPr id="32" name="スライド番号プレースホルダー 3">
            <a:extLst>
              <a:ext uri="{FF2B5EF4-FFF2-40B4-BE49-F238E27FC236}">
                <a16:creationId xmlns:a16="http://schemas.microsoft.com/office/drawing/2014/main" id="{FDC1BA3F-1AE2-47E1-8004-18BBF3B02693}"/>
              </a:ext>
            </a:extLst>
          </p:cNvPr>
          <p:cNvSpPr txBox="1">
            <a:spLocks/>
          </p:cNvSpPr>
          <p:nvPr/>
        </p:nvSpPr>
        <p:spPr>
          <a:xfrm>
            <a:off x="8560598" y="6551062"/>
            <a:ext cx="548641" cy="33653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t>2</a:t>
            </a:r>
          </a:p>
        </p:txBody>
      </p:sp>
      <p:pic>
        <p:nvPicPr>
          <p:cNvPr id="5" name="図 4"/>
          <p:cNvPicPr>
            <a:picLocks noChangeAspect="1"/>
          </p:cNvPicPr>
          <p:nvPr/>
        </p:nvPicPr>
        <p:blipFill>
          <a:blip r:embed="rId2"/>
          <a:stretch>
            <a:fillRect/>
          </a:stretch>
        </p:blipFill>
        <p:spPr>
          <a:xfrm>
            <a:off x="-185617" y="2193609"/>
            <a:ext cx="6761050" cy="4651651"/>
          </a:xfrm>
          <a:prstGeom prst="rect">
            <a:avLst/>
          </a:prstGeom>
        </p:spPr>
      </p:pic>
      <p:sp>
        <p:nvSpPr>
          <p:cNvPr id="45" name="テキスト ボックス 1"/>
          <p:cNvSpPr txBox="1"/>
          <p:nvPr/>
        </p:nvSpPr>
        <p:spPr>
          <a:xfrm>
            <a:off x="5784814" y="3430965"/>
            <a:ext cx="527217" cy="200680"/>
          </a:xfrm>
          <a:prstGeom prst="rect">
            <a:avLst/>
          </a:prstGeom>
          <a:ln>
            <a:solidFill>
              <a:schemeClr val="bg1"/>
            </a:solidFill>
          </a:ln>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647" dirty="0">
                <a:solidFill>
                  <a:schemeClr val="bg1"/>
                </a:solidFill>
                <a:latin typeface="Meiryo UI" panose="020B0604030504040204" pitchFamily="50" charset="-128"/>
                <a:ea typeface="Meiryo UI" panose="020B0604030504040204" pitchFamily="50" charset="-128"/>
              </a:rPr>
              <a:t>留：</a:t>
            </a:r>
            <a:r>
              <a:rPr lang="en-US" altLang="ja-JP" sz="647" dirty="0">
                <a:solidFill>
                  <a:schemeClr val="bg1"/>
                </a:solidFill>
                <a:latin typeface="Meiryo UI" panose="020B0604030504040204" pitchFamily="50" charset="-128"/>
                <a:ea typeface="Meiryo UI" panose="020B0604030504040204" pitchFamily="50" charset="-128"/>
              </a:rPr>
              <a:t>22,665</a:t>
            </a:r>
            <a:r>
              <a:rPr lang="ja-JP" altLang="en-US" sz="647" dirty="0">
                <a:solidFill>
                  <a:schemeClr val="bg1"/>
                </a:solidFill>
                <a:latin typeface="Meiryo UI" panose="020B0604030504040204" pitchFamily="50" charset="-128"/>
                <a:ea typeface="Meiryo UI" panose="020B0604030504040204" pitchFamily="50" charset="-128"/>
              </a:rPr>
              <a:t>　　</a:t>
            </a:r>
          </a:p>
        </p:txBody>
      </p:sp>
      <p:sp>
        <p:nvSpPr>
          <p:cNvPr id="52" name="正方形/長方形 51"/>
          <p:cNvSpPr/>
          <p:nvPr/>
        </p:nvSpPr>
        <p:spPr>
          <a:xfrm>
            <a:off x="5689586" y="2671827"/>
            <a:ext cx="741240" cy="1764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3" dirty="0"/>
          </a:p>
        </p:txBody>
      </p:sp>
      <p:sp>
        <p:nvSpPr>
          <p:cNvPr id="53" name="テキスト ボックス 52"/>
          <p:cNvSpPr txBox="1"/>
          <p:nvPr/>
        </p:nvSpPr>
        <p:spPr>
          <a:xfrm>
            <a:off x="5567953" y="3081580"/>
            <a:ext cx="153888" cy="309546"/>
          </a:xfrm>
          <a:prstGeom prst="rect">
            <a:avLst/>
          </a:prstGeom>
          <a:solidFill>
            <a:schemeClr val="bg1"/>
          </a:solidFill>
          <a:ln>
            <a:noFill/>
          </a:ln>
        </p:spPr>
        <p:txBody>
          <a:bodyPr vert="eaVert" wrap="square" lIns="0" tIns="0" rIns="0" bIns="0" rtlCol="0">
            <a:spAutoFit/>
          </a:bodyPr>
          <a:lstStyle/>
          <a:p>
            <a:pPr algn="ctr"/>
            <a:r>
              <a:rPr kumimoji="1" lang="ja-JP" altLang="en-US" sz="1000" b="1" dirty="0">
                <a:solidFill>
                  <a:srgbClr val="FF0000"/>
                </a:solidFill>
                <a:latin typeface="Meiryo UI" panose="020B0604030504040204" pitchFamily="50" charset="-128"/>
                <a:ea typeface="Meiryo UI" panose="020B0604030504040204" pitchFamily="50" charset="-128"/>
              </a:rPr>
              <a:t>減少</a:t>
            </a:r>
          </a:p>
        </p:txBody>
      </p:sp>
    </p:spTree>
    <p:extLst>
      <p:ext uri="{BB962C8B-B14F-4D97-AF65-F5344CB8AC3E}">
        <p14:creationId xmlns:p14="http://schemas.microsoft.com/office/powerpoint/2010/main" val="1720118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3">
            <a:extLst>
              <a:ext uri="{FF2B5EF4-FFF2-40B4-BE49-F238E27FC236}">
                <a16:creationId xmlns:a16="http://schemas.microsoft.com/office/drawing/2014/main" id="{FDC1BA3F-1AE2-47E1-8004-18BBF3B02693}"/>
              </a:ext>
            </a:extLst>
          </p:cNvPr>
          <p:cNvSpPr txBox="1">
            <a:spLocks/>
          </p:cNvSpPr>
          <p:nvPr/>
        </p:nvSpPr>
        <p:spPr>
          <a:xfrm>
            <a:off x="8560598" y="6551062"/>
            <a:ext cx="548641" cy="33653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t>3</a:t>
            </a:r>
            <a:endParaRPr kumimoji="1" lang="ja-JP" altLang="en-US" dirty="0"/>
          </a:p>
        </p:txBody>
      </p:sp>
      <p:sp>
        <p:nvSpPr>
          <p:cNvPr id="28" name="テキスト ボックス 27"/>
          <p:cNvSpPr txBox="1"/>
          <p:nvPr/>
        </p:nvSpPr>
        <p:spPr>
          <a:xfrm>
            <a:off x="-255498" y="4166480"/>
            <a:ext cx="3596949" cy="184666"/>
          </a:xfrm>
          <a:prstGeom prst="rect">
            <a:avLst/>
          </a:prstGeom>
          <a:noFill/>
        </p:spPr>
        <p:txBody>
          <a:bodyPr wrap="square" rtlCol="0">
            <a:spAutoFit/>
          </a:bodyPr>
          <a:lstStyle/>
          <a:p>
            <a:pPr algn="r"/>
            <a:r>
              <a:rPr kumimoji="1" lang="ja-JP" altLang="en-US" sz="600" dirty="0">
                <a:latin typeface="Meiryo UI" panose="020B0604030504040204" pitchFamily="50" charset="-128"/>
                <a:ea typeface="Meiryo UI" panose="020B0604030504040204" pitchFamily="50" charset="-128"/>
              </a:rPr>
              <a:t>出典：大阪労働局「大阪労働局における外国人雇用状況の届出状況」をもとに大阪府企画室にて作成</a:t>
            </a:r>
            <a:endParaRPr kumimoji="1" lang="en-US" altLang="ja-JP" sz="6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55EED9AA-96F6-4885-AFA7-E0637D01A52D}"/>
              </a:ext>
            </a:extLst>
          </p:cNvPr>
          <p:cNvSpPr/>
          <p:nvPr/>
        </p:nvSpPr>
        <p:spPr>
          <a:xfrm>
            <a:off x="-24472" y="3958551"/>
            <a:ext cx="3362862" cy="307777"/>
          </a:xfrm>
          <a:prstGeom prst="rect">
            <a:avLst/>
          </a:prstGeom>
          <a:ln w="19050">
            <a:noFill/>
            <a:prstDash val="sysDash"/>
          </a:ln>
        </p:spPr>
        <p:txBody>
          <a:bodyPr wrap="square">
            <a:spAutoFit/>
          </a:bodyPr>
          <a:lstStyle/>
          <a:p>
            <a:pPr marL="166154" indent="-422029" algn="just"/>
            <a:r>
              <a:rPr lang="ja-JP" altLang="en-US" sz="700" dirty="0">
                <a:solidFill>
                  <a:prstClr val="black"/>
                </a:solidFill>
                <a:latin typeface="Meiryo UI"/>
                <a:ea typeface="Meiryo UI"/>
                <a:cs typeface="Meiryo UI" panose="020B0604030504040204" pitchFamily="50" charset="-128"/>
              </a:rPr>
              <a:t>＊サービス業：他に分類されないもの</a:t>
            </a:r>
            <a:endParaRPr lang="en-US" altLang="ja-JP" sz="700" dirty="0">
              <a:solidFill>
                <a:prstClr val="black"/>
              </a:solidFill>
              <a:latin typeface="Meiryo UI"/>
              <a:ea typeface="Meiryo UI"/>
              <a:cs typeface="Meiryo UI" panose="020B0604030504040204" pitchFamily="50" charset="-128"/>
            </a:endParaRPr>
          </a:p>
          <a:p>
            <a:pPr marL="166154" indent="-422029" algn="just"/>
            <a:r>
              <a:rPr lang="en-US" altLang="ja-JP" sz="700" dirty="0">
                <a:solidFill>
                  <a:prstClr val="black"/>
                </a:solidFill>
                <a:latin typeface="Meiryo UI"/>
                <a:ea typeface="Meiryo UI"/>
                <a:cs typeface="Meiryo UI" panose="020B0604030504040204" pitchFamily="50" charset="-128"/>
              </a:rPr>
              <a:t>             </a:t>
            </a:r>
            <a:r>
              <a:rPr lang="ja-JP" altLang="en-US" sz="700" dirty="0">
                <a:solidFill>
                  <a:prstClr val="black"/>
                </a:solidFill>
                <a:latin typeface="Meiryo UI"/>
                <a:ea typeface="Meiryo UI"/>
                <a:cs typeface="Meiryo UI" panose="020B0604030504040204" pitchFamily="50" charset="-128"/>
              </a:rPr>
              <a:t>　</a:t>
            </a:r>
            <a:r>
              <a:rPr lang="en-US" altLang="ja-JP" sz="700" dirty="0">
                <a:solidFill>
                  <a:prstClr val="black"/>
                </a:solidFill>
                <a:latin typeface="Meiryo UI"/>
                <a:ea typeface="Meiryo UI"/>
                <a:cs typeface="Meiryo UI" panose="020B0604030504040204" pitchFamily="50" charset="-128"/>
              </a:rPr>
              <a:t>  </a:t>
            </a:r>
            <a:r>
              <a:rPr lang="en-US" altLang="ja-JP" sz="700" dirty="0" smtClean="0">
                <a:solidFill>
                  <a:prstClr val="black"/>
                </a:solidFill>
                <a:latin typeface="Meiryo UI"/>
                <a:ea typeface="Meiryo UI"/>
                <a:cs typeface="Meiryo UI" panose="020B0604030504040204" pitchFamily="50" charset="-128"/>
              </a:rPr>
              <a:t>(</a:t>
            </a:r>
            <a:r>
              <a:rPr lang="ja-JP" altLang="en-US" sz="700" dirty="0" smtClean="0">
                <a:solidFill>
                  <a:prstClr val="black"/>
                </a:solidFill>
                <a:latin typeface="Meiryo UI"/>
                <a:ea typeface="Meiryo UI"/>
                <a:cs typeface="Meiryo UI" panose="020B0604030504040204" pitchFamily="50" charset="-128"/>
              </a:rPr>
              <a:t>自動車</a:t>
            </a:r>
            <a:r>
              <a:rPr lang="ja-JP" altLang="en-US" sz="700" dirty="0">
                <a:solidFill>
                  <a:prstClr val="black"/>
                </a:solidFill>
                <a:latin typeface="Meiryo UI"/>
                <a:ea typeface="Meiryo UI"/>
                <a:cs typeface="Meiryo UI" panose="020B0604030504040204" pitchFamily="50" charset="-128"/>
              </a:rPr>
              <a:t>整備業、職業紹介労働者派遣業、その他事業</a:t>
            </a:r>
            <a:r>
              <a:rPr lang="ja-JP" altLang="en-US" sz="700" dirty="0" smtClean="0">
                <a:solidFill>
                  <a:prstClr val="black"/>
                </a:solidFill>
                <a:latin typeface="Meiryo UI"/>
                <a:ea typeface="Meiryo UI"/>
                <a:cs typeface="Meiryo UI" panose="020B0604030504040204" pitchFamily="50" charset="-128"/>
              </a:rPr>
              <a:t>サービス業</a:t>
            </a:r>
            <a:r>
              <a:rPr lang="en-US" altLang="ja-JP" sz="700" dirty="0" smtClean="0">
                <a:solidFill>
                  <a:prstClr val="black"/>
                </a:solidFill>
                <a:latin typeface="Meiryo UI"/>
                <a:ea typeface="Meiryo UI"/>
                <a:cs typeface="Meiryo UI" panose="020B0604030504040204" pitchFamily="50" charset="-128"/>
              </a:rPr>
              <a:t>)</a:t>
            </a:r>
            <a:endParaRPr lang="en-US" altLang="ja-JP" sz="800" dirty="0">
              <a:solidFill>
                <a:prstClr val="black"/>
              </a:solidFill>
              <a:latin typeface="Meiryo UI"/>
              <a:ea typeface="Meiryo UI"/>
              <a:cs typeface="Meiryo UI" panose="020B0604030504040204" pitchFamily="50" charset="-128"/>
            </a:endParaRPr>
          </a:p>
        </p:txBody>
      </p:sp>
      <p:sp>
        <p:nvSpPr>
          <p:cNvPr id="30" name="テキスト ボックス 29"/>
          <p:cNvSpPr txBox="1"/>
          <p:nvPr/>
        </p:nvSpPr>
        <p:spPr>
          <a:xfrm>
            <a:off x="925899" y="653770"/>
            <a:ext cx="2006715" cy="262829"/>
          </a:xfrm>
          <a:prstGeom prst="rect">
            <a:avLst/>
          </a:prstGeom>
          <a:solidFill>
            <a:schemeClr val="bg1"/>
          </a:solidFill>
        </p:spPr>
        <p:txBody>
          <a:bodyPr wrap="square" rtlCol="0">
            <a:spAutoFit/>
          </a:bodyPr>
          <a:lstStyle/>
          <a:p>
            <a:pPr algn="ctr"/>
            <a:r>
              <a:rPr lang="ja-JP" altLang="en-US" sz="1108" b="1" u="sng" dirty="0">
                <a:latin typeface="Meiryo UI" panose="020B0604030504040204" pitchFamily="50" charset="-128"/>
                <a:ea typeface="Meiryo UI" panose="020B0604030504040204" pitchFamily="50" charset="-128"/>
              </a:rPr>
              <a:t>大阪府合計　</a:t>
            </a:r>
            <a:r>
              <a:rPr lang="en-US" altLang="ja-JP" sz="1108" b="1" u="sng" dirty="0">
                <a:latin typeface="Meiryo UI" panose="020B0604030504040204" pitchFamily="50" charset="-128"/>
                <a:ea typeface="Meiryo UI" panose="020B0604030504040204" pitchFamily="50" charset="-128"/>
              </a:rPr>
              <a:t>111,862</a:t>
            </a:r>
            <a:r>
              <a:rPr lang="ja-JP" altLang="ja-JP" sz="1108" b="1" u="sng" dirty="0">
                <a:latin typeface="Meiryo UI" panose="020B0604030504040204" pitchFamily="50" charset="-128"/>
                <a:ea typeface="Meiryo UI" panose="020B0604030504040204" pitchFamily="50" charset="-128"/>
              </a:rPr>
              <a:t>人</a:t>
            </a:r>
          </a:p>
        </p:txBody>
      </p:sp>
      <p:sp>
        <p:nvSpPr>
          <p:cNvPr id="31" name="テキスト ボックス 30"/>
          <p:cNvSpPr txBox="1"/>
          <p:nvPr/>
        </p:nvSpPr>
        <p:spPr>
          <a:xfrm>
            <a:off x="-49523" y="30582"/>
            <a:ext cx="3047493" cy="276999"/>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rPr>
              <a:t>■　大阪における外国人労働者</a:t>
            </a: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産業別</a:t>
            </a:r>
            <a:r>
              <a:rPr lang="en-US" altLang="ja-JP" sz="1200" b="1" dirty="0" smtClean="0">
                <a:latin typeface="Meiryo UI" panose="020B0604030504040204" pitchFamily="50" charset="-128"/>
                <a:ea typeface="Meiryo UI" panose="020B0604030504040204" pitchFamily="50" charset="-128"/>
              </a:rPr>
              <a:t>)</a:t>
            </a:r>
            <a:endParaRPr lang="ja-JP" altLang="ja-JP" sz="1200" b="1"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0" y="4339999"/>
            <a:ext cx="8492979" cy="387286"/>
          </a:xfrm>
          <a:prstGeom prst="rect">
            <a:avLst/>
          </a:prstGeom>
          <a:noFill/>
        </p:spPr>
        <p:txBody>
          <a:bodyPr wrap="square" rtlCol="0">
            <a:spAutoFit/>
          </a:bodyPr>
          <a:lstStyle/>
          <a:p>
            <a:pPr>
              <a:lnSpc>
                <a:spcPts val="2300"/>
              </a:lnSpc>
            </a:pPr>
            <a:r>
              <a:rPr lang="ja-JP" altLang="en-US" sz="1200" b="1" dirty="0" smtClean="0">
                <a:latin typeface="+mn-ea"/>
                <a:cs typeface="Meiryo UI" panose="020B0604030504040204" pitchFamily="50" charset="-128"/>
              </a:rPr>
              <a:t>■　外国人の受入状況や対応すべき課題等に関する関係者</a:t>
            </a:r>
            <a:r>
              <a:rPr lang="ja-JP" altLang="en-US" sz="1200" b="1" dirty="0">
                <a:latin typeface="+mn-ea"/>
                <a:cs typeface="Meiryo UI" panose="020B0604030504040204" pitchFamily="50" charset="-128"/>
              </a:rPr>
              <a:t>ヒアリング調査の結果</a:t>
            </a:r>
            <a:r>
              <a:rPr lang="ja-JP" altLang="en-US" sz="1200" b="1" dirty="0" smtClean="0">
                <a:latin typeface="+mn-ea"/>
                <a:cs typeface="Meiryo UI" panose="020B0604030504040204" pitchFamily="50" charset="-128"/>
              </a:rPr>
              <a:t>概要</a:t>
            </a:r>
            <a:r>
              <a:rPr lang="en-US" altLang="ja-JP" sz="900" b="1" dirty="0" smtClean="0">
                <a:latin typeface="+mn-ea"/>
                <a:cs typeface="Meiryo UI" panose="020B0604030504040204" pitchFamily="50" charset="-128"/>
              </a:rPr>
              <a:t>(2019</a:t>
            </a:r>
            <a:r>
              <a:rPr lang="ja-JP" altLang="en-US" sz="900" b="1" dirty="0" smtClean="0">
                <a:latin typeface="+mn-ea"/>
                <a:cs typeface="Meiryo UI" panose="020B0604030504040204" pitchFamily="50" charset="-128"/>
              </a:rPr>
              <a:t>年</a:t>
            </a:r>
            <a:r>
              <a:rPr lang="ja-JP" altLang="en-US" sz="900" b="1" dirty="0">
                <a:latin typeface="+mn-ea"/>
                <a:cs typeface="Meiryo UI" panose="020B0604030504040204" pitchFamily="50" charset="-128"/>
              </a:rPr>
              <a:t>６月</a:t>
            </a:r>
            <a:r>
              <a:rPr lang="ja-JP" altLang="en-US" sz="900" b="1" dirty="0" smtClean="0">
                <a:latin typeface="+mn-ea"/>
                <a:cs typeface="Meiryo UI" panose="020B0604030504040204" pitchFamily="50" charset="-128"/>
              </a:rPr>
              <a:t>～</a:t>
            </a:r>
            <a:r>
              <a:rPr lang="en-US" altLang="ja-JP" sz="900" b="1" dirty="0" smtClean="0">
                <a:latin typeface="+mn-ea"/>
                <a:cs typeface="Meiryo UI" panose="020B0604030504040204" pitchFamily="50" charset="-128"/>
              </a:rPr>
              <a:t>11</a:t>
            </a:r>
            <a:r>
              <a:rPr lang="ja-JP" altLang="en-US" sz="900" b="1" dirty="0" smtClean="0">
                <a:latin typeface="+mn-ea"/>
                <a:cs typeface="Meiryo UI" panose="020B0604030504040204" pitchFamily="50" charset="-128"/>
              </a:rPr>
              <a:t>月実施</a:t>
            </a:r>
            <a:r>
              <a:rPr lang="en-US" altLang="ja-JP" sz="900" b="1" dirty="0" smtClean="0">
                <a:latin typeface="+mn-ea"/>
                <a:cs typeface="Meiryo UI" panose="020B0604030504040204" pitchFamily="50" charset="-128"/>
              </a:rPr>
              <a:t>)</a:t>
            </a:r>
            <a:endParaRPr lang="en-US" altLang="ja-JP" sz="900" b="1" dirty="0">
              <a:latin typeface="+mn-ea"/>
              <a:cs typeface="Meiryo UI" panose="020B060403050404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4201714471"/>
              </p:ext>
            </p:extLst>
          </p:nvPr>
        </p:nvGraphicFramePr>
        <p:xfrm>
          <a:off x="103395" y="4935215"/>
          <a:ext cx="9005844" cy="1143000"/>
        </p:xfrm>
        <a:graphic>
          <a:graphicData uri="http://schemas.openxmlformats.org/drawingml/2006/table">
            <a:tbl>
              <a:tblPr firstRow="1" bandRow="1">
                <a:tableStyleId>{5940675A-B579-460E-94D1-54222C63F5DA}</a:tableStyleId>
              </a:tblPr>
              <a:tblGrid>
                <a:gridCol w="462089">
                  <a:extLst>
                    <a:ext uri="{9D8B030D-6E8A-4147-A177-3AD203B41FA5}">
                      <a16:colId xmlns:a16="http://schemas.microsoft.com/office/drawing/2014/main" val="208279957"/>
                    </a:ext>
                  </a:extLst>
                </a:gridCol>
                <a:gridCol w="3212432">
                  <a:extLst>
                    <a:ext uri="{9D8B030D-6E8A-4147-A177-3AD203B41FA5}">
                      <a16:colId xmlns:a16="http://schemas.microsoft.com/office/drawing/2014/main" val="1626523762"/>
                    </a:ext>
                  </a:extLst>
                </a:gridCol>
                <a:gridCol w="2514600">
                  <a:extLst>
                    <a:ext uri="{9D8B030D-6E8A-4147-A177-3AD203B41FA5}">
                      <a16:colId xmlns:a16="http://schemas.microsoft.com/office/drawing/2014/main" val="3147252557"/>
                    </a:ext>
                  </a:extLst>
                </a:gridCol>
                <a:gridCol w="2816723">
                  <a:extLst>
                    <a:ext uri="{9D8B030D-6E8A-4147-A177-3AD203B41FA5}">
                      <a16:colId xmlns:a16="http://schemas.microsoft.com/office/drawing/2014/main" val="1188678522"/>
                    </a:ext>
                  </a:extLst>
                </a:gridCol>
              </a:tblGrid>
              <a:tr h="76965">
                <a:tc>
                  <a:txBody>
                    <a:bodyPr/>
                    <a:lstStyle/>
                    <a:p>
                      <a:pPr algn="ctr">
                        <a:lnSpc>
                          <a:spcPts val="1000"/>
                        </a:lnSpc>
                      </a:pPr>
                      <a:endParaRPr kumimoji="1" lang="en-US" altLang="ja-JP" sz="800" b="1" dirty="0">
                        <a:solidFill>
                          <a:schemeClr val="bg1"/>
                        </a:solidFill>
                        <a:latin typeface="+mn-ea"/>
                        <a:ea typeface="+mn-ea"/>
                      </a:endParaRPr>
                    </a:p>
                  </a:txBody>
                  <a:tcPr marL="10800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solidFill>
                  </a:tcPr>
                </a:tc>
                <a:tc>
                  <a:txBody>
                    <a:bodyPr/>
                    <a:lstStyle/>
                    <a:p>
                      <a:pPr algn="ctr">
                        <a:lnSpc>
                          <a:spcPts val="1000"/>
                        </a:lnSpc>
                      </a:pPr>
                      <a:r>
                        <a:rPr kumimoji="1" lang="ja-JP" altLang="en-US" sz="800" b="1" dirty="0">
                          <a:solidFill>
                            <a:schemeClr val="bg1"/>
                          </a:solidFill>
                          <a:latin typeface="+mn-ea"/>
                          <a:ea typeface="+mn-ea"/>
                        </a:rPr>
                        <a:t>府内事業者</a:t>
                      </a:r>
                      <a:endParaRPr kumimoji="1" lang="en-US" altLang="ja-JP" sz="800" b="1" dirty="0">
                        <a:solidFill>
                          <a:schemeClr val="bg1"/>
                        </a:solidFill>
                        <a:latin typeface="+mn-ea"/>
                        <a:ea typeface="+mn-ea"/>
                      </a:endParaRPr>
                    </a:p>
                  </a:txBody>
                  <a:tcPr marL="108000"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solidFill>
                  </a:tcPr>
                </a:tc>
                <a:tc>
                  <a:txBody>
                    <a:bodyPr/>
                    <a:lstStyle/>
                    <a:p>
                      <a:pPr algn="ctr">
                        <a:lnSpc>
                          <a:spcPts val="1000"/>
                        </a:lnSpc>
                      </a:pPr>
                      <a:r>
                        <a:rPr kumimoji="1" lang="ja-JP" altLang="en-US" sz="800" b="1" dirty="0">
                          <a:solidFill>
                            <a:schemeClr val="bg1"/>
                          </a:solidFill>
                          <a:latin typeface="+mn-ea"/>
                          <a:ea typeface="+mn-ea"/>
                        </a:rPr>
                        <a:t>外国人労働者</a:t>
                      </a:r>
                      <a:endParaRPr kumimoji="1" lang="en-US" altLang="ja-JP" sz="800" b="1" dirty="0">
                        <a:solidFill>
                          <a:schemeClr val="bg1"/>
                        </a:solidFill>
                        <a:latin typeface="+mn-ea"/>
                        <a:ea typeface="+mn-ea"/>
                      </a:endParaRPr>
                    </a:p>
                  </a:txBody>
                  <a:tcPr marL="108000"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solidFill>
                  </a:tcPr>
                </a:tc>
                <a:tc>
                  <a:txBody>
                    <a:bodyPr/>
                    <a:lstStyle/>
                    <a:p>
                      <a:pPr algn="ctr">
                        <a:lnSpc>
                          <a:spcPts val="1000"/>
                        </a:lnSpc>
                      </a:pPr>
                      <a:r>
                        <a:rPr kumimoji="1" lang="ja-JP" altLang="en-US" sz="800" b="1" dirty="0">
                          <a:solidFill>
                            <a:schemeClr val="bg1"/>
                          </a:solidFill>
                          <a:latin typeface="+mn-ea"/>
                          <a:ea typeface="+mn-ea"/>
                        </a:rPr>
                        <a:t>自治体</a:t>
                      </a:r>
                    </a:p>
                  </a:txBody>
                  <a:tcPr marL="108000"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577785836"/>
                  </a:ext>
                </a:extLst>
              </a:tr>
              <a:tr h="500549">
                <a:tc>
                  <a:txBody>
                    <a:bodyPr/>
                    <a:lstStyle/>
                    <a:p>
                      <a:pPr algn="l">
                        <a:lnSpc>
                          <a:spcPts val="1000"/>
                        </a:lnSpc>
                      </a:pPr>
                      <a:r>
                        <a:rPr kumimoji="1" lang="ja-JP" altLang="en-US" sz="800" dirty="0" smtClean="0">
                          <a:latin typeface="+mn-ea"/>
                          <a:ea typeface="+mn-ea"/>
                        </a:rPr>
                        <a:t>現状・</a:t>
                      </a:r>
                      <a:endParaRPr kumimoji="1" lang="en-US" altLang="ja-JP" sz="800" dirty="0" smtClean="0">
                        <a:latin typeface="+mn-ea"/>
                        <a:ea typeface="+mn-ea"/>
                      </a:endParaRPr>
                    </a:p>
                    <a:p>
                      <a:pPr algn="l">
                        <a:lnSpc>
                          <a:spcPts val="1000"/>
                        </a:lnSpc>
                      </a:pPr>
                      <a:r>
                        <a:rPr kumimoji="1" lang="ja-JP" altLang="en-US" sz="800" dirty="0" smtClean="0">
                          <a:latin typeface="+mn-ea"/>
                          <a:ea typeface="+mn-ea"/>
                        </a:rPr>
                        <a:t>課題</a:t>
                      </a:r>
                      <a:endParaRPr kumimoji="1" lang="ja-JP" altLang="en-US" sz="800" dirty="0">
                        <a:latin typeface="+mn-ea"/>
                        <a:ea typeface="+mn-ea"/>
                      </a:endParaRPr>
                    </a:p>
                  </a:txBody>
                  <a:tcPr marL="10800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gn="l">
                        <a:lnSpc>
                          <a:spcPts val="1000"/>
                        </a:lnSpc>
                      </a:pPr>
                      <a:r>
                        <a:rPr kumimoji="1" lang="ja-JP" altLang="en-US" sz="800" dirty="0" smtClean="0">
                          <a:latin typeface="+mn-ea"/>
                          <a:ea typeface="+mn-ea"/>
                        </a:rPr>
                        <a:t>▼</a:t>
                      </a:r>
                      <a:r>
                        <a:rPr kumimoji="1" lang="ja-JP" altLang="en-US" sz="800" dirty="0">
                          <a:latin typeface="+mn-ea"/>
                          <a:ea typeface="+mn-ea"/>
                        </a:rPr>
                        <a:t>外国人材受入れに対する理解</a:t>
                      </a:r>
                      <a:r>
                        <a:rPr kumimoji="1" lang="ja-JP" altLang="en-US" sz="800" dirty="0" smtClean="0">
                          <a:latin typeface="+mn-ea"/>
                          <a:ea typeface="+mn-ea"/>
                        </a:rPr>
                        <a:t>不足</a:t>
                      </a:r>
                      <a:r>
                        <a:rPr kumimoji="1" lang="en-US" altLang="ja-JP" sz="800" dirty="0" smtClean="0">
                          <a:latin typeface="+mn-ea"/>
                          <a:ea typeface="+mn-ea"/>
                        </a:rPr>
                        <a:t>(</a:t>
                      </a:r>
                      <a:r>
                        <a:rPr kumimoji="1" lang="ja-JP" altLang="en-US" sz="800" dirty="0" smtClean="0">
                          <a:latin typeface="+mn-ea"/>
                          <a:ea typeface="+mn-ea"/>
                        </a:rPr>
                        <a:t>労働</a:t>
                      </a:r>
                      <a:r>
                        <a:rPr kumimoji="1" lang="ja-JP" altLang="en-US" sz="800" dirty="0">
                          <a:latin typeface="+mn-ea"/>
                          <a:ea typeface="+mn-ea"/>
                        </a:rPr>
                        <a:t>時間・安全基準</a:t>
                      </a:r>
                      <a:r>
                        <a:rPr kumimoji="1" lang="ja-JP" altLang="en-US" sz="800" dirty="0" smtClean="0">
                          <a:latin typeface="+mn-ea"/>
                          <a:ea typeface="+mn-ea"/>
                        </a:rPr>
                        <a:t>など</a:t>
                      </a:r>
                      <a:r>
                        <a:rPr kumimoji="1" lang="en-US" altLang="ja-JP" sz="800" dirty="0" smtClean="0">
                          <a:latin typeface="+mn-ea"/>
                          <a:ea typeface="+mn-ea"/>
                        </a:rPr>
                        <a:t>)</a:t>
                      </a:r>
                      <a:endParaRPr kumimoji="1" lang="en-US" altLang="ja-JP" sz="800" dirty="0">
                        <a:latin typeface="+mn-ea"/>
                        <a:ea typeface="+mn-ea"/>
                      </a:endParaRPr>
                    </a:p>
                    <a:p>
                      <a:pPr algn="l">
                        <a:lnSpc>
                          <a:spcPts val="1000"/>
                        </a:lnSpc>
                      </a:pPr>
                      <a:r>
                        <a:rPr kumimoji="1" lang="ja-JP" altLang="en-US" sz="800" dirty="0">
                          <a:latin typeface="+mn-ea"/>
                          <a:ea typeface="+mn-ea"/>
                        </a:rPr>
                        <a:t>▼就労環境の</a:t>
                      </a:r>
                      <a:r>
                        <a:rPr kumimoji="1" lang="ja-JP" altLang="en-US" sz="800" dirty="0" smtClean="0">
                          <a:latin typeface="+mn-ea"/>
                          <a:ea typeface="+mn-ea"/>
                        </a:rPr>
                        <a:t>整備</a:t>
                      </a:r>
                      <a:r>
                        <a:rPr kumimoji="1" lang="en-US" altLang="ja-JP" sz="800" dirty="0" smtClean="0">
                          <a:latin typeface="+mn-ea"/>
                          <a:ea typeface="+mn-ea"/>
                        </a:rPr>
                        <a:t>(</a:t>
                      </a:r>
                      <a:r>
                        <a:rPr kumimoji="1" lang="ja-JP" altLang="en-US" sz="800" smtClean="0">
                          <a:latin typeface="+mn-ea"/>
                          <a:ea typeface="+mn-ea"/>
                        </a:rPr>
                        <a:t>生活面の支援</a:t>
                      </a:r>
                      <a:r>
                        <a:rPr kumimoji="1" lang="ja-JP" altLang="en-US" sz="800" dirty="0" smtClean="0">
                          <a:latin typeface="+mn-ea"/>
                          <a:ea typeface="+mn-ea"/>
                        </a:rPr>
                        <a:t>など</a:t>
                      </a:r>
                      <a:r>
                        <a:rPr kumimoji="1" lang="en-US" altLang="ja-JP" sz="800" dirty="0" smtClean="0">
                          <a:latin typeface="+mn-ea"/>
                          <a:ea typeface="+mn-ea"/>
                        </a:rPr>
                        <a:t>)</a:t>
                      </a:r>
                      <a:r>
                        <a:rPr kumimoji="1" lang="ja-JP" altLang="en-US" sz="800" dirty="0" smtClean="0">
                          <a:latin typeface="+mn-ea"/>
                          <a:ea typeface="+mn-ea"/>
                        </a:rPr>
                        <a:t>に</a:t>
                      </a:r>
                      <a:r>
                        <a:rPr kumimoji="1" lang="ja-JP" altLang="en-US" sz="800" dirty="0">
                          <a:latin typeface="+mn-ea"/>
                          <a:ea typeface="+mn-ea"/>
                        </a:rPr>
                        <a:t>かかる負担</a:t>
                      </a:r>
                      <a:endParaRPr kumimoji="1" lang="en-US" altLang="ja-JP" sz="800" dirty="0">
                        <a:latin typeface="+mn-ea"/>
                        <a:ea typeface="+mn-ea"/>
                      </a:endParaRPr>
                    </a:p>
                    <a:p>
                      <a:pPr algn="l">
                        <a:lnSpc>
                          <a:spcPts val="1000"/>
                        </a:lnSpc>
                      </a:pPr>
                      <a:r>
                        <a:rPr kumimoji="1" lang="ja-JP" altLang="en-US" sz="800" dirty="0">
                          <a:latin typeface="+mn-ea"/>
                          <a:ea typeface="+mn-ea"/>
                        </a:rPr>
                        <a:t>▼</a:t>
                      </a:r>
                      <a:r>
                        <a:rPr kumimoji="1" lang="ja-JP" altLang="en-US" sz="800" spc="-80" baseline="0" dirty="0">
                          <a:latin typeface="+mn-ea"/>
                          <a:ea typeface="+mn-ea"/>
                        </a:rPr>
                        <a:t>採用</a:t>
                      </a:r>
                      <a:r>
                        <a:rPr kumimoji="1" lang="ja-JP" altLang="en-US" sz="800" spc="-80" baseline="0" dirty="0" smtClean="0">
                          <a:latin typeface="+mn-ea"/>
                          <a:ea typeface="+mn-ea"/>
                        </a:rPr>
                        <a:t>方法</a:t>
                      </a:r>
                      <a:r>
                        <a:rPr kumimoji="1" lang="en-US" altLang="ja-JP" sz="800" spc="-80" baseline="0" dirty="0" smtClean="0">
                          <a:latin typeface="+mn-ea"/>
                          <a:ea typeface="+mn-ea"/>
                        </a:rPr>
                        <a:t>(</a:t>
                      </a:r>
                      <a:r>
                        <a:rPr kumimoji="1" lang="ja-JP" altLang="en-US" sz="800" spc="-80" baseline="0" dirty="0" smtClean="0">
                          <a:latin typeface="+mn-ea"/>
                          <a:ea typeface="+mn-ea"/>
                        </a:rPr>
                        <a:t>送出</a:t>
                      </a:r>
                      <a:r>
                        <a:rPr kumimoji="1" lang="ja-JP" altLang="en-US" sz="800" spc="-80" baseline="0" dirty="0">
                          <a:latin typeface="+mn-ea"/>
                          <a:ea typeface="+mn-ea"/>
                        </a:rPr>
                        <a:t>機関、監理団体、</a:t>
                      </a:r>
                      <a:r>
                        <a:rPr kumimoji="1" lang="ja-JP" altLang="en-US" sz="800" spc="-80" baseline="0" dirty="0" smtClean="0">
                          <a:latin typeface="+mn-ea"/>
                          <a:ea typeface="+mn-ea"/>
                        </a:rPr>
                        <a:t>人材</a:t>
                      </a:r>
                      <a:r>
                        <a:rPr kumimoji="1" lang="ja-JP" altLang="en-US" sz="800" spc="-80" baseline="0" dirty="0">
                          <a:latin typeface="+mn-ea"/>
                          <a:ea typeface="+mn-ea"/>
                        </a:rPr>
                        <a:t>派遣会社</a:t>
                      </a:r>
                      <a:r>
                        <a:rPr kumimoji="1" lang="ja-JP" altLang="en-US" sz="800" spc="-80" baseline="0" dirty="0" smtClean="0">
                          <a:latin typeface="+mn-ea"/>
                          <a:ea typeface="+mn-ea"/>
                        </a:rPr>
                        <a:t>等</a:t>
                      </a:r>
                      <a:r>
                        <a:rPr kumimoji="1" lang="en-US" altLang="ja-JP" sz="800" spc="-80" baseline="0" dirty="0" smtClean="0">
                          <a:latin typeface="+mn-ea"/>
                          <a:ea typeface="+mn-ea"/>
                        </a:rPr>
                        <a:t>)</a:t>
                      </a:r>
                      <a:r>
                        <a:rPr kumimoji="1" lang="ja-JP" altLang="en-US" sz="800" spc="-80" baseline="0" dirty="0" smtClean="0">
                          <a:latin typeface="+mn-ea"/>
                          <a:ea typeface="+mn-ea"/>
                        </a:rPr>
                        <a:t>に</a:t>
                      </a:r>
                      <a:r>
                        <a:rPr kumimoji="1" lang="ja-JP" altLang="en-US" sz="800" spc="-80" baseline="0" dirty="0">
                          <a:latin typeface="+mn-ea"/>
                          <a:ea typeface="+mn-ea"/>
                        </a:rPr>
                        <a:t>関する情報不足</a:t>
                      </a:r>
                      <a:endParaRPr kumimoji="1" lang="en-US" altLang="ja-JP" sz="800" spc="-80" baseline="0" dirty="0">
                        <a:latin typeface="+mn-ea"/>
                        <a:ea typeface="+mn-ea"/>
                      </a:endParaRPr>
                    </a:p>
                    <a:p>
                      <a:pPr algn="l">
                        <a:lnSpc>
                          <a:spcPts val="1000"/>
                        </a:lnSpc>
                      </a:pPr>
                      <a:r>
                        <a:rPr kumimoji="1" lang="ja-JP" altLang="en-US" sz="800" dirty="0">
                          <a:latin typeface="+mn-ea"/>
                          <a:ea typeface="+mn-ea"/>
                        </a:rPr>
                        <a:t>▼産業分野ごとの特定技能の</a:t>
                      </a:r>
                      <a:r>
                        <a:rPr kumimoji="1" lang="ja-JP" altLang="en-US" sz="800" dirty="0" smtClean="0">
                          <a:latin typeface="+mn-ea"/>
                          <a:ea typeface="+mn-ea"/>
                        </a:rPr>
                        <a:t>活用方針</a:t>
                      </a:r>
                      <a:r>
                        <a:rPr kumimoji="1" lang="ja-JP" altLang="en-US" sz="800" dirty="0">
                          <a:latin typeface="+mn-ea"/>
                          <a:ea typeface="+mn-ea"/>
                        </a:rPr>
                        <a:t>にばらつき　など</a:t>
                      </a:r>
                    </a:p>
                  </a:txBody>
                  <a:tcPr marL="108000"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solidFill>
                  </a:tcPr>
                </a:tc>
                <a:tc>
                  <a:txBody>
                    <a:bodyPr/>
                    <a:lstStyle/>
                    <a:p>
                      <a:pPr algn="l">
                        <a:lnSpc>
                          <a:spcPts val="1000"/>
                        </a:lnSpc>
                      </a:pPr>
                      <a:r>
                        <a:rPr kumimoji="1" lang="ja-JP" altLang="en-US" sz="800" dirty="0">
                          <a:latin typeface="+mn-ea"/>
                          <a:ea typeface="+mn-ea"/>
                        </a:rPr>
                        <a:t>▼生活習慣・在留資格・</a:t>
                      </a:r>
                      <a:r>
                        <a:rPr kumimoji="1" lang="ja-JP" altLang="en-US" sz="800" dirty="0" smtClean="0">
                          <a:latin typeface="+mn-ea"/>
                          <a:ea typeface="+mn-ea"/>
                        </a:rPr>
                        <a:t>労働法令等</a:t>
                      </a:r>
                      <a:r>
                        <a:rPr kumimoji="1" lang="ja-JP" altLang="en-US" sz="800" dirty="0">
                          <a:latin typeface="+mn-ea"/>
                          <a:ea typeface="+mn-ea"/>
                        </a:rPr>
                        <a:t>に関する知識不足</a:t>
                      </a:r>
                      <a:endParaRPr kumimoji="1" lang="en-US" altLang="ja-JP" sz="800" dirty="0">
                        <a:latin typeface="+mn-ea"/>
                        <a:ea typeface="+mn-ea"/>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dirty="0">
                          <a:latin typeface="+mn-ea"/>
                          <a:ea typeface="+mn-ea"/>
                        </a:rPr>
                        <a:t>▼相談窓口がわからない　</a:t>
                      </a:r>
                      <a:endParaRPr kumimoji="1" lang="en-US" altLang="ja-JP" sz="800" dirty="0">
                        <a:latin typeface="+mn-ea"/>
                        <a:ea typeface="+mn-ea"/>
                      </a:endParaRPr>
                    </a:p>
                    <a:p>
                      <a:pPr algn="l">
                        <a:lnSpc>
                          <a:spcPts val="1000"/>
                        </a:lnSpc>
                      </a:pPr>
                      <a:r>
                        <a:rPr kumimoji="1" lang="ja-JP" altLang="en-US" sz="800" dirty="0">
                          <a:latin typeface="+mn-ea"/>
                          <a:ea typeface="+mn-ea"/>
                        </a:rPr>
                        <a:t>▼日常生活や災害等、情報</a:t>
                      </a:r>
                      <a:r>
                        <a:rPr kumimoji="1" lang="ja-JP" altLang="en-US" sz="800" dirty="0" smtClean="0">
                          <a:latin typeface="+mn-ea"/>
                          <a:ea typeface="+mn-ea"/>
                        </a:rPr>
                        <a:t>収集</a:t>
                      </a:r>
                      <a:r>
                        <a:rPr kumimoji="1" lang="ja-JP" altLang="en-US" sz="800" dirty="0">
                          <a:latin typeface="+mn-ea"/>
                          <a:ea typeface="+mn-ea"/>
                        </a:rPr>
                        <a:t>が困難　</a:t>
                      </a:r>
                      <a:r>
                        <a:rPr kumimoji="1" lang="ja-JP" altLang="en-US" sz="800" dirty="0" smtClean="0">
                          <a:latin typeface="+mn-ea"/>
                          <a:ea typeface="+mn-ea"/>
                        </a:rPr>
                        <a:t>など</a:t>
                      </a:r>
                      <a:endParaRPr kumimoji="1" lang="en-US" altLang="ja-JP" sz="800" dirty="0">
                        <a:latin typeface="+mn-ea"/>
                        <a:ea typeface="+mn-ea"/>
                      </a:endParaRPr>
                    </a:p>
                  </a:txBody>
                  <a:tcPr marL="108000" marT="0" marB="0" anchor="ctr">
                    <a:lnT w="19050" cap="flat" cmpd="sng" algn="ctr">
                      <a:solidFill>
                        <a:schemeClr val="tx1"/>
                      </a:solidFill>
                      <a:prstDash val="solid"/>
                      <a:round/>
                      <a:headEnd type="none" w="med" len="med"/>
                      <a:tailEnd type="none" w="med" len="med"/>
                    </a:lnT>
                    <a:solidFill>
                      <a:schemeClr val="bg1"/>
                    </a:solidFill>
                  </a:tcPr>
                </a:tc>
                <a:tc>
                  <a:txBody>
                    <a:bodyPr/>
                    <a:lstStyle/>
                    <a:p>
                      <a:pPr algn="l">
                        <a:lnSpc>
                          <a:spcPts val="1000"/>
                        </a:lnSpc>
                      </a:pPr>
                      <a:r>
                        <a:rPr kumimoji="1" lang="ja-JP" altLang="en-US" sz="800" dirty="0">
                          <a:latin typeface="+mn-ea"/>
                          <a:ea typeface="+mn-ea"/>
                        </a:rPr>
                        <a:t>▼</a:t>
                      </a:r>
                      <a:r>
                        <a:rPr kumimoji="1" lang="ja-JP" altLang="en-US" sz="800" spc="-80" dirty="0">
                          <a:latin typeface="+mn-ea"/>
                          <a:ea typeface="+mn-ea"/>
                        </a:rPr>
                        <a:t>外国人の子どもたちに</a:t>
                      </a:r>
                      <a:r>
                        <a:rPr kumimoji="1" lang="ja-JP" altLang="en-US" sz="800" spc="-80" dirty="0" smtClean="0">
                          <a:latin typeface="+mn-ea"/>
                          <a:ea typeface="+mn-ea"/>
                        </a:rPr>
                        <a:t>対する教育 </a:t>
                      </a:r>
                      <a:r>
                        <a:rPr kumimoji="1" lang="en-US" altLang="ja-JP" sz="800" spc="-80" dirty="0" smtClean="0">
                          <a:latin typeface="+mn-ea"/>
                          <a:ea typeface="+mn-ea"/>
                        </a:rPr>
                        <a:t>  (</a:t>
                      </a:r>
                      <a:r>
                        <a:rPr kumimoji="1" lang="ja-JP" altLang="en-US" sz="800" spc="-80" baseline="0" dirty="0" smtClean="0">
                          <a:latin typeface="+mn-ea"/>
                          <a:ea typeface="+mn-ea"/>
                        </a:rPr>
                        <a:t>日常</a:t>
                      </a:r>
                      <a:r>
                        <a:rPr kumimoji="1" lang="ja-JP" altLang="en-US" sz="800" spc="-80" baseline="0" dirty="0">
                          <a:latin typeface="+mn-ea"/>
                          <a:ea typeface="+mn-ea"/>
                        </a:rPr>
                        <a:t>生活に必要</a:t>
                      </a:r>
                      <a:r>
                        <a:rPr kumimoji="1" lang="ja-JP" altLang="en-US" sz="800" spc="-80" baseline="0" dirty="0" smtClean="0">
                          <a:latin typeface="+mn-ea"/>
                          <a:ea typeface="+mn-ea"/>
                        </a:rPr>
                        <a:t>な日本語</a:t>
                      </a:r>
                      <a:r>
                        <a:rPr kumimoji="1" lang="ja-JP" altLang="en-US" sz="800" spc="-80" baseline="0" dirty="0">
                          <a:latin typeface="+mn-ea"/>
                          <a:ea typeface="+mn-ea"/>
                        </a:rPr>
                        <a:t>教育</a:t>
                      </a:r>
                      <a:r>
                        <a:rPr kumimoji="1" lang="ja-JP" altLang="en-US" sz="800" spc="-80" baseline="0" dirty="0" smtClean="0">
                          <a:latin typeface="+mn-ea"/>
                          <a:ea typeface="+mn-ea"/>
                        </a:rPr>
                        <a:t>、 </a:t>
                      </a:r>
                      <a:endParaRPr kumimoji="1" lang="en-US" altLang="ja-JP" sz="800" spc="-80" baseline="0" dirty="0" smtClean="0">
                        <a:latin typeface="+mn-ea"/>
                        <a:ea typeface="+mn-ea"/>
                      </a:endParaRPr>
                    </a:p>
                    <a:p>
                      <a:pPr algn="l">
                        <a:lnSpc>
                          <a:spcPts val="1000"/>
                        </a:lnSpc>
                      </a:pPr>
                      <a:r>
                        <a:rPr kumimoji="1" lang="ja-JP" altLang="en-US" sz="800" spc="-80" baseline="0" smtClean="0">
                          <a:latin typeface="+mn-ea"/>
                          <a:ea typeface="+mn-ea"/>
                        </a:rPr>
                        <a:t>　 母語</a:t>
                      </a:r>
                      <a:r>
                        <a:rPr kumimoji="1" lang="ja-JP" altLang="en-US" sz="800" spc="-80" baseline="0" dirty="0">
                          <a:latin typeface="+mn-ea"/>
                          <a:ea typeface="+mn-ea"/>
                        </a:rPr>
                        <a:t>での学習指導</a:t>
                      </a:r>
                      <a:r>
                        <a:rPr kumimoji="1" lang="ja-JP" altLang="en-US" sz="800" spc="-80" baseline="0" dirty="0" smtClean="0">
                          <a:latin typeface="+mn-ea"/>
                          <a:ea typeface="+mn-ea"/>
                        </a:rPr>
                        <a:t>など</a:t>
                      </a:r>
                      <a:r>
                        <a:rPr kumimoji="1" lang="en-US" altLang="ja-JP" sz="800" spc="-80" baseline="0" dirty="0" smtClean="0">
                          <a:latin typeface="+mn-ea"/>
                          <a:ea typeface="+mn-ea"/>
                        </a:rPr>
                        <a:t>)</a:t>
                      </a:r>
                      <a:endParaRPr kumimoji="1" lang="en-US" altLang="ja-JP" sz="800" spc="-80" baseline="0" dirty="0">
                        <a:latin typeface="+mn-ea"/>
                        <a:ea typeface="+mn-ea"/>
                      </a:endParaRPr>
                    </a:p>
                    <a:p>
                      <a:pPr algn="l">
                        <a:lnSpc>
                          <a:spcPts val="1000"/>
                        </a:lnSpc>
                      </a:pPr>
                      <a:r>
                        <a:rPr kumimoji="1" lang="ja-JP" altLang="en-US" sz="800" dirty="0">
                          <a:latin typeface="+mn-ea"/>
                          <a:ea typeface="+mn-ea"/>
                        </a:rPr>
                        <a:t>▼役所窓口での対応</a:t>
                      </a:r>
                      <a:endParaRPr kumimoji="1" lang="en-US" altLang="ja-JP" sz="800" dirty="0">
                        <a:latin typeface="+mn-ea"/>
                        <a:ea typeface="+mn-ea"/>
                      </a:endParaRPr>
                    </a:p>
                    <a:p>
                      <a:pPr algn="l">
                        <a:lnSpc>
                          <a:spcPts val="1000"/>
                        </a:lnSpc>
                      </a:pPr>
                      <a:r>
                        <a:rPr kumimoji="1" lang="ja-JP" altLang="en-US" sz="800" dirty="0">
                          <a:latin typeface="+mn-ea"/>
                          <a:ea typeface="+mn-ea"/>
                        </a:rPr>
                        <a:t>▼生活習慣の違いによる</a:t>
                      </a:r>
                      <a:r>
                        <a:rPr kumimoji="1" lang="ja-JP" altLang="en-US" sz="800" dirty="0" smtClean="0">
                          <a:latin typeface="+mn-ea"/>
                          <a:ea typeface="+mn-ea"/>
                        </a:rPr>
                        <a:t>トラブル</a:t>
                      </a:r>
                      <a:r>
                        <a:rPr kumimoji="1" lang="en-US" altLang="ja-JP" sz="800" dirty="0" smtClean="0">
                          <a:latin typeface="+mn-ea"/>
                          <a:ea typeface="+mn-ea"/>
                        </a:rPr>
                        <a:t>(</a:t>
                      </a:r>
                      <a:r>
                        <a:rPr kumimoji="1" lang="ja-JP" altLang="en-US" sz="800" dirty="0" smtClean="0">
                          <a:latin typeface="+mn-ea"/>
                          <a:ea typeface="+mn-ea"/>
                        </a:rPr>
                        <a:t>ゴミ出し</a:t>
                      </a:r>
                      <a:r>
                        <a:rPr kumimoji="1" lang="ja-JP" altLang="en-US" sz="800" dirty="0">
                          <a:latin typeface="+mn-ea"/>
                          <a:ea typeface="+mn-ea"/>
                        </a:rPr>
                        <a:t>、騒音</a:t>
                      </a:r>
                      <a:r>
                        <a:rPr kumimoji="1" lang="ja-JP" altLang="en-US" sz="800" dirty="0" smtClean="0">
                          <a:latin typeface="+mn-ea"/>
                          <a:ea typeface="+mn-ea"/>
                        </a:rPr>
                        <a:t>など</a:t>
                      </a:r>
                      <a:r>
                        <a:rPr kumimoji="1" lang="en-US" altLang="ja-JP" sz="800" dirty="0" smtClean="0">
                          <a:latin typeface="+mn-ea"/>
                          <a:ea typeface="+mn-ea"/>
                        </a:rPr>
                        <a:t>)</a:t>
                      </a:r>
                      <a:r>
                        <a:rPr kumimoji="1" lang="ja-JP" altLang="en-US" sz="800" dirty="0">
                          <a:latin typeface="+mn-ea"/>
                          <a:ea typeface="+mn-ea"/>
                        </a:rPr>
                        <a:t>　など</a:t>
                      </a:r>
                    </a:p>
                  </a:txBody>
                  <a:tcPr marL="108000"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361227316"/>
                  </a:ext>
                </a:extLst>
              </a:tr>
              <a:tr h="500549">
                <a:tc>
                  <a:txBody>
                    <a:bodyPr/>
                    <a:lstStyle/>
                    <a:p>
                      <a:pPr algn="l">
                        <a:lnSpc>
                          <a:spcPts val="1000"/>
                        </a:lnSpc>
                      </a:pPr>
                      <a:r>
                        <a:rPr kumimoji="1" lang="ja-JP" altLang="en-US" sz="800" dirty="0" smtClean="0">
                          <a:latin typeface="+mn-ea"/>
                          <a:ea typeface="+mn-ea"/>
                        </a:rPr>
                        <a:t>対応状況</a:t>
                      </a:r>
                      <a:endParaRPr kumimoji="1" lang="ja-JP" altLang="en-US" sz="800" dirty="0">
                        <a:latin typeface="+mn-ea"/>
                        <a:ea typeface="+mn-ea"/>
                      </a:endParaRPr>
                    </a:p>
                  </a:txBody>
                  <a:tcPr marL="10800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000"/>
                        </a:lnSpc>
                      </a:pPr>
                      <a:r>
                        <a:rPr kumimoji="1" lang="ja-JP" altLang="en-US" sz="800" dirty="0">
                          <a:latin typeface="+mn-ea"/>
                          <a:ea typeface="+mn-ea"/>
                        </a:rPr>
                        <a:t>▽経済団体等を通じた理解促進</a:t>
                      </a:r>
                      <a:endParaRPr kumimoji="1" lang="en-US" altLang="ja-JP" sz="800" dirty="0">
                        <a:latin typeface="+mn-ea"/>
                        <a:ea typeface="+mn-ea"/>
                      </a:endParaRPr>
                    </a:p>
                    <a:p>
                      <a:pPr algn="l">
                        <a:lnSpc>
                          <a:spcPts val="1000"/>
                        </a:lnSpc>
                      </a:pPr>
                      <a:r>
                        <a:rPr kumimoji="1" lang="ja-JP" altLang="en-US" sz="800" dirty="0">
                          <a:latin typeface="+mn-ea"/>
                          <a:ea typeface="+mn-ea"/>
                        </a:rPr>
                        <a:t>▽外国人就労に関する情報の</a:t>
                      </a:r>
                      <a:r>
                        <a:rPr kumimoji="1" lang="ja-JP" altLang="en-US" sz="800" dirty="0" smtClean="0">
                          <a:latin typeface="+mn-ea"/>
                          <a:ea typeface="+mn-ea"/>
                        </a:rPr>
                        <a:t>見える化</a:t>
                      </a:r>
                      <a:r>
                        <a:rPr kumimoji="1" lang="ja-JP" altLang="en-US" sz="800" dirty="0">
                          <a:latin typeface="+mn-ea"/>
                          <a:ea typeface="+mn-ea"/>
                        </a:rPr>
                        <a:t>・共有化</a:t>
                      </a:r>
                      <a:endParaRPr kumimoji="1" lang="en-US" altLang="ja-JP" sz="800" dirty="0">
                        <a:latin typeface="+mn-ea"/>
                        <a:ea typeface="+mn-ea"/>
                      </a:endParaRPr>
                    </a:p>
                    <a:p>
                      <a:pPr algn="l">
                        <a:lnSpc>
                          <a:spcPts val="1000"/>
                        </a:lnSpc>
                      </a:pPr>
                      <a:r>
                        <a:rPr kumimoji="1" lang="ja-JP" altLang="en-US" sz="800" dirty="0">
                          <a:latin typeface="+mn-ea"/>
                          <a:ea typeface="+mn-ea"/>
                        </a:rPr>
                        <a:t>▽産業分野ごとのニーズに応じた</a:t>
                      </a:r>
                      <a:r>
                        <a:rPr kumimoji="1" lang="ja-JP" altLang="en-US" sz="800" dirty="0" smtClean="0">
                          <a:latin typeface="+mn-ea"/>
                          <a:ea typeface="+mn-ea"/>
                        </a:rPr>
                        <a:t>対応　など</a:t>
                      </a:r>
                      <a:endParaRPr kumimoji="1" lang="ja-JP" altLang="en-US" sz="800" dirty="0">
                        <a:latin typeface="+mn-ea"/>
                        <a:ea typeface="+mn-ea"/>
                      </a:endParaRPr>
                    </a:p>
                  </a:txBody>
                  <a:tcPr marL="108000" marT="0" marB="0"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000"/>
                        </a:lnSpc>
                      </a:pPr>
                      <a:r>
                        <a:rPr kumimoji="1" lang="ja-JP" altLang="en-US" sz="800" dirty="0">
                          <a:latin typeface="+mn-ea"/>
                          <a:ea typeface="+mn-ea"/>
                        </a:rPr>
                        <a:t>▽</a:t>
                      </a:r>
                      <a:r>
                        <a:rPr kumimoji="1" lang="ja-JP" altLang="en-US" sz="800" spc="-90" baseline="0" dirty="0">
                          <a:latin typeface="+mn-ea"/>
                          <a:ea typeface="+mn-ea"/>
                        </a:rPr>
                        <a:t>行政による積極的な</a:t>
                      </a:r>
                      <a:r>
                        <a:rPr kumimoji="1" lang="ja-JP" altLang="en-US" sz="800" spc="-90" baseline="0" dirty="0" smtClean="0">
                          <a:latin typeface="+mn-ea"/>
                          <a:ea typeface="+mn-ea"/>
                        </a:rPr>
                        <a:t>情報提供</a:t>
                      </a:r>
                      <a:r>
                        <a:rPr kumimoji="1" lang="en-US" altLang="ja-JP" sz="800" spc="-90" baseline="0" dirty="0" smtClean="0">
                          <a:latin typeface="+mn-ea"/>
                          <a:ea typeface="+mn-ea"/>
                        </a:rPr>
                        <a:t>(</a:t>
                      </a:r>
                      <a:r>
                        <a:rPr kumimoji="1" lang="ja-JP" altLang="en-US" sz="800" spc="-90" baseline="0" dirty="0" smtClean="0">
                          <a:latin typeface="+mn-ea"/>
                          <a:ea typeface="+mn-ea"/>
                        </a:rPr>
                        <a:t>ホームページ</a:t>
                      </a:r>
                      <a:r>
                        <a:rPr kumimoji="1" lang="ja-JP" altLang="en-US" sz="800" spc="-90" baseline="0" dirty="0">
                          <a:latin typeface="+mn-ea"/>
                          <a:ea typeface="+mn-ea"/>
                        </a:rPr>
                        <a:t>の</a:t>
                      </a:r>
                      <a:r>
                        <a:rPr kumimoji="1" lang="ja-JP" altLang="en-US" sz="800" spc="-90" baseline="0" dirty="0" smtClean="0">
                          <a:latin typeface="+mn-ea"/>
                          <a:ea typeface="+mn-ea"/>
                        </a:rPr>
                        <a:t>多言語化</a:t>
                      </a:r>
                      <a:r>
                        <a:rPr kumimoji="1" lang="en-US" altLang="ja-JP" sz="800" spc="-90" baseline="0" dirty="0" smtClean="0">
                          <a:latin typeface="+mn-ea"/>
                          <a:ea typeface="+mn-ea"/>
                        </a:rPr>
                        <a:t>)</a:t>
                      </a:r>
                      <a:endParaRPr kumimoji="1" lang="en-US" altLang="ja-JP" sz="800" spc="-90" baseline="0" dirty="0">
                        <a:latin typeface="+mn-ea"/>
                        <a:ea typeface="+mn-ea"/>
                      </a:endParaRPr>
                    </a:p>
                    <a:p>
                      <a:pPr algn="l">
                        <a:lnSpc>
                          <a:spcPts val="1000"/>
                        </a:lnSpc>
                      </a:pPr>
                      <a:r>
                        <a:rPr kumimoji="1" lang="ja-JP" altLang="en-US" sz="800" dirty="0">
                          <a:latin typeface="+mn-ea"/>
                          <a:ea typeface="+mn-ea"/>
                        </a:rPr>
                        <a:t>▽事業者による情報提供</a:t>
                      </a:r>
                      <a:endParaRPr kumimoji="1" lang="en-US" altLang="ja-JP" sz="800" dirty="0">
                        <a:latin typeface="+mn-ea"/>
                        <a:ea typeface="+mn-ea"/>
                      </a:endParaRPr>
                    </a:p>
                    <a:p>
                      <a:pPr algn="l">
                        <a:lnSpc>
                          <a:spcPts val="1000"/>
                        </a:lnSpc>
                      </a:pPr>
                      <a:r>
                        <a:rPr kumimoji="1" lang="ja-JP" altLang="en-US" sz="800" dirty="0">
                          <a:latin typeface="+mn-ea"/>
                          <a:ea typeface="+mn-ea"/>
                        </a:rPr>
                        <a:t>▽相談窓口周知・体制の充実</a:t>
                      </a:r>
                      <a:endParaRPr kumimoji="1" lang="en-US" altLang="ja-JP" sz="800" dirty="0">
                        <a:latin typeface="+mn-ea"/>
                        <a:ea typeface="+mn-ea"/>
                      </a:endParaRPr>
                    </a:p>
                    <a:p>
                      <a:pPr algn="l">
                        <a:lnSpc>
                          <a:spcPts val="1000"/>
                        </a:lnSpc>
                      </a:pPr>
                      <a:r>
                        <a:rPr kumimoji="1" lang="ja-JP" altLang="en-US" sz="800" dirty="0">
                          <a:latin typeface="+mn-ea"/>
                          <a:ea typeface="+mn-ea"/>
                        </a:rPr>
                        <a:t>▽関係機関の連携強化　など</a:t>
                      </a:r>
                    </a:p>
                  </a:txBody>
                  <a:tcPr marL="108000" marT="0" marB="0" anchor="ctr">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000"/>
                        </a:lnSpc>
                      </a:pPr>
                      <a:r>
                        <a:rPr kumimoji="1" lang="ja-JP" altLang="en-US" sz="800" dirty="0">
                          <a:latin typeface="+mn-ea"/>
                          <a:ea typeface="+mn-ea"/>
                        </a:rPr>
                        <a:t>▽小中学校における多言語</a:t>
                      </a:r>
                      <a:r>
                        <a:rPr kumimoji="1" lang="ja-JP" altLang="en-US" sz="800" dirty="0" smtClean="0">
                          <a:latin typeface="+mn-ea"/>
                          <a:ea typeface="+mn-ea"/>
                        </a:rPr>
                        <a:t>・やさしい</a:t>
                      </a:r>
                      <a:r>
                        <a:rPr kumimoji="1" lang="ja-JP" altLang="en-US" sz="800" dirty="0">
                          <a:latin typeface="+mn-ea"/>
                          <a:ea typeface="+mn-ea"/>
                        </a:rPr>
                        <a:t>日本語対応</a:t>
                      </a:r>
                      <a:endParaRPr kumimoji="1" lang="en-US" altLang="ja-JP" sz="800" dirty="0">
                        <a:latin typeface="+mn-ea"/>
                        <a:ea typeface="+mn-ea"/>
                      </a:endParaRPr>
                    </a:p>
                    <a:p>
                      <a:pPr algn="l">
                        <a:lnSpc>
                          <a:spcPts val="1000"/>
                        </a:lnSpc>
                      </a:pPr>
                      <a:r>
                        <a:rPr kumimoji="1" lang="ja-JP" altLang="en-US" sz="800" dirty="0">
                          <a:latin typeface="+mn-ea"/>
                          <a:ea typeface="+mn-ea"/>
                        </a:rPr>
                        <a:t>▽地域での日本語教育の充実</a:t>
                      </a:r>
                      <a:endParaRPr kumimoji="1" lang="en-US" altLang="ja-JP" sz="800" dirty="0">
                        <a:latin typeface="+mn-ea"/>
                        <a:ea typeface="+mn-ea"/>
                      </a:endParaRPr>
                    </a:p>
                    <a:p>
                      <a:pPr algn="l">
                        <a:lnSpc>
                          <a:spcPts val="1000"/>
                        </a:lnSpc>
                      </a:pPr>
                      <a:r>
                        <a:rPr kumimoji="1" lang="ja-JP" altLang="en-US" sz="800" dirty="0">
                          <a:latin typeface="+mn-ea"/>
                          <a:ea typeface="+mn-ea"/>
                        </a:rPr>
                        <a:t>▽</a:t>
                      </a:r>
                      <a:r>
                        <a:rPr kumimoji="1" lang="ja-JP" altLang="en-US" sz="800" spc="-90" baseline="0" dirty="0">
                          <a:latin typeface="+mn-ea"/>
                          <a:ea typeface="+mn-ea"/>
                        </a:rPr>
                        <a:t>行政による積極的な情報</a:t>
                      </a:r>
                      <a:r>
                        <a:rPr kumimoji="1" lang="ja-JP" altLang="en-US" sz="800" spc="-90" baseline="0" dirty="0" smtClean="0">
                          <a:latin typeface="+mn-ea"/>
                          <a:ea typeface="+mn-ea"/>
                        </a:rPr>
                        <a:t>提供</a:t>
                      </a:r>
                      <a:r>
                        <a:rPr kumimoji="1" lang="en-US" altLang="ja-JP" sz="800" spc="-90" baseline="0" dirty="0" smtClean="0">
                          <a:latin typeface="+mn-ea"/>
                          <a:ea typeface="+mn-ea"/>
                        </a:rPr>
                        <a:t>(</a:t>
                      </a:r>
                      <a:r>
                        <a:rPr kumimoji="1" lang="ja-JP" altLang="en-US" sz="800" spc="-90" baseline="0" dirty="0" smtClean="0">
                          <a:latin typeface="+mn-ea"/>
                          <a:ea typeface="+mn-ea"/>
                        </a:rPr>
                        <a:t>ホームページ</a:t>
                      </a:r>
                      <a:r>
                        <a:rPr kumimoji="1" lang="ja-JP" altLang="en-US" sz="800" spc="-90" baseline="0" dirty="0">
                          <a:latin typeface="+mn-ea"/>
                          <a:ea typeface="+mn-ea"/>
                        </a:rPr>
                        <a:t>の</a:t>
                      </a:r>
                      <a:r>
                        <a:rPr kumimoji="1" lang="ja-JP" altLang="en-US" sz="800" spc="-90" baseline="0" dirty="0" smtClean="0">
                          <a:latin typeface="+mn-ea"/>
                          <a:ea typeface="+mn-ea"/>
                        </a:rPr>
                        <a:t>多言語化</a:t>
                      </a:r>
                      <a:r>
                        <a:rPr kumimoji="1" lang="en-US" altLang="ja-JP" sz="800" spc="-90" baseline="0" dirty="0" smtClean="0">
                          <a:latin typeface="+mn-ea"/>
                          <a:ea typeface="+mn-ea"/>
                        </a:rPr>
                        <a:t>)</a:t>
                      </a:r>
                      <a:endParaRPr kumimoji="1" lang="en-US" altLang="ja-JP" sz="800" spc="-90" baseline="0" dirty="0">
                        <a:latin typeface="+mn-ea"/>
                        <a:ea typeface="+mn-ea"/>
                      </a:endParaRPr>
                    </a:p>
                    <a:p>
                      <a:pPr algn="l">
                        <a:lnSpc>
                          <a:spcPts val="1000"/>
                        </a:lnSpc>
                      </a:pPr>
                      <a:r>
                        <a:rPr kumimoji="1" lang="ja-JP" altLang="en-US" sz="800" dirty="0">
                          <a:latin typeface="+mn-ea"/>
                          <a:ea typeface="+mn-ea"/>
                        </a:rPr>
                        <a:t>▽相互理解の場づくり　など</a:t>
                      </a:r>
                    </a:p>
                  </a:txBody>
                  <a:tcPr marL="108000" marT="0" marB="0"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9205401"/>
                  </a:ext>
                </a:extLst>
              </a:tr>
            </a:tbl>
          </a:graphicData>
        </a:graphic>
      </p:graphicFrame>
      <p:sp>
        <p:nvSpPr>
          <p:cNvPr id="36" name="テキスト ボックス 35"/>
          <p:cNvSpPr txBox="1"/>
          <p:nvPr/>
        </p:nvSpPr>
        <p:spPr>
          <a:xfrm>
            <a:off x="7114380" y="4667644"/>
            <a:ext cx="1994859" cy="276999"/>
          </a:xfrm>
          <a:prstGeom prst="rect">
            <a:avLst/>
          </a:prstGeom>
          <a:noFill/>
        </p:spPr>
        <p:txBody>
          <a:bodyPr wrap="square" rtlCol="0">
            <a:spAutoFit/>
          </a:bodyPr>
          <a:lstStyle/>
          <a:p>
            <a:pPr algn="r"/>
            <a:r>
              <a:rPr kumimoji="1" lang="ja-JP" altLang="en-US" sz="600" dirty="0">
                <a:latin typeface="Meiryo UI" panose="020B0604030504040204" pitchFamily="50" charset="-128"/>
                <a:ea typeface="Meiryo UI" panose="020B0604030504040204" pitchFamily="50" charset="-128"/>
              </a:rPr>
              <a:t>出典：大阪府企画室の検討プロジェクトチームが実施</a:t>
            </a:r>
            <a:r>
              <a:rPr kumimoji="1" lang="ja-JP" altLang="en-US" sz="600" dirty="0" smtClean="0">
                <a:latin typeface="Meiryo UI" panose="020B0604030504040204" pitchFamily="50" charset="-128"/>
                <a:ea typeface="Meiryo UI" panose="020B0604030504040204" pitchFamily="50" charset="-128"/>
              </a:rPr>
              <a:t>した</a:t>
            </a:r>
            <a:endParaRPr kumimoji="1" lang="en-US" altLang="ja-JP" sz="600" dirty="0">
              <a:latin typeface="Meiryo UI" panose="020B0604030504040204" pitchFamily="50" charset="-128"/>
              <a:ea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rPr>
              <a:t>            ヒアリング</a:t>
            </a:r>
            <a:r>
              <a:rPr kumimoji="1" lang="ja-JP" altLang="en-US" sz="600" dirty="0">
                <a:latin typeface="Meiryo UI" panose="020B0604030504040204" pitchFamily="50" charset="-128"/>
                <a:ea typeface="Meiryo UI" panose="020B0604030504040204" pitchFamily="50" charset="-128"/>
              </a:rPr>
              <a:t>をもとに大阪府企画室にて</a:t>
            </a:r>
            <a:r>
              <a:rPr kumimoji="1" lang="ja-JP" altLang="en-US" sz="600" dirty="0" smtClean="0">
                <a:latin typeface="Meiryo UI" panose="020B0604030504040204" pitchFamily="50" charset="-128"/>
                <a:ea typeface="Meiryo UI" panose="020B0604030504040204" pitchFamily="50" charset="-128"/>
              </a:rPr>
              <a:t>作成</a:t>
            </a:r>
            <a:endParaRPr kumimoji="1" lang="en-US" altLang="ja-JP" sz="600" dirty="0">
              <a:latin typeface="Meiryo UI" panose="020B0604030504040204" pitchFamily="50" charset="-128"/>
              <a:ea typeface="Meiryo UI" panose="020B0604030504040204" pitchFamily="50" charset="-128"/>
            </a:endParaRPr>
          </a:p>
        </p:txBody>
      </p:sp>
      <p:sp>
        <p:nvSpPr>
          <p:cNvPr id="40" name="正方形/長方形 39"/>
          <p:cNvSpPr/>
          <p:nvPr/>
        </p:nvSpPr>
        <p:spPr>
          <a:xfrm>
            <a:off x="6894084" y="7820"/>
            <a:ext cx="2834993" cy="461665"/>
          </a:xfrm>
          <a:prstGeom prst="rect">
            <a:avLst/>
          </a:prstGeom>
        </p:spPr>
        <p:txBody>
          <a:bodyPr wrap="square">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国</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・地域別の大阪</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高等</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教育機関受入</a:t>
            </a: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留学生数</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42" name="テキスト ボックス 41"/>
          <p:cNvSpPr txBox="1"/>
          <p:nvPr/>
        </p:nvSpPr>
        <p:spPr>
          <a:xfrm>
            <a:off x="6959661" y="2336857"/>
            <a:ext cx="2240982" cy="369332"/>
          </a:xfrm>
          <a:prstGeom prst="rect">
            <a:avLst/>
          </a:prstGeom>
          <a:noFill/>
        </p:spPr>
        <p:txBody>
          <a:bodyPr wrap="square" rtlCol="0">
            <a:spAutoFit/>
          </a:bodyPr>
          <a:lstStyle/>
          <a:p>
            <a:pPr lvl="0">
              <a:defRPr/>
            </a:pPr>
            <a:r>
              <a:rPr kumimoji="1" lang="ja-JP" altLang="en-US"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出典</a:t>
            </a:r>
            <a:r>
              <a:rPr lang="ja-JP" altLang="en-US" sz="600" dirty="0">
                <a:solidFill>
                  <a:prstClr val="black"/>
                </a:solidFill>
                <a:latin typeface="Meiryo UI" panose="020B0604030504040204" pitchFamily="50" charset="-128"/>
                <a:ea typeface="Meiryo UI" panose="020B0604030504040204" pitchFamily="50" charset="-128"/>
              </a:rPr>
              <a:t>：大阪府府民</a:t>
            </a:r>
            <a:r>
              <a:rPr lang="ja-JP" altLang="en-US" sz="600" dirty="0" smtClean="0">
                <a:solidFill>
                  <a:prstClr val="black"/>
                </a:solidFill>
                <a:latin typeface="Meiryo UI" panose="020B0604030504040204" pitchFamily="50" charset="-128"/>
                <a:ea typeface="Meiryo UI" panose="020B0604030504040204" pitchFamily="50" charset="-128"/>
              </a:rPr>
              <a:t>文化部</a:t>
            </a:r>
            <a:r>
              <a:rPr lang="en-US" altLang="ja-JP" sz="600" dirty="0" smtClean="0">
                <a:solidFill>
                  <a:prstClr val="black"/>
                </a:solidFill>
                <a:latin typeface="Meiryo UI" panose="020B0604030504040204" pitchFamily="50" charset="-128"/>
                <a:ea typeface="Meiryo UI" panose="020B0604030504040204" pitchFamily="50" charset="-128"/>
              </a:rPr>
              <a:t>(</a:t>
            </a:r>
            <a:r>
              <a:rPr lang="ja-JP" altLang="en-US" sz="600" dirty="0" smtClean="0">
                <a:solidFill>
                  <a:prstClr val="black"/>
                </a:solidFill>
                <a:latin typeface="Meiryo UI" panose="020B0604030504040204" pitchFamily="50" charset="-128"/>
                <a:ea typeface="Meiryo UI" panose="020B0604030504040204" pitchFamily="50" charset="-128"/>
              </a:rPr>
              <a:t>資料</a:t>
            </a:r>
            <a:r>
              <a:rPr lang="ja-JP" altLang="en-US" sz="600" dirty="0">
                <a:solidFill>
                  <a:prstClr val="black"/>
                </a:solidFill>
                <a:latin typeface="Meiryo UI" panose="020B0604030504040204" pitchFamily="50" charset="-128"/>
                <a:ea typeface="Meiryo UI" panose="020B0604030504040204" pitchFamily="50" charset="-128"/>
              </a:rPr>
              <a:t>提供：日本学生支援</a:t>
            </a:r>
            <a:r>
              <a:rPr lang="ja-JP" altLang="en-US" sz="600" dirty="0" smtClean="0">
                <a:solidFill>
                  <a:prstClr val="black"/>
                </a:solidFill>
                <a:latin typeface="Meiryo UI" panose="020B0604030504040204" pitchFamily="50" charset="-128"/>
                <a:ea typeface="Meiryo UI" panose="020B0604030504040204" pitchFamily="50" charset="-128"/>
              </a:rPr>
              <a:t>機構</a:t>
            </a:r>
            <a:r>
              <a:rPr lang="en-US" altLang="ja-JP" sz="600" dirty="0" smtClean="0">
                <a:solidFill>
                  <a:prstClr val="black"/>
                </a:solidFill>
                <a:latin typeface="Meiryo UI" panose="020B0604030504040204" pitchFamily="50" charset="-128"/>
                <a:ea typeface="Meiryo UI" panose="020B0604030504040204" pitchFamily="50" charset="-128"/>
              </a:rPr>
              <a:t>)</a:t>
            </a:r>
          </a:p>
          <a:p>
            <a:pPr lvl="0">
              <a:defRPr/>
            </a:pPr>
            <a:r>
              <a:rPr lang="ja-JP" altLang="en-US" sz="600" dirty="0">
                <a:solidFill>
                  <a:prstClr val="black"/>
                </a:solidFill>
                <a:latin typeface="Meiryo UI" panose="020B0604030504040204" pitchFamily="50" charset="-128"/>
                <a:ea typeface="Meiryo UI" panose="020B0604030504040204" pitchFamily="50" charset="-128"/>
              </a:rPr>
              <a:t>　</a:t>
            </a:r>
            <a:r>
              <a:rPr lang="ja-JP" altLang="en-US" sz="600" dirty="0" smtClean="0">
                <a:solidFill>
                  <a:prstClr val="black"/>
                </a:solidFill>
                <a:latin typeface="Meiryo UI" panose="020B0604030504040204" pitchFamily="50" charset="-128"/>
                <a:ea typeface="Meiryo UI" panose="020B0604030504040204" pitchFamily="50" charset="-128"/>
              </a:rPr>
              <a:t>　　　</a:t>
            </a:r>
            <a:r>
              <a:rPr lang="en-US" altLang="ja-JP" sz="600" dirty="0" smtClean="0">
                <a:solidFill>
                  <a:prstClr val="black"/>
                </a:solidFill>
                <a:latin typeface="Meiryo UI" panose="020B0604030504040204" pitchFamily="50" charset="-128"/>
                <a:ea typeface="Meiryo UI" panose="020B0604030504040204" pitchFamily="50" charset="-128"/>
              </a:rPr>
              <a:t>(5</a:t>
            </a:r>
            <a:r>
              <a:rPr lang="ja-JP" altLang="en-US" sz="600" dirty="0">
                <a:solidFill>
                  <a:prstClr val="black"/>
                </a:solidFill>
                <a:latin typeface="Meiryo UI" panose="020B0604030504040204" pitchFamily="50" charset="-128"/>
                <a:ea typeface="Meiryo UI" panose="020B0604030504040204" pitchFamily="50" charset="-128"/>
              </a:rPr>
              <a:t>月</a:t>
            </a:r>
            <a:r>
              <a:rPr lang="en-US" altLang="ja-JP" sz="600" dirty="0">
                <a:solidFill>
                  <a:prstClr val="black"/>
                </a:solidFill>
                <a:latin typeface="Meiryo UI" panose="020B0604030504040204" pitchFamily="50" charset="-128"/>
                <a:ea typeface="Meiryo UI" panose="020B0604030504040204" pitchFamily="50" charset="-128"/>
              </a:rPr>
              <a:t>1</a:t>
            </a:r>
            <a:r>
              <a:rPr lang="ja-JP" altLang="en-US" sz="600" dirty="0">
                <a:solidFill>
                  <a:prstClr val="black"/>
                </a:solidFill>
                <a:latin typeface="Meiryo UI" panose="020B0604030504040204" pitchFamily="50" charset="-128"/>
                <a:ea typeface="Meiryo UI" panose="020B0604030504040204" pitchFamily="50" charset="-128"/>
              </a:rPr>
              <a:t>日現在、高等教育機関に在籍する</a:t>
            </a:r>
            <a:r>
              <a:rPr lang="ja-JP" altLang="en-US" sz="600" dirty="0" smtClean="0">
                <a:solidFill>
                  <a:prstClr val="black"/>
                </a:solidFill>
                <a:latin typeface="Meiryo UI" panose="020B0604030504040204" pitchFamily="50" charset="-128"/>
                <a:ea typeface="Meiryo UI" panose="020B0604030504040204" pitchFamily="50" charset="-128"/>
              </a:rPr>
              <a:t>留学生数</a:t>
            </a:r>
            <a:r>
              <a:rPr lang="en-US" altLang="ja-JP" sz="600" dirty="0" smtClean="0">
                <a:solidFill>
                  <a:prstClr val="black"/>
                </a:solidFill>
                <a:latin typeface="Meiryo UI" panose="020B0604030504040204" pitchFamily="50" charset="-128"/>
                <a:ea typeface="Meiryo UI" panose="020B0604030504040204" pitchFamily="50" charset="-128"/>
              </a:rPr>
              <a:t>)</a:t>
            </a:r>
            <a:r>
              <a:rPr lang="ja-JP" altLang="en-US" sz="600" dirty="0" smtClean="0">
                <a:solidFill>
                  <a:prstClr val="black"/>
                </a:solidFill>
                <a:latin typeface="Meiryo UI" panose="020B0604030504040204" pitchFamily="50" charset="-128"/>
                <a:ea typeface="Meiryo UI" panose="020B0604030504040204" pitchFamily="50" charset="-128"/>
              </a:rPr>
              <a:t>を</a:t>
            </a:r>
            <a:r>
              <a:rPr lang="ja-JP" altLang="en-US" sz="600" dirty="0">
                <a:solidFill>
                  <a:prstClr val="black"/>
                </a:solidFill>
                <a:latin typeface="Meiryo UI" panose="020B0604030504040204" pitchFamily="50" charset="-128"/>
                <a:ea typeface="Meiryo UI" panose="020B0604030504040204" pitchFamily="50" charset="-128"/>
              </a:rPr>
              <a:t>もと</a:t>
            </a:r>
            <a:r>
              <a:rPr lang="ja-JP" altLang="en-US" sz="600" dirty="0" smtClean="0">
                <a:solidFill>
                  <a:prstClr val="black"/>
                </a:solidFill>
                <a:latin typeface="Meiryo UI" panose="020B0604030504040204" pitchFamily="50" charset="-128"/>
                <a:ea typeface="Meiryo UI" panose="020B0604030504040204" pitchFamily="50" charset="-128"/>
              </a:rPr>
              <a:t>に</a:t>
            </a:r>
            <a:endParaRPr lang="en-US" altLang="ja-JP" sz="6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600" dirty="0">
                <a:solidFill>
                  <a:prstClr val="black"/>
                </a:solidFill>
                <a:latin typeface="Meiryo UI" panose="020B0604030504040204" pitchFamily="50" charset="-128"/>
                <a:ea typeface="Meiryo UI" panose="020B0604030504040204" pitchFamily="50" charset="-128"/>
              </a:rPr>
              <a:t>　</a:t>
            </a:r>
            <a:r>
              <a:rPr lang="ja-JP" altLang="en-US" sz="600" dirty="0" smtClean="0">
                <a:solidFill>
                  <a:prstClr val="black"/>
                </a:solidFill>
                <a:latin typeface="Meiryo UI" panose="020B0604030504040204" pitchFamily="50" charset="-128"/>
                <a:ea typeface="Meiryo UI" panose="020B0604030504040204" pitchFamily="50" charset="-128"/>
              </a:rPr>
              <a:t>　　　副首都推進局にて</a:t>
            </a:r>
            <a:r>
              <a:rPr lang="ja-JP" altLang="en-US" sz="600" dirty="0">
                <a:solidFill>
                  <a:prstClr val="black"/>
                </a:solidFill>
                <a:latin typeface="Meiryo UI" panose="020B0604030504040204" pitchFamily="50" charset="-128"/>
                <a:ea typeface="Meiryo UI" panose="020B0604030504040204" pitchFamily="50" charset="-128"/>
              </a:rPr>
              <a:t>作成</a:t>
            </a:r>
          </a:p>
        </p:txBody>
      </p:sp>
      <p:graphicFrame>
        <p:nvGraphicFramePr>
          <p:cNvPr id="47" name="表 46"/>
          <p:cNvGraphicFramePr>
            <a:graphicFrameLocks noGrp="1"/>
          </p:cNvGraphicFramePr>
          <p:nvPr>
            <p:extLst>
              <p:ext uri="{D42A27DB-BD31-4B8C-83A1-F6EECF244321}">
                <p14:modId xmlns:p14="http://schemas.microsoft.com/office/powerpoint/2010/main" val="1222605245"/>
              </p:ext>
            </p:extLst>
          </p:nvPr>
        </p:nvGraphicFramePr>
        <p:xfrm>
          <a:off x="3519922" y="3032392"/>
          <a:ext cx="3971558" cy="1255873"/>
        </p:xfrm>
        <a:graphic>
          <a:graphicData uri="http://schemas.openxmlformats.org/drawingml/2006/table">
            <a:tbl>
              <a:tblPr>
                <a:tableStyleId>{5C22544A-7EE6-4342-B048-85BDC9FD1C3A}</a:tableStyleId>
              </a:tblPr>
              <a:tblGrid>
                <a:gridCol w="552903">
                  <a:extLst>
                    <a:ext uri="{9D8B030D-6E8A-4147-A177-3AD203B41FA5}">
                      <a16:colId xmlns:a16="http://schemas.microsoft.com/office/drawing/2014/main" val="1004649350"/>
                    </a:ext>
                  </a:extLst>
                </a:gridCol>
                <a:gridCol w="418242">
                  <a:extLst>
                    <a:ext uri="{9D8B030D-6E8A-4147-A177-3AD203B41FA5}">
                      <a16:colId xmlns:a16="http://schemas.microsoft.com/office/drawing/2014/main" val="1661042509"/>
                    </a:ext>
                  </a:extLst>
                </a:gridCol>
                <a:gridCol w="418242">
                  <a:extLst>
                    <a:ext uri="{9D8B030D-6E8A-4147-A177-3AD203B41FA5}">
                      <a16:colId xmlns:a16="http://schemas.microsoft.com/office/drawing/2014/main" val="3472438531"/>
                    </a:ext>
                  </a:extLst>
                </a:gridCol>
                <a:gridCol w="418242">
                  <a:extLst>
                    <a:ext uri="{9D8B030D-6E8A-4147-A177-3AD203B41FA5}">
                      <a16:colId xmlns:a16="http://schemas.microsoft.com/office/drawing/2014/main" val="2886268297"/>
                    </a:ext>
                  </a:extLst>
                </a:gridCol>
                <a:gridCol w="418242">
                  <a:extLst>
                    <a:ext uri="{9D8B030D-6E8A-4147-A177-3AD203B41FA5}">
                      <a16:colId xmlns:a16="http://schemas.microsoft.com/office/drawing/2014/main" val="1991412667"/>
                    </a:ext>
                  </a:extLst>
                </a:gridCol>
                <a:gridCol w="418242">
                  <a:extLst>
                    <a:ext uri="{9D8B030D-6E8A-4147-A177-3AD203B41FA5}">
                      <a16:colId xmlns:a16="http://schemas.microsoft.com/office/drawing/2014/main" val="4073931862"/>
                    </a:ext>
                  </a:extLst>
                </a:gridCol>
                <a:gridCol w="418242">
                  <a:extLst>
                    <a:ext uri="{9D8B030D-6E8A-4147-A177-3AD203B41FA5}">
                      <a16:colId xmlns:a16="http://schemas.microsoft.com/office/drawing/2014/main" val="1086899294"/>
                    </a:ext>
                  </a:extLst>
                </a:gridCol>
                <a:gridCol w="418242">
                  <a:extLst>
                    <a:ext uri="{9D8B030D-6E8A-4147-A177-3AD203B41FA5}">
                      <a16:colId xmlns:a16="http://schemas.microsoft.com/office/drawing/2014/main" val="3546609495"/>
                    </a:ext>
                  </a:extLst>
                </a:gridCol>
                <a:gridCol w="490961">
                  <a:extLst>
                    <a:ext uri="{9D8B030D-6E8A-4147-A177-3AD203B41FA5}">
                      <a16:colId xmlns:a16="http://schemas.microsoft.com/office/drawing/2014/main" val="2424422341"/>
                    </a:ext>
                  </a:extLst>
                </a:gridCol>
              </a:tblGrid>
              <a:tr h="241395">
                <a:tc>
                  <a:txBody>
                    <a:bodyPr/>
                    <a:lstStyle/>
                    <a:p>
                      <a:pPr algn="dist" fontAlgn="ctr"/>
                      <a:r>
                        <a:rPr lang="ja-JP" altLang="en-US" sz="800" u="none" strike="noStrike" dirty="0">
                          <a:effectLst/>
                          <a:latin typeface="+mn-ea"/>
                          <a:ea typeface="+mn-ea"/>
                        </a:rPr>
                        <a:t>　</a:t>
                      </a:r>
                      <a:endParaRPr lang="ja-JP" altLang="en-US" sz="800" b="0"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u="none" strike="noStrike" dirty="0" smtClean="0">
                          <a:effectLst/>
                          <a:latin typeface="+mn-ea"/>
                          <a:ea typeface="+mn-ea"/>
                        </a:rPr>
                        <a:t>高度学術研究活動</a:t>
                      </a:r>
                      <a:endParaRPr lang="en-US" altLang="ja-JP" sz="800" b="0" u="none" strike="noStrike" dirty="0" smtClean="0">
                        <a:effectLst/>
                        <a:latin typeface="+mn-ea"/>
                        <a:ea typeface="+mn-ea"/>
                      </a:endParaRPr>
                    </a:p>
                    <a:p>
                      <a:pPr algn="r" fontAlgn="ctr"/>
                      <a:r>
                        <a:rPr lang="en-US" altLang="ja-JP" sz="800" b="0" u="none" strike="noStrike" dirty="0" smtClean="0">
                          <a:effectLst/>
                          <a:latin typeface="+mn-ea"/>
                          <a:ea typeface="+mn-ea"/>
                        </a:rPr>
                        <a:t>(※)</a:t>
                      </a:r>
                      <a:endParaRPr lang="en-US" altLang="ja-JP" sz="800" b="1" u="none" strike="noStrike" dirty="0" smtClean="0">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i="0" u="none" strike="noStrike" dirty="0" smtClean="0">
                          <a:solidFill>
                            <a:srgbClr val="000000"/>
                          </a:solidFill>
                          <a:effectLst/>
                          <a:latin typeface="+mn-ea"/>
                          <a:ea typeface="+mn-ea"/>
                        </a:rPr>
                        <a:t>高度専門・技術活動</a:t>
                      </a:r>
                      <a:endParaRPr lang="en-US" altLang="ja-JP" sz="800" b="1" i="0" u="none" strike="noStrike" dirty="0" smtClean="0">
                        <a:solidFill>
                          <a:srgbClr val="000000"/>
                        </a:solidFill>
                        <a:effectLst/>
                        <a:latin typeface="+mn-ea"/>
                        <a:ea typeface="+mn-ea"/>
                      </a:endParaRPr>
                    </a:p>
                    <a:p>
                      <a:pPr algn="r" fontAlgn="ctr"/>
                      <a:r>
                        <a:rPr lang="en-US" altLang="ja-JP" sz="800" b="0" i="0" u="none" strike="noStrike" dirty="0" smtClean="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i="0" u="none" strike="noStrike" dirty="0" smtClean="0">
                          <a:solidFill>
                            <a:srgbClr val="000000"/>
                          </a:solidFill>
                          <a:effectLst/>
                          <a:latin typeface="+mn-ea"/>
                          <a:ea typeface="+mn-ea"/>
                        </a:rPr>
                        <a:t>高度経営・管理活動</a:t>
                      </a:r>
                      <a:endParaRPr lang="en-US" altLang="ja-JP" sz="800" b="1" i="0" u="none" strike="noStrike" dirty="0" smtClean="0">
                        <a:solidFill>
                          <a:srgbClr val="000000"/>
                        </a:solidFill>
                        <a:effectLst/>
                        <a:latin typeface="+mn-ea"/>
                        <a:ea typeface="+mn-ea"/>
                      </a:endParaRPr>
                    </a:p>
                    <a:p>
                      <a:pPr algn="r" fontAlgn="ctr"/>
                      <a:r>
                        <a:rPr lang="en-US" altLang="ja-JP" sz="800" b="0" i="0" u="none" strike="noStrike" dirty="0" smtClean="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zh-TW" altLang="en-US" sz="800" b="1" u="none" strike="noStrike" dirty="0" smtClean="0">
                          <a:effectLst/>
                          <a:latin typeface="+mn-ea"/>
                          <a:ea typeface="+mn-ea"/>
                        </a:rPr>
                        <a:t>高度</a:t>
                      </a:r>
                      <a:endParaRPr lang="en-US" altLang="zh-TW" sz="800" b="1" u="none" strike="noStrike" dirty="0" smtClean="0">
                        <a:effectLst/>
                        <a:latin typeface="+mn-ea"/>
                        <a:ea typeface="+mn-ea"/>
                      </a:endParaRPr>
                    </a:p>
                    <a:p>
                      <a:pPr algn="dist" fontAlgn="ctr"/>
                      <a:r>
                        <a:rPr lang="zh-TW" altLang="en-US" sz="800" b="1" u="none" strike="noStrike" dirty="0" smtClean="0">
                          <a:effectLst/>
                          <a:latin typeface="+mn-ea"/>
                          <a:ea typeface="+mn-ea"/>
                        </a:rPr>
                        <a:t>専門職</a:t>
                      </a:r>
                      <a:endParaRPr lang="en-US" altLang="zh-TW" sz="800" b="1" u="none" strike="noStrike" dirty="0" smtClean="0">
                        <a:effectLst/>
                        <a:latin typeface="+mn-ea"/>
                        <a:ea typeface="+mn-ea"/>
                      </a:endParaRPr>
                    </a:p>
                    <a:p>
                      <a:pPr algn="r" fontAlgn="ctr"/>
                      <a:r>
                        <a:rPr lang="zh-TW" altLang="en-US" sz="800" b="1" u="none" strike="noStrike" dirty="0" smtClean="0">
                          <a:effectLst/>
                          <a:latin typeface="+mn-ea"/>
                          <a:ea typeface="+mn-ea"/>
                        </a:rPr>
                        <a:t>２</a:t>
                      </a:r>
                      <a:r>
                        <a:rPr lang="ja-JP" altLang="en-US" sz="800" b="1" u="none" strike="noStrike" dirty="0" smtClean="0">
                          <a:effectLst/>
                          <a:latin typeface="+mn-ea"/>
                          <a:ea typeface="+mn-ea"/>
                        </a:rPr>
                        <a:t>　　 </a:t>
                      </a:r>
                      <a:r>
                        <a:rPr lang="zh-TW" altLang="en-US" sz="800" b="1" u="none" strike="noStrike" dirty="0" smtClean="0">
                          <a:effectLst/>
                          <a:latin typeface="+mn-ea"/>
                          <a:ea typeface="+mn-ea"/>
                        </a:rPr>
                        <a:t>号</a:t>
                      </a:r>
                      <a:r>
                        <a:rPr lang="en-US" altLang="zh-TW" sz="800" b="1" u="none" strike="noStrike" dirty="0" smtClean="0">
                          <a:effectLst/>
                          <a:latin typeface="+mn-ea"/>
                          <a:ea typeface="+mn-ea"/>
                        </a:rPr>
                        <a:t/>
                      </a:r>
                      <a:br>
                        <a:rPr lang="en-US" altLang="zh-TW" sz="800" b="1" u="none" strike="noStrike" dirty="0" smtClean="0">
                          <a:effectLst/>
                          <a:latin typeface="+mn-ea"/>
                          <a:ea typeface="+mn-ea"/>
                        </a:rPr>
                      </a:br>
                      <a:r>
                        <a:rPr lang="en-US" altLang="zh-TW" sz="800" b="0" u="none" strike="noStrike" dirty="0" smtClean="0">
                          <a:effectLst/>
                          <a:latin typeface="+mn-ea"/>
                          <a:ea typeface="+mn-ea"/>
                        </a:rPr>
                        <a:t>(</a:t>
                      </a:r>
                      <a:r>
                        <a:rPr lang="en-US" altLang="ja-JP" sz="800" b="0" u="none" strike="noStrike" dirty="0" smtClean="0">
                          <a:effectLst/>
                          <a:latin typeface="+mn-ea"/>
                          <a:ea typeface="+mn-ea"/>
                        </a:rPr>
                        <a:t>※</a:t>
                      </a:r>
                      <a:r>
                        <a:rPr lang="en-US" altLang="zh-TW" sz="800" b="0" u="none" strike="noStrike" dirty="0" smtClean="0">
                          <a:effectLst/>
                          <a:latin typeface="+mn-ea"/>
                          <a:ea typeface="+mn-ea"/>
                        </a:rPr>
                        <a:t>)</a:t>
                      </a:r>
                      <a:endParaRPr lang="zh-TW" altLang="en-US" sz="800" b="1"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u="none" strike="noStrike" dirty="0">
                          <a:effectLst/>
                          <a:latin typeface="+mn-ea"/>
                          <a:ea typeface="+mn-ea"/>
                        </a:rPr>
                        <a:t>経営</a:t>
                      </a:r>
                      <a:r>
                        <a:rPr lang="ja-JP" altLang="en-US" sz="800" b="1" u="none" strike="noStrike" dirty="0" smtClean="0">
                          <a:effectLst/>
                          <a:latin typeface="+mn-ea"/>
                          <a:ea typeface="+mn-ea"/>
                        </a:rPr>
                        <a:t>・</a:t>
                      </a:r>
                      <a:endParaRPr lang="en-US" altLang="ja-JP" sz="800" b="1" u="none" strike="noStrike" dirty="0" smtClean="0">
                        <a:effectLst/>
                        <a:latin typeface="+mn-ea"/>
                        <a:ea typeface="+mn-ea"/>
                      </a:endParaRPr>
                    </a:p>
                    <a:p>
                      <a:pPr algn="dist" fontAlgn="ctr"/>
                      <a:r>
                        <a:rPr lang="ja-JP" altLang="en-US" sz="800" b="1" u="none" strike="noStrike" dirty="0" smtClean="0">
                          <a:effectLst/>
                          <a:latin typeface="+mn-ea"/>
                          <a:ea typeface="+mn-ea"/>
                        </a:rPr>
                        <a:t>管理</a:t>
                      </a:r>
                      <a:endParaRPr lang="ja-JP" altLang="en-US" sz="800" b="1"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u="none" strike="noStrike" dirty="0">
                          <a:effectLst/>
                          <a:latin typeface="+mn-ea"/>
                          <a:ea typeface="+mn-ea"/>
                        </a:rPr>
                        <a:t>法律・</a:t>
                      </a:r>
                      <a:br>
                        <a:rPr lang="ja-JP" altLang="en-US" sz="800" b="1" u="none" strike="noStrike" dirty="0">
                          <a:effectLst/>
                          <a:latin typeface="+mn-ea"/>
                          <a:ea typeface="+mn-ea"/>
                        </a:rPr>
                      </a:br>
                      <a:r>
                        <a:rPr lang="ja-JP" altLang="en-US" sz="800" b="1" u="none" strike="noStrike" dirty="0" smtClean="0">
                          <a:effectLst/>
                          <a:latin typeface="+mn-ea"/>
                          <a:ea typeface="+mn-ea"/>
                        </a:rPr>
                        <a:t>会計</a:t>
                      </a:r>
                      <a:r>
                        <a:rPr lang="en-US" altLang="ja-JP" sz="800" b="1" u="none" strike="noStrike" dirty="0" smtClean="0">
                          <a:effectLst/>
                          <a:latin typeface="+mn-ea"/>
                          <a:ea typeface="+mn-ea"/>
                        </a:rPr>
                        <a:t/>
                      </a:r>
                      <a:br>
                        <a:rPr lang="en-US" altLang="ja-JP" sz="800" b="1" u="none" strike="noStrike" dirty="0" smtClean="0">
                          <a:effectLst/>
                          <a:latin typeface="+mn-ea"/>
                          <a:ea typeface="+mn-ea"/>
                        </a:rPr>
                      </a:br>
                      <a:r>
                        <a:rPr lang="ja-JP" altLang="en-US" sz="800" b="1" u="none" strike="noStrike" dirty="0" smtClean="0">
                          <a:effectLst/>
                          <a:latin typeface="+mn-ea"/>
                          <a:ea typeface="+mn-ea"/>
                        </a:rPr>
                        <a:t>業務</a:t>
                      </a:r>
                      <a:endParaRPr lang="ja-JP" altLang="en-US" sz="800" b="1"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u="none" strike="noStrike" dirty="0">
                          <a:effectLst/>
                          <a:latin typeface="+mn-ea"/>
                          <a:ea typeface="+mn-ea"/>
                        </a:rPr>
                        <a:t>研究</a:t>
                      </a:r>
                      <a:endParaRPr lang="ja-JP" altLang="en-US" sz="800" b="1" i="0" u="none" strike="noStrike" dirty="0">
                        <a:solidFill>
                          <a:srgbClr val="000000"/>
                        </a:solidFill>
                        <a:effectLst/>
                        <a:latin typeface="+mn-ea"/>
                        <a:ea typeface="+mn-ea"/>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800" b="1" u="none" strike="noStrike" dirty="0" smtClean="0">
                          <a:effectLst/>
                        </a:rPr>
                        <a:t>技術</a:t>
                      </a:r>
                      <a:endParaRPr lang="en-US" altLang="ja-JP" sz="800" b="1" u="none" strike="noStrike" dirty="0">
                        <a:effectLst/>
                      </a:endParaRPr>
                    </a:p>
                    <a:p>
                      <a:pPr algn="dist" fontAlgn="ctr"/>
                      <a:r>
                        <a:rPr lang="ja-JP" altLang="en-US" sz="800" b="1" u="none" strike="noStrike" dirty="0" smtClean="0">
                          <a:effectLst/>
                        </a:rPr>
                        <a:t>人文</a:t>
                      </a:r>
                      <a:r>
                        <a:rPr lang="en-US" altLang="ja-JP" sz="800" b="1" u="none" strike="noStrike" dirty="0" smtClean="0">
                          <a:effectLst/>
                        </a:rPr>
                        <a:t/>
                      </a:r>
                      <a:br>
                        <a:rPr lang="en-US" altLang="ja-JP" sz="800" b="1" u="none" strike="noStrike" dirty="0" smtClean="0">
                          <a:effectLst/>
                        </a:rPr>
                      </a:br>
                      <a:r>
                        <a:rPr lang="ja-JP" altLang="en-US" sz="800" b="1" u="none" strike="noStrike" dirty="0" smtClean="0">
                          <a:effectLst/>
                        </a:rPr>
                        <a:t>知識</a:t>
                      </a:r>
                      <a:r>
                        <a:rPr lang="ja-JP" altLang="en-US" sz="800" b="1" u="none" strike="noStrike" dirty="0">
                          <a:effectLst/>
                        </a:rPr>
                        <a:t>・</a:t>
                      </a:r>
                      <a:br>
                        <a:rPr lang="ja-JP" altLang="en-US" sz="800" b="1" u="none" strike="noStrike" dirty="0">
                          <a:effectLst/>
                        </a:rPr>
                      </a:br>
                      <a:r>
                        <a:rPr lang="ja-JP" altLang="en-US" sz="800" b="1" u="none" strike="noStrike" dirty="0">
                          <a:effectLst/>
                        </a:rPr>
                        <a:t>国際業務</a:t>
                      </a:r>
                      <a:endParaRPr lang="ja-JP" altLang="en-US"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2646115"/>
                  </a:ext>
                </a:extLst>
              </a:tr>
              <a:tr h="62273">
                <a:tc>
                  <a:txBody>
                    <a:bodyPr/>
                    <a:lstStyle/>
                    <a:p>
                      <a:pPr algn="dist" fontAlgn="ctr"/>
                      <a:r>
                        <a:rPr lang="ja-JP" altLang="en-US" sz="800" b="1" u="none" strike="noStrike" dirty="0">
                          <a:effectLst/>
                        </a:rPr>
                        <a:t>大阪府</a:t>
                      </a:r>
                      <a:endParaRPr lang="ja-JP" altLang="en-US"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121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473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61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29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2,845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0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46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800" b="1" u="none" strike="noStrike" dirty="0">
                          <a:effectLst/>
                        </a:rPr>
                        <a:t>24,782 </a:t>
                      </a:r>
                      <a:endParaRPr lang="en-US" altLang="ja-JP"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82679707"/>
                  </a:ext>
                </a:extLst>
              </a:tr>
              <a:tr h="62273">
                <a:tc>
                  <a:txBody>
                    <a:bodyPr/>
                    <a:lstStyle/>
                    <a:p>
                      <a:pPr algn="dist" fontAlgn="ctr"/>
                      <a:r>
                        <a:rPr lang="ja-JP" altLang="en-US" sz="800" b="1" u="none" strike="noStrike" dirty="0">
                          <a:effectLst/>
                        </a:rPr>
                        <a:t>東京都</a:t>
                      </a:r>
                      <a:endParaRPr lang="ja-JP" altLang="en-US"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463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7,721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444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379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9,676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136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299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90,239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5646837"/>
                  </a:ext>
                </a:extLst>
              </a:tr>
              <a:tr h="62273">
                <a:tc>
                  <a:txBody>
                    <a:bodyPr/>
                    <a:lstStyle/>
                    <a:p>
                      <a:pPr algn="dist" fontAlgn="ctr"/>
                      <a:r>
                        <a:rPr lang="ja-JP" altLang="en-US" sz="800" b="1" u="none" strike="noStrike" spc="0" dirty="0">
                          <a:effectLst/>
                        </a:rPr>
                        <a:t>神奈川県</a:t>
                      </a:r>
                      <a:endParaRPr lang="ja-JP" altLang="en-US" sz="800" b="1" i="0" u="none" strike="noStrike" spc="0"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a:effectLst/>
                        </a:rPr>
                        <a:t>136 </a:t>
                      </a:r>
                      <a:endParaRPr lang="en-US" altLang="ja-JP" sz="8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1,830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42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156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a:effectLst/>
                        </a:rPr>
                        <a:t>1,991 </a:t>
                      </a:r>
                      <a:endParaRPr lang="en-US" altLang="ja-JP" sz="8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a:effectLst/>
                        </a:rPr>
                        <a:t>3 </a:t>
                      </a:r>
                      <a:endParaRPr lang="en-US" altLang="ja-JP" sz="8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178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a:effectLst/>
                        </a:rPr>
                        <a:t>29,035 </a:t>
                      </a:r>
                      <a:endParaRPr lang="en-US" altLang="ja-JP" sz="8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874630"/>
                  </a:ext>
                </a:extLst>
              </a:tr>
              <a:tr h="62273">
                <a:tc>
                  <a:txBody>
                    <a:bodyPr/>
                    <a:lstStyle/>
                    <a:p>
                      <a:pPr algn="dist" fontAlgn="ctr"/>
                      <a:r>
                        <a:rPr lang="ja-JP" altLang="en-US" sz="800" b="1" u="none" strike="noStrike" dirty="0">
                          <a:effectLst/>
                        </a:rPr>
                        <a:t>愛知県</a:t>
                      </a:r>
                      <a:endParaRPr lang="ja-JP" altLang="en-US"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146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374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10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31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1,021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a:effectLst/>
                        </a:rPr>
                        <a:t>1 </a:t>
                      </a:r>
                      <a:endParaRPr lang="en-US" altLang="ja-JP" sz="8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24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a:effectLst/>
                        </a:rPr>
                        <a:t>18,413 </a:t>
                      </a:r>
                      <a:endParaRPr lang="en-US" altLang="ja-JP" sz="8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8876730"/>
                  </a:ext>
                </a:extLst>
              </a:tr>
              <a:tr h="62273">
                <a:tc>
                  <a:txBody>
                    <a:bodyPr/>
                    <a:lstStyle/>
                    <a:p>
                      <a:pPr algn="dist" fontAlgn="ctr"/>
                      <a:r>
                        <a:rPr lang="ja-JP" altLang="en-US" sz="800" b="1" u="none" strike="noStrike" dirty="0">
                          <a:effectLst/>
                        </a:rPr>
                        <a:t>兵庫県</a:t>
                      </a:r>
                      <a:endParaRPr lang="ja-JP" altLang="en-US" sz="800" b="1"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41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154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14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8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627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0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63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7,880 </a:t>
                      </a:r>
                      <a:endParaRPr lang="en-US" altLang="ja-JP" sz="8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1407735"/>
                  </a:ext>
                </a:extLst>
              </a:tr>
              <a:tr h="121980">
                <a:tc>
                  <a:txBody>
                    <a:bodyPr/>
                    <a:lstStyle/>
                    <a:p>
                      <a:pPr algn="dist" fontAlgn="ctr"/>
                      <a:r>
                        <a:rPr lang="ja-JP" altLang="en-US" sz="800" b="1" u="none" strike="noStrike" dirty="0">
                          <a:effectLst/>
                        </a:rPr>
                        <a:t>全国</a:t>
                      </a: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1,922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13,167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676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789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spc="-70" baseline="0" dirty="0">
                          <a:effectLst/>
                        </a:rPr>
                        <a:t>27,235</a:t>
                      </a:r>
                      <a:r>
                        <a:rPr lang="en-US" altLang="ja-JP" sz="800" u="none" strike="noStrike" dirty="0">
                          <a:effectLst/>
                        </a:rPr>
                        <a:t>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148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1,337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u="none" strike="noStrike" dirty="0">
                          <a:effectLst/>
                        </a:rPr>
                        <a:t>283,380 </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239" marR="5239" marT="52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1933658"/>
                  </a:ext>
                </a:extLst>
              </a:tr>
            </a:tbl>
          </a:graphicData>
        </a:graphic>
      </p:graphicFrame>
      <p:sp>
        <p:nvSpPr>
          <p:cNvPr id="48" name="正方形/長方形 47"/>
          <p:cNvSpPr/>
          <p:nvPr/>
        </p:nvSpPr>
        <p:spPr>
          <a:xfrm>
            <a:off x="3388448" y="2435357"/>
            <a:ext cx="3128064" cy="474713"/>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200" b="1"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我が国における高度外国人材の内訳</a:t>
            </a:r>
            <a:endParaRPr kumimoji="1" lang="ja-JP" altLang="en-US" sz="1600"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49" name="正方形/長方形 48"/>
          <p:cNvSpPr/>
          <p:nvPr/>
        </p:nvSpPr>
        <p:spPr>
          <a:xfrm>
            <a:off x="7224758" y="2881372"/>
            <a:ext cx="487464" cy="184666"/>
          </a:xfrm>
          <a:prstGeom prst="rect">
            <a:avLst/>
          </a:prstGeom>
        </p:spPr>
        <p:txBody>
          <a:bodyPr wrap="square">
            <a:spAutoFit/>
          </a:bodyPr>
          <a:lstStyle/>
          <a:p>
            <a:pPr marL="177800" indent="-177800"/>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zh-TW"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3861912" y="4245256"/>
            <a:ext cx="3725184" cy="184666"/>
          </a:xfrm>
          <a:prstGeom prst="rect">
            <a:avLst/>
          </a:prstGeom>
        </p:spPr>
        <p:txBody>
          <a:bodyPr wrap="square">
            <a:spAutoFit/>
          </a:bodyPr>
          <a:lstStyle/>
          <a:p>
            <a:pPr marL="177800" indent="-177800" algn="r"/>
            <a:r>
              <a:rPr lang="ja-JP" altLang="ja-JP" sz="600" dirty="0">
                <a:latin typeface="Meiryo UI" panose="020B0604030504040204" pitchFamily="50" charset="-128"/>
                <a:ea typeface="Meiryo UI" panose="020B0604030504040204" pitchFamily="50" charset="-128"/>
                <a:cs typeface="Meiryo UI" panose="020B0604030504040204" pitchFamily="50" charset="-128"/>
              </a:rPr>
              <a:t>出</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典</a:t>
            </a:r>
            <a:r>
              <a:rPr lang="ja-JP" altLang="ja-JP" sz="600" dirty="0">
                <a:latin typeface="Meiryo UI" panose="020B0604030504040204" pitchFamily="50" charset="-128"/>
                <a:ea typeface="Meiryo UI" panose="020B0604030504040204" pitchFamily="50" charset="-128"/>
                <a:cs typeface="Meiryo UI" panose="020B0604030504040204" pitchFamily="50" charset="-128"/>
              </a:rPr>
              <a:t>：法務省「在留外国人統計（旧登録外国人統計）</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月末時点」をもとに副首都推進局にて作成</a:t>
            </a:r>
            <a:endParaRPr lang="ja-JP"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8775158" y="638277"/>
            <a:ext cx="487464" cy="184666"/>
          </a:xfrm>
          <a:prstGeom prst="rect">
            <a:avLst/>
          </a:prstGeom>
        </p:spPr>
        <p:txBody>
          <a:bodyPr wrap="square">
            <a:spAutoFit/>
          </a:bodyPr>
          <a:lstStyle/>
          <a:p>
            <a:pPr marL="177800" indent="-177800"/>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zh-TW"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nvPr>
        </p:nvGraphicFramePr>
        <p:xfrm>
          <a:off x="5310596" y="953292"/>
          <a:ext cx="1620000" cy="1390702"/>
        </p:xfrm>
        <a:graphic>
          <a:graphicData uri="http://schemas.openxmlformats.org/drawingml/2006/table">
            <a:tbl>
              <a:tblPr>
                <a:tableStyleId>{5C22544A-7EE6-4342-B048-85BDC9FD1C3A}</a:tableStyleId>
              </a:tblPr>
              <a:tblGrid>
                <a:gridCol w="405000">
                  <a:extLst>
                    <a:ext uri="{9D8B030D-6E8A-4147-A177-3AD203B41FA5}">
                      <a16:colId xmlns:a16="http://schemas.microsoft.com/office/drawing/2014/main" val="2056677157"/>
                    </a:ext>
                  </a:extLst>
                </a:gridCol>
                <a:gridCol w="405000">
                  <a:extLst>
                    <a:ext uri="{9D8B030D-6E8A-4147-A177-3AD203B41FA5}">
                      <a16:colId xmlns:a16="http://schemas.microsoft.com/office/drawing/2014/main" val="2902310357"/>
                    </a:ext>
                  </a:extLst>
                </a:gridCol>
                <a:gridCol w="405000">
                  <a:extLst>
                    <a:ext uri="{9D8B030D-6E8A-4147-A177-3AD203B41FA5}">
                      <a16:colId xmlns:a16="http://schemas.microsoft.com/office/drawing/2014/main" val="4060813866"/>
                    </a:ext>
                  </a:extLst>
                </a:gridCol>
                <a:gridCol w="405000">
                  <a:extLst>
                    <a:ext uri="{9D8B030D-6E8A-4147-A177-3AD203B41FA5}">
                      <a16:colId xmlns:a16="http://schemas.microsoft.com/office/drawing/2014/main" val="1959742349"/>
                    </a:ext>
                  </a:extLst>
                </a:gridCol>
              </a:tblGrid>
              <a:tr h="156229">
                <a:tc rowSpan="2">
                  <a:txBody>
                    <a:bodyPr/>
                    <a:lstStyle/>
                    <a:p>
                      <a:pPr algn="ctr" fontAlgn="ctr"/>
                      <a:r>
                        <a:rPr lang="ja-JP" altLang="en-US" sz="700" u="none" strike="noStrike" dirty="0">
                          <a:effectLst/>
                          <a:latin typeface="+mn-ea"/>
                          <a:ea typeface="+mn-ea"/>
                        </a:rPr>
                        <a:t>都道府県</a:t>
                      </a:r>
                      <a:endParaRPr lang="ja-JP" altLang="en-US"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fontAlgn="b"/>
                      <a:r>
                        <a:rPr lang="ja-JP" altLang="en-US" sz="700" u="none" strike="noStrike" dirty="0" smtClean="0">
                          <a:effectLst/>
                          <a:latin typeface="+mn-ea"/>
                          <a:ea typeface="+mn-ea"/>
                        </a:rPr>
                        <a:t>外国人留学生の</a:t>
                      </a:r>
                      <a:endParaRPr lang="en-US" altLang="ja-JP" sz="700" u="none" strike="noStrike" dirty="0" smtClean="0">
                        <a:effectLst/>
                        <a:latin typeface="+mn-ea"/>
                        <a:ea typeface="+mn-ea"/>
                      </a:endParaRPr>
                    </a:p>
                    <a:p>
                      <a:pPr algn="ctr" fontAlgn="b"/>
                      <a:r>
                        <a:rPr lang="ja-JP" altLang="en-US" sz="700" u="none" strike="noStrike" dirty="0" smtClean="0">
                          <a:effectLst/>
                          <a:latin typeface="+mn-ea"/>
                          <a:ea typeface="+mn-ea"/>
                        </a:rPr>
                        <a:t>就職先企業の所在地</a:t>
                      </a:r>
                      <a:endParaRPr lang="ja-JP" altLang="en-US"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853815"/>
                  </a:ext>
                </a:extLst>
              </a:tr>
              <a:tr h="119107">
                <a:tc vMerge="1">
                  <a:txBody>
                    <a:bodyPr/>
                    <a:lstStyle/>
                    <a:p>
                      <a:endParaRPr kumimoji="1" lang="ja-JP" altLang="en-US"/>
                    </a:p>
                  </a:txBody>
                  <a:tcPr/>
                </a:tc>
                <a:tc>
                  <a:txBody>
                    <a:bodyPr/>
                    <a:lstStyle/>
                    <a:p>
                      <a:pPr algn="ctr" fontAlgn="b"/>
                      <a:r>
                        <a:rPr lang="en-US" altLang="ja-JP" sz="700" u="none" strike="noStrike" dirty="0">
                          <a:effectLst/>
                          <a:latin typeface="+mn-ea"/>
                          <a:ea typeface="+mn-ea"/>
                        </a:rPr>
                        <a:t>2018</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700" u="none" strike="noStrike" dirty="0">
                          <a:effectLst/>
                          <a:latin typeface="+mn-ea"/>
                          <a:ea typeface="+mn-ea"/>
                        </a:rPr>
                        <a:t>2019</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altLang="ja-JP" sz="700" u="none" strike="noStrike" dirty="0">
                          <a:effectLst/>
                          <a:latin typeface="+mn-ea"/>
                          <a:ea typeface="+mn-ea"/>
                        </a:rPr>
                        <a:t>2020</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4835803"/>
                  </a:ext>
                </a:extLst>
              </a:tr>
              <a:tr h="349570">
                <a:tc>
                  <a:txBody>
                    <a:bodyPr/>
                    <a:lstStyle/>
                    <a:p>
                      <a:pPr algn="ctr" fontAlgn="ctr"/>
                      <a:r>
                        <a:rPr lang="ja-JP" altLang="en-US" sz="700" b="1" u="none" strike="noStrike" dirty="0">
                          <a:effectLst/>
                          <a:latin typeface="+mn-ea"/>
                          <a:ea typeface="+mn-ea"/>
                        </a:rPr>
                        <a:t>大阪府</a:t>
                      </a:r>
                      <a:endParaRPr lang="ja-JP" altLang="en-US" sz="7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ja-JP" sz="700" b="1" u="none" strike="noStrike" dirty="0" smtClean="0">
                          <a:effectLst/>
                          <a:latin typeface="+mn-ea"/>
                          <a:ea typeface="+mn-ea"/>
                        </a:rPr>
                        <a:t>2,598</a:t>
                      </a:r>
                    </a:p>
                    <a:p>
                      <a:pPr algn="r" fontAlgn="b"/>
                      <a:r>
                        <a:rPr lang="en-US" altLang="ja-JP" sz="700" b="0" i="0" u="none" strike="noStrike" dirty="0" smtClean="0">
                          <a:solidFill>
                            <a:srgbClr val="000000"/>
                          </a:solidFill>
                          <a:effectLst/>
                          <a:latin typeface="+mn-ea"/>
                          <a:ea typeface="+mn-ea"/>
                        </a:rPr>
                        <a:t>(10.0%)</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ja-JP" sz="700" b="1" u="none" strike="noStrike" dirty="0" smtClean="0">
                          <a:effectLst/>
                          <a:latin typeface="+mn-ea"/>
                          <a:ea typeface="+mn-ea"/>
                        </a:rPr>
                        <a:t>3,213</a:t>
                      </a:r>
                    </a:p>
                    <a:p>
                      <a:pPr algn="r" fontAlgn="b"/>
                      <a:r>
                        <a:rPr lang="en-US" altLang="ja-JP" sz="700" b="0" i="0" u="none" strike="noStrike" dirty="0" smtClean="0">
                          <a:solidFill>
                            <a:srgbClr val="000000"/>
                          </a:solidFill>
                          <a:effectLst/>
                          <a:latin typeface="+mn-ea"/>
                          <a:ea typeface="+mn-ea"/>
                        </a:rPr>
                        <a:t>(10.4%)</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b"/>
                      <a:r>
                        <a:rPr lang="en-US" altLang="ja-JP" sz="700" b="1" u="none" strike="noStrike" dirty="0" smtClean="0">
                          <a:effectLst/>
                          <a:latin typeface="+mn-ea"/>
                          <a:ea typeface="+mn-ea"/>
                        </a:rPr>
                        <a:t>3,091</a:t>
                      </a:r>
                    </a:p>
                    <a:p>
                      <a:pPr algn="r" fontAlgn="b"/>
                      <a:r>
                        <a:rPr lang="en-US" altLang="ja-JP" sz="700" b="0" i="0" u="none" strike="noStrike" dirty="0" smtClean="0">
                          <a:solidFill>
                            <a:srgbClr val="000000"/>
                          </a:solidFill>
                          <a:effectLst/>
                          <a:latin typeface="+mn-ea"/>
                          <a:ea typeface="+mn-ea"/>
                        </a:rPr>
                        <a:t>(10.4%)</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977523846"/>
                  </a:ext>
                </a:extLst>
              </a:tr>
              <a:tr h="349570">
                <a:tc>
                  <a:txBody>
                    <a:bodyPr/>
                    <a:lstStyle/>
                    <a:p>
                      <a:pPr algn="ctr" fontAlgn="ctr"/>
                      <a:r>
                        <a:rPr lang="ja-JP" altLang="en-US" sz="700" b="1" u="none" strike="noStrike" dirty="0">
                          <a:effectLst/>
                          <a:latin typeface="+mn-ea"/>
                          <a:ea typeface="+mn-ea"/>
                        </a:rPr>
                        <a:t>東京都</a:t>
                      </a:r>
                      <a:endParaRPr lang="ja-JP" altLang="en-US" sz="7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700" u="none" strike="noStrike" dirty="0" smtClean="0">
                          <a:effectLst/>
                          <a:latin typeface="+mn-ea"/>
                          <a:ea typeface="+mn-ea"/>
                        </a:rPr>
                        <a:t>11,971</a:t>
                      </a:r>
                    </a:p>
                    <a:p>
                      <a:pPr algn="r" fontAlgn="b"/>
                      <a:r>
                        <a:rPr lang="en-US" altLang="ja-JP" sz="700" b="0" i="0" u="none" strike="noStrike" dirty="0" smtClean="0">
                          <a:solidFill>
                            <a:srgbClr val="000000"/>
                          </a:solidFill>
                          <a:effectLst/>
                          <a:latin typeface="+mn-ea"/>
                          <a:ea typeface="+mn-ea"/>
                        </a:rPr>
                        <a:t>(46.1%)</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700" u="none" strike="noStrike" dirty="0" smtClean="0">
                          <a:effectLst/>
                          <a:latin typeface="+mn-ea"/>
                          <a:ea typeface="+mn-ea"/>
                        </a:rPr>
                        <a:t>13,763</a:t>
                      </a:r>
                    </a:p>
                    <a:p>
                      <a:pPr algn="r" fontAlgn="b"/>
                      <a:r>
                        <a:rPr lang="en-US" altLang="ja-JP" sz="700" b="0" i="0" u="none" strike="noStrike" dirty="0" smtClean="0">
                          <a:solidFill>
                            <a:srgbClr val="000000"/>
                          </a:solidFill>
                          <a:effectLst/>
                          <a:latin typeface="+mn-ea"/>
                          <a:ea typeface="+mn-ea"/>
                        </a:rPr>
                        <a:t>(44.5%)</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700" u="none" strike="noStrike" dirty="0" smtClean="0">
                          <a:effectLst/>
                          <a:latin typeface="+mn-ea"/>
                          <a:ea typeface="+mn-ea"/>
                        </a:rPr>
                        <a:t>12,237</a:t>
                      </a:r>
                    </a:p>
                    <a:p>
                      <a:pPr algn="r" fontAlgn="b"/>
                      <a:r>
                        <a:rPr lang="en-US" altLang="ja-JP" sz="700" b="0" i="0" u="none" strike="noStrike" dirty="0" smtClean="0">
                          <a:solidFill>
                            <a:srgbClr val="000000"/>
                          </a:solidFill>
                          <a:effectLst/>
                          <a:latin typeface="+mn-ea"/>
                          <a:ea typeface="+mn-ea"/>
                        </a:rPr>
                        <a:t>(41.2%)</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705546"/>
                  </a:ext>
                </a:extLst>
              </a:tr>
              <a:tr h="349570">
                <a:tc>
                  <a:txBody>
                    <a:bodyPr/>
                    <a:lstStyle/>
                    <a:p>
                      <a:pPr algn="ctr" fontAlgn="ctr"/>
                      <a:r>
                        <a:rPr lang="ja-JP" altLang="en-US" sz="700" b="1" i="0" u="none" strike="noStrike" dirty="0" smtClean="0">
                          <a:solidFill>
                            <a:schemeClr val="dk1"/>
                          </a:solidFill>
                          <a:effectLst/>
                          <a:latin typeface="+mn-ea"/>
                          <a:ea typeface="+mn-ea"/>
                        </a:rPr>
                        <a:t>全国</a:t>
                      </a:r>
                      <a:endParaRPr lang="ja-JP" altLang="en-US" sz="7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700" u="none" strike="noStrike" dirty="0">
                          <a:effectLst/>
                          <a:latin typeface="+mn-ea"/>
                          <a:ea typeface="+mn-ea"/>
                        </a:rPr>
                        <a:t>25,942</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700" u="none" strike="noStrike" dirty="0">
                          <a:effectLst/>
                          <a:latin typeface="+mn-ea"/>
                          <a:ea typeface="+mn-ea"/>
                        </a:rPr>
                        <a:t>30,947</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700" u="none" strike="noStrike" dirty="0">
                          <a:effectLst/>
                          <a:latin typeface="+mn-ea"/>
                          <a:ea typeface="+mn-ea"/>
                        </a:rPr>
                        <a:t>29,689</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3043164"/>
                  </a:ext>
                </a:extLst>
              </a:tr>
            </a:tbl>
          </a:graphicData>
        </a:graphic>
      </p:graphicFrame>
      <p:graphicFrame>
        <p:nvGraphicFramePr>
          <p:cNvPr id="3" name="表 2"/>
          <p:cNvGraphicFramePr>
            <a:graphicFrameLocks noGrp="1"/>
          </p:cNvGraphicFramePr>
          <p:nvPr>
            <p:extLst/>
          </p:nvPr>
        </p:nvGraphicFramePr>
        <p:xfrm>
          <a:off x="3580786" y="945531"/>
          <a:ext cx="1621312" cy="1395628"/>
        </p:xfrm>
        <a:graphic>
          <a:graphicData uri="http://schemas.openxmlformats.org/drawingml/2006/table">
            <a:tbl>
              <a:tblPr>
                <a:tableStyleId>{5C22544A-7EE6-4342-B048-85BDC9FD1C3A}</a:tableStyleId>
              </a:tblPr>
              <a:tblGrid>
                <a:gridCol w="405328">
                  <a:extLst>
                    <a:ext uri="{9D8B030D-6E8A-4147-A177-3AD203B41FA5}">
                      <a16:colId xmlns:a16="http://schemas.microsoft.com/office/drawing/2014/main" val="2074776194"/>
                    </a:ext>
                  </a:extLst>
                </a:gridCol>
                <a:gridCol w="405328">
                  <a:extLst>
                    <a:ext uri="{9D8B030D-6E8A-4147-A177-3AD203B41FA5}">
                      <a16:colId xmlns:a16="http://schemas.microsoft.com/office/drawing/2014/main" val="405131760"/>
                    </a:ext>
                  </a:extLst>
                </a:gridCol>
                <a:gridCol w="405328">
                  <a:extLst>
                    <a:ext uri="{9D8B030D-6E8A-4147-A177-3AD203B41FA5}">
                      <a16:colId xmlns:a16="http://schemas.microsoft.com/office/drawing/2014/main" val="2328967641"/>
                    </a:ext>
                  </a:extLst>
                </a:gridCol>
                <a:gridCol w="405328">
                  <a:extLst>
                    <a:ext uri="{9D8B030D-6E8A-4147-A177-3AD203B41FA5}">
                      <a16:colId xmlns:a16="http://schemas.microsoft.com/office/drawing/2014/main" val="1746865681"/>
                    </a:ext>
                  </a:extLst>
                </a:gridCol>
              </a:tblGrid>
              <a:tr h="234064">
                <a:tc rowSpan="2">
                  <a:txBody>
                    <a:bodyPr/>
                    <a:lstStyle/>
                    <a:p>
                      <a:pPr algn="ctr" fontAlgn="b"/>
                      <a:r>
                        <a:rPr lang="ja-JP" altLang="en-US" sz="700" u="none" strike="noStrike" dirty="0">
                          <a:effectLst/>
                          <a:latin typeface="+mn-ea"/>
                          <a:ea typeface="+mn-ea"/>
                        </a:rPr>
                        <a:t>都道府県</a:t>
                      </a:r>
                      <a:endParaRPr lang="ja-JP" altLang="en-US"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ja-JP" altLang="en-US" sz="700" b="0" i="0" u="none" strike="noStrike" dirty="0" smtClean="0">
                          <a:solidFill>
                            <a:srgbClr val="000000"/>
                          </a:solidFill>
                          <a:effectLst/>
                          <a:latin typeface="+mn-ea"/>
                          <a:ea typeface="+mn-ea"/>
                        </a:rPr>
                        <a:t>外国人留学生の受入人数</a:t>
                      </a:r>
                      <a:endParaRPr lang="en-US" altLang="ja-JP" sz="700" b="0" i="0" u="none" strike="noStrike" dirty="0" smtClean="0">
                        <a:solidFill>
                          <a:srgbClr val="000000"/>
                        </a:solidFill>
                        <a:effectLst/>
                        <a:latin typeface="+mn-ea"/>
                        <a:ea typeface="+mn-ea"/>
                      </a:endParaRPr>
                    </a:p>
                    <a:p>
                      <a:pPr algn="ctr" fontAlgn="b"/>
                      <a:r>
                        <a:rPr lang="ja-JP" altLang="en-US" sz="700" b="0" i="0" u="none" strike="noStrike" dirty="0" smtClean="0">
                          <a:solidFill>
                            <a:srgbClr val="000000"/>
                          </a:solidFill>
                          <a:effectLst/>
                          <a:latin typeface="+mn-ea"/>
                          <a:ea typeface="+mn-ea"/>
                        </a:rPr>
                        <a:t>（高等教育機関）</a:t>
                      </a:r>
                      <a:endParaRPr lang="en-US" altLang="ja-JP" sz="7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fontAlgn="b"/>
                      <a:endParaRPr lang="en-US" altLang="ja-JP"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tc>
                <a:tc hMerge="1">
                  <a:txBody>
                    <a:bodyPr/>
                    <a:lstStyle/>
                    <a:p>
                      <a:endParaRPr kumimoji="1" lang="ja-JP" altLang="en-US"/>
                    </a:p>
                  </a:txBody>
                  <a:tcPr/>
                </a:tc>
                <a:extLst>
                  <a:ext uri="{0D108BD9-81ED-4DB2-BD59-A6C34878D82A}">
                    <a16:rowId xmlns:a16="http://schemas.microsoft.com/office/drawing/2014/main" val="3520164113"/>
                  </a:ext>
                </a:extLst>
              </a:tr>
              <a:tr h="143163">
                <a:tc vMerge="1">
                  <a:txBody>
                    <a:bodyPr/>
                    <a:lstStyle/>
                    <a:p>
                      <a:pPr algn="l" fontAlgn="b"/>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tc>
                <a:tc>
                  <a:txBody>
                    <a:bodyPr/>
                    <a:lstStyle/>
                    <a:p>
                      <a:pPr algn="ctr" fontAlgn="b"/>
                      <a:r>
                        <a:rPr lang="en-US" altLang="ja-JP" sz="700" u="none" strike="noStrike" dirty="0" smtClean="0">
                          <a:effectLst/>
                          <a:latin typeface="+mn-ea"/>
                          <a:ea typeface="+mn-ea"/>
                        </a:rPr>
                        <a:t>2018</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700" u="none" strike="noStrike" dirty="0">
                          <a:effectLst/>
                          <a:latin typeface="+mn-ea"/>
                          <a:ea typeface="+mn-ea"/>
                        </a:rPr>
                        <a:t>2019</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700" u="none" strike="noStrike" dirty="0" smtClean="0">
                          <a:effectLst/>
                          <a:latin typeface="+mn-ea"/>
                          <a:ea typeface="+mn-ea"/>
                        </a:rPr>
                        <a:t>2020</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4940046"/>
                  </a:ext>
                </a:extLst>
              </a:tr>
              <a:tr h="339467">
                <a:tc>
                  <a:txBody>
                    <a:bodyPr/>
                    <a:lstStyle/>
                    <a:p>
                      <a:pPr algn="ctr" fontAlgn="b"/>
                      <a:r>
                        <a:rPr lang="ja-JP" altLang="en-US" sz="700" b="1" u="none" strike="noStrike" dirty="0">
                          <a:effectLst/>
                          <a:latin typeface="+mn-ea"/>
                          <a:ea typeface="+mn-ea"/>
                        </a:rPr>
                        <a:t>大阪府</a:t>
                      </a:r>
                      <a:endParaRPr lang="ja-JP" altLang="en-US" sz="7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r" fontAlgn="b"/>
                      <a:r>
                        <a:rPr lang="en-US" altLang="ja-JP" sz="700" b="1" u="none" strike="noStrike" dirty="0" smtClean="0">
                          <a:effectLst/>
                          <a:latin typeface="+mn-ea"/>
                          <a:ea typeface="+mn-ea"/>
                        </a:rPr>
                        <a:t>17,376</a:t>
                      </a:r>
                    </a:p>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700" b="0" i="0" u="none" strike="noStrike" dirty="0" smtClean="0">
                          <a:solidFill>
                            <a:srgbClr val="000000"/>
                          </a:solidFill>
                          <a:effectLst/>
                          <a:latin typeface="+mn-ea"/>
                          <a:ea typeface="+mn-ea"/>
                        </a:rPr>
                        <a:t>(8.3%)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r" fontAlgn="b"/>
                      <a:r>
                        <a:rPr lang="en-US" altLang="ja-JP" sz="700" b="1" u="none" strike="noStrike" dirty="0" smtClean="0">
                          <a:effectLst/>
                          <a:latin typeface="+mn-ea"/>
                          <a:ea typeface="+mn-ea"/>
                        </a:rPr>
                        <a:t>18,334</a:t>
                      </a:r>
                    </a:p>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700" b="0" i="0" u="none" strike="noStrike" dirty="0" smtClean="0">
                          <a:solidFill>
                            <a:srgbClr val="000000"/>
                          </a:solidFill>
                          <a:effectLst/>
                          <a:latin typeface="+mn-ea"/>
                          <a:ea typeface="+mn-ea"/>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r" fontAlgn="b"/>
                      <a:r>
                        <a:rPr lang="en-US" altLang="ja-JP" sz="700" b="1" u="none" strike="noStrike" dirty="0" smtClean="0">
                          <a:effectLst/>
                          <a:latin typeface="+mn-ea"/>
                          <a:ea typeface="+mn-ea"/>
                        </a:rPr>
                        <a:t>18,232</a:t>
                      </a:r>
                    </a:p>
                    <a:p>
                      <a:pPr algn="r" fontAlgn="b"/>
                      <a:r>
                        <a:rPr lang="en-US" altLang="ja-JP" sz="700" b="0" i="0" u="none" strike="noStrike" dirty="0" smtClean="0">
                          <a:solidFill>
                            <a:srgbClr val="000000"/>
                          </a:solidFill>
                          <a:effectLst/>
                          <a:latin typeface="+mn-ea"/>
                          <a:ea typeface="+mn-ea"/>
                        </a:rPr>
                        <a:t>(8.3%)</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4020642839"/>
                  </a:ext>
                </a:extLst>
              </a:tr>
              <a:tr h="339467">
                <a:tc>
                  <a:txBody>
                    <a:bodyPr/>
                    <a:lstStyle/>
                    <a:p>
                      <a:pPr algn="ctr" fontAlgn="b"/>
                      <a:r>
                        <a:rPr lang="ja-JP" altLang="en-US" sz="700" b="1" u="none" strike="noStrike" dirty="0">
                          <a:effectLst/>
                          <a:latin typeface="+mn-ea"/>
                          <a:ea typeface="+mn-ea"/>
                        </a:rPr>
                        <a:t>東京都</a:t>
                      </a:r>
                      <a:endParaRPr lang="ja-JP" altLang="en-US" sz="7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700" u="none" strike="noStrike" dirty="0" smtClean="0">
                          <a:effectLst/>
                          <a:latin typeface="+mn-ea"/>
                          <a:ea typeface="+mn-ea"/>
                        </a:rPr>
                        <a:t>67,297</a:t>
                      </a:r>
                    </a:p>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700" b="0" i="0" u="none" strike="noStrike" dirty="0" smtClean="0">
                          <a:solidFill>
                            <a:srgbClr val="000000"/>
                          </a:solidFill>
                          <a:effectLst/>
                          <a:latin typeface="+mn-ea"/>
                          <a:ea typeface="+mn-ea"/>
                        </a:rPr>
                        <a:t>(32.2%)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700" u="none" strike="noStrike" dirty="0" smtClean="0">
                          <a:effectLst/>
                          <a:latin typeface="+mn-ea"/>
                          <a:ea typeface="+mn-ea"/>
                        </a:rPr>
                        <a:t>72,421</a:t>
                      </a:r>
                    </a:p>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700" b="0" i="0" u="none" strike="noStrike" dirty="0" smtClean="0">
                          <a:solidFill>
                            <a:srgbClr val="000000"/>
                          </a:solidFill>
                          <a:effectLst/>
                          <a:latin typeface="+mn-ea"/>
                          <a:ea typeface="+mn-ea"/>
                        </a:rPr>
                        <a:t>(31.7%)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700" u="none" strike="noStrike" dirty="0" smtClean="0">
                          <a:effectLst/>
                          <a:latin typeface="+mn-ea"/>
                          <a:ea typeface="+mn-ea"/>
                        </a:rPr>
                        <a:t>70,171</a:t>
                      </a:r>
                    </a:p>
                    <a:p>
                      <a:pPr algn="r" fontAlgn="b"/>
                      <a:r>
                        <a:rPr lang="en-US" altLang="ja-JP" sz="700" b="0" i="0" u="none" strike="noStrike" dirty="0" smtClean="0">
                          <a:solidFill>
                            <a:srgbClr val="000000"/>
                          </a:solidFill>
                          <a:effectLst/>
                          <a:latin typeface="+mn-ea"/>
                          <a:ea typeface="+mn-ea"/>
                        </a:rPr>
                        <a:t>(32.1%)</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7240437"/>
                  </a:ext>
                </a:extLst>
              </a:tr>
              <a:tr h="339467">
                <a:tc>
                  <a:txBody>
                    <a:bodyPr/>
                    <a:lstStyle/>
                    <a:p>
                      <a:pPr algn="ctr" fontAlgn="b"/>
                      <a:r>
                        <a:rPr lang="ja-JP" altLang="en-US" sz="700" b="1" u="none" strike="noStrike" dirty="0">
                          <a:effectLst/>
                          <a:latin typeface="+mn-ea"/>
                          <a:ea typeface="+mn-ea"/>
                        </a:rPr>
                        <a:t>全国</a:t>
                      </a:r>
                      <a:endParaRPr lang="ja-JP" altLang="en-US" sz="700" b="1"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700" u="none" strike="noStrike" dirty="0">
                          <a:effectLst/>
                          <a:latin typeface="+mn-ea"/>
                          <a:ea typeface="+mn-ea"/>
                        </a:rPr>
                        <a:t>208,901</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700" u="none" strike="noStrike" dirty="0">
                          <a:effectLst/>
                          <a:latin typeface="+mn-ea"/>
                          <a:ea typeface="+mn-ea"/>
                        </a:rPr>
                        <a:t>228,403</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700" u="none" strike="noStrike" dirty="0">
                          <a:effectLst/>
                          <a:latin typeface="+mn-ea"/>
                          <a:ea typeface="+mn-ea"/>
                        </a:rPr>
                        <a:t>218,783</a:t>
                      </a:r>
                      <a:endParaRPr lang="en-US" altLang="ja-JP" sz="7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6799293"/>
                  </a:ext>
                </a:extLst>
              </a:tr>
            </a:tbl>
          </a:graphicData>
        </a:graphic>
      </p:graphicFrame>
      <p:sp>
        <p:nvSpPr>
          <p:cNvPr id="4" name="テキスト ボックス 3"/>
          <p:cNvSpPr txBox="1"/>
          <p:nvPr/>
        </p:nvSpPr>
        <p:spPr>
          <a:xfrm>
            <a:off x="4136765" y="766559"/>
            <a:ext cx="1173832" cy="184666"/>
          </a:xfrm>
          <a:prstGeom prst="rect">
            <a:avLst/>
          </a:prstGeom>
          <a:noFill/>
        </p:spPr>
        <p:txBody>
          <a:bodyPr wrap="square" rtlCol="0">
            <a:spAutoFit/>
          </a:bodyPr>
          <a:lstStyle/>
          <a:p>
            <a:r>
              <a:rPr kumimoji="1" lang="ja-JP" altLang="en-US" sz="600" dirty="0" smtClean="0"/>
              <a:t>（上）人数</a:t>
            </a:r>
            <a:r>
              <a:rPr kumimoji="1" lang="ja-JP" altLang="en-US" sz="600" dirty="0"/>
              <a:t>、</a:t>
            </a:r>
            <a:r>
              <a:rPr kumimoji="1" lang="ja-JP" altLang="en-US" sz="600" dirty="0" smtClean="0"/>
              <a:t>（下）全国シェア</a:t>
            </a:r>
            <a:endParaRPr kumimoji="1" lang="ja-JP" altLang="en-US" sz="600" dirty="0"/>
          </a:p>
        </p:txBody>
      </p:sp>
      <p:graphicFrame>
        <p:nvGraphicFramePr>
          <p:cNvPr id="6" name="表 5"/>
          <p:cNvGraphicFramePr>
            <a:graphicFrameLocks noGrp="1"/>
          </p:cNvGraphicFramePr>
          <p:nvPr>
            <p:extLst/>
          </p:nvPr>
        </p:nvGraphicFramePr>
        <p:xfrm>
          <a:off x="7054777" y="786183"/>
          <a:ext cx="1978701" cy="1566823"/>
        </p:xfrm>
        <a:graphic>
          <a:graphicData uri="http://schemas.openxmlformats.org/drawingml/2006/table">
            <a:tbl>
              <a:tblPr>
                <a:tableStyleId>{5C22544A-7EE6-4342-B048-85BDC9FD1C3A}</a:tableStyleId>
              </a:tblPr>
              <a:tblGrid>
                <a:gridCol w="152208">
                  <a:extLst>
                    <a:ext uri="{9D8B030D-6E8A-4147-A177-3AD203B41FA5}">
                      <a16:colId xmlns:a16="http://schemas.microsoft.com/office/drawing/2014/main" val="3131884979"/>
                    </a:ext>
                  </a:extLst>
                </a:gridCol>
                <a:gridCol w="391098">
                  <a:extLst>
                    <a:ext uri="{9D8B030D-6E8A-4147-A177-3AD203B41FA5}">
                      <a16:colId xmlns:a16="http://schemas.microsoft.com/office/drawing/2014/main" val="431313064"/>
                    </a:ext>
                  </a:extLst>
                </a:gridCol>
                <a:gridCol w="478465">
                  <a:extLst>
                    <a:ext uri="{9D8B030D-6E8A-4147-A177-3AD203B41FA5}">
                      <a16:colId xmlns:a16="http://schemas.microsoft.com/office/drawing/2014/main" val="3083528384"/>
                    </a:ext>
                  </a:extLst>
                </a:gridCol>
                <a:gridCol w="478465">
                  <a:extLst>
                    <a:ext uri="{9D8B030D-6E8A-4147-A177-3AD203B41FA5}">
                      <a16:colId xmlns:a16="http://schemas.microsoft.com/office/drawing/2014/main" val="3674645124"/>
                    </a:ext>
                  </a:extLst>
                </a:gridCol>
                <a:gridCol w="478465">
                  <a:extLst>
                    <a:ext uri="{9D8B030D-6E8A-4147-A177-3AD203B41FA5}">
                      <a16:colId xmlns:a16="http://schemas.microsoft.com/office/drawing/2014/main" val="1315677773"/>
                    </a:ext>
                  </a:extLst>
                </a:gridCol>
              </a:tblGrid>
              <a:tr h="89865">
                <a:tc gridSpan="2">
                  <a:txBody>
                    <a:bodyPr/>
                    <a:lstStyle/>
                    <a:p>
                      <a:pPr algn="ctr" fontAlgn="ctr"/>
                      <a:r>
                        <a:rPr lang="ja-JP" altLang="en-US" sz="700" u="none" strike="noStrike">
                          <a:effectLst/>
                          <a:latin typeface="+mn-ea"/>
                          <a:ea typeface="+mn-ea"/>
                        </a:rPr>
                        <a:t>　</a:t>
                      </a:r>
                      <a:endParaRPr lang="ja-JP" altLang="en-US"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700" u="none" strike="noStrike" dirty="0">
                          <a:effectLst/>
                          <a:latin typeface="+mn-ea"/>
                          <a:ea typeface="+mn-ea"/>
                        </a:rPr>
                        <a:t>2018</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700" u="none" strike="noStrike">
                          <a:effectLst/>
                          <a:latin typeface="+mn-ea"/>
                          <a:ea typeface="+mn-ea"/>
                        </a:rPr>
                        <a:t>2019</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700" u="none" strike="noStrike">
                          <a:effectLst/>
                          <a:latin typeface="+mn-ea"/>
                          <a:ea typeface="+mn-ea"/>
                        </a:rPr>
                        <a:t>2020</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9873815"/>
                  </a:ext>
                </a:extLst>
              </a:tr>
              <a:tr h="172363">
                <a:tc gridSpan="2">
                  <a:txBody>
                    <a:bodyPr/>
                    <a:lstStyle/>
                    <a:p>
                      <a:pPr algn="l" fontAlgn="ctr"/>
                      <a:r>
                        <a:rPr lang="ja-JP" altLang="en-US" sz="700" u="none" strike="noStrike" dirty="0">
                          <a:effectLst/>
                          <a:latin typeface="+mn-ea"/>
                          <a:ea typeface="+mn-ea"/>
                        </a:rPr>
                        <a:t>　</a:t>
                      </a:r>
                      <a:r>
                        <a:rPr lang="ja-JP" altLang="en-US" sz="700" u="none" strike="noStrike" dirty="0" smtClean="0">
                          <a:effectLst/>
                          <a:latin typeface="+mn-ea"/>
                          <a:ea typeface="+mn-ea"/>
                        </a:rPr>
                        <a:t>アジア</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algn="l" fontAlgn="ct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16,169</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17,193</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17,237</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4640533"/>
                  </a:ext>
                </a:extLst>
              </a:tr>
              <a:tr h="89865">
                <a:tc rowSpan="4">
                  <a:txBody>
                    <a:bodyPr/>
                    <a:lstStyle/>
                    <a:p>
                      <a:pPr algn="ctr" fontAlgn="ct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n-ea"/>
                          <a:ea typeface="+mn-ea"/>
                        </a:rPr>
                        <a:t>中国</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7,709</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8,003</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8,115</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6055877"/>
                  </a:ext>
                </a:extLst>
              </a:tr>
              <a:tr h="89865">
                <a:tc vMerge="1">
                  <a:txBody>
                    <a:bodyPr/>
                    <a:lstStyle/>
                    <a:p>
                      <a:pPr algn="ctr" fontAlgn="ct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n-ea"/>
                          <a:ea typeface="+mn-ea"/>
                        </a:rPr>
                        <a:t>韓国</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1,338</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1,444</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1,337</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2003853"/>
                  </a:ext>
                </a:extLst>
              </a:tr>
              <a:tr h="89865">
                <a:tc vMerge="1">
                  <a:txBody>
                    <a:bodyPr/>
                    <a:lstStyle/>
                    <a:p>
                      <a:pPr algn="ctr" fontAlgn="ct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n-ea"/>
                          <a:ea typeface="+mn-ea"/>
                        </a:rPr>
                        <a:t>台湾</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1,263</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1,183</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870</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6857688"/>
                  </a:ext>
                </a:extLst>
              </a:tr>
              <a:tr h="89865">
                <a:tc vMerge="1">
                  <a:txBody>
                    <a:bodyPr/>
                    <a:lstStyle/>
                    <a:p>
                      <a:pPr algn="ctr" fontAlgn="ct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700" u="none" strike="noStrike" dirty="0">
                          <a:effectLst/>
                          <a:latin typeface="+mn-ea"/>
                          <a:ea typeface="+mn-ea"/>
                        </a:rPr>
                        <a:t>ベトナム</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4,205</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4,651</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5,011</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5646883"/>
                  </a:ext>
                </a:extLst>
              </a:tr>
              <a:tr h="89865">
                <a:tc gridSpan="2">
                  <a:txBody>
                    <a:bodyPr/>
                    <a:lstStyle/>
                    <a:p>
                      <a:pPr algn="l" fontAlgn="ctr"/>
                      <a:r>
                        <a:rPr lang="ja-JP" altLang="en-US" sz="700" u="none" strike="noStrike" dirty="0">
                          <a:effectLst/>
                          <a:latin typeface="+mn-ea"/>
                          <a:ea typeface="+mn-ea"/>
                        </a:rPr>
                        <a:t>　ヨーロッパ</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r>
                        <a:rPr lang="en-US" altLang="ja-JP" sz="700" u="none" strike="noStrike">
                          <a:effectLst/>
                          <a:latin typeface="+mn-ea"/>
                          <a:ea typeface="+mn-ea"/>
                        </a:rPr>
                        <a:t>545</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513</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423</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4530582"/>
                  </a:ext>
                </a:extLst>
              </a:tr>
              <a:tr h="89865">
                <a:tc gridSpan="2">
                  <a:txBody>
                    <a:bodyPr/>
                    <a:lstStyle/>
                    <a:p>
                      <a:pPr algn="l" fontAlgn="ctr"/>
                      <a:r>
                        <a:rPr lang="ja-JP" altLang="en-US" sz="700" u="none" strike="noStrike" dirty="0">
                          <a:effectLst/>
                          <a:latin typeface="+mn-ea"/>
                          <a:ea typeface="+mn-ea"/>
                        </a:rPr>
                        <a:t>　中東</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r>
                        <a:rPr lang="en-US" altLang="ja-JP" sz="700" u="none" strike="noStrike">
                          <a:effectLst/>
                          <a:latin typeface="+mn-ea"/>
                          <a:ea typeface="+mn-ea"/>
                        </a:rPr>
                        <a:t>89</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87</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74</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4699929"/>
                  </a:ext>
                </a:extLst>
              </a:tr>
              <a:tr h="89865">
                <a:tc gridSpan="2">
                  <a:txBody>
                    <a:bodyPr/>
                    <a:lstStyle/>
                    <a:p>
                      <a:pPr algn="l" fontAlgn="ctr"/>
                      <a:r>
                        <a:rPr lang="ja-JP" altLang="en-US" sz="700" u="none" strike="noStrike">
                          <a:effectLst/>
                          <a:latin typeface="+mn-ea"/>
                          <a:ea typeface="+mn-ea"/>
                        </a:rPr>
                        <a:t>　アフリカ</a:t>
                      </a:r>
                      <a:endParaRPr lang="ja-JP" altLang="en-US"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r>
                        <a:rPr lang="en-US" altLang="ja-JP" sz="700" u="none" strike="noStrike">
                          <a:effectLst/>
                          <a:latin typeface="+mn-ea"/>
                          <a:ea typeface="+mn-ea"/>
                        </a:rPr>
                        <a:t>80</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89</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90</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5454977"/>
                  </a:ext>
                </a:extLst>
              </a:tr>
              <a:tr h="89865">
                <a:tc gridSpan="2">
                  <a:txBody>
                    <a:bodyPr/>
                    <a:lstStyle/>
                    <a:p>
                      <a:pPr algn="l" fontAlgn="ctr"/>
                      <a:r>
                        <a:rPr lang="ja-JP" altLang="en-US" sz="700" u="none" strike="noStrike">
                          <a:effectLst/>
                          <a:latin typeface="+mn-ea"/>
                          <a:ea typeface="+mn-ea"/>
                        </a:rPr>
                        <a:t>　オセアニア</a:t>
                      </a:r>
                      <a:endParaRPr lang="ja-JP" altLang="en-US"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r>
                        <a:rPr lang="en-US" altLang="ja-JP" sz="700" u="none" strike="noStrike">
                          <a:effectLst/>
                          <a:latin typeface="+mn-ea"/>
                          <a:ea typeface="+mn-ea"/>
                        </a:rPr>
                        <a:t>51</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35</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26</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33346"/>
                  </a:ext>
                </a:extLst>
              </a:tr>
              <a:tr h="89865">
                <a:tc gridSpan="2">
                  <a:txBody>
                    <a:bodyPr/>
                    <a:lstStyle/>
                    <a:p>
                      <a:pPr algn="l" fontAlgn="ctr"/>
                      <a:r>
                        <a:rPr lang="ja-JP" altLang="en-US" sz="700" u="none" strike="noStrike">
                          <a:effectLst/>
                          <a:latin typeface="+mn-ea"/>
                          <a:ea typeface="+mn-ea"/>
                        </a:rPr>
                        <a:t>　北米</a:t>
                      </a:r>
                      <a:endParaRPr lang="ja-JP" altLang="en-US"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r>
                        <a:rPr lang="en-US" altLang="ja-JP" sz="700" u="none" strike="noStrike">
                          <a:effectLst/>
                          <a:latin typeface="+mn-ea"/>
                          <a:ea typeface="+mn-ea"/>
                        </a:rPr>
                        <a:t>323</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300</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276</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3929270"/>
                  </a:ext>
                </a:extLst>
              </a:tr>
              <a:tr h="89865">
                <a:tc gridSpan="2">
                  <a:txBody>
                    <a:bodyPr/>
                    <a:lstStyle/>
                    <a:p>
                      <a:pPr algn="l" fontAlgn="ctr"/>
                      <a:r>
                        <a:rPr lang="ja-JP" altLang="en-US" sz="700" u="none" strike="noStrike">
                          <a:effectLst/>
                          <a:latin typeface="+mn-ea"/>
                          <a:ea typeface="+mn-ea"/>
                        </a:rPr>
                        <a:t>　中南米</a:t>
                      </a:r>
                      <a:endParaRPr lang="ja-JP" altLang="en-US"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r" fontAlgn="ctr"/>
                      <a:r>
                        <a:rPr lang="en-US" altLang="ja-JP" sz="700" u="none" strike="noStrike">
                          <a:effectLst/>
                          <a:latin typeface="+mn-ea"/>
                          <a:ea typeface="+mn-ea"/>
                        </a:rPr>
                        <a:t>119</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a:effectLst/>
                          <a:latin typeface="+mn-ea"/>
                          <a:ea typeface="+mn-ea"/>
                        </a:rPr>
                        <a:t>117</a:t>
                      </a:r>
                      <a:endParaRPr lang="en-US" altLang="ja-JP" sz="700" b="0" i="0" u="none" strike="noStrike">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700" u="none" strike="noStrike" dirty="0">
                          <a:effectLst/>
                          <a:latin typeface="+mn-ea"/>
                          <a:ea typeface="+mn-ea"/>
                        </a:rPr>
                        <a:t>106</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948913"/>
                  </a:ext>
                </a:extLst>
              </a:tr>
              <a:tr h="89865">
                <a:tc gridSpan="2">
                  <a:txBody>
                    <a:bodyPr/>
                    <a:lstStyle/>
                    <a:p>
                      <a:pPr algn="ctr" fontAlgn="ctr"/>
                      <a:r>
                        <a:rPr lang="ja-JP" altLang="en-US" sz="700" u="none" strike="noStrike" dirty="0">
                          <a:effectLst/>
                          <a:latin typeface="+mn-ea"/>
                          <a:ea typeface="+mn-ea"/>
                        </a:rPr>
                        <a:t>計</a:t>
                      </a:r>
                      <a:endParaRPr lang="ja-JP" altLang="en-US"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r" fontAlgn="ctr"/>
                      <a:r>
                        <a:rPr lang="en-US" altLang="ja-JP" sz="700" u="none" strike="noStrike" dirty="0">
                          <a:effectLst/>
                          <a:latin typeface="+mn-ea"/>
                          <a:ea typeface="+mn-ea"/>
                        </a:rPr>
                        <a:t>17,376</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700" u="none" strike="noStrike" dirty="0">
                          <a:effectLst/>
                          <a:latin typeface="+mn-ea"/>
                          <a:ea typeface="+mn-ea"/>
                        </a:rPr>
                        <a:t>18,334</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700" u="none" strike="noStrike" dirty="0">
                          <a:effectLst/>
                          <a:latin typeface="+mn-ea"/>
                          <a:ea typeface="+mn-ea"/>
                        </a:rPr>
                        <a:t>18,232</a:t>
                      </a:r>
                      <a:endParaRPr lang="en-US" altLang="ja-JP" sz="700" b="0" i="0" u="none" strike="noStrike" dirty="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35794266"/>
                  </a:ext>
                </a:extLst>
              </a:tr>
            </a:tbl>
          </a:graphicData>
        </a:graphic>
      </p:graphicFrame>
      <p:sp>
        <p:nvSpPr>
          <p:cNvPr id="37" name="テキスト ボックス 36"/>
          <p:cNvSpPr txBox="1"/>
          <p:nvPr/>
        </p:nvSpPr>
        <p:spPr>
          <a:xfrm>
            <a:off x="5292823" y="2305303"/>
            <a:ext cx="1715116" cy="276999"/>
          </a:xfrm>
          <a:prstGeom prst="rect">
            <a:avLst/>
          </a:prstGeom>
          <a:noFill/>
        </p:spPr>
        <p:txBody>
          <a:bodyPr wrap="square" rtlCol="0">
            <a:spAutoFit/>
          </a:bodyPr>
          <a:lstStyle/>
          <a:p>
            <a:pPr lvl="0">
              <a:defRPr/>
            </a:pPr>
            <a:r>
              <a:rPr kumimoji="1" lang="ja-JP" altLang="en-US"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出典</a:t>
            </a:r>
            <a:r>
              <a:rPr lang="ja-JP" altLang="en-US" sz="600" dirty="0" smtClean="0">
                <a:solidFill>
                  <a:prstClr val="black"/>
                </a:solidFill>
                <a:latin typeface="Meiryo UI" panose="020B0604030504040204" pitchFamily="50" charset="-128"/>
                <a:ea typeface="Meiryo UI" panose="020B0604030504040204" pitchFamily="50" charset="-128"/>
              </a:rPr>
              <a:t>：法務省「留学生等の日本企業等への就職</a:t>
            </a:r>
            <a:endParaRPr lang="en-US" altLang="ja-JP" sz="6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600" dirty="0">
                <a:solidFill>
                  <a:prstClr val="black"/>
                </a:solidFill>
                <a:latin typeface="Meiryo UI" panose="020B0604030504040204" pitchFamily="50" charset="-128"/>
                <a:ea typeface="Meiryo UI" panose="020B0604030504040204" pitchFamily="50" charset="-128"/>
              </a:rPr>
              <a:t>　</a:t>
            </a:r>
            <a:r>
              <a:rPr lang="ja-JP" altLang="en-US" sz="600" dirty="0" smtClean="0">
                <a:solidFill>
                  <a:prstClr val="black"/>
                </a:solidFill>
                <a:latin typeface="Meiryo UI" panose="020B0604030504040204" pitchFamily="50" charset="-128"/>
                <a:ea typeface="Meiryo UI" panose="020B0604030504040204" pitchFamily="50" charset="-128"/>
              </a:rPr>
              <a:t>　状況について」を</a:t>
            </a:r>
            <a:r>
              <a:rPr lang="ja-JP" altLang="en-US" sz="600" dirty="0">
                <a:solidFill>
                  <a:prstClr val="black"/>
                </a:solidFill>
                <a:latin typeface="Meiryo UI" panose="020B0604030504040204" pitchFamily="50" charset="-128"/>
                <a:ea typeface="Meiryo UI" panose="020B0604030504040204" pitchFamily="50" charset="-128"/>
              </a:rPr>
              <a:t>もと</a:t>
            </a:r>
            <a:r>
              <a:rPr lang="ja-JP" altLang="en-US" sz="600" dirty="0" smtClean="0">
                <a:solidFill>
                  <a:prstClr val="black"/>
                </a:solidFill>
                <a:latin typeface="Meiryo UI" panose="020B0604030504040204" pitchFamily="50" charset="-128"/>
                <a:ea typeface="Meiryo UI" panose="020B0604030504040204" pitchFamily="50" charset="-128"/>
              </a:rPr>
              <a:t>に副首都推進局にて</a:t>
            </a:r>
            <a:r>
              <a:rPr lang="ja-JP" altLang="en-US" sz="600" dirty="0">
                <a:solidFill>
                  <a:prstClr val="black"/>
                </a:solidFill>
                <a:latin typeface="Meiryo UI" panose="020B0604030504040204" pitchFamily="50" charset="-128"/>
                <a:ea typeface="Meiryo UI" panose="020B0604030504040204" pitchFamily="50" charset="-128"/>
              </a:rPr>
              <a:t>作成</a:t>
            </a:r>
          </a:p>
        </p:txBody>
      </p:sp>
      <p:sp>
        <p:nvSpPr>
          <p:cNvPr id="38" name="テキスト ボックス 37"/>
          <p:cNvSpPr txBox="1"/>
          <p:nvPr/>
        </p:nvSpPr>
        <p:spPr>
          <a:xfrm>
            <a:off x="3595678" y="2303841"/>
            <a:ext cx="1697145" cy="276999"/>
          </a:xfrm>
          <a:prstGeom prst="rect">
            <a:avLst/>
          </a:prstGeom>
          <a:noFill/>
        </p:spPr>
        <p:txBody>
          <a:bodyPr wrap="square" rtlCol="0">
            <a:spAutoFit/>
          </a:bodyPr>
          <a:lstStyle/>
          <a:p>
            <a:pPr lvl="0">
              <a:defRPr/>
            </a:pPr>
            <a:r>
              <a:rPr kumimoji="1" lang="ja-JP" altLang="en-US"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出典</a:t>
            </a:r>
            <a:r>
              <a:rPr lang="ja-JP" altLang="en-US" sz="600" dirty="0" smtClean="0">
                <a:solidFill>
                  <a:prstClr val="black"/>
                </a:solidFill>
                <a:latin typeface="Meiryo UI" panose="020B0604030504040204" pitchFamily="50" charset="-128"/>
                <a:ea typeface="Meiryo UI" panose="020B0604030504040204" pitchFamily="50" charset="-128"/>
              </a:rPr>
              <a:t>：日本学生支援機構「外国人留学生在籍</a:t>
            </a:r>
            <a:endParaRPr lang="en-US" altLang="ja-JP" sz="600" dirty="0" smtClean="0">
              <a:solidFill>
                <a:prstClr val="black"/>
              </a:solidFill>
              <a:latin typeface="Meiryo UI" panose="020B0604030504040204" pitchFamily="50" charset="-128"/>
              <a:ea typeface="Meiryo UI" panose="020B0604030504040204" pitchFamily="50" charset="-128"/>
            </a:endParaRPr>
          </a:p>
          <a:p>
            <a:pPr lvl="0">
              <a:defRPr/>
            </a:pPr>
            <a:r>
              <a:rPr lang="ja-JP" altLang="en-US" sz="600" dirty="0" smtClean="0">
                <a:solidFill>
                  <a:prstClr val="black"/>
                </a:solidFill>
                <a:latin typeface="Meiryo UI" panose="020B0604030504040204" pitchFamily="50" charset="-128"/>
                <a:ea typeface="Meiryo UI" panose="020B0604030504040204" pitchFamily="50" charset="-128"/>
              </a:rPr>
              <a:t>　状況調査結果」を</a:t>
            </a:r>
            <a:r>
              <a:rPr lang="ja-JP" altLang="en-US" sz="600" dirty="0">
                <a:solidFill>
                  <a:prstClr val="black"/>
                </a:solidFill>
                <a:latin typeface="Meiryo UI" panose="020B0604030504040204" pitchFamily="50" charset="-128"/>
                <a:ea typeface="Meiryo UI" panose="020B0604030504040204" pitchFamily="50" charset="-128"/>
              </a:rPr>
              <a:t>もと</a:t>
            </a:r>
            <a:r>
              <a:rPr lang="ja-JP" altLang="en-US" sz="600" dirty="0" smtClean="0">
                <a:solidFill>
                  <a:prstClr val="black"/>
                </a:solidFill>
                <a:latin typeface="Meiryo UI" panose="020B0604030504040204" pitchFamily="50" charset="-128"/>
                <a:ea typeface="Meiryo UI" panose="020B0604030504040204" pitchFamily="50" charset="-128"/>
              </a:rPr>
              <a:t>に副首都推進局にて</a:t>
            </a:r>
            <a:r>
              <a:rPr lang="ja-JP" altLang="en-US" sz="600" dirty="0">
                <a:solidFill>
                  <a:prstClr val="black"/>
                </a:solidFill>
                <a:latin typeface="Meiryo UI" panose="020B0604030504040204" pitchFamily="50" charset="-128"/>
                <a:ea typeface="Meiryo UI" panose="020B0604030504040204" pitchFamily="50" charset="-128"/>
              </a:rPr>
              <a:t>作成</a:t>
            </a:r>
          </a:p>
        </p:txBody>
      </p:sp>
      <p:sp>
        <p:nvSpPr>
          <p:cNvPr id="39" name="正方形/長方形 38"/>
          <p:cNvSpPr/>
          <p:nvPr/>
        </p:nvSpPr>
        <p:spPr>
          <a:xfrm>
            <a:off x="5013359" y="12917"/>
            <a:ext cx="2416052" cy="461665"/>
          </a:xfrm>
          <a:prstGeom prst="rect">
            <a:avLst/>
          </a:prstGeom>
        </p:spPr>
        <p:txBody>
          <a:bodyPr wrap="square">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外国人</a:t>
            </a: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留学生の就職先</a:t>
            </a:r>
            <a:endParaRPr kumimoji="1"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企業等所在地別許可人数</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3283224" y="16333"/>
            <a:ext cx="1873763" cy="461665"/>
          </a:xfrm>
          <a:prstGeom prst="rect">
            <a:avLst/>
          </a:prstGeom>
        </p:spPr>
        <p:txBody>
          <a:bodyPr wrap="square">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高等</a:t>
            </a: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教育機関における</a:t>
            </a:r>
            <a:endParaRPr kumimoji="1"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外国人留学生数</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7471733" y="2834647"/>
            <a:ext cx="1871155" cy="1569660"/>
          </a:xfrm>
          <a:prstGeom prst="rect">
            <a:avLst/>
          </a:prstGeom>
          <a:noFill/>
        </p:spPr>
        <p:txBody>
          <a:bodyPr wrap="square" rtlCol="0">
            <a:spAutoFit/>
          </a:bodyPr>
          <a:lstStyle/>
          <a:p>
            <a:r>
              <a:rPr kumimoji="1" lang="en-US" altLang="ja-JP" sz="600" b="1" dirty="0" smtClean="0"/>
              <a:t>(※)</a:t>
            </a:r>
            <a:r>
              <a:rPr kumimoji="1" lang="ja-JP" altLang="en-US" sz="600" b="1" dirty="0" smtClean="0"/>
              <a:t>高度専門職について</a:t>
            </a:r>
            <a:endParaRPr kumimoji="1" lang="en-US" altLang="ja-JP" sz="600" b="1" dirty="0" smtClean="0"/>
          </a:p>
          <a:p>
            <a:r>
              <a:rPr kumimoji="1" lang="ja-JP" altLang="en-US" sz="600" b="1" dirty="0" smtClean="0"/>
              <a:t>高度</a:t>
            </a:r>
            <a:r>
              <a:rPr kumimoji="1" lang="ja-JP" altLang="en-US" sz="600" b="1" dirty="0"/>
              <a:t>学術研究</a:t>
            </a:r>
            <a:r>
              <a:rPr kumimoji="1" lang="ja-JP" altLang="en-US" sz="600" b="1" dirty="0" smtClean="0"/>
              <a:t>活動「高度専門職</a:t>
            </a:r>
            <a:r>
              <a:rPr kumimoji="1" lang="en-US" altLang="ja-JP" sz="600" b="1" dirty="0" smtClean="0"/>
              <a:t>1</a:t>
            </a:r>
            <a:r>
              <a:rPr kumimoji="1" lang="ja-JP" altLang="en-US" sz="600" b="1" dirty="0" smtClean="0"/>
              <a:t>号</a:t>
            </a:r>
            <a:r>
              <a:rPr kumimoji="1" lang="en-US" altLang="ja-JP" sz="600" b="1" dirty="0" smtClean="0"/>
              <a:t>(</a:t>
            </a:r>
            <a:r>
              <a:rPr kumimoji="1" lang="ja-JP" altLang="en-US" sz="600" b="1" dirty="0" smtClean="0"/>
              <a:t>イ</a:t>
            </a:r>
            <a:r>
              <a:rPr kumimoji="1" lang="en-US" altLang="ja-JP" sz="600" b="1" dirty="0" smtClean="0"/>
              <a:t>)</a:t>
            </a:r>
            <a:r>
              <a:rPr kumimoji="1" lang="ja-JP" altLang="en-US" sz="600" b="1" dirty="0" smtClean="0"/>
              <a:t>」</a:t>
            </a:r>
            <a:endParaRPr kumimoji="1" lang="en-US" altLang="ja-JP" sz="600" b="1" dirty="0" smtClean="0"/>
          </a:p>
          <a:p>
            <a:r>
              <a:rPr kumimoji="1" lang="ja-JP" altLang="en-US" sz="600" dirty="0" smtClean="0"/>
              <a:t>本邦の公私の機関</a:t>
            </a:r>
            <a:r>
              <a:rPr kumimoji="1" lang="ja-JP" altLang="en-US" sz="600" dirty="0"/>
              <a:t>との契約に基づいて</a:t>
            </a:r>
            <a:r>
              <a:rPr kumimoji="1" lang="ja-JP" altLang="en-US" sz="600" dirty="0" smtClean="0"/>
              <a:t>行う</a:t>
            </a:r>
            <a:endParaRPr kumimoji="1" lang="en-US" altLang="ja-JP" sz="600" dirty="0" smtClean="0"/>
          </a:p>
          <a:p>
            <a:r>
              <a:rPr kumimoji="1" lang="ja-JP" altLang="en-US" sz="600" dirty="0" smtClean="0"/>
              <a:t>研究、研究の指導又は教育をする活動</a:t>
            </a:r>
            <a:endParaRPr kumimoji="1" lang="en-US" altLang="ja-JP" sz="600" dirty="0" smtClean="0"/>
          </a:p>
          <a:p>
            <a:endParaRPr kumimoji="1" lang="en-US" altLang="ja-JP" sz="600" dirty="0"/>
          </a:p>
          <a:p>
            <a:r>
              <a:rPr kumimoji="1" lang="ja-JP" altLang="en-US" sz="600" b="1" dirty="0" smtClean="0"/>
              <a:t>高度専門・技術活動「高度専門職</a:t>
            </a:r>
            <a:r>
              <a:rPr kumimoji="1" lang="en-US" altLang="ja-JP" sz="600" b="1" dirty="0" smtClean="0"/>
              <a:t>1</a:t>
            </a:r>
            <a:r>
              <a:rPr kumimoji="1" lang="ja-JP" altLang="en-US" sz="600" b="1" dirty="0" smtClean="0"/>
              <a:t>号</a:t>
            </a:r>
            <a:r>
              <a:rPr kumimoji="1" lang="en-US" altLang="ja-JP" sz="600" b="1" dirty="0" smtClean="0"/>
              <a:t>(</a:t>
            </a:r>
            <a:r>
              <a:rPr kumimoji="1" lang="ja-JP" altLang="en-US" sz="600" b="1" dirty="0" smtClean="0"/>
              <a:t>ロ</a:t>
            </a:r>
            <a:r>
              <a:rPr kumimoji="1" lang="en-US" altLang="ja-JP" sz="600" b="1" dirty="0" smtClean="0"/>
              <a:t>)</a:t>
            </a:r>
            <a:r>
              <a:rPr kumimoji="1" lang="ja-JP" altLang="en-US" sz="600" b="1" dirty="0" smtClean="0"/>
              <a:t>」</a:t>
            </a:r>
            <a:endParaRPr kumimoji="1" lang="en-US" altLang="ja-JP" sz="600" b="1" dirty="0" smtClean="0"/>
          </a:p>
          <a:p>
            <a:r>
              <a:rPr kumimoji="1" lang="ja-JP" altLang="en-US" sz="600" dirty="0"/>
              <a:t>本邦</a:t>
            </a:r>
            <a:r>
              <a:rPr kumimoji="1" lang="ja-JP" altLang="en-US" sz="600" dirty="0" smtClean="0"/>
              <a:t>の公私の機関との契約に基づいて行う自然</a:t>
            </a:r>
            <a:endParaRPr kumimoji="1" lang="en-US" altLang="ja-JP" sz="600" dirty="0" smtClean="0"/>
          </a:p>
          <a:p>
            <a:r>
              <a:rPr kumimoji="1" lang="ja-JP" altLang="en-US" sz="600" dirty="0" smtClean="0"/>
              <a:t>科学又は人文科学の分野に属する知識又は</a:t>
            </a:r>
            <a:endParaRPr kumimoji="1" lang="en-US" altLang="ja-JP" sz="600" dirty="0" smtClean="0"/>
          </a:p>
          <a:p>
            <a:r>
              <a:rPr kumimoji="1" lang="ja-JP" altLang="en-US" sz="600" dirty="0" smtClean="0"/>
              <a:t>技術を要する業務に従事する活動</a:t>
            </a:r>
            <a:endParaRPr kumimoji="1" lang="en-US" altLang="ja-JP" sz="600" dirty="0" smtClean="0"/>
          </a:p>
          <a:p>
            <a:endParaRPr kumimoji="1" lang="en-US" altLang="ja-JP" sz="600" dirty="0"/>
          </a:p>
          <a:p>
            <a:r>
              <a:rPr kumimoji="1" lang="ja-JP" altLang="en-US" sz="600" b="1" dirty="0" smtClean="0"/>
              <a:t>高度経営・管理活動「高度専門職</a:t>
            </a:r>
            <a:r>
              <a:rPr kumimoji="1" lang="en-US" altLang="ja-JP" sz="600" b="1" dirty="0" smtClean="0"/>
              <a:t>1</a:t>
            </a:r>
            <a:r>
              <a:rPr kumimoji="1" lang="ja-JP" altLang="en-US" sz="600" b="1" dirty="0" smtClean="0"/>
              <a:t>号</a:t>
            </a:r>
            <a:r>
              <a:rPr kumimoji="1" lang="en-US" altLang="ja-JP" sz="600" b="1" dirty="0" smtClean="0"/>
              <a:t>(</a:t>
            </a:r>
            <a:r>
              <a:rPr kumimoji="1" lang="ja-JP" altLang="en-US" sz="600" b="1" dirty="0" smtClean="0"/>
              <a:t>ハ</a:t>
            </a:r>
            <a:r>
              <a:rPr kumimoji="1" lang="en-US" altLang="ja-JP" sz="600" b="1" dirty="0" smtClean="0"/>
              <a:t>)</a:t>
            </a:r>
            <a:r>
              <a:rPr kumimoji="1" lang="ja-JP" altLang="en-US" sz="600" b="1" dirty="0" smtClean="0"/>
              <a:t>」</a:t>
            </a:r>
            <a:endParaRPr kumimoji="1" lang="en-US" altLang="ja-JP" sz="600" b="1" dirty="0" smtClean="0"/>
          </a:p>
          <a:p>
            <a:r>
              <a:rPr kumimoji="1" lang="ja-JP" altLang="en-US" sz="600" dirty="0"/>
              <a:t>本邦の公私の機関に</a:t>
            </a:r>
            <a:r>
              <a:rPr kumimoji="1" lang="ja-JP" altLang="en-US" sz="600" dirty="0" smtClean="0"/>
              <a:t>おいて事業の経営を行い</a:t>
            </a:r>
            <a:endParaRPr kumimoji="1" lang="en-US" altLang="ja-JP" sz="600" dirty="0" smtClean="0"/>
          </a:p>
          <a:p>
            <a:r>
              <a:rPr kumimoji="1" lang="ja-JP" altLang="en-US" sz="600" dirty="0" smtClean="0"/>
              <a:t>又は管理に従事する活動</a:t>
            </a:r>
            <a:endParaRPr kumimoji="1" lang="en-US" altLang="ja-JP" sz="600" dirty="0"/>
          </a:p>
          <a:p>
            <a:endParaRPr kumimoji="1" lang="en-US" altLang="ja-JP" sz="600" dirty="0"/>
          </a:p>
          <a:p>
            <a:r>
              <a:rPr kumimoji="1" lang="ja-JP" altLang="en-US" sz="600" b="1" dirty="0" smtClean="0"/>
              <a:t>「高度専門職</a:t>
            </a:r>
            <a:r>
              <a:rPr kumimoji="1" lang="en-US" altLang="ja-JP" sz="600" b="1" dirty="0" smtClean="0"/>
              <a:t>2</a:t>
            </a:r>
            <a:r>
              <a:rPr kumimoji="1" lang="ja-JP" altLang="en-US" sz="600" b="1" dirty="0" smtClean="0"/>
              <a:t>号」</a:t>
            </a:r>
            <a:endParaRPr kumimoji="1" lang="en-US" altLang="ja-JP" sz="600" b="1" dirty="0" smtClean="0"/>
          </a:p>
          <a:p>
            <a:r>
              <a:rPr kumimoji="1" lang="ja-JP" altLang="en-US" sz="600" dirty="0" smtClean="0"/>
              <a:t>「高度専門職</a:t>
            </a:r>
            <a:r>
              <a:rPr kumimoji="1" lang="en-US" altLang="ja-JP" sz="600" dirty="0" smtClean="0"/>
              <a:t>1</a:t>
            </a:r>
            <a:r>
              <a:rPr kumimoji="1" lang="ja-JP" altLang="en-US" sz="600" dirty="0" smtClean="0"/>
              <a:t>号」で</a:t>
            </a:r>
            <a:r>
              <a:rPr kumimoji="1" lang="en-US" altLang="ja-JP" sz="600" dirty="0" smtClean="0"/>
              <a:t>3</a:t>
            </a:r>
            <a:r>
              <a:rPr kumimoji="1" lang="ja-JP" altLang="en-US" sz="600" dirty="0" smtClean="0"/>
              <a:t>年以上活動を行っていた</a:t>
            </a:r>
            <a:r>
              <a:rPr kumimoji="1" lang="ja-JP" altLang="en-US" sz="600" dirty="0"/>
              <a:t>者</a:t>
            </a:r>
            <a:endParaRPr kumimoji="1" lang="en-US" altLang="ja-JP" sz="600" dirty="0" smtClean="0"/>
          </a:p>
        </p:txBody>
      </p:sp>
      <p:sp>
        <p:nvSpPr>
          <p:cNvPr id="7" name="テキスト ボックス 6"/>
          <p:cNvSpPr txBox="1"/>
          <p:nvPr/>
        </p:nvSpPr>
        <p:spPr>
          <a:xfrm>
            <a:off x="67618" y="290354"/>
            <a:ext cx="3060941" cy="297517"/>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800"/>
              </a:lnSpc>
            </a:pPr>
            <a:r>
              <a:rPr kumimoji="1" lang="ja-JP" altLang="en-US" sz="900" spc="-90" dirty="0" smtClean="0"/>
              <a:t>外国人労働者は、「製造業」「サービス業」「卸売業、小売業」「宿泊業、飲食サービス業」「建設業」で、</a:t>
            </a:r>
            <a:r>
              <a:rPr kumimoji="1" lang="ja-JP" altLang="en-US" sz="900" spc="-90" dirty="0"/>
              <a:t>全体</a:t>
            </a:r>
            <a:r>
              <a:rPr kumimoji="1" lang="ja-JP" altLang="en-US" sz="900" spc="-90" dirty="0" smtClean="0"/>
              <a:t>の</a:t>
            </a:r>
            <a:r>
              <a:rPr kumimoji="1" lang="en-US" altLang="ja-JP" sz="900" spc="-90" dirty="0" smtClean="0"/>
              <a:t>3/4</a:t>
            </a:r>
            <a:r>
              <a:rPr kumimoji="1" lang="ja-JP" altLang="en-US" sz="900" spc="-90" dirty="0" smtClean="0"/>
              <a:t>以上を占める。</a:t>
            </a:r>
            <a:endParaRPr kumimoji="1" lang="en-US" altLang="ja-JP" sz="900" spc="-90" dirty="0" smtClean="0"/>
          </a:p>
        </p:txBody>
      </p:sp>
      <p:sp>
        <p:nvSpPr>
          <p:cNvPr id="8" name="テキスト ボックス 7"/>
          <p:cNvSpPr txBox="1"/>
          <p:nvPr/>
        </p:nvSpPr>
        <p:spPr>
          <a:xfrm>
            <a:off x="3519922" y="432776"/>
            <a:ext cx="3488017" cy="297517"/>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800"/>
              </a:lnSpc>
            </a:pPr>
            <a:r>
              <a:rPr kumimoji="1" lang="ja-JP" altLang="en-US" sz="900" spc="-90" dirty="0" smtClean="0"/>
              <a:t>大阪の外国人留学生の受入総数は全体で</a:t>
            </a:r>
            <a:r>
              <a:rPr kumimoji="1" lang="en-US" altLang="ja-JP" sz="900" spc="-90" dirty="0" smtClean="0"/>
              <a:t>1</a:t>
            </a:r>
            <a:r>
              <a:rPr kumimoji="1" lang="ja-JP" altLang="en-US" sz="900" spc="-90" dirty="0" smtClean="0"/>
              <a:t>万</a:t>
            </a:r>
            <a:r>
              <a:rPr kumimoji="1" lang="en-US" altLang="ja-JP" sz="900" spc="-90" dirty="0" smtClean="0"/>
              <a:t>8</a:t>
            </a:r>
            <a:r>
              <a:rPr kumimoji="1" lang="ja-JP" altLang="en-US" sz="900" spc="-90" dirty="0" smtClean="0"/>
              <a:t>千人程度となっている。一方で、大阪の企業に新たに就職している外国人留学生は、毎年</a:t>
            </a:r>
            <a:r>
              <a:rPr kumimoji="1" lang="en-US" altLang="ja-JP" sz="900" spc="-90" dirty="0" smtClean="0"/>
              <a:t>3</a:t>
            </a:r>
            <a:r>
              <a:rPr kumimoji="1" lang="ja-JP" altLang="en-US" sz="900" spc="-90" dirty="0" smtClean="0"/>
              <a:t>千人程度となっている。</a:t>
            </a:r>
            <a:endParaRPr kumimoji="1" lang="en-US" altLang="ja-JP" sz="900" spc="-90" dirty="0" smtClean="0"/>
          </a:p>
        </p:txBody>
      </p:sp>
      <p:sp>
        <p:nvSpPr>
          <p:cNvPr id="41" name="テキスト ボックス 40"/>
          <p:cNvSpPr txBox="1"/>
          <p:nvPr/>
        </p:nvSpPr>
        <p:spPr>
          <a:xfrm>
            <a:off x="5857526" y="780592"/>
            <a:ext cx="1173832" cy="184666"/>
          </a:xfrm>
          <a:prstGeom prst="rect">
            <a:avLst/>
          </a:prstGeom>
          <a:noFill/>
        </p:spPr>
        <p:txBody>
          <a:bodyPr wrap="square" rtlCol="0">
            <a:spAutoFit/>
          </a:bodyPr>
          <a:lstStyle/>
          <a:p>
            <a:r>
              <a:rPr kumimoji="1" lang="ja-JP" altLang="en-US" sz="600" dirty="0" smtClean="0"/>
              <a:t>（上）人数</a:t>
            </a:r>
            <a:r>
              <a:rPr kumimoji="1" lang="ja-JP" altLang="en-US" sz="600" dirty="0"/>
              <a:t>、</a:t>
            </a:r>
            <a:r>
              <a:rPr kumimoji="1" lang="ja-JP" altLang="en-US" sz="600" dirty="0" smtClean="0"/>
              <a:t>（下）全国シェア</a:t>
            </a:r>
            <a:endParaRPr kumimoji="1" lang="ja-JP" altLang="en-US" sz="600" dirty="0"/>
          </a:p>
        </p:txBody>
      </p:sp>
      <p:sp>
        <p:nvSpPr>
          <p:cNvPr id="44" name="テキスト ボックス 43"/>
          <p:cNvSpPr txBox="1"/>
          <p:nvPr/>
        </p:nvSpPr>
        <p:spPr>
          <a:xfrm>
            <a:off x="7054776" y="435310"/>
            <a:ext cx="1978701" cy="230832"/>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spc="-90" dirty="0" smtClean="0"/>
              <a:t>ベトナム人留学生の割合が高まっている。</a:t>
            </a:r>
            <a:endParaRPr kumimoji="1" lang="en-US" altLang="ja-JP" sz="900" spc="-90" dirty="0" smtClean="0"/>
          </a:p>
        </p:txBody>
      </p:sp>
      <p:sp>
        <p:nvSpPr>
          <p:cNvPr id="45" name="テキスト ボックス 44"/>
          <p:cNvSpPr txBox="1"/>
          <p:nvPr/>
        </p:nvSpPr>
        <p:spPr>
          <a:xfrm>
            <a:off x="3519922" y="2776842"/>
            <a:ext cx="2943432" cy="230832"/>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spc="-90" dirty="0" smtClean="0"/>
              <a:t>高度外国人材の内訳をみると、大阪より東京に多く所在している。</a:t>
            </a:r>
            <a:endParaRPr kumimoji="1" lang="en-US" altLang="ja-JP" sz="900" spc="-90" dirty="0" smtClean="0"/>
          </a:p>
        </p:txBody>
      </p:sp>
      <p:sp>
        <p:nvSpPr>
          <p:cNvPr id="46" name="テキスト ボックス 45"/>
          <p:cNvSpPr txBox="1"/>
          <p:nvPr/>
        </p:nvSpPr>
        <p:spPr>
          <a:xfrm>
            <a:off x="103395" y="4654170"/>
            <a:ext cx="4642776" cy="230832"/>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spc="-90" dirty="0"/>
              <a:t>外国人</a:t>
            </a:r>
            <a:r>
              <a:rPr kumimoji="1" lang="ja-JP" altLang="en-US" sz="900" spc="-90" dirty="0" smtClean="0"/>
              <a:t>の受入れにあたっては、依然と課題が生じており、対応が必要となっている。</a:t>
            </a:r>
            <a:endParaRPr kumimoji="1" lang="en-US" altLang="ja-JP" sz="900" spc="-90" dirty="0" smtClean="0"/>
          </a:p>
        </p:txBody>
      </p:sp>
      <p:sp>
        <p:nvSpPr>
          <p:cNvPr id="51" name="テキスト ボックス 50"/>
          <p:cNvSpPr txBox="1"/>
          <p:nvPr/>
        </p:nvSpPr>
        <p:spPr>
          <a:xfrm>
            <a:off x="-26385" y="5995264"/>
            <a:ext cx="8492979" cy="387286"/>
          </a:xfrm>
          <a:prstGeom prst="rect">
            <a:avLst/>
          </a:prstGeom>
          <a:noFill/>
        </p:spPr>
        <p:txBody>
          <a:bodyPr wrap="square" rtlCol="0">
            <a:spAutoFit/>
          </a:bodyPr>
          <a:lstStyle/>
          <a:p>
            <a:pPr>
              <a:lnSpc>
                <a:spcPts val="2300"/>
              </a:lnSpc>
            </a:pPr>
            <a:r>
              <a:rPr lang="ja-JP" altLang="en-US" sz="1200" b="1" dirty="0" smtClean="0">
                <a:latin typeface="+mn-ea"/>
                <a:cs typeface="Meiryo UI" panose="020B0604030504040204" pitchFamily="50" charset="-128"/>
              </a:rPr>
              <a:t>■　現在大阪において進めている主な取組み</a:t>
            </a:r>
            <a:endParaRPr lang="en-US" altLang="ja-JP" sz="900" b="1" dirty="0">
              <a:latin typeface="+mn-ea"/>
              <a:cs typeface="Meiryo UI" panose="020B0604030504040204" pitchFamily="50" charset="-128"/>
            </a:endParaRPr>
          </a:p>
        </p:txBody>
      </p:sp>
      <p:sp>
        <p:nvSpPr>
          <p:cNvPr id="52" name="テキスト ボックス 51"/>
          <p:cNvSpPr txBox="1"/>
          <p:nvPr/>
        </p:nvSpPr>
        <p:spPr>
          <a:xfrm>
            <a:off x="103394" y="6315539"/>
            <a:ext cx="8731523" cy="507831"/>
          </a:xfrm>
          <a:prstGeom prst="rect">
            <a:avLst/>
          </a:prstGeom>
          <a:ln>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ja-JP" altLang="en-US" sz="900" spc="-90" dirty="0"/>
              <a:t>○　今後、国や市町村、経済団体、支援団体等の参画による「地域協議会」を設置し、官民連携による推進体制を整備予定（時期未定）</a:t>
            </a:r>
            <a:endParaRPr kumimoji="1" lang="en-US" altLang="ja-JP" sz="900" spc="-90" dirty="0" smtClean="0"/>
          </a:p>
          <a:p>
            <a:r>
              <a:rPr kumimoji="1" lang="ja-JP" altLang="en-US" sz="900" spc="-90" dirty="0" smtClean="0"/>
              <a:t>○　中小企業等における外国人材の採用を含む、受入れに関する様々な課題に対応できる外国人材マッチングプラットフォームを設置予定（７月頃）</a:t>
            </a:r>
            <a:r>
              <a:rPr kumimoji="1" lang="en-US" altLang="ja-JP" sz="900" spc="-90" dirty="0" smtClean="0"/>
              <a:t/>
            </a:r>
            <a:br>
              <a:rPr kumimoji="1" lang="en-US" altLang="ja-JP" sz="900" spc="-90" dirty="0" smtClean="0"/>
            </a:br>
            <a:r>
              <a:rPr kumimoji="1" lang="ja-JP" altLang="en-US" sz="900" spc="-90" dirty="0" smtClean="0"/>
              <a:t>○　大阪</a:t>
            </a:r>
            <a:r>
              <a:rPr kumimoji="1" lang="ja-JP" altLang="en-US" sz="900" spc="-90" dirty="0"/>
              <a:t>産業局「大阪府よろず支援拠点」において、中小企業に対する総合的な相談対応（外国人材含む）を</a:t>
            </a:r>
            <a:r>
              <a:rPr kumimoji="1" lang="ja-JP" altLang="en-US" sz="900" spc="-90" dirty="0" smtClean="0"/>
              <a:t>実施</a:t>
            </a:r>
            <a:endParaRPr kumimoji="1" lang="en-US" altLang="ja-JP" sz="900" spc="-90" dirty="0" smtClean="0"/>
          </a:p>
        </p:txBody>
      </p:sp>
      <p:pic>
        <p:nvPicPr>
          <p:cNvPr id="9" name="図 8"/>
          <p:cNvPicPr>
            <a:picLocks noChangeAspect="1"/>
          </p:cNvPicPr>
          <p:nvPr/>
        </p:nvPicPr>
        <p:blipFill>
          <a:blip r:embed="rId2"/>
          <a:stretch>
            <a:fillRect/>
          </a:stretch>
        </p:blipFill>
        <p:spPr>
          <a:xfrm>
            <a:off x="18891" y="752397"/>
            <a:ext cx="3737172" cy="3286029"/>
          </a:xfrm>
          <a:prstGeom prst="rect">
            <a:avLst/>
          </a:prstGeom>
        </p:spPr>
      </p:pic>
      <p:sp>
        <p:nvSpPr>
          <p:cNvPr id="33" name="テキスト ボックス 32"/>
          <p:cNvSpPr txBox="1"/>
          <p:nvPr/>
        </p:nvSpPr>
        <p:spPr>
          <a:xfrm>
            <a:off x="2250981" y="2739018"/>
            <a:ext cx="1330123" cy="584775"/>
          </a:xfrm>
          <a:prstGeom prst="rect">
            <a:avLst/>
          </a:prstGeom>
          <a:noFill/>
        </p:spPr>
        <p:txBody>
          <a:bodyPr wrap="square" rtlCol="0">
            <a:spAutoFit/>
          </a:bodyPr>
          <a:lstStyle/>
          <a:p>
            <a:r>
              <a:rPr kumimoji="1" lang="ja-JP" altLang="en-US" sz="800" b="1" dirty="0">
                <a:solidFill>
                  <a:srgbClr val="404040"/>
                </a:solidFill>
              </a:rPr>
              <a:t>サービス業</a:t>
            </a:r>
            <a:endParaRPr kumimoji="1" lang="en-US" altLang="ja-JP" sz="800" b="1" dirty="0">
              <a:solidFill>
                <a:srgbClr val="404040"/>
              </a:solidFill>
            </a:endParaRPr>
          </a:p>
          <a:p>
            <a:r>
              <a:rPr kumimoji="1" lang="en-US" altLang="ja-JP" sz="800" b="1" dirty="0" smtClean="0">
                <a:solidFill>
                  <a:srgbClr val="404040"/>
                </a:solidFill>
              </a:rPr>
              <a:t>(</a:t>
            </a:r>
            <a:r>
              <a:rPr kumimoji="1" lang="ja-JP" altLang="en-US" sz="800" b="1" dirty="0" smtClean="0">
                <a:solidFill>
                  <a:srgbClr val="404040"/>
                </a:solidFill>
              </a:rPr>
              <a:t>他</a:t>
            </a:r>
            <a:r>
              <a:rPr kumimoji="1" lang="ja-JP" altLang="en-US" sz="800" b="1" dirty="0">
                <a:solidFill>
                  <a:srgbClr val="404040"/>
                </a:solidFill>
              </a:rPr>
              <a:t>に分類されない</a:t>
            </a:r>
            <a:r>
              <a:rPr kumimoji="1" lang="ja-JP" altLang="en-US" sz="800" b="1" dirty="0" smtClean="0">
                <a:solidFill>
                  <a:srgbClr val="404040"/>
                </a:solidFill>
              </a:rPr>
              <a:t>もの</a:t>
            </a:r>
            <a:r>
              <a:rPr kumimoji="1" lang="en-US" altLang="ja-JP" sz="800" b="1" dirty="0" smtClean="0">
                <a:solidFill>
                  <a:srgbClr val="404040"/>
                </a:solidFill>
              </a:rPr>
              <a:t>)</a:t>
            </a:r>
            <a:endParaRPr kumimoji="1" lang="en-US" altLang="ja-JP" sz="800" b="1" dirty="0">
              <a:solidFill>
                <a:srgbClr val="404040"/>
              </a:solidFill>
            </a:endParaRPr>
          </a:p>
          <a:p>
            <a:pPr algn="ctr"/>
            <a:r>
              <a:rPr kumimoji="1" lang="en-US" altLang="ja-JP" sz="800" b="1" dirty="0">
                <a:solidFill>
                  <a:srgbClr val="404040"/>
                </a:solidFill>
              </a:rPr>
              <a:t>19,111</a:t>
            </a:r>
          </a:p>
          <a:p>
            <a:pPr algn="ctr"/>
            <a:r>
              <a:rPr kumimoji="1" lang="en-US" altLang="ja-JP" sz="800" b="1" dirty="0">
                <a:solidFill>
                  <a:srgbClr val="404040"/>
                </a:solidFill>
              </a:rPr>
              <a:t>17.1%</a:t>
            </a:r>
            <a:endParaRPr kumimoji="1" lang="ja-JP" altLang="en-US" sz="800" b="1" dirty="0">
              <a:solidFill>
                <a:srgbClr val="404040"/>
              </a:solidFill>
            </a:endParaRPr>
          </a:p>
        </p:txBody>
      </p:sp>
    </p:spTree>
    <p:extLst>
      <p:ext uri="{BB962C8B-B14F-4D97-AF65-F5344CB8AC3E}">
        <p14:creationId xmlns:p14="http://schemas.microsoft.com/office/powerpoint/2010/main" val="32041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338A9B35-A2D8-44E0-B020-DA96FC07C1B7}"/>
</file>

<file path=customXml/itemProps2.xml><?xml version="1.0" encoding="utf-8"?>
<ds:datastoreItem xmlns:ds="http://schemas.openxmlformats.org/officeDocument/2006/customXml" ds:itemID="{78349E15-ED8C-49A2-87FE-B3C1B739293F}"/>
</file>

<file path=customXml/itemProps3.xml><?xml version="1.0" encoding="utf-8"?>
<ds:datastoreItem xmlns:ds="http://schemas.openxmlformats.org/officeDocument/2006/customXml" ds:itemID="{376D9B57-1ED3-4D3B-B167-F125BF3ED513}"/>
</file>

<file path=docProps/app.xml><?xml version="1.0" encoding="utf-8"?>
<Properties xmlns="http://schemas.openxmlformats.org/officeDocument/2006/extended-properties" xmlns:vt="http://schemas.openxmlformats.org/officeDocument/2006/docPropsVTypes">
  <TotalTime>0</TotalTime>
  <Words>1943</Words>
  <Application>Microsoft Office PowerPoint</Application>
  <PresentationFormat>画面に合わせる (4:3)</PresentationFormat>
  <Paragraphs>312</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BIZ UDPゴシック</vt:lpstr>
      <vt:lpstr>Meiryo UI</vt:lpstr>
      <vt:lpstr>ＭＳ Ｐゴシック</vt:lpstr>
      <vt:lpstr>ＭＳ Ｐ明朝</vt:lpstr>
      <vt:lpstr>游ゴシック</vt:lpstr>
      <vt:lpstr>Arial</vt:lpstr>
      <vt:lpstr>Times New Roman</vt:lpstr>
      <vt:lpstr>Wingdings</vt:lpstr>
      <vt:lpstr>Office テーマ</vt:lpstr>
      <vt:lpstr>外国人材に関して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2022-04-26T08:40:18Z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