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23"/>
  </p:notesMasterIdLst>
  <p:handoutMasterIdLst>
    <p:handoutMasterId r:id="rId24"/>
  </p:handoutMasterIdLst>
  <p:sldIdLst>
    <p:sldId id="141169098" r:id="rId5"/>
    <p:sldId id="141169365" r:id="rId6"/>
    <p:sldId id="141169366" r:id="rId7"/>
    <p:sldId id="141169341" r:id="rId8"/>
    <p:sldId id="141169357" r:id="rId9"/>
    <p:sldId id="141169363" r:id="rId10"/>
    <p:sldId id="141169364" r:id="rId11"/>
    <p:sldId id="141169350" r:id="rId12"/>
    <p:sldId id="141169362" r:id="rId13"/>
    <p:sldId id="141169325" r:id="rId14"/>
    <p:sldId id="141169358" r:id="rId15"/>
    <p:sldId id="141169346" r:id="rId16"/>
    <p:sldId id="141169359" r:id="rId17"/>
    <p:sldId id="141169326" r:id="rId18"/>
    <p:sldId id="141169360" r:id="rId19"/>
    <p:sldId id="141169353" r:id="rId20"/>
    <p:sldId id="141169361" r:id="rId21"/>
    <p:sldId id="141169355" r:id="rId2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A97"/>
    <a:srgbClr val="2F528F"/>
    <a:srgbClr val="33CC33"/>
    <a:srgbClr val="DAE3F3"/>
    <a:srgbClr val="FF00F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8" autoAdjust="0"/>
    <p:restoredTop sz="94238" autoAdjust="0"/>
  </p:normalViewPr>
  <p:slideViewPr>
    <p:cSldViewPr snapToGrid="0">
      <p:cViewPr>
        <p:scale>
          <a:sx n="125" d="100"/>
          <a:sy n="125" d="100"/>
        </p:scale>
        <p:origin x="-300" y="-33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2022/4/26</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2022/4/26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577">
              <a:defRPr/>
            </a:pPr>
            <a:fld id="{1A49BDE8-73DB-4E19-B35E-3C31CC8BBB51}" type="slidenum">
              <a:rPr lang="ja-JP" altLang="en-US">
                <a:solidFill>
                  <a:prstClr val="black"/>
                </a:solidFill>
                <a:latin typeface="Calibri"/>
                <a:ea typeface="ＭＳ Ｐゴシック" panose="020B0600070205080204" pitchFamily="50" charset="-128"/>
              </a:rPr>
              <a:pPr defTabSz="946577">
                <a:defRPr/>
              </a:pPr>
              <a:t>13</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6196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577">
              <a:defRPr/>
            </a:pPr>
            <a:fld id="{1A49BDE8-73DB-4E19-B35E-3C31CC8BBB51}" type="slidenum">
              <a:rPr lang="ja-JP" altLang="en-US">
                <a:solidFill>
                  <a:prstClr val="black"/>
                </a:solidFill>
                <a:latin typeface="Calibri"/>
                <a:ea typeface="ＭＳ Ｐゴシック" panose="020B0600070205080204" pitchFamily="50" charset="-128"/>
              </a:rPr>
              <a:pPr defTabSz="946577">
                <a:defRPr/>
              </a:pPr>
              <a:t>14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6790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1815401-3C62-4FC9-A56C-8885B9C999D6}"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512014-CB58-4BD5-A059-E78F548658D5}"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76CE9E-F12F-4F68-BEEB-058975E91BDE}"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D261ED-3ADC-4780-A466-0A3A931DABDD}"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930FB0-06B9-4DE6-AED4-CC8476647B9E}"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1FB85F-C65C-43EF-BE4A-88281335FE72}" type="datetime1">
              <a:rPr kumimoji="1" lang="ja-JP" altLang="en-US" smtClean="0"/>
              <a:t>2022/4/26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B2DFCB7-5380-42FD-B632-A4E4807B3320}" type="datetime1">
              <a:rPr kumimoji="1" lang="ja-JP" altLang="en-US" smtClean="0"/>
              <a:t>2022/4/26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833D21-CFB9-4C00-B20C-9A97B5D6629A}" type="datetime1">
              <a:rPr kumimoji="1" lang="ja-JP" altLang="en-US" smtClean="0"/>
              <a:t>2022/4/26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29A44-3B37-4A54-8E8E-09DCC3860BF2}" type="datetime1">
              <a:rPr kumimoji="1" lang="ja-JP" altLang="en-US" smtClean="0"/>
              <a:t>2022/4/26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B97328-2F56-4723-9DBC-C7F394840365}" type="datetime1">
              <a:rPr kumimoji="1" lang="ja-JP" altLang="en-US" smtClean="0"/>
              <a:t>2022/4/26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C6CE54-1A65-48AF-A30C-C538F643B777}" type="datetime1">
              <a:rPr kumimoji="1" lang="ja-JP" altLang="en-US" smtClean="0"/>
              <a:t>2022/4/26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47926-2728-45AA-88A0-1BC332FF7B2E}" type="datetime1">
              <a:rPr kumimoji="1" lang="ja-JP" altLang="en-US" smtClean="0"/>
              <a:t>2022/4/26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今後の大阪</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をけん引する成長</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産業について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.27</a:t>
            </a: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第５回「副首都ビジョン」のバージョンアップに向けた意見交換会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2" name="角丸四角形 31"/>
          <p:cNvSpPr/>
          <p:nvPr/>
        </p:nvSpPr>
        <p:spPr>
          <a:xfrm>
            <a:off x="135274" y="532823"/>
            <a:ext cx="8940262" cy="540198"/>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BIZ UDPゴシック" panose="020B0400000000000000" pitchFamily="50" charset="-128"/>
                <a:ea typeface="BIZ UDPゴシック" panose="020B0400000000000000" pitchFamily="50" charset="-128"/>
              </a:rPr>
              <a:t>健康・医療関連産業（ライフサイエンス・ヘルスケア分野）は、創薬、医療機器、再生医療から健康、福祉、スポーツまで裾野が広く、大阪・関西における大学や研究機関、企業等の集積を活かした幅広い産業展開が期待される。</a:t>
            </a:r>
            <a:endParaRPr lang="en-US" altLang="ja-JP" sz="13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18136" y="6433929"/>
            <a:ext cx="2057400" cy="365125"/>
          </a:xfrm>
        </p:spPr>
        <p:txBody>
          <a:bodyPr/>
          <a:lstStyle/>
          <a:p>
            <a:r>
              <a:rPr kumimoji="1" lang="en-US" altLang="ja-JP" dirty="0" smtClean="0"/>
              <a:t>7</a:t>
            </a:r>
            <a:endParaRPr kumimoji="1" lang="ja-JP" altLang="en-US" dirty="0"/>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２</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健康・医療関連産業について①</a:t>
            </a:r>
            <a:endParaRPr kumimoji="0" lang="ja-JP" altLang="en-US" sz="2000" kern="0" dirty="0">
              <a:solidFill>
                <a:srgbClr val="000000"/>
              </a:solidFill>
              <a:ea typeface="Meiryo UI" pitchFamily="50" charset="-128"/>
              <a:cs typeface="Meiryo UI" pitchFamily="50" charset="-128"/>
            </a:endParaRPr>
          </a:p>
        </p:txBody>
      </p:sp>
      <p:sp>
        <p:nvSpPr>
          <p:cNvPr id="8" name="テキスト ボックス 7"/>
          <p:cNvSpPr txBox="1"/>
          <p:nvPr/>
        </p:nvSpPr>
        <p:spPr>
          <a:xfrm>
            <a:off x="211474" y="3763125"/>
            <a:ext cx="4593330" cy="200055"/>
          </a:xfrm>
          <a:prstGeom prst="rect">
            <a:avLst/>
          </a:prstGeom>
          <a:noFill/>
        </p:spPr>
        <p:txBody>
          <a:bodyPr wrap="square" rtlCol="0" anchor="ctr">
            <a:spAutoFit/>
          </a:bodyPr>
          <a:lstStyle/>
          <a:p>
            <a:pPr lvl="0">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経済産業省「工業統計調査　</a:t>
            </a:r>
            <a:r>
              <a:rPr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2019</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年確報　地域別統計表」</a:t>
            </a:r>
            <a:r>
              <a:rPr lang="ja-JP" altLang="en-US" sz="700" dirty="0">
                <a:solidFill>
                  <a:prstClr val="black"/>
                </a:solidFill>
                <a:latin typeface="Meiryo UI" panose="020B0604030504040204" pitchFamily="50" charset="-128"/>
                <a:ea typeface="Meiryo UI" panose="020B0604030504040204" pitchFamily="50" charset="-128"/>
              </a:rPr>
              <a:t>をもとに副首都</a:t>
            </a:r>
            <a:r>
              <a:rPr lang="ja-JP" altLang="en-US" sz="700" dirty="0" smtClean="0">
                <a:solidFill>
                  <a:prstClr val="black"/>
                </a:solidFill>
                <a:latin typeface="Meiryo UI" panose="020B0604030504040204" pitchFamily="50" charset="-128"/>
                <a:ea typeface="Meiryo UI" panose="020B0604030504040204" pitchFamily="50" charset="-128"/>
              </a:rPr>
              <a:t>推進局にて作成</a:t>
            </a:r>
            <a:endParaRPr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57150" y="1111201"/>
            <a:ext cx="4291657" cy="452514"/>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○製造業　従業員１人あたり付加価値額の上位</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業種（大阪府）</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p:cNvSpPr txBox="1"/>
          <p:nvPr/>
        </p:nvSpPr>
        <p:spPr>
          <a:xfrm>
            <a:off x="4144343" y="1191250"/>
            <a:ext cx="3384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医薬品製造販売業者数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20"/>
          <p:cNvGraphicFramePr>
            <a:graphicFrameLocks noGrp="1"/>
          </p:cNvGraphicFramePr>
          <p:nvPr>
            <p:extLst>
              <p:ext uri="{D42A27DB-BD31-4B8C-83A1-F6EECF244321}">
                <p14:modId xmlns:p14="http://schemas.microsoft.com/office/powerpoint/2010/main" val="4272340836"/>
              </p:ext>
            </p:extLst>
          </p:nvPr>
        </p:nvGraphicFramePr>
        <p:xfrm>
          <a:off x="4352812" y="1748832"/>
          <a:ext cx="1680155" cy="1954095"/>
        </p:xfrm>
        <a:graphic>
          <a:graphicData uri="http://schemas.openxmlformats.org/drawingml/2006/table">
            <a:tbl>
              <a:tblPr>
                <a:tableStyleId>{616DA210-FB5B-4158-B5E0-FEB733F419BA}</a:tableStyleId>
              </a:tblPr>
              <a:tblGrid>
                <a:gridCol w="252187">
                  <a:extLst>
                    <a:ext uri="{9D8B030D-6E8A-4147-A177-3AD203B41FA5}">
                      <a16:colId xmlns:a16="http://schemas.microsoft.com/office/drawing/2014/main" val="20000"/>
                    </a:ext>
                  </a:extLst>
                </a:gridCol>
                <a:gridCol w="477362">
                  <a:extLst>
                    <a:ext uri="{9D8B030D-6E8A-4147-A177-3AD203B41FA5}">
                      <a16:colId xmlns:a16="http://schemas.microsoft.com/office/drawing/2014/main" val="20001"/>
                    </a:ext>
                  </a:extLst>
                </a:gridCol>
                <a:gridCol w="950606">
                  <a:extLst>
                    <a:ext uri="{9D8B030D-6E8A-4147-A177-3AD203B41FA5}">
                      <a16:colId xmlns:a16="http://schemas.microsoft.com/office/drawing/2014/main" val="20002"/>
                    </a:ext>
                  </a:extLst>
                </a:gridCol>
              </a:tblGrid>
              <a:tr h="329060">
                <a:tc>
                  <a:txBody>
                    <a:bodyPr/>
                    <a:lstStyle/>
                    <a:p>
                      <a:pPr algn="l" fontAlgn="ctr"/>
                      <a:r>
                        <a:rPr lang="ja-JP" altLang="en-US" sz="700" u="none" strike="noStrike" dirty="0">
                          <a:effectLst/>
                        </a:rPr>
                        <a:t>　</a:t>
                      </a:r>
                      <a:endParaRPr lang="ja-JP" altLang="en-US" sz="7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700" u="none" strike="noStrike" dirty="0">
                          <a:effectLst/>
                        </a:rPr>
                        <a:t>都道府県</a:t>
                      </a:r>
                      <a:endParaRPr lang="ja-JP" altLang="en-US" sz="7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u="none" strike="noStrike" dirty="0">
                          <a:effectLst/>
                        </a:rPr>
                        <a:t>製造販売</a:t>
                      </a:r>
                      <a:endParaRPr lang="en-US" altLang="ja-JP" sz="700" u="none" strike="noStrike" dirty="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u="none" strike="noStrike" dirty="0">
                          <a:effectLst/>
                        </a:rPr>
                        <a:t>業者数</a:t>
                      </a:r>
                      <a:endParaRPr lang="en-US" altLang="ja-JP" sz="700" u="none" strike="noStrike" dirty="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u="none" strike="noStrike" dirty="0">
                          <a:effectLst/>
                        </a:rPr>
                        <a:t>（か所）</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r h="162453">
                <a:tc>
                  <a:txBody>
                    <a:bodyPr/>
                    <a:lstStyle/>
                    <a:p>
                      <a:pPr algn="ctr" fontAlgn="ctr"/>
                      <a:r>
                        <a:rPr lang="en-US" altLang="ja-JP" sz="700" u="none" strike="noStrike" dirty="0">
                          <a:effectLst/>
                        </a:rPr>
                        <a:t>1</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東京都</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316</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1"/>
                  </a:ext>
                </a:extLst>
              </a:tr>
              <a:tr h="162453">
                <a:tc>
                  <a:txBody>
                    <a:bodyPr/>
                    <a:lstStyle/>
                    <a:p>
                      <a:pPr algn="ctr" fontAlgn="ctr"/>
                      <a:r>
                        <a:rPr lang="en-US" altLang="ja-JP" sz="700" u="none" strike="noStrike" dirty="0">
                          <a:effectLst/>
                        </a:rPr>
                        <a:t>2</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solidFill>
                      <a:srgbClr val="FFC000"/>
                    </a:solidFill>
                  </a:tcPr>
                </a:tc>
                <a:tc>
                  <a:txBody>
                    <a:bodyPr/>
                    <a:lstStyle/>
                    <a:p>
                      <a:pPr algn="ctr" fontAlgn="ctr"/>
                      <a:r>
                        <a:rPr lang="ja-JP" altLang="en-US" sz="700" u="none" strike="noStrike" dirty="0">
                          <a:effectLst/>
                        </a:rPr>
                        <a:t>大阪府</a:t>
                      </a:r>
                      <a:endParaRPr lang="ja-JP" altLang="en-US" sz="700" b="0" i="0" u="none" strike="noStrike" dirty="0">
                        <a:solidFill>
                          <a:srgbClr val="000000"/>
                        </a:solidFill>
                        <a:effectLst/>
                        <a:latin typeface="+mn-ea"/>
                        <a:ea typeface="+mn-ea"/>
                      </a:endParaRPr>
                    </a:p>
                  </a:txBody>
                  <a:tcPr marL="9525" marR="9525" marT="9525" marB="0" anchor="ctr">
                    <a:solidFill>
                      <a:srgbClr val="FFC000"/>
                    </a:solidFill>
                  </a:tcPr>
                </a:tc>
                <a:tc>
                  <a:txBody>
                    <a:bodyPr/>
                    <a:lstStyle/>
                    <a:p>
                      <a:pPr algn="r" fontAlgn="ctr"/>
                      <a:r>
                        <a:rPr lang="en-US" altLang="ja-JP" sz="700" u="none" strike="noStrike" dirty="0">
                          <a:effectLst/>
                        </a:rPr>
                        <a:t>124</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solidFill>
                      <a:srgbClr val="FFC000"/>
                    </a:solidFill>
                  </a:tcPr>
                </a:tc>
                <a:extLst>
                  <a:ext uri="{0D108BD9-81ED-4DB2-BD59-A6C34878D82A}">
                    <a16:rowId xmlns:a16="http://schemas.microsoft.com/office/drawing/2014/main" val="10002"/>
                  </a:ext>
                </a:extLst>
              </a:tr>
              <a:tr h="162453">
                <a:tc>
                  <a:txBody>
                    <a:bodyPr/>
                    <a:lstStyle/>
                    <a:p>
                      <a:pPr algn="ctr" fontAlgn="ctr"/>
                      <a:r>
                        <a:rPr lang="en-US" altLang="ja-JP" sz="700" u="none" strike="noStrike" dirty="0">
                          <a:effectLst/>
                        </a:rPr>
                        <a:t>3</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富山県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56</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3"/>
                  </a:ext>
                </a:extLst>
              </a:tr>
              <a:tr h="162453">
                <a:tc>
                  <a:txBody>
                    <a:bodyPr/>
                    <a:lstStyle/>
                    <a:p>
                      <a:pPr algn="ctr" fontAlgn="ctr"/>
                      <a:r>
                        <a:rPr lang="en-US" altLang="ja-JP" sz="700" u="none" strike="noStrike" dirty="0">
                          <a:effectLst/>
                        </a:rPr>
                        <a:t>4</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奈良県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52</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4"/>
                  </a:ext>
                </a:extLst>
              </a:tr>
              <a:tr h="162453">
                <a:tc>
                  <a:txBody>
                    <a:bodyPr/>
                    <a:lstStyle/>
                    <a:p>
                      <a:pPr algn="ctr" fontAlgn="ctr"/>
                      <a:r>
                        <a:rPr lang="en-US" altLang="ja-JP" sz="700" u="none" strike="noStrike" dirty="0">
                          <a:effectLst/>
                        </a:rPr>
                        <a:t>5</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愛知県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40</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5"/>
                  </a:ext>
                </a:extLst>
              </a:tr>
              <a:tr h="162453">
                <a:tc>
                  <a:txBody>
                    <a:bodyPr/>
                    <a:lstStyle/>
                    <a:p>
                      <a:pPr algn="ctr" fontAlgn="ctr"/>
                      <a:r>
                        <a:rPr lang="en-US" altLang="ja-JP" sz="700" u="none" strike="noStrike" dirty="0">
                          <a:effectLst/>
                        </a:rPr>
                        <a:t>6</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兵庫県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35</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6"/>
                  </a:ext>
                </a:extLst>
              </a:tr>
              <a:tr h="162453">
                <a:tc>
                  <a:txBody>
                    <a:bodyPr/>
                    <a:lstStyle/>
                    <a:p>
                      <a:pPr algn="ctr" fontAlgn="ctr"/>
                      <a:r>
                        <a:rPr lang="en-US" altLang="ja-JP" sz="700" u="none" strike="noStrike" dirty="0">
                          <a:effectLst/>
                        </a:rPr>
                        <a:t>7</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埼玉県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26</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7"/>
                  </a:ext>
                </a:extLst>
              </a:tr>
              <a:tr h="162453">
                <a:tc>
                  <a:txBody>
                    <a:bodyPr/>
                    <a:lstStyle/>
                    <a:p>
                      <a:pPr algn="ctr" fontAlgn="ctr"/>
                      <a:r>
                        <a:rPr lang="en-US" altLang="ja-JP" sz="700" b="0" i="0" u="none" strike="noStrike" dirty="0">
                          <a:effectLst/>
                          <a:latin typeface="+mn-lt"/>
                          <a:ea typeface="+mn-ea"/>
                          <a:cs typeface="+mn-cs"/>
                        </a:rPr>
                        <a:t>7</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神奈川県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26</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8"/>
                  </a:ext>
                </a:extLst>
              </a:tr>
              <a:tr h="162453">
                <a:tc>
                  <a:txBody>
                    <a:bodyPr/>
                    <a:lstStyle/>
                    <a:p>
                      <a:pPr algn="ctr" fontAlgn="ctr"/>
                      <a:r>
                        <a:rPr lang="en-US" altLang="ja-JP" sz="700" u="none" strike="noStrike" dirty="0">
                          <a:effectLst/>
                        </a:rPr>
                        <a:t>9</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滋賀県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23</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9"/>
                  </a:ext>
                </a:extLst>
              </a:tr>
              <a:tr h="162453">
                <a:tc>
                  <a:txBody>
                    <a:bodyPr/>
                    <a:lstStyle/>
                    <a:p>
                      <a:pPr algn="ctr" fontAlgn="ctr"/>
                      <a:r>
                        <a:rPr lang="en-US" altLang="ja-JP" sz="700" u="none" strike="noStrike" dirty="0">
                          <a:effectLst/>
                        </a:rPr>
                        <a:t>10</a:t>
                      </a:r>
                      <a:endParaRPr lang="en-US" altLang="ja-JP" sz="7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700" u="none" strike="noStrike" dirty="0">
                          <a:effectLst/>
                        </a:rPr>
                        <a:t>千葉県</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700" u="none" strike="noStrike" dirty="0">
                          <a:effectLst/>
                        </a:rPr>
                        <a:t>20</a:t>
                      </a:r>
                      <a:endParaRPr lang="en-US" altLang="ja-JP" sz="7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10"/>
                  </a:ext>
                </a:extLst>
              </a:tr>
            </a:tbl>
          </a:graphicData>
        </a:graphic>
      </p:graphicFrame>
      <p:sp>
        <p:nvSpPr>
          <p:cNvPr id="12" name="テキスト ボックス 11"/>
          <p:cNvSpPr txBox="1"/>
          <p:nvPr/>
        </p:nvSpPr>
        <p:spPr>
          <a:xfrm>
            <a:off x="4192480" y="3692497"/>
            <a:ext cx="2493345" cy="307777"/>
          </a:xfrm>
          <a:prstGeom prst="rect">
            <a:avLst/>
          </a:prstGeom>
          <a:noFill/>
        </p:spPr>
        <p:txBody>
          <a:bodyPr wrap="square" rtlCol="0">
            <a:spAutoFit/>
          </a:bodyPr>
          <a:lstStyle/>
          <a:p>
            <a:pPr marL="177800" lvl="0" indent="-177800">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厚生労働省「薬事工業生産動態統計調査</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をもとに副首都推進局にて作成</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65953962"/>
              </p:ext>
            </p:extLst>
          </p:nvPr>
        </p:nvGraphicFramePr>
        <p:xfrm>
          <a:off x="297952" y="1752600"/>
          <a:ext cx="3940041" cy="1993140"/>
        </p:xfrm>
        <a:graphic>
          <a:graphicData uri="http://schemas.openxmlformats.org/drawingml/2006/table">
            <a:tbl>
              <a:tblPr/>
              <a:tblGrid>
                <a:gridCol w="1975667">
                  <a:extLst>
                    <a:ext uri="{9D8B030D-6E8A-4147-A177-3AD203B41FA5}">
                      <a16:colId xmlns:a16="http://schemas.microsoft.com/office/drawing/2014/main" val="750275341"/>
                    </a:ext>
                  </a:extLst>
                </a:gridCol>
                <a:gridCol w="656493">
                  <a:extLst>
                    <a:ext uri="{9D8B030D-6E8A-4147-A177-3AD203B41FA5}">
                      <a16:colId xmlns:a16="http://schemas.microsoft.com/office/drawing/2014/main" val="1734273651"/>
                    </a:ext>
                  </a:extLst>
                </a:gridCol>
                <a:gridCol w="588109">
                  <a:extLst>
                    <a:ext uri="{9D8B030D-6E8A-4147-A177-3AD203B41FA5}">
                      <a16:colId xmlns:a16="http://schemas.microsoft.com/office/drawing/2014/main" val="3821057393"/>
                    </a:ext>
                  </a:extLst>
                </a:gridCol>
                <a:gridCol w="719772">
                  <a:extLst>
                    <a:ext uri="{9D8B030D-6E8A-4147-A177-3AD203B41FA5}">
                      <a16:colId xmlns:a16="http://schemas.microsoft.com/office/drawing/2014/main" val="332267030"/>
                    </a:ext>
                  </a:extLst>
                </a:gridCol>
              </a:tblGrid>
              <a:tr h="286041">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dirty="0">
                          <a:effectLst/>
                          <a:latin typeface="Meiryo UI" panose="020B0604030504040204" pitchFamily="50" charset="-128"/>
                          <a:ea typeface="Meiryo UI" panose="020B0604030504040204" pitchFamily="50" charset="-128"/>
                        </a:rPr>
                        <a:t>付加価値額</a:t>
                      </a:r>
                      <a:br>
                        <a:rPr lang="zh-TW" altLang="en-US" sz="700" b="0" i="0" u="none" strike="noStrike" dirty="0">
                          <a:effectLst/>
                          <a:latin typeface="Meiryo UI" panose="020B0604030504040204" pitchFamily="50" charset="-128"/>
                          <a:ea typeface="Meiryo UI" panose="020B0604030504040204" pitchFamily="50" charset="-128"/>
                        </a:rPr>
                      </a:br>
                      <a:r>
                        <a:rPr lang="zh-TW" altLang="en-US" sz="700" b="0" i="0" u="none" strike="noStrike" dirty="0">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dirty="0">
                          <a:effectLst/>
                          <a:latin typeface="Meiryo UI" panose="020B0604030504040204" pitchFamily="50" charset="-128"/>
                          <a:ea typeface="Meiryo UI" panose="020B0604030504040204" pitchFamily="50" charset="-128"/>
                        </a:rPr>
                        <a:t>従業員数</a:t>
                      </a:r>
                      <a:br>
                        <a:rPr lang="zh-TW" altLang="en-US" sz="700" b="0" i="0" u="none" strike="noStrike" dirty="0">
                          <a:effectLst/>
                          <a:latin typeface="Meiryo UI" panose="020B0604030504040204" pitchFamily="50" charset="-128"/>
                          <a:ea typeface="Meiryo UI" panose="020B0604030504040204" pitchFamily="50" charset="-128"/>
                        </a:rPr>
                      </a:br>
                      <a:r>
                        <a:rPr lang="zh-TW" altLang="en-US" sz="700" b="0" i="0" u="none" strike="noStrike" dirty="0">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effectLst/>
                          <a:latin typeface="Meiryo UI" panose="020B0604030504040204" pitchFamily="50" charset="-128"/>
                          <a:ea typeface="Meiryo UI" panose="020B0604030504040204" pitchFamily="50" charset="-128"/>
                        </a:rPr>
                        <a:t>従業員</a:t>
                      </a:r>
                      <a:r>
                        <a:rPr lang="en-US" altLang="ja-JP" sz="700" b="0" i="0" u="none" strike="noStrike" dirty="0">
                          <a:effectLst/>
                          <a:latin typeface="Meiryo UI" panose="020B0604030504040204" pitchFamily="50" charset="-128"/>
                          <a:ea typeface="Meiryo UI" panose="020B0604030504040204" pitchFamily="50" charset="-128"/>
                        </a:rPr>
                        <a:t>1</a:t>
                      </a:r>
                      <a:r>
                        <a:rPr lang="ja-JP" altLang="en-US" sz="700" b="0" i="0" u="none" strike="noStrike" dirty="0">
                          <a:effectLst/>
                          <a:latin typeface="Meiryo UI" panose="020B0604030504040204" pitchFamily="50" charset="-128"/>
                          <a:ea typeface="Meiryo UI" panose="020B0604030504040204" pitchFamily="50" charset="-128"/>
                        </a:rPr>
                        <a:t>人あたり</a:t>
                      </a:r>
                      <a:br>
                        <a:rPr lang="ja-JP" altLang="en-US"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付加価値額</a:t>
                      </a:r>
                      <a:br>
                        <a:rPr lang="ja-JP" altLang="en-US" sz="700" b="0" i="0" u="none" strike="noStrike" dirty="0">
                          <a:effectLst/>
                          <a:latin typeface="Meiryo UI" panose="020B0604030504040204" pitchFamily="50" charset="-128"/>
                          <a:ea typeface="Meiryo UI" panose="020B0604030504040204" pitchFamily="50" charset="-128"/>
                        </a:rPr>
                      </a:br>
                      <a:r>
                        <a:rPr lang="ja-JP" altLang="en-US" sz="700" b="0" i="0" u="none" strike="noStrike" dirty="0">
                          <a:effectLst/>
                          <a:latin typeface="Meiryo UI" panose="020B0604030504040204" pitchFamily="50" charset="-128"/>
                          <a:ea typeface="Meiryo UI" panose="020B0604030504040204" pitchFamily="50" charset="-128"/>
                        </a:rPr>
                        <a:t>（万円／人）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814988"/>
                  </a:ext>
                </a:extLst>
              </a:tr>
              <a:tr h="167310">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石油精製業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9,011,507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1,026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8,783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391814"/>
                  </a:ext>
                </a:extLst>
              </a:tr>
              <a:tr h="167310">
                <a:tc>
                  <a:txBody>
                    <a:bodyPr/>
                    <a:lstStyle/>
                    <a:p>
                      <a:pPr algn="l" fontAlgn="b"/>
                      <a:r>
                        <a:rPr lang="zh-TW" altLang="en-US" sz="700" b="0" i="0" u="none" strike="noStrike" dirty="0">
                          <a:effectLst/>
                          <a:latin typeface="Meiryo UI" panose="020B0604030504040204" pitchFamily="50" charset="-128"/>
                          <a:ea typeface="Meiryo UI" panose="020B0604030504040204" pitchFamily="50" charset="-128"/>
                        </a:rPr>
                        <a:t>医薬品製剤製造業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25,611,035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3,860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6,635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12599238"/>
                  </a:ext>
                </a:extLst>
              </a:tr>
              <a:tr h="167310">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その他の化粧品・歯磨・化粧用調整品製造業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3,891,946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709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5,489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458025"/>
                  </a:ext>
                </a:extLst>
              </a:tr>
              <a:tr h="167310">
                <a:tc>
                  <a:txBody>
                    <a:bodyPr/>
                    <a:lstStyle/>
                    <a:p>
                      <a:pPr algn="l" fontAlgn="b"/>
                      <a:r>
                        <a:rPr lang="zh-TW" altLang="en-US" sz="700" b="0" i="0" u="none" strike="noStrike" dirty="0">
                          <a:effectLst/>
                          <a:latin typeface="Meiryo UI" panose="020B0604030504040204" pitchFamily="50" charset="-128"/>
                          <a:ea typeface="Meiryo UI" panose="020B0604030504040204" pitchFamily="50" charset="-128"/>
                        </a:rPr>
                        <a:t>一次電池（乾電池、湿電池）製造業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3,127,213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774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4,040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989914"/>
                  </a:ext>
                </a:extLst>
              </a:tr>
              <a:tr h="167310">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乳製品製造業（処理牛乳、乳飲料を除く）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2,647,663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749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3,535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91499"/>
                  </a:ext>
                </a:extLst>
              </a:tr>
              <a:tr h="167310">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圧縮ガス・液化ガス製造業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1,505,957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427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3,527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26080"/>
                  </a:ext>
                </a:extLst>
              </a:tr>
              <a:tr h="167310">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石こう（膏）製品製造業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392,389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115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3,412</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211469"/>
                  </a:ext>
                </a:extLst>
              </a:tr>
              <a:tr h="167310">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砂糖精製業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553,120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174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3,179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758180"/>
                  </a:ext>
                </a:extLst>
              </a:tr>
              <a:tr h="167310">
                <a:tc>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板紙製造業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a:effectLst/>
                          <a:latin typeface="Meiryo UI" panose="020B0604030504040204" pitchFamily="50" charset="-128"/>
                          <a:ea typeface="Meiryo UI" panose="020B0604030504040204" pitchFamily="50" charset="-128"/>
                        </a:rPr>
                        <a:t>1,518,163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480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3,163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106534"/>
                  </a:ext>
                </a:extLst>
              </a:tr>
              <a:tr h="167310">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石けん・合成洗剤製造業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6,192,037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2,017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700" b="0" i="0" u="none" strike="noStrike" dirty="0">
                          <a:effectLst/>
                          <a:latin typeface="Meiryo UI" panose="020B0604030504040204" pitchFamily="50" charset="-128"/>
                          <a:ea typeface="Meiryo UI" panose="020B0604030504040204" pitchFamily="50" charset="-128"/>
                        </a:rPr>
                        <a:t>3,070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215173"/>
                  </a:ext>
                </a:extLst>
              </a:tr>
            </a:tbl>
          </a:graphicData>
        </a:graphic>
      </p:graphicFrame>
      <p:sp>
        <p:nvSpPr>
          <p:cNvPr id="41" name="正方形/長方形 40"/>
          <p:cNvSpPr/>
          <p:nvPr/>
        </p:nvSpPr>
        <p:spPr>
          <a:xfrm>
            <a:off x="6215532" y="2901879"/>
            <a:ext cx="2860004" cy="630942"/>
          </a:xfrm>
          <a:prstGeom prst="rect">
            <a:avLst/>
          </a:prstGeom>
        </p:spPr>
        <p:txBody>
          <a:bodyPr wrap="square">
            <a:spAutoFit/>
          </a:bodyPr>
          <a:lstStyle/>
          <a:p>
            <a:pPr lvl="0">
              <a:defRPr/>
            </a:pP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「薬事工業生産動態統計調査」では医療機器製造所数は公表されていないため、</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経済産業省「工業統計表」をもとに副首都推進局で作成</a:t>
            </a:r>
          </a:p>
          <a:p>
            <a:pPr lvl="0">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「医療用機械器具製造業」「医療用計測器製造業」「医療用電子応用装置製造業」</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「医療用品製造業」「医療・衛生用ゴム製品製造業」の事業所数を合算。</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719417480"/>
              </p:ext>
            </p:extLst>
          </p:nvPr>
        </p:nvGraphicFramePr>
        <p:xfrm>
          <a:off x="6302184" y="1844031"/>
          <a:ext cx="2622861" cy="1075488"/>
        </p:xfrm>
        <a:graphic>
          <a:graphicData uri="http://schemas.openxmlformats.org/drawingml/2006/table">
            <a:tbl>
              <a:tblPr>
                <a:tableStyleId>{BC89EF96-8CEA-46FF-86C4-4CE0E7609802}</a:tableStyleId>
              </a:tblPr>
              <a:tblGrid>
                <a:gridCol w="399130">
                  <a:extLst>
                    <a:ext uri="{9D8B030D-6E8A-4147-A177-3AD203B41FA5}">
                      <a16:colId xmlns:a16="http://schemas.microsoft.com/office/drawing/2014/main" val="20000"/>
                    </a:ext>
                  </a:extLst>
                </a:gridCol>
                <a:gridCol w="1052436">
                  <a:extLst>
                    <a:ext uri="{9D8B030D-6E8A-4147-A177-3AD203B41FA5}">
                      <a16:colId xmlns:a16="http://schemas.microsoft.com/office/drawing/2014/main" val="20001"/>
                    </a:ext>
                  </a:extLst>
                </a:gridCol>
                <a:gridCol w="1171295">
                  <a:extLst>
                    <a:ext uri="{9D8B030D-6E8A-4147-A177-3AD203B41FA5}">
                      <a16:colId xmlns:a16="http://schemas.microsoft.com/office/drawing/2014/main" val="20002"/>
                    </a:ext>
                  </a:extLst>
                </a:gridCol>
              </a:tblGrid>
              <a:tr h="179248">
                <a:tc>
                  <a:txBody>
                    <a:bodyPr/>
                    <a:lstStyle/>
                    <a:p>
                      <a:pPr algn="ctr" fontAlgn="ctr"/>
                      <a:r>
                        <a:rPr lang="ja-JP" altLang="en-US" sz="7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40000"/>
                        <a:lumOff val="60000"/>
                      </a:schemeClr>
                    </a:solidFill>
                  </a:tcPr>
                </a:tc>
                <a:tc>
                  <a:txBody>
                    <a:bodyPr/>
                    <a:lstStyle/>
                    <a:p>
                      <a:pPr algn="ctr" fontAlgn="b"/>
                      <a:r>
                        <a:rPr lang="ja-JP" altLang="en-US" sz="700" u="none" strike="noStrike" dirty="0">
                          <a:effectLst/>
                        </a:rPr>
                        <a:t>都道府県</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solidFill>
                      <a:schemeClr val="tx2">
                        <a:lumMod val="40000"/>
                        <a:lumOff val="60000"/>
                      </a:schemeClr>
                    </a:solidFill>
                  </a:tcPr>
                </a:tc>
                <a:tc>
                  <a:txBody>
                    <a:bodyPr/>
                    <a:lstStyle/>
                    <a:p>
                      <a:pPr algn="ctr" fontAlgn="b"/>
                      <a:r>
                        <a:rPr lang="ja-JP" altLang="en-US" sz="700" u="none" strike="noStrike" dirty="0">
                          <a:effectLst/>
                        </a:rPr>
                        <a:t>事業所数（か所）</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solidFill>
                      <a:schemeClr val="tx2">
                        <a:lumMod val="40000"/>
                        <a:lumOff val="60000"/>
                      </a:schemeClr>
                    </a:solidFill>
                  </a:tcPr>
                </a:tc>
                <a:extLst>
                  <a:ext uri="{0D108BD9-81ED-4DB2-BD59-A6C34878D82A}">
                    <a16:rowId xmlns:a16="http://schemas.microsoft.com/office/drawing/2014/main" val="10000"/>
                  </a:ext>
                </a:extLst>
              </a:tr>
              <a:tr h="179248">
                <a:tc>
                  <a:txBody>
                    <a:bodyPr/>
                    <a:lstStyle/>
                    <a:p>
                      <a:pPr algn="ctr" fontAlgn="ctr"/>
                      <a:r>
                        <a:rPr lang="en-US" altLang="ja-JP" sz="7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700" u="none" strike="noStrike" dirty="0">
                          <a:effectLst/>
                        </a:rPr>
                        <a:t>東京都</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700" u="none" strike="noStrike" dirty="0">
                          <a:effectLst/>
                        </a:rPr>
                        <a:t>139</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1"/>
                  </a:ext>
                </a:extLst>
              </a:tr>
              <a:tr h="179248">
                <a:tc>
                  <a:txBody>
                    <a:bodyPr/>
                    <a:lstStyle/>
                    <a:p>
                      <a:pPr algn="ctr" fontAlgn="ctr"/>
                      <a:r>
                        <a:rPr lang="en-US" altLang="ja-JP" sz="7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700" u="none" strike="noStrike" dirty="0">
                          <a:effectLst/>
                        </a:rPr>
                        <a:t>埼玉県</a:t>
                      </a:r>
                      <a:endParaRPr lang="ja-JP" altLang="en-US" sz="7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700" u="none" strike="noStrike" dirty="0">
                          <a:effectLst/>
                        </a:rPr>
                        <a:t>118</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2"/>
                  </a:ext>
                </a:extLst>
              </a:tr>
              <a:tr h="179248">
                <a:tc>
                  <a:txBody>
                    <a:bodyPr/>
                    <a:lstStyle/>
                    <a:p>
                      <a:pPr algn="ctr" fontAlgn="ctr"/>
                      <a:r>
                        <a:rPr lang="en-US" altLang="ja-JP" sz="7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ctr" fontAlgn="b"/>
                      <a:r>
                        <a:rPr lang="ja-JP" altLang="en-US" sz="700" u="none" strike="noStrike">
                          <a:effectLst/>
                        </a:rPr>
                        <a:t>長野県</a:t>
                      </a:r>
                      <a:endParaRPr lang="ja-JP" altLang="en-US" sz="7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noFill/>
                  </a:tcPr>
                </a:tc>
                <a:tc>
                  <a:txBody>
                    <a:bodyPr/>
                    <a:lstStyle/>
                    <a:p>
                      <a:pPr algn="r" fontAlgn="b"/>
                      <a:r>
                        <a:rPr lang="en-US" altLang="ja-JP" sz="700" u="none" strike="noStrike" dirty="0">
                          <a:effectLst/>
                        </a:rPr>
                        <a:t>66</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noFill/>
                  </a:tcPr>
                </a:tc>
                <a:extLst>
                  <a:ext uri="{0D108BD9-81ED-4DB2-BD59-A6C34878D82A}">
                    <a16:rowId xmlns:a16="http://schemas.microsoft.com/office/drawing/2014/main" val="10003"/>
                  </a:ext>
                </a:extLst>
              </a:tr>
              <a:tr h="179248">
                <a:tc>
                  <a:txBody>
                    <a:bodyPr/>
                    <a:lstStyle/>
                    <a:p>
                      <a:pPr algn="ctr" fontAlgn="ctr"/>
                      <a:r>
                        <a:rPr lang="en-US" altLang="ja-JP" sz="7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b"/>
                      <a:r>
                        <a:rPr lang="ja-JP" altLang="en-US" sz="700" u="none" strike="noStrike">
                          <a:effectLst/>
                        </a:rPr>
                        <a:t>大阪府</a:t>
                      </a:r>
                      <a:endParaRPr lang="ja-JP" altLang="en-US" sz="7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solidFill>
                      <a:srgbClr val="F68222"/>
                    </a:solidFill>
                  </a:tcPr>
                </a:tc>
                <a:tc>
                  <a:txBody>
                    <a:bodyPr/>
                    <a:lstStyle/>
                    <a:p>
                      <a:pPr algn="r" fontAlgn="b"/>
                      <a:r>
                        <a:rPr lang="en-US" altLang="ja-JP" sz="700" u="none" strike="noStrike" dirty="0">
                          <a:effectLst/>
                        </a:rPr>
                        <a:t>63</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solidFill>
                      <a:srgbClr val="F68222"/>
                    </a:solidFill>
                  </a:tcPr>
                </a:tc>
                <a:extLst>
                  <a:ext uri="{0D108BD9-81ED-4DB2-BD59-A6C34878D82A}">
                    <a16:rowId xmlns:a16="http://schemas.microsoft.com/office/drawing/2014/main" val="10004"/>
                  </a:ext>
                </a:extLst>
              </a:tr>
              <a:tr h="179248">
                <a:tc>
                  <a:txBody>
                    <a:bodyPr/>
                    <a:lstStyle/>
                    <a:p>
                      <a:pPr algn="ctr" fontAlgn="ctr"/>
                      <a:r>
                        <a:rPr lang="en-US" altLang="ja-JP" sz="7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700" u="none" strike="noStrike">
                          <a:effectLst/>
                        </a:rPr>
                        <a:t>茨城県</a:t>
                      </a:r>
                      <a:endParaRPr lang="ja-JP" altLang="en-US" sz="7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700" u="none" strike="noStrike" dirty="0">
                          <a:effectLst/>
                        </a:rPr>
                        <a:t>51</a:t>
                      </a:r>
                      <a:endParaRPr lang="en-US" altLang="ja-JP" sz="7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5"/>
                  </a:ext>
                </a:extLst>
              </a:tr>
            </a:tbl>
          </a:graphicData>
        </a:graphic>
      </p:graphicFrame>
      <p:sp>
        <p:nvSpPr>
          <p:cNvPr id="43" name="テキスト ボックス 42">
            <a:extLst>
              <a:ext uri="{FF2B5EF4-FFF2-40B4-BE49-F238E27FC236}">
                <a16:creationId xmlns:a16="http://schemas.microsoft.com/office/drawing/2014/main" id="{EFB186CE-BC07-4A15-BF33-6951089EE3F3}"/>
              </a:ext>
            </a:extLst>
          </p:cNvPr>
          <p:cNvSpPr txBox="1"/>
          <p:nvPr/>
        </p:nvSpPr>
        <p:spPr>
          <a:xfrm>
            <a:off x="6215530" y="3472575"/>
            <a:ext cx="292846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」をもとに副首都推進局にて作成</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a:extLst>
              <a:ext uri="{FF2B5EF4-FFF2-40B4-BE49-F238E27FC236}">
                <a16:creationId xmlns:a16="http://schemas.microsoft.com/office/drawing/2014/main" id="{6AA09DBA-EC1D-4CED-B039-041574936FBB}"/>
              </a:ext>
            </a:extLst>
          </p:cNvPr>
          <p:cNvSpPr/>
          <p:nvPr/>
        </p:nvSpPr>
        <p:spPr>
          <a:xfrm>
            <a:off x="6215531" y="3695297"/>
            <a:ext cx="3116728" cy="15677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厚生労働省「薬事工業生産動態統計年報」</a:t>
            </a:r>
            <a:endParaRPr kumimoji="1" lang="en-US" altLang="ja-JP"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（注）国内市場規模＝生産金額＋輸入品国内出荷金額</a:t>
            </a:r>
            <a:r>
              <a:rPr kumimoji="1" lang="ja-JP" altLang="en-US" sz="700" b="0" i="0" u="none" strike="noStrike" kern="1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ー</a:t>
            </a: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輸出金額</a:t>
            </a:r>
            <a:endParaRPr kumimoji="1" lang="en-US" altLang="ja-JP"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p:cNvSpPr txBox="1"/>
          <p:nvPr/>
        </p:nvSpPr>
        <p:spPr>
          <a:xfrm>
            <a:off x="6315018" y="1184124"/>
            <a:ext cx="3384000" cy="430887"/>
          </a:xfrm>
          <a:prstGeom prst="rect">
            <a:avLst/>
          </a:prstGeom>
          <a:noFill/>
        </p:spPr>
        <p:txBody>
          <a:bodyPr wrap="square" rtlCol="0">
            <a:spAutoFit/>
          </a:bodyPr>
          <a:lstStyle/>
          <a:p>
            <a:pPr lvl="0" defTabSz="91440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医療用機器・医療用品製造業の</a:t>
            </a:r>
            <a:endParaRPr kumimoji="1"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事業所数・従業員４人以上</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大かっこ 48">
            <a:extLst>
              <a:ext uri="{FF2B5EF4-FFF2-40B4-BE49-F238E27FC236}">
                <a16:creationId xmlns:a16="http://schemas.microsoft.com/office/drawing/2014/main" id="{E5A660A0-F932-4946-AD65-C3EF070B4BE5}"/>
              </a:ext>
            </a:extLst>
          </p:cNvPr>
          <p:cNvSpPr/>
          <p:nvPr/>
        </p:nvSpPr>
        <p:spPr>
          <a:xfrm>
            <a:off x="6175142" y="3669149"/>
            <a:ext cx="2749904" cy="23697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角丸四角形 49"/>
          <p:cNvSpPr/>
          <p:nvPr/>
        </p:nvSpPr>
        <p:spPr>
          <a:xfrm>
            <a:off x="285719" y="1447345"/>
            <a:ext cx="3952274" cy="238611"/>
          </a:xfrm>
          <a:prstGeom prst="roundRect">
            <a:avLst>
              <a:gd name="adj" fmla="val 2804"/>
            </a:avLst>
          </a:prstGeom>
          <a:solidFill>
            <a:schemeClr val="accent3">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医薬品製造業は、従業員</a:t>
            </a:r>
            <a:r>
              <a:rPr lang="en-US" altLang="ja-JP" sz="1000" dirty="0">
                <a:solidFill>
                  <a:schemeClr val="tx1"/>
                </a:solidFill>
                <a:ea typeface="BIZ UDPゴシック" panose="020B0400000000000000" pitchFamily="50" charset="-128"/>
              </a:rPr>
              <a:t>1</a:t>
            </a:r>
            <a:r>
              <a:rPr lang="ja-JP" altLang="en-US" sz="1000" dirty="0">
                <a:solidFill>
                  <a:schemeClr val="tx1"/>
                </a:solidFill>
                <a:ea typeface="BIZ UDPゴシック" panose="020B0400000000000000" pitchFamily="50" charset="-128"/>
              </a:rPr>
              <a:t>人あたりの付加価値額が高い</a:t>
            </a:r>
            <a:endParaRPr lang="en-US" altLang="ja-JP" sz="1000" dirty="0">
              <a:solidFill>
                <a:schemeClr val="tx1"/>
              </a:solidFill>
              <a:ea typeface="BIZ UDPゴシック" panose="020B0400000000000000" pitchFamily="50" charset="-128"/>
            </a:endParaRPr>
          </a:p>
        </p:txBody>
      </p:sp>
      <p:sp>
        <p:nvSpPr>
          <p:cNvPr id="51" name="角丸四角形 50"/>
          <p:cNvSpPr/>
          <p:nvPr/>
        </p:nvSpPr>
        <p:spPr>
          <a:xfrm>
            <a:off x="4314440" y="1479440"/>
            <a:ext cx="1797014" cy="213352"/>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ea typeface="BIZ UDPゴシック" panose="020B0400000000000000" pitchFamily="50" charset="-128"/>
              </a:rPr>
              <a:t>→　大阪は東京に次ぐ集積状況</a:t>
            </a:r>
            <a:endParaRPr lang="en-US" altLang="ja-JP" sz="900" dirty="0">
              <a:solidFill>
                <a:schemeClr val="tx1"/>
              </a:solidFill>
              <a:ea typeface="BIZ UDPゴシック" panose="020B0400000000000000" pitchFamily="50" charset="-128"/>
            </a:endParaRPr>
          </a:p>
        </p:txBody>
      </p:sp>
      <p:sp>
        <p:nvSpPr>
          <p:cNvPr id="52" name="角丸四角形 51"/>
          <p:cNvSpPr/>
          <p:nvPr/>
        </p:nvSpPr>
        <p:spPr>
          <a:xfrm>
            <a:off x="6302184" y="1607233"/>
            <a:ext cx="2622861" cy="204352"/>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50" dirty="0">
                <a:solidFill>
                  <a:schemeClr val="tx1"/>
                </a:solidFill>
                <a:ea typeface="BIZ UDPゴシック" panose="020B0400000000000000" pitchFamily="50" charset="-128"/>
              </a:rPr>
              <a:t>→　大阪府は全国で４番目の集積状況</a:t>
            </a:r>
            <a:endParaRPr lang="en-US" altLang="ja-JP" sz="950" dirty="0">
              <a:solidFill>
                <a:schemeClr val="tx1"/>
              </a:solidFill>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FE83F1D-2600-4E6B-8EA7-1D78C02D58A1}"/>
              </a:ext>
            </a:extLst>
          </p:cNvPr>
          <p:cNvSpPr txBox="1"/>
          <p:nvPr/>
        </p:nvSpPr>
        <p:spPr>
          <a:xfrm>
            <a:off x="5751898" y="4376535"/>
            <a:ext cx="3552890"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出典：健康・医療戦略推進本部「アジア健康構想に向けた基本指針」</a:t>
            </a:r>
            <a:endParaRPr kumimoji="1" lang="ja-JP" altLang="en-US" sz="7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2"/>
          <a:stretch>
            <a:fillRect/>
          </a:stretch>
        </p:blipFill>
        <p:spPr>
          <a:xfrm>
            <a:off x="1669143" y="4637045"/>
            <a:ext cx="5859200" cy="2156132"/>
          </a:xfrm>
          <a:prstGeom prst="rect">
            <a:avLst/>
          </a:prstGeom>
        </p:spPr>
      </p:pic>
      <p:sp>
        <p:nvSpPr>
          <p:cNvPr id="40" name="テキスト ボックス 39"/>
          <p:cNvSpPr txBox="1"/>
          <p:nvPr/>
        </p:nvSpPr>
        <p:spPr>
          <a:xfrm>
            <a:off x="135274" y="3984747"/>
            <a:ext cx="4457700" cy="261610"/>
          </a:xfrm>
          <a:prstGeom prst="rect">
            <a:avLst/>
          </a:prstGeom>
          <a:noFill/>
        </p:spPr>
        <p:txBody>
          <a:bodyPr wrap="square" rtlCol="0">
            <a:spAutoFit/>
          </a:bodyPr>
          <a:lstStyle/>
          <a:p>
            <a:pPr lvl="0" defTabSz="914400">
              <a:defRPr/>
            </a:pP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○健康・医療関連産業の裾野の広さ</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365222" y="4272018"/>
            <a:ext cx="4680186" cy="244118"/>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健康・医療関連産業は、市場の拡大が見込まれるうえ、関連産業の裾野が広い</a:t>
            </a:r>
            <a:endParaRPr lang="en-US" altLang="ja-JP" sz="1000" dirty="0">
              <a:solidFill>
                <a:schemeClr val="tx1"/>
              </a:solidFill>
              <a:ea typeface="BIZ UDPゴシック" panose="020B0400000000000000" pitchFamily="50" charset="-128"/>
            </a:endParaRPr>
          </a:p>
        </p:txBody>
      </p:sp>
    </p:spTree>
    <p:extLst>
      <p:ext uri="{BB962C8B-B14F-4D97-AF65-F5344CB8AC3E}">
        <p14:creationId xmlns:p14="http://schemas.microsoft.com/office/powerpoint/2010/main" val="343580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図 160"/>
          <p:cNvPicPr>
            <a:picLocks/>
          </p:cNvPicPr>
          <p:nvPr/>
        </p:nvPicPr>
        <p:blipFill>
          <a:blip r:embed="rId2" cstate="print">
            <a:duotone>
              <a:prstClr val="black"/>
              <a:schemeClr val="accent1">
                <a:tint val="45000"/>
                <a:satMod val="400000"/>
              </a:schemeClr>
            </a:duotone>
          </a:blip>
          <a:stretch>
            <a:fillRect/>
          </a:stretch>
        </p:blipFill>
        <p:spPr bwMode="auto">
          <a:xfrm>
            <a:off x="5591745" y="4552062"/>
            <a:ext cx="1379333" cy="1948374"/>
          </a:xfrm>
          <a:prstGeom prst="rect">
            <a:avLst/>
          </a:prstGeom>
        </p:spPr>
      </p:pic>
      <p:pic>
        <p:nvPicPr>
          <p:cNvPr id="5" name="図 4"/>
          <p:cNvPicPr>
            <a:picLocks noChangeAspect="1"/>
          </p:cNvPicPr>
          <p:nvPr/>
        </p:nvPicPr>
        <p:blipFill>
          <a:blip r:embed="rId3"/>
          <a:stretch>
            <a:fillRect/>
          </a:stretch>
        </p:blipFill>
        <p:spPr>
          <a:xfrm>
            <a:off x="672707" y="4233454"/>
            <a:ext cx="2857558" cy="2447366"/>
          </a:xfrm>
          <a:prstGeom prst="rect">
            <a:avLst/>
          </a:prstGeom>
        </p:spPr>
      </p:pic>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6912523" y="6499058"/>
            <a:ext cx="2217099" cy="386898"/>
          </a:xfrm>
        </p:spPr>
        <p:txBody>
          <a:bodyPr/>
          <a:lstStyle/>
          <a:p>
            <a:r>
              <a:rPr kumimoji="1" lang="en-US" altLang="ja-JP" dirty="0" smtClean="0"/>
              <a:t>8</a:t>
            </a:r>
            <a:endParaRPr kumimoji="1" lang="ja-JP" altLang="en-US" dirty="0"/>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２</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健康・医療関連産業について②</a:t>
            </a:r>
            <a:endParaRPr kumimoji="0" lang="ja-JP" altLang="en-US" sz="2000" kern="0" dirty="0">
              <a:solidFill>
                <a:srgbClr val="000000"/>
              </a:solidFill>
              <a:ea typeface="Meiryo UI" pitchFamily="50" charset="-128"/>
              <a:cs typeface="Meiryo UI" pitchFamily="50" charset="-128"/>
            </a:endParaRPr>
          </a:p>
        </p:txBody>
      </p:sp>
      <p:sp>
        <p:nvSpPr>
          <p:cNvPr id="44" name="テキスト ボックス 43"/>
          <p:cNvSpPr txBox="1"/>
          <p:nvPr/>
        </p:nvSpPr>
        <p:spPr>
          <a:xfrm>
            <a:off x="4312162" y="3598759"/>
            <a:ext cx="3340564" cy="261610"/>
          </a:xfrm>
          <a:prstGeom prst="rect">
            <a:avLst/>
          </a:prstGeom>
          <a:noFill/>
        </p:spPr>
        <p:txBody>
          <a:bodyPr wrap="square" rtlCol="0">
            <a:spAutoFit/>
          </a:bodyPr>
          <a:lstStyle/>
          <a:p>
            <a:pPr lvl="0" defTabSz="914400">
              <a:defRPr/>
            </a:pP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○大阪・関西のライフサイエンス産業拠点</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76829" y="3632759"/>
            <a:ext cx="3384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○関西スタートアップの活動分野（複数回答</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23739" y="3866828"/>
            <a:ext cx="3847816" cy="366626"/>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→近畿経済産業局の調査では、関西スタートアップの活動分野について医療やバイオ・創薬等のライフサイエンスが上位にきて</a:t>
            </a:r>
            <a:r>
              <a:rPr lang="ja-JP" altLang="en-US" sz="1000" dirty="0" smtClean="0">
                <a:solidFill>
                  <a:schemeClr val="tx1"/>
                </a:solidFill>
                <a:ea typeface="BIZ UDPゴシック" panose="020B0400000000000000" pitchFamily="50" charset="-128"/>
              </a:rPr>
              <a:t>いる</a:t>
            </a:r>
            <a:endParaRPr lang="en-US" altLang="ja-JP" sz="1000" dirty="0">
              <a:solidFill>
                <a:schemeClr val="tx1"/>
              </a:solidFill>
              <a:ea typeface="BIZ UDPゴシック" panose="020B0400000000000000" pitchFamily="50" charset="-128"/>
            </a:endParaRPr>
          </a:p>
        </p:txBody>
      </p:sp>
      <p:sp>
        <p:nvSpPr>
          <p:cNvPr id="43" name="角丸四角形 42"/>
          <p:cNvSpPr/>
          <p:nvPr/>
        </p:nvSpPr>
        <p:spPr>
          <a:xfrm>
            <a:off x="4419502" y="3869307"/>
            <a:ext cx="3601570" cy="345771"/>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→大阪・関西には、ライフサイエンス産業拠点が複数存在</a:t>
            </a:r>
            <a:endParaRPr lang="en-US" altLang="ja-JP" sz="1000" dirty="0">
              <a:solidFill>
                <a:schemeClr val="tx1"/>
              </a:solidFill>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2FE83F1D-2600-4E6B-8EA7-1D78C02D58A1}"/>
              </a:ext>
            </a:extLst>
          </p:cNvPr>
          <p:cNvSpPr txBox="1"/>
          <p:nvPr/>
        </p:nvSpPr>
        <p:spPr>
          <a:xfrm>
            <a:off x="4706866" y="6457864"/>
            <a:ext cx="382867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出典：副首都ビジョン</a:t>
            </a:r>
            <a:endParaRPr kumimoji="1" lang="ja-JP" altLang="en-US" sz="7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2FE83F1D-2600-4E6B-8EA7-1D78C02D58A1}"/>
              </a:ext>
            </a:extLst>
          </p:cNvPr>
          <p:cNvSpPr txBox="1"/>
          <p:nvPr/>
        </p:nvSpPr>
        <p:spPr>
          <a:xfrm>
            <a:off x="336314" y="6592892"/>
            <a:ext cx="3552890"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出典：近畿経済産業局</a:t>
            </a:r>
            <a:endParaRPr kumimoji="1" lang="ja-JP" altLang="en-US" sz="700" dirty="0">
              <a:latin typeface="Meiryo UI" panose="020B0604030504040204" pitchFamily="50" charset="-128"/>
              <a:ea typeface="Meiryo UI" panose="020B0604030504040204" pitchFamily="50" charset="-128"/>
            </a:endParaRPr>
          </a:p>
        </p:txBody>
      </p:sp>
      <p:sp>
        <p:nvSpPr>
          <p:cNvPr id="146" name="テキスト ボックス 145">
            <a:extLst>
              <a:ext uri="{FF2B5EF4-FFF2-40B4-BE49-F238E27FC236}">
                <a16:creationId xmlns:a16="http://schemas.microsoft.com/office/drawing/2014/main" id="{C04CD1B5-F732-4A5C-A8C2-0AE547D85819}"/>
              </a:ext>
            </a:extLst>
          </p:cNvPr>
          <p:cNvSpPr txBox="1"/>
          <p:nvPr/>
        </p:nvSpPr>
        <p:spPr>
          <a:xfrm>
            <a:off x="340330" y="3237290"/>
            <a:ext cx="6211210"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出典：大阪の再生・成長に向けた新戦略</a:t>
            </a:r>
          </a:p>
        </p:txBody>
      </p:sp>
      <p:graphicFrame>
        <p:nvGraphicFramePr>
          <p:cNvPr id="147" name="表 146"/>
          <p:cNvGraphicFramePr>
            <a:graphicFrameLocks noGrp="1"/>
          </p:cNvGraphicFramePr>
          <p:nvPr>
            <p:extLst>
              <p:ext uri="{D42A27DB-BD31-4B8C-83A1-F6EECF244321}">
                <p14:modId xmlns:p14="http://schemas.microsoft.com/office/powerpoint/2010/main" val="3938341375"/>
              </p:ext>
            </p:extLst>
          </p:nvPr>
        </p:nvGraphicFramePr>
        <p:xfrm>
          <a:off x="398462" y="1887534"/>
          <a:ext cx="8507390" cy="1326135"/>
        </p:xfrm>
        <a:graphic>
          <a:graphicData uri="http://schemas.openxmlformats.org/drawingml/2006/table">
            <a:tbl>
              <a:tblPr>
                <a:tableStyleId>{BC89EF96-8CEA-46FF-86C4-4CE0E7609802}</a:tableStyleId>
              </a:tblPr>
              <a:tblGrid>
                <a:gridCol w="278931">
                  <a:extLst>
                    <a:ext uri="{9D8B030D-6E8A-4147-A177-3AD203B41FA5}">
                      <a16:colId xmlns:a16="http://schemas.microsoft.com/office/drawing/2014/main" val="20000"/>
                    </a:ext>
                  </a:extLst>
                </a:gridCol>
                <a:gridCol w="625754">
                  <a:extLst>
                    <a:ext uri="{9D8B030D-6E8A-4147-A177-3AD203B41FA5}">
                      <a16:colId xmlns:a16="http://schemas.microsoft.com/office/drawing/2014/main" val="20001"/>
                    </a:ext>
                  </a:extLst>
                </a:gridCol>
                <a:gridCol w="698705">
                  <a:extLst>
                    <a:ext uri="{9D8B030D-6E8A-4147-A177-3AD203B41FA5}">
                      <a16:colId xmlns:a16="http://schemas.microsoft.com/office/drawing/2014/main" val="20002"/>
                    </a:ext>
                  </a:extLst>
                </a:gridCol>
                <a:gridCol w="681869">
                  <a:extLst>
                    <a:ext uri="{9D8B030D-6E8A-4147-A177-3AD203B41FA5}">
                      <a16:colId xmlns:a16="http://schemas.microsoft.com/office/drawing/2014/main" val="20003"/>
                    </a:ext>
                  </a:extLst>
                </a:gridCol>
                <a:gridCol w="665033">
                  <a:extLst>
                    <a:ext uri="{9D8B030D-6E8A-4147-A177-3AD203B41FA5}">
                      <a16:colId xmlns:a16="http://schemas.microsoft.com/office/drawing/2014/main" val="20004"/>
                    </a:ext>
                  </a:extLst>
                </a:gridCol>
                <a:gridCol w="639780">
                  <a:extLst>
                    <a:ext uri="{9D8B030D-6E8A-4147-A177-3AD203B41FA5}">
                      <a16:colId xmlns:a16="http://schemas.microsoft.com/office/drawing/2014/main" val="20005"/>
                    </a:ext>
                  </a:extLst>
                </a:gridCol>
                <a:gridCol w="715541">
                  <a:extLst>
                    <a:ext uri="{9D8B030D-6E8A-4147-A177-3AD203B41FA5}">
                      <a16:colId xmlns:a16="http://schemas.microsoft.com/office/drawing/2014/main" val="20006"/>
                    </a:ext>
                  </a:extLst>
                </a:gridCol>
                <a:gridCol w="665033">
                  <a:extLst>
                    <a:ext uri="{9D8B030D-6E8A-4147-A177-3AD203B41FA5}">
                      <a16:colId xmlns:a16="http://schemas.microsoft.com/office/drawing/2014/main" val="20007"/>
                    </a:ext>
                  </a:extLst>
                </a:gridCol>
                <a:gridCol w="639780">
                  <a:extLst>
                    <a:ext uri="{9D8B030D-6E8A-4147-A177-3AD203B41FA5}">
                      <a16:colId xmlns:a16="http://schemas.microsoft.com/office/drawing/2014/main" val="20008"/>
                    </a:ext>
                  </a:extLst>
                </a:gridCol>
                <a:gridCol w="698705">
                  <a:extLst>
                    <a:ext uri="{9D8B030D-6E8A-4147-A177-3AD203B41FA5}">
                      <a16:colId xmlns:a16="http://schemas.microsoft.com/office/drawing/2014/main" val="20009"/>
                    </a:ext>
                  </a:extLst>
                </a:gridCol>
                <a:gridCol w="873338">
                  <a:extLst>
                    <a:ext uri="{9D8B030D-6E8A-4147-A177-3AD203B41FA5}">
                      <a16:colId xmlns:a16="http://schemas.microsoft.com/office/drawing/2014/main" val="20010"/>
                    </a:ext>
                  </a:extLst>
                </a:gridCol>
                <a:gridCol w="658765">
                  <a:extLst>
                    <a:ext uri="{9D8B030D-6E8A-4147-A177-3AD203B41FA5}">
                      <a16:colId xmlns:a16="http://schemas.microsoft.com/office/drawing/2014/main" val="20011"/>
                    </a:ext>
                  </a:extLst>
                </a:gridCol>
                <a:gridCol w="666156">
                  <a:extLst>
                    <a:ext uri="{9D8B030D-6E8A-4147-A177-3AD203B41FA5}">
                      <a16:colId xmlns:a16="http://schemas.microsoft.com/office/drawing/2014/main" val="20012"/>
                    </a:ext>
                  </a:extLst>
                </a:gridCol>
              </a:tblGrid>
              <a:tr h="724097">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清涼飲料製造業</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酒類製造業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茶・コーヒー製造業（清涼飲料を除く）</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外衣・シャツ製造業（和式を除く）</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下着類製造業</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和装製品・その他衣服・繊維製身の回り製造業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その他の繊維製品製造業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医薬品製造業</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化粧品・歯磨・その他の化粧用調整品製造業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計量器・測定器・分析機器・試験機・測量機械器具・理化学機械器具製造業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医療用機械器具・医療用品製造業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運動用具製造業</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extLst>
                  <a:ext uri="{0D108BD9-81ED-4DB2-BD59-A6C34878D82A}">
                    <a16:rowId xmlns:a16="http://schemas.microsoft.com/office/drawing/2014/main" val="10000"/>
                  </a:ext>
                </a:extLst>
              </a:tr>
              <a:tr h="109323">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北海道</a:t>
                      </a: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cs typeface="Meiryo UI" panose="020B0604030504040204" pitchFamily="50" charset="-128"/>
                        </a:rPr>
                        <a:t>静岡</a:t>
                      </a:r>
                      <a:endPar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extLst>
                  <a:ext uri="{0D108BD9-81ED-4DB2-BD59-A6C34878D82A}">
                    <a16:rowId xmlns:a16="http://schemas.microsoft.com/office/drawing/2014/main" val="10001"/>
                  </a:ext>
                </a:extLst>
              </a:tr>
              <a:tr h="109323">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沖縄</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新潟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extLst>
                  <a:ext uri="{0D108BD9-81ED-4DB2-BD59-A6C34878D82A}">
                    <a16:rowId xmlns:a16="http://schemas.microsoft.com/office/drawing/2014/main" val="10002"/>
                  </a:ext>
                </a:extLst>
              </a:tr>
              <a:tr h="109323">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山梨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長野</a:t>
                      </a: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三重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岐阜</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富山</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extLst>
                  <a:ext uri="{0D108BD9-81ED-4DB2-BD59-A6C34878D82A}">
                    <a16:rowId xmlns:a16="http://schemas.microsoft.com/office/drawing/2014/main" val="10003"/>
                  </a:ext>
                </a:extLst>
              </a:tr>
              <a:tr h="211786">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位大阪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39</a:t>
                      </a: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位大阪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位大阪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cs typeface="Meiryo UI" panose="020B0604030504040204" pitchFamily="50" charset="-128"/>
                        </a:rPr>
                        <a:t>位大阪</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extLst>
                  <a:ext uri="{0D108BD9-81ED-4DB2-BD59-A6C34878D82A}">
                    <a16:rowId xmlns:a16="http://schemas.microsoft.com/office/drawing/2014/main" val="10004"/>
                  </a:ext>
                </a:extLst>
              </a:tr>
            </a:tbl>
          </a:graphicData>
        </a:graphic>
      </p:graphicFrame>
      <p:sp>
        <p:nvSpPr>
          <p:cNvPr id="148" name="円/楕円 9"/>
          <p:cNvSpPr/>
          <p:nvPr/>
        </p:nvSpPr>
        <p:spPr>
          <a:xfrm>
            <a:off x="2738434" y="2732938"/>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9" name="図 148"/>
          <p:cNvPicPr>
            <a:picLocks noChangeAspect="1"/>
          </p:cNvPicPr>
          <p:nvPr/>
        </p:nvPicPr>
        <p:blipFill>
          <a:blip r:embed="rId4"/>
          <a:stretch>
            <a:fillRect/>
          </a:stretch>
        </p:blipFill>
        <p:spPr>
          <a:xfrm>
            <a:off x="20436" y="934696"/>
            <a:ext cx="9055100" cy="958196"/>
          </a:xfrm>
          <a:prstGeom prst="rect">
            <a:avLst/>
          </a:prstGeom>
        </p:spPr>
      </p:pic>
      <p:sp>
        <p:nvSpPr>
          <p:cNvPr id="150" name="テキスト ボックス 149">
            <a:extLst>
              <a:ext uri="{FF2B5EF4-FFF2-40B4-BE49-F238E27FC236}">
                <a16:creationId xmlns:a16="http://schemas.microsoft.com/office/drawing/2014/main" id="{C04CD1B5-F732-4A5C-A8C2-0AE547D85819}"/>
              </a:ext>
            </a:extLst>
          </p:cNvPr>
          <p:cNvSpPr txBox="1"/>
          <p:nvPr/>
        </p:nvSpPr>
        <p:spPr>
          <a:xfrm>
            <a:off x="1944864" y="3237571"/>
            <a:ext cx="2920243"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（総務省・経済産業省「平成</a:t>
            </a:r>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年経済センサス</a:t>
            </a:r>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活動調査」より作成）</a:t>
            </a:r>
          </a:p>
        </p:txBody>
      </p:sp>
      <p:sp>
        <p:nvSpPr>
          <p:cNvPr id="151" name="円/楕円 9"/>
          <p:cNvSpPr/>
          <p:nvPr/>
        </p:nvSpPr>
        <p:spPr>
          <a:xfrm>
            <a:off x="5446675" y="2725516"/>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9"/>
          <p:cNvSpPr/>
          <p:nvPr/>
        </p:nvSpPr>
        <p:spPr>
          <a:xfrm>
            <a:off x="8327666" y="2742156"/>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9"/>
          <p:cNvSpPr/>
          <p:nvPr/>
        </p:nvSpPr>
        <p:spPr>
          <a:xfrm>
            <a:off x="3433848" y="2603874"/>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9"/>
          <p:cNvSpPr/>
          <p:nvPr/>
        </p:nvSpPr>
        <p:spPr>
          <a:xfrm>
            <a:off x="4063136" y="2877380"/>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9"/>
          <p:cNvSpPr/>
          <p:nvPr/>
        </p:nvSpPr>
        <p:spPr>
          <a:xfrm>
            <a:off x="4767117" y="2594905"/>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9"/>
          <p:cNvSpPr/>
          <p:nvPr/>
        </p:nvSpPr>
        <p:spPr>
          <a:xfrm>
            <a:off x="7669109" y="2874153"/>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9"/>
          <p:cNvSpPr/>
          <p:nvPr/>
        </p:nvSpPr>
        <p:spPr>
          <a:xfrm>
            <a:off x="6100386" y="2734834"/>
            <a:ext cx="525163" cy="154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233355" y="521443"/>
            <a:ext cx="52133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a:t>
            </a: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医療分野への進出が期待できる製造業の集積（都道府県別）</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角丸四角形 158"/>
          <p:cNvSpPr/>
          <p:nvPr/>
        </p:nvSpPr>
        <p:spPr>
          <a:xfrm>
            <a:off x="782746" y="779351"/>
            <a:ext cx="3984371" cy="266241"/>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大阪は、繊維製品や医薬品、化粧品など、多くの製造業が集積</a:t>
            </a:r>
            <a:endParaRPr lang="en-US" altLang="ja-JP" sz="1000" dirty="0">
              <a:solidFill>
                <a:schemeClr val="tx1"/>
              </a:solidFill>
              <a:ea typeface="BIZ UDPゴシック" panose="020B0400000000000000" pitchFamily="50" charset="-128"/>
            </a:endParaRPr>
          </a:p>
        </p:txBody>
      </p:sp>
      <p:sp>
        <p:nvSpPr>
          <p:cNvPr id="162" name="円/楕円 298"/>
          <p:cNvSpPr>
            <a:spLocks noChangeAspect="1"/>
          </p:cNvSpPr>
          <p:nvPr/>
        </p:nvSpPr>
        <p:spPr bwMode="auto">
          <a:xfrm>
            <a:off x="6433393" y="5732086"/>
            <a:ext cx="129475" cy="10369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円/楕円 298"/>
          <p:cNvSpPr>
            <a:spLocks noChangeAspect="1"/>
          </p:cNvSpPr>
          <p:nvPr/>
        </p:nvSpPr>
        <p:spPr bwMode="auto">
          <a:xfrm>
            <a:off x="6562106" y="5461261"/>
            <a:ext cx="129475" cy="10369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4" name="直線コネクタ 163"/>
          <p:cNvCxnSpPr/>
          <p:nvPr/>
        </p:nvCxnSpPr>
        <p:spPr>
          <a:xfrm>
            <a:off x="6428810" y="5653936"/>
            <a:ext cx="471151"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cxnSp>
        <p:nvCxnSpPr>
          <p:cNvPr id="165" name="直線コネクタ 164"/>
          <p:cNvCxnSpPr/>
          <p:nvPr/>
        </p:nvCxnSpPr>
        <p:spPr>
          <a:xfrm>
            <a:off x="6872783" y="5641673"/>
            <a:ext cx="123933" cy="42842"/>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sp>
        <p:nvSpPr>
          <p:cNvPr id="166" name="テキスト ボックス 2"/>
          <p:cNvSpPr txBox="1">
            <a:spLocks noChangeArrowheads="1"/>
          </p:cNvSpPr>
          <p:nvPr/>
        </p:nvSpPr>
        <p:spPr bwMode="auto">
          <a:xfrm>
            <a:off x="6067722" y="5794302"/>
            <a:ext cx="869925" cy="153888"/>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p>
        </p:txBody>
      </p:sp>
      <p:pic>
        <p:nvPicPr>
          <p:cNvPr id="167" name="図 166"/>
          <p:cNvPicPr>
            <a:picLocks noChangeAspect="1"/>
          </p:cNvPicPr>
          <p:nvPr/>
        </p:nvPicPr>
        <p:blipFill>
          <a:blip r:embed="rId5"/>
          <a:stretch>
            <a:fillRect/>
          </a:stretch>
        </p:blipFill>
        <p:spPr>
          <a:xfrm>
            <a:off x="8313415" y="5862213"/>
            <a:ext cx="770330" cy="505271"/>
          </a:xfrm>
          <a:prstGeom prst="rect">
            <a:avLst/>
          </a:prstGeom>
        </p:spPr>
      </p:pic>
      <p:grpSp>
        <p:nvGrpSpPr>
          <p:cNvPr id="168" name="グループ化 167"/>
          <p:cNvGrpSpPr/>
          <p:nvPr/>
        </p:nvGrpSpPr>
        <p:grpSpPr>
          <a:xfrm>
            <a:off x="4409260" y="4247157"/>
            <a:ext cx="4713926" cy="2290587"/>
            <a:chOff x="-483836" y="1123455"/>
            <a:chExt cx="9879305" cy="5712321"/>
          </a:xfrm>
        </p:grpSpPr>
        <p:cxnSp>
          <p:nvCxnSpPr>
            <p:cNvPr id="169" name="直線コネクタ 168"/>
            <p:cNvCxnSpPr/>
            <p:nvPr/>
          </p:nvCxnSpPr>
          <p:spPr>
            <a:xfrm flipV="1">
              <a:off x="1687895" y="4563386"/>
              <a:ext cx="2051966" cy="6143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3001735" y="2799207"/>
              <a:ext cx="1638035" cy="1439795"/>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171" name="図 170"/>
            <p:cNvPicPr>
              <a:picLocks noChangeAspect="1"/>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a:ext>
              </a:extLst>
            </a:blip>
            <a:srcRect l="3736" t="34808" b="27331"/>
            <a:stretch/>
          </p:blipFill>
          <p:spPr bwMode="auto">
            <a:xfrm>
              <a:off x="-483836" y="1286969"/>
              <a:ext cx="3979650" cy="3026621"/>
            </a:xfrm>
            <a:prstGeom prst="rect">
              <a:avLst/>
            </a:prstGeom>
          </p:spPr>
        </p:pic>
        <p:pic>
          <p:nvPicPr>
            <p:cNvPr id="172" name="図 171"/>
            <p:cNvPicPr>
              <a:picLocks noChangeAspect="1"/>
            </p:cNvPicPr>
            <p:nvPr/>
          </p:nvPicPr>
          <p:blipFill rotWithShape="1">
            <a:blip r:embed="rId7" cstate="email">
              <a:duotone>
                <a:schemeClr val="bg2">
                  <a:shade val="45000"/>
                  <a:satMod val="135000"/>
                </a:schemeClr>
                <a:prstClr val="white"/>
              </a:duotone>
              <a:lum contrast="-20000"/>
              <a:extLst>
                <a:ext uri="{28A0092B-C50C-407E-A947-70E740481C1C}">
                  <a14:useLocalDpi xmlns:a14="http://schemas.microsoft.com/office/drawing/2010/main"/>
                </a:ext>
              </a:extLst>
            </a:blip>
            <a:srcRect t="50000"/>
            <a:stretch/>
          </p:blipFill>
          <p:spPr bwMode="auto">
            <a:xfrm>
              <a:off x="1614845" y="1123455"/>
              <a:ext cx="4333331" cy="3075438"/>
            </a:xfrm>
            <a:prstGeom prst="rect">
              <a:avLst/>
            </a:prstGeom>
          </p:spPr>
        </p:pic>
        <p:sp>
          <p:nvSpPr>
            <p:cNvPr id="173" name="四角形吹き出し 172"/>
            <p:cNvSpPr/>
            <p:nvPr/>
          </p:nvSpPr>
          <p:spPr bwMode="auto">
            <a:xfrm>
              <a:off x="6231770" y="1946275"/>
              <a:ext cx="3163699" cy="4889501"/>
            </a:xfrm>
            <a:prstGeom prst="wedgeRectCallout">
              <a:avLst>
                <a:gd name="adj1" fmla="val -76113"/>
                <a:gd name="adj2" fmla="val -9078"/>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4" name="Picture 3" descr="要覧表紙・病院外観"/>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20745" y="3232066"/>
              <a:ext cx="1288974" cy="1148867"/>
            </a:xfrm>
            <a:prstGeom prst="rect">
              <a:avLst/>
            </a:prstGeom>
            <a:noFill/>
            <a:ln w="9525">
              <a:noFill/>
              <a:miter lim="800000"/>
              <a:headEnd/>
              <a:tailEnd/>
            </a:ln>
          </p:spPr>
        </p:pic>
        <p:pic>
          <p:nvPicPr>
            <p:cNvPr id="175" name="図 5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16461" y="5646549"/>
              <a:ext cx="1293258" cy="1148251"/>
            </a:xfrm>
            <a:prstGeom prst="rect">
              <a:avLst/>
            </a:prstGeom>
            <a:noFill/>
            <a:ln w="9525">
              <a:noFill/>
              <a:miter lim="800000"/>
              <a:headEnd/>
              <a:tailEnd/>
            </a:ln>
          </p:spPr>
        </p:pic>
        <p:pic>
          <p:nvPicPr>
            <p:cNvPr id="176"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26988" y="2064488"/>
              <a:ext cx="1282731" cy="1097313"/>
            </a:xfrm>
            <a:prstGeom prst="rect">
              <a:avLst/>
            </a:prstGeom>
            <a:noFill/>
            <a:ln w="9525">
              <a:noFill/>
              <a:miter lim="800000"/>
              <a:headEnd/>
              <a:tailEnd/>
            </a:ln>
          </p:spPr>
        </p:pic>
        <p:sp>
          <p:nvSpPr>
            <p:cNvPr id="177" name="角丸四角形 176"/>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178" name="角丸四角形 177"/>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大阪大学医学部附属病院</a:t>
              </a:r>
            </a:p>
          </p:txBody>
        </p:sp>
        <p:sp>
          <p:nvSpPr>
            <p:cNvPr id="179" name="角丸四角形 178"/>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国立循環器病</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研究センター</a:t>
              </a:r>
            </a:p>
          </p:txBody>
        </p:sp>
        <p:sp>
          <p:nvSpPr>
            <p:cNvPr id="180" name="角丸四角形 179"/>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理化学研究所</a:t>
              </a:r>
              <a:endParaRPr lang="en-US" altLang="ja-JP"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a:t>
              </a:r>
              <a:r>
                <a:rPr lang="ja-JP" altLang="en-US" sz="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機能科学</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研究センター</a:t>
              </a:r>
            </a:p>
          </p:txBody>
        </p:sp>
        <p:grpSp>
          <p:nvGrpSpPr>
            <p:cNvPr id="181" name="グループ化 7"/>
            <p:cNvGrpSpPr>
              <a:grpSpLocks/>
            </p:cNvGrpSpPr>
            <p:nvPr/>
          </p:nvGrpSpPr>
          <p:grpSpPr bwMode="auto">
            <a:xfrm>
              <a:off x="2006521" y="3163478"/>
              <a:ext cx="4222365" cy="3344200"/>
              <a:chOff x="1354190" y="1505969"/>
              <a:chExt cx="4375148" cy="3088901"/>
            </a:xfrm>
          </p:grpSpPr>
          <p:grpSp>
            <p:nvGrpSpPr>
              <p:cNvPr id="211" name="グループ化 11"/>
              <p:cNvGrpSpPr>
                <a:grpSpLocks/>
              </p:cNvGrpSpPr>
              <p:nvPr/>
            </p:nvGrpSpPr>
            <p:grpSpPr bwMode="auto">
              <a:xfrm>
                <a:off x="1354190" y="1505969"/>
                <a:ext cx="4020916" cy="3088901"/>
                <a:chOff x="1492860" y="1416502"/>
                <a:chExt cx="4242588" cy="3089802"/>
              </a:xfrm>
            </p:grpSpPr>
            <p:grpSp>
              <p:nvGrpSpPr>
                <p:cNvPr id="215" name="グループ化 22"/>
                <p:cNvGrpSpPr>
                  <a:grpSpLocks/>
                </p:cNvGrpSpPr>
                <p:nvPr/>
              </p:nvGrpSpPr>
              <p:grpSpPr bwMode="auto">
                <a:xfrm>
                  <a:off x="1492860" y="1567133"/>
                  <a:ext cx="4242588" cy="2939171"/>
                  <a:chOff x="3681007" y="1667738"/>
                  <a:chExt cx="4242588" cy="2939171"/>
                </a:xfrm>
              </p:grpSpPr>
              <p:sp>
                <p:nvSpPr>
                  <p:cNvPr id="217" name="テキスト ボックス 32"/>
                  <p:cNvSpPr txBox="1">
                    <a:spLocks noChangeArrowheads="1"/>
                  </p:cNvSpPr>
                  <p:nvPr/>
                </p:nvSpPr>
                <p:spPr bwMode="auto">
                  <a:xfrm>
                    <a:off x="3681007" y="3602382"/>
                    <a:ext cx="1462385" cy="464640"/>
                  </a:xfrm>
                  <a:prstGeom prst="rect">
                    <a:avLst/>
                  </a:prstGeom>
                  <a:noFill/>
                  <a:ln w="9525">
                    <a:noFill/>
                    <a:miter lim="800000"/>
                    <a:headEnd/>
                    <a:tailEnd/>
                  </a:ln>
                </p:spPr>
                <p:txBody>
                  <a:bodyPr wrap="non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218"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0800000" flipV="1">
                    <a:off x="3796461" y="4019842"/>
                    <a:ext cx="342020" cy="211870"/>
                  </a:xfrm>
                  <a:prstGeom prst="rect">
                    <a:avLst/>
                  </a:prstGeom>
                  <a:noFill/>
                  <a:ln w="9525">
                    <a:noFill/>
                    <a:miter lim="800000"/>
                    <a:headEnd/>
                    <a:tailEnd/>
                  </a:ln>
                </p:spPr>
              </p:pic>
              <p:pic>
                <p:nvPicPr>
                  <p:cNvPr id="219"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68995" y="1667738"/>
                    <a:ext cx="352791" cy="260265"/>
                  </a:xfrm>
                  <a:prstGeom prst="rect">
                    <a:avLst/>
                  </a:prstGeom>
                  <a:noFill/>
                  <a:ln w="9525">
                    <a:noFill/>
                    <a:miter lim="800000"/>
                    <a:headEnd/>
                    <a:tailEnd/>
                  </a:ln>
                </p:spPr>
              </p:pic>
              <p:sp>
                <p:nvSpPr>
                  <p:cNvPr id="220" name="円/楕円 292"/>
                  <p:cNvSpPr/>
                  <p:nvPr/>
                </p:nvSpPr>
                <p:spPr>
                  <a:xfrm>
                    <a:off x="5053060" y="1753989"/>
                    <a:ext cx="1711923" cy="1494346"/>
                  </a:xfrm>
                  <a:prstGeom prst="ellipse">
                    <a:avLst/>
                  </a:prstGeom>
                  <a:no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円/楕円 295"/>
                  <p:cNvSpPr>
                    <a:spLocks noChangeAspect="1"/>
                  </p:cNvSpPr>
                  <p:nvPr/>
                </p:nvSpPr>
                <p:spPr>
                  <a:xfrm>
                    <a:off x="5842831" y="2735371"/>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円/楕円 297"/>
                  <p:cNvSpPr>
                    <a:spLocks noChangeAspect="1"/>
                  </p:cNvSpPr>
                  <p:nvPr/>
                </p:nvSpPr>
                <p:spPr>
                  <a:xfrm>
                    <a:off x="5443518" y="2338952"/>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円/楕円 298"/>
                  <p:cNvSpPr>
                    <a:spLocks noChangeAspect="1"/>
                  </p:cNvSpPr>
                  <p:nvPr/>
                </p:nvSpPr>
                <p:spPr>
                  <a:xfrm>
                    <a:off x="5753594" y="1806283"/>
                    <a:ext cx="234947" cy="234945"/>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テキスト ボックス 51"/>
                  <p:cNvSpPr txBox="1">
                    <a:spLocks noChangeArrowheads="1"/>
                  </p:cNvSpPr>
                  <p:nvPr/>
                </p:nvSpPr>
                <p:spPr bwMode="auto">
                  <a:xfrm>
                    <a:off x="5081372" y="1985421"/>
                    <a:ext cx="925760" cy="472851"/>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sp>
              <p:nvSpPr>
                <p:cNvPr id="216" name="テキスト ボックス 23"/>
                <p:cNvSpPr txBox="1">
                  <a:spLocks noChangeArrowheads="1"/>
                </p:cNvSpPr>
                <p:nvPr/>
              </p:nvSpPr>
              <p:spPr bwMode="auto">
                <a:xfrm>
                  <a:off x="2012656" y="1416502"/>
                  <a:ext cx="1352399" cy="390034"/>
                </a:xfrm>
                <a:prstGeom prst="rect">
                  <a:avLst/>
                </a:prstGeom>
                <a:noFill/>
                <a:ln w="9525">
                  <a:noFill/>
                  <a:miter lim="800000"/>
                  <a:headEnd/>
                  <a:tailEnd/>
                </a:ln>
              </p:spPr>
              <p:txBody>
                <a:bodyPr wrap="non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212" name="テキスト ボックス 2"/>
              <p:cNvSpPr txBox="1">
                <a:spLocks noChangeArrowheads="1"/>
              </p:cNvSpPr>
              <p:nvPr/>
            </p:nvSpPr>
            <p:spPr bwMode="auto">
              <a:xfrm>
                <a:off x="3318486" y="1516298"/>
                <a:ext cx="851653" cy="577762"/>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213" name="テキスト ボックス 32"/>
              <p:cNvSpPr txBox="1">
                <a:spLocks noChangeArrowheads="1"/>
              </p:cNvSpPr>
              <p:nvPr/>
            </p:nvSpPr>
            <p:spPr bwMode="auto">
              <a:xfrm>
                <a:off x="3442226" y="2555492"/>
                <a:ext cx="1212324" cy="525236"/>
              </a:xfrm>
              <a:prstGeom prst="rect">
                <a:avLst/>
              </a:prstGeom>
              <a:noFill/>
              <a:ln w="9525">
                <a:noFill/>
                <a:miter lim="800000"/>
                <a:headEnd/>
                <a:tailEnd/>
              </a:ln>
            </p:spPr>
            <p:txBody>
              <a:bodyPr wrap="square">
                <a:spAutoFit/>
              </a:bodyPr>
              <a:lstStyle/>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214" name="テキスト ボックス 58"/>
              <p:cNvSpPr txBox="1">
                <a:spLocks noChangeArrowheads="1"/>
              </p:cNvSpPr>
              <p:nvPr/>
            </p:nvSpPr>
            <p:spPr bwMode="auto">
              <a:xfrm>
                <a:off x="3293706" y="2111070"/>
                <a:ext cx="2435632" cy="389920"/>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健都（国循移転）</a:t>
                </a:r>
              </a:p>
            </p:txBody>
          </p:sp>
        </p:grpSp>
        <p:cxnSp>
          <p:nvCxnSpPr>
            <p:cNvPr id="182" name="直線コネクタ 181"/>
            <p:cNvCxnSpPr/>
            <p:nvPr/>
          </p:nvCxnSpPr>
          <p:spPr>
            <a:xfrm flipV="1">
              <a:off x="4002527" y="3170070"/>
              <a:ext cx="856810" cy="10689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3320237" y="4238999"/>
              <a:ext cx="59372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4" name="Picture 2" descr="C:\Documents and Settings\admin\Local Settings\Temporary Internet Files\Content.IE5\0C2OPJ5W\MC900343639[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18205" y="3972914"/>
              <a:ext cx="279401" cy="328611"/>
            </a:xfrm>
            <a:prstGeom prst="rect">
              <a:avLst/>
            </a:prstGeom>
            <a:noFill/>
            <a:ln w="9525">
              <a:noFill/>
              <a:miter lim="800000"/>
              <a:headEnd/>
              <a:tailEnd/>
            </a:ln>
          </p:spPr>
        </p:pic>
        <p:cxnSp>
          <p:nvCxnSpPr>
            <p:cNvPr id="185" name="直線コネクタ 184"/>
            <p:cNvCxnSpPr/>
            <p:nvPr/>
          </p:nvCxnSpPr>
          <p:spPr>
            <a:xfrm>
              <a:off x="3046376" y="3264272"/>
              <a:ext cx="987424"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186" name="Picture 4" descr="記号"/>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82321" y="3038550"/>
              <a:ext cx="176211" cy="149224"/>
            </a:xfrm>
            <a:prstGeom prst="rect">
              <a:avLst/>
            </a:prstGeom>
            <a:noFill/>
            <a:ln w="9525">
              <a:noFill/>
              <a:miter lim="800000"/>
              <a:headEnd/>
              <a:tailEnd/>
            </a:ln>
          </p:spPr>
        </p:pic>
        <p:pic>
          <p:nvPicPr>
            <p:cNvPr id="187" name="Picture 6" descr="記号"/>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86479" y="3196949"/>
              <a:ext cx="174625" cy="149224"/>
            </a:xfrm>
            <a:prstGeom prst="rect">
              <a:avLst/>
            </a:prstGeom>
            <a:noFill/>
            <a:ln w="9525">
              <a:noFill/>
              <a:miter lim="800000"/>
              <a:headEnd/>
              <a:tailEnd/>
            </a:ln>
          </p:spPr>
        </p:pic>
        <p:sp>
          <p:nvSpPr>
            <p:cNvPr id="188" name="円/楕円 255"/>
            <p:cNvSpPr>
              <a:spLocks noChangeAspect="1"/>
            </p:cNvSpPr>
            <p:nvPr/>
          </p:nvSpPr>
          <p:spPr bwMode="auto">
            <a:xfrm>
              <a:off x="3755159" y="5131671"/>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円/楕円 256"/>
            <p:cNvSpPr>
              <a:spLocks noChangeAspect="1"/>
            </p:cNvSpPr>
            <p:nvPr/>
          </p:nvSpPr>
          <p:spPr bwMode="auto">
            <a:xfrm>
              <a:off x="4809403" y="2493721"/>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テキスト ボックス 2"/>
            <p:cNvSpPr txBox="1">
              <a:spLocks noChangeArrowheads="1"/>
            </p:cNvSpPr>
            <p:nvPr/>
          </p:nvSpPr>
          <p:spPr bwMode="auto">
            <a:xfrm>
              <a:off x="2867136" y="1827408"/>
              <a:ext cx="2415021" cy="625514"/>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sp>
          <p:nvSpPr>
            <p:cNvPr id="210" name="正方形/長方形 209"/>
            <p:cNvSpPr/>
            <p:nvPr/>
          </p:nvSpPr>
          <p:spPr bwMode="auto">
            <a:xfrm>
              <a:off x="133984" y="4248197"/>
              <a:ext cx="1712326" cy="317097"/>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未来医療国際拠点（予定）</a:t>
              </a:r>
            </a:p>
          </p:txBody>
        </p:sp>
        <p:sp>
          <p:nvSpPr>
            <p:cNvPr id="192"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193" name="円/楕円 26"/>
            <p:cNvSpPr>
              <a:spLocks noChangeAspect="1"/>
            </p:cNvSpPr>
            <p:nvPr/>
          </p:nvSpPr>
          <p:spPr bwMode="auto">
            <a:xfrm>
              <a:off x="2695360" y="3938315"/>
              <a:ext cx="142809" cy="16894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テキスト ボックス 2"/>
            <p:cNvSpPr txBox="1">
              <a:spLocks noChangeArrowheads="1"/>
            </p:cNvSpPr>
            <p:nvPr/>
          </p:nvSpPr>
          <p:spPr bwMode="auto">
            <a:xfrm>
              <a:off x="1239483" y="3497152"/>
              <a:ext cx="1958976" cy="502896"/>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195" name="円/楕円 24"/>
            <p:cNvSpPr>
              <a:spLocks noChangeAspect="1"/>
            </p:cNvSpPr>
            <p:nvPr/>
          </p:nvSpPr>
          <p:spPr bwMode="auto">
            <a:xfrm>
              <a:off x="3261477" y="5879532"/>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テキスト ボックス 2"/>
            <p:cNvSpPr txBox="1">
              <a:spLocks noChangeArrowheads="1"/>
            </p:cNvSpPr>
            <p:nvPr/>
          </p:nvSpPr>
          <p:spPr bwMode="auto">
            <a:xfrm>
              <a:off x="2953101" y="5984771"/>
              <a:ext cx="1958975" cy="457175"/>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197" name="テキスト ボックス 2"/>
            <p:cNvSpPr txBox="1">
              <a:spLocks noChangeArrowheads="1"/>
            </p:cNvSpPr>
            <p:nvPr/>
          </p:nvSpPr>
          <p:spPr bwMode="auto">
            <a:xfrm>
              <a:off x="3805964" y="5013751"/>
              <a:ext cx="1520010"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198" name="円/楕円 24"/>
            <p:cNvSpPr>
              <a:spLocks noChangeAspect="1"/>
            </p:cNvSpPr>
            <p:nvPr/>
          </p:nvSpPr>
          <p:spPr bwMode="auto">
            <a:xfrm>
              <a:off x="3688844" y="5461824"/>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テキスト ボックス 2"/>
            <p:cNvSpPr txBox="1">
              <a:spLocks noChangeArrowheads="1"/>
            </p:cNvSpPr>
            <p:nvPr/>
          </p:nvSpPr>
          <p:spPr bwMode="auto">
            <a:xfrm>
              <a:off x="3731979" y="5368592"/>
              <a:ext cx="1363764"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00" name="テキスト ボックス 2"/>
            <p:cNvSpPr txBox="1">
              <a:spLocks noChangeArrowheads="1"/>
            </p:cNvSpPr>
            <p:nvPr/>
          </p:nvSpPr>
          <p:spPr bwMode="auto">
            <a:xfrm>
              <a:off x="976698" y="2653803"/>
              <a:ext cx="3118801" cy="1478491"/>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201" name="円/楕円 24"/>
            <p:cNvSpPr>
              <a:spLocks noChangeAspect="1"/>
            </p:cNvSpPr>
            <p:nvPr/>
          </p:nvSpPr>
          <p:spPr bwMode="auto">
            <a:xfrm flipH="1">
              <a:off x="4110870" y="4657229"/>
              <a:ext cx="167750" cy="19844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テキスト ボックス 2"/>
            <p:cNvSpPr txBox="1">
              <a:spLocks noChangeArrowheads="1"/>
            </p:cNvSpPr>
            <p:nvPr/>
          </p:nvSpPr>
          <p:spPr bwMode="auto">
            <a:xfrm>
              <a:off x="2600571" y="2050240"/>
              <a:ext cx="3102630" cy="1023570"/>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203"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4" name="テキスト ボックス 2"/>
            <p:cNvSpPr txBox="1">
              <a:spLocks noChangeArrowheads="1"/>
            </p:cNvSpPr>
            <p:nvPr/>
          </p:nvSpPr>
          <p:spPr bwMode="auto">
            <a:xfrm>
              <a:off x="-474022" y="1918598"/>
              <a:ext cx="1246373" cy="625514"/>
            </a:xfrm>
            <a:prstGeom prst="rect">
              <a:avLst/>
            </a:prstGeom>
            <a:noFill/>
            <a:ln w="9525">
              <a:noFill/>
              <a:miter lim="800000"/>
              <a:headEnd/>
              <a:tailEnd/>
            </a:ln>
          </p:spPr>
          <p:txBody>
            <a:bodyPr wrap="square">
              <a:spAutoFit/>
            </a:bodyPr>
            <a:lstStyle/>
            <a:p>
              <a:r>
                <a:rPr lang="en-US" altLang="ja-JP"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AutoShape 111"/>
            <p:cNvSpPr>
              <a:spLocks noChangeArrowheads="1"/>
            </p:cNvSpPr>
            <p:nvPr/>
          </p:nvSpPr>
          <p:spPr bwMode="auto">
            <a:xfrm>
              <a:off x="835441" y="1207843"/>
              <a:ext cx="4032249" cy="643434"/>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大阪・関西のライフサイエンスクラスター</a:t>
              </a:r>
            </a:p>
          </p:txBody>
        </p:sp>
        <p:sp>
          <p:nvSpPr>
            <p:cNvPr id="227" name="テキスト ボックス 2"/>
            <p:cNvSpPr txBox="1">
              <a:spLocks noChangeArrowheads="1"/>
            </p:cNvSpPr>
            <p:nvPr/>
          </p:nvSpPr>
          <p:spPr bwMode="auto">
            <a:xfrm>
              <a:off x="2502410" y="3646646"/>
              <a:ext cx="1480106" cy="690787"/>
            </a:xfrm>
            <a:prstGeom prst="rect">
              <a:avLst/>
            </a:prstGeom>
            <a:noFill/>
            <a:ln w="9525">
              <a:noFill/>
              <a:miter lim="800000"/>
              <a:headEnd/>
              <a:tailEnd/>
            </a:ln>
          </p:spPr>
          <p:txBody>
            <a:bodyPr wrap="square">
              <a:spAutoFit/>
            </a:bodyPr>
            <a:lstStyle/>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うめきた</a:t>
              </a:r>
              <a:endParaRPr lang="en-US" altLang="ja-JP"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創薬戦略部</a:t>
              </a:r>
              <a:endParaRPr lang="en-US" altLang="ja-JP"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endParaRPr lang="en-US" altLang="ja-JP"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26" name="図 225"/>
          <p:cNvPicPr>
            <a:picLocks noChangeAspect="1"/>
          </p:cNvPicPr>
          <p:nvPr/>
        </p:nvPicPr>
        <p:blipFill>
          <a:blip r:embed="rId5"/>
          <a:stretch>
            <a:fillRect/>
          </a:stretch>
        </p:blipFill>
        <p:spPr>
          <a:xfrm>
            <a:off x="8465190" y="5619465"/>
            <a:ext cx="607704" cy="398601"/>
          </a:xfrm>
          <a:prstGeom prst="rect">
            <a:avLst/>
          </a:prstGeom>
        </p:spPr>
      </p:pic>
      <p:pic>
        <p:nvPicPr>
          <p:cNvPr id="11" name="図 10"/>
          <p:cNvPicPr>
            <a:picLocks noChangeAspect="1"/>
          </p:cNvPicPr>
          <p:nvPr/>
        </p:nvPicPr>
        <p:blipFill>
          <a:blip r:embed="rId15"/>
          <a:stretch>
            <a:fillRect/>
          </a:stretch>
        </p:blipFill>
        <p:spPr>
          <a:xfrm>
            <a:off x="4808119" y="5646448"/>
            <a:ext cx="619560" cy="616019"/>
          </a:xfrm>
          <a:prstGeom prst="rect">
            <a:avLst/>
          </a:prstGeom>
        </p:spPr>
      </p:pic>
    </p:spTree>
    <p:extLst>
      <p:ext uri="{BB962C8B-B14F-4D97-AF65-F5344CB8AC3E}">
        <p14:creationId xmlns:p14="http://schemas.microsoft.com/office/powerpoint/2010/main" val="1950384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3307709" y="4153874"/>
            <a:ext cx="5660088" cy="2634851"/>
          </a:xfrm>
          <a:prstGeom prst="rect">
            <a:avLst/>
          </a:prstGeom>
        </p:spPr>
      </p:pic>
      <p:sp>
        <p:nvSpPr>
          <p:cNvPr id="9" name="正方形/長方形 8"/>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a:solidFill>
                  <a:srgbClr val="000000"/>
                </a:solidFill>
                <a:ea typeface="Meiryo UI" pitchFamily="50" charset="-128"/>
                <a:cs typeface="Meiryo UI" pitchFamily="50" charset="-128"/>
              </a:rPr>
              <a:t>3.</a:t>
            </a:r>
            <a:r>
              <a:rPr lang="ja-JP" altLang="en-US" sz="2000" kern="0" dirty="0">
                <a:solidFill>
                  <a:srgbClr val="000000"/>
                </a:solidFill>
                <a:ea typeface="Meiryo UI" pitchFamily="50" charset="-128"/>
                <a:cs typeface="Meiryo UI" pitchFamily="50" charset="-128"/>
              </a:rPr>
              <a:t>エネルギー・脱炭素関連産業について①</a:t>
            </a:r>
            <a:endParaRPr kumimoji="0" lang="ja-JP" altLang="en-US" sz="2000" kern="0" dirty="0">
              <a:solidFill>
                <a:srgbClr val="000000"/>
              </a:solidFill>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3411410" y="6626059"/>
            <a:ext cx="4034736"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出典：平成</a:t>
            </a:r>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3</a:t>
            </a:r>
            <a:r>
              <a:rPr lang="ja-JP" altLang="en-US" sz="700" dirty="0">
                <a:latin typeface="Meiryo UI" panose="020B0604030504040204" pitchFamily="50" charset="-128"/>
                <a:ea typeface="Meiryo UI" panose="020B0604030504040204" pitchFamily="50" charset="-128"/>
              </a:rPr>
              <a:t>月大阪産業経済リサーチセンター「多様性を発揮する大阪産業」</a:t>
            </a:r>
          </a:p>
        </p:txBody>
      </p:sp>
      <p:sp>
        <p:nvSpPr>
          <p:cNvPr id="14" name="テキスト ボックス 13"/>
          <p:cNvSpPr txBox="1"/>
          <p:nvPr/>
        </p:nvSpPr>
        <p:spPr>
          <a:xfrm>
            <a:off x="135274" y="4229997"/>
            <a:ext cx="4408995" cy="646331"/>
          </a:xfrm>
          <a:prstGeom prst="rect">
            <a:avLst/>
          </a:prstGeom>
          <a:noFill/>
        </p:spPr>
        <p:txBody>
          <a:bodyPr wrap="square" rtlCol="0">
            <a:spAutoFit/>
          </a:bodyPr>
          <a:lstStyle/>
          <a:p>
            <a:pPr lvl="0" defTabSz="914400">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○府内製造品出荷額等の特化係数にみる、</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大阪府における蓄電池、水素・燃料電池分野の</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ポテンシャル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36990" y="5072099"/>
            <a:ext cx="2712393" cy="943373"/>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大阪府の製造業における蓄電池・水素・</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燃料電池に関連する品目の特化係数</a:t>
            </a:r>
            <a:endParaRPr lang="en-US" altLang="ja-JP" sz="1000" dirty="0">
              <a:solidFill>
                <a:schemeClr val="tx1"/>
              </a:solidFill>
              <a:ea typeface="BIZ UDPゴシック" panose="020B0400000000000000" pitchFamily="50" charset="-128"/>
            </a:endParaRPr>
          </a:p>
          <a:p>
            <a:r>
              <a:rPr lang="en-US" altLang="ja-JP" sz="1000" dirty="0">
                <a:solidFill>
                  <a:schemeClr val="tx1"/>
                </a:solidFill>
                <a:ea typeface="BIZ UDPゴシック" panose="020B0400000000000000" pitchFamily="50" charset="-128"/>
              </a:rPr>
              <a:t>    </a:t>
            </a:r>
            <a:r>
              <a:rPr lang="ja-JP" altLang="en-US" sz="1000" dirty="0">
                <a:solidFill>
                  <a:schemeClr val="tx1"/>
                </a:solidFill>
                <a:ea typeface="BIZ UDPゴシック" panose="020B0400000000000000" pitchFamily="50" charset="-128"/>
              </a:rPr>
              <a:t>　（四角い枠）をみると、府内には幅広い</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産業の集積がみられる。</a:t>
            </a:r>
            <a:endParaRPr lang="en-US" altLang="ja-JP" sz="1000" dirty="0">
              <a:solidFill>
                <a:schemeClr val="tx1"/>
              </a:solidFill>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153410" y="6243923"/>
            <a:ext cx="2057400" cy="365125"/>
          </a:xfrm>
        </p:spPr>
        <p:txBody>
          <a:bodyPr/>
          <a:lstStyle/>
          <a:p>
            <a:r>
              <a:rPr kumimoji="1" lang="en-US" altLang="ja-JP" dirty="0" smtClean="0"/>
              <a:t>9</a:t>
            </a:r>
            <a:endParaRPr kumimoji="1" lang="ja-JP" altLang="en-US" dirty="0"/>
          </a:p>
        </p:txBody>
      </p:sp>
      <p:sp>
        <p:nvSpPr>
          <p:cNvPr id="17" name="テキスト ボックス 16"/>
          <p:cNvSpPr txBox="1"/>
          <p:nvPr/>
        </p:nvSpPr>
        <p:spPr>
          <a:xfrm>
            <a:off x="201716" y="1291366"/>
            <a:ext cx="7404472" cy="276999"/>
          </a:xfrm>
          <a:prstGeom prst="rect">
            <a:avLst/>
          </a:prstGeom>
          <a:noFill/>
        </p:spPr>
        <p:txBody>
          <a:bodyPr wrap="square" rtlCol="0">
            <a:spAutoFit/>
          </a:bodyPr>
          <a:lstStyle/>
          <a:p>
            <a:pPr lvl="0" defTabSz="914400">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○エネルギー・脱炭素に関連する技術領域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3"/>
          <a:stretch>
            <a:fillRect/>
          </a:stretch>
        </p:blipFill>
        <p:spPr>
          <a:xfrm>
            <a:off x="3500846" y="1617040"/>
            <a:ext cx="5237253" cy="2276701"/>
          </a:xfrm>
          <a:prstGeom prst="rect">
            <a:avLst/>
          </a:prstGeom>
        </p:spPr>
      </p:pic>
      <p:sp>
        <p:nvSpPr>
          <p:cNvPr id="21" name="角丸四角形 20"/>
          <p:cNvSpPr/>
          <p:nvPr/>
        </p:nvSpPr>
        <p:spPr>
          <a:xfrm>
            <a:off x="402925" y="1602907"/>
            <a:ext cx="2904784" cy="219753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エネルギー・脱炭素に関連する技術領域は、</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 再生</a:t>
            </a:r>
            <a:r>
              <a:rPr lang="ja-JP" altLang="en-US" sz="1000" dirty="0">
                <a:solidFill>
                  <a:schemeClr val="tx1"/>
                </a:solidFill>
                <a:ea typeface="BIZ UDPゴシック" panose="020B0400000000000000" pitchFamily="50" charset="-128"/>
              </a:rPr>
              <a:t>可能エネルギーなどの非化石エネルギー、</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 蓄電池</a:t>
            </a:r>
            <a:r>
              <a:rPr lang="ja-JP" altLang="en-US" sz="1000" dirty="0">
                <a:solidFill>
                  <a:schemeClr val="tx1"/>
                </a:solidFill>
                <a:ea typeface="BIZ UDPゴシック" panose="020B0400000000000000" pitchFamily="50" charset="-128"/>
              </a:rPr>
              <a:t>を含むエネルギーネットワーク</a:t>
            </a:r>
            <a:r>
              <a:rPr lang="ja-JP" altLang="en-US" sz="1000" dirty="0" smtClean="0">
                <a:solidFill>
                  <a:schemeClr val="tx1"/>
                </a:solidFill>
                <a:ea typeface="BIZ UDPゴシック" panose="020B0400000000000000" pitchFamily="50" charset="-128"/>
              </a:rPr>
              <a:t>、水素、</a:t>
            </a:r>
            <a:endParaRPr lang="en-US" altLang="ja-JP" sz="1000" dirty="0" smtClean="0">
              <a:solidFill>
                <a:schemeClr val="tx1"/>
              </a:solidFill>
              <a:ea typeface="BIZ UDPゴシック" panose="020B0400000000000000" pitchFamily="50" charset="-128"/>
            </a:endParaRPr>
          </a:p>
          <a:p>
            <a:r>
              <a:rPr lang="en-US" altLang="ja-JP" sz="1000" dirty="0">
                <a:solidFill>
                  <a:schemeClr val="tx1"/>
                </a:solidFill>
                <a:ea typeface="BIZ UDPゴシック" panose="020B0400000000000000" pitchFamily="50" charset="-128"/>
              </a:rPr>
              <a:t> </a:t>
            </a:r>
            <a:r>
              <a:rPr lang="en-US" altLang="ja-JP" sz="1000" dirty="0" smtClean="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カーボンリサイクル</a:t>
            </a:r>
            <a:r>
              <a:rPr lang="ja-JP" altLang="en-US" sz="1000" dirty="0">
                <a:solidFill>
                  <a:schemeClr val="tx1"/>
                </a:solidFill>
                <a:ea typeface="BIZ UDPゴシック" panose="020B0400000000000000" pitchFamily="50" charset="-128"/>
              </a:rPr>
              <a:t>、炭素の回収・利用</a:t>
            </a:r>
            <a:r>
              <a:rPr lang="ja-JP" altLang="en-US" sz="1000" dirty="0" smtClean="0">
                <a:solidFill>
                  <a:schemeClr val="tx1"/>
                </a:solidFill>
                <a:ea typeface="BIZ UDPゴシック" panose="020B0400000000000000" pitchFamily="50" charset="-128"/>
              </a:rPr>
              <a:t>・貯蓄、 </a:t>
            </a:r>
            <a:endParaRPr lang="en-US" altLang="ja-JP" sz="1000" dirty="0" smtClean="0">
              <a:solidFill>
                <a:schemeClr val="tx1"/>
              </a:solidFill>
              <a:ea typeface="BIZ UDPゴシック" panose="020B0400000000000000" pitchFamily="50" charset="-128"/>
            </a:endParaRPr>
          </a:p>
          <a:p>
            <a:r>
              <a:rPr lang="en-US" altLang="ja-JP" sz="1000" dirty="0">
                <a:solidFill>
                  <a:schemeClr val="tx1"/>
                </a:solidFill>
                <a:ea typeface="BIZ UDPゴシック" panose="020B0400000000000000" pitchFamily="50" charset="-128"/>
              </a:rPr>
              <a:t> </a:t>
            </a:r>
            <a:r>
              <a:rPr lang="en-US" altLang="ja-JP" sz="1000" dirty="0" smtClean="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農林</a:t>
            </a:r>
            <a:r>
              <a:rPr lang="ja-JP" altLang="en-US" sz="1000" dirty="0">
                <a:solidFill>
                  <a:schemeClr val="tx1"/>
                </a:solidFill>
                <a:ea typeface="BIZ UDPゴシック" panose="020B0400000000000000" pitchFamily="50" charset="-128"/>
              </a:rPr>
              <a:t>水産分野など、幅広く、様々</a:t>
            </a:r>
            <a:r>
              <a:rPr lang="ja-JP" altLang="en-US" sz="1000" dirty="0" smtClean="0">
                <a:solidFill>
                  <a:schemeClr val="tx1"/>
                </a:solidFill>
                <a:ea typeface="BIZ UDPゴシック" panose="020B0400000000000000" pitchFamily="50" charset="-128"/>
              </a:rPr>
              <a:t>な企業の</a:t>
            </a:r>
            <a:endParaRPr lang="en-US" altLang="ja-JP" sz="1000" dirty="0" smtClean="0">
              <a:solidFill>
                <a:schemeClr val="tx1"/>
              </a:solidFill>
              <a:ea typeface="BIZ UDPゴシック" panose="020B0400000000000000" pitchFamily="50" charset="-128"/>
            </a:endParaRPr>
          </a:p>
          <a:p>
            <a:r>
              <a:rPr lang="en-US" altLang="ja-JP" sz="1000" dirty="0">
                <a:solidFill>
                  <a:schemeClr val="tx1"/>
                </a:solidFill>
                <a:ea typeface="BIZ UDPゴシック" panose="020B0400000000000000" pitchFamily="50" charset="-128"/>
              </a:rPr>
              <a:t> </a:t>
            </a:r>
            <a:r>
              <a:rPr lang="en-US" altLang="ja-JP" sz="1000" dirty="0" smtClean="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参入</a:t>
            </a:r>
            <a:r>
              <a:rPr lang="ja-JP" altLang="en-US" sz="1000" dirty="0">
                <a:solidFill>
                  <a:schemeClr val="tx1"/>
                </a:solidFill>
                <a:ea typeface="BIZ UDPゴシック" panose="020B0400000000000000" pitchFamily="50" charset="-128"/>
              </a:rPr>
              <a:t>が期待できる。</a:t>
            </a:r>
            <a:endParaRPr lang="en-US" altLang="ja-JP" sz="1000" dirty="0">
              <a:solidFill>
                <a:schemeClr val="tx1"/>
              </a:solidFill>
              <a:ea typeface="BIZ UDPゴシック" panose="020B0400000000000000" pitchFamily="50" charset="-128"/>
            </a:endParaRPr>
          </a:p>
          <a:p>
            <a:endParaRPr lang="en-US" altLang="ja-JP" sz="1000" dirty="0">
              <a:solidFill>
                <a:schemeClr val="tx1"/>
              </a:solidFill>
              <a:ea typeface="BIZ UDPゴシック" panose="020B0400000000000000" pitchFamily="50" charset="-128"/>
            </a:endParaRPr>
          </a:p>
          <a:p>
            <a:r>
              <a:rPr lang="en-US" altLang="ja-JP" sz="1000" dirty="0">
                <a:solidFill>
                  <a:schemeClr val="tx1"/>
                </a:solidFill>
                <a:ea typeface="BIZ UDPゴシック" panose="020B0400000000000000" pitchFamily="50" charset="-128"/>
              </a:rPr>
              <a:t>【</a:t>
            </a:r>
            <a:r>
              <a:rPr lang="ja-JP" altLang="en-US" sz="1000" dirty="0">
                <a:solidFill>
                  <a:schemeClr val="tx1"/>
                </a:solidFill>
                <a:ea typeface="BIZ UDPゴシック" panose="020B0400000000000000" pitchFamily="50" charset="-128"/>
              </a:rPr>
              <a:t>民間投資の増大が期待できる分野</a:t>
            </a:r>
            <a:r>
              <a:rPr lang="en-US" altLang="ja-JP" sz="1000" dirty="0">
                <a:solidFill>
                  <a:schemeClr val="tx1"/>
                </a:solidFill>
                <a:ea typeface="BIZ UDPゴシック" panose="020B0400000000000000" pitchFamily="50" charset="-128"/>
              </a:rPr>
              <a:t>】</a:t>
            </a:r>
          </a:p>
          <a:p>
            <a:r>
              <a:rPr lang="ja-JP" altLang="en-US" sz="800" dirty="0">
                <a:solidFill>
                  <a:schemeClr val="tx1"/>
                </a:solidFill>
                <a:ea typeface="BIZ UDPゴシック" panose="020B0400000000000000" pitchFamily="50" charset="-128"/>
              </a:rPr>
              <a:t>　例）太陽光発電の軽量・効率化、超臨界地熱発電、浮体式洋</a:t>
            </a:r>
            <a:endParaRPr lang="en-US" altLang="ja-JP" sz="800" dirty="0">
              <a:solidFill>
                <a:schemeClr val="tx1"/>
              </a:solidFill>
              <a:ea typeface="BIZ UDPゴシック" panose="020B0400000000000000" pitchFamily="50" charset="-128"/>
            </a:endParaRPr>
          </a:p>
          <a:p>
            <a:r>
              <a:rPr lang="ja-JP" altLang="en-US" sz="800" dirty="0">
                <a:solidFill>
                  <a:schemeClr val="tx1"/>
                </a:solidFill>
                <a:ea typeface="BIZ UDPゴシック" panose="020B0400000000000000" pitchFamily="50" charset="-128"/>
              </a:rPr>
              <a:t>　　</a:t>
            </a:r>
            <a:r>
              <a:rPr lang="ja-JP" altLang="en-US" sz="800" dirty="0" smtClean="0">
                <a:solidFill>
                  <a:schemeClr val="tx1"/>
                </a:solidFill>
                <a:ea typeface="BIZ UDPゴシック" panose="020B0400000000000000" pitchFamily="50" charset="-128"/>
              </a:rPr>
              <a:t>上風車</a:t>
            </a:r>
            <a:r>
              <a:rPr lang="ja-JP" altLang="en-US" sz="800" dirty="0">
                <a:solidFill>
                  <a:schemeClr val="tx1"/>
                </a:solidFill>
                <a:ea typeface="BIZ UDPゴシック" panose="020B0400000000000000" pitchFamily="50" charset="-128"/>
              </a:rPr>
              <a:t>、低コスト</a:t>
            </a:r>
            <a:r>
              <a:rPr lang="ja-JP" altLang="en-US" sz="800" dirty="0" err="1">
                <a:solidFill>
                  <a:schemeClr val="tx1"/>
                </a:solidFill>
                <a:ea typeface="BIZ UDPゴシック" panose="020B0400000000000000" pitchFamily="50" charset="-128"/>
              </a:rPr>
              <a:t>な</a:t>
            </a:r>
            <a:r>
              <a:rPr lang="ja-JP" altLang="en-US" sz="800" dirty="0">
                <a:solidFill>
                  <a:schemeClr val="tx1"/>
                </a:solidFill>
                <a:ea typeface="BIZ UDPゴシック" panose="020B0400000000000000" pitchFamily="50" charset="-128"/>
              </a:rPr>
              <a:t>次世代蓄電池、ｴﾈﾙｷﾞｰ制御ｼｽﾃﾑ、水素</a:t>
            </a:r>
            <a:endParaRPr lang="en-US" altLang="ja-JP" sz="800" dirty="0">
              <a:solidFill>
                <a:schemeClr val="tx1"/>
              </a:solidFill>
              <a:ea typeface="BIZ UDPゴシック" panose="020B0400000000000000" pitchFamily="50" charset="-128"/>
            </a:endParaRPr>
          </a:p>
          <a:p>
            <a:r>
              <a:rPr lang="ja-JP" altLang="en-US" sz="800" dirty="0">
                <a:solidFill>
                  <a:schemeClr val="tx1"/>
                </a:solidFill>
                <a:ea typeface="BIZ UDPゴシック" panose="020B0400000000000000" pitchFamily="50" charset="-128"/>
              </a:rPr>
              <a:t>　　</a:t>
            </a:r>
            <a:r>
              <a:rPr lang="ja-JP" altLang="en-US" sz="800" dirty="0" smtClean="0">
                <a:solidFill>
                  <a:schemeClr val="tx1"/>
                </a:solidFill>
                <a:ea typeface="BIZ UDPゴシック" panose="020B0400000000000000" pitchFamily="50" charset="-128"/>
              </a:rPr>
              <a:t>の</a:t>
            </a:r>
            <a:r>
              <a:rPr lang="ja-JP" altLang="en-US" sz="800" dirty="0">
                <a:solidFill>
                  <a:schemeClr val="tx1"/>
                </a:solidFill>
                <a:ea typeface="BIZ UDPゴシック" panose="020B0400000000000000" pitchFamily="50" charset="-128"/>
              </a:rPr>
              <a:t>製造・輸送・貯蔵・利用・発電技術、</a:t>
            </a:r>
            <a:r>
              <a:rPr lang="en-US" altLang="ja-JP" sz="800" dirty="0">
                <a:solidFill>
                  <a:schemeClr val="tx1"/>
                </a:solidFill>
                <a:ea typeface="BIZ UDPゴシック" panose="020B0400000000000000" pitchFamily="50" charset="-128"/>
              </a:rPr>
              <a:t>CO</a:t>
            </a:r>
            <a:r>
              <a:rPr lang="en-US" altLang="ja-JP" sz="500" dirty="0">
                <a:solidFill>
                  <a:schemeClr val="tx1"/>
                </a:solidFill>
                <a:ea typeface="BIZ UDPゴシック" panose="020B0400000000000000" pitchFamily="50" charset="-128"/>
              </a:rPr>
              <a:t>2</a:t>
            </a:r>
            <a:r>
              <a:rPr lang="ja-JP" altLang="en-US" sz="800" dirty="0">
                <a:solidFill>
                  <a:schemeClr val="tx1"/>
                </a:solidFill>
                <a:ea typeface="BIZ UDPゴシック" panose="020B0400000000000000" pitchFamily="50" charset="-128"/>
              </a:rPr>
              <a:t>分離回収、</a:t>
            </a:r>
            <a:endParaRPr lang="en-US" altLang="ja-JP" sz="800" dirty="0">
              <a:solidFill>
                <a:schemeClr val="tx1"/>
              </a:solidFill>
              <a:ea typeface="BIZ UDPゴシック" panose="020B0400000000000000" pitchFamily="50" charset="-128"/>
            </a:endParaRPr>
          </a:p>
          <a:p>
            <a:r>
              <a:rPr lang="ja-JP" altLang="en-US" sz="800" dirty="0">
                <a:solidFill>
                  <a:schemeClr val="tx1"/>
                </a:solidFill>
                <a:ea typeface="BIZ UDPゴシック" panose="020B0400000000000000" pitchFamily="50" charset="-128"/>
              </a:rPr>
              <a:t>　　</a:t>
            </a:r>
            <a:r>
              <a:rPr lang="ja-JP" altLang="en-US" sz="800" dirty="0" smtClean="0">
                <a:solidFill>
                  <a:schemeClr val="tx1"/>
                </a:solidFill>
                <a:ea typeface="BIZ UDPゴシック" panose="020B0400000000000000" pitchFamily="50" charset="-128"/>
              </a:rPr>
              <a:t>グリーンモビリティ</a:t>
            </a:r>
            <a:r>
              <a:rPr lang="ja-JP" altLang="en-US" sz="800" dirty="0">
                <a:solidFill>
                  <a:schemeClr val="tx1"/>
                </a:solidFill>
                <a:ea typeface="BIZ UDPゴシック" panose="020B0400000000000000" pitchFamily="50" charset="-128"/>
              </a:rPr>
              <a:t>、ゼロカーボン・スチール、リサイクル技</a:t>
            </a:r>
            <a:endParaRPr lang="en-US" altLang="ja-JP" sz="800" dirty="0">
              <a:solidFill>
                <a:schemeClr val="tx1"/>
              </a:solidFill>
              <a:ea typeface="BIZ UDPゴシック" panose="020B0400000000000000" pitchFamily="50" charset="-128"/>
            </a:endParaRPr>
          </a:p>
          <a:p>
            <a:r>
              <a:rPr lang="ja-JP" altLang="en-US" sz="800" dirty="0">
                <a:solidFill>
                  <a:schemeClr val="tx1"/>
                </a:solidFill>
                <a:ea typeface="BIZ UDPゴシック" panose="020B0400000000000000" pitchFamily="50" charset="-128"/>
              </a:rPr>
              <a:t>　　術、低コストメタネーション、グリーン冷媒、省エネ技術、</a:t>
            </a:r>
            <a:endParaRPr lang="en-US" altLang="ja-JP" sz="800" dirty="0">
              <a:solidFill>
                <a:schemeClr val="tx1"/>
              </a:solidFill>
              <a:ea typeface="BIZ UDPゴシック" panose="020B0400000000000000" pitchFamily="50" charset="-128"/>
            </a:endParaRPr>
          </a:p>
          <a:p>
            <a:r>
              <a:rPr lang="ja-JP" altLang="en-US" sz="800" dirty="0">
                <a:solidFill>
                  <a:schemeClr val="tx1"/>
                </a:solidFill>
                <a:ea typeface="BIZ UDPゴシック" panose="020B0400000000000000" pitchFamily="50" charset="-128"/>
              </a:rPr>
              <a:t>　　シェアリングエコノミー、テレワーク、ブルーカーボン</a:t>
            </a:r>
            <a:endParaRPr lang="en-US" altLang="ja-JP" sz="800" dirty="0">
              <a:solidFill>
                <a:schemeClr val="tx1"/>
              </a:solidFill>
              <a:ea typeface="BIZ UDPゴシック" panose="020B0400000000000000" pitchFamily="50" charset="-128"/>
            </a:endParaRPr>
          </a:p>
          <a:p>
            <a:r>
              <a:rPr lang="ja-JP" altLang="en-US" sz="800" dirty="0">
                <a:solidFill>
                  <a:schemeClr val="tx1"/>
                </a:solidFill>
                <a:ea typeface="BIZ UDPゴシック" panose="020B0400000000000000" pitchFamily="50" charset="-128"/>
              </a:rPr>
              <a:t>　　地産地消型エネルギー　など</a:t>
            </a:r>
            <a:endParaRPr lang="en-US" altLang="ja-JP" sz="800" dirty="0">
              <a:solidFill>
                <a:schemeClr val="tx1"/>
              </a:solidFill>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04CD1B5-F732-4A5C-A8C2-0AE547D85819}"/>
              </a:ext>
            </a:extLst>
          </p:cNvPr>
          <p:cNvSpPr txBox="1"/>
          <p:nvPr/>
        </p:nvSpPr>
        <p:spPr>
          <a:xfrm>
            <a:off x="3472878" y="3903134"/>
            <a:ext cx="4034736"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出典：革新的環境イノベーション戦略</a:t>
            </a:r>
          </a:p>
        </p:txBody>
      </p:sp>
      <p:pic>
        <p:nvPicPr>
          <p:cNvPr id="25" name="図 24"/>
          <p:cNvPicPr>
            <a:picLocks noChangeAspect="1"/>
          </p:cNvPicPr>
          <p:nvPr/>
        </p:nvPicPr>
        <p:blipFill>
          <a:blip r:embed="rId4"/>
          <a:stretch>
            <a:fillRect/>
          </a:stretch>
        </p:blipFill>
        <p:spPr>
          <a:xfrm>
            <a:off x="5070687" y="3532982"/>
            <a:ext cx="2097569" cy="344067"/>
          </a:xfrm>
          <a:prstGeom prst="rect">
            <a:avLst/>
          </a:prstGeom>
        </p:spPr>
      </p:pic>
      <p:sp>
        <p:nvSpPr>
          <p:cNvPr id="15" name="角丸四角形 14"/>
          <p:cNvSpPr/>
          <p:nvPr/>
        </p:nvSpPr>
        <p:spPr>
          <a:xfrm>
            <a:off x="135274" y="441748"/>
            <a:ext cx="8940262" cy="781869"/>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BIZ UDPゴシック" panose="020B0400000000000000" pitchFamily="50" charset="-128"/>
                <a:ea typeface="BIZ UDPゴシック" panose="020B0400000000000000" pitchFamily="50" charset="-128"/>
              </a:rPr>
              <a:t>エネルギー・脱炭素関連産業は、生産から輸送、流通、消費、循環（再利用）などに至るまで技術領域が幅広く、大阪・関西の製造業のポテンシャルを活かした幅広い産業展開が期待できる。</a:t>
            </a:r>
            <a:endParaRPr lang="en-US" altLang="ja-JP" sz="1300"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5966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4832118" y="4084576"/>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04CD1B5-F732-4A5C-A8C2-0AE547D85819}"/>
              </a:ext>
            </a:extLst>
          </p:cNvPr>
          <p:cNvSpPr txBox="1"/>
          <p:nvPr/>
        </p:nvSpPr>
        <p:spPr>
          <a:xfrm>
            <a:off x="483153" y="6685135"/>
            <a:ext cx="4815620"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出典：令和３年</a:t>
            </a:r>
            <a:r>
              <a:rPr lang="en-US" altLang="ja-JP" sz="700" dirty="0">
                <a:latin typeface="Meiryo UI" panose="020B0604030504040204" pitchFamily="50" charset="-128"/>
                <a:ea typeface="Meiryo UI" panose="020B0604030504040204" pitchFamily="50" charset="-128"/>
              </a:rPr>
              <a:t>3</a:t>
            </a:r>
            <a:r>
              <a:rPr lang="ja-JP" altLang="en-US" sz="700" dirty="0">
                <a:latin typeface="Meiryo UI" panose="020B0604030504040204" pitchFamily="50" charset="-128"/>
                <a:ea typeface="Meiryo UI" panose="020B0604030504040204" pitchFamily="50" charset="-128"/>
              </a:rPr>
              <a:t>月環境省　環境産業市場規模検討会「環境産業の市場規模・雇用規模等に関する報告書」</a:t>
            </a:r>
          </a:p>
        </p:txBody>
      </p:sp>
      <p:pic>
        <p:nvPicPr>
          <p:cNvPr id="4" name="図 3"/>
          <p:cNvPicPr>
            <a:picLocks noChangeAspect="1"/>
          </p:cNvPicPr>
          <p:nvPr/>
        </p:nvPicPr>
        <p:blipFill>
          <a:blip r:embed="rId2"/>
          <a:stretch>
            <a:fillRect/>
          </a:stretch>
        </p:blipFill>
        <p:spPr>
          <a:xfrm>
            <a:off x="521936" y="3466211"/>
            <a:ext cx="8221469" cy="3218924"/>
          </a:xfrm>
          <a:prstGeom prst="rect">
            <a:avLst/>
          </a:prstGeom>
        </p:spPr>
      </p:pic>
      <p:sp>
        <p:nvSpPr>
          <p:cNvPr id="9" name="正方形/長方形 8"/>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a:solidFill>
                  <a:srgbClr val="000000"/>
                </a:solidFill>
                <a:ea typeface="Meiryo UI" pitchFamily="50" charset="-128"/>
                <a:cs typeface="Meiryo UI" pitchFamily="50" charset="-128"/>
              </a:rPr>
              <a:t>3.</a:t>
            </a:r>
            <a:r>
              <a:rPr lang="ja-JP" altLang="en-US" sz="2000" kern="0" dirty="0">
                <a:solidFill>
                  <a:srgbClr val="000000"/>
                </a:solidFill>
                <a:ea typeface="Meiryo UI" pitchFamily="50" charset="-128"/>
                <a:cs typeface="Meiryo UI" pitchFamily="50" charset="-128"/>
              </a:rPr>
              <a:t>エネルギー・脱炭素関連産業について②</a:t>
            </a:r>
            <a:endParaRPr kumimoji="0" lang="ja-JP" altLang="en-US" sz="2000" kern="0" dirty="0">
              <a:solidFill>
                <a:srgbClr val="000000"/>
              </a:solidFill>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018136" y="6492118"/>
            <a:ext cx="2057400" cy="365125"/>
          </a:xfrm>
        </p:spPr>
        <p:txBody>
          <a:bodyPr/>
          <a:lstStyle/>
          <a:p>
            <a:r>
              <a:rPr kumimoji="1" lang="en-US" altLang="ja-JP" dirty="0" smtClean="0"/>
              <a:t>10</a:t>
            </a:r>
            <a:endParaRPr kumimoji="1" lang="ja-JP" altLang="en-US" dirty="0"/>
          </a:p>
        </p:txBody>
      </p:sp>
      <p:sp>
        <p:nvSpPr>
          <p:cNvPr id="11" name="テキスト ボックス 10"/>
          <p:cNvSpPr txBox="1"/>
          <p:nvPr/>
        </p:nvSpPr>
        <p:spPr>
          <a:xfrm>
            <a:off x="156798" y="3173562"/>
            <a:ext cx="49258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○地球温暖化関連（クリーンエネルギー等）の市場規模予測（国内）</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379815" y="2676600"/>
            <a:ext cx="4342344" cy="44773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664845" marR="142875" lvl="0" indent="-381000" algn="just"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（近畿経済産業局「</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INVEST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JAPAN</a:t>
            </a:r>
            <a:r>
              <a:rPr kumimoji="1" lang="ja-JP" altLang="en-US" sz="7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INVEST</a:t>
            </a:r>
            <a:r>
              <a:rPr lang="ja-JP" altLang="en-US" sz="7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KANSAI</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p:cNvSpPr txBox="1"/>
          <p:nvPr/>
        </p:nvSpPr>
        <p:spPr>
          <a:xfrm>
            <a:off x="5266079" y="2802349"/>
            <a:ext cx="3024336" cy="200055"/>
          </a:xfrm>
          <a:prstGeom prst="rect">
            <a:avLst/>
          </a:prstGeom>
          <a:noFill/>
        </p:spPr>
        <p:txBody>
          <a:bodyPr wrap="square" rtlCol="0">
            <a:spAutoFit/>
          </a:bodyPr>
          <a:lstStyle/>
          <a:p>
            <a:pPr lvl="0">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：関西電力「企業立地サポート」</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rotWithShape="1">
          <a:blip r:embed="rId3"/>
          <a:srcRect l="6441" t="33257" r="51679" b="18396"/>
          <a:stretch/>
        </p:blipFill>
        <p:spPr>
          <a:xfrm>
            <a:off x="5082678" y="739871"/>
            <a:ext cx="3447766" cy="2056803"/>
          </a:xfrm>
          <a:prstGeom prst="rect">
            <a:avLst/>
          </a:prstGeom>
        </p:spPr>
      </p:pic>
      <p:sp>
        <p:nvSpPr>
          <p:cNvPr id="28" name="テキスト ボックス 27"/>
          <p:cNvSpPr txBox="1"/>
          <p:nvPr/>
        </p:nvSpPr>
        <p:spPr>
          <a:xfrm>
            <a:off x="4813422" y="418306"/>
            <a:ext cx="4284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rPr>
              <a:t>○主な関西の燃料電池関連企業</a:t>
            </a:r>
          </a:p>
        </p:txBody>
      </p:sp>
      <p:sp>
        <p:nvSpPr>
          <p:cNvPr id="24" name="角丸四角形 23"/>
          <p:cNvSpPr/>
          <p:nvPr/>
        </p:nvSpPr>
        <p:spPr>
          <a:xfrm>
            <a:off x="5060667" y="3163656"/>
            <a:ext cx="3789510" cy="51712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地球温暖化関連（クリーンエネルギー等）の</a:t>
            </a:r>
            <a:r>
              <a:rPr lang="en-US" altLang="ja-JP" sz="1000" dirty="0">
                <a:solidFill>
                  <a:schemeClr val="tx1"/>
                </a:solidFill>
                <a:ea typeface="BIZ UDPゴシック" panose="020B0400000000000000" pitchFamily="50" charset="-128"/>
              </a:rPr>
              <a:t>2050</a:t>
            </a:r>
            <a:r>
              <a:rPr lang="ja-JP" altLang="en-US" sz="1000" dirty="0">
                <a:solidFill>
                  <a:schemeClr val="tx1"/>
                </a:solidFill>
                <a:ea typeface="BIZ UDPゴシック" panose="020B0400000000000000" pitchFamily="50" charset="-128"/>
              </a:rPr>
              <a:t>年の国内市</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場規模は</a:t>
            </a:r>
            <a:r>
              <a:rPr lang="en-US" altLang="ja-JP" sz="1000" dirty="0">
                <a:solidFill>
                  <a:schemeClr val="tx1"/>
                </a:solidFill>
                <a:ea typeface="BIZ UDPゴシック" panose="020B0400000000000000" pitchFamily="50" charset="-128"/>
              </a:rPr>
              <a:t>63.3</a:t>
            </a:r>
            <a:r>
              <a:rPr lang="ja-JP" altLang="en-US" sz="1000" dirty="0">
                <a:solidFill>
                  <a:schemeClr val="tx1"/>
                </a:solidFill>
                <a:ea typeface="BIZ UDPゴシック" panose="020B0400000000000000" pitchFamily="50" charset="-128"/>
              </a:rPr>
              <a:t>兆円となり、</a:t>
            </a:r>
            <a:r>
              <a:rPr lang="en-US" altLang="ja-JP" sz="1000" dirty="0">
                <a:solidFill>
                  <a:schemeClr val="tx1"/>
                </a:solidFill>
                <a:ea typeface="BIZ UDPゴシック" panose="020B0400000000000000" pitchFamily="50" charset="-128"/>
              </a:rPr>
              <a:t>2019</a:t>
            </a:r>
            <a:r>
              <a:rPr lang="ja-JP" altLang="en-US" sz="1000" dirty="0">
                <a:solidFill>
                  <a:schemeClr val="tx1"/>
                </a:solidFill>
                <a:ea typeface="BIZ UDPゴシック" panose="020B0400000000000000" pitchFamily="50" charset="-128"/>
              </a:rPr>
              <a:t>～</a:t>
            </a:r>
            <a:r>
              <a:rPr lang="en-US" altLang="ja-JP" sz="1000" dirty="0">
                <a:solidFill>
                  <a:schemeClr val="tx1"/>
                </a:solidFill>
                <a:ea typeface="BIZ UDPゴシック" panose="020B0400000000000000" pitchFamily="50" charset="-128"/>
              </a:rPr>
              <a:t>2050</a:t>
            </a:r>
            <a:r>
              <a:rPr lang="ja-JP" altLang="en-US" sz="1000" dirty="0">
                <a:solidFill>
                  <a:schemeClr val="tx1"/>
                </a:solidFill>
                <a:ea typeface="BIZ UDPゴシック" panose="020B0400000000000000" pitchFamily="50" charset="-128"/>
              </a:rPr>
              <a:t>年の年平均成長率は</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en-US" altLang="ja-JP" sz="1000" dirty="0">
                <a:solidFill>
                  <a:schemeClr val="tx1"/>
                </a:solidFill>
                <a:ea typeface="BIZ UDPゴシック" panose="020B0400000000000000" pitchFamily="50" charset="-128"/>
              </a:rPr>
              <a:t>1.7</a:t>
            </a:r>
            <a:r>
              <a:rPr lang="ja-JP" altLang="en-US" sz="1000" dirty="0">
                <a:solidFill>
                  <a:schemeClr val="tx1"/>
                </a:solidFill>
                <a:ea typeface="BIZ UDPゴシック" panose="020B0400000000000000" pitchFamily="50" charset="-128"/>
              </a:rPr>
              <a:t>％と推計されている。</a:t>
            </a:r>
            <a:endParaRPr lang="en-US" altLang="ja-JP" sz="1000" dirty="0">
              <a:solidFill>
                <a:schemeClr val="tx1"/>
              </a:solidFill>
              <a:ea typeface="BIZ UDPゴシック" panose="020B0400000000000000" pitchFamily="50" charset="-128"/>
            </a:endParaRPr>
          </a:p>
        </p:txBody>
      </p:sp>
      <p:pic>
        <p:nvPicPr>
          <p:cNvPr id="16" name="図 15"/>
          <p:cNvPicPr>
            <a:picLocks noChangeAspect="1"/>
          </p:cNvPicPr>
          <p:nvPr/>
        </p:nvPicPr>
        <p:blipFill rotWithShape="1">
          <a:blip r:embed="rId4"/>
          <a:srcRect l="24036" t="3947" r="24075" b="1983"/>
          <a:stretch/>
        </p:blipFill>
        <p:spPr>
          <a:xfrm>
            <a:off x="1079196" y="770663"/>
            <a:ext cx="2176665" cy="2226281"/>
          </a:xfrm>
          <a:prstGeom prst="rect">
            <a:avLst/>
          </a:prstGeom>
        </p:spPr>
      </p:pic>
      <p:sp>
        <p:nvSpPr>
          <p:cNvPr id="17" name="正方形/長方形 16"/>
          <p:cNvSpPr/>
          <p:nvPr/>
        </p:nvSpPr>
        <p:spPr>
          <a:xfrm>
            <a:off x="3168624" y="2827776"/>
            <a:ext cx="2934496" cy="33013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664845" marR="142875" lvl="0" indent="-381000" algn="just"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（財務省</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貿易統計</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より作成）</a:t>
            </a:r>
            <a:endParaRPr kumimoji="1" lang="ja-JP"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p:cNvSpPr txBox="1"/>
          <p:nvPr/>
        </p:nvSpPr>
        <p:spPr>
          <a:xfrm>
            <a:off x="113493" y="442568"/>
            <a:ext cx="56240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○関西のリチウムイオン電池 全国輸出シェア（</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19" name="正方形/長方形 18"/>
          <p:cNvSpPr/>
          <p:nvPr/>
        </p:nvSpPr>
        <p:spPr>
          <a:xfrm>
            <a:off x="2890963" y="1389104"/>
            <a:ext cx="2028979" cy="605294"/>
          </a:xfrm>
          <a:prstGeom prst="rect">
            <a:avLst/>
          </a:prstGeom>
        </p:spPr>
        <p:txBody>
          <a:bodyPr wrap="square">
            <a:spAutoFit/>
          </a:bodyPr>
          <a:lstStyle/>
          <a:p>
            <a:pPr marL="664845" marR="142875" lvl="0" indent="-381000" algn="just" defTabSz="914400" rtl="0" eaLnBrk="1" fontAlgn="auto" latinLnBrk="0" hangingPunct="1">
              <a:lnSpc>
                <a:spcPts val="1000"/>
              </a:lnSpc>
              <a:spcBef>
                <a:spcPts val="0"/>
              </a:spcBef>
              <a:spcAft>
                <a:spcPts val="0"/>
              </a:spcAft>
              <a:buClrTx/>
              <a:buSzTx/>
              <a:buFontTx/>
              <a:buNone/>
              <a:tabLst/>
              <a:defRPr/>
            </a:pP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グラフにおける、「関西」は、</a:t>
            </a: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64845" marR="142875" lvl="0" indent="-381000" algn="just"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近畿</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県</a:t>
            </a: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64845" marR="142875" lvl="0" indent="-381000" algn="just" defTabSz="914400" rtl="0" eaLnBrk="1" fontAlgn="auto" latinLnBrk="0" hangingPunct="1">
              <a:lnSpc>
                <a:spcPts val="1000"/>
              </a:lnSpc>
              <a:spcBef>
                <a:spcPts val="0"/>
              </a:spcBef>
              <a:spcAft>
                <a:spcPts val="0"/>
              </a:spcAft>
              <a:buClrTx/>
              <a:buSzTx/>
              <a:buFontTx/>
              <a:buNone/>
              <a:tabLst/>
              <a:defRPr/>
            </a:pP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滋賀県、京都府、大阪府、兵庫県、</a:t>
            </a: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64845" marR="142875" lvl="0" indent="-381000" algn="just"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奈良県、和歌山県</a:t>
            </a:r>
            <a:r>
              <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の合計。</a:t>
            </a:r>
            <a:endParaRPr kumimoji="1" lang="ja-JP"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p:cNvSpPr txBox="1"/>
          <p:nvPr/>
        </p:nvSpPr>
        <p:spPr>
          <a:xfrm>
            <a:off x="531190" y="2886006"/>
            <a:ext cx="403729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出典：大阪府・大阪市</a:t>
            </a: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「万博のインパクトを活かした大阪の将来に向けたビジョン」</a:t>
            </a:r>
          </a:p>
        </p:txBody>
      </p:sp>
      <p:sp>
        <p:nvSpPr>
          <p:cNvPr id="21" name="角丸四角形 20"/>
          <p:cNvSpPr/>
          <p:nvPr/>
        </p:nvSpPr>
        <p:spPr>
          <a:xfrm>
            <a:off x="242155" y="713147"/>
            <a:ext cx="4199217" cy="389308"/>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リチウムイオン電池の輸出における関西（２府４県）の全国シェアは、</a:t>
            </a:r>
            <a:endParaRPr lang="en-US" altLang="ja-JP" sz="1000" dirty="0">
              <a:solidFill>
                <a:schemeClr val="tx1"/>
              </a:solidFill>
              <a:ea typeface="BIZ UDPゴシック" panose="020B0400000000000000" pitchFamily="50" charset="-128"/>
            </a:endParaRPr>
          </a:p>
          <a:p>
            <a:r>
              <a:rPr lang="ja-JP" altLang="en-US" sz="1000" dirty="0" smtClean="0">
                <a:solidFill>
                  <a:schemeClr val="tx1"/>
                </a:solidFill>
                <a:ea typeface="BIZ UDPゴシック" panose="020B0400000000000000" pitchFamily="50" charset="-128"/>
              </a:rPr>
              <a:t> </a:t>
            </a:r>
            <a:r>
              <a:rPr lang="ja-JP" altLang="en-US" sz="1000" dirty="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金額</a:t>
            </a:r>
            <a:r>
              <a:rPr lang="ja-JP" altLang="en-US" sz="1000" dirty="0">
                <a:solidFill>
                  <a:schemeClr val="tx1"/>
                </a:solidFill>
                <a:ea typeface="BIZ UDPゴシック" panose="020B0400000000000000" pitchFamily="50" charset="-128"/>
              </a:rPr>
              <a:t>ベースで</a:t>
            </a:r>
            <a:r>
              <a:rPr lang="en-US" altLang="ja-JP" sz="1000" dirty="0">
                <a:solidFill>
                  <a:schemeClr val="tx1"/>
                </a:solidFill>
                <a:ea typeface="BIZ UDPゴシック" panose="020B0400000000000000" pitchFamily="50" charset="-128"/>
              </a:rPr>
              <a:t>70.1</a:t>
            </a:r>
            <a:r>
              <a:rPr lang="ja-JP" altLang="en-US" sz="1000" dirty="0">
                <a:solidFill>
                  <a:schemeClr val="tx1"/>
                </a:solidFill>
                <a:ea typeface="BIZ UDPゴシック" panose="020B0400000000000000" pitchFamily="50" charset="-128"/>
              </a:rPr>
              <a:t>％、個数ベースで</a:t>
            </a:r>
            <a:r>
              <a:rPr lang="en-US" altLang="ja-JP" sz="1000" dirty="0">
                <a:solidFill>
                  <a:schemeClr val="tx1"/>
                </a:solidFill>
                <a:ea typeface="BIZ UDPゴシック" panose="020B0400000000000000" pitchFamily="50" charset="-128"/>
              </a:rPr>
              <a:t>88.8</a:t>
            </a:r>
            <a:r>
              <a:rPr lang="ja-JP" altLang="en-US" sz="1000" dirty="0">
                <a:solidFill>
                  <a:schemeClr val="tx1"/>
                </a:solidFill>
                <a:ea typeface="BIZ UDPゴシック" panose="020B0400000000000000" pitchFamily="50" charset="-128"/>
              </a:rPr>
              <a:t>％を占めている</a:t>
            </a:r>
            <a:r>
              <a:rPr lang="ja-JP" altLang="en-US" sz="1000" dirty="0" smtClean="0">
                <a:solidFill>
                  <a:schemeClr val="tx1"/>
                </a:solidFill>
                <a:ea typeface="BIZ UDPゴシック" panose="020B0400000000000000" pitchFamily="50" charset="-128"/>
              </a:rPr>
              <a:t>。 </a:t>
            </a:r>
            <a:endParaRPr lang="en-US" altLang="ja-JP" sz="1000" dirty="0">
              <a:solidFill>
                <a:schemeClr val="tx1"/>
              </a:solidFill>
              <a:ea typeface="BIZ UDPゴシック" panose="020B0400000000000000" pitchFamily="50" charset="-128"/>
            </a:endParaRPr>
          </a:p>
        </p:txBody>
      </p:sp>
    </p:spTree>
    <p:extLst>
      <p:ext uri="{BB962C8B-B14F-4D97-AF65-F5344CB8AC3E}">
        <p14:creationId xmlns:p14="http://schemas.microsoft.com/office/powerpoint/2010/main" val="2035513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観光関連産業について①</a:t>
            </a:r>
            <a:endParaRPr kumimoji="0" lang="ja-JP" altLang="en-US" sz="2000" kern="0" dirty="0">
              <a:solidFill>
                <a:srgbClr val="000000"/>
              </a:solidFill>
              <a:ea typeface="Meiryo UI" pitchFamily="50" charset="-128"/>
              <a:cs typeface="Meiryo UI" pitchFamily="50" charset="-128"/>
            </a:endParaRPr>
          </a:p>
        </p:txBody>
      </p:sp>
      <p:sp>
        <p:nvSpPr>
          <p:cNvPr id="13" name="角丸四角形 12"/>
          <p:cNvSpPr/>
          <p:nvPr/>
        </p:nvSpPr>
        <p:spPr>
          <a:xfrm>
            <a:off x="98354" y="471935"/>
            <a:ext cx="8940262" cy="526870"/>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BIZ UDPゴシック" panose="020B0400000000000000" pitchFamily="50" charset="-128"/>
                <a:ea typeface="BIZ UDPゴシック" panose="020B0400000000000000" pitchFamily="50" charset="-128"/>
              </a:rPr>
              <a:t>観光関連</a:t>
            </a:r>
            <a:r>
              <a:rPr lang="ja-JP" altLang="en-US" sz="1300" dirty="0" smtClean="0">
                <a:solidFill>
                  <a:schemeClr val="tx1"/>
                </a:solidFill>
                <a:latin typeface="BIZ UDPゴシック" panose="020B0400000000000000" pitchFamily="50" charset="-128"/>
                <a:ea typeface="BIZ UDPゴシック" panose="020B0400000000000000" pitchFamily="50" charset="-128"/>
              </a:rPr>
              <a:t>産業は、生産、粗付加価値、雇用への誘発効果が高く、「</a:t>
            </a:r>
            <a:r>
              <a:rPr lang="ja-JP" altLang="en-US" sz="1300" dirty="0">
                <a:solidFill>
                  <a:schemeClr val="tx1"/>
                </a:solidFill>
                <a:latin typeface="BIZ UDPゴシック" panose="020B0400000000000000" pitchFamily="50" charset="-128"/>
                <a:ea typeface="BIZ UDPゴシック" panose="020B0400000000000000" pitchFamily="50" charset="-128"/>
              </a:rPr>
              <a:t>外から稼ぐ</a:t>
            </a:r>
            <a:r>
              <a:rPr lang="ja-JP" altLang="en-US" sz="1300" dirty="0" smtClean="0">
                <a:solidFill>
                  <a:schemeClr val="tx1"/>
                </a:solidFill>
                <a:latin typeface="BIZ UDPゴシック" panose="020B0400000000000000" pitchFamily="50" charset="-128"/>
                <a:ea typeface="BIZ UDPゴシック" panose="020B0400000000000000" pitchFamily="50" charset="-128"/>
              </a:rPr>
              <a:t>」大きな産業</a:t>
            </a:r>
            <a:r>
              <a:rPr lang="ja-JP" altLang="en-US" sz="1300" dirty="0">
                <a:solidFill>
                  <a:schemeClr val="tx1"/>
                </a:solidFill>
                <a:latin typeface="BIZ UDPゴシック" panose="020B0400000000000000" pitchFamily="50" charset="-128"/>
                <a:ea typeface="BIZ UDPゴシック" panose="020B0400000000000000" pitchFamily="50" charset="-128"/>
              </a:rPr>
              <a:t>として</a:t>
            </a:r>
            <a:r>
              <a:rPr lang="ja-JP" altLang="en-US" sz="1300" dirty="0" smtClean="0">
                <a:solidFill>
                  <a:schemeClr val="tx1"/>
                </a:solidFill>
                <a:latin typeface="BIZ UDPゴシック" panose="020B0400000000000000" pitchFamily="50" charset="-128"/>
                <a:ea typeface="BIZ UDPゴシック" panose="020B0400000000000000" pitchFamily="50" charset="-128"/>
              </a:rPr>
              <a:t>、コロナの収束を見据え、推進していく必要があるのではないか。</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240577" y="6657945"/>
            <a:ext cx="499411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出典：一般社団法人アジア太平洋研究所「アジア太平洋と関西　関西経済白書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aphicFrame>
        <p:nvGraphicFramePr>
          <p:cNvPr id="20" name="表 19"/>
          <p:cNvGraphicFramePr>
            <a:graphicFrameLocks noGrp="1"/>
          </p:cNvGraphicFramePr>
          <p:nvPr>
            <p:extLst>
              <p:ext uri="{D42A27DB-BD31-4B8C-83A1-F6EECF244321}">
                <p14:modId xmlns:p14="http://schemas.microsoft.com/office/powerpoint/2010/main" val="3445962006"/>
              </p:ext>
            </p:extLst>
          </p:nvPr>
        </p:nvGraphicFramePr>
        <p:xfrm>
          <a:off x="240577" y="1426034"/>
          <a:ext cx="5087873" cy="5231902"/>
        </p:xfrm>
        <a:graphic>
          <a:graphicData uri="http://schemas.openxmlformats.org/drawingml/2006/table">
            <a:tbl>
              <a:tblPr/>
              <a:tblGrid>
                <a:gridCol w="139012">
                  <a:extLst>
                    <a:ext uri="{9D8B030D-6E8A-4147-A177-3AD203B41FA5}">
                      <a16:colId xmlns:a16="http://schemas.microsoft.com/office/drawing/2014/main" val="917745012"/>
                    </a:ext>
                  </a:extLst>
                </a:gridCol>
                <a:gridCol w="1210672">
                  <a:extLst>
                    <a:ext uri="{9D8B030D-6E8A-4147-A177-3AD203B41FA5}">
                      <a16:colId xmlns:a16="http://schemas.microsoft.com/office/drawing/2014/main" val="3952097697"/>
                    </a:ext>
                  </a:extLst>
                </a:gridCol>
                <a:gridCol w="346274">
                  <a:extLst>
                    <a:ext uri="{9D8B030D-6E8A-4147-A177-3AD203B41FA5}">
                      <a16:colId xmlns:a16="http://schemas.microsoft.com/office/drawing/2014/main" val="1058986791"/>
                    </a:ext>
                  </a:extLst>
                </a:gridCol>
                <a:gridCol w="111210">
                  <a:extLst>
                    <a:ext uri="{9D8B030D-6E8A-4147-A177-3AD203B41FA5}">
                      <a16:colId xmlns:a16="http://schemas.microsoft.com/office/drawing/2014/main" val="450783030"/>
                    </a:ext>
                  </a:extLst>
                </a:gridCol>
                <a:gridCol w="1112104">
                  <a:extLst>
                    <a:ext uri="{9D8B030D-6E8A-4147-A177-3AD203B41FA5}">
                      <a16:colId xmlns:a16="http://schemas.microsoft.com/office/drawing/2014/main" val="416989138"/>
                    </a:ext>
                  </a:extLst>
                </a:gridCol>
                <a:gridCol w="528249">
                  <a:extLst>
                    <a:ext uri="{9D8B030D-6E8A-4147-A177-3AD203B41FA5}">
                      <a16:colId xmlns:a16="http://schemas.microsoft.com/office/drawing/2014/main" val="3898939773"/>
                    </a:ext>
                  </a:extLst>
                </a:gridCol>
                <a:gridCol w="111210">
                  <a:extLst>
                    <a:ext uri="{9D8B030D-6E8A-4147-A177-3AD203B41FA5}">
                      <a16:colId xmlns:a16="http://schemas.microsoft.com/office/drawing/2014/main" val="3471728047"/>
                    </a:ext>
                  </a:extLst>
                </a:gridCol>
                <a:gridCol w="1084300">
                  <a:extLst>
                    <a:ext uri="{9D8B030D-6E8A-4147-A177-3AD203B41FA5}">
                      <a16:colId xmlns:a16="http://schemas.microsoft.com/office/drawing/2014/main" val="3364356731"/>
                    </a:ext>
                  </a:extLst>
                </a:gridCol>
                <a:gridCol w="444842">
                  <a:extLst>
                    <a:ext uri="{9D8B030D-6E8A-4147-A177-3AD203B41FA5}">
                      <a16:colId xmlns:a16="http://schemas.microsoft.com/office/drawing/2014/main" val="448171216"/>
                    </a:ext>
                  </a:extLst>
                </a:gridCol>
              </a:tblGrid>
              <a:tr h="113737">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生産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粗付加価値</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雇用</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497714"/>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輸送機械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不動産</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農林水産業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0.38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29516620"/>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鉄鋼</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2.43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観光：貸自動車</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観光：飲食店</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0.25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1160283789"/>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パルプ・紙・木製品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金融・保険</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対個人サービス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0.21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68196671"/>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飲食料品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観光：スポーツ施設等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繊維製品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64683453"/>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金属製品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商業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その他の非営利団体ｻｰﾋﾞｽ</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26781714"/>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6</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プラスチック・ゴム</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教育・研究</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観光：スポーツ施設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3161718505"/>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7</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はん用機械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観光：商業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観光：宿泊</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1680616257"/>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8</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zh-TW"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観光：飲食店</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観光：運賃</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飲食料品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92410562"/>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9</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化学製品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情報通信</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観光：食品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1358549031"/>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10</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電気機械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対事業所サービス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医療・福祉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37495225"/>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11</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情報・通信機器</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廃棄物処理</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観光：商業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2983949775"/>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12</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生産用機械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運輸・郵便</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商業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604048718"/>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13</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電子部品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公務</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観光：運賃</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1377920491"/>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14</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水道</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その他の非営利団体ｻｰﾋﾞｽ</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対事業所サービス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9002080"/>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観光：食品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観光：情報サービス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建設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126123"/>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16</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業務用機械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水道</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その他の製造工業製品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45723639"/>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建設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医療・福祉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廃棄物処理</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29649173"/>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18</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その他の製造工業製品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観光：旅行・旅客輸送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パルプ・紙・木製品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63411825"/>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19</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観光：非食品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対個人サービス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金属製品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6387696"/>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20</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情報通信</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観光：宿泊</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0.90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教育・研究</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8198372"/>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農林水産業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建設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観光：旅行・旅客輸送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436998287"/>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非鉄金属</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鉱業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観光：情報サービス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1177101762"/>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23</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観光：宿泊</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観光：飲食店</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プラスチック・ゴム</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98015053"/>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24</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観光：情報サービス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1.70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その他の製造工業製品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観光：非食品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0.10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3235231572"/>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対個人サービス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1.69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観光：食品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公務</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67275189"/>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26</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鉱業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1.67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農林水産業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運輸・郵便</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64053980"/>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27</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公務</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1.66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生産用機械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窯業・土石製品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75259783"/>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28</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窯業・土石製品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1.65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金属製品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生産用機械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32808266"/>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29</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繊維製品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1.64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はん用機械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情報通信</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4576678"/>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30</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観光：旅行・旅客輸送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飲食料品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金融・保険</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51432571"/>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31</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対事業所サービス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窯業・土石製品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鉱業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18362219"/>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32</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その他の非営利団体サービス</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パルプ・紙・木製品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はん用機械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60074386"/>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33</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医療・福祉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プラスチック・ゴム</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業務用機械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8426170"/>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34</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運輸・郵便</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観光：非食品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電子部品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21839593"/>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電力・ガス・熱供給</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業務用機械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電気機械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50513404"/>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36</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廃棄物処理</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1.50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電気機械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情報・通信機器</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24740492"/>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37</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金融・保険</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1.49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輸送機械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輸送機械</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39959497"/>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38</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観光：商業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1.47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電子部品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水道</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18222971"/>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39</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教育・研究</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鉄鋼</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観光：貸自動車</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extLst>
                  <a:ext uri="{0D108BD9-81ED-4DB2-BD59-A6C34878D82A}">
                    <a16:rowId xmlns:a16="http://schemas.microsoft.com/office/drawing/2014/main" val="1867058710"/>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40</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商業</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1.44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化学製品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化学製品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6010064"/>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41</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zh-TW"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観光：貸自動車</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1.37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繊維製品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非鉄金属</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00538507"/>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42</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観光：運賃</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1.37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情報・通信機器</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0.74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鉄鋼</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7617667"/>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43</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観光：スポーツ施設等</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1.36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電力・ガス・熱供給</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0.64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電力・ガス・熱供給</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84544459"/>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44</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不動産</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1.23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非鉄金属</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0.55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不動産</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36739120"/>
                  </a:ext>
                </a:extLst>
              </a:tr>
              <a:tr h="113737">
                <a:tc>
                  <a:txBody>
                    <a:bodyPr/>
                    <a:lstStyle/>
                    <a:p>
                      <a:pPr algn="ct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45</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石油・石炭製品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1.17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石油・石炭製品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0.42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rPr>
                        <a:t>石油・石炭製品</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ゴシック" panose="020B0609070205080204" pitchFamily="49" charset="-128"/>
                          <a:ea typeface="ＭＳ ゴシック" panose="020B0609070205080204" pitchFamily="49" charset="-128"/>
                        </a:rPr>
                        <a:t>0.01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010203"/>
                  </a:ext>
                </a:extLst>
              </a:tr>
            </a:tbl>
          </a:graphicData>
        </a:graphic>
      </p:graphicFrame>
      <p:sp>
        <p:nvSpPr>
          <p:cNvPr id="21" name="テキスト ボックス 20"/>
          <p:cNvSpPr txBox="1"/>
          <p:nvPr/>
        </p:nvSpPr>
        <p:spPr>
          <a:xfrm>
            <a:off x="-3515" y="1029863"/>
            <a:ext cx="4176000" cy="288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○産業部門別による生産、粗付加価値、雇用への誘発係数</a:t>
            </a:r>
          </a:p>
        </p:txBody>
      </p:sp>
      <p:sp>
        <p:nvSpPr>
          <p:cNvPr id="22" name="テキスト ボックス 21"/>
          <p:cNvSpPr txBox="1"/>
          <p:nvPr/>
        </p:nvSpPr>
        <p:spPr>
          <a:xfrm>
            <a:off x="5295177" y="3053240"/>
            <a:ext cx="398346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出典：大阪府・大阪市「大阪の再生・成長に向けた新戦略」データ集</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コロナによる影響や新たな潮流）</a:t>
            </a:r>
          </a:p>
        </p:txBody>
      </p:sp>
      <p:pic>
        <p:nvPicPr>
          <p:cNvPr id="23" name="図 22"/>
          <p:cNvPicPr>
            <a:picLocks/>
          </p:cNvPicPr>
          <p:nvPr/>
        </p:nvPicPr>
        <p:blipFill>
          <a:blip r:embed="rId3"/>
          <a:stretch>
            <a:fillRect/>
          </a:stretch>
        </p:blipFill>
        <p:spPr>
          <a:xfrm>
            <a:off x="5746590" y="1675519"/>
            <a:ext cx="3144089" cy="1400414"/>
          </a:xfrm>
          <a:prstGeom prst="rect">
            <a:avLst/>
          </a:prstGeom>
        </p:spPr>
      </p:pic>
      <p:sp>
        <p:nvSpPr>
          <p:cNvPr id="24" name="テキスト ボックス 23"/>
          <p:cNvSpPr txBox="1"/>
          <p:nvPr/>
        </p:nvSpPr>
        <p:spPr>
          <a:xfrm>
            <a:off x="5576809" y="2736644"/>
            <a:ext cx="10958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（万人）</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大かっこ 24"/>
          <p:cNvSpPr/>
          <p:nvPr/>
        </p:nvSpPr>
        <p:spPr>
          <a:xfrm>
            <a:off x="5464027" y="3253295"/>
            <a:ext cx="2328247" cy="28684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日本政府観光局（</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JNTO</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）「訪日外客統計</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及び観光庁「訪日外国人消費動向調査」をもとに推計</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5498231" y="1426034"/>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○来阪外国人旅行者数の推移</a:t>
            </a:r>
          </a:p>
        </p:txBody>
      </p:sp>
      <p:sp>
        <p:nvSpPr>
          <p:cNvPr id="38" name="角丸四角形 37"/>
          <p:cNvSpPr/>
          <p:nvPr/>
        </p:nvSpPr>
        <p:spPr>
          <a:xfrm>
            <a:off x="3814184" y="1067986"/>
            <a:ext cx="5224432" cy="31154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産業部門別に生産や粗付加価値、雇用への誘発係数をみると、全体として観光産業</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の付加価値や雇用への誘発効果が高い。</a:t>
            </a:r>
            <a:endParaRPr lang="en-US" altLang="ja-JP" sz="1000" dirty="0">
              <a:solidFill>
                <a:schemeClr val="tx1"/>
              </a:solidFill>
              <a:ea typeface="BIZ UDPゴシック" panose="020B0400000000000000" pitchFamily="50" charset="-128"/>
            </a:endParaRPr>
          </a:p>
        </p:txBody>
      </p:sp>
      <p:sp>
        <p:nvSpPr>
          <p:cNvPr id="39" name="スライド番号プレースホルダー 1"/>
          <p:cNvSpPr>
            <a:spLocks noGrp="1"/>
          </p:cNvSpPr>
          <p:nvPr>
            <p:ph type="sldNum" sz="quarter" idx="12"/>
          </p:nvPr>
        </p:nvSpPr>
        <p:spPr>
          <a:xfrm>
            <a:off x="7066550" y="6492875"/>
            <a:ext cx="2057400" cy="365125"/>
          </a:xfrm>
        </p:spPr>
        <p:txBody>
          <a:bodyPr/>
          <a:lstStyle/>
          <a:p>
            <a:r>
              <a:rPr kumimoji="1" lang="en-US" altLang="ja-JP" dirty="0" smtClean="0"/>
              <a:t>11</a:t>
            </a:r>
            <a:endParaRPr kumimoji="1" lang="ja-JP" altLang="en-US" dirty="0"/>
          </a:p>
        </p:txBody>
      </p:sp>
      <p:sp>
        <p:nvSpPr>
          <p:cNvPr id="14" name="正方形/長方形 13">
            <a:extLst>
              <a:ext uri="{FF2B5EF4-FFF2-40B4-BE49-F238E27FC236}">
                <a16:creationId xmlns:a16="http://schemas.microsoft.com/office/drawing/2014/main" id="{398664F5-FC6F-464F-A762-BC9A5D111FDF}"/>
              </a:ext>
            </a:extLst>
          </p:cNvPr>
          <p:cNvSpPr/>
          <p:nvPr/>
        </p:nvSpPr>
        <p:spPr>
          <a:xfrm>
            <a:off x="5532435" y="3631052"/>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dirty="0">
                <a:solidFill>
                  <a:prstClr val="black"/>
                </a:solidFill>
                <a:latin typeface="Meiryo UI"/>
                <a:ea typeface="Meiryo UI"/>
              </a:rPr>
              <a:t>インバウンドの関西経済への影響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 name="図 2">
            <a:extLst>
              <a:ext uri="{FF2B5EF4-FFF2-40B4-BE49-F238E27FC236}">
                <a16:creationId xmlns:a16="http://schemas.microsoft.com/office/drawing/2014/main" id="{63E82FF9-32B6-4B70-9D4F-81DB9EB6CDEC}"/>
              </a:ext>
            </a:extLst>
          </p:cNvPr>
          <p:cNvPicPr>
            <a:picLocks noChangeAspect="1"/>
          </p:cNvPicPr>
          <p:nvPr/>
        </p:nvPicPr>
        <p:blipFill>
          <a:blip r:embed="rId4"/>
          <a:stretch>
            <a:fillRect/>
          </a:stretch>
        </p:blipFill>
        <p:spPr>
          <a:xfrm>
            <a:off x="5498231" y="4420947"/>
            <a:ext cx="3506181" cy="2215501"/>
          </a:xfrm>
          <a:prstGeom prst="rect">
            <a:avLst/>
          </a:prstGeom>
        </p:spPr>
      </p:pic>
      <p:sp>
        <p:nvSpPr>
          <p:cNvPr id="18" name="角丸四角形 37">
            <a:extLst>
              <a:ext uri="{FF2B5EF4-FFF2-40B4-BE49-F238E27FC236}">
                <a16:creationId xmlns:a16="http://schemas.microsoft.com/office/drawing/2014/main" id="{7BB3837B-6511-4D26-93B6-214F89AD7365}"/>
              </a:ext>
            </a:extLst>
          </p:cNvPr>
          <p:cNvSpPr/>
          <p:nvPr/>
        </p:nvSpPr>
        <p:spPr>
          <a:xfrm>
            <a:off x="5498231" y="3918993"/>
            <a:ext cx="3645769" cy="405876"/>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インバウンド消費の関西経済、特に大阪経済への影響は</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en-US" altLang="ja-JP" sz="1000" dirty="0">
                <a:solidFill>
                  <a:schemeClr val="tx1"/>
                </a:solidFill>
                <a:ea typeface="BIZ UDPゴシック" panose="020B0400000000000000" pitchFamily="50" charset="-128"/>
              </a:rPr>
              <a:t>GRP</a:t>
            </a:r>
            <a:r>
              <a:rPr lang="ja-JP" altLang="en-US" sz="1000" dirty="0">
                <a:solidFill>
                  <a:schemeClr val="tx1"/>
                </a:solidFill>
                <a:ea typeface="BIZ UDPゴシック" panose="020B0400000000000000" pitchFamily="50" charset="-128"/>
              </a:rPr>
              <a:t>や雇用への効果から見てその寄与度が増している。</a:t>
            </a:r>
            <a:endParaRPr lang="en-US" altLang="ja-JP" sz="1000" dirty="0">
              <a:solidFill>
                <a:schemeClr val="tx1"/>
              </a:solidFill>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4E8AF9D-4E22-4A5F-8193-4C179429C2A9}"/>
              </a:ext>
            </a:extLst>
          </p:cNvPr>
          <p:cNvSpPr txBox="1"/>
          <p:nvPr/>
        </p:nvSpPr>
        <p:spPr>
          <a:xfrm>
            <a:off x="5447916" y="6675437"/>
            <a:ext cx="272331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APIR</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Trend Watch No.48(2018.8.3</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二等辺三角形 1"/>
          <p:cNvSpPr/>
          <p:nvPr/>
        </p:nvSpPr>
        <p:spPr>
          <a:xfrm rot="5400000">
            <a:off x="5420026" y="4954895"/>
            <a:ext cx="140297" cy="845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5420026" y="6026469"/>
            <a:ext cx="140297" cy="845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532435" y="4950817"/>
            <a:ext cx="377828" cy="8314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smtClean="0"/>
              <a:t>大阪府</a:t>
            </a:r>
            <a:endParaRPr kumimoji="1" lang="ja-JP" altLang="en-US" sz="500" dirty="0"/>
          </a:p>
        </p:txBody>
      </p:sp>
      <p:sp>
        <p:nvSpPr>
          <p:cNvPr id="29" name="正方形/長方形 28"/>
          <p:cNvSpPr/>
          <p:nvPr/>
        </p:nvSpPr>
        <p:spPr>
          <a:xfrm>
            <a:off x="5532435" y="6027155"/>
            <a:ext cx="377828" cy="8314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smtClean="0"/>
              <a:t>大阪府</a:t>
            </a:r>
            <a:endParaRPr kumimoji="1" lang="ja-JP" altLang="en-US" sz="500" dirty="0"/>
          </a:p>
        </p:txBody>
      </p:sp>
    </p:spTree>
    <p:extLst>
      <p:ext uri="{BB962C8B-B14F-4D97-AF65-F5344CB8AC3E}">
        <p14:creationId xmlns:p14="http://schemas.microsoft.com/office/powerpoint/2010/main" val="2841345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観光関連産業について②</a:t>
            </a:r>
            <a:endParaRPr kumimoji="0" lang="ja-JP" altLang="en-US" sz="2000" kern="0" dirty="0">
              <a:solidFill>
                <a:srgbClr val="000000"/>
              </a:solidFill>
              <a:ea typeface="Meiryo UI" pitchFamily="50" charset="-128"/>
              <a:cs typeface="Meiryo UI" pitchFamily="50" charset="-128"/>
            </a:endParaRPr>
          </a:p>
        </p:txBody>
      </p:sp>
      <p:sp>
        <p:nvSpPr>
          <p:cNvPr id="27" name="テキスト ボックス 26"/>
          <p:cNvSpPr txBox="1"/>
          <p:nvPr/>
        </p:nvSpPr>
        <p:spPr>
          <a:xfrm>
            <a:off x="5195434" y="2862063"/>
            <a:ext cx="446749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8" name="正方形/長方形 27"/>
          <p:cNvSpPr/>
          <p:nvPr/>
        </p:nvSpPr>
        <p:spPr>
          <a:xfrm>
            <a:off x="178339" y="391472"/>
            <a:ext cx="3636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○アジア</a:t>
            </a:r>
            <a:r>
              <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地域における各地への認知度及び訪問意欲</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9" name="図 28"/>
          <p:cNvPicPr>
            <a:picLocks noChangeAspect="1"/>
          </p:cNvPicPr>
          <p:nvPr/>
        </p:nvPicPr>
        <p:blipFill>
          <a:blip r:embed="rId3"/>
          <a:stretch>
            <a:fillRect/>
          </a:stretch>
        </p:blipFill>
        <p:spPr>
          <a:xfrm>
            <a:off x="677852" y="772590"/>
            <a:ext cx="4556841" cy="2611727"/>
          </a:xfrm>
          <a:prstGeom prst="rect">
            <a:avLst/>
          </a:prstGeom>
        </p:spPr>
      </p:pic>
      <p:sp>
        <p:nvSpPr>
          <p:cNvPr id="30" name="テキスト ボックス 29"/>
          <p:cNvSpPr txBox="1"/>
          <p:nvPr/>
        </p:nvSpPr>
        <p:spPr>
          <a:xfrm>
            <a:off x="5195434" y="2014728"/>
            <a:ext cx="380457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アジア</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地域：韓国、中国、台湾、香港、タイ、シンガポール、マレーシア、インドネシア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上記</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地域在住の海外旅行経験がある</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歳の男女に対し</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ケ所の観光地の中から知っている観光地と実際に行ってみたい観光地を調査（複数回答）</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「関西」：京都、奈良、大阪、神戸</a:t>
            </a:r>
          </a:p>
        </p:txBody>
      </p:sp>
      <p:sp>
        <p:nvSpPr>
          <p:cNvPr id="31" name="正方形/長方形 30"/>
          <p:cNvSpPr/>
          <p:nvPr/>
        </p:nvSpPr>
        <p:spPr>
          <a:xfrm>
            <a:off x="5115837" y="3023616"/>
            <a:ext cx="4705209" cy="23948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（日本政策投資銀行「関西のインバウンド観光動向（アンケート調査）</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2019</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月公表）</a:t>
            </a: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」より抜粋）</a:t>
            </a:r>
            <a:endPar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C04CD1B5-F732-4A5C-A8C2-0AE547D85819}"/>
              </a:ext>
            </a:extLst>
          </p:cNvPr>
          <p:cNvSpPr txBox="1"/>
          <p:nvPr/>
        </p:nvSpPr>
        <p:spPr>
          <a:xfrm>
            <a:off x="5432626" y="6619112"/>
            <a:ext cx="4512506"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rPr>
              <a:t>DBJ</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JTBF</a:t>
            </a:r>
            <a:r>
              <a:rPr lang="ja-JP" altLang="en-US" sz="700" dirty="0">
                <a:latin typeface="Meiryo UI" panose="020B0604030504040204" pitchFamily="50" charset="-128"/>
                <a:ea typeface="Meiryo UI" panose="020B0604030504040204" pitchFamily="50" charset="-128"/>
              </a:rPr>
              <a:t>「アジア・欧米豪 訪日外国人旅行者の意向調査」</a:t>
            </a:r>
            <a:r>
              <a:rPr lang="en-US" altLang="ja-JP" sz="700" dirty="0">
                <a:latin typeface="Meiryo UI" panose="020B0604030504040204" pitchFamily="50" charset="-128"/>
                <a:ea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月調査</a:t>
            </a:r>
          </a:p>
        </p:txBody>
      </p:sp>
      <p:pic>
        <p:nvPicPr>
          <p:cNvPr id="33" name="図 32">
            <a:extLst>
              <a:ext uri="{FF2B5EF4-FFF2-40B4-BE49-F238E27FC236}">
                <a16:creationId xmlns:a16="http://schemas.microsoft.com/office/drawing/2014/main" id="{ADBF7FF8-BA34-4AC2-BF22-48E7BB097109}"/>
              </a:ext>
            </a:extLst>
          </p:cNvPr>
          <p:cNvPicPr>
            <a:picLocks noChangeAspect="1"/>
          </p:cNvPicPr>
          <p:nvPr/>
        </p:nvPicPr>
        <p:blipFill>
          <a:blip r:embed="rId4"/>
          <a:stretch>
            <a:fillRect/>
          </a:stretch>
        </p:blipFill>
        <p:spPr>
          <a:xfrm>
            <a:off x="934433" y="4011403"/>
            <a:ext cx="4300260" cy="2807764"/>
          </a:xfrm>
          <a:prstGeom prst="rect">
            <a:avLst/>
          </a:prstGeom>
        </p:spPr>
      </p:pic>
      <p:sp>
        <p:nvSpPr>
          <p:cNvPr id="34" name="楕円 33">
            <a:extLst>
              <a:ext uri="{FF2B5EF4-FFF2-40B4-BE49-F238E27FC236}">
                <a16:creationId xmlns:a16="http://schemas.microsoft.com/office/drawing/2014/main" id="{BBE7578C-EE83-4C7A-9BDB-BA044CA39512}"/>
              </a:ext>
            </a:extLst>
          </p:cNvPr>
          <p:cNvSpPr/>
          <p:nvPr/>
        </p:nvSpPr>
        <p:spPr>
          <a:xfrm>
            <a:off x="1783380" y="4492612"/>
            <a:ext cx="1104392" cy="35568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72BE0CCF-601A-4EAB-8F43-70F06EE53948}"/>
              </a:ext>
            </a:extLst>
          </p:cNvPr>
          <p:cNvSpPr/>
          <p:nvPr/>
        </p:nvSpPr>
        <p:spPr>
          <a:xfrm>
            <a:off x="934433" y="4254500"/>
            <a:ext cx="411666" cy="2306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6EF36752-9A3B-4772-B807-D1407B94E5DE}"/>
              </a:ext>
            </a:extLst>
          </p:cNvPr>
          <p:cNvSpPr/>
          <p:nvPr/>
        </p:nvSpPr>
        <p:spPr>
          <a:xfrm>
            <a:off x="4059982" y="4855320"/>
            <a:ext cx="1104392" cy="35568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正方形/長方形 36"/>
          <p:cNvSpPr/>
          <p:nvPr/>
        </p:nvSpPr>
        <p:spPr>
          <a:xfrm>
            <a:off x="207728" y="3528078"/>
            <a:ext cx="4360757"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○訪日旅行希望者が日本で体験したいこと（コロナ前からの変化）</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角丸四角形 37"/>
          <p:cNvSpPr/>
          <p:nvPr/>
        </p:nvSpPr>
        <p:spPr>
          <a:xfrm>
            <a:off x="5195434" y="855685"/>
            <a:ext cx="3765319" cy="997545"/>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日本政策投資銀行「関西のインバウンドの観光動向調査」に</a:t>
            </a:r>
            <a:r>
              <a:rPr lang="ja-JP" altLang="en-US" sz="1000" dirty="0" err="1">
                <a:solidFill>
                  <a:schemeClr val="tx1"/>
                </a:solidFill>
                <a:ea typeface="BIZ UDPゴシック" panose="020B0400000000000000" pitchFamily="50" charset="-128"/>
              </a:rPr>
              <a:t>よ</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 る</a:t>
            </a:r>
            <a:r>
              <a:rPr lang="ja-JP" altLang="en-US" sz="1000" dirty="0">
                <a:solidFill>
                  <a:schemeClr val="tx1"/>
                </a:solidFill>
                <a:ea typeface="BIZ UDPゴシック" panose="020B0400000000000000" pitchFamily="50" charset="-128"/>
              </a:rPr>
              <a:t>と、アジア８地域において、大阪、京都は認知度及び訪問</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 意欲</a:t>
            </a:r>
            <a:r>
              <a:rPr lang="ja-JP" altLang="en-US" sz="1000" dirty="0">
                <a:solidFill>
                  <a:schemeClr val="tx1"/>
                </a:solidFill>
                <a:ea typeface="BIZ UDPゴシック" panose="020B0400000000000000" pitchFamily="50" charset="-128"/>
              </a:rPr>
              <a:t>共に上位に位置付けられている。</a:t>
            </a:r>
            <a:endParaRPr lang="en-US" altLang="ja-JP" sz="1000" dirty="0">
              <a:solidFill>
                <a:schemeClr val="tx1"/>
              </a:solidFill>
              <a:ea typeface="BIZ UDPゴシック" panose="020B0400000000000000" pitchFamily="50" charset="-128"/>
            </a:endParaRPr>
          </a:p>
        </p:txBody>
      </p:sp>
      <p:sp>
        <p:nvSpPr>
          <p:cNvPr id="39" name="角丸四角形 38"/>
          <p:cNvSpPr/>
          <p:nvPr/>
        </p:nvSpPr>
        <p:spPr>
          <a:xfrm>
            <a:off x="5277678" y="4035616"/>
            <a:ext cx="3722334" cy="2382509"/>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ea typeface="BIZ UDPゴシック" panose="020B0400000000000000" pitchFamily="50" charset="-128"/>
              </a:rPr>
              <a:t>→ </a:t>
            </a:r>
            <a:r>
              <a:rPr lang="en-US" altLang="ja-JP" sz="1000" dirty="0" smtClean="0">
                <a:solidFill>
                  <a:schemeClr val="tx1"/>
                </a:solidFill>
                <a:ea typeface="BIZ UDPゴシック" panose="020B0400000000000000" pitchFamily="50" charset="-128"/>
              </a:rPr>
              <a:t>DBJ</a:t>
            </a:r>
            <a:r>
              <a:rPr lang="ja-JP" altLang="en-US" sz="1000" dirty="0">
                <a:solidFill>
                  <a:schemeClr val="tx1"/>
                </a:solidFill>
                <a:ea typeface="BIZ UDPゴシック" panose="020B0400000000000000" pitchFamily="50" charset="-128"/>
              </a:rPr>
              <a:t>・</a:t>
            </a:r>
            <a:r>
              <a:rPr lang="en-US" altLang="ja-JP" sz="1000" dirty="0">
                <a:solidFill>
                  <a:schemeClr val="tx1"/>
                </a:solidFill>
                <a:ea typeface="BIZ UDPゴシック" panose="020B0400000000000000" pitchFamily="50" charset="-128"/>
              </a:rPr>
              <a:t>JTBF</a:t>
            </a:r>
            <a:r>
              <a:rPr lang="ja-JP" altLang="en-US" sz="1000" dirty="0">
                <a:solidFill>
                  <a:schemeClr val="tx1"/>
                </a:solidFill>
                <a:ea typeface="BIZ UDPゴシック" panose="020B0400000000000000" pitchFamily="50" charset="-128"/>
              </a:rPr>
              <a:t>「アジア・欧米豪 訪日外国人旅行者の意向調査」</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ja-JP" altLang="en-US" sz="1000" dirty="0" smtClean="0">
                <a:solidFill>
                  <a:schemeClr val="tx1"/>
                </a:solidFill>
                <a:ea typeface="BIZ UDPゴシック" panose="020B0400000000000000" pitchFamily="50" charset="-128"/>
              </a:rPr>
              <a:t>に</a:t>
            </a:r>
            <a:r>
              <a:rPr lang="ja-JP" altLang="en-US" sz="1000" dirty="0">
                <a:solidFill>
                  <a:schemeClr val="tx1"/>
                </a:solidFill>
                <a:ea typeface="BIZ UDPゴシック" panose="020B0400000000000000" pitchFamily="50" charset="-128"/>
              </a:rPr>
              <a:t>よると、訪日外国人が、日本旅行で体験したいことに</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ついて、新型コロナ流行前からの変化とコロナ後の実施希望</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との関係では、「アウトドアアクティビティ」への関心の高まり</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が突出している。また、「自然や風景の見物」も関心が高く</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なっている。</a:t>
            </a:r>
            <a:endParaRPr lang="en-US" altLang="ja-JP" sz="1000" dirty="0">
              <a:solidFill>
                <a:schemeClr val="tx1"/>
              </a:solidFill>
              <a:ea typeface="BIZ UDPゴシック" panose="020B0400000000000000" pitchFamily="50" charset="-128"/>
            </a:endParaRPr>
          </a:p>
        </p:txBody>
      </p:sp>
      <p:sp>
        <p:nvSpPr>
          <p:cNvPr id="40" name="スライド番号プレースホルダー 1"/>
          <p:cNvSpPr>
            <a:spLocks noGrp="1"/>
          </p:cNvSpPr>
          <p:nvPr>
            <p:ph type="sldNum" sz="quarter" idx="12"/>
          </p:nvPr>
        </p:nvSpPr>
        <p:spPr>
          <a:xfrm>
            <a:off x="7018136" y="6492118"/>
            <a:ext cx="2057400" cy="365125"/>
          </a:xfrm>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3175626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406" y="546903"/>
            <a:ext cx="9033164" cy="51872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b="1" dirty="0">
                <a:solidFill>
                  <a:schemeClr val="tx1"/>
                </a:solidFill>
                <a:latin typeface="+mj-lt"/>
                <a:ea typeface="BIZ UDPゴシック" panose="020B0400000000000000" pitchFamily="50" charset="-128"/>
              </a:rPr>
              <a:t>■ 大阪府・大阪市「大阪の再生・成長に向けた新戦略（</a:t>
            </a:r>
            <a:r>
              <a:rPr lang="en-US" altLang="ja-JP" sz="1400" b="1" dirty="0">
                <a:solidFill>
                  <a:schemeClr val="tx1"/>
                </a:solidFill>
                <a:latin typeface="+mj-lt"/>
                <a:ea typeface="BIZ UDPゴシック" panose="020B0400000000000000" pitchFamily="50" charset="-128"/>
              </a:rPr>
              <a:t>2020</a:t>
            </a:r>
            <a:r>
              <a:rPr lang="ja-JP" altLang="en-US" sz="1400" b="1" dirty="0">
                <a:solidFill>
                  <a:schemeClr val="tx1"/>
                </a:solidFill>
                <a:latin typeface="+mj-lt"/>
                <a:ea typeface="BIZ UDPゴシック" panose="020B0400000000000000" pitchFamily="50" charset="-128"/>
              </a:rPr>
              <a:t>年</a:t>
            </a:r>
            <a:r>
              <a:rPr lang="en-US" altLang="ja-JP" sz="1400" b="1" dirty="0">
                <a:solidFill>
                  <a:schemeClr val="tx1"/>
                </a:solidFill>
                <a:latin typeface="+mj-lt"/>
                <a:ea typeface="BIZ UDPゴシック" panose="020B0400000000000000" pitchFamily="50" charset="-128"/>
              </a:rPr>
              <a:t>12</a:t>
            </a:r>
            <a:r>
              <a:rPr lang="ja-JP" altLang="en-US" sz="1400" b="1" dirty="0">
                <a:solidFill>
                  <a:schemeClr val="tx1"/>
                </a:solidFill>
                <a:latin typeface="+mj-lt"/>
                <a:ea typeface="BIZ UDPゴシック" panose="020B0400000000000000" pitchFamily="50" charset="-128"/>
              </a:rPr>
              <a:t>月）</a:t>
            </a:r>
            <a:r>
              <a:rPr lang="ja-JP" altLang="en-US" sz="1400" b="1" dirty="0" smtClean="0">
                <a:solidFill>
                  <a:schemeClr val="tx1"/>
                </a:solidFill>
                <a:latin typeface="+mj-lt"/>
                <a:ea typeface="BIZ UDPゴシック" panose="020B0400000000000000" pitchFamily="50" charset="-128"/>
              </a:rPr>
              <a:t>」</a:t>
            </a:r>
            <a:r>
              <a:rPr lang="ja-JP" altLang="en-US" sz="1400" b="1" dirty="0">
                <a:solidFill>
                  <a:schemeClr val="tx1"/>
                </a:solidFill>
                <a:latin typeface="+mj-lt"/>
                <a:ea typeface="BIZ UDPゴシック" panose="020B0400000000000000" pitchFamily="50" charset="-128"/>
              </a:rPr>
              <a:t>における「ポストコロナに向けた再生・成長</a:t>
            </a:r>
            <a:r>
              <a:rPr lang="ja-JP" altLang="en-US" sz="1400" b="1" dirty="0" smtClean="0">
                <a:solidFill>
                  <a:schemeClr val="tx1"/>
                </a:solidFill>
                <a:latin typeface="+mj-lt"/>
                <a:ea typeface="BIZ UDPゴシック" panose="020B0400000000000000" pitchFamily="50" charset="-128"/>
              </a:rPr>
              <a:t>」</a:t>
            </a:r>
            <a:endParaRPr lang="en-US" altLang="ja-JP" sz="1400" b="1" dirty="0" smtClean="0">
              <a:solidFill>
                <a:schemeClr val="tx1"/>
              </a:solidFill>
              <a:latin typeface="+mj-lt"/>
              <a:ea typeface="BIZ UDPゴシック" panose="020B0400000000000000" pitchFamily="50" charset="-128"/>
            </a:endParaRPr>
          </a:p>
          <a:p>
            <a:pPr>
              <a:lnSpc>
                <a:spcPts val="1800"/>
              </a:lnSpc>
            </a:pPr>
            <a:r>
              <a:rPr lang="ja-JP" altLang="en-US" sz="1400" b="1" dirty="0">
                <a:solidFill>
                  <a:schemeClr val="tx1"/>
                </a:solidFill>
                <a:latin typeface="+mj-lt"/>
                <a:ea typeface="BIZ UDPゴシック" panose="020B0400000000000000" pitchFamily="50" charset="-128"/>
              </a:rPr>
              <a:t>　</a:t>
            </a:r>
            <a:r>
              <a:rPr lang="ja-JP" altLang="en-US" sz="1400" b="1" dirty="0" smtClean="0">
                <a:solidFill>
                  <a:schemeClr val="tx1"/>
                </a:solidFill>
                <a:latin typeface="+mj-lt"/>
                <a:ea typeface="BIZ UDPゴシック" panose="020B0400000000000000" pitchFamily="50" charset="-128"/>
              </a:rPr>
              <a:t>を</a:t>
            </a:r>
            <a:r>
              <a:rPr lang="ja-JP" altLang="en-US" sz="1400" b="1" dirty="0">
                <a:solidFill>
                  <a:schemeClr val="tx1"/>
                </a:solidFill>
                <a:latin typeface="+mj-lt"/>
                <a:ea typeface="BIZ UDPゴシック" panose="020B0400000000000000" pitchFamily="50" charset="-128"/>
              </a:rPr>
              <a:t>めざすうえでの重点分野等の位置づけ</a:t>
            </a:r>
            <a:endParaRPr lang="en-US" altLang="ja-JP" sz="1400" b="1" dirty="0">
              <a:solidFill>
                <a:schemeClr val="tx1"/>
              </a:solidFill>
              <a:latin typeface="+mj-lt"/>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補足①</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　大阪府・大阪市の成長戦略</a:t>
            </a:r>
            <a:endParaRPr kumimoji="0" lang="ja-JP" altLang="en-US" sz="2000" kern="0" dirty="0">
              <a:solidFill>
                <a:srgbClr val="000000"/>
              </a:solidFill>
              <a:ea typeface="Meiryo UI" pitchFamily="50" charset="-128"/>
              <a:cs typeface="Meiryo UI" pitchFamily="50" charset="-128"/>
            </a:endParaRPr>
          </a:p>
        </p:txBody>
      </p:sp>
      <p:pic>
        <p:nvPicPr>
          <p:cNvPr id="7" name="図 6"/>
          <p:cNvPicPr>
            <a:picLocks noChangeAspect="1"/>
          </p:cNvPicPr>
          <p:nvPr/>
        </p:nvPicPr>
        <p:blipFill>
          <a:blip r:embed="rId2"/>
          <a:stretch>
            <a:fillRect/>
          </a:stretch>
        </p:blipFill>
        <p:spPr>
          <a:xfrm>
            <a:off x="298910" y="1418599"/>
            <a:ext cx="8460157" cy="4922748"/>
          </a:xfrm>
          <a:prstGeom prst="rect">
            <a:avLst/>
          </a:prstGeom>
        </p:spPr>
      </p:pic>
      <p:sp>
        <p:nvSpPr>
          <p:cNvPr id="11" name="正方形/長方形 10"/>
          <p:cNvSpPr/>
          <p:nvPr/>
        </p:nvSpPr>
        <p:spPr>
          <a:xfrm>
            <a:off x="143854" y="1206750"/>
            <a:ext cx="8820035" cy="534644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5764" y="6553196"/>
            <a:ext cx="2057400" cy="365125"/>
          </a:xfrm>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1843897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3619211" y="2901776"/>
            <a:ext cx="1921181" cy="1935894"/>
          </a:xfrm>
          <a:prstGeom prst="rect">
            <a:avLst/>
          </a:prstGeom>
        </p:spPr>
      </p:pic>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補足②</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　</a:t>
            </a:r>
            <a:r>
              <a:rPr lang="en-US" altLang="ja-JP" sz="2000" kern="0" dirty="0">
                <a:solidFill>
                  <a:srgbClr val="000000"/>
                </a:solidFill>
                <a:ea typeface="Meiryo UI" pitchFamily="50" charset="-128"/>
                <a:cs typeface="Meiryo UI" pitchFamily="50" charset="-128"/>
              </a:rPr>
              <a:t>2025</a:t>
            </a:r>
            <a:r>
              <a:rPr lang="ja-JP" altLang="en-US" sz="2000" kern="0" dirty="0">
                <a:solidFill>
                  <a:srgbClr val="000000"/>
                </a:solidFill>
                <a:ea typeface="Meiryo UI" pitchFamily="50" charset="-128"/>
                <a:cs typeface="Meiryo UI" pitchFamily="50" charset="-128"/>
              </a:rPr>
              <a:t>年大阪・関西万博の基本理念・取組み</a:t>
            </a:r>
            <a:endParaRPr kumimoji="0" lang="ja-JP" altLang="en-US" sz="2000" kern="0" dirty="0">
              <a:solidFill>
                <a:srgbClr val="000000"/>
              </a:solidFill>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086600" y="6554250"/>
            <a:ext cx="2057400" cy="365125"/>
          </a:xfrm>
        </p:spPr>
        <p:txBody>
          <a:bodyPr/>
          <a:lstStyle/>
          <a:p>
            <a:r>
              <a:rPr kumimoji="1" lang="en-US" altLang="ja-JP" dirty="0" smtClean="0"/>
              <a:t>14</a:t>
            </a:r>
            <a:endParaRPr kumimoji="1" lang="ja-JP" altLang="en-US" dirty="0"/>
          </a:p>
        </p:txBody>
      </p:sp>
      <p:sp>
        <p:nvSpPr>
          <p:cNvPr id="8" name="タイトル 1">
            <a:extLst>
              <a:ext uri="{FF2B5EF4-FFF2-40B4-BE49-F238E27FC236}">
                <a16:creationId xmlns:a16="http://schemas.microsoft.com/office/drawing/2014/main" id="{E1642B7D-0C3B-4944-A44A-51238E864CC8}"/>
              </a:ext>
            </a:extLst>
          </p:cNvPr>
          <p:cNvSpPr txBox="1">
            <a:spLocks/>
          </p:cNvSpPr>
          <p:nvPr/>
        </p:nvSpPr>
        <p:spPr>
          <a:xfrm>
            <a:off x="264928" y="533523"/>
            <a:ext cx="7402969" cy="221902"/>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en-US" altLang="ja-JP" sz="1000" b="1" dirty="0">
                <a:solidFill>
                  <a:schemeClr val="bg1"/>
                </a:solidFill>
                <a:latin typeface="Meiryo UI" pitchFamily="50" charset="-128"/>
                <a:ea typeface="Meiryo UI" pitchFamily="50" charset="-128"/>
                <a:cs typeface="Meiryo UI" pitchFamily="50" charset="-128"/>
              </a:rPr>
              <a:t>2025</a:t>
            </a:r>
            <a:r>
              <a:rPr lang="ja-JP" altLang="en-US" sz="1000" b="1" dirty="0">
                <a:solidFill>
                  <a:schemeClr val="bg1"/>
                </a:solidFill>
                <a:latin typeface="Meiryo UI" pitchFamily="50" charset="-128"/>
                <a:ea typeface="Meiryo UI" pitchFamily="50" charset="-128"/>
                <a:cs typeface="Meiryo UI" pitchFamily="50" charset="-128"/>
              </a:rPr>
              <a:t>年日本国際博覧会（大阪・関西万博</a:t>
            </a:r>
            <a:r>
              <a:rPr lang="ja-JP" altLang="en-US" sz="1000" b="1" dirty="0" smtClean="0">
                <a:solidFill>
                  <a:schemeClr val="bg1"/>
                </a:solidFill>
                <a:latin typeface="Meiryo UI" pitchFamily="50" charset="-128"/>
                <a:ea typeface="Meiryo UI" pitchFamily="50" charset="-128"/>
                <a:cs typeface="Meiryo UI" pitchFamily="50" charset="-128"/>
              </a:rPr>
              <a:t>）の概要</a:t>
            </a:r>
            <a:endParaRPr lang="en-US" altLang="ja-JP" sz="1000" b="1" dirty="0" smtClean="0">
              <a:solidFill>
                <a:schemeClr val="bg1"/>
              </a:solidFill>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470690A6-267C-4A59-9F5B-B35A4A8CD30F}"/>
              </a:ext>
            </a:extLst>
          </p:cNvPr>
          <p:cNvSpPr txBox="1"/>
          <p:nvPr/>
        </p:nvSpPr>
        <p:spPr>
          <a:xfrm>
            <a:off x="3172257" y="791016"/>
            <a:ext cx="3131283" cy="377026"/>
          </a:xfrm>
          <a:prstGeom prst="rect">
            <a:avLst/>
          </a:prstGeom>
          <a:noFill/>
          <a:ln w="12700">
            <a:noFill/>
          </a:ln>
        </p:spPr>
        <p:txBody>
          <a:bodyPr wrap="square" lIns="36000" rIns="36000" rtlCol="0">
            <a:spAutoFit/>
          </a:bodyPr>
          <a:lstStyle/>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◆テーマ       「いのち輝く未来社会のデザイン」</a:t>
            </a:r>
            <a:endParaRPr lang="en-US" altLang="ja-JP" sz="80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♦コンセプト　 未来社会の</a:t>
            </a:r>
            <a:r>
              <a:rPr lang="ja-JP" altLang="en-US" sz="800" dirty="0" smtClean="0">
                <a:solidFill>
                  <a:prstClr val="black"/>
                </a:solidFill>
                <a:latin typeface="Meiryo UI" panose="020B0604030504040204" pitchFamily="50" charset="-128"/>
                <a:ea typeface="Meiryo UI" panose="020B0604030504040204" pitchFamily="50" charset="-128"/>
              </a:rPr>
              <a:t>実験場</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BABC733-B1CD-41DF-8E0A-60E182370FB2}"/>
              </a:ext>
            </a:extLst>
          </p:cNvPr>
          <p:cNvSpPr txBox="1"/>
          <p:nvPr/>
        </p:nvSpPr>
        <p:spPr>
          <a:xfrm>
            <a:off x="264928" y="787972"/>
            <a:ext cx="2883221" cy="461665"/>
          </a:xfrm>
          <a:prstGeom prst="rect">
            <a:avLst/>
          </a:prstGeom>
          <a:noFill/>
          <a:ln w="12700">
            <a:noFill/>
          </a:ln>
        </p:spPr>
        <p:txBody>
          <a:bodyPr wrap="square" lIns="36000" rIns="36000" rtlCol="0">
            <a:spAutoFit/>
          </a:bodyPr>
          <a:lstStyle/>
          <a:p>
            <a:pPr>
              <a:spcAft>
                <a:spcPts val="300"/>
              </a:spcAft>
            </a:pPr>
            <a:r>
              <a:rPr lang="en-US" altLang="ja-JP" sz="800" dirty="0">
                <a:solidFill>
                  <a:prstClr val="black"/>
                </a:solidFill>
                <a:latin typeface="Meiryo UI" panose="020B0604030504040204" pitchFamily="50" charset="-128"/>
                <a:ea typeface="Meiryo UI" panose="020B0604030504040204" pitchFamily="50" charset="-128"/>
              </a:rPr>
              <a:t>2025</a:t>
            </a:r>
            <a:r>
              <a:rPr lang="ja-JP" altLang="en-US" sz="800" dirty="0">
                <a:solidFill>
                  <a:prstClr val="black"/>
                </a:solidFill>
                <a:latin typeface="Meiryo UI" panose="020B0604030504040204" pitchFamily="50" charset="-128"/>
                <a:ea typeface="Meiryo UI" panose="020B0604030504040204" pitchFamily="50" charset="-128"/>
              </a:rPr>
              <a:t>年に大阪市臨海部の夢洲での開催を予定している国際博覧会で、「持続可能な開発目標（</a:t>
            </a:r>
            <a:r>
              <a:rPr lang="en-US" altLang="ja-JP" sz="800" dirty="0">
                <a:solidFill>
                  <a:prstClr val="black"/>
                </a:solidFill>
                <a:latin typeface="Meiryo UI" panose="020B0604030504040204" pitchFamily="50" charset="-128"/>
                <a:ea typeface="Meiryo UI" panose="020B0604030504040204" pitchFamily="50" charset="-128"/>
              </a:rPr>
              <a:t>SDGs</a:t>
            </a:r>
            <a:r>
              <a:rPr lang="ja-JP" altLang="en-US" sz="800" dirty="0">
                <a:solidFill>
                  <a:prstClr val="black"/>
                </a:solidFill>
                <a:latin typeface="Meiryo UI" panose="020B0604030504040204" pitchFamily="50" charset="-128"/>
                <a:ea typeface="Meiryo UI" panose="020B0604030504040204" pitchFamily="50" charset="-128"/>
              </a:rPr>
              <a:t>）達成への貢献」「日本の国家戦略</a:t>
            </a:r>
            <a:r>
              <a:rPr lang="en-US" altLang="ja-JP" sz="800" dirty="0">
                <a:solidFill>
                  <a:prstClr val="black"/>
                </a:solidFill>
                <a:latin typeface="Meiryo UI" panose="020B0604030504040204" pitchFamily="50" charset="-128"/>
                <a:ea typeface="Meiryo UI" panose="020B0604030504040204" pitchFamily="50" charset="-128"/>
              </a:rPr>
              <a:t>Society5.0</a:t>
            </a:r>
            <a:r>
              <a:rPr lang="ja-JP" altLang="en-US" sz="800" dirty="0">
                <a:solidFill>
                  <a:prstClr val="black"/>
                </a:solidFill>
                <a:latin typeface="Meiryo UI" panose="020B0604030504040204" pitchFamily="50" charset="-128"/>
                <a:ea typeface="Meiryo UI" panose="020B0604030504040204" pitchFamily="50" charset="-128"/>
              </a:rPr>
              <a:t>の実現」をめざしている。</a:t>
            </a:r>
          </a:p>
        </p:txBody>
      </p:sp>
      <p:sp>
        <p:nvSpPr>
          <p:cNvPr id="17" name="正方形/長方形 16">
            <a:extLst>
              <a:ext uri="{FF2B5EF4-FFF2-40B4-BE49-F238E27FC236}">
                <a16:creationId xmlns:a16="http://schemas.microsoft.com/office/drawing/2014/main" id="{BE6660AA-296C-410E-A8E9-12432574B007}"/>
              </a:ext>
            </a:extLst>
          </p:cNvPr>
          <p:cNvSpPr/>
          <p:nvPr/>
        </p:nvSpPr>
        <p:spPr>
          <a:xfrm>
            <a:off x="228390" y="6503638"/>
            <a:ext cx="8478369" cy="215444"/>
          </a:xfrm>
          <a:prstGeom prst="rect">
            <a:avLst/>
          </a:prstGeom>
        </p:spPr>
        <p:txBody>
          <a:bodyPr wrap="square">
            <a:spAutoFit/>
          </a:bodyPr>
          <a:lstStyle/>
          <a:p>
            <a:r>
              <a:rPr kumimoji="1" lang="en-US" altLang="ja-JP" sz="800" dirty="0" smtClean="0"/>
              <a:t>※</a:t>
            </a:r>
            <a:r>
              <a:rPr kumimoji="1" lang="ja-JP" altLang="en-US" sz="800" dirty="0" smtClean="0"/>
              <a:t>大阪府・大阪市が、</a:t>
            </a:r>
            <a:r>
              <a:rPr kumimoji="1" lang="en-US" altLang="ja-JP" sz="800" dirty="0" smtClean="0"/>
              <a:t>2025</a:t>
            </a:r>
            <a:r>
              <a:rPr kumimoji="1" lang="ja-JP" altLang="en-US" sz="800" dirty="0" smtClean="0"/>
              <a:t>年大阪・関西万博（夢洲）やうめきた２期で「健康といのち」をテーマにプロジェクトを展開するスーパーシティ構想が令和</a:t>
            </a:r>
            <a:r>
              <a:rPr kumimoji="1" lang="en-US" altLang="ja-JP" sz="800" dirty="0" smtClean="0"/>
              <a:t>4</a:t>
            </a:r>
            <a:r>
              <a:rPr kumimoji="1" lang="ja-JP" altLang="en-US" sz="800" dirty="0" smtClean="0"/>
              <a:t>年</a:t>
            </a:r>
            <a:r>
              <a:rPr kumimoji="1" lang="en-US" altLang="ja-JP" sz="800" dirty="0" smtClean="0"/>
              <a:t>4</a:t>
            </a:r>
            <a:r>
              <a:rPr kumimoji="1" lang="ja-JP" altLang="en-US" sz="800" dirty="0" smtClean="0"/>
              <a:t>月</a:t>
            </a:r>
            <a:r>
              <a:rPr kumimoji="1" lang="en-US" altLang="ja-JP" sz="800" dirty="0" smtClean="0"/>
              <a:t>12</a:t>
            </a:r>
            <a:r>
              <a:rPr kumimoji="1" lang="ja-JP" altLang="en-US" sz="800" dirty="0" smtClean="0"/>
              <a:t>日に政令閣議決定</a:t>
            </a:r>
            <a:endParaRPr kumimoji="1" lang="ja-JP" altLang="en-US" sz="800" dirty="0"/>
          </a:p>
        </p:txBody>
      </p:sp>
      <p:sp>
        <p:nvSpPr>
          <p:cNvPr id="18" name="タイトル 1">
            <a:extLst>
              <a:ext uri="{FF2B5EF4-FFF2-40B4-BE49-F238E27FC236}">
                <a16:creationId xmlns:a16="http://schemas.microsoft.com/office/drawing/2014/main" id="{E8FAADB8-3B01-418D-955A-EDF19588E8ED}"/>
              </a:ext>
            </a:extLst>
          </p:cNvPr>
          <p:cNvSpPr txBox="1">
            <a:spLocks/>
          </p:cNvSpPr>
          <p:nvPr/>
        </p:nvSpPr>
        <p:spPr>
          <a:xfrm>
            <a:off x="264928" y="1354571"/>
            <a:ext cx="8617367" cy="24482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000" b="1" dirty="0" smtClean="0">
                <a:solidFill>
                  <a:schemeClr val="bg1"/>
                </a:solidFill>
                <a:latin typeface="Meiryo UI" pitchFamily="50" charset="-128"/>
                <a:ea typeface="Meiryo UI" pitchFamily="50" charset="-128"/>
                <a:cs typeface="Meiryo UI" pitchFamily="50" charset="-128"/>
              </a:rPr>
              <a:t>「</a:t>
            </a:r>
            <a:r>
              <a:rPr lang="ja-JP" altLang="en-US" sz="1000" b="1" dirty="0">
                <a:solidFill>
                  <a:schemeClr val="bg1"/>
                </a:solidFill>
                <a:latin typeface="Meiryo UI" pitchFamily="50" charset="-128"/>
                <a:ea typeface="Meiryo UI" pitchFamily="50" charset="-128"/>
                <a:cs typeface="Meiryo UI" pitchFamily="50" charset="-128"/>
              </a:rPr>
              <a:t>未来社会の実験場」の</a:t>
            </a:r>
            <a:r>
              <a:rPr lang="ja-JP" altLang="en-US" sz="1000" b="1" dirty="0" smtClean="0">
                <a:solidFill>
                  <a:schemeClr val="bg1"/>
                </a:solidFill>
                <a:latin typeface="Meiryo UI" pitchFamily="50" charset="-128"/>
                <a:ea typeface="Meiryo UI" pitchFamily="50" charset="-128"/>
                <a:cs typeface="Meiryo UI" pitchFamily="50" charset="-128"/>
              </a:rPr>
              <a:t>具体化に向け、政府において検討されている主な取組み</a:t>
            </a:r>
            <a:endParaRPr lang="ja-JP" altLang="en-US" sz="10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a:extLst>
              <a:ext uri="{FF2B5EF4-FFF2-40B4-BE49-F238E27FC236}">
                <a16:creationId xmlns:a16="http://schemas.microsoft.com/office/drawing/2014/main" id="{C79DEB78-720A-4046-A0DA-AFB279C93D28}"/>
              </a:ext>
            </a:extLst>
          </p:cNvPr>
          <p:cNvSpPr txBox="1"/>
          <p:nvPr/>
        </p:nvSpPr>
        <p:spPr>
          <a:xfrm>
            <a:off x="367147" y="1756726"/>
            <a:ext cx="4795591" cy="3054682"/>
          </a:xfrm>
          <a:prstGeom prst="rect">
            <a:avLst/>
          </a:prstGeom>
          <a:noFill/>
          <a:ln w="12700">
            <a:noFill/>
          </a:ln>
        </p:spPr>
        <p:txBody>
          <a:bodyPr wrap="square" lIns="36000" rIns="36000" rtlCol="0">
            <a:spAutoFit/>
          </a:bodyPr>
          <a:lstStyle/>
          <a:p>
            <a:pPr>
              <a:spcAft>
                <a:spcPts val="300"/>
              </a:spcAft>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モビリティ</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　　　　 　◆空飛ぶクルマの活用と事業化</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♦自動配送ロボットのサービス提供</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105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　　 　　　♦電動車の活用拡大</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Maas</a:t>
            </a:r>
            <a:r>
              <a:rPr lang="ja-JP" altLang="en-US" sz="1050" dirty="0">
                <a:solidFill>
                  <a:prstClr val="black"/>
                </a:solidFill>
                <a:latin typeface="Meiryo UI" panose="020B0604030504040204" pitchFamily="50" charset="-128"/>
                <a:ea typeface="Meiryo UI" panose="020B0604030504040204" pitchFamily="50" charset="-128"/>
              </a:rPr>
              <a:t>などの新しいモビリティサービスの普及推進</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♦自動運転の一層の</a:t>
            </a:r>
            <a:r>
              <a:rPr lang="ja-JP" altLang="en-US" sz="1050" dirty="0" smtClean="0">
                <a:solidFill>
                  <a:prstClr val="black"/>
                </a:solidFill>
                <a:latin typeface="Meiryo UI" panose="020B0604030504040204" pitchFamily="50" charset="-128"/>
                <a:ea typeface="Meiryo UI" panose="020B0604030504040204" pitchFamily="50" charset="-128"/>
              </a:rPr>
              <a:t>推進　　　　　　　　　　　　　　　</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エネルギー、環境</a:t>
            </a:r>
            <a:r>
              <a:rPr lang="en-US" altLang="ja-JP" sz="105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♦水素発電技術の実証等</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CO2</a:t>
            </a:r>
            <a:r>
              <a:rPr lang="ja-JP" altLang="en-US" sz="1050" dirty="0">
                <a:solidFill>
                  <a:prstClr val="black"/>
                </a:solidFill>
                <a:latin typeface="Meiryo UI" panose="020B0604030504040204" pitchFamily="50" charset="-128"/>
                <a:ea typeface="Meiryo UI" panose="020B0604030504040204" pitchFamily="50" charset="-128"/>
              </a:rPr>
              <a:t>の分離・回収技術の実証</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♦次世代型太陽電池の開発推進</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♦サーキュラーエコノミーの実現</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♦海洋プラスチックごみ対策等の</a:t>
            </a:r>
            <a:r>
              <a:rPr lang="ja-JP" altLang="en-US" sz="1050" dirty="0" smtClean="0">
                <a:solidFill>
                  <a:prstClr val="black"/>
                </a:solidFill>
                <a:latin typeface="Meiryo UI" panose="020B0604030504040204" pitchFamily="50" charset="-128"/>
                <a:ea typeface="Meiryo UI" panose="020B0604030504040204" pitchFamily="50" charset="-128"/>
              </a:rPr>
              <a:t>取組み　　　　　　　</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デジタル</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Beyond 5G </a:t>
            </a:r>
            <a:r>
              <a:rPr lang="ja-JP" altLang="en-US" sz="1050" dirty="0">
                <a:solidFill>
                  <a:prstClr val="black"/>
                </a:solidFill>
                <a:latin typeface="Meiryo UI" panose="020B0604030504040204" pitchFamily="50" charset="-128"/>
                <a:ea typeface="Meiryo UI" panose="020B0604030504040204" pitchFamily="50" charset="-128"/>
              </a:rPr>
              <a:t>の実現</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♦多言語翻訳技術の高度化</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♦データ連携・データ利活用の</a:t>
            </a:r>
            <a:r>
              <a:rPr lang="ja-JP" altLang="en-US" sz="1050" dirty="0" smtClean="0">
                <a:solidFill>
                  <a:prstClr val="black"/>
                </a:solidFill>
                <a:latin typeface="Meiryo UI" panose="020B0604030504040204" pitchFamily="50" charset="-128"/>
                <a:ea typeface="Meiryo UI" panose="020B0604030504040204" pitchFamily="50" charset="-128"/>
              </a:rPr>
              <a:t>推進　　</a:t>
            </a:r>
            <a:endParaRPr lang="en-US" altLang="ja-JP" sz="105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健康、医療</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　 　  ♦医療機器等における先進的研究開発等</a:t>
            </a: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♦ヘルスケアビジネスコンテストの開催　　　　　　　　</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22" name="図 21" descr="テーブル, スポーツゲーム が含まれている画像&#10;&#10;自動的に生成された説明">
            <a:extLst>
              <a:ext uri="{FF2B5EF4-FFF2-40B4-BE49-F238E27FC236}">
                <a16:creationId xmlns:a16="http://schemas.microsoft.com/office/drawing/2014/main" id="{CBAA77BF-101C-4B21-9534-72BB6AD66A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59337" y="511864"/>
            <a:ext cx="1120216" cy="745878"/>
          </a:xfrm>
          <a:prstGeom prst="rect">
            <a:avLst/>
          </a:prstGeom>
        </p:spPr>
      </p:pic>
      <p:sp>
        <p:nvSpPr>
          <p:cNvPr id="26" name="テキスト ボックス 25">
            <a:extLst>
              <a:ext uri="{FF2B5EF4-FFF2-40B4-BE49-F238E27FC236}">
                <a16:creationId xmlns:a16="http://schemas.microsoft.com/office/drawing/2014/main" id="{470690A6-267C-4A59-9F5B-B35A4A8CD30F}"/>
              </a:ext>
            </a:extLst>
          </p:cNvPr>
          <p:cNvSpPr txBox="1"/>
          <p:nvPr/>
        </p:nvSpPr>
        <p:spPr>
          <a:xfrm>
            <a:off x="5140945" y="783402"/>
            <a:ext cx="3131283" cy="538609"/>
          </a:xfrm>
          <a:prstGeom prst="rect">
            <a:avLst/>
          </a:prstGeom>
          <a:noFill/>
          <a:ln w="12700">
            <a:noFill/>
          </a:ln>
        </p:spPr>
        <p:txBody>
          <a:bodyPr wrap="square" lIns="36000" rIns="36000" rtlCol="0">
            <a:spAutoFit/>
          </a:bodyPr>
          <a:lstStyle/>
          <a:p>
            <a:pPr>
              <a:spcAft>
                <a:spcPts val="300"/>
              </a:spcAft>
            </a:pPr>
            <a:r>
              <a:rPr lang="ja-JP" altLang="en-US" sz="800" dirty="0" smtClean="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開催場所　夢洲（大阪市此花区）約</a:t>
            </a:r>
            <a:r>
              <a:rPr lang="en-US" altLang="ja-JP" sz="800" dirty="0">
                <a:solidFill>
                  <a:prstClr val="black"/>
                </a:solidFill>
                <a:latin typeface="Meiryo UI" panose="020B0604030504040204" pitchFamily="50" charset="-128"/>
                <a:ea typeface="Meiryo UI" panose="020B0604030504040204" pitchFamily="50" charset="-128"/>
              </a:rPr>
              <a:t>155ha</a:t>
            </a:r>
          </a:p>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◆開催期間　</a:t>
            </a:r>
            <a:r>
              <a:rPr lang="en-US" altLang="ja-JP" sz="800" dirty="0">
                <a:solidFill>
                  <a:prstClr val="black"/>
                </a:solidFill>
                <a:latin typeface="Meiryo UI" panose="020B0604030504040204" pitchFamily="50" charset="-128"/>
                <a:ea typeface="Meiryo UI" panose="020B0604030504040204" pitchFamily="50" charset="-128"/>
              </a:rPr>
              <a:t>2025.4.13</a:t>
            </a:r>
            <a:r>
              <a:rPr lang="ja-JP" altLang="en-US" sz="800" dirty="0">
                <a:solidFill>
                  <a:prstClr val="black"/>
                </a:solidFill>
                <a:latin typeface="Meiryo UI" panose="020B0604030504040204" pitchFamily="50" charset="-128"/>
                <a:ea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rPr>
              <a:t>2025.10.13</a:t>
            </a:r>
          </a:p>
          <a:p>
            <a:pPr>
              <a:spcAft>
                <a:spcPts val="300"/>
              </a:spcAft>
            </a:pPr>
            <a:r>
              <a:rPr lang="zh-TW" altLang="en-US"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入場者 　　約</a:t>
            </a:r>
            <a:r>
              <a:rPr lang="en-US" altLang="ja-JP" sz="800" dirty="0">
                <a:solidFill>
                  <a:prstClr val="black"/>
                </a:solidFill>
                <a:latin typeface="Meiryo UI" panose="020B0604030504040204" pitchFamily="50" charset="-128"/>
                <a:ea typeface="Meiryo UI" panose="020B0604030504040204" pitchFamily="50" charset="-128"/>
              </a:rPr>
              <a:t>2,820</a:t>
            </a:r>
            <a:r>
              <a:rPr lang="ja-JP" altLang="en-US" sz="800" dirty="0">
                <a:solidFill>
                  <a:prstClr val="black"/>
                </a:solidFill>
                <a:latin typeface="Meiryo UI" panose="020B0604030504040204" pitchFamily="50" charset="-128"/>
                <a:ea typeface="Meiryo UI" panose="020B0604030504040204" pitchFamily="50" charset="-128"/>
              </a:rPr>
              <a:t>万人（想定）</a:t>
            </a:r>
          </a:p>
        </p:txBody>
      </p:sp>
      <p:sp>
        <p:nvSpPr>
          <p:cNvPr id="28" name="タイトル 1">
            <a:extLst>
              <a:ext uri="{FF2B5EF4-FFF2-40B4-BE49-F238E27FC236}">
                <a16:creationId xmlns:a16="http://schemas.microsoft.com/office/drawing/2014/main" id="{EE3508EF-197D-4040-A909-7CF834868834}"/>
              </a:ext>
            </a:extLst>
          </p:cNvPr>
          <p:cNvSpPr txBox="1">
            <a:spLocks/>
          </p:cNvSpPr>
          <p:nvPr/>
        </p:nvSpPr>
        <p:spPr>
          <a:xfrm>
            <a:off x="264928" y="4874367"/>
            <a:ext cx="8695468" cy="216288"/>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000" b="1" dirty="0">
                <a:solidFill>
                  <a:schemeClr val="bg1"/>
                </a:solidFill>
                <a:latin typeface="Meiryo UI" pitchFamily="50" charset="-128"/>
                <a:ea typeface="Meiryo UI" pitchFamily="50" charset="-128"/>
                <a:cs typeface="Meiryo UI" pitchFamily="50" charset="-128"/>
              </a:rPr>
              <a:t>大阪府・大阪市スーパーシティ</a:t>
            </a:r>
            <a:r>
              <a:rPr lang="ja-JP" altLang="en-US" sz="1000" b="1" dirty="0" smtClean="0">
                <a:solidFill>
                  <a:schemeClr val="bg1"/>
                </a:solidFill>
                <a:latin typeface="Meiryo UI" pitchFamily="50" charset="-128"/>
                <a:ea typeface="Meiryo UI" pitchFamily="50" charset="-128"/>
                <a:cs typeface="Meiryo UI" pitchFamily="50" charset="-128"/>
              </a:rPr>
              <a:t>構想</a:t>
            </a:r>
            <a:r>
              <a:rPr lang="ja-JP" altLang="en-US" sz="1000" b="1" dirty="0">
                <a:solidFill>
                  <a:schemeClr val="bg1"/>
                </a:solidFill>
                <a:latin typeface="Meiryo UI" pitchFamily="50" charset="-128"/>
                <a:ea typeface="Meiryo UI" pitchFamily="50" charset="-128"/>
                <a:cs typeface="Meiryo UI" pitchFamily="50" charset="-128"/>
              </a:rPr>
              <a:t>に</a:t>
            </a:r>
            <a:r>
              <a:rPr lang="ja-JP" altLang="en-US" sz="1000" b="1" dirty="0" smtClean="0">
                <a:solidFill>
                  <a:schemeClr val="bg1"/>
                </a:solidFill>
                <a:latin typeface="Meiryo UI" pitchFamily="50" charset="-128"/>
                <a:ea typeface="Meiryo UI" pitchFamily="50" charset="-128"/>
                <a:cs typeface="Meiryo UI" pitchFamily="50" charset="-128"/>
              </a:rPr>
              <a:t>おいて大阪・関西万博（夢洲）で検討されている主な取組み</a:t>
            </a:r>
            <a:endParaRPr lang="en-US" altLang="ja-JP" sz="1000" b="1" dirty="0" smtClean="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C79DEB78-720A-4046-A0DA-AFB279C93D28}"/>
              </a:ext>
            </a:extLst>
          </p:cNvPr>
          <p:cNvSpPr txBox="1"/>
          <p:nvPr/>
        </p:nvSpPr>
        <p:spPr>
          <a:xfrm>
            <a:off x="4267026" y="1668120"/>
            <a:ext cx="4656832" cy="1654299"/>
          </a:xfrm>
          <a:prstGeom prst="rect">
            <a:avLst/>
          </a:prstGeom>
          <a:noFill/>
          <a:ln w="12700">
            <a:noFill/>
          </a:ln>
        </p:spPr>
        <p:txBody>
          <a:bodyPr wrap="square" lIns="36000" rIns="36000" rtlCol="0">
            <a:spAutoFit/>
          </a:bodyPr>
          <a:lstStyle/>
          <a:p>
            <a:pPr>
              <a:spcAft>
                <a:spcPts val="300"/>
              </a:spcAft>
            </a:pP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観光、食、文化</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DX</a:t>
            </a:r>
            <a:r>
              <a:rPr lang="ja-JP" altLang="en-US" sz="1050" dirty="0">
                <a:solidFill>
                  <a:prstClr val="black"/>
                </a:solidFill>
                <a:latin typeface="Meiryo UI" panose="020B0604030504040204" pitchFamily="50" charset="-128"/>
                <a:ea typeface="Meiryo UI" panose="020B0604030504040204" pitchFamily="50" charset="-128"/>
              </a:rPr>
              <a:t>の推進による観光サービスの変革と観光需要創出</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♦代替肉等フードテック事業創出の推進</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♦クールジャパンの総力を結集した機運の醸成</a:t>
            </a:r>
            <a:r>
              <a:rPr lang="ja-JP" altLang="en-US" sz="1050" dirty="0" smtClean="0">
                <a:solidFill>
                  <a:prstClr val="black"/>
                </a:solidFill>
                <a:latin typeface="Meiryo UI" panose="020B0604030504040204" pitchFamily="50" charset="-128"/>
                <a:ea typeface="Meiryo UI" panose="020B0604030504040204" pitchFamily="50" charset="-128"/>
              </a:rPr>
              <a:t>等　</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科学技術等</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　　　♦ガーディアンロボット（人に寄り添い、人が「こころ」を</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感じる自律的なロボット）の実現に向けた研究開発</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♦ムーンショット型研究開発制度</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♦スマート</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グリーン技術の</a:t>
            </a:r>
            <a:r>
              <a:rPr lang="ja-JP" altLang="en-US" sz="1050" dirty="0" smtClean="0">
                <a:solidFill>
                  <a:prstClr val="black"/>
                </a:solidFill>
                <a:latin typeface="Meiryo UI" panose="020B0604030504040204" pitchFamily="50" charset="-128"/>
                <a:ea typeface="Meiryo UI" panose="020B0604030504040204" pitchFamily="50" charset="-128"/>
              </a:rPr>
              <a:t>実証　　　　　　　　　　　　　など</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50" dirty="0">
                <a:solidFill>
                  <a:prstClr val="black"/>
                </a:solidFill>
                <a:latin typeface="Meiryo UI" panose="020B0604030504040204" pitchFamily="50" charset="-128"/>
                <a:ea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5561286" y="3156392"/>
            <a:ext cx="2586370" cy="1656830"/>
          </a:xfrm>
          <a:prstGeom prst="rect">
            <a:avLst/>
          </a:prstGeom>
        </p:spPr>
      </p:pic>
      <p:sp>
        <p:nvSpPr>
          <p:cNvPr id="37" name="テキスト ボックス 36">
            <a:extLst>
              <a:ext uri="{FF2B5EF4-FFF2-40B4-BE49-F238E27FC236}">
                <a16:creationId xmlns:a16="http://schemas.microsoft.com/office/drawing/2014/main" id="{03B670A4-1E99-405D-BC41-FD5D8AC2D611}"/>
              </a:ext>
            </a:extLst>
          </p:cNvPr>
          <p:cNvSpPr txBox="1"/>
          <p:nvPr/>
        </p:nvSpPr>
        <p:spPr>
          <a:xfrm>
            <a:off x="331348" y="5084151"/>
            <a:ext cx="3131283" cy="215444"/>
          </a:xfrm>
          <a:prstGeom prst="rect">
            <a:avLst/>
          </a:prstGeom>
          <a:noFill/>
          <a:ln w="12700">
            <a:noFill/>
          </a:ln>
        </p:spPr>
        <p:txBody>
          <a:bodyPr wrap="square" lIns="36000" rIns="36000" rtlCol="0">
            <a:spAutoFit/>
          </a:bodyPr>
          <a:lstStyle/>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◆空飛ぶクルマ普及に向けた環境整備の早期実現</a:t>
            </a:r>
          </a:p>
        </p:txBody>
      </p:sp>
      <p:sp>
        <p:nvSpPr>
          <p:cNvPr id="41" name="テキスト ボックス 40">
            <a:extLst>
              <a:ext uri="{FF2B5EF4-FFF2-40B4-BE49-F238E27FC236}">
                <a16:creationId xmlns:a16="http://schemas.microsoft.com/office/drawing/2014/main" id="{32964D10-CC40-41A8-B0BA-02C88B53008C}"/>
              </a:ext>
            </a:extLst>
          </p:cNvPr>
          <p:cNvSpPr txBox="1"/>
          <p:nvPr/>
        </p:nvSpPr>
        <p:spPr>
          <a:xfrm>
            <a:off x="2445647" y="5069774"/>
            <a:ext cx="3131283" cy="215444"/>
          </a:xfrm>
          <a:prstGeom prst="rect">
            <a:avLst/>
          </a:prstGeom>
          <a:noFill/>
          <a:ln w="12700">
            <a:noFill/>
          </a:ln>
        </p:spPr>
        <p:txBody>
          <a:bodyPr wrap="square" lIns="36000" rIns="36000" rtlCol="0">
            <a:spAutoFit/>
          </a:bodyPr>
          <a:lstStyle/>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◆自動運転</a:t>
            </a:r>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貨客混載による交通渋滞の緩和</a:t>
            </a:r>
          </a:p>
        </p:txBody>
      </p:sp>
      <p:pic>
        <p:nvPicPr>
          <p:cNvPr id="42" name="図 41">
            <a:extLst>
              <a:ext uri="{FF2B5EF4-FFF2-40B4-BE49-F238E27FC236}">
                <a16:creationId xmlns:a16="http://schemas.microsoft.com/office/drawing/2014/main" id="{7CD368F5-D62A-4A60-B6AB-8295EF4C4940}"/>
              </a:ext>
            </a:extLst>
          </p:cNvPr>
          <p:cNvPicPr>
            <a:picLocks noChangeAspect="1"/>
          </p:cNvPicPr>
          <p:nvPr/>
        </p:nvPicPr>
        <p:blipFill>
          <a:blip r:embed="rId5"/>
          <a:stretch>
            <a:fillRect/>
          </a:stretch>
        </p:blipFill>
        <p:spPr>
          <a:xfrm>
            <a:off x="2506494" y="5300563"/>
            <a:ext cx="2290387" cy="1136641"/>
          </a:xfrm>
          <a:prstGeom prst="rect">
            <a:avLst/>
          </a:prstGeom>
        </p:spPr>
      </p:pic>
      <p:sp>
        <p:nvSpPr>
          <p:cNvPr id="45" name="テキスト ボックス 44">
            <a:extLst>
              <a:ext uri="{FF2B5EF4-FFF2-40B4-BE49-F238E27FC236}">
                <a16:creationId xmlns:a16="http://schemas.microsoft.com/office/drawing/2014/main" id="{9F61F072-32ED-4F93-8657-8E1982585C74}"/>
              </a:ext>
            </a:extLst>
          </p:cNvPr>
          <p:cNvSpPr txBox="1"/>
          <p:nvPr/>
        </p:nvSpPr>
        <p:spPr>
          <a:xfrm>
            <a:off x="4819175" y="5086233"/>
            <a:ext cx="3131283" cy="215444"/>
          </a:xfrm>
          <a:prstGeom prst="rect">
            <a:avLst/>
          </a:prstGeom>
          <a:noFill/>
          <a:ln w="12700">
            <a:noFill/>
          </a:ln>
        </p:spPr>
        <p:txBody>
          <a:bodyPr wrap="square" lIns="36000" rIns="36000" rtlCol="0">
            <a:spAutoFit/>
          </a:bodyPr>
          <a:lstStyle/>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◆英語による医師・看護師国家試験の実施</a:t>
            </a:r>
          </a:p>
        </p:txBody>
      </p:sp>
      <p:pic>
        <p:nvPicPr>
          <p:cNvPr id="47" name="図 46">
            <a:extLst>
              <a:ext uri="{FF2B5EF4-FFF2-40B4-BE49-F238E27FC236}">
                <a16:creationId xmlns:a16="http://schemas.microsoft.com/office/drawing/2014/main" id="{BF233773-B7ED-495C-98D9-101C1294006B}"/>
              </a:ext>
            </a:extLst>
          </p:cNvPr>
          <p:cNvPicPr>
            <a:picLocks noChangeAspect="1"/>
          </p:cNvPicPr>
          <p:nvPr/>
        </p:nvPicPr>
        <p:blipFill>
          <a:blip r:embed="rId6"/>
          <a:stretch>
            <a:fillRect/>
          </a:stretch>
        </p:blipFill>
        <p:spPr>
          <a:xfrm>
            <a:off x="4865267" y="5387688"/>
            <a:ext cx="2276922" cy="1127362"/>
          </a:xfrm>
          <a:prstGeom prst="rect">
            <a:avLst/>
          </a:prstGeom>
        </p:spPr>
      </p:pic>
      <p:sp>
        <p:nvSpPr>
          <p:cNvPr id="48" name="テキスト ボックス 47">
            <a:extLst>
              <a:ext uri="{FF2B5EF4-FFF2-40B4-BE49-F238E27FC236}">
                <a16:creationId xmlns:a16="http://schemas.microsoft.com/office/drawing/2014/main" id="{A4111472-A9B1-4BE1-BACA-E5D4AF463799}"/>
              </a:ext>
            </a:extLst>
          </p:cNvPr>
          <p:cNvSpPr txBox="1"/>
          <p:nvPr/>
        </p:nvSpPr>
        <p:spPr>
          <a:xfrm>
            <a:off x="6998788" y="5057374"/>
            <a:ext cx="3131283" cy="215444"/>
          </a:xfrm>
          <a:prstGeom prst="rect">
            <a:avLst/>
          </a:prstGeom>
          <a:noFill/>
          <a:ln w="12700">
            <a:noFill/>
          </a:ln>
        </p:spPr>
        <p:txBody>
          <a:bodyPr wrap="square" lIns="36000" rIns="36000" rtlCol="0">
            <a:spAutoFit/>
          </a:bodyPr>
          <a:lstStyle/>
          <a:p>
            <a:pPr>
              <a:spcAft>
                <a:spcPts val="300"/>
              </a:spcAft>
            </a:pPr>
            <a:r>
              <a:rPr lang="ja-JP" altLang="en-US" sz="800" dirty="0">
                <a:solidFill>
                  <a:prstClr val="black"/>
                </a:solidFill>
                <a:latin typeface="Meiryo UI" panose="020B0604030504040204" pitchFamily="50" charset="-128"/>
                <a:ea typeface="Meiryo UI" panose="020B0604030504040204" pitchFamily="50" charset="-128"/>
              </a:rPr>
              <a:t>◆海外承認薬（国内未承認薬）の処方</a:t>
            </a:r>
          </a:p>
        </p:txBody>
      </p:sp>
      <p:pic>
        <p:nvPicPr>
          <p:cNvPr id="49" name="図 48">
            <a:extLst>
              <a:ext uri="{FF2B5EF4-FFF2-40B4-BE49-F238E27FC236}">
                <a16:creationId xmlns:a16="http://schemas.microsoft.com/office/drawing/2014/main" id="{B7163228-3524-468B-A982-5C7CCE0FA7EB}"/>
              </a:ext>
            </a:extLst>
          </p:cNvPr>
          <p:cNvPicPr>
            <a:picLocks noChangeAspect="1"/>
          </p:cNvPicPr>
          <p:nvPr/>
        </p:nvPicPr>
        <p:blipFill>
          <a:blip r:embed="rId7"/>
          <a:stretch>
            <a:fillRect/>
          </a:stretch>
        </p:blipFill>
        <p:spPr>
          <a:xfrm>
            <a:off x="7281249" y="5261909"/>
            <a:ext cx="1557427" cy="1292341"/>
          </a:xfrm>
          <a:prstGeom prst="rect">
            <a:avLst/>
          </a:prstGeom>
        </p:spPr>
      </p:pic>
      <p:pic>
        <p:nvPicPr>
          <p:cNvPr id="50" name="図 49">
            <a:extLst>
              <a:ext uri="{FF2B5EF4-FFF2-40B4-BE49-F238E27FC236}">
                <a16:creationId xmlns:a16="http://schemas.microsoft.com/office/drawing/2014/main" id="{228B19B8-B03C-49E4-A817-2AE999115B7D}"/>
              </a:ext>
            </a:extLst>
          </p:cNvPr>
          <p:cNvPicPr>
            <a:picLocks noChangeAspect="1"/>
          </p:cNvPicPr>
          <p:nvPr/>
        </p:nvPicPr>
        <p:blipFill>
          <a:blip r:embed="rId8"/>
          <a:stretch>
            <a:fillRect/>
          </a:stretch>
        </p:blipFill>
        <p:spPr>
          <a:xfrm>
            <a:off x="391410" y="5264810"/>
            <a:ext cx="1692689" cy="1172395"/>
          </a:xfrm>
          <a:prstGeom prst="rect">
            <a:avLst/>
          </a:prstGeom>
        </p:spPr>
      </p:pic>
      <p:sp>
        <p:nvSpPr>
          <p:cNvPr id="29" name="角丸四角形 28"/>
          <p:cNvSpPr/>
          <p:nvPr/>
        </p:nvSpPr>
        <p:spPr>
          <a:xfrm>
            <a:off x="3148149" y="779765"/>
            <a:ext cx="4519748" cy="513458"/>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a:solidFill>
                <a:schemeClr val="tx1"/>
              </a:solidFill>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C04CD1B5-F732-4A5C-A8C2-0AE547D85819}"/>
              </a:ext>
            </a:extLst>
          </p:cNvPr>
          <p:cNvSpPr txBox="1"/>
          <p:nvPr/>
        </p:nvSpPr>
        <p:spPr>
          <a:xfrm>
            <a:off x="228390" y="1616399"/>
            <a:ext cx="4512506"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2025</a:t>
            </a:r>
            <a:r>
              <a:rPr lang="ja-JP" altLang="en-US" sz="700" dirty="0" smtClean="0">
                <a:latin typeface="Meiryo UI" panose="020B0604030504040204" pitchFamily="50" charset="-128"/>
                <a:ea typeface="Meiryo UI" panose="020B0604030504040204" pitchFamily="50" charset="-128"/>
              </a:rPr>
              <a:t>年大阪・関西万博アクションプラン</a:t>
            </a:r>
            <a:r>
              <a:rPr lang="en-US" altLang="ja-JP" sz="700" dirty="0" smtClean="0">
                <a:latin typeface="Meiryo UI" panose="020B0604030504040204" pitchFamily="50" charset="-128"/>
                <a:ea typeface="Meiryo UI" panose="020B0604030504040204" pitchFamily="50" charset="-128"/>
              </a:rPr>
              <a:t>Ver.1</a:t>
            </a:r>
            <a:endParaRPr lang="ja-JP" altLang="en-US" sz="700" dirty="0">
              <a:latin typeface="Meiryo UI" panose="020B0604030504040204" pitchFamily="50" charset="-128"/>
              <a:ea typeface="Meiryo UI" panose="020B0604030504040204" pitchFamily="50" charset="-128"/>
            </a:endParaRPr>
          </a:p>
        </p:txBody>
      </p:sp>
      <p:sp>
        <p:nvSpPr>
          <p:cNvPr id="3" name="正方形/長方形 2"/>
          <p:cNvSpPr/>
          <p:nvPr/>
        </p:nvSpPr>
        <p:spPr>
          <a:xfrm>
            <a:off x="7667897" y="1221518"/>
            <a:ext cx="1563248" cy="169277"/>
          </a:xfrm>
          <a:prstGeom prst="rect">
            <a:avLst/>
          </a:prstGeom>
        </p:spPr>
        <p:txBody>
          <a:bodyPr wrap="none">
            <a:spAutoFit/>
          </a:bodyPr>
          <a:lstStyle/>
          <a:p>
            <a:r>
              <a:rPr lang="ja-JP" altLang="en-US" sz="500" dirty="0" smtClean="0"/>
              <a:t>提供：</a:t>
            </a:r>
            <a:r>
              <a:rPr lang="zh-CN" altLang="en-US" sz="500" dirty="0" smtClean="0"/>
              <a:t>公益</a:t>
            </a:r>
            <a:r>
              <a:rPr lang="zh-CN" altLang="en-US" sz="500" dirty="0"/>
              <a:t>社団法人</a:t>
            </a:r>
            <a:r>
              <a:rPr lang="en-US" altLang="zh-CN" sz="500" dirty="0"/>
              <a:t>2025</a:t>
            </a:r>
            <a:r>
              <a:rPr lang="zh-CN" altLang="en-US" sz="500" dirty="0"/>
              <a:t>年日本国際博覧会協会</a:t>
            </a:r>
            <a:endParaRPr lang="ja-JP" altLang="en-US" sz="500" dirty="0"/>
          </a:p>
        </p:txBody>
      </p:sp>
      <p:sp>
        <p:nvSpPr>
          <p:cNvPr id="31" name="テキスト ボックス 30">
            <a:extLst>
              <a:ext uri="{FF2B5EF4-FFF2-40B4-BE49-F238E27FC236}">
                <a16:creationId xmlns:a16="http://schemas.microsoft.com/office/drawing/2014/main" id="{C04CD1B5-F732-4A5C-A8C2-0AE547D85819}"/>
              </a:ext>
            </a:extLst>
          </p:cNvPr>
          <p:cNvSpPr txBox="1"/>
          <p:nvPr/>
        </p:nvSpPr>
        <p:spPr>
          <a:xfrm>
            <a:off x="250241" y="6662990"/>
            <a:ext cx="4512506" cy="200055"/>
          </a:xfrm>
          <a:prstGeom prst="rect">
            <a:avLst/>
          </a:prstGeom>
          <a:noFill/>
        </p:spPr>
        <p:txBody>
          <a:bodyPr wrap="square" rtlCol="0">
            <a:spAutoFit/>
          </a:bodyPr>
          <a:lstStyle/>
          <a:p>
            <a:r>
              <a:rPr lang="ja-JP" altLang="en-US" sz="700">
                <a:latin typeface="Meiryo UI" panose="020B0604030504040204" pitchFamily="50" charset="-128"/>
                <a:ea typeface="Meiryo UI" panose="020B0604030504040204" pitchFamily="50" charset="-128"/>
              </a:rPr>
              <a:t>出典</a:t>
            </a:r>
            <a:r>
              <a:rPr lang="ja-JP" altLang="en-US" sz="700" smtClean="0">
                <a:latin typeface="Meiryo UI" panose="020B0604030504040204" pitchFamily="50" charset="-128"/>
                <a:ea typeface="Meiryo UI" panose="020B0604030504040204" pitchFamily="50" charset="-128"/>
              </a:rPr>
              <a:t>：大阪府・大阪市スーパーシティ構想</a:t>
            </a:r>
            <a:endParaRPr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01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118743" y="3000184"/>
            <a:ext cx="1715296" cy="20395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05375" y="771032"/>
            <a:ext cx="8712000" cy="5904000"/>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0" name="テキスト ボックス 49">
            <a:extLst>
              <a:ext uri="{FF2B5EF4-FFF2-40B4-BE49-F238E27FC236}">
                <a16:creationId xmlns:a16="http://schemas.microsoft.com/office/drawing/2014/main" id="{EBE40337-5FAC-43BE-86DC-EF22BE0A5F1F}"/>
              </a:ext>
            </a:extLst>
          </p:cNvPr>
          <p:cNvSpPr txBox="1"/>
          <p:nvPr/>
        </p:nvSpPr>
        <p:spPr>
          <a:xfrm>
            <a:off x="4255041" y="472991"/>
            <a:ext cx="5082988" cy="230832"/>
          </a:xfrm>
          <a:prstGeom prst="rect">
            <a:avLst/>
          </a:prstGeom>
          <a:noFill/>
        </p:spPr>
        <p:txBody>
          <a:bodyPr wrap="square" rtlCol="0">
            <a:spAutoFit/>
          </a:bodyPr>
          <a:lstStyle/>
          <a:p>
            <a:r>
              <a:rPr kumimoji="1" lang="ja-JP" altLang="en-US" sz="900" dirty="0"/>
              <a:t>出典：チャールズ・</a:t>
            </a:r>
            <a:r>
              <a:rPr kumimoji="1" lang="en-US" altLang="ja-JP" sz="900" dirty="0" smtClean="0"/>
              <a:t>A</a:t>
            </a:r>
            <a:r>
              <a:rPr kumimoji="1" lang="en-US" altLang="ja-JP" sz="900" dirty="0"/>
              <a:t>.</a:t>
            </a:r>
            <a:r>
              <a:rPr kumimoji="1" lang="ja-JP" altLang="en-US" sz="900" dirty="0" smtClean="0"/>
              <a:t>オライリー</a:t>
            </a:r>
            <a:r>
              <a:rPr kumimoji="1" lang="en-US" altLang="ja-JP" sz="900" dirty="0"/>
              <a:t>/</a:t>
            </a:r>
            <a:r>
              <a:rPr kumimoji="1" lang="ja-JP" altLang="en-US" sz="900" dirty="0"/>
              <a:t>マイケル・</a:t>
            </a:r>
            <a:r>
              <a:rPr kumimoji="1" lang="en-US" altLang="ja-JP" sz="900" dirty="0" smtClean="0"/>
              <a:t>L</a:t>
            </a:r>
            <a:r>
              <a:rPr kumimoji="1" lang="en-US" altLang="ja-JP" sz="900" dirty="0"/>
              <a:t>.</a:t>
            </a:r>
            <a:r>
              <a:rPr kumimoji="1" lang="ja-JP" altLang="en-US" sz="900" dirty="0" smtClean="0"/>
              <a:t>タッシュマン</a:t>
            </a:r>
            <a:r>
              <a:rPr kumimoji="1" lang="ja-JP" altLang="en-US" sz="900" dirty="0"/>
              <a:t>「両利きの経営」をもとに副首都推進局にて作成</a:t>
            </a:r>
          </a:p>
        </p:txBody>
      </p:sp>
      <p:sp>
        <p:nvSpPr>
          <p:cNvPr id="54" name="上下矢印 53"/>
          <p:cNvSpPr/>
          <p:nvPr/>
        </p:nvSpPr>
        <p:spPr bwMode="auto">
          <a:xfrm>
            <a:off x="4650503" y="1184211"/>
            <a:ext cx="479802" cy="3996000"/>
          </a:xfrm>
          <a:prstGeom prst="upDownArrow">
            <a:avLst>
              <a:gd name="adj1" fmla="val 50000"/>
              <a:gd name="adj2" fmla="val 5837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eaVert" wrap="square" lIns="36000" tIns="45720" rIns="0" bIns="45720" numCol="1" rtlCol="0" anchor="ctr" anchorCtr="0" compatLnSpc="1">
            <a:prstTxWarp prst="textNoShape">
              <a:avLst/>
            </a:prstTxWarp>
            <a:spAutoFit/>
          </a:bodyPr>
          <a:lstStyle/>
          <a:p>
            <a:pPr algn="ctr">
              <a:lnSpc>
                <a:spcPts val="1600"/>
              </a:lnSpc>
            </a:pPr>
            <a:r>
              <a:rPr lang="ja-JP" altLang="en-US" sz="1200" b="1" dirty="0">
                <a:solidFill>
                  <a:srgbClr val="000000"/>
                </a:solidFill>
                <a:latin typeface="BIZ UDゴシック" panose="020B0400000000000000" pitchFamily="49" charset="-128"/>
                <a:ea typeface="BIZ UDゴシック" panose="020B0400000000000000" pitchFamily="49" charset="-128"/>
              </a:rPr>
              <a:t>市場（顧客）</a:t>
            </a:r>
          </a:p>
        </p:txBody>
      </p:sp>
      <p:sp>
        <p:nvSpPr>
          <p:cNvPr id="55" name="上下矢印 54"/>
          <p:cNvSpPr/>
          <p:nvPr/>
        </p:nvSpPr>
        <p:spPr bwMode="auto">
          <a:xfrm rot="16200000">
            <a:off x="6651669" y="3274005"/>
            <a:ext cx="468000" cy="3744000"/>
          </a:xfrm>
          <a:prstGeom prst="upDownArrow">
            <a:avLst>
              <a:gd name="adj1" fmla="val 55522"/>
              <a:gd name="adj2" fmla="val 67759"/>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vert" wrap="square" lIns="0" tIns="0" rIns="0" bIns="36000" numCol="1" rtlCol="0" anchor="t" anchorCtr="0" compatLnSpc="1">
            <a:prstTxWarp prst="textNoShape">
              <a:avLst/>
            </a:prstTxWarp>
            <a:spAutoFit/>
          </a:bodyPr>
          <a:lstStyle/>
          <a:p>
            <a:pPr algn="ctr">
              <a:lnSpc>
                <a:spcPts val="2000"/>
              </a:lnSpc>
            </a:pPr>
            <a:r>
              <a:rPr lang="ja-JP" altLang="en-US" sz="1200" b="1" dirty="0">
                <a:solidFill>
                  <a:srgbClr val="000000"/>
                </a:solidFill>
                <a:latin typeface="BIZ UDゴシック" panose="020B0400000000000000" pitchFamily="49" charset="-128"/>
                <a:ea typeface="BIZ UDゴシック" panose="020B0400000000000000" pitchFamily="49" charset="-128"/>
              </a:rPr>
              <a:t>企業の組織能力（技術）</a:t>
            </a:r>
          </a:p>
        </p:txBody>
      </p:sp>
      <p:sp>
        <p:nvSpPr>
          <p:cNvPr id="56" name="テキスト ボックス 55"/>
          <p:cNvSpPr txBox="1"/>
          <p:nvPr/>
        </p:nvSpPr>
        <p:spPr>
          <a:xfrm>
            <a:off x="4700774" y="1346640"/>
            <a:ext cx="391984" cy="529733"/>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8303325" y="4895320"/>
            <a:ext cx="530832" cy="51100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5196355" y="4875708"/>
            <a:ext cx="530832" cy="51100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既存</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721076" y="4659933"/>
            <a:ext cx="369744" cy="407477"/>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既存</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5" name="直線コネクタ 74"/>
          <p:cNvCxnSpPr/>
          <p:nvPr/>
        </p:nvCxnSpPr>
        <p:spPr bwMode="auto">
          <a:xfrm>
            <a:off x="5215782" y="3000184"/>
            <a:ext cx="3528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6834039" y="1212734"/>
            <a:ext cx="0" cy="37800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5222538" y="4388055"/>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DVD</a:t>
            </a: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レンタル（店舗）</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4905948" y="782146"/>
            <a:ext cx="3607603" cy="369332"/>
          </a:xfrm>
          <a:prstGeom prst="rect">
            <a:avLst/>
          </a:prstGeom>
          <a:noFill/>
          <a:ln w="12700">
            <a:noFill/>
            <a:prstDash val="dash"/>
          </a:ln>
        </p:spPr>
        <p:txBody>
          <a:bodyPr wrap="square" lIns="0" tIns="0" rIns="0" bIns="0" rtlCol="0" anchor="ctr" anchorCtr="0">
            <a:noAutofit/>
          </a:bodyPr>
          <a:lstStyle/>
          <a:p>
            <a:pPr algn="ctr">
              <a:spcBef>
                <a:spcPts val="0"/>
              </a:spcBef>
            </a:pPr>
            <a:r>
              <a:rPr kumimoji="1"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イノベーションストリーム（イノベーションの方向性）</a:t>
            </a:r>
            <a:r>
              <a:rPr kumimoji="1"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5" name="テキスト ボックス 94"/>
          <p:cNvSpPr txBox="1"/>
          <p:nvPr/>
        </p:nvSpPr>
        <p:spPr>
          <a:xfrm>
            <a:off x="5222538" y="4066271"/>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紙媒体の新聞</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5215782" y="3742614"/>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カメラ用のフィルム</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5215782" y="3438647"/>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機械式腕時計</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5222538" y="3140086"/>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フルサービスの航空会社</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5215782" y="1545072"/>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格安航空会社</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7278658" y="4374538"/>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動画配信（</a:t>
            </a:r>
            <a: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7239572" y="3304370"/>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オンライン・ニュース</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7239572" y="2495040"/>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デジタル画像処理</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7239572" y="1551484"/>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クォーツ時計</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a:xfrm>
            <a:off x="6660201" y="4424981"/>
            <a:ext cx="612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rot="18546751">
            <a:off x="6338409" y="3211129"/>
            <a:ext cx="1476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8" name="右矢印 107"/>
          <p:cNvSpPr/>
          <p:nvPr/>
        </p:nvSpPr>
        <p:spPr>
          <a:xfrm rot="17469979">
            <a:off x="6050982" y="2611949"/>
            <a:ext cx="1944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9" name="右矢印 108"/>
          <p:cNvSpPr/>
          <p:nvPr/>
        </p:nvSpPr>
        <p:spPr>
          <a:xfrm rot="19031356">
            <a:off x="6494339" y="3833517"/>
            <a:ext cx="1116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0" name="右矢印 109"/>
          <p:cNvSpPr/>
          <p:nvPr/>
        </p:nvSpPr>
        <p:spPr>
          <a:xfrm rot="14544983">
            <a:off x="5559357" y="2393842"/>
            <a:ext cx="1512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EBE40337-5FAC-43BE-86DC-EF22BE0A5F1F}"/>
              </a:ext>
            </a:extLst>
          </p:cNvPr>
          <p:cNvSpPr txBox="1"/>
          <p:nvPr/>
        </p:nvSpPr>
        <p:spPr>
          <a:xfrm>
            <a:off x="335127" y="883255"/>
            <a:ext cx="4198528" cy="3247043"/>
          </a:xfrm>
          <a:prstGeom prst="rect">
            <a:avLst/>
          </a:prstGeom>
          <a:noFill/>
        </p:spPr>
        <p:txBody>
          <a:bodyPr wrap="square" rtlCol="0">
            <a:spAutoFit/>
          </a:bodyPr>
          <a:lstStyle/>
          <a:p>
            <a:pPr marL="171450" indent="-171450">
              <a:lnSpc>
                <a:spcPts val="1400"/>
              </a:lnSpc>
              <a:spcBef>
                <a:spcPts val="1200"/>
              </a:spcBef>
              <a:buFont typeface="Wingdings" panose="05000000000000000000" pitchFamily="2" charset="2"/>
              <a:buChar char="n"/>
            </a:pPr>
            <a:r>
              <a:rPr kumimoji="1" lang="ja-JP" altLang="en-US" sz="1200" dirty="0">
                <a:latin typeface="+mj-lt"/>
              </a:rPr>
              <a:t>イノベーションは、新しい事業を開拓する「</a:t>
            </a:r>
            <a:r>
              <a:rPr kumimoji="1" lang="ja-JP" altLang="en-US" sz="1200" b="1" dirty="0">
                <a:latin typeface="+mj-lt"/>
              </a:rPr>
              <a:t>探索</a:t>
            </a:r>
            <a:r>
              <a:rPr kumimoji="1" lang="ja-JP" altLang="en-US" sz="900" dirty="0">
                <a:latin typeface="+mj-lt"/>
              </a:rPr>
              <a:t>（</a:t>
            </a:r>
            <a:r>
              <a:rPr kumimoji="1" lang="en-US" altLang="ja-JP" sz="900" dirty="0">
                <a:latin typeface="+mj-lt"/>
              </a:rPr>
              <a:t>exploration</a:t>
            </a:r>
            <a:r>
              <a:rPr kumimoji="1" lang="ja-JP" altLang="en-US" sz="900" dirty="0">
                <a:latin typeface="+mj-lt"/>
              </a:rPr>
              <a:t>）</a:t>
            </a:r>
            <a:r>
              <a:rPr kumimoji="1" lang="ja-JP" altLang="en-US" sz="1200" dirty="0">
                <a:latin typeface="+mj-lt"/>
              </a:rPr>
              <a:t>」と、既存の事業を深堀し磨きこんでいく「</a:t>
            </a:r>
            <a:r>
              <a:rPr kumimoji="1" lang="ja-JP" altLang="en-US" sz="1200" b="1" dirty="0">
                <a:latin typeface="+mj-lt"/>
              </a:rPr>
              <a:t>深化</a:t>
            </a:r>
            <a:r>
              <a:rPr kumimoji="1" lang="ja-JP" altLang="en-US" sz="900" dirty="0">
                <a:latin typeface="+mj-lt"/>
              </a:rPr>
              <a:t>（</a:t>
            </a:r>
            <a:r>
              <a:rPr kumimoji="1" lang="en-US" altLang="ja-JP" sz="900" dirty="0">
                <a:latin typeface="+mj-lt"/>
              </a:rPr>
              <a:t>exploitation</a:t>
            </a:r>
            <a:r>
              <a:rPr kumimoji="1" lang="ja-JP" altLang="en-US" sz="900" dirty="0">
                <a:latin typeface="+mj-lt"/>
              </a:rPr>
              <a:t>）</a:t>
            </a:r>
            <a:r>
              <a:rPr kumimoji="1" lang="ja-JP" altLang="en-US" sz="1200" dirty="0">
                <a:latin typeface="+mj-lt"/>
              </a:rPr>
              <a:t>」</a:t>
            </a:r>
            <a:r>
              <a:rPr kumimoji="1" lang="ja-JP" altLang="en-US" sz="1200" b="1" dirty="0">
                <a:latin typeface="+mj-lt"/>
              </a:rPr>
              <a:t>の両者を同時に推進する</a:t>
            </a:r>
            <a:r>
              <a:rPr kumimoji="1" lang="ja-JP" altLang="en-US" sz="1200" dirty="0">
                <a:latin typeface="+mj-lt"/>
              </a:rPr>
              <a:t>「</a:t>
            </a:r>
            <a:r>
              <a:rPr kumimoji="1" lang="ja-JP" altLang="en-US" sz="1200" b="1" dirty="0">
                <a:latin typeface="+mj-lt"/>
              </a:rPr>
              <a:t>両利きの経営</a:t>
            </a:r>
            <a:r>
              <a:rPr kumimoji="1" lang="ja-JP" altLang="en-US" sz="1200" dirty="0">
                <a:latin typeface="+mj-lt"/>
              </a:rPr>
              <a:t>」により生み出される。</a:t>
            </a:r>
            <a:endParaRPr kumimoji="1" lang="en-US" altLang="ja-JP" sz="1200" dirty="0">
              <a:latin typeface="+mj-lt"/>
            </a:endParaRPr>
          </a:p>
          <a:p>
            <a:pPr marL="171450" indent="-171450">
              <a:lnSpc>
                <a:spcPts val="1400"/>
              </a:lnSpc>
              <a:spcBef>
                <a:spcPts val="1200"/>
              </a:spcBef>
              <a:buFont typeface="Wingdings" panose="05000000000000000000" pitchFamily="2" charset="2"/>
              <a:buChar char="n"/>
            </a:pPr>
            <a:r>
              <a:rPr kumimoji="1" lang="ja-JP" altLang="en-US" sz="1200" dirty="0"/>
              <a:t>「</a:t>
            </a:r>
            <a:r>
              <a:rPr kumimoji="1" lang="ja-JP" altLang="en-US" sz="1200" b="1" dirty="0"/>
              <a:t>探索</a:t>
            </a:r>
            <a:r>
              <a:rPr kumimoji="1" lang="ja-JP" altLang="en-US" sz="1200" dirty="0"/>
              <a:t>」では、</a:t>
            </a:r>
            <a:r>
              <a:rPr kumimoji="1" lang="ja-JP" altLang="en-US" sz="1200" b="1" dirty="0"/>
              <a:t>実験と行動を通じた学習</a:t>
            </a:r>
            <a:r>
              <a:rPr kumimoji="1" lang="ja-JP" altLang="en-US" sz="1200" dirty="0"/>
              <a:t>が重視され、</a:t>
            </a:r>
            <a:r>
              <a:rPr kumimoji="1" lang="ja-JP" altLang="en-US" sz="1200" dirty="0">
                <a:latin typeface="+mj-lt"/>
              </a:rPr>
              <a:t>「</a:t>
            </a:r>
            <a:r>
              <a:rPr kumimoji="1" lang="ja-JP" altLang="en-US" sz="1200" b="1" dirty="0">
                <a:latin typeface="+mj-lt"/>
              </a:rPr>
              <a:t>深化</a:t>
            </a:r>
            <a:r>
              <a:rPr kumimoji="1" lang="ja-JP" altLang="en-US" sz="1200" dirty="0">
                <a:latin typeface="+mj-lt"/>
              </a:rPr>
              <a:t>」では、</a:t>
            </a:r>
            <a:r>
              <a:rPr kumimoji="1" lang="ja-JP" altLang="en-US" sz="1200" b="1" dirty="0">
                <a:latin typeface="+mj-lt"/>
              </a:rPr>
              <a:t>漸進型イノベーションと絶え間ない改善</a:t>
            </a:r>
            <a:r>
              <a:rPr kumimoji="1" lang="ja-JP" altLang="en-US" sz="1200" dirty="0">
                <a:latin typeface="+mj-lt"/>
              </a:rPr>
              <a:t>が重視される。</a:t>
            </a:r>
            <a:endParaRPr kumimoji="1" lang="en-US" altLang="ja-JP" sz="1200" dirty="0">
              <a:latin typeface="+mj-lt"/>
            </a:endParaRPr>
          </a:p>
          <a:p>
            <a:pPr marL="171450" indent="-171450">
              <a:lnSpc>
                <a:spcPts val="1400"/>
              </a:lnSpc>
              <a:spcBef>
                <a:spcPts val="1200"/>
              </a:spcBef>
              <a:buFont typeface="Wingdings" panose="05000000000000000000" pitchFamily="2" charset="2"/>
              <a:buChar char="n"/>
            </a:pPr>
            <a:r>
              <a:rPr kumimoji="1" lang="ja-JP" altLang="en-US" sz="1200" dirty="0">
                <a:latin typeface="+mj-lt"/>
              </a:rPr>
              <a:t>「サクセストラップ</a:t>
            </a:r>
            <a:r>
              <a:rPr kumimoji="1" lang="ja-JP" altLang="en-US" sz="900" dirty="0">
                <a:latin typeface="+mj-lt"/>
              </a:rPr>
              <a:t>（</a:t>
            </a:r>
            <a:r>
              <a:rPr kumimoji="1" lang="en-US" altLang="ja-JP" sz="900" dirty="0">
                <a:latin typeface="+mj-lt"/>
              </a:rPr>
              <a:t>※1</a:t>
            </a:r>
            <a:r>
              <a:rPr kumimoji="1" lang="ja-JP" altLang="en-US" sz="900" dirty="0">
                <a:latin typeface="+mj-lt"/>
              </a:rPr>
              <a:t>）</a:t>
            </a:r>
            <a:r>
              <a:rPr kumimoji="1" lang="ja-JP" altLang="en-US" sz="1200" dirty="0">
                <a:latin typeface="+mj-lt"/>
              </a:rPr>
              <a:t>」に陥ることなく、</a:t>
            </a:r>
            <a:r>
              <a:rPr kumimoji="1" lang="ja-JP" altLang="en-US" sz="1200" b="1" dirty="0">
                <a:latin typeface="+mj-lt"/>
              </a:rPr>
              <a:t>転進を果たすことでできた企業</a:t>
            </a:r>
            <a:r>
              <a:rPr kumimoji="1" lang="ja-JP" altLang="en-US" sz="1200" dirty="0">
                <a:latin typeface="+mj-lt"/>
              </a:rPr>
              <a:t>は、「</a:t>
            </a:r>
            <a:r>
              <a:rPr kumimoji="1" lang="ja-JP" altLang="en-US" sz="1200" b="1" dirty="0">
                <a:latin typeface="+mj-lt"/>
              </a:rPr>
              <a:t>ダイナミック・ケイパビリティ</a:t>
            </a:r>
            <a:r>
              <a:rPr kumimoji="1" lang="ja-JP" altLang="en-US" sz="900" dirty="0">
                <a:latin typeface="+mj-lt"/>
              </a:rPr>
              <a:t>（</a:t>
            </a:r>
            <a:r>
              <a:rPr kumimoji="1" lang="en-US" altLang="ja-JP" sz="900" dirty="0">
                <a:latin typeface="+mj-lt"/>
              </a:rPr>
              <a:t>※2</a:t>
            </a:r>
            <a:r>
              <a:rPr kumimoji="1" lang="ja-JP" altLang="en-US" sz="900" dirty="0">
                <a:latin typeface="+mj-lt"/>
              </a:rPr>
              <a:t>）</a:t>
            </a:r>
            <a:r>
              <a:rPr kumimoji="1" lang="ja-JP" altLang="en-US" sz="1200" dirty="0">
                <a:latin typeface="+mj-lt"/>
              </a:rPr>
              <a:t>」</a:t>
            </a:r>
            <a:r>
              <a:rPr kumimoji="1" lang="ja-JP" altLang="en-US" sz="1200" b="1" dirty="0">
                <a:latin typeface="+mj-lt"/>
              </a:rPr>
              <a:t>を発揮</a:t>
            </a:r>
            <a:r>
              <a:rPr kumimoji="1" lang="ja-JP" altLang="en-US" sz="1200" dirty="0">
                <a:latin typeface="+mj-lt"/>
              </a:rPr>
              <a:t>し、</a:t>
            </a:r>
            <a:r>
              <a:rPr kumimoji="1" lang="ja-JP" altLang="en-US" sz="1200" b="1" dirty="0">
                <a:latin typeface="+mj-lt"/>
              </a:rPr>
              <a:t>成熟事業における既存の産業と組織能力を有効活用</a:t>
            </a:r>
            <a:r>
              <a:rPr kumimoji="1" lang="ja-JP" altLang="en-US" sz="1200" dirty="0">
                <a:latin typeface="+mj-lt"/>
              </a:rPr>
              <a:t>し、それを</a:t>
            </a:r>
            <a:r>
              <a:rPr kumimoji="1" lang="ja-JP" altLang="en-US" sz="1200" b="1" dirty="0">
                <a:latin typeface="+mj-lt"/>
              </a:rPr>
              <a:t>新しい強みにつくり替える</a:t>
            </a:r>
            <a:r>
              <a:rPr kumimoji="1" lang="ja-JP" altLang="en-US" sz="1200" dirty="0">
                <a:latin typeface="+mj-lt"/>
              </a:rPr>
              <a:t>ことができている。</a:t>
            </a:r>
            <a:endParaRPr kumimoji="1" lang="en-US" altLang="ja-JP" sz="1200" dirty="0">
              <a:latin typeface="+mj-lt"/>
            </a:endParaRPr>
          </a:p>
          <a:p>
            <a:pPr marL="171450" indent="-171450">
              <a:lnSpc>
                <a:spcPts val="1400"/>
              </a:lnSpc>
              <a:spcBef>
                <a:spcPts val="1200"/>
              </a:spcBef>
              <a:buFont typeface="Wingdings" panose="05000000000000000000" pitchFamily="2" charset="2"/>
              <a:buChar char="n"/>
            </a:pPr>
            <a:r>
              <a:rPr kumimoji="1" lang="ja-JP" altLang="en-US" sz="1200" dirty="0">
                <a:latin typeface="+mj-lt"/>
              </a:rPr>
              <a:t>「イノベーションのジレンマ（クレイトン・クリステンセン）」では、組織は破壊的変化に直面すると「探索」と「深化」を同時に行うことができないので「探索」を行う組織</a:t>
            </a:r>
            <a:r>
              <a:rPr kumimoji="1" lang="en-US" altLang="ja-JP" sz="1200" dirty="0">
                <a:latin typeface="+mj-lt"/>
              </a:rPr>
              <a:t>(</a:t>
            </a:r>
            <a:r>
              <a:rPr kumimoji="1" lang="ja-JP" altLang="en-US" sz="1200" dirty="0">
                <a:latin typeface="+mj-lt"/>
              </a:rPr>
              <a:t>サブユニット</a:t>
            </a:r>
            <a:r>
              <a:rPr kumimoji="1" lang="en-US" altLang="ja-JP" sz="1200" dirty="0">
                <a:latin typeface="+mj-lt"/>
              </a:rPr>
              <a:t>)</a:t>
            </a:r>
            <a:r>
              <a:rPr kumimoji="1" lang="ja-JP" altLang="en-US" sz="1200" dirty="0">
                <a:latin typeface="+mj-lt"/>
              </a:rPr>
              <a:t>をスピンアウトしなくてはならないと主張するが、</a:t>
            </a:r>
            <a:r>
              <a:rPr kumimoji="1" lang="ja-JP" altLang="en-US" sz="1200" b="1" dirty="0">
                <a:latin typeface="+mj-lt"/>
              </a:rPr>
              <a:t>「探索」と「深化」を分けるのではなく、既存の経営資源を最大限利用できるよう両方を備えた両利きの経営により、イノベーションは生まれ変わる</a:t>
            </a:r>
            <a:r>
              <a:rPr kumimoji="1" lang="ja-JP" altLang="en-US" sz="1200" dirty="0">
                <a:latin typeface="+mj-lt"/>
              </a:rPr>
              <a:t>とする。</a:t>
            </a:r>
            <a:endParaRPr kumimoji="1" lang="en-US" altLang="ja-JP" sz="1200" dirty="0">
              <a:latin typeface="+mj-lt"/>
            </a:endParaRPr>
          </a:p>
        </p:txBody>
      </p:sp>
      <p:sp>
        <p:nvSpPr>
          <p:cNvPr id="113" name="テキスト ボックス 112">
            <a:extLst>
              <a:ext uri="{FF2B5EF4-FFF2-40B4-BE49-F238E27FC236}">
                <a16:creationId xmlns:a16="http://schemas.microsoft.com/office/drawing/2014/main" id="{EBE40337-5FAC-43BE-86DC-EF22BE0A5F1F}"/>
              </a:ext>
            </a:extLst>
          </p:cNvPr>
          <p:cNvSpPr txBox="1"/>
          <p:nvPr/>
        </p:nvSpPr>
        <p:spPr>
          <a:xfrm>
            <a:off x="428323" y="4139015"/>
            <a:ext cx="3941018" cy="964367"/>
          </a:xfrm>
          <a:prstGeom prst="rect">
            <a:avLst/>
          </a:prstGeom>
          <a:noFill/>
        </p:spPr>
        <p:txBody>
          <a:bodyPr wrap="square" rtlCol="0">
            <a:spAutoFit/>
          </a:bodyPr>
          <a:lstStyle/>
          <a:p>
            <a:pPr>
              <a:lnSpc>
                <a:spcPts val="1200"/>
              </a:lnSpc>
              <a:spcBef>
                <a:spcPts val="800"/>
              </a:spcBef>
            </a:pPr>
            <a:r>
              <a:rPr kumimoji="1" lang="ja-JP" altLang="en-US" sz="1100" dirty="0">
                <a:latin typeface="+mj-lt"/>
              </a:rPr>
              <a:t>（</a:t>
            </a:r>
            <a:r>
              <a:rPr kumimoji="1" lang="en-US" altLang="ja-JP" sz="1100" dirty="0">
                <a:latin typeface="+mj-lt"/>
              </a:rPr>
              <a:t>※1</a:t>
            </a:r>
            <a:r>
              <a:rPr kumimoji="1" lang="ja-JP" altLang="en-US" sz="1100" dirty="0">
                <a:latin typeface="+mj-lt"/>
              </a:rPr>
              <a:t>）サクセストラップ</a:t>
            </a:r>
            <a:endParaRPr kumimoji="1" lang="en-US" altLang="ja-JP" sz="1100" dirty="0">
              <a:latin typeface="+mj-lt"/>
            </a:endParaRPr>
          </a:p>
          <a:p>
            <a:pPr>
              <a:lnSpc>
                <a:spcPts val="1200"/>
              </a:lnSpc>
            </a:pPr>
            <a:r>
              <a:rPr kumimoji="1" lang="ja-JP" altLang="en-US" sz="1100" dirty="0">
                <a:latin typeface="+mj-lt"/>
              </a:rPr>
              <a:t>　　成功するほど「深化」に偏って、イノベーションが起こらなくなる状況。</a:t>
            </a:r>
            <a:endParaRPr kumimoji="1" lang="en-US" altLang="ja-JP" sz="1100" dirty="0">
              <a:latin typeface="+mj-lt"/>
            </a:endParaRPr>
          </a:p>
          <a:p>
            <a:pPr>
              <a:lnSpc>
                <a:spcPts val="1200"/>
              </a:lnSpc>
              <a:spcBef>
                <a:spcPts val="800"/>
              </a:spcBef>
            </a:pPr>
            <a:r>
              <a:rPr kumimoji="1" lang="ja-JP" altLang="en-US" sz="1100" dirty="0">
                <a:latin typeface="+mj-lt"/>
              </a:rPr>
              <a:t>（</a:t>
            </a:r>
            <a:r>
              <a:rPr kumimoji="1" lang="en-US" altLang="ja-JP" sz="1100" dirty="0">
                <a:latin typeface="+mj-lt"/>
              </a:rPr>
              <a:t>※2</a:t>
            </a:r>
            <a:r>
              <a:rPr kumimoji="1" lang="ja-JP" altLang="en-US" sz="1100" dirty="0">
                <a:latin typeface="+mj-lt"/>
              </a:rPr>
              <a:t>）ダイナミック・ケイパビリティ</a:t>
            </a:r>
            <a:endParaRPr kumimoji="1" lang="en-US" altLang="ja-JP" sz="1100" dirty="0">
              <a:latin typeface="+mj-lt"/>
            </a:endParaRPr>
          </a:p>
          <a:p>
            <a:pPr marL="90488" indent="-90488">
              <a:lnSpc>
                <a:spcPts val="1200"/>
              </a:lnSpc>
            </a:pPr>
            <a:r>
              <a:rPr kumimoji="1" lang="ja-JP" altLang="en-US" sz="1100" dirty="0">
                <a:latin typeface="+mj-lt"/>
              </a:rPr>
              <a:t>　　環境変化に合わせて、動的（ダイナミック）に様々なリソースを再構築し、組み合わせ続ける能力</a:t>
            </a:r>
            <a:endParaRPr kumimoji="1" lang="en-US" altLang="ja-JP" sz="1100" dirty="0">
              <a:latin typeface="+mj-lt"/>
            </a:endParaRPr>
          </a:p>
        </p:txBody>
      </p:sp>
      <p:sp>
        <p:nvSpPr>
          <p:cNvPr id="37" name="テキスト ボックス 36"/>
          <p:cNvSpPr txBox="1"/>
          <p:nvPr/>
        </p:nvSpPr>
        <p:spPr>
          <a:xfrm>
            <a:off x="5611780" y="1237136"/>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領域Ｄ</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611780" y="4713748"/>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領域Ａ</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664370" y="4700048"/>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a:t>
            </a:r>
            <a:r>
              <a:rPr kumimoji="1"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585909" y="1243432"/>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領域Ｂ</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4575629" y="1069454"/>
            <a:ext cx="4284000" cy="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561531" y="5275483"/>
            <a:ext cx="4032000" cy="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74879" y="6524580"/>
            <a:ext cx="8280000" cy="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4579444" y="1087587"/>
            <a:ext cx="5169" cy="421200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8855943" y="1073519"/>
            <a:ext cx="5169" cy="543600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557951" y="5271438"/>
            <a:ext cx="5169" cy="1260000"/>
          </a:xfrm>
          <a:prstGeom prst="line">
            <a:avLst/>
          </a:prstGeom>
          <a:ln w="6350">
            <a:prstDash val="sysDash"/>
          </a:ln>
        </p:spPr>
        <p:style>
          <a:lnRef idx="1">
            <a:schemeClr val="dk1"/>
          </a:lnRef>
          <a:fillRef idx="0">
            <a:schemeClr val="dk1"/>
          </a:fillRef>
          <a:effectRef idx="0">
            <a:schemeClr val="dk1"/>
          </a:effectRef>
          <a:fontRef idx="minor">
            <a:schemeClr val="tx1"/>
          </a:fontRef>
        </p:style>
      </p:cxnSp>
      <p:sp>
        <p:nvSpPr>
          <p:cNvPr id="10" name="角丸四角形 9"/>
          <p:cNvSpPr/>
          <p:nvPr/>
        </p:nvSpPr>
        <p:spPr>
          <a:xfrm>
            <a:off x="744550" y="5416003"/>
            <a:ext cx="7980651" cy="1044000"/>
          </a:xfrm>
          <a:prstGeom prst="roundRect">
            <a:avLst>
              <a:gd name="adj" fmla="val 12480"/>
            </a:avLst>
          </a:prstGeom>
        </p:spPr>
        <p:style>
          <a:lnRef idx="1">
            <a:schemeClr val="accent6"/>
          </a:lnRef>
          <a:fillRef idx="2">
            <a:schemeClr val="accent6"/>
          </a:fillRef>
          <a:effectRef idx="1">
            <a:schemeClr val="accent6"/>
          </a:effectRef>
          <a:fontRef idx="minor">
            <a:schemeClr val="dk1"/>
          </a:fontRef>
        </p:style>
        <p:txBody>
          <a:bodyPr lIns="396000" rIns="36000" rtlCol="0" anchor="ctr"/>
          <a:lstStyle/>
          <a:p>
            <a:r>
              <a:rPr kumimoji="1" lang="ja-JP" altLang="en-US" sz="1200" dirty="0">
                <a:latin typeface="+mj-lt"/>
                <a:ea typeface="BIZ UDゴシック" panose="020B0400000000000000" pitchFamily="49" charset="-128"/>
              </a:rPr>
              <a:t>既存の市場（顧客）に対し、既存の組織能力（技術）を活かす本業</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領域Ａ</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の深化を図りながら</a:t>
            </a:r>
            <a:r>
              <a:rPr kumimoji="1" lang="ja-JP" altLang="en-US" sz="1200" dirty="0">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dirty="0">
                <a:latin typeface="+mj-lt"/>
                <a:ea typeface="BIZ UDゴシック" panose="020B0400000000000000" pitchFamily="49" charset="-128"/>
              </a:rPr>
              <a:t>・既存の組織能力（技術）で、新しい市場（顧客）にさらに適用できること</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領域Ｄ</a:t>
            </a:r>
            <a:r>
              <a:rPr kumimoji="1" lang="en-US" altLang="ja-JP" sz="1200" b="1" dirty="0">
                <a:latin typeface="+mj-lt"/>
                <a:ea typeface="BIZ UDゴシック" panose="020B0400000000000000" pitchFamily="49" charset="-128"/>
              </a:rPr>
              <a:t>】</a:t>
            </a:r>
            <a:r>
              <a:rPr kumimoji="1" lang="ja-JP" altLang="en-US" sz="1200" dirty="0" err="1">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dirty="0">
                <a:latin typeface="+mj-lt"/>
                <a:ea typeface="BIZ UDゴシック" panose="020B0400000000000000" pitchFamily="49" charset="-128"/>
              </a:rPr>
              <a:t>・新しい組織能力（技術）で、既存の市場（顧客）に適用できること</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領域Ｃ</a:t>
            </a:r>
            <a:r>
              <a:rPr kumimoji="1" lang="en-US" altLang="ja-JP" sz="1200" b="1" dirty="0">
                <a:latin typeface="+mj-lt"/>
                <a:ea typeface="BIZ UDゴシック" panose="020B0400000000000000" pitchFamily="49" charset="-128"/>
              </a:rPr>
              <a:t>】</a:t>
            </a:r>
            <a:r>
              <a:rPr kumimoji="1" lang="ja-JP" altLang="en-US" sz="1200" dirty="0" err="1">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dirty="0">
                <a:latin typeface="+mj-lt"/>
                <a:ea typeface="BIZ UDゴシック" panose="020B0400000000000000" pitchFamily="49" charset="-128"/>
              </a:rPr>
              <a:t>・新しい組織能力（技術）で、新しい市場（顧客）に適用できること</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領域Ｂ</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に関して</a:t>
            </a:r>
            <a:r>
              <a:rPr kumimoji="1" lang="ja-JP" altLang="en-US" sz="1200" dirty="0">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b="1" dirty="0">
                <a:latin typeface="+mj-lt"/>
                <a:ea typeface="BIZ UDゴシック" panose="020B0400000000000000" pitchFamily="49" charset="-128"/>
              </a:rPr>
              <a:t>探索と深化を同時に推進する両利きの経営により、イノベーションの方向性を見定める</a:t>
            </a:r>
            <a:r>
              <a:rPr kumimoji="1" lang="ja-JP" altLang="en-US" sz="1200" dirty="0">
                <a:latin typeface="+mj-lt"/>
                <a:ea typeface="BIZ UDゴシック" panose="020B0400000000000000" pitchFamily="49" charset="-128"/>
              </a:rPr>
              <a:t>ことが重要となる</a:t>
            </a:r>
          </a:p>
        </p:txBody>
      </p:sp>
      <p:sp>
        <p:nvSpPr>
          <p:cNvPr id="85" name="楕円 84"/>
          <p:cNvSpPr/>
          <p:nvPr/>
        </p:nvSpPr>
        <p:spPr>
          <a:xfrm>
            <a:off x="5151832" y="3036401"/>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6" name="楕円 85"/>
          <p:cNvSpPr/>
          <p:nvPr/>
        </p:nvSpPr>
        <p:spPr>
          <a:xfrm>
            <a:off x="5146722" y="1465262"/>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7" name="楕円 86"/>
          <p:cNvSpPr/>
          <p:nvPr/>
        </p:nvSpPr>
        <p:spPr>
          <a:xfrm>
            <a:off x="5164228" y="3366440"/>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8" name="楕円 87"/>
          <p:cNvSpPr/>
          <p:nvPr/>
        </p:nvSpPr>
        <p:spPr>
          <a:xfrm>
            <a:off x="5181597" y="3677560"/>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9" name="楕円 88"/>
          <p:cNvSpPr/>
          <p:nvPr/>
        </p:nvSpPr>
        <p:spPr>
          <a:xfrm>
            <a:off x="5181597" y="3995015"/>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0" name="楕円 89"/>
          <p:cNvSpPr/>
          <p:nvPr/>
        </p:nvSpPr>
        <p:spPr>
          <a:xfrm>
            <a:off x="5193255" y="4298920"/>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1" name="楕円 90"/>
          <p:cNvSpPr/>
          <p:nvPr/>
        </p:nvSpPr>
        <p:spPr>
          <a:xfrm>
            <a:off x="7161061" y="1465262"/>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2" name="楕円 91"/>
          <p:cNvSpPr/>
          <p:nvPr/>
        </p:nvSpPr>
        <p:spPr>
          <a:xfrm>
            <a:off x="7168953" y="2415782"/>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4" name="楕円 93"/>
          <p:cNvSpPr/>
          <p:nvPr/>
        </p:nvSpPr>
        <p:spPr>
          <a:xfrm>
            <a:off x="7161061" y="3241624"/>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6" name="楕円 95"/>
          <p:cNvSpPr/>
          <p:nvPr/>
        </p:nvSpPr>
        <p:spPr>
          <a:xfrm>
            <a:off x="7189811" y="4294416"/>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8" name="楕円 97"/>
          <p:cNvSpPr/>
          <p:nvPr/>
        </p:nvSpPr>
        <p:spPr>
          <a:xfrm>
            <a:off x="6868961" y="4425984"/>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06" name="楕円 105"/>
          <p:cNvSpPr/>
          <p:nvPr/>
        </p:nvSpPr>
        <p:spPr>
          <a:xfrm>
            <a:off x="6857449" y="3911721"/>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11" name="楕円 110"/>
          <p:cNvSpPr/>
          <p:nvPr/>
        </p:nvSpPr>
        <p:spPr>
          <a:xfrm>
            <a:off x="6857455" y="3342789"/>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14" name="楕円 113"/>
          <p:cNvSpPr/>
          <p:nvPr/>
        </p:nvSpPr>
        <p:spPr>
          <a:xfrm>
            <a:off x="6838782" y="2780143"/>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15" name="楕円 114"/>
          <p:cNvSpPr/>
          <p:nvPr/>
        </p:nvSpPr>
        <p:spPr>
          <a:xfrm>
            <a:off x="6381018" y="2780143"/>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3" name="スライド番号プレースホルダー 2"/>
          <p:cNvSpPr>
            <a:spLocks noGrp="1"/>
          </p:cNvSpPr>
          <p:nvPr>
            <p:ph type="sldNum" sz="quarter" idx="12"/>
          </p:nvPr>
        </p:nvSpPr>
        <p:spPr>
          <a:xfrm>
            <a:off x="7086600" y="6563447"/>
            <a:ext cx="2057400" cy="365125"/>
          </a:xfrm>
        </p:spPr>
        <p:txBody>
          <a:bodyPr/>
          <a:lstStyle/>
          <a:p>
            <a:r>
              <a:rPr kumimoji="1" lang="en-US" altLang="ja-JP" dirty="0" smtClean="0"/>
              <a:t>15</a:t>
            </a:r>
            <a:endParaRPr kumimoji="1" lang="ja-JP" altLang="en-US" dirty="0"/>
          </a:p>
        </p:txBody>
      </p:sp>
      <p:sp>
        <p:nvSpPr>
          <p:cNvPr id="60" name="正方形/長方形 5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補足③</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　イノベーションストリーム（イノベーションの方向性）について</a:t>
            </a:r>
            <a:endParaRPr kumimoji="0" lang="ja-JP" altLang="en-US" sz="2000" kern="0" dirty="0">
              <a:solidFill>
                <a:srgbClr val="000000"/>
              </a:solidFill>
              <a:ea typeface="Meiryo UI" pitchFamily="50" charset="-128"/>
              <a:cs typeface="Meiryo UI" pitchFamily="50" charset="-128"/>
            </a:endParaRPr>
          </a:p>
        </p:txBody>
      </p:sp>
    </p:spTree>
    <p:extLst>
      <p:ext uri="{BB962C8B-B14F-4D97-AF65-F5344CB8AC3E}">
        <p14:creationId xmlns:p14="http://schemas.microsoft.com/office/powerpoint/2010/main" val="1837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168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68A1DD0-7B9E-4933-BA51-FF55A6C429FB}"/>
              </a:ext>
            </a:extLst>
          </p:cNvPr>
          <p:cNvSpPr/>
          <p:nvPr/>
        </p:nvSpPr>
        <p:spPr>
          <a:xfrm>
            <a:off x="555172" y="1058091"/>
            <a:ext cx="8033656" cy="5042264"/>
          </a:xfrm>
          <a:prstGeom prst="rect">
            <a:avLst/>
          </a:prstGeom>
          <a:solidFill>
            <a:schemeClr val="bg1"/>
          </a:solidFill>
          <a:ln w="19050">
            <a:solidFill>
              <a:schemeClr val="tx1">
                <a:alpha val="96000"/>
              </a:schemeClr>
            </a:solidFill>
          </a:ln>
          <a:effectLst/>
        </p:spPr>
        <p:txBody>
          <a:bodyPr wrap="square" lIns="180000" tIns="36000" rIns="288000" bIns="36000" anchor="ctr">
            <a:noAutofit/>
          </a:bodyPr>
          <a:lstStyle/>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第４回意見交換会での主な議論</a:t>
            </a: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本日ご議論いただきたい主な論点</a:t>
            </a:r>
          </a:p>
          <a:p>
            <a:pPr marL="268288" indent="-268288">
              <a:spcBef>
                <a:spcPts val="12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成長</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産業を考えるに</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あたって</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２</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健康・医療関連産業に</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ついて</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３</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エネルギー</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・脱炭素関連産業に</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ついて</a:t>
            </a: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４　観光関連産業に</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ついて</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補足①</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大阪府・大阪市の成長</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戦略</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補足②</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　</a:t>
            </a:r>
            <a:r>
              <a:rPr lang="en-US" altLang="ja-JP" sz="2000" kern="0" dirty="0">
                <a:solidFill>
                  <a:srgbClr val="000000"/>
                </a:solidFill>
                <a:ea typeface="Meiryo UI" pitchFamily="50" charset="-128"/>
                <a:cs typeface="Meiryo UI" pitchFamily="50" charset="-128"/>
              </a:rPr>
              <a:t>2025</a:t>
            </a:r>
            <a:r>
              <a:rPr lang="ja-JP" altLang="en-US" sz="2000" kern="0" dirty="0">
                <a:solidFill>
                  <a:srgbClr val="000000"/>
                </a:solidFill>
                <a:ea typeface="Meiryo UI" pitchFamily="50" charset="-128"/>
                <a:cs typeface="Meiryo UI" pitchFamily="50" charset="-128"/>
              </a:rPr>
              <a:t>年大阪・関西万博</a:t>
            </a:r>
            <a:r>
              <a:rPr lang="ja-JP" altLang="en-US" sz="2000" kern="0" dirty="0" smtClean="0">
                <a:solidFill>
                  <a:srgbClr val="000000"/>
                </a:solidFill>
                <a:ea typeface="Meiryo UI" pitchFamily="50" charset="-128"/>
                <a:cs typeface="Meiryo UI" pitchFamily="50" charset="-128"/>
              </a:rPr>
              <a:t>の</a:t>
            </a:r>
            <a:endParaRPr lang="en-US" altLang="ja-JP" sz="2000" kern="0" dirty="0" smtClean="0">
              <a:solidFill>
                <a:srgbClr val="000000"/>
              </a:solidFill>
              <a:ea typeface="Meiryo UI" pitchFamily="50" charset="-128"/>
              <a:cs typeface="Meiryo UI" pitchFamily="50" charset="-128"/>
            </a:endParaRPr>
          </a:p>
          <a:p>
            <a:pPr marL="268288" indent="-268288">
              <a:spcBef>
                <a:spcPts val="1200"/>
              </a:spcBef>
            </a:pPr>
            <a:r>
              <a:rPr lang="en-US" altLang="ja-JP" sz="2000" kern="0" dirty="0">
                <a:solidFill>
                  <a:srgbClr val="000000"/>
                </a:solidFill>
                <a:ea typeface="Meiryo UI" pitchFamily="50" charset="-128"/>
                <a:cs typeface="Meiryo UI" pitchFamily="50" charset="-128"/>
              </a:rPr>
              <a:t> </a:t>
            </a:r>
            <a:r>
              <a:rPr lang="en-US" altLang="ja-JP" sz="2000" kern="0" dirty="0" smtClean="0">
                <a:solidFill>
                  <a:srgbClr val="000000"/>
                </a:solidFill>
                <a:ea typeface="Meiryo UI" pitchFamily="50" charset="-128"/>
                <a:cs typeface="Meiryo UI" pitchFamily="50" charset="-128"/>
              </a:rPr>
              <a:t>             </a:t>
            </a:r>
            <a:r>
              <a:rPr lang="ja-JP" altLang="en-US" sz="2000" kern="0" dirty="0" smtClean="0">
                <a:solidFill>
                  <a:srgbClr val="000000"/>
                </a:solidFill>
                <a:ea typeface="Meiryo UI" pitchFamily="50" charset="-128"/>
                <a:cs typeface="Meiryo UI" pitchFamily="50" charset="-128"/>
              </a:rPr>
              <a:t>基本理念</a:t>
            </a:r>
            <a:r>
              <a:rPr lang="ja-JP" altLang="en-US" sz="2000" kern="0" dirty="0">
                <a:solidFill>
                  <a:srgbClr val="000000"/>
                </a:solidFill>
                <a:ea typeface="Meiryo UI" pitchFamily="50" charset="-128"/>
                <a:cs typeface="Meiryo UI" pitchFamily="50" charset="-128"/>
              </a:rPr>
              <a:t>・取組み</a:t>
            </a:r>
          </a:p>
          <a:p>
            <a:pPr marL="268288" indent="-268288">
              <a:spcBef>
                <a:spcPts val="1200"/>
              </a:spcBef>
            </a:pP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補足③</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　</a:t>
            </a:r>
            <a:r>
              <a:rPr lang="ja-JP" altLang="en-US" sz="2000" kern="0" dirty="0" smtClean="0">
                <a:solidFill>
                  <a:srgbClr val="000000"/>
                </a:solidFill>
                <a:ea typeface="Meiryo UI" pitchFamily="50" charset="-128"/>
                <a:cs typeface="Meiryo UI" pitchFamily="50" charset="-128"/>
              </a:rPr>
              <a:t>イノベーションストリーム</a:t>
            </a:r>
            <a:endParaRPr lang="en-US" altLang="ja-JP" sz="2000" kern="0" dirty="0">
              <a:solidFill>
                <a:srgbClr val="000000"/>
              </a:solidFill>
              <a:ea typeface="Meiryo UI" pitchFamily="50" charset="-128"/>
              <a:cs typeface="Meiryo UI" pitchFamily="50" charset="-128"/>
            </a:endParaRPr>
          </a:p>
          <a:p>
            <a:pPr marL="268288" indent="-268288">
              <a:spcBef>
                <a:spcPts val="1200"/>
              </a:spcBef>
            </a:pPr>
            <a:r>
              <a:rPr lang="ja-JP" altLang="en-US" sz="2000" kern="0" dirty="0" smtClean="0">
                <a:solidFill>
                  <a:srgbClr val="000000"/>
                </a:solidFill>
                <a:ea typeface="Meiryo UI" pitchFamily="50" charset="-128"/>
                <a:cs typeface="Meiryo UI" pitchFamily="50" charset="-128"/>
              </a:rPr>
              <a:t>　　　　　　（</a:t>
            </a:r>
            <a:r>
              <a:rPr lang="ja-JP" altLang="en-US" sz="2000" kern="0" dirty="0">
                <a:solidFill>
                  <a:srgbClr val="000000"/>
                </a:solidFill>
                <a:ea typeface="Meiryo UI" pitchFamily="50" charset="-128"/>
                <a:cs typeface="Meiryo UI" pitchFamily="50" charset="-128"/>
              </a:rPr>
              <a:t>イノベーションの方向性）に</a:t>
            </a:r>
            <a:r>
              <a:rPr lang="ja-JP" altLang="en-US" sz="2000" kern="0" dirty="0" smtClean="0">
                <a:solidFill>
                  <a:srgbClr val="000000"/>
                </a:solidFill>
                <a:ea typeface="Meiryo UI" pitchFamily="50" charset="-128"/>
                <a:cs typeface="Meiryo UI" pitchFamily="50" charset="-128"/>
              </a:rPr>
              <a:t>ついて</a:t>
            </a:r>
            <a:endParaRPr lang="ja-JP" altLang="en-US" sz="2000" kern="0" dirty="0">
              <a:solidFill>
                <a:srgbClr val="000000"/>
              </a:solidFill>
              <a:ea typeface="Meiryo UI" pitchFamily="50" charset="-128"/>
              <a:cs typeface="Meiryo UI" pitchFamily="50" charset="-128"/>
            </a:endParaRPr>
          </a:p>
        </p:txBody>
      </p:sp>
      <p:sp>
        <p:nvSpPr>
          <p:cNvPr id="4" name="正方形/長方形 3">
            <a:extLst>
              <a:ext uri="{FF2B5EF4-FFF2-40B4-BE49-F238E27FC236}">
                <a16:creationId xmlns:a16="http://schemas.microsoft.com/office/drawing/2014/main" id="{D68A1DD0-7B9E-4933-BA51-FF55A6C429FB}"/>
              </a:ext>
            </a:extLst>
          </p:cNvPr>
          <p:cNvSpPr/>
          <p:nvPr/>
        </p:nvSpPr>
        <p:spPr>
          <a:xfrm>
            <a:off x="5639163" y="1058091"/>
            <a:ext cx="3164842" cy="5042265"/>
          </a:xfrm>
          <a:prstGeom prst="rect">
            <a:avLst/>
          </a:prstGeom>
          <a:noFill/>
          <a:ln w="19050">
            <a:noFill/>
          </a:ln>
          <a:effectLst/>
        </p:spPr>
        <p:txBody>
          <a:bodyPr wrap="square" lIns="0" tIns="36000" rIns="288000" bIns="36000" anchor="ctr">
            <a:noAutofit/>
          </a:bodyPr>
          <a:lstStyle/>
          <a:p>
            <a:pPr marL="268288" indent="-268288">
              <a:spcBef>
                <a:spcPts val="12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1</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a:t>
            </a: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3</a:t>
            </a:r>
            <a:endParaRPr lang="ja-JP" altLang="en-US" sz="20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 7</a:t>
            </a: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9</a:t>
            </a: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11</a:t>
            </a: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13</a:t>
            </a: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14</a:t>
            </a:r>
          </a:p>
          <a:p>
            <a:pPr marL="268288" indent="-268288">
              <a:spcBef>
                <a:spcPts val="1200"/>
              </a:spcBef>
            </a:pP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12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15</a:t>
            </a:r>
          </a:p>
          <a:p>
            <a:pPr marL="268288" indent="-268288">
              <a:spcBef>
                <a:spcPts val="1200"/>
              </a:spcBef>
            </a:pP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kern="0" dirty="0">
                <a:solidFill>
                  <a:schemeClr val="bg1"/>
                </a:solidFill>
                <a:ea typeface="Meiryo UI" pitchFamily="50" charset="-128"/>
                <a:cs typeface="Meiryo UI" pitchFamily="50" charset="-128"/>
              </a:rPr>
              <a:t>今後の大阪をけん引する成長産業について（目次</a:t>
            </a:r>
            <a:r>
              <a:rPr lang="ja-JP" altLang="en-US" b="1" kern="0" dirty="0" smtClean="0">
                <a:solidFill>
                  <a:schemeClr val="bg1"/>
                </a:solidFill>
                <a:ea typeface="Meiryo UI" pitchFamily="50" charset="-128"/>
                <a:cs typeface="Meiryo UI" pitchFamily="50" charset="-128"/>
              </a:rPr>
              <a:t>）</a:t>
            </a:r>
            <a:endParaRPr lang="en-US" altLang="ja-JP" b="1" kern="0" dirty="0">
              <a:solidFill>
                <a:schemeClr val="bg1"/>
              </a:solidFill>
              <a:ea typeface="Meiryo UI" pitchFamily="50" charset="-128"/>
              <a:cs typeface="Meiryo UI" pitchFamily="50" charset="-128"/>
            </a:endParaRPr>
          </a:p>
        </p:txBody>
      </p:sp>
    </p:spTree>
    <p:extLst>
      <p:ext uri="{BB962C8B-B14F-4D97-AF65-F5344CB8AC3E}">
        <p14:creationId xmlns:p14="http://schemas.microsoft.com/office/powerpoint/2010/main" val="173635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29386" y="152597"/>
            <a:ext cx="8382050" cy="400110"/>
          </a:xfrm>
          <a:prstGeom prst="rect">
            <a:avLst/>
          </a:prstGeom>
        </p:spPr>
        <p:txBody>
          <a:bodyPr wrap="square">
            <a:spAutoFit/>
          </a:bodyPr>
          <a:lstStyle/>
          <a:p>
            <a:r>
              <a:rPr lang="ja-JP" altLang="en-US" sz="2000" b="1" dirty="0"/>
              <a:t>■ 第４回意見交換会での主な議論</a:t>
            </a:r>
          </a:p>
        </p:txBody>
      </p:sp>
      <p:sp>
        <p:nvSpPr>
          <p:cNvPr id="49" name="角丸四角形 48"/>
          <p:cNvSpPr/>
          <p:nvPr/>
        </p:nvSpPr>
        <p:spPr>
          <a:xfrm>
            <a:off x="291285" y="465334"/>
            <a:ext cx="8512702" cy="576702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r>
              <a:rPr lang="ja-JP" altLang="en-US" sz="1400" dirty="0">
                <a:solidFill>
                  <a:schemeClr val="tx1"/>
                </a:solidFill>
                <a:latin typeface="BIZ UDPゴシック" panose="020B0400000000000000" pitchFamily="50" charset="-128"/>
                <a:ea typeface="BIZ UDPゴシック" panose="020B0400000000000000" pitchFamily="50" charset="-128"/>
              </a:rPr>
              <a:t>〇　大阪は、健康・医療関連産業に強み。</a:t>
            </a:r>
            <a:r>
              <a:rPr lang="ja-JP" altLang="en-US" sz="1400" dirty="0" smtClean="0">
                <a:solidFill>
                  <a:schemeClr val="tx1"/>
                </a:solidFill>
                <a:latin typeface="BIZ UDPゴシック" panose="020B0400000000000000" pitchFamily="50" charset="-128"/>
                <a:ea typeface="BIZ UDPゴシック" panose="020B0400000000000000" pitchFamily="50" charset="-128"/>
              </a:rPr>
              <a:t>卸売業・小売業に</a:t>
            </a:r>
            <a:r>
              <a:rPr lang="ja-JP" altLang="en-US" sz="1400" dirty="0">
                <a:solidFill>
                  <a:schemeClr val="tx1"/>
                </a:solidFill>
                <a:latin typeface="BIZ UDPゴシック" panose="020B0400000000000000" pitchFamily="50" charset="-128"/>
                <a:ea typeface="BIZ UDPゴシック" panose="020B0400000000000000" pitchFamily="50" charset="-128"/>
              </a:rPr>
              <a:t>ついても、大きな商社は東京に移ったが、きらりと光る専門商社は健在。新しい産業では国際金融都市も。</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産業構造を考えていくうえでは、新しい分野へのチャレンジが必要。</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イノベーションは創新普及。営業担当もイノベーション普及の担い手。継続してイノベーションを生み出すことが重要。</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ＤＸに関しては、ライバルの多いデジタル技術の開発よりも、着実に成果が出るのは、デジタルのアプリ戦略であり、中小企業の生産性向上など伸び</a:t>
            </a:r>
            <a:r>
              <a:rPr lang="ja-JP" altLang="en-US" sz="1400" dirty="0" err="1">
                <a:solidFill>
                  <a:schemeClr val="tx1"/>
                </a:solidFill>
                <a:latin typeface="BIZ UDPゴシック" panose="020B0400000000000000" pitchFamily="50" charset="-128"/>
                <a:ea typeface="BIZ UDPゴシック" panose="020B0400000000000000" pitchFamily="50" charset="-128"/>
              </a:rPr>
              <a:t>しろが</a:t>
            </a:r>
            <a:r>
              <a:rPr lang="ja-JP" altLang="en-US" sz="1400" dirty="0">
                <a:solidFill>
                  <a:schemeClr val="tx1"/>
                </a:solidFill>
                <a:latin typeface="BIZ UDPゴシック" panose="020B0400000000000000" pitchFamily="50" charset="-128"/>
                <a:ea typeface="BIZ UDPゴシック" panose="020B0400000000000000" pitchFamily="50" charset="-128"/>
              </a:rPr>
              <a:t>ある。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「儲かる産業構造」は、何のためにつくっていくのかというメッセージが必要。</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a:t>
            </a:r>
            <a:r>
              <a:rPr lang="ja-JP" altLang="en-US" sz="1400" dirty="0" smtClean="0">
                <a:solidFill>
                  <a:schemeClr val="tx1"/>
                </a:solidFill>
                <a:latin typeface="BIZ UDPゴシック" panose="020B0400000000000000" pitchFamily="50" charset="-128"/>
                <a:ea typeface="BIZ UDPゴシック" panose="020B0400000000000000" pitchFamily="50" charset="-128"/>
              </a:rPr>
              <a:t>大阪の南北</a:t>
            </a:r>
            <a:r>
              <a:rPr lang="ja-JP" altLang="en-US" sz="1400" dirty="0">
                <a:solidFill>
                  <a:schemeClr val="tx1"/>
                </a:solidFill>
                <a:latin typeface="BIZ UDPゴシック" panose="020B0400000000000000" pitchFamily="50" charset="-128"/>
                <a:ea typeface="BIZ UDPゴシック" panose="020B0400000000000000" pitchFamily="50" charset="-128"/>
              </a:rPr>
              <a:t>問題に関しては、周遊化</a:t>
            </a:r>
            <a:r>
              <a:rPr lang="ja-JP" altLang="en-US" sz="1400" dirty="0" smtClean="0">
                <a:solidFill>
                  <a:schemeClr val="tx1"/>
                </a:solidFill>
                <a:latin typeface="BIZ UDPゴシック" panose="020B0400000000000000" pitchFamily="50" charset="-128"/>
                <a:ea typeface="BIZ UDPゴシック" panose="020B0400000000000000" pitchFamily="50" charset="-128"/>
              </a:rPr>
              <a:t>が</a:t>
            </a:r>
            <a:r>
              <a:rPr lang="ja-JP" altLang="en-US" sz="1400" dirty="0">
                <a:solidFill>
                  <a:schemeClr val="tx1"/>
                </a:solidFill>
                <a:latin typeface="BIZ UDPゴシック" panose="020B0400000000000000" pitchFamily="50" charset="-128"/>
                <a:ea typeface="BIZ UDPゴシック" panose="020B0400000000000000" pitchFamily="50" charset="-128"/>
              </a:rPr>
              <a:t>重要</a:t>
            </a:r>
            <a:r>
              <a:rPr lang="ja-JP" altLang="en-US" sz="1400" dirty="0" smtClean="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インバウンド戦略として、安全・安心に加え、安堵の視点が必要。</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大阪は、学生を集めることには成功しているが、就職で逃げられている。長く働ける産業や、はやり廃りの早い情報通信産業、愛知と異なるナンバーワンを狙える産業などを、どう構築していくか考えるべ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女性が働きやすいということは、男性の働きやすさにもつながる。男女両方で子育てに取り組む環境を作るべき。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a:t>
            </a:r>
            <a:r>
              <a:rPr lang="ja-JP" altLang="en-US" sz="1400" dirty="0" smtClean="0">
                <a:solidFill>
                  <a:schemeClr val="tx1"/>
                </a:solidFill>
                <a:latin typeface="BIZ UDPゴシック" panose="020B0400000000000000" pitchFamily="50" charset="-128"/>
                <a:ea typeface="BIZ UDPゴシック" panose="020B0400000000000000" pitchFamily="50" charset="-128"/>
              </a:rPr>
              <a:t>グリーントランジション</a:t>
            </a:r>
            <a:r>
              <a:rPr lang="ja-JP" altLang="en-US" sz="1400" dirty="0">
                <a:solidFill>
                  <a:schemeClr val="tx1"/>
                </a:solidFill>
                <a:latin typeface="BIZ UDPゴシック" panose="020B0400000000000000" pitchFamily="50" charset="-128"/>
                <a:ea typeface="BIZ UDPゴシック" panose="020B0400000000000000" pitchFamily="50" charset="-128"/>
              </a:rPr>
              <a:t>は、長期的な視点で考えていく必要。</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600"/>
              </a:spcBef>
            </a:pPr>
            <a:r>
              <a:rPr lang="ja-JP" altLang="en-US" sz="1400" dirty="0">
                <a:solidFill>
                  <a:schemeClr val="tx1"/>
                </a:solidFill>
                <a:latin typeface="BIZ UDPゴシック" panose="020B0400000000000000" pitchFamily="50" charset="-128"/>
                <a:ea typeface="BIZ UDPゴシック" panose="020B0400000000000000" pitchFamily="50" charset="-128"/>
              </a:rPr>
              <a:t>〇　住みたい都市として、東京にはない魅力をめざすべき。幸福度の観点が重要。  　　など</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6939759" y="6292200"/>
            <a:ext cx="2057400" cy="365125"/>
          </a:xfrm>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124763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0" y="40296"/>
            <a:ext cx="8382050" cy="400110"/>
          </a:xfrm>
          <a:prstGeom prst="rect">
            <a:avLst/>
          </a:prstGeom>
        </p:spPr>
        <p:txBody>
          <a:bodyPr wrap="square">
            <a:spAutoFit/>
          </a:bodyPr>
          <a:lstStyle/>
          <a:p>
            <a:r>
              <a:rPr lang="ja-JP" altLang="en-US" sz="2000" b="1" dirty="0" smtClean="0"/>
              <a:t>■本日ご議論</a:t>
            </a:r>
            <a:r>
              <a:rPr lang="ja-JP" altLang="en-US" sz="2000" b="1" dirty="0"/>
              <a:t>いただきたい主な論点</a:t>
            </a:r>
          </a:p>
        </p:txBody>
      </p:sp>
      <p:sp>
        <p:nvSpPr>
          <p:cNvPr id="42" name="角丸四角形 41"/>
          <p:cNvSpPr/>
          <p:nvPr/>
        </p:nvSpPr>
        <p:spPr>
          <a:xfrm>
            <a:off x="323788" y="383935"/>
            <a:ext cx="8585290" cy="6364830"/>
          </a:xfrm>
          <a:prstGeom prst="roundRect">
            <a:avLst>
              <a:gd name="adj" fmla="val 53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9" name="角丸四角形 48"/>
          <p:cNvSpPr/>
          <p:nvPr/>
        </p:nvSpPr>
        <p:spPr>
          <a:xfrm>
            <a:off x="567132" y="4661299"/>
            <a:ext cx="8231257"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依然、大阪の産業構造において大きなウェイトを占める</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卸売や、</a:t>
            </a:r>
            <a:r>
              <a:rPr lang="ja-JP" altLang="en-US" sz="1300" b="1" dirty="0">
                <a:solidFill>
                  <a:schemeClr val="tx1"/>
                </a:solidFill>
                <a:latin typeface="BIZ UDPゴシック" panose="020B0400000000000000" pitchFamily="50" charset="-128"/>
                <a:ea typeface="BIZ UDPゴシック" panose="020B0400000000000000" pitchFamily="50" charset="-128"/>
              </a:rPr>
              <a:t>さらに</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は、繊維</a:t>
            </a:r>
            <a:r>
              <a:rPr lang="ja-JP" altLang="en-US" sz="1300" b="1" dirty="0">
                <a:solidFill>
                  <a:schemeClr val="tx1"/>
                </a:solidFill>
                <a:latin typeface="BIZ UDPゴシック" panose="020B0400000000000000" pitchFamily="50" charset="-128"/>
                <a:ea typeface="BIZ UDPゴシック" panose="020B0400000000000000" pitchFamily="50" charset="-128"/>
              </a:rPr>
              <a:t>、金属・機械・</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電気</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関連製造業などの既存</a:t>
            </a:r>
            <a:r>
              <a:rPr lang="ja-JP" altLang="en-US" sz="1300" b="1" dirty="0">
                <a:solidFill>
                  <a:schemeClr val="tx1"/>
                </a:solidFill>
                <a:latin typeface="BIZ UDPゴシック" panose="020B0400000000000000" pitchFamily="50" charset="-128"/>
                <a:ea typeface="BIZ UDPゴシック" panose="020B0400000000000000" pitchFamily="50" charset="-128"/>
              </a:rPr>
              <a:t>産業について、</a:t>
            </a:r>
            <a:r>
              <a:rPr lang="en-US" altLang="ja-JP" sz="1300" b="1" dirty="0">
                <a:solidFill>
                  <a:schemeClr val="tx1"/>
                </a:solidFill>
                <a:latin typeface="BIZ UDPゴシック" panose="020B0400000000000000" pitchFamily="50" charset="-128"/>
                <a:ea typeface="BIZ UDPゴシック" panose="020B0400000000000000" pitchFamily="50" charset="-128"/>
              </a:rPr>
              <a:t>DX</a:t>
            </a:r>
            <a:r>
              <a:rPr lang="ja-JP" altLang="en-US" sz="1300" b="1" dirty="0">
                <a:solidFill>
                  <a:schemeClr val="tx1"/>
                </a:solidFill>
                <a:latin typeface="BIZ UDPゴシック" panose="020B0400000000000000" pitchFamily="50" charset="-128"/>
                <a:ea typeface="BIZ UDPゴシック" panose="020B0400000000000000" pitchFamily="50" charset="-128"/>
              </a:rPr>
              <a:t>などを活用しながらイノベーションを重ねることで、</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生産性</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を上げることが必要ではないか。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18136" y="6475081"/>
            <a:ext cx="2057400" cy="365125"/>
          </a:xfrm>
        </p:spPr>
        <p:txBody>
          <a:bodyPr/>
          <a:lstStyle/>
          <a:p>
            <a:r>
              <a:rPr kumimoji="1" lang="en-US" altLang="ja-JP" dirty="0" smtClean="0"/>
              <a:t>2</a:t>
            </a:r>
          </a:p>
        </p:txBody>
      </p:sp>
      <p:sp>
        <p:nvSpPr>
          <p:cNvPr id="11" name="角丸四角形 10"/>
          <p:cNvSpPr/>
          <p:nvPr/>
        </p:nvSpPr>
        <p:spPr>
          <a:xfrm>
            <a:off x="545442" y="635064"/>
            <a:ext cx="8363636" cy="179462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大学・研究機関、さらにはスポーツ産業なども</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含めた大阪</a:t>
            </a:r>
            <a:r>
              <a:rPr lang="ja-JP" altLang="en-US" sz="1300" b="1" dirty="0">
                <a:solidFill>
                  <a:schemeClr val="tx1"/>
                </a:solidFill>
                <a:latin typeface="BIZ UDPゴシック" panose="020B0400000000000000" pitchFamily="50" charset="-128"/>
                <a:ea typeface="BIZ UDPゴシック" panose="020B0400000000000000" pitchFamily="50" charset="-128"/>
              </a:rPr>
              <a:t>における集積を</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生かし、</a:t>
            </a:r>
            <a:r>
              <a:rPr lang="ja-JP" altLang="en-US" sz="1300" b="1" dirty="0">
                <a:solidFill>
                  <a:schemeClr val="tx1"/>
                </a:solidFill>
                <a:latin typeface="BIZ UDPゴシック" panose="020B0400000000000000" pitchFamily="50" charset="-128"/>
                <a:ea typeface="BIZ UDPゴシック" panose="020B0400000000000000" pitchFamily="50" charset="-128"/>
              </a:rPr>
              <a:t>引き続き、</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健康・医療関連産業を推進していくべきではないか。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また、こうした産業を活かし、大学等の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ポテンシャルを活かした</a:t>
            </a:r>
            <a:r>
              <a:rPr lang="ja-JP" altLang="en-US" sz="1300" b="1" dirty="0">
                <a:solidFill>
                  <a:schemeClr val="tx1"/>
                </a:solidFill>
                <a:latin typeface="BIZ UDPゴシック" panose="020B0400000000000000" pitchFamily="50" charset="-128"/>
                <a:ea typeface="BIZ UDPゴシック" panose="020B0400000000000000" pitchFamily="50" charset="-128"/>
              </a:rPr>
              <a:t>スタートアップも呼び水に、製造業</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から広く</a:t>
            </a:r>
            <a:r>
              <a:rPr lang="ja-JP" altLang="en-US" sz="1300" b="1" dirty="0">
                <a:solidFill>
                  <a:schemeClr val="tx1"/>
                </a:solidFill>
                <a:latin typeface="BIZ UDPゴシック" panose="020B0400000000000000" pitchFamily="50" charset="-128"/>
                <a:ea typeface="BIZ UDPゴシック" panose="020B0400000000000000" pitchFamily="50" charset="-128"/>
              </a:rPr>
              <a:t>情報知識集約型のサービス産業（</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ヘルスケア分野など</a:t>
            </a:r>
            <a:r>
              <a:rPr lang="ja-JP" altLang="en-US" sz="1300" b="1" dirty="0">
                <a:solidFill>
                  <a:schemeClr val="tx1"/>
                </a:solidFill>
                <a:latin typeface="BIZ UDPゴシック" panose="020B0400000000000000" pitchFamily="50" charset="-128"/>
                <a:ea typeface="BIZ UDPゴシック" panose="020B0400000000000000" pitchFamily="50" charset="-128"/>
              </a:rPr>
              <a:t>）にウィングを広げていく</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ことが、新たな</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イノベーション</a:t>
            </a:r>
            <a:r>
              <a:rPr lang="ja-JP" altLang="en-US" sz="1300" b="1" dirty="0">
                <a:solidFill>
                  <a:schemeClr val="tx1"/>
                </a:solidFill>
                <a:latin typeface="BIZ UDPゴシック" panose="020B0400000000000000" pitchFamily="50" charset="-128"/>
                <a:ea typeface="BIZ UDPゴシック" panose="020B0400000000000000" pitchFamily="50" charset="-128"/>
              </a:rPr>
              <a:t>の創出と産業構造の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転換（新陳代謝）、</a:t>
            </a:r>
            <a:r>
              <a:rPr lang="ja-JP" altLang="en-US" sz="1300" b="1" dirty="0">
                <a:solidFill>
                  <a:schemeClr val="tx1"/>
                </a:solidFill>
                <a:latin typeface="BIZ UDPゴシック" panose="020B0400000000000000" pitchFamily="50" charset="-128"/>
                <a:ea typeface="BIZ UDPゴシック" panose="020B0400000000000000" pitchFamily="50" charset="-128"/>
              </a:rPr>
              <a:t>生産性の向上につながるのではないか。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en-US" altLang="ja-JP"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加えて、こうした産業を推進していく</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ことにより、万博開催地としての大阪はもとより、人類</a:t>
            </a:r>
            <a:r>
              <a:rPr lang="ja-JP" altLang="en-US" sz="1300" b="1" dirty="0">
                <a:solidFill>
                  <a:schemeClr val="tx1"/>
                </a:solidFill>
                <a:latin typeface="BIZ UDPゴシック" panose="020B0400000000000000" pitchFamily="50" charset="-128"/>
                <a:ea typeface="BIZ UDPゴシック" panose="020B0400000000000000" pitchFamily="50" charset="-128"/>
              </a:rPr>
              <a:t>の健康への貢献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さらに</a:t>
            </a:r>
            <a:r>
              <a:rPr lang="ja-JP" altLang="en-US" sz="1300" b="1" dirty="0">
                <a:solidFill>
                  <a:schemeClr val="tx1"/>
                </a:solidFill>
                <a:latin typeface="BIZ UDPゴシック" panose="020B0400000000000000" pitchFamily="50" charset="-128"/>
                <a:ea typeface="BIZ UDPゴシック" panose="020B0400000000000000" pitchFamily="50" charset="-128"/>
              </a:rPr>
              <a:t>は</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、他</a:t>
            </a:r>
            <a:r>
              <a:rPr lang="ja-JP" altLang="en-US" sz="1300" b="1" dirty="0">
                <a:solidFill>
                  <a:schemeClr val="tx1"/>
                </a:solidFill>
                <a:latin typeface="BIZ UDPゴシック" panose="020B0400000000000000" pitchFamily="50" charset="-128"/>
                <a:ea typeface="BIZ UDPゴシック" panose="020B0400000000000000" pitchFamily="50" charset="-128"/>
              </a:rPr>
              <a:t>府県との差別化、大阪のブランド向上といった点で、大きな意義があるのではないか。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567133" y="2364153"/>
            <a:ext cx="8231257" cy="4905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環境に配慮した社会への転換という世界の潮流を前提に、脱炭素やエネルギーなど関連する産業</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の推進、グリーントランジションを図っていくべきではないか。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567132" y="2746856"/>
            <a:ext cx="8231257" cy="14070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コロナで大きな打撃を受けたインバウンドをはじめと</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する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観光</a:t>
            </a:r>
            <a:r>
              <a:rPr lang="ja-JP" altLang="en-US" sz="1300" b="1" dirty="0">
                <a:solidFill>
                  <a:schemeClr val="tx1"/>
                </a:solidFill>
                <a:latin typeface="BIZ UDPゴシック" panose="020B0400000000000000" pitchFamily="50" charset="-128"/>
                <a:ea typeface="BIZ UDPゴシック" panose="020B0400000000000000" pitchFamily="50" charset="-128"/>
              </a:rPr>
              <a:t>産業については、「安全・安心・安堵</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」を</a:t>
            </a:r>
            <a:r>
              <a:rPr lang="ja-JP" altLang="en-US" sz="1300" b="1" dirty="0">
                <a:solidFill>
                  <a:schemeClr val="tx1"/>
                </a:solidFill>
                <a:latin typeface="BIZ UDPゴシック" panose="020B0400000000000000" pitchFamily="50" charset="-128"/>
                <a:ea typeface="BIZ UDPゴシック" panose="020B0400000000000000" pitchFamily="50" charset="-128"/>
              </a:rPr>
              <a:t>ベース</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に</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ブランド力」「広域・周遊化」「イノベーション」の活用</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を</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三位</a:t>
            </a:r>
            <a:r>
              <a:rPr lang="ja-JP" altLang="en-US" sz="1300" b="1" dirty="0">
                <a:solidFill>
                  <a:schemeClr val="tx1"/>
                </a:solidFill>
                <a:latin typeface="BIZ UDPゴシック" panose="020B0400000000000000" pitchFamily="50" charset="-128"/>
                <a:ea typeface="BIZ UDPゴシック" panose="020B0400000000000000" pitchFamily="50" charset="-128"/>
              </a:rPr>
              <a:t>一体で進めることで</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外から稼ぐ力」を向上</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させて</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いく</a:t>
            </a:r>
            <a:r>
              <a:rPr lang="ja-JP" altLang="en-US" sz="1300" b="1" dirty="0">
                <a:solidFill>
                  <a:schemeClr val="tx1"/>
                </a:solidFill>
                <a:latin typeface="BIZ UDPゴシック" panose="020B0400000000000000" pitchFamily="50" charset="-128"/>
                <a:ea typeface="BIZ UDPゴシック" panose="020B0400000000000000" pitchFamily="50" charset="-128"/>
              </a:rPr>
              <a:t>ことが必要ではないか。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stretch>
            <a:fillRect/>
          </a:stretch>
        </p:blipFill>
        <p:spPr>
          <a:xfrm>
            <a:off x="5565421" y="2773820"/>
            <a:ext cx="2762956" cy="1148523"/>
          </a:xfrm>
          <a:prstGeom prst="rect">
            <a:avLst/>
          </a:prstGeom>
        </p:spPr>
      </p:pic>
      <p:sp>
        <p:nvSpPr>
          <p:cNvPr id="12" name="正方形/長方形 11"/>
          <p:cNvSpPr/>
          <p:nvPr/>
        </p:nvSpPr>
        <p:spPr>
          <a:xfrm>
            <a:off x="5409644" y="3951937"/>
            <a:ext cx="2972406" cy="276999"/>
          </a:xfrm>
          <a:prstGeom prst="rect">
            <a:avLst/>
          </a:prstGeom>
        </p:spPr>
        <p:txBody>
          <a:bodyPr wrap="square">
            <a:spAutoFit/>
          </a:bodyPr>
          <a:lstStyle/>
          <a:p>
            <a:r>
              <a:rPr lang="en-US" altLang="ja-JP"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出典：アジア太平洋研究所「アジア太平洋と関西</a:t>
            </a:r>
            <a:r>
              <a:rPr lang="en-US" altLang="ja-JP"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関西経済白書</a:t>
            </a:r>
          </a:p>
          <a:p>
            <a:r>
              <a:rPr lang="ja-JP" altLang="en-US" sz="600" dirty="0">
                <a:latin typeface="メイリオ" panose="020B0604030504040204" pitchFamily="50" charset="-128"/>
                <a:ea typeface="メイリオ" panose="020B0604030504040204" pitchFamily="50" charset="-128"/>
              </a:rPr>
              <a:t>　　　　</a:t>
            </a:r>
            <a:r>
              <a:rPr lang="en-US" altLang="ja-JP" sz="600" dirty="0">
                <a:latin typeface="メイリオ" panose="020B0604030504040204" pitchFamily="50" charset="-128"/>
                <a:ea typeface="メイリオ" panose="020B0604030504040204" pitchFamily="50" charset="-128"/>
              </a:rPr>
              <a:t>2021</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Chapter5 </a:t>
            </a:r>
            <a:r>
              <a:rPr lang="en-US" altLang="ja-JP" sz="600" dirty="0" smtClean="0">
                <a:latin typeface="メイリオ" panose="020B0604030504040204" pitchFamily="50" charset="-128"/>
                <a:ea typeface="メイリオ" panose="020B0604030504040204" pitchFamily="50" charset="-128"/>
              </a:rPr>
              <a:t>Section1</a:t>
            </a:r>
            <a:endParaRPr lang="ja-JP" altLang="en-US" sz="600" dirty="0">
              <a:latin typeface="メイリオ" panose="020B0604030504040204" pitchFamily="50" charset="-128"/>
              <a:ea typeface="メイリオ" panose="020B0604030504040204" pitchFamily="50" charset="-128"/>
            </a:endParaRPr>
          </a:p>
        </p:txBody>
      </p:sp>
      <p:sp>
        <p:nvSpPr>
          <p:cNvPr id="17" name="角丸四角形 14">
            <a:extLst>
              <a:ext uri="{FF2B5EF4-FFF2-40B4-BE49-F238E27FC236}">
                <a16:creationId xmlns:a16="http://schemas.microsoft.com/office/drawing/2014/main" id="{B530A8F8-7C06-479D-A824-EA16504547D5}"/>
              </a:ext>
            </a:extLst>
          </p:cNvPr>
          <p:cNvSpPr/>
          <p:nvPr/>
        </p:nvSpPr>
        <p:spPr>
          <a:xfrm>
            <a:off x="534538" y="5771255"/>
            <a:ext cx="8231257" cy="44056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大阪</a:t>
            </a:r>
            <a:r>
              <a:rPr lang="ja-JP" altLang="en-US" sz="1300" b="1" dirty="0">
                <a:solidFill>
                  <a:schemeClr val="tx1"/>
                </a:solidFill>
                <a:latin typeface="BIZ UDPゴシック" panose="020B0400000000000000" pitchFamily="50" charset="-128"/>
                <a:ea typeface="BIZ UDPゴシック" panose="020B0400000000000000" pitchFamily="50" charset="-128"/>
              </a:rPr>
              <a:t>における今後の 「金融」の役割をどのように考えるか</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4">
            <a:extLst>
              <a:ext uri="{FF2B5EF4-FFF2-40B4-BE49-F238E27FC236}">
                <a16:creationId xmlns:a16="http://schemas.microsoft.com/office/drawing/2014/main" id="{B530A8F8-7C06-479D-A824-EA16504547D5}"/>
              </a:ext>
            </a:extLst>
          </p:cNvPr>
          <p:cNvSpPr/>
          <p:nvPr/>
        </p:nvSpPr>
        <p:spPr>
          <a:xfrm>
            <a:off x="459141" y="6334955"/>
            <a:ext cx="8231257" cy="463268"/>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altLang="ja-JP" sz="1300" b="1"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上記それぞれに記載したような産業を推進していくことについて、需要面からどう考えていくか。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459141" y="416976"/>
            <a:ext cx="8382050" cy="338554"/>
          </a:xfrm>
          <a:prstGeom prst="rect">
            <a:avLst/>
          </a:prstGeom>
        </p:spPr>
        <p:txBody>
          <a:bodyPr wrap="square">
            <a:spAutoFit/>
          </a:bodyPr>
          <a:lstStyle/>
          <a:p>
            <a:r>
              <a:rPr lang="en-US" altLang="ja-JP" sz="1600" b="1" dirty="0" smtClean="0"/>
              <a:t>【</a:t>
            </a:r>
            <a:r>
              <a:rPr lang="ja-JP" altLang="en-US" sz="1600" b="1" dirty="0" smtClean="0"/>
              <a:t>健康・医療、エネルギー・脱炭素、観光</a:t>
            </a:r>
            <a:r>
              <a:rPr lang="en-US" altLang="ja-JP" sz="1600" b="1" dirty="0" smtClean="0"/>
              <a:t>】</a:t>
            </a:r>
            <a:endParaRPr lang="ja-JP" altLang="en-US" sz="1600" b="1" dirty="0"/>
          </a:p>
        </p:txBody>
      </p:sp>
      <p:sp>
        <p:nvSpPr>
          <p:cNvPr id="19" name="正方形/長方形 18"/>
          <p:cNvSpPr/>
          <p:nvPr/>
        </p:nvSpPr>
        <p:spPr>
          <a:xfrm>
            <a:off x="459141" y="4218743"/>
            <a:ext cx="8382050" cy="338554"/>
          </a:xfrm>
          <a:prstGeom prst="rect">
            <a:avLst/>
          </a:prstGeom>
        </p:spPr>
        <p:txBody>
          <a:bodyPr wrap="square">
            <a:spAutoFit/>
          </a:bodyPr>
          <a:lstStyle/>
          <a:p>
            <a:r>
              <a:rPr lang="en-US" altLang="ja-JP" sz="1600" b="1" dirty="0" smtClean="0"/>
              <a:t>【</a:t>
            </a:r>
            <a:r>
              <a:rPr lang="ja-JP" altLang="en-US" sz="1600" b="1" dirty="0" smtClean="0"/>
              <a:t>既存産業のイノベーション</a:t>
            </a:r>
            <a:r>
              <a:rPr lang="en-US" altLang="ja-JP" sz="1600" b="1" dirty="0" smtClean="0"/>
              <a:t>】</a:t>
            </a:r>
            <a:endParaRPr lang="ja-JP" altLang="en-US" sz="1600" b="1" dirty="0"/>
          </a:p>
        </p:txBody>
      </p:sp>
      <p:sp>
        <p:nvSpPr>
          <p:cNvPr id="20" name="正方形/長方形 19"/>
          <p:cNvSpPr/>
          <p:nvPr/>
        </p:nvSpPr>
        <p:spPr>
          <a:xfrm>
            <a:off x="471581" y="5530724"/>
            <a:ext cx="8382050" cy="338554"/>
          </a:xfrm>
          <a:prstGeom prst="rect">
            <a:avLst/>
          </a:prstGeom>
        </p:spPr>
        <p:txBody>
          <a:bodyPr wrap="square">
            <a:spAutoFit/>
          </a:bodyPr>
          <a:lstStyle/>
          <a:p>
            <a:r>
              <a:rPr lang="en-US" altLang="ja-JP" sz="1600" b="1" dirty="0" smtClean="0"/>
              <a:t>【</a:t>
            </a:r>
            <a:r>
              <a:rPr lang="ja-JP" altLang="en-US" sz="1600" b="1" dirty="0" smtClean="0"/>
              <a:t>金融の役割</a:t>
            </a:r>
            <a:r>
              <a:rPr lang="en-US" altLang="ja-JP" sz="1600" b="1" dirty="0" smtClean="0"/>
              <a:t>】</a:t>
            </a:r>
            <a:endParaRPr lang="ja-JP" altLang="en-US" sz="1600" b="1" dirty="0"/>
          </a:p>
        </p:txBody>
      </p:sp>
    </p:spTree>
    <p:extLst>
      <p:ext uri="{BB962C8B-B14F-4D97-AF65-F5344CB8AC3E}">
        <p14:creationId xmlns:p14="http://schemas.microsoft.com/office/powerpoint/2010/main" val="3309027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3CEB18C-A990-4544-8704-2D2819682677}"/>
              </a:ext>
            </a:extLst>
          </p:cNvPr>
          <p:cNvGraphicFramePr>
            <a:graphicFrameLocks noGrp="1"/>
          </p:cNvGraphicFramePr>
          <p:nvPr>
            <p:extLst>
              <p:ext uri="{D42A27DB-BD31-4B8C-83A1-F6EECF244321}">
                <p14:modId xmlns:p14="http://schemas.microsoft.com/office/powerpoint/2010/main" val="3544670343"/>
              </p:ext>
            </p:extLst>
          </p:nvPr>
        </p:nvGraphicFramePr>
        <p:xfrm>
          <a:off x="31502" y="564032"/>
          <a:ext cx="9061272" cy="5761220"/>
        </p:xfrm>
        <a:graphic>
          <a:graphicData uri="http://schemas.openxmlformats.org/drawingml/2006/table">
            <a:tbl>
              <a:tblPr>
                <a:tableStyleId>{5C22544A-7EE6-4342-B048-85BDC9FD1C3A}</a:tableStyleId>
              </a:tblPr>
              <a:tblGrid>
                <a:gridCol w="265570">
                  <a:extLst>
                    <a:ext uri="{9D8B030D-6E8A-4147-A177-3AD203B41FA5}">
                      <a16:colId xmlns:a16="http://schemas.microsoft.com/office/drawing/2014/main" val="1523280748"/>
                    </a:ext>
                  </a:extLst>
                </a:gridCol>
                <a:gridCol w="1131342">
                  <a:extLst>
                    <a:ext uri="{9D8B030D-6E8A-4147-A177-3AD203B41FA5}">
                      <a16:colId xmlns:a16="http://schemas.microsoft.com/office/drawing/2014/main" val="2417656083"/>
                    </a:ext>
                  </a:extLst>
                </a:gridCol>
                <a:gridCol w="2533650">
                  <a:extLst>
                    <a:ext uri="{9D8B030D-6E8A-4147-A177-3AD203B41FA5}">
                      <a16:colId xmlns:a16="http://schemas.microsoft.com/office/drawing/2014/main" val="192943473"/>
                    </a:ext>
                  </a:extLst>
                </a:gridCol>
                <a:gridCol w="2543175">
                  <a:extLst>
                    <a:ext uri="{9D8B030D-6E8A-4147-A177-3AD203B41FA5}">
                      <a16:colId xmlns:a16="http://schemas.microsoft.com/office/drawing/2014/main" val="3021681876"/>
                    </a:ext>
                  </a:extLst>
                </a:gridCol>
                <a:gridCol w="2587535">
                  <a:extLst>
                    <a:ext uri="{9D8B030D-6E8A-4147-A177-3AD203B41FA5}">
                      <a16:colId xmlns:a16="http://schemas.microsoft.com/office/drawing/2014/main" val="2419307459"/>
                    </a:ext>
                  </a:extLst>
                </a:gridCol>
              </a:tblGrid>
              <a:tr h="315523">
                <a:tc gridSpan="2">
                  <a:txBody>
                    <a:bodyPr/>
                    <a:lstStyle/>
                    <a:p>
                      <a:pPr algn="ctr" fontAlgn="t"/>
                      <a:r>
                        <a:rPr lang="ja-JP" altLang="en-US" sz="1800" b="0" u="none" strike="noStrike" dirty="0">
                          <a:effectLst/>
                          <a:latin typeface="Meiryo UI" panose="020B0604030504040204" pitchFamily="50" charset="-128"/>
                          <a:ea typeface="Meiryo UI" panose="020B0604030504040204" pitchFamily="50" charset="-128"/>
                        </a:rPr>
                        <a:t>　</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kumimoji="1" lang="ja-JP" altLang="en-US"/>
                    </a:p>
                  </a:txBody>
                  <a:tcPr/>
                </a:tc>
                <a:tc>
                  <a:txBody>
                    <a:bodyPr/>
                    <a:lstStyle/>
                    <a:p>
                      <a:pPr algn="ctr" rtl="0"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大阪都市圏</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rtl="0" fontAlgn="ct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rPr>
                        <a:t>福岡都市圏</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rtl="0" fontAlgn="ct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rPr>
                        <a:t>中京大都市圏</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0203440"/>
                  </a:ext>
                </a:extLst>
              </a:tr>
              <a:tr h="630105">
                <a:tc rowSpan="3">
                  <a:txBody>
                    <a:bodyPr/>
                    <a:lstStyle/>
                    <a:p>
                      <a:pPr algn="ctr" rtl="0" fontAlgn="ctr"/>
                      <a:endParaRPr lang="en-US" altLang="ja-JP" sz="1100" b="1" u="none" strike="noStrike" dirty="0" smtClean="0">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ja-JP" altLang="en-US" sz="1100" b="1" u="none" strike="noStrike" dirty="0" smtClean="0">
                        <a:effectLst/>
                        <a:latin typeface="Meiryo UI" panose="020B0604030504040204" pitchFamily="50" charset="-128"/>
                        <a:ea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大阪市を中心に府域を越え、兵庫・京都・奈良・和歌山に広がる。</a:t>
                      </a: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（人口：約</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1,200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万人）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福岡市とその周辺</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市町。宗像市、筑紫野市、糸島市等。</a:t>
                      </a:r>
                      <a:endPar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（人口：約</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250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万人）</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名古屋市</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を中心に県域を越え、さらに三重県や岐阜県に広がる。</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（人口：約</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930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万人）</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0869068"/>
                  </a:ext>
                </a:extLst>
              </a:tr>
              <a:tr h="300344">
                <a:tc vMerge="1">
                  <a:txBody>
                    <a:bodyPr/>
                    <a:lstStyle/>
                    <a:p>
                      <a:endParaRPr lang="ja-JP" altLang="en-US"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u="none" strike="noStrike" dirty="0" smtClean="0">
                          <a:effectLst/>
                          <a:latin typeface="Meiryo UI" panose="020B0604030504040204" pitchFamily="50" charset="-128"/>
                          <a:ea typeface="Meiryo UI" panose="020B0604030504040204" pitchFamily="50" charset="-128"/>
                        </a:rPr>
                        <a:t>政令市</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大阪市・堺市、京都市、神戸市</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福岡市</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名古屋市</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76095"/>
                  </a:ext>
                </a:extLst>
              </a:tr>
              <a:tr h="660029">
                <a:tc vMerge="1">
                  <a:txBody>
                    <a:bodyPr/>
                    <a:lstStyle/>
                    <a:p>
                      <a:endParaRPr lang="ja-JP" altLang="en-US"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u="none" strike="noStrike" dirty="0" smtClean="0">
                          <a:effectLst/>
                          <a:latin typeface="Meiryo UI" panose="020B0604030504040204" pitchFamily="50" charset="-128"/>
                          <a:ea typeface="Meiryo UI" panose="020B0604030504040204" pitchFamily="50" charset="-128"/>
                        </a:rPr>
                        <a:t>中核市</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（大阪府）豊中市・吹田市・高槻市・枚方</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市・八尾市・寝屋川市・東大阪市</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（兵庫県）尼崎市・西宮市</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なし</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（愛知県）一宮市・岡崎市・豊田市</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（岐阜県</a:t>
                      </a: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）岐阜市</a:t>
                      </a: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7600949"/>
                  </a:ext>
                </a:extLst>
              </a:tr>
              <a:tr h="264770">
                <a:tc rowSpan="7">
                  <a:txBody>
                    <a:bodyPr/>
                    <a:lstStyle/>
                    <a:p>
                      <a:pPr algn="ctr" rtl="0" fontAlgn="ctr"/>
                      <a:endParaRPr lang="en-US" altLang="ja-JP" sz="1100" b="1" u="none" strike="noStrike" dirty="0">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rtl="0" fontAlgn="ctr"/>
                      <a:endParaRPr lang="ja-JP" altLang="en-US" sz="1100" b="1" u="none" strike="noStrike" dirty="0" smtClean="0">
                        <a:effectLst/>
                        <a:latin typeface="Meiryo UI" panose="020B0604030504040204" pitchFamily="50" charset="-128"/>
                        <a:ea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rPr>
                        <a:t>大阪市</a:t>
                      </a:r>
                      <a:endParaRPr lang="en-US" altLang="ja-JP" sz="1100" b="1" i="0" u="none" strike="noStrike" dirty="0" smtClean="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rtl="0" fontAlgn="ct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rPr>
                        <a:t>福岡市</a:t>
                      </a:r>
                      <a:endParaRPr lang="en-US" altLang="ja-JP" sz="1100" b="1" i="0" u="none" strike="noStrike" dirty="0" smtClean="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rPr>
                        <a:t>名古屋市</a:t>
                      </a:r>
                      <a:endParaRPr lang="en-US" altLang="ja-JP" sz="1100" b="1" i="0" u="none" strike="noStrike" dirty="0" smtClean="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130867014"/>
                  </a:ext>
                </a:extLst>
              </a:tr>
              <a:tr h="582629">
                <a:tc vMerge="1">
                  <a:txBody>
                    <a:bodyPr/>
                    <a:lstStyle/>
                    <a:p>
                      <a:pPr algn="ctr" rtl="0" fontAlgn="ctr"/>
                      <a:endParaRPr lang="en-US" altLang="ja-JP" sz="1100" b="1" u="none" strike="noStrike" dirty="0">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tc>
                <a:tc>
                  <a:txBody>
                    <a:bodyPr/>
                    <a:lstStyle/>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・バランスのとれた厚い産業構造。</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・交通インフラ、ビジネスインフラの充実。</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・観光、交流にも強み。</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・第三次産業が主軸。</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・経済活力（起業等）と住みやすさを備え、高い成長の可能性。</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・ものづくりの大きな産業集積。</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429494"/>
                  </a:ext>
                </a:extLst>
              </a:tr>
              <a:tr h="804494">
                <a:tc vMerge="1">
                  <a:txBody>
                    <a:bodyPr/>
                    <a:lstStyle/>
                    <a:p>
                      <a:endParaRPr lang="ja-JP" altLang="en-US"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u="none" strike="noStrike" dirty="0" smtClean="0">
                          <a:effectLst/>
                          <a:latin typeface="Meiryo UI" panose="020B0604030504040204" pitchFamily="50" charset="-128"/>
                          <a:ea typeface="Meiryo UI" panose="020B0604030504040204" pitchFamily="50" charset="-128"/>
                        </a:rPr>
                        <a:t>産業構成の特徴</a:t>
                      </a:r>
                      <a:endParaRPr lang="en-US" altLang="ja-JP" sz="1100" b="0" u="none" strike="noStrike" dirty="0" smtClean="0">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　卸売業・小売業、専門・科学技術、業務支援サービス業、情報通信業など第三次産業のウェイトが高い。製造業も大きなウエイト（</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9</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％程度）を占める。</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卸売業・小売業、専門・科学技術、業務支援サービス業、不動産業など第三次産業のウェイトが高い。製造業のウエイト（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％程度）は低い。</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ものづくり産業の集積地であり製造業のウェイト（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％程度）が高い。卸売業・小売業、専門・科学技術、業務支援サービス業、不動産業など第三次産業のウエイトも高い。</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59336"/>
                  </a:ext>
                </a:extLst>
              </a:tr>
              <a:tr h="278891">
                <a:tc vMerge="1">
                  <a:txBody>
                    <a:bodyPr/>
                    <a:lstStyle/>
                    <a:p>
                      <a:endParaRPr lang="ja-JP" altLang="en-US"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市内・都総生産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3942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億円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4974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億円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9652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億円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021002"/>
                  </a:ext>
                </a:extLst>
              </a:tr>
              <a:tr h="283694">
                <a:tc vMerge="1">
                  <a:txBody>
                    <a:bodyPr/>
                    <a:lstStyle/>
                    <a:p>
                      <a:endParaRPr lang="ja-JP" altLang="en-US"/>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第一次産業</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0.0%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0.1%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0.0%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4471026"/>
                  </a:ext>
                </a:extLst>
              </a:tr>
              <a:tr h="249387">
                <a:tc vMerge="1">
                  <a:txBody>
                    <a:bodyPr/>
                    <a:lstStyle/>
                    <a:p>
                      <a:endParaRPr lang="ja-JP" altLang="en-US"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第二次産業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8.8%</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14.0%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935615"/>
                  </a:ext>
                </a:extLst>
              </a:tr>
              <a:tr h="258627">
                <a:tc vMerge="1">
                  <a:txBody>
                    <a:bodyPr/>
                    <a:lstStyle/>
                    <a:p>
                      <a:endParaRPr lang="ja-JP" altLang="en-US"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第三次産業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88.0%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91.1%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lnSpc>
                          <a:spcPct val="100000"/>
                        </a:lnSpc>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86.0%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668482"/>
                  </a:ext>
                </a:extLst>
              </a:tr>
              <a:tr h="1132727">
                <a:tc gridSpan="2">
                  <a:txBody>
                    <a:bodyPr/>
                    <a:lstStyle/>
                    <a:p>
                      <a:pPr algn="ctr" rtl="0" fontAlgn="ct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rPr>
                        <a:t>政策展開の</a:t>
                      </a:r>
                    </a:p>
                    <a:p>
                      <a:pPr algn="ctr" rtl="0" fontAlgn="ct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rPr>
                        <a:t>ポイント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◦万博をインパクトにした大阪の成長・飛躍</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に向けた取組み促進（イノベーション・</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IR</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スマートシティ等）。</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◦日本の成長をけん引する東西二極の一</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極として、世界に存在感を発揮する「副首</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都・大阪」の確立・発展をめざす。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◦観光・</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MICE</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都心部機能の強化、スター</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トアップ都市づくり。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◦「生活の質の向上と都市の成長の好循</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環」を創り出し、「アジアのリーダー都市」を</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rPr>
                        <a:t>め</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ざす。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◦ものづくりを始めとした産業集積等を活かし、</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国際的なイノベーションの創出拠点形成。</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リニア中央新幹線の効果を最大限に引き</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出すソフト・ハードの投資により、リニア時代</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lnSpc>
                          <a:spcPct val="100000"/>
                        </a:lnSpc>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のリーダー都市をめざす。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910856"/>
                  </a:ext>
                </a:extLst>
              </a:tr>
            </a:tbl>
          </a:graphicData>
        </a:graphic>
      </p:graphicFrame>
      <p:sp>
        <p:nvSpPr>
          <p:cNvPr id="12" name="スライド番号プレースホルダー 3"/>
          <p:cNvSpPr txBox="1">
            <a:spLocks/>
          </p:cNvSpPr>
          <p:nvPr/>
        </p:nvSpPr>
        <p:spPr>
          <a:xfrm>
            <a:off x="7139045" y="6530376"/>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44083">
              <a:defRPr/>
            </a:pPr>
            <a:r>
              <a:rPr lang="en-US" altLang="ja-JP" dirty="0" smtClean="0">
                <a:solidFill>
                  <a:prstClr val="black">
                    <a:tint val="75000"/>
                  </a:prstClr>
                </a:solidFill>
                <a:latin typeface="Calibri"/>
                <a:ea typeface="ＭＳ Ｐゴシック" panose="020B0600070205080204" pitchFamily="50" charset="-128"/>
              </a:rPr>
              <a:t>3</a:t>
            </a:r>
            <a:endParaRPr lang="ja-JP" altLang="en-US" dirty="0">
              <a:solidFill>
                <a:prstClr val="black">
                  <a:tint val="75000"/>
                </a:prstClr>
              </a:solidFill>
              <a:latin typeface="Calibri"/>
              <a:ea typeface="ＭＳ Ｐゴシック" panose="020B0600070205080204" pitchFamily="50" charset="-128"/>
            </a:endParaRPr>
          </a:p>
        </p:txBody>
      </p:sp>
      <p:sp>
        <p:nvSpPr>
          <p:cNvPr id="11" name="正方形/長方形 10"/>
          <p:cNvSpPr/>
          <p:nvPr/>
        </p:nvSpPr>
        <p:spPr>
          <a:xfrm>
            <a:off x="0" y="6363260"/>
            <a:ext cx="9092774" cy="21544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sym typeface="Wingdings" panose="05000000000000000000" pitchFamily="2" charset="2"/>
              </a:rPr>
              <a:t>：ファンファン</a:t>
            </a:r>
            <a:r>
              <a:rPr lang="ja-JP" altLang="en-US" sz="800" dirty="0">
                <a:latin typeface="Meiryo UI" panose="020B0604030504040204" pitchFamily="50" charset="-128"/>
                <a:ea typeface="Meiryo UI" panose="020B0604030504040204" pitchFamily="50" charset="-128"/>
                <a:sym typeface="Wingdings" panose="05000000000000000000" pitchFamily="2" charset="2"/>
              </a:rPr>
              <a:t>福岡</a:t>
            </a:r>
            <a:r>
              <a:rPr lang="ja-JP" altLang="en-US" sz="800" dirty="0" smtClean="0">
                <a:latin typeface="Meiryo UI" panose="020B0604030504040204" pitchFamily="50" charset="-128"/>
                <a:ea typeface="Meiryo UI" panose="020B0604030504040204" pitchFamily="50" charset="-128"/>
                <a:sym typeface="Wingdings" panose="05000000000000000000" pitchFamily="2" charset="2"/>
              </a:rPr>
              <a:t>ホームページ（</a:t>
            </a:r>
            <a:r>
              <a:rPr lang="en-US" altLang="ja-JP" sz="800" dirty="0">
                <a:latin typeface="Meiryo UI" panose="020B0604030504040204" pitchFamily="50" charset="-128"/>
                <a:ea typeface="Meiryo UI" panose="020B0604030504040204" pitchFamily="50" charset="-128"/>
                <a:sym typeface="Wingdings" panose="05000000000000000000" pitchFamily="2" charset="2"/>
              </a:rPr>
              <a:t>2015</a:t>
            </a:r>
            <a:r>
              <a:rPr lang="ja-JP" altLang="en-US" sz="800" dirty="0">
                <a:latin typeface="Meiryo UI" panose="020B0604030504040204" pitchFamily="50" charset="-128"/>
                <a:ea typeface="Meiryo UI" panose="020B0604030504040204" pitchFamily="50" charset="-128"/>
                <a:sym typeface="Wingdings" panose="05000000000000000000" pitchFamily="2" charset="2"/>
              </a:rPr>
              <a:t>年度公益財団法人福岡アジア都市研究所発行</a:t>
            </a:r>
            <a:r>
              <a:rPr lang="en-US" altLang="ja-JP" sz="800" dirty="0">
                <a:latin typeface="Meiryo UI" panose="020B0604030504040204" pitchFamily="50" charset="-128"/>
                <a:ea typeface="Meiryo UI" panose="020B0604030504040204" pitchFamily="50" charset="-128"/>
                <a:sym typeface="Wingdings" panose="05000000000000000000" pitchFamily="2" charset="2"/>
              </a:rPr>
              <a:t>『FUKUOKA Growth 2020</a:t>
            </a:r>
            <a:r>
              <a:rPr lang="en-US" altLang="ja-JP" sz="800" dirty="0" smtClean="0">
                <a:latin typeface="Meiryo UI" panose="020B0604030504040204" pitchFamily="50" charset="-128"/>
                <a:ea typeface="Meiryo UI" panose="020B0604030504040204" pitchFamily="50" charset="-128"/>
                <a:sym typeface="Wingdings" panose="05000000000000000000" pitchFamily="2" charset="2"/>
              </a:rPr>
              <a:t>』)</a:t>
            </a:r>
            <a:r>
              <a:rPr lang="en-US" altLang="ja-JP" sz="800" dirty="0" smtClean="0">
                <a:latin typeface="Meiryo UI" panose="020B0604030504040204" pitchFamily="50" charset="-128"/>
                <a:ea typeface="Meiryo UI" panose="020B0604030504040204" pitchFamily="50" charset="-128"/>
              </a:rPr>
              <a:t>』</a:t>
            </a:r>
            <a:r>
              <a:rPr lang="ja-JP" altLang="en-US" sz="800" dirty="0" err="1"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各自治体のホームページより。</a:t>
            </a:r>
            <a:endParaRPr lang="ja-JP" altLang="en-US" sz="800" dirty="0">
              <a:latin typeface="Meiryo UI" panose="020B0604030504040204" pitchFamily="50" charset="-128"/>
              <a:ea typeface="Meiryo UI" panose="020B0604030504040204" pitchFamily="50" charset="-128"/>
            </a:endParaRPr>
          </a:p>
        </p:txBody>
      </p:sp>
      <p:sp>
        <p:nvSpPr>
          <p:cNvPr id="2" name="正方形/長方形 1"/>
          <p:cNvSpPr/>
          <p:nvPr/>
        </p:nvSpPr>
        <p:spPr>
          <a:xfrm>
            <a:off x="8103381" y="1757912"/>
            <a:ext cx="1978787" cy="261610"/>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7218481" y="937566"/>
            <a:ext cx="2037963" cy="261610"/>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ea typeface="Meiryo UI" pitchFamily="50" charset="-128"/>
                <a:cs typeface="Meiryo UI" pitchFamily="50" charset="-128"/>
              </a:rPr>
              <a:t>１</a:t>
            </a:r>
            <a:r>
              <a:rPr lang="en-US" altLang="ja-JP" sz="2000" kern="0" dirty="0" smtClean="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成長</a:t>
            </a:r>
            <a:r>
              <a:rPr lang="ja-JP" altLang="en-US" sz="2000" kern="0" dirty="0">
                <a:solidFill>
                  <a:srgbClr val="000000"/>
                </a:solidFill>
                <a:ea typeface="Meiryo UI" pitchFamily="50" charset="-128"/>
                <a:cs typeface="Meiryo UI" pitchFamily="50" charset="-128"/>
              </a:rPr>
              <a:t>産業</a:t>
            </a:r>
            <a:r>
              <a:rPr lang="ja-JP" altLang="en-US" sz="2000" kern="0" dirty="0" smtClean="0">
                <a:solidFill>
                  <a:srgbClr val="000000"/>
                </a:solidFill>
                <a:ea typeface="Meiryo UI" pitchFamily="50" charset="-128"/>
                <a:cs typeface="Meiryo UI" pitchFamily="50" charset="-128"/>
              </a:rPr>
              <a:t>を考えるにあたって① （国内主要都市圏の特徴</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19" name="正方形/長方形 18"/>
          <p:cNvSpPr/>
          <p:nvPr/>
        </p:nvSpPr>
        <p:spPr>
          <a:xfrm>
            <a:off x="6774549" y="2152696"/>
            <a:ext cx="2657664" cy="261610"/>
          </a:xfrm>
          <a:prstGeom prst="rect">
            <a:avLst/>
          </a:prstGeom>
        </p:spPr>
        <p:txBody>
          <a:bodyPr wrap="square">
            <a:spAutoFit/>
          </a:bodyPr>
          <a:lstStyle/>
          <a:p>
            <a:r>
              <a:rPr lang="ja-JP" altLang="en-US" sz="1100" dirty="0"/>
              <a:t>　</a:t>
            </a:r>
            <a:endParaRPr lang="en-US" altLang="ja-JP" sz="1000" dirty="0" smtClean="0"/>
          </a:p>
        </p:txBody>
      </p:sp>
      <p:sp>
        <p:nvSpPr>
          <p:cNvPr id="3" name="正方形/長方形 2"/>
          <p:cNvSpPr/>
          <p:nvPr/>
        </p:nvSpPr>
        <p:spPr>
          <a:xfrm>
            <a:off x="3220240" y="657072"/>
            <a:ext cx="742511" cy="184666"/>
          </a:xfrm>
          <a:prstGeom prst="rect">
            <a:avLst/>
          </a:prstGeom>
        </p:spPr>
        <p:txBody>
          <a:bodyPr wrap="none">
            <a:spAutoFit/>
          </a:bodyPr>
          <a:lstStyle/>
          <a:p>
            <a:r>
              <a:rPr lang="ja-JP" altLang="en-US" sz="600" dirty="0"/>
              <a:t>（</a:t>
            </a:r>
            <a:r>
              <a:rPr lang="en-US" altLang="ja-JP" sz="600" dirty="0"/>
              <a:t>10</a:t>
            </a:r>
            <a:r>
              <a:rPr lang="ja-JP" altLang="en-US" sz="600" dirty="0" smtClean="0"/>
              <a:t>％通勤圏</a:t>
            </a:r>
            <a:r>
              <a:rPr lang="ja-JP" altLang="en-US" sz="600" dirty="0"/>
              <a:t>）</a:t>
            </a:r>
          </a:p>
        </p:txBody>
      </p:sp>
      <p:sp>
        <p:nvSpPr>
          <p:cNvPr id="15" name="正方形/長方形 14"/>
          <p:cNvSpPr/>
          <p:nvPr/>
        </p:nvSpPr>
        <p:spPr>
          <a:xfrm>
            <a:off x="8371031" y="610906"/>
            <a:ext cx="772969" cy="276999"/>
          </a:xfrm>
          <a:prstGeom prst="rect">
            <a:avLst/>
          </a:prstGeom>
        </p:spPr>
        <p:txBody>
          <a:bodyPr wrap="none">
            <a:spAutoFit/>
          </a:bodyPr>
          <a:lstStyle/>
          <a:p>
            <a:r>
              <a:rPr lang="ja-JP" altLang="en-US" sz="600" dirty="0" smtClean="0"/>
              <a:t>（</a:t>
            </a:r>
            <a:r>
              <a:rPr lang="en-US" altLang="ja-JP" sz="600" dirty="0" smtClean="0"/>
              <a:t>1.5%</a:t>
            </a:r>
            <a:r>
              <a:rPr lang="ja-JP" altLang="en-US" sz="600" dirty="0" smtClean="0"/>
              <a:t>都市圏：</a:t>
            </a:r>
            <a:endParaRPr lang="en-US" altLang="ja-JP" sz="600" dirty="0" smtClean="0"/>
          </a:p>
          <a:p>
            <a:r>
              <a:rPr lang="ja-JP" altLang="en-US" sz="600" dirty="0"/>
              <a:t>　</a:t>
            </a:r>
            <a:r>
              <a:rPr lang="ja-JP" altLang="en-US" sz="600" dirty="0" smtClean="0"/>
              <a:t>　　通勤・通学）</a:t>
            </a:r>
            <a:endParaRPr lang="ja-JP" altLang="en-US" sz="600" dirty="0"/>
          </a:p>
        </p:txBody>
      </p:sp>
      <p:sp>
        <p:nvSpPr>
          <p:cNvPr id="5" name="正方形/長方形 4"/>
          <p:cNvSpPr/>
          <p:nvPr/>
        </p:nvSpPr>
        <p:spPr>
          <a:xfrm>
            <a:off x="140841" y="990731"/>
            <a:ext cx="1189749" cy="276999"/>
          </a:xfrm>
          <a:prstGeom prst="rect">
            <a:avLst/>
          </a:prstGeom>
        </p:spPr>
        <p:txBody>
          <a:bodyPr wrap="none">
            <a:spAutoFit/>
          </a:bodyPr>
          <a:lstStyle/>
          <a:p>
            <a:r>
              <a:rPr lang="ja-JP" altLang="en-US" sz="1200" b="1" dirty="0"/>
              <a:t>都市圏の広がり</a:t>
            </a:r>
          </a:p>
        </p:txBody>
      </p:sp>
      <p:sp>
        <p:nvSpPr>
          <p:cNvPr id="13" name="正方形/長方形 12"/>
          <p:cNvSpPr/>
          <p:nvPr/>
        </p:nvSpPr>
        <p:spPr>
          <a:xfrm>
            <a:off x="181717" y="2804735"/>
            <a:ext cx="1107996" cy="276999"/>
          </a:xfrm>
          <a:prstGeom prst="rect">
            <a:avLst/>
          </a:prstGeom>
        </p:spPr>
        <p:txBody>
          <a:bodyPr wrap="none">
            <a:spAutoFit/>
          </a:bodyPr>
          <a:lstStyle/>
          <a:p>
            <a:r>
              <a:rPr lang="ja-JP" altLang="en-US" sz="1200" b="1" dirty="0" smtClean="0"/>
              <a:t>主　要　都　市</a:t>
            </a:r>
            <a:endParaRPr lang="ja-JP" altLang="en-US" sz="1200" b="1" dirty="0"/>
          </a:p>
        </p:txBody>
      </p:sp>
    </p:spTree>
    <p:extLst>
      <p:ext uri="{BB962C8B-B14F-4D97-AF65-F5344CB8AC3E}">
        <p14:creationId xmlns:p14="http://schemas.microsoft.com/office/powerpoint/2010/main" val="157435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3CEB18C-A990-4544-8704-2D2819682677}"/>
              </a:ext>
            </a:extLst>
          </p:cNvPr>
          <p:cNvGraphicFramePr>
            <a:graphicFrameLocks noGrp="1"/>
          </p:cNvGraphicFramePr>
          <p:nvPr>
            <p:extLst/>
          </p:nvPr>
        </p:nvGraphicFramePr>
        <p:xfrm>
          <a:off x="49949" y="720896"/>
          <a:ext cx="9003420" cy="3339270"/>
        </p:xfrm>
        <a:graphic>
          <a:graphicData uri="http://schemas.openxmlformats.org/drawingml/2006/table">
            <a:tbl>
              <a:tblPr>
                <a:tableStyleId>{5C22544A-7EE6-4342-B048-85BDC9FD1C3A}</a:tableStyleId>
              </a:tblPr>
              <a:tblGrid>
                <a:gridCol w="1794897">
                  <a:extLst>
                    <a:ext uri="{9D8B030D-6E8A-4147-A177-3AD203B41FA5}">
                      <a16:colId xmlns:a16="http://schemas.microsoft.com/office/drawing/2014/main" val="1523280748"/>
                    </a:ext>
                  </a:extLst>
                </a:gridCol>
                <a:gridCol w="2388362">
                  <a:extLst>
                    <a:ext uri="{9D8B030D-6E8A-4147-A177-3AD203B41FA5}">
                      <a16:colId xmlns:a16="http://schemas.microsoft.com/office/drawing/2014/main" val="192943473"/>
                    </a:ext>
                  </a:extLst>
                </a:gridCol>
                <a:gridCol w="2580347">
                  <a:extLst>
                    <a:ext uri="{9D8B030D-6E8A-4147-A177-3AD203B41FA5}">
                      <a16:colId xmlns:a16="http://schemas.microsoft.com/office/drawing/2014/main" val="3021681876"/>
                    </a:ext>
                  </a:extLst>
                </a:gridCol>
                <a:gridCol w="2239814">
                  <a:extLst>
                    <a:ext uri="{9D8B030D-6E8A-4147-A177-3AD203B41FA5}">
                      <a16:colId xmlns:a16="http://schemas.microsoft.com/office/drawing/2014/main" val="2419307459"/>
                    </a:ext>
                  </a:extLst>
                </a:gridCol>
              </a:tblGrid>
              <a:tr h="180954">
                <a:tc>
                  <a:txBody>
                    <a:bodyPr/>
                    <a:lstStyle/>
                    <a:p>
                      <a:pPr algn="ctr" fontAlgn="t"/>
                      <a:r>
                        <a:rPr lang="ja-JP" altLang="en-US" sz="1800" b="0" u="none" strike="noStrike" dirty="0">
                          <a:effectLst/>
                          <a:latin typeface="Meiryo UI" panose="020B0604030504040204" pitchFamily="50" charset="-128"/>
                          <a:ea typeface="Meiryo UI" panose="020B0604030504040204" pitchFamily="50" charset="-128"/>
                        </a:rPr>
                        <a:t>　</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ja-JP" altLang="en-US" sz="1200" b="1" u="none" strike="noStrike" dirty="0" smtClean="0">
                          <a:solidFill>
                            <a:schemeClr val="bg1"/>
                          </a:solidFill>
                          <a:effectLst/>
                          <a:latin typeface="Meiryo UI" panose="020B0604030504040204" pitchFamily="50" charset="-128"/>
                          <a:ea typeface="Meiryo UI" panose="020B0604030504040204" pitchFamily="50" charset="-128"/>
                        </a:rPr>
                        <a:t>大阪市</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rPr>
                        <a:t>福岡市</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rPr>
                        <a:t>名古屋市</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0203440"/>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女性就業者割合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72.8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84.8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46.5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509678"/>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外国人就業者割合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24.2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17.4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69510"/>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新規設立法人登記割合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55.2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63.2</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47.8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13</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542319"/>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特区制度認定地域数</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53.9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32.2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048353"/>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論文投稿数</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19.7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54.9</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77.9</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560279"/>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国際会議・展示会開催件数</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68.0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70.3</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60.1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985486"/>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平均寿命・健康寿命</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16.4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134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68.7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54.5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2617098"/>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居住環境の満足度</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31.0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103</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75.4</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1" i="0" u="sng"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43.5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2610"/>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可処分所得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19.3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95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19.2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97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19.5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92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499314"/>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物価水準の低さ</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64.0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64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89.5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77.9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557294"/>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リサイクル率</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7.0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131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2.4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137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38.4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174185"/>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自然環境の満足度</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6.2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137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93.1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46.7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123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481657"/>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公共交通の利便性</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1" i="0" u="sng" strike="noStrike" dirty="0" smtClean="0">
                          <a:solidFill>
                            <a:schemeClr val="tx1"/>
                          </a:solidFill>
                          <a:effectLst/>
                          <a:latin typeface="Meiryo UI" panose="020B0604030504040204" pitchFamily="50" charset="-128"/>
                          <a:ea typeface="Meiryo UI" panose="020B0604030504040204" pitchFamily="50" charset="-128"/>
                        </a:rPr>
                        <a:t>81.0</a:t>
                      </a:r>
                      <a:r>
                        <a:rPr lang="ja-JP" altLang="en-US" sz="1200" b="1" i="0" u="sng"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1" i="0" u="sng"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1200" b="1" i="0" u="sng"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1" i="0" u="sng"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80.0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69.4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442710"/>
                  </a:ext>
                </a:extLst>
              </a:tr>
              <a:tr h="218925">
                <a:tc>
                  <a:txBody>
                    <a:bodyPr/>
                    <a:lstStyle/>
                    <a:p>
                      <a:pPr algn="dist"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空港アクセス時間の短さ</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dist" rtl="0" fontAlgn="ctr"/>
                      <a:endParaRPr lang="ja-JP" altLang="en-US" sz="3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82.3</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13</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87.1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64.7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45</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528749"/>
                  </a:ext>
                </a:extLst>
              </a:tr>
            </a:tbl>
          </a:graphicData>
        </a:graphic>
      </p:graphicFrame>
      <p:sp>
        <p:nvSpPr>
          <p:cNvPr id="12" name="スライド番号プレースホルダー 3"/>
          <p:cNvSpPr txBox="1">
            <a:spLocks/>
          </p:cNvSpPr>
          <p:nvPr/>
        </p:nvSpPr>
        <p:spPr>
          <a:xfrm>
            <a:off x="7186999" y="6541260"/>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44083">
              <a:defRPr/>
            </a:pPr>
            <a:r>
              <a:rPr lang="en-US" altLang="ja-JP" dirty="0">
                <a:solidFill>
                  <a:prstClr val="black">
                    <a:tint val="75000"/>
                  </a:prstClr>
                </a:solidFill>
                <a:latin typeface="Calibri"/>
                <a:ea typeface="ＭＳ Ｐゴシック" panose="020B0600070205080204" pitchFamily="50" charset="-128"/>
              </a:rPr>
              <a:t>4</a:t>
            </a:r>
            <a:endParaRPr lang="ja-JP" altLang="en-US" dirty="0">
              <a:solidFill>
                <a:prstClr val="black">
                  <a:tint val="75000"/>
                </a:prstClr>
              </a:solidFill>
              <a:latin typeface="Calibri"/>
              <a:ea typeface="ＭＳ Ｐゴシック" panose="020B0600070205080204" pitchFamily="50" charset="-128"/>
            </a:endParaRPr>
          </a:p>
        </p:txBody>
      </p:sp>
      <p:sp>
        <p:nvSpPr>
          <p:cNvPr id="3" name="正方形/長方形 2"/>
          <p:cNvSpPr/>
          <p:nvPr/>
        </p:nvSpPr>
        <p:spPr>
          <a:xfrm>
            <a:off x="-40681" y="4081093"/>
            <a:ext cx="9184681" cy="461665"/>
          </a:xfrm>
          <a:prstGeom prst="rect">
            <a:avLst/>
          </a:prstGeom>
        </p:spPr>
        <p:txBody>
          <a:bodyPr wrap="square">
            <a:spAutoFit/>
          </a:bodyPr>
          <a:lstStyle/>
          <a:p>
            <a:r>
              <a:rPr lang="en-US" altLang="ja-JP" sz="800" dirty="0" smtClean="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出典：森</a:t>
            </a:r>
            <a:r>
              <a:rPr lang="ja-JP" altLang="en-US" sz="800" dirty="0">
                <a:latin typeface="メイリオ" panose="020B0604030504040204" pitchFamily="50" charset="-128"/>
                <a:ea typeface="メイリオ" panose="020B0604030504040204" pitchFamily="50" charset="-128"/>
              </a:rPr>
              <a:t>記念財団都市戦略</a:t>
            </a:r>
            <a:r>
              <a:rPr lang="ja-JP" altLang="en-US" sz="800" dirty="0" smtClean="0">
                <a:latin typeface="メイリオ" panose="020B0604030504040204" pitchFamily="50" charset="-128"/>
                <a:ea typeface="メイリオ" panose="020B0604030504040204" pitchFamily="50" charset="-128"/>
              </a:rPr>
              <a:t>研究所「</a:t>
            </a:r>
            <a:r>
              <a:rPr lang="ja-JP" altLang="en-US" sz="800" dirty="0">
                <a:latin typeface="メイリオ" panose="020B0604030504040204" pitchFamily="50" charset="-128"/>
                <a:ea typeface="メイリオ" panose="020B0604030504040204" pitchFamily="50" charset="-128"/>
              </a:rPr>
              <a:t>日本の都市特性評価</a:t>
            </a:r>
            <a:r>
              <a:rPr lang="en-US" altLang="ja-JP" sz="800" dirty="0">
                <a:latin typeface="メイリオ" panose="020B0604030504040204" pitchFamily="50" charset="-128"/>
                <a:ea typeface="メイリオ" panose="020B0604030504040204" pitchFamily="50" charset="-128"/>
              </a:rPr>
              <a:t>2021</a:t>
            </a:r>
            <a:r>
              <a:rPr lang="ja-JP" altLang="en-US" sz="800" dirty="0">
                <a:latin typeface="メイリオ" panose="020B0604030504040204" pitchFamily="50" charset="-128"/>
                <a:ea typeface="メイリオ" panose="020B0604030504040204" pitchFamily="50" charset="-128"/>
              </a:rPr>
              <a:t>（国内都市ランキング）</a:t>
            </a:r>
            <a:r>
              <a:rPr lang="ja-JP" altLang="en-US" sz="800" dirty="0" smtClean="0">
                <a:latin typeface="メイリオ" panose="020B0604030504040204" pitchFamily="50" charset="-128"/>
                <a:ea typeface="メイリオ" panose="020B0604030504040204" pitchFamily="50" charset="-128"/>
              </a:rPr>
              <a:t>」。数字</a:t>
            </a:r>
            <a:r>
              <a:rPr lang="ja-JP" altLang="en-US" sz="800" dirty="0">
                <a:latin typeface="メイリオ" panose="020B0604030504040204" pitchFamily="50" charset="-128"/>
                <a:ea typeface="メイリオ" panose="020B0604030504040204" pitchFamily="50" charset="-128"/>
              </a:rPr>
              <a:t>はスコア、（　）内は</a:t>
            </a:r>
            <a:r>
              <a:rPr lang="ja-JP" altLang="en-US" sz="800" dirty="0" smtClean="0">
                <a:latin typeface="メイリオ" panose="020B0604030504040204" pitchFamily="50" charset="-128"/>
                <a:ea typeface="メイリオ" panose="020B0604030504040204" pitchFamily="50" charset="-128"/>
              </a:rPr>
              <a:t>順位</a:t>
            </a:r>
            <a:endParaRPr lang="en-US" altLang="ja-JP" sz="800" dirty="0" smtClean="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　　　順位</a:t>
            </a:r>
            <a:r>
              <a:rPr lang="ja-JP" altLang="en-US" sz="800" dirty="0">
                <a:latin typeface="メイリオ" panose="020B0604030504040204" pitchFamily="50" charset="-128"/>
                <a:ea typeface="メイリオ" panose="020B0604030504040204" pitchFamily="50" charset="-128"/>
              </a:rPr>
              <a:t>：国内</a:t>
            </a:r>
            <a:r>
              <a:rPr lang="en-US" altLang="ja-JP" sz="800" dirty="0">
                <a:latin typeface="メイリオ" panose="020B0604030504040204" pitchFamily="50" charset="-128"/>
                <a:ea typeface="メイリオ" panose="020B0604030504040204" pitchFamily="50" charset="-128"/>
              </a:rPr>
              <a:t>138</a:t>
            </a:r>
            <a:r>
              <a:rPr lang="ja-JP" altLang="en-US" sz="800" dirty="0">
                <a:latin typeface="メイリオ" panose="020B0604030504040204" pitchFamily="50" charset="-128"/>
                <a:ea typeface="メイリオ" panose="020B0604030504040204" pitchFamily="50" charset="-128"/>
              </a:rPr>
              <a:t>都市のうち、それぞれの</a:t>
            </a:r>
            <a:r>
              <a:rPr lang="ja-JP" altLang="en-US" sz="800" dirty="0" smtClean="0">
                <a:latin typeface="メイリオ" panose="020B0604030504040204" pitchFamily="50" charset="-128"/>
                <a:ea typeface="メイリオ" panose="020B0604030504040204" pitchFamily="50" charset="-128"/>
              </a:rPr>
              <a:t>指標のスコア</a:t>
            </a:r>
            <a:r>
              <a:rPr lang="ja-JP" altLang="en-US" sz="800" dirty="0">
                <a:latin typeface="メイリオ" panose="020B0604030504040204" pitchFamily="50" charset="-128"/>
                <a:ea typeface="メイリオ" panose="020B0604030504040204" pitchFamily="50" charset="-128"/>
              </a:rPr>
              <a:t>が高い順</a:t>
            </a:r>
            <a:r>
              <a:rPr lang="ja-JP" altLang="en-US" sz="800" dirty="0" smtClean="0">
                <a:latin typeface="メイリオ" panose="020B0604030504040204" pitchFamily="50" charset="-128"/>
                <a:ea typeface="メイリオ" panose="020B0604030504040204" pitchFamily="50" charset="-128"/>
              </a:rPr>
              <a:t>。スコア</a:t>
            </a:r>
            <a:r>
              <a:rPr lang="ja-JP" altLang="en-US" sz="800" dirty="0">
                <a:latin typeface="メイリオ" panose="020B0604030504040204" pitchFamily="50" charset="-128"/>
                <a:ea typeface="メイリオ" panose="020B0604030504040204" pitchFamily="50" charset="-128"/>
              </a:rPr>
              <a:t>：指標に対応するデータを収集し、原則、指標ごとにデータの最大値を</a:t>
            </a:r>
            <a:r>
              <a:rPr lang="en-US" altLang="ja-JP" sz="800" dirty="0">
                <a:latin typeface="メイリオ" panose="020B0604030504040204" pitchFamily="50" charset="-128"/>
                <a:ea typeface="メイリオ" panose="020B0604030504040204" pitchFamily="50" charset="-128"/>
              </a:rPr>
              <a:t>100</a:t>
            </a:r>
            <a:r>
              <a:rPr lang="ja-JP" altLang="en-US" sz="800" dirty="0" err="1">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最小値を</a:t>
            </a:r>
            <a:r>
              <a:rPr lang="ja-JP" altLang="en-US" sz="800" dirty="0" smtClean="0">
                <a:latin typeface="メイリオ" panose="020B0604030504040204" pitchFamily="50" charset="-128"/>
                <a:ea typeface="メイリオ" panose="020B0604030504040204" pitchFamily="50" charset="-128"/>
              </a:rPr>
              <a:t>０と</a:t>
            </a:r>
            <a:r>
              <a:rPr lang="ja-JP" altLang="en-US" sz="800" dirty="0">
                <a:latin typeface="メイリオ" panose="020B0604030504040204" pitchFamily="50" charset="-128"/>
                <a:ea typeface="メイリオ" panose="020B0604030504040204" pitchFamily="50" charset="-128"/>
              </a:rPr>
              <a:t>して指数化</a:t>
            </a:r>
            <a:r>
              <a:rPr lang="ja-JP" altLang="en-US" sz="800" dirty="0" smtClean="0">
                <a:latin typeface="メイリオ" panose="020B0604030504040204" pitchFamily="50" charset="-128"/>
                <a:ea typeface="メイリオ" panose="020B0604030504040204" pitchFamily="50" charset="-128"/>
              </a:rPr>
              <a:t>。</a:t>
            </a:r>
            <a:endParaRPr lang="en-US" altLang="ja-JP" sz="800" dirty="0" smtClean="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　　　居住</a:t>
            </a:r>
            <a:r>
              <a:rPr lang="ja-JP" altLang="en-US" sz="800" dirty="0">
                <a:latin typeface="メイリオ" panose="020B0604030504040204" pitchFamily="50" charset="-128"/>
                <a:ea typeface="メイリオ" panose="020B0604030504040204" pitchFamily="50" charset="-128"/>
              </a:rPr>
              <a:t>環境</a:t>
            </a:r>
            <a:r>
              <a:rPr lang="ja-JP" altLang="en-US" sz="800" dirty="0" smtClean="0">
                <a:latin typeface="メイリオ" panose="020B0604030504040204" pitchFamily="50" charset="-128"/>
                <a:ea typeface="メイリオ" panose="020B0604030504040204" pitchFamily="50" charset="-128"/>
              </a:rPr>
              <a:t>の満足度</a:t>
            </a:r>
            <a:r>
              <a:rPr lang="ja-JP" altLang="en-US" sz="800" dirty="0">
                <a:latin typeface="メイリオ" panose="020B0604030504040204" pitchFamily="50" charset="-128"/>
                <a:ea typeface="メイリオ" panose="020B0604030504040204" pitchFamily="50" charset="-128"/>
              </a:rPr>
              <a:t>、自然環境</a:t>
            </a:r>
            <a:r>
              <a:rPr lang="ja-JP" altLang="en-US" sz="800" dirty="0" smtClean="0">
                <a:latin typeface="メイリオ" panose="020B0604030504040204" pitchFamily="50" charset="-128"/>
                <a:ea typeface="メイリオ" panose="020B0604030504040204" pitchFamily="50" charset="-128"/>
              </a:rPr>
              <a:t>の満足度、公共</a:t>
            </a:r>
            <a:r>
              <a:rPr lang="ja-JP" altLang="en-US" sz="800" dirty="0">
                <a:latin typeface="メイリオ" panose="020B0604030504040204" pitchFamily="50" charset="-128"/>
                <a:ea typeface="メイリオ" panose="020B0604030504040204" pitchFamily="50" charset="-128"/>
              </a:rPr>
              <a:t>交通の利便性は、居住者</a:t>
            </a:r>
            <a:r>
              <a:rPr lang="ja-JP" altLang="en-US" sz="800" dirty="0" smtClean="0">
                <a:latin typeface="メイリオ" panose="020B0604030504040204" pitchFamily="50" charset="-128"/>
                <a:ea typeface="メイリオ" panose="020B0604030504040204" pitchFamily="50" charset="-128"/>
              </a:rPr>
              <a:t>アンケート</a:t>
            </a:r>
            <a:r>
              <a:rPr lang="ja-JP" altLang="en-US" sz="800" dirty="0">
                <a:latin typeface="メイリオ" panose="020B0604030504040204" pitchFamily="50" charset="-128"/>
                <a:ea typeface="メイリオ" panose="020B0604030504040204" pitchFamily="50" charset="-128"/>
              </a:rPr>
              <a:t>による順位</a:t>
            </a:r>
            <a:r>
              <a:rPr lang="ja-JP" altLang="en-US" sz="800" dirty="0" smtClean="0">
                <a:latin typeface="メイリオ" panose="020B0604030504040204" pitchFamily="50" charset="-128"/>
                <a:ea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ea typeface="Meiryo UI" pitchFamily="50" charset="-128"/>
                <a:cs typeface="Meiryo UI" pitchFamily="50" charset="-128"/>
              </a:rPr>
              <a:t>１</a:t>
            </a:r>
            <a:r>
              <a:rPr lang="en-US" altLang="ja-JP" sz="2000" kern="0" dirty="0" smtClean="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成長</a:t>
            </a:r>
            <a:r>
              <a:rPr lang="ja-JP" altLang="en-US" sz="2000" kern="0" dirty="0">
                <a:solidFill>
                  <a:srgbClr val="000000"/>
                </a:solidFill>
                <a:ea typeface="Meiryo UI" pitchFamily="50" charset="-128"/>
                <a:cs typeface="Meiryo UI" pitchFamily="50" charset="-128"/>
              </a:rPr>
              <a:t>産業</a:t>
            </a:r>
            <a:r>
              <a:rPr lang="ja-JP" altLang="en-US" sz="2000" kern="0" dirty="0" smtClean="0">
                <a:solidFill>
                  <a:srgbClr val="000000"/>
                </a:solidFill>
                <a:ea typeface="Meiryo UI" pitchFamily="50" charset="-128"/>
                <a:cs typeface="Meiryo UI" pitchFamily="50" charset="-128"/>
              </a:rPr>
              <a:t>を考えるにあたって② （国内主要都市圏の特徴</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7" name="正方形/長方形 6"/>
          <p:cNvSpPr/>
          <p:nvPr/>
        </p:nvSpPr>
        <p:spPr>
          <a:xfrm>
            <a:off x="4634" y="6437018"/>
            <a:ext cx="9094050" cy="461665"/>
          </a:xfrm>
          <a:prstGeom prst="rect">
            <a:avLst/>
          </a:prstGeom>
        </p:spPr>
        <p:txBody>
          <a:bodyPr wrap="square">
            <a:spAutoFit/>
          </a:bodyPr>
          <a:lstStyle/>
          <a:p>
            <a:r>
              <a:rPr lang="en-US" altLang="ja-JP" sz="800" dirty="0" smtClean="0"/>
              <a:t>※</a:t>
            </a:r>
            <a:r>
              <a:rPr lang="ja-JP" altLang="en-US" sz="800" dirty="0" smtClean="0"/>
              <a:t>出典：三菱</a:t>
            </a:r>
            <a:r>
              <a:rPr lang="en-US" altLang="ja-JP" sz="800" dirty="0"/>
              <a:t>UFJ</a:t>
            </a:r>
            <a:r>
              <a:rPr lang="ja-JP" altLang="en-US" sz="800" dirty="0"/>
              <a:t>リサーチ</a:t>
            </a:r>
            <a:r>
              <a:rPr lang="en-US" altLang="ja-JP" sz="800" dirty="0"/>
              <a:t>&amp;</a:t>
            </a:r>
            <a:r>
              <a:rPr lang="ja-JP" altLang="en-US" sz="800" dirty="0" smtClean="0"/>
              <a:t>コンサルティング株式会社「市民のプライド・ランキング」（</a:t>
            </a:r>
            <a:r>
              <a:rPr lang="en-US" altLang="ja-JP" sz="800" dirty="0" smtClean="0"/>
              <a:t>2017</a:t>
            </a:r>
            <a:r>
              <a:rPr lang="ja-JP" altLang="en-US" sz="800" dirty="0" smtClean="0"/>
              <a:t>年）</a:t>
            </a:r>
            <a:endParaRPr lang="en-US" altLang="ja-JP" sz="800" dirty="0" smtClean="0"/>
          </a:p>
          <a:p>
            <a:r>
              <a:rPr lang="ja-JP" altLang="en-US" sz="800" dirty="0"/>
              <a:t>　</a:t>
            </a:r>
            <a:r>
              <a:rPr lang="ja-JP" altLang="en-US" sz="800" dirty="0" smtClean="0"/>
              <a:t>　　　　　政令</a:t>
            </a:r>
            <a:r>
              <a:rPr lang="ja-JP" altLang="en-US" sz="800" dirty="0"/>
              <a:t>指定都市と</a:t>
            </a:r>
            <a:r>
              <a:rPr lang="ja-JP" altLang="en-US" sz="800" dirty="0" smtClean="0"/>
              <a:t>東京都区の</a:t>
            </a:r>
            <a:r>
              <a:rPr lang="en-US" altLang="ja-JP" sz="800" dirty="0"/>
              <a:t>21</a:t>
            </a:r>
            <a:r>
              <a:rPr lang="ja-JP" altLang="en-US" sz="800" dirty="0"/>
              <a:t>団体の住民を対象にアンケートを行い、自分が暮らしているまち</a:t>
            </a:r>
            <a:r>
              <a:rPr lang="ja-JP" altLang="en-US" sz="800" dirty="0" smtClean="0"/>
              <a:t>に対して</a:t>
            </a:r>
            <a:r>
              <a:rPr lang="ja-JP" altLang="en-US" sz="800" dirty="0"/>
              <a:t>感じている愛着</a:t>
            </a:r>
            <a:r>
              <a:rPr lang="ja-JP" altLang="en-US" sz="800" dirty="0" smtClean="0"/>
              <a:t>や</a:t>
            </a:r>
            <a:r>
              <a:rPr lang="en-US" altLang="ja-JP" sz="800" dirty="0" smtClean="0"/>
              <a:t>   </a:t>
            </a:r>
            <a:r>
              <a:rPr lang="ja-JP" altLang="en-US" sz="800" dirty="0" smtClean="0"/>
              <a:t>イメージ</a:t>
            </a:r>
            <a:r>
              <a:rPr lang="ja-JP" altLang="en-US" sz="800" dirty="0"/>
              <a:t>などを数値化したもの</a:t>
            </a:r>
            <a:r>
              <a:rPr lang="ja-JP" altLang="en-US" sz="800" dirty="0" smtClean="0"/>
              <a:t>。</a:t>
            </a:r>
            <a:endParaRPr lang="en-US" altLang="ja-JP" sz="800" dirty="0" smtClean="0"/>
          </a:p>
          <a:p>
            <a:r>
              <a:rPr lang="en-US" altLang="ja-JP" sz="800" dirty="0" smtClean="0"/>
              <a:t>※</a:t>
            </a:r>
            <a:r>
              <a:rPr lang="ja-JP" altLang="en-US" sz="800" dirty="0" smtClean="0"/>
              <a:t>今後、大阪に対する調査を独自に実施予定。</a:t>
            </a:r>
            <a:endParaRPr lang="ja-JP" altLang="en-US" sz="800" dirty="0"/>
          </a:p>
        </p:txBody>
      </p:sp>
      <p:sp>
        <p:nvSpPr>
          <p:cNvPr id="9" name="正方形/長方形 8"/>
          <p:cNvSpPr/>
          <p:nvPr/>
        </p:nvSpPr>
        <p:spPr>
          <a:xfrm>
            <a:off x="-112017" y="459286"/>
            <a:ext cx="1741182" cy="261610"/>
          </a:xfrm>
          <a:prstGeom prst="rect">
            <a:avLst/>
          </a:prstGeom>
        </p:spPr>
        <p:txBody>
          <a:bodyPr wrap="none">
            <a:spAutoFit/>
          </a:bodyPr>
          <a:lstStyle/>
          <a:p>
            <a:r>
              <a:rPr lang="ja-JP" altLang="en-US" sz="1100" b="1" dirty="0" smtClean="0"/>
              <a:t>（１）国内</a:t>
            </a:r>
            <a:r>
              <a:rPr lang="ja-JP" altLang="en-US" sz="1100" b="1" dirty="0"/>
              <a:t>都市ランキング</a:t>
            </a:r>
          </a:p>
        </p:txBody>
      </p:sp>
      <p:sp>
        <p:nvSpPr>
          <p:cNvPr id="15" name="正方形/長方形 14"/>
          <p:cNvSpPr/>
          <p:nvPr/>
        </p:nvSpPr>
        <p:spPr>
          <a:xfrm>
            <a:off x="-40681" y="4485639"/>
            <a:ext cx="2117887" cy="261610"/>
          </a:xfrm>
          <a:prstGeom prst="rect">
            <a:avLst/>
          </a:prstGeom>
        </p:spPr>
        <p:txBody>
          <a:bodyPr wrap="none">
            <a:spAutoFit/>
          </a:bodyPr>
          <a:lstStyle/>
          <a:p>
            <a:r>
              <a:rPr lang="ja-JP" altLang="en-US" sz="1100" b="1" dirty="0" smtClean="0"/>
              <a:t>（</a:t>
            </a:r>
            <a:r>
              <a:rPr lang="ja-JP" altLang="en-US" sz="1100" b="1" dirty="0"/>
              <a:t>２）市民のプライド・</a:t>
            </a:r>
            <a:r>
              <a:rPr lang="ja-JP" altLang="en-US" sz="1100" b="1" dirty="0" smtClean="0"/>
              <a:t>ランキング</a:t>
            </a:r>
            <a:endParaRPr lang="ja-JP" altLang="en-US" sz="1100" b="1" dirty="0"/>
          </a:p>
        </p:txBody>
      </p:sp>
      <p:graphicFrame>
        <p:nvGraphicFramePr>
          <p:cNvPr id="16" name="表 15">
            <a:extLst>
              <a:ext uri="{FF2B5EF4-FFF2-40B4-BE49-F238E27FC236}">
                <a16:creationId xmlns:a16="http://schemas.microsoft.com/office/drawing/2014/main" id="{53CEB18C-A990-4544-8704-2D2819682677}"/>
              </a:ext>
            </a:extLst>
          </p:cNvPr>
          <p:cNvGraphicFramePr>
            <a:graphicFrameLocks noGrp="1"/>
          </p:cNvGraphicFramePr>
          <p:nvPr>
            <p:extLst>
              <p:ext uri="{D42A27DB-BD31-4B8C-83A1-F6EECF244321}">
                <p14:modId xmlns:p14="http://schemas.microsoft.com/office/powerpoint/2010/main" val="2790636901"/>
              </p:ext>
            </p:extLst>
          </p:nvPr>
        </p:nvGraphicFramePr>
        <p:xfrm>
          <a:off x="49949" y="4747249"/>
          <a:ext cx="9044101" cy="1689769"/>
        </p:xfrm>
        <a:graphic>
          <a:graphicData uri="http://schemas.openxmlformats.org/drawingml/2006/table">
            <a:tbl>
              <a:tblPr>
                <a:tableStyleId>{5C22544A-7EE6-4342-B048-85BDC9FD1C3A}</a:tableStyleId>
              </a:tblPr>
              <a:tblGrid>
                <a:gridCol w="1803008">
                  <a:extLst>
                    <a:ext uri="{9D8B030D-6E8A-4147-A177-3AD203B41FA5}">
                      <a16:colId xmlns:a16="http://schemas.microsoft.com/office/drawing/2014/main" val="1523280748"/>
                    </a:ext>
                  </a:extLst>
                </a:gridCol>
                <a:gridCol w="2399153">
                  <a:extLst>
                    <a:ext uri="{9D8B030D-6E8A-4147-A177-3AD203B41FA5}">
                      <a16:colId xmlns:a16="http://schemas.microsoft.com/office/drawing/2014/main" val="192943473"/>
                    </a:ext>
                  </a:extLst>
                </a:gridCol>
                <a:gridCol w="2592006">
                  <a:extLst>
                    <a:ext uri="{9D8B030D-6E8A-4147-A177-3AD203B41FA5}">
                      <a16:colId xmlns:a16="http://schemas.microsoft.com/office/drawing/2014/main" val="3021681876"/>
                    </a:ext>
                  </a:extLst>
                </a:gridCol>
                <a:gridCol w="2249934">
                  <a:extLst>
                    <a:ext uri="{9D8B030D-6E8A-4147-A177-3AD203B41FA5}">
                      <a16:colId xmlns:a16="http://schemas.microsoft.com/office/drawing/2014/main" val="2419307459"/>
                    </a:ext>
                  </a:extLst>
                </a:gridCol>
              </a:tblGrid>
              <a:tr h="267379">
                <a:tc>
                  <a:txBody>
                    <a:bodyPr/>
                    <a:lstStyle/>
                    <a:p>
                      <a:pPr algn="ctr" fontAlgn="t"/>
                      <a:r>
                        <a:rPr lang="ja-JP" altLang="en-US" sz="1800" b="0" u="none" strike="noStrike" dirty="0">
                          <a:effectLst/>
                          <a:latin typeface="Meiryo UI" panose="020B0604030504040204" pitchFamily="50" charset="-128"/>
                          <a:ea typeface="Meiryo UI" panose="020B0604030504040204" pitchFamily="50" charset="-128"/>
                        </a:rPr>
                        <a:t>　</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ja-JP" altLang="en-US" sz="1200" b="1" u="none" strike="noStrike" dirty="0" smtClean="0">
                          <a:solidFill>
                            <a:schemeClr val="bg1"/>
                          </a:solidFill>
                          <a:effectLst/>
                          <a:latin typeface="Meiryo UI" panose="020B0604030504040204" pitchFamily="50" charset="-128"/>
                          <a:ea typeface="Meiryo UI" panose="020B0604030504040204" pitchFamily="50" charset="-128"/>
                        </a:rPr>
                        <a:t>大阪市</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rPr>
                        <a:t>福岡市</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rPr>
                        <a:t>名古屋市</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90203440"/>
                  </a:ext>
                </a:extLst>
              </a:tr>
              <a:tr h="202207">
                <a:tc>
                  <a:txBody>
                    <a:bodyPr/>
                    <a:lstStyle/>
                    <a:p>
                      <a:pPr algn="ctr"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愛　　　　　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200" b="1" i="0" u="sng" strike="noStrike" dirty="0" smtClean="0">
                          <a:solidFill>
                            <a:srgbClr val="000000"/>
                          </a:solidFill>
                          <a:effectLst/>
                          <a:latin typeface="Meiryo UI" panose="020B0604030504040204" pitchFamily="50" charset="-128"/>
                          <a:ea typeface="Meiryo UI" panose="020B0604030504040204" pitchFamily="50" charset="-128"/>
                        </a:rPr>
                        <a:t>１位</a:t>
                      </a:r>
                      <a:endParaRPr lang="ja-JP" altLang="en-US" sz="1200" b="1" i="0" u="sng"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509678"/>
                  </a:ext>
                </a:extLst>
              </a:tr>
              <a:tr h="202207">
                <a:tc>
                  <a:txBody>
                    <a:bodyPr/>
                    <a:lstStyle/>
                    <a:p>
                      <a:pPr algn="ctr"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誇　　　　　</a:t>
                      </a: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rPr>
                        <a:t>り</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16</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200" b="1" i="0" u="sng" strike="noStrike" dirty="0" smtClean="0">
                          <a:solidFill>
                            <a:schemeClr val="tx1"/>
                          </a:solidFill>
                          <a:effectLst/>
                          <a:latin typeface="Meiryo UI" panose="020B0604030504040204" pitchFamily="50" charset="-128"/>
                          <a:ea typeface="Meiryo UI" panose="020B0604030504040204" pitchFamily="50" charset="-128"/>
                        </a:rPr>
                        <a:t>１位</a:t>
                      </a:r>
                      <a:endParaRPr lang="ja-JP" altLang="en-US" sz="1200" b="1" i="0" u="sng"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69510"/>
                  </a:ext>
                </a:extLst>
              </a:tr>
              <a:tr h="202207">
                <a:tc rowSpan="5">
                  <a:txBody>
                    <a:bodyPr/>
                    <a:lstStyle/>
                    <a:p>
                      <a:pPr algn="ct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都市イメージへの共感度合いに</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関する上位５項目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１　便利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51.5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１　便利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65.5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１　ほどほど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52.0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048353"/>
                  </a:ext>
                </a:extLst>
              </a:tr>
              <a:tr h="202207">
                <a:tc vMerge="1">
                  <a:txBody>
                    <a:bodyPr/>
                    <a:lstStyle/>
                    <a:p>
                      <a:endParaRPr kumimoji="1" lang="ja-JP" altLang="en-US"/>
                    </a:p>
                  </a:txBody>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２　にぎわいある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43.5%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２　にぎわいある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46.5%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２　便利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51.5%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21805"/>
                  </a:ext>
                </a:extLst>
              </a:tr>
              <a:tr h="202207">
                <a:tc vMerge="1">
                  <a:txBody>
                    <a:bodyPr/>
                    <a:lstStyle/>
                    <a:p>
                      <a:pPr algn="dist" rtl="0"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３　エネルギッシュ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25.5%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３　ほどほど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38.0%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３　保守的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35.5%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560279"/>
                  </a:ext>
                </a:extLst>
              </a:tr>
              <a:tr h="202207">
                <a:tc vMerge="1">
                  <a:txBody>
                    <a:bodyPr/>
                    <a:lstStyle/>
                    <a:p>
                      <a:pPr algn="dist" rtl="0"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４　カオス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23.5%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４　成長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４　地味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25.5%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985486"/>
                  </a:ext>
                </a:extLst>
              </a:tr>
              <a:tr h="202207">
                <a:tc vMerge="1">
                  <a:txBody>
                    <a:bodyPr/>
                    <a:lstStyle/>
                    <a:p>
                      <a:pPr algn="ctr"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５　派手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19.0%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５　国際的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26.5%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５　ゆったりした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18.0%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42106"/>
                  </a:ext>
                </a:extLst>
              </a:tr>
            </a:tbl>
          </a:graphicData>
        </a:graphic>
      </p:graphicFrame>
    </p:spTree>
    <p:extLst>
      <p:ext uri="{BB962C8B-B14F-4D97-AF65-F5344CB8AC3E}">
        <p14:creationId xmlns:p14="http://schemas.microsoft.com/office/powerpoint/2010/main" val="34087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363071" y="437509"/>
            <a:ext cx="8579847" cy="2676423"/>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3" name="テキスト ボックス 52"/>
          <p:cNvSpPr txBox="1"/>
          <p:nvPr/>
        </p:nvSpPr>
        <p:spPr>
          <a:xfrm>
            <a:off x="422994" y="711206"/>
            <a:ext cx="8460000" cy="2299842"/>
          </a:xfrm>
          <a:prstGeom prst="rect">
            <a:avLst/>
          </a:prstGeom>
          <a:noFill/>
          <a:ln>
            <a:noFill/>
            <a:prstDash val="sysDot"/>
          </a:ln>
        </p:spPr>
        <p:txBody>
          <a:bodyPr wrap="square" lIns="180000" tIns="72000" rIns="72000" bIns="72000" rtlCol="0" anchor="ctr">
            <a:spAutoFit/>
          </a:bodyPr>
          <a:lstStyle/>
          <a:p>
            <a:pPr marL="174625" indent="-174625">
              <a:lnSpc>
                <a:spcPts val="1300"/>
              </a:lnSpc>
              <a:spcBef>
                <a:spcPts val="600"/>
              </a:spcBef>
            </a:pPr>
            <a:r>
              <a:rPr lang="ja-JP" altLang="en-US" sz="1100" dirty="0"/>
              <a:t>○ 広域関西</a:t>
            </a:r>
            <a:r>
              <a:rPr lang="en-US" altLang="ja-JP" sz="1100" dirty="0"/>
              <a:t>2</a:t>
            </a:r>
            <a:r>
              <a:rPr lang="ja-JP" altLang="en-US" sz="1100" dirty="0"/>
              <a:t>府</a:t>
            </a:r>
            <a:r>
              <a:rPr lang="en-US" altLang="ja-JP" sz="1100" dirty="0"/>
              <a:t>8</a:t>
            </a:r>
            <a:r>
              <a:rPr lang="ja-JP" altLang="en-US" sz="1100" dirty="0"/>
              <a:t>県（大阪、福井、三重、滋賀、京都、兵庫、奈良、和歌山、鳥取、徳島）の産業連関表（</a:t>
            </a:r>
            <a:r>
              <a:rPr lang="en-US" altLang="ja-JP" sz="1100" dirty="0"/>
              <a:t>2011</a:t>
            </a:r>
            <a:r>
              <a:rPr lang="ja-JP" altLang="en-US" sz="1100" dirty="0"/>
              <a:t>年表）を用いた域際収支（移輸出</a:t>
            </a:r>
            <a:r>
              <a:rPr lang="en-US" altLang="ja-JP" sz="1100" dirty="0"/>
              <a:t>-</a:t>
            </a:r>
            <a:r>
              <a:rPr lang="ja-JP" altLang="en-US" sz="1100" dirty="0"/>
              <a:t>移輸入）をみると、</a:t>
            </a:r>
            <a:r>
              <a:rPr lang="ja-JP" altLang="en-US" sz="1100" b="1" dirty="0"/>
              <a:t>大阪府の域際収支は黒字</a:t>
            </a:r>
            <a:r>
              <a:rPr lang="ja-JP" altLang="en-US" sz="1100" dirty="0"/>
              <a:t>で、その額は、</a:t>
            </a:r>
            <a:r>
              <a:rPr lang="en-US" altLang="ja-JP" sz="1100" dirty="0"/>
              <a:t>3</a:t>
            </a:r>
            <a:r>
              <a:rPr lang="ja-JP" altLang="en-US" sz="1100" dirty="0"/>
              <a:t>兆</a:t>
            </a:r>
            <a:r>
              <a:rPr lang="en-US" altLang="ja-JP" sz="1100" dirty="0"/>
              <a:t>8,844</a:t>
            </a:r>
            <a:r>
              <a:rPr lang="ja-JP" altLang="en-US" sz="1100" dirty="0"/>
              <a:t>億円と</a:t>
            </a:r>
            <a:r>
              <a:rPr lang="en-US" altLang="ja-JP" sz="1100" dirty="0"/>
              <a:t>2</a:t>
            </a:r>
            <a:r>
              <a:rPr lang="ja-JP" altLang="en-US" sz="1100" dirty="0"/>
              <a:t>府</a:t>
            </a:r>
            <a:r>
              <a:rPr lang="en-US" altLang="ja-JP" sz="1100" dirty="0"/>
              <a:t>8</a:t>
            </a:r>
            <a:r>
              <a:rPr lang="ja-JP" altLang="en-US" sz="1100" dirty="0"/>
              <a:t>県の中で最大であり、その</a:t>
            </a:r>
            <a:r>
              <a:rPr lang="ja-JP" altLang="en-US" sz="1100" b="1" dirty="0"/>
              <a:t>ほとんどは、関西外に対する移出</a:t>
            </a:r>
            <a:r>
              <a:rPr lang="ja-JP" altLang="en-US" sz="1100" dirty="0"/>
              <a:t>となっている。なお、</a:t>
            </a:r>
            <a:r>
              <a:rPr lang="ja-JP" altLang="en-US" sz="1100" b="1" dirty="0"/>
              <a:t>広域関西内の各府県に対する収支をみると</a:t>
            </a:r>
            <a:r>
              <a:rPr lang="ja-JP" altLang="en-US" sz="1100" dirty="0"/>
              <a:t>、</a:t>
            </a:r>
            <a:r>
              <a:rPr lang="ja-JP" altLang="en-US" sz="1100" b="1" dirty="0"/>
              <a:t>三重、和歌山、徳島に対しては赤字、これら以外の府県に対しては黒字</a:t>
            </a:r>
            <a:r>
              <a:rPr lang="ja-JP" altLang="en-US" sz="1100" dirty="0"/>
              <a:t>と</a:t>
            </a:r>
            <a:r>
              <a:rPr lang="ja-JP" altLang="en-US" sz="1100" dirty="0" smtClean="0"/>
              <a:t>なって</a:t>
            </a:r>
            <a:r>
              <a:rPr lang="ja-JP" altLang="en-US" sz="1100" dirty="0"/>
              <a:t>いるなど</a:t>
            </a:r>
            <a:r>
              <a:rPr lang="ja-JP" altLang="en-US" sz="1100" dirty="0" smtClean="0"/>
              <a:t>、</a:t>
            </a:r>
            <a:r>
              <a:rPr lang="ja-JP" altLang="en-US" sz="1100" dirty="0"/>
              <a:t>関西内全ての府県に対し一様な収支</a:t>
            </a:r>
            <a:r>
              <a:rPr lang="ja-JP" altLang="en-US" sz="1100" dirty="0" smtClean="0"/>
              <a:t>構造ではなく、</a:t>
            </a:r>
            <a:r>
              <a:rPr lang="ja-JP" altLang="en-US" sz="1100" b="1" dirty="0" smtClean="0"/>
              <a:t>ある意味、関西圏で分業が進んでいる</a:t>
            </a:r>
            <a:r>
              <a:rPr lang="ja-JP" altLang="en-US" sz="1100" dirty="0" smtClean="0"/>
              <a:t>ととらえて良いのではないか。</a:t>
            </a:r>
            <a:endParaRPr lang="en-US" altLang="ja-JP" sz="1100" dirty="0"/>
          </a:p>
          <a:p>
            <a:pPr marL="174625" indent="-174625">
              <a:lnSpc>
                <a:spcPts val="1300"/>
              </a:lnSpc>
              <a:spcBef>
                <a:spcPts val="600"/>
              </a:spcBef>
            </a:pPr>
            <a:r>
              <a:rPr lang="ja-JP" altLang="en-US" sz="1100" dirty="0"/>
              <a:t>〇 こうした、</a:t>
            </a:r>
            <a:r>
              <a:rPr lang="ja-JP" altLang="en-US" sz="1100" b="1" dirty="0"/>
              <a:t>域際収支において黒字の産業部門は</a:t>
            </a:r>
            <a:r>
              <a:rPr lang="ja-JP" altLang="en-US" sz="1100" dirty="0"/>
              <a:t>、府域内の需要を満たしたうえで、さらに、他地域の需要もまかなうことができるということを意味しており、</a:t>
            </a:r>
            <a:r>
              <a:rPr lang="ja-JP" altLang="en-US" sz="1100" b="1" dirty="0"/>
              <a:t>比較優位を持つ「強みとなる産業」ということができる</a:t>
            </a:r>
            <a:r>
              <a:rPr lang="ja-JP" altLang="en-US" sz="1100" dirty="0"/>
              <a:t>。とりわけ、</a:t>
            </a:r>
            <a:r>
              <a:rPr lang="ja-JP" altLang="en-US" sz="1100" b="1" dirty="0"/>
              <a:t>大阪府の卸売部門は、広域関西における流通の中枢機能を担っている</a:t>
            </a:r>
            <a:r>
              <a:rPr lang="ja-JP" altLang="en-US" sz="1100" dirty="0"/>
              <a:t>ことを窺うことができる。</a:t>
            </a:r>
            <a:endParaRPr lang="en-US" altLang="ja-JP" sz="1100" dirty="0"/>
          </a:p>
          <a:p>
            <a:pPr marL="174625" indent="-174625">
              <a:lnSpc>
                <a:spcPts val="1300"/>
              </a:lnSpc>
              <a:spcBef>
                <a:spcPts val="600"/>
              </a:spcBef>
            </a:pPr>
            <a:r>
              <a:rPr lang="ja-JP" altLang="en-US" sz="1100" dirty="0" smtClean="0"/>
              <a:t>〇 </a:t>
            </a:r>
            <a:r>
              <a:rPr lang="ja-JP" altLang="en-US" sz="1100" dirty="0"/>
              <a:t>大阪府で黒字を生み出している</a:t>
            </a:r>
            <a:r>
              <a:rPr lang="ja-JP" altLang="en-US" sz="1100" b="1" dirty="0"/>
              <a:t>産業部門は</a:t>
            </a:r>
            <a:r>
              <a:rPr lang="ja-JP" altLang="en-US" sz="1100" dirty="0"/>
              <a:t>、「</a:t>
            </a:r>
            <a:r>
              <a:rPr lang="ja-JP" altLang="en-US" sz="1100" b="1" dirty="0"/>
              <a:t>卸売</a:t>
            </a:r>
            <a:r>
              <a:rPr lang="ja-JP" altLang="en-US" sz="1100" dirty="0"/>
              <a:t>（約</a:t>
            </a:r>
            <a:r>
              <a:rPr lang="en-US" altLang="ja-JP" sz="1100" dirty="0"/>
              <a:t>4</a:t>
            </a:r>
            <a:r>
              <a:rPr lang="ja-JP" altLang="en-US" sz="1100" dirty="0"/>
              <a:t>兆</a:t>
            </a:r>
            <a:r>
              <a:rPr lang="en-US" altLang="ja-JP" sz="1100" dirty="0"/>
              <a:t>6,141</a:t>
            </a:r>
            <a:r>
              <a:rPr lang="ja-JP" altLang="en-US" sz="1100" dirty="0"/>
              <a:t>億円）」が最大で、</a:t>
            </a:r>
            <a:r>
              <a:rPr lang="ja-JP" altLang="en-US" sz="1100" b="1" dirty="0"/>
              <a:t>このほか</a:t>
            </a:r>
            <a:r>
              <a:rPr lang="ja-JP" altLang="en-US" sz="1100" dirty="0"/>
              <a:t>、「</a:t>
            </a:r>
            <a:r>
              <a:rPr lang="ja-JP" altLang="en-US" sz="1100" b="1" dirty="0"/>
              <a:t>その他の対事業所サービス</a:t>
            </a:r>
            <a:r>
              <a:rPr lang="ja-JP" altLang="en-US" sz="1100" dirty="0"/>
              <a:t>（約</a:t>
            </a:r>
            <a:r>
              <a:rPr lang="en-US" altLang="ja-JP" sz="1100" dirty="0"/>
              <a:t>6,599</a:t>
            </a:r>
            <a:r>
              <a:rPr lang="ja-JP" altLang="en-US" sz="1100" dirty="0"/>
              <a:t>億円）」、「</a:t>
            </a:r>
            <a:r>
              <a:rPr lang="ja-JP" altLang="en-US" sz="1100" b="1" dirty="0"/>
              <a:t>その他の金属製品</a:t>
            </a:r>
            <a:r>
              <a:rPr lang="ja-JP" altLang="en-US" sz="1100" dirty="0"/>
              <a:t>（約</a:t>
            </a:r>
            <a:r>
              <a:rPr lang="en-US" altLang="ja-JP" sz="1100" dirty="0"/>
              <a:t>4,306</a:t>
            </a:r>
            <a:r>
              <a:rPr lang="ja-JP" altLang="en-US" sz="1100" dirty="0"/>
              <a:t>億円）」、「</a:t>
            </a:r>
            <a:r>
              <a:rPr lang="ja-JP" altLang="en-US" sz="1100" b="1" dirty="0"/>
              <a:t>不動産仲介及び賃貸</a:t>
            </a:r>
            <a:r>
              <a:rPr lang="ja-JP" altLang="en-US" sz="1100" dirty="0"/>
              <a:t>（約</a:t>
            </a:r>
            <a:r>
              <a:rPr lang="en-US" altLang="ja-JP" sz="1100" dirty="0"/>
              <a:t>3,062</a:t>
            </a:r>
            <a:r>
              <a:rPr lang="ja-JP" altLang="en-US" sz="1100" dirty="0"/>
              <a:t>億円）」、「</a:t>
            </a:r>
            <a:r>
              <a:rPr lang="ja-JP" altLang="en-US" sz="1100" b="1" dirty="0"/>
              <a:t>医薬品</a:t>
            </a:r>
            <a:r>
              <a:rPr lang="ja-JP" altLang="en-US" sz="1100" dirty="0"/>
              <a:t>（約</a:t>
            </a:r>
            <a:r>
              <a:rPr lang="en-US" altLang="ja-JP" sz="1100" dirty="0"/>
              <a:t>2,804</a:t>
            </a:r>
            <a:r>
              <a:rPr lang="ja-JP" altLang="en-US" sz="1100" dirty="0"/>
              <a:t>億円）」となっている。広域関西の他の府県では、製造業が上位を占める中、</a:t>
            </a:r>
            <a:r>
              <a:rPr lang="ja-JP" altLang="en-US" sz="1100" b="1" dirty="0"/>
              <a:t>大阪府は、黒字を生み出す上位産業部門で第３次産業が目立つことが特徴</a:t>
            </a:r>
            <a:r>
              <a:rPr lang="ja-JP" altLang="en-US" sz="1100" dirty="0" smtClean="0"/>
              <a:t>。</a:t>
            </a:r>
            <a:r>
              <a:rPr lang="en-US" altLang="ja-JP" sz="1100" dirty="0"/>
              <a:t/>
            </a:r>
            <a:br>
              <a:rPr lang="en-US" altLang="ja-JP" sz="1100" dirty="0"/>
            </a:br>
            <a:r>
              <a:rPr lang="ja-JP" altLang="en-US" sz="1100" dirty="0"/>
              <a:t>一方</a:t>
            </a:r>
            <a:r>
              <a:rPr lang="ja-JP" altLang="en-US" sz="1100" dirty="0" smtClean="0"/>
              <a:t>で、第三次産業だけでなく、金属製品や医薬品などの製造業も上位となっており、</a:t>
            </a:r>
            <a:r>
              <a:rPr lang="ja-JP" altLang="en-US" sz="1100" b="1" dirty="0" smtClean="0"/>
              <a:t>域際収支からみて大阪は産業構造のバランスがとれている</a:t>
            </a:r>
            <a:r>
              <a:rPr lang="ja-JP" altLang="en-US" sz="1100" dirty="0" smtClean="0"/>
              <a:t>ということが言える。</a:t>
            </a:r>
            <a:endParaRPr lang="en-US" altLang="ja-JP" sz="1100" dirty="0" smtClean="0"/>
          </a:p>
        </p:txBody>
      </p:sp>
      <p:sp>
        <p:nvSpPr>
          <p:cNvPr id="6" name="角丸四角形 5"/>
          <p:cNvSpPr/>
          <p:nvPr/>
        </p:nvSpPr>
        <p:spPr>
          <a:xfrm>
            <a:off x="484905" y="512621"/>
            <a:ext cx="2772000" cy="22170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大阪府の域際収支について</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325821" y="3181646"/>
            <a:ext cx="195352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参考：関連データ</a:t>
            </a:r>
            <a:r>
              <a:rPr lang="en-US" altLang="ja-JP" sz="1400" b="1" dirty="0">
                <a:solidFill>
                  <a:schemeClr val="tx1"/>
                </a:solidFill>
                <a:latin typeface="BIZ UDPゴシック" panose="020B0400000000000000" pitchFamily="50" charset="-128"/>
                <a:ea typeface="BIZ UDPゴシック" panose="020B0400000000000000" pitchFamily="50" charset="-128"/>
              </a:rPr>
              <a:t>】</a:t>
            </a:r>
          </a:p>
        </p:txBody>
      </p:sp>
      <p:sp>
        <p:nvSpPr>
          <p:cNvPr id="2" name="スライド番号プレースホルダー 1"/>
          <p:cNvSpPr>
            <a:spLocks noGrp="1"/>
          </p:cNvSpPr>
          <p:nvPr>
            <p:ph type="sldNum" sz="quarter" idx="12"/>
          </p:nvPr>
        </p:nvSpPr>
        <p:spPr>
          <a:xfrm>
            <a:off x="7095070" y="6492875"/>
            <a:ext cx="2057400" cy="365125"/>
          </a:xfrm>
        </p:spPr>
        <p:txBody>
          <a:bodyPr/>
          <a:lstStyle/>
          <a:p>
            <a:r>
              <a:rPr kumimoji="1" lang="en-US" altLang="ja-JP" dirty="0" smtClean="0"/>
              <a:t>5</a:t>
            </a:r>
            <a:endParaRPr kumimoji="1" lang="ja-JP" altLang="en-US"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１</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成長産業を考えるにあたって③ （学識経験者への個別ヒアリング</a:t>
            </a:r>
            <a:r>
              <a:rPr kumimoji="0" lang="ja-JP" altLang="en-US" sz="2000" kern="0" dirty="0">
                <a:solidFill>
                  <a:srgbClr val="000000"/>
                </a:solidFill>
                <a:ea typeface="Meiryo UI" pitchFamily="50" charset="-128"/>
                <a:cs typeface="Meiryo UI" pitchFamily="50" charset="-128"/>
              </a:rPr>
              <a:t>）</a:t>
            </a:r>
          </a:p>
        </p:txBody>
      </p:sp>
      <p:pic>
        <p:nvPicPr>
          <p:cNvPr id="17" name="図 16"/>
          <p:cNvPicPr>
            <a:picLocks noChangeAspect="1"/>
          </p:cNvPicPr>
          <p:nvPr/>
        </p:nvPicPr>
        <p:blipFill>
          <a:blip r:embed="rId2"/>
          <a:stretch>
            <a:fillRect/>
          </a:stretch>
        </p:blipFill>
        <p:spPr>
          <a:xfrm>
            <a:off x="890874" y="3612014"/>
            <a:ext cx="3738149" cy="2847089"/>
          </a:xfrm>
          <a:prstGeom prst="rect">
            <a:avLst/>
          </a:prstGeom>
        </p:spPr>
      </p:pic>
      <p:pic>
        <p:nvPicPr>
          <p:cNvPr id="20" name="図 19"/>
          <p:cNvPicPr>
            <a:picLocks noChangeAspect="1"/>
          </p:cNvPicPr>
          <p:nvPr/>
        </p:nvPicPr>
        <p:blipFill>
          <a:blip r:embed="rId3"/>
          <a:stretch>
            <a:fillRect/>
          </a:stretch>
        </p:blipFill>
        <p:spPr>
          <a:xfrm>
            <a:off x="4798403" y="3625899"/>
            <a:ext cx="3705063" cy="2866197"/>
          </a:xfrm>
          <a:prstGeom prst="rect">
            <a:avLst/>
          </a:prstGeom>
        </p:spPr>
      </p:pic>
      <p:sp>
        <p:nvSpPr>
          <p:cNvPr id="23" name="テキスト ボックス 22">
            <a:extLst>
              <a:ext uri="{FF2B5EF4-FFF2-40B4-BE49-F238E27FC236}">
                <a16:creationId xmlns:a16="http://schemas.microsoft.com/office/drawing/2014/main" id="{C04CD1B5-F732-4A5C-A8C2-0AE547D85819}"/>
              </a:ext>
            </a:extLst>
          </p:cNvPr>
          <p:cNvSpPr txBox="1"/>
          <p:nvPr/>
        </p:nvSpPr>
        <p:spPr>
          <a:xfrm>
            <a:off x="93383" y="6559810"/>
            <a:ext cx="872968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（文章）近畿大学短期大学部　教授　入江啓彰 「広域関西の域際収支構造」、（データ）同氏提供</a:t>
            </a:r>
            <a:endParaRPr lang="en-US" altLang="ja-JP"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875868" y="3252291"/>
            <a:ext cx="3607603" cy="369332"/>
          </a:xfrm>
          <a:prstGeom prst="rect">
            <a:avLst/>
          </a:prstGeom>
          <a:noFill/>
          <a:ln w="12700">
            <a:noFill/>
            <a:prstDash val="dash"/>
          </a:ln>
        </p:spPr>
        <p:txBody>
          <a:bodyPr wrap="square" lIns="0" tIns="0" rIns="0" bIns="0" rtlCol="0" anchor="ctr" anchorCtr="0">
            <a:noAutofit/>
          </a:bodyPr>
          <a:lstStyle/>
          <a:p>
            <a:pPr algn="ctr">
              <a:spcBef>
                <a:spcPts val="0"/>
              </a:spcBef>
            </a:pPr>
            <a:r>
              <a:rPr kumimoji="1"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大阪府の域際黒字上位</a:t>
            </a:r>
            <a:r>
              <a:rPr kumimoji="1" lang="en-US"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a:t>
            </a:r>
          </a:p>
        </p:txBody>
      </p:sp>
      <p:sp>
        <p:nvSpPr>
          <p:cNvPr id="25" name="テキスト ボックス 24">
            <a:extLst>
              <a:ext uri="{FF2B5EF4-FFF2-40B4-BE49-F238E27FC236}">
                <a16:creationId xmlns:a16="http://schemas.microsoft.com/office/drawing/2014/main" id="{C04CD1B5-F732-4A5C-A8C2-0AE547D85819}"/>
              </a:ext>
            </a:extLst>
          </p:cNvPr>
          <p:cNvSpPr txBox="1"/>
          <p:nvPr/>
        </p:nvSpPr>
        <p:spPr>
          <a:xfrm>
            <a:off x="6234699" y="3312532"/>
            <a:ext cx="2752179"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（単位：</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万円、網掛け部は製造業）</a:t>
            </a:r>
            <a:endParaRPr lang="en-US" altLang="ja-JP" sz="1000" dirty="0">
              <a:latin typeface="Meiryo UI" panose="020B0604030504040204" pitchFamily="50" charset="-128"/>
              <a:ea typeface="Meiryo UI" panose="020B0604030504040204" pitchFamily="50" charset="-128"/>
            </a:endParaRPr>
          </a:p>
        </p:txBody>
      </p:sp>
      <p:sp>
        <p:nvSpPr>
          <p:cNvPr id="4" name="角丸四角形 3"/>
          <p:cNvSpPr/>
          <p:nvPr/>
        </p:nvSpPr>
        <p:spPr>
          <a:xfrm>
            <a:off x="1204699" y="4868649"/>
            <a:ext cx="666206" cy="222068"/>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角丸四角形 25"/>
          <p:cNvSpPr/>
          <p:nvPr/>
        </p:nvSpPr>
        <p:spPr>
          <a:xfrm>
            <a:off x="1162594" y="3873617"/>
            <a:ext cx="666206" cy="222068"/>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7776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04CD1B5-F732-4A5C-A8C2-0AE547D85819}"/>
              </a:ext>
            </a:extLst>
          </p:cNvPr>
          <p:cNvSpPr txBox="1"/>
          <p:nvPr/>
        </p:nvSpPr>
        <p:spPr>
          <a:xfrm>
            <a:off x="4945322" y="875344"/>
            <a:ext cx="419232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出典：平成</a:t>
            </a:r>
            <a:r>
              <a:rPr lang="en-US" altLang="ja-JP" sz="800" dirty="0">
                <a:latin typeface="Meiryo UI" panose="020B0604030504040204" pitchFamily="50" charset="-128"/>
                <a:ea typeface="Meiryo UI" panose="020B0604030504040204" pitchFamily="50" charset="-128"/>
              </a:rPr>
              <a:t>28</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月大阪産業経済リサーチセンター「大阪における強みのある産業の集積と変遷」</a:t>
            </a:r>
            <a:endParaRPr lang="en-US" altLang="ja-JP" sz="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BE40337-5FAC-43BE-86DC-EF22BE0A5F1F}"/>
              </a:ext>
            </a:extLst>
          </p:cNvPr>
          <p:cNvSpPr txBox="1"/>
          <p:nvPr/>
        </p:nvSpPr>
        <p:spPr>
          <a:xfrm>
            <a:off x="174767" y="1053157"/>
            <a:ext cx="4525321" cy="1618392"/>
          </a:xfrm>
          <a:prstGeom prst="rect">
            <a:avLst/>
          </a:prstGeom>
          <a:noFill/>
        </p:spPr>
        <p:txBody>
          <a:bodyPr wrap="square" rtlCol="0">
            <a:spAutoFit/>
          </a:bodyPr>
          <a:lstStyle/>
          <a:p>
            <a:pPr>
              <a:lnSpc>
                <a:spcPts val="1100"/>
              </a:lnSpc>
            </a:pPr>
            <a:r>
              <a:rPr kumimoji="1" lang="en-US" altLang="ja-JP" sz="900" b="1" dirty="0">
                <a:latin typeface="+mj-lt"/>
              </a:rPr>
              <a:t>【</a:t>
            </a:r>
            <a:r>
              <a:rPr kumimoji="1" lang="ja-JP" altLang="en-US" sz="900" b="1" dirty="0">
                <a:latin typeface="+mj-lt"/>
              </a:rPr>
              <a:t>繊維工業</a:t>
            </a:r>
            <a:r>
              <a:rPr kumimoji="1" lang="en-US" altLang="ja-JP" sz="900" b="1" dirty="0">
                <a:latin typeface="+mj-lt"/>
              </a:rPr>
              <a:t>】</a:t>
            </a:r>
          </a:p>
          <a:p>
            <a:pPr marL="171450" indent="-171450">
              <a:lnSpc>
                <a:spcPts val="1000"/>
              </a:lnSpc>
              <a:spcBef>
                <a:spcPts val="200"/>
              </a:spcBef>
              <a:buFontTx/>
              <a:buChar char="○"/>
            </a:pPr>
            <a:r>
              <a:rPr kumimoji="1" lang="ja-JP" altLang="en-US" sz="900" dirty="0">
                <a:latin typeface="+mj-lt"/>
              </a:rPr>
              <a:t>繊維工業は、</a:t>
            </a:r>
            <a:r>
              <a:rPr kumimoji="1" lang="ja-JP" altLang="en-US" sz="900" b="1" dirty="0">
                <a:latin typeface="+mj-lt"/>
              </a:rPr>
              <a:t>伝統的に大阪が強みを持ってきた産業であるが、産業構造の変遷によって、衰退してきた産業</a:t>
            </a:r>
            <a:r>
              <a:rPr kumimoji="1" lang="ja-JP" altLang="en-US" sz="900" dirty="0">
                <a:latin typeface="+mj-lt"/>
              </a:rPr>
              <a:t>でもある。都心部では、</a:t>
            </a:r>
            <a:r>
              <a:rPr kumimoji="1" lang="ja-JP" altLang="en-US" sz="900" b="1" dirty="0">
                <a:latin typeface="+mj-lt"/>
              </a:rPr>
              <a:t>大阪市中央区に特に集積</a:t>
            </a:r>
            <a:r>
              <a:rPr kumimoji="1" lang="ja-JP" altLang="en-US" sz="900" dirty="0">
                <a:latin typeface="+mj-lt"/>
              </a:rPr>
              <a:t>が多く、中央区から北東方面に集積が広がっている。中央区には、繊維関連メーカーの立地とともに、繊維関連卸が多く集積する。</a:t>
            </a:r>
            <a:endParaRPr kumimoji="1" lang="en-US" altLang="ja-JP" sz="900" dirty="0">
              <a:latin typeface="+mj-lt"/>
            </a:endParaRPr>
          </a:p>
          <a:p>
            <a:pPr marL="171450" indent="-171450">
              <a:lnSpc>
                <a:spcPts val="1000"/>
              </a:lnSpc>
              <a:spcBef>
                <a:spcPts val="300"/>
              </a:spcBef>
              <a:buFontTx/>
              <a:buChar char="○"/>
            </a:pPr>
            <a:r>
              <a:rPr kumimoji="1" lang="ja-JP" altLang="en-US" sz="900" dirty="0">
                <a:latin typeface="+mj-lt"/>
              </a:rPr>
              <a:t>もう一か所は、</a:t>
            </a:r>
            <a:r>
              <a:rPr kumimoji="1" lang="ja-JP" altLang="en-US" sz="900" b="1" dirty="0">
                <a:latin typeface="+mj-lt"/>
              </a:rPr>
              <a:t>泉大津や忠岡町を中心とする、泉州地域</a:t>
            </a:r>
            <a:r>
              <a:rPr kumimoji="1" lang="ja-JP" altLang="en-US" sz="900" dirty="0">
                <a:latin typeface="+mj-lt"/>
              </a:rPr>
              <a:t>に繊維工業が</a:t>
            </a:r>
            <a:r>
              <a:rPr kumimoji="1" lang="ja-JP" altLang="en-US" sz="900" b="1" dirty="0">
                <a:latin typeface="+mj-lt"/>
              </a:rPr>
              <a:t>多く集積</a:t>
            </a:r>
            <a:r>
              <a:rPr kumimoji="1" lang="ja-JP" altLang="en-US" sz="900" dirty="0">
                <a:latin typeface="+mj-lt"/>
              </a:rPr>
              <a:t>している。泉大津市や忠岡は、特に毛布の産地として有名である。集積の変遷をみると、泉州は徐々に集積が小さくなっている。</a:t>
            </a:r>
            <a:endParaRPr kumimoji="1" lang="en-US" altLang="ja-JP" sz="900" dirty="0">
              <a:latin typeface="+mj-lt"/>
            </a:endParaRPr>
          </a:p>
          <a:p>
            <a:pPr marL="171450" indent="-171450">
              <a:lnSpc>
                <a:spcPts val="1000"/>
              </a:lnSpc>
              <a:spcBef>
                <a:spcPts val="300"/>
              </a:spcBef>
              <a:buFontTx/>
              <a:buChar char="○"/>
            </a:pPr>
            <a:r>
              <a:rPr kumimoji="1" lang="ja-JP" altLang="en-US" sz="900" dirty="0">
                <a:latin typeface="+mj-lt"/>
              </a:rPr>
              <a:t>中央区は平成８年から平成</a:t>
            </a:r>
            <a:r>
              <a:rPr kumimoji="1" lang="en-US" altLang="ja-JP" sz="900" dirty="0">
                <a:latin typeface="+mj-lt"/>
              </a:rPr>
              <a:t>13</a:t>
            </a:r>
            <a:r>
              <a:rPr kumimoji="1" lang="ja-JP" altLang="en-US" sz="900" dirty="0">
                <a:latin typeface="+mj-lt"/>
              </a:rPr>
              <a:t>年にかけていったん従業者数が減少し、平成</a:t>
            </a:r>
            <a:r>
              <a:rPr kumimoji="1" lang="en-US" altLang="ja-JP" sz="900" dirty="0">
                <a:latin typeface="+mj-lt"/>
              </a:rPr>
              <a:t>13</a:t>
            </a:r>
            <a:r>
              <a:rPr kumimoji="1" lang="ja-JP" altLang="en-US" sz="900" dirty="0">
                <a:latin typeface="+mj-lt"/>
              </a:rPr>
              <a:t>年から平成</a:t>
            </a:r>
            <a:r>
              <a:rPr kumimoji="1" lang="en-US" altLang="ja-JP" sz="900" dirty="0">
                <a:latin typeface="+mj-lt"/>
              </a:rPr>
              <a:t>18</a:t>
            </a:r>
            <a:r>
              <a:rPr kumimoji="1" lang="ja-JP" altLang="en-US" sz="900" dirty="0">
                <a:latin typeface="+mj-lt"/>
              </a:rPr>
              <a:t>年にかけてやや維持しているように思われるが、平成</a:t>
            </a:r>
            <a:r>
              <a:rPr kumimoji="1" lang="en-US" altLang="ja-JP" sz="900" dirty="0">
                <a:latin typeface="+mj-lt"/>
              </a:rPr>
              <a:t>24</a:t>
            </a:r>
            <a:r>
              <a:rPr kumimoji="1" lang="ja-JP" altLang="en-US" sz="900" dirty="0">
                <a:latin typeface="+mj-lt"/>
              </a:rPr>
              <a:t>年にかけては再び減少している。しかし、</a:t>
            </a:r>
            <a:r>
              <a:rPr kumimoji="1" lang="ja-JP" altLang="en-US" sz="900" b="1" dirty="0">
                <a:latin typeface="+mj-lt"/>
              </a:rPr>
              <a:t>依然としてこれら２地域は、繊維工業の集積が強い。</a:t>
            </a:r>
          </a:p>
        </p:txBody>
      </p:sp>
      <p:sp>
        <p:nvSpPr>
          <p:cNvPr id="7" name="テキスト ボックス 6">
            <a:extLst>
              <a:ext uri="{FF2B5EF4-FFF2-40B4-BE49-F238E27FC236}">
                <a16:creationId xmlns:a16="http://schemas.microsoft.com/office/drawing/2014/main" id="{EBE40337-5FAC-43BE-86DC-EF22BE0A5F1F}"/>
              </a:ext>
            </a:extLst>
          </p:cNvPr>
          <p:cNvSpPr txBox="1"/>
          <p:nvPr/>
        </p:nvSpPr>
        <p:spPr>
          <a:xfrm>
            <a:off x="175355" y="2638494"/>
            <a:ext cx="4525321" cy="1028487"/>
          </a:xfrm>
          <a:prstGeom prst="rect">
            <a:avLst/>
          </a:prstGeom>
          <a:noFill/>
        </p:spPr>
        <p:txBody>
          <a:bodyPr wrap="square" rtlCol="0">
            <a:spAutoFit/>
          </a:bodyPr>
          <a:lstStyle/>
          <a:p>
            <a:pPr>
              <a:lnSpc>
                <a:spcPts val="1100"/>
              </a:lnSpc>
            </a:pPr>
            <a:r>
              <a:rPr kumimoji="1" lang="en-US" altLang="ja-JP" sz="900" b="1" dirty="0">
                <a:latin typeface="+mj-lt"/>
              </a:rPr>
              <a:t>【</a:t>
            </a:r>
            <a:r>
              <a:rPr kumimoji="1" lang="ja-JP" altLang="en-US" sz="900" b="1" dirty="0">
                <a:latin typeface="+mj-lt"/>
              </a:rPr>
              <a:t>化学工業</a:t>
            </a:r>
            <a:r>
              <a:rPr kumimoji="1" lang="en-US" altLang="ja-JP" sz="900" b="1" dirty="0">
                <a:latin typeface="+mj-lt"/>
              </a:rPr>
              <a:t>】</a:t>
            </a:r>
          </a:p>
          <a:p>
            <a:pPr marL="171450" indent="-171450">
              <a:lnSpc>
                <a:spcPts val="1000"/>
              </a:lnSpc>
              <a:spcBef>
                <a:spcPts val="200"/>
              </a:spcBef>
              <a:buFontTx/>
              <a:buChar char="○"/>
            </a:pPr>
            <a:r>
              <a:rPr kumimoji="1" lang="ja-JP" altLang="en-US" sz="900" dirty="0">
                <a:latin typeface="+mj-lt"/>
              </a:rPr>
              <a:t>化学工業は、</a:t>
            </a:r>
            <a:r>
              <a:rPr kumimoji="1" lang="ja-JP" altLang="en-US" sz="900" b="1" dirty="0">
                <a:latin typeface="+mj-lt"/>
              </a:rPr>
              <a:t>繊維工業と並んで大阪を代表する製造業</a:t>
            </a:r>
            <a:r>
              <a:rPr kumimoji="1" lang="ja-JP" altLang="en-US" sz="900" dirty="0">
                <a:latin typeface="+mj-lt"/>
              </a:rPr>
              <a:t>の一つである。化学工業には、</a:t>
            </a:r>
            <a:r>
              <a:rPr kumimoji="1" lang="ja-JP" altLang="en-US" sz="900" b="1" dirty="0">
                <a:latin typeface="+mj-lt"/>
              </a:rPr>
              <a:t>医薬品製造業が含まれる。大阪は伝統的に医薬品製造に強く、現在も中央区道修町を中心として、規模の大小を問わず製薬企業の本社が集積</a:t>
            </a:r>
            <a:r>
              <a:rPr kumimoji="1" lang="ja-JP" altLang="en-US" sz="900" dirty="0">
                <a:latin typeface="+mj-lt"/>
              </a:rPr>
              <a:t>している。中央区道修町が位置する大阪市中央区北西部を中心として、北区、淀川区などに高密度の集積をみせている。</a:t>
            </a:r>
            <a:r>
              <a:rPr kumimoji="1" lang="ja-JP" altLang="en-US" sz="900" b="1" dirty="0">
                <a:latin typeface="+mj-lt"/>
              </a:rPr>
              <a:t>淀川区には大手企業の工場も立地</a:t>
            </a:r>
            <a:r>
              <a:rPr kumimoji="1" lang="ja-JP" altLang="en-US" sz="900" dirty="0">
                <a:latin typeface="+mj-lt"/>
              </a:rPr>
              <a:t>する。中央区の集積は平成８年から平成</a:t>
            </a:r>
            <a:r>
              <a:rPr kumimoji="1" lang="en-US" altLang="ja-JP" sz="900" dirty="0">
                <a:latin typeface="+mj-lt"/>
              </a:rPr>
              <a:t>24</a:t>
            </a:r>
            <a:r>
              <a:rPr kumimoji="1" lang="ja-JP" altLang="en-US" sz="900" dirty="0">
                <a:latin typeface="+mj-lt"/>
              </a:rPr>
              <a:t>年にかけて集積を弱めることなく推移している。また、</a:t>
            </a:r>
            <a:r>
              <a:rPr kumimoji="1" lang="ja-JP" altLang="en-US" sz="900" b="1" dirty="0">
                <a:latin typeface="+mj-lt"/>
              </a:rPr>
              <a:t>全体的にも従業者数はさほど減少していない</a:t>
            </a:r>
            <a:r>
              <a:rPr kumimoji="1" lang="ja-JP" altLang="en-US" sz="900" dirty="0">
                <a:latin typeface="+mj-lt"/>
              </a:rPr>
              <a:t>のが特徴。</a:t>
            </a:r>
          </a:p>
        </p:txBody>
      </p:sp>
      <p:sp>
        <p:nvSpPr>
          <p:cNvPr id="10" name="テキスト ボックス 9">
            <a:extLst>
              <a:ext uri="{FF2B5EF4-FFF2-40B4-BE49-F238E27FC236}">
                <a16:creationId xmlns:a16="http://schemas.microsoft.com/office/drawing/2014/main" id="{EBE40337-5FAC-43BE-86DC-EF22BE0A5F1F}"/>
              </a:ext>
            </a:extLst>
          </p:cNvPr>
          <p:cNvSpPr txBox="1"/>
          <p:nvPr/>
        </p:nvSpPr>
        <p:spPr>
          <a:xfrm>
            <a:off x="200760" y="3637330"/>
            <a:ext cx="4525321" cy="2887970"/>
          </a:xfrm>
          <a:prstGeom prst="rect">
            <a:avLst/>
          </a:prstGeom>
          <a:noFill/>
        </p:spPr>
        <p:txBody>
          <a:bodyPr wrap="square" rtlCol="0">
            <a:spAutoFit/>
          </a:bodyPr>
          <a:lstStyle/>
          <a:p>
            <a:pPr>
              <a:lnSpc>
                <a:spcPts val="1000"/>
              </a:lnSpc>
              <a:spcBef>
                <a:spcPts val="300"/>
              </a:spcBef>
            </a:pPr>
            <a:r>
              <a:rPr kumimoji="1" lang="en-US" altLang="ja-JP" sz="900" b="1" dirty="0">
                <a:latin typeface="+mj-lt"/>
              </a:rPr>
              <a:t>【</a:t>
            </a:r>
            <a:r>
              <a:rPr kumimoji="1" lang="ja-JP" altLang="en-US" sz="900" b="1" dirty="0">
                <a:latin typeface="+mj-lt"/>
              </a:rPr>
              <a:t>金属・機械・電気関連製造業</a:t>
            </a:r>
            <a:r>
              <a:rPr kumimoji="1" lang="en-US" altLang="ja-JP" sz="900" b="1" dirty="0">
                <a:latin typeface="+mj-lt"/>
              </a:rPr>
              <a:t>】</a:t>
            </a:r>
          </a:p>
          <a:p>
            <a:pPr marL="171450" indent="-171450">
              <a:lnSpc>
                <a:spcPts val="1000"/>
              </a:lnSpc>
              <a:spcBef>
                <a:spcPts val="200"/>
              </a:spcBef>
              <a:buFontTx/>
              <a:buChar char="○"/>
            </a:pPr>
            <a:r>
              <a:rPr kumimoji="1" lang="ja-JP" altLang="en-US" sz="900" b="1" dirty="0">
                <a:latin typeface="+mj-lt"/>
              </a:rPr>
              <a:t>金属製品製造業は、高密度の集積が広範囲にみられる。特に、東成区、生野区、平野区から東大阪市の東部広域にかけての地域に円状に集積</a:t>
            </a:r>
            <a:r>
              <a:rPr kumimoji="1" lang="ja-JP" altLang="en-US" sz="900" dirty="0">
                <a:latin typeface="+mj-lt"/>
              </a:rPr>
              <a:t>しており、</a:t>
            </a:r>
            <a:r>
              <a:rPr kumimoji="1" lang="ja-JP" altLang="en-US" sz="900" b="1" dirty="0">
                <a:latin typeface="+mj-lt"/>
              </a:rPr>
              <a:t>また、豊中市から淀川区、西淀川区にかけて、カーブ状に集積</a:t>
            </a:r>
            <a:r>
              <a:rPr kumimoji="1" lang="ja-JP" altLang="en-US" sz="900" dirty="0">
                <a:latin typeface="+mj-lt"/>
              </a:rPr>
              <a:t>がみられる。</a:t>
            </a:r>
            <a:endParaRPr kumimoji="1" lang="en-US" altLang="ja-JP" sz="900" dirty="0">
              <a:latin typeface="+mj-lt"/>
            </a:endParaRPr>
          </a:p>
          <a:p>
            <a:pPr marL="171450" indent="-171450">
              <a:lnSpc>
                <a:spcPts val="1000"/>
              </a:lnSpc>
              <a:spcBef>
                <a:spcPts val="300"/>
              </a:spcBef>
              <a:buFontTx/>
              <a:buChar char="○"/>
            </a:pPr>
            <a:r>
              <a:rPr kumimoji="1" lang="ja-JP" altLang="en-US" sz="900" dirty="0">
                <a:latin typeface="+mj-lt"/>
              </a:rPr>
              <a:t>このほか、</a:t>
            </a:r>
            <a:r>
              <a:rPr kumimoji="1" lang="ja-JP" altLang="en-US" sz="900" b="1" dirty="0">
                <a:latin typeface="+mj-lt"/>
              </a:rPr>
              <a:t>大阪市西区の西部にも高密度の集積</a:t>
            </a:r>
            <a:r>
              <a:rPr kumimoji="1" lang="ja-JP" altLang="en-US" sz="900" dirty="0">
                <a:latin typeface="+mj-lt"/>
              </a:rPr>
              <a:t>がみられる。中小規模の事業所が多く、平成</a:t>
            </a:r>
            <a:r>
              <a:rPr kumimoji="1" lang="en-US" altLang="ja-JP" sz="900" dirty="0">
                <a:latin typeface="+mj-lt"/>
              </a:rPr>
              <a:t>8</a:t>
            </a:r>
            <a:r>
              <a:rPr kumimoji="1" lang="ja-JP" altLang="en-US" sz="900" dirty="0">
                <a:latin typeface="+mj-lt"/>
              </a:rPr>
              <a:t>年から平成</a:t>
            </a:r>
            <a:r>
              <a:rPr kumimoji="1" lang="en-US" altLang="ja-JP" sz="900" dirty="0">
                <a:latin typeface="+mj-lt"/>
              </a:rPr>
              <a:t>24</a:t>
            </a:r>
            <a:r>
              <a:rPr kumimoji="1" lang="ja-JP" altLang="en-US" sz="900" dirty="0">
                <a:latin typeface="+mj-lt"/>
              </a:rPr>
              <a:t>年にかけて集積は弱まっており、平成</a:t>
            </a:r>
            <a:r>
              <a:rPr kumimoji="1" lang="en-US" altLang="ja-JP" sz="900" dirty="0">
                <a:latin typeface="+mj-lt"/>
              </a:rPr>
              <a:t>24</a:t>
            </a:r>
            <a:r>
              <a:rPr kumimoji="1" lang="ja-JP" altLang="en-US" sz="900" dirty="0">
                <a:latin typeface="+mj-lt"/>
              </a:rPr>
              <a:t>年には特に、東成区、生野区、平野区から東大阪市の東部広域にかけての円状の集積が薄れている</a:t>
            </a:r>
            <a:r>
              <a:rPr kumimoji="1" lang="ja-JP" altLang="en-US" sz="900" dirty="0" smtClean="0">
                <a:latin typeface="+mj-lt"/>
              </a:rPr>
              <a:t>。</a:t>
            </a:r>
            <a:endParaRPr kumimoji="1" lang="en-US" altLang="ja-JP" sz="900" dirty="0" smtClean="0">
              <a:latin typeface="+mj-lt"/>
            </a:endParaRPr>
          </a:p>
          <a:p>
            <a:pPr marL="171450" indent="-171450">
              <a:lnSpc>
                <a:spcPts val="1000"/>
              </a:lnSpc>
              <a:spcBef>
                <a:spcPts val="300"/>
              </a:spcBef>
              <a:buFontTx/>
              <a:buChar char="○"/>
            </a:pPr>
            <a:r>
              <a:rPr kumimoji="1" lang="ja-JP" altLang="en-US" sz="900" b="1" dirty="0"/>
              <a:t>一般・精密機械器具製造業も高密度の集積が広範囲にみられる。この集積は金属製品製造業と似ており、特に、大阪市東部から東大阪市の広域にかけての地域にみられる円状の集積と、豊中市から淀川区、西淀川区にかけて、カーブ状に高密度の集積がみられる。</a:t>
            </a:r>
            <a:endParaRPr kumimoji="1" lang="en-US" altLang="ja-JP" sz="900" b="1" dirty="0"/>
          </a:p>
          <a:p>
            <a:pPr marL="171450" indent="-171450">
              <a:lnSpc>
                <a:spcPts val="1000"/>
              </a:lnSpc>
              <a:spcBef>
                <a:spcPts val="300"/>
              </a:spcBef>
              <a:buFontTx/>
              <a:buChar char="○"/>
            </a:pPr>
            <a:r>
              <a:rPr kumimoji="1" lang="ja-JP" altLang="en-US" sz="900" dirty="0"/>
              <a:t>この産業も中小規模の事業所が多い。しかし、金属製品製造業同様、平成</a:t>
            </a:r>
            <a:r>
              <a:rPr kumimoji="1" lang="en-US" altLang="ja-JP" sz="900" dirty="0"/>
              <a:t>24</a:t>
            </a:r>
            <a:r>
              <a:rPr kumimoji="1" lang="ja-JP" altLang="en-US" sz="900" dirty="0"/>
              <a:t>年には集積が弱まっている</a:t>
            </a:r>
            <a:r>
              <a:rPr kumimoji="1" lang="ja-JP" altLang="en-US" sz="900" dirty="0" smtClean="0"/>
              <a:t>。</a:t>
            </a:r>
            <a:endParaRPr kumimoji="1" lang="en-US" altLang="ja-JP" sz="900" dirty="0" smtClean="0"/>
          </a:p>
          <a:p>
            <a:pPr marL="171450" indent="-171450">
              <a:lnSpc>
                <a:spcPts val="1000"/>
              </a:lnSpc>
              <a:spcBef>
                <a:spcPts val="300"/>
              </a:spcBef>
              <a:buFontTx/>
              <a:buChar char="○"/>
            </a:pPr>
            <a:r>
              <a:rPr kumimoji="1" lang="ja-JP" altLang="en-US" sz="900" b="1" dirty="0"/>
              <a:t>電気機械器具製造業は、門真市の西部から守口市にかけて、淀川区の西部、大阪市平野区の北東部から八尾市の西部にかけて集積がみられる。大阪市阿倍野区の南東部にもポイントで集積が確認できる。門真市の西部から守口市にかけての地域は大手メーカーの本社などが立地している。平成</a:t>
            </a:r>
            <a:r>
              <a:rPr kumimoji="1" lang="en-US" altLang="ja-JP" sz="900" b="1" dirty="0"/>
              <a:t>8</a:t>
            </a:r>
            <a:r>
              <a:rPr kumimoji="1" lang="ja-JP" altLang="en-US" sz="900" b="1" dirty="0"/>
              <a:t>年から平成</a:t>
            </a:r>
            <a:r>
              <a:rPr kumimoji="1" lang="en-US" altLang="ja-JP" sz="900" b="1" dirty="0"/>
              <a:t>24</a:t>
            </a:r>
            <a:r>
              <a:rPr kumimoji="1" lang="ja-JP" altLang="en-US" sz="900" b="1" dirty="0"/>
              <a:t>年にかけては、門真市の西部から守口市にかけてと大阪市平野区の北東部から八尾市の西部にかけて以外の地域では、従業者数が目立って減少</a:t>
            </a:r>
            <a:r>
              <a:rPr kumimoji="1" lang="ja-JP" altLang="en-US" sz="900" dirty="0"/>
              <a:t>しているのが分かる。</a:t>
            </a:r>
            <a:endParaRPr kumimoji="1" lang="en-US" altLang="ja-JP" sz="900" dirty="0"/>
          </a:p>
          <a:p>
            <a:pPr marL="171450" indent="-171450">
              <a:lnSpc>
                <a:spcPts val="1000"/>
              </a:lnSpc>
              <a:spcBef>
                <a:spcPts val="300"/>
              </a:spcBef>
              <a:buFontTx/>
              <a:buChar char="○"/>
            </a:pPr>
            <a:r>
              <a:rPr kumimoji="1" lang="ja-JP" altLang="en-US" sz="900" dirty="0"/>
              <a:t>以上の３つの産業を、金属・機械・電気関連製造業とすると、繊維工業や、医薬品などの化学工業と並んで、その集積の強さから、大阪を代表する製造業といえる</a:t>
            </a:r>
            <a:r>
              <a:rPr kumimoji="1" lang="ja-JP" altLang="en-US" sz="900" dirty="0" smtClean="0"/>
              <a:t>。</a:t>
            </a:r>
            <a:endParaRPr kumimoji="1" lang="en-US" altLang="ja-JP" sz="900" dirty="0">
              <a:latin typeface="+mj-lt"/>
            </a:endParaRPr>
          </a:p>
        </p:txBody>
      </p:sp>
      <p:sp>
        <p:nvSpPr>
          <p:cNvPr id="16" name="テキスト ボックス 15">
            <a:extLst>
              <a:ext uri="{FF2B5EF4-FFF2-40B4-BE49-F238E27FC236}">
                <a16:creationId xmlns:a16="http://schemas.microsoft.com/office/drawing/2014/main" id="{EBE40337-5FAC-43BE-86DC-EF22BE0A5F1F}"/>
              </a:ext>
            </a:extLst>
          </p:cNvPr>
          <p:cNvSpPr txBox="1"/>
          <p:nvPr/>
        </p:nvSpPr>
        <p:spPr>
          <a:xfrm>
            <a:off x="4629443" y="1082066"/>
            <a:ext cx="4356000" cy="2490425"/>
          </a:xfrm>
          <a:prstGeom prst="rect">
            <a:avLst/>
          </a:prstGeom>
          <a:noFill/>
        </p:spPr>
        <p:txBody>
          <a:bodyPr wrap="square" rtlCol="0">
            <a:spAutoFit/>
          </a:bodyPr>
          <a:lstStyle/>
          <a:p>
            <a:pPr>
              <a:lnSpc>
                <a:spcPts val="1100"/>
              </a:lnSpc>
            </a:pPr>
            <a:r>
              <a:rPr kumimoji="1" lang="en-US" altLang="ja-JP" sz="900" b="1" dirty="0">
                <a:latin typeface="+mj-lt"/>
              </a:rPr>
              <a:t>【</a:t>
            </a:r>
            <a:r>
              <a:rPr kumimoji="1" lang="ja-JP" altLang="en-US" sz="900" b="1" dirty="0">
                <a:latin typeface="+mj-lt"/>
              </a:rPr>
              <a:t>卸売業</a:t>
            </a:r>
            <a:r>
              <a:rPr kumimoji="1" lang="en-US" altLang="ja-JP" sz="900" b="1" dirty="0">
                <a:latin typeface="+mj-lt"/>
              </a:rPr>
              <a:t>】</a:t>
            </a:r>
          </a:p>
          <a:p>
            <a:pPr marL="171450" indent="-171450">
              <a:lnSpc>
                <a:spcPts val="1000"/>
              </a:lnSpc>
              <a:spcBef>
                <a:spcPts val="200"/>
              </a:spcBef>
              <a:buFontTx/>
              <a:buChar char="○"/>
            </a:pPr>
            <a:r>
              <a:rPr kumimoji="1" lang="ja-JP" altLang="en-US" sz="900" dirty="0">
                <a:latin typeface="+mj-lt"/>
              </a:rPr>
              <a:t>各種商品卸売業は、いわゆる総合商社などが含まれる。</a:t>
            </a:r>
            <a:r>
              <a:rPr kumimoji="1" lang="ja-JP" altLang="en-US" sz="900" b="1" dirty="0">
                <a:latin typeface="+mj-lt"/>
              </a:rPr>
              <a:t>大阪市北区、中央区、西区に高密度の集積がみられるが、他の地域にはほとんど集積がみられない</a:t>
            </a:r>
            <a:r>
              <a:rPr kumimoji="1" lang="ja-JP" altLang="en-US" sz="900" dirty="0">
                <a:latin typeface="+mj-lt"/>
              </a:rPr>
              <a:t>のが特徴である。</a:t>
            </a:r>
            <a:r>
              <a:rPr kumimoji="1" lang="ja-JP" altLang="en-US" sz="900" b="1" dirty="0">
                <a:latin typeface="+mj-lt"/>
              </a:rPr>
              <a:t>まさに大手の総合商社が立地する地域である。平成</a:t>
            </a:r>
            <a:r>
              <a:rPr kumimoji="1" lang="en-US" altLang="ja-JP" sz="900" b="1" dirty="0">
                <a:latin typeface="+mj-lt"/>
              </a:rPr>
              <a:t>8</a:t>
            </a:r>
            <a:r>
              <a:rPr kumimoji="1" lang="ja-JP" altLang="en-US" sz="900" b="1" dirty="0">
                <a:latin typeface="+mj-lt"/>
              </a:rPr>
              <a:t>年から平成</a:t>
            </a:r>
            <a:r>
              <a:rPr kumimoji="1" lang="en-US" altLang="ja-JP" sz="900" b="1" dirty="0">
                <a:latin typeface="+mj-lt"/>
              </a:rPr>
              <a:t>24</a:t>
            </a:r>
            <a:r>
              <a:rPr kumimoji="1" lang="ja-JP" altLang="en-US" sz="900" b="1" dirty="0">
                <a:latin typeface="+mj-lt"/>
              </a:rPr>
              <a:t>年にかけて、集積は段階を踏んで弱まっている。</a:t>
            </a:r>
            <a:endParaRPr kumimoji="1" lang="en-US" altLang="ja-JP" sz="900" b="1" dirty="0">
              <a:latin typeface="+mj-lt"/>
            </a:endParaRPr>
          </a:p>
          <a:p>
            <a:pPr marL="171450" indent="-171450">
              <a:lnSpc>
                <a:spcPts val="1000"/>
              </a:lnSpc>
              <a:spcBef>
                <a:spcPts val="300"/>
              </a:spcBef>
              <a:buFontTx/>
              <a:buChar char="○"/>
            </a:pPr>
            <a:r>
              <a:rPr kumimoji="1" lang="ja-JP" altLang="en-US" sz="900" b="1" dirty="0">
                <a:latin typeface="+mj-lt"/>
              </a:rPr>
              <a:t>繊維・衣服等卸売業は、専門商社の中でも、特に大阪に多く集積する業態である。高密度の集積は、</a:t>
            </a:r>
            <a:r>
              <a:rPr kumimoji="1" lang="ja-JP" altLang="en-US" sz="900" b="1" dirty="0" smtClean="0">
                <a:latin typeface="+mj-lt"/>
              </a:rPr>
              <a:t>大阪市中央区、</a:t>
            </a:r>
            <a:r>
              <a:rPr kumimoji="1" lang="ja-JP" altLang="en-US" sz="900" b="1" dirty="0">
                <a:latin typeface="+mj-lt"/>
              </a:rPr>
              <a:t>西区、北区にかけてみられる。また、淀川区、吹田市、箕面市など線状に集積がみられる。特に中央区には、大手・中堅の繊維商社が集積しており、一大集積地となっている</a:t>
            </a:r>
            <a:r>
              <a:rPr kumimoji="1" lang="ja-JP" altLang="en-US" sz="900" u="sng" dirty="0">
                <a:latin typeface="+mj-lt"/>
              </a:rPr>
              <a:t>。</a:t>
            </a:r>
            <a:endParaRPr kumimoji="1" lang="en-US" altLang="ja-JP" sz="900" u="sng" dirty="0">
              <a:latin typeface="+mj-lt"/>
            </a:endParaRPr>
          </a:p>
          <a:p>
            <a:pPr marL="171450" indent="-171450">
              <a:lnSpc>
                <a:spcPts val="1000"/>
              </a:lnSpc>
              <a:spcBef>
                <a:spcPts val="300"/>
              </a:spcBef>
              <a:buFontTx/>
              <a:buChar char="○"/>
            </a:pPr>
            <a:r>
              <a:rPr kumimoji="1" lang="ja-JP" altLang="en-US" sz="900" b="1" dirty="0">
                <a:latin typeface="+mj-lt"/>
              </a:rPr>
              <a:t>歴史的には、中央区の船場に繊維問屋が多く集積</a:t>
            </a:r>
            <a:r>
              <a:rPr kumimoji="1" lang="ja-JP" altLang="en-US" sz="900" dirty="0">
                <a:latin typeface="+mj-lt"/>
              </a:rPr>
              <a:t>していた。また、</a:t>
            </a:r>
            <a:r>
              <a:rPr kumimoji="1" lang="ja-JP" altLang="en-US" sz="900" b="1" dirty="0">
                <a:latin typeface="+mj-lt"/>
              </a:rPr>
              <a:t>箕面市の南端に位置する大阪船場繊維卸商団地</a:t>
            </a:r>
            <a:r>
              <a:rPr kumimoji="1" lang="ja-JP" altLang="en-US" sz="900" dirty="0">
                <a:latin typeface="+mj-lt"/>
              </a:rPr>
              <a:t>は、「大阪市中央区の船場界隈が過密化し、また、道路交通の混雑が激化していることを受け、大阪織物卸商業組合の有志によって団地造りを計画したことに端を発し、昭和</a:t>
            </a:r>
            <a:r>
              <a:rPr kumimoji="1" lang="en-US" altLang="ja-JP" sz="900" dirty="0">
                <a:latin typeface="+mj-lt"/>
              </a:rPr>
              <a:t>36</a:t>
            </a:r>
            <a:r>
              <a:rPr kumimoji="1" lang="ja-JP" altLang="en-US" sz="900" dirty="0">
                <a:latin typeface="+mj-lt"/>
              </a:rPr>
              <a:t>年に大阪府が船場団地構想を発表した」ことが起こりである（箕面市（</a:t>
            </a:r>
            <a:r>
              <a:rPr kumimoji="1" lang="en-US" altLang="ja-JP" sz="900" dirty="0">
                <a:latin typeface="+mj-lt"/>
              </a:rPr>
              <a:t>2004</a:t>
            </a:r>
            <a:r>
              <a:rPr kumimoji="1" lang="ja-JP" altLang="en-US" sz="900" dirty="0">
                <a:latin typeface="+mj-lt"/>
              </a:rPr>
              <a:t>）大阪船場繊維卸商団地における都市再生調査より抜粋）。</a:t>
            </a:r>
            <a:endParaRPr kumimoji="1" lang="en-US" altLang="ja-JP" sz="900" dirty="0">
              <a:latin typeface="+mj-lt"/>
            </a:endParaRPr>
          </a:p>
          <a:p>
            <a:pPr marL="171450" indent="-171450">
              <a:lnSpc>
                <a:spcPts val="1000"/>
              </a:lnSpc>
              <a:spcBef>
                <a:spcPts val="300"/>
              </a:spcBef>
              <a:buFontTx/>
              <a:buChar char="○"/>
            </a:pPr>
            <a:r>
              <a:rPr kumimoji="1" lang="ja-JP" altLang="en-US" sz="900" dirty="0">
                <a:latin typeface="+mj-lt"/>
              </a:rPr>
              <a:t>また、新大阪には、</a:t>
            </a:r>
            <a:r>
              <a:rPr kumimoji="1" lang="ja-JP" altLang="en-US" sz="900" b="1" dirty="0">
                <a:latin typeface="+mj-lt"/>
              </a:rPr>
              <a:t>新大阪センイシティー</a:t>
            </a:r>
            <a:r>
              <a:rPr kumimoji="1" lang="ja-JP" altLang="en-US" sz="900" dirty="0">
                <a:latin typeface="+mj-lt"/>
              </a:rPr>
              <a:t>があり、これらのことから、繊維卸の集積が強くみられる。この産業は経年でみても、目立って集積は弱まっておらず、依然として大阪を特徴づける産業の一つといえる。</a:t>
            </a:r>
          </a:p>
        </p:txBody>
      </p:sp>
      <p:sp>
        <p:nvSpPr>
          <p:cNvPr id="21" name="テキスト ボックス 20">
            <a:extLst>
              <a:ext uri="{FF2B5EF4-FFF2-40B4-BE49-F238E27FC236}">
                <a16:creationId xmlns:a16="http://schemas.microsoft.com/office/drawing/2014/main" id="{EBE40337-5FAC-43BE-86DC-EF22BE0A5F1F}"/>
              </a:ext>
            </a:extLst>
          </p:cNvPr>
          <p:cNvSpPr txBox="1"/>
          <p:nvPr/>
        </p:nvSpPr>
        <p:spPr>
          <a:xfrm>
            <a:off x="4629440" y="3553031"/>
            <a:ext cx="4356000" cy="1246495"/>
          </a:xfrm>
          <a:prstGeom prst="rect">
            <a:avLst/>
          </a:prstGeom>
          <a:noFill/>
        </p:spPr>
        <p:txBody>
          <a:bodyPr wrap="square" rtlCol="0">
            <a:spAutoFit/>
          </a:bodyPr>
          <a:lstStyle/>
          <a:p>
            <a:pPr>
              <a:lnSpc>
                <a:spcPts val="1100"/>
              </a:lnSpc>
            </a:pPr>
            <a:r>
              <a:rPr kumimoji="1" lang="en-US" altLang="ja-JP" sz="900" b="1" dirty="0">
                <a:latin typeface="+mj-lt"/>
              </a:rPr>
              <a:t>【</a:t>
            </a:r>
            <a:r>
              <a:rPr kumimoji="1" lang="ja-JP" altLang="en-US" sz="900" b="1" dirty="0">
                <a:latin typeface="+mj-lt"/>
              </a:rPr>
              <a:t>情報・インターネット付随サービス業</a:t>
            </a:r>
            <a:r>
              <a:rPr kumimoji="1" lang="en-US" altLang="ja-JP" sz="900" b="1" dirty="0">
                <a:latin typeface="+mj-lt"/>
              </a:rPr>
              <a:t>】</a:t>
            </a:r>
          </a:p>
          <a:p>
            <a:pPr marL="171450" indent="-171450">
              <a:lnSpc>
                <a:spcPts val="1000"/>
              </a:lnSpc>
              <a:spcBef>
                <a:spcPts val="200"/>
              </a:spcBef>
              <a:buFontTx/>
              <a:buChar char="○"/>
            </a:pPr>
            <a:r>
              <a:rPr kumimoji="1" lang="ja-JP" altLang="en-US" sz="900" b="1" dirty="0">
                <a:latin typeface="+mj-lt"/>
              </a:rPr>
              <a:t>情報・インターネット付随サービス業</a:t>
            </a:r>
            <a:r>
              <a:rPr kumimoji="1" lang="ja-JP" altLang="en-US" sz="900" dirty="0">
                <a:latin typeface="+mj-lt"/>
              </a:rPr>
              <a:t>は、主要な製造業とは傾向が大きく異なり、</a:t>
            </a:r>
            <a:r>
              <a:rPr kumimoji="1" lang="ja-JP" altLang="en-US" sz="900" b="1" dirty="0">
                <a:latin typeface="+mj-lt"/>
              </a:rPr>
              <a:t>大阪市中央区、西区、北区、福島区にかけての中心部と、淀川区、吹田市、豊中市、にかけて線上に高密度の集積</a:t>
            </a:r>
            <a:r>
              <a:rPr kumimoji="1" lang="ja-JP" altLang="en-US" sz="900" dirty="0">
                <a:latin typeface="+mj-lt"/>
              </a:rPr>
              <a:t>をみせている。</a:t>
            </a:r>
            <a:endParaRPr kumimoji="1" lang="en-US" altLang="ja-JP" sz="900" dirty="0">
              <a:latin typeface="+mj-lt"/>
            </a:endParaRPr>
          </a:p>
          <a:p>
            <a:pPr marL="171450" indent="-171450">
              <a:lnSpc>
                <a:spcPts val="1000"/>
              </a:lnSpc>
              <a:spcBef>
                <a:spcPts val="300"/>
              </a:spcBef>
              <a:buFontTx/>
              <a:buChar char="○"/>
            </a:pPr>
            <a:r>
              <a:rPr kumimoji="1" lang="ja-JP" altLang="en-US" sz="900" b="1" dirty="0">
                <a:latin typeface="+mj-lt"/>
              </a:rPr>
              <a:t>情報関連産業は都心部に多く集積</a:t>
            </a:r>
            <a:r>
              <a:rPr kumimoji="1" lang="ja-JP" altLang="en-US" sz="900" dirty="0">
                <a:latin typeface="+mj-lt"/>
              </a:rPr>
              <a:t>していることと、</a:t>
            </a:r>
            <a:r>
              <a:rPr kumimoji="1" lang="ja-JP" altLang="en-US" sz="900" b="1" dirty="0">
                <a:latin typeface="+mj-lt"/>
              </a:rPr>
              <a:t>新幹線が停車する新大阪駅に近い淀川区西中島や、吹田市江坂などに多く、</a:t>
            </a:r>
            <a:r>
              <a:rPr kumimoji="1" lang="ja-JP" altLang="en-US" sz="900" dirty="0">
                <a:latin typeface="+mj-lt"/>
              </a:rPr>
              <a:t>御堂筋線でのアクセスが良い</a:t>
            </a:r>
            <a:r>
              <a:rPr kumimoji="1" lang="ja-JP" altLang="en-US" sz="900" b="1" dirty="0">
                <a:latin typeface="+mj-lt"/>
              </a:rPr>
              <a:t>千里中央にも一部集積</a:t>
            </a:r>
            <a:r>
              <a:rPr kumimoji="1" lang="ja-JP" altLang="en-US" sz="900" dirty="0">
                <a:latin typeface="+mj-lt"/>
              </a:rPr>
              <a:t>がみられ、人材や情報が重要なため、こうした集積の特徴をみせている。</a:t>
            </a:r>
            <a:endParaRPr kumimoji="1" lang="en-US" altLang="ja-JP" sz="900" dirty="0">
              <a:latin typeface="+mj-lt"/>
            </a:endParaRPr>
          </a:p>
          <a:p>
            <a:pPr marL="171450" indent="-171450">
              <a:lnSpc>
                <a:spcPts val="1000"/>
              </a:lnSpc>
              <a:spcBef>
                <a:spcPts val="300"/>
              </a:spcBef>
              <a:buFontTx/>
              <a:buChar char="○"/>
            </a:pPr>
            <a:r>
              <a:rPr kumimoji="1" lang="ja-JP" altLang="en-US" sz="900" b="1" dirty="0">
                <a:latin typeface="+mj-lt"/>
              </a:rPr>
              <a:t>経年でみると、製造業と異なり、目立って集積は弱まっていない。</a:t>
            </a:r>
          </a:p>
        </p:txBody>
      </p:sp>
      <p:sp>
        <p:nvSpPr>
          <p:cNvPr id="22" name="テキスト ボックス 21">
            <a:extLst>
              <a:ext uri="{FF2B5EF4-FFF2-40B4-BE49-F238E27FC236}">
                <a16:creationId xmlns:a16="http://schemas.microsoft.com/office/drawing/2014/main" id="{EBE40337-5FAC-43BE-86DC-EF22BE0A5F1F}"/>
              </a:ext>
            </a:extLst>
          </p:cNvPr>
          <p:cNvSpPr txBox="1"/>
          <p:nvPr/>
        </p:nvSpPr>
        <p:spPr>
          <a:xfrm>
            <a:off x="4676122" y="4873493"/>
            <a:ext cx="4356000" cy="1579920"/>
          </a:xfrm>
          <a:prstGeom prst="rect">
            <a:avLst/>
          </a:prstGeom>
          <a:noFill/>
        </p:spPr>
        <p:txBody>
          <a:bodyPr wrap="square" rtlCol="0">
            <a:spAutoFit/>
          </a:bodyPr>
          <a:lstStyle/>
          <a:p>
            <a:pPr>
              <a:lnSpc>
                <a:spcPts val="1100"/>
              </a:lnSpc>
            </a:pPr>
            <a:r>
              <a:rPr kumimoji="1" lang="en-US" altLang="ja-JP" sz="900" b="1" dirty="0">
                <a:latin typeface="+mj-lt"/>
              </a:rPr>
              <a:t>【</a:t>
            </a:r>
            <a:r>
              <a:rPr kumimoji="1" lang="ja-JP" altLang="en-US" sz="900" b="1" dirty="0">
                <a:latin typeface="+mj-lt"/>
              </a:rPr>
              <a:t>専門サービス業</a:t>
            </a:r>
            <a:r>
              <a:rPr kumimoji="1" lang="en-US" altLang="ja-JP" sz="900" b="1" dirty="0">
                <a:latin typeface="+mj-lt"/>
              </a:rPr>
              <a:t>】</a:t>
            </a:r>
          </a:p>
          <a:p>
            <a:pPr marL="171450" indent="-171450">
              <a:lnSpc>
                <a:spcPts val="1000"/>
              </a:lnSpc>
              <a:spcBef>
                <a:spcPts val="200"/>
              </a:spcBef>
              <a:buFontTx/>
              <a:buChar char="○"/>
            </a:pPr>
            <a:r>
              <a:rPr kumimoji="1" lang="ja-JP" altLang="en-US" sz="900" b="1" dirty="0">
                <a:latin typeface="+mj-lt"/>
              </a:rPr>
              <a:t>専門サービス業</a:t>
            </a:r>
            <a:r>
              <a:rPr kumimoji="1" lang="ja-JP" altLang="en-US" sz="900" dirty="0">
                <a:latin typeface="+mj-lt"/>
              </a:rPr>
              <a:t>は、法律事務所や公認会計士事務所などのいわゆる士業や、デザイン業、形成コンサルタント業などである。対ビジネスサービス業であるので、</a:t>
            </a:r>
            <a:r>
              <a:rPr kumimoji="1" lang="ja-JP" altLang="en-US" sz="900" b="1" dirty="0">
                <a:latin typeface="+mj-lt"/>
              </a:rPr>
              <a:t>都心部に集積しており、大阪市北区、中央区、西区に高密度の集積がみられる。また、淀川区、吹田市などに線状に広がっている。経年でみると、中心部の集積に大きな変化はみられないが、周辺部で若干集積が弱まっている。</a:t>
            </a:r>
            <a:endParaRPr kumimoji="1" lang="en-US" altLang="ja-JP" sz="900" b="1" dirty="0">
              <a:latin typeface="+mj-lt"/>
            </a:endParaRPr>
          </a:p>
          <a:p>
            <a:pPr marL="171450" indent="-171450">
              <a:lnSpc>
                <a:spcPts val="1000"/>
              </a:lnSpc>
              <a:spcBef>
                <a:spcPts val="300"/>
              </a:spcBef>
              <a:buFontTx/>
              <a:buChar char="○"/>
            </a:pPr>
            <a:r>
              <a:rPr kumimoji="1" lang="ja-JP" altLang="en-US" sz="900" b="1" dirty="0">
                <a:latin typeface="+mj-lt"/>
              </a:rPr>
              <a:t>職業紹介、その他の専門サービス業は</a:t>
            </a:r>
            <a:r>
              <a:rPr kumimoji="1" lang="ja-JP" altLang="en-US" sz="900" dirty="0">
                <a:latin typeface="+mj-lt"/>
              </a:rPr>
              <a:t>、職業紹介業、労働者派遣業、興信所、翻訳業、通訳業、不動産鑑定業などである。対ビジネスサービス業であるので、この産業も</a:t>
            </a:r>
            <a:r>
              <a:rPr kumimoji="1" lang="ja-JP" altLang="en-US" sz="900" b="1" dirty="0">
                <a:latin typeface="+mj-lt"/>
              </a:rPr>
              <a:t>都心部に集中しており、高密度の集積の範囲は若干広く、大阪市北区、中央区、西区、福島区、浪速区にみられ、淀川区、吹田市などに線状に広がっている。経年でみると、特に大きな変化は確認できない。</a:t>
            </a:r>
          </a:p>
        </p:txBody>
      </p:sp>
      <p:sp>
        <p:nvSpPr>
          <p:cNvPr id="15" name="正方形/長方形 14"/>
          <p:cNvSpPr/>
          <p:nvPr/>
        </p:nvSpPr>
        <p:spPr>
          <a:xfrm>
            <a:off x="102786" y="478230"/>
            <a:ext cx="8938428" cy="38340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大阪を代表する製造業としては、繊維工業、医薬品などの化学工業、金属・機械・電気関連製造業などが挙げられる。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非製造業としては、専門卸売業や、情報関連産業や専門サービス業務などの対ビジネスサービス関連産業などが都心部を中心に集積している。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１</a:t>
            </a:r>
            <a:r>
              <a:rPr lang="en-US" altLang="ja-JP" sz="2000" kern="0" dirty="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成長産業を考えるに</a:t>
            </a:r>
            <a:r>
              <a:rPr lang="ja-JP" altLang="en-US" sz="2000" kern="0">
                <a:solidFill>
                  <a:srgbClr val="000000"/>
                </a:solidFill>
                <a:ea typeface="Meiryo UI" pitchFamily="50" charset="-128"/>
                <a:cs typeface="Meiryo UI" pitchFamily="50" charset="-128"/>
              </a:rPr>
              <a:t>あたって </a:t>
            </a:r>
            <a:r>
              <a:rPr lang="ja-JP" altLang="en-US" sz="2000" kern="0" dirty="0">
                <a:solidFill>
                  <a:srgbClr val="000000"/>
                </a:solidFill>
                <a:ea typeface="Meiryo UI" pitchFamily="50" charset="-128"/>
                <a:cs typeface="Meiryo UI" pitchFamily="50" charset="-128"/>
              </a:rPr>
              <a:t>④</a:t>
            </a:r>
            <a:r>
              <a:rPr lang="ja-JP" altLang="en-US" sz="2000" kern="0" smtClean="0">
                <a:solidFill>
                  <a:srgbClr val="000000"/>
                </a:solidFill>
                <a:ea typeface="Meiryo UI" pitchFamily="50" charset="-128"/>
                <a:cs typeface="Meiryo UI" pitchFamily="50" charset="-128"/>
              </a:rPr>
              <a:t>（</a:t>
            </a:r>
            <a:r>
              <a:rPr lang="ja-JP" altLang="en-US" sz="2000" kern="0" dirty="0">
                <a:solidFill>
                  <a:srgbClr val="000000"/>
                </a:solidFill>
                <a:ea typeface="Meiryo UI" pitchFamily="50" charset="-128"/>
                <a:cs typeface="Meiryo UI" pitchFamily="50" charset="-128"/>
              </a:rPr>
              <a:t>大阪において強みのある産業の集積状況と変遷</a:t>
            </a:r>
            <a:r>
              <a:rPr kumimoji="0" lang="ja-JP" altLang="en-US" sz="2000" kern="0" dirty="0">
                <a:solidFill>
                  <a:srgbClr val="000000"/>
                </a:solidFill>
                <a:ea typeface="Meiryo UI" pitchFamily="50" charset="-128"/>
                <a:cs typeface="Meiryo UI" pitchFamily="50" charset="-128"/>
              </a:rPr>
              <a:t>）</a:t>
            </a:r>
          </a:p>
        </p:txBody>
      </p:sp>
      <p:sp>
        <p:nvSpPr>
          <p:cNvPr id="2" name="スライド番号プレースホルダー 1"/>
          <p:cNvSpPr>
            <a:spLocks noGrp="1"/>
          </p:cNvSpPr>
          <p:nvPr>
            <p:ph type="sldNum" sz="quarter" idx="12"/>
          </p:nvPr>
        </p:nvSpPr>
        <p:spPr>
          <a:xfrm>
            <a:off x="7097330" y="6567463"/>
            <a:ext cx="2057400" cy="365125"/>
          </a:xfrm>
        </p:spPr>
        <p:txBody>
          <a:bodyPr/>
          <a:lstStyle/>
          <a:p>
            <a:r>
              <a:rPr kumimoji="1" lang="en-US" altLang="ja-JP" dirty="0" smtClean="0"/>
              <a:t>6</a:t>
            </a:r>
            <a:endParaRPr kumimoji="1" lang="ja-JP" altLang="en-US" dirty="0"/>
          </a:p>
        </p:txBody>
      </p:sp>
      <p:sp>
        <p:nvSpPr>
          <p:cNvPr id="3" name="角丸四角形 2"/>
          <p:cNvSpPr/>
          <p:nvPr/>
        </p:nvSpPr>
        <p:spPr>
          <a:xfrm>
            <a:off x="151773" y="1034106"/>
            <a:ext cx="8856000" cy="5436000"/>
          </a:xfrm>
          <a:prstGeom prst="roundRect">
            <a:avLst>
              <a:gd name="adj" fmla="val 16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a:spLocks noChangeAspect="1"/>
          </p:cNvSpPr>
          <p:nvPr/>
        </p:nvSpPr>
        <p:spPr>
          <a:xfrm>
            <a:off x="286596" y="6493488"/>
            <a:ext cx="270673" cy="216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BE40337-5FAC-43BE-86DC-EF22BE0A5F1F}"/>
              </a:ext>
            </a:extLst>
          </p:cNvPr>
          <p:cNvSpPr txBox="1"/>
          <p:nvPr/>
        </p:nvSpPr>
        <p:spPr>
          <a:xfrm>
            <a:off x="505018" y="6492457"/>
            <a:ext cx="8375918" cy="246221"/>
          </a:xfrm>
          <a:prstGeom prst="rect">
            <a:avLst/>
          </a:prstGeom>
          <a:noFill/>
        </p:spPr>
        <p:txBody>
          <a:bodyPr wrap="square" rtlCol="0">
            <a:spAutoFit/>
          </a:bodyPr>
          <a:lstStyle/>
          <a:p>
            <a:pPr>
              <a:lnSpc>
                <a:spcPts val="1200"/>
              </a:lnSpc>
              <a:spcBef>
                <a:spcPts val="800"/>
              </a:spcBef>
            </a:pPr>
            <a:r>
              <a:rPr kumimoji="1" lang="ja-JP" altLang="en-US" sz="1100" dirty="0" smtClean="0">
                <a:latin typeface="+mj-lt"/>
              </a:rPr>
              <a:t>上記のような大都市としての産業</a:t>
            </a:r>
            <a:r>
              <a:rPr kumimoji="1" lang="ja-JP" altLang="en-US" sz="1100" dirty="0">
                <a:latin typeface="+mj-lt"/>
              </a:rPr>
              <a:t>の</a:t>
            </a:r>
            <a:r>
              <a:rPr kumimoji="1" lang="ja-JP" altLang="en-US" sz="1100" dirty="0" smtClean="0">
                <a:latin typeface="+mj-lt"/>
              </a:rPr>
              <a:t>集積を上手く活かしきれず、</a:t>
            </a:r>
            <a:r>
              <a:rPr kumimoji="1" lang="ja-JP" altLang="en-US" sz="1100" b="1" dirty="0" smtClean="0">
                <a:latin typeface="+mj-lt"/>
              </a:rPr>
              <a:t>大阪産業全体が「イノベーションのジレンマ」に陥っている状況にあるのではないか。</a:t>
            </a:r>
            <a:endParaRPr kumimoji="1" lang="en-US" altLang="ja-JP" sz="1100" dirty="0">
              <a:latin typeface="+mj-lt"/>
            </a:endParaRPr>
          </a:p>
        </p:txBody>
      </p:sp>
    </p:spTree>
    <p:extLst>
      <p:ext uri="{BB962C8B-B14F-4D97-AF65-F5344CB8AC3E}">
        <p14:creationId xmlns:p14="http://schemas.microsoft.com/office/powerpoint/2010/main" val="25061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AE6F0-DCE6-48A1-B7F1-1203E38C9872}">
  <ds:schemaRefs>
    <ds:schemaRef ds:uri="2be2acaf-88a6-4029-b366-c28176c7989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44140C5-83FA-4620-ACE8-163C5E065BF0}">
  <ds:schemaRefs>
    <ds:schemaRef ds:uri="http://schemas.microsoft.com/sharepoint/v3/contenttype/forms"/>
  </ds:schemaRefs>
</ds:datastoreItem>
</file>

<file path=customXml/itemProps3.xml><?xml version="1.0" encoding="utf-8"?>
<ds:datastoreItem xmlns:ds="http://schemas.openxmlformats.org/officeDocument/2006/customXml" ds:itemID="{A7F94595-EA56-4121-AF00-C70618B7F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8314</Words>
  <Application>Microsoft Office PowerPoint</Application>
  <PresentationFormat>画面に合わせる (4:3)</PresentationFormat>
  <Paragraphs>1019</Paragraphs>
  <Slides>18</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BIZ UDPゴシック</vt:lpstr>
      <vt:lpstr>BIZ UDゴシック</vt:lpstr>
      <vt:lpstr>Meiryo UI</vt:lpstr>
      <vt:lpstr>ＭＳ Ｐゴシック</vt:lpstr>
      <vt:lpstr>ＭＳ ゴシック</vt:lpstr>
      <vt:lpstr>ＭＳ 明朝</vt:lpstr>
      <vt:lpstr>メイリオ</vt:lpstr>
      <vt:lpstr>游ゴシック</vt:lpstr>
      <vt:lpstr>Arial</vt:lpstr>
      <vt:lpstr>Calibri</vt:lpstr>
      <vt:lpstr>Times New Roman</vt:lpstr>
      <vt:lpstr>Wingdings</vt:lpstr>
      <vt:lpstr>Office テーマ</vt:lpstr>
      <vt:lpstr>今後の大阪をけん引する成長産業について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2022-04-26T09:35:52Z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