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9"/>
  </p:notesMasterIdLst>
  <p:handoutMasterIdLst>
    <p:handoutMasterId r:id="rId10"/>
  </p:handoutMasterIdLst>
  <p:sldIdLst>
    <p:sldId id="141169098" r:id="rId2"/>
    <p:sldId id="141169224" r:id="rId3"/>
    <p:sldId id="141169172" r:id="rId4"/>
    <p:sldId id="141169222" r:id="rId5"/>
    <p:sldId id="141169223" r:id="rId6"/>
    <p:sldId id="141169219" r:id="rId7"/>
    <p:sldId id="141169225" r:id="rId8"/>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51"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33"/>
    <a:srgbClr val="FF66FF"/>
    <a:srgbClr val="DAE3F3"/>
    <a:srgbClr val="2F528F"/>
    <a:srgbClr val="008000"/>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66" autoAdjust="0"/>
    <p:restoredTop sz="94660"/>
  </p:normalViewPr>
  <p:slideViewPr>
    <p:cSldViewPr snapToGrid="0">
      <p:cViewPr varScale="1">
        <p:scale>
          <a:sx n="73" d="100"/>
          <a:sy n="73" d="100"/>
        </p:scale>
        <p:origin x="1194" y="66"/>
      </p:cViewPr>
      <p:guideLst>
        <p:guide orient="horz" pos="2251"/>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3"/>
            <a:ext cx="2949575" cy="498475"/>
          </a:xfrm>
          <a:prstGeom prst="rect">
            <a:avLst/>
          </a:prstGeom>
        </p:spPr>
        <p:txBody>
          <a:bodyPr vert="horz" lIns="91420" tIns="45708" rIns="91420" bIns="4570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1" y="3"/>
            <a:ext cx="2949575" cy="498475"/>
          </a:xfrm>
          <a:prstGeom prst="rect">
            <a:avLst/>
          </a:prstGeom>
        </p:spPr>
        <p:txBody>
          <a:bodyPr vert="horz" lIns="91420" tIns="45708" rIns="91420" bIns="45708" rtlCol="0"/>
          <a:lstStyle>
            <a:lvl1pPr algn="r">
              <a:defRPr sz="1200"/>
            </a:lvl1pPr>
          </a:lstStyle>
          <a:p>
            <a:fld id="{232AD951-7E19-4004-B83F-A7C7A1215E4B}" type="datetimeFigureOut">
              <a:rPr kumimoji="1" lang="ja-JP" altLang="en-US" smtClean="0"/>
              <a:t>2022/4/26</a:t>
            </a:fld>
            <a:endParaRPr kumimoji="1" lang="ja-JP" altLang="en-US"/>
          </a:p>
        </p:txBody>
      </p:sp>
      <p:sp>
        <p:nvSpPr>
          <p:cNvPr id="4" name="フッター プレースホルダー 3"/>
          <p:cNvSpPr>
            <a:spLocks noGrp="1"/>
          </p:cNvSpPr>
          <p:nvPr>
            <p:ph type="ftr" sz="quarter" idx="2"/>
          </p:nvPr>
        </p:nvSpPr>
        <p:spPr>
          <a:xfrm>
            <a:off x="3" y="9440866"/>
            <a:ext cx="2949575" cy="498475"/>
          </a:xfrm>
          <a:prstGeom prst="rect">
            <a:avLst/>
          </a:prstGeom>
        </p:spPr>
        <p:txBody>
          <a:bodyPr vert="horz" lIns="91420" tIns="45708" rIns="91420" bIns="4570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1" y="9440866"/>
            <a:ext cx="2949575" cy="498475"/>
          </a:xfrm>
          <a:prstGeom prst="rect">
            <a:avLst/>
          </a:prstGeom>
        </p:spPr>
        <p:txBody>
          <a:bodyPr vert="horz" lIns="91420" tIns="45708" rIns="91420" bIns="45708" rtlCol="0" anchor="b"/>
          <a:lstStyle>
            <a:lvl1pPr algn="r">
              <a:defRPr sz="1200"/>
            </a:lvl1pPr>
          </a:lstStyle>
          <a:p>
            <a:fld id="{86E37F45-AADA-497B-AA67-8FD842FC9E6D}" type="slidenum">
              <a:rPr kumimoji="1" lang="ja-JP" altLang="en-US" smtClean="0"/>
              <a:t>‹#›</a:t>
            </a:fld>
            <a:endParaRPr kumimoji="1" lang="ja-JP" altLang="en-US"/>
          </a:p>
        </p:txBody>
      </p:sp>
    </p:spTree>
    <p:extLst>
      <p:ext uri="{BB962C8B-B14F-4D97-AF65-F5344CB8AC3E}">
        <p14:creationId xmlns:p14="http://schemas.microsoft.com/office/powerpoint/2010/main" val="23127284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3"/>
            <a:ext cx="2949786" cy="498693"/>
          </a:xfrm>
          <a:prstGeom prst="rect">
            <a:avLst/>
          </a:prstGeom>
        </p:spPr>
        <p:txBody>
          <a:bodyPr vert="horz" lIns="91533" tIns="45768" rIns="91533" bIns="4576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3"/>
            <a:ext cx="2949786" cy="498693"/>
          </a:xfrm>
          <a:prstGeom prst="rect">
            <a:avLst/>
          </a:prstGeom>
        </p:spPr>
        <p:txBody>
          <a:bodyPr vert="horz" lIns="91533" tIns="45768" rIns="91533" bIns="45768" rtlCol="0"/>
          <a:lstStyle>
            <a:lvl1pPr algn="r">
              <a:defRPr sz="1200"/>
            </a:lvl1pPr>
          </a:lstStyle>
          <a:p>
            <a:fld id="{AFD2E2CB-6C4B-4969-8D8B-067DE241F3A1}" type="datetimeFigureOut">
              <a:rPr kumimoji="1" lang="ja-JP" altLang="en-US" smtClean="0"/>
              <a:t>2022/4/26</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1533" tIns="45768" rIns="91533" bIns="45768" rtlCol="0" anchor="ctr"/>
          <a:lstStyle/>
          <a:p>
            <a:endParaRPr lang="ja-JP" altLang="en-US"/>
          </a:p>
        </p:txBody>
      </p:sp>
      <p:sp>
        <p:nvSpPr>
          <p:cNvPr id="5" name="ノート プレースホルダー 4"/>
          <p:cNvSpPr>
            <a:spLocks noGrp="1"/>
          </p:cNvSpPr>
          <p:nvPr>
            <p:ph type="body" sz="quarter" idx="3"/>
          </p:nvPr>
        </p:nvSpPr>
        <p:spPr>
          <a:xfrm>
            <a:off x="680721" y="4783310"/>
            <a:ext cx="5445760" cy="3913615"/>
          </a:xfrm>
          <a:prstGeom prst="rect">
            <a:avLst/>
          </a:prstGeom>
        </p:spPr>
        <p:txBody>
          <a:bodyPr vert="horz" lIns="91533" tIns="45768" rIns="91533" bIns="4576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6" cy="498692"/>
          </a:xfrm>
          <a:prstGeom prst="rect">
            <a:avLst/>
          </a:prstGeom>
        </p:spPr>
        <p:txBody>
          <a:bodyPr vert="horz" lIns="91533" tIns="45768" rIns="91533" bIns="4576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1533" tIns="45768" rIns="91533" bIns="45768" rtlCol="0" anchor="b"/>
          <a:lstStyle>
            <a:lvl1pPr algn="r">
              <a:defRPr sz="1200"/>
            </a:lvl1pPr>
          </a:lstStyle>
          <a:p>
            <a:fld id="{788224F5-572F-4180-BE90-3186629E4736}" type="slidenum">
              <a:rPr kumimoji="1" lang="ja-JP" altLang="en-US" smtClean="0"/>
              <a:t>‹#›</a:t>
            </a:fld>
            <a:endParaRPr kumimoji="1" lang="ja-JP" altLang="en-US"/>
          </a:p>
        </p:txBody>
      </p:sp>
    </p:spTree>
    <p:extLst>
      <p:ext uri="{BB962C8B-B14F-4D97-AF65-F5344CB8AC3E}">
        <p14:creationId xmlns:p14="http://schemas.microsoft.com/office/powerpoint/2010/main" val="406199569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5323677-B6A5-4EC7-A845-C78E3BF8AB9F}" type="datetime1">
              <a:rPr kumimoji="1" lang="ja-JP" altLang="en-US" smtClean="0"/>
              <a:t>2022/4/26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89018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E3CAE79-0028-4D3A-9EB4-26F688318AF9}" type="datetime1">
              <a:rPr kumimoji="1" lang="ja-JP" altLang="en-US" smtClean="0"/>
              <a:t>2022/4/26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4287913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F3BAEAD-4AD5-43E8-AB6A-BB4074FE8A31}" type="datetime1">
              <a:rPr kumimoji="1" lang="ja-JP" altLang="en-US" smtClean="0"/>
              <a:t>2022/4/26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951369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FCBCE13-5FE6-44BC-9B4A-6DD3C9F1500E}" type="datetime1">
              <a:rPr kumimoji="1" lang="ja-JP" altLang="en-US" smtClean="0"/>
              <a:t>2022/4/26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93297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9E4F1F6-2344-4877-8DAA-C04C1E79EF12}" type="datetime1">
              <a:rPr kumimoji="1" lang="ja-JP" altLang="en-US" smtClean="0"/>
              <a:t>2022/4/26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93445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B784F06-4F18-4988-AE14-E988EB70EA03}" type="datetime1">
              <a:rPr kumimoji="1" lang="ja-JP" altLang="en-US" smtClean="0"/>
              <a:t>2022/4/26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322107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C68443E-035B-4ADD-9269-7C5E27C89AC3}" type="datetime1">
              <a:rPr kumimoji="1" lang="ja-JP" altLang="en-US" smtClean="0"/>
              <a:t>2022/4/26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813385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383563C-D08D-445E-8464-750B0EE06B4A}" type="datetime1">
              <a:rPr kumimoji="1" lang="ja-JP" altLang="en-US" smtClean="0"/>
              <a:t>2022/4/26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290090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9D167F-5A3E-4A21-A6FF-18DF7C4CCA0E}" type="datetime1">
              <a:rPr kumimoji="1" lang="ja-JP" altLang="en-US" smtClean="0"/>
              <a:t>2022/4/26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676100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AC43F2F-00C1-421A-BB6E-7A0EF672A64A}" type="datetime1">
              <a:rPr kumimoji="1" lang="ja-JP" altLang="en-US" smtClean="0"/>
              <a:t>2022/4/26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775406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D08956F-B2FE-435B-A4BA-91152CB3625A}" type="datetime1">
              <a:rPr kumimoji="1" lang="ja-JP" altLang="en-US" smtClean="0"/>
              <a:t>2022/4/26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079108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83529B-1C2D-4570-8DC3-F1A23155574D}" type="datetime1">
              <a:rPr kumimoji="1" lang="ja-JP" altLang="en-US" smtClean="0"/>
              <a:t>2022/4/26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652617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309282" y="2120646"/>
            <a:ext cx="8552329" cy="1304320"/>
          </a:xfrm>
        </p:spPr>
        <p:txBody>
          <a:bodyPr>
            <a:normAutofit/>
          </a:bodyPr>
          <a:lstStyle/>
          <a:p>
            <a:pPr>
              <a:lnSpc>
                <a:spcPts val="3500"/>
              </a:lnSpc>
              <a:spcBef>
                <a:spcPts val="1200"/>
              </a:spcBef>
            </a:pP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これまで</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の議論の要約と本日の議論について</a:t>
            </a:r>
            <a:endParaRPr kumimoji="1"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0" y="0"/>
            <a:ext cx="9144000" cy="36004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522000" y="3462713"/>
            <a:ext cx="8100000"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a:xfrm>
            <a:off x="1487858" y="4183340"/>
            <a:ext cx="6400800" cy="1752600"/>
          </a:xfrm>
        </p:spPr>
        <p:txBody>
          <a:bodyPr>
            <a:normAutofit/>
          </a:bodyPr>
          <a:lstStyle/>
          <a:p>
            <a:endParaRPr lang="en-US" altLang="ja-JP" b="1" dirty="0"/>
          </a:p>
          <a:p>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副首都推進局</a:t>
            </a:r>
          </a:p>
          <a:p>
            <a:endParaRPr kumimoji="1" lang="ja-JP" altLang="en-US" sz="2400" b="1" dirty="0"/>
          </a:p>
        </p:txBody>
      </p:sp>
      <p:sp>
        <p:nvSpPr>
          <p:cNvPr id="7" name="テキスト ボックス 6"/>
          <p:cNvSpPr txBox="1"/>
          <p:nvPr/>
        </p:nvSpPr>
        <p:spPr>
          <a:xfrm>
            <a:off x="4355977" y="404083"/>
            <a:ext cx="4680520" cy="523220"/>
          </a:xfrm>
          <a:prstGeom prst="rect">
            <a:avLst/>
          </a:prstGeom>
          <a:noFill/>
        </p:spPr>
        <p:txBody>
          <a:bodyPr wrap="square" rtlCol="0">
            <a:spAutoFit/>
          </a:bodyPr>
          <a:lstStyle/>
          <a:p>
            <a:r>
              <a:rPr lang="en-US" altLang="ja-JP"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2022</a:t>
            </a:r>
            <a:r>
              <a:rPr kumimoji="1" lang="en-US" altLang="ja-JP"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.4.27</a:t>
            </a:r>
            <a:endParaRPr kumimoji="1" lang="en-US" altLang="ja-JP"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第</a:t>
            </a:r>
            <a:r>
              <a:rPr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５</a:t>
            </a:r>
            <a:r>
              <a:rPr lang="ja-JP" altLang="en-US" sz="1400"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回</a:t>
            </a:r>
            <a:r>
              <a:rPr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「副首都ビジョン」のバージョンアップに向けた意見交換会</a:t>
            </a:r>
            <a:endParaRPr kumimoji="1" lang="ja-JP" altLang="en-US" sz="140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7256766" y="949388"/>
            <a:ext cx="1503325" cy="41288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資料</a:t>
            </a:r>
            <a:r>
              <a:rPr kumimoji="1" lang="en-US" altLang="ja-JP"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1</a:t>
            </a:r>
          </a:p>
        </p:txBody>
      </p:sp>
    </p:spTree>
    <p:extLst>
      <p:ext uri="{BB962C8B-B14F-4D97-AF65-F5344CB8AC3E}">
        <p14:creationId xmlns:p14="http://schemas.microsoft.com/office/powerpoint/2010/main" val="4291750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49006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角丸四角形 48"/>
          <p:cNvSpPr/>
          <p:nvPr/>
        </p:nvSpPr>
        <p:spPr>
          <a:xfrm>
            <a:off x="528638" y="3782366"/>
            <a:ext cx="2606026" cy="1273026"/>
          </a:xfrm>
          <a:prstGeom prst="roundRect">
            <a:avLst>
              <a:gd name="adj" fmla="val 3402"/>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tIns="36000" rtlCol="0" anchor="t"/>
          <a:lstStyle/>
          <a:p>
            <a:pPr algn="ctr"/>
            <a:r>
              <a:rPr kumimoji="1" lang="ja-JP" altLang="en-US" sz="1200" b="1" u="sng" dirty="0" smtClean="0">
                <a:solidFill>
                  <a:schemeClr val="tx1"/>
                </a:solidFill>
                <a:latin typeface="BIZ UDPゴシック" panose="020B0400000000000000" pitchFamily="50" charset="-128"/>
                <a:ea typeface="BIZ UDPゴシック" panose="020B0400000000000000" pitchFamily="50" charset="-128"/>
              </a:rPr>
              <a:t>生産性等</a:t>
            </a:r>
            <a:endParaRPr kumimoji="1" lang="ja-JP" altLang="en-US" sz="1200" b="1" u="sng" dirty="0">
              <a:solidFill>
                <a:schemeClr val="tx1"/>
              </a:solidFill>
              <a:latin typeface="BIZ UDPゴシック" panose="020B0400000000000000" pitchFamily="50" charset="-128"/>
              <a:ea typeface="BIZ UDPゴシック" panose="020B0400000000000000" pitchFamily="50" charset="-128"/>
            </a:endParaRPr>
          </a:p>
        </p:txBody>
      </p:sp>
      <p:sp>
        <p:nvSpPr>
          <p:cNvPr id="53" name="角丸四角形 52"/>
          <p:cNvSpPr/>
          <p:nvPr/>
        </p:nvSpPr>
        <p:spPr>
          <a:xfrm>
            <a:off x="3270890" y="3791764"/>
            <a:ext cx="2704786" cy="1276521"/>
          </a:xfrm>
          <a:prstGeom prst="roundRect">
            <a:avLst>
              <a:gd name="adj" fmla="val 3402"/>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tIns="36000" rtlCol="0" anchor="t"/>
          <a:lstStyle/>
          <a:p>
            <a:pPr algn="ctr"/>
            <a:r>
              <a:rPr kumimoji="1" lang="ja-JP" altLang="en-US" sz="1200" b="1" u="sng" dirty="0" smtClean="0">
                <a:solidFill>
                  <a:schemeClr val="tx1"/>
                </a:solidFill>
                <a:latin typeface="BIZ UDPゴシック" panose="020B0400000000000000" pitchFamily="50" charset="-128"/>
                <a:ea typeface="BIZ UDPゴシック" panose="020B0400000000000000" pitchFamily="50" charset="-128"/>
              </a:rPr>
              <a:t>労働・人材</a:t>
            </a:r>
            <a:endParaRPr kumimoji="1" lang="ja-JP" altLang="en-US" sz="1200" b="1" u="sng" dirty="0">
              <a:solidFill>
                <a:schemeClr val="tx1"/>
              </a:solidFill>
              <a:latin typeface="BIZ UDPゴシック" panose="020B0400000000000000" pitchFamily="50" charset="-128"/>
              <a:ea typeface="BIZ UDPゴシック" panose="020B0400000000000000" pitchFamily="50" charset="-128"/>
            </a:endParaRPr>
          </a:p>
        </p:txBody>
      </p:sp>
      <p:sp>
        <p:nvSpPr>
          <p:cNvPr id="58" name="角丸四角形 57"/>
          <p:cNvSpPr/>
          <p:nvPr/>
        </p:nvSpPr>
        <p:spPr>
          <a:xfrm>
            <a:off x="6111902" y="3808316"/>
            <a:ext cx="2714241" cy="1274002"/>
          </a:xfrm>
          <a:prstGeom prst="roundRect">
            <a:avLst>
              <a:gd name="adj" fmla="val 3402"/>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tIns="36000" rtlCol="0" anchor="t"/>
          <a:lstStyle/>
          <a:p>
            <a:pPr algn="ctr"/>
            <a:r>
              <a:rPr kumimoji="1" lang="ja-JP" altLang="en-US" sz="1200" b="1" u="sng" dirty="0" smtClean="0">
                <a:solidFill>
                  <a:schemeClr val="tx1"/>
                </a:solidFill>
                <a:latin typeface="BIZ UDPゴシック" panose="020B0400000000000000" pitchFamily="50" charset="-128"/>
                <a:ea typeface="BIZ UDPゴシック" panose="020B0400000000000000" pitchFamily="50" charset="-128"/>
              </a:rPr>
              <a:t>資金・投資</a:t>
            </a:r>
            <a:endParaRPr kumimoji="1" lang="ja-JP" altLang="en-US" sz="1200" b="1" u="sng" dirty="0">
              <a:solidFill>
                <a:schemeClr val="tx1"/>
              </a:solidFill>
              <a:latin typeface="BIZ UDPゴシック" panose="020B0400000000000000" pitchFamily="50" charset="-128"/>
              <a:ea typeface="BIZ UDPゴシック" panose="020B0400000000000000" pitchFamily="50" charset="-128"/>
            </a:endParaRPr>
          </a:p>
        </p:txBody>
      </p:sp>
      <p:sp>
        <p:nvSpPr>
          <p:cNvPr id="45" name="角丸四角形 44"/>
          <p:cNvSpPr/>
          <p:nvPr/>
        </p:nvSpPr>
        <p:spPr>
          <a:xfrm>
            <a:off x="512670" y="1344642"/>
            <a:ext cx="2606026" cy="997496"/>
          </a:xfrm>
          <a:prstGeom prst="roundRect">
            <a:avLst>
              <a:gd name="adj" fmla="val 3402"/>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tIns="36000" rtlCol="0" anchor="t"/>
          <a:lstStyle/>
          <a:p>
            <a:pPr algn="ctr"/>
            <a:r>
              <a:rPr kumimoji="1" lang="ja-JP" altLang="en-US" sz="1200" b="1" u="sng" dirty="0" smtClean="0">
                <a:solidFill>
                  <a:schemeClr val="tx1"/>
                </a:solidFill>
                <a:latin typeface="BIZ UDPゴシック" panose="020B0400000000000000" pitchFamily="50" charset="-128"/>
                <a:ea typeface="BIZ UDPゴシック" panose="020B0400000000000000" pitchFamily="50" charset="-128"/>
              </a:rPr>
              <a:t>生産性等</a:t>
            </a:r>
            <a:endParaRPr kumimoji="1" lang="ja-JP" altLang="en-US" sz="1200" b="1" u="sng" dirty="0">
              <a:solidFill>
                <a:schemeClr val="tx1"/>
              </a:solidFill>
              <a:latin typeface="BIZ UDPゴシック" panose="020B0400000000000000" pitchFamily="50" charset="-128"/>
              <a:ea typeface="BIZ UDPゴシック" panose="020B0400000000000000" pitchFamily="50" charset="-128"/>
            </a:endParaRPr>
          </a:p>
        </p:txBody>
      </p:sp>
      <p:sp>
        <p:nvSpPr>
          <p:cNvPr id="44" name="角丸四角形 43"/>
          <p:cNvSpPr/>
          <p:nvPr/>
        </p:nvSpPr>
        <p:spPr>
          <a:xfrm>
            <a:off x="3244693" y="1343876"/>
            <a:ext cx="2704786" cy="997496"/>
          </a:xfrm>
          <a:prstGeom prst="roundRect">
            <a:avLst>
              <a:gd name="adj" fmla="val 3402"/>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tIns="36000" rtlCol="0" anchor="t"/>
          <a:lstStyle/>
          <a:p>
            <a:pPr algn="ctr"/>
            <a:r>
              <a:rPr kumimoji="1" lang="ja-JP" altLang="en-US" sz="1200" b="1" u="sng" dirty="0" smtClean="0">
                <a:solidFill>
                  <a:schemeClr val="tx1"/>
                </a:solidFill>
                <a:latin typeface="BIZ UDPゴシック" panose="020B0400000000000000" pitchFamily="50" charset="-128"/>
                <a:ea typeface="BIZ UDPゴシック" panose="020B0400000000000000" pitchFamily="50" charset="-128"/>
              </a:rPr>
              <a:t>労働・人材</a:t>
            </a:r>
            <a:endParaRPr kumimoji="1" lang="ja-JP" altLang="en-US" sz="1200" b="1" u="sng" dirty="0">
              <a:solidFill>
                <a:schemeClr val="tx1"/>
              </a:solidFill>
              <a:latin typeface="BIZ UDPゴシック" panose="020B0400000000000000" pitchFamily="50" charset="-128"/>
              <a:ea typeface="BIZ UDPゴシック" panose="020B0400000000000000" pitchFamily="50" charset="-128"/>
            </a:endParaRPr>
          </a:p>
        </p:txBody>
      </p:sp>
      <p:sp>
        <p:nvSpPr>
          <p:cNvPr id="9" name="角丸四角形 8"/>
          <p:cNvSpPr/>
          <p:nvPr/>
        </p:nvSpPr>
        <p:spPr>
          <a:xfrm>
            <a:off x="181667" y="467985"/>
            <a:ext cx="8747886" cy="2010201"/>
          </a:xfrm>
          <a:prstGeom prst="roundRect">
            <a:avLst>
              <a:gd name="adj" fmla="val 3402"/>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solidFill>
                <a:schemeClr val="tx1"/>
              </a:solidFill>
            </a:endParaRPr>
          </a:p>
        </p:txBody>
      </p:sp>
      <p:sp>
        <p:nvSpPr>
          <p:cNvPr id="11" name="角丸四角形 10"/>
          <p:cNvSpPr/>
          <p:nvPr/>
        </p:nvSpPr>
        <p:spPr>
          <a:xfrm>
            <a:off x="3168872" y="1514566"/>
            <a:ext cx="2738403" cy="891374"/>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BIZ UDPゴシック" panose="020B0400000000000000" pitchFamily="50" charset="-128"/>
                <a:ea typeface="BIZ UDPゴシック" panose="020B0400000000000000" pitchFamily="50" charset="-128"/>
              </a:rPr>
              <a:t>・ 労働</a:t>
            </a:r>
            <a:r>
              <a:rPr lang="ja-JP" altLang="en-US" sz="1100" dirty="0">
                <a:solidFill>
                  <a:schemeClr val="tx1"/>
                </a:solidFill>
                <a:latin typeface="BIZ UDPゴシック" panose="020B0400000000000000" pitchFamily="50" charset="-128"/>
                <a:ea typeface="BIZ UDPゴシック" panose="020B0400000000000000" pitchFamily="50" charset="-128"/>
              </a:rPr>
              <a:t>市場の流動性が高い</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100" dirty="0" smtClean="0">
                <a:solidFill>
                  <a:schemeClr val="tx1"/>
                </a:solidFill>
                <a:latin typeface="BIZ UDPゴシック" panose="020B0400000000000000" pitchFamily="50" charset="-128"/>
                <a:ea typeface="BIZ UDPゴシック" panose="020B0400000000000000" pitchFamily="50" charset="-128"/>
              </a:rPr>
              <a:t>　 （成長分野への労働シフト）</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100" dirty="0" smtClean="0">
                <a:solidFill>
                  <a:schemeClr val="tx1"/>
                </a:solidFill>
                <a:latin typeface="BIZ UDPゴシック" panose="020B0400000000000000" pitchFamily="50" charset="-128"/>
                <a:ea typeface="BIZ UDPゴシック" panose="020B0400000000000000" pitchFamily="50" charset="-128"/>
              </a:rPr>
              <a:t>・ 女性をはじめ</a:t>
            </a:r>
            <a:r>
              <a:rPr lang="ja-JP" altLang="en-US" sz="1100" dirty="0">
                <a:solidFill>
                  <a:schemeClr val="tx1"/>
                </a:solidFill>
                <a:latin typeface="BIZ UDPゴシック" panose="020B0400000000000000" pitchFamily="50" charset="-128"/>
                <a:ea typeface="BIZ UDPゴシック" panose="020B0400000000000000" pitchFamily="50" charset="-128"/>
              </a:rPr>
              <a:t>多様</a:t>
            </a:r>
            <a:r>
              <a:rPr lang="ja-JP" altLang="en-US" sz="1100" dirty="0" smtClean="0">
                <a:solidFill>
                  <a:schemeClr val="tx1"/>
                </a:solidFill>
                <a:latin typeface="BIZ UDPゴシック" panose="020B0400000000000000" pitchFamily="50" charset="-128"/>
                <a:ea typeface="BIZ UDPゴシック" panose="020B0400000000000000" pitchFamily="50" charset="-128"/>
              </a:rPr>
              <a:t>な人材の労働参加</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100" dirty="0" smtClean="0">
                <a:solidFill>
                  <a:schemeClr val="tx1"/>
                </a:solidFill>
                <a:latin typeface="BIZ UDPゴシック" panose="020B0400000000000000" pitchFamily="50" charset="-128"/>
                <a:ea typeface="BIZ UDPゴシック" panose="020B0400000000000000" pitchFamily="50" charset="-128"/>
              </a:rPr>
              <a:t>・ 男女の就業率や賃金格差が小さい</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p:txBody>
      </p:sp>
      <p:sp>
        <p:nvSpPr>
          <p:cNvPr id="14" name="角丸四角形 13"/>
          <p:cNvSpPr/>
          <p:nvPr/>
        </p:nvSpPr>
        <p:spPr>
          <a:xfrm>
            <a:off x="-1292313" y="6389618"/>
            <a:ext cx="5021408" cy="737999"/>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800"/>
              </a:lnSpc>
            </a:pPr>
            <a:endParaRPr lang="en-US" altLang="ja-JP" sz="1200" b="1" dirty="0">
              <a:solidFill>
                <a:schemeClr val="tx1"/>
              </a:solidFill>
              <a:latin typeface="BIZ UDPゴシック" panose="020B0400000000000000" pitchFamily="50" charset="-128"/>
              <a:ea typeface="BIZ UDPゴシック" panose="020B0400000000000000" pitchFamily="50" charset="-128"/>
            </a:endParaRPr>
          </a:p>
        </p:txBody>
      </p:sp>
      <p:sp>
        <p:nvSpPr>
          <p:cNvPr id="17" name="角丸四角形 16"/>
          <p:cNvSpPr/>
          <p:nvPr/>
        </p:nvSpPr>
        <p:spPr>
          <a:xfrm>
            <a:off x="234331" y="3038961"/>
            <a:ext cx="8681154" cy="3708000"/>
          </a:xfrm>
          <a:prstGeom prst="roundRect">
            <a:avLst>
              <a:gd name="adj" fmla="val 3402"/>
            </a:avLst>
          </a:prstGeom>
          <a:no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solidFill>
                <a:schemeClr val="tx1"/>
              </a:solidFill>
            </a:endParaRPr>
          </a:p>
        </p:txBody>
      </p:sp>
      <p:sp>
        <p:nvSpPr>
          <p:cNvPr id="23" name="角丸四角形 22"/>
          <p:cNvSpPr/>
          <p:nvPr/>
        </p:nvSpPr>
        <p:spPr>
          <a:xfrm>
            <a:off x="533591" y="4103814"/>
            <a:ext cx="2710683" cy="822983"/>
          </a:xfrm>
          <a:prstGeom prst="roundRect">
            <a:avLst>
              <a:gd name="adj" fmla="val 2804"/>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BIZ UDPゴシック" panose="020B0400000000000000" pitchFamily="50" charset="-128"/>
                <a:ea typeface="BIZ UDPゴシック" panose="020B0400000000000000" pitchFamily="50" charset="-128"/>
              </a:rPr>
              <a:t>・ 生産性が低い</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100" dirty="0" smtClean="0">
                <a:solidFill>
                  <a:schemeClr val="tx1"/>
                </a:solidFill>
                <a:latin typeface="BIZ UDPゴシック" panose="020B0400000000000000" pitchFamily="50" charset="-128"/>
                <a:ea typeface="BIZ UDPゴシック" panose="020B0400000000000000" pitchFamily="50" charset="-128"/>
              </a:rPr>
              <a:t>・ 産業構造が固定化</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100" dirty="0" smtClean="0">
                <a:solidFill>
                  <a:schemeClr val="tx1"/>
                </a:solidFill>
                <a:latin typeface="BIZ UDPゴシック" panose="020B0400000000000000" pitchFamily="50" charset="-128"/>
                <a:ea typeface="BIZ UDPゴシック" panose="020B0400000000000000" pitchFamily="50" charset="-128"/>
              </a:rPr>
              <a:t>・ スタートアップの数</a:t>
            </a:r>
            <a:r>
              <a:rPr lang="ja-JP" altLang="en-US"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smtClean="0">
                <a:solidFill>
                  <a:schemeClr val="tx1"/>
                </a:solidFill>
                <a:latin typeface="BIZ UDPゴシック" panose="020B0400000000000000" pitchFamily="50" charset="-128"/>
                <a:ea typeface="BIZ UDPゴシック" panose="020B0400000000000000" pitchFamily="50" charset="-128"/>
              </a:rPr>
              <a:t>規模が見劣り</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100" dirty="0" smtClean="0">
                <a:solidFill>
                  <a:schemeClr val="tx1"/>
                </a:solidFill>
                <a:latin typeface="BIZ UDPゴシック" panose="020B0400000000000000" pitchFamily="50" charset="-128"/>
                <a:ea typeface="BIZ UDPゴシック" panose="020B0400000000000000" pitchFamily="50" charset="-128"/>
              </a:rPr>
              <a:t>・ </a:t>
            </a:r>
            <a:r>
              <a:rPr lang="en-US" altLang="ja-JP" sz="1100" dirty="0" smtClean="0">
                <a:solidFill>
                  <a:schemeClr val="tx1"/>
                </a:solidFill>
                <a:latin typeface="BIZ UDPゴシック" panose="020B0400000000000000" pitchFamily="50" charset="-128"/>
                <a:ea typeface="BIZ UDPゴシック" panose="020B0400000000000000" pitchFamily="50" charset="-128"/>
              </a:rPr>
              <a:t>DX</a:t>
            </a:r>
            <a:r>
              <a:rPr lang="ja-JP" altLang="en-US" sz="1100" dirty="0">
                <a:solidFill>
                  <a:schemeClr val="tx1"/>
                </a:solidFill>
                <a:latin typeface="BIZ UDPゴシック" panose="020B0400000000000000" pitchFamily="50" charset="-128"/>
                <a:ea typeface="BIZ UDPゴシック" panose="020B0400000000000000" pitchFamily="50" charset="-128"/>
              </a:rPr>
              <a:t>の大きな進展が</a:t>
            </a:r>
            <a:r>
              <a:rPr lang="ja-JP" altLang="en-US" sz="1100" dirty="0" smtClean="0">
                <a:solidFill>
                  <a:schemeClr val="tx1"/>
                </a:solidFill>
                <a:latin typeface="BIZ UDPゴシック" panose="020B0400000000000000" pitchFamily="50" charset="-128"/>
                <a:ea typeface="BIZ UDPゴシック" panose="020B0400000000000000" pitchFamily="50" charset="-128"/>
              </a:rPr>
              <a:t>見られない</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100" dirty="0" smtClean="0">
                <a:solidFill>
                  <a:schemeClr val="tx1"/>
                </a:solidFill>
                <a:latin typeface="BIZ UDPゴシック" panose="020B0400000000000000" pitchFamily="50" charset="-128"/>
                <a:ea typeface="BIZ UDPゴシック" panose="020B0400000000000000" pitchFamily="50" charset="-128"/>
              </a:rPr>
              <a:t>・ グリーン対応も緒に就いたところ</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100" dirty="0" smtClean="0">
                <a:solidFill>
                  <a:schemeClr val="tx1"/>
                </a:solidFill>
                <a:latin typeface="BIZ UDPゴシック" panose="020B0400000000000000" pitchFamily="50" charset="-128"/>
                <a:ea typeface="BIZ UDPゴシック" panose="020B0400000000000000" pitchFamily="50" charset="-128"/>
              </a:rPr>
              <a:t>・ 国民の幸福度が低い</a:t>
            </a:r>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ja-JP" altLang="en-US" sz="1100" dirty="0" smtClean="0">
                <a:solidFill>
                  <a:schemeClr val="tx1"/>
                </a:solidFill>
                <a:latin typeface="BIZ UDPゴシック" panose="020B0400000000000000" pitchFamily="50" charset="-128"/>
                <a:ea typeface="BIZ UDPゴシック" panose="020B0400000000000000" pitchFamily="50" charset="-128"/>
              </a:rPr>
              <a:t> </a:t>
            </a:r>
            <a:endParaRPr lang="ja-JP" altLang="en-US" sz="1100" dirty="0">
              <a:solidFill>
                <a:schemeClr val="tx1"/>
              </a:solidFill>
              <a:latin typeface="BIZ UDPゴシック" panose="020B0400000000000000" pitchFamily="50" charset="-128"/>
              <a:ea typeface="BIZ UDPゴシック" panose="020B0400000000000000" pitchFamily="50" charset="-128"/>
            </a:endParaRPr>
          </a:p>
        </p:txBody>
      </p:sp>
      <p:sp>
        <p:nvSpPr>
          <p:cNvPr id="26" name="角丸四角形 25"/>
          <p:cNvSpPr/>
          <p:nvPr/>
        </p:nvSpPr>
        <p:spPr>
          <a:xfrm>
            <a:off x="6073086" y="1343270"/>
            <a:ext cx="2714241" cy="997496"/>
          </a:xfrm>
          <a:prstGeom prst="roundRect">
            <a:avLst>
              <a:gd name="adj" fmla="val 3402"/>
            </a:avLst>
          </a:prstGeom>
          <a:solidFill>
            <a:schemeClr val="accent1">
              <a:lumMod val="20000"/>
              <a:lumOff val="80000"/>
            </a:schemeClr>
          </a:solidFill>
          <a:ln w="6350"/>
        </p:spPr>
        <p:style>
          <a:lnRef idx="2">
            <a:schemeClr val="accent1">
              <a:shade val="50000"/>
            </a:schemeClr>
          </a:lnRef>
          <a:fillRef idx="1">
            <a:schemeClr val="accent1"/>
          </a:fillRef>
          <a:effectRef idx="0">
            <a:schemeClr val="accent1"/>
          </a:effectRef>
          <a:fontRef idx="minor">
            <a:schemeClr val="lt1"/>
          </a:fontRef>
        </p:style>
        <p:txBody>
          <a:bodyPr tIns="36000" rtlCol="0" anchor="t"/>
          <a:lstStyle/>
          <a:p>
            <a:pPr algn="ctr"/>
            <a:r>
              <a:rPr kumimoji="1" lang="ja-JP" altLang="en-US" sz="1200" b="1" u="sng" dirty="0" smtClean="0">
                <a:solidFill>
                  <a:schemeClr val="tx1"/>
                </a:solidFill>
                <a:latin typeface="BIZ UDPゴシック" panose="020B0400000000000000" pitchFamily="50" charset="-128"/>
                <a:ea typeface="BIZ UDPゴシック" panose="020B0400000000000000" pitchFamily="50" charset="-128"/>
              </a:rPr>
              <a:t>資金・投資</a:t>
            </a:r>
            <a:endParaRPr kumimoji="1" lang="ja-JP" altLang="en-US" sz="1200" b="1" u="sng" dirty="0">
              <a:solidFill>
                <a:schemeClr val="tx1"/>
              </a:solidFill>
              <a:latin typeface="BIZ UDPゴシック" panose="020B0400000000000000" pitchFamily="50" charset="-128"/>
              <a:ea typeface="BIZ UDPゴシック" panose="020B0400000000000000" pitchFamily="50" charset="-128"/>
            </a:endParaRPr>
          </a:p>
        </p:txBody>
      </p:sp>
      <p:sp>
        <p:nvSpPr>
          <p:cNvPr id="37" name="角丸四角形 36"/>
          <p:cNvSpPr/>
          <p:nvPr/>
        </p:nvSpPr>
        <p:spPr>
          <a:xfrm>
            <a:off x="613435" y="1519938"/>
            <a:ext cx="2159319" cy="919390"/>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chemeClr val="tx1"/>
                </a:solidFill>
                <a:latin typeface="BIZ UDPゴシック" panose="020B0400000000000000" pitchFamily="50" charset="-128"/>
                <a:ea typeface="BIZ UDPゴシック" panose="020B0400000000000000" pitchFamily="50" charset="-128"/>
              </a:rPr>
              <a:t>・</a:t>
            </a:r>
            <a:r>
              <a:rPr lang="ja-JP" altLang="en-US" sz="1100" dirty="0" smtClean="0">
                <a:solidFill>
                  <a:schemeClr val="tx1"/>
                </a:solidFill>
                <a:latin typeface="BIZ UDPゴシック" panose="020B0400000000000000" pitchFamily="50" charset="-128"/>
                <a:ea typeface="BIZ UDPゴシック" panose="020B0400000000000000" pitchFamily="50" charset="-128"/>
              </a:rPr>
              <a:t> 第三次産業へのシフト</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en-US" altLang="ja-JP" sz="1100" dirty="0">
                <a:solidFill>
                  <a:schemeClr val="tx1"/>
                </a:solidFill>
                <a:latin typeface="BIZ UDPゴシック" panose="020B0400000000000000" pitchFamily="50" charset="-128"/>
                <a:ea typeface="BIZ UDPゴシック" panose="020B0400000000000000" pitchFamily="50" charset="-128"/>
              </a:rPr>
              <a:t>DX</a:t>
            </a:r>
            <a:r>
              <a:rPr lang="ja-JP" altLang="en-US" sz="1100" dirty="0">
                <a:solidFill>
                  <a:schemeClr val="tx1"/>
                </a:solidFill>
                <a:latin typeface="BIZ UDPゴシック" panose="020B0400000000000000" pitchFamily="50" charset="-128"/>
                <a:ea typeface="BIZ UDPゴシック" panose="020B0400000000000000" pitchFamily="50" charset="-128"/>
              </a:rPr>
              <a:t>の</a:t>
            </a:r>
            <a:r>
              <a:rPr lang="ja-JP" altLang="en-US" sz="1100" dirty="0" smtClean="0">
                <a:solidFill>
                  <a:schemeClr val="tx1"/>
                </a:solidFill>
                <a:latin typeface="BIZ UDPゴシック" panose="020B0400000000000000" pitchFamily="50" charset="-128"/>
                <a:ea typeface="BIZ UDPゴシック" panose="020B0400000000000000" pitchFamily="50" charset="-128"/>
              </a:rPr>
              <a:t>積極的な取り込み</a:t>
            </a:r>
            <a:endParaRPr lang="ja-JP" altLang="en-US" sz="1100" dirty="0">
              <a:solidFill>
                <a:schemeClr val="tx1"/>
              </a:solidFill>
              <a:latin typeface="BIZ UDPゴシック" panose="020B0400000000000000" pitchFamily="50" charset="-128"/>
              <a:ea typeface="BIZ UDPゴシック" panose="020B0400000000000000" pitchFamily="50" charset="-128"/>
            </a:endParaRPr>
          </a:p>
          <a:p>
            <a:r>
              <a:rPr lang="ja-JP" altLang="en-US" sz="1100" dirty="0" smtClean="0">
                <a:solidFill>
                  <a:schemeClr val="tx1"/>
                </a:solidFill>
                <a:latin typeface="BIZ UDPゴシック" panose="020B0400000000000000" pitchFamily="50" charset="-128"/>
                <a:ea typeface="BIZ UDPゴシック" panose="020B0400000000000000" pitchFamily="50" charset="-128"/>
              </a:rPr>
              <a:t>・ グリーン分野への成長投資</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100" dirty="0" smtClean="0">
                <a:solidFill>
                  <a:schemeClr val="tx1"/>
                </a:solidFill>
                <a:latin typeface="BIZ UDPゴシック" panose="020B0400000000000000" pitchFamily="50" charset="-128"/>
                <a:ea typeface="BIZ UDPゴシック" panose="020B0400000000000000" pitchFamily="50" charset="-128"/>
              </a:rPr>
              <a:t>・ 国民</a:t>
            </a:r>
            <a:r>
              <a:rPr lang="ja-JP" altLang="en-US" sz="1100" dirty="0">
                <a:solidFill>
                  <a:schemeClr val="tx1"/>
                </a:solidFill>
                <a:latin typeface="BIZ UDPゴシック" panose="020B0400000000000000" pitchFamily="50" charset="-128"/>
                <a:ea typeface="BIZ UDPゴシック" panose="020B0400000000000000" pitchFamily="50" charset="-128"/>
              </a:rPr>
              <a:t>の</a:t>
            </a:r>
            <a:r>
              <a:rPr lang="ja-JP" altLang="en-US" sz="1100" dirty="0" smtClean="0">
                <a:solidFill>
                  <a:schemeClr val="tx1"/>
                </a:solidFill>
                <a:latin typeface="BIZ UDPゴシック" panose="020B0400000000000000" pitchFamily="50" charset="-128"/>
                <a:ea typeface="BIZ UDPゴシック" panose="020B0400000000000000" pitchFamily="50" charset="-128"/>
              </a:rPr>
              <a:t>幸福度</a:t>
            </a:r>
            <a:r>
              <a:rPr lang="ja-JP" altLang="en-US" sz="1100" dirty="0">
                <a:solidFill>
                  <a:schemeClr val="tx1"/>
                </a:solidFill>
                <a:latin typeface="BIZ UDPゴシック" panose="020B0400000000000000" pitchFamily="50" charset="-128"/>
                <a:ea typeface="BIZ UDPゴシック" panose="020B0400000000000000" pitchFamily="50" charset="-128"/>
              </a:rPr>
              <a:t>向上</a:t>
            </a:r>
          </a:p>
        </p:txBody>
      </p:sp>
      <p:sp>
        <p:nvSpPr>
          <p:cNvPr id="40" name="角丸四角形 39"/>
          <p:cNvSpPr/>
          <p:nvPr/>
        </p:nvSpPr>
        <p:spPr>
          <a:xfrm>
            <a:off x="6073086" y="1550734"/>
            <a:ext cx="2698477" cy="798516"/>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BIZ UDPゴシック" panose="020B0400000000000000" pitchFamily="50" charset="-128"/>
                <a:ea typeface="BIZ UDPゴシック" panose="020B0400000000000000" pitchFamily="50" charset="-128"/>
              </a:rPr>
              <a:t>・ 成長資金が循環</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100" dirty="0" smtClean="0">
                <a:solidFill>
                  <a:schemeClr val="tx1"/>
                </a:solidFill>
                <a:latin typeface="BIZ UDPゴシック" panose="020B0400000000000000" pitchFamily="50" charset="-128"/>
                <a:ea typeface="BIZ UDPゴシック" panose="020B0400000000000000" pitchFamily="50" charset="-128"/>
              </a:rPr>
              <a:t>・ 投資ファンドの大型化・国際化</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100" dirty="0" smtClean="0">
                <a:solidFill>
                  <a:schemeClr val="tx1"/>
                </a:solidFill>
                <a:latin typeface="BIZ UDPゴシック" panose="020B0400000000000000" pitchFamily="50" charset="-128"/>
                <a:ea typeface="BIZ UDPゴシック" panose="020B0400000000000000" pitchFamily="50" charset="-128"/>
              </a:rPr>
              <a:t>・ 無形資産による成長へのシフト</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100" dirty="0" smtClean="0">
                <a:solidFill>
                  <a:schemeClr val="tx1"/>
                </a:solidFill>
                <a:latin typeface="BIZ UDPゴシック" panose="020B0400000000000000" pitchFamily="50" charset="-128"/>
                <a:ea typeface="BIZ UDPゴシック" panose="020B0400000000000000" pitchFamily="50" charset="-128"/>
              </a:rPr>
              <a:t>・ 情報・デジタル化への投資の増加</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p:txBody>
      </p:sp>
      <p:sp>
        <p:nvSpPr>
          <p:cNvPr id="47" name="角丸四角形 46"/>
          <p:cNvSpPr/>
          <p:nvPr/>
        </p:nvSpPr>
        <p:spPr>
          <a:xfrm>
            <a:off x="3259827" y="4116063"/>
            <a:ext cx="3249594" cy="739434"/>
          </a:xfrm>
          <a:prstGeom prst="roundRect">
            <a:avLst>
              <a:gd name="adj" fmla="val 2804"/>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BIZ UDPゴシック" panose="020B0400000000000000" pitchFamily="50" charset="-128"/>
                <a:ea typeface="BIZ UDPゴシック" panose="020B0400000000000000" pitchFamily="50" charset="-128"/>
              </a:rPr>
              <a:t>・ </a:t>
            </a:r>
            <a:r>
              <a:rPr lang="ja-JP" altLang="en-US" sz="1100" dirty="0">
                <a:solidFill>
                  <a:schemeClr val="tx1"/>
                </a:solidFill>
                <a:latin typeface="BIZ UDPゴシック" panose="020B0400000000000000" pitchFamily="50" charset="-128"/>
                <a:ea typeface="BIZ UDPゴシック" panose="020B0400000000000000" pitchFamily="50" charset="-128"/>
              </a:rPr>
              <a:t>失業率</a:t>
            </a:r>
            <a:r>
              <a:rPr lang="ja-JP" altLang="en-US" sz="1100" dirty="0" smtClean="0">
                <a:solidFill>
                  <a:schemeClr val="tx1"/>
                </a:solidFill>
                <a:latin typeface="BIZ UDPゴシック" panose="020B0400000000000000" pitchFamily="50" charset="-128"/>
                <a:ea typeface="BIZ UDPゴシック" panose="020B0400000000000000" pitchFamily="50" charset="-128"/>
              </a:rPr>
              <a:t>は低水準にとどまる</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100" dirty="0" smtClean="0">
                <a:solidFill>
                  <a:schemeClr val="tx1"/>
                </a:solidFill>
                <a:latin typeface="BIZ UDPゴシック" panose="020B0400000000000000" pitchFamily="50" charset="-128"/>
                <a:ea typeface="BIZ UDPゴシック" panose="020B0400000000000000" pitchFamily="50" charset="-128"/>
              </a:rPr>
              <a:t>・ 成長分野へ労働シフトが進んでいない</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100" dirty="0" smtClean="0">
                <a:solidFill>
                  <a:schemeClr val="tx1"/>
                </a:solidFill>
                <a:latin typeface="BIZ UDPゴシック" panose="020B0400000000000000" pitchFamily="50" charset="-128"/>
                <a:ea typeface="BIZ UDPゴシック" panose="020B0400000000000000" pitchFamily="50" charset="-128"/>
              </a:rPr>
              <a:t>・ 女性などの労働参加</a:t>
            </a:r>
            <a:r>
              <a:rPr lang="ja-JP" altLang="en-US" sz="1100" dirty="0">
                <a:solidFill>
                  <a:schemeClr val="tx1"/>
                </a:solidFill>
                <a:latin typeface="BIZ UDPゴシック" panose="020B0400000000000000" pitchFamily="50" charset="-128"/>
                <a:ea typeface="BIZ UDPゴシック" panose="020B0400000000000000" pitchFamily="50" charset="-128"/>
              </a:rPr>
              <a:t>が</a:t>
            </a:r>
            <a:r>
              <a:rPr lang="ja-JP" altLang="en-US" sz="1100" dirty="0" smtClean="0">
                <a:solidFill>
                  <a:schemeClr val="tx1"/>
                </a:solidFill>
                <a:latin typeface="BIZ UDPゴシック" panose="020B0400000000000000" pitchFamily="50" charset="-128"/>
                <a:ea typeface="BIZ UDPゴシック" panose="020B0400000000000000" pitchFamily="50" charset="-128"/>
              </a:rPr>
              <a:t>限定的</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100" dirty="0" smtClean="0">
                <a:solidFill>
                  <a:schemeClr val="tx1"/>
                </a:solidFill>
                <a:latin typeface="BIZ UDPゴシック" panose="020B0400000000000000" pitchFamily="50" charset="-128"/>
                <a:ea typeface="BIZ UDPゴシック" panose="020B0400000000000000" pitchFamily="50" charset="-128"/>
              </a:rPr>
              <a:t>・ 長期にわたり賃金が横ばい</a:t>
            </a:r>
            <a:endParaRPr lang="en-US" altLang="ja-JP" sz="1100" dirty="0">
              <a:solidFill>
                <a:schemeClr val="tx1"/>
              </a:solidFill>
              <a:latin typeface="BIZ UDPゴシック" panose="020B0400000000000000" pitchFamily="50" charset="-128"/>
              <a:ea typeface="BIZ UDPゴシック" panose="020B0400000000000000" pitchFamily="50" charset="-128"/>
            </a:endParaRPr>
          </a:p>
        </p:txBody>
      </p:sp>
      <p:sp>
        <p:nvSpPr>
          <p:cNvPr id="48" name="角丸四角形 47"/>
          <p:cNvSpPr/>
          <p:nvPr/>
        </p:nvSpPr>
        <p:spPr>
          <a:xfrm>
            <a:off x="6190053" y="4103405"/>
            <a:ext cx="2636090" cy="739434"/>
          </a:xfrm>
          <a:prstGeom prst="roundRect">
            <a:avLst>
              <a:gd name="adj" fmla="val 2804"/>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BIZ UDPゴシック" panose="020B0400000000000000" pitchFamily="50" charset="-128"/>
                <a:ea typeface="BIZ UDPゴシック" panose="020B0400000000000000" pitchFamily="50" charset="-128"/>
              </a:rPr>
              <a:t>・ マネタリーベースの拡大が、マネー</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ja-JP" altLang="en-US" sz="1100" dirty="0" smtClean="0">
                <a:solidFill>
                  <a:schemeClr val="tx1"/>
                </a:solidFill>
                <a:latin typeface="BIZ UDPゴシック" panose="020B0400000000000000" pitchFamily="50" charset="-128"/>
                <a:ea typeface="BIZ UDPゴシック" panose="020B0400000000000000" pitchFamily="50" charset="-128"/>
              </a:rPr>
              <a:t> ストックの増加につながっていない </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100" dirty="0" smtClean="0">
                <a:solidFill>
                  <a:schemeClr val="tx1"/>
                </a:solidFill>
                <a:latin typeface="BIZ UDPゴシック" panose="020B0400000000000000" pitchFamily="50" charset="-128"/>
                <a:ea typeface="BIZ UDPゴシック" panose="020B0400000000000000" pitchFamily="50" charset="-128"/>
              </a:rPr>
              <a:t>・ インフレは小幅にとどまっている</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100" dirty="0" smtClean="0">
                <a:solidFill>
                  <a:schemeClr val="tx1"/>
                </a:solidFill>
                <a:latin typeface="BIZ UDPゴシック" panose="020B0400000000000000" pitchFamily="50" charset="-128"/>
                <a:ea typeface="BIZ UDPゴシック" panose="020B0400000000000000" pitchFamily="50" charset="-128"/>
              </a:rPr>
              <a:t>・ 経常収支の金融シフトが緩やか</a:t>
            </a:r>
            <a:endParaRPr lang="en-US" altLang="ja-JP" sz="1100" dirty="0">
              <a:solidFill>
                <a:schemeClr val="tx1"/>
              </a:solidFill>
              <a:latin typeface="BIZ UDPゴシック" panose="020B0400000000000000" pitchFamily="50" charset="-128"/>
              <a:ea typeface="BIZ UDPゴシック" panose="020B0400000000000000" pitchFamily="50" charset="-128"/>
            </a:endParaRPr>
          </a:p>
        </p:txBody>
      </p:sp>
      <p:sp>
        <p:nvSpPr>
          <p:cNvPr id="35" name="正方形/長方形 34"/>
          <p:cNvSpPr/>
          <p:nvPr/>
        </p:nvSpPr>
        <p:spPr>
          <a:xfrm>
            <a:off x="15616" y="31442"/>
            <a:ext cx="6773111" cy="400110"/>
          </a:xfrm>
          <a:prstGeom prst="rect">
            <a:avLst/>
          </a:prstGeom>
        </p:spPr>
        <p:txBody>
          <a:bodyPr wrap="square">
            <a:spAutoFit/>
          </a:bodyPr>
          <a:lstStyle/>
          <a:p>
            <a:r>
              <a:rPr lang="ja-JP" altLang="en-US" sz="2000" b="1" dirty="0" smtClean="0"/>
              <a:t>■ これまでの議論（世界経済のトレンドと日本の状況）</a:t>
            </a:r>
            <a:endParaRPr lang="ja-JP" altLang="en-US" sz="2000" b="1" dirty="0"/>
          </a:p>
        </p:txBody>
      </p:sp>
      <p:sp>
        <p:nvSpPr>
          <p:cNvPr id="36" name="角丸四角形 35"/>
          <p:cNvSpPr/>
          <p:nvPr/>
        </p:nvSpPr>
        <p:spPr>
          <a:xfrm>
            <a:off x="237114" y="741067"/>
            <a:ext cx="8659431" cy="339271"/>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solidFill>
                  <a:schemeClr val="tx1"/>
                </a:solidFill>
                <a:latin typeface="BIZ UDPゴシック" panose="020B0400000000000000" pitchFamily="50" charset="-128"/>
                <a:ea typeface="BIZ UDPゴシック" panose="020B0400000000000000" pitchFamily="50" charset="-128"/>
              </a:rPr>
              <a:t> </a:t>
            </a:r>
            <a:r>
              <a:rPr lang="ja-JP" altLang="en-US" sz="1400" b="1" u="sng" dirty="0" smtClean="0">
                <a:solidFill>
                  <a:schemeClr val="tx1"/>
                </a:solidFill>
                <a:latin typeface="BIZ UDPゴシック" panose="020B0400000000000000" pitchFamily="50" charset="-128"/>
                <a:ea typeface="BIZ UDPゴシック" panose="020B0400000000000000" pitchFamily="50" charset="-128"/>
              </a:rPr>
              <a:t>ここ</a:t>
            </a:r>
            <a:r>
              <a:rPr lang="en-US" altLang="ja-JP" sz="1400" b="1" u="sng" dirty="0" smtClean="0">
                <a:solidFill>
                  <a:schemeClr val="tx1"/>
                </a:solidFill>
                <a:latin typeface="BIZ UDPゴシック" panose="020B0400000000000000" pitchFamily="50" charset="-128"/>
                <a:ea typeface="BIZ UDPゴシック" panose="020B0400000000000000" pitchFamily="50" charset="-128"/>
              </a:rPr>
              <a:t>20</a:t>
            </a:r>
            <a:r>
              <a:rPr lang="ja-JP" altLang="en-US" sz="1400" b="1" u="sng" dirty="0" smtClean="0">
                <a:solidFill>
                  <a:schemeClr val="tx1"/>
                </a:solidFill>
                <a:latin typeface="BIZ UDPゴシック" panose="020B0400000000000000" pitchFamily="50" charset="-128"/>
                <a:ea typeface="BIZ UDPゴシック" panose="020B0400000000000000" pitchFamily="50" charset="-128"/>
              </a:rPr>
              <a:t>年程度の世界</a:t>
            </a:r>
            <a:r>
              <a:rPr lang="ja-JP" altLang="en-US" sz="1400" b="1" u="sng" dirty="0">
                <a:solidFill>
                  <a:schemeClr val="tx1"/>
                </a:solidFill>
                <a:latin typeface="BIZ UDPゴシック" panose="020B0400000000000000" pitchFamily="50" charset="-128"/>
                <a:ea typeface="BIZ UDPゴシック" panose="020B0400000000000000" pitchFamily="50" charset="-128"/>
              </a:rPr>
              <a:t>経済</a:t>
            </a:r>
            <a:r>
              <a:rPr lang="ja-JP" altLang="en-US" sz="1400" b="1" u="sng" dirty="0" smtClean="0">
                <a:solidFill>
                  <a:schemeClr val="tx1"/>
                </a:solidFill>
                <a:latin typeface="BIZ UDPゴシック" panose="020B0400000000000000" pitchFamily="50" charset="-128"/>
                <a:ea typeface="BIZ UDPゴシック" panose="020B0400000000000000" pitchFamily="50" charset="-128"/>
              </a:rPr>
              <a:t>のトレンドをみると、主要国（米欧中）は一定の経済成長　</a:t>
            </a:r>
            <a:endParaRPr lang="en-US" altLang="ja-JP" sz="1400" b="1" u="sng" dirty="0" smtClean="0">
              <a:solidFill>
                <a:schemeClr val="tx1"/>
              </a:solidFill>
              <a:latin typeface="BIZ UDPゴシック" panose="020B0400000000000000" pitchFamily="50" charset="-128"/>
              <a:ea typeface="BIZ UDPゴシック" panose="020B0400000000000000" pitchFamily="50" charset="-128"/>
            </a:endParaRPr>
          </a:p>
        </p:txBody>
      </p:sp>
      <p:sp>
        <p:nvSpPr>
          <p:cNvPr id="42" name="角丸四角形 41"/>
          <p:cNvSpPr/>
          <p:nvPr/>
        </p:nvSpPr>
        <p:spPr>
          <a:xfrm>
            <a:off x="863463" y="6298664"/>
            <a:ext cx="7524000" cy="360000"/>
          </a:xfrm>
          <a:prstGeom prst="roundRect">
            <a:avLst>
              <a:gd name="adj" fmla="val 2804"/>
            </a:avLst>
          </a:prstGeom>
          <a:noFill/>
          <a:ln w="317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252000" rtlCol="0" anchor="ctr"/>
          <a:lstStyle/>
          <a:p>
            <a:pPr>
              <a:lnSpc>
                <a:spcPts val="1200"/>
              </a:lnSpc>
            </a:pPr>
            <a:r>
              <a:rPr lang="en-US" altLang="ja-JP" sz="1100" b="1" dirty="0" smtClean="0">
                <a:solidFill>
                  <a:schemeClr val="tx1"/>
                </a:solidFill>
                <a:latin typeface="BIZ UDPゴシック" panose="020B0400000000000000" pitchFamily="50" charset="-128"/>
                <a:ea typeface="BIZ UDPゴシック" panose="020B0400000000000000" pitchFamily="50" charset="-128"/>
              </a:rPr>
              <a:t>※  </a:t>
            </a:r>
            <a:r>
              <a:rPr lang="ja-JP" altLang="en-US" sz="1100" b="1" dirty="0" smtClean="0">
                <a:solidFill>
                  <a:schemeClr val="tx1"/>
                </a:solidFill>
                <a:latin typeface="BIZ UDPゴシック" panose="020B0400000000000000" pitchFamily="50" charset="-128"/>
                <a:ea typeface="BIZ UDPゴシック" panose="020B0400000000000000" pitchFamily="50" charset="-128"/>
              </a:rPr>
              <a:t>これまでから、経済成長を図るために様々な政策が進められているが、十分な結果に結びついておらず、</a:t>
            </a:r>
            <a:endParaRPr lang="en-US" altLang="ja-JP" sz="1100" b="1" dirty="0" smtClean="0">
              <a:solidFill>
                <a:schemeClr val="tx1"/>
              </a:solidFill>
              <a:latin typeface="BIZ UDPゴシック" panose="020B0400000000000000" pitchFamily="50" charset="-128"/>
              <a:ea typeface="BIZ UDPゴシック" panose="020B0400000000000000" pitchFamily="50" charset="-128"/>
            </a:endParaRPr>
          </a:p>
          <a:p>
            <a:pPr>
              <a:lnSpc>
                <a:spcPts val="1200"/>
              </a:lnSpc>
            </a:pPr>
            <a:r>
              <a:rPr lang="ja-JP" altLang="en-US" sz="1100" b="1" dirty="0" smtClean="0">
                <a:solidFill>
                  <a:schemeClr val="tx1"/>
                </a:solidFill>
                <a:latin typeface="BIZ UDPゴシック" panose="020B0400000000000000" pitchFamily="50" charset="-128"/>
                <a:ea typeface="BIZ UDPゴシック" panose="020B0400000000000000" pitchFamily="50" charset="-128"/>
              </a:rPr>
              <a:t>     「対症療法」でない、掘り下げた要因からのアプローチを考えていく必要があるのではないか</a:t>
            </a:r>
            <a:endParaRPr lang="en-US" altLang="ja-JP" sz="1100" b="1" dirty="0" smtClean="0">
              <a:solidFill>
                <a:schemeClr val="tx1"/>
              </a:solidFill>
              <a:latin typeface="BIZ UDPゴシック" panose="020B0400000000000000" pitchFamily="50" charset="-128"/>
              <a:ea typeface="BIZ UDPゴシック" panose="020B0400000000000000" pitchFamily="50" charset="-128"/>
            </a:endParaRPr>
          </a:p>
        </p:txBody>
      </p:sp>
      <p:sp>
        <p:nvSpPr>
          <p:cNvPr id="55" name="角丸四角形 54"/>
          <p:cNvSpPr/>
          <p:nvPr/>
        </p:nvSpPr>
        <p:spPr>
          <a:xfrm>
            <a:off x="281283" y="3207852"/>
            <a:ext cx="6239674" cy="339271"/>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u="sng" dirty="0" smtClean="0">
                <a:solidFill>
                  <a:schemeClr val="tx1"/>
                </a:solidFill>
                <a:latin typeface="BIZ UDPゴシック" panose="020B0400000000000000" pitchFamily="50" charset="-128"/>
                <a:ea typeface="BIZ UDPゴシック" panose="020B0400000000000000" pitchFamily="50" charset="-128"/>
              </a:rPr>
              <a:t>世界全体の</a:t>
            </a:r>
            <a:r>
              <a:rPr lang="en-US" altLang="ja-JP" sz="1400" b="1" u="sng" dirty="0" smtClean="0">
                <a:solidFill>
                  <a:schemeClr val="tx1"/>
                </a:solidFill>
                <a:latin typeface="BIZ UDPゴシック" panose="020B0400000000000000" pitchFamily="50" charset="-128"/>
                <a:ea typeface="BIZ UDPゴシック" panose="020B0400000000000000" pitchFamily="50" charset="-128"/>
              </a:rPr>
              <a:t>GD</a:t>
            </a:r>
            <a:r>
              <a:rPr lang="ja-JP" altLang="en-US" sz="1400" b="1" u="sng" dirty="0" smtClean="0">
                <a:solidFill>
                  <a:schemeClr val="tx1"/>
                </a:solidFill>
                <a:latin typeface="BIZ UDPゴシック" panose="020B0400000000000000" pitchFamily="50" charset="-128"/>
                <a:ea typeface="BIZ UDPゴシック" panose="020B0400000000000000" pitchFamily="50" charset="-128"/>
              </a:rPr>
              <a:t>Ｐが伸びているなか、日本だけが長期にわたり経済低迷</a:t>
            </a:r>
            <a:endParaRPr lang="en-US" altLang="ja-JP" sz="1400" b="1" u="sng" dirty="0" smtClean="0">
              <a:solidFill>
                <a:schemeClr val="tx1"/>
              </a:solidFill>
              <a:latin typeface="BIZ UDPゴシック" panose="020B0400000000000000" pitchFamily="50" charset="-128"/>
              <a:ea typeface="BIZ UDPゴシック" panose="020B0400000000000000" pitchFamily="50" charset="-128"/>
            </a:endParaRPr>
          </a:p>
        </p:txBody>
      </p:sp>
      <p:sp>
        <p:nvSpPr>
          <p:cNvPr id="60" name="角丸四角形 59"/>
          <p:cNvSpPr/>
          <p:nvPr/>
        </p:nvSpPr>
        <p:spPr>
          <a:xfrm>
            <a:off x="631407" y="5202871"/>
            <a:ext cx="2081759" cy="192199"/>
          </a:xfrm>
          <a:prstGeom prst="roundRect">
            <a:avLst>
              <a:gd name="adj" fmla="val 2804"/>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BIZ UDPゴシック" panose="020B0400000000000000" pitchFamily="50" charset="-128"/>
                <a:ea typeface="BIZ UDPゴシック" panose="020B0400000000000000" pitchFamily="50" charset="-128"/>
              </a:rPr>
              <a:t>想定される主な要因・背景</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p:txBody>
      </p:sp>
      <p:sp>
        <p:nvSpPr>
          <p:cNvPr id="62" name="角丸四角形 61"/>
          <p:cNvSpPr/>
          <p:nvPr/>
        </p:nvSpPr>
        <p:spPr>
          <a:xfrm>
            <a:off x="386945" y="5340205"/>
            <a:ext cx="2725306" cy="875763"/>
          </a:xfrm>
          <a:prstGeom prst="roundRect">
            <a:avLst>
              <a:gd name="adj" fmla="val 2804"/>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BIZ UDPゴシック" panose="020B0400000000000000" pitchFamily="50" charset="-128"/>
                <a:ea typeface="BIZ UDPゴシック" panose="020B0400000000000000" pitchFamily="50" charset="-128"/>
              </a:rPr>
              <a:t>・ 経済の新陳代謝が進んでいない</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ja-JP" altLang="en-US" sz="1100" dirty="0" smtClean="0">
                <a:solidFill>
                  <a:schemeClr val="tx1"/>
                </a:solidFill>
                <a:latin typeface="BIZ UDPゴシック" panose="020B0400000000000000" pitchFamily="50" charset="-128"/>
                <a:ea typeface="BIZ UDPゴシック" panose="020B0400000000000000" pitchFamily="50" charset="-128"/>
              </a:rPr>
              <a:t>（生産性の低い企業が退出していない）</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100" dirty="0" smtClean="0">
                <a:solidFill>
                  <a:schemeClr val="tx1"/>
                </a:solidFill>
                <a:latin typeface="BIZ UDPゴシック" panose="020B0400000000000000" pitchFamily="50" charset="-128"/>
                <a:ea typeface="BIZ UDPゴシック" panose="020B0400000000000000" pitchFamily="50" charset="-128"/>
              </a:rPr>
              <a:t>・ オプトイン、デジタル経済圏といった</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ja-JP" altLang="en-US" sz="1100" dirty="0" smtClean="0">
                <a:solidFill>
                  <a:schemeClr val="tx1"/>
                </a:solidFill>
                <a:latin typeface="BIZ UDPゴシック" panose="020B0400000000000000" pitchFamily="50" charset="-128"/>
                <a:ea typeface="BIZ UDPゴシック" panose="020B0400000000000000" pitchFamily="50" charset="-128"/>
              </a:rPr>
              <a:t> ＤＸ基軸の考え方が浸透していない</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p:txBody>
      </p:sp>
      <p:sp>
        <p:nvSpPr>
          <p:cNvPr id="67" name="角丸四角形 66"/>
          <p:cNvSpPr/>
          <p:nvPr/>
        </p:nvSpPr>
        <p:spPr>
          <a:xfrm>
            <a:off x="3442340" y="5396403"/>
            <a:ext cx="2542613" cy="781947"/>
          </a:xfrm>
          <a:prstGeom prst="roundRect">
            <a:avLst>
              <a:gd name="adj" fmla="val 2804"/>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BIZ UDPゴシック" panose="020B0400000000000000" pitchFamily="50" charset="-128"/>
                <a:ea typeface="BIZ UDPゴシック" panose="020B0400000000000000" pitchFamily="50" charset="-128"/>
              </a:rPr>
              <a:t>・ 企業</a:t>
            </a:r>
            <a:r>
              <a:rPr lang="ja-JP" altLang="en-US" sz="1100" dirty="0">
                <a:solidFill>
                  <a:schemeClr val="tx1"/>
                </a:solidFill>
                <a:latin typeface="BIZ UDPゴシック" panose="020B0400000000000000" pitchFamily="50" charset="-128"/>
                <a:ea typeface="BIZ UDPゴシック" panose="020B0400000000000000" pitchFamily="50" charset="-128"/>
              </a:rPr>
              <a:t>と労働者</a:t>
            </a:r>
            <a:r>
              <a:rPr lang="ja-JP" altLang="en-US" sz="1100" dirty="0" smtClean="0">
                <a:solidFill>
                  <a:schemeClr val="tx1"/>
                </a:solidFill>
                <a:latin typeface="BIZ UDPゴシック" panose="020B0400000000000000" pitchFamily="50" charset="-128"/>
                <a:ea typeface="BIZ UDPゴシック" panose="020B0400000000000000" pitchFamily="50" charset="-128"/>
              </a:rPr>
              <a:t>の固着性</a:t>
            </a:r>
            <a:r>
              <a:rPr lang="ja-JP" altLang="en-US" sz="1100" dirty="0">
                <a:solidFill>
                  <a:schemeClr val="tx1"/>
                </a:solidFill>
                <a:latin typeface="BIZ UDPゴシック" panose="020B0400000000000000" pitchFamily="50" charset="-128"/>
                <a:ea typeface="BIZ UDPゴシック" panose="020B0400000000000000" pitchFamily="50" charset="-128"/>
              </a:rPr>
              <a:t>が</a:t>
            </a:r>
            <a:r>
              <a:rPr lang="ja-JP" altLang="en-US" sz="1100" dirty="0" smtClean="0">
                <a:solidFill>
                  <a:schemeClr val="tx1"/>
                </a:solidFill>
                <a:latin typeface="BIZ UDPゴシック" panose="020B0400000000000000" pitchFamily="50" charset="-128"/>
                <a:ea typeface="BIZ UDPゴシック" panose="020B0400000000000000" pitchFamily="50" charset="-128"/>
              </a:rPr>
              <a:t>高い</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ja-JP" altLang="en-US" sz="1100" dirty="0" smtClean="0">
                <a:solidFill>
                  <a:schemeClr val="tx1"/>
                </a:solidFill>
                <a:latin typeface="BIZ UDPゴシック" panose="020B0400000000000000" pitchFamily="50" charset="-128"/>
                <a:ea typeface="BIZ UDPゴシック" panose="020B0400000000000000" pitchFamily="50" charset="-128"/>
              </a:rPr>
              <a:t> （企業に紐づく制度が多い）</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100" dirty="0" smtClean="0">
                <a:solidFill>
                  <a:schemeClr val="tx1"/>
                </a:solidFill>
                <a:latin typeface="BIZ UDPゴシック" panose="020B0400000000000000" pitchFamily="50" charset="-128"/>
                <a:ea typeface="BIZ UDPゴシック" panose="020B0400000000000000" pitchFamily="50" charset="-128"/>
              </a:rPr>
              <a:t>・ 同質性が高く、多様性が活かせない</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100" dirty="0" smtClean="0">
                <a:solidFill>
                  <a:schemeClr val="tx1"/>
                </a:solidFill>
                <a:latin typeface="BIZ UDPゴシック" panose="020B0400000000000000" pitchFamily="50" charset="-128"/>
                <a:ea typeface="BIZ UDPゴシック" panose="020B0400000000000000" pitchFamily="50" charset="-128"/>
              </a:rPr>
              <a:t>・ 若者の地元定着率が低い </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p:txBody>
      </p:sp>
      <p:sp>
        <p:nvSpPr>
          <p:cNvPr id="68" name="角丸四角形 67"/>
          <p:cNvSpPr/>
          <p:nvPr/>
        </p:nvSpPr>
        <p:spPr>
          <a:xfrm>
            <a:off x="6367318" y="5379667"/>
            <a:ext cx="2396694" cy="747784"/>
          </a:xfrm>
          <a:prstGeom prst="roundRect">
            <a:avLst>
              <a:gd name="adj" fmla="val 2804"/>
            </a:avLst>
          </a:prstGeom>
          <a:noFill/>
          <a:ln>
            <a:no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BIZ UDPゴシック" panose="020B0400000000000000" pitchFamily="50" charset="-128"/>
                <a:ea typeface="BIZ UDPゴシック" panose="020B0400000000000000" pitchFamily="50" charset="-128"/>
              </a:rPr>
              <a:t>・ リスクマネーの供給が不十分</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100" dirty="0" smtClean="0">
                <a:solidFill>
                  <a:schemeClr val="tx1"/>
                </a:solidFill>
                <a:latin typeface="BIZ UDPゴシック" panose="020B0400000000000000" pitchFamily="50" charset="-128"/>
                <a:ea typeface="BIZ UDPゴシック" panose="020B0400000000000000" pitchFamily="50" charset="-128"/>
              </a:rPr>
              <a:t>・ 資金需要に展望が見いだせない</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100" dirty="0" smtClean="0">
                <a:solidFill>
                  <a:schemeClr val="tx1"/>
                </a:solidFill>
                <a:latin typeface="BIZ UDPゴシック" panose="020B0400000000000000" pitchFamily="50" charset="-128"/>
                <a:ea typeface="BIZ UDPゴシック" panose="020B0400000000000000" pitchFamily="50" charset="-128"/>
              </a:rPr>
              <a:t>・ 人的リソースが減り、投資判断に</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a:p>
            <a:r>
              <a:rPr lang="ja-JP" altLang="en-US" sz="1100" dirty="0">
                <a:solidFill>
                  <a:schemeClr val="tx1"/>
                </a:solidFill>
                <a:latin typeface="BIZ UDPゴシック" panose="020B0400000000000000" pitchFamily="50" charset="-128"/>
                <a:ea typeface="BIZ UDPゴシック" panose="020B0400000000000000" pitchFamily="50" charset="-128"/>
              </a:rPr>
              <a:t>　</a:t>
            </a:r>
            <a:r>
              <a:rPr lang="ja-JP" altLang="en-US" sz="1100" dirty="0" smtClean="0">
                <a:solidFill>
                  <a:schemeClr val="tx1"/>
                </a:solidFill>
                <a:latin typeface="BIZ UDPゴシック" panose="020B0400000000000000" pitchFamily="50" charset="-128"/>
                <a:ea typeface="BIZ UDPゴシック" panose="020B0400000000000000" pitchFamily="50" charset="-128"/>
              </a:rPr>
              <a:t> 至っていない　</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p:txBody>
      </p:sp>
      <p:sp>
        <p:nvSpPr>
          <p:cNvPr id="70" name="角丸四角形 69"/>
          <p:cNvSpPr/>
          <p:nvPr/>
        </p:nvSpPr>
        <p:spPr>
          <a:xfrm>
            <a:off x="164538" y="456529"/>
            <a:ext cx="8784000" cy="297584"/>
          </a:xfrm>
          <a:prstGeom prst="roundRect">
            <a:avLst>
              <a:gd name="adj" fmla="val 9055"/>
            </a:avLst>
          </a:prstGeom>
          <a:solidFill>
            <a:schemeClr val="accent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latin typeface="BIZ UDPゴシック" panose="020B0400000000000000" pitchFamily="50" charset="-128"/>
                <a:ea typeface="BIZ UDPゴシック" panose="020B0400000000000000" pitchFamily="50" charset="-128"/>
              </a:rPr>
              <a:t>世界経済のトレンド</a:t>
            </a:r>
            <a:endParaRPr kumimoji="1" lang="en-US" altLang="ja-JP" sz="1400" b="1" dirty="0" smtClean="0">
              <a:solidFill>
                <a:schemeClr val="bg1"/>
              </a:solidFill>
              <a:latin typeface="BIZ UDPゴシック" panose="020B0400000000000000" pitchFamily="50" charset="-128"/>
              <a:ea typeface="BIZ UDPゴシック" panose="020B0400000000000000" pitchFamily="50" charset="-128"/>
            </a:endParaRPr>
          </a:p>
        </p:txBody>
      </p:sp>
      <p:sp>
        <p:nvSpPr>
          <p:cNvPr id="71" name="角丸四角形 70"/>
          <p:cNvSpPr/>
          <p:nvPr/>
        </p:nvSpPr>
        <p:spPr>
          <a:xfrm>
            <a:off x="236538" y="2883177"/>
            <a:ext cx="8712000" cy="286797"/>
          </a:xfrm>
          <a:prstGeom prst="roundRect">
            <a:avLst>
              <a:gd name="adj" fmla="val 9055"/>
            </a:avLst>
          </a:prstGeom>
          <a:solidFill>
            <a:schemeClr val="accent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b="1" dirty="0" smtClean="0">
                <a:solidFill>
                  <a:schemeClr val="bg1"/>
                </a:solidFill>
                <a:latin typeface="BIZ UDPゴシック" panose="020B0400000000000000" pitchFamily="50" charset="-128"/>
                <a:ea typeface="BIZ UDPゴシック" panose="020B0400000000000000" pitchFamily="50" charset="-128"/>
              </a:rPr>
              <a:t>日本の状況</a:t>
            </a:r>
            <a:endParaRPr kumimoji="1" lang="ja-JP" altLang="en-US" sz="1500" b="1" dirty="0">
              <a:solidFill>
                <a:schemeClr val="bg1"/>
              </a:solidFill>
              <a:latin typeface="BIZ UDPゴシック" panose="020B0400000000000000" pitchFamily="50" charset="-128"/>
              <a:ea typeface="BIZ UDPゴシック" panose="020B0400000000000000" pitchFamily="50" charset="-128"/>
            </a:endParaRPr>
          </a:p>
        </p:txBody>
      </p:sp>
      <p:sp>
        <p:nvSpPr>
          <p:cNvPr id="72" name="正方形/長方形 71"/>
          <p:cNvSpPr/>
          <p:nvPr/>
        </p:nvSpPr>
        <p:spPr>
          <a:xfrm>
            <a:off x="8764012" y="6425334"/>
            <a:ext cx="479380" cy="4717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00" b="1" dirty="0">
              <a:solidFill>
                <a:srgbClr val="002060"/>
              </a:solidFill>
              <a:latin typeface="+mn-ea"/>
            </a:endParaRPr>
          </a:p>
        </p:txBody>
      </p:sp>
      <p:sp>
        <p:nvSpPr>
          <p:cNvPr id="51" name="大かっこ 50"/>
          <p:cNvSpPr/>
          <p:nvPr/>
        </p:nvSpPr>
        <p:spPr>
          <a:xfrm>
            <a:off x="371892" y="5331392"/>
            <a:ext cx="2746804" cy="79200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2" name="大かっこ 51"/>
          <p:cNvSpPr/>
          <p:nvPr/>
        </p:nvSpPr>
        <p:spPr>
          <a:xfrm>
            <a:off x="3329682" y="5297156"/>
            <a:ext cx="2580210" cy="82800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4" name="大かっこ 53"/>
          <p:cNvSpPr/>
          <p:nvPr/>
        </p:nvSpPr>
        <p:spPr>
          <a:xfrm>
            <a:off x="6176144" y="5311188"/>
            <a:ext cx="2631560" cy="82800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3" name="角丸四角形 42"/>
          <p:cNvSpPr/>
          <p:nvPr/>
        </p:nvSpPr>
        <p:spPr>
          <a:xfrm>
            <a:off x="204864" y="1063868"/>
            <a:ext cx="8659431" cy="339271"/>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BIZ UDPゴシック" panose="020B0400000000000000" pitchFamily="50" charset="-128"/>
                <a:ea typeface="BIZ UDPゴシック" panose="020B0400000000000000" pitchFamily="50" charset="-128"/>
              </a:rPr>
              <a:t>〇 主要国の成長をけん引する大きなトレンド</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p:txBody>
      </p:sp>
      <p:sp>
        <p:nvSpPr>
          <p:cNvPr id="46" name="角丸四角形 45"/>
          <p:cNvSpPr/>
          <p:nvPr/>
        </p:nvSpPr>
        <p:spPr>
          <a:xfrm>
            <a:off x="254389" y="3476487"/>
            <a:ext cx="8659431" cy="339271"/>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BIZ UDPゴシック" panose="020B0400000000000000" pitchFamily="50" charset="-128"/>
                <a:ea typeface="BIZ UDPゴシック" panose="020B0400000000000000" pitchFamily="50" charset="-128"/>
              </a:rPr>
              <a:t>〇 日本の状況</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p:txBody>
      </p:sp>
      <p:sp>
        <p:nvSpPr>
          <p:cNvPr id="63" name="角丸四角形 62"/>
          <p:cNvSpPr/>
          <p:nvPr/>
        </p:nvSpPr>
        <p:spPr>
          <a:xfrm>
            <a:off x="3635016" y="5178854"/>
            <a:ext cx="2056904" cy="188692"/>
          </a:xfrm>
          <a:prstGeom prst="roundRect">
            <a:avLst>
              <a:gd name="adj" fmla="val 2804"/>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BIZ UDPゴシック" panose="020B0400000000000000" pitchFamily="50" charset="-128"/>
                <a:ea typeface="BIZ UDPゴシック" panose="020B0400000000000000" pitchFamily="50" charset="-128"/>
              </a:rPr>
              <a:t>想定される主な要因・背景</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p:txBody>
      </p:sp>
      <p:sp>
        <p:nvSpPr>
          <p:cNvPr id="64" name="角丸四角形 63"/>
          <p:cNvSpPr/>
          <p:nvPr/>
        </p:nvSpPr>
        <p:spPr>
          <a:xfrm>
            <a:off x="6494062" y="5188026"/>
            <a:ext cx="2075171" cy="177068"/>
          </a:xfrm>
          <a:prstGeom prst="roundRect">
            <a:avLst>
              <a:gd name="adj" fmla="val 2804"/>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BIZ UDPゴシック" panose="020B0400000000000000" pitchFamily="50" charset="-128"/>
                <a:ea typeface="BIZ UDPゴシック" panose="020B0400000000000000" pitchFamily="50" charset="-128"/>
              </a:rPr>
              <a:t>想定される主な要因・背景</a:t>
            </a:r>
            <a:endParaRPr lang="en-US" altLang="ja-JP" sz="1200" dirty="0" smtClean="0">
              <a:solidFill>
                <a:schemeClr val="tx1"/>
              </a:solidFill>
              <a:latin typeface="BIZ UDPゴシック" panose="020B0400000000000000" pitchFamily="50" charset="-128"/>
              <a:ea typeface="BIZ UDPゴシック" panose="020B0400000000000000" pitchFamily="50" charset="-128"/>
            </a:endParaRPr>
          </a:p>
        </p:txBody>
      </p:sp>
      <p:sp>
        <p:nvSpPr>
          <p:cNvPr id="65" name="角丸四角形 64"/>
          <p:cNvSpPr/>
          <p:nvPr/>
        </p:nvSpPr>
        <p:spPr>
          <a:xfrm>
            <a:off x="8375255" y="2096372"/>
            <a:ext cx="462009" cy="250895"/>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BIZ UDPゴシック" panose="020B0400000000000000" pitchFamily="50" charset="-128"/>
                <a:ea typeface="BIZ UDPゴシック" panose="020B0400000000000000" pitchFamily="50" charset="-128"/>
              </a:rPr>
              <a:t>など</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p:txBody>
      </p:sp>
      <p:sp>
        <p:nvSpPr>
          <p:cNvPr id="66" name="角丸四角形 65"/>
          <p:cNvSpPr/>
          <p:nvPr/>
        </p:nvSpPr>
        <p:spPr>
          <a:xfrm>
            <a:off x="5538312" y="2126600"/>
            <a:ext cx="462009" cy="250895"/>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BIZ UDPゴシック" panose="020B0400000000000000" pitchFamily="50" charset="-128"/>
                <a:ea typeface="BIZ UDPゴシック" panose="020B0400000000000000" pitchFamily="50" charset="-128"/>
              </a:rPr>
              <a:t>など</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p:txBody>
      </p:sp>
      <p:sp>
        <p:nvSpPr>
          <p:cNvPr id="69" name="角丸四角形 68"/>
          <p:cNvSpPr/>
          <p:nvPr/>
        </p:nvSpPr>
        <p:spPr>
          <a:xfrm>
            <a:off x="2681219" y="2112309"/>
            <a:ext cx="462009" cy="250895"/>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BIZ UDPゴシック" panose="020B0400000000000000" pitchFamily="50" charset="-128"/>
                <a:ea typeface="BIZ UDPゴシック" panose="020B0400000000000000" pitchFamily="50" charset="-128"/>
              </a:rPr>
              <a:t>など</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p:txBody>
      </p:sp>
      <p:sp>
        <p:nvSpPr>
          <p:cNvPr id="73" name="角丸四角形 72"/>
          <p:cNvSpPr/>
          <p:nvPr/>
        </p:nvSpPr>
        <p:spPr>
          <a:xfrm>
            <a:off x="8320742" y="4773861"/>
            <a:ext cx="462009" cy="250895"/>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BIZ UDPゴシック" panose="020B0400000000000000" pitchFamily="50" charset="-128"/>
                <a:ea typeface="BIZ UDPゴシック" panose="020B0400000000000000" pitchFamily="50" charset="-128"/>
              </a:rPr>
              <a:t>など</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p:txBody>
      </p:sp>
      <p:sp>
        <p:nvSpPr>
          <p:cNvPr id="74" name="角丸四角形 73"/>
          <p:cNvSpPr/>
          <p:nvPr/>
        </p:nvSpPr>
        <p:spPr>
          <a:xfrm>
            <a:off x="5488890" y="4810838"/>
            <a:ext cx="462009" cy="250895"/>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BIZ UDPゴシック" panose="020B0400000000000000" pitchFamily="50" charset="-128"/>
                <a:ea typeface="BIZ UDPゴシック" panose="020B0400000000000000" pitchFamily="50" charset="-128"/>
              </a:rPr>
              <a:t>など</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p:txBody>
      </p:sp>
      <p:sp>
        <p:nvSpPr>
          <p:cNvPr id="75" name="角丸四角形 74"/>
          <p:cNvSpPr/>
          <p:nvPr/>
        </p:nvSpPr>
        <p:spPr>
          <a:xfrm>
            <a:off x="2685963" y="4833523"/>
            <a:ext cx="462009" cy="250895"/>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BIZ UDPゴシック" panose="020B0400000000000000" pitchFamily="50" charset="-128"/>
                <a:ea typeface="BIZ UDPゴシック" panose="020B0400000000000000" pitchFamily="50" charset="-128"/>
              </a:rPr>
              <a:t>など</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p:txBody>
      </p:sp>
      <p:sp>
        <p:nvSpPr>
          <p:cNvPr id="76" name="二等辺三角形 75"/>
          <p:cNvSpPr/>
          <p:nvPr/>
        </p:nvSpPr>
        <p:spPr>
          <a:xfrm rot="10800000">
            <a:off x="3512908" y="2591255"/>
            <a:ext cx="2124000" cy="216000"/>
          </a:xfrm>
          <a:prstGeom prst="triangle">
            <a:avLst/>
          </a:prstGeom>
          <a:solidFill>
            <a:schemeClr val="bg1">
              <a:lumMod val="75000"/>
            </a:schemeClr>
          </a:solidFill>
          <a:ln w="3175">
            <a:solidFill>
              <a:schemeClr val="tx1"/>
            </a:solidFill>
            <a:prstDash val="sysDot"/>
          </a:ln>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50" name="角丸四角形 49"/>
          <p:cNvSpPr/>
          <p:nvPr/>
        </p:nvSpPr>
        <p:spPr>
          <a:xfrm>
            <a:off x="2386489" y="6059974"/>
            <a:ext cx="462009" cy="250895"/>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BIZ UDPゴシック" panose="020B0400000000000000" pitchFamily="50" charset="-128"/>
                <a:ea typeface="BIZ UDPゴシック" panose="020B0400000000000000" pitchFamily="50" charset="-128"/>
              </a:rPr>
              <a:t>など</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p:txBody>
      </p:sp>
      <p:sp>
        <p:nvSpPr>
          <p:cNvPr id="56" name="角丸四角形 55"/>
          <p:cNvSpPr/>
          <p:nvPr/>
        </p:nvSpPr>
        <p:spPr>
          <a:xfrm>
            <a:off x="5345830" y="5956312"/>
            <a:ext cx="462009" cy="250895"/>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BIZ UDPゴシック" panose="020B0400000000000000" pitchFamily="50" charset="-128"/>
                <a:ea typeface="BIZ UDPゴシック" panose="020B0400000000000000" pitchFamily="50" charset="-128"/>
              </a:rPr>
              <a:t>など</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p:txBody>
      </p:sp>
      <p:sp>
        <p:nvSpPr>
          <p:cNvPr id="57" name="角丸四角形 56"/>
          <p:cNvSpPr/>
          <p:nvPr/>
        </p:nvSpPr>
        <p:spPr>
          <a:xfrm>
            <a:off x="8234952" y="5902866"/>
            <a:ext cx="462009" cy="250895"/>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smtClean="0">
                <a:solidFill>
                  <a:schemeClr val="tx1"/>
                </a:solidFill>
                <a:latin typeface="BIZ UDPゴシック" panose="020B0400000000000000" pitchFamily="50" charset="-128"/>
                <a:ea typeface="BIZ UDPゴシック" panose="020B0400000000000000" pitchFamily="50" charset="-128"/>
              </a:rPr>
              <a:t>など</a:t>
            </a:r>
            <a:endParaRPr lang="en-US" altLang="ja-JP" sz="1100" dirty="0" smtClean="0">
              <a:solidFill>
                <a:schemeClr val="tx1"/>
              </a:solidFill>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a:xfrm>
            <a:off x="7086600" y="6539672"/>
            <a:ext cx="2057400" cy="365125"/>
          </a:xfrm>
        </p:spPr>
        <p:txBody>
          <a:bodyPr/>
          <a:lstStyle/>
          <a:p>
            <a:r>
              <a:rPr kumimoji="1" lang="ja-JP" altLang="en-US" dirty="0"/>
              <a:t>１</a:t>
            </a:r>
          </a:p>
        </p:txBody>
      </p:sp>
    </p:spTree>
    <p:extLst>
      <p:ext uri="{BB962C8B-B14F-4D97-AF65-F5344CB8AC3E}">
        <p14:creationId xmlns:p14="http://schemas.microsoft.com/office/powerpoint/2010/main" val="2705874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1292313" y="6389618"/>
            <a:ext cx="5021408" cy="737999"/>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800"/>
              </a:lnSpc>
            </a:pPr>
            <a:endParaRPr lang="en-US" altLang="ja-JP" sz="1200" b="1" dirty="0">
              <a:solidFill>
                <a:schemeClr val="tx1"/>
              </a:solidFill>
              <a:latin typeface="BIZ UDPゴシック" panose="020B0400000000000000" pitchFamily="50" charset="-128"/>
              <a:ea typeface="BIZ UDPゴシック" panose="020B0400000000000000" pitchFamily="50" charset="-128"/>
            </a:endParaRPr>
          </a:p>
        </p:txBody>
      </p:sp>
      <p:sp>
        <p:nvSpPr>
          <p:cNvPr id="35" name="正方形/長方形 34"/>
          <p:cNvSpPr/>
          <p:nvPr/>
        </p:nvSpPr>
        <p:spPr>
          <a:xfrm>
            <a:off x="0" y="59522"/>
            <a:ext cx="9518349" cy="400110"/>
          </a:xfrm>
          <a:prstGeom prst="rect">
            <a:avLst/>
          </a:prstGeom>
        </p:spPr>
        <p:txBody>
          <a:bodyPr wrap="square">
            <a:spAutoFit/>
          </a:bodyPr>
          <a:lstStyle/>
          <a:p>
            <a:r>
              <a:rPr lang="ja-JP" altLang="en-US" sz="2000" b="1" dirty="0" smtClean="0"/>
              <a:t>■ 今後の大阪の成長のイメージ</a:t>
            </a:r>
            <a:endParaRPr lang="ja-JP" altLang="en-US" sz="2000" b="1" dirty="0"/>
          </a:p>
        </p:txBody>
      </p:sp>
      <p:sp>
        <p:nvSpPr>
          <p:cNvPr id="59" name="テキスト ボックス 58">
            <a:extLst>
              <a:ext uri="{FF2B5EF4-FFF2-40B4-BE49-F238E27FC236}">
                <a16:creationId xmlns:a16="http://schemas.microsoft.com/office/drawing/2014/main" id="{EBE40337-5FAC-43BE-86DC-EF22BE0A5F1F}"/>
              </a:ext>
            </a:extLst>
          </p:cNvPr>
          <p:cNvSpPr txBox="1"/>
          <p:nvPr/>
        </p:nvSpPr>
        <p:spPr>
          <a:xfrm>
            <a:off x="395940" y="520543"/>
            <a:ext cx="8289597" cy="1772280"/>
          </a:xfrm>
          <a:prstGeom prst="rect">
            <a:avLst/>
          </a:prstGeom>
          <a:noFill/>
        </p:spPr>
        <p:txBody>
          <a:bodyPr wrap="square" rtlCol="0">
            <a:spAutoFit/>
          </a:bodyPr>
          <a:lstStyle/>
          <a:p>
            <a:pPr marL="171450" indent="-171450">
              <a:lnSpc>
                <a:spcPts val="1700"/>
              </a:lnSpc>
              <a:buFontTx/>
              <a:buChar char="○"/>
            </a:pPr>
            <a:r>
              <a:rPr kumimoji="1" lang="ja-JP" altLang="en-US" sz="1400" dirty="0" smtClean="0">
                <a:latin typeface="BIZ UDゴシック" panose="020B0400000000000000" pitchFamily="49" charset="-128"/>
                <a:ea typeface="BIZ UDゴシック" panose="020B0400000000000000" pitchFamily="49" charset="-128"/>
              </a:rPr>
              <a:t> 第３回、第４回の意見交換会では、世界経済のトレンドや日本の状況を踏まえた大阪経済の今後の方向性の議論にリンクする形で、大阪の次代を担う若者に関する課題として、卒業後の東京流出や女性の結婚・出産後の非正規化など、多くの議論があった。</a:t>
            </a:r>
            <a:endParaRPr kumimoji="1" lang="en-US" altLang="ja-JP" sz="1400" dirty="0" smtClean="0">
              <a:latin typeface="BIZ UDゴシック" panose="020B0400000000000000" pitchFamily="49" charset="-128"/>
              <a:ea typeface="BIZ UDゴシック" panose="020B0400000000000000" pitchFamily="49" charset="-128"/>
            </a:endParaRPr>
          </a:p>
          <a:p>
            <a:pPr marL="171450" indent="-171450">
              <a:lnSpc>
                <a:spcPts val="1700"/>
              </a:lnSpc>
              <a:spcBef>
                <a:spcPts val="600"/>
              </a:spcBef>
              <a:buFontTx/>
              <a:buChar char="○"/>
            </a:pPr>
            <a:r>
              <a:rPr kumimoji="1" lang="ja-JP" altLang="en-US" sz="1400" dirty="0" smtClean="0">
                <a:latin typeface="BIZ UDゴシック" panose="020B0400000000000000" pitchFamily="49" charset="-128"/>
                <a:ea typeface="BIZ UDゴシック" panose="020B0400000000000000" pitchFamily="49" charset="-128"/>
              </a:rPr>
              <a:t> また、働き方や生き方の変化、社会課題への意識の高さなど未来を担う若者から社会を変えていくことの可能性についての言及も多くあった。</a:t>
            </a:r>
            <a:endParaRPr kumimoji="1" lang="en-US" altLang="ja-JP" sz="1400" dirty="0" smtClean="0">
              <a:latin typeface="BIZ UDゴシック" panose="020B0400000000000000" pitchFamily="49" charset="-128"/>
              <a:ea typeface="BIZ UDゴシック" panose="020B0400000000000000" pitchFamily="49" charset="-128"/>
            </a:endParaRPr>
          </a:p>
          <a:p>
            <a:pPr marL="171450" indent="-171450">
              <a:lnSpc>
                <a:spcPts val="1700"/>
              </a:lnSpc>
              <a:spcBef>
                <a:spcPts val="600"/>
              </a:spcBef>
              <a:buFontTx/>
              <a:buChar char="○"/>
            </a:pPr>
            <a:r>
              <a:rPr kumimoji="1" lang="en-US" altLang="ja-JP" sz="1400" dirty="0">
                <a:latin typeface="BIZ UDゴシック" panose="020B0400000000000000" pitchFamily="49" charset="-128"/>
                <a:ea typeface="BIZ UDゴシック" panose="020B0400000000000000" pitchFamily="49" charset="-128"/>
              </a:rPr>
              <a:t> </a:t>
            </a:r>
            <a:r>
              <a:rPr kumimoji="1" lang="ja-JP" altLang="en-US" sz="1400" dirty="0" smtClean="0">
                <a:latin typeface="BIZ UDゴシック" panose="020B0400000000000000" pitchFamily="49" charset="-128"/>
                <a:ea typeface="BIZ UDゴシック" panose="020B0400000000000000" pitchFamily="49" charset="-128"/>
              </a:rPr>
              <a:t>こうした</a:t>
            </a:r>
            <a:r>
              <a:rPr kumimoji="1" lang="ja-JP" altLang="en-US" sz="1400" dirty="0">
                <a:latin typeface="BIZ UDゴシック" panose="020B0400000000000000" pitchFamily="49" charset="-128"/>
                <a:ea typeface="BIZ UDゴシック" panose="020B0400000000000000" pitchFamily="49" charset="-128"/>
              </a:rPr>
              <a:t>ご意見</a:t>
            </a:r>
            <a:r>
              <a:rPr kumimoji="1" lang="ja-JP" altLang="en-US" sz="1400" dirty="0" smtClean="0">
                <a:latin typeface="BIZ UDゴシック" panose="020B0400000000000000" pitchFamily="49" charset="-128"/>
                <a:ea typeface="BIZ UDゴシック" panose="020B0400000000000000" pitchFamily="49" charset="-128"/>
              </a:rPr>
              <a:t>を踏まえ、若者の視点に立った今後の大阪の成長のイメージ図を、議論のたたき台として次のとおり作成した。</a:t>
            </a:r>
            <a:endParaRPr kumimoji="1" lang="en-US" altLang="ja-JP" sz="1400" dirty="0">
              <a:latin typeface="BIZ UDゴシック" panose="020B0400000000000000" pitchFamily="49" charset="-128"/>
              <a:ea typeface="BIZ UDゴシック" panose="020B0400000000000000" pitchFamily="49" charset="-128"/>
            </a:endParaRPr>
          </a:p>
        </p:txBody>
      </p:sp>
      <p:sp>
        <p:nvSpPr>
          <p:cNvPr id="3" name="角丸四角形 2"/>
          <p:cNvSpPr/>
          <p:nvPr/>
        </p:nvSpPr>
        <p:spPr>
          <a:xfrm>
            <a:off x="4352294" y="3017145"/>
            <a:ext cx="576000" cy="2267999"/>
          </a:xfrm>
          <a:prstGeom prst="roundRect">
            <a:avLst/>
          </a:prstGeom>
          <a:noFill/>
          <a:ln w="38100">
            <a:solidFill>
              <a:schemeClr val="tx1"/>
            </a:solidFill>
          </a:ln>
        </p:spPr>
        <p:style>
          <a:lnRef idx="1">
            <a:schemeClr val="accent1"/>
          </a:lnRef>
          <a:fillRef idx="2">
            <a:schemeClr val="accent1"/>
          </a:fillRef>
          <a:effectRef idx="1">
            <a:schemeClr val="accent1"/>
          </a:effectRef>
          <a:fontRef idx="minor">
            <a:schemeClr val="dk1"/>
          </a:fontRef>
        </p:style>
        <p:txBody>
          <a:bodyPr vert="eaVert" rtlCol="0" anchor="ctr"/>
          <a:lstStyle/>
          <a:p>
            <a:r>
              <a:rPr kumimoji="1" lang="ja-JP" altLang="en-US" sz="1400" b="1" dirty="0" smtClean="0">
                <a:latin typeface="BIZ UDPゴシック" panose="020B0400000000000000" pitchFamily="50" charset="-128"/>
                <a:ea typeface="BIZ UDPゴシック" panose="020B0400000000000000" pitchFamily="50" charset="-128"/>
              </a:rPr>
              <a:t>働き、住み続けられる</a:t>
            </a:r>
            <a:endParaRPr kumimoji="1" lang="en-US" altLang="ja-JP" sz="1400" b="1" dirty="0" smtClean="0">
              <a:latin typeface="BIZ UDPゴシック" panose="020B0400000000000000" pitchFamily="50" charset="-128"/>
              <a:ea typeface="BIZ UDPゴシック" panose="020B0400000000000000" pitchFamily="50" charset="-128"/>
            </a:endParaRPr>
          </a:p>
          <a:p>
            <a:pPr algn="ctr"/>
            <a:r>
              <a:rPr kumimoji="1" lang="en-US" altLang="ja-JP" sz="1400" b="1" dirty="0">
                <a:latin typeface="BIZ UDPゴシック" panose="020B0400000000000000" pitchFamily="50" charset="-128"/>
                <a:ea typeface="BIZ UDPゴシック" panose="020B0400000000000000" pitchFamily="50" charset="-128"/>
              </a:rPr>
              <a:t> </a:t>
            </a:r>
            <a:r>
              <a:rPr kumimoji="1" lang="en-US" altLang="ja-JP" sz="1400" b="1" dirty="0" smtClean="0">
                <a:latin typeface="BIZ UDPゴシック" panose="020B0400000000000000" pitchFamily="50" charset="-128"/>
                <a:ea typeface="BIZ UDPゴシック" panose="020B0400000000000000" pitchFamily="50" charset="-128"/>
              </a:rPr>
              <a:t>              </a:t>
            </a:r>
            <a:r>
              <a:rPr kumimoji="1" lang="ja-JP" altLang="en-US" sz="1400" b="1" dirty="0" smtClean="0">
                <a:latin typeface="BIZ UDPゴシック" panose="020B0400000000000000" pitchFamily="50" charset="-128"/>
                <a:ea typeface="BIZ UDPゴシック" panose="020B0400000000000000" pitchFamily="50" charset="-128"/>
              </a:rPr>
              <a:t>雇用の場の創出</a:t>
            </a:r>
            <a:endParaRPr kumimoji="1" lang="ja-JP" altLang="en-US" sz="1400" b="1" dirty="0">
              <a:latin typeface="BIZ UDPゴシック" panose="020B0400000000000000" pitchFamily="50" charset="-128"/>
              <a:ea typeface="BIZ UDPゴシック" panose="020B0400000000000000" pitchFamily="50" charset="-128"/>
            </a:endParaRPr>
          </a:p>
        </p:txBody>
      </p:sp>
      <p:sp>
        <p:nvSpPr>
          <p:cNvPr id="4" name="正方形/長方形 3"/>
          <p:cNvSpPr/>
          <p:nvPr/>
        </p:nvSpPr>
        <p:spPr>
          <a:xfrm>
            <a:off x="439536" y="3017144"/>
            <a:ext cx="3780000" cy="226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a:extLst>
              <a:ext uri="{FF2B5EF4-FFF2-40B4-BE49-F238E27FC236}">
                <a16:creationId xmlns:a16="http://schemas.microsoft.com/office/drawing/2014/main" id="{EBE40337-5FAC-43BE-86DC-EF22BE0A5F1F}"/>
              </a:ext>
            </a:extLst>
          </p:cNvPr>
          <p:cNvSpPr txBox="1"/>
          <p:nvPr/>
        </p:nvSpPr>
        <p:spPr>
          <a:xfrm>
            <a:off x="479876" y="3119623"/>
            <a:ext cx="3670711" cy="2246769"/>
          </a:xfrm>
          <a:prstGeom prst="rect">
            <a:avLst/>
          </a:prstGeom>
          <a:noFill/>
        </p:spPr>
        <p:txBody>
          <a:bodyPr wrap="square" rtlCol="0">
            <a:spAutoFit/>
          </a:bodyPr>
          <a:lstStyle/>
          <a:p>
            <a:pPr>
              <a:lnSpc>
                <a:spcPts val="1600"/>
              </a:lnSpc>
            </a:pPr>
            <a:r>
              <a:rPr kumimoji="1" lang="en-US" altLang="ja-JP" sz="1400" b="1" dirty="0">
                <a:latin typeface="BIZ UDPゴシック" panose="020B0400000000000000" pitchFamily="50" charset="-128"/>
                <a:ea typeface="BIZ UDPゴシック" panose="020B0400000000000000" pitchFamily="50" charset="-128"/>
              </a:rPr>
              <a:t>【</a:t>
            </a:r>
            <a:r>
              <a:rPr kumimoji="1" lang="ja-JP" altLang="en-US" sz="1400" b="1" dirty="0">
                <a:latin typeface="BIZ UDPゴシック" panose="020B0400000000000000" pitchFamily="50" charset="-128"/>
                <a:ea typeface="BIZ UDPゴシック" panose="020B0400000000000000" pitchFamily="50" charset="-128"/>
              </a:rPr>
              <a:t>産業構造</a:t>
            </a:r>
            <a:r>
              <a:rPr kumimoji="1" lang="ja-JP" altLang="en-US" sz="1400" b="1" dirty="0" smtClean="0">
                <a:latin typeface="BIZ UDPゴシック" panose="020B0400000000000000" pitchFamily="50" charset="-128"/>
                <a:ea typeface="BIZ UDPゴシック" panose="020B0400000000000000" pitchFamily="50" charset="-128"/>
              </a:rPr>
              <a:t>の転換</a:t>
            </a:r>
            <a:r>
              <a:rPr kumimoji="1" lang="en-US" altLang="ja-JP" sz="1400" b="1" dirty="0" smtClean="0">
                <a:latin typeface="BIZ UDPゴシック" panose="020B0400000000000000" pitchFamily="50" charset="-128"/>
                <a:ea typeface="BIZ UDPゴシック" panose="020B0400000000000000" pitchFamily="50" charset="-128"/>
              </a:rPr>
              <a:t>】</a:t>
            </a:r>
            <a:endParaRPr kumimoji="1" lang="en-US" altLang="ja-JP" sz="1400" b="1" dirty="0">
              <a:latin typeface="BIZ UDPゴシック" panose="020B0400000000000000" pitchFamily="50" charset="-128"/>
              <a:ea typeface="BIZ UDPゴシック" panose="020B0400000000000000" pitchFamily="50" charset="-128"/>
            </a:endParaRPr>
          </a:p>
          <a:p>
            <a:pPr marL="93663">
              <a:lnSpc>
                <a:spcPts val="1600"/>
              </a:lnSpc>
            </a:pPr>
            <a:endParaRPr kumimoji="1" lang="en-US" altLang="ja-JP" sz="1200" b="1" dirty="0" smtClean="0">
              <a:latin typeface="BIZ UDPゴシック" panose="020B0400000000000000" pitchFamily="50" charset="-128"/>
              <a:ea typeface="BIZ UDPゴシック" panose="020B0400000000000000" pitchFamily="50" charset="-128"/>
            </a:endParaRPr>
          </a:p>
          <a:p>
            <a:pPr marL="93663">
              <a:lnSpc>
                <a:spcPts val="1600"/>
              </a:lnSpc>
            </a:pPr>
            <a:r>
              <a:rPr kumimoji="1" lang="ja-JP" altLang="en-US" sz="1200" b="1" dirty="0" smtClean="0">
                <a:latin typeface="BIZ UDPゴシック" panose="020B0400000000000000" pitchFamily="50" charset="-128"/>
                <a:ea typeface="BIZ UDPゴシック" panose="020B0400000000000000" pitchFamily="50" charset="-128"/>
              </a:rPr>
              <a:t>■</a:t>
            </a:r>
            <a:r>
              <a:rPr kumimoji="1" lang="ja-JP" altLang="en-US" sz="1200" b="1" dirty="0">
                <a:latin typeface="BIZ UDPゴシック" panose="020B0400000000000000" pitchFamily="50" charset="-128"/>
                <a:ea typeface="BIZ UDPゴシック" panose="020B0400000000000000" pitchFamily="50" charset="-128"/>
              </a:rPr>
              <a:t>成長産業の育成</a:t>
            </a:r>
          </a:p>
          <a:p>
            <a:pPr marL="93663">
              <a:lnSpc>
                <a:spcPts val="1600"/>
              </a:lnSpc>
            </a:pPr>
            <a:r>
              <a:rPr kumimoji="1" lang="ja-JP" altLang="en-US" sz="1200" dirty="0">
                <a:latin typeface="BIZ UDPゴシック" panose="020B0400000000000000" pitchFamily="50" charset="-128"/>
                <a:ea typeface="BIZ UDPゴシック" panose="020B0400000000000000" pitchFamily="50" charset="-128"/>
              </a:rPr>
              <a:t>　　健康医療、エネルギー・脱炭素、観光</a:t>
            </a:r>
          </a:p>
          <a:p>
            <a:pPr marL="93663">
              <a:lnSpc>
                <a:spcPts val="1600"/>
              </a:lnSpc>
              <a:spcBef>
                <a:spcPts val="1200"/>
              </a:spcBef>
            </a:pPr>
            <a:r>
              <a:rPr kumimoji="1" lang="ja-JP" altLang="en-US" sz="1200" b="1" dirty="0">
                <a:latin typeface="BIZ UDPゴシック" panose="020B0400000000000000" pitchFamily="50" charset="-128"/>
                <a:ea typeface="BIZ UDPゴシック" panose="020B0400000000000000" pitchFamily="50" charset="-128"/>
              </a:rPr>
              <a:t>■スタートアップ育成と革新的なイノベーション</a:t>
            </a:r>
            <a:endParaRPr kumimoji="1" lang="en-US" altLang="ja-JP" sz="1200" b="1" dirty="0">
              <a:latin typeface="BIZ UDPゴシック" panose="020B0400000000000000" pitchFamily="50" charset="-128"/>
              <a:ea typeface="BIZ UDPゴシック" panose="020B0400000000000000" pitchFamily="50" charset="-128"/>
            </a:endParaRPr>
          </a:p>
          <a:p>
            <a:pPr marL="93663">
              <a:lnSpc>
                <a:spcPts val="1600"/>
              </a:lnSpc>
              <a:spcBef>
                <a:spcPts val="1200"/>
              </a:spcBef>
            </a:pPr>
            <a:r>
              <a:rPr kumimoji="1" lang="en-US" altLang="ja-JP" sz="1200" b="1" dirty="0" smtClean="0">
                <a:latin typeface="BIZ UDPゴシック" panose="020B0400000000000000" pitchFamily="50" charset="-128"/>
                <a:ea typeface="BIZ UDPゴシック" panose="020B0400000000000000" pitchFamily="50" charset="-128"/>
              </a:rPr>
              <a:t>■</a:t>
            </a:r>
            <a:r>
              <a:rPr kumimoji="1" lang="ja-JP" altLang="en-US" sz="1200" b="1" dirty="0">
                <a:latin typeface="BIZ UDPゴシック" panose="020B0400000000000000" pitchFamily="50" charset="-128"/>
                <a:ea typeface="BIZ UDPゴシック" panose="020B0400000000000000" pitchFamily="50" charset="-128"/>
              </a:rPr>
              <a:t>既存産業に</a:t>
            </a:r>
            <a:r>
              <a:rPr kumimoji="1" lang="ja-JP" altLang="en-US" sz="1200" b="1" dirty="0" smtClean="0">
                <a:latin typeface="BIZ UDPゴシック" panose="020B0400000000000000" pitchFamily="50" charset="-128"/>
                <a:ea typeface="BIZ UDPゴシック" panose="020B0400000000000000" pitchFamily="50" charset="-128"/>
              </a:rPr>
              <a:t>おける累積的</a:t>
            </a:r>
            <a:r>
              <a:rPr kumimoji="1" lang="ja-JP" altLang="en-US" sz="1200" b="1" dirty="0">
                <a:latin typeface="BIZ UDPゴシック" panose="020B0400000000000000" pitchFamily="50" charset="-128"/>
                <a:ea typeface="BIZ UDPゴシック" panose="020B0400000000000000" pitchFamily="50" charset="-128"/>
              </a:rPr>
              <a:t>なイノベーション</a:t>
            </a:r>
          </a:p>
          <a:p>
            <a:pPr marL="93663">
              <a:lnSpc>
                <a:spcPts val="1600"/>
              </a:lnSpc>
            </a:pPr>
            <a:r>
              <a:rPr kumimoji="1" lang="ja-JP" altLang="en-US" sz="1200" dirty="0">
                <a:latin typeface="BIZ UDPゴシック" panose="020B0400000000000000" pitchFamily="50" charset="-128"/>
                <a:ea typeface="BIZ UDPゴシック" panose="020B0400000000000000" pitchFamily="50" charset="-128"/>
              </a:rPr>
              <a:t>　　</a:t>
            </a:r>
            <a:r>
              <a:rPr kumimoji="1" lang="ja-JP" altLang="en-US" sz="1200" dirty="0" smtClean="0">
                <a:latin typeface="BIZ UDPゴシック" panose="020B0400000000000000" pitchFamily="50" charset="-128"/>
                <a:ea typeface="BIZ UDPゴシック" panose="020B0400000000000000" pitchFamily="50" charset="-128"/>
              </a:rPr>
              <a:t>卸売、</a:t>
            </a:r>
            <a:r>
              <a:rPr kumimoji="1" lang="ja-JP" altLang="en-US" sz="1200" dirty="0">
                <a:latin typeface="BIZ UDPゴシック" panose="020B0400000000000000" pitchFamily="50" charset="-128"/>
                <a:ea typeface="BIZ UDPゴシック" panose="020B0400000000000000" pitchFamily="50" charset="-128"/>
              </a:rPr>
              <a:t>化学、金属・・・</a:t>
            </a:r>
          </a:p>
          <a:p>
            <a:pPr marL="93663">
              <a:lnSpc>
                <a:spcPts val="1600"/>
              </a:lnSpc>
            </a:pPr>
            <a:r>
              <a:rPr kumimoji="1" lang="ja-JP" altLang="en-US" sz="1200" dirty="0">
                <a:latin typeface="BIZ UDPゴシック" panose="020B0400000000000000" pitchFamily="50" charset="-128"/>
                <a:ea typeface="BIZ UDPゴシック" panose="020B0400000000000000" pitchFamily="50" charset="-128"/>
              </a:rPr>
              <a:t>　　中小企業</a:t>
            </a:r>
          </a:p>
          <a:p>
            <a:pPr marL="93663">
              <a:lnSpc>
                <a:spcPts val="1600"/>
              </a:lnSpc>
            </a:pPr>
            <a:endParaRPr kumimoji="1" lang="ja-JP" altLang="en-US" sz="1200" dirty="0">
              <a:latin typeface="BIZ UDPゴシック" panose="020B0400000000000000" pitchFamily="50" charset="-128"/>
              <a:ea typeface="BIZ UDPゴシック" panose="020B0400000000000000" pitchFamily="50" charset="-128"/>
            </a:endParaRPr>
          </a:p>
        </p:txBody>
      </p:sp>
      <p:sp>
        <p:nvSpPr>
          <p:cNvPr id="77" name="正方形/長方形 76"/>
          <p:cNvSpPr/>
          <p:nvPr/>
        </p:nvSpPr>
        <p:spPr>
          <a:xfrm>
            <a:off x="5062766" y="3003433"/>
            <a:ext cx="3780000" cy="2268000"/>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sp>
        <p:nvSpPr>
          <p:cNvPr id="78" name="テキスト ボックス 77">
            <a:extLst>
              <a:ext uri="{FF2B5EF4-FFF2-40B4-BE49-F238E27FC236}">
                <a16:creationId xmlns:a16="http://schemas.microsoft.com/office/drawing/2014/main" id="{EBE40337-5FAC-43BE-86DC-EF22BE0A5F1F}"/>
              </a:ext>
            </a:extLst>
          </p:cNvPr>
          <p:cNvSpPr txBox="1"/>
          <p:nvPr/>
        </p:nvSpPr>
        <p:spPr>
          <a:xfrm>
            <a:off x="5234434" y="3120007"/>
            <a:ext cx="3553455" cy="1874872"/>
          </a:xfrm>
          <a:prstGeom prst="rect">
            <a:avLst/>
          </a:prstGeom>
          <a:noFill/>
        </p:spPr>
        <p:txBody>
          <a:bodyPr wrap="square" rtlCol="0">
            <a:spAutoFit/>
          </a:bodyPr>
          <a:lstStyle/>
          <a:p>
            <a:pPr>
              <a:lnSpc>
                <a:spcPts val="1600"/>
              </a:lnSpc>
            </a:pPr>
            <a:r>
              <a:rPr kumimoji="1" lang="en-US" altLang="ja-JP" sz="1400" b="1" dirty="0">
                <a:latin typeface="BIZ UDPゴシック" panose="020B0400000000000000" pitchFamily="50" charset="-128"/>
                <a:ea typeface="BIZ UDPゴシック" panose="020B0400000000000000" pitchFamily="50" charset="-128"/>
              </a:rPr>
              <a:t>【</a:t>
            </a:r>
            <a:r>
              <a:rPr kumimoji="1" lang="ja-JP" altLang="en-US" sz="1400" b="1" dirty="0">
                <a:latin typeface="BIZ UDPゴシック" panose="020B0400000000000000" pitchFamily="50" charset="-128"/>
                <a:ea typeface="BIZ UDPゴシック" panose="020B0400000000000000" pitchFamily="50" charset="-128"/>
              </a:rPr>
              <a:t>人重視の政策展開</a:t>
            </a:r>
            <a:r>
              <a:rPr kumimoji="1" lang="en-US" altLang="ja-JP" sz="1400" b="1" dirty="0">
                <a:latin typeface="BIZ UDPゴシック" panose="020B0400000000000000" pitchFamily="50" charset="-128"/>
                <a:ea typeface="BIZ UDPゴシック" panose="020B0400000000000000" pitchFamily="50" charset="-128"/>
              </a:rPr>
              <a:t>】</a:t>
            </a:r>
          </a:p>
          <a:p>
            <a:pPr marL="93663">
              <a:lnSpc>
                <a:spcPts val="1600"/>
              </a:lnSpc>
              <a:spcBef>
                <a:spcPts val="1200"/>
              </a:spcBef>
            </a:pPr>
            <a:r>
              <a:rPr kumimoji="1" lang="en-US" altLang="ja-JP" sz="1200" b="1" dirty="0" smtClean="0">
                <a:latin typeface="BIZ UDPゴシック" panose="020B0400000000000000" pitchFamily="50" charset="-128"/>
                <a:ea typeface="BIZ UDPゴシック" panose="020B0400000000000000" pitchFamily="50" charset="-128"/>
              </a:rPr>
              <a:t>■</a:t>
            </a:r>
            <a:r>
              <a:rPr kumimoji="1" lang="ja-JP" altLang="en-US" sz="1200" b="1" dirty="0">
                <a:latin typeface="BIZ UDPゴシック" panose="020B0400000000000000" pitchFamily="50" charset="-128"/>
                <a:ea typeface="BIZ UDPゴシック" panose="020B0400000000000000" pitchFamily="50" charset="-128"/>
              </a:rPr>
              <a:t> </a:t>
            </a:r>
            <a:r>
              <a:rPr kumimoji="1" lang="ja-JP" altLang="en-US" sz="1200" b="1" dirty="0" smtClean="0">
                <a:latin typeface="BIZ UDPゴシック" panose="020B0400000000000000" pitchFamily="50" charset="-128"/>
                <a:ea typeface="BIZ UDPゴシック" panose="020B0400000000000000" pitchFamily="50" charset="-128"/>
              </a:rPr>
              <a:t>小中</a:t>
            </a:r>
            <a:r>
              <a:rPr kumimoji="1" lang="ja-JP" altLang="en-US" sz="1200" b="1" dirty="0">
                <a:latin typeface="BIZ UDPゴシック" panose="020B0400000000000000" pitchFamily="50" charset="-128"/>
                <a:ea typeface="BIZ UDPゴシック" panose="020B0400000000000000" pitchFamily="50" charset="-128"/>
              </a:rPr>
              <a:t>から大学までの学びの場の提供と高度化</a:t>
            </a:r>
          </a:p>
          <a:p>
            <a:pPr marL="93663">
              <a:lnSpc>
                <a:spcPts val="1600"/>
              </a:lnSpc>
              <a:spcBef>
                <a:spcPts val="300"/>
              </a:spcBef>
            </a:pPr>
            <a:r>
              <a:rPr kumimoji="1" lang="ja-JP" altLang="en-US" sz="1200" b="1" dirty="0" smtClean="0">
                <a:latin typeface="BIZ UDPゴシック" panose="020B0400000000000000" pitchFamily="50" charset="-128"/>
                <a:ea typeface="BIZ UDPゴシック" panose="020B0400000000000000" pitchFamily="50" charset="-128"/>
              </a:rPr>
              <a:t>■ やりがい</a:t>
            </a:r>
            <a:r>
              <a:rPr kumimoji="1" lang="ja-JP" altLang="en-US" sz="1200" b="1" dirty="0">
                <a:latin typeface="BIZ UDPゴシック" panose="020B0400000000000000" pitchFamily="50" charset="-128"/>
                <a:ea typeface="BIZ UDPゴシック" panose="020B0400000000000000" pitchFamily="50" charset="-128"/>
              </a:rPr>
              <a:t>を重視した職場選択が可能な</a:t>
            </a:r>
            <a:r>
              <a:rPr kumimoji="1" lang="ja-JP" altLang="en-US" sz="1200" b="1" dirty="0" smtClean="0">
                <a:latin typeface="BIZ UDPゴシック" panose="020B0400000000000000" pitchFamily="50" charset="-128"/>
                <a:ea typeface="BIZ UDPゴシック" panose="020B0400000000000000" pitchFamily="50" charset="-128"/>
              </a:rPr>
              <a:t>仕組み</a:t>
            </a:r>
            <a:endParaRPr kumimoji="1" lang="ja-JP" altLang="en-US" sz="1200" b="1" dirty="0">
              <a:latin typeface="BIZ UDPゴシック" panose="020B0400000000000000" pitchFamily="50" charset="-128"/>
              <a:ea typeface="BIZ UDPゴシック" panose="020B0400000000000000" pitchFamily="50" charset="-128"/>
            </a:endParaRPr>
          </a:p>
          <a:p>
            <a:pPr marL="93663">
              <a:lnSpc>
                <a:spcPts val="1600"/>
              </a:lnSpc>
              <a:spcBef>
                <a:spcPts val="300"/>
              </a:spcBef>
            </a:pPr>
            <a:r>
              <a:rPr kumimoji="1" lang="ja-JP" altLang="en-US" sz="1200" b="1" dirty="0" smtClean="0">
                <a:latin typeface="BIZ UDPゴシック" panose="020B0400000000000000" pitchFamily="50" charset="-128"/>
                <a:ea typeface="BIZ UDPゴシック" panose="020B0400000000000000" pitchFamily="50" charset="-128"/>
              </a:rPr>
              <a:t>■ 学び直し</a:t>
            </a:r>
            <a:r>
              <a:rPr kumimoji="1" lang="ja-JP" altLang="en-US" sz="1200" b="1" dirty="0">
                <a:latin typeface="BIZ UDPゴシック" panose="020B0400000000000000" pitchFamily="50" charset="-128"/>
                <a:ea typeface="BIZ UDPゴシック" panose="020B0400000000000000" pitchFamily="50" charset="-128"/>
              </a:rPr>
              <a:t>の機会の充実</a:t>
            </a:r>
          </a:p>
          <a:p>
            <a:pPr marL="93663">
              <a:lnSpc>
                <a:spcPts val="1600"/>
              </a:lnSpc>
              <a:spcBef>
                <a:spcPts val="300"/>
              </a:spcBef>
            </a:pPr>
            <a:r>
              <a:rPr kumimoji="1" lang="ja-JP" altLang="en-US" sz="1200" b="1" dirty="0" smtClean="0">
                <a:latin typeface="BIZ UDPゴシック" panose="020B0400000000000000" pitchFamily="50" charset="-128"/>
                <a:ea typeface="BIZ UDPゴシック" panose="020B0400000000000000" pitchFamily="50" charset="-128"/>
              </a:rPr>
              <a:t>■ </a:t>
            </a:r>
            <a:r>
              <a:rPr kumimoji="1" lang="en-US" altLang="ja-JP" sz="1200" b="1" dirty="0" smtClean="0">
                <a:latin typeface="BIZ UDPゴシック" panose="020B0400000000000000" pitchFamily="50" charset="-128"/>
                <a:ea typeface="BIZ UDPゴシック" panose="020B0400000000000000" pitchFamily="50" charset="-128"/>
              </a:rPr>
              <a:t>SDGs</a:t>
            </a:r>
            <a:r>
              <a:rPr kumimoji="1" lang="ja-JP" altLang="en-US" sz="1200" b="1" dirty="0" smtClean="0">
                <a:latin typeface="BIZ UDPゴシック" panose="020B0400000000000000" pitchFamily="50" charset="-128"/>
                <a:ea typeface="BIZ UDPゴシック" panose="020B0400000000000000" pitchFamily="50" charset="-128"/>
              </a:rPr>
              <a:t>を</a:t>
            </a:r>
            <a:r>
              <a:rPr kumimoji="1" lang="ja-JP" altLang="en-US" sz="1200" b="1" dirty="0">
                <a:latin typeface="BIZ UDPゴシック" panose="020B0400000000000000" pitchFamily="50" charset="-128"/>
                <a:ea typeface="BIZ UDPゴシック" panose="020B0400000000000000" pitchFamily="50" charset="-128"/>
              </a:rPr>
              <a:t>踏まえた男女平等、女性参加、多様性</a:t>
            </a:r>
          </a:p>
          <a:p>
            <a:pPr marL="93663">
              <a:lnSpc>
                <a:spcPts val="1600"/>
              </a:lnSpc>
              <a:spcBef>
                <a:spcPts val="300"/>
              </a:spcBef>
            </a:pPr>
            <a:r>
              <a:rPr kumimoji="1" lang="ja-JP" altLang="en-US" sz="1200" b="1" dirty="0" smtClean="0">
                <a:latin typeface="BIZ UDPゴシック" panose="020B0400000000000000" pitchFamily="50" charset="-128"/>
                <a:ea typeface="BIZ UDPゴシック" panose="020B0400000000000000" pitchFamily="50" charset="-128"/>
              </a:rPr>
              <a:t>■ 住みやすい</a:t>
            </a:r>
            <a:r>
              <a:rPr kumimoji="1" lang="ja-JP" altLang="en-US" sz="1200" b="1" dirty="0">
                <a:latin typeface="BIZ UDPゴシック" panose="020B0400000000000000" pitchFamily="50" charset="-128"/>
                <a:ea typeface="BIZ UDPゴシック" panose="020B0400000000000000" pitchFamily="50" charset="-128"/>
              </a:rPr>
              <a:t>まちづくり　職住遊近接</a:t>
            </a:r>
          </a:p>
          <a:p>
            <a:pPr marL="93663">
              <a:lnSpc>
                <a:spcPts val="1600"/>
              </a:lnSpc>
              <a:spcBef>
                <a:spcPts val="300"/>
              </a:spcBef>
            </a:pPr>
            <a:r>
              <a:rPr kumimoji="1" lang="ja-JP" altLang="en-US" sz="1200" b="1" dirty="0" smtClean="0">
                <a:latin typeface="BIZ UDPゴシック" panose="020B0400000000000000" pitchFamily="50" charset="-128"/>
                <a:ea typeface="BIZ UDPゴシック" panose="020B0400000000000000" pitchFamily="50" charset="-128"/>
              </a:rPr>
              <a:t>■ セーフティネット</a:t>
            </a:r>
            <a:r>
              <a:rPr kumimoji="1" lang="ja-JP" altLang="en-US" sz="1200" b="1" dirty="0">
                <a:latin typeface="BIZ UDPゴシック" panose="020B0400000000000000" pitchFamily="50" charset="-128"/>
                <a:ea typeface="BIZ UDPゴシック" panose="020B0400000000000000" pitchFamily="50" charset="-128"/>
              </a:rPr>
              <a:t>の</a:t>
            </a:r>
            <a:r>
              <a:rPr kumimoji="1" lang="ja-JP" altLang="en-US" sz="1200" b="1" dirty="0" smtClean="0">
                <a:latin typeface="BIZ UDPゴシック" panose="020B0400000000000000" pitchFamily="50" charset="-128"/>
                <a:ea typeface="BIZ UDPゴシック" panose="020B0400000000000000" pitchFamily="50" charset="-128"/>
              </a:rPr>
              <a:t>充実</a:t>
            </a:r>
            <a:endParaRPr kumimoji="1" lang="en-US" altLang="ja-JP" sz="1200" b="1" dirty="0">
              <a:latin typeface="BIZ UDPゴシック" panose="020B0400000000000000" pitchFamily="50" charset="-128"/>
              <a:ea typeface="BIZ UDPゴシック" panose="020B0400000000000000" pitchFamily="50" charset="-128"/>
            </a:endParaRPr>
          </a:p>
        </p:txBody>
      </p:sp>
      <p:sp>
        <p:nvSpPr>
          <p:cNvPr id="5" name="二等辺三角形 4"/>
          <p:cNvSpPr/>
          <p:nvPr/>
        </p:nvSpPr>
        <p:spPr>
          <a:xfrm>
            <a:off x="2894821" y="5585057"/>
            <a:ext cx="3492000" cy="144000"/>
          </a:xfrm>
          <a:prstGeom prst="triangl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79" name="テキスト ボックス 78">
            <a:extLst>
              <a:ext uri="{FF2B5EF4-FFF2-40B4-BE49-F238E27FC236}">
                <a16:creationId xmlns:a16="http://schemas.microsoft.com/office/drawing/2014/main" id="{EBE40337-5FAC-43BE-86DC-EF22BE0A5F1F}"/>
              </a:ext>
            </a:extLst>
          </p:cNvPr>
          <p:cNvSpPr txBox="1"/>
          <p:nvPr/>
        </p:nvSpPr>
        <p:spPr>
          <a:xfrm>
            <a:off x="4887955" y="5267846"/>
            <a:ext cx="4103574" cy="297517"/>
          </a:xfrm>
          <a:prstGeom prst="rect">
            <a:avLst/>
          </a:prstGeom>
          <a:noFill/>
        </p:spPr>
        <p:txBody>
          <a:bodyPr wrap="square" rtlCol="0">
            <a:spAutoFit/>
          </a:bodyPr>
          <a:lstStyle/>
          <a:p>
            <a:pPr marL="93663">
              <a:lnSpc>
                <a:spcPts val="1600"/>
              </a:lnSpc>
              <a:spcBef>
                <a:spcPts val="1200"/>
              </a:spcBef>
            </a:pPr>
            <a:r>
              <a:rPr kumimoji="1" lang="en-US" altLang="ja-JP" sz="1200" smtClean="0">
                <a:latin typeface="BIZ UDPゴシック" panose="020B0400000000000000" pitchFamily="50" charset="-128"/>
                <a:ea typeface="BIZ UDPゴシック" panose="020B0400000000000000" pitchFamily="50" charset="-128"/>
              </a:rPr>
              <a:t>※</a:t>
            </a:r>
            <a:r>
              <a:rPr kumimoji="1" lang="ja-JP" altLang="en-US" sz="1200" smtClean="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大阪の</a:t>
            </a:r>
            <a:r>
              <a:rPr kumimoji="1" lang="ja-JP" altLang="en-US" sz="1200" dirty="0" smtClean="0">
                <a:latin typeface="BIZ UDPゴシック" panose="020B0400000000000000" pitchFamily="50" charset="-128"/>
                <a:ea typeface="BIZ UDPゴシック" panose="020B0400000000000000" pitchFamily="50" charset="-128"/>
              </a:rPr>
              <a:t>特性・強み </a:t>
            </a:r>
            <a:r>
              <a:rPr kumimoji="1" lang="ja-JP" altLang="en-US" sz="1100" dirty="0" smtClean="0">
                <a:latin typeface="BIZ UDPゴシック" panose="020B0400000000000000" pitchFamily="50" charset="-128"/>
                <a:ea typeface="BIZ UDPゴシック" panose="020B0400000000000000" pitchFamily="50" charset="-128"/>
              </a:rPr>
              <a:t>⇒ 情報発信・イメージ向上、副首都共感</a:t>
            </a:r>
            <a:endParaRPr kumimoji="1" lang="en-US" altLang="ja-JP" sz="1100" dirty="0">
              <a:latin typeface="BIZ UDPゴシック" panose="020B0400000000000000" pitchFamily="50" charset="-128"/>
              <a:ea typeface="BIZ UDPゴシック" panose="020B0400000000000000" pitchFamily="50" charset="-128"/>
            </a:endParaRPr>
          </a:p>
        </p:txBody>
      </p:sp>
      <p:sp>
        <p:nvSpPr>
          <p:cNvPr id="6" name="楕円 5"/>
          <p:cNvSpPr/>
          <p:nvPr/>
        </p:nvSpPr>
        <p:spPr>
          <a:xfrm>
            <a:off x="2720459" y="3133070"/>
            <a:ext cx="1152000" cy="321105"/>
          </a:xfrm>
          <a:prstGeom prst="ellipse">
            <a:avLst/>
          </a:prstGeom>
        </p:spPr>
        <p:style>
          <a:lnRef idx="1">
            <a:schemeClr val="accent3"/>
          </a:lnRef>
          <a:fillRef idx="2">
            <a:schemeClr val="accent3"/>
          </a:fillRef>
          <a:effectRef idx="1">
            <a:schemeClr val="accent3"/>
          </a:effectRef>
          <a:fontRef idx="minor">
            <a:schemeClr val="dk1"/>
          </a:fontRef>
        </p:style>
        <p:txBody>
          <a:bodyPr lIns="0" rIns="0" rtlCol="0" anchor="ctr"/>
          <a:lstStyle/>
          <a:p>
            <a:pPr algn="ctr"/>
            <a:r>
              <a:rPr kumimoji="1" lang="en-US" altLang="ja-JP" sz="1200" b="1" dirty="0" smtClean="0">
                <a:latin typeface="+mj-ea"/>
                <a:ea typeface="+mj-ea"/>
              </a:rPr>
              <a:t>DX</a:t>
            </a:r>
            <a:r>
              <a:rPr kumimoji="1" lang="ja-JP" altLang="en-US" sz="1200" b="1" dirty="0" smtClean="0">
                <a:latin typeface="+mj-ea"/>
                <a:ea typeface="+mj-ea"/>
              </a:rPr>
              <a:t>・グリーン</a:t>
            </a:r>
            <a:endParaRPr kumimoji="1" lang="ja-JP" altLang="en-US" sz="1200" b="1" dirty="0">
              <a:latin typeface="+mj-ea"/>
              <a:ea typeface="+mj-ea"/>
            </a:endParaRPr>
          </a:p>
        </p:txBody>
      </p:sp>
      <p:sp>
        <p:nvSpPr>
          <p:cNvPr id="7" name="左矢印 6"/>
          <p:cNvSpPr/>
          <p:nvPr/>
        </p:nvSpPr>
        <p:spPr>
          <a:xfrm>
            <a:off x="2382467" y="3186858"/>
            <a:ext cx="248603" cy="193514"/>
          </a:xfrm>
          <a:prstGeom prst="leftArrow">
            <a:avLst/>
          </a:prstGeom>
          <a:solidFill>
            <a:schemeClr val="bg1"/>
          </a:solidFill>
          <a:ln>
            <a:solidFill>
              <a:schemeClr val="tx1"/>
            </a:solidFill>
          </a:ln>
        </p:spPr>
        <p:style>
          <a:lnRef idx="3">
            <a:schemeClr val="lt1"/>
          </a:lnRef>
          <a:fillRef idx="1">
            <a:schemeClr val="dk1"/>
          </a:fillRef>
          <a:effectRef idx="1">
            <a:schemeClr val="dk1"/>
          </a:effectRef>
          <a:fontRef idx="minor">
            <a:schemeClr val="lt1"/>
          </a:fontRef>
        </p:style>
        <p:txBody>
          <a:bodyPr rtlCol="0" anchor="ctr"/>
          <a:lstStyle/>
          <a:p>
            <a:pPr algn="ctr"/>
            <a:endParaRPr kumimoji="1" lang="ja-JP" altLang="en-US"/>
          </a:p>
        </p:txBody>
      </p:sp>
      <p:sp>
        <p:nvSpPr>
          <p:cNvPr id="80" name="右カーブ矢印 79"/>
          <p:cNvSpPr/>
          <p:nvPr/>
        </p:nvSpPr>
        <p:spPr>
          <a:xfrm rot="10800000">
            <a:off x="4943099" y="3437438"/>
            <a:ext cx="425915" cy="1228725"/>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81" name="上カーブ矢印 80"/>
          <p:cNvSpPr/>
          <p:nvPr/>
        </p:nvSpPr>
        <p:spPr>
          <a:xfrm rot="5400000">
            <a:off x="3436916" y="3851534"/>
            <a:ext cx="1259205" cy="521186"/>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8" name="角丸四角形 7"/>
          <p:cNvSpPr/>
          <p:nvPr/>
        </p:nvSpPr>
        <p:spPr>
          <a:xfrm>
            <a:off x="293450" y="2889398"/>
            <a:ext cx="8712000" cy="2628000"/>
          </a:xfrm>
          <a:prstGeom prst="roundRect">
            <a:avLst>
              <a:gd name="adj" fmla="val 4296"/>
            </a:avLst>
          </a:prstGeom>
          <a:noFill/>
          <a:ln>
            <a:solidFill>
              <a:schemeClr val="tx2">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テキスト ボックス 81">
            <a:extLst>
              <a:ext uri="{FF2B5EF4-FFF2-40B4-BE49-F238E27FC236}">
                <a16:creationId xmlns:a16="http://schemas.microsoft.com/office/drawing/2014/main" id="{EBE40337-5FAC-43BE-86DC-EF22BE0A5F1F}"/>
              </a:ext>
            </a:extLst>
          </p:cNvPr>
          <p:cNvSpPr txBox="1"/>
          <p:nvPr/>
        </p:nvSpPr>
        <p:spPr>
          <a:xfrm>
            <a:off x="1874553" y="5802988"/>
            <a:ext cx="5531481" cy="288000"/>
          </a:xfrm>
          <a:prstGeom prst="rect">
            <a:avLst/>
          </a:prstGeom>
          <a:noFill/>
          <a:ln>
            <a:solidFill>
              <a:schemeClr val="tx1"/>
            </a:solidFill>
          </a:ln>
        </p:spPr>
        <p:txBody>
          <a:bodyPr wrap="square" tIns="72000" bIns="36000" rtlCol="0" anchor="ctr" anchorCtr="0">
            <a:spAutoFit/>
          </a:bodyPr>
          <a:lstStyle/>
          <a:p>
            <a:pPr marL="93663">
              <a:lnSpc>
                <a:spcPts val="1600"/>
              </a:lnSpc>
              <a:spcBef>
                <a:spcPts val="1200"/>
              </a:spcBef>
            </a:pPr>
            <a:r>
              <a:rPr kumimoji="1" lang="en-US" altLang="ja-JP" sz="1200" b="1" dirty="0" smtClean="0">
                <a:latin typeface="BIZ UDPゴシック" panose="020B0400000000000000" pitchFamily="50" charset="-128"/>
                <a:ea typeface="BIZ UDPゴシック" panose="020B0400000000000000" pitchFamily="50" charset="-128"/>
              </a:rPr>
              <a:t>■</a:t>
            </a:r>
            <a:r>
              <a:rPr kumimoji="1" lang="ja-JP" altLang="en-US" sz="1200" b="1" dirty="0" smtClean="0">
                <a:latin typeface="BIZ UDPゴシック" panose="020B0400000000000000" pitchFamily="50" charset="-128"/>
                <a:ea typeface="BIZ UDPゴシック" panose="020B0400000000000000" pitchFamily="50" charset="-128"/>
              </a:rPr>
              <a:t> 国内はもとより、外国、とりわけアジアからの人々、投資の呼び込み</a:t>
            </a:r>
            <a:endParaRPr kumimoji="1" lang="en-US" altLang="ja-JP" sz="1200" b="1" dirty="0" smtClean="0">
              <a:latin typeface="BIZ UDPゴシック" panose="020B0400000000000000" pitchFamily="50" charset="-128"/>
              <a:ea typeface="BIZ UDPゴシック" panose="020B0400000000000000" pitchFamily="50" charset="-128"/>
            </a:endParaRPr>
          </a:p>
        </p:txBody>
      </p:sp>
      <p:sp>
        <p:nvSpPr>
          <p:cNvPr id="83" name="テキスト ボックス 82">
            <a:extLst>
              <a:ext uri="{FF2B5EF4-FFF2-40B4-BE49-F238E27FC236}">
                <a16:creationId xmlns:a16="http://schemas.microsoft.com/office/drawing/2014/main" id="{EBE40337-5FAC-43BE-86DC-EF22BE0A5F1F}"/>
              </a:ext>
            </a:extLst>
          </p:cNvPr>
          <p:cNvSpPr txBox="1"/>
          <p:nvPr/>
        </p:nvSpPr>
        <p:spPr>
          <a:xfrm>
            <a:off x="1874552" y="6173806"/>
            <a:ext cx="5531481" cy="288000"/>
          </a:xfrm>
          <a:prstGeom prst="rect">
            <a:avLst/>
          </a:prstGeom>
        </p:spPr>
        <p:style>
          <a:lnRef idx="1">
            <a:schemeClr val="accent4"/>
          </a:lnRef>
          <a:fillRef idx="2">
            <a:schemeClr val="accent4"/>
          </a:fillRef>
          <a:effectRef idx="1">
            <a:schemeClr val="accent4"/>
          </a:effectRef>
          <a:fontRef idx="minor">
            <a:schemeClr val="dk1"/>
          </a:fontRef>
        </p:style>
        <p:txBody>
          <a:bodyPr wrap="square" tIns="72000" bIns="36000" rtlCol="0" anchor="ctr" anchorCtr="0">
            <a:spAutoFit/>
          </a:bodyPr>
          <a:lstStyle/>
          <a:p>
            <a:pPr marL="93663">
              <a:lnSpc>
                <a:spcPts val="1600"/>
              </a:lnSpc>
              <a:spcBef>
                <a:spcPts val="1200"/>
              </a:spcBef>
            </a:pPr>
            <a:r>
              <a:rPr kumimoji="1" lang="en-US" altLang="ja-JP" sz="1200" b="1" dirty="0" smtClean="0">
                <a:latin typeface="BIZ UDPゴシック" panose="020B0400000000000000" pitchFamily="50" charset="-128"/>
                <a:ea typeface="BIZ UDPゴシック" panose="020B0400000000000000" pitchFamily="50" charset="-128"/>
              </a:rPr>
              <a:t>■</a:t>
            </a:r>
            <a:r>
              <a:rPr kumimoji="1" lang="ja-JP" altLang="en-US" sz="1200" b="1" dirty="0" smtClean="0">
                <a:latin typeface="BIZ UDPゴシック" panose="020B0400000000000000" pitchFamily="50" charset="-128"/>
                <a:ea typeface="BIZ UDPゴシック" panose="020B0400000000000000" pitchFamily="50" charset="-128"/>
              </a:rPr>
              <a:t> 上記に役立つ仕組みづくり（大阪、関西、国）</a:t>
            </a:r>
            <a:endParaRPr kumimoji="1" lang="en-US" altLang="ja-JP" sz="1200" b="1" dirty="0" smtClean="0">
              <a:latin typeface="BIZ UDPゴシック" panose="020B0400000000000000" pitchFamily="50" charset="-128"/>
              <a:ea typeface="BIZ UDPゴシック" panose="020B0400000000000000" pitchFamily="50" charset="-128"/>
            </a:endParaRPr>
          </a:p>
        </p:txBody>
      </p:sp>
      <p:sp>
        <p:nvSpPr>
          <p:cNvPr id="85" name="角丸四角形 84"/>
          <p:cNvSpPr/>
          <p:nvPr/>
        </p:nvSpPr>
        <p:spPr>
          <a:xfrm>
            <a:off x="280477" y="2525513"/>
            <a:ext cx="1620000" cy="288000"/>
          </a:xfrm>
          <a:prstGeom prst="roundRect">
            <a:avLst>
              <a:gd name="adj" fmla="val 2804"/>
            </a:avLst>
          </a:prstGeom>
          <a:ln/>
        </p:spPr>
        <p:style>
          <a:lnRef idx="0">
            <a:schemeClr val="accent1"/>
          </a:lnRef>
          <a:fillRef idx="3">
            <a:schemeClr val="accent1"/>
          </a:fillRef>
          <a:effectRef idx="3">
            <a:schemeClr val="accent1"/>
          </a:effectRef>
          <a:fontRef idx="minor">
            <a:schemeClr val="lt1"/>
          </a:fontRef>
        </p:style>
        <p:txBody>
          <a:bodyPr lIns="108000" tIns="0" rIns="180000" rtlCol="0" anchor="ctr"/>
          <a:lstStyle/>
          <a:p>
            <a:pPr marL="174625" indent="-174625" algn="ctr"/>
            <a:r>
              <a:rPr lang="ja-JP" altLang="en-US" sz="1400" b="1" dirty="0" smtClean="0">
                <a:solidFill>
                  <a:schemeClr val="bg1"/>
                </a:solidFill>
                <a:latin typeface="BIZ UDPゴシック" panose="020B0400000000000000" pitchFamily="50" charset="-128"/>
                <a:ea typeface="BIZ UDPゴシック" panose="020B0400000000000000" pitchFamily="50" charset="-128"/>
              </a:rPr>
              <a:t>イメージ図</a:t>
            </a:r>
            <a:endParaRPr lang="ja-JP" altLang="en-US" sz="1400" b="1" dirty="0">
              <a:solidFill>
                <a:schemeClr val="bg1"/>
              </a:solidFill>
              <a:latin typeface="BIZ UDPゴシック" panose="020B0400000000000000" pitchFamily="50" charset="-128"/>
              <a:ea typeface="BIZ UDPゴシック" panose="020B0400000000000000" pitchFamily="50" charset="-128"/>
            </a:endParaRPr>
          </a:p>
        </p:txBody>
      </p:sp>
      <p:sp>
        <p:nvSpPr>
          <p:cNvPr id="20" name="テキスト ボックス 19">
            <a:extLst>
              <a:ext uri="{FF2B5EF4-FFF2-40B4-BE49-F238E27FC236}">
                <a16:creationId xmlns:a16="http://schemas.microsoft.com/office/drawing/2014/main" id="{EBE40337-5FAC-43BE-86DC-EF22BE0A5F1F}"/>
              </a:ext>
            </a:extLst>
          </p:cNvPr>
          <p:cNvSpPr txBox="1"/>
          <p:nvPr/>
        </p:nvSpPr>
        <p:spPr>
          <a:xfrm>
            <a:off x="479876" y="5254366"/>
            <a:ext cx="4103574" cy="297517"/>
          </a:xfrm>
          <a:prstGeom prst="rect">
            <a:avLst/>
          </a:prstGeom>
          <a:noFill/>
        </p:spPr>
        <p:txBody>
          <a:bodyPr wrap="square" rtlCol="0">
            <a:spAutoFit/>
          </a:bodyPr>
          <a:lstStyle/>
          <a:p>
            <a:pPr marL="93663">
              <a:lnSpc>
                <a:spcPts val="1600"/>
              </a:lnSpc>
              <a:spcBef>
                <a:spcPts val="1200"/>
              </a:spcBef>
            </a:pPr>
            <a:r>
              <a:rPr kumimoji="1" lang="en-US" altLang="ja-JP" sz="1200" dirty="0">
                <a:latin typeface="BIZ UDPゴシック" panose="020B0400000000000000" pitchFamily="50" charset="-128"/>
                <a:ea typeface="BIZ UDPゴシック" panose="020B0400000000000000" pitchFamily="50" charset="-128"/>
              </a:rPr>
              <a:t>※</a:t>
            </a:r>
            <a:r>
              <a:rPr kumimoji="1" lang="ja-JP" altLang="en-US" sz="1200" dirty="0" smtClean="0">
                <a:latin typeface="BIZ UDPゴシック" panose="020B0400000000000000" pitchFamily="50" charset="-128"/>
                <a:ea typeface="BIZ UDPゴシック" panose="020B0400000000000000" pitchFamily="50" charset="-128"/>
              </a:rPr>
              <a:t> </a:t>
            </a:r>
            <a:r>
              <a:rPr kumimoji="1" lang="ja-JP" altLang="en-US" sz="1200" dirty="0">
                <a:latin typeface="BIZ UDPゴシック" panose="020B0400000000000000" pitchFamily="50" charset="-128"/>
                <a:ea typeface="BIZ UDPゴシック" panose="020B0400000000000000" pitchFamily="50" charset="-128"/>
              </a:rPr>
              <a:t>転換</a:t>
            </a:r>
            <a:r>
              <a:rPr kumimoji="1" lang="ja-JP" altLang="en-US" sz="1200" dirty="0" smtClean="0">
                <a:latin typeface="BIZ UDPゴシック" panose="020B0400000000000000" pitchFamily="50" charset="-128"/>
                <a:ea typeface="BIZ UDPゴシック" panose="020B0400000000000000" pitchFamily="50" charset="-128"/>
              </a:rPr>
              <a:t>のトリガーとしての金融の位置づけ</a:t>
            </a:r>
            <a:endParaRPr kumimoji="1" lang="en-US" altLang="ja-JP" sz="1100" dirty="0">
              <a:latin typeface="BIZ UDPゴシック" panose="020B0400000000000000" pitchFamily="50" charset="-128"/>
              <a:ea typeface="BIZ UDPゴシック" panose="020B0400000000000000" pitchFamily="50" charset="-128"/>
            </a:endParaRPr>
          </a:p>
        </p:txBody>
      </p:sp>
      <p:sp>
        <p:nvSpPr>
          <p:cNvPr id="21" name="スライド番号プレースホルダー 1"/>
          <p:cNvSpPr>
            <a:spLocks noGrp="1"/>
          </p:cNvSpPr>
          <p:nvPr>
            <p:ph type="sldNum" sz="quarter" idx="12"/>
          </p:nvPr>
        </p:nvSpPr>
        <p:spPr>
          <a:xfrm>
            <a:off x="7086600" y="6539672"/>
            <a:ext cx="2057400" cy="365125"/>
          </a:xfrm>
        </p:spPr>
        <p:txBody>
          <a:bodyPr/>
          <a:lstStyle/>
          <a:p>
            <a:r>
              <a:rPr kumimoji="1" lang="ja-JP" altLang="en-US" dirty="0" smtClean="0"/>
              <a:t>２</a:t>
            </a:r>
            <a:endParaRPr kumimoji="1" lang="ja-JP" altLang="en-US" dirty="0"/>
          </a:p>
        </p:txBody>
      </p:sp>
    </p:spTree>
    <p:extLst>
      <p:ext uri="{BB962C8B-B14F-4D97-AF65-F5344CB8AC3E}">
        <p14:creationId xmlns:p14="http://schemas.microsoft.com/office/powerpoint/2010/main" val="28724040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1292313" y="6389618"/>
            <a:ext cx="5021408" cy="737999"/>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800"/>
              </a:lnSpc>
            </a:pPr>
            <a:endParaRPr lang="en-US" altLang="ja-JP" sz="1200" b="1" dirty="0">
              <a:solidFill>
                <a:schemeClr val="tx1"/>
              </a:solidFill>
              <a:latin typeface="BIZ UDPゴシック" panose="020B0400000000000000" pitchFamily="50" charset="-128"/>
              <a:ea typeface="BIZ UDPゴシック" panose="020B0400000000000000" pitchFamily="50" charset="-128"/>
            </a:endParaRPr>
          </a:p>
        </p:txBody>
      </p:sp>
      <p:sp>
        <p:nvSpPr>
          <p:cNvPr id="35" name="正方形/長方形 34"/>
          <p:cNvSpPr/>
          <p:nvPr/>
        </p:nvSpPr>
        <p:spPr>
          <a:xfrm>
            <a:off x="152346" y="878293"/>
            <a:ext cx="8382050" cy="400110"/>
          </a:xfrm>
          <a:prstGeom prst="rect">
            <a:avLst/>
          </a:prstGeom>
        </p:spPr>
        <p:txBody>
          <a:bodyPr wrap="square">
            <a:spAutoFit/>
          </a:bodyPr>
          <a:lstStyle/>
          <a:p>
            <a:r>
              <a:rPr lang="ja-JP" altLang="en-US" sz="2000" b="1" dirty="0" smtClean="0"/>
              <a:t>■ 本日ご議論</a:t>
            </a:r>
            <a:r>
              <a:rPr lang="ja-JP" altLang="en-US" sz="2000" b="1" dirty="0"/>
              <a:t>いただきたい主な論点</a:t>
            </a:r>
          </a:p>
        </p:txBody>
      </p:sp>
      <p:sp>
        <p:nvSpPr>
          <p:cNvPr id="42" name="角丸四角形 41"/>
          <p:cNvSpPr/>
          <p:nvPr/>
        </p:nvSpPr>
        <p:spPr>
          <a:xfrm>
            <a:off x="526473" y="1496291"/>
            <a:ext cx="8146472" cy="3962400"/>
          </a:xfrm>
          <a:prstGeom prst="roundRect">
            <a:avLst>
              <a:gd name="adj" fmla="val 5365"/>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tIns="216000" rtlCol="0" anchor="ctr"/>
          <a:lstStyle/>
          <a:p>
            <a:pPr algn="ctr"/>
            <a:endParaRPr kumimoji="1" lang="ja-JP" altLang="en-US"/>
          </a:p>
        </p:txBody>
      </p:sp>
      <p:sp>
        <p:nvSpPr>
          <p:cNvPr id="49" name="角丸四角形 48"/>
          <p:cNvSpPr/>
          <p:nvPr/>
        </p:nvSpPr>
        <p:spPr>
          <a:xfrm>
            <a:off x="1039957" y="1864590"/>
            <a:ext cx="7228554" cy="3419767"/>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3525" indent="-263525"/>
            <a:r>
              <a:rPr lang="ja-JP" altLang="en-US" b="1" dirty="0" smtClean="0">
                <a:solidFill>
                  <a:schemeClr val="tx1"/>
                </a:solidFill>
                <a:latin typeface="BIZ UDPゴシック" panose="020B0400000000000000" pitchFamily="50" charset="-128"/>
                <a:ea typeface="BIZ UDPゴシック" panose="020B0400000000000000" pitchFamily="50" charset="-128"/>
              </a:rPr>
              <a:t>①</a:t>
            </a:r>
            <a:r>
              <a:rPr lang="ja-JP" altLang="en-US" b="1" dirty="0">
                <a:solidFill>
                  <a:schemeClr val="tx1"/>
                </a:solidFill>
                <a:latin typeface="BIZ UDPゴシック" panose="020B0400000000000000" pitchFamily="50" charset="-128"/>
                <a:ea typeface="BIZ UDPゴシック" panose="020B0400000000000000" pitchFamily="50" charset="-128"/>
              </a:rPr>
              <a:t>　</a:t>
            </a:r>
            <a:r>
              <a:rPr lang="ja-JP" altLang="en-US" b="1" dirty="0" smtClean="0">
                <a:solidFill>
                  <a:schemeClr val="tx1"/>
                </a:solidFill>
                <a:latin typeface="BIZ UDPゴシック" panose="020B0400000000000000" pitchFamily="50" charset="-128"/>
                <a:ea typeface="BIZ UDPゴシック" panose="020B0400000000000000" pitchFamily="50" charset="-128"/>
              </a:rPr>
              <a:t>前回の意見交換会で、愛知</a:t>
            </a:r>
            <a:r>
              <a:rPr lang="ja-JP" altLang="en-US" b="1" dirty="0">
                <a:solidFill>
                  <a:schemeClr val="tx1"/>
                </a:solidFill>
                <a:latin typeface="BIZ UDPゴシック" panose="020B0400000000000000" pitchFamily="50" charset="-128"/>
                <a:ea typeface="BIZ UDPゴシック" panose="020B0400000000000000" pitchFamily="50" charset="-128"/>
              </a:rPr>
              <a:t>に</a:t>
            </a:r>
            <a:r>
              <a:rPr lang="ja-JP" altLang="en-US" b="1" dirty="0" smtClean="0">
                <a:solidFill>
                  <a:schemeClr val="tx1"/>
                </a:solidFill>
                <a:latin typeface="BIZ UDPゴシック" panose="020B0400000000000000" pitchFamily="50" charset="-128"/>
                <a:ea typeface="BIZ UDPゴシック" panose="020B0400000000000000" pitchFamily="50" charset="-128"/>
              </a:rPr>
              <a:t>おける産業面のイノベーションの特徴、また、大阪が強みとする健康・医療分野などについて言及いただいたが、改めて大阪の成長産業をどのように考えるか</a:t>
            </a:r>
            <a:endParaRPr lang="en-US" altLang="ja-JP"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endParaRPr lang="en-US" altLang="ja-JP"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endParaRPr lang="en-US" altLang="ja-JP"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r>
              <a:rPr lang="ja-JP" altLang="en-US" b="1" dirty="0">
                <a:solidFill>
                  <a:schemeClr val="tx1"/>
                </a:solidFill>
                <a:latin typeface="BIZ UDPゴシック" panose="020B0400000000000000" pitchFamily="50" charset="-128"/>
                <a:ea typeface="BIZ UDPゴシック" panose="020B0400000000000000" pitchFamily="50" charset="-128"/>
              </a:rPr>
              <a:t>②</a:t>
            </a:r>
            <a:r>
              <a:rPr lang="ja-JP" altLang="en-US" b="1" dirty="0" smtClean="0">
                <a:solidFill>
                  <a:schemeClr val="tx1"/>
                </a:solidFill>
                <a:latin typeface="BIZ UDPゴシック" panose="020B0400000000000000" pitchFamily="50" charset="-128"/>
                <a:ea typeface="BIZ UDPゴシック" panose="020B0400000000000000" pitchFamily="50" charset="-128"/>
              </a:rPr>
              <a:t>　外国人材について、どのように考えるか</a:t>
            </a:r>
            <a:endParaRPr lang="en-US" altLang="ja-JP"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endParaRPr lang="en-US" altLang="ja-JP"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endParaRPr lang="en-US" altLang="ja-JP"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r>
              <a:rPr lang="ja-JP" altLang="en-US" b="1" dirty="0">
                <a:solidFill>
                  <a:schemeClr val="tx1"/>
                </a:solidFill>
                <a:latin typeface="BIZ UDPゴシック" panose="020B0400000000000000" pitchFamily="50" charset="-128"/>
                <a:ea typeface="BIZ UDPゴシック" panose="020B0400000000000000" pitchFamily="50" charset="-128"/>
              </a:rPr>
              <a:t>③</a:t>
            </a:r>
            <a:r>
              <a:rPr lang="ja-JP" altLang="en-US" b="1" dirty="0" smtClean="0">
                <a:solidFill>
                  <a:schemeClr val="tx1"/>
                </a:solidFill>
                <a:latin typeface="BIZ UDPゴシック" panose="020B0400000000000000" pitchFamily="50" charset="-128"/>
                <a:ea typeface="BIZ UDPゴシック" panose="020B0400000000000000" pitchFamily="50" charset="-128"/>
              </a:rPr>
              <a:t>　前回の意見交換会でお示しした「会津若松」と「コペンハーゲン」に、「福岡」、「シアトル」、「マンチェスター」、「シンガポール」を加えた、</a:t>
            </a:r>
            <a:endParaRPr lang="en-US" altLang="ja-JP"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r>
              <a:rPr lang="ja-JP" altLang="en-US" b="1" dirty="0">
                <a:solidFill>
                  <a:schemeClr val="tx1"/>
                </a:solidFill>
                <a:latin typeface="BIZ UDPゴシック" panose="020B0400000000000000" pitchFamily="50" charset="-128"/>
                <a:ea typeface="BIZ UDPゴシック" panose="020B0400000000000000" pitchFamily="50" charset="-128"/>
              </a:rPr>
              <a:t>　 </a:t>
            </a:r>
            <a:r>
              <a:rPr lang="ja-JP" altLang="en-US" b="1" dirty="0" smtClean="0">
                <a:solidFill>
                  <a:schemeClr val="tx1"/>
                </a:solidFill>
                <a:latin typeface="BIZ UDPゴシック" panose="020B0400000000000000" pitchFamily="50" charset="-128"/>
                <a:ea typeface="BIZ UDPゴシック" panose="020B0400000000000000" pitchFamily="50" charset="-128"/>
              </a:rPr>
              <a:t>国内外の成長都市</a:t>
            </a:r>
            <a:r>
              <a:rPr lang="ja-JP" altLang="en-US" b="1" dirty="0">
                <a:solidFill>
                  <a:schemeClr val="tx1"/>
                </a:solidFill>
                <a:latin typeface="BIZ UDPゴシック" panose="020B0400000000000000" pitchFamily="50" charset="-128"/>
                <a:ea typeface="BIZ UDPゴシック" panose="020B0400000000000000" pitchFamily="50" charset="-128"/>
              </a:rPr>
              <a:t>の例</a:t>
            </a:r>
            <a:r>
              <a:rPr lang="ja-JP" altLang="en-US" b="1" dirty="0" smtClean="0">
                <a:solidFill>
                  <a:schemeClr val="tx1"/>
                </a:solidFill>
                <a:latin typeface="BIZ UDPゴシック" panose="020B0400000000000000" pitchFamily="50" charset="-128"/>
                <a:ea typeface="BIZ UDPゴシック" panose="020B0400000000000000" pitchFamily="50" charset="-128"/>
              </a:rPr>
              <a:t>を踏まえ、大阪における政策展開と体制を</a:t>
            </a:r>
            <a:endParaRPr lang="en-US" altLang="ja-JP" b="1" dirty="0" smtClean="0">
              <a:solidFill>
                <a:schemeClr val="tx1"/>
              </a:solidFill>
              <a:latin typeface="BIZ UDPゴシック" panose="020B0400000000000000" pitchFamily="50" charset="-128"/>
              <a:ea typeface="BIZ UDPゴシック" panose="020B0400000000000000" pitchFamily="50" charset="-128"/>
            </a:endParaRPr>
          </a:p>
          <a:p>
            <a:pPr marL="263525" indent="-263525"/>
            <a:r>
              <a:rPr lang="ja-JP" altLang="en-US" b="1" dirty="0">
                <a:solidFill>
                  <a:schemeClr val="tx1"/>
                </a:solidFill>
                <a:latin typeface="BIZ UDPゴシック" panose="020B0400000000000000" pitchFamily="50" charset="-128"/>
                <a:ea typeface="BIZ UDPゴシック" panose="020B0400000000000000" pitchFamily="50" charset="-128"/>
              </a:rPr>
              <a:t>　</a:t>
            </a:r>
            <a:r>
              <a:rPr lang="ja-JP" altLang="en-US" b="1" dirty="0" smtClean="0">
                <a:solidFill>
                  <a:schemeClr val="tx1"/>
                </a:solidFill>
                <a:latin typeface="BIZ UDPゴシック" panose="020B0400000000000000" pitchFamily="50" charset="-128"/>
                <a:ea typeface="BIZ UDPゴシック" panose="020B0400000000000000" pitchFamily="50" charset="-128"/>
              </a:rPr>
              <a:t> どのように考えるか</a:t>
            </a:r>
            <a:endParaRPr lang="en-US" altLang="ja-JP" b="1" dirty="0">
              <a:solidFill>
                <a:schemeClr val="tx1"/>
              </a:solidFill>
              <a:latin typeface="BIZ UDPゴシック" panose="020B0400000000000000" pitchFamily="50" charset="-128"/>
              <a:ea typeface="BIZ UDPゴシック" panose="020B0400000000000000" pitchFamily="50" charset="-128"/>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r>
              <a:rPr kumimoji="1" lang="ja-JP" altLang="en-US" dirty="0" smtClean="0"/>
              <a:t>３</a:t>
            </a:r>
            <a:endParaRPr kumimoji="1" lang="ja-JP" altLang="en-US" dirty="0"/>
          </a:p>
        </p:txBody>
      </p:sp>
    </p:spTree>
    <p:extLst>
      <p:ext uri="{BB962C8B-B14F-4D97-AF65-F5344CB8AC3E}">
        <p14:creationId xmlns:p14="http://schemas.microsoft.com/office/powerpoint/2010/main" val="12252054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角丸四角形 35"/>
          <p:cNvSpPr/>
          <p:nvPr/>
        </p:nvSpPr>
        <p:spPr>
          <a:xfrm>
            <a:off x="331301" y="568696"/>
            <a:ext cx="8579847" cy="5976000"/>
          </a:xfrm>
          <a:prstGeom prst="roundRect">
            <a:avLst>
              <a:gd name="adj" fmla="val 1268"/>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solidFill>
                <a:schemeClr val="tx1"/>
              </a:solidFill>
            </a:endParaRPr>
          </a:p>
        </p:txBody>
      </p:sp>
      <p:sp>
        <p:nvSpPr>
          <p:cNvPr id="28" name="正方形/長方形 27"/>
          <p:cNvSpPr/>
          <p:nvPr/>
        </p:nvSpPr>
        <p:spPr>
          <a:xfrm>
            <a:off x="29440" y="56608"/>
            <a:ext cx="8913478" cy="400110"/>
          </a:xfrm>
          <a:prstGeom prst="rect">
            <a:avLst/>
          </a:prstGeom>
        </p:spPr>
        <p:txBody>
          <a:bodyPr wrap="square">
            <a:spAutoFit/>
          </a:bodyPr>
          <a:lstStyle/>
          <a:p>
            <a:r>
              <a:rPr lang="en-US" altLang="ja-JP" sz="2000" b="1" dirty="0" smtClean="0"/>
              <a:t>【</a:t>
            </a:r>
            <a:r>
              <a:rPr lang="ja-JP" altLang="en-US" sz="2000" b="1" dirty="0" smtClean="0"/>
              <a:t>補足</a:t>
            </a:r>
            <a:r>
              <a:rPr lang="en-US" altLang="ja-JP" sz="2000" b="1" dirty="0" smtClean="0"/>
              <a:t>】</a:t>
            </a:r>
            <a:r>
              <a:rPr lang="ja-JP" altLang="en-US" sz="2000" b="1" dirty="0" smtClean="0"/>
              <a:t>　</a:t>
            </a:r>
            <a:r>
              <a:rPr lang="ja-JP" altLang="en-US" sz="1700" b="1" dirty="0" smtClean="0"/>
              <a:t>個別ヒアリングの概要（内閣府）</a:t>
            </a:r>
            <a:endParaRPr lang="ja-JP" altLang="en-US" sz="1700" b="1" dirty="0"/>
          </a:p>
        </p:txBody>
      </p:sp>
      <p:sp>
        <p:nvSpPr>
          <p:cNvPr id="6" name="角丸四角形 5"/>
          <p:cNvSpPr/>
          <p:nvPr/>
        </p:nvSpPr>
        <p:spPr>
          <a:xfrm>
            <a:off x="401619" y="694805"/>
            <a:ext cx="2772000" cy="221707"/>
          </a:xfrm>
          <a:prstGeom prst="roundRect">
            <a:avLst>
              <a:gd name="adj" fmla="val 9055"/>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r>
              <a:rPr kumimoji="1" lang="ja-JP" altLang="en-US" sz="1200" b="1" dirty="0" smtClean="0">
                <a:solidFill>
                  <a:schemeClr val="bg1"/>
                </a:solidFill>
                <a:latin typeface="BIZ UDPゴシック" panose="020B0400000000000000" pitchFamily="50" charset="-128"/>
                <a:ea typeface="BIZ UDPゴシック" panose="020B0400000000000000" pitchFamily="50" charset="-128"/>
              </a:rPr>
              <a:t>経済の動き、産業構造等に関して</a:t>
            </a:r>
            <a:endParaRPr kumimoji="1" lang="en-US" altLang="ja-JP" sz="1200" b="1" dirty="0" smtClean="0">
              <a:solidFill>
                <a:schemeClr val="bg1"/>
              </a:solidFill>
              <a:latin typeface="BIZ UDPゴシック" panose="020B0400000000000000" pitchFamily="50" charset="-128"/>
              <a:ea typeface="BIZ UDPゴシック" panose="020B0400000000000000" pitchFamily="50" charset="-128"/>
            </a:endParaRPr>
          </a:p>
        </p:txBody>
      </p:sp>
      <p:sp>
        <p:nvSpPr>
          <p:cNvPr id="13" name="テキスト ボックス 12"/>
          <p:cNvSpPr txBox="1"/>
          <p:nvPr/>
        </p:nvSpPr>
        <p:spPr>
          <a:xfrm>
            <a:off x="401619" y="947601"/>
            <a:ext cx="8460000" cy="3030812"/>
          </a:xfrm>
          <a:prstGeom prst="rect">
            <a:avLst/>
          </a:prstGeom>
          <a:noFill/>
          <a:ln>
            <a:noFill/>
            <a:prstDash val="sysDot"/>
          </a:ln>
        </p:spPr>
        <p:txBody>
          <a:bodyPr wrap="square" lIns="180000" tIns="72000" rIns="72000" bIns="72000" rtlCol="0" anchor="ctr">
            <a:spAutoFit/>
          </a:bodyPr>
          <a:lstStyle/>
          <a:p>
            <a:pPr marL="174625" indent="-174625">
              <a:lnSpc>
                <a:spcPts val="1300"/>
              </a:lnSpc>
              <a:spcBef>
                <a:spcPts val="600"/>
              </a:spcBef>
            </a:pPr>
            <a:r>
              <a:rPr lang="ja-JP" altLang="en-US" sz="1100" dirty="0" smtClean="0"/>
              <a:t>○ </a:t>
            </a:r>
            <a:r>
              <a:rPr lang="ja-JP" altLang="en-US" sz="1100" b="1" dirty="0" smtClean="0"/>
              <a:t>日本の労働生産性</a:t>
            </a:r>
            <a:r>
              <a:rPr lang="ja-JP" altLang="en-US" sz="1100" dirty="0" smtClean="0"/>
              <a:t>の低下要因を、アメリカやイギリス、ドイツ、フランスと比較すると、日本はアメリカと構造が類似しており、</a:t>
            </a:r>
            <a:r>
              <a:rPr lang="ja-JP" altLang="en-US" sz="1100" b="1" dirty="0" smtClean="0"/>
              <a:t>製造業の労働生産性の落ち込みが最も大きく、次いで、卸売・小売りの割合も大きい</a:t>
            </a:r>
            <a:r>
              <a:rPr lang="ja-JP" altLang="en-US" sz="1100" dirty="0" smtClean="0"/>
              <a:t>。また、</a:t>
            </a:r>
            <a:r>
              <a:rPr lang="ja-JP" altLang="en-US" sz="1100" dirty="0"/>
              <a:t>物的資産や労働とは異なる成長会計の投入要素として「</a:t>
            </a:r>
            <a:r>
              <a:rPr lang="ja-JP" altLang="en-US" sz="1100" b="1" dirty="0"/>
              <a:t>無形資産</a:t>
            </a:r>
            <a:r>
              <a:rPr lang="ja-JP" altLang="en-US" sz="1100" dirty="0"/>
              <a:t>」の重要性が高まる中、その</a:t>
            </a:r>
            <a:r>
              <a:rPr lang="ja-JP" altLang="en-US" sz="1100" b="1" dirty="0"/>
              <a:t>ストックの推移</a:t>
            </a:r>
            <a:r>
              <a:rPr lang="ja-JP" altLang="en-US" sz="1100" dirty="0" smtClean="0"/>
              <a:t>を同様に比較</a:t>
            </a:r>
            <a:r>
              <a:rPr lang="ja-JP" altLang="en-US" sz="1100" dirty="0"/>
              <a:t>すると、</a:t>
            </a:r>
            <a:r>
              <a:rPr lang="ja-JP" altLang="en-US" sz="1100" b="1" dirty="0"/>
              <a:t>日本</a:t>
            </a:r>
            <a:r>
              <a:rPr lang="ja-JP" altLang="en-US" sz="1100" b="1" dirty="0" smtClean="0"/>
              <a:t>は、科学</a:t>
            </a:r>
            <a:r>
              <a:rPr lang="ja-JP" altLang="en-US" sz="1100" b="1" dirty="0"/>
              <a:t>技術開発のストックは他国と比較して伸びているが、</a:t>
            </a:r>
            <a:r>
              <a:rPr lang="ja-JP" altLang="en-US" sz="1100" dirty="0"/>
              <a:t>経済的競争力を生み出す</a:t>
            </a:r>
            <a:r>
              <a:rPr lang="ja-JP" altLang="en-US" sz="1100" b="1" dirty="0" smtClean="0"/>
              <a:t>デザインのストックが伸びて</a:t>
            </a:r>
            <a:r>
              <a:rPr lang="ja-JP" altLang="en-US" sz="1100" b="1" dirty="0"/>
              <a:t>おらず</a:t>
            </a:r>
            <a:r>
              <a:rPr lang="ja-JP" altLang="en-US" sz="1100" b="1" dirty="0" smtClean="0"/>
              <a:t>、ブランド力が取れていない</a:t>
            </a:r>
            <a:r>
              <a:rPr lang="ja-JP" altLang="en-US" sz="1100" dirty="0" smtClean="0"/>
              <a:t>。</a:t>
            </a:r>
            <a:endParaRPr lang="en-US" altLang="ja-JP" sz="1100" dirty="0" smtClean="0"/>
          </a:p>
          <a:p>
            <a:pPr marL="174625" indent="-174625">
              <a:lnSpc>
                <a:spcPts val="1300"/>
              </a:lnSpc>
              <a:spcBef>
                <a:spcPts val="600"/>
              </a:spcBef>
            </a:pPr>
            <a:r>
              <a:rPr lang="ja-JP" altLang="en-US" sz="1100" dirty="0" smtClean="0"/>
              <a:t>○ </a:t>
            </a:r>
            <a:r>
              <a:rPr lang="ja-JP" altLang="en-US" sz="1100" b="1" dirty="0"/>
              <a:t>日本の</a:t>
            </a:r>
            <a:r>
              <a:rPr lang="ja-JP" altLang="en-US" sz="1100" b="1" dirty="0" smtClean="0"/>
              <a:t>中小</a:t>
            </a:r>
            <a:r>
              <a:rPr lang="ja-JP" altLang="en-US" sz="1100" b="1" dirty="0"/>
              <a:t>企業</a:t>
            </a:r>
            <a:r>
              <a:rPr lang="ja-JP" altLang="en-US" sz="1100" dirty="0"/>
              <a:t>は、全体として、うまくモノやサービスを展開できていないことに加え、</a:t>
            </a:r>
            <a:r>
              <a:rPr lang="ja-JP" altLang="en-US" sz="1100" b="1" dirty="0"/>
              <a:t>企業退出が働かないことにより新陳代謝がなされず、結果、退出効果に伴う</a:t>
            </a:r>
            <a:r>
              <a:rPr lang="en-US" altLang="ja-JP" sz="1100" b="1" dirty="0"/>
              <a:t>TFP</a:t>
            </a:r>
            <a:r>
              <a:rPr lang="ja-JP" altLang="en-US" sz="1100" b="1" dirty="0"/>
              <a:t>の上昇につながっていない</a:t>
            </a:r>
            <a:r>
              <a:rPr lang="ja-JP" altLang="en-US" sz="1100" dirty="0"/>
              <a:t>と考えらえる。</a:t>
            </a:r>
            <a:endParaRPr lang="en-US" altLang="ja-JP" sz="1100" dirty="0"/>
          </a:p>
          <a:p>
            <a:pPr marL="174625" indent="-174625">
              <a:lnSpc>
                <a:spcPts val="1300"/>
              </a:lnSpc>
              <a:spcBef>
                <a:spcPts val="600"/>
              </a:spcBef>
            </a:pPr>
            <a:r>
              <a:rPr lang="ja-JP" altLang="en-US" sz="1100" dirty="0"/>
              <a:t>○ </a:t>
            </a:r>
            <a:r>
              <a:rPr lang="ja-JP" altLang="en-US" sz="1100" b="1" dirty="0"/>
              <a:t>大阪の産業別実質付加価値額</a:t>
            </a:r>
            <a:r>
              <a:rPr lang="ja-JP" altLang="en-US" sz="1100" dirty="0"/>
              <a:t>のこれまでの推移をみると、情報・通信機器や電子部品・デバイスといった</a:t>
            </a:r>
            <a:r>
              <a:rPr lang="ja-JP" altLang="en-US" sz="1100" b="1" dirty="0"/>
              <a:t>デジタル関連産業の実質付加価値の</a:t>
            </a:r>
            <a:r>
              <a:rPr lang="ja-JP" altLang="en-US" sz="1100" b="1" dirty="0" smtClean="0"/>
              <a:t>山が</a:t>
            </a:r>
            <a:r>
              <a:rPr lang="en-US" altLang="ja-JP" sz="1100" b="1" dirty="0" smtClean="0"/>
              <a:t>2010</a:t>
            </a:r>
            <a:r>
              <a:rPr lang="ja-JP" altLang="en-US" sz="1100" b="1" dirty="0" smtClean="0"/>
              <a:t>をピークに減少</a:t>
            </a:r>
            <a:r>
              <a:rPr lang="ja-JP" altLang="en-US" sz="1100" dirty="0"/>
              <a:t>。大阪では、関連する中小企業の割合も高く、デジタル関連産業の実質付加価値の鈍化には注意が必要。</a:t>
            </a:r>
            <a:endParaRPr lang="en-US" altLang="ja-JP" sz="1100" dirty="0"/>
          </a:p>
          <a:p>
            <a:pPr marL="174625" indent="-174625">
              <a:lnSpc>
                <a:spcPts val="1300"/>
              </a:lnSpc>
              <a:spcBef>
                <a:spcPts val="600"/>
              </a:spcBef>
            </a:pPr>
            <a:r>
              <a:rPr lang="ja-JP" altLang="en-US" sz="1100" dirty="0"/>
              <a:t>○ </a:t>
            </a:r>
            <a:r>
              <a:rPr lang="ja-JP" altLang="en-US" sz="1100" b="1" dirty="0"/>
              <a:t>大阪の産業構造は比較的フラットで東京と類似</a:t>
            </a:r>
            <a:r>
              <a:rPr lang="ja-JP" altLang="en-US" sz="1100" dirty="0"/>
              <a:t>。</a:t>
            </a:r>
            <a:r>
              <a:rPr lang="ja-JP" altLang="en-US" sz="1100" b="1" dirty="0"/>
              <a:t>東京との差を際立たせるという発想ではなく、首都と副首都一対として</a:t>
            </a:r>
            <a:r>
              <a:rPr lang="ja-JP" altLang="en-US" sz="1100" b="1" dirty="0" smtClean="0"/>
              <a:t>考えていってはどうか</a:t>
            </a:r>
            <a:r>
              <a:rPr lang="ja-JP" altLang="en-US" sz="1100" dirty="0" smtClean="0"/>
              <a:t>。</a:t>
            </a:r>
            <a:endParaRPr lang="en-US" altLang="ja-JP" sz="1100" dirty="0"/>
          </a:p>
          <a:p>
            <a:pPr marL="174625" indent="-174625">
              <a:lnSpc>
                <a:spcPts val="1300"/>
              </a:lnSpc>
              <a:spcBef>
                <a:spcPts val="600"/>
              </a:spcBef>
            </a:pPr>
            <a:r>
              <a:rPr lang="ja-JP" altLang="en-US" sz="1100" dirty="0"/>
              <a:t>〇 フルセットの産業構造の中で</a:t>
            </a:r>
            <a:r>
              <a:rPr lang="ja-JP" altLang="en-US" sz="1100" b="1" dirty="0"/>
              <a:t>リーディング分野</a:t>
            </a:r>
            <a:r>
              <a:rPr lang="ja-JP" altLang="en-US" sz="1100" dirty="0"/>
              <a:t>をどう考えるべきかについては、</a:t>
            </a:r>
            <a:r>
              <a:rPr lang="ja-JP" altLang="en-US" sz="1100" b="1" dirty="0"/>
              <a:t>関西といえば「健康医療」というイメージ</a:t>
            </a:r>
            <a:r>
              <a:rPr lang="ja-JP" altLang="en-US" sz="1100" dirty="0"/>
              <a:t>。アジアの高齢化が進む中で、システムやパッケージとして売り出すことができると大きいと思う。また、万博の開催地である大阪は、健康寿命と関係性が深いので、</a:t>
            </a:r>
            <a:r>
              <a:rPr lang="ja-JP" altLang="en-US" sz="1100" b="1" dirty="0"/>
              <a:t>住民福祉も含めて考えてはどうか</a:t>
            </a:r>
            <a:r>
              <a:rPr lang="ja-JP" altLang="en-US" sz="1100" dirty="0"/>
              <a:t>。</a:t>
            </a:r>
            <a:endParaRPr lang="en-US" altLang="ja-JP" sz="1100" dirty="0"/>
          </a:p>
          <a:p>
            <a:pPr marL="174625" indent="-174625">
              <a:lnSpc>
                <a:spcPts val="1300"/>
              </a:lnSpc>
              <a:spcBef>
                <a:spcPts val="600"/>
              </a:spcBef>
            </a:pPr>
            <a:r>
              <a:rPr lang="ja-JP" altLang="en-US" sz="1100" dirty="0"/>
              <a:t>〇 国における</a:t>
            </a:r>
            <a:r>
              <a:rPr lang="ja-JP" altLang="en-US" sz="1100" b="1" dirty="0"/>
              <a:t>新しい資本主義の議論</a:t>
            </a:r>
            <a:r>
              <a:rPr lang="ja-JP" altLang="en-US" sz="1100" dirty="0"/>
              <a:t>の中では、これからの</a:t>
            </a:r>
            <a:r>
              <a:rPr lang="ja-JP" altLang="en-US" sz="1100" b="1" dirty="0"/>
              <a:t>日本を引っ張る産業</a:t>
            </a:r>
            <a:r>
              <a:rPr lang="ja-JP" altLang="en-US" sz="1100" dirty="0"/>
              <a:t>として「</a:t>
            </a:r>
            <a:r>
              <a:rPr lang="ja-JP" altLang="en-US" sz="1100" b="1" dirty="0"/>
              <a:t>社会課題の解決</a:t>
            </a:r>
            <a:r>
              <a:rPr lang="ja-JP" altLang="en-US" sz="1100" dirty="0"/>
              <a:t>」、「農業や観光など</a:t>
            </a:r>
            <a:r>
              <a:rPr lang="ja-JP" altLang="en-US" sz="1100" b="1" dirty="0"/>
              <a:t>外へ売っていくもの</a:t>
            </a:r>
            <a:r>
              <a:rPr lang="ja-JP" altLang="en-US" sz="1100" dirty="0"/>
              <a:t>」、「健康医療や教育など</a:t>
            </a:r>
            <a:r>
              <a:rPr lang="ja-JP" altLang="en-US" sz="1100" b="1" dirty="0"/>
              <a:t>個別最適化を図るもの</a:t>
            </a:r>
            <a:r>
              <a:rPr lang="ja-JP" altLang="en-US" sz="1100" dirty="0"/>
              <a:t>」というカテゴライズが考えられるという話をしている。これらの柱から考えると、</a:t>
            </a:r>
            <a:r>
              <a:rPr lang="ja-JP" altLang="en-US" sz="1100" b="1" dirty="0"/>
              <a:t>健康医療に加え、環境関係で社会課題の解決から成長をめざすという捉え方もできるのではないか</a:t>
            </a:r>
            <a:r>
              <a:rPr lang="ja-JP" altLang="en-US" sz="1100" dirty="0" smtClean="0"/>
              <a:t>。</a:t>
            </a:r>
            <a:endParaRPr lang="en-US" altLang="ja-JP" sz="1100" dirty="0"/>
          </a:p>
        </p:txBody>
      </p:sp>
      <p:sp>
        <p:nvSpPr>
          <p:cNvPr id="22" name="角丸四角形 21"/>
          <p:cNvSpPr/>
          <p:nvPr/>
        </p:nvSpPr>
        <p:spPr>
          <a:xfrm>
            <a:off x="401619" y="4079769"/>
            <a:ext cx="2772000" cy="221707"/>
          </a:xfrm>
          <a:prstGeom prst="roundRect">
            <a:avLst>
              <a:gd name="adj" fmla="val 9055"/>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r>
              <a:rPr kumimoji="1" lang="ja-JP" altLang="en-US" sz="1200" b="1" dirty="0" smtClean="0">
                <a:solidFill>
                  <a:schemeClr val="bg1"/>
                </a:solidFill>
                <a:latin typeface="BIZ UDPゴシック" panose="020B0400000000000000" pitchFamily="50" charset="-128"/>
                <a:ea typeface="BIZ UDPゴシック" panose="020B0400000000000000" pitchFamily="50" charset="-128"/>
              </a:rPr>
              <a:t>副首都化に向けた取組みに関して</a:t>
            </a:r>
            <a:endParaRPr kumimoji="1" lang="en-US" altLang="ja-JP" sz="1200" b="1" dirty="0" smtClean="0">
              <a:solidFill>
                <a:schemeClr val="bg1"/>
              </a:solidFill>
              <a:latin typeface="BIZ UDPゴシック" panose="020B0400000000000000" pitchFamily="50" charset="-128"/>
              <a:ea typeface="BIZ UDPゴシック" panose="020B0400000000000000" pitchFamily="50" charset="-128"/>
            </a:endParaRPr>
          </a:p>
        </p:txBody>
      </p:sp>
      <p:sp>
        <p:nvSpPr>
          <p:cNvPr id="23" name="テキスト ボックス 22"/>
          <p:cNvSpPr txBox="1"/>
          <p:nvPr/>
        </p:nvSpPr>
        <p:spPr>
          <a:xfrm>
            <a:off x="401619" y="4301248"/>
            <a:ext cx="8330168" cy="2210074"/>
          </a:xfrm>
          <a:prstGeom prst="rect">
            <a:avLst/>
          </a:prstGeom>
          <a:noFill/>
          <a:ln>
            <a:noFill/>
            <a:prstDash val="sysDot"/>
          </a:ln>
        </p:spPr>
        <p:txBody>
          <a:bodyPr wrap="square" lIns="180000" tIns="72000" rIns="72000" bIns="72000" rtlCol="0" anchor="ctr">
            <a:spAutoFit/>
          </a:bodyPr>
          <a:lstStyle/>
          <a:p>
            <a:pPr marL="174625" indent="-174625">
              <a:lnSpc>
                <a:spcPts val="1300"/>
              </a:lnSpc>
              <a:spcBef>
                <a:spcPts val="600"/>
              </a:spcBef>
            </a:pPr>
            <a:r>
              <a:rPr lang="ja-JP" altLang="en-US" sz="1100" dirty="0" smtClean="0"/>
              <a:t>○</a:t>
            </a:r>
            <a:r>
              <a:rPr lang="ja-JP" altLang="en-US" sz="1100" dirty="0"/>
              <a:t>　</a:t>
            </a:r>
            <a:r>
              <a:rPr lang="ja-JP" altLang="en-US" sz="1100" b="1" dirty="0" smtClean="0"/>
              <a:t>新しい資本</a:t>
            </a:r>
            <a:r>
              <a:rPr lang="ja-JP" altLang="en-US" sz="1100" b="1" dirty="0"/>
              <a:t>主義の</a:t>
            </a:r>
            <a:r>
              <a:rPr lang="ja-JP" altLang="en-US" sz="1100" b="1" dirty="0" smtClean="0"/>
              <a:t>議論</a:t>
            </a:r>
            <a:r>
              <a:rPr lang="ja-JP" altLang="en-US" sz="1100" dirty="0" smtClean="0"/>
              <a:t>では</a:t>
            </a:r>
            <a:r>
              <a:rPr lang="ja-JP" altLang="en-US" sz="1100" dirty="0"/>
              <a:t>、ここ</a:t>
            </a:r>
            <a:r>
              <a:rPr lang="en-US" altLang="ja-JP" sz="1100" dirty="0"/>
              <a:t>20</a:t>
            </a:r>
            <a:r>
              <a:rPr lang="ja-JP" altLang="en-US" sz="1100" dirty="0"/>
              <a:t>年くらいの様々な構造変化に</a:t>
            </a:r>
            <a:r>
              <a:rPr lang="ja-JP" altLang="en-US" sz="1100" dirty="0" smtClean="0"/>
              <a:t>より、物的資産を重視してきた流れから無形資産の重視へと大きくシフトしている流れを踏まえ、</a:t>
            </a:r>
            <a:r>
              <a:rPr lang="ja-JP" altLang="en-US" sz="1100" dirty="0"/>
              <a:t>とりわけ</a:t>
            </a:r>
            <a:r>
              <a:rPr lang="ja-JP" altLang="en-US" sz="1100" dirty="0" smtClean="0"/>
              <a:t>、</a:t>
            </a:r>
            <a:r>
              <a:rPr lang="ja-JP" altLang="en-US" sz="1100" b="1" dirty="0" smtClean="0"/>
              <a:t>企業社会の中で人に関する部分を重視し、</a:t>
            </a:r>
            <a:r>
              <a:rPr lang="ja-JP" altLang="en-US" sz="1100" dirty="0" smtClean="0"/>
              <a:t>政策に反映させていく話が進められている。こうした人の話に加え、</a:t>
            </a:r>
            <a:r>
              <a:rPr lang="ja-JP" altLang="en-US" sz="1100" b="1" dirty="0" smtClean="0"/>
              <a:t>グリーン（</a:t>
            </a:r>
            <a:r>
              <a:rPr lang="en-US" altLang="ja-JP" sz="1100" b="1" dirty="0" smtClean="0"/>
              <a:t>GX</a:t>
            </a:r>
            <a:r>
              <a:rPr lang="ja-JP" altLang="en-US" sz="1100" b="1" dirty="0" smtClean="0"/>
              <a:t>）やデジタル（</a:t>
            </a:r>
            <a:r>
              <a:rPr lang="en-US" altLang="ja-JP" sz="1100" b="1" dirty="0" smtClean="0"/>
              <a:t>DX</a:t>
            </a:r>
            <a:r>
              <a:rPr lang="ja-JP" altLang="en-US" sz="1100" b="1" dirty="0" smtClean="0"/>
              <a:t>）といった議論も含め、新しい資本主義の議論と副首都ビジョンのバージョンアップに向けた議論は親和性</a:t>
            </a:r>
            <a:r>
              <a:rPr lang="ja-JP" altLang="en-US" sz="1100" dirty="0" smtClean="0"/>
              <a:t>がとてもあり、ぜひ国の議論も参考にしていただきたい。</a:t>
            </a:r>
            <a:endParaRPr lang="en-US" altLang="ja-JP" sz="1100" dirty="0" smtClean="0"/>
          </a:p>
          <a:p>
            <a:pPr marL="174625" indent="-174625">
              <a:lnSpc>
                <a:spcPts val="1300"/>
              </a:lnSpc>
              <a:spcBef>
                <a:spcPts val="600"/>
              </a:spcBef>
            </a:pPr>
            <a:r>
              <a:rPr lang="ja-JP" altLang="en-US" sz="1100" dirty="0" smtClean="0"/>
              <a:t>〇 </a:t>
            </a:r>
            <a:r>
              <a:rPr lang="ja-JP" altLang="en-US" sz="1100" b="1" dirty="0" smtClean="0"/>
              <a:t>人材育成</a:t>
            </a:r>
            <a:r>
              <a:rPr lang="ja-JP" altLang="en-US" sz="1100" dirty="0" smtClean="0"/>
              <a:t>に関しては、</a:t>
            </a:r>
            <a:r>
              <a:rPr lang="ja-JP" altLang="en-US" sz="1100" dirty="0"/>
              <a:t>例えば</a:t>
            </a:r>
            <a:r>
              <a:rPr lang="en-US" altLang="ja-JP" sz="1100" dirty="0"/>
              <a:t>Well-being</a:t>
            </a:r>
            <a:r>
              <a:rPr lang="ja-JP" altLang="en-US" sz="1100" dirty="0"/>
              <a:t>を高めるとしている福岡との比較や、女性や若者の問題、コロナの影響</a:t>
            </a:r>
            <a:r>
              <a:rPr lang="ja-JP" altLang="en-US" sz="1100" dirty="0" smtClean="0"/>
              <a:t>などを踏まえ、</a:t>
            </a:r>
            <a:r>
              <a:rPr lang="ja-JP" altLang="en-US" sz="1100" b="1" dirty="0" smtClean="0"/>
              <a:t>大阪としての観点をどう特徴づけるか検討の必要</a:t>
            </a:r>
            <a:r>
              <a:rPr lang="ja-JP" altLang="en-US" sz="1100" dirty="0" smtClean="0"/>
              <a:t>があるのではないか。</a:t>
            </a:r>
            <a:endParaRPr lang="en-US" altLang="ja-JP" sz="1100" dirty="0" smtClean="0"/>
          </a:p>
          <a:p>
            <a:pPr marL="174625" indent="-174625">
              <a:lnSpc>
                <a:spcPts val="1300"/>
              </a:lnSpc>
              <a:spcBef>
                <a:spcPts val="600"/>
              </a:spcBef>
            </a:pPr>
            <a:r>
              <a:rPr lang="ja-JP" altLang="en-US" sz="1100" dirty="0" smtClean="0"/>
              <a:t>〇 制度面に関しては、副首都と親和性のある仕組みや統治機構をどう考えるかは難しいところ。例えば、今の広域連合は、制度上は長や議会の直接選挙が可能であるが、実際には間接選挙で</a:t>
            </a:r>
            <a:r>
              <a:rPr lang="ja-JP" altLang="en-US" sz="1100" dirty="0"/>
              <a:t>選ばれている</a:t>
            </a:r>
            <a:r>
              <a:rPr lang="ja-JP" altLang="en-US" sz="1100" dirty="0" smtClean="0"/>
              <a:t>。</a:t>
            </a:r>
            <a:r>
              <a:rPr lang="en-US" altLang="ja-JP" sz="1100" dirty="0" smtClean="0"/>
              <a:t>EU</a:t>
            </a:r>
            <a:r>
              <a:rPr lang="ja-JP" altLang="en-US" sz="1100" dirty="0" smtClean="0"/>
              <a:t>では、各国とは別に独自の意思決定機構があるが、同様に、</a:t>
            </a:r>
            <a:r>
              <a:rPr lang="ja-JP" altLang="en-US" sz="1100" b="1" dirty="0" smtClean="0"/>
              <a:t>仕事に応じた広域連携を行い、それを担う長や議会を</a:t>
            </a:r>
            <a:r>
              <a:rPr lang="ja-JP" altLang="en-US" sz="1100" b="1" dirty="0"/>
              <a:t>直接</a:t>
            </a:r>
            <a:r>
              <a:rPr lang="ja-JP" altLang="en-US" sz="1100" b="1" dirty="0" smtClean="0"/>
              <a:t>選挙するような意思決定機構の議論はあったほうが良い</a:t>
            </a:r>
            <a:r>
              <a:rPr lang="ja-JP" altLang="en-US" sz="1100" dirty="0" smtClean="0"/>
              <a:t>と考えている。</a:t>
            </a:r>
            <a:endParaRPr lang="en-US" altLang="ja-JP" sz="1100" dirty="0" smtClean="0"/>
          </a:p>
          <a:p>
            <a:pPr marL="174625" indent="-174625">
              <a:lnSpc>
                <a:spcPts val="1300"/>
              </a:lnSpc>
              <a:spcBef>
                <a:spcPts val="600"/>
              </a:spcBef>
            </a:pPr>
            <a:r>
              <a:rPr lang="ja-JP" altLang="en-US" sz="1100" dirty="0" smtClean="0"/>
              <a:t>〇 </a:t>
            </a:r>
            <a:r>
              <a:rPr lang="ja-JP" altLang="en-US" sz="1100" b="1" dirty="0" smtClean="0"/>
              <a:t>首都・副首都というからには、副首都ビジョンは、全国のビジョンであるべき</a:t>
            </a:r>
            <a:r>
              <a:rPr lang="ja-JP" altLang="en-US" sz="1100" dirty="0" smtClean="0"/>
              <a:t>。副首都ビジョンをもとに、日本をどうしていくのか、どのように流れを変えていくのかといった議論が必要。アメリカの都市はどこも特色があり、副首都の議論も西日本全体を見据えた中での大阪という議論になってほしい。</a:t>
            </a:r>
            <a:endParaRPr lang="en-US" altLang="ja-JP" sz="1100" dirty="0"/>
          </a:p>
        </p:txBody>
      </p:sp>
      <p:sp>
        <p:nvSpPr>
          <p:cNvPr id="2" name="スライド番号プレースホルダー 1"/>
          <p:cNvSpPr>
            <a:spLocks noGrp="1"/>
          </p:cNvSpPr>
          <p:nvPr>
            <p:ph type="sldNum" sz="quarter" idx="12"/>
          </p:nvPr>
        </p:nvSpPr>
        <p:spPr>
          <a:xfrm>
            <a:off x="7093883" y="6492875"/>
            <a:ext cx="2057400" cy="365125"/>
          </a:xfrm>
        </p:spPr>
        <p:txBody>
          <a:bodyPr/>
          <a:lstStyle/>
          <a:p>
            <a:r>
              <a:rPr kumimoji="1" lang="ja-JP" altLang="en-US" dirty="0"/>
              <a:t>４</a:t>
            </a:r>
          </a:p>
        </p:txBody>
      </p:sp>
    </p:spTree>
    <p:extLst>
      <p:ext uri="{BB962C8B-B14F-4D97-AF65-F5344CB8AC3E}">
        <p14:creationId xmlns:p14="http://schemas.microsoft.com/office/powerpoint/2010/main" val="27915097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角丸四角形 35"/>
          <p:cNvSpPr/>
          <p:nvPr/>
        </p:nvSpPr>
        <p:spPr>
          <a:xfrm>
            <a:off x="218941" y="450387"/>
            <a:ext cx="8723977" cy="6228000"/>
          </a:xfrm>
          <a:prstGeom prst="roundRect">
            <a:avLst>
              <a:gd name="adj" fmla="val 1268"/>
            </a:avLst>
          </a:prstGeom>
          <a:noFill/>
          <a:ln w="158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a:solidFill>
                <a:schemeClr val="tx1"/>
              </a:solidFill>
            </a:endParaRPr>
          </a:p>
        </p:txBody>
      </p:sp>
      <p:sp>
        <p:nvSpPr>
          <p:cNvPr id="53" name="テキスト ボックス 52"/>
          <p:cNvSpPr txBox="1"/>
          <p:nvPr/>
        </p:nvSpPr>
        <p:spPr>
          <a:xfrm>
            <a:off x="270457" y="651009"/>
            <a:ext cx="8519923" cy="1517577"/>
          </a:xfrm>
          <a:prstGeom prst="rect">
            <a:avLst/>
          </a:prstGeom>
          <a:noFill/>
          <a:ln>
            <a:noFill/>
            <a:prstDash val="sysDot"/>
          </a:ln>
        </p:spPr>
        <p:txBody>
          <a:bodyPr wrap="square" lIns="180000" tIns="72000" rIns="72000" bIns="72000" rtlCol="0" anchor="t">
            <a:spAutoFit/>
          </a:bodyPr>
          <a:lstStyle/>
          <a:p>
            <a:pPr marL="174625" indent="-174625">
              <a:lnSpc>
                <a:spcPts val="1300"/>
              </a:lnSpc>
              <a:spcBef>
                <a:spcPts val="600"/>
              </a:spcBef>
            </a:pPr>
            <a:r>
              <a:rPr lang="ja-JP" altLang="en-US" sz="1100" dirty="0"/>
              <a:t>○ 「医療産業」 </a:t>
            </a:r>
            <a:r>
              <a:rPr lang="ja-JP" altLang="en-US" sz="1100" dirty="0" smtClean="0"/>
              <a:t>と「健康産業」を分けて考え、</a:t>
            </a:r>
            <a:r>
              <a:rPr lang="en-US" altLang="ja-JP" sz="1100" b="1" dirty="0" smtClean="0"/>
              <a:t>2030</a:t>
            </a:r>
            <a:r>
              <a:rPr lang="ja-JP" altLang="en-US" sz="1100" b="1" dirty="0" smtClean="0"/>
              <a:t>年、</a:t>
            </a:r>
            <a:r>
              <a:rPr lang="en-US" altLang="ja-JP" sz="1100" b="1" dirty="0" smtClean="0"/>
              <a:t>40</a:t>
            </a:r>
            <a:r>
              <a:rPr lang="ja-JP" altLang="en-US" sz="1100" b="1" dirty="0" smtClean="0"/>
              <a:t>年の変化を想像し、その時大阪がどういうポジションを得られるか</a:t>
            </a:r>
            <a:r>
              <a:rPr lang="ja-JP" altLang="en-US" sz="1100" dirty="0" smtClean="0"/>
              <a:t>が重要となる。</a:t>
            </a:r>
            <a:r>
              <a:rPr lang="ja-JP" altLang="en-US" sz="1100" b="1" dirty="0" smtClean="0"/>
              <a:t>医療産業は</a:t>
            </a:r>
            <a:r>
              <a:rPr lang="ja-JP" altLang="en-US" sz="1100" dirty="0" smtClean="0"/>
              <a:t>、手術の自動化や看護・介護の</a:t>
            </a:r>
            <a:r>
              <a:rPr lang="en-US" altLang="ja-JP" sz="1100" dirty="0" err="1" smtClean="0"/>
              <a:t>IoT</a:t>
            </a:r>
            <a:r>
              <a:rPr lang="ja-JP" altLang="en-US" sz="1100" dirty="0" smtClean="0"/>
              <a:t>化、</a:t>
            </a:r>
            <a:r>
              <a:rPr lang="en-US" altLang="ja-JP" sz="1100" dirty="0" smtClean="0"/>
              <a:t>AI</a:t>
            </a:r>
            <a:r>
              <a:rPr lang="ja-JP" altLang="en-US" sz="1100" dirty="0" smtClean="0"/>
              <a:t>を活用した画像分析、遠隔診療など、</a:t>
            </a:r>
            <a:r>
              <a:rPr lang="ja-JP" altLang="en-US" sz="1100" b="1" dirty="0" smtClean="0"/>
              <a:t>産業変化</a:t>
            </a:r>
            <a:r>
              <a:rPr lang="ja-JP" altLang="en-US" sz="1100" b="1" dirty="0"/>
              <a:t>のフロンティア</a:t>
            </a:r>
            <a:r>
              <a:rPr lang="ja-JP" altLang="en-US" sz="1100" b="1" dirty="0" smtClean="0"/>
              <a:t>が現場に移っていく</a:t>
            </a:r>
            <a:r>
              <a:rPr lang="ja-JP" altLang="en-US" sz="1100" dirty="0" smtClean="0"/>
              <a:t>。</a:t>
            </a:r>
            <a:r>
              <a:rPr lang="ja-JP" altLang="en-US" sz="1100" b="1" dirty="0" smtClean="0"/>
              <a:t>再生医療などの強みを押さえつつ、需要のポイントや変化を見据え、政策に落とし込む必要</a:t>
            </a:r>
            <a:r>
              <a:rPr lang="ja-JP" altLang="en-US" sz="1100" dirty="0" smtClean="0"/>
              <a:t>。また、</a:t>
            </a:r>
            <a:r>
              <a:rPr lang="ja-JP" altLang="en-US" sz="1100" b="1" dirty="0" smtClean="0"/>
              <a:t>健康産業</a:t>
            </a:r>
            <a:r>
              <a:rPr lang="ja-JP" altLang="en-US" sz="1100" dirty="0" smtClean="0"/>
              <a:t>では、睡眠中やトイレなど生活全般でのバイタルデータの取得や、唾液の</a:t>
            </a:r>
            <a:r>
              <a:rPr lang="en-US" altLang="ja-JP" sz="1100" dirty="0" smtClean="0"/>
              <a:t>DND</a:t>
            </a:r>
            <a:r>
              <a:rPr lang="ja-JP" altLang="en-US" sz="1100" dirty="0" smtClean="0"/>
              <a:t>分析による潜在疾病の把握、高齢者も含めたスポーツなど、</a:t>
            </a:r>
            <a:r>
              <a:rPr lang="en-US" altLang="ja-JP" sz="1100" b="1" dirty="0" smtClean="0"/>
              <a:t>IT</a:t>
            </a:r>
            <a:r>
              <a:rPr lang="ja-JP" altLang="en-US" sz="1100" b="1" dirty="0" smtClean="0"/>
              <a:t>を活用した変化のフロンティア</a:t>
            </a:r>
            <a:r>
              <a:rPr lang="ja-JP" altLang="en-US" sz="1100" dirty="0" smtClean="0"/>
              <a:t>が考えられる。</a:t>
            </a:r>
            <a:r>
              <a:rPr lang="ja-JP" altLang="en-US" sz="1100" b="1" dirty="0"/>
              <a:t>既存の</a:t>
            </a:r>
            <a:r>
              <a:rPr lang="ja-JP" altLang="en-US" sz="1100" b="1" dirty="0" smtClean="0"/>
              <a:t>スポーツや食品メーカーの集積が即強み</a:t>
            </a:r>
            <a:r>
              <a:rPr lang="ja-JP" altLang="en-US" sz="1100" b="1" dirty="0"/>
              <a:t>とならず</a:t>
            </a:r>
            <a:r>
              <a:rPr lang="ja-JP" altLang="en-US" sz="1100" b="1" dirty="0" smtClean="0"/>
              <a:t>、もう一工夫が必要</a:t>
            </a:r>
            <a:r>
              <a:rPr lang="ja-JP" altLang="en-US" sz="1100" dirty="0" smtClean="0"/>
              <a:t>。また、</a:t>
            </a:r>
            <a:r>
              <a:rPr lang="ja-JP" altLang="en-US" sz="1100" b="1" dirty="0" smtClean="0"/>
              <a:t>住宅やインテリア、アパレルメーカーなどとの連携</a:t>
            </a:r>
            <a:r>
              <a:rPr lang="ja-JP" altLang="en-US" sz="1100" dirty="0" smtClean="0"/>
              <a:t>も重要となる。</a:t>
            </a:r>
            <a:endParaRPr lang="en-US" altLang="ja-JP" sz="1100" dirty="0" smtClean="0"/>
          </a:p>
          <a:p>
            <a:pPr marL="174625" indent="-174625">
              <a:lnSpc>
                <a:spcPts val="1300"/>
              </a:lnSpc>
              <a:spcBef>
                <a:spcPts val="300"/>
              </a:spcBef>
            </a:pPr>
            <a:r>
              <a:rPr lang="ja-JP" altLang="en-US" sz="1100" dirty="0" smtClean="0"/>
              <a:t>〇 今後、医療産業や健康産業を</a:t>
            </a:r>
            <a:r>
              <a:rPr lang="ja-JP" altLang="en-US" sz="1100" b="1" dirty="0" smtClean="0"/>
              <a:t>情報知識集約型産業として発展させるには、単なるマーケットの拡大をめざすだけでなく</a:t>
            </a:r>
            <a:r>
              <a:rPr lang="ja-JP" altLang="en-US" sz="1100" dirty="0" smtClean="0"/>
              <a:t>、</a:t>
            </a:r>
            <a:r>
              <a:rPr lang="ja-JP" altLang="en-US" sz="1100" b="1" dirty="0" smtClean="0"/>
              <a:t>取捨選択も必要</a:t>
            </a:r>
            <a:r>
              <a:rPr lang="ja-JP" altLang="en-US" sz="1100" dirty="0" smtClean="0"/>
              <a:t>。</a:t>
            </a:r>
            <a:r>
              <a:rPr lang="ja-JP" altLang="en-US" sz="1100" b="1" dirty="0" smtClean="0"/>
              <a:t>医療</a:t>
            </a:r>
            <a:r>
              <a:rPr lang="ja-JP" altLang="en-US" sz="1100" b="1" dirty="0"/>
              <a:t>も健康も大阪には均しく強み</a:t>
            </a:r>
            <a:r>
              <a:rPr lang="ja-JP" altLang="en-US" sz="1100" dirty="0"/>
              <a:t>が</a:t>
            </a:r>
            <a:r>
              <a:rPr lang="ja-JP" altLang="en-US" sz="1100" dirty="0" smtClean="0"/>
              <a:t>あり、</a:t>
            </a:r>
            <a:r>
              <a:rPr lang="ja-JP" altLang="en-US" sz="1100" b="1" dirty="0" smtClean="0"/>
              <a:t>万博のコンセプトとも一致</a:t>
            </a:r>
            <a:r>
              <a:rPr lang="ja-JP" altLang="en-US" sz="1100" dirty="0" smtClean="0"/>
              <a:t>しているなど、立ち位置は非常に良い</a:t>
            </a:r>
            <a:r>
              <a:rPr lang="ja-JP" altLang="en-US" sz="1100" dirty="0"/>
              <a:t>。</a:t>
            </a:r>
            <a:r>
              <a:rPr lang="ja-JP" altLang="en-US" sz="1100" dirty="0" smtClean="0"/>
              <a:t>例えば、万博をアピール</a:t>
            </a:r>
            <a:r>
              <a:rPr lang="ja-JP" altLang="en-US" sz="1100" dirty="0"/>
              <a:t>の機会と</a:t>
            </a:r>
            <a:r>
              <a:rPr lang="ja-JP" altLang="en-US" sz="1100" dirty="0" smtClean="0"/>
              <a:t>して活かしながら、「データを活用した健康・医療産業に、いち早く手を打てる大阪」といった付加価値をつけていくことが考えられるのではないか。</a:t>
            </a:r>
            <a:endParaRPr lang="en-US" altLang="ja-JP" sz="1100" dirty="0" smtClean="0"/>
          </a:p>
        </p:txBody>
      </p:sp>
      <p:sp>
        <p:nvSpPr>
          <p:cNvPr id="15" name="テキスト ボックス 14"/>
          <p:cNvSpPr txBox="1"/>
          <p:nvPr/>
        </p:nvSpPr>
        <p:spPr>
          <a:xfrm>
            <a:off x="194658" y="473311"/>
            <a:ext cx="8460000" cy="312119"/>
          </a:xfrm>
          <a:prstGeom prst="rect">
            <a:avLst/>
          </a:prstGeom>
          <a:noFill/>
          <a:ln>
            <a:noFill/>
            <a:prstDash val="sysDot"/>
          </a:ln>
        </p:spPr>
        <p:txBody>
          <a:bodyPr wrap="square" lIns="180000" tIns="72000" rIns="72000" bIns="72000" rtlCol="0" anchor="ctr">
            <a:spAutoFit/>
          </a:bodyPr>
          <a:lstStyle/>
          <a:p>
            <a:pPr marL="174625" indent="-174625">
              <a:lnSpc>
                <a:spcPts val="1300"/>
              </a:lnSpc>
              <a:spcBef>
                <a:spcPts val="600"/>
              </a:spcBef>
            </a:pPr>
            <a:r>
              <a:rPr lang="en-US" altLang="ja-JP" sz="1100" b="1" dirty="0" smtClean="0"/>
              <a:t>【</a:t>
            </a:r>
            <a:r>
              <a:rPr lang="ja-JP" altLang="en-US" sz="1100" b="1" dirty="0" smtClean="0"/>
              <a:t>健康・医療関連産業に関して</a:t>
            </a:r>
            <a:r>
              <a:rPr lang="en-US" altLang="ja-JP" sz="1100" b="1" dirty="0" smtClean="0"/>
              <a:t>】</a:t>
            </a:r>
          </a:p>
        </p:txBody>
      </p:sp>
      <p:sp>
        <p:nvSpPr>
          <p:cNvPr id="16" name="テキスト ボックス 15"/>
          <p:cNvSpPr txBox="1"/>
          <p:nvPr/>
        </p:nvSpPr>
        <p:spPr>
          <a:xfrm>
            <a:off x="233295" y="2255736"/>
            <a:ext cx="8460000" cy="1312392"/>
          </a:xfrm>
          <a:prstGeom prst="rect">
            <a:avLst/>
          </a:prstGeom>
          <a:noFill/>
          <a:ln>
            <a:noFill/>
            <a:prstDash val="sysDot"/>
          </a:ln>
        </p:spPr>
        <p:txBody>
          <a:bodyPr wrap="square" lIns="180000" tIns="72000" rIns="72000" bIns="72000" rtlCol="0" anchor="t">
            <a:spAutoFit/>
          </a:bodyPr>
          <a:lstStyle/>
          <a:p>
            <a:pPr marL="174625" indent="-174625">
              <a:lnSpc>
                <a:spcPts val="1300"/>
              </a:lnSpc>
              <a:spcBef>
                <a:spcPts val="600"/>
              </a:spcBef>
            </a:pPr>
            <a:r>
              <a:rPr lang="ja-JP" altLang="en-US" sz="1100" dirty="0"/>
              <a:t>○ </a:t>
            </a:r>
            <a:r>
              <a:rPr lang="ja-JP" altLang="en-US" sz="1100" dirty="0" smtClean="0"/>
              <a:t>「ソリューションを提供する側」と「エネルギーを使う側、また</a:t>
            </a:r>
            <a:r>
              <a:rPr lang="en-US" altLang="ja-JP" sz="1100" dirty="0" smtClean="0"/>
              <a:t>CO2</a:t>
            </a:r>
            <a:r>
              <a:rPr lang="ja-JP" altLang="en-US" sz="1100" dirty="0" smtClean="0"/>
              <a:t>削減などコストを負担する側」、それぞれで政策対応が必要。</a:t>
            </a:r>
            <a:r>
              <a:rPr lang="ja-JP" altLang="en-US" sz="1100" b="1" dirty="0"/>
              <a:t>再生可能エネルギーや水素関連技術は飛躍的にマーケットが広がる</a:t>
            </a:r>
            <a:r>
              <a:rPr lang="ja-JP" altLang="en-US" sz="1100" dirty="0"/>
              <a:t>と予想され、大阪は、これらに関連する企業が揃っており、</a:t>
            </a:r>
            <a:r>
              <a:rPr lang="ja-JP" altLang="en-US" sz="1100" b="1" dirty="0"/>
              <a:t>世界的に見てポテンシャルは高い</a:t>
            </a:r>
            <a:r>
              <a:rPr lang="ja-JP" altLang="en-US" sz="1100" dirty="0" smtClean="0"/>
              <a:t>。とりわけ、</a:t>
            </a:r>
            <a:r>
              <a:rPr lang="ja-JP" altLang="en-US" sz="1100" b="1" dirty="0" smtClean="0"/>
              <a:t>大阪には</a:t>
            </a:r>
            <a:r>
              <a:rPr lang="ja-JP" altLang="en-US" sz="1100" dirty="0" smtClean="0"/>
              <a:t>水素や発電関連、家電メーカーなど</a:t>
            </a:r>
            <a:r>
              <a:rPr lang="ja-JP" altLang="en-US" sz="1100" b="1" dirty="0" smtClean="0"/>
              <a:t>ソリューション</a:t>
            </a:r>
            <a:r>
              <a:rPr lang="ja-JP" altLang="en-US" sz="1100" b="1" dirty="0"/>
              <a:t>を提供する側</a:t>
            </a:r>
            <a:r>
              <a:rPr lang="ja-JP" altLang="en-US" sz="1100" b="1" dirty="0" smtClean="0"/>
              <a:t>の企業が多く、まずはこれらの企業と実現可能なカーボンニュートラルの到達点について意見の共有</a:t>
            </a:r>
            <a:r>
              <a:rPr lang="ja-JP" altLang="en-US" sz="1100" b="1" dirty="0"/>
              <a:t>が</a:t>
            </a:r>
            <a:r>
              <a:rPr lang="ja-JP" altLang="en-US" sz="1100" b="1" dirty="0" smtClean="0"/>
              <a:t>必要</a:t>
            </a:r>
            <a:r>
              <a:rPr lang="ja-JP" altLang="en-US" sz="1100" dirty="0" smtClean="0"/>
              <a:t>。</a:t>
            </a:r>
            <a:r>
              <a:rPr lang="ja-JP" altLang="en-US" sz="1100" dirty="0"/>
              <a:t>また、港湾における水素やアンモニア</a:t>
            </a:r>
            <a:r>
              <a:rPr lang="ja-JP" altLang="en-US" sz="1100" dirty="0" smtClean="0"/>
              <a:t>など、</a:t>
            </a:r>
            <a:r>
              <a:rPr lang="ja-JP" altLang="en-US" sz="1100" b="1" dirty="0" smtClean="0"/>
              <a:t>インフラ整備も</a:t>
            </a:r>
            <a:r>
              <a:rPr lang="ja-JP" altLang="en-US" sz="1100" b="1" dirty="0"/>
              <a:t>必要となる</a:t>
            </a:r>
            <a:r>
              <a:rPr lang="ja-JP" altLang="en-US" sz="1100" dirty="0" smtClean="0"/>
              <a:t>。そういったところが備わっているエリアかどうかで全く成長性が変わってくるはず。一方で、</a:t>
            </a:r>
            <a:r>
              <a:rPr lang="ja-JP" altLang="en-US" sz="1100" b="1" dirty="0" smtClean="0"/>
              <a:t>大多数となるユーザー側への政策</a:t>
            </a:r>
            <a:r>
              <a:rPr lang="ja-JP" altLang="en-US" sz="1100" dirty="0" smtClean="0"/>
              <a:t>は悩ましく、当面は省エネ需要が強烈に高まると思われることから、とりわけ、</a:t>
            </a:r>
            <a:r>
              <a:rPr lang="en-US" altLang="ja-JP" sz="1100" dirty="0" smtClean="0"/>
              <a:t>CO2</a:t>
            </a:r>
            <a:r>
              <a:rPr lang="ja-JP" altLang="en-US" sz="1100" dirty="0" smtClean="0"/>
              <a:t>排出が多い製造業を中心に、</a:t>
            </a:r>
            <a:r>
              <a:rPr lang="ja-JP" altLang="en-US" sz="1100" b="1" dirty="0" smtClean="0"/>
              <a:t>国とうまく連携しながらグリーントランジションを図れる形で支援していくことが重要</a:t>
            </a:r>
            <a:r>
              <a:rPr lang="ja-JP" altLang="en-US" sz="1100" dirty="0" smtClean="0"/>
              <a:t>。また、</a:t>
            </a:r>
            <a:r>
              <a:rPr lang="en-US" altLang="ja-JP" sz="1100" b="1" dirty="0" smtClean="0"/>
              <a:t>ZEH</a:t>
            </a:r>
            <a:r>
              <a:rPr lang="ja-JP" altLang="en-US" sz="1100" b="1" dirty="0" smtClean="0"/>
              <a:t>や</a:t>
            </a:r>
            <a:r>
              <a:rPr lang="en-US" altLang="ja-JP" sz="1100" b="1" dirty="0" smtClean="0"/>
              <a:t>ZEB</a:t>
            </a:r>
            <a:r>
              <a:rPr lang="ja-JP" altLang="en-US" sz="1100" b="1" dirty="0" smtClean="0"/>
              <a:t>などの動きも一つの産業として支援し、エリア全体として</a:t>
            </a:r>
            <a:r>
              <a:rPr lang="en-US" altLang="ja-JP" sz="1100" b="1" dirty="0" smtClean="0"/>
              <a:t>CO2</a:t>
            </a:r>
            <a:r>
              <a:rPr lang="ja-JP" altLang="en-US" sz="1100" b="1" dirty="0" smtClean="0"/>
              <a:t>の削減を図る都市をめざす</a:t>
            </a:r>
            <a:r>
              <a:rPr lang="ja-JP" altLang="en-US" sz="1100" dirty="0" smtClean="0"/>
              <a:t>ことも考えられるのではないか。</a:t>
            </a:r>
            <a:endParaRPr lang="en-US" altLang="ja-JP" sz="1100" dirty="0" smtClean="0"/>
          </a:p>
        </p:txBody>
      </p:sp>
      <p:sp>
        <p:nvSpPr>
          <p:cNvPr id="18" name="テキスト ボックス 17"/>
          <p:cNvSpPr txBox="1"/>
          <p:nvPr/>
        </p:nvSpPr>
        <p:spPr>
          <a:xfrm>
            <a:off x="194658" y="2085739"/>
            <a:ext cx="8460000" cy="312119"/>
          </a:xfrm>
          <a:prstGeom prst="rect">
            <a:avLst/>
          </a:prstGeom>
          <a:noFill/>
          <a:ln>
            <a:noFill/>
            <a:prstDash val="sysDot"/>
          </a:ln>
        </p:spPr>
        <p:txBody>
          <a:bodyPr wrap="square" lIns="180000" tIns="72000" rIns="72000" bIns="72000" rtlCol="0" anchor="ctr">
            <a:spAutoFit/>
          </a:bodyPr>
          <a:lstStyle/>
          <a:p>
            <a:pPr marL="174625" indent="-174625">
              <a:lnSpc>
                <a:spcPts val="1300"/>
              </a:lnSpc>
              <a:spcBef>
                <a:spcPts val="600"/>
              </a:spcBef>
            </a:pPr>
            <a:r>
              <a:rPr lang="en-US" altLang="ja-JP" sz="1100" b="1" dirty="0" smtClean="0"/>
              <a:t>【</a:t>
            </a:r>
            <a:r>
              <a:rPr lang="ja-JP" altLang="en-US" sz="1100" b="1" dirty="0" smtClean="0"/>
              <a:t>エネルギー・脱炭素関連産業に関して</a:t>
            </a:r>
            <a:r>
              <a:rPr lang="en-US" altLang="ja-JP" sz="1100" b="1" dirty="0" smtClean="0"/>
              <a:t>】</a:t>
            </a:r>
          </a:p>
        </p:txBody>
      </p:sp>
      <p:sp>
        <p:nvSpPr>
          <p:cNvPr id="19" name="テキスト ボックス 18"/>
          <p:cNvSpPr txBox="1"/>
          <p:nvPr/>
        </p:nvSpPr>
        <p:spPr>
          <a:xfrm>
            <a:off x="231820" y="3701187"/>
            <a:ext cx="8460000" cy="645543"/>
          </a:xfrm>
          <a:prstGeom prst="rect">
            <a:avLst/>
          </a:prstGeom>
          <a:noFill/>
          <a:ln>
            <a:noFill/>
            <a:prstDash val="sysDot"/>
          </a:ln>
        </p:spPr>
        <p:txBody>
          <a:bodyPr wrap="square" lIns="180000" tIns="72000" rIns="72000" bIns="72000" rtlCol="0" anchor="t">
            <a:spAutoFit/>
          </a:bodyPr>
          <a:lstStyle/>
          <a:p>
            <a:pPr marL="174625" indent="-174625">
              <a:lnSpc>
                <a:spcPts val="1300"/>
              </a:lnSpc>
              <a:spcBef>
                <a:spcPts val="600"/>
              </a:spcBef>
            </a:pPr>
            <a:r>
              <a:rPr lang="ja-JP" altLang="en-US" sz="1100" dirty="0"/>
              <a:t>○ </a:t>
            </a:r>
            <a:r>
              <a:rPr lang="ja-JP" altLang="en-US" sz="1100" b="1" dirty="0" smtClean="0"/>
              <a:t>万博も含め大阪は極めてポテンシャルが高く</a:t>
            </a:r>
            <a:r>
              <a:rPr lang="ja-JP" altLang="en-US" sz="1100" dirty="0" smtClean="0"/>
              <a:t>、また、</a:t>
            </a:r>
            <a:r>
              <a:rPr lang="ja-JP" altLang="en-US" sz="1100" b="1" dirty="0" smtClean="0"/>
              <a:t>アフターコロナでは、かなりのインバウンド増加も見込まれる</a:t>
            </a:r>
            <a:r>
              <a:rPr lang="ja-JP" altLang="en-US" sz="1100" dirty="0" smtClean="0"/>
              <a:t>。</a:t>
            </a:r>
            <a:r>
              <a:rPr lang="ja-JP" altLang="en-US" sz="1100" b="1" dirty="0" smtClean="0"/>
              <a:t>大阪は、将来にわたって良い立ち位置を築けることは間違いない</a:t>
            </a:r>
            <a:r>
              <a:rPr lang="ja-JP" altLang="en-US" sz="1100" dirty="0" smtClean="0"/>
              <a:t>。</a:t>
            </a:r>
            <a:r>
              <a:rPr lang="ja-JP" altLang="en-US" sz="1100" b="1" dirty="0" smtClean="0"/>
              <a:t>一方で、インフラ不足や人材不足でマーケットが頭打ちになることだけは避ける必要がある</a:t>
            </a:r>
            <a:r>
              <a:rPr lang="ja-JP" altLang="en-US" sz="1100" dirty="0" smtClean="0"/>
              <a:t>。単なる消費喚起だけではなく、宿泊施設や商業施設などのインフラも含めたトータルの開発も絡めながら、中長期の政策を</a:t>
            </a:r>
            <a:r>
              <a:rPr lang="ja-JP" altLang="en-US" sz="1100" dirty="0"/>
              <a:t>考えて</a:t>
            </a:r>
            <a:r>
              <a:rPr lang="ja-JP" altLang="en-US" sz="1100" dirty="0" smtClean="0"/>
              <a:t>いく必要がある。</a:t>
            </a:r>
            <a:endParaRPr lang="en-US" altLang="ja-JP" sz="1100" dirty="0" smtClean="0"/>
          </a:p>
        </p:txBody>
      </p:sp>
      <p:sp>
        <p:nvSpPr>
          <p:cNvPr id="21" name="テキスト ボックス 20"/>
          <p:cNvSpPr txBox="1"/>
          <p:nvPr/>
        </p:nvSpPr>
        <p:spPr>
          <a:xfrm>
            <a:off x="194658" y="3517445"/>
            <a:ext cx="8460000" cy="312119"/>
          </a:xfrm>
          <a:prstGeom prst="rect">
            <a:avLst/>
          </a:prstGeom>
          <a:noFill/>
          <a:ln>
            <a:noFill/>
            <a:prstDash val="sysDot"/>
          </a:ln>
        </p:spPr>
        <p:txBody>
          <a:bodyPr wrap="square" lIns="180000" tIns="72000" rIns="72000" bIns="72000" rtlCol="0" anchor="ctr">
            <a:spAutoFit/>
          </a:bodyPr>
          <a:lstStyle/>
          <a:p>
            <a:pPr marL="174625" indent="-174625">
              <a:lnSpc>
                <a:spcPts val="1300"/>
              </a:lnSpc>
              <a:spcBef>
                <a:spcPts val="600"/>
              </a:spcBef>
            </a:pPr>
            <a:r>
              <a:rPr lang="en-US" altLang="ja-JP" sz="1100" b="1" dirty="0" smtClean="0"/>
              <a:t>【</a:t>
            </a:r>
            <a:r>
              <a:rPr lang="ja-JP" altLang="en-US" sz="1100" b="1" dirty="0" smtClean="0"/>
              <a:t>観光関連産業に関して</a:t>
            </a:r>
            <a:r>
              <a:rPr lang="en-US" altLang="ja-JP" sz="1100" b="1" dirty="0" smtClean="0"/>
              <a:t>】</a:t>
            </a:r>
          </a:p>
        </p:txBody>
      </p:sp>
      <p:sp>
        <p:nvSpPr>
          <p:cNvPr id="28" name="テキスト ボックス 27"/>
          <p:cNvSpPr txBox="1"/>
          <p:nvPr/>
        </p:nvSpPr>
        <p:spPr>
          <a:xfrm>
            <a:off x="194658" y="4293923"/>
            <a:ext cx="8460000" cy="312119"/>
          </a:xfrm>
          <a:prstGeom prst="rect">
            <a:avLst/>
          </a:prstGeom>
          <a:noFill/>
          <a:ln>
            <a:noFill/>
            <a:prstDash val="sysDot"/>
          </a:ln>
        </p:spPr>
        <p:txBody>
          <a:bodyPr wrap="square" lIns="180000" tIns="72000" rIns="72000" bIns="72000" rtlCol="0" anchor="ctr">
            <a:spAutoFit/>
          </a:bodyPr>
          <a:lstStyle/>
          <a:p>
            <a:pPr marL="174625" indent="-174625">
              <a:lnSpc>
                <a:spcPts val="1300"/>
              </a:lnSpc>
              <a:spcBef>
                <a:spcPts val="600"/>
              </a:spcBef>
            </a:pPr>
            <a:r>
              <a:rPr lang="en-US" altLang="ja-JP" sz="1100" b="1" dirty="0" smtClean="0"/>
              <a:t>【</a:t>
            </a:r>
            <a:r>
              <a:rPr lang="ja-JP" altLang="en-US" sz="1100" b="1" dirty="0" smtClean="0"/>
              <a:t>金融に関して</a:t>
            </a:r>
            <a:r>
              <a:rPr lang="en-US" altLang="ja-JP" sz="1100" b="1" dirty="0" smtClean="0"/>
              <a:t>】</a:t>
            </a:r>
          </a:p>
        </p:txBody>
      </p:sp>
      <p:sp>
        <p:nvSpPr>
          <p:cNvPr id="29" name="テキスト ボックス 28"/>
          <p:cNvSpPr txBox="1"/>
          <p:nvPr/>
        </p:nvSpPr>
        <p:spPr>
          <a:xfrm>
            <a:off x="220416" y="4478768"/>
            <a:ext cx="8460000" cy="478831"/>
          </a:xfrm>
          <a:prstGeom prst="rect">
            <a:avLst/>
          </a:prstGeom>
          <a:noFill/>
          <a:ln>
            <a:noFill/>
            <a:prstDash val="sysDot"/>
          </a:ln>
        </p:spPr>
        <p:txBody>
          <a:bodyPr wrap="square" lIns="180000" tIns="72000" rIns="72000" bIns="72000" rtlCol="0" anchor="t">
            <a:spAutoFit/>
          </a:bodyPr>
          <a:lstStyle/>
          <a:p>
            <a:pPr marL="174625" indent="-174625">
              <a:lnSpc>
                <a:spcPts val="1300"/>
              </a:lnSpc>
              <a:spcBef>
                <a:spcPts val="600"/>
              </a:spcBef>
            </a:pPr>
            <a:r>
              <a:rPr lang="ja-JP" altLang="en-US" sz="1100" dirty="0"/>
              <a:t>○ </a:t>
            </a:r>
            <a:r>
              <a:rPr lang="ja-JP" altLang="en-US" sz="1100" dirty="0" smtClean="0"/>
              <a:t>金融に関しては、</a:t>
            </a:r>
            <a:r>
              <a:rPr lang="ja-JP" altLang="en-US" sz="1100" b="1" dirty="0" smtClean="0"/>
              <a:t>金融機関単体の成長をめざすということではなく</a:t>
            </a:r>
            <a:r>
              <a:rPr lang="ja-JP" altLang="en-US" sz="1100" dirty="0" smtClean="0"/>
              <a:t>、ベンチャーキャピタルやグリーン投資といった</a:t>
            </a:r>
            <a:r>
              <a:rPr lang="ja-JP" altLang="en-US" sz="1100" b="1" dirty="0" smtClean="0"/>
              <a:t>新たな分野をけん引する役割</a:t>
            </a:r>
            <a:r>
              <a:rPr lang="ja-JP" altLang="en-US" sz="1100" dirty="0" smtClean="0"/>
              <a:t>、</a:t>
            </a:r>
            <a:r>
              <a:rPr lang="ja-JP" altLang="en-US" sz="1100" dirty="0"/>
              <a:t>また</a:t>
            </a:r>
            <a:r>
              <a:rPr lang="ja-JP" altLang="en-US" sz="1100" dirty="0" smtClean="0"/>
              <a:t>、</a:t>
            </a:r>
            <a:r>
              <a:rPr lang="ja-JP" altLang="en-US" sz="1100" b="1" dirty="0" smtClean="0"/>
              <a:t>中</a:t>
            </a:r>
            <a:r>
              <a:rPr lang="ja-JP" altLang="en-US" sz="1100" b="1" dirty="0"/>
              <a:t>小企業</a:t>
            </a:r>
            <a:r>
              <a:rPr lang="ja-JP" altLang="en-US" sz="1100" dirty="0"/>
              <a:t>との接点が</a:t>
            </a:r>
            <a:r>
              <a:rPr lang="ja-JP" altLang="en-US" sz="1100" dirty="0" smtClean="0"/>
              <a:t>多い金融機関が、</a:t>
            </a:r>
            <a:r>
              <a:rPr lang="ja-JP" altLang="en-US" sz="1100" b="1" dirty="0" smtClean="0"/>
              <a:t>事業再構築</a:t>
            </a:r>
            <a:r>
              <a:rPr lang="ja-JP" altLang="en-US" sz="1100" b="1" dirty="0"/>
              <a:t>や</a:t>
            </a:r>
            <a:r>
              <a:rPr lang="en-US" altLang="ja-JP" sz="1100" b="1" dirty="0"/>
              <a:t>DX</a:t>
            </a:r>
            <a:r>
              <a:rPr lang="ja-JP" altLang="en-US" sz="1100" b="1" dirty="0" err="1"/>
              <a:t>、</a:t>
            </a:r>
            <a:r>
              <a:rPr lang="ja-JP" altLang="en-US" sz="1100" b="1" dirty="0"/>
              <a:t>脱炭素への</a:t>
            </a:r>
            <a:r>
              <a:rPr lang="ja-JP" altLang="en-US" sz="1100" b="1" dirty="0" smtClean="0"/>
              <a:t>対応支援やソリューションを提供するといった役割</a:t>
            </a:r>
            <a:r>
              <a:rPr lang="ja-JP" altLang="en-US" sz="1100" dirty="0" smtClean="0"/>
              <a:t>が広がると考えている。</a:t>
            </a:r>
            <a:endParaRPr lang="en-US" altLang="ja-JP" sz="1100" dirty="0" smtClean="0"/>
          </a:p>
        </p:txBody>
      </p:sp>
      <p:sp>
        <p:nvSpPr>
          <p:cNvPr id="30" name="テキスト ボックス 29"/>
          <p:cNvSpPr txBox="1"/>
          <p:nvPr/>
        </p:nvSpPr>
        <p:spPr>
          <a:xfrm>
            <a:off x="207537" y="4920137"/>
            <a:ext cx="8460000" cy="312119"/>
          </a:xfrm>
          <a:prstGeom prst="rect">
            <a:avLst/>
          </a:prstGeom>
          <a:noFill/>
          <a:ln>
            <a:noFill/>
            <a:prstDash val="sysDot"/>
          </a:ln>
        </p:spPr>
        <p:txBody>
          <a:bodyPr wrap="square" lIns="180000" tIns="72000" rIns="72000" bIns="72000" rtlCol="0" anchor="ctr">
            <a:spAutoFit/>
          </a:bodyPr>
          <a:lstStyle/>
          <a:p>
            <a:pPr marL="174625" indent="-174625">
              <a:lnSpc>
                <a:spcPts val="1300"/>
              </a:lnSpc>
              <a:spcBef>
                <a:spcPts val="600"/>
              </a:spcBef>
            </a:pPr>
            <a:r>
              <a:rPr lang="en-US" altLang="ja-JP" sz="1100" b="1" dirty="0" smtClean="0"/>
              <a:t>【</a:t>
            </a:r>
            <a:r>
              <a:rPr lang="ja-JP" altLang="en-US" sz="1100" b="1" dirty="0"/>
              <a:t>その他</a:t>
            </a:r>
            <a:r>
              <a:rPr lang="en-US" altLang="ja-JP" sz="1100" b="1" dirty="0" smtClean="0"/>
              <a:t>】</a:t>
            </a:r>
          </a:p>
        </p:txBody>
      </p:sp>
      <p:sp>
        <p:nvSpPr>
          <p:cNvPr id="31" name="テキスト ボックス 30"/>
          <p:cNvSpPr txBox="1"/>
          <p:nvPr/>
        </p:nvSpPr>
        <p:spPr>
          <a:xfrm>
            <a:off x="218941" y="5118993"/>
            <a:ext cx="8460000" cy="1556049"/>
          </a:xfrm>
          <a:prstGeom prst="rect">
            <a:avLst/>
          </a:prstGeom>
          <a:noFill/>
          <a:ln>
            <a:noFill/>
            <a:prstDash val="sysDot"/>
          </a:ln>
        </p:spPr>
        <p:txBody>
          <a:bodyPr wrap="square" lIns="180000" tIns="72000" rIns="72000" bIns="72000" rtlCol="0" anchor="t">
            <a:spAutoFit/>
          </a:bodyPr>
          <a:lstStyle/>
          <a:p>
            <a:pPr marL="174625" indent="-174625">
              <a:lnSpc>
                <a:spcPts val="1300"/>
              </a:lnSpc>
              <a:spcBef>
                <a:spcPts val="300"/>
              </a:spcBef>
            </a:pPr>
            <a:r>
              <a:rPr lang="ja-JP" altLang="en-US" sz="1100" dirty="0" smtClean="0"/>
              <a:t>〇 </a:t>
            </a:r>
            <a:r>
              <a:rPr lang="ja-JP" altLang="en-US" sz="1100" b="1" dirty="0" smtClean="0"/>
              <a:t>成長</a:t>
            </a:r>
            <a:r>
              <a:rPr lang="ja-JP" altLang="en-US" sz="1100" b="1" dirty="0"/>
              <a:t>産業を考えるうえで、今後生産年齢人口が減るという課題は避けて通れない</a:t>
            </a:r>
            <a:r>
              <a:rPr lang="ja-JP" altLang="en-US" sz="1100" dirty="0"/>
              <a:t>。女性やシニアは中長期では頭打ちとなり、外国人材も</a:t>
            </a:r>
            <a:r>
              <a:rPr lang="en-US" altLang="ja-JP" sz="1100" dirty="0"/>
              <a:t>2045</a:t>
            </a:r>
            <a:r>
              <a:rPr lang="ja-JP" altLang="en-US" sz="1100" dirty="0"/>
              <a:t>年に人口ベースで</a:t>
            </a:r>
            <a:r>
              <a:rPr lang="en-US" altLang="ja-JP" sz="1100" dirty="0"/>
              <a:t>135</a:t>
            </a:r>
            <a:r>
              <a:rPr lang="ja-JP" altLang="en-US" sz="1100" dirty="0"/>
              <a:t>万人という減少を補うことは難しい。このため、</a:t>
            </a:r>
            <a:r>
              <a:rPr lang="ja-JP" altLang="en-US" sz="1100" b="1" dirty="0"/>
              <a:t>全ての分野で自動化や省人化、</a:t>
            </a:r>
            <a:r>
              <a:rPr lang="en-US" altLang="ja-JP" sz="1100" b="1" dirty="0"/>
              <a:t>IT</a:t>
            </a:r>
            <a:r>
              <a:rPr lang="ja-JP" altLang="en-US" sz="1100" b="1" dirty="0"/>
              <a:t>化を解決策に考えることは中長期の政策課題として外せない</a:t>
            </a:r>
            <a:r>
              <a:rPr lang="ja-JP" altLang="en-US" sz="1100" dirty="0"/>
              <a:t>。</a:t>
            </a:r>
            <a:r>
              <a:rPr lang="ja-JP" altLang="en-US" sz="1100" b="1" dirty="0"/>
              <a:t>大阪なりのソリューションが出せれば</a:t>
            </a:r>
            <a:r>
              <a:rPr lang="ja-JP" altLang="en-US" sz="1100" dirty="0"/>
              <a:t>、アジアを中心に</a:t>
            </a:r>
            <a:r>
              <a:rPr lang="ja-JP" altLang="en-US" sz="1100" b="1" dirty="0"/>
              <a:t>省人化ビジネス、自動化ビジネスとして輸出できることにもなる</a:t>
            </a:r>
            <a:r>
              <a:rPr lang="ja-JP" altLang="en-US" sz="1100" dirty="0" smtClean="0"/>
              <a:t>。</a:t>
            </a:r>
            <a:endParaRPr lang="en-US" altLang="ja-JP" sz="1100" dirty="0" smtClean="0"/>
          </a:p>
          <a:p>
            <a:pPr marL="174625" indent="-174625">
              <a:lnSpc>
                <a:spcPts val="1300"/>
              </a:lnSpc>
              <a:spcBef>
                <a:spcPts val="300"/>
              </a:spcBef>
            </a:pPr>
            <a:r>
              <a:rPr lang="ja-JP" altLang="en-US" sz="1100" dirty="0" smtClean="0"/>
              <a:t>〇 </a:t>
            </a:r>
            <a:r>
              <a:rPr lang="ja-JP" altLang="en-US" sz="1100" b="1" dirty="0" smtClean="0"/>
              <a:t>ロボット</a:t>
            </a:r>
            <a:r>
              <a:rPr lang="ja-JP" altLang="en-US" sz="1100" b="1" dirty="0"/>
              <a:t>産業</a:t>
            </a:r>
            <a:r>
              <a:rPr lang="ja-JP" altLang="en-US" sz="1100" dirty="0"/>
              <a:t>は、大阪にとって</a:t>
            </a:r>
            <a:r>
              <a:rPr lang="ja-JP" altLang="en-US" sz="1100" b="1" dirty="0"/>
              <a:t>成長産業となる可能性が高い</a:t>
            </a:r>
            <a:r>
              <a:rPr lang="ja-JP" altLang="en-US" sz="1100" dirty="0"/>
              <a:t>。素材メーカーをはじめ、自力でエリアの中で開発ができる</a:t>
            </a:r>
            <a:r>
              <a:rPr lang="ja-JP" altLang="en-US" sz="1100" b="1" dirty="0"/>
              <a:t>ポテンシャル、集積が大阪にはあり、</a:t>
            </a:r>
            <a:r>
              <a:rPr lang="ja-JP" altLang="en-US" sz="1100" dirty="0"/>
              <a:t>値段と使い勝手が合えば、ニーズが間違いなくでてくる。</a:t>
            </a:r>
            <a:endParaRPr lang="en-US" altLang="ja-JP" sz="1100" dirty="0"/>
          </a:p>
          <a:p>
            <a:pPr marL="174625" indent="-174625">
              <a:lnSpc>
                <a:spcPts val="1300"/>
              </a:lnSpc>
              <a:spcBef>
                <a:spcPts val="300"/>
              </a:spcBef>
            </a:pPr>
            <a:r>
              <a:rPr lang="ja-JP" altLang="en-US" sz="1100" dirty="0"/>
              <a:t>〇 </a:t>
            </a:r>
            <a:r>
              <a:rPr lang="ja-JP" altLang="en-US" sz="1100" b="1" dirty="0"/>
              <a:t>スタートアップ</a:t>
            </a:r>
            <a:r>
              <a:rPr lang="ja-JP" altLang="en-US" sz="1100" dirty="0"/>
              <a:t>に関しては、</a:t>
            </a:r>
            <a:r>
              <a:rPr lang="ja-JP" altLang="en-US" sz="1100" b="1" dirty="0"/>
              <a:t>生み出すだけはなく、そこから成長できるかどうか</a:t>
            </a:r>
            <a:r>
              <a:rPr lang="ja-JP" altLang="en-US" sz="1100" dirty="0"/>
              <a:t>が大事。また、</a:t>
            </a:r>
            <a:r>
              <a:rPr lang="ja-JP" altLang="en-US" sz="1100" b="1" dirty="0"/>
              <a:t>大企業をはじめ既存の強みのある企業と組んで何かが生まれるというのが今のトレンド</a:t>
            </a:r>
            <a:r>
              <a:rPr lang="ja-JP" altLang="en-US" sz="1100" dirty="0"/>
              <a:t>。</a:t>
            </a:r>
            <a:r>
              <a:rPr lang="ja-JP" altLang="en-US" sz="1100" b="1" dirty="0"/>
              <a:t>成長産業にうまく横</a:t>
            </a:r>
            <a:r>
              <a:rPr lang="ja-JP" altLang="en-US" sz="1100" b="1" dirty="0" err="1"/>
              <a:t>ぐしを</a:t>
            </a:r>
            <a:r>
              <a:rPr lang="ja-JP" altLang="en-US" sz="1100" b="1" dirty="0"/>
              <a:t>通す形でスタートアップが連携していくような支援</a:t>
            </a:r>
            <a:r>
              <a:rPr lang="ja-JP" altLang="en-US" sz="1100" dirty="0"/>
              <a:t>が必要。スタートアップが成長後に大阪に留まるかどうかは、成長産業や、需要が見込めるマーケットがあるかどうかも大きく、その点、大阪は福岡と比べ一歩先に進んでいる印象が</a:t>
            </a:r>
            <a:r>
              <a:rPr lang="ja-JP" altLang="en-US" sz="1100"/>
              <a:t>ある</a:t>
            </a:r>
            <a:r>
              <a:rPr lang="ja-JP" altLang="en-US" sz="1100" smtClean="0"/>
              <a:t>。</a:t>
            </a:r>
            <a:endParaRPr lang="en-US" altLang="ja-JP" sz="1100" dirty="0" smtClean="0"/>
          </a:p>
        </p:txBody>
      </p:sp>
      <p:sp>
        <p:nvSpPr>
          <p:cNvPr id="17" name="正方形/長方形 16"/>
          <p:cNvSpPr/>
          <p:nvPr/>
        </p:nvSpPr>
        <p:spPr>
          <a:xfrm>
            <a:off x="29440" y="56608"/>
            <a:ext cx="8913478" cy="400110"/>
          </a:xfrm>
          <a:prstGeom prst="rect">
            <a:avLst/>
          </a:prstGeom>
        </p:spPr>
        <p:txBody>
          <a:bodyPr wrap="square">
            <a:spAutoFit/>
          </a:bodyPr>
          <a:lstStyle/>
          <a:p>
            <a:r>
              <a:rPr lang="en-US" altLang="ja-JP" sz="2000" b="1" dirty="0" smtClean="0"/>
              <a:t>【</a:t>
            </a:r>
            <a:r>
              <a:rPr lang="ja-JP" altLang="en-US" sz="2000" b="1" dirty="0" smtClean="0"/>
              <a:t>補足</a:t>
            </a:r>
            <a:r>
              <a:rPr lang="en-US" altLang="ja-JP" sz="2000" b="1" dirty="0" smtClean="0"/>
              <a:t>】</a:t>
            </a:r>
            <a:r>
              <a:rPr lang="ja-JP" altLang="en-US" sz="2000" b="1" dirty="0" smtClean="0"/>
              <a:t>　</a:t>
            </a:r>
            <a:r>
              <a:rPr lang="ja-JP" altLang="en-US" sz="1700" b="1" dirty="0" smtClean="0"/>
              <a:t>個別ヒアリングの概要（シンクタンク）</a:t>
            </a:r>
            <a:endParaRPr lang="ja-JP" altLang="en-US" sz="1700" b="1" dirty="0"/>
          </a:p>
        </p:txBody>
      </p:sp>
      <p:sp>
        <p:nvSpPr>
          <p:cNvPr id="20" name="角丸四角形 19"/>
          <p:cNvSpPr/>
          <p:nvPr/>
        </p:nvSpPr>
        <p:spPr>
          <a:xfrm>
            <a:off x="270457" y="481859"/>
            <a:ext cx="2772000" cy="221707"/>
          </a:xfrm>
          <a:prstGeom prst="roundRect">
            <a:avLst>
              <a:gd name="adj" fmla="val 9055"/>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r>
              <a:rPr kumimoji="1" lang="ja-JP" altLang="en-US" sz="1200" b="1" dirty="0" smtClean="0">
                <a:solidFill>
                  <a:schemeClr val="bg1"/>
                </a:solidFill>
                <a:latin typeface="BIZ UDPゴシック" panose="020B0400000000000000" pitchFamily="50" charset="-128"/>
                <a:ea typeface="BIZ UDPゴシック" panose="020B0400000000000000" pitchFamily="50" charset="-128"/>
              </a:rPr>
              <a:t>健康・医療関連産業に関して</a:t>
            </a:r>
            <a:endParaRPr kumimoji="1" lang="en-US" altLang="ja-JP" sz="1200" b="1" dirty="0" smtClean="0">
              <a:solidFill>
                <a:schemeClr val="bg1"/>
              </a:solidFill>
              <a:latin typeface="BIZ UDPゴシック" panose="020B0400000000000000" pitchFamily="50" charset="-128"/>
              <a:ea typeface="BIZ UDPゴシック" panose="020B0400000000000000" pitchFamily="50" charset="-128"/>
            </a:endParaRPr>
          </a:p>
        </p:txBody>
      </p:sp>
      <p:sp>
        <p:nvSpPr>
          <p:cNvPr id="22" name="スライド番号プレースホルダー 1"/>
          <p:cNvSpPr>
            <a:spLocks noGrp="1"/>
          </p:cNvSpPr>
          <p:nvPr>
            <p:ph type="sldNum" sz="quarter" idx="12"/>
          </p:nvPr>
        </p:nvSpPr>
        <p:spPr>
          <a:xfrm>
            <a:off x="7091804" y="6582974"/>
            <a:ext cx="2057400" cy="365125"/>
          </a:xfrm>
        </p:spPr>
        <p:txBody>
          <a:bodyPr/>
          <a:lstStyle/>
          <a:p>
            <a:r>
              <a:rPr kumimoji="1" lang="ja-JP" altLang="en-US" dirty="0" smtClean="0"/>
              <a:t>５</a:t>
            </a:r>
            <a:endParaRPr kumimoji="1" lang="ja-JP" altLang="en-US" dirty="0"/>
          </a:p>
        </p:txBody>
      </p:sp>
      <p:sp>
        <p:nvSpPr>
          <p:cNvPr id="23" name="角丸四角形 22"/>
          <p:cNvSpPr/>
          <p:nvPr/>
        </p:nvSpPr>
        <p:spPr>
          <a:xfrm>
            <a:off x="270457" y="2093076"/>
            <a:ext cx="2772000" cy="221707"/>
          </a:xfrm>
          <a:prstGeom prst="roundRect">
            <a:avLst>
              <a:gd name="adj" fmla="val 9055"/>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r>
              <a:rPr kumimoji="1" lang="ja-JP" altLang="en-US" sz="1200" b="1" dirty="0" smtClean="0">
                <a:solidFill>
                  <a:schemeClr val="bg1"/>
                </a:solidFill>
                <a:latin typeface="BIZ UDPゴシック" panose="020B0400000000000000" pitchFamily="50" charset="-128"/>
                <a:ea typeface="BIZ UDPゴシック" panose="020B0400000000000000" pitchFamily="50" charset="-128"/>
              </a:rPr>
              <a:t>エネルギー・脱炭素関連産業に関して</a:t>
            </a:r>
            <a:endParaRPr kumimoji="1" lang="en-US" altLang="ja-JP" sz="1200" b="1" dirty="0" smtClean="0">
              <a:solidFill>
                <a:schemeClr val="bg1"/>
              </a:solidFill>
              <a:latin typeface="BIZ UDPゴシック" panose="020B0400000000000000" pitchFamily="50" charset="-128"/>
              <a:ea typeface="BIZ UDPゴシック" panose="020B0400000000000000" pitchFamily="50" charset="-128"/>
            </a:endParaRPr>
          </a:p>
        </p:txBody>
      </p:sp>
      <p:sp>
        <p:nvSpPr>
          <p:cNvPr id="24" name="角丸四角形 23"/>
          <p:cNvSpPr/>
          <p:nvPr/>
        </p:nvSpPr>
        <p:spPr>
          <a:xfrm>
            <a:off x="270457" y="3537972"/>
            <a:ext cx="2772000" cy="221707"/>
          </a:xfrm>
          <a:prstGeom prst="roundRect">
            <a:avLst>
              <a:gd name="adj" fmla="val 9055"/>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r>
              <a:rPr kumimoji="1" lang="ja-JP" altLang="en-US" sz="1200" b="1" dirty="0" smtClean="0">
                <a:solidFill>
                  <a:schemeClr val="bg1"/>
                </a:solidFill>
                <a:latin typeface="BIZ UDPゴシック" panose="020B0400000000000000" pitchFamily="50" charset="-128"/>
                <a:ea typeface="BIZ UDPゴシック" panose="020B0400000000000000" pitchFamily="50" charset="-128"/>
              </a:rPr>
              <a:t>観光関連産業に関して</a:t>
            </a:r>
            <a:endParaRPr kumimoji="1" lang="en-US" altLang="ja-JP" sz="1200" b="1" dirty="0" smtClean="0">
              <a:solidFill>
                <a:schemeClr val="bg1"/>
              </a:solidFill>
              <a:latin typeface="BIZ UDPゴシック" panose="020B0400000000000000" pitchFamily="50" charset="-128"/>
              <a:ea typeface="BIZ UDPゴシック" panose="020B0400000000000000" pitchFamily="50" charset="-128"/>
            </a:endParaRPr>
          </a:p>
        </p:txBody>
      </p:sp>
      <p:sp>
        <p:nvSpPr>
          <p:cNvPr id="25" name="角丸四角形 24"/>
          <p:cNvSpPr/>
          <p:nvPr/>
        </p:nvSpPr>
        <p:spPr>
          <a:xfrm>
            <a:off x="270457" y="4295087"/>
            <a:ext cx="2772000" cy="221707"/>
          </a:xfrm>
          <a:prstGeom prst="roundRect">
            <a:avLst>
              <a:gd name="adj" fmla="val 9055"/>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r>
              <a:rPr kumimoji="1" lang="ja-JP" altLang="en-US" sz="1200" b="1" dirty="0" smtClean="0">
                <a:solidFill>
                  <a:schemeClr val="bg1"/>
                </a:solidFill>
                <a:latin typeface="BIZ UDPゴシック" panose="020B0400000000000000" pitchFamily="50" charset="-128"/>
                <a:ea typeface="BIZ UDPゴシック" panose="020B0400000000000000" pitchFamily="50" charset="-128"/>
              </a:rPr>
              <a:t>金融に関して</a:t>
            </a:r>
            <a:endParaRPr kumimoji="1" lang="en-US" altLang="ja-JP" sz="1200" b="1" dirty="0" smtClean="0">
              <a:solidFill>
                <a:schemeClr val="bg1"/>
              </a:solidFill>
              <a:latin typeface="BIZ UDPゴシック" panose="020B0400000000000000" pitchFamily="50" charset="-128"/>
              <a:ea typeface="BIZ UDPゴシック" panose="020B0400000000000000" pitchFamily="50" charset="-128"/>
            </a:endParaRPr>
          </a:p>
        </p:txBody>
      </p:sp>
      <p:sp>
        <p:nvSpPr>
          <p:cNvPr id="26" name="角丸四角形 25"/>
          <p:cNvSpPr/>
          <p:nvPr/>
        </p:nvSpPr>
        <p:spPr>
          <a:xfrm>
            <a:off x="270457" y="4959547"/>
            <a:ext cx="2772000" cy="221707"/>
          </a:xfrm>
          <a:prstGeom prst="roundRect">
            <a:avLst>
              <a:gd name="adj" fmla="val 9055"/>
            </a:avLst>
          </a:prstGeom>
          <a:ln/>
        </p:spPr>
        <p:style>
          <a:lnRef idx="0">
            <a:schemeClr val="accent6"/>
          </a:lnRef>
          <a:fillRef idx="3">
            <a:schemeClr val="accent6"/>
          </a:fillRef>
          <a:effectRef idx="3">
            <a:schemeClr val="accent6"/>
          </a:effectRef>
          <a:fontRef idx="minor">
            <a:schemeClr val="lt1"/>
          </a:fontRef>
        </p:style>
        <p:txBody>
          <a:bodyPr rtlCol="0" anchor="ctr"/>
          <a:lstStyle/>
          <a:p>
            <a:pPr algn="ctr"/>
            <a:r>
              <a:rPr kumimoji="1" lang="ja-JP" altLang="en-US" sz="1200" b="1" dirty="0" smtClean="0">
                <a:solidFill>
                  <a:schemeClr val="bg1"/>
                </a:solidFill>
                <a:latin typeface="BIZ UDPゴシック" panose="020B0400000000000000" pitchFamily="50" charset="-128"/>
                <a:ea typeface="BIZ UDPゴシック" panose="020B0400000000000000" pitchFamily="50" charset="-128"/>
              </a:rPr>
              <a:t>その他</a:t>
            </a:r>
            <a:endParaRPr kumimoji="1" lang="en-US" altLang="ja-JP" sz="1200" b="1" dirty="0" smtClean="0">
              <a:solidFill>
                <a:schemeClr val="bg1"/>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24578235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0361F370-5692-4C57-9B50-9EBB465EB262}"/>
</file>

<file path=customXml/itemProps2.xml><?xml version="1.0" encoding="utf-8"?>
<ds:datastoreItem xmlns:ds="http://schemas.openxmlformats.org/officeDocument/2006/customXml" ds:itemID="{3791A726-A8FB-4108-8DB0-1599EF435796}"/>
</file>

<file path=customXml/itemProps3.xml><?xml version="1.0" encoding="utf-8"?>
<ds:datastoreItem xmlns:ds="http://schemas.openxmlformats.org/officeDocument/2006/customXml" ds:itemID="{A13D9EBA-4A0E-4DD2-9C09-D2DA82F85924}"/>
</file>

<file path=docProps/app.xml><?xml version="1.0" encoding="utf-8"?>
<Properties xmlns="http://schemas.openxmlformats.org/officeDocument/2006/extended-properties" xmlns:vt="http://schemas.openxmlformats.org/officeDocument/2006/docPropsVTypes">
  <TotalTime>0</TotalTime>
  <Words>2812</Words>
  <Application>Microsoft Office PowerPoint</Application>
  <PresentationFormat>画面に合わせる (4:3)</PresentationFormat>
  <Paragraphs>146</Paragraphs>
  <Slides>7</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7</vt:i4>
      </vt:variant>
    </vt:vector>
  </HeadingPairs>
  <TitlesOfParts>
    <vt:vector size="13" baseType="lpstr">
      <vt:lpstr>BIZ UDPゴシック</vt:lpstr>
      <vt:lpstr>BIZ UDゴシック</vt:lpstr>
      <vt:lpstr>Meiryo UI</vt:lpstr>
      <vt:lpstr>游ゴシック</vt:lpstr>
      <vt:lpstr>Arial</vt:lpstr>
      <vt:lpstr>Office テーマ</vt:lpstr>
      <vt:lpstr>これまでの議論の要約と本日の議論について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modified xsi:type="dcterms:W3CDTF">2022-04-26T08:38:38Z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