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7"/>
  </p:notesMasterIdLst>
  <p:handoutMasterIdLst>
    <p:handoutMasterId r:id="rId8"/>
  </p:handoutMasterIdLst>
  <p:sldIdLst>
    <p:sldId id="141169098" r:id="rId2"/>
    <p:sldId id="141169102" r:id="rId3"/>
    <p:sldId id="141169100" r:id="rId4"/>
    <p:sldId id="141169101" r:id="rId5"/>
    <p:sldId id="141169099"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2F528F"/>
    <a:srgbClr val="969696"/>
    <a:srgbClr val="FF66FF"/>
    <a:srgbClr val="DAE3F3"/>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98" autoAdjust="0"/>
    <p:restoredTop sz="94660"/>
  </p:normalViewPr>
  <p:slideViewPr>
    <p:cSldViewPr snapToGrid="0">
      <p:cViewPr varScale="1">
        <p:scale>
          <a:sx n="73" d="100"/>
          <a:sy n="73" d="100"/>
        </p:scale>
        <p:origin x="1200" y="6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27" tIns="45712" rIns="91427" bIns="45712" rtlCol="0"/>
          <a:lstStyle>
            <a:lvl1pPr algn="r">
              <a:defRPr sz="1200"/>
            </a:lvl1pPr>
          </a:lstStyle>
          <a:p>
            <a:fld id="{232AD951-7E19-4004-B83F-A7C7A1215E4B}" type="datetimeFigureOut">
              <a:rPr kumimoji="1" lang="ja-JP" altLang="en-US" smtClean="0"/>
              <a:t>2022/3/16</a:t>
            </a:fld>
            <a:endParaRPr kumimoji="1" lang="ja-JP" altLang="en-US"/>
          </a:p>
        </p:txBody>
      </p:sp>
      <p:sp>
        <p:nvSpPr>
          <p:cNvPr id="4" name="フッター プレースホルダー 3"/>
          <p:cNvSpPr>
            <a:spLocks noGrp="1"/>
          </p:cNvSpPr>
          <p:nvPr>
            <p:ph type="ftr" sz="quarter" idx="2"/>
          </p:nvPr>
        </p:nvSpPr>
        <p:spPr>
          <a:xfrm>
            <a:off x="2" y="9440865"/>
            <a:ext cx="2949575" cy="498475"/>
          </a:xfrm>
          <a:prstGeom prst="rect">
            <a:avLst/>
          </a:prstGeom>
        </p:spPr>
        <p:txBody>
          <a:bodyPr vert="horz" lIns="91427" tIns="45712" rIns="91427"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5"/>
            <a:ext cx="2949575" cy="498475"/>
          </a:xfrm>
          <a:prstGeom prst="rect">
            <a:avLst/>
          </a:prstGeom>
        </p:spPr>
        <p:txBody>
          <a:bodyPr vert="horz" lIns="91427" tIns="45712" rIns="91427" bIns="45712"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6" cy="498693"/>
          </a:xfrm>
          <a:prstGeom prst="rect">
            <a:avLst/>
          </a:prstGeom>
        </p:spPr>
        <p:txBody>
          <a:bodyPr vert="horz" lIns="91540" tIns="45771" rIns="91540" bIns="45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6" cy="498693"/>
          </a:xfrm>
          <a:prstGeom prst="rect">
            <a:avLst/>
          </a:prstGeom>
        </p:spPr>
        <p:txBody>
          <a:bodyPr vert="horz" lIns="91540" tIns="45771" rIns="91540" bIns="45771" rtlCol="0"/>
          <a:lstStyle>
            <a:lvl1pPr algn="r">
              <a:defRPr sz="1200"/>
            </a:lvl1pPr>
          </a:lstStyle>
          <a:p>
            <a:fld id="{AFD2E2CB-6C4B-4969-8D8B-067DE241F3A1}" type="datetimeFigureOut">
              <a:rPr kumimoji="1" lang="ja-JP" altLang="en-US" smtClean="0"/>
              <a:t>2022/3/16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40" tIns="45771" rIns="91540" bIns="45771" rtlCol="0" anchor="ctr"/>
          <a:lstStyle/>
          <a:p>
            <a:endParaRPr lang="ja-JP" altLang="en-US"/>
          </a:p>
        </p:txBody>
      </p:sp>
      <p:sp>
        <p:nvSpPr>
          <p:cNvPr id="5" name="ノート プレースホルダー 4"/>
          <p:cNvSpPr>
            <a:spLocks noGrp="1"/>
          </p:cNvSpPr>
          <p:nvPr>
            <p:ph type="body" sz="quarter" idx="3"/>
          </p:nvPr>
        </p:nvSpPr>
        <p:spPr>
          <a:xfrm>
            <a:off x="680721" y="4783309"/>
            <a:ext cx="5445760" cy="3913615"/>
          </a:xfrm>
          <a:prstGeom prst="rect">
            <a:avLst/>
          </a:prstGeom>
        </p:spPr>
        <p:txBody>
          <a:bodyPr vert="horz" lIns="91540" tIns="45771" rIns="91540" bIns="45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40" tIns="45771" rIns="91540" bIns="45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40" tIns="45771" rIns="91540" bIns="45771"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5ABBDA-C639-4E19-88CB-9534BC9B1DA9}"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C3E0EE-F68A-4FD1-A78A-0681185251F1}"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A0D3A0-C99C-4821-9773-6EA26EB69FC4}"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0FEAB1-8CFD-409C-9880-2CDBAEF3B2AE}"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CF36B2D-C934-43DE-97B4-DDD8EC4D8A88}"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1F89EFA-56CF-4142-B8FE-3DC2BB630BAF}" type="datetime1">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B35308-09EC-4F28-9993-CD811C84B258}" type="datetime1">
              <a:rPr kumimoji="1" lang="ja-JP" altLang="en-US" smtClean="0"/>
              <a:t>2022/3/16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3C8F69A-4020-4B35-B197-3BAD332D1CAA}" type="datetime1">
              <a:rPr kumimoji="1" lang="ja-JP" altLang="en-US" smtClean="0"/>
              <a:t>2022/3/16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C8C34-12B7-4C02-8BC4-594CFDED40A0}" type="datetime1">
              <a:rPr kumimoji="1" lang="ja-JP" altLang="en-US" smtClean="0"/>
              <a:t>2022/3/16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C81FFA-9023-4A85-8B9D-D6B8ADE076E5}" type="datetime1">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A889118-A377-469B-AA3E-ECC99EDA6514}" type="datetime1">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B86BE-1139-4904-9104-110FBF8067D0}" type="datetime1">
              <a:rPr kumimoji="1" lang="ja-JP" altLang="en-US" smtClean="0"/>
              <a:t>2022/3/16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120646"/>
            <a:ext cx="8552329" cy="1304320"/>
          </a:xfrm>
        </p:spPr>
        <p:txBody>
          <a:bodyPr>
            <a:normAutofit/>
          </a:bodyPr>
          <a:lstStyle/>
          <a:p>
            <a:pPr>
              <a:lnSpc>
                <a:spcPts val="3500"/>
              </a:lnSpc>
              <a:spcBef>
                <a:spcPts val="1200"/>
              </a:spcBef>
            </a:pP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学生と</a:t>
            </a:r>
            <a:r>
              <a:rPr kumimoji="1"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の意見交換について</a:t>
            </a:r>
            <a:endParaRPr kumimoji="1"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487858" y="4183340"/>
            <a:ext cx="6400800" cy="1752600"/>
          </a:xfrm>
        </p:spPr>
        <p:txBody>
          <a:bodyPr>
            <a:normAutofit/>
          </a:bodyPr>
          <a:lstStyle/>
          <a:p>
            <a:endParaRPr lang="en-US" altLang="ja-JP" b="1" dirty="0">
              <a:solidFill>
                <a:srgbClr val="002060"/>
              </a:solidFill>
            </a:endParaRPr>
          </a:p>
          <a:p>
            <a:endPar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solidFill>
                <a:srgbClr val="002060"/>
              </a:solidFill>
            </a:endParaRPr>
          </a:p>
        </p:txBody>
      </p:sp>
      <p:sp>
        <p:nvSpPr>
          <p:cNvPr id="7" name="テキスト ボックス 6"/>
          <p:cNvSpPr txBox="1"/>
          <p:nvPr/>
        </p:nvSpPr>
        <p:spPr>
          <a:xfrm>
            <a:off x="4355977" y="404083"/>
            <a:ext cx="4680520" cy="523220"/>
          </a:xfrm>
          <a:prstGeom prst="rect">
            <a:avLst/>
          </a:prstGeom>
          <a:noFill/>
        </p:spPr>
        <p:txBody>
          <a:bodyPr wrap="square" rtlCol="0">
            <a:spAutoFit/>
          </a:bodyPr>
          <a:lstStyle/>
          <a:p>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.3.17</a:t>
            </a:r>
            <a:endPar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「副首都ビジョン」のバージョンアップに向けた意見交換会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参考資料</a:t>
            </a:r>
            <a:endParaRPr kumimoji="1" lang="en-US" altLang="ja-JP"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91750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0F88186-B17D-4CE3-A887-D91699CF601C}" type="slidenum">
              <a:rPr kumimoji="1" lang="ja-JP" altLang="en-US" smtClean="0"/>
              <a:t>1</a:t>
            </a:fld>
            <a:endParaRPr kumimoji="1" lang="ja-JP" altLang="en-US"/>
          </a:p>
        </p:txBody>
      </p:sp>
      <p:cxnSp>
        <p:nvCxnSpPr>
          <p:cNvPr id="3" name="直線コネクタ 2"/>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4" name="正方形/長方形 3"/>
          <p:cNvSpPr/>
          <p:nvPr/>
        </p:nvSpPr>
        <p:spPr>
          <a:xfrm>
            <a:off x="1573426" y="73506"/>
            <a:ext cx="5747197" cy="400110"/>
          </a:xfrm>
          <a:prstGeom prst="rect">
            <a:avLst/>
          </a:prstGeom>
        </p:spPr>
        <p:txBody>
          <a:bodyPr wrap="square">
            <a:spAutoFit/>
          </a:bodyPr>
          <a:lstStyle/>
          <a:p>
            <a:pPr algn="ctr"/>
            <a:r>
              <a:rPr lang="ja-JP" altLang="en-US" sz="2000" b="1" dirty="0" smtClean="0"/>
              <a:t>学生との意見交換について</a:t>
            </a:r>
            <a:endParaRPr lang="ja-JP" altLang="en-US" sz="2000" b="1" dirty="0"/>
          </a:p>
        </p:txBody>
      </p:sp>
      <p:sp>
        <p:nvSpPr>
          <p:cNvPr id="5" name="テキスト ボックス 4"/>
          <p:cNvSpPr txBox="1"/>
          <p:nvPr/>
        </p:nvSpPr>
        <p:spPr>
          <a:xfrm>
            <a:off x="471716" y="1144162"/>
            <a:ext cx="8200568" cy="5132174"/>
          </a:xfrm>
          <a:prstGeom prst="rect">
            <a:avLst/>
          </a:prstGeom>
          <a:noFill/>
        </p:spPr>
        <p:txBody>
          <a:bodyPr wrap="square" rtlCol="0">
            <a:spAutoFit/>
          </a:bodyPr>
          <a:lstStyle/>
          <a:p>
            <a:r>
              <a:rPr lang="ja-JP" altLang="en-US" sz="2000" dirty="0" smtClean="0"/>
              <a:t>○今般の学生との意見交換は、第１回会議において、「若者の意見も聞くべき</a:t>
            </a:r>
            <a:endParaRPr lang="en-US" altLang="ja-JP" sz="2000" dirty="0" smtClean="0"/>
          </a:p>
          <a:p>
            <a:r>
              <a:rPr lang="ja-JP" altLang="en-US" sz="2000" dirty="0"/>
              <a:t>　</a:t>
            </a:r>
            <a:r>
              <a:rPr lang="ja-JP" altLang="en-US" sz="2000" dirty="0" smtClean="0"/>
              <a:t> ではないか」とのご提案をいただきましたことを受け、当局の「</a:t>
            </a:r>
            <a:r>
              <a:rPr lang="en-US" altLang="ja-JP" sz="2000" dirty="0" smtClean="0"/>
              <a:t>『</a:t>
            </a:r>
            <a:r>
              <a:rPr lang="ja-JP" altLang="en-US" sz="2000" dirty="0" smtClean="0"/>
              <a:t>副首都・大阪</a:t>
            </a:r>
            <a:r>
              <a:rPr lang="en-US" altLang="ja-JP" sz="2000" dirty="0" smtClean="0"/>
              <a:t>』</a:t>
            </a:r>
          </a:p>
          <a:p>
            <a:r>
              <a:rPr lang="ja-JP" altLang="en-US" sz="2000" dirty="0"/>
              <a:t>　</a:t>
            </a:r>
            <a:r>
              <a:rPr lang="ja-JP" altLang="en-US" sz="2000" dirty="0" smtClean="0"/>
              <a:t> 大学連携プロジェクト」のリサーチ・プレゼンテーション事業に参画いただいている　</a:t>
            </a:r>
            <a:endParaRPr lang="en-US" altLang="ja-JP" sz="2000" dirty="0" smtClean="0"/>
          </a:p>
          <a:p>
            <a:r>
              <a:rPr lang="ja-JP" altLang="en-US" sz="2000" dirty="0"/>
              <a:t>　 </a:t>
            </a:r>
            <a:r>
              <a:rPr lang="ja-JP" altLang="en-US" sz="2000" dirty="0" smtClean="0"/>
              <a:t>学生との意見交換の機会を設けた</a:t>
            </a:r>
            <a:r>
              <a:rPr lang="ja-JP" altLang="en-US" sz="2000" dirty="0"/>
              <a:t>ものです</a:t>
            </a:r>
            <a:r>
              <a:rPr lang="ja-JP" altLang="en-US" sz="2000" dirty="0" smtClean="0"/>
              <a:t>。</a:t>
            </a:r>
            <a:endParaRPr lang="en-US" altLang="ja-JP" sz="2000" dirty="0" smtClean="0"/>
          </a:p>
          <a:p>
            <a:pPr>
              <a:spcBef>
                <a:spcPts val="900"/>
              </a:spcBef>
            </a:pPr>
            <a:r>
              <a:rPr lang="ja-JP" altLang="en-US" sz="2000" dirty="0"/>
              <a:t>○学生の新たな視点や</a:t>
            </a:r>
            <a:r>
              <a:rPr lang="ja-JP" altLang="en-US" sz="2000" dirty="0" smtClean="0"/>
              <a:t>考え</a:t>
            </a:r>
            <a:r>
              <a:rPr lang="ja-JP" altLang="en-US" sz="2000" dirty="0"/>
              <a:t>など</a:t>
            </a:r>
            <a:r>
              <a:rPr lang="ja-JP" altLang="en-US" sz="2000" dirty="0" smtClean="0"/>
              <a:t>、様々に意見交換を行っていただくことで、今後</a:t>
            </a:r>
            <a:r>
              <a:rPr lang="en-US" altLang="ja-JP" sz="2000" dirty="0" smtClean="0"/>
              <a:t/>
            </a:r>
            <a:br>
              <a:rPr lang="en-US" altLang="ja-JP" sz="2000" dirty="0" smtClean="0"/>
            </a:br>
            <a:r>
              <a:rPr lang="ja-JP" altLang="en-US" sz="2000" dirty="0" smtClean="0"/>
              <a:t>　 の議論の更なる活性化</a:t>
            </a:r>
            <a:r>
              <a:rPr lang="ja-JP" altLang="en-US" sz="2000" dirty="0"/>
              <a:t>につながればと考えています。</a:t>
            </a:r>
            <a:endParaRPr lang="en-US" altLang="ja-JP" sz="2000" dirty="0"/>
          </a:p>
          <a:p>
            <a:endParaRPr lang="en-US" altLang="ja-JP" sz="2000" dirty="0" smtClean="0"/>
          </a:p>
          <a:p>
            <a:endParaRPr lang="en-US" altLang="ja-JP" sz="2000" dirty="0"/>
          </a:p>
          <a:p>
            <a:endParaRPr lang="en-US" altLang="ja-JP" sz="2000" dirty="0" smtClean="0"/>
          </a:p>
          <a:p>
            <a:endParaRPr lang="en-US" altLang="ja-JP" sz="2000" dirty="0" smtClean="0"/>
          </a:p>
          <a:p>
            <a:endParaRPr lang="en-US" altLang="ja-JP" sz="2000" dirty="0"/>
          </a:p>
          <a:p>
            <a:endParaRPr lang="en-US" altLang="ja-JP" sz="2000" dirty="0" smtClean="0"/>
          </a:p>
          <a:p>
            <a:endParaRPr lang="en-US" altLang="ja-JP" sz="2000" dirty="0"/>
          </a:p>
          <a:p>
            <a:endParaRPr lang="en-US" altLang="ja-JP" sz="2000" dirty="0"/>
          </a:p>
          <a:p>
            <a:endParaRPr lang="en-US" altLang="ja-JP" sz="2000" dirty="0"/>
          </a:p>
          <a:p>
            <a:endParaRPr lang="en-US" altLang="ja-JP" sz="2000" dirty="0" smtClean="0"/>
          </a:p>
        </p:txBody>
      </p:sp>
      <p:sp>
        <p:nvSpPr>
          <p:cNvPr id="14" name="テキスト ボックス 13"/>
          <p:cNvSpPr txBox="1"/>
          <p:nvPr/>
        </p:nvSpPr>
        <p:spPr>
          <a:xfrm>
            <a:off x="655615" y="3361423"/>
            <a:ext cx="7832770" cy="2694378"/>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tIns="108000" rtlCol="0">
            <a:spAutoFit/>
          </a:bodyPr>
          <a:lstStyle/>
          <a:p>
            <a:r>
              <a:rPr kumimoji="1" lang="ja-JP" altLang="en-US" sz="1600" dirty="0" smtClean="0"/>
              <a:t>（参考）大阪府・</a:t>
            </a:r>
            <a:r>
              <a:rPr kumimoji="1" lang="ja-JP" altLang="en-US" sz="1600" dirty="0"/>
              <a:t>大阪</a:t>
            </a:r>
            <a:r>
              <a:rPr kumimoji="1" lang="ja-JP" altLang="en-US" sz="1600" dirty="0" smtClean="0"/>
              <a:t>市副首都推進局「</a:t>
            </a:r>
            <a:r>
              <a:rPr kumimoji="1" lang="en-US" altLang="ja-JP" sz="1600" dirty="0"/>
              <a:t>『</a:t>
            </a:r>
            <a:r>
              <a:rPr kumimoji="1" lang="ja-JP" altLang="en-US" sz="1600" dirty="0"/>
              <a:t>副首都・大阪</a:t>
            </a:r>
            <a:r>
              <a:rPr kumimoji="1" lang="en-US" altLang="ja-JP" sz="1600" dirty="0" smtClean="0"/>
              <a:t>』</a:t>
            </a:r>
            <a:r>
              <a:rPr kumimoji="1" lang="ja-JP" altLang="en-US" sz="1600" dirty="0" smtClean="0"/>
              <a:t>大学連携</a:t>
            </a:r>
            <a:r>
              <a:rPr kumimoji="1" lang="ja-JP" altLang="en-US" sz="1600" dirty="0"/>
              <a:t>プロジェクト</a:t>
            </a:r>
            <a:r>
              <a:rPr kumimoji="1" lang="ja-JP" altLang="en-US" sz="1600" dirty="0" smtClean="0"/>
              <a:t>」の</a:t>
            </a:r>
            <a:endParaRPr kumimoji="1" lang="en-US" altLang="ja-JP" sz="1600" dirty="0" smtClean="0"/>
          </a:p>
          <a:p>
            <a:r>
              <a:rPr kumimoji="1" lang="ja-JP" altLang="en-US" sz="1600" dirty="0" smtClean="0"/>
              <a:t>　　　　　　リサーチ・プレゼンテーション事業について</a:t>
            </a:r>
            <a:endParaRPr kumimoji="1" lang="en-US" altLang="ja-JP" sz="1600" dirty="0" smtClean="0"/>
          </a:p>
          <a:p>
            <a:pPr>
              <a:spcBef>
                <a:spcPts val="1200"/>
              </a:spcBef>
            </a:pPr>
            <a:r>
              <a:rPr kumimoji="1" lang="ja-JP" altLang="en-US" sz="1200" dirty="0"/>
              <a:t>　</a:t>
            </a:r>
            <a:r>
              <a:rPr kumimoji="1" lang="ja-JP" altLang="en-US" sz="1200" dirty="0" smtClean="0"/>
              <a:t>　・府内外</a:t>
            </a:r>
            <a:r>
              <a:rPr kumimoji="1" lang="ja-JP" altLang="en-US" sz="1200" dirty="0"/>
              <a:t>の大学と連携し、学生自ら副首都ビジョンに関連する社会課題をテーマに掲げ</a:t>
            </a:r>
            <a:r>
              <a:rPr kumimoji="1" lang="ja-JP" altLang="en-US" sz="1200" dirty="0" smtClean="0"/>
              <a:t>、その</a:t>
            </a:r>
            <a:r>
              <a:rPr kumimoji="1" lang="ja-JP" altLang="en-US" sz="1200" dirty="0"/>
              <a:t>演習・研究活動等を</a:t>
            </a:r>
            <a:r>
              <a:rPr kumimoji="1" lang="ja-JP" altLang="en-US" sz="1200" dirty="0" smtClean="0"/>
              <a:t>行って</a:t>
            </a:r>
            <a:r>
              <a:rPr kumimoji="1" lang="en-US" altLang="ja-JP" sz="1200" dirty="0" smtClean="0"/>
              <a:t/>
            </a:r>
            <a:br>
              <a:rPr kumimoji="1" lang="en-US" altLang="ja-JP" sz="1200" dirty="0" smtClean="0"/>
            </a:br>
            <a:r>
              <a:rPr kumimoji="1" lang="ja-JP" altLang="en-US" sz="1200" dirty="0" smtClean="0"/>
              <a:t>　　　いただく事業です。</a:t>
            </a:r>
            <a:endParaRPr kumimoji="1" lang="en-US" altLang="ja-JP" sz="1200" dirty="0"/>
          </a:p>
          <a:p>
            <a:pPr>
              <a:spcBef>
                <a:spcPts val="600"/>
              </a:spcBef>
            </a:pPr>
            <a:r>
              <a:rPr kumimoji="1" lang="ja-JP" altLang="en-US" sz="1200" dirty="0" smtClean="0"/>
              <a:t>　　・本事業</a:t>
            </a:r>
            <a:r>
              <a:rPr kumimoji="1" lang="ja-JP" altLang="en-US" sz="1200" dirty="0"/>
              <a:t>により、次世代を担う若者が大阪や日本の将来を考える契機とするとともに</a:t>
            </a:r>
            <a:r>
              <a:rPr kumimoji="1" lang="ja-JP" altLang="en-US" sz="1200" dirty="0" smtClean="0"/>
              <a:t>、</a:t>
            </a:r>
            <a:r>
              <a:rPr kumimoji="1" lang="ja-JP" altLang="en-US" sz="1200" dirty="0"/>
              <a:t>「</a:t>
            </a:r>
            <a:r>
              <a:rPr kumimoji="1" lang="ja-JP" altLang="en-US" sz="1200" dirty="0" smtClean="0"/>
              <a:t>副首都</a:t>
            </a:r>
            <a:r>
              <a:rPr kumimoji="1" lang="ja-JP" altLang="en-US" sz="1200" dirty="0"/>
              <a:t>・</a:t>
            </a:r>
            <a:r>
              <a:rPr kumimoji="1" lang="ja-JP" altLang="en-US" sz="1200" dirty="0" smtClean="0"/>
              <a:t>大阪」に</a:t>
            </a:r>
            <a:r>
              <a:rPr kumimoji="1" lang="ja-JP" altLang="en-US" sz="1200" dirty="0"/>
              <a:t>向けた取組み</a:t>
            </a:r>
            <a:r>
              <a:rPr kumimoji="1" lang="ja-JP" altLang="en-US" sz="1200" dirty="0" smtClean="0"/>
              <a:t>の</a:t>
            </a:r>
            <a:r>
              <a:rPr kumimoji="1" lang="en-US" altLang="ja-JP" sz="1200" dirty="0" smtClean="0"/>
              <a:t/>
            </a:r>
            <a:br>
              <a:rPr kumimoji="1" lang="en-US" altLang="ja-JP" sz="1200" dirty="0" smtClean="0"/>
            </a:br>
            <a:r>
              <a:rPr kumimoji="1" lang="ja-JP" altLang="en-US" sz="1200" dirty="0" smtClean="0"/>
              <a:t>　　　理解</a:t>
            </a:r>
            <a:r>
              <a:rPr kumimoji="1" lang="ja-JP" altLang="en-US" sz="1200" dirty="0"/>
              <a:t>促進及び機運醸成につなげてまいります</a:t>
            </a:r>
            <a:r>
              <a:rPr kumimoji="1" lang="ja-JP" altLang="en-US" sz="1200" dirty="0" smtClean="0"/>
              <a:t>。</a:t>
            </a:r>
            <a:endParaRPr kumimoji="1" lang="en-US" altLang="ja-JP" sz="1200" dirty="0" smtClean="0"/>
          </a:p>
          <a:p>
            <a:pPr>
              <a:spcBef>
                <a:spcPts val="600"/>
              </a:spcBef>
            </a:pPr>
            <a:r>
              <a:rPr kumimoji="1" lang="ja-JP" altLang="en-US" sz="1200" dirty="0"/>
              <a:t>　　・また</a:t>
            </a:r>
            <a:r>
              <a:rPr kumimoji="1" lang="ja-JP" altLang="en-US" sz="1200" dirty="0" smtClean="0"/>
              <a:t>、ご参画いただいている大学には、</a:t>
            </a:r>
            <a:r>
              <a:rPr kumimoji="1" lang="ja-JP" altLang="en-US" sz="1200" dirty="0"/>
              <a:t>実際に行政の現場に携わっている職員と</a:t>
            </a:r>
            <a:r>
              <a:rPr kumimoji="1" lang="ja-JP" altLang="en-US" sz="1200" dirty="0" smtClean="0"/>
              <a:t>対話</a:t>
            </a:r>
            <a:r>
              <a:rPr kumimoji="1" lang="ja-JP" altLang="en-US" sz="1200" dirty="0"/>
              <a:t>す</a:t>
            </a:r>
            <a:r>
              <a:rPr kumimoji="1" lang="ja-JP" altLang="en-US" sz="1200" dirty="0" smtClean="0"/>
              <a:t>る</a:t>
            </a:r>
            <a:r>
              <a:rPr kumimoji="1" lang="ja-JP" altLang="en-US" sz="1200" dirty="0"/>
              <a:t>機会や、学生がプレゼンテーション</a:t>
            </a:r>
            <a:r>
              <a:rPr kumimoji="1" lang="ja-JP" altLang="en-US" sz="1200" dirty="0" smtClean="0"/>
              <a:t>等</a:t>
            </a:r>
            <a:endParaRPr kumimoji="1" lang="en-US" altLang="ja-JP" sz="1200" dirty="0" smtClean="0"/>
          </a:p>
          <a:p>
            <a:r>
              <a:rPr kumimoji="1" lang="ja-JP" altLang="en-US" sz="1200" dirty="0"/>
              <a:t>　</a:t>
            </a:r>
            <a:r>
              <a:rPr kumimoji="1" lang="ja-JP" altLang="en-US" sz="1200" dirty="0" smtClean="0"/>
              <a:t>　　を</a:t>
            </a:r>
            <a:r>
              <a:rPr kumimoji="1" lang="ja-JP" altLang="en-US" sz="1200" dirty="0"/>
              <a:t>通じて社会人基礎力を</a:t>
            </a:r>
            <a:r>
              <a:rPr kumimoji="1" lang="ja-JP" altLang="en-US" sz="1200" dirty="0" smtClean="0"/>
              <a:t>向上</a:t>
            </a:r>
            <a:r>
              <a:rPr kumimoji="1" lang="ja-JP" altLang="en-US" sz="1200" dirty="0"/>
              <a:t>す</a:t>
            </a:r>
            <a:r>
              <a:rPr kumimoji="1" lang="ja-JP" altLang="en-US" sz="1200" dirty="0" smtClean="0"/>
              <a:t>る機会としていただいています。</a:t>
            </a:r>
            <a:endParaRPr kumimoji="1" lang="en-US" altLang="ja-JP" sz="1200" dirty="0" smtClean="0"/>
          </a:p>
          <a:p>
            <a:pPr>
              <a:spcBef>
                <a:spcPts val="600"/>
              </a:spcBef>
            </a:pPr>
            <a:r>
              <a:rPr kumimoji="1" lang="ja-JP" altLang="en-US" sz="1200" dirty="0"/>
              <a:t>　</a:t>
            </a:r>
            <a:r>
              <a:rPr kumimoji="1" lang="ja-JP" altLang="en-US" sz="1200" dirty="0" smtClean="0"/>
              <a:t>　・令和</a:t>
            </a:r>
            <a:r>
              <a:rPr kumimoji="1" lang="en-US" altLang="ja-JP" sz="1200" dirty="0"/>
              <a:t>3</a:t>
            </a:r>
            <a:r>
              <a:rPr kumimoji="1" lang="ja-JP" altLang="en-US" sz="1200" dirty="0"/>
              <a:t>年度は、追手門学院大学、大阪経済大学、慶應義塾大学、桃山学院大学の４</a:t>
            </a:r>
            <a:r>
              <a:rPr kumimoji="1" lang="ja-JP" altLang="en-US" sz="1200" dirty="0" smtClean="0"/>
              <a:t>大学、合計</a:t>
            </a:r>
            <a:r>
              <a:rPr kumimoji="1" lang="en-US" altLang="ja-JP" sz="1200" dirty="0" smtClean="0"/>
              <a:t>27</a:t>
            </a:r>
            <a:r>
              <a:rPr kumimoji="1" lang="ja-JP" altLang="en-US" sz="1200" dirty="0" smtClean="0"/>
              <a:t>名の学生にご参画</a:t>
            </a:r>
            <a:endParaRPr kumimoji="1" lang="en-US" altLang="ja-JP" sz="1200" dirty="0" smtClean="0"/>
          </a:p>
          <a:p>
            <a:r>
              <a:rPr kumimoji="1" lang="ja-JP" altLang="en-US" sz="1200" dirty="0"/>
              <a:t>　</a:t>
            </a:r>
            <a:r>
              <a:rPr kumimoji="1" lang="ja-JP" altLang="en-US" sz="1200" dirty="0" smtClean="0"/>
              <a:t>　　いただき</a:t>
            </a:r>
            <a:r>
              <a:rPr kumimoji="1" lang="ja-JP" altLang="en-US" sz="1200" dirty="0"/>
              <a:t>、本事業を進めました</a:t>
            </a:r>
            <a:r>
              <a:rPr kumimoji="1" lang="ja-JP" altLang="en-US" sz="1200" dirty="0" smtClean="0"/>
              <a:t>。</a:t>
            </a:r>
            <a:endParaRPr kumimoji="1" lang="en-US" altLang="ja-JP" sz="1200" dirty="0" smtClean="0"/>
          </a:p>
          <a:p>
            <a:endParaRPr kumimoji="1" lang="ja-JP" altLang="en-US" sz="1200" dirty="0"/>
          </a:p>
        </p:txBody>
      </p:sp>
    </p:spTree>
    <p:extLst>
      <p:ext uri="{BB962C8B-B14F-4D97-AF65-F5344CB8AC3E}">
        <p14:creationId xmlns:p14="http://schemas.microsoft.com/office/powerpoint/2010/main" val="3577790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168162" y="6435785"/>
            <a:ext cx="2057400" cy="365125"/>
          </a:xfrm>
        </p:spPr>
        <p:txBody>
          <a:bodyPr/>
          <a:lstStyle/>
          <a:p>
            <a:fld id="{50F88186-B17D-4CE3-A887-D91699CF601C}" type="slidenum">
              <a:rPr kumimoji="1" lang="ja-JP" altLang="en-US" smtClean="0"/>
              <a:t>2</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2966340209"/>
              </p:ext>
            </p:extLst>
          </p:nvPr>
        </p:nvGraphicFramePr>
        <p:xfrm>
          <a:off x="223231" y="400110"/>
          <a:ext cx="8779100" cy="6248400"/>
        </p:xfrm>
        <a:graphic>
          <a:graphicData uri="http://schemas.openxmlformats.org/drawingml/2006/table">
            <a:tbl>
              <a:tblPr firstRow="1" bandRow="1">
                <a:tableStyleId>{5C22544A-7EE6-4342-B048-85BDC9FD1C3A}</a:tableStyleId>
              </a:tblPr>
              <a:tblGrid>
                <a:gridCol w="2082087">
                  <a:extLst>
                    <a:ext uri="{9D8B030D-6E8A-4147-A177-3AD203B41FA5}">
                      <a16:colId xmlns:a16="http://schemas.microsoft.com/office/drawing/2014/main" val="523779460"/>
                    </a:ext>
                  </a:extLst>
                </a:gridCol>
                <a:gridCol w="6697013">
                  <a:extLst>
                    <a:ext uri="{9D8B030D-6E8A-4147-A177-3AD203B41FA5}">
                      <a16:colId xmlns:a16="http://schemas.microsoft.com/office/drawing/2014/main" val="3588364642"/>
                    </a:ext>
                  </a:extLst>
                </a:gridCol>
              </a:tblGrid>
              <a:tr h="248133">
                <a:tc>
                  <a:txBody>
                    <a:bodyPr/>
                    <a:lstStyle/>
                    <a:p>
                      <a:pPr algn="ctr"/>
                      <a:r>
                        <a:rPr kumimoji="1" lang="ja-JP" altLang="en-US" dirty="0" smtClean="0"/>
                        <a:t>キーワード</a:t>
                      </a:r>
                      <a:endParaRPr kumimoji="1" lang="ja-JP" altLang="en-US" dirty="0"/>
                    </a:p>
                  </a:txBody>
                  <a:tcPr/>
                </a:tc>
                <a:tc>
                  <a:txBody>
                    <a:bodyPr/>
                    <a:lstStyle/>
                    <a:p>
                      <a:pPr algn="ctr"/>
                      <a:r>
                        <a:rPr kumimoji="1" lang="ja-JP" altLang="en-US" dirty="0" smtClean="0"/>
                        <a:t>意見・問題意識</a:t>
                      </a:r>
                      <a:endParaRPr kumimoji="1" lang="ja-JP" altLang="en-US" dirty="0"/>
                    </a:p>
                  </a:txBody>
                  <a:tcPr/>
                </a:tc>
                <a:extLst>
                  <a:ext uri="{0D108BD9-81ED-4DB2-BD59-A6C34878D82A}">
                    <a16:rowId xmlns:a16="http://schemas.microsoft.com/office/drawing/2014/main" val="3890108440"/>
                  </a:ext>
                </a:extLst>
              </a:tr>
              <a:tr h="370840">
                <a:tc>
                  <a:txBody>
                    <a:bodyPr/>
                    <a:lstStyle/>
                    <a:p>
                      <a:r>
                        <a:rPr kumimoji="1" lang="ja-JP" altLang="en-US" b="1" dirty="0" smtClean="0"/>
                        <a:t>日本経済の低迷</a:t>
                      </a:r>
                      <a:endParaRPr kumimoji="1" lang="ja-JP" altLang="en-US" b="1" dirty="0"/>
                    </a:p>
                  </a:txBody>
                  <a:tcPr/>
                </a:tc>
                <a:tc>
                  <a:txBody>
                    <a:bodyPr/>
                    <a:lstStyle/>
                    <a:p>
                      <a:pPr marL="285750" indent="-285750">
                        <a:buFont typeface="Arial" panose="020B0604020202020204" pitchFamily="34" charset="0"/>
                        <a:buChar char="•"/>
                      </a:pPr>
                      <a:r>
                        <a:rPr kumimoji="1" lang="ja-JP" altLang="en-US" sz="1400" dirty="0" smtClean="0"/>
                        <a:t>日本型雇用慣行（終身雇用や年功序列）が一番大きな要因ではないか。ひとつの会社に長く定着するシステムは、人に慣れを生じさせ、職場の固定化や緊張感の不足につながり、結果的に職場の多様性や労働生産性に影響すると考え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政府の過度な支援にも要因があるのではないか。</a:t>
                      </a:r>
                      <a:r>
                        <a:rPr kumimoji="1" lang="en-US" altLang="ja-JP" sz="1400" dirty="0" smtClean="0"/>
                        <a:t>2021</a:t>
                      </a:r>
                      <a:r>
                        <a:rPr kumimoji="1" lang="ja-JP" altLang="en-US" sz="1400" dirty="0" smtClean="0"/>
                        <a:t>年の企業倒産件数は前年よりも減少しており、市場から退出すべき企業が市場に残っていると考える。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職場の多様性の観点が欠如しているため、外部からの新参者に対して排他的な傾向にあり、労働市場の流動性が高まらないことが要因にあるのではないか。</a:t>
                      </a:r>
                      <a:endParaRPr kumimoji="1" lang="en-US" altLang="ja-JP" sz="1400" dirty="0" smtClean="0"/>
                    </a:p>
                  </a:txBody>
                  <a:tcPr/>
                </a:tc>
                <a:extLst>
                  <a:ext uri="{0D108BD9-81ED-4DB2-BD59-A6C34878D82A}">
                    <a16:rowId xmlns:a16="http://schemas.microsoft.com/office/drawing/2014/main" val="1511088842"/>
                  </a:ext>
                </a:extLst>
              </a:tr>
              <a:tr h="370840">
                <a:tc>
                  <a:txBody>
                    <a:bodyPr/>
                    <a:lstStyle/>
                    <a:p>
                      <a:r>
                        <a:rPr kumimoji="1" lang="ja-JP" altLang="en-US" b="1" dirty="0" smtClean="0"/>
                        <a:t>日本経済の将来に対する不安</a:t>
                      </a:r>
                      <a:endParaRPr kumimoji="1" lang="ja-JP" altLang="en-US" b="1" dirty="0"/>
                    </a:p>
                  </a:txBody>
                  <a:tcPr/>
                </a:tc>
                <a:tc>
                  <a:txBody>
                    <a:bodyPr/>
                    <a:lstStyle/>
                    <a:p>
                      <a:pPr marL="285750" indent="-285750">
                        <a:buFont typeface="Arial" panose="020B0604020202020204" pitchFamily="34" charset="0"/>
                        <a:buChar char="•"/>
                      </a:pPr>
                      <a:r>
                        <a:rPr kumimoji="1" lang="ja-JP" altLang="en-US" sz="1400" dirty="0" smtClean="0"/>
                        <a:t>少子高齢化による社会保障の問題はもとより、先行きの不透明さが不安。</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赤字体質から脱却できない財政収支に不安を覚える。新型コロナウイルス感染症拡大の影響を受けて、さらに悪化した財政収支を今後どのように改善していくのか。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日々変化していく社会についていける人材の育成ができているのかが不安。</a:t>
                      </a:r>
                      <a:endParaRPr kumimoji="1" lang="ja-JP" altLang="en-US" sz="1400" dirty="0"/>
                    </a:p>
                  </a:txBody>
                  <a:tcPr/>
                </a:tc>
                <a:extLst>
                  <a:ext uri="{0D108BD9-81ED-4DB2-BD59-A6C34878D82A}">
                    <a16:rowId xmlns:a16="http://schemas.microsoft.com/office/drawing/2014/main" val="839196845"/>
                  </a:ext>
                </a:extLst>
              </a:tr>
              <a:tr h="370840">
                <a:tc>
                  <a:txBody>
                    <a:bodyPr/>
                    <a:lstStyle/>
                    <a:p>
                      <a:r>
                        <a:rPr kumimoji="1" lang="ja-JP" altLang="en-US" b="1" dirty="0" smtClean="0"/>
                        <a:t>労働市場の流動性</a:t>
                      </a:r>
                      <a:endParaRPr kumimoji="1" lang="ja-JP" altLang="en-US" b="1" dirty="0"/>
                    </a:p>
                  </a:txBody>
                  <a:tcPr/>
                </a:tc>
                <a:tc>
                  <a:txBody>
                    <a:bodyPr/>
                    <a:lstStyle/>
                    <a:p>
                      <a:pPr marL="285750" indent="-285750">
                        <a:buFont typeface="Arial" panose="020B0604020202020204" pitchFamily="34" charset="0"/>
                        <a:buChar char="•"/>
                      </a:pPr>
                      <a:r>
                        <a:rPr kumimoji="1" lang="ja-JP" altLang="en-US" sz="1400" dirty="0" smtClean="0"/>
                        <a:t>現状は過度に流動性が低いと感じる。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中途採用がされにくい環境を改善する必要があるのではないか。</a:t>
                      </a:r>
                      <a:r>
                        <a:rPr kumimoji="1" lang="en-US" altLang="ja-JP" sz="1400" dirty="0" smtClean="0"/>
                        <a:t/>
                      </a:r>
                      <a:br>
                        <a:rPr kumimoji="1" lang="en-US" altLang="ja-JP" sz="1400" dirty="0" smtClean="0"/>
                      </a:br>
                      <a:r>
                        <a:rPr kumimoji="1" lang="ja-JP" altLang="en-US" sz="1400" dirty="0" smtClean="0"/>
                        <a:t>企業においてリスキリングやリカレント教育を進めるなど、社会人がスキルアップできる環境整備を進める必要があるのではないか。</a:t>
                      </a:r>
                      <a:endParaRPr kumimoji="1" lang="ja-JP" altLang="en-US" sz="1400" dirty="0"/>
                    </a:p>
                  </a:txBody>
                  <a:tcPr/>
                </a:tc>
                <a:extLst>
                  <a:ext uri="{0D108BD9-81ED-4DB2-BD59-A6C34878D82A}">
                    <a16:rowId xmlns:a16="http://schemas.microsoft.com/office/drawing/2014/main" val="3227618651"/>
                  </a:ext>
                </a:extLst>
              </a:tr>
              <a:tr h="370840">
                <a:tc>
                  <a:txBody>
                    <a:bodyPr/>
                    <a:lstStyle/>
                    <a:p>
                      <a:r>
                        <a:rPr kumimoji="1" lang="ja-JP" altLang="en-US" b="1" dirty="0" smtClean="0"/>
                        <a:t>働き方・就職に</a:t>
                      </a:r>
                      <a:endParaRPr kumimoji="1" lang="en-US" altLang="ja-JP" b="1" dirty="0" smtClean="0"/>
                    </a:p>
                    <a:p>
                      <a:r>
                        <a:rPr kumimoji="1" lang="ja-JP" altLang="en-US" b="1" dirty="0" smtClean="0"/>
                        <a:t>対する価値観</a:t>
                      </a:r>
                      <a:endParaRPr kumimoji="1" lang="ja-JP" altLang="en-US" b="1" dirty="0"/>
                    </a:p>
                  </a:txBody>
                  <a:tcPr/>
                </a:tc>
                <a:tc>
                  <a:txBody>
                    <a:bodyPr/>
                    <a:lstStyle/>
                    <a:p>
                      <a:pPr marL="285750" indent="-285750">
                        <a:buFont typeface="Arial" panose="020B0604020202020204" pitchFamily="34" charset="0"/>
                        <a:buChar char="•"/>
                      </a:pPr>
                      <a:r>
                        <a:rPr kumimoji="1" lang="ja-JP" altLang="en-US" sz="1400" dirty="0" smtClean="0"/>
                        <a:t>プライベートを圧迫することがない限りは、働き方に特別なこだわりはない。公私の分別は、仕事の効率を向上させ、企業にとってもプラスになると考える。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やりたいことのためには、転職も視野に入れる。転職は、スキルを身につけるための一つの手段と考える。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就職では、自分がやりたいこと、成し遂げたいことなどを重要視している。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起業やスタートアップなどへの就職も関心はあるが、何をすればよいのか</a:t>
                      </a:r>
                      <a:r>
                        <a:rPr kumimoji="1" lang="ja-JP" altLang="en-US" sz="1400" dirty="0" err="1" smtClean="0"/>
                        <a:t>や</a:t>
                      </a:r>
                      <a:r>
                        <a:rPr kumimoji="1" lang="ja-JP" altLang="en-US" sz="1400" dirty="0" smtClean="0"/>
                        <a:t>、チャレンジをして失敗したときのことなどが不安。起業やスタートアップのことを知るための講座などがあればハードルは下がる。</a:t>
                      </a:r>
                      <a:endParaRPr kumimoji="1" lang="en-US" altLang="ja-JP" sz="1400" dirty="0" smtClean="0"/>
                    </a:p>
                  </a:txBody>
                  <a:tcPr/>
                </a:tc>
                <a:extLst>
                  <a:ext uri="{0D108BD9-81ED-4DB2-BD59-A6C34878D82A}">
                    <a16:rowId xmlns:a16="http://schemas.microsoft.com/office/drawing/2014/main" val="2869942606"/>
                  </a:ext>
                </a:extLst>
              </a:tr>
            </a:tbl>
          </a:graphicData>
        </a:graphic>
      </p:graphicFrame>
      <p:sp>
        <p:nvSpPr>
          <p:cNvPr id="4" name="正方形/長方形 3"/>
          <p:cNvSpPr/>
          <p:nvPr/>
        </p:nvSpPr>
        <p:spPr>
          <a:xfrm>
            <a:off x="0" y="0"/>
            <a:ext cx="6671256" cy="400110"/>
          </a:xfrm>
          <a:prstGeom prst="rect">
            <a:avLst/>
          </a:prstGeom>
        </p:spPr>
        <p:txBody>
          <a:bodyPr wrap="square">
            <a:spAutoFit/>
          </a:bodyPr>
          <a:lstStyle/>
          <a:p>
            <a:r>
              <a:rPr lang="ja-JP" altLang="en-US" sz="2000" b="1" dirty="0" smtClean="0">
                <a:solidFill>
                  <a:srgbClr val="002060"/>
                </a:solidFill>
              </a:rPr>
              <a:t>■事前にヒアリングした学生の主な意見</a:t>
            </a:r>
            <a:endParaRPr lang="ja-JP" altLang="en-US" sz="2000" b="1" dirty="0">
              <a:solidFill>
                <a:srgbClr val="002060"/>
              </a:solidFill>
            </a:endParaRPr>
          </a:p>
        </p:txBody>
      </p:sp>
    </p:spTree>
    <p:extLst>
      <p:ext uri="{BB962C8B-B14F-4D97-AF65-F5344CB8AC3E}">
        <p14:creationId xmlns:p14="http://schemas.microsoft.com/office/powerpoint/2010/main" val="274403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142404" y="6492875"/>
            <a:ext cx="2057400" cy="365125"/>
          </a:xfrm>
        </p:spPr>
        <p:txBody>
          <a:bodyPr/>
          <a:lstStyle/>
          <a:p>
            <a:fld id="{50F88186-B17D-4CE3-A887-D91699CF601C}" type="slidenum">
              <a:rPr kumimoji="1" lang="ja-JP" altLang="en-US" smtClean="0"/>
              <a:t>3</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1177636685"/>
              </p:ext>
            </p:extLst>
          </p:nvPr>
        </p:nvGraphicFramePr>
        <p:xfrm>
          <a:off x="223231" y="400974"/>
          <a:ext cx="8779100" cy="6263640"/>
        </p:xfrm>
        <a:graphic>
          <a:graphicData uri="http://schemas.openxmlformats.org/drawingml/2006/table">
            <a:tbl>
              <a:tblPr firstRow="1" bandRow="1">
                <a:tableStyleId>{5C22544A-7EE6-4342-B048-85BDC9FD1C3A}</a:tableStyleId>
              </a:tblPr>
              <a:tblGrid>
                <a:gridCol w="1695721">
                  <a:extLst>
                    <a:ext uri="{9D8B030D-6E8A-4147-A177-3AD203B41FA5}">
                      <a16:colId xmlns:a16="http://schemas.microsoft.com/office/drawing/2014/main" val="523779460"/>
                    </a:ext>
                  </a:extLst>
                </a:gridCol>
                <a:gridCol w="7083379">
                  <a:extLst>
                    <a:ext uri="{9D8B030D-6E8A-4147-A177-3AD203B41FA5}">
                      <a16:colId xmlns:a16="http://schemas.microsoft.com/office/drawing/2014/main" val="3588364642"/>
                    </a:ext>
                  </a:extLst>
                </a:gridCol>
              </a:tblGrid>
              <a:tr h="248133">
                <a:tc>
                  <a:txBody>
                    <a:bodyPr/>
                    <a:lstStyle/>
                    <a:p>
                      <a:pPr algn="ctr"/>
                      <a:r>
                        <a:rPr kumimoji="1" lang="ja-JP" altLang="en-US" dirty="0" smtClean="0"/>
                        <a:t>キーワード</a:t>
                      </a:r>
                      <a:endParaRPr kumimoji="1" lang="ja-JP" altLang="en-US" dirty="0"/>
                    </a:p>
                  </a:txBody>
                  <a:tcPr/>
                </a:tc>
                <a:tc>
                  <a:txBody>
                    <a:bodyPr/>
                    <a:lstStyle/>
                    <a:p>
                      <a:pPr algn="ctr"/>
                      <a:r>
                        <a:rPr kumimoji="1" lang="ja-JP" altLang="en-US" dirty="0" smtClean="0"/>
                        <a:t>意見・問題意識</a:t>
                      </a:r>
                      <a:endParaRPr kumimoji="1" lang="ja-JP" altLang="en-US" dirty="0"/>
                    </a:p>
                  </a:txBody>
                  <a:tcPr/>
                </a:tc>
                <a:extLst>
                  <a:ext uri="{0D108BD9-81ED-4DB2-BD59-A6C34878D82A}">
                    <a16:rowId xmlns:a16="http://schemas.microsoft.com/office/drawing/2014/main" val="3890108440"/>
                  </a:ext>
                </a:extLst>
              </a:tr>
              <a:tr h="370840">
                <a:tc>
                  <a:txBody>
                    <a:bodyPr/>
                    <a:lstStyle/>
                    <a:p>
                      <a:r>
                        <a:rPr kumimoji="1" lang="ja-JP" altLang="en-US" b="1" dirty="0" smtClean="0"/>
                        <a:t>職場の</a:t>
                      </a:r>
                      <a:endParaRPr kumimoji="1" lang="en-US" altLang="ja-JP" b="1" dirty="0" smtClean="0"/>
                    </a:p>
                    <a:p>
                      <a:r>
                        <a:rPr kumimoji="1" lang="ja-JP" altLang="en-US" b="1" dirty="0" smtClean="0"/>
                        <a:t>ダイバーシティ</a:t>
                      </a:r>
                      <a:endParaRPr kumimoji="1" lang="en-US" altLang="ja-JP" b="1" dirty="0" smtClean="0"/>
                    </a:p>
                    <a:p>
                      <a:r>
                        <a:rPr kumimoji="1" lang="ja-JP" altLang="en-US" b="1" dirty="0" smtClean="0"/>
                        <a:t>（多様性）</a:t>
                      </a:r>
                      <a:endParaRPr kumimoji="1" lang="ja-JP" altLang="en-US" b="1" dirty="0"/>
                    </a:p>
                  </a:txBody>
                  <a:tcPr/>
                </a:tc>
                <a:tc>
                  <a:txBody>
                    <a:bodyPr/>
                    <a:lstStyle/>
                    <a:p>
                      <a:pPr marL="285750" indent="-285750">
                        <a:spcBef>
                          <a:spcPts val="600"/>
                        </a:spcBef>
                        <a:buFont typeface="Arial" panose="020B0604020202020204" pitchFamily="34" charset="0"/>
                        <a:buChar char="•"/>
                      </a:pPr>
                      <a:r>
                        <a:rPr kumimoji="1" lang="ja-JP" altLang="en-US" sz="1400" dirty="0" smtClean="0"/>
                        <a:t>女性でもチャレンジできる環境整備をしてほしい。例えば、フレックスタイムを導入し、育児を行いながらチャレンジできる環境や、男性の育児休暇取得率の向上と制度設計の見直し、平等に能力で扱われる企業形態を作るなど。</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職場から離れた女性が安心して職場に戻ってこられるような、育児に関する制度をより充実</a:t>
                      </a:r>
                      <a:r>
                        <a:rPr kumimoji="1" lang="en-US" altLang="ja-JP" sz="1400" dirty="0" smtClean="0"/>
                        <a:t/>
                      </a:r>
                      <a:br>
                        <a:rPr kumimoji="1" lang="en-US" altLang="ja-JP" sz="1400" dirty="0" smtClean="0"/>
                      </a:br>
                      <a:r>
                        <a:rPr kumimoji="1" lang="ja-JP" altLang="en-US" sz="1400" dirty="0" smtClean="0"/>
                        <a:t>させてほしい。</a:t>
                      </a:r>
                      <a:endParaRPr kumimoji="1" lang="en-US" altLang="ja-JP" sz="1400" dirty="0" smtClean="0"/>
                    </a:p>
                  </a:txBody>
                  <a:tcPr/>
                </a:tc>
                <a:extLst>
                  <a:ext uri="{0D108BD9-81ED-4DB2-BD59-A6C34878D82A}">
                    <a16:rowId xmlns:a16="http://schemas.microsoft.com/office/drawing/2014/main" val="839196845"/>
                  </a:ext>
                </a:extLst>
              </a:tr>
              <a:tr h="370840">
                <a:tc>
                  <a:txBody>
                    <a:bodyPr/>
                    <a:lstStyle/>
                    <a:p>
                      <a:r>
                        <a:rPr kumimoji="1" lang="ja-JP" altLang="en-US" b="1" dirty="0" smtClean="0"/>
                        <a:t>環境</a:t>
                      </a:r>
                      <a:endParaRPr kumimoji="1" lang="ja-JP" altLang="en-US" b="1" dirty="0"/>
                    </a:p>
                  </a:txBody>
                  <a:tcPr/>
                </a:tc>
                <a:tc>
                  <a:txBody>
                    <a:bodyPr/>
                    <a:lstStyle/>
                    <a:p>
                      <a:pPr marL="285750" indent="-285750">
                        <a:buFont typeface="Arial" panose="020B0604020202020204" pitchFamily="34" charset="0"/>
                        <a:buChar char="•"/>
                      </a:pPr>
                      <a:r>
                        <a:rPr kumimoji="1" lang="ja-JP" altLang="en-US" sz="1400" dirty="0" smtClean="0"/>
                        <a:t>地球規模で環境問題が日に日に深刻さを増していることもあり、経済成長にとって環境問題の解決は切っても切れない関係と考える。</a:t>
                      </a:r>
                      <a:r>
                        <a:rPr kumimoji="1" lang="en-US" altLang="ja-JP" sz="1400" dirty="0" smtClean="0"/>
                        <a:t>SDGs</a:t>
                      </a:r>
                      <a:r>
                        <a:rPr kumimoji="1" lang="ja-JP" altLang="en-US" sz="1400" dirty="0" smtClean="0"/>
                        <a:t>など、環境問題への取組みを示す企業に対しては、ポジティブな印象を感じるため、環境問題の解決は、経済成長にとっても重要ではないか。</a:t>
                      </a:r>
                      <a:endParaRPr kumimoji="1" lang="ja-JP" altLang="en-US" sz="1400" dirty="0"/>
                    </a:p>
                  </a:txBody>
                  <a:tcPr/>
                </a:tc>
                <a:extLst>
                  <a:ext uri="{0D108BD9-81ED-4DB2-BD59-A6C34878D82A}">
                    <a16:rowId xmlns:a16="http://schemas.microsoft.com/office/drawing/2014/main" val="3227618651"/>
                  </a:ext>
                </a:extLst>
              </a:tr>
              <a:tr h="370840">
                <a:tc>
                  <a:txBody>
                    <a:bodyPr/>
                    <a:lstStyle/>
                    <a:p>
                      <a:r>
                        <a:rPr kumimoji="1" lang="en-US" altLang="ja-JP" b="1" dirty="0" smtClean="0"/>
                        <a:t>DX</a:t>
                      </a:r>
                      <a:endParaRPr kumimoji="1" lang="ja-JP" altLang="en-US" b="1" dirty="0"/>
                    </a:p>
                  </a:txBody>
                  <a:tcPr/>
                </a:tc>
                <a:tc>
                  <a:txBody>
                    <a:bodyPr/>
                    <a:lstStyle/>
                    <a:p>
                      <a:pPr marL="285750" indent="-285750">
                        <a:buFont typeface="Arial" panose="020B0604020202020204" pitchFamily="34" charset="0"/>
                        <a:buChar char="•"/>
                      </a:pPr>
                      <a:r>
                        <a:rPr kumimoji="1" lang="ja-JP" altLang="en-US" sz="1400" dirty="0" smtClean="0"/>
                        <a:t>行政の</a:t>
                      </a:r>
                      <a:r>
                        <a:rPr kumimoji="1" lang="en-US" altLang="ja-JP" sz="1400" dirty="0" smtClean="0"/>
                        <a:t>DX</a:t>
                      </a:r>
                      <a:r>
                        <a:rPr kumimoji="1" lang="ja-JP" altLang="en-US" sz="1400" dirty="0" smtClean="0"/>
                        <a:t>から取り組むべきではないか。行政は、様々な業種と接点があるため、行政機関の</a:t>
                      </a:r>
                      <a:r>
                        <a:rPr kumimoji="1" lang="en-US" altLang="ja-JP" sz="1400" dirty="0" smtClean="0"/>
                        <a:t>DX</a:t>
                      </a:r>
                      <a:r>
                        <a:rPr kumimoji="1" lang="ja-JP" altLang="en-US" sz="1400" dirty="0" smtClean="0"/>
                        <a:t>を目の当たりにすれば、各分野で</a:t>
                      </a:r>
                      <a:r>
                        <a:rPr kumimoji="1" lang="en-US" altLang="ja-JP" sz="1400" dirty="0" smtClean="0"/>
                        <a:t>DX</a:t>
                      </a:r>
                      <a:r>
                        <a:rPr kumimoji="1" lang="ja-JP" altLang="en-US" sz="1400" dirty="0" smtClean="0"/>
                        <a:t>の意識が芽生えるのではないか。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住民の利便性向上に重点を置く必要があるのでないか。そうすることで、</a:t>
                      </a:r>
                      <a:r>
                        <a:rPr kumimoji="1" lang="en-US" altLang="ja-JP" sz="1400" dirty="0" smtClean="0"/>
                        <a:t>DX</a:t>
                      </a:r>
                      <a:r>
                        <a:rPr kumimoji="1" lang="ja-JP" altLang="en-US" sz="1400" dirty="0" smtClean="0"/>
                        <a:t>の活用によって得られる恩恵を住民の方々が実感でき、オプトイン型の</a:t>
                      </a:r>
                      <a:r>
                        <a:rPr kumimoji="1" lang="en-US" altLang="ja-JP" sz="1400" dirty="0" smtClean="0"/>
                        <a:t>DX</a:t>
                      </a:r>
                      <a:r>
                        <a:rPr kumimoji="1" lang="ja-JP" altLang="en-US" sz="1400" dirty="0" smtClean="0"/>
                        <a:t>を進めやすくする土壌が形成されるのでは。</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災害に強いまちづくりから</a:t>
                      </a:r>
                      <a:r>
                        <a:rPr kumimoji="1" lang="en-US" altLang="ja-JP" sz="1400" dirty="0" smtClean="0"/>
                        <a:t>DX</a:t>
                      </a:r>
                      <a:r>
                        <a:rPr kumimoji="1" lang="ja-JP" altLang="en-US" sz="1400" dirty="0" smtClean="0"/>
                        <a:t>を導入し、災害レジリエンスを高めてほしい。</a:t>
                      </a:r>
                      <a:endParaRPr kumimoji="1" lang="en-US" altLang="ja-JP" sz="1400" dirty="0" smtClean="0"/>
                    </a:p>
                  </a:txBody>
                  <a:tcPr/>
                </a:tc>
                <a:extLst>
                  <a:ext uri="{0D108BD9-81ED-4DB2-BD59-A6C34878D82A}">
                    <a16:rowId xmlns:a16="http://schemas.microsoft.com/office/drawing/2014/main" val="3140342219"/>
                  </a:ext>
                </a:extLst>
              </a:tr>
              <a:tr h="370840">
                <a:tc>
                  <a:txBody>
                    <a:bodyPr/>
                    <a:lstStyle/>
                    <a:p>
                      <a:r>
                        <a:rPr kumimoji="1" lang="ja-JP" altLang="en-US" b="1" dirty="0" smtClean="0"/>
                        <a:t>いまの大阪に</a:t>
                      </a:r>
                      <a:endParaRPr kumimoji="1" lang="en-US" altLang="ja-JP" b="1" dirty="0" smtClean="0"/>
                    </a:p>
                    <a:p>
                      <a:r>
                        <a:rPr kumimoji="1" lang="ja-JP" altLang="en-US" b="1" dirty="0" smtClean="0"/>
                        <a:t>あるもの</a:t>
                      </a:r>
                      <a:endParaRPr kumimoji="1" lang="ja-JP" altLang="en-US" b="1" dirty="0"/>
                    </a:p>
                  </a:txBody>
                  <a:tcPr/>
                </a:tc>
                <a:tc>
                  <a:txBody>
                    <a:bodyPr/>
                    <a:lstStyle/>
                    <a:p>
                      <a:pPr marL="285750" indent="-285750">
                        <a:buFont typeface="Arial" panose="020B0604020202020204" pitchFamily="34" charset="0"/>
                        <a:buChar char="•"/>
                      </a:pPr>
                      <a:r>
                        <a:rPr kumimoji="1" lang="ja-JP" altLang="en-US" sz="1400" dirty="0" smtClean="0"/>
                        <a:t>活気があると感じる。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魅力ある人々（あっけからんとした豪放さや、ノリの良さ、明るい性格で、はっきりと楽しいものや正しいことには積極的に賛成を示し、参加してくれる、など）</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国内でも東京に次ぐ</a:t>
                      </a:r>
                      <a:r>
                        <a:rPr kumimoji="1" lang="en-US" altLang="ja-JP" sz="1400" dirty="0" smtClean="0"/>
                        <a:t>2</a:t>
                      </a:r>
                      <a:r>
                        <a:rPr kumimoji="1" lang="ja-JP" altLang="en-US" sz="1400" dirty="0" smtClean="0"/>
                        <a:t>番目の経済規模を有し、多くの中小企業が存在感を示しているように感じる。加えて、おいしい食べ物が多くあり、京都や神戸といった観光地にも比較的気軽に足を運ぶことができるなど、「職住遊」の環境が整っていると感じる。</a:t>
                      </a:r>
                      <a:endParaRPr kumimoji="1" lang="en-US" altLang="ja-JP" sz="1400" dirty="0" smtClean="0"/>
                    </a:p>
                  </a:txBody>
                  <a:tcPr/>
                </a:tc>
                <a:extLst>
                  <a:ext uri="{0D108BD9-81ED-4DB2-BD59-A6C34878D82A}">
                    <a16:rowId xmlns:a16="http://schemas.microsoft.com/office/drawing/2014/main" val="1947631437"/>
                  </a:ext>
                </a:extLst>
              </a:tr>
              <a:tr h="370840">
                <a:tc>
                  <a:txBody>
                    <a:bodyPr/>
                    <a:lstStyle/>
                    <a:p>
                      <a:r>
                        <a:rPr kumimoji="1" lang="ja-JP" altLang="en-US" b="1" dirty="0" smtClean="0"/>
                        <a:t>いまの大阪に</a:t>
                      </a:r>
                      <a:endParaRPr kumimoji="1" lang="en-US" altLang="ja-JP" b="1" dirty="0" smtClean="0"/>
                    </a:p>
                    <a:p>
                      <a:r>
                        <a:rPr kumimoji="1" lang="ja-JP" altLang="en-US" b="1" dirty="0" smtClean="0"/>
                        <a:t>ないもの</a:t>
                      </a:r>
                      <a:endParaRPr kumimoji="1" lang="ja-JP" altLang="en-US" b="1" dirty="0"/>
                    </a:p>
                  </a:txBody>
                  <a:tcPr/>
                </a:tc>
                <a:tc>
                  <a:txBody>
                    <a:bodyPr/>
                    <a:lstStyle/>
                    <a:p>
                      <a:pPr marL="285750" indent="-285750">
                        <a:buFont typeface="Arial" panose="020B0604020202020204" pitchFamily="34" charset="0"/>
                        <a:buChar char="•"/>
                      </a:pPr>
                      <a:r>
                        <a:rPr kumimoji="1" lang="ja-JP" altLang="en-US" sz="1400" dirty="0" smtClean="0"/>
                        <a:t>人口が不足していると考える。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日本の主要機関が足りないのではないか。</a:t>
                      </a:r>
                      <a:endParaRPr kumimoji="1" lang="en-US" altLang="ja-JP" sz="1400" dirty="0" smtClean="0"/>
                    </a:p>
                    <a:p>
                      <a:pPr marL="285750" indent="-285750">
                        <a:spcBef>
                          <a:spcPts val="600"/>
                        </a:spcBef>
                        <a:buFont typeface="Arial" panose="020B0604020202020204" pitchFamily="34" charset="0"/>
                        <a:buChar char="•"/>
                      </a:pPr>
                      <a:r>
                        <a:rPr kumimoji="1" lang="ja-JP" altLang="en-US" sz="1400" dirty="0" smtClean="0"/>
                        <a:t>「副首都ビジョン」をはじめとした各種政策について、東京を追いかけている印象で、「大阪らしさ」が欠如しているように感じる。</a:t>
                      </a:r>
                      <a:endParaRPr kumimoji="1" lang="ja-JP" altLang="en-US" sz="1400" dirty="0"/>
                    </a:p>
                  </a:txBody>
                  <a:tcPr/>
                </a:tc>
                <a:extLst>
                  <a:ext uri="{0D108BD9-81ED-4DB2-BD59-A6C34878D82A}">
                    <a16:rowId xmlns:a16="http://schemas.microsoft.com/office/drawing/2014/main" val="3383154653"/>
                  </a:ext>
                </a:extLst>
              </a:tr>
            </a:tbl>
          </a:graphicData>
        </a:graphic>
      </p:graphicFrame>
      <p:sp>
        <p:nvSpPr>
          <p:cNvPr id="6" name="正方形/長方形 5"/>
          <p:cNvSpPr/>
          <p:nvPr/>
        </p:nvSpPr>
        <p:spPr>
          <a:xfrm>
            <a:off x="0" y="0"/>
            <a:ext cx="6671256" cy="400110"/>
          </a:xfrm>
          <a:prstGeom prst="rect">
            <a:avLst/>
          </a:prstGeom>
        </p:spPr>
        <p:txBody>
          <a:bodyPr wrap="square">
            <a:spAutoFit/>
          </a:bodyPr>
          <a:lstStyle/>
          <a:p>
            <a:r>
              <a:rPr lang="ja-JP" altLang="en-US" sz="2000" b="1" dirty="0" smtClean="0">
                <a:solidFill>
                  <a:srgbClr val="002060"/>
                </a:solidFill>
              </a:rPr>
              <a:t>■事前にヒアリングした学生の主な意見</a:t>
            </a:r>
            <a:endParaRPr lang="ja-JP" altLang="en-US" sz="2000" b="1" dirty="0">
              <a:solidFill>
                <a:srgbClr val="002060"/>
              </a:solidFill>
            </a:endParaRPr>
          </a:p>
        </p:txBody>
      </p:sp>
    </p:spTree>
    <p:extLst>
      <p:ext uri="{BB962C8B-B14F-4D97-AF65-F5344CB8AC3E}">
        <p14:creationId xmlns:p14="http://schemas.microsoft.com/office/powerpoint/2010/main" val="3250560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4</a:t>
            </a:fld>
            <a:endParaRPr kumimoji="1" lang="ja-JP" altLang="en-US" dirty="0"/>
          </a:p>
        </p:txBody>
      </p:sp>
      <p:sp>
        <p:nvSpPr>
          <p:cNvPr id="3" name="正方形/長方形 2"/>
          <p:cNvSpPr/>
          <p:nvPr/>
        </p:nvSpPr>
        <p:spPr>
          <a:xfrm>
            <a:off x="0" y="0"/>
            <a:ext cx="4494727" cy="400110"/>
          </a:xfrm>
          <a:prstGeom prst="rect">
            <a:avLst/>
          </a:prstGeom>
        </p:spPr>
        <p:txBody>
          <a:bodyPr wrap="square">
            <a:spAutoFit/>
          </a:bodyPr>
          <a:lstStyle/>
          <a:p>
            <a:r>
              <a:rPr lang="ja-JP" altLang="en-US" sz="2000" b="1" dirty="0" smtClean="0">
                <a:solidFill>
                  <a:srgbClr val="002060"/>
                </a:solidFill>
              </a:rPr>
              <a:t>■ </a:t>
            </a:r>
            <a:r>
              <a:rPr lang="en-US" altLang="ja-JP" sz="2000" b="1" dirty="0" smtClean="0">
                <a:solidFill>
                  <a:srgbClr val="002060"/>
                </a:solidFill>
              </a:rPr>
              <a:t>(</a:t>
            </a:r>
            <a:r>
              <a:rPr lang="ja-JP" altLang="en-US" sz="2000" b="1" dirty="0" smtClean="0">
                <a:solidFill>
                  <a:srgbClr val="002060"/>
                </a:solidFill>
              </a:rPr>
              <a:t>参考</a:t>
            </a:r>
            <a:r>
              <a:rPr lang="en-US" altLang="ja-JP" sz="2000" b="1" dirty="0" smtClean="0">
                <a:solidFill>
                  <a:srgbClr val="002060"/>
                </a:solidFill>
              </a:rPr>
              <a:t>)</a:t>
            </a:r>
            <a:r>
              <a:rPr lang="ja-JP" altLang="en-US" sz="2000" b="1" dirty="0" smtClean="0">
                <a:solidFill>
                  <a:srgbClr val="002060"/>
                </a:solidFill>
              </a:rPr>
              <a:t>学生への</a:t>
            </a:r>
            <a:r>
              <a:rPr lang="ja-JP" altLang="en-US" sz="2000" b="1" dirty="0">
                <a:solidFill>
                  <a:srgbClr val="002060"/>
                </a:solidFill>
              </a:rPr>
              <a:t>事前ヒアリング</a:t>
            </a:r>
            <a:r>
              <a:rPr lang="ja-JP" altLang="en-US" sz="2000" b="1" dirty="0" smtClean="0">
                <a:solidFill>
                  <a:srgbClr val="002060"/>
                </a:solidFill>
              </a:rPr>
              <a:t>事項</a:t>
            </a:r>
            <a:endParaRPr lang="ja-JP" altLang="en-US" sz="2000" b="1" dirty="0">
              <a:solidFill>
                <a:srgbClr val="002060"/>
              </a:solidFill>
            </a:endParaRPr>
          </a:p>
        </p:txBody>
      </p:sp>
      <p:graphicFrame>
        <p:nvGraphicFramePr>
          <p:cNvPr id="7" name="表 6"/>
          <p:cNvGraphicFramePr>
            <a:graphicFrameLocks noGrp="1"/>
          </p:cNvGraphicFramePr>
          <p:nvPr>
            <p:extLst>
              <p:ext uri="{D42A27DB-BD31-4B8C-83A1-F6EECF244321}">
                <p14:modId xmlns:p14="http://schemas.microsoft.com/office/powerpoint/2010/main" val="556190455"/>
              </p:ext>
            </p:extLst>
          </p:nvPr>
        </p:nvGraphicFramePr>
        <p:xfrm>
          <a:off x="145774" y="400114"/>
          <a:ext cx="8792164" cy="6365347"/>
        </p:xfrm>
        <a:graphic>
          <a:graphicData uri="http://schemas.openxmlformats.org/drawingml/2006/table">
            <a:tbl>
              <a:tblPr firstCol="1" bandRow="1">
                <a:tableStyleId>{B301B821-A1FF-4177-AEE7-76D212191A09}</a:tableStyleId>
              </a:tblPr>
              <a:tblGrid>
                <a:gridCol w="8792164">
                  <a:extLst>
                    <a:ext uri="{9D8B030D-6E8A-4147-A177-3AD203B41FA5}">
                      <a16:colId xmlns:a16="http://schemas.microsoft.com/office/drawing/2014/main" val="3254388370"/>
                    </a:ext>
                  </a:extLst>
                </a:gridCol>
              </a:tblGrid>
              <a:tr h="5886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t>○　第３回意見交換会では、日本経済が低迷している要因として、労働生産性が低いことや、市場の流動性が高まらない（生産性の低い企業が市場から</a:t>
                      </a:r>
                      <a:endParaRPr lang="en-US" altLang="ja-JP" sz="11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t>　　</a:t>
                      </a:r>
                      <a:r>
                        <a:rPr lang="ja-JP" altLang="en-US" sz="1100" b="0" baseline="0" dirty="0" smtClean="0"/>
                        <a:t> </a:t>
                      </a:r>
                      <a:r>
                        <a:rPr lang="ja-JP" altLang="en-US" sz="1100" b="0" dirty="0" smtClean="0"/>
                        <a:t>退出しない）こと、職場の多様性が低いこと、資金が流動していないことなどが挙げられました。みなさんは、何が一番大きな要因と思いますか。</a:t>
                      </a:r>
                      <a:endParaRPr lang="en-US" altLang="ja-JP" sz="1100" b="0" dirty="0" smtClean="0"/>
                    </a:p>
                  </a:txBody>
                  <a:tcPr anchor="ctr"/>
                </a:tc>
                <a:extLst>
                  <a:ext uri="{0D108BD9-81ED-4DB2-BD59-A6C34878D82A}">
                    <a16:rowId xmlns:a16="http://schemas.microsoft.com/office/drawing/2014/main" val="3831797086"/>
                  </a:ext>
                </a:extLst>
              </a:tr>
              <a:tr h="502871">
                <a:tc>
                  <a:txBody>
                    <a:bodyPr/>
                    <a:lstStyle/>
                    <a:p>
                      <a:pPr marL="0" indent="0">
                        <a:buFont typeface="Arial" panose="020B0604020202020204" pitchFamily="34" charset="0"/>
                        <a:buNone/>
                      </a:pPr>
                      <a:r>
                        <a:rPr lang="ja-JP" altLang="en-US" sz="1100" b="0" dirty="0" smtClean="0"/>
                        <a:t>○　日本経済の将来を不安に感じますか。不安に感じる場合には、どのようなことに対する不安が一番大きいですか。</a:t>
                      </a:r>
                      <a:r>
                        <a:rPr lang="en-US" altLang="ja-JP" sz="1100" b="0" dirty="0" smtClean="0"/>
                        <a:t/>
                      </a:r>
                      <a:br>
                        <a:rPr lang="en-US" altLang="ja-JP" sz="1100" b="0" dirty="0" smtClean="0"/>
                      </a:br>
                      <a:r>
                        <a:rPr lang="ja-JP" altLang="en-US" sz="1100" b="0" dirty="0" smtClean="0"/>
                        <a:t>　　（少子高齢化による社会保障の問題、年金受給に関する問題など）</a:t>
                      </a:r>
                      <a:endParaRPr lang="en-US" altLang="ja-JP" sz="1100" b="0" dirty="0" smtClean="0"/>
                    </a:p>
                  </a:txBody>
                  <a:tcPr anchor="ctr"/>
                </a:tc>
                <a:extLst>
                  <a:ext uri="{0D108BD9-81ED-4DB2-BD59-A6C34878D82A}">
                    <a16:rowId xmlns:a16="http://schemas.microsoft.com/office/drawing/2014/main" val="823075524"/>
                  </a:ext>
                </a:extLst>
              </a:tr>
              <a:tr h="502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t>○　国民の豊かな生活を実現するためには、経済成長を推進し、より稼げる都市となることが重要との考え方がある一方で、経済成長を優先することで、</a:t>
                      </a:r>
                      <a:r>
                        <a:rPr lang="en-US" altLang="ja-JP" sz="1100" b="0" dirty="0" smtClean="0"/>
                        <a:t/>
                      </a:r>
                      <a:br>
                        <a:rPr lang="en-US" altLang="ja-JP" sz="1100" b="0" dirty="0" smtClean="0"/>
                      </a:br>
                      <a:r>
                        <a:rPr lang="en-US" altLang="ja-JP" sz="1100" b="0" dirty="0" smtClean="0"/>
                        <a:t>     </a:t>
                      </a:r>
                      <a:r>
                        <a:rPr lang="ja-JP" altLang="en-US" sz="1100" b="0" dirty="0" smtClean="0"/>
                        <a:t>富裕層と貧困層の格差がより拡大してしまうのではないかという意見もあります。こうしたことについて、どう考えますか。</a:t>
                      </a:r>
                      <a:endParaRPr lang="en-US" altLang="ja-JP" sz="1100" b="0" dirty="0" smtClean="0"/>
                    </a:p>
                  </a:txBody>
                  <a:tcPr anchor="ctr"/>
                </a:tc>
                <a:extLst>
                  <a:ext uri="{0D108BD9-81ED-4DB2-BD59-A6C34878D82A}">
                    <a16:rowId xmlns:a16="http://schemas.microsoft.com/office/drawing/2014/main" val="3289712389"/>
                  </a:ext>
                </a:extLst>
              </a:tr>
              <a:tr h="502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t>○　今後の働き方について、「同じ企業でずっと働き、専門性を高めたい」または「よりよい給料や役職を得られるならば、転職も視野に入れる」、「趣味・余暇・</a:t>
                      </a:r>
                      <a:r>
                        <a:rPr lang="en-US" altLang="ja-JP" sz="1100" b="0" dirty="0" smtClean="0"/>
                        <a:t/>
                      </a:r>
                      <a:br>
                        <a:rPr lang="en-US" altLang="ja-JP" sz="1100" b="0" dirty="0" smtClean="0"/>
                      </a:br>
                      <a:r>
                        <a:rPr lang="en-US" altLang="ja-JP" sz="1100" b="0" dirty="0" smtClean="0"/>
                        <a:t>     </a:t>
                      </a:r>
                      <a:r>
                        <a:rPr lang="ja-JP" altLang="en-US" sz="1100" b="0" dirty="0" smtClean="0"/>
                        <a:t>家族などとの時間が大切であるため、働き方に特にこだわりはない」など、みなさん自身はどのように考えていますか。</a:t>
                      </a:r>
                      <a:endParaRPr lang="en-US" altLang="ja-JP" sz="1100" b="0" dirty="0" smtClean="0"/>
                    </a:p>
                  </a:txBody>
                  <a:tcPr anchor="ctr"/>
                </a:tc>
                <a:extLst>
                  <a:ext uri="{0D108BD9-81ED-4DB2-BD59-A6C34878D82A}">
                    <a16:rowId xmlns:a16="http://schemas.microsoft.com/office/drawing/2014/main" val="528354546"/>
                  </a:ext>
                </a:extLst>
              </a:tr>
              <a:tr h="754707">
                <a:tc>
                  <a:txBody>
                    <a:bodyPr/>
                    <a:lstStyle/>
                    <a:p>
                      <a:pPr marL="0" indent="0">
                        <a:buFont typeface="Arial" panose="020B0604020202020204" pitchFamily="34" charset="0"/>
                        <a:buNone/>
                      </a:pPr>
                      <a:r>
                        <a:rPr lang="ja-JP" altLang="en-US" sz="1100" b="0" dirty="0" smtClean="0"/>
                        <a:t>○　日本は、労働市場の流動性が低い（転職やキャリアチェンジが難しい）と言われています。</a:t>
                      </a:r>
                    </a:p>
                    <a:p>
                      <a:r>
                        <a:rPr lang="ja-JP" altLang="en-US" sz="1100" b="0" dirty="0" smtClean="0"/>
                        <a:t>    </a:t>
                      </a:r>
                      <a:r>
                        <a:rPr lang="ja-JP" altLang="en-US" sz="1100" b="0" baseline="0" dirty="0" smtClean="0"/>
                        <a:t> </a:t>
                      </a:r>
                      <a:r>
                        <a:rPr lang="ja-JP" altLang="en-US" sz="1100" b="0" dirty="0" smtClean="0"/>
                        <a:t>その要因として、新卒一括採用で中途採用が少ないこと、諸外国と比較して労働者の解雇が厳格であること、また、健康保険や年金など社会保障の</a:t>
                      </a:r>
                      <a:r>
                        <a:rPr lang="en-US" altLang="ja-JP" sz="1100" b="0" dirty="0" smtClean="0"/>
                        <a:t/>
                      </a:r>
                      <a:br>
                        <a:rPr lang="en-US" altLang="ja-JP" sz="1100" b="0" dirty="0" smtClean="0"/>
                      </a:br>
                      <a:r>
                        <a:rPr lang="en-US" altLang="ja-JP" sz="1100" b="0" dirty="0" smtClean="0"/>
                        <a:t>     </a:t>
                      </a:r>
                      <a:r>
                        <a:rPr lang="ja-JP" altLang="en-US" sz="1100" b="0" dirty="0" smtClean="0"/>
                        <a:t>多くが企業に紐づいており、さらには、早期で退職すると、退職金が低くなることなどが挙げられています。</a:t>
                      </a:r>
                      <a:r>
                        <a:rPr lang="en-US" altLang="ja-JP" sz="1100" b="0" dirty="0" smtClean="0"/>
                        <a:t/>
                      </a:r>
                      <a:br>
                        <a:rPr lang="en-US" altLang="ja-JP" sz="1100" b="0" dirty="0" smtClean="0"/>
                      </a:br>
                      <a:r>
                        <a:rPr lang="en-US" altLang="ja-JP" sz="1100" b="0" dirty="0" smtClean="0"/>
                        <a:t>     </a:t>
                      </a:r>
                      <a:r>
                        <a:rPr lang="ja-JP" altLang="en-US" sz="1100" b="0" dirty="0" smtClean="0"/>
                        <a:t>こうした労働市場の流動性が低いことについて、みなさんはどう考えますか。</a:t>
                      </a:r>
                      <a:endParaRPr lang="en-US" altLang="ja-JP" sz="1100" b="0" dirty="0" smtClean="0"/>
                    </a:p>
                  </a:txBody>
                  <a:tcPr anchor="ctr"/>
                </a:tc>
                <a:extLst>
                  <a:ext uri="{0D108BD9-81ED-4DB2-BD59-A6C34878D82A}">
                    <a16:rowId xmlns:a16="http://schemas.microsoft.com/office/drawing/2014/main" val="2577815907"/>
                  </a:ext>
                </a:extLst>
              </a:tr>
              <a:tr h="502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t>○　イノベーション力を多く生み出すためには、その担い手であるスタートアップ・ベンチャー・起業家などの育成が重要と言われています。みなさんは、スタートアップ</a:t>
                      </a:r>
                      <a:endParaRPr lang="en-US" altLang="ja-JP" sz="11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b="0" baseline="0" dirty="0" smtClean="0"/>
                        <a:t>     </a:t>
                      </a:r>
                      <a:r>
                        <a:rPr lang="ja-JP" altLang="en-US" sz="1100" b="0" dirty="0" smtClean="0"/>
                        <a:t>等でチャレンジしていくことについて、関心がありますか。また、職業選択のひとつとして、考えられますか。</a:t>
                      </a:r>
                    </a:p>
                  </a:txBody>
                  <a:tcPr anchor="ctr"/>
                </a:tc>
                <a:extLst>
                  <a:ext uri="{0D108BD9-81ED-4DB2-BD59-A6C34878D82A}">
                    <a16:rowId xmlns:a16="http://schemas.microsoft.com/office/drawing/2014/main" val="1807648093"/>
                  </a:ext>
                </a:extLst>
              </a:tr>
              <a:tr h="502871">
                <a:tc>
                  <a:txBody>
                    <a:bodyPr/>
                    <a:lstStyle/>
                    <a:p>
                      <a:pPr marL="0" indent="0">
                        <a:buFont typeface="Arial" panose="020B0604020202020204" pitchFamily="34" charset="0"/>
                        <a:buNone/>
                      </a:pPr>
                      <a:r>
                        <a:rPr lang="ja-JP" altLang="en-US" sz="1100" b="0" dirty="0" smtClean="0"/>
                        <a:t>○　イノベーションを起こすためには、職場でのダイバーシティ（多様性）を高めることが重要と言われています。とりわけ、女性が働きやすくチャレンジしやすい</a:t>
                      </a:r>
                      <a:endParaRPr lang="en-US" altLang="ja-JP" sz="1100" b="0" dirty="0" smtClean="0"/>
                    </a:p>
                    <a:p>
                      <a:pPr marL="0" indent="0">
                        <a:buFont typeface="Arial" panose="020B0604020202020204" pitchFamily="34" charset="0"/>
                        <a:buNone/>
                      </a:pPr>
                      <a:r>
                        <a:rPr lang="en-US" altLang="ja-JP" sz="1100" b="0" dirty="0" smtClean="0"/>
                        <a:t>     </a:t>
                      </a:r>
                      <a:r>
                        <a:rPr lang="ja-JP" altLang="en-US" sz="1100" b="0" dirty="0" smtClean="0"/>
                        <a:t>社会となるために、何が必要と考えますか。</a:t>
                      </a:r>
                      <a:endParaRPr kumimoji="1" lang="ja-JP" altLang="en-US" sz="1100" b="0" dirty="0"/>
                    </a:p>
                  </a:txBody>
                  <a:tcPr anchor="ctr"/>
                </a:tc>
                <a:extLst>
                  <a:ext uri="{0D108BD9-81ED-4DB2-BD59-A6C34878D82A}">
                    <a16:rowId xmlns:a16="http://schemas.microsoft.com/office/drawing/2014/main" val="1092571015"/>
                  </a:ext>
                </a:extLst>
              </a:tr>
              <a:tr h="588672">
                <a:tc>
                  <a:txBody>
                    <a:bodyPr/>
                    <a:lstStyle/>
                    <a:p>
                      <a:pPr marL="0" indent="0">
                        <a:buFont typeface="Arial" panose="020B0604020202020204" pitchFamily="34" charset="0"/>
                        <a:buNone/>
                      </a:pPr>
                      <a:r>
                        <a:rPr lang="ja-JP" altLang="en-US" sz="1100" b="0" dirty="0" smtClean="0"/>
                        <a:t>○　昔は、「経済成長」と「環境問題の解決」は相反するものという考え方がありましたが、現在では、「環境問題の解決に資する取組み（新しい技術の導入</a:t>
                      </a:r>
                      <a:endParaRPr lang="en-US" altLang="ja-JP" sz="1100" b="0" dirty="0" smtClean="0"/>
                    </a:p>
                    <a:p>
                      <a:pPr marL="0" indent="0">
                        <a:buFont typeface="Arial" panose="020B0604020202020204" pitchFamily="34" charset="0"/>
                        <a:buNone/>
                      </a:pPr>
                      <a:r>
                        <a:rPr lang="en-US" altLang="ja-JP" sz="1100" b="0" dirty="0" smtClean="0"/>
                        <a:t>     </a:t>
                      </a:r>
                      <a:r>
                        <a:rPr lang="ja-JP" altLang="en-US" sz="1100" b="0" dirty="0" smtClean="0"/>
                        <a:t>など）を推進することで、経済成長につながる」という考え方もあります。</a:t>
                      </a:r>
                      <a:endParaRPr lang="en-US" altLang="ja-JP" sz="1100" b="0" dirty="0" smtClean="0"/>
                    </a:p>
                    <a:p>
                      <a:pPr marL="0" indent="0">
                        <a:buFont typeface="Arial" panose="020B0604020202020204" pitchFamily="34" charset="0"/>
                        <a:buNone/>
                      </a:pPr>
                      <a:r>
                        <a:rPr lang="ja-JP" altLang="en-US" sz="1100" b="0" dirty="0" smtClean="0"/>
                        <a:t>     こうした「経済成長」と「環境問題の解決」の関係について、みなさんはどう思いますか。</a:t>
                      </a:r>
                    </a:p>
                  </a:txBody>
                  <a:tcPr anchor="ctr"/>
                </a:tc>
                <a:extLst>
                  <a:ext uri="{0D108BD9-81ED-4DB2-BD59-A6C34878D82A}">
                    <a16:rowId xmlns:a16="http://schemas.microsoft.com/office/drawing/2014/main" val="3816195482"/>
                  </a:ext>
                </a:extLst>
              </a:tr>
              <a:tr h="502871">
                <a:tc>
                  <a:txBody>
                    <a:bodyPr/>
                    <a:lstStyle/>
                    <a:p>
                      <a:pPr marL="0" indent="0">
                        <a:buFont typeface="Arial" panose="020B0604020202020204" pitchFamily="34" charset="0"/>
                        <a:buNone/>
                      </a:pPr>
                      <a:r>
                        <a:rPr lang="ja-JP" altLang="en-US" sz="1100" b="0" dirty="0" smtClean="0"/>
                        <a:t>○　会津若松市では、DX（デジタルトランスフォーメーション）を活用し、地域経済の活性化や、産業や雇用の創出、住民の利便性の向上などにつなげる</a:t>
                      </a:r>
                      <a:endParaRPr lang="en-US" altLang="ja-JP" sz="1100" b="0" dirty="0" smtClean="0"/>
                    </a:p>
                    <a:p>
                      <a:pPr marL="0" indent="0">
                        <a:buFont typeface="Arial" panose="020B0604020202020204" pitchFamily="34" charset="0"/>
                        <a:buNone/>
                      </a:pPr>
                      <a:r>
                        <a:rPr lang="en-US" altLang="ja-JP" sz="1100" b="0" dirty="0" smtClean="0"/>
                        <a:t>     </a:t>
                      </a:r>
                      <a:r>
                        <a:rPr lang="ja-JP" altLang="en-US" sz="1100" b="0" dirty="0" smtClean="0"/>
                        <a:t>取組みが行われています。みなさんは、DXを導入するにあたって、どのような分野から取り組むべきと考えますか。</a:t>
                      </a:r>
                    </a:p>
                  </a:txBody>
                  <a:tcPr anchor="ctr"/>
                </a:tc>
                <a:extLst>
                  <a:ext uri="{0D108BD9-81ED-4DB2-BD59-A6C34878D82A}">
                    <a16:rowId xmlns:a16="http://schemas.microsoft.com/office/drawing/2014/main" val="1773772708"/>
                  </a:ext>
                </a:extLst>
              </a:tr>
              <a:tr h="502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t>○　みなさんは、大阪・関西で就職したいと思いますか。思う方はその理由を、思わない方は、なぜ、就職したいと思わないかの理由をお答えください。</a:t>
                      </a:r>
                      <a:endParaRPr kumimoji="1" lang="ja-JP" altLang="en-US" sz="1100" b="0" dirty="0"/>
                    </a:p>
                  </a:txBody>
                  <a:tcPr anchor="ctr"/>
                </a:tc>
                <a:extLst>
                  <a:ext uri="{0D108BD9-81ED-4DB2-BD59-A6C34878D82A}">
                    <a16:rowId xmlns:a16="http://schemas.microsoft.com/office/drawing/2014/main" val="1153057716"/>
                  </a:ext>
                </a:extLst>
              </a:tr>
              <a:tr h="450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t>○　みなさんは、大阪について、どのようなイメージをお持ちですか。（大阪の個性や特徴、大阪らしさとは何だと思いますか。）</a:t>
                      </a:r>
                    </a:p>
                  </a:txBody>
                  <a:tcPr anchor="ctr"/>
                </a:tc>
                <a:extLst>
                  <a:ext uri="{0D108BD9-81ED-4DB2-BD59-A6C34878D82A}">
                    <a16:rowId xmlns:a16="http://schemas.microsoft.com/office/drawing/2014/main" val="1655445782"/>
                  </a:ext>
                </a:extLst>
              </a:tr>
              <a:tr h="450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t>○　いまの大阪に足りないものは何だと思いますか。率直にお答えください。</a:t>
                      </a:r>
                    </a:p>
                  </a:txBody>
                  <a:tcPr anchor="ctr"/>
                </a:tc>
                <a:extLst>
                  <a:ext uri="{0D108BD9-81ED-4DB2-BD59-A6C34878D82A}">
                    <a16:rowId xmlns:a16="http://schemas.microsoft.com/office/drawing/2014/main" val="1592673971"/>
                  </a:ext>
                </a:extLst>
              </a:tr>
            </a:tbl>
          </a:graphicData>
        </a:graphic>
      </p:graphicFrame>
    </p:spTree>
    <p:extLst>
      <p:ext uri="{BB962C8B-B14F-4D97-AF65-F5344CB8AC3E}">
        <p14:creationId xmlns:p14="http://schemas.microsoft.com/office/powerpoint/2010/main" val="13797998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8000"/>
        </a:solidFill>
        <a:ln>
          <a:noFill/>
        </a:ln>
      </a:spPr>
      <a:bodyPr rtlCol="0" anchor="ctr"/>
      <a:lstStyle>
        <a:defPPr algn="ctr">
          <a:defRPr kumimoji="1" sz="1400"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E72727A4-53FA-40AA-80CF-C2F63BD72C4D}"/>
</file>

<file path=customXml/itemProps2.xml><?xml version="1.0" encoding="utf-8"?>
<ds:datastoreItem xmlns:ds="http://schemas.openxmlformats.org/officeDocument/2006/customXml" ds:itemID="{5CA6B4D0-C218-484F-BFF5-6DA8BEF9D18B}"/>
</file>

<file path=customXml/itemProps3.xml><?xml version="1.0" encoding="utf-8"?>
<ds:datastoreItem xmlns:ds="http://schemas.openxmlformats.org/officeDocument/2006/customXml" ds:itemID="{01745F89-33DD-4FF3-BE95-CD1F2714E7A9}"/>
</file>

<file path=docProps/app.xml><?xml version="1.0" encoding="utf-8"?>
<Properties xmlns="http://schemas.openxmlformats.org/officeDocument/2006/extended-properties" xmlns:vt="http://schemas.openxmlformats.org/officeDocument/2006/docPropsVTypes">
  <TotalTime>0</TotalTime>
  <Words>2008</Words>
  <Application>Microsoft Office PowerPoint</Application>
  <PresentationFormat>画面に合わせる (4:3)</PresentationFormat>
  <Paragraphs>97</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Meiryo UI</vt:lpstr>
      <vt:lpstr>游ゴシック</vt:lpstr>
      <vt:lpstr>Arial</vt:lpstr>
      <vt:lpstr>Office テーマ</vt:lpstr>
      <vt:lpstr>学生との意見交換について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2022-03-16T11:03:47Z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