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2.xml" ContentType="application/vnd.openxmlformats-officedocument.presentationml.slide+xml"/>
  <Override PartName="/ppt/slides/slide3.xml" ContentType="application/vnd.openxmlformats-officedocument.presentationml.slide+xml"/>
  <Override PartName="/ppt/slides/slide1.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saveSubsetFonts="1">
  <p:sldMasterIdLst>
    <p:sldMasterId id="2147483660" r:id="rId1"/>
  </p:sldMasterIdLst>
  <p:notesMasterIdLst>
    <p:notesMasterId r:id="rId9"/>
  </p:notesMasterIdLst>
  <p:handoutMasterIdLst>
    <p:handoutMasterId r:id="rId10"/>
  </p:handoutMasterIdLst>
  <p:sldIdLst>
    <p:sldId id="141169098" r:id="rId2"/>
    <p:sldId id="141169184" r:id="rId3"/>
    <p:sldId id="141169175" r:id="rId4"/>
    <p:sldId id="141169183" r:id="rId5"/>
    <p:sldId id="141169180" r:id="rId6"/>
    <p:sldId id="141169181" r:id="rId7"/>
    <p:sldId id="141169182" r:id="rId8"/>
  </p:sldIdLst>
  <p:sldSz cx="9144000" cy="6858000" type="screen4x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28F"/>
    <a:srgbClr val="008000"/>
    <a:srgbClr val="C00000"/>
    <a:srgbClr val="969696"/>
    <a:srgbClr val="FF66FF"/>
    <a:srgbClr val="DAE3F3"/>
    <a:srgbClr val="33CC33"/>
    <a:srgbClr val="66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98" autoAdjust="0"/>
    <p:restoredTop sz="94434" autoAdjust="0"/>
  </p:normalViewPr>
  <p:slideViewPr>
    <p:cSldViewPr snapToGrid="0">
      <p:cViewPr varScale="1">
        <p:scale>
          <a:sx n="69" d="100"/>
          <a:sy n="69" d="100"/>
        </p:scale>
        <p:origin x="1320" y="48"/>
      </p:cViewPr>
      <p:guideLst>
        <p:guide orient="horz" pos="2137"/>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17"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customXml" Target="../customXml/item1.xml"/><Relationship Id="rId1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3"/>
            <a:ext cx="2949575" cy="498475"/>
          </a:xfrm>
          <a:prstGeom prst="rect">
            <a:avLst/>
          </a:prstGeom>
        </p:spPr>
        <p:txBody>
          <a:bodyPr vert="horz" lIns="91420" tIns="45708" rIns="91420" bIns="45708"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41" y="3"/>
            <a:ext cx="2949575" cy="498475"/>
          </a:xfrm>
          <a:prstGeom prst="rect">
            <a:avLst/>
          </a:prstGeom>
        </p:spPr>
        <p:txBody>
          <a:bodyPr vert="horz" lIns="91420" tIns="45708" rIns="91420" bIns="45708" rtlCol="0"/>
          <a:lstStyle>
            <a:lvl1pPr algn="r">
              <a:defRPr sz="1200"/>
            </a:lvl1pPr>
          </a:lstStyle>
          <a:p>
            <a:fld id="{232AD951-7E19-4004-B83F-A7C7A1215E4B}" type="datetimeFigureOut">
              <a:rPr kumimoji="1" lang="ja-JP" altLang="en-US" smtClean="0"/>
              <a:t>2022/3/16</a:t>
            </a:fld>
            <a:endParaRPr kumimoji="1" lang="ja-JP" altLang="en-US"/>
          </a:p>
        </p:txBody>
      </p:sp>
      <p:sp>
        <p:nvSpPr>
          <p:cNvPr id="4" name="フッター プレースホルダー 3"/>
          <p:cNvSpPr>
            <a:spLocks noGrp="1"/>
          </p:cNvSpPr>
          <p:nvPr>
            <p:ph type="ftr" sz="quarter" idx="2"/>
          </p:nvPr>
        </p:nvSpPr>
        <p:spPr>
          <a:xfrm>
            <a:off x="3" y="9440866"/>
            <a:ext cx="2949575" cy="498475"/>
          </a:xfrm>
          <a:prstGeom prst="rect">
            <a:avLst/>
          </a:prstGeom>
        </p:spPr>
        <p:txBody>
          <a:bodyPr vert="horz" lIns="91420" tIns="45708" rIns="91420" bIns="45708"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41" y="9440866"/>
            <a:ext cx="2949575" cy="498475"/>
          </a:xfrm>
          <a:prstGeom prst="rect">
            <a:avLst/>
          </a:prstGeom>
        </p:spPr>
        <p:txBody>
          <a:bodyPr vert="horz" lIns="91420" tIns="45708" rIns="91420" bIns="45708" rtlCol="0" anchor="b"/>
          <a:lstStyle>
            <a:lvl1pPr algn="r">
              <a:defRPr sz="1200"/>
            </a:lvl1pPr>
          </a:lstStyle>
          <a:p>
            <a:fld id="{86E37F45-AADA-497B-AA67-8FD842FC9E6D}" type="slidenum">
              <a:rPr kumimoji="1" lang="ja-JP" altLang="en-US" smtClean="0"/>
              <a:t>‹#›</a:t>
            </a:fld>
            <a:endParaRPr kumimoji="1" lang="ja-JP" altLang="en-US"/>
          </a:p>
        </p:txBody>
      </p:sp>
    </p:spTree>
    <p:extLst>
      <p:ext uri="{BB962C8B-B14F-4D97-AF65-F5344CB8AC3E}">
        <p14:creationId xmlns:p14="http://schemas.microsoft.com/office/powerpoint/2010/main" val="231272847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3"/>
            <a:ext cx="2949786" cy="498693"/>
          </a:xfrm>
          <a:prstGeom prst="rect">
            <a:avLst/>
          </a:prstGeom>
        </p:spPr>
        <p:txBody>
          <a:bodyPr vert="horz" lIns="91533" tIns="45768" rIns="91533" bIns="45768"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9" y="3"/>
            <a:ext cx="2949786" cy="498693"/>
          </a:xfrm>
          <a:prstGeom prst="rect">
            <a:avLst/>
          </a:prstGeom>
        </p:spPr>
        <p:txBody>
          <a:bodyPr vert="horz" lIns="91533" tIns="45768" rIns="91533" bIns="45768" rtlCol="0"/>
          <a:lstStyle>
            <a:lvl1pPr algn="r">
              <a:defRPr sz="1200"/>
            </a:lvl1pPr>
          </a:lstStyle>
          <a:p>
            <a:fld id="{AFD2E2CB-6C4B-4969-8D8B-067DE241F3A1}" type="datetimeFigureOut">
              <a:rPr kumimoji="1" lang="ja-JP" altLang="en-US" smtClean="0"/>
              <a:t>2022/3/16</a:t>
            </a:fld>
            <a:endParaRPr kumimoji="1" lang="ja-JP" altLang="en-US"/>
          </a:p>
        </p:txBody>
      </p:sp>
      <p:sp>
        <p:nvSpPr>
          <p:cNvPr id="4" name="スライド イメージ プレースホルダー 3"/>
          <p:cNvSpPr>
            <a:spLocks noGrp="1" noRot="1" noChangeAspect="1"/>
          </p:cNvSpPr>
          <p:nvPr>
            <p:ph type="sldImg" idx="2"/>
          </p:nvPr>
        </p:nvSpPr>
        <p:spPr>
          <a:xfrm>
            <a:off x="1168400" y="1243013"/>
            <a:ext cx="4470400" cy="3352800"/>
          </a:xfrm>
          <a:prstGeom prst="rect">
            <a:avLst/>
          </a:prstGeom>
          <a:noFill/>
          <a:ln w="12700">
            <a:solidFill>
              <a:prstClr val="black"/>
            </a:solidFill>
          </a:ln>
        </p:spPr>
        <p:txBody>
          <a:bodyPr vert="horz" lIns="91533" tIns="45768" rIns="91533" bIns="45768" rtlCol="0" anchor="ctr"/>
          <a:lstStyle/>
          <a:p>
            <a:endParaRPr lang="ja-JP" altLang="en-US"/>
          </a:p>
        </p:txBody>
      </p:sp>
      <p:sp>
        <p:nvSpPr>
          <p:cNvPr id="5" name="ノート プレースホルダー 4"/>
          <p:cNvSpPr>
            <a:spLocks noGrp="1"/>
          </p:cNvSpPr>
          <p:nvPr>
            <p:ph type="body" sz="quarter" idx="3"/>
          </p:nvPr>
        </p:nvSpPr>
        <p:spPr>
          <a:xfrm>
            <a:off x="680721" y="4783310"/>
            <a:ext cx="5445760" cy="3913615"/>
          </a:xfrm>
          <a:prstGeom prst="rect">
            <a:avLst/>
          </a:prstGeom>
        </p:spPr>
        <p:txBody>
          <a:bodyPr vert="horz" lIns="91533" tIns="45768" rIns="91533" bIns="4576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40647"/>
            <a:ext cx="2949786" cy="498692"/>
          </a:xfrm>
          <a:prstGeom prst="rect">
            <a:avLst/>
          </a:prstGeom>
        </p:spPr>
        <p:txBody>
          <a:bodyPr vert="horz" lIns="91533" tIns="45768" rIns="91533" bIns="45768"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9" y="9440647"/>
            <a:ext cx="2949786" cy="498692"/>
          </a:xfrm>
          <a:prstGeom prst="rect">
            <a:avLst/>
          </a:prstGeom>
        </p:spPr>
        <p:txBody>
          <a:bodyPr vert="horz" lIns="91533" tIns="45768" rIns="91533" bIns="45768" rtlCol="0" anchor="b"/>
          <a:lstStyle>
            <a:lvl1pPr algn="r">
              <a:defRPr sz="1200"/>
            </a:lvl1pPr>
          </a:lstStyle>
          <a:p>
            <a:fld id="{788224F5-572F-4180-BE90-3186629E4736}" type="slidenum">
              <a:rPr kumimoji="1" lang="ja-JP" altLang="en-US" smtClean="0"/>
              <a:t>‹#›</a:t>
            </a:fld>
            <a:endParaRPr kumimoji="1" lang="ja-JP" altLang="en-US"/>
          </a:p>
        </p:txBody>
      </p:sp>
    </p:spTree>
    <p:extLst>
      <p:ext uri="{BB962C8B-B14F-4D97-AF65-F5344CB8AC3E}">
        <p14:creationId xmlns:p14="http://schemas.microsoft.com/office/powerpoint/2010/main" val="406199569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D5ABBDA-C639-4E19-88CB-9534BC9B1DA9}" type="datetime1">
              <a:rPr kumimoji="1" lang="ja-JP" altLang="en-US" smtClean="0"/>
              <a:t>2022/3/16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2289018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CC3E0EE-F68A-4FD1-A78A-0681185251F1}" type="datetime1">
              <a:rPr kumimoji="1" lang="ja-JP" altLang="en-US" smtClean="0"/>
              <a:t>2022/3/16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4287913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 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7A0D3A0-C99C-4821-9773-6EA26EB69FC4}" type="datetime1">
              <a:rPr kumimoji="1" lang="ja-JP" altLang="en-US" smtClean="0"/>
              <a:t>2022/3/16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951369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50FEAB1-8CFD-409C-9880-2CDBAEF3B2AE}" type="datetime1">
              <a:rPr kumimoji="1" lang="ja-JP" altLang="en-US" smtClean="0"/>
              <a:t>2022/3/16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3932972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CF36B2D-C934-43DE-97B4-DDD8EC4D8A88}" type="datetime1">
              <a:rPr kumimoji="1" lang="ja-JP" altLang="en-US" smtClean="0"/>
              <a:t>2022/3/16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2293445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31F89EFA-56CF-4142-B8FE-3DC2BB630BAF}" type="datetime1">
              <a:rPr kumimoji="1" lang="ja-JP" altLang="en-US" smtClean="0"/>
              <a:t>2022/3/16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3322107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56B35308-09EC-4F28-9993-CD811C84B258}" type="datetime1">
              <a:rPr kumimoji="1" lang="ja-JP" altLang="en-US" smtClean="0"/>
              <a:t>2022/3/16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1813385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33C8F69A-4020-4B35-B197-3BAD332D1CAA}" type="datetime1">
              <a:rPr kumimoji="1" lang="ja-JP" altLang="en-US" smtClean="0"/>
              <a:t>2022/3/16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1290090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FC8C34-12B7-4C02-8BC4-594CFDED40A0}" type="datetime1">
              <a:rPr kumimoji="1" lang="ja-JP" altLang="en-US" smtClean="0"/>
              <a:t>2022/3/16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2676100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2C81FFA-9023-4A85-8B9D-D6B8ADE076E5}" type="datetime1">
              <a:rPr kumimoji="1" lang="ja-JP" altLang="en-US" smtClean="0"/>
              <a:t>2022/3/16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3775406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A889118-A377-469B-AA3E-ECC99EDA6514}" type="datetime1">
              <a:rPr kumimoji="1" lang="ja-JP" altLang="en-US" smtClean="0"/>
              <a:t>2022/3/16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3079108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DB86BE-1139-4904-9104-110FBF8067D0}" type="datetime1">
              <a:rPr kumimoji="1" lang="ja-JP" altLang="en-US" smtClean="0"/>
              <a:t>2022/3/16</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6526175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09282" y="2120646"/>
            <a:ext cx="8552329" cy="1304320"/>
          </a:xfrm>
        </p:spPr>
        <p:txBody>
          <a:bodyPr>
            <a:normAutofit/>
          </a:bodyPr>
          <a:lstStyle/>
          <a:p>
            <a:pPr>
              <a:lnSpc>
                <a:spcPts val="3500"/>
              </a:lnSpc>
              <a:spcBef>
                <a:spcPts val="1200"/>
              </a:spcBef>
            </a:pPr>
            <a:r>
              <a:rPr lang="ja-JP" altLang="en-US" sz="28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国内の成長都市の政策展開とその体制</a:t>
            </a:r>
            <a:r>
              <a:rPr kumimoji="1" lang="ja-JP" altLang="en-US" sz="24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（会津若松）</a:t>
            </a:r>
            <a:endParaRPr kumimoji="1" lang="ja-JP" altLang="en-US" sz="24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0" y="0"/>
            <a:ext cx="9144000" cy="3600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cxnSp>
        <p:nvCxnSpPr>
          <p:cNvPr id="6" name="直線コネクタ 5"/>
          <p:cNvCxnSpPr/>
          <p:nvPr/>
        </p:nvCxnSpPr>
        <p:spPr>
          <a:xfrm>
            <a:off x="522000" y="3462713"/>
            <a:ext cx="81000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サブタイトル 4"/>
          <p:cNvSpPr>
            <a:spLocks noGrp="1"/>
          </p:cNvSpPr>
          <p:nvPr>
            <p:ph type="subTitle" idx="1"/>
          </p:nvPr>
        </p:nvSpPr>
        <p:spPr>
          <a:xfrm>
            <a:off x="1487858" y="4183340"/>
            <a:ext cx="6400800" cy="1752600"/>
          </a:xfrm>
        </p:spPr>
        <p:txBody>
          <a:bodyPr>
            <a:normAutofit/>
          </a:bodyPr>
          <a:lstStyle/>
          <a:p>
            <a:endParaRPr lang="en-US" altLang="ja-JP" b="1" dirty="0">
              <a:solidFill>
                <a:srgbClr val="002060"/>
              </a:solidFill>
            </a:endParaRPr>
          </a:p>
          <a:p>
            <a:endParaRPr lang="en-US" altLang="ja-JP" sz="24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24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副首都推進局</a:t>
            </a:r>
          </a:p>
          <a:p>
            <a:endParaRPr kumimoji="1" lang="ja-JP" altLang="en-US" sz="2400" b="1" dirty="0">
              <a:solidFill>
                <a:srgbClr val="002060"/>
              </a:solidFill>
            </a:endParaRPr>
          </a:p>
        </p:txBody>
      </p:sp>
      <p:sp>
        <p:nvSpPr>
          <p:cNvPr id="7" name="テキスト ボックス 6"/>
          <p:cNvSpPr txBox="1"/>
          <p:nvPr/>
        </p:nvSpPr>
        <p:spPr>
          <a:xfrm>
            <a:off x="4355977" y="404083"/>
            <a:ext cx="4680520" cy="523220"/>
          </a:xfrm>
          <a:prstGeom prst="rect">
            <a:avLst/>
          </a:prstGeom>
          <a:noFill/>
        </p:spPr>
        <p:txBody>
          <a:bodyPr wrap="square" rtlCol="0">
            <a:spAutoFit/>
          </a:bodyPr>
          <a:lstStyle/>
          <a:p>
            <a:r>
              <a:rPr lang="en-US" altLang="ja-JP"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2022</a:t>
            </a:r>
            <a:r>
              <a:rPr kumimoji="1" lang="en-US" altLang="ja-JP"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.3.17</a:t>
            </a:r>
            <a:endParaRPr kumimoji="1" lang="en-US" altLang="ja-JP" sz="1400"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第</a:t>
            </a:r>
            <a:r>
              <a:rPr lang="en-US" altLang="ja-JP"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回</a:t>
            </a:r>
            <a:r>
              <a:rPr lang="ja-JP" altLang="en-US" sz="14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「副首都ビジョン」のバージョンアップに向けた意見交換会</a:t>
            </a:r>
            <a:endParaRPr kumimoji="1" lang="ja-JP" altLang="en-US" sz="1400"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7256766" y="949388"/>
            <a:ext cx="1503325" cy="412884"/>
          </a:xfrm>
          <a:prstGeom prst="rect">
            <a:avLst/>
          </a:prstGeom>
          <a:noFill/>
          <a:ln w="9525">
            <a:solidFill>
              <a:schemeClr val="tx1"/>
            </a:solidFill>
          </a:ln>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資料５</a:t>
            </a:r>
            <a:endParaRPr kumimoji="1" lang="en-US" altLang="ja-JP"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サブタイトル 4"/>
          <p:cNvSpPr txBox="1">
            <a:spLocks/>
          </p:cNvSpPr>
          <p:nvPr/>
        </p:nvSpPr>
        <p:spPr>
          <a:xfrm>
            <a:off x="2635697" y="2865709"/>
            <a:ext cx="6400800" cy="17526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endParaRPr lang="en-US" altLang="ja-JP" b="1" dirty="0" smtClean="0">
              <a:solidFill>
                <a:srgbClr val="002060"/>
              </a:solidFill>
            </a:endParaRPr>
          </a:p>
          <a:p>
            <a:endParaRPr lang="en-US" altLang="ja-JP"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gn="l"/>
            <a:r>
              <a:rPr lang="en-US" altLang="ja-JP" sz="10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本資料については、さらに情報を集め充実を図ることとしている。</a:t>
            </a:r>
            <a:endParaRPr lang="en-US" altLang="ja-JP" sz="1000" b="1" dirty="0" smtClean="0">
              <a:latin typeface="Meiryo UI" panose="020B0604030504040204" pitchFamily="50" charset="-128"/>
              <a:ea typeface="Meiryo UI" panose="020B0604030504040204" pitchFamily="50" charset="-128"/>
              <a:cs typeface="Meiryo UI" panose="020B0604030504040204" pitchFamily="50" charset="-128"/>
            </a:endParaRPr>
          </a:p>
          <a:p>
            <a:pPr algn="l"/>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　 あわせて、会津若松、コペンハーゲン以外の複数の内外都市についても同様の資料を作成する予定である。</a:t>
            </a:r>
            <a:endParaRPr lang="en-US" altLang="ja-JP" sz="1000" b="1" dirty="0" smtClean="0">
              <a:latin typeface="Meiryo UI" panose="020B0604030504040204" pitchFamily="50" charset="-128"/>
              <a:ea typeface="Meiryo UI" panose="020B0604030504040204" pitchFamily="50" charset="-128"/>
              <a:cs typeface="Meiryo UI" panose="020B0604030504040204" pitchFamily="50" charset="-128"/>
            </a:endParaRPr>
          </a:p>
          <a:p>
            <a:pPr algn="l"/>
            <a:r>
              <a:rPr lang="en-US" altLang="ja-JP" sz="1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これにより、次回意見交換会において、政策と連動した形で、その推進体制、仕組みの議論ができればと考えている。</a:t>
            </a:r>
            <a:endParaRPr lang="en-US" altLang="ja-JP" sz="1000" b="1" dirty="0">
              <a:latin typeface="Meiryo UI" panose="020B0604030504040204" pitchFamily="50" charset="-128"/>
              <a:ea typeface="Meiryo UI" panose="020B0604030504040204" pitchFamily="50" charset="-128"/>
              <a:cs typeface="Meiryo UI" panose="020B0604030504040204" pitchFamily="50" charset="-128"/>
            </a:endParaRPr>
          </a:p>
          <a:p>
            <a:pPr algn="l"/>
            <a:endParaRPr lang="ja-JP" altLang="en-US" sz="1000" b="1" dirty="0" smtClean="0">
              <a:latin typeface="Meiryo UI" panose="020B0604030504040204" pitchFamily="50" charset="-128"/>
              <a:ea typeface="Meiryo UI" panose="020B0604030504040204" pitchFamily="50" charset="-128"/>
              <a:cs typeface="Meiryo UI" panose="020B0604030504040204" pitchFamily="50" charset="-128"/>
            </a:endParaRPr>
          </a:p>
          <a:p>
            <a:endParaRPr lang="ja-JP" altLang="en-US" b="1" dirty="0">
              <a:solidFill>
                <a:srgbClr val="002060"/>
              </a:solidFill>
            </a:endParaRPr>
          </a:p>
        </p:txBody>
      </p:sp>
    </p:spTree>
    <p:extLst>
      <p:ext uri="{BB962C8B-B14F-4D97-AF65-F5344CB8AC3E}">
        <p14:creationId xmlns:p14="http://schemas.microsoft.com/office/powerpoint/2010/main" val="42917502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50F88186-B17D-4CE3-A887-D91699CF601C}" type="slidenum">
              <a:rPr kumimoji="1" lang="ja-JP" altLang="en-US" smtClean="0"/>
              <a:t>1</a:t>
            </a:fld>
            <a:endParaRPr kumimoji="1" lang="ja-JP" altLang="en-US"/>
          </a:p>
        </p:txBody>
      </p:sp>
    </p:spTree>
    <p:extLst>
      <p:ext uri="{BB962C8B-B14F-4D97-AF65-F5344CB8AC3E}">
        <p14:creationId xmlns:p14="http://schemas.microsoft.com/office/powerpoint/2010/main" val="5393909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角丸四角形 15"/>
          <p:cNvSpPr/>
          <p:nvPr/>
        </p:nvSpPr>
        <p:spPr>
          <a:xfrm>
            <a:off x="1169762" y="2202000"/>
            <a:ext cx="5021408" cy="737999"/>
          </a:xfrm>
          <a:prstGeom prst="roundRect">
            <a:avLst>
              <a:gd name="adj" fmla="val 280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800"/>
              </a:lnSpc>
            </a:pPr>
            <a:endParaRPr lang="en-US" altLang="ja-JP" sz="1200" b="1" dirty="0">
              <a:solidFill>
                <a:schemeClr val="tx1"/>
              </a:solidFill>
              <a:latin typeface="BIZ UDPゴシック" panose="020B0400000000000000" pitchFamily="50" charset="-128"/>
              <a:ea typeface="BIZ UDPゴシック" panose="020B0400000000000000" pitchFamily="50" charset="-128"/>
            </a:endParaRPr>
          </a:p>
        </p:txBody>
      </p:sp>
      <p:sp>
        <p:nvSpPr>
          <p:cNvPr id="72" name="正方形/長方形 71"/>
          <p:cNvSpPr/>
          <p:nvPr/>
        </p:nvSpPr>
        <p:spPr>
          <a:xfrm>
            <a:off x="8764012" y="6425334"/>
            <a:ext cx="479380" cy="471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dirty="0">
              <a:solidFill>
                <a:srgbClr val="002060"/>
              </a:solidFill>
              <a:latin typeface="+mn-ea"/>
            </a:endParaRPr>
          </a:p>
        </p:txBody>
      </p:sp>
      <p:pic>
        <p:nvPicPr>
          <p:cNvPr id="5" name="図 4"/>
          <p:cNvPicPr>
            <a:picLocks noChangeAspect="1"/>
          </p:cNvPicPr>
          <p:nvPr/>
        </p:nvPicPr>
        <p:blipFill>
          <a:blip r:embed="rId2"/>
          <a:stretch>
            <a:fillRect/>
          </a:stretch>
        </p:blipFill>
        <p:spPr>
          <a:xfrm>
            <a:off x="6862660" y="1379379"/>
            <a:ext cx="2281340" cy="1537944"/>
          </a:xfrm>
          <a:prstGeom prst="rect">
            <a:avLst/>
          </a:prstGeom>
        </p:spPr>
      </p:pic>
      <p:sp>
        <p:nvSpPr>
          <p:cNvPr id="18" name="正方形/長方形 17"/>
          <p:cNvSpPr/>
          <p:nvPr/>
        </p:nvSpPr>
        <p:spPr>
          <a:xfrm>
            <a:off x="185459" y="412124"/>
            <a:ext cx="8628838" cy="30134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smtClean="0">
                <a:solidFill>
                  <a:srgbClr val="002060"/>
                </a:solidFill>
              </a:rPr>
              <a:t>　　　　　　　　　　　　　　　　　　　</a:t>
            </a:r>
            <a:r>
              <a:rPr kumimoji="1" lang="en-US" altLang="ja-JP" sz="1400" b="1" dirty="0" smtClean="0">
                <a:solidFill>
                  <a:srgbClr val="002060"/>
                </a:solidFill>
              </a:rPr>
              <a:t>〔</a:t>
            </a:r>
            <a:r>
              <a:rPr kumimoji="1" lang="ja-JP" altLang="en-US" sz="1400" b="1" dirty="0" smtClean="0">
                <a:solidFill>
                  <a:srgbClr val="002060"/>
                </a:solidFill>
              </a:rPr>
              <a:t>人口約</a:t>
            </a:r>
            <a:r>
              <a:rPr kumimoji="1" lang="en-US" altLang="ja-JP" sz="1400" b="1" dirty="0" smtClean="0">
                <a:solidFill>
                  <a:srgbClr val="002060"/>
                </a:solidFill>
              </a:rPr>
              <a:t>12</a:t>
            </a:r>
            <a:r>
              <a:rPr kumimoji="1" lang="ja-JP" altLang="en-US" sz="1400" b="1" dirty="0" smtClean="0">
                <a:solidFill>
                  <a:srgbClr val="002060"/>
                </a:solidFill>
              </a:rPr>
              <a:t>万人</a:t>
            </a:r>
            <a:r>
              <a:rPr kumimoji="1" lang="ja-JP" altLang="en-US" sz="1050" b="1" dirty="0" smtClean="0">
                <a:solidFill>
                  <a:srgbClr val="002060"/>
                </a:solidFill>
              </a:rPr>
              <a:t>（約</a:t>
            </a:r>
            <a:r>
              <a:rPr kumimoji="1" lang="en-US" altLang="ja-JP" sz="1050" b="1" dirty="0" smtClean="0">
                <a:solidFill>
                  <a:srgbClr val="002060"/>
                </a:solidFill>
              </a:rPr>
              <a:t>5</a:t>
            </a:r>
            <a:r>
              <a:rPr kumimoji="1" lang="ja-JP" altLang="en-US" sz="1050" b="1" dirty="0" smtClean="0">
                <a:solidFill>
                  <a:srgbClr val="002060"/>
                </a:solidFill>
              </a:rPr>
              <a:t>万世帯）</a:t>
            </a:r>
            <a:r>
              <a:rPr kumimoji="1" lang="en-US" altLang="ja-JP" sz="1400" b="1" dirty="0" smtClean="0">
                <a:solidFill>
                  <a:srgbClr val="002060"/>
                </a:solidFill>
              </a:rPr>
              <a:t>/ </a:t>
            </a:r>
            <a:r>
              <a:rPr kumimoji="1" lang="ja-JP" altLang="en-US" sz="1400" b="1" dirty="0" smtClean="0">
                <a:solidFill>
                  <a:srgbClr val="002060"/>
                </a:solidFill>
              </a:rPr>
              <a:t>面積約</a:t>
            </a:r>
            <a:r>
              <a:rPr kumimoji="1" lang="en-US" altLang="ja-JP" sz="1400" b="1" dirty="0" smtClean="0">
                <a:solidFill>
                  <a:srgbClr val="002060"/>
                </a:solidFill>
              </a:rPr>
              <a:t>380</a:t>
            </a:r>
            <a:r>
              <a:rPr kumimoji="1" lang="ja-JP" altLang="en-US" sz="1400" dirty="0" smtClean="0">
                <a:solidFill>
                  <a:srgbClr val="002060"/>
                </a:solidFill>
              </a:rPr>
              <a:t>㎢</a:t>
            </a:r>
            <a:r>
              <a:rPr kumimoji="1" lang="en-US" altLang="ja-JP" sz="1400" b="1" dirty="0" smtClean="0">
                <a:solidFill>
                  <a:srgbClr val="002060"/>
                </a:solidFill>
              </a:rPr>
              <a:t>〕</a:t>
            </a:r>
            <a:r>
              <a:rPr kumimoji="1" lang="ja-JP" altLang="en-US" sz="1400" b="1" dirty="0" smtClean="0">
                <a:solidFill>
                  <a:srgbClr val="002060"/>
                </a:solidFill>
              </a:rPr>
              <a:t>  </a:t>
            </a:r>
            <a:endParaRPr kumimoji="1" lang="en-US" altLang="ja-JP" sz="1400" b="1" dirty="0" smtClean="0">
              <a:solidFill>
                <a:srgbClr val="002060"/>
              </a:solidFill>
            </a:endParaRPr>
          </a:p>
          <a:p>
            <a:pPr marL="285750" indent="-285750">
              <a:buFont typeface="Wingdings" panose="05000000000000000000" pitchFamily="2" charset="2"/>
              <a:buChar char="Ø"/>
            </a:pPr>
            <a:r>
              <a:rPr kumimoji="1" lang="ja-JP" altLang="en-US" sz="1400" dirty="0" smtClean="0">
                <a:solidFill>
                  <a:srgbClr val="002060"/>
                </a:solidFill>
              </a:rPr>
              <a:t>東京から約</a:t>
            </a:r>
            <a:r>
              <a:rPr kumimoji="1" lang="en-US" altLang="ja-JP" sz="1400" dirty="0" smtClean="0">
                <a:solidFill>
                  <a:srgbClr val="002060"/>
                </a:solidFill>
              </a:rPr>
              <a:t>300</a:t>
            </a:r>
            <a:r>
              <a:rPr kumimoji="1" lang="ja-JP" altLang="en-US" sz="1400" dirty="0" smtClean="0">
                <a:solidFill>
                  <a:srgbClr val="002060"/>
                </a:solidFill>
              </a:rPr>
              <a:t>㎞の距離にあり、</a:t>
            </a:r>
            <a:r>
              <a:rPr kumimoji="1" lang="ja-JP" altLang="en-US" sz="1400" i="1" dirty="0" smtClean="0">
                <a:solidFill>
                  <a:srgbClr val="002060"/>
                </a:solidFill>
              </a:rPr>
              <a:t>会津地方</a:t>
            </a:r>
            <a:r>
              <a:rPr kumimoji="1" lang="ja-JP" altLang="en-US" sz="1400" i="1" dirty="0">
                <a:solidFill>
                  <a:srgbClr val="002060"/>
                </a:solidFill>
              </a:rPr>
              <a:t>で</a:t>
            </a:r>
            <a:r>
              <a:rPr kumimoji="1" lang="ja-JP" altLang="en-US" sz="1400" i="1" dirty="0" smtClean="0">
                <a:solidFill>
                  <a:srgbClr val="002060"/>
                </a:solidFill>
              </a:rPr>
              <a:t>は人口最大の中心的な都市。</a:t>
            </a:r>
            <a:endParaRPr kumimoji="1" lang="en-US" altLang="ja-JP" sz="1400" i="1" dirty="0" smtClean="0">
              <a:solidFill>
                <a:srgbClr val="002060"/>
              </a:solidFill>
            </a:endParaRPr>
          </a:p>
          <a:p>
            <a:r>
              <a:rPr kumimoji="1" lang="en-US" altLang="ja-JP" sz="1400" i="1" dirty="0">
                <a:solidFill>
                  <a:srgbClr val="002060"/>
                </a:solidFill>
              </a:rPr>
              <a:t> </a:t>
            </a:r>
            <a:r>
              <a:rPr kumimoji="1" lang="en-US" altLang="ja-JP" sz="1400" i="1" dirty="0" smtClean="0">
                <a:solidFill>
                  <a:srgbClr val="002060"/>
                </a:solidFill>
              </a:rPr>
              <a:t>                             </a:t>
            </a:r>
            <a:r>
              <a:rPr kumimoji="1" lang="en-US" altLang="ja-JP" sz="1400" dirty="0" smtClean="0">
                <a:solidFill>
                  <a:srgbClr val="002060"/>
                </a:solidFill>
              </a:rPr>
              <a:t>                                  </a:t>
            </a:r>
          </a:p>
          <a:p>
            <a:pPr marL="285750" indent="-285750">
              <a:buFont typeface="Wingdings" panose="05000000000000000000" pitchFamily="2" charset="2"/>
              <a:buChar char="Ø"/>
            </a:pPr>
            <a:r>
              <a:rPr kumimoji="1" lang="ja-JP" altLang="en-US" sz="1400" u="sng" dirty="0" smtClean="0">
                <a:solidFill>
                  <a:srgbClr val="002060"/>
                </a:solidFill>
              </a:rPr>
              <a:t>電子デバイス・精密機械・非鉄金属産業など高い技術を擁する企業が多数立地。</a:t>
            </a:r>
            <a:r>
              <a:rPr kumimoji="1" lang="en-US" altLang="ja-JP" sz="1400" dirty="0">
                <a:solidFill>
                  <a:srgbClr val="002060"/>
                </a:solidFill>
              </a:rPr>
              <a:t/>
            </a:r>
            <a:br>
              <a:rPr kumimoji="1" lang="en-US" altLang="ja-JP" sz="1400" dirty="0">
                <a:solidFill>
                  <a:srgbClr val="002060"/>
                </a:solidFill>
              </a:rPr>
            </a:br>
            <a:r>
              <a:rPr kumimoji="1" lang="ja-JP" altLang="en-US" sz="1400" dirty="0" smtClean="0">
                <a:solidFill>
                  <a:srgbClr val="002060"/>
                </a:solidFill>
              </a:rPr>
              <a:t>会津清酒、会津漆器等の地場産業も盛ん。史跡、名所、温泉地を有する観光地でもある</a:t>
            </a:r>
            <a:endParaRPr kumimoji="1" lang="en-US" altLang="ja-JP" sz="1400" dirty="0">
              <a:solidFill>
                <a:srgbClr val="002060"/>
              </a:solidFill>
            </a:endParaRPr>
          </a:p>
          <a:p>
            <a:pPr>
              <a:lnSpc>
                <a:spcPts val="1000"/>
              </a:lnSpc>
            </a:pPr>
            <a:endParaRPr kumimoji="1" lang="en-US" altLang="ja-JP" sz="1400" b="1" dirty="0" smtClean="0">
              <a:solidFill>
                <a:srgbClr val="002060"/>
              </a:solidFill>
            </a:endParaRPr>
          </a:p>
          <a:p>
            <a:pPr marL="285750" indent="-285750">
              <a:buFont typeface="Wingdings" panose="05000000000000000000" pitchFamily="2" charset="2"/>
              <a:buChar char="Ø"/>
            </a:pPr>
            <a:r>
              <a:rPr kumimoji="1" lang="en-US" altLang="ja-JP" sz="1400" dirty="0" smtClean="0">
                <a:solidFill>
                  <a:srgbClr val="002060"/>
                </a:solidFill>
              </a:rPr>
              <a:t>1993</a:t>
            </a:r>
            <a:r>
              <a:rPr kumimoji="1" lang="ja-JP" altLang="en-US" sz="1400" dirty="0" smtClean="0">
                <a:solidFill>
                  <a:srgbClr val="002060"/>
                </a:solidFill>
              </a:rPr>
              <a:t>年</a:t>
            </a:r>
            <a:r>
              <a:rPr kumimoji="1" lang="ja-JP" altLang="en-US" sz="1400" dirty="0">
                <a:solidFill>
                  <a:srgbClr val="002060"/>
                </a:solidFill>
              </a:rPr>
              <a:t>には</a:t>
            </a:r>
            <a:r>
              <a:rPr kumimoji="1" lang="en-US" altLang="ja-JP" sz="1400" u="sng" dirty="0" smtClean="0">
                <a:solidFill>
                  <a:srgbClr val="002060"/>
                </a:solidFill>
              </a:rPr>
              <a:t>ICT</a:t>
            </a:r>
            <a:r>
              <a:rPr kumimoji="1" lang="ja-JP" altLang="en-US" sz="1400" u="sng" dirty="0" smtClean="0">
                <a:solidFill>
                  <a:srgbClr val="002060"/>
                </a:solidFill>
              </a:rPr>
              <a:t>専門大学として県立会津大学が開学。</a:t>
            </a:r>
            <a:r>
              <a:rPr kumimoji="1" lang="en-US" altLang="ja-JP" sz="1400" dirty="0">
                <a:solidFill>
                  <a:srgbClr val="002060"/>
                </a:solidFill>
              </a:rPr>
              <a:t/>
            </a:r>
            <a:br>
              <a:rPr kumimoji="1" lang="en-US" altLang="ja-JP" sz="1400" dirty="0">
                <a:solidFill>
                  <a:srgbClr val="002060"/>
                </a:solidFill>
              </a:rPr>
            </a:br>
            <a:r>
              <a:rPr kumimoji="1" lang="ja-JP" altLang="en-US" sz="1400" dirty="0" smtClean="0">
                <a:solidFill>
                  <a:srgbClr val="002060"/>
                </a:solidFill>
              </a:rPr>
              <a:t>コンピューター理工学の専門的知識と英語教育により、グローバル人材を育成</a:t>
            </a:r>
            <a:endParaRPr kumimoji="1" lang="en-US" altLang="ja-JP" sz="1400" dirty="0" smtClean="0">
              <a:solidFill>
                <a:srgbClr val="002060"/>
              </a:solidFill>
            </a:endParaRPr>
          </a:p>
          <a:p>
            <a:endParaRPr kumimoji="1" lang="en-US" altLang="ja-JP" sz="1400" dirty="0">
              <a:solidFill>
                <a:srgbClr val="002060"/>
              </a:solidFill>
            </a:endParaRPr>
          </a:p>
          <a:p>
            <a:pPr marL="285750" indent="-285750">
              <a:buFont typeface="Wingdings" panose="05000000000000000000" pitchFamily="2" charset="2"/>
              <a:buChar char="Ø"/>
            </a:pPr>
            <a:r>
              <a:rPr kumimoji="1" lang="ja-JP" altLang="en-US" sz="1400" dirty="0">
                <a:solidFill>
                  <a:srgbClr val="002060"/>
                </a:solidFill>
              </a:rPr>
              <a:t>電子デバイスなどの産業や会津大学などの蓄積を活かし、東日本大震災後</a:t>
            </a:r>
            <a:r>
              <a:rPr kumimoji="1" lang="ja-JP" altLang="en-US" sz="1400" dirty="0" smtClean="0">
                <a:solidFill>
                  <a:srgbClr val="002060"/>
                </a:solidFill>
              </a:rPr>
              <a:t>、</a:t>
            </a:r>
            <a:r>
              <a:rPr kumimoji="1" lang="en-US" altLang="ja-JP" sz="1400" dirty="0">
                <a:solidFill>
                  <a:srgbClr val="002060"/>
                </a:solidFill>
              </a:rPr>
              <a:t/>
            </a:r>
            <a:br>
              <a:rPr kumimoji="1" lang="en-US" altLang="ja-JP" sz="1400" dirty="0">
                <a:solidFill>
                  <a:srgbClr val="002060"/>
                </a:solidFill>
              </a:rPr>
            </a:br>
            <a:r>
              <a:rPr kumimoji="1" lang="ja-JP" altLang="en-US" sz="1400" i="1" u="sng" dirty="0" smtClean="0">
                <a:solidFill>
                  <a:srgbClr val="002060"/>
                </a:solidFill>
              </a:rPr>
              <a:t>「</a:t>
            </a:r>
            <a:r>
              <a:rPr kumimoji="1" lang="ja-JP" altLang="en-US" sz="1400" i="1" u="sng" dirty="0">
                <a:solidFill>
                  <a:srgbClr val="002060"/>
                </a:solidFill>
              </a:rPr>
              <a:t>スマートシティ会津若松」を推進し</a:t>
            </a:r>
            <a:r>
              <a:rPr kumimoji="1" lang="ja-JP" altLang="en-US" sz="1400" u="sng" dirty="0">
                <a:solidFill>
                  <a:srgbClr val="002060"/>
                </a:solidFill>
              </a:rPr>
              <a:t>、</a:t>
            </a:r>
            <a:r>
              <a:rPr kumimoji="1" lang="en-US" altLang="ja-JP" sz="1400" u="sng" dirty="0">
                <a:solidFill>
                  <a:srgbClr val="002060"/>
                </a:solidFill>
              </a:rPr>
              <a:t>ICT</a:t>
            </a:r>
            <a:r>
              <a:rPr kumimoji="1" lang="ja-JP" altLang="en-US" sz="1400" i="1" u="sng" dirty="0">
                <a:solidFill>
                  <a:srgbClr val="002060"/>
                </a:solidFill>
              </a:rPr>
              <a:t>を活用した産業創出・人材</a:t>
            </a:r>
            <a:r>
              <a:rPr kumimoji="1" lang="ja-JP" altLang="en-US" sz="1400" i="1" u="sng" dirty="0" smtClean="0">
                <a:solidFill>
                  <a:srgbClr val="002060"/>
                </a:solidFill>
              </a:rPr>
              <a:t>育成</a:t>
            </a:r>
            <a:endParaRPr kumimoji="1" lang="en-US" altLang="ja-JP" sz="1400" i="1" dirty="0">
              <a:solidFill>
                <a:srgbClr val="002060"/>
              </a:solidFill>
            </a:endParaRPr>
          </a:p>
          <a:p>
            <a:endParaRPr kumimoji="1" lang="en-US" altLang="ja-JP" sz="1400" i="1" dirty="0" smtClean="0">
              <a:solidFill>
                <a:srgbClr val="002060"/>
              </a:solidFill>
            </a:endParaRPr>
          </a:p>
          <a:p>
            <a:pPr marL="285750" indent="-285750">
              <a:buFont typeface="Wingdings" panose="05000000000000000000" pitchFamily="2" charset="2"/>
              <a:buChar char="Ø"/>
            </a:pPr>
            <a:r>
              <a:rPr kumimoji="1" lang="en-US" altLang="ja-JP" sz="1400" u="sng" dirty="0" smtClean="0">
                <a:solidFill>
                  <a:srgbClr val="002060"/>
                </a:solidFill>
              </a:rPr>
              <a:t>ICT</a:t>
            </a:r>
            <a:r>
              <a:rPr kumimoji="1" lang="ja-JP" altLang="en-US" sz="1400" u="sng" dirty="0" smtClean="0">
                <a:solidFill>
                  <a:srgbClr val="002060"/>
                </a:solidFill>
              </a:rPr>
              <a:t>関</a:t>
            </a:r>
            <a:r>
              <a:rPr kumimoji="1" lang="ja-JP" altLang="en-US" sz="1400" i="1" u="sng" dirty="0" smtClean="0">
                <a:solidFill>
                  <a:srgbClr val="002060"/>
                </a:solidFill>
              </a:rPr>
              <a:t>連企業の進出</a:t>
            </a:r>
            <a:r>
              <a:rPr kumimoji="1" lang="ja-JP" altLang="en-US" sz="1400" i="1" dirty="0" smtClean="0">
                <a:solidFill>
                  <a:srgbClr val="002060"/>
                </a:solidFill>
              </a:rPr>
              <a:t>が進むとともに、</a:t>
            </a:r>
            <a:r>
              <a:rPr kumimoji="1" lang="ja-JP" altLang="en-US" sz="1400" i="1" u="sng" dirty="0" smtClean="0">
                <a:solidFill>
                  <a:srgbClr val="002060"/>
                </a:solidFill>
              </a:rPr>
              <a:t>大学発ベンチャー企業も多く創出</a:t>
            </a:r>
            <a:r>
              <a:rPr kumimoji="1" lang="ja-JP" altLang="en-US" sz="1400" i="1" dirty="0" smtClean="0">
                <a:solidFill>
                  <a:srgbClr val="002060"/>
                </a:solidFill>
              </a:rPr>
              <a:t>するなど、近年発展</a:t>
            </a:r>
            <a:endParaRPr kumimoji="1" lang="ja-JP" altLang="en-US" sz="1400" dirty="0">
              <a:solidFill>
                <a:srgbClr val="002060"/>
              </a:solidFill>
            </a:endParaRPr>
          </a:p>
        </p:txBody>
      </p:sp>
      <p:sp>
        <p:nvSpPr>
          <p:cNvPr id="19" name="正方形/長方形 18"/>
          <p:cNvSpPr/>
          <p:nvPr/>
        </p:nvSpPr>
        <p:spPr>
          <a:xfrm>
            <a:off x="5663672" y="3333974"/>
            <a:ext cx="3480328" cy="2338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rgbClr val="002060"/>
                </a:solidFill>
              </a:rPr>
              <a:t>出典：オプトインによる共助型分散社会の実現（会津若松市）</a:t>
            </a:r>
            <a:endParaRPr kumimoji="1" lang="en-US" altLang="ja-JP" sz="800" dirty="0" smtClean="0">
              <a:solidFill>
                <a:srgbClr val="002060"/>
              </a:solidFill>
            </a:endParaRPr>
          </a:p>
          <a:p>
            <a:r>
              <a:rPr lang="ja-JP" altLang="en-US" sz="800" dirty="0">
                <a:solidFill>
                  <a:srgbClr val="002060"/>
                </a:solidFill>
              </a:rPr>
              <a:t>　</a:t>
            </a:r>
            <a:r>
              <a:rPr lang="ja-JP" altLang="en-US" sz="800" dirty="0" smtClean="0">
                <a:solidFill>
                  <a:srgbClr val="002060"/>
                </a:solidFill>
              </a:rPr>
              <a:t>　　　 </a:t>
            </a:r>
            <a:r>
              <a:rPr lang="ja-JP" altLang="ja-JP" sz="800" dirty="0" smtClean="0">
                <a:solidFill>
                  <a:srgbClr val="002060"/>
                </a:solidFill>
              </a:rPr>
              <a:t>会津若松市</a:t>
            </a:r>
            <a:r>
              <a:rPr lang="ja-JP" altLang="ja-JP" sz="800" dirty="0">
                <a:solidFill>
                  <a:srgbClr val="002060"/>
                </a:solidFill>
              </a:rPr>
              <a:t>第</a:t>
            </a:r>
            <a:r>
              <a:rPr lang="en-US" altLang="ja-JP" sz="800" dirty="0">
                <a:solidFill>
                  <a:srgbClr val="002060"/>
                </a:solidFill>
              </a:rPr>
              <a:t>7</a:t>
            </a:r>
            <a:r>
              <a:rPr lang="ja-JP" altLang="ja-JP" sz="800" dirty="0">
                <a:solidFill>
                  <a:srgbClr val="002060"/>
                </a:solidFill>
              </a:rPr>
              <a:t>次総合計画中間評価（令和</a:t>
            </a:r>
            <a:r>
              <a:rPr lang="en-US" altLang="ja-JP" sz="800" dirty="0">
                <a:solidFill>
                  <a:srgbClr val="002060"/>
                </a:solidFill>
              </a:rPr>
              <a:t>3</a:t>
            </a:r>
            <a:r>
              <a:rPr lang="ja-JP" altLang="ja-JP" sz="800" dirty="0">
                <a:solidFill>
                  <a:srgbClr val="002060"/>
                </a:solidFill>
              </a:rPr>
              <a:t>年</a:t>
            </a:r>
            <a:r>
              <a:rPr lang="en-US" altLang="ja-JP" sz="800" dirty="0">
                <a:solidFill>
                  <a:srgbClr val="002060"/>
                </a:solidFill>
              </a:rPr>
              <a:t>11</a:t>
            </a:r>
            <a:r>
              <a:rPr lang="ja-JP" altLang="ja-JP" sz="800" dirty="0">
                <a:solidFill>
                  <a:srgbClr val="002060"/>
                </a:solidFill>
              </a:rPr>
              <a:t>月）、</a:t>
            </a:r>
            <a:endParaRPr lang="en-US" altLang="ja-JP" sz="800" dirty="0">
              <a:solidFill>
                <a:srgbClr val="002060"/>
              </a:solidFill>
            </a:endParaRPr>
          </a:p>
          <a:p>
            <a:r>
              <a:rPr lang="en-US" altLang="ja-JP" sz="800" dirty="0" smtClean="0">
                <a:solidFill>
                  <a:srgbClr val="002060"/>
                </a:solidFill>
              </a:rPr>
              <a:t>       </a:t>
            </a:r>
            <a:r>
              <a:rPr lang="ja-JP" altLang="ja-JP" sz="800" dirty="0" smtClean="0">
                <a:solidFill>
                  <a:srgbClr val="002060"/>
                </a:solidFill>
              </a:rPr>
              <a:t>（</a:t>
            </a:r>
            <a:r>
              <a:rPr lang="ja-JP" altLang="ja-JP" sz="800" dirty="0">
                <a:solidFill>
                  <a:srgbClr val="002060"/>
                </a:solidFill>
              </a:rPr>
              <a:t>別冊）重要業績評価指標（</a:t>
            </a:r>
            <a:r>
              <a:rPr lang="en-US" altLang="ja-JP" sz="800" dirty="0">
                <a:solidFill>
                  <a:srgbClr val="002060"/>
                </a:solidFill>
              </a:rPr>
              <a:t>KPI)</a:t>
            </a:r>
            <a:r>
              <a:rPr lang="ja-JP" altLang="ja-JP" sz="800" dirty="0">
                <a:solidFill>
                  <a:srgbClr val="002060"/>
                </a:solidFill>
              </a:rPr>
              <a:t>及び関連指標</a:t>
            </a:r>
            <a:r>
              <a:rPr lang="ja-JP" altLang="ja-JP" sz="800" dirty="0" smtClean="0">
                <a:solidFill>
                  <a:srgbClr val="002060"/>
                </a:solidFill>
              </a:rPr>
              <a:t>達成状況シート</a:t>
            </a:r>
            <a:endParaRPr lang="ja-JP" altLang="ja-JP" sz="800" dirty="0">
              <a:solidFill>
                <a:srgbClr val="002060"/>
              </a:solidFill>
            </a:endParaRPr>
          </a:p>
        </p:txBody>
      </p:sp>
      <p:sp>
        <p:nvSpPr>
          <p:cNvPr id="9" name="角丸四角形 8"/>
          <p:cNvSpPr/>
          <p:nvPr/>
        </p:nvSpPr>
        <p:spPr>
          <a:xfrm>
            <a:off x="158909" y="412124"/>
            <a:ext cx="8885772" cy="6342466"/>
          </a:xfrm>
          <a:prstGeom prst="roundRect">
            <a:avLst>
              <a:gd name="adj" fmla="val 3402"/>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1"/>
              </a:solidFill>
            </a:endParaRPr>
          </a:p>
        </p:txBody>
      </p:sp>
      <p:sp>
        <p:nvSpPr>
          <p:cNvPr id="70" name="角丸四角形 69"/>
          <p:cNvSpPr/>
          <p:nvPr/>
        </p:nvSpPr>
        <p:spPr>
          <a:xfrm>
            <a:off x="129562" y="210041"/>
            <a:ext cx="2566971" cy="324000"/>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500" b="1" dirty="0" smtClean="0">
                <a:solidFill>
                  <a:schemeClr val="bg1"/>
                </a:solidFill>
                <a:latin typeface="BIZ UDPゴシック" panose="020B0400000000000000" pitchFamily="50" charset="-128"/>
                <a:ea typeface="BIZ UDPゴシック" panose="020B0400000000000000" pitchFamily="50" charset="-128"/>
              </a:rPr>
              <a:t>会津若松市の概要</a:t>
            </a:r>
            <a:endParaRPr kumimoji="1" lang="ja-JP" altLang="en-US" sz="1500" b="1" dirty="0">
              <a:solidFill>
                <a:schemeClr val="bg1"/>
              </a:solidFill>
              <a:latin typeface="BIZ UDPゴシック" panose="020B0400000000000000" pitchFamily="50" charset="-128"/>
              <a:ea typeface="BIZ UDPゴシック" panose="020B0400000000000000" pitchFamily="50" charset="-128"/>
            </a:endParaRPr>
          </a:p>
        </p:txBody>
      </p:sp>
      <p:sp>
        <p:nvSpPr>
          <p:cNvPr id="20" name="正方形/長方形 19"/>
          <p:cNvSpPr/>
          <p:nvPr/>
        </p:nvSpPr>
        <p:spPr>
          <a:xfrm>
            <a:off x="8806035" y="6519727"/>
            <a:ext cx="479380" cy="471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dirty="0" smtClean="0">
                <a:solidFill>
                  <a:srgbClr val="002060"/>
                </a:solidFill>
                <a:latin typeface="+mn-ea"/>
              </a:rPr>
              <a:t>１</a:t>
            </a:r>
            <a:endParaRPr kumimoji="1" lang="ja-JP" altLang="en-US" sz="900" dirty="0">
              <a:solidFill>
                <a:srgbClr val="002060"/>
              </a:solidFill>
              <a:latin typeface="+mn-ea"/>
            </a:endParaRPr>
          </a:p>
        </p:txBody>
      </p:sp>
      <p:sp>
        <p:nvSpPr>
          <p:cNvPr id="21" name="正方形/長方形 20"/>
          <p:cNvSpPr/>
          <p:nvPr/>
        </p:nvSpPr>
        <p:spPr>
          <a:xfrm>
            <a:off x="5991996" y="455633"/>
            <a:ext cx="2931248" cy="72342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000" dirty="0" smtClean="0">
                <a:solidFill>
                  <a:srgbClr val="002060"/>
                </a:solidFill>
              </a:rPr>
              <a:t> ＜参考＞</a:t>
            </a:r>
            <a:endParaRPr kumimoji="1" lang="en-US" altLang="ja-JP" sz="1000" dirty="0" smtClean="0">
              <a:solidFill>
                <a:srgbClr val="002060"/>
              </a:solidFill>
            </a:endParaRPr>
          </a:p>
          <a:p>
            <a:r>
              <a:rPr kumimoji="1" lang="ja-JP" altLang="en-US" sz="1000" dirty="0" smtClean="0">
                <a:solidFill>
                  <a:srgbClr val="002060"/>
                </a:solidFill>
              </a:rPr>
              <a:t>　</a:t>
            </a:r>
            <a:r>
              <a:rPr kumimoji="1" lang="ja-JP" altLang="en-US" sz="1000" b="1" dirty="0" smtClean="0">
                <a:solidFill>
                  <a:srgbClr val="002060"/>
                </a:solidFill>
              </a:rPr>
              <a:t>大阪市</a:t>
            </a:r>
            <a:r>
              <a:rPr kumimoji="1" lang="ja-JP" altLang="en-US" sz="1000" dirty="0" smtClean="0">
                <a:solidFill>
                  <a:srgbClr val="002060"/>
                </a:solidFill>
              </a:rPr>
              <a:t>　約</a:t>
            </a:r>
            <a:r>
              <a:rPr kumimoji="1" lang="en-US" altLang="ja-JP" sz="1000" dirty="0" smtClean="0">
                <a:solidFill>
                  <a:srgbClr val="002060"/>
                </a:solidFill>
              </a:rPr>
              <a:t>275</a:t>
            </a:r>
            <a:r>
              <a:rPr kumimoji="1" lang="ja-JP" altLang="en-US" sz="1000" dirty="0" smtClean="0">
                <a:solidFill>
                  <a:srgbClr val="002060"/>
                </a:solidFill>
              </a:rPr>
              <a:t>万人 </a:t>
            </a:r>
            <a:r>
              <a:rPr kumimoji="1" lang="en-US" altLang="ja-JP" sz="800" dirty="0" smtClean="0">
                <a:solidFill>
                  <a:srgbClr val="002060"/>
                </a:solidFill>
              </a:rPr>
              <a:t>(</a:t>
            </a:r>
            <a:r>
              <a:rPr kumimoji="1" lang="ja-JP" altLang="en-US" sz="800" dirty="0" smtClean="0">
                <a:solidFill>
                  <a:srgbClr val="002060"/>
                </a:solidFill>
              </a:rPr>
              <a:t>約</a:t>
            </a:r>
            <a:r>
              <a:rPr kumimoji="1" lang="en-US" altLang="ja-JP" sz="800" dirty="0" smtClean="0">
                <a:solidFill>
                  <a:srgbClr val="002060"/>
                </a:solidFill>
              </a:rPr>
              <a:t>150</a:t>
            </a:r>
            <a:r>
              <a:rPr kumimoji="1" lang="ja-JP" altLang="en-US" sz="800" dirty="0" smtClean="0">
                <a:solidFill>
                  <a:srgbClr val="002060"/>
                </a:solidFill>
              </a:rPr>
              <a:t>万世帯）</a:t>
            </a:r>
            <a:r>
              <a:rPr kumimoji="1" lang="en-US" altLang="ja-JP" sz="1000" dirty="0" smtClean="0">
                <a:solidFill>
                  <a:srgbClr val="002060"/>
                </a:solidFill>
              </a:rPr>
              <a:t>/</a:t>
            </a:r>
            <a:r>
              <a:rPr kumimoji="1" lang="ja-JP" altLang="en-US" sz="1000" dirty="0" smtClean="0">
                <a:solidFill>
                  <a:srgbClr val="002060"/>
                </a:solidFill>
              </a:rPr>
              <a:t> 約</a:t>
            </a:r>
            <a:r>
              <a:rPr kumimoji="1" lang="en-US" altLang="ja-JP" sz="1000" dirty="0" smtClean="0">
                <a:solidFill>
                  <a:srgbClr val="002060"/>
                </a:solidFill>
              </a:rPr>
              <a:t>230</a:t>
            </a:r>
            <a:r>
              <a:rPr kumimoji="1" lang="ja-JP" altLang="en-US" sz="1000" dirty="0" smtClean="0">
                <a:solidFill>
                  <a:srgbClr val="002060"/>
                </a:solidFill>
              </a:rPr>
              <a:t>㎢</a:t>
            </a:r>
            <a:endParaRPr kumimoji="1" lang="en-US" altLang="ja-JP" sz="1000" dirty="0" smtClean="0">
              <a:solidFill>
                <a:srgbClr val="002060"/>
              </a:solidFill>
            </a:endParaRPr>
          </a:p>
          <a:p>
            <a:r>
              <a:rPr kumimoji="1" lang="ja-JP" altLang="en-US" sz="1000" dirty="0" smtClean="0">
                <a:solidFill>
                  <a:srgbClr val="002060"/>
                </a:solidFill>
              </a:rPr>
              <a:t> </a:t>
            </a:r>
            <a:r>
              <a:rPr kumimoji="1" lang="ja-JP" altLang="en-US" sz="1000" dirty="0">
                <a:solidFill>
                  <a:srgbClr val="002060"/>
                </a:solidFill>
              </a:rPr>
              <a:t> </a:t>
            </a:r>
            <a:r>
              <a:rPr kumimoji="1" lang="ja-JP" altLang="en-US" sz="1000" b="1" dirty="0" smtClean="0">
                <a:solidFill>
                  <a:srgbClr val="002060"/>
                </a:solidFill>
              </a:rPr>
              <a:t>大阪府</a:t>
            </a:r>
            <a:r>
              <a:rPr kumimoji="1" lang="ja-JP" altLang="en-US" sz="1000" dirty="0" smtClean="0">
                <a:solidFill>
                  <a:srgbClr val="002060"/>
                </a:solidFill>
              </a:rPr>
              <a:t>　約</a:t>
            </a:r>
            <a:r>
              <a:rPr kumimoji="1" lang="en-US" altLang="ja-JP" sz="1000" dirty="0" smtClean="0">
                <a:solidFill>
                  <a:srgbClr val="002060"/>
                </a:solidFill>
              </a:rPr>
              <a:t>880</a:t>
            </a:r>
            <a:r>
              <a:rPr kumimoji="1" lang="ja-JP" altLang="en-US" sz="1000" dirty="0" smtClean="0">
                <a:solidFill>
                  <a:srgbClr val="002060"/>
                </a:solidFill>
              </a:rPr>
              <a:t>万人</a:t>
            </a:r>
            <a:r>
              <a:rPr kumimoji="1" lang="ja-JP" altLang="en-US" sz="800" dirty="0" smtClean="0">
                <a:solidFill>
                  <a:srgbClr val="002060"/>
                </a:solidFill>
              </a:rPr>
              <a:t>（約</a:t>
            </a:r>
            <a:r>
              <a:rPr kumimoji="1" lang="en-US" altLang="ja-JP" sz="800" dirty="0" smtClean="0">
                <a:solidFill>
                  <a:srgbClr val="002060"/>
                </a:solidFill>
              </a:rPr>
              <a:t>410</a:t>
            </a:r>
            <a:r>
              <a:rPr kumimoji="1" lang="ja-JP" altLang="en-US" sz="800" dirty="0" smtClean="0">
                <a:solidFill>
                  <a:srgbClr val="002060"/>
                </a:solidFill>
              </a:rPr>
              <a:t>万世帯）</a:t>
            </a:r>
            <a:r>
              <a:rPr kumimoji="1" lang="en-US" altLang="ja-JP" sz="1000" dirty="0" smtClean="0">
                <a:solidFill>
                  <a:srgbClr val="002060"/>
                </a:solidFill>
              </a:rPr>
              <a:t>/</a:t>
            </a:r>
            <a:r>
              <a:rPr kumimoji="1" lang="ja-JP" altLang="en-US" sz="1000" dirty="0" smtClean="0">
                <a:solidFill>
                  <a:srgbClr val="002060"/>
                </a:solidFill>
              </a:rPr>
              <a:t> 約</a:t>
            </a:r>
            <a:r>
              <a:rPr kumimoji="1" lang="en-US" altLang="ja-JP" sz="1000" dirty="0" smtClean="0">
                <a:solidFill>
                  <a:srgbClr val="002060"/>
                </a:solidFill>
              </a:rPr>
              <a:t>1,900</a:t>
            </a:r>
            <a:r>
              <a:rPr kumimoji="1" lang="ja-JP" altLang="en-US" sz="1000" dirty="0" smtClean="0">
                <a:solidFill>
                  <a:srgbClr val="002060"/>
                </a:solidFill>
              </a:rPr>
              <a:t>㎢    </a:t>
            </a:r>
            <a:endParaRPr kumimoji="1" lang="en-US" altLang="ja-JP" sz="1000" dirty="0" smtClean="0">
              <a:solidFill>
                <a:srgbClr val="002060"/>
              </a:solidFill>
            </a:endParaRPr>
          </a:p>
          <a:p>
            <a:r>
              <a:rPr kumimoji="1" lang="en-US" altLang="ja-JP" sz="1000" dirty="0">
                <a:solidFill>
                  <a:srgbClr val="002060"/>
                </a:solidFill>
              </a:rPr>
              <a:t> </a:t>
            </a:r>
            <a:r>
              <a:rPr kumimoji="1" lang="en-US" altLang="ja-JP" sz="1000" dirty="0" smtClean="0">
                <a:solidFill>
                  <a:srgbClr val="002060"/>
                </a:solidFill>
              </a:rPr>
              <a:t>                             </a:t>
            </a:r>
            <a:r>
              <a:rPr kumimoji="1" lang="ja-JP" altLang="en-US" sz="800" dirty="0" smtClean="0">
                <a:solidFill>
                  <a:srgbClr val="002060"/>
                </a:solidFill>
              </a:rPr>
              <a:t>（</a:t>
            </a:r>
            <a:r>
              <a:rPr kumimoji="1" lang="ja-JP" altLang="en-US" sz="800" dirty="0">
                <a:solidFill>
                  <a:srgbClr val="002060"/>
                </a:solidFill>
              </a:rPr>
              <a:t>いずれも</a:t>
            </a:r>
            <a:r>
              <a:rPr kumimoji="1" lang="en-US" altLang="ja-JP" sz="800" dirty="0">
                <a:solidFill>
                  <a:srgbClr val="002060"/>
                </a:solidFill>
              </a:rPr>
              <a:t>2021</a:t>
            </a:r>
            <a:r>
              <a:rPr kumimoji="1" lang="ja-JP" altLang="en-US" sz="800" dirty="0">
                <a:solidFill>
                  <a:srgbClr val="002060"/>
                </a:solidFill>
              </a:rPr>
              <a:t>年</a:t>
            </a:r>
            <a:r>
              <a:rPr kumimoji="1" lang="en-US" altLang="ja-JP" sz="800" dirty="0">
                <a:solidFill>
                  <a:srgbClr val="002060"/>
                </a:solidFill>
              </a:rPr>
              <a:t>3</a:t>
            </a:r>
            <a:r>
              <a:rPr kumimoji="1" lang="ja-JP" altLang="en-US" sz="800" dirty="0">
                <a:solidFill>
                  <a:srgbClr val="002060"/>
                </a:solidFill>
              </a:rPr>
              <a:t>月</a:t>
            </a:r>
            <a:r>
              <a:rPr kumimoji="1" lang="en-US" altLang="ja-JP" sz="800" dirty="0">
                <a:solidFill>
                  <a:srgbClr val="002060"/>
                </a:solidFill>
              </a:rPr>
              <a:t>1</a:t>
            </a:r>
            <a:r>
              <a:rPr kumimoji="1" lang="ja-JP" altLang="en-US" sz="800" dirty="0">
                <a:solidFill>
                  <a:srgbClr val="002060"/>
                </a:solidFill>
              </a:rPr>
              <a:t>日現在</a:t>
            </a:r>
            <a:r>
              <a:rPr kumimoji="1" lang="ja-JP" altLang="en-US" sz="800" dirty="0" smtClean="0">
                <a:solidFill>
                  <a:srgbClr val="002060"/>
                </a:solidFill>
              </a:rPr>
              <a:t>）</a:t>
            </a:r>
            <a:endParaRPr kumimoji="1" lang="ja-JP" altLang="en-US" sz="1000" dirty="0">
              <a:solidFill>
                <a:srgbClr val="002060"/>
              </a:solidFill>
            </a:endParaRPr>
          </a:p>
        </p:txBody>
      </p:sp>
      <p:sp>
        <p:nvSpPr>
          <p:cNvPr id="26" name="正方形/長方形 25"/>
          <p:cNvSpPr/>
          <p:nvPr/>
        </p:nvSpPr>
        <p:spPr>
          <a:xfrm>
            <a:off x="536465" y="3581324"/>
            <a:ext cx="2400594" cy="3587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100" b="1" dirty="0" smtClean="0">
                <a:solidFill>
                  <a:srgbClr val="002060"/>
                </a:solidFill>
              </a:rPr>
              <a:t>＜</a:t>
            </a:r>
            <a:r>
              <a:rPr lang="ja-JP" altLang="en-US" sz="1100" b="1" dirty="0">
                <a:solidFill>
                  <a:srgbClr val="002060"/>
                </a:solidFill>
                <a:latin typeface="Meiryo UI" panose="020B0604030504040204" pitchFamily="50" charset="-128"/>
                <a:ea typeface="Meiryo UI" panose="020B0604030504040204" pitchFamily="50" charset="-128"/>
              </a:rPr>
              <a:t>新規企業立地件数（累計</a:t>
            </a:r>
            <a:r>
              <a:rPr lang="ja-JP" altLang="en-US" sz="1100" b="1" dirty="0" smtClean="0">
                <a:solidFill>
                  <a:srgbClr val="002060"/>
                </a:solidFill>
                <a:latin typeface="Meiryo UI" panose="020B0604030504040204" pitchFamily="50" charset="-128"/>
                <a:ea typeface="Meiryo UI" panose="020B0604030504040204" pitchFamily="50" charset="-128"/>
              </a:rPr>
              <a:t>）</a:t>
            </a:r>
            <a:r>
              <a:rPr kumimoji="1" lang="ja-JP" altLang="en-US" sz="1100" b="1" dirty="0" smtClean="0">
                <a:solidFill>
                  <a:srgbClr val="002060"/>
                </a:solidFill>
              </a:rPr>
              <a:t>＞  </a:t>
            </a:r>
            <a:endParaRPr kumimoji="1" lang="en-US" altLang="ja-JP" sz="1100" b="1" dirty="0" smtClean="0">
              <a:solidFill>
                <a:srgbClr val="002060"/>
              </a:solidFill>
            </a:endParaRPr>
          </a:p>
        </p:txBody>
      </p:sp>
      <p:sp>
        <p:nvSpPr>
          <p:cNvPr id="32" name="角丸四角形 31"/>
          <p:cNvSpPr/>
          <p:nvPr/>
        </p:nvSpPr>
        <p:spPr>
          <a:xfrm>
            <a:off x="-215213" y="3318283"/>
            <a:ext cx="2340000" cy="324000"/>
          </a:xfrm>
          <a:prstGeom prst="roundRect">
            <a:avLst>
              <a:gd name="adj" fmla="val 9055"/>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smtClean="0">
                <a:solidFill>
                  <a:schemeClr val="tx1"/>
                </a:solidFill>
                <a:latin typeface="BIZ UDPゴシック" panose="020B0400000000000000" pitchFamily="50" charset="-128"/>
                <a:ea typeface="BIZ UDPゴシック" panose="020B0400000000000000" pitchFamily="50" charset="-128"/>
              </a:rPr>
              <a:t>【</a:t>
            </a:r>
            <a:r>
              <a:rPr kumimoji="1" lang="ja-JP" altLang="en-US" sz="1400" dirty="0">
                <a:solidFill>
                  <a:schemeClr val="tx1"/>
                </a:solidFill>
                <a:latin typeface="BIZ UDPゴシック" panose="020B0400000000000000" pitchFamily="50" charset="-128"/>
                <a:ea typeface="BIZ UDPゴシック" panose="020B0400000000000000" pitchFamily="50" charset="-128"/>
              </a:rPr>
              <a:t>関連</a:t>
            </a:r>
            <a:r>
              <a:rPr kumimoji="1" lang="ja-JP" altLang="en-US" sz="1400" dirty="0" smtClean="0">
                <a:solidFill>
                  <a:schemeClr val="tx1"/>
                </a:solidFill>
                <a:latin typeface="BIZ UDPゴシック" panose="020B0400000000000000" pitchFamily="50" charset="-128"/>
                <a:ea typeface="BIZ UDPゴシック" panose="020B0400000000000000" pitchFamily="50" charset="-128"/>
              </a:rPr>
              <a:t>指標など</a:t>
            </a:r>
            <a:r>
              <a:rPr kumimoji="1" lang="en-US" altLang="ja-JP" sz="1400" dirty="0" smtClean="0">
                <a:solidFill>
                  <a:schemeClr val="tx1"/>
                </a:solidFill>
                <a:latin typeface="BIZ UDPゴシック" panose="020B0400000000000000" pitchFamily="50" charset="-128"/>
                <a:ea typeface="BIZ UDPゴシック" panose="020B0400000000000000" pitchFamily="50" charset="-128"/>
              </a:rPr>
              <a:t>】</a:t>
            </a:r>
            <a:endParaRPr kumimoji="1" lang="ja-JP" altLang="en-US" sz="1400" dirty="0">
              <a:solidFill>
                <a:schemeClr val="tx1"/>
              </a:solidFill>
              <a:latin typeface="BIZ UDPゴシック" panose="020B0400000000000000" pitchFamily="50" charset="-128"/>
              <a:ea typeface="BIZ UDPゴシック" panose="020B0400000000000000" pitchFamily="50" charset="-128"/>
            </a:endParaRPr>
          </a:p>
        </p:txBody>
      </p:sp>
      <p:sp>
        <p:nvSpPr>
          <p:cNvPr id="36" name="正方形/長方形 35"/>
          <p:cNvSpPr/>
          <p:nvPr/>
        </p:nvSpPr>
        <p:spPr>
          <a:xfrm>
            <a:off x="3002618" y="3632295"/>
            <a:ext cx="3237328" cy="2352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100" b="1" dirty="0">
                <a:solidFill>
                  <a:srgbClr val="002060"/>
                </a:solidFill>
              </a:rPr>
              <a:t>＜</a:t>
            </a:r>
            <a:r>
              <a:rPr kumimoji="1" lang="ja-JP" altLang="en-US" sz="1100" b="1" dirty="0" smtClean="0">
                <a:solidFill>
                  <a:srgbClr val="002060"/>
                </a:solidFill>
              </a:rPr>
              <a:t>学生</a:t>
            </a:r>
            <a:r>
              <a:rPr kumimoji="1" lang="ja-JP" altLang="en-US" sz="1100" b="1" dirty="0">
                <a:solidFill>
                  <a:srgbClr val="002060"/>
                </a:solidFill>
              </a:rPr>
              <a:t>千</a:t>
            </a:r>
            <a:r>
              <a:rPr kumimoji="1" lang="ja-JP" altLang="en-US" sz="1100" b="1" dirty="0" smtClean="0">
                <a:solidFill>
                  <a:srgbClr val="002060"/>
                </a:solidFill>
              </a:rPr>
              <a:t>人当たり</a:t>
            </a:r>
            <a:r>
              <a:rPr kumimoji="1" lang="ja-JP" altLang="en-US" sz="1100" b="1" dirty="0">
                <a:solidFill>
                  <a:srgbClr val="002060"/>
                </a:solidFill>
              </a:rPr>
              <a:t>の大学発</a:t>
            </a:r>
            <a:r>
              <a:rPr kumimoji="1" lang="ja-JP" altLang="en-US" sz="1100" b="1" dirty="0" smtClean="0">
                <a:solidFill>
                  <a:srgbClr val="002060"/>
                </a:solidFill>
              </a:rPr>
              <a:t>ベンチャー数ランキング＞</a:t>
            </a:r>
            <a:endParaRPr kumimoji="1" lang="ja-JP" altLang="en-US" sz="1100" dirty="0">
              <a:solidFill>
                <a:srgbClr val="002060"/>
              </a:solidFill>
            </a:endParaRPr>
          </a:p>
        </p:txBody>
      </p:sp>
      <p:sp>
        <p:nvSpPr>
          <p:cNvPr id="37" name="正方形/長方形 36"/>
          <p:cNvSpPr/>
          <p:nvPr/>
        </p:nvSpPr>
        <p:spPr>
          <a:xfrm>
            <a:off x="6100853" y="3618909"/>
            <a:ext cx="2943828" cy="2550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100" b="1" dirty="0">
                <a:solidFill>
                  <a:srgbClr val="002060"/>
                </a:solidFill>
              </a:rPr>
              <a:t>＜市内宿泊施設の外国人宿泊者数</a:t>
            </a:r>
            <a:r>
              <a:rPr kumimoji="1" lang="en-US" altLang="ja-JP" sz="700" b="1" dirty="0">
                <a:solidFill>
                  <a:srgbClr val="002060"/>
                </a:solidFill>
              </a:rPr>
              <a:t>(1⽉〜12⽉</a:t>
            </a:r>
            <a:r>
              <a:rPr kumimoji="1" lang="en-US" altLang="ja-JP" sz="700" b="1" dirty="0" smtClean="0">
                <a:solidFill>
                  <a:srgbClr val="002060"/>
                </a:solidFill>
              </a:rPr>
              <a:t>)</a:t>
            </a:r>
            <a:r>
              <a:rPr kumimoji="1" lang="ja-JP" altLang="en-US" sz="1100" b="1" dirty="0" smtClean="0">
                <a:solidFill>
                  <a:srgbClr val="002060"/>
                </a:solidFill>
              </a:rPr>
              <a:t>＞ </a:t>
            </a:r>
            <a:endParaRPr kumimoji="1" lang="en-US" altLang="ja-JP" sz="1100" b="1" dirty="0" smtClean="0">
              <a:solidFill>
                <a:srgbClr val="002060"/>
              </a:solidFill>
            </a:endParaRPr>
          </a:p>
        </p:txBody>
      </p:sp>
      <p:sp>
        <p:nvSpPr>
          <p:cNvPr id="3" name="角丸四角形 2"/>
          <p:cNvSpPr/>
          <p:nvPr/>
        </p:nvSpPr>
        <p:spPr>
          <a:xfrm>
            <a:off x="289661" y="3935257"/>
            <a:ext cx="2808000" cy="64679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900" dirty="0" smtClean="0">
                <a:solidFill>
                  <a:srgbClr val="002060"/>
                </a:solidFill>
              </a:rPr>
              <a:t>企業誘致の取組みにより、</a:t>
            </a:r>
            <a:r>
              <a:rPr kumimoji="1" lang="en-US" altLang="ja-JP" sz="900" dirty="0" smtClean="0">
                <a:solidFill>
                  <a:srgbClr val="002060"/>
                </a:solidFill>
              </a:rPr>
              <a:t>2018</a:t>
            </a:r>
            <a:r>
              <a:rPr kumimoji="1" lang="ja-JP" altLang="en-US" sz="900" dirty="0" smtClean="0">
                <a:solidFill>
                  <a:srgbClr val="002060"/>
                </a:solidFill>
              </a:rPr>
              <a:t>年度に工業団地の全区画が完売。スマートシティ</a:t>
            </a:r>
            <a:r>
              <a:rPr kumimoji="1" lang="en-US" altLang="ja-JP" sz="900" dirty="0" err="1">
                <a:solidFill>
                  <a:srgbClr val="002060"/>
                </a:solidFill>
              </a:rPr>
              <a:t>AiCT</a:t>
            </a:r>
            <a:r>
              <a:rPr kumimoji="1" lang="ja-JP" altLang="en-US" sz="900" dirty="0" err="1">
                <a:solidFill>
                  <a:srgbClr val="002060"/>
                </a:solidFill>
              </a:rPr>
              <a:t>への</a:t>
            </a:r>
            <a:r>
              <a:rPr kumimoji="1" lang="ja-JP" altLang="en-US" sz="900" dirty="0">
                <a:solidFill>
                  <a:srgbClr val="002060"/>
                </a:solidFill>
              </a:rPr>
              <a:t>入居企業</a:t>
            </a:r>
            <a:r>
              <a:rPr kumimoji="1" lang="ja-JP" altLang="en-US" sz="900" dirty="0" smtClean="0">
                <a:solidFill>
                  <a:srgbClr val="002060"/>
                </a:solidFill>
              </a:rPr>
              <a:t>は</a:t>
            </a:r>
            <a:r>
              <a:rPr kumimoji="1" lang="en-US" altLang="ja-JP" sz="900" dirty="0" smtClean="0">
                <a:solidFill>
                  <a:srgbClr val="002060"/>
                </a:solidFill>
              </a:rPr>
              <a:t>2021</a:t>
            </a:r>
            <a:r>
              <a:rPr kumimoji="1" lang="ja-JP" altLang="en-US" sz="900" dirty="0" smtClean="0">
                <a:solidFill>
                  <a:srgbClr val="002060"/>
                </a:solidFill>
              </a:rPr>
              <a:t>年</a:t>
            </a:r>
            <a:r>
              <a:rPr kumimoji="1" lang="en-US" altLang="ja-JP" sz="900" dirty="0">
                <a:solidFill>
                  <a:srgbClr val="002060"/>
                </a:solidFill>
              </a:rPr>
              <a:t>3</a:t>
            </a:r>
            <a:r>
              <a:rPr kumimoji="1" lang="ja-JP" altLang="en-US" sz="900" dirty="0">
                <a:solidFill>
                  <a:srgbClr val="002060"/>
                </a:solidFill>
              </a:rPr>
              <a:t>月末現在</a:t>
            </a:r>
            <a:r>
              <a:rPr kumimoji="1" lang="en-US" altLang="ja-JP" sz="900" dirty="0">
                <a:solidFill>
                  <a:srgbClr val="002060"/>
                </a:solidFill>
              </a:rPr>
              <a:t>31</a:t>
            </a:r>
            <a:r>
              <a:rPr kumimoji="1" lang="ja-JP" altLang="en-US" sz="900" dirty="0" smtClean="0">
                <a:solidFill>
                  <a:srgbClr val="002060"/>
                </a:solidFill>
              </a:rPr>
              <a:t>社で順調に進む。</a:t>
            </a:r>
            <a:r>
              <a:rPr kumimoji="1" lang="ja-JP" altLang="en-US" sz="900" dirty="0">
                <a:solidFill>
                  <a:srgbClr val="002060"/>
                </a:solidFill>
              </a:rPr>
              <a:t>今後もスマートシティ</a:t>
            </a:r>
            <a:r>
              <a:rPr kumimoji="1" lang="en-US" altLang="ja-JP" sz="900" dirty="0" err="1">
                <a:solidFill>
                  <a:srgbClr val="002060"/>
                </a:solidFill>
              </a:rPr>
              <a:t>AiCT</a:t>
            </a:r>
            <a:r>
              <a:rPr kumimoji="1" lang="ja-JP" altLang="en-US" sz="900" dirty="0">
                <a:solidFill>
                  <a:srgbClr val="002060"/>
                </a:solidFill>
              </a:rPr>
              <a:t>等を活用した</a:t>
            </a:r>
            <a:r>
              <a:rPr kumimoji="1" lang="en-US" altLang="ja-JP" sz="900" dirty="0">
                <a:solidFill>
                  <a:srgbClr val="002060"/>
                </a:solidFill>
              </a:rPr>
              <a:t>ICT</a:t>
            </a:r>
            <a:r>
              <a:rPr kumimoji="1" lang="ja-JP" altLang="en-US" sz="900" dirty="0">
                <a:solidFill>
                  <a:srgbClr val="002060"/>
                </a:solidFill>
              </a:rPr>
              <a:t>関連産業の集積を</a:t>
            </a:r>
            <a:r>
              <a:rPr kumimoji="1" lang="ja-JP" altLang="en-US" sz="900" dirty="0" smtClean="0">
                <a:solidFill>
                  <a:srgbClr val="002060"/>
                </a:solidFill>
              </a:rPr>
              <a:t>図る</a:t>
            </a:r>
            <a:endParaRPr kumimoji="1" lang="ja-JP" altLang="en-US" sz="900" dirty="0">
              <a:solidFill>
                <a:srgbClr val="002060"/>
              </a:solidFill>
            </a:endParaRPr>
          </a:p>
        </p:txBody>
      </p:sp>
      <p:sp>
        <p:nvSpPr>
          <p:cNvPr id="48" name="角丸四角形 47"/>
          <p:cNvSpPr/>
          <p:nvPr/>
        </p:nvSpPr>
        <p:spPr>
          <a:xfrm>
            <a:off x="3251627" y="3935257"/>
            <a:ext cx="2700000" cy="39600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900" dirty="0" smtClean="0">
                <a:solidFill>
                  <a:srgbClr val="002060"/>
                </a:solidFill>
                <a:latin typeface="Meiryo UI" panose="020B0604030504040204" pitchFamily="50" charset="-128"/>
                <a:ea typeface="Meiryo UI" panose="020B0604030504040204" pitchFamily="50" charset="-128"/>
              </a:rPr>
              <a:t>なお</a:t>
            </a:r>
            <a:r>
              <a:rPr lang="ja-JP" altLang="en-US" sz="900" dirty="0">
                <a:solidFill>
                  <a:srgbClr val="002060"/>
                </a:solidFill>
                <a:latin typeface="Meiryo UI" panose="020B0604030504040204" pitchFamily="50" charset="-128"/>
                <a:ea typeface="Meiryo UI" panose="020B0604030504040204" pitchFamily="50" charset="-128"/>
              </a:rPr>
              <a:t>、経済産業省</a:t>
            </a:r>
            <a:r>
              <a:rPr lang="ja-JP" altLang="en-US" sz="900" dirty="0" smtClean="0">
                <a:solidFill>
                  <a:srgbClr val="002060"/>
                </a:solidFill>
                <a:latin typeface="Meiryo UI" panose="020B0604030504040204" pitchFamily="50" charset="-128"/>
                <a:ea typeface="Meiryo UI" panose="020B0604030504040204" pitchFamily="50" charset="-128"/>
              </a:rPr>
              <a:t>「</a:t>
            </a:r>
            <a:r>
              <a:rPr lang="en-US" altLang="ja-JP" sz="900" dirty="0">
                <a:solidFill>
                  <a:srgbClr val="002060"/>
                </a:solidFill>
                <a:latin typeface="Meiryo UI" panose="020B0604030504040204" pitchFamily="50" charset="-128"/>
                <a:ea typeface="Meiryo UI" panose="020B0604030504040204" pitchFamily="50" charset="-128"/>
              </a:rPr>
              <a:t>2020</a:t>
            </a:r>
            <a:r>
              <a:rPr lang="ja-JP" altLang="en-US" sz="900" dirty="0" smtClean="0">
                <a:solidFill>
                  <a:srgbClr val="002060"/>
                </a:solidFill>
                <a:latin typeface="Meiryo UI" panose="020B0604030504040204" pitchFamily="50" charset="-128"/>
                <a:ea typeface="Meiryo UI" panose="020B0604030504040204" pitchFamily="50" charset="-128"/>
              </a:rPr>
              <a:t>年度</a:t>
            </a:r>
            <a:r>
              <a:rPr lang="ja-JP" altLang="en-US" sz="900" dirty="0">
                <a:solidFill>
                  <a:srgbClr val="002060"/>
                </a:solidFill>
                <a:latin typeface="Meiryo UI" panose="020B0604030504040204" pitchFamily="50" charset="-128"/>
                <a:ea typeface="Meiryo UI" panose="020B0604030504040204" pitchFamily="50" charset="-128"/>
              </a:rPr>
              <a:t>大学発ベンチャー実態等調査」では、企業数</a:t>
            </a:r>
            <a:r>
              <a:rPr lang="en-US" altLang="ja-JP" sz="900" dirty="0">
                <a:solidFill>
                  <a:srgbClr val="002060"/>
                </a:solidFill>
                <a:latin typeface="Meiryo UI" panose="020B0604030504040204" pitchFamily="50" charset="-128"/>
                <a:ea typeface="Meiryo UI" panose="020B0604030504040204" pitchFamily="50" charset="-128"/>
              </a:rPr>
              <a:t>39</a:t>
            </a:r>
            <a:r>
              <a:rPr lang="ja-JP" altLang="en-US" sz="900" dirty="0">
                <a:solidFill>
                  <a:srgbClr val="002060"/>
                </a:solidFill>
                <a:latin typeface="Meiryo UI" panose="020B0604030504040204" pitchFamily="50" charset="-128"/>
                <a:ea typeface="Meiryo UI" panose="020B0604030504040204" pitchFamily="50" charset="-128"/>
              </a:rPr>
              <a:t>社で大学全体では</a:t>
            </a:r>
            <a:r>
              <a:rPr lang="en-US" altLang="ja-JP" sz="900" dirty="0">
                <a:solidFill>
                  <a:srgbClr val="002060"/>
                </a:solidFill>
                <a:latin typeface="Meiryo UI" panose="020B0604030504040204" pitchFamily="50" charset="-128"/>
                <a:ea typeface="Meiryo UI" panose="020B0604030504040204" pitchFamily="50" charset="-128"/>
              </a:rPr>
              <a:t>18</a:t>
            </a:r>
            <a:r>
              <a:rPr lang="ja-JP" altLang="en-US" sz="900" dirty="0" smtClean="0">
                <a:solidFill>
                  <a:srgbClr val="002060"/>
                </a:solidFill>
                <a:latin typeface="Meiryo UI" panose="020B0604030504040204" pitchFamily="50" charset="-128"/>
                <a:ea typeface="Meiryo UI" panose="020B0604030504040204" pitchFamily="50" charset="-128"/>
              </a:rPr>
              <a:t>位</a:t>
            </a:r>
            <a:endParaRPr kumimoji="1" lang="ja-JP" altLang="en-US" sz="900" dirty="0">
              <a:solidFill>
                <a:srgbClr val="002060"/>
              </a:solidFill>
            </a:endParaRPr>
          </a:p>
        </p:txBody>
      </p:sp>
      <p:sp>
        <p:nvSpPr>
          <p:cNvPr id="50" name="角丸四角形 49"/>
          <p:cNvSpPr/>
          <p:nvPr/>
        </p:nvSpPr>
        <p:spPr>
          <a:xfrm>
            <a:off x="6305505" y="3878900"/>
            <a:ext cx="2520000" cy="64800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900" dirty="0" smtClean="0">
                <a:solidFill>
                  <a:srgbClr val="002060"/>
                </a:solidFill>
                <a:latin typeface="Meiryo UI" panose="020B0604030504040204" pitchFamily="50" charset="-128"/>
                <a:ea typeface="Meiryo UI" panose="020B0604030504040204" pitchFamily="50" charset="-128"/>
              </a:rPr>
              <a:t>2019</a:t>
            </a:r>
            <a:r>
              <a:rPr lang="ja-JP" altLang="en-US" sz="900" dirty="0" smtClean="0">
                <a:solidFill>
                  <a:srgbClr val="002060"/>
                </a:solidFill>
                <a:latin typeface="Meiryo UI" panose="020B0604030504040204" pitchFamily="50" charset="-128"/>
                <a:ea typeface="Meiryo UI" panose="020B0604030504040204" pitchFamily="50" charset="-128"/>
              </a:rPr>
              <a:t>年度</a:t>
            </a:r>
            <a:r>
              <a:rPr lang="ja-JP" altLang="en-US" sz="900" dirty="0">
                <a:solidFill>
                  <a:srgbClr val="002060"/>
                </a:solidFill>
                <a:latin typeface="Meiryo UI" panose="020B0604030504040204" pitchFamily="50" charset="-128"/>
                <a:ea typeface="Meiryo UI" panose="020B0604030504040204" pitchFamily="50" charset="-128"/>
              </a:rPr>
              <a:t>までは目標を上回る水準で推移</a:t>
            </a:r>
            <a:r>
              <a:rPr lang="ja-JP" altLang="en-US" sz="900" dirty="0" smtClean="0">
                <a:solidFill>
                  <a:srgbClr val="002060"/>
                </a:solidFill>
                <a:latin typeface="Meiryo UI" panose="020B0604030504040204" pitchFamily="50" charset="-128"/>
                <a:ea typeface="Meiryo UI" panose="020B0604030504040204" pitchFamily="50" charset="-128"/>
              </a:rPr>
              <a:t>。</a:t>
            </a:r>
            <a:r>
              <a:rPr lang="en-US" altLang="ja-JP" sz="900" dirty="0" smtClean="0">
                <a:solidFill>
                  <a:srgbClr val="002060"/>
                </a:solidFill>
                <a:latin typeface="Meiryo UI" panose="020B0604030504040204" pitchFamily="50" charset="-128"/>
                <a:ea typeface="Meiryo UI" panose="020B0604030504040204" pitchFamily="50" charset="-128"/>
              </a:rPr>
              <a:t>2020</a:t>
            </a:r>
            <a:r>
              <a:rPr lang="ja-JP" altLang="en-US" sz="900" dirty="0" smtClean="0">
                <a:solidFill>
                  <a:srgbClr val="002060"/>
                </a:solidFill>
                <a:latin typeface="Meiryo UI" panose="020B0604030504040204" pitchFamily="50" charset="-128"/>
                <a:ea typeface="Meiryo UI" panose="020B0604030504040204" pitchFamily="50" charset="-128"/>
              </a:rPr>
              <a:t>年度は</a:t>
            </a:r>
            <a:r>
              <a:rPr lang="ja-JP" altLang="en-US" sz="900" dirty="0">
                <a:solidFill>
                  <a:srgbClr val="002060"/>
                </a:solidFill>
                <a:latin typeface="Meiryo UI" panose="020B0604030504040204" pitchFamily="50" charset="-128"/>
                <a:ea typeface="Meiryo UI" panose="020B0604030504040204" pitchFamily="50" charset="-128"/>
              </a:rPr>
              <a:t>コロナの影響により大幅に減少</a:t>
            </a:r>
            <a:r>
              <a:rPr lang="ja-JP" altLang="en-US" sz="900" dirty="0" smtClean="0">
                <a:solidFill>
                  <a:srgbClr val="002060"/>
                </a:solidFill>
                <a:latin typeface="Meiryo UI" panose="020B0604030504040204" pitchFamily="50" charset="-128"/>
                <a:ea typeface="Meiryo UI" panose="020B0604030504040204" pitchFamily="50" charset="-128"/>
              </a:rPr>
              <a:t>。</a:t>
            </a:r>
            <a:endParaRPr lang="en-US" altLang="ja-JP" sz="900" dirty="0" smtClean="0">
              <a:solidFill>
                <a:srgbClr val="002060"/>
              </a:solidFill>
              <a:latin typeface="Meiryo UI" panose="020B0604030504040204" pitchFamily="50" charset="-128"/>
              <a:ea typeface="Meiryo UI" panose="020B0604030504040204" pitchFamily="50" charset="-128"/>
            </a:endParaRPr>
          </a:p>
          <a:p>
            <a:r>
              <a:rPr lang="ja-JP" altLang="en-US" sz="900" dirty="0" smtClean="0">
                <a:solidFill>
                  <a:srgbClr val="002060"/>
                </a:solidFill>
                <a:latin typeface="Meiryo UI" panose="020B0604030504040204" pitchFamily="50" charset="-128"/>
                <a:ea typeface="Meiryo UI" panose="020B0604030504040204" pitchFamily="50" charset="-128"/>
              </a:rPr>
              <a:t>今後</a:t>
            </a:r>
            <a:r>
              <a:rPr lang="ja-JP" altLang="en-US" sz="900" dirty="0">
                <a:solidFill>
                  <a:srgbClr val="002060"/>
                </a:solidFill>
                <a:latin typeface="Meiryo UI" panose="020B0604030504040204" pitchFamily="50" charset="-128"/>
                <a:ea typeface="Meiryo UI" panose="020B0604030504040204" pitchFamily="50" charset="-128"/>
              </a:rPr>
              <a:t>ワクチン接種や医療の進展等が見込まれ、中長期的には回復を</a:t>
            </a:r>
            <a:r>
              <a:rPr lang="ja-JP" altLang="en-US" sz="900" dirty="0" smtClean="0">
                <a:solidFill>
                  <a:srgbClr val="002060"/>
                </a:solidFill>
                <a:latin typeface="Meiryo UI" panose="020B0604030504040204" pitchFamily="50" charset="-128"/>
                <a:ea typeface="Meiryo UI" panose="020B0604030504040204" pitchFamily="50" charset="-128"/>
              </a:rPr>
              <a:t>見込む</a:t>
            </a:r>
            <a:endParaRPr kumimoji="1" lang="ja-JP" altLang="en-US" sz="900" dirty="0">
              <a:solidFill>
                <a:srgbClr val="002060"/>
              </a:solidFill>
            </a:endParaRPr>
          </a:p>
        </p:txBody>
      </p:sp>
      <p:sp>
        <p:nvSpPr>
          <p:cNvPr id="46" name="正方形/長方形 45"/>
          <p:cNvSpPr/>
          <p:nvPr/>
        </p:nvSpPr>
        <p:spPr>
          <a:xfrm>
            <a:off x="6849546" y="4531868"/>
            <a:ext cx="2255854" cy="184666"/>
          </a:xfrm>
          <a:prstGeom prst="rect">
            <a:avLst/>
          </a:prstGeom>
        </p:spPr>
        <p:txBody>
          <a:bodyPr wrap="square">
            <a:spAutoFit/>
          </a:bodyPr>
          <a:lstStyle/>
          <a:p>
            <a:r>
              <a:rPr lang="ja-JP" altLang="en-US" sz="600" dirty="0" smtClean="0">
                <a:latin typeface="Meiryo UI" panose="020B0604030504040204" pitchFamily="50" charset="-128"/>
                <a:ea typeface="Meiryo UI" panose="020B0604030504040204" pitchFamily="50" charset="-128"/>
              </a:rPr>
              <a:t>東山</a:t>
            </a:r>
            <a:r>
              <a:rPr lang="ja-JP" altLang="en-US" sz="600" dirty="0">
                <a:latin typeface="Meiryo UI" panose="020B0604030504040204" pitchFamily="50" charset="-128"/>
                <a:ea typeface="Meiryo UI" panose="020B0604030504040204" pitchFamily="50" charset="-128"/>
              </a:rPr>
              <a:t>、芦ノ牧温泉、市内旅館・ホテル</a:t>
            </a:r>
            <a:r>
              <a:rPr lang="ja-JP" altLang="en-US" sz="600" dirty="0" smtClean="0">
                <a:latin typeface="Meiryo UI" panose="020B0604030504040204" pitchFamily="50" charset="-128"/>
                <a:ea typeface="Meiryo UI" panose="020B0604030504040204" pitchFamily="50" charset="-128"/>
              </a:rPr>
              <a:t>の</a:t>
            </a:r>
            <a:r>
              <a:rPr lang="zh-CN" altLang="en-US" sz="600" dirty="0" smtClean="0">
                <a:latin typeface="Meiryo UI" panose="020B0604030504040204" pitchFamily="50" charset="-128"/>
                <a:ea typeface="Meiryo UI" panose="020B0604030504040204" pitchFamily="50" charset="-128"/>
              </a:rPr>
              <a:t>宿泊者数（</a:t>
            </a:r>
            <a:r>
              <a:rPr lang="en-US" altLang="zh-CN" sz="600" dirty="0">
                <a:latin typeface="Meiryo UI" panose="020B0604030504040204" pitchFamily="50" charset="-128"/>
                <a:ea typeface="Meiryo UI" panose="020B0604030504040204" pitchFamily="50" charset="-128"/>
              </a:rPr>
              <a:t>1</a:t>
            </a:r>
            <a:r>
              <a:rPr lang="zh-CN" altLang="en-US" sz="600" dirty="0">
                <a:latin typeface="Meiryo UI" panose="020B0604030504040204" pitchFamily="50" charset="-128"/>
                <a:ea typeface="Meiryo UI" panose="020B0604030504040204" pitchFamily="50" charset="-128"/>
              </a:rPr>
              <a:t>⽉</a:t>
            </a:r>
            <a:r>
              <a:rPr lang="en-US" altLang="zh-CN" sz="600" dirty="0">
                <a:latin typeface="Meiryo UI" panose="020B0604030504040204" pitchFamily="50" charset="-128"/>
                <a:ea typeface="Meiryo UI" panose="020B0604030504040204" pitchFamily="50" charset="-128"/>
              </a:rPr>
              <a:t>〜12</a:t>
            </a:r>
            <a:r>
              <a:rPr lang="zh-CN" altLang="en-US" sz="600" dirty="0">
                <a:latin typeface="Meiryo UI" panose="020B0604030504040204" pitchFamily="50" charset="-128"/>
                <a:ea typeface="Meiryo UI" panose="020B0604030504040204" pitchFamily="50" charset="-128"/>
              </a:rPr>
              <a:t>⽉</a:t>
            </a:r>
            <a:r>
              <a:rPr lang="zh-CN" altLang="en-US" sz="600" dirty="0" smtClean="0">
                <a:latin typeface="Meiryo UI" panose="020B0604030504040204" pitchFamily="50" charset="-128"/>
                <a:ea typeface="Meiryo UI" panose="020B0604030504040204" pitchFamily="50" charset="-128"/>
              </a:rPr>
              <a:t>）</a:t>
            </a:r>
            <a:endParaRPr lang="ja-JP" altLang="en-US" sz="600" dirty="0">
              <a:latin typeface="Meiryo UI" panose="020B0604030504040204" pitchFamily="50" charset="-128"/>
              <a:ea typeface="Meiryo UI" panose="020B0604030504040204" pitchFamily="50" charset="-128"/>
            </a:endParaRPr>
          </a:p>
        </p:txBody>
      </p:sp>
      <p:graphicFrame>
        <p:nvGraphicFramePr>
          <p:cNvPr id="2" name="表 1"/>
          <p:cNvGraphicFramePr>
            <a:graphicFrameLocks noGrp="1"/>
          </p:cNvGraphicFramePr>
          <p:nvPr>
            <p:extLst>
              <p:ext uri="{D42A27DB-BD31-4B8C-83A1-F6EECF244321}">
                <p14:modId xmlns:p14="http://schemas.microsoft.com/office/powerpoint/2010/main" val="3699932788"/>
              </p:ext>
            </p:extLst>
          </p:nvPr>
        </p:nvGraphicFramePr>
        <p:xfrm>
          <a:off x="3168225" y="4408265"/>
          <a:ext cx="2894488" cy="2148840"/>
        </p:xfrm>
        <a:graphic>
          <a:graphicData uri="http://schemas.openxmlformats.org/drawingml/2006/table">
            <a:tbl>
              <a:tblPr firstRow="1" bandRow="1">
                <a:tableStyleId>{5940675A-B579-460E-94D1-54222C63F5DA}</a:tableStyleId>
              </a:tblPr>
              <a:tblGrid>
                <a:gridCol w="311350">
                  <a:extLst>
                    <a:ext uri="{9D8B030D-6E8A-4147-A177-3AD203B41FA5}">
                      <a16:colId xmlns:a16="http://schemas.microsoft.com/office/drawing/2014/main" val="3990414058"/>
                    </a:ext>
                  </a:extLst>
                </a:gridCol>
                <a:gridCol w="339866">
                  <a:extLst>
                    <a:ext uri="{9D8B030D-6E8A-4147-A177-3AD203B41FA5}">
                      <a16:colId xmlns:a16="http://schemas.microsoft.com/office/drawing/2014/main" val="3119473226"/>
                    </a:ext>
                  </a:extLst>
                </a:gridCol>
                <a:gridCol w="493614">
                  <a:extLst>
                    <a:ext uri="{9D8B030D-6E8A-4147-A177-3AD203B41FA5}">
                      <a16:colId xmlns:a16="http://schemas.microsoft.com/office/drawing/2014/main" val="2279076160"/>
                    </a:ext>
                  </a:extLst>
                </a:gridCol>
                <a:gridCol w="914400">
                  <a:extLst>
                    <a:ext uri="{9D8B030D-6E8A-4147-A177-3AD203B41FA5}">
                      <a16:colId xmlns:a16="http://schemas.microsoft.com/office/drawing/2014/main" val="3652021632"/>
                    </a:ext>
                  </a:extLst>
                </a:gridCol>
                <a:gridCol w="461246">
                  <a:extLst>
                    <a:ext uri="{9D8B030D-6E8A-4147-A177-3AD203B41FA5}">
                      <a16:colId xmlns:a16="http://schemas.microsoft.com/office/drawing/2014/main" val="3597535940"/>
                    </a:ext>
                  </a:extLst>
                </a:gridCol>
                <a:gridCol w="374012">
                  <a:extLst>
                    <a:ext uri="{9D8B030D-6E8A-4147-A177-3AD203B41FA5}">
                      <a16:colId xmlns:a16="http://schemas.microsoft.com/office/drawing/2014/main" val="1286142457"/>
                    </a:ext>
                  </a:extLst>
                </a:gridCol>
              </a:tblGrid>
              <a:tr h="153119">
                <a:tc>
                  <a:txBody>
                    <a:bodyPr/>
                    <a:lstStyle/>
                    <a:p>
                      <a:pPr algn="ctr"/>
                      <a:r>
                        <a:rPr kumimoji="1" lang="ja-JP" altLang="en-US" sz="600" dirty="0" smtClean="0"/>
                        <a:t>順位</a:t>
                      </a:r>
                      <a:endParaRPr kumimoji="1" lang="ja-JP" altLang="en-US" sz="600" dirty="0"/>
                    </a:p>
                  </a:txBody>
                  <a:tcPr anchor="ctr">
                    <a:solidFill>
                      <a:schemeClr val="bg1"/>
                    </a:solidFill>
                  </a:tcPr>
                </a:tc>
                <a:tc>
                  <a:txBody>
                    <a:bodyPr/>
                    <a:lstStyle/>
                    <a:p>
                      <a:pPr algn="ctr"/>
                      <a:r>
                        <a:rPr kumimoji="1" lang="ja-JP" altLang="en-US" sz="600" dirty="0" smtClean="0"/>
                        <a:t>大学種別</a:t>
                      </a:r>
                      <a:endParaRPr kumimoji="1" lang="ja-JP" altLang="en-US" sz="600" dirty="0"/>
                    </a:p>
                  </a:txBody>
                  <a:tcPr anchor="ctr">
                    <a:solidFill>
                      <a:schemeClr val="bg1"/>
                    </a:solidFill>
                  </a:tcPr>
                </a:tc>
                <a:tc>
                  <a:txBody>
                    <a:bodyPr/>
                    <a:lstStyle/>
                    <a:p>
                      <a:pPr algn="ctr"/>
                      <a:r>
                        <a:rPr kumimoji="1" lang="ja-JP" altLang="en-US" sz="600" dirty="0" smtClean="0"/>
                        <a:t>都道</a:t>
                      </a:r>
                      <a:endParaRPr kumimoji="1" lang="en-US" altLang="ja-JP" sz="600" dirty="0" smtClean="0"/>
                    </a:p>
                    <a:p>
                      <a:pPr algn="ctr"/>
                      <a:r>
                        <a:rPr kumimoji="1" lang="ja-JP" altLang="en-US" sz="600" dirty="0" smtClean="0"/>
                        <a:t>府県</a:t>
                      </a:r>
                      <a:endParaRPr kumimoji="1" lang="ja-JP" altLang="en-US" sz="600" dirty="0"/>
                    </a:p>
                  </a:txBody>
                  <a:tcPr anchor="ctr">
                    <a:solidFill>
                      <a:schemeClr val="bg1"/>
                    </a:solidFill>
                  </a:tcPr>
                </a:tc>
                <a:tc>
                  <a:txBody>
                    <a:bodyPr/>
                    <a:lstStyle/>
                    <a:p>
                      <a:pPr algn="ctr"/>
                      <a:r>
                        <a:rPr kumimoji="1" lang="ja-JP" altLang="en-US" sz="600" dirty="0" smtClean="0"/>
                        <a:t>学名</a:t>
                      </a:r>
                      <a:endParaRPr kumimoji="1" lang="ja-JP" altLang="en-US" sz="600" dirty="0"/>
                    </a:p>
                  </a:txBody>
                  <a:tcPr anchor="ctr">
                    <a:solidFill>
                      <a:schemeClr val="bg1"/>
                    </a:solidFill>
                  </a:tcPr>
                </a:tc>
                <a:tc>
                  <a:txBody>
                    <a:bodyPr/>
                    <a:lstStyle/>
                    <a:p>
                      <a:pPr algn="ctr"/>
                      <a:r>
                        <a:rPr kumimoji="1" lang="ja-JP" altLang="en-US" sz="500" dirty="0" smtClean="0"/>
                        <a:t>学生</a:t>
                      </a:r>
                      <a:r>
                        <a:rPr kumimoji="1" lang="en-US" altLang="ja-JP" sz="500" dirty="0" smtClean="0"/>
                        <a:t>1000</a:t>
                      </a:r>
                      <a:r>
                        <a:rPr kumimoji="1" lang="ja-JP" altLang="en-US" sz="500" dirty="0" smtClean="0"/>
                        <a:t>人あたりの数</a:t>
                      </a:r>
                      <a:endParaRPr kumimoji="1" lang="ja-JP" altLang="en-US" sz="500" dirty="0"/>
                    </a:p>
                  </a:txBody>
                  <a:tcPr anchor="ctr">
                    <a:solidFill>
                      <a:schemeClr val="bg1"/>
                    </a:solidFill>
                  </a:tcPr>
                </a:tc>
                <a:tc>
                  <a:txBody>
                    <a:bodyPr/>
                    <a:lstStyle/>
                    <a:p>
                      <a:pPr algn="ctr"/>
                      <a:r>
                        <a:rPr kumimoji="1" lang="ja-JP" altLang="en-US" sz="600" dirty="0" smtClean="0"/>
                        <a:t>会社数計</a:t>
                      </a:r>
                      <a:endParaRPr kumimoji="1" lang="ja-JP" altLang="en-US" sz="600" dirty="0"/>
                    </a:p>
                  </a:txBody>
                  <a:tcPr anchor="ctr">
                    <a:solidFill>
                      <a:schemeClr val="bg1"/>
                    </a:solidFill>
                  </a:tcPr>
                </a:tc>
                <a:extLst>
                  <a:ext uri="{0D108BD9-81ED-4DB2-BD59-A6C34878D82A}">
                    <a16:rowId xmlns:a16="http://schemas.microsoft.com/office/drawing/2014/main" val="365220767"/>
                  </a:ext>
                </a:extLst>
              </a:tr>
              <a:tr h="0">
                <a:tc>
                  <a:txBody>
                    <a:bodyPr/>
                    <a:lstStyle/>
                    <a:p>
                      <a:pPr algn="ctr"/>
                      <a:r>
                        <a:rPr kumimoji="1" lang="en-US" altLang="ja-JP" sz="600" dirty="0" smtClean="0"/>
                        <a:t>1</a:t>
                      </a:r>
                      <a:endParaRPr kumimoji="1" lang="ja-JP" altLang="en-US" sz="600" dirty="0"/>
                    </a:p>
                  </a:txBody>
                  <a:tcPr anchor="ctr">
                    <a:solidFill>
                      <a:schemeClr val="bg1"/>
                    </a:solidFill>
                  </a:tcPr>
                </a:tc>
                <a:tc>
                  <a:txBody>
                    <a:bodyPr/>
                    <a:lstStyle/>
                    <a:p>
                      <a:pPr algn="ctr"/>
                      <a:r>
                        <a:rPr kumimoji="1" lang="ja-JP" altLang="en-US" sz="600" dirty="0" smtClean="0"/>
                        <a:t>公立</a:t>
                      </a:r>
                      <a:endParaRPr kumimoji="1" lang="ja-JP" altLang="en-US" sz="600" dirty="0"/>
                    </a:p>
                  </a:txBody>
                  <a:tcPr anchor="ctr">
                    <a:solidFill>
                      <a:schemeClr val="bg1"/>
                    </a:solidFill>
                  </a:tcPr>
                </a:tc>
                <a:tc>
                  <a:txBody>
                    <a:bodyPr/>
                    <a:lstStyle/>
                    <a:p>
                      <a:pPr algn="ctr"/>
                      <a:r>
                        <a:rPr kumimoji="1" lang="ja-JP" altLang="en-US" sz="600" dirty="0" smtClean="0"/>
                        <a:t>福島県</a:t>
                      </a:r>
                      <a:endParaRPr kumimoji="1" lang="ja-JP" altLang="en-US" sz="600" dirty="0"/>
                    </a:p>
                  </a:txBody>
                  <a:tcPr anchor="ctr">
                    <a:solidFill>
                      <a:schemeClr val="bg1"/>
                    </a:solidFill>
                  </a:tcPr>
                </a:tc>
                <a:tc>
                  <a:txBody>
                    <a:bodyPr/>
                    <a:lstStyle/>
                    <a:p>
                      <a:pPr algn="ctr"/>
                      <a:r>
                        <a:rPr kumimoji="1" lang="ja-JP" altLang="en-US" sz="600" dirty="0" smtClean="0"/>
                        <a:t>会津大学</a:t>
                      </a:r>
                      <a:endParaRPr kumimoji="1" lang="ja-JP" altLang="en-US" sz="600" dirty="0"/>
                    </a:p>
                  </a:txBody>
                  <a:tcPr anchor="ctr">
                    <a:solidFill>
                      <a:schemeClr val="bg1"/>
                    </a:solidFill>
                  </a:tcPr>
                </a:tc>
                <a:tc>
                  <a:txBody>
                    <a:bodyPr/>
                    <a:lstStyle/>
                    <a:p>
                      <a:pPr algn="ctr"/>
                      <a:r>
                        <a:rPr kumimoji="1" lang="en-US" altLang="ja-JP" sz="600" dirty="0" smtClean="0"/>
                        <a:t>17.82</a:t>
                      </a:r>
                      <a:endParaRPr kumimoji="1" lang="ja-JP" altLang="en-US" sz="600" dirty="0"/>
                    </a:p>
                  </a:txBody>
                  <a:tcPr anchor="ctr">
                    <a:solidFill>
                      <a:schemeClr val="bg1"/>
                    </a:solidFill>
                  </a:tcPr>
                </a:tc>
                <a:tc>
                  <a:txBody>
                    <a:bodyPr/>
                    <a:lstStyle/>
                    <a:p>
                      <a:pPr algn="ctr"/>
                      <a:r>
                        <a:rPr kumimoji="1" lang="en-US" altLang="ja-JP" sz="600" dirty="0" smtClean="0"/>
                        <a:t>23</a:t>
                      </a:r>
                      <a:endParaRPr kumimoji="1" lang="ja-JP" altLang="en-US" sz="600" dirty="0"/>
                    </a:p>
                  </a:txBody>
                  <a:tcPr anchor="ctr">
                    <a:solidFill>
                      <a:schemeClr val="bg1"/>
                    </a:solidFill>
                  </a:tcPr>
                </a:tc>
                <a:extLst>
                  <a:ext uri="{0D108BD9-81ED-4DB2-BD59-A6C34878D82A}">
                    <a16:rowId xmlns:a16="http://schemas.microsoft.com/office/drawing/2014/main" val="3845955147"/>
                  </a:ext>
                </a:extLst>
              </a:tr>
              <a:tr h="0">
                <a:tc>
                  <a:txBody>
                    <a:bodyPr/>
                    <a:lstStyle/>
                    <a:p>
                      <a:pPr algn="ctr"/>
                      <a:r>
                        <a:rPr kumimoji="1" lang="en-US" altLang="ja-JP" sz="600" dirty="0" smtClean="0"/>
                        <a:t>2</a:t>
                      </a:r>
                      <a:endParaRPr kumimoji="1" lang="ja-JP" altLang="en-US" sz="600" dirty="0"/>
                    </a:p>
                  </a:txBody>
                  <a:tcPr anchor="ctr">
                    <a:solidFill>
                      <a:schemeClr val="bg1"/>
                    </a:solidFill>
                  </a:tcPr>
                </a:tc>
                <a:tc>
                  <a:txBody>
                    <a:bodyPr/>
                    <a:lstStyle/>
                    <a:p>
                      <a:pPr algn="ctr"/>
                      <a:r>
                        <a:rPr kumimoji="1" lang="ja-JP" altLang="en-US" sz="600" dirty="0" smtClean="0"/>
                        <a:t>国立</a:t>
                      </a:r>
                      <a:endParaRPr kumimoji="1" lang="ja-JP" altLang="en-US" sz="600" dirty="0"/>
                    </a:p>
                  </a:txBody>
                  <a:tcPr anchor="ctr">
                    <a:solidFill>
                      <a:schemeClr val="bg1"/>
                    </a:solidFill>
                  </a:tcPr>
                </a:tc>
                <a:tc>
                  <a:txBody>
                    <a:bodyPr/>
                    <a:lstStyle/>
                    <a:p>
                      <a:pPr algn="ctr"/>
                      <a:r>
                        <a:rPr kumimoji="1" lang="ja-JP" altLang="en-US" sz="600" dirty="0" smtClean="0"/>
                        <a:t>福岡県</a:t>
                      </a:r>
                      <a:endParaRPr kumimoji="1" lang="ja-JP" altLang="en-US" sz="600" dirty="0"/>
                    </a:p>
                  </a:txBody>
                  <a:tcPr anchor="ctr">
                    <a:solidFill>
                      <a:schemeClr val="bg1"/>
                    </a:solidFill>
                  </a:tcPr>
                </a:tc>
                <a:tc>
                  <a:txBody>
                    <a:bodyPr/>
                    <a:lstStyle/>
                    <a:p>
                      <a:pPr algn="ctr"/>
                      <a:r>
                        <a:rPr kumimoji="1" lang="ja-JP" altLang="en-US" sz="600" dirty="0" smtClean="0"/>
                        <a:t>九州工業大学</a:t>
                      </a:r>
                      <a:endParaRPr kumimoji="1" lang="ja-JP" altLang="en-US" sz="600" dirty="0"/>
                    </a:p>
                  </a:txBody>
                  <a:tcPr anchor="ctr">
                    <a:solidFill>
                      <a:schemeClr val="bg1"/>
                    </a:solidFill>
                  </a:tcPr>
                </a:tc>
                <a:tc>
                  <a:txBody>
                    <a:bodyPr/>
                    <a:lstStyle/>
                    <a:p>
                      <a:pPr algn="ctr"/>
                      <a:r>
                        <a:rPr kumimoji="1" lang="en-US" altLang="ja-JP" sz="600" dirty="0" smtClean="0"/>
                        <a:t>6.87</a:t>
                      </a:r>
                      <a:endParaRPr kumimoji="1" lang="ja-JP" altLang="en-US" sz="600" dirty="0"/>
                    </a:p>
                  </a:txBody>
                  <a:tcPr anchor="ctr">
                    <a:solidFill>
                      <a:schemeClr val="bg1"/>
                    </a:solidFill>
                  </a:tcPr>
                </a:tc>
                <a:tc>
                  <a:txBody>
                    <a:bodyPr/>
                    <a:lstStyle/>
                    <a:p>
                      <a:pPr algn="ctr"/>
                      <a:r>
                        <a:rPr kumimoji="1" lang="en-US" altLang="ja-JP" sz="600" dirty="0" smtClean="0"/>
                        <a:t>41</a:t>
                      </a:r>
                      <a:endParaRPr kumimoji="1" lang="ja-JP" altLang="en-US" sz="600" dirty="0"/>
                    </a:p>
                  </a:txBody>
                  <a:tcPr anchor="ctr">
                    <a:solidFill>
                      <a:schemeClr val="bg1"/>
                    </a:solidFill>
                  </a:tcPr>
                </a:tc>
                <a:extLst>
                  <a:ext uri="{0D108BD9-81ED-4DB2-BD59-A6C34878D82A}">
                    <a16:rowId xmlns:a16="http://schemas.microsoft.com/office/drawing/2014/main" val="1940432275"/>
                  </a:ext>
                </a:extLst>
              </a:tr>
              <a:tr h="0">
                <a:tc>
                  <a:txBody>
                    <a:bodyPr/>
                    <a:lstStyle/>
                    <a:p>
                      <a:pPr algn="ctr"/>
                      <a:r>
                        <a:rPr kumimoji="1" lang="en-US" altLang="ja-JP" sz="600" dirty="0" smtClean="0"/>
                        <a:t>3</a:t>
                      </a:r>
                      <a:endParaRPr kumimoji="1" lang="ja-JP" altLang="en-US" sz="600" dirty="0"/>
                    </a:p>
                  </a:txBody>
                  <a:tcPr anchor="ctr">
                    <a:solidFill>
                      <a:schemeClr val="bg1"/>
                    </a:solidFill>
                  </a:tcPr>
                </a:tc>
                <a:tc>
                  <a:txBody>
                    <a:bodyPr/>
                    <a:lstStyle/>
                    <a:p>
                      <a:pPr algn="ctr"/>
                      <a:r>
                        <a:rPr kumimoji="1" lang="ja-JP" altLang="en-US" sz="600" dirty="0" smtClean="0"/>
                        <a:t>国立</a:t>
                      </a:r>
                      <a:endParaRPr kumimoji="1" lang="ja-JP" altLang="en-US" sz="600" dirty="0"/>
                    </a:p>
                  </a:txBody>
                  <a:tcPr anchor="ctr">
                    <a:solidFill>
                      <a:schemeClr val="bg1"/>
                    </a:solidFill>
                  </a:tcPr>
                </a:tc>
                <a:tc>
                  <a:txBody>
                    <a:bodyPr/>
                    <a:lstStyle/>
                    <a:p>
                      <a:pPr algn="ctr"/>
                      <a:r>
                        <a:rPr kumimoji="1" lang="ja-JP" altLang="en-US" sz="600" dirty="0" smtClean="0"/>
                        <a:t>北海島</a:t>
                      </a:r>
                      <a:endParaRPr kumimoji="1" lang="ja-JP" altLang="en-US" sz="600" dirty="0"/>
                    </a:p>
                  </a:txBody>
                  <a:tcPr anchor="ctr">
                    <a:solidFill>
                      <a:schemeClr val="bg1"/>
                    </a:solidFill>
                  </a:tcPr>
                </a:tc>
                <a:tc>
                  <a:txBody>
                    <a:bodyPr/>
                    <a:lstStyle/>
                    <a:p>
                      <a:pPr algn="ctr"/>
                      <a:r>
                        <a:rPr kumimoji="1" lang="ja-JP" altLang="en-US" sz="600" dirty="0" smtClean="0"/>
                        <a:t>小樽商科大学</a:t>
                      </a:r>
                      <a:endParaRPr kumimoji="1" lang="ja-JP" altLang="en-US" sz="600" dirty="0"/>
                    </a:p>
                  </a:txBody>
                  <a:tcPr anchor="ctr">
                    <a:solidFill>
                      <a:schemeClr val="bg1"/>
                    </a:solidFill>
                  </a:tcPr>
                </a:tc>
                <a:tc>
                  <a:txBody>
                    <a:bodyPr/>
                    <a:lstStyle/>
                    <a:p>
                      <a:pPr algn="ctr"/>
                      <a:r>
                        <a:rPr kumimoji="1" lang="en-US" altLang="ja-JP" sz="600" dirty="0" smtClean="0"/>
                        <a:t>6.55</a:t>
                      </a:r>
                      <a:endParaRPr kumimoji="1" lang="ja-JP" altLang="en-US" sz="600" dirty="0"/>
                    </a:p>
                  </a:txBody>
                  <a:tcPr anchor="ctr">
                    <a:solidFill>
                      <a:schemeClr val="bg1"/>
                    </a:solidFill>
                  </a:tcPr>
                </a:tc>
                <a:tc>
                  <a:txBody>
                    <a:bodyPr/>
                    <a:lstStyle/>
                    <a:p>
                      <a:pPr algn="ctr"/>
                      <a:r>
                        <a:rPr kumimoji="1" lang="en-US" altLang="ja-JP" sz="600" dirty="0" smtClean="0"/>
                        <a:t>16</a:t>
                      </a:r>
                      <a:endParaRPr kumimoji="1" lang="ja-JP" altLang="en-US" sz="600" dirty="0"/>
                    </a:p>
                  </a:txBody>
                  <a:tcPr anchor="ctr">
                    <a:solidFill>
                      <a:schemeClr val="bg1"/>
                    </a:solidFill>
                  </a:tcPr>
                </a:tc>
                <a:extLst>
                  <a:ext uri="{0D108BD9-81ED-4DB2-BD59-A6C34878D82A}">
                    <a16:rowId xmlns:a16="http://schemas.microsoft.com/office/drawing/2014/main" val="2426041614"/>
                  </a:ext>
                </a:extLst>
              </a:tr>
              <a:tr h="0">
                <a:tc>
                  <a:txBody>
                    <a:bodyPr/>
                    <a:lstStyle/>
                    <a:p>
                      <a:pPr algn="ctr"/>
                      <a:r>
                        <a:rPr kumimoji="1" lang="en-US" altLang="ja-JP" sz="600" dirty="0" smtClean="0"/>
                        <a:t>4</a:t>
                      </a:r>
                      <a:endParaRPr kumimoji="1" lang="ja-JP" altLang="en-US" sz="600" dirty="0"/>
                    </a:p>
                  </a:txBody>
                  <a:tcPr anchor="ctr">
                    <a:solidFill>
                      <a:schemeClr val="bg1"/>
                    </a:solidFill>
                  </a:tcPr>
                </a:tc>
                <a:tc>
                  <a:txBody>
                    <a:bodyPr/>
                    <a:lstStyle/>
                    <a:p>
                      <a:pPr algn="ctr"/>
                      <a:r>
                        <a:rPr kumimoji="1" lang="ja-JP" altLang="en-US" sz="600" dirty="0" smtClean="0"/>
                        <a:t>私立</a:t>
                      </a:r>
                      <a:endParaRPr kumimoji="1" lang="ja-JP" altLang="en-US" sz="600" dirty="0"/>
                    </a:p>
                  </a:txBody>
                  <a:tcPr anchor="ctr">
                    <a:solidFill>
                      <a:schemeClr val="bg1"/>
                    </a:solidFill>
                  </a:tcPr>
                </a:tc>
                <a:tc>
                  <a:txBody>
                    <a:bodyPr/>
                    <a:lstStyle/>
                    <a:p>
                      <a:pPr algn="ctr"/>
                      <a:r>
                        <a:rPr kumimoji="1" lang="ja-JP" altLang="en-US" sz="600" dirty="0" smtClean="0"/>
                        <a:t>長崎県</a:t>
                      </a:r>
                      <a:endParaRPr kumimoji="1" lang="ja-JP" altLang="en-US" sz="600" dirty="0"/>
                    </a:p>
                  </a:txBody>
                  <a:tcPr anchor="ctr">
                    <a:solidFill>
                      <a:schemeClr val="bg1"/>
                    </a:solidFill>
                  </a:tcPr>
                </a:tc>
                <a:tc>
                  <a:txBody>
                    <a:bodyPr/>
                    <a:lstStyle/>
                    <a:p>
                      <a:pPr algn="ctr"/>
                      <a:r>
                        <a:rPr kumimoji="1" lang="ja-JP" altLang="en-US" sz="600" dirty="0" smtClean="0"/>
                        <a:t>長崎総合科学大学</a:t>
                      </a:r>
                      <a:endParaRPr kumimoji="1" lang="ja-JP" altLang="en-US" sz="600" dirty="0"/>
                    </a:p>
                  </a:txBody>
                  <a:tcPr anchor="ctr">
                    <a:solidFill>
                      <a:schemeClr val="bg1"/>
                    </a:solidFill>
                  </a:tcPr>
                </a:tc>
                <a:tc>
                  <a:txBody>
                    <a:bodyPr/>
                    <a:lstStyle/>
                    <a:p>
                      <a:pPr algn="ctr"/>
                      <a:r>
                        <a:rPr kumimoji="1" lang="en-US" altLang="ja-JP" sz="600" dirty="0" smtClean="0"/>
                        <a:t>5.95</a:t>
                      </a:r>
                      <a:endParaRPr kumimoji="1" lang="ja-JP" altLang="en-US" sz="600" dirty="0"/>
                    </a:p>
                  </a:txBody>
                  <a:tcPr anchor="ctr">
                    <a:solidFill>
                      <a:schemeClr val="bg1"/>
                    </a:solidFill>
                  </a:tcPr>
                </a:tc>
                <a:tc>
                  <a:txBody>
                    <a:bodyPr/>
                    <a:lstStyle/>
                    <a:p>
                      <a:pPr algn="ctr"/>
                      <a:r>
                        <a:rPr kumimoji="1" lang="en-US" altLang="ja-JP" sz="600" dirty="0" smtClean="0"/>
                        <a:t>5</a:t>
                      </a:r>
                      <a:endParaRPr kumimoji="1" lang="ja-JP" altLang="en-US" sz="600" dirty="0"/>
                    </a:p>
                  </a:txBody>
                  <a:tcPr anchor="ctr">
                    <a:solidFill>
                      <a:schemeClr val="bg1"/>
                    </a:solidFill>
                  </a:tcPr>
                </a:tc>
                <a:extLst>
                  <a:ext uri="{0D108BD9-81ED-4DB2-BD59-A6C34878D82A}">
                    <a16:rowId xmlns:a16="http://schemas.microsoft.com/office/drawing/2014/main" val="678040990"/>
                  </a:ext>
                </a:extLst>
              </a:tr>
              <a:tr h="0">
                <a:tc>
                  <a:txBody>
                    <a:bodyPr/>
                    <a:lstStyle/>
                    <a:p>
                      <a:pPr algn="ctr"/>
                      <a:r>
                        <a:rPr kumimoji="1" lang="en-US" altLang="ja-JP" sz="600" dirty="0" smtClean="0"/>
                        <a:t>5</a:t>
                      </a:r>
                      <a:endParaRPr kumimoji="1" lang="ja-JP" altLang="en-US" sz="600" dirty="0"/>
                    </a:p>
                  </a:txBody>
                  <a:tcPr anchor="ctr">
                    <a:solidFill>
                      <a:schemeClr val="bg1"/>
                    </a:solidFill>
                  </a:tcPr>
                </a:tc>
                <a:tc>
                  <a:txBody>
                    <a:bodyPr/>
                    <a:lstStyle/>
                    <a:p>
                      <a:pPr algn="ctr"/>
                      <a:r>
                        <a:rPr kumimoji="1" lang="ja-JP" altLang="en-US" sz="600" dirty="0" smtClean="0"/>
                        <a:t>国立</a:t>
                      </a:r>
                      <a:endParaRPr kumimoji="1" lang="ja-JP" altLang="en-US" sz="600" dirty="0"/>
                    </a:p>
                  </a:txBody>
                  <a:tcPr anchor="ctr">
                    <a:solidFill>
                      <a:schemeClr val="bg1"/>
                    </a:solidFill>
                  </a:tcPr>
                </a:tc>
                <a:tc>
                  <a:txBody>
                    <a:bodyPr/>
                    <a:lstStyle/>
                    <a:p>
                      <a:pPr algn="ctr"/>
                      <a:r>
                        <a:rPr kumimoji="1" lang="ja-JP" altLang="en-US" sz="600" dirty="0" smtClean="0"/>
                        <a:t>東京都</a:t>
                      </a:r>
                      <a:endParaRPr kumimoji="1" lang="ja-JP" altLang="en-US" sz="600" dirty="0"/>
                    </a:p>
                  </a:txBody>
                  <a:tcPr anchor="ctr">
                    <a:solidFill>
                      <a:schemeClr val="bg1"/>
                    </a:solidFill>
                  </a:tcPr>
                </a:tc>
                <a:tc>
                  <a:txBody>
                    <a:bodyPr/>
                    <a:lstStyle/>
                    <a:p>
                      <a:pPr algn="ctr"/>
                      <a:r>
                        <a:rPr kumimoji="1" lang="ja-JP" altLang="en-US" sz="600" dirty="0" smtClean="0"/>
                        <a:t>東京工業大学</a:t>
                      </a:r>
                      <a:endParaRPr kumimoji="1" lang="ja-JP" altLang="en-US" sz="600" dirty="0"/>
                    </a:p>
                  </a:txBody>
                  <a:tcPr anchor="ctr">
                    <a:solidFill>
                      <a:schemeClr val="bg1"/>
                    </a:solidFill>
                  </a:tcPr>
                </a:tc>
                <a:tc>
                  <a:txBody>
                    <a:bodyPr/>
                    <a:lstStyle/>
                    <a:p>
                      <a:pPr algn="ctr"/>
                      <a:r>
                        <a:rPr kumimoji="1" lang="en-US" altLang="ja-JP" sz="600" dirty="0" smtClean="0"/>
                        <a:t>5.16</a:t>
                      </a:r>
                      <a:endParaRPr kumimoji="1" lang="ja-JP" altLang="en-US" sz="600" dirty="0"/>
                    </a:p>
                  </a:txBody>
                  <a:tcPr anchor="ctr">
                    <a:solidFill>
                      <a:schemeClr val="bg1"/>
                    </a:solidFill>
                  </a:tcPr>
                </a:tc>
                <a:tc>
                  <a:txBody>
                    <a:bodyPr/>
                    <a:lstStyle/>
                    <a:p>
                      <a:pPr algn="ctr"/>
                      <a:r>
                        <a:rPr kumimoji="1" lang="en-US" altLang="ja-JP" sz="600" dirty="0" smtClean="0"/>
                        <a:t>51</a:t>
                      </a:r>
                      <a:endParaRPr kumimoji="1" lang="ja-JP" altLang="en-US" sz="600" dirty="0"/>
                    </a:p>
                  </a:txBody>
                  <a:tcPr anchor="ctr">
                    <a:solidFill>
                      <a:schemeClr val="bg1"/>
                    </a:solidFill>
                  </a:tcPr>
                </a:tc>
                <a:extLst>
                  <a:ext uri="{0D108BD9-81ED-4DB2-BD59-A6C34878D82A}">
                    <a16:rowId xmlns:a16="http://schemas.microsoft.com/office/drawing/2014/main" val="1812056536"/>
                  </a:ext>
                </a:extLst>
              </a:tr>
              <a:tr h="0">
                <a:tc>
                  <a:txBody>
                    <a:bodyPr/>
                    <a:lstStyle/>
                    <a:p>
                      <a:pPr algn="ctr"/>
                      <a:r>
                        <a:rPr kumimoji="1" lang="en-US" altLang="ja-JP" sz="600" dirty="0" smtClean="0"/>
                        <a:t>6</a:t>
                      </a:r>
                      <a:endParaRPr kumimoji="1" lang="ja-JP" altLang="en-US" sz="600" dirty="0"/>
                    </a:p>
                  </a:txBody>
                  <a:tcPr anchor="ctr">
                    <a:solidFill>
                      <a:schemeClr val="bg1"/>
                    </a:solidFill>
                  </a:tcPr>
                </a:tc>
                <a:tc>
                  <a:txBody>
                    <a:bodyPr/>
                    <a:lstStyle/>
                    <a:p>
                      <a:pPr algn="ctr"/>
                      <a:r>
                        <a:rPr kumimoji="1" lang="ja-JP" altLang="en-US" sz="600" dirty="0" smtClean="0"/>
                        <a:t>国立</a:t>
                      </a:r>
                      <a:endParaRPr kumimoji="1" lang="ja-JP" altLang="en-US" sz="600" dirty="0"/>
                    </a:p>
                  </a:txBody>
                  <a:tcPr anchor="ctr">
                    <a:solidFill>
                      <a:schemeClr val="bg1"/>
                    </a:solidFill>
                  </a:tcPr>
                </a:tc>
                <a:tc>
                  <a:txBody>
                    <a:bodyPr/>
                    <a:lstStyle/>
                    <a:p>
                      <a:pPr algn="ctr"/>
                      <a:r>
                        <a:rPr kumimoji="1" lang="ja-JP" altLang="en-US" sz="600" dirty="0" smtClean="0"/>
                        <a:t>愛知県</a:t>
                      </a:r>
                      <a:endParaRPr kumimoji="1" lang="ja-JP" altLang="en-US" sz="600" dirty="0"/>
                    </a:p>
                  </a:txBody>
                  <a:tcPr anchor="ctr">
                    <a:solidFill>
                      <a:schemeClr val="bg1"/>
                    </a:solidFill>
                  </a:tcPr>
                </a:tc>
                <a:tc>
                  <a:txBody>
                    <a:bodyPr/>
                    <a:lstStyle/>
                    <a:p>
                      <a:pPr algn="ctr"/>
                      <a:r>
                        <a:rPr kumimoji="1" lang="ja-JP" altLang="en-US" sz="600" dirty="0" smtClean="0"/>
                        <a:t>豊橋技術科学大学</a:t>
                      </a:r>
                      <a:endParaRPr kumimoji="1" lang="ja-JP" altLang="en-US" sz="600" dirty="0"/>
                    </a:p>
                  </a:txBody>
                  <a:tcPr anchor="ctr">
                    <a:solidFill>
                      <a:schemeClr val="bg1"/>
                    </a:solidFill>
                  </a:tcPr>
                </a:tc>
                <a:tc>
                  <a:txBody>
                    <a:bodyPr/>
                    <a:lstStyle/>
                    <a:p>
                      <a:pPr algn="ctr"/>
                      <a:r>
                        <a:rPr kumimoji="1" lang="en-US" altLang="ja-JP" sz="600" dirty="0" smtClean="0"/>
                        <a:t>5.03</a:t>
                      </a:r>
                      <a:endParaRPr kumimoji="1" lang="ja-JP" altLang="en-US" sz="600" dirty="0"/>
                    </a:p>
                  </a:txBody>
                  <a:tcPr anchor="ctr">
                    <a:solidFill>
                      <a:schemeClr val="bg1"/>
                    </a:solidFill>
                  </a:tcPr>
                </a:tc>
                <a:tc>
                  <a:txBody>
                    <a:bodyPr/>
                    <a:lstStyle/>
                    <a:p>
                      <a:pPr algn="ctr"/>
                      <a:r>
                        <a:rPr kumimoji="1" lang="en-US" altLang="ja-JP" sz="600" dirty="0" smtClean="0"/>
                        <a:t>11</a:t>
                      </a:r>
                      <a:endParaRPr kumimoji="1" lang="ja-JP" altLang="en-US" sz="600" dirty="0"/>
                    </a:p>
                  </a:txBody>
                  <a:tcPr anchor="ctr">
                    <a:solidFill>
                      <a:schemeClr val="bg1"/>
                    </a:solidFill>
                  </a:tcPr>
                </a:tc>
                <a:extLst>
                  <a:ext uri="{0D108BD9-81ED-4DB2-BD59-A6C34878D82A}">
                    <a16:rowId xmlns:a16="http://schemas.microsoft.com/office/drawing/2014/main" val="1149052979"/>
                  </a:ext>
                </a:extLst>
              </a:tr>
              <a:tr h="0">
                <a:tc>
                  <a:txBody>
                    <a:bodyPr/>
                    <a:lstStyle/>
                    <a:p>
                      <a:pPr algn="ctr"/>
                      <a:r>
                        <a:rPr kumimoji="1" lang="en-US" altLang="ja-JP" sz="600" dirty="0" smtClean="0"/>
                        <a:t>7</a:t>
                      </a:r>
                      <a:endParaRPr kumimoji="1" lang="ja-JP" altLang="en-US" sz="600" dirty="0"/>
                    </a:p>
                  </a:txBody>
                  <a:tcPr anchor="ctr">
                    <a:solidFill>
                      <a:schemeClr val="bg1"/>
                    </a:solidFill>
                  </a:tcPr>
                </a:tc>
                <a:tc>
                  <a:txBody>
                    <a:bodyPr/>
                    <a:lstStyle/>
                    <a:p>
                      <a:pPr algn="ctr"/>
                      <a:r>
                        <a:rPr kumimoji="1" lang="ja-JP" altLang="en-US" sz="600" dirty="0" smtClean="0"/>
                        <a:t>公立</a:t>
                      </a:r>
                      <a:endParaRPr kumimoji="1" lang="ja-JP" altLang="en-US" sz="600" dirty="0"/>
                    </a:p>
                  </a:txBody>
                  <a:tcPr anchor="ctr">
                    <a:solidFill>
                      <a:schemeClr val="bg1"/>
                    </a:solidFill>
                  </a:tcPr>
                </a:tc>
                <a:tc>
                  <a:txBody>
                    <a:bodyPr/>
                    <a:lstStyle/>
                    <a:p>
                      <a:pPr algn="ctr"/>
                      <a:r>
                        <a:rPr kumimoji="1" lang="ja-JP" altLang="en-US" sz="600" dirty="0" smtClean="0"/>
                        <a:t>北海道</a:t>
                      </a:r>
                      <a:endParaRPr kumimoji="1" lang="ja-JP" altLang="en-US" sz="600" dirty="0"/>
                    </a:p>
                  </a:txBody>
                  <a:tcPr anchor="ctr">
                    <a:solidFill>
                      <a:schemeClr val="bg1"/>
                    </a:solidFill>
                  </a:tcPr>
                </a:tc>
                <a:tc>
                  <a:txBody>
                    <a:bodyPr/>
                    <a:lstStyle/>
                    <a:p>
                      <a:pPr algn="ctr"/>
                      <a:r>
                        <a:rPr kumimoji="1" lang="ja-JP" altLang="en-US" sz="600" dirty="0" smtClean="0"/>
                        <a:t>公立はこだて未来大学</a:t>
                      </a:r>
                      <a:endParaRPr kumimoji="1" lang="ja-JP" altLang="en-US" sz="600" dirty="0"/>
                    </a:p>
                  </a:txBody>
                  <a:tcPr anchor="ctr">
                    <a:solidFill>
                      <a:schemeClr val="bg1"/>
                    </a:solidFill>
                  </a:tcPr>
                </a:tc>
                <a:tc>
                  <a:txBody>
                    <a:bodyPr/>
                    <a:lstStyle/>
                    <a:p>
                      <a:pPr algn="ctr"/>
                      <a:r>
                        <a:rPr kumimoji="1" lang="en-US" altLang="ja-JP" sz="600" dirty="0" smtClean="0"/>
                        <a:t>4.28</a:t>
                      </a:r>
                      <a:endParaRPr kumimoji="1" lang="ja-JP" altLang="en-US" sz="600" dirty="0"/>
                    </a:p>
                  </a:txBody>
                  <a:tcPr anchor="ctr">
                    <a:solidFill>
                      <a:schemeClr val="bg1"/>
                    </a:solidFill>
                  </a:tcPr>
                </a:tc>
                <a:tc>
                  <a:txBody>
                    <a:bodyPr/>
                    <a:lstStyle/>
                    <a:p>
                      <a:pPr algn="ctr"/>
                      <a:r>
                        <a:rPr kumimoji="1" lang="en-US" altLang="ja-JP" sz="600" dirty="0" smtClean="0"/>
                        <a:t>5</a:t>
                      </a:r>
                      <a:endParaRPr kumimoji="1" lang="ja-JP" altLang="en-US" sz="600" dirty="0"/>
                    </a:p>
                  </a:txBody>
                  <a:tcPr anchor="ctr">
                    <a:solidFill>
                      <a:schemeClr val="bg1"/>
                    </a:solidFill>
                  </a:tcPr>
                </a:tc>
                <a:extLst>
                  <a:ext uri="{0D108BD9-81ED-4DB2-BD59-A6C34878D82A}">
                    <a16:rowId xmlns:a16="http://schemas.microsoft.com/office/drawing/2014/main" val="38401211"/>
                  </a:ext>
                </a:extLst>
              </a:tr>
              <a:tr h="0">
                <a:tc>
                  <a:txBody>
                    <a:bodyPr/>
                    <a:lstStyle/>
                    <a:p>
                      <a:pPr algn="ctr"/>
                      <a:r>
                        <a:rPr kumimoji="1" lang="en-US" altLang="ja-JP" sz="600" dirty="0" smtClean="0"/>
                        <a:t>8</a:t>
                      </a:r>
                      <a:endParaRPr kumimoji="1" lang="ja-JP" altLang="en-US" sz="600" dirty="0"/>
                    </a:p>
                  </a:txBody>
                  <a:tcPr anchor="ctr">
                    <a:solidFill>
                      <a:schemeClr val="bg1"/>
                    </a:solidFill>
                  </a:tcPr>
                </a:tc>
                <a:tc>
                  <a:txBody>
                    <a:bodyPr/>
                    <a:lstStyle/>
                    <a:p>
                      <a:pPr algn="ctr"/>
                      <a:r>
                        <a:rPr kumimoji="1" lang="ja-JP" altLang="en-US" sz="600" dirty="0" smtClean="0"/>
                        <a:t>公立</a:t>
                      </a:r>
                      <a:endParaRPr kumimoji="1" lang="en-US" altLang="ja-JP" sz="600" dirty="0" smtClean="0"/>
                    </a:p>
                  </a:txBody>
                  <a:tcPr anchor="ctr">
                    <a:solidFill>
                      <a:schemeClr val="bg1"/>
                    </a:solidFill>
                  </a:tcPr>
                </a:tc>
                <a:tc>
                  <a:txBody>
                    <a:bodyPr/>
                    <a:lstStyle/>
                    <a:p>
                      <a:pPr algn="ctr"/>
                      <a:r>
                        <a:rPr kumimoji="1" lang="ja-JP" altLang="en-US" sz="600" dirty="0" smtClean="0"/>
                        <a:t>群馬県</a:t>
                      </a:r>
                      <a:endParaRPr kumimoji="1" lang="ja-JP" altLang="en-US" sz="600" dirty="0"/>
                    </a:p>
                  </a:txBody>
                  <a:tcPr anchor="ctr">
                    <a:solidFill>
                      <a:schemeClr val="bg1"/>
                    </a:solidFill>
                  </a:tcPr>
                </a:tc>
                <a:tc>
                  <a:txBody>
                    <a:bodyPr/>
                    <a:lstStyle/>
                    <a:p>
                      <a:pPr algn="ctr"/>
                      <a:r>
                        <a:rPr kumimoji="1" lang="ja-JP" altLang="en-US" sz="600" dirty="0" smtClean="0"/>
                        <a:t>前橋工科大学</a:t>
                      </a:r>
                      <a:endParaRPr kumimoji="1" lang="ja-JP" altLang="en-US" sz="600" dirty="0"/>
                    </a:p>
                  </a:txBody>
                  <a:tcPr anchor="ctr">
                    <a:solidFill>
                      <a:schemeClr val="bg1"/>
                    </a:solidFill>
                  </a:tcPr>
                </a:tc>
                <a:tc>
                  <a:txBody>
                    <a:bodyPr/>
                    <a:lstStyle/>
                    <a:p>
                      <a:pPr algn="ctr"/>
                      <a:r>
                        <a:rPr kumimoji="1" lang="en-US" altLang="ja-JP" sz="600" dirty="0" smtClean="0"/>
                        <a:t>4.03</a:t>
                      </a:r>
                      <a:endParaRPr kumimoji="1" lang="ja-JP" altLang="en-US" sz="600" dirty="0"/>
                    </a:p>
                  </a:txBody>
                  <a:tcPr anchor="ctr">
                    <a:solidFill>
                      <a:schemeClr val="bg1"/>
                    </a:solidFill>
                  </a:tcPr>
                </a:tc>
                <a:tc>
                  <a:txBody>
                    <a:bodyPr/>
                    <a:lstStyle/>
                    <a:p>
                      <a:pPr algn="ctr"/>
                      <a:r>
                        <a:rPr kumimoji="1" lang="en-US" altLang="ja-JP" sz="600" dirty="0" smtClean="0"/>
                        <a:t>5</a:t>
                      </a:r>
                      <a:endParaRPr kumimoji="1" lang="ja-JP" altLang="en-US" sz="600" dirty="0"/>
                    </a:p>
                  </a:txBody>
                  <a:tcPr anchor="ctr">
                    <a:solidFill>
                      <a:schemeClr val="bg1"/>
                    </a:solidFill>
                  </a:tcPr>
                </a:tc>
                <a:extLst>
                  <a:ext uri="{0D108BD9-81ED-4DB2-BD59-A6C34878D82A}">
                    <a16:rowId xmlns:a16="http://schemas.microsoft.com/office/drawing/2014/main" val="4133791303"/>
                  </a:ext>
                </a:extLst>
              </a:tr>
              <a:tr h="0">
                <a:tc>
                  <a:txBody>
                    <a:bodyPr/>
                    <a:lstStyle/>
                    <a:p>
                      <a:pPr algn="ctr"/>
                      <a:r>
                        <a:rPr kumimoji="1" lang="en-US" altLang="ja-JP" sz="600" dirty="0" smtClean="0"/>
                        <a:t>9</a:t>
                      </a:r>
                      <a:endParaRPr kumimoji="1" lang="ja-JP" altLang="en-US" sz="600" dirty="0"/>
                    </a:p>
                  </a:txBody>
                  <a:tcPr anchor="ctr">
                    <a:solidFill>
                      <a:schemeClr val="bg1"/>
                    </a:solidFill>
                  </a:tcPr>
                </a:tc>
                <a:tc>
                  <a:txBody>
                    <a:bodyPr/>
                    <a:lstStyle/>
                    <a:p>
                      <a:pPr algn="ctr"/>
                      <a:r>
                        <a:rPr kumimoji="1" lang="ja-JP" altLang="en-US" sz="600" dirty="0" smtClean="0"/>
                        <a:t>私立</a:t>
                      </a:r>
                      <a:endParaRPr kumimoji="1" lang="ja-JP" altLang="en-US" sz="600" dirty="0"/>
                    </a:p>
                  </a:txBody>
                  <a:tcPr anchor="ctr">
                    <a:solidFill>
                      <a:schemeClr val="bg1"/>
                    </a:solidFill>
                  </a:tcPr>
                </a:tc>
                <a:tc>
                  <a:txBody>
                    <a:bodyPr/>
                    <a:lstStyle/>
                    <a:p>
                      <a:pPr algn="ctr"/>
                      <a:r>
                        <a:rPr kumimoji="1" lang="ja-JP" altLang="en-US" sz="600" dirty="0" smtClean="0"/>
                        <a:t>長野県</a:t>
                      </a:r>
                      <a:endParaRPr kumimoji="1" lang="ja-JP" altLang="en-US" sz="600" dirty="0"/>
                    </a:p>
                  </a:txBody>
                  <a:tcPr anchor="ctr">
                    <a:solidFill>
                      <a:schemeClr val="bg1"/>
                    </a:solidFill>
                  </a:tcPr>
                </a:tc>
                <a:tc>
                  <a:txBody>
                    <a:bodyPr/>
                    <a:lstStyle/>
                    <a:p>
                      <a:pPr algn="ctr"/>
                      <a:r>
                        <a:rPr kumimoji="1" lang="ja-JP" altLang="en-US" sz="600" dirty="0" smtClean="0"/>
                        <a:t>長野大学</a:t>
                      </a:r>
                      <a:endParaRPr kumimoji="1" lang="ja-JP" altLang="en-US" sz="600" dirty="0"/>
                    </a:p>
                  </a:txBody>
                  <a:tcPr anchor="ctr">
                    <a:solidFill>
                      <a:schemeClr val="bg1"/>
                    </a:solidFill>
                  </a:tcPr>
                </a:tc>
                <a:tc>
                  <a:txBody>
                    <a:bodyPr/>
                    <a:lstStyle/>
                    <a:p>
                      <a:pPr algn="ctr"/>
                      <a:r>
                        <a:rPr kumimoji="1" lang="en-US" altLang="ja-JP" sz="600" dirty="0" smtClean="0"/>
                        <a:t>3.70</a:t>
                      </a:r>
                      <a:endParaRPr kumimoji="1" lang="ja-JP" altLang="en-US" sz="600" dirty="0"/>
                    </a:p>
                  </a:txBody>
                  <a:tcPr anchor="ctr">
                    <a:solidFill>
                      <a:schemeClr val="bg1"/>
                    </a:solidFill>
                  </a:tcPr>
                </a:tc>
                <a:tc>
                  <a:txBody>
                    <a:bodyPr/>
                    <a:lstStyle/>
                    <a:p>
                      <a:pPr algn="ctr"/>
                      <a:r>
                        <a:rPr kumimoji="1" lang="en-US" altLang="ja-JP" sz="600" dirty="0" smtClean="0"/>
                        <a:t>4</a:t>
                      </a:r>
                      <a:endParaRPr kumimoji="1" lang="ja-JP" altLang="en-US" sz="600" dirty="0"/>
                    </a:p>
                  </a:txBody>
                  <a:tcPr anchor="ctr">
                    <a:solidFill>
                      <a:schemeClr val="bg1"/>
                    </a:solidFill>
                  </a:tcPr>
                </a:tc>
                <a:extLst>
                  <a:ext uri="{0D108BD9-81ED-4DB2-BD59-A6C34878D82A}">
                    <a16:rowId xmlns:a16="http://schemas.microsoft.com/office/drawing/2014/main" val="1672876107"/>
                  </a:ext>
                </a:extLst>
              </a:tr>
              <a:tr h="131245">
                <a:tc>
                  <a:txBody>
                    <a:bodyPr/>
                    <a:lstStyle/>
                    <a:p>
                      <a:pPr algn="ctr"/>
                      <a:r>
                        <a:rPr kumimoji="1" lang="en-US" altLang="ja-JP" sz="600" dirty="0" smtClean="0"/>
                        <a:t>10</a:t>
                      </a:r>
                      <a:endParaRPr kumimoji="1" lang="ja-JP" altLang="en-US" sz="600" dirty="0"/>
                    </a:p>
                  </a:txBody>
                  <a:tcPr anchor="ctr">
                    <a:solidFill>
                      <a:schemeClr val="bg1"/>
                    </a:solidFill>
                  </a:tcPr>
                </a:tc>
                <a:tc>
                  <a:txBody>
                    <a:bodyPr/>
                    <a:lstStyle/>
                    <a:p>
                      <a:pPr algn="ctr"/>
                      <a:r>
                        <a:rPr kumimoji="1" lang="ja-JP" altLang="en-US" sz="600" dirty="0" smtClean="0"/>
                        <a:t>国立</a:t>
                      </a:r>
                      <a:endParaRPr kumimoji="1" lang="ja-JP" altLang="en-US" sz="600" dirty="0"/>
                    </a:p>
                  </a:txBody>
                  <a:tcPr anchor="ctr">
                    <a:solidFill>
                      <a:schemeClr val="bg1"/>
                    </a:solidFill>
                  </a:tcPr>
                </a:tc>
                <a:tc>
                  <a:txBody>
                    <a:bodyPr/>
                    <a:lstStyle/>
                    <a:p>
                      <a:pPr algn="ctr"/>
                      <a:r>
                        <a:rPr kumimoji="1" lang="ja-JP" altLang="en-US" sz="600" dirty="0" smtClean="0"/>
                        <a:t>愛知県</a:t>
                      </a:r>
                      <a:endParaRPr kumimoji="1" lang="ja-JP" altLang="en-US" sz="600" dirty="0"/>
                    </a:p>
                  </a:txBody>
                  <a:tcPr anchor="ctr">
                    <a:solidFill>
                      <a:schemeClr val="bg1"/>
                    </a:solidFill>
                  </a:tcPr>
                </a:tc>
                <a:tc>
                  <a:txBody>
                    <a:bodyPr/>
                    <a:lstStyle/>
                    <a:p>
                      <a:pPr algn="ctr"/>
                      <a:r>
                        <a:rPr kumimoji="1" lang="ja-JP" altLang="en-US" sz="600" dirty="0" smtClean="0"/>
                        <a:t>名古屋工業大学</a:t>
                      </a:r>
                      <a:endParaRPr kumimoji="1" lang="ja-JP" altLang="en-US" sz="600" dirty="0"/>
                    </a:p>
                  </a:txBody>
                  <a:tcPr anchor="ctr">
                    <a:solidFill>
                      <a:schemeClr val="bg1"/>
                    </a:solidFill>
                  </a:tcPr>
                </a:tc>
                <a:tc>
                  <a:txBody>
                    <a:bodyPr/>
                    <a:lstStyle/>
                    <a:p>
                      <a:pPr algn="ctr"/>
                      <a:r>
                        <a:rPr kumimoji="1" lang="en-US" altLang="ja-JP" sz="600" dirty="0" smtClean="0"/>
                        <a:t>3.64</a:t>
                      </a:r>
                      <a:endParaRPr kumimoji="1" lang="ja-JP" altLang="en-US" sz="600" dirty="0"/>
                    </a:p>
                  </a:txBody>
                  <a:tcPr anchor="ctr">
                    <a:solidFill>
                      <a:schemeClr val="bg1"/>
                    </a:solidFill>
                  </a:tcPr>
                </a:tc>
                <a:tc>
                  <a:txBody>
                    <a:bodyPr/>
                    <a:lstStyle/>
                    <a:p>
                      <a:pPr algn="ctr"/>
                      <a:r>
                        <a:rPr kumimoji="1" lang="en-US" altLang="ja-JP" sz="600" dirty="0" smtClean="0"/>
                        <a:t>21</a:t>
                      </a:r>
                      <a:endParaRPr kumimoji="1" lang="ja-JP" altLang="en-US" sz="600" dirty="0"/>
                    </a:p>
                  </a:txBody>
                  <a:tcPr anchor="ctr">
                    <a:solidFill>
                      <a:schemeClr val="bg1"/>
                    </a:solidFill>
                  </a:tcPr>
                </a:tc>
                <a:extLst>
                  <a:ext uri="{0D108BD9-81ED-4DB2-BD59-A6C34878D82A}">
                    <a16:rowId xmlns:a16="http://schemas.microsoft.com/office/drawing/2014/main" val="2407223499"/>
                  </a:ext>
                </a:extLst>
              </a:tr>
            </a:tbl>
          </a:graphicData>
        </a:graphic>
      </p:graphicFrame>
      <p:sp>
        <p:nvSpPr>
          <p:cNvPr id="6" name="テキスト ボックス 5"/>
          <p:cNvSpPr txBox="1"/>
          <p:nvPr/>
        </p:nvSpPr>
        <p:spPr>
          <a:xfrm>
            <a:off x="3418153" y="6571199"/>
            <a:ext cx="2750454" cy="184666"/>
          </a:xfrm>
          <a:prstGeom prst="rect">
            <a:avLst/>
          </a:prstGeom>
          <a:noFill/>
        </p:spPr>
        <p:txBody>
          <a:bodyPr wrap="square" rtlCol="0">
            <a:spAutoFit/>
          </a:bodyPr>
          <a:lstStyle/>
          <a:p>
            <a:r>
              <a:rPr kumimoji="1" lang="ja-JP" altLang="en-US" sz="600" dirty="0" smtClean="0"/>
              <a:t>学生</a:t>
            </a:r>
            <a:r>
              <a:rPr kumimoji="1" lang="en-US" altLang="ja-JP" sz="600" dirty="0" smtClean="0"/>
              <a:t>1000</a:t>
            </a:r>
            <a:r>
              <a:rPr kumimoji="1" lang="ja-JP" altLang="en-US" sz="600" dirty="0" smtClean="0"/>
              <a:t>人当たりの大学発ベンチャー数ランキング</a:t>
            </a:r>
            <a:r>
              <a:rPr kumimoji="1" lang="en-US" altLang="ja-JP" sz="600" dirty="0" smtClean="0"/>
              <a:t>(1/8)</a:t>
            </a:r>
            <a:r>
              <a:rPr kumimoji="1" lang="ja-JP" altLang="en-US" sz="600" dirty="0" smtClean="0"/>
              <a:t>付け「日経グローカル」より</a:t>
            </a:r>
            <a:endParaRPr kumimoji="1" lang="ja-JP" altLang="en-US" sz="600" dirty="0"/>
          </a:p>
        </p:txBody>
      </p:sp>
      <p:sp>
        <p:nvSpPr>
          <p:cNvPr id="35" name="テキスト ボックス 34"/>
          <p:cNvSpPr txBox="1"/>
          <p:nvPr/>
        </p:nvSpPr>
        <p:spPr>
          <a:xfrm>
            <a:off x="1417686" y="4585836"/>
            <a:ext cx="1930843" cy="184666"/>
          </a:xfrm>
          <a:prstGeom prst="rect">
            <a:avLst/>
          </a:prstGeom>
          <a:noFill/>
        </p:spPr>
        <p:txBody>
          <a:bodyPr wrap="square" rtlCol="0">
            <a:spAutoFit/>
          </a:bodyPr>
          <a:lstStyle/>
          <a:p>
            <a:r>
              <a:rPr kumimoji="1" lang="ja-JP" altLang="en-US" sz="600" dirty="0" smtClean="0"/>
              <a:t>計画期間内における新規立地企業の件数を累計</a:t>
            </a:r>
            <a:endParaRPr kumimoji="1" lang="ja-JP" altLang="en-US" sz="600" dirty="0"/>
          </a:p>
        </p:txBody>
      </p:sp>
      <p:grpSp>
        <p:nvGrpSpPr>
          <p:cNvPr id="25" name="グループ化 24"/>
          <p:cNvGrpSpPr/>
          <p:nvPr/>
        </p:nvGrpSpPr>
        <p:grpSpPr>
          <a:xfrm>
            <a:off x="1220950" y="4999520"/>
            <a:ext cx="657599" cy="194888"/>
            <a:chOff x="1220950" y="4999520"/>
            <a:chExt cx="657599" cy="194888"/>
          </a:xfrm>
        </p:grpSpPr>
        <p:cxnSp>
          <p:nvCxnSpPr>
            <p:cNvPr id="22" name="直線コネクタ 21"/>
            <p:cNvCxnSpPr>
              <a:endCxn id="15" idx="0"/>
            </p:cNvCxnSpPr>
            <p:nvPr/>
          </p:nvCxnSpPr>
          <p:spPr>
            <a:xfrm flipV="1">
              <a:off x="1220950" y="4999520"/>
              <a:ext cx="442036" cy="194888"/>
            </a:xfrm>
            <a:prstGeom prst="line">
              <a:avLst/>
            </a:prstGeom>
          </p:spPr>
          <p:style>
            <a:lnRef idx="1">
              <a:schemeClr val="dk1"/>
            </a:lnRef>
            <a:fillRef idx="0">
              <a:schemeClr val="dk1"/>
            </a:fillRef>
            <a:effectRef idx="0">
              <a:schemeClr val="dk1"/>
            </a:effectRef>
            <a:fontRef idx="minor">
              <a:schemeClr val="tx1"/>
            </a:fontRef>
          </p:style>
        </p:cxnSp>
        <p:sp>
          <p:nvSpPr>
            <p:cNvPr id="15" name="テキスト ボックス 14"/>
            <p:cNvSpPr txBox="1"/>
            <p:nvPr/>
          </p:nvSpPr>
          <p:spPr>
            <a:xfrm>
              <a:off x="1447423" y="4999520"/>
              <a:ext cx="431126" cy="184666"/>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600" dirty="0" smtClean="0"/>
                <a:t>実績</a:t>
              </a:r>
              <a:endParaRPr kumimoji="1" lang="ja-JP" altLang="en-US" sz="600" dirty="0"/>
            </a:p>
          </p:txBody>
        </p:sp>
      </p:grpSp>
      <p:grpSp>
        <p:nvGrpSpPr>
          <p:cNvPr id="24" name="グループ化 23"/>
          <p:cNvGrpSpPr/>
          <p:nvPr/>
        </p:nvGrpSpPr>
        <p:grpSpPr>
          <a:xfrm>
            <a:off x="1638876" y="5488156"/>
            <a:ext cx="485911" cy="489269"/>
            <a:chOff x="1638876" y="5488156"/>
            <a:chExt cx="485911" cy="489269"/>
          </a:xfrm>
        </p:grpSpPr>
        <p:cxnSp>
          <p:nvCxnSpPr>
            <p:cNvPr id="42" name="直線コネクタ 41"/>
            <p:cNvCxnSpPr/>
            <p:nvPr/>
          </p:nvCxnSpPr>
          <p:spPr>
            <a:xfrm>
              <a:off x="1638876" y="5488156"/>
              <a:ext cx="146045" cy="385414"/>
            </a:xfrm>
            <a:prstGeom prst="line">
              <a:avLst/>
            </a:prstGeom>
          </p:spPr>
          <p:style>
            <a:lnRef idx="1">
              <a:schemeClr val="dk1"/>
            </a:lnRef>
            <a:fillRef idx="0">
              <a:schemeClr val="dk1"/>
            </a:fillRef>
            <a:effectRef idx="0">
              <a:schemeClr val="dk1"/>
            </a:effectRef>
            <a:fontRef idx="minor">
              <a:schemeClr val="tx1"/>
            </a:fontRef>
          </p:style>
        </p:cxnSp>
        <p:sp>
          <p:nvSpPr>
            <p:cNvPr id="38" name="テキスト ボックス 37"/>
            <p:cNvSpPr txBox="1"/>
            <p:nvPr/>
          </p:nvSpPr>
          <p:spPr>
            <a:xfrm>
              <a:off x="1662986" y="5792759"/>
              <a:ext cx="461801" cy="184666"/>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600" dirty="0"/>
                <a:t>目標</a:t>
              </a:r>
            </a:p>
          </p:txBody>
        </p:sp>
      </p:grpSp>
      <p:cxnSp>
        <p:nvCxnSpPr>
          <p:cNvPr id="51" name="直線コネクタ 50"/>
          <p:cNvCxnSpPr>
            <a:endCxn id="52" idx="2"/>
          </p:cNvCxnSpPr>
          <p:nvPr/>
        </p:nvCxnSpPr>
        <p:spPr>
          <a:xfrm>
            <a:off x="7334851" y="6112305"/>
            <a:ext cx="776485" cy="300479"/>
          </a:xfrm>
          <a:prstGeom prst="line">
            <a:avLst/>
          </a:prstGeom>
        </p:spPr>
        <p:style>
          <a:lnRef idx="1">
            <a:schemeClr val="dk1"/>
          </a:lnRef>
          <a:fillRef idx="0">
            <a:schemeClr val="dk1"/>
          </a:fillRef>
          <a:effectRef idx="0">
            <a:schemeClr val="dk1"/>
          </a:effectRef>
          <a:fontRef idx="minor">
            <a:schemeClr val="tx1"/>
          </a:fontRef>
        </p:style>
      </p:cxnSp>
      <p:sp>
        <p:nvSpPr>
          <p:cNvPr id="52" name="テキスト ボックス 51"/>
          <p:cNvSpPr txBox="1"/>
          <p:nvPr/>
        </p:nvSpPr>
        <p:spPr>
          <a:xfrm>
            <a:off x="7895773" y="6228118"/>
            <a:ext cx="431126" cy="184666"/>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600" dirty="0" smtClean="0"/>
              <a:t>実績</a:t>
            </a:r>
            <a:endParaRPr kumimoji="1" lang="ja-JP" altLang="en-US" sz="600" dirty="0"/>
          </a:p>
        </p:txBody>
      </p:sp>
      <p:cxnSp>
        <p:nvCxnSpPr>
          <p:cNvPr id="54" name="直線コネクタ 53"/>
          <p:cNvCxnSpPr/>
          <p:nvPr/>
        </p:nvCxnSpPr>
        <p:spPr>
          <a:xfrm flipH="1" flipV="1">
            <a:off x="7456786" y="4975565"/>
            <a:ext cx="352028" cy="338190"/>
          </a:xfrm>
          <a:prstGeom prst="line">
            <a:avLst/>
          </a:prstGeom>
        </p:spPr>
        <p:style>
          <a:lnRef idx="1">
            <a:schemeClr val="dk1"/>
          </a:lnRef>
          <a:fillRef idx="0">
            <a:schemeClr val="dk1"/>
          </a:fillRef>
          <a:effectRef idx="0">
            <a:schemeClr val="dk1"/>
          </a:effectRef>
          <a:fontRef idx="minor">
            <a:schemeClr val="tx1"/>
          </a:fontRef>
        </p:style>
      </p:cxnSp>
      <p:sp>
        <p:nvSpPr>
          <p:cNvPr id="55" name="テキスト ボックス 54"/>
          <p:cNvSpPr txBox="1"/>
          <p:nvPr/>
        </p:nvSpPr>
        <p:spPr>
          <a:xfrm>
            <a:off x="7334851" y="4894754"/>
            <a:ext cx="461801" cy="184666"/>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600" dirty="0"/>
              <a:t>目標</a:t>
            </a:r>
          </a:p>
        </p:txBody>
      </p:sp>
      <p:sp>
        <p:nvSpPr>
          <p:cNvPr id="31" name="テキスト ボックス 30"/>
          <p:cNvSpPr txBox="1"/>
          <p:nvPr/>
        </p:nvSpPr>
        <p:spPr>
          <a:xfrm>
            <a:off x="2597710" y="398030"/>
            <a:ext cx="1307833" cy="215444"/>
          </a:xfrm>
          <a:prstGeom prst="rect">
            <a:avLst/>
          </a:prstGeom>
          <a:noFill/>
        </p:spPr>
        <p:txBody>
          <a:bodyPr wrap="square" rtlCol="0">
            <a:spAutoFit/>
          </a:bodyPr>
          <a:lstStyle/>
          <a:p>
            <a:r>
              <a:rPr kumimoji="1" lang="ja-JP" altLang="en-US" sz="800" dirty="0" smtClean="0">
                <a:solidFill>
                  <a:srgbClr val="002060"/>
                </a:solidFill>
              </a:rPr>
              <a:t>（</a:t>
            </a:r>
            <a:r>
              <a:rPr kumimoji="1" lang="en-US" altLang="ja-JP" sz="800" dirty="0" smtClean="0">
                <a:solidFill>
                  <a:srgbClr val="002060"/>
                </a:solidFill>
              </a:rPr>
              <a:t>2021</a:t>
            </a:r>
            <a:r>
              <a:rPr kumimoji="1" lang="ja-JP" altLang="en-US" sz="800" dirty="0">
                <a:solidFill>
                  <a:srgbClr val="002060"/>
                </a:solidFill>
              </a:rPr>
              <a:t>年</a:t>
            </a:r>
            <a:r>
              <a:rPr kumimoji="1" lang="en-US" altLang="ja-JP" sz="800" dirty="0">
                <a:solidFill>
                  <a:srgbClr val="002060"/>
                </a:solidFill>
              </a:rPr>
              <a:t>3</a:t>
            </a:r>
            <a:r>
              <a:rPr kumimoji="1" lang="ja-JP" altLang="en-US" sz="800" dirty="0">
                <a:solidFill>
                  <a:srgbClr val="002060"/>
                </a:solidFill>
              </a:rPr>
              <a:t>月</a:t>
            </a:r>
            <a:r>
              <a:rPr kumimoji="1" lang="en-US" altLang="ja-JP" sz="800" dirty="0">
                <a:solidFill>
                  <a:srgbClr val="002060"/>
                </a:solidFill>
              </a:rPr>
              <a:t>1</a:t>
            </a:r>
            <a:r>
              <a:rPr kumimoji="1" lang="ja-JP" altLang="en-US" sz="800" dirty="0">
                <a:solidFill>
                  <a:srgbClr val="002060"/>
                </a:solidFill>
              </a:rPr>
              <a:t>日</a:t>
            </a:r>
            <a:r>
              <a:rPr kumimoji="1" lang="ja-JP" altLang="en-US" sz="800" dirty="0" smtClean="0">
                <a:solidFill>
                  <a:srgbClr val="002060"/>
                </a:solidFill>
              </a:rPr>
              <a:t>現在）</a:t>
            </a:r>
            <a:endParaRPr kumimoji="1" lang="ja-JP" altLang="en-US" sz="800" dirty="0"/>
          </a:p>
        </p:txBody>
      </p:sp>
      <p:pic>
        <p:nvPicPr>
          <p:cNvPr id="4" name="図 3"/>
          <p:cNvPicPr>
            <a:picLocks noChangeAspect="1"/>
          </p:cNvPicPr>
          <p:nvPr/>
        </p:nvPicPr>
        <p:blipFill>
          <a:blip r:embed="rId3"/>
          <a:stretch>
            <a:fillRect/>
          </a:stretch>
        </p:blipFill>
        <p:spPr>
          <a:xfrm>
            <a:off x="157272" y="4561624"/>
            <a:ext cx="2889754" cy="2219136"/>
          </a:xfrm>
          <a:prstGeom prst="rect">
            <a:avLst/>
          </a:prstGeom>
        </p:spPr>
      </p:pic>
      <p:pic>
        <p:nvPicPr>
          <p:cNvPr id="7" name="図 6"/>
          <p:cNvPicPr>
            <a:picLocks noChangeAspect="1"/>
          </p:cNvPicPr>
          <p:nvPr/>
        </p:nvPicPr>
        <p:blipFill>
          <a:blip r:embed="rId4"/>
          <a:stretch>
            <a:fillRect/>
          </a:stretch>
        </p:blipFill>
        <p:spPr>
          <a:xfrm>
            <a:off x="6080121" y="4541649"/>
            <a:ext cx="2828789" cy="2231329"/>
          </a:xfrm>
          <a:prstGeom prst="rect">
            <a:avLst/>
          </a:prstGeom>
        </p:spPr>
      </p:pic>
    </p:spTree>
    <p:extLst>
      <p:ext uri="{BB962C8B-B14F-4D97-AF65-F5344CB8AC3E}">
        <p14:creationId xmlns:p14="http://schemas.microsoft.com/office/powerpoint/2010/main" val="33101443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179631" y="281253"/>
            <a:ext cx="8820000" cy="6480000"/>
          </a:xfrm>
          <a:prstGeom prst="roundRect">
            <a:avLst>
              <a:gd name="adj" fmla="val 3402"/>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1"/>
              </a:solidFill>
            </a:endParaRPr>
          </a:p>
        </p:txBody>
      </p:sp>
      <p:sp>
        <p:nvSpPr>
          <p:cNvPr id="71" name="角丸四角形 70"/>
          <p:cNvSpPr/>
          <p:nvPr/>
        </p:nvSpPr>
        <p:spPr>
          <a:xfrm>
            <a:off x="162503" y="102230"/>
            <a:ext cx="1666297" cy="324000"/>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500" b="1" dirty="0" smtClean="0">
                <a:solidFill>
                  <a:schemeClr val="bg1"/>
                </a:solidFill>
                <a:latin typeface="BIZ UDPゴシック" panose="020B0400000000000000" pitchFamily="50" charset="-128"/>
                <a:ea typeface="BIZ UDPゴシック" panose="020B0400000000000000" pitchFamily="50" charset="-128"/>
              </a:rPr>
              <a:t>背景・経過</a:t>
            </a:r>
            <a:endParaRPr kumimoji="1" lang="ja-JP" altLang="en-US" sz="1500" b="1" dirty="0">
              <a:solidFill>
                <a:schemeClr val="bg1"/>
              </a:solidFill>
              <a:latin typeface="BIZ UDPゴシック" panose="020B0400000000000000" pitchFamily="50" charset="-128"/>
              <a:ea typeface="BIZ UDPゴシック" panose="020B0400000000000000" pitchFamily="50" charset="-128"/>
            </a:endParaRPr>
          </a:p>
        </p:txBody>
      </p:sp>
      <p:sp>
        <p:nvSpPr>
          <p:cNvPr id="72" name="正方形/長方形 71"/>
          <p:cNvSpPr/>
          <p:nvPr/>
        </p:nvSpPr>
        <p:spPr>
          <a:xfrm>
            <a:off x="8776044" y="3321182"/>
            <a:ext cx="479380" cy="471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dirty="0">
              <a:solidFill>
                <a:srgbClr val="002060"/>
              </a:solidFill>
              <a:latin typeface="+mn-ea"/>
            </a:endParaRPr>
          </a:p>
        </p:txBody>
      </p:sp>
      <p:sp>
        <p:nvSpPr>
          <p:cNvPr id="22" name="角丸四角形 21"/>
          <p:cNvSpPr/>
          <p:nvPr/>
        </p:nvSpPr>
        <p:spPr>
          <a:xfrm>
            <a:off x="3095656" y="2691421"/>
            <a:ext cx="5021408" cy="737999"/>
          </a:xfrm>
          <a:prstGeom prst="roundRect">
            <a:avLst>
              <a:gd name="adj" fmla="val 280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800"/>
              </a:lnSpc>
            </a:pPr>
            <a:endParaRPr lang="en-US" altLang="ja-JP" sz="1200" b="1" dirty="0">
              <a:solidFill>
                <a:schemeClr val="tx1"/>
              </a:solidFill>
              <a:latin typeface="BIZ UDPゴシック" panose="020B0400000000000000" pitchFamily="50" charset="-128"/>
              <a:ea typeface="BIZ UDPゴシック" panose="020B0400000000000000" pitchFamily="50" charset="-128"/>
            </a:endParaRPr>
          </a:p>
        </p:txBody>
      </p:sp>
      <p:sp>
        <p:nvSpPr>
          <p:cNvPr id="27" name="正方形/長方形 26"/>
          <p:cNvSpPr/>
          <p:nvPr/>
        </p:nvSpPr>
        <p:spPr>
          <a:xfrm>
            <a:off x="179632" y="797621"/>
            <a:ext cx="4082478" cy="18101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ts val="1800"/>
              </a:lnSpc>
              <a:buFont typeface="Wingdings" panose="05000000000000000000" pitchFamily="2" charset="2"/>
              <a:buChar char="Ø"/>
            </a:pPr>
            <a:r>
              <a:rPr kumimoji="1" lang="ja-JP" altLang="en-US" sz="1400" dirty="0" smtClean="0">
                <a:solidFill>
                  <a:srgbClr val="002060"/>
                </a:solidFill>
              </a:rPr>
              <a:t>人口は、</a:t>
            </a:r>
            <a:r>
              <a:rPr kumimoji="1" lang="en-US" altLang="ja-JP" sz="1400" dirty="0" smtClean="0">
                <a:solidFill>
                  <a:srgbClr val="002060"/>
                </a:solidFill>
              </a:rPr>
              <a:t>1995</a:t>
            </a:r>
            <a:r>
              <a:rPr kumimoji="1" lang="ja-JP" altLang="en-US" sz="1400" dirty="0" smtClean="0">
                <a:solidFill>
                  <a:srgbClr val="002060"/>
                </a:solidFill>
              </a:rPr>
              <a:t>年の約</a:t>
            </a:r>
            <a:r>
              <a:rPr kumimoji="1" lang="en-US" altLang="ja-JP" sz="1400" dirty="0" smtClean="0">
                <a:solidFill>
                  <a:srgbClr val="002060"/>
                </a:solidFill>
              </a:rPr>
              <a:t>13</a:t>
            </a:r>
            <a:r>
              <a:rPr kumimoji="1" lang="ja-JP" altLang="en-US" sz="1400" dirty="0" smtClean="0">
                <a:solidFill>
                  <a:srgbClr val="002060"/>
                </a:solidFill>
              </a:rPr>
              <a:t>万</a:t>
            </a:r>
            <a:r>
              <a:rPr kumimoji="1" lang="en-US" altLang="ja-JP" sz="1400" dirty="0" smtClean="0">
                <a:solidFill>
                  <a:srgbClr val="002060"/>
                </a:solidFill>
              </a:rPr>
              <a:t>7</a:t>
            </a:r>
            <a:r>
              <a:rPr kumimoji="1" lang="ja-JP" altLang="en-US" sz="1400" dirty="0" smtClean="0">
                <a:solidFill>
                  <a:srgbClr val="002060"/>
                </a:solidFill>
              </a:rPr>
              <a:t>千人をピークに減少傾向が続く。</a:t>
            </a:r>
            <a:r>
              <a:rPr kumimoji="1" lang="en-US" altLang="ja-JP" sz="1400" dirty="0" smtClean="0">
                <a:solidFill>
                  <a:srgbClr val="002060"/>
                </a:solidFill>
              </a:rPr>
              <a:t>2040</a:t>
            </a:r>
            <a:r>
              <a:rPr kumimoji="1" lang="ja-JP" altLang="en-US" sz="1400" dirty="0" smtClean="0">
                <a:solidFill>
                  <a:srgbClr val="002060"/>
                </a:solidFill>
              </a:rPr>
              <a:t>年には人口</a:t>
            </a:r>
            <a:r>
              <a:rPr kumimoji="1" lang="en-US" altLang="ja-JP" sz="1400" dirty="0" smtClean="0">
                <a:solidFill>
                  <a:srgbClr val="002060"/>
                </a:solidFill>
              </a:rPr>
              <a:t>10</a:t>
            </a:r>
            <a:r>
              <a:rPr kumimoji="1" lang="ja-JP" altLang="en-US" sz="1400" dirty="0" smtClean="0">
                <a:solidFill>
                  <a:srgbClr val="002060"/>
                </a:solidFill>
              </a:rPr>
              <a:t>万人を下回り、</a:t>
            </a:r>
            <a:r>
              <a:rPr kumimoji="1" lang="en-US" altLang="ja-JP" sz="1400" dirty="0" smtClean="0">
                <a:solidFill>
                  <a:srgbClr val="002060"/>
                </a:solidFill>
              </a:rPr>
              <a:t>2060</a:t>
            </a:r>
            <a:r>
              <a:rPr kumimoji="1" lang="ja-JP" altLang="en-US" sz="1400" dirty="0" smtClean="0">
                <a:solidFill>
                  <a:srgbClr val="002060"/>
                </a:solidFill>
              </a:rPr>
              <a:t>年には現在の約半分の</a:t>
            </a:r>
            <a:r>
              <a:rPr kumimoji="1" lang="en-US" altLang="ja-JP" sz="1400" dirty="0" smtClean="0">
                <a:solidFill>
                  <a:srgbClr val="002060"/>
                </a:solidFill>
              </a:rPr>
              <a:t>6</a:t>
            </a:r>
            <a:r>
              <a:rPr kumimoji="1" lang="ja-JP" altLang="en-US" sz="1400" dirty="0" smtClean="0">
                <a:solidFill>
                  <a:srgbClr val="002060"/>
                </a:solidFill>
              </a:rPr>
              <a:t>万</a:t>
            </a:r>
            <a:r>
              <a:rPr kumimoji="1" lang="en-US" altLang="ja-JP" sz="1400" dirty="0" smtClean="0">
                <a:solidFill>
                  <a:srgbClr val="002060"/>
                </a:solidFill>
              </a:rPr>
              <a:t>5</a:t>
            </a:r>
            <a:r>
              <a:rPr kumimoji="1" lang="ja-JP" altLang="en-US" sz="1400" dirty="0" smtClean="0">
                <a:solidFill>
                  <a:srgbClr val="002060"/>
                </a:solidFill>
              </a:rPr>
              <a:t>千人程度となること</a:t>
            </a:r>
            <a:r>
              <a:rPr kumimoji="1" lang="ja-JP" altLang="en-US" sz="1400" dirty="0">
                <a:solidFill>
                  <a:srgbClr val="002060"/>
                </a:solidFill>
              </a:rPr>
              <a:t>も</a:t>
            </a:r>
            <a:r>
              <a:rPr kumimoji="1" lang="ja-JP" altLang="en-US" sz="1400" dirty="0" smtClean="0">
                <a:solidFill>
                  <a:srgbClr val="002060"/>
                </a:solidFill>
              </a:rPr>
              <a:t>予想される</a:t>
            </a:r>
            <a:endParaRPr kumimoji="1" lang="en-US" altLang="ja-JP" sz="1400" dirty="0" smtClean="0">
              <a:solidFill>
                <a:srgbClr val="002060"/>
              </a:solidFill>
            </a:endParaRPr>
          </a:p>
          <a:p>
            <a:pPr>
              <a:lnSpc>
                <a:spcPts val="1000"/>
              </a:lnSpc>
            </a:pPr>
            <a:endParaRPr kumimoji="1" lang="en-US" altLang="ja-JP" sz="1400" dirty="0">
              <a:solidFill>
                <a:srgbClr val="002060"/>
              </a:solidFill>
            </a:endParaRPr>
          </a:p>
          <a:p>
            <a:pPr marL="285750" indent="-285750">
              <a:lnSpc>
                <a:spcPts val="1800"/>
              </a:lnSpc>
              <a:buFont typeface="Wingdings" panose="05000000000000000000" pitchFamily="2" charset="2"/>
              <a:buChar char="Ø"/>
            </a:pPr>
            <a:r>
              <a:rPr kumimoji="1" lang="en-US" altLang="ja-JP" sz="1400" dirty="0" smtClean="0">
                <a:solidFill>
                  <a:srgbClr val="002060"/>
                </a:solidFill>
              </a:rPr>
              <a:t>2060</a:t>
            </a:r>
            <a:r>
              <a:rPr kumimoji="1" lang="ja-JP" altLang="en-US" sz="1400" dirty="0" smtClean="0">
                <a:solidFill>
                  <a:srgbClr val="002060"/>
                </a:solidFill>
              </a:rPr>
              <a:t>年の高齢化率は約</a:t>
            </a:r>
            <a:r>
              <a:rPr kumimoji="1" lang="en-US" altLang="ja-JP" sz="1400" dirty="0" smtClean="0">
                <a:solidFill>
                  <a:srgbClr val="002060"/>
                </a:solidFill>
              </a:rPr>
              <a:t>46%</a:t>
            </a:r>
            <a:r>
              <a:rPr kumimoji="1" lang="ja-JP" altLang="en-US" sz="1400" dirty="0" smtClean="0">
                <a:solidFill>
                  <a:srgbClr val="002060"/>
                </a:solidFill>
              </a:rPr>
              <a:t>と、</a:t>
            </a:r>
            <a:r>
              <a:rPr kumimoji="1" lang="en-US" altLang="ja-JP" sz="1400" dirty="0" smtClean="0">
                <a:solidFill>
                  <a:srgbClr val="002060"/>
                </a:solidFill>
              </a:rPr>
              <a:t>2020</a:t>
            </a:r>
            <a:r>
              <a:rPr kumimoji="1" lang="ja-JP" altLang="en-US" sz="1400" dirty="0" smtClean="0">
                <a:solidFill>
                  <a:srgbClr val="002060"/>
                </a:solidFill>
              </a:rPr>
              <a:t>年の約</a:t>
            </a:r>
            <a:r>
              <a:rPr kumimoji="1" lang="en-US" altLang="ja-JP" sz="1400" dirty="0" smtClean="0">
                <a:solidFill>
                  <a:srgbClr val="002060"/>
                </a:solidFill>
              </a:rPr>
              <a:t>31%</a:t>
            </a:r>
            <a:r>
              <a:rPr kumimoji="1" lang="ja-JP" altLang="en-US" sz="1400" dirty="0" smtClean="0">
                <a:solidFill>
                  <a:srgbClr val="002060"/>
                </a:solidFill>
              </a:rPr>
              <a:t>を大きく上回る予測。一方、年間出生数は</a:t>
            </a:r>
            <a:r>
              <a:rPr kumimoji="1" lang="en-US" altLang="ja-JP" sz="1400" dirty="0" smtClean="0">
                <a:solidFill>
                  <a:srgbClr val="002060"/>
                </a:solidFill>
              </a:rPr>
              <a:t>2016</a:t>
            </a:r>
            <a:r>
              <a:rPr kumimoji="1" lang="ja-JP" altLang="en-US" sz="1400" dirty="0" smtClean="0">
                <a:solidFill>
                  <a:srgbClr val="002060"/>
                </a:solidFill>
              </a:rPr>
              <a:t>年に</a:t>
            </a:r>
            <a:r>
              <a:rPr kumimoji="1" lang="en-US" altLang="ja-JP" sz="1400" dirty="0" smtClean="0">
                <a:solidFill>
                  <a:srgbClr val="002060"/>
                </a:solidFill>
              </a:rPr>
              <a:t>893</a:t>
            </a:r>
            <a:r>
              <a:rPr kumimoji="1" lang="ja-JP" altLang="en-US" sz="1400" dirty="0" smtClean="0">
                <a:solidFill>
                  <a:srgbClr val="002060"/>
                </a:solidFill>
              </a:rPr>
              <a:t>人、</a:t>
            </a:r>
            <a:r>
              <a:rPr kumimoji="1" lang="en-US" altLang="ja-JP" sz="1400" dirty="0" smtClean="0">
                <a:solidFill>
                  <a:srgbClr val="002060"/>
                </a:solidFill>
              </a:rPr>
              <a:t>2019</a:t>
            </a:r>
            <a:r>
              <a:rPr kumimoji="1" lang="ja-JP" altLang="en-US" sz="1400" dirty="0" smtClean="0">
                <a:solidFill>
                  <a:srgbClr val="002060"/>
                </a:solidFill>
              </a:rPr>
              <a:t>年は</a:t>
            </a:r>
            <a:r>
              <a:rPr kumimoji="1" lang="en-US" altLang="ja-JP" sz="1400" dirty="0" smtClean="0">
                <a:solidFill>
                  <a:srgbClr val="002060"/>
                </a:solidFill>
              </a:rPr>
              <a:t>793</a:t>
            </a:r>
            <a:r>
              <a:rPr kumimoji="1" lang="ja-JP" altLang="en-US" sz="1400" dirty="0" smtClean="0">
                <a:solidFill>
                  <a:srgbClr val="002060"/>
                </a:solidFill>
              </a:rPr>
              <a:t>人と減少傾向</a:t>
            </a:r>
            <a:endParaRPr kumimoji="1" lang="ja-JP" altLang="en-US" sz="1400" dirty="0">
              <a:solidFill>
                <a:srgbClr val="002060"/>
              </a:solidFill>
            </a:endParaRPr>
          </a:p>
        </p:txBody>
      </p:sp>
      <p:sp>
        <p:nvSpPr>
          <p:cNvPr id="30" name="正方形/長方形 29"/>
          <p:cNvSpPr/>
          <p:nvPr/>
        </p:nvSpPr>
        <p:spPr>
          <a:xfrm>
            <a:off x="5775734" y="638800"/>
            <a:ext cx="3240000" cy="14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rgbClr val="002060"/>
                </a:solidFill>
              </a:rPr>
              <a:t>出典：「スマートシティ会津若松」において</a:t>
            </a:r>
            <a:r>
              <a:rPr kumimoji="1" lang="en-US" altLang="ja-JP" sz="800" dirty="0" smtClean="0">
                <a:solidFill>
                  <a:srgbClr val="002060"/>
                </a:solidFill>
              </a:rPr>
              <a:t>AI</a:t>
            </a:r>
            <a:r>
              <a:rPr kumimoji="1" lang="ja-JP" altLang="en-US" sz="800" dirty="0" smtClean="0">
                <a:solidFill>
                  <a:srgbClr val="002060"/>
                </a:solidFill>
              </a:rPr>
              <a:t>が果たす役割（会津若松市）</a:t>
            </a:r>
            <a:endParaRPr kumimoji="1" lang="ja-JP" altLang="en-US" sz="800" dirty="0">
              <a:solidFill>
                <a:srgbClr val="002060"/>
              </a:solidFill>
            </a:endParaRPr>
          </a:p>
        </p:txBody>
      </p:sp>
      <p:pic>
        <p:nvPicPr>
          <p:cNvPr id="6" name="図 5"/>
          <p:cNvPicPr>
            <a:picLocks noChangeAspect="1"/>
          </p:cNvPicPr>
          <p:nvPr/>
        </p:nvPicPr>
        <p:blipFill rotWithShape="1">
          <a:blip r:embed="rId2"/>
          <a:srcRect r="3653"/>
          <a:stretch/>
        </p:blipFill>
        <p:spPr>
          <a:xfrm>
            <a:off x="4302147" y="975385"/>
            <a:ext cx="4666990" cy="3118390"/>
          </a:xfrm>
          <a:prstGeom prst="rect">
            <a:avLst/>
          </a:prstGeom>
        </p:spPr>
      </p:pic>
      <p:sp>
        <p:nvSpPr>
          <p:cNvPr id="2" name="角丸四角形 1"/>
          <p:cNvSpPr/>
          <p:nvPr/>
        </p:nvSpPr>
        <p:spPr>
          <a:xfrm>
            <a:off x="293400" y="2960093"/>
            <a:ext cx="3960000" cy="1080000"/>
          </a:xfrm>
          <a:prstGeom prst="roundRect">
            <a:avLst>
              <a:gd name="adj" fmla="val 1058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smtClean="0">
                <a:solidFill>
                  <a:schemeClr val="bg1"/>
                </a:solidFill>
              </a:rPr>
              <a:t>人口</a:t>
            </a:r>
            <a:r>
              <a:rPr kumimoji="1" lang="ja-JP" altLang="en-US" sz="1400" dirty="0">
                <a:solidFill>
                  <a:schemeClr val="bg1"/>
                </a:solidFill>
              </a:rPr>
              <a:t>減少と少子・高齢化に歯止めを</a:t>
            </a:r>
            <a:r>
              <a:rPr kumimoji="1" lang="ja-JP" altLang="en-US" sz="1400" dirty="0" smtClean="0">
                <a:solidFill>
                  <a:schemeClr val="bg1"/>
                </a:solidFill>
              </a:rPr>
              <a:t>かけて</a:t>
            </a:r>
            <a:r>
              <a:rPr kumimoji="1" lang="ja-JP" altLang="en-US" sz="1400" dirty="0">
                <a:solidFill>
                  <a:schemeClr val="bg1"/>
                </a:solidFill>
              </a:rPr>
              <a:t>いくと同時に、「住み続けることのできるまち」を</a:t>
            </a:r>
            <a:r>
              <a:rPr kumimoji="1" lang="ja-JP" altLang="en-US" sz="1400" dirty="0" smtClean="0">
                <a:solidFill>
                  <a:schemeClr val="bg1"/>
                </a:solidFill>
              </a:rPr>
              <a:t>創って</a:t>
            </a:r>
            <a:r>
              <a:rPr kumimoji="1" lang="ja-JP" altLang="en-US" sz="1400" dirty="0">
                <a:solidFill>
                  <a:schemeClr val="bg1"/>
                </a:solidFill>
              </a:rPr>
              <a:t>いくことをめざし、市では</a:t>
            </a:r>
            <a:r>
              <a:rPr kumimoji="1" lang="en-US" altLang="ja-JP" sz="1400" dirty="0">
                <a:solidFill>
                  <a:schemeClr val="bg1"/>
                </a:solidFill>
              </a:rPr>
              <a:t>ICT</a:t>
            </a:r>
            <a:r>
              <a:rPr kumimoji="1" lang="ja-JP" altLang="en-US" sz="1400" dirty="0">
                <a:solidFill>
                  <a:schemeClr val="bg1"/>
                </a:solidFill>
              </a:rPr>
              <a:t>関連産業の集積と</a:t>
            </a:r>
            <a:r>
              <a:rPr kumimoji="1" lang="ja-JP" altLang="en-US" sz="1400" dirty="0" smtClean="0">
                <a:solidFill>
                  <a:schemeClr val="bg1"/>
                </a:solidFill>
              </a:rPr>
              <a:t>生活</a:t>
            </a:r>
            <a:r>
              <a:rPr kumimoji="1" lang="ja-JP" altLang="en-US" sz="1400" dirty="0">
                <a:solidFill>
                  <a:schemeClr val="bg1"/>
                </a:solidFill>
              </a:rPr>
              <a:t>の利便性向上を図る「スマートシティ会津若松」</a:t>
            </a:r>
            <a:r>
              <a:rPr kumimoji="1" lang="ja-JP" altLang="en-US" sz="1400" dirty="0" smtClean="0">
                <a:solidFill>
                  <a:schemeClr val="bg1"/>
                </a:solidFill>
              </a:rPr>
              <a:t>の取組み</a:t>
            </a:r>
            <a:r>
              <a:rPr kumimoji="1" lang="ja-JP" altLang="en-US" sz="1400" dirty="0">
                <a:solidFill>
                  <a:schemeClr val="bg1"/>
                </a:solidFill>
              </a:rPr>
              <a:t>を</a:t>
            </a:r>
            <a:r>
              <a:rPr kumimoji="1" lang="ja-JP" altLang="en-US" sz="1400" dirty="0" smtClean="0">
                <a:solidFill>
                  <a:schemeClr val="bg1"/>
                </a:solidFill>
              </a:rPr>
              <a:t>推進</a:t>
            </a:r>
            <a:endParaRPr kumimoji="1" lang="ja-JP" altLang="en-US" sz="1400" dirty="0">
              <a:solidFill>
                <a:schemeClr val="bg1"/>
              </a:solidFill>
            </a:endParaRPr>
          </a:p>
        </p:txBody>
      </p:sp>
      <p:sp>
        <p:nvSpPr>
          <p:cNvPr id="3" name="正方形/長方形 2"/>
          <p:cNvSpPr/>
          <p:nvPr/>
        </p:nvSpPr>
        <p:spPr>
          <a:xfrm>
            <a:off x="102343" y="508997"/>
            <a:ext cx="1275349" cy="3793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solidFill>
                  <a:srgbClr val="002060"/>
                </a:solidFill>
              </a:rPr>
              <a:t>＜ 背 景 ＞</a:t>
            </a:r>
            <a:endParaRPr kumimoji="1" lang="ja-JP" altLang="en-US" sz="1400" b="1" dirty="0">
              <a:solidFill>
                <a:srgbClr val="002060"/>
              </a:solidFill>
            </a:endParaRPr>
          </a:p>
        </p:txBody>
      </p:sp>
      <p:sp>
        <p:nvSpPr>
          <p:cNvPr id="24" name="正方形/長方形 23"/>
          <p:cNvSpPr/>
          <p:nvPr/>
        </p:nvSpPr>
        <p:spPr>
          <a:xfrm>
            <a:off x="225467" y="4272456"/>
            <a:ext cx="1368000" cy="25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solidFill>
                  <a:srgbClr val="002060"/>
                </a:solidFill>
              </a:rPr>
              <a:t>＜ 取組経過 ＞</a:t>
            </a:r>
            <a:endParaRPr kumimoji="1" lang="ja-JP" altLang="en-US" sz="1400" b="1" dirty="0">
              <a:solidFill>
                <a:srgbClr val="002060"/>
              </a:solidFill>
            </a:endParaRPr>
          </a:p>
        </p:txBody>
      </p:sp>
      <p:sp>
        <p:nvSpPr>
          <p:cNvPr id="4" name="二等辺三角形 3"/>
          <p:cNvSpPr/>
          <p:nvPr/>
        </p:nvSpPr>
        <p:spPr>
          <a:xfrm rot="10800000">
            <a:off x="1558531" y="2587017"/>
            <a:ext cx="1476895" cy="303581"/>
          </a:xfrm>
          <a:prstGeom prst="triangl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26" name="正方形/長方形 25"/>
          <p:cNvSpPr/>
          <p:nvPr/>
        </p:nvSpPr>
        <p:spPr>
          <a:xfrm>
            <a:off x="8781759" y="6511635"/>
            <a:ext cx="479380" cy="471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smtClean="0">
                <a:solidFill>
                  <a:srgbClr val="002060"/>
                </a:solidFill>
                <a:latin typeface="+mn-ea"/>
              </a:rPr>
              <a:t>２</a:t>
            </a:r>
            <a:endParaRPr kumimoji="1" lang="ja-JP" altLang="en-US" sz="900" dirty="0">
              <a:solidFill>
                <a:srgbClr val="002060"/>
              </a:solidFill>
              <a:latin typeface="+mn-ea"/>
            </a:endParaRPr>
          </a:p>
        </p:txBody>
      </p:sp>
      <p:graphicFrame>
        <p:nvGraphicFramePr>
          <p:cNvPr id="5" name="表 4"/>
          <p:cNvGraphicFramePr>
            <a:graphicFrameLocks noGrp="1"/>
          </p:cNvGraphicFramePr>
          <p:nvPr>
            <p:extLst>
              <p:ext uri="{D42A27DB-BD31-4B8C-83A1-F6EECF244321}">
                <p14:modId xmlns:p14="http://schemas.microsoft.com/office/powerpoint/2010/main" val="2574297217"/>
              </p:ext>
            </p:extLst>
          </p:nvPr>
        </p:nvGraphicFramePr>
        <p:xfrm>
          <a:off x="293399" y="4615043"/>
          <a:ext cx="8783519" cy="1938120"/>
        </p:xfrm>
        <a:graphic>
          <a:graphicData uri="http://schemas.openxmlformats.org/drawingml/2006/table">
            <a:tbl>
              <a:tblPr firstRow="1" bandRow="1">
                <a:tableStyleId>{5C22544A-7EE6-4342-B048-85BDC9FD1C3A}</a:tableStyleId>
              </a:tblPr>
              <a:tblGrid>
                <a:gridCol w="1155859">
                  <a:extLst>
                    <a:ext uri="{9D8B030D-6E8A-4147-A177-3AD203B41FA5}">
                      <a16:colId xmlns:a16="http://schemas.microsoft.com/office/drawing/2014/main" val="1433014646"/>
                    </a:ext>
                  </a:extLst>
                </a:gridCol>
                <a:gridCol w="738735">
                  <a:extLst>
                    <a:ext uri="{9D8B030D-6E8A-4147-A177-3AD203B41FA5}">
                      <a16:colId xmlns:a16="http://schemas.microsoft.com/office/drawing/2014/main" val="4251239637"/>
                    </a:ext>
                  </a:extLst>
                </a:gridCol>
                <a:gridCol w="6888925">
                  <a:extLst>
                    <a:ext uri="{9D8B030D-6E8A-4147-A177-3AD203B41FA5}">
                      <a16:colId xmlns:a16="http://schemas.microsoft.com/office/drawing/2014/main" val="1132458706"/>
                    </a:ext>
                  </a:extLst>
                </a:gridCol>
              </a:tblGrid>
              <a:tr h="252000">
                <a:tc>
                  <a:txBody>
                    <a:bodyPr/>
                    <a:lstStyle/>
                    <a:p>
                      <a:endParaRPr kumimoji="1" lang="ja-JP" altLang="en-US" sz="1200" b="0" dirty="0">
                        <a:solidFill>
                          <a:srgbClr val="002060"/>
                        </a:solidFill>
                      </a:endParaRPr>
                    </a:p>
                  </a:txBody>
                  <a:tcPr>
                    <a:noFill/>
                  </a:tcPr>
                </a:tc>
                <a:tc>
                  <a:txBody>
                    <a:bodyPr/>
                    <a:lstStyle/>
                    <a:p>
                      <a:r>
                        <a:rPr kumimoji="1" lang="en-US" altLang="ja-JP" sz="1200" b="0" dirty="0" smtClean="0">
                          <a:solidFill>
                            <a:srgbClr val="002060"/>
                          </a:solidFill>
                        </a:rPr>
                        <a:t>2011</a:t>
                      </a:r>
                      <a:r>
                        <a:rPr kumimoji="1" lang="ja-JP" altLang="en-US" sz="1200" b="0" dirty="0" smtClean="0">
                          <a:solidFill>
                            <a:srgbClr val="002060"/>
                          </a:solidFill>
                        </a:rPr>
                        <a:t>年</a:t>
                      </a:r>
                      <a:endParaRPr kumimoji="1" lang="ja-JP" altLang="en-US" sz="1200" b="0" dirty="0"/>
                    </a:p>
                  </a:txBody>
                  <a:tcPr marT="36000" marB="0">
                    <a:noFill/>
                  </a:tcPr>
                </a:tc>
                <a:tc>
                  <a:txBody>
                    <a:bodyPr/>
                    <a:lstStyle/>
                    <a:p>
                      <a:r>
                        <a:rPr kumimoji="1" lang="ja-JP" altLang="en-US" sz="1200" b="1" dirty="0" smtClean="0">
                          <a:solidFill>
                            <a:srgbClr val="002060"/>
                          </a:solidFill>
                        </a:rPr>
                        <a:t>東日本大震災を受け、被災地域復興プロジェクトとして経産省・総務省の事業採択</a:t>
                      </a:r>
                      <a:endParaRPr kumimoji="1" lang="ja-JP" altLang="en-US" sz="1200" dirty="0"/>
                    </a:p>
                  </a:txBody>
                  <a:tcPr marT="36000" marB="0">
                    <a:noFill/>
                  </a:tcPr>
                </a:tc>
                <a:extLst>
                  <a:ext uri="{0D108BD9-81ED-4DB2-BD59-A6C34878D82A}">
                    <a16:rowId xmlns:a16="http://schemas.microsoft.com/office/drawing/2014/main" val="945838045"/>
                  </a:ext>
                </a:extLst>
              </a:tr>
              <a:tr h="370840">
                <a:tc>
                  <a:txBody>
                    <a:bodyPr/>
                    <a:lstStyle/>
                    <a:p>
                      <a:endParaRPr kumimoji="1" lang="ja-JP" altLang="en-US" sz="1200" dirty="0"/>
                    </a:p>
                  </a:txBody>
                  <a:tcPr>
                    <a:noFill/>
                  </a:tcPr>
                </a:tc>
                <a:tc>
                  <a:txBody>
                    <a:bodyPr/>
                    <a:lstStyle/>
                    <a:p>
                      <a:r>
                        <a:rPr kumimoji="1" lang="en-US" altLang="ja-JP" sz="1200" dirty="0" smtClean="0">
                          <a:solidFill>
                            <a:srgbClr val="002060"/>
                          </a:solidFill>
                        </a:rPr>
                        <a:t>2012</a:t>
                      </a:r>
                      <a:r>
                        <a:rPr kumimoji="1" lang="ja-JP" altLang="en-US" sz="1200" dirty="0" smtClean="0">
                          <a:solidFill>
                            <a:srgbClr val="002060"/>
                          </a:solidFill>
                        </a:rPr>
                        <a:t>年</a:t>
                      </a:r>
                      <a:endParaRPr kumimoji="1" lang="ja-JP" altLang="en-US" sz="1200" dirty="0"/>
                    </a:p>
                  </a:txBody>
                  <a:tcPr marT="36000" marB="0">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rgbClr val="002060"/>
                          </a:solidFill>
                        </a:rPr>
                        <a:t>推進組織として「会津若松スマートシティ推進協議会」（当時）等を発足</a:t>
                      </a:r>
                      <a:endParaRPr kumimoji="1" lang="en-US" altLang="ja-JP" sz="1200" dirty="0" smtClean="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smtClean="0">
                          <a:solidFill>
                            <a:srgbClr val="002060"/>
                          </a:solidFill>
                        </a:rPr>
                        <a:t>（国の政策にのっとり、被災に伴うエネルギー安定供給等を主な目的）</a:t>
                      </a:r>
                      <a:endParaRPr kumimoji="1" lang="ja-JP" altLang="en-US" sz="1200" dirty="0"/>
                    </a:p>
                  </a:txBody>
                  <a:tcPr marT="36000" marB="0">
                    <a:noFill/>
                  </a:tcPr>
                </a:tc>
                <a:extLst>
                  <a:ext uri="{0D108BD9-81ED-4DB2-BD59-A6C34878D82A}">
                    <a16:rowId xmlns:a16="http://schemas.microsoft.com/office/drawing/2014/main" val="324571610"/>
                  </a:ext>
                </a:extLst>
              </a:tr>
              <a:tr h="370840">
                <a:tc rowSpan="5">
                  <a:txBody>
                    <a:bodyPr/>
                    <a:lstStyle/>
                    <a:p>
                      <a:endParaRPr kumimoji="1" lang="ja-JP" altLang="en-US" sz="1200" dirty="0">
                        <a:solidFill>
                          <a:srgbClr val="002060"/>
                        </a:solidFill>
                      </a:endParaRPr>
                    </a:p>
                  </a:txBody>
                  <a:tcPr>
                    <a:noFill/>
                  </a:tcPr>
                </a:tc>
                <a:tc>
                  <a:txBody>
                    <a:bodyPr/>
                    <a:lstStyle/>
                    <a:p>
                      <a:r>
                        <a:rPr kumimoji="1" lang="en-US" altLang="ja-JP" sz="1200" dirty="0" smtClean="0">
                          <a:solidFill>
                            <a:srgbClr val="002060"/>
                          </a:solidFill>
                        </a:rPr>
                        <a:t>2013</a:t>
                      </a:r>
                      <a:r>
                        <a:rPr kumimoji="1" lang="ja-JP" altLang="en-US" sz="1200" dirty="0" smtClean="0">
                          <a:solidFill>
                            <a:srgbClr val="002060"/>
                          </a:solidFill>
                        </a:rPr>
                        <a:t>年</a:t>
                      </a:r>
                      <a:endParaRPr kumimoji="1" lang="ja-JP" altLang="en-US" sz="1200" dirty="0"/>
                    </a:p>
                  </a:txBody>
                  <a:tcPr marT="36000" marB="0">
                    <a:noFill/>
                  </a:tcPr>
                </a:tc>
                <a:tc>
                  <a:txBody>
                    <a:bodyPr/>
                    <a:lstStyle/>
                    <a:p>
                      <a:pPr>
                        <a:lnSpc>
                          <a:spcPts val="1500"/>
                        </a:lnSpc>
                      </a:pPr>
                      <a:r>
                        <a:rPr kumimoji="1" lang="ja-JP" altLang="en-US" sz="1200" b="1" u="sng" dirty="0" smtClean="0">
                          <a:solidFill>
                            <a:srgbClr val="002060"/>
                          </a:solidFill>
                        </a:rPr>
                        <a:t>市、会津大学、アクセンチュア</a:t>
                      </a:r>
                      <a:r>
                        <a:rPr kumimoji="1" lang="ja-JP" altLang="en-US" sz="1200" dirty="0" smtClean="0">
                          <a:solidFill>
                            <a:srgbClr val="002060"/>
                          </a:solidFill>
                        </a:rPr>
                        <a:t>は、復興とはまちの再生であるとの考え方のもと</a:t>
                      </a:r>
                      <a:r>
                        <a:rPr kumimoji="1" lang="ja-JP" altLang="en-US" sz="1200" b="1" dirty="0" smtClean="0">
                          <a:solidFill>
                            <a:srgbClr val="002060"/>
                          </a:solidFill>
                        </a:rPr>
                        <a:t>「スマートシティ会津若松」の推進を取りまとめ</a:t>
                      </a:r>
                      <a:r>
                        <a:rPr kumimoji="1" lang="ja-JP" altLang="en-US" sz="1200" dirty="0" smtClean="0">
                          <a:solidFill>
                            <a:srgbClr val="002060"/>
                          </a:solidFill>
                        </a:rPr>
                        <a:t>。市の施政方針、復興・再生対策「地域活力再生に向けた取り組み～ステージ２」において表明</a:t>
                      </a:r>
                      <a:endParaRPr kumimoji="1" lang="en-US" altLang="ja-JP" sz="1200" dirty="0" smtClean="0">
                        <a:solidFill>
                          <a:srgbClr val="002060"/>
                        </a:solidFill>
                      </a:endParaRPr>
                    </a:p>
                  </a:txBody>
                  <a:tcPr marT="36000" marB="0">
                    <a:noFill/>
                  </a:tcPr>
                </a:tc>
                <a:extLst>
                  <a:ext uri="{0D108BD9-81ED-4DB2-BD59-A6C34878D82A}">
                    <a16:rowId xmlns:a16="http://schemas.microsoft.com/office/drawing/2014/main" val="2718131984"/>
                  </a:ext>
                </a:extLst>
              </a:tr>
              <a:tr h="0">
                <a:tc vMerge="1">
                  <a:txBody>
                    <a:bodyPr/>
                    <a:lstStyle/>
                    <a:p>
                      <a:endParaRPr kumimoji="1" lang="ja-JP" altLang="en-US" sz="1200" dirty="0"/>
                    </a:p>
                  </a:txBody>
                  <a:tcPr>
                    <a:solidFill>
                      <a:schemeClr val="accent2">
                        <a:lumMod val="20000"/>
                        <a:lumOff val="80000"/>
                      </a:schemeClr>
                    </a:solidFill>
                  </a:tcPr>
                </a:tc>
                <a:tc>
                  <a:txBody>
                    <a:bodyPr/>
                    <a:lstStyle/>
                    <a:p>
                      <a:r>
                        <a:rPr kumimoji="1" lang="en-US" altLang="ja-JP" sz="1200" dirty="0" smtClean="0">
                          <a:solidFill>
                            <a:srgbClr val="002060"/>
                          </a:solidFill>
                          <a:latin typeface="+mn-ea"/>
                        </a:rPr>
                        <a:t>2015</a:t>
                      </a:r>
                      <a:r>
                        <a:rPr kumimoji="1" lang="ja-JP" altLang="en-US" sz="1200" dirty="0" smtClean="0">
                          <a:solidFill>
                            <a:srgbClr val="002060"/>
                          </a:solidFill>
                          <a:latin typeface="+mn-ea"/>
                        </a:rPr>
                        <a:t>年</a:t>
                      </a:r>
                      <a:endParaRPr kumimoji="1" lang="ja-JP" altLang="en-US" sz="1200" dirty="0"/>
                    </a:p>
                  </a:txBody>
                  <a:tcPr marT="36000" marB="0">
                    <a:noFill/>
                  </a:tcPr>
                </a:tc>
                <a:tc>
                  <a:txBody>
                    <a:bodyPr/>
                    <a:lstStyle/>
                    <a:p>
                      <a:r>
                        <a:rPr kumimoji="1" lang="ja-JP" altLang="en-US" sz="1200" dirty="0" smtClean="0">
                          <a:solidFill>
                            <a:srgbClr val="002060"/>
                          </a:solidFill>
                          <a:latin typeface="+mn-ea"/>
                        </a:rPr>
                        <a:t>都市</a:t>
                      </a:r>
                      <a:r>
                        <a:rPr kumimoji="1" lang="en-US" altLang="ja-JP" sz="1200" dirty="0" smtClean="0">
                          <a:solidFill>
                            <a:srgbClr val="002060"/>
                          </a:solidFill>
                          <a:latin typeface="+mn-ea"/>
                        </a:rPr>
                        <a:t>OS</a:t>
                      </a:r>
                      <a:r>
                        <a:rPr kumimoji="1" lang="ja-JP" altLang="en-US" sz="1200" dirty="0" smtClean="0">
                          <a:solidFill>
                            <a:srgbClr val="002060"/>
                          </a:solidFill>
                          <a:latin typeface="+mn-ea"/>
                        </a:rPr>
                        <a:t>運用スタート</a:t>
                      </a:r>
                      <a:endParaRPr kumimoji="1" lang="ja-JP" altLang="en-US" sz="1200" dirty="0"/>
                    </a:p>
                  </a:txBody>
                  <a:tcPr marT="36000" marB="0">
                    <a:noFill/>
                  </a:tcPr>
                </a:tc>
                <a:extLst>
                  <a:ext uri="{0D108BD9-81ED-4DB2-BD59-A6C34878D82A}">
                    <a16:rowId xmlns:a16="http://schemas.microsoft.com/office/drawing/2014/main" val="2283940465"/>
                  </a:ext>
                </a:extLst>
              </a:tr>
              <a:tr h="0">
                <a:tc vMerge="1">
                  <a:txBody>
                    <a:bodyPr/>
                    <a:lstStyle/>
                    <a:p>
                      <a:endParaRPr kumimoji="1" lang="ja-JP" altLang="en-US" sz="1200" dirty="0"/>
                    </a:p>
                  </a:txBody>
                  <a:tcPr>
                    <a:solidFill>
                      <a:schemeClr val="accent2">
                        <a:lumMod val="20000"/>
                        <a:lumOff val="80000"/>
                      </a:schemeClr>
                    </a:solidFill>
                  </a:tcPr>
                </a:tc>
                <a:tc>
                  <a:txBody>
                    <a:bodyPr/>
                    <a:lstStyle/>
                    <a:p>
                      <a:r>
                        <a:rPr kumimoji="1" lang="en-US" altLang="ja-JP" sz="1200" dirty="0" smtClean="0">
                          <a:solidFill>
                            <a:srgbClr val="002060"/>
                          </a:solidFill>
                          <a:latin typeface="+mn-ea"/>
                        </a:rPr>
                        <a:t>2017</a:t>
                      </a:r>
                      <a:r>
                        <a:rPr kumimoji="1" lang="ja-JP" altLang="en-US" sz="1200" dirty="0" smtClean="0">
                          <a:solidFill>
                            <a:srgbClr val="002060"/>
                          </a:solidFill>
                          <a:latin typeface="+mn-ea"/>
                        </a:rPr>
                        <a:t>年</a:t>
                      </a:r>
                      <a:endParaRPr kumimoji="1" lang="ja-JP" altLang="en-US" sz="1200" dirty="0"/>
                    </a:p>
                  </a:txBody>
                  <a:tcPr marT="36000" marB="0">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rgbClr val="002060"/>
                          </a:solidFill>
                          <a:latin typeface="+mn-ea"/>
                        </a:rPr>
                        <a:t>「会津若松市第</a:t>
                      </a:r>
                      <a:r>
                        <a:rPr kumimoji="1" lang="en-US" altLang="ja-JP" sz="1200" dirty="0" smtClean="0">
                          <a:solidFill>
                            <a:srgbClr val="002060"/>
                          </a:solidFill>
                          <a:latin typeface="+mn-ea"/>
                        </a:rPr>
                        <a:t>7</a:t>
                      </a:r>
                      <a:r>
                        <a:rPr kumimoji="1" lang="ja-JP" altLang="en-US" sz="1200" dirty="0" smtClean="0">
                          <a:solidFill>
                            <a:srgbClr val="002060"/>
                          </a:solidFill>
                          <a:latin typeface="+mn-ea"/>
                        </a:rPr>
                        <a:t>次総合計画」を策定。</a:t>
                      </a:r>
                      <a:r>
                        <a:rPr kumimoji="1" lang="ja-JP" altLang="en-US" sz="1200" b="1" dirty="0" smtClean="0">
                          <a:solidFill>
                            <a:srgbClr val="002060"/>
                          </a:solidFill>
                          <a:latin typeface="+mn-ea"/>
                        </a:rPr>
                        <a:t>「スマートシティ会津若松」を施策全体を貫く柱に位置付け</a:t>
                      </a:r>
                      <a:endParaRPr kumimoji="1" lang="en-US" altLang="ja-JP" sz="1200" b="1" dirty="0" smtClean="0">
                        <a:solidFill>
                          <a:srgbClr val="002060"/>
                        </a:solidFill>
                        <a:latin typeface="+mn-ea"/>
                      </a:endParaRPr>
                    </a:p>
                  </a:txBody>
                  <a:tcPr marT="36000" marB="0">
                    <a:noFill/>
                  </a:tcPr>
                </a:tc>
                <a:extLst>
                  <a:ext uri="{0D108BD9-81ED-4DB2-BD59-A6C34878D82A}">
                    <a16:rowId xmlns:a16="http://schemas.microsoft.com/office/drawing/2014/main" val="1853056437"/>
                  </a:ext>
                </a:extLst>
              </a:tr>
              <a:tr h="0">
                <a:tc vMerge="1">
                  <a:txBody>
                    <a:bodyPr/>
                    <a:lstStyle/>
                    <a:p>
                      <a:endParaRPr kumimoji="1" lang="ja-JP" altLang="en-US" sz="1200" dirty="0"/>
                    </a:p>
                  </a:txBody>
                  <a:tcPr>
                    <a:solidFill>
                      <a:schemeClr val="accent2">
                        <a:lumMod val="20000"/>
                        <a:lumOff val="80000"/>
                      </a:schemeClr>
                    </a:solidFill>
                  </a:tcPr>
                </a:tc>
                <a:tc>
                  <a:txBody>
                    <a:bodyPr/>
                    <a:lstStyle/>
                    <a:p>
                      <a:r>
                        <a:rPr kumimoji="1" lang="en-US" altLang="ja-JP" sz="1200" dirty="0" smtClean="0">
                          <a:solidFill>
                            <a:srgbClr val="002060"/>
                          </a:solidFill>
                          <a:latin typeface="+mn-ea"/>
                        </a:rPr>
                        <a:t>2019</a:t>
                      </a:r>
                      <a:r>
                        <a:rPr kumimoji="1" lang="ja-JP" altLang="en-US" sz="1200" dirty="0" smtClean="0">
                          <a:solidFill>
                            <a:srgbClr val="002060"/>
                          </a:solidFill>
                          <a:latin typeface="+mn-ea"/>
                        </a:rPr>
                        <a:t>年</a:t>
                      </a:r>
                      <a:endParaRPr kumimoji="1" lang="ja-JP" altLang="en-US" sz="1200" dirty="0"/>
                    </a:p>
                  </a:txBody>
                  <a:tcPr marT="36000" marB="0">
                    <a:noFill/>
                  </a:tcPr>
                </a:tc>
                <a:tc>
                  <a:txBody>
                    <a:bodyPr/>
                    <a:lstStyle/>
                    <a:p>
                      <a:r>
                        <a:rPr kumimoji="1" lang="ja-JP" altLang="en-US" sz="1200" dirty="0" smtClean="0">
                          <a:solidFill>
                            <a:srgbClr val="002060"/>
                          </a:solidFill>
                          <a:latin typeface="+mn-ea"/>
                        </a:rPr>
                        <a:t>スマートシティ</a:t>
                      </a:r>
                      <a:r>
                        <a:rPr kumimoji="1" lang="en-US" altLang="ja-JP" sz="1200" dirty="0" err="1" smtClean="0">
                          <a:solidFill>
                            <a:srgbClr val="002060"/>
                          </a:solidFill>
                          <a:latin typeface="+mn-ea"/>
                        </a:rPr>
                        <a:t>AiCT</a:t>
                      </a:r>
                      <a:r>
                        <a:rPr kumimoji="1" lang="ja-JP" altLang="en-US" sz="1200" dirty="0" smtClean="0">
                          <a:solidFill>
                            <a:srgbClr val="002060"/>
                          </a:solidFill>
                          <a:latin typeface="+mn-ea"/>
                        </a:rPr>
                        <a:t>（</a:t>
                      </a:r>
                      <a:r>
                        <a:rPr kumimoji="1" lang="en-US" altLang="ja-JP" sz="1200" dirty="0" smtClean="0">
                          <a:solidFill>
                            <a:srgbClr val="002060"/>
                          </a:solidFill>
                          <a:latin typeface="+mn-ea"/>
                        </a:rPr>
                        <a:t>IT</a:t>
                      </a:r>
                      <a:r>
                        <a:rPr kumimoji="1" lang="ja-JP" altLang="en-US" sz="1200" dirty="0" smtClean="0">
                          <a:solidFill>
                            <a:srgbClr val="002060"/>
                          </a:solidFill>
                          <a:latin typeface="+mn-ea"/>
                        </a:rPr>
                        <a:t>関連企業の集積拠点。国内外</a:t>
                      </a:r>
                      <a:r>
                        <a:rPr kumimoji="1" lang="en-US" altLang="ja-JP" sz="1200" dirty="0" smtClean="0">
                          <a:solidFill>
                            <a:srgbClr val="002060"/>
                          </a:solidFill>
                          <a:latin typeface="+mn-ea"/>
                        </a:rPr>
                        <a:t>31</a:t>
                      </a:r>
                      <a:r>
                        <a:rPr kumimoji="1" lang="ja-JP" altLang="en-US" sz="1200" dirty="0" smtClean="0">
                          <a:solidFill>
                            <a:srgbClr val="002060"/>
                          </a:solidFill>
                          <a:latin typeface="+mn-ea"/>
                        </a:rPr>
                        <a:t>社（</a:t>
                      </a:r>
                      <a:r>
                        <a:rPr kumimoji="1" lang="en-US" altLang="ja-JP" sz="1200" dirty="0" smtClean="0">
                          <a:solidFill>
                            <a:srgbClr val="002060"/>
                          </a:solidFill>
                          <a:latin typeface="+mn-ea"/>
                        </a:rPr>
                        <a:t>※</a:t>
                      </a:r>
                      <a:r>
                        <a:rPr kumimoji="1" lang="ja-JP" altLang="en-US" sz="1200" dirty="0" smtClean="0">
                          <a:solidFill>
                            <a:srgbClr val="002060"/>
                          </a:solidFill>
                          <a:latin typeface="+mn-ea"/>
                        </a:rPr>
                        <a:t>）進出）開所</a:t>
                      </a:r>
                      <a:endParaRPr kumimoji="1" lang="ja-JP" altLang="en-US" sz="1200" dirty="0"/>
                    </a:p>
                  </a:txBody>
                  <a:tcPr marT="36000" marB="0">
                    <a:noFill/>
                  </a:tcPr>
                </a:tc>
                <a:extLst>
                  <a:ext uri="{0D108BD9-81ED-4DB2-BD59-A6C34878D82A}">
                    <a16:rowId xmlns:a16="http://schemas.microsoft.com/office/drawing/2014/main" val="1824190709"/>
                  </a:ext>
                </a:extLst>
              </a:tr>
              <a:tr h="0">
                <a:tc vMerge="1">
                  <a:txBody>
                    <a:bodyPr/>
                    <a:lstStyle/>
                    <a:p>
                      <a:endParaRPr kumimoji="1" lang="ja-JP" altLang="en-US" dirty="0"/>
                    </a:p>
                  </a:txBody>
                  <a:tcPr>
                    <a:solidFill>
                      <a:schemeClr val="accent2">
                        <a:lumMod val="20000"/>
                        <a:lumOff val="80000"/>
                      </a:schemeClr>
                    </a:solidFill>
                  </a:tcPr>
                </a:tc>
                <a:tc>
                  <a:txBody>
                    <a:bodyPr/>
                    <a:lstStyle/>
                    <a:p>
                      <a:endParaRPr kumimoji="1" lang="ja-JP" altLang="en-US" sz="1200" dirty="0"/>
                    </a:p>
                  </a:txBody>
                  <a:tcPr marT="36000" marB="0">
                    <a:noFill/>
                  </a:tcPr>
                </a:tc>
                <a:tc>
                  <a:txBody>
                    <a:bodyPr/>
                    <a:lstStyle/>
                    <a:p>
                      <a:endParaRPr kumimoji="1" lang="ja-JP" altLang="en-US" sz="1200" dirty="0"/>
                    </a:p>
                  </a:txBody>
                  <a:tcPr marT="36000" marB="0">
                    <a:noFill/>
                  </a:tcPr>
                </a:tc>
                <a:extLst>
                  <a:ext uri="{0D108BD9-81ED-4DB2-BD59-A6C34878D82A}">
                    <a16:rowId xmlns:a16="http://schemas.microsoft.com/office/drawing/2014/main" val="1182482425"/>
                  </a:ext>
                </a:extLst>
              </a:tr>
            </a:tbl>
          </a:graphicData>
        </a:graphic>
      </p:graphicFrame>
      <p:sp>
        <p:nvSpPr>
          <p:cNvPr id="7" name="角丸四角形 6"/>
          <p:cNvSpPr/>
          <p:nvPr/>
        </p:nvSpPr>
        <p:spPr>
          <a:xfrm>
            <a:off x="389481" y="4640861"/>
            <a:ext cx="1116000" cy="324000"/>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smtClean="0"/>
              <a:t>国主導</a:t>
            </a:r>
            <a:endParaRPr kumimoji="1" lang="ja-JP" altLang="en-US" sz="1100" b="1" dirty="0"/>
          </a:p>
        </p:txBody>
      </p:sp>
      <p:sp>
        <p:nvSpPr>
          <p:cNvPr id="18" name="角丸四角形 17"/>
          <p:cNvSpPr/>
          <p:nvPr/>
        </p:nvSpPr>
        <p:spPr>
          <a:xfrm>
            <a:off x="389481" y="5301776"/>
            <a:ext cx="1116000" cy="324000"/>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smtClean="0"/>
              <a:t>地域主導に</a:t>
            </a:r>
            <a:endParaRPr kumimoji="1" lang="ja-JP" altLang="en-US" sz="1100" b="1" dirty="0"/>
          </a:p>
        </p:txBody>
      </p:sp>
      <p:sp>
        <p:nvSpPr>
          <p:cNvPr id="8" name="下矢印 7"/>
          <p:cNvSpPr/>
          <p:nvPr/>
        </p:nvSpPr>
        <p:spPr>
          <a:xfrm>
            <a:off x="549104" y="4999884"/>
            <a:ext cx="792000" cy="288000"/>
          </a:xfrm>
          <a:prstGeom prst="downArrow">
            <a:avLst/>
          </a:prstGeom>
          <a:gradFill flip="none" rotWithShape="1">
            <a:gsLst>
              <a:gs pos="0">
                <a:srgbClr val="008000">
                  <a:tint val="66000"/>
                  <a:satMod val="160000"/>
                </a:srgbClr>
              </a:gs>
              <a:gs pos="50000">
                <a:srgbClr val="008000">
                  <a:tint val="44500"/>
                  <a:satMod val="160000"/>
                </a:srgbClr>
              </a:gs>
              <a:gs pos="100000">
                <a:srgbClr val="008000">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19" name="下矢印 18"/>
          <p:cNvSpPr/>
          <p:nvPr/>
        </p:nvSpPr>
        <p:spPr>
          <a:xfrm>
            <a:off x="527557" y="5666770"/>
            <a:ext cx="792000" cy="828000"/>
          </a:xfrm>
          <a:prstGeom prst="downArrow">
            <a:avLst/>
          </a:prstGeom>
          <a:gradFill flip="none" rotWithShape="1">
            <a:gsLst>
              <a:gs pos="0">
                <a:srgbClr val="008000">
                  <a:tint val="66000"/>
                  <a:satMod val="160000"/>
                </a:srgbClr>
              </a:gs>
              <a:gs pos="50000">
                <a:srgbClr val="008000">
                  <a:tint val="44500"/>
                  <a:satMod val="160000"/>
                </a:srgbClr>
              </a:gs>
              <a:gs pos="100000">
                <a:srgbClr val="008000">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9" name="テキスト ボックス 8"/>
          <p:cNvSpPr txBox="1"/>
          <p:nvPr/>
        </p:nvSpPr>
        <p:spPr>
          <a:xfrm>
            <a:off x="4858603" y="6373691"/>
            <a:ext cx="3917441" cy="230832"/>
          </a:xfrm>
          <a:prstGeom prst="rect">
            <a:avLst/>
          </a:prstGeom>
          <a:noFill/>
        </p:spPr>
        <p:txBody>
          <a:bodyPr wrap="square" rtlCol="0">
            <a:spAutoFit/>
          </a:bodyPr>
          <a:lstStyle/>
          <a:p>
            <a:r>
              <a:rPr kumimoji="1" lang="ja-JP" altLang="en-US" sz="900" dirty="0" smtClean="0">
                <a:solidFill>
                  <a:srgbClr val="002060"/>
                </a:solidFill>
              </a:rPr>
              <a:t>（</a:t>
            </a:r>
            <a:r>
              <a:rPr kumimoji="1" lang="en-US" altLang="ja-JP" sz="900" dirty="0" smtClean="0">
                <a:solidFill>
                  <a:srgbClr val="002060"/>
                </a:solidFill>
              </a:rPr>
              <a:t>※</a:t>
            </a:r>
            <a:r>
              <a:rPr kumimoji="1" lang="ja-JP" altLang="en-US" sz="900" dirty="0" smtClean="0">
                <a:solidFill>
                  <a:srgbClr val="002060"/>
                </a:solidFill>
              </a:rPr>
              <a:t>）「会津若松市第７次総合計画中間評価（令和３年</a:t>
            </a:r>
            <a:r>
              <a:rPr kumimoji="1" lang="en-US" altLang="ja-JP" sz="900" dirty="0" smtClean="0">
                <a:solidFill>
                  <a:srgbClr val="002060"/>
                </a:solidFill>
              </a:rPr>
              <a:t>11</a:t>
            </a:r>
            <a:r>
              <a:rPr kumimoji="1" lang="ja-JP" altLang="en-US" sz="900" dirty="0" smtClean="0">
                <a:solidFill>
                  <a:srgbClr val="002060"/>
                </a:solidFill>
              </a:rPr>
              <a:t>月）」より抜粋</a:t>
            </a:r>
            <a:endParaRPr kumimoji="1" lang="ja-JP" altLang="en-US" sz="900" dirty="0">
              <a:solidFill>
                <a:srgbClr val="002060"/>
              </a:solidFill>
            </a:endParaRPr>
          </a:p>
        </p:txBody>
      </p:sp>
    </p:spTree>
    <p:extLst>
      <p:ext uri="{BB962C8B-B14F-4D97-AF65-F5344CB8AC3E}">
        <p14:creationId xmlns:p14="http://schemas.microsoft.com/office/powerpoint/2010/main" val="42360541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角丸四角形 13"/>
          <p:cNvSpPr/>
          <p:nvPr/>
        </p:nvSpPr>
        <p:spPr>
          <a:xfrm>
            <a:off x="-1292313" y="3981268"/>
            <a:ext cx="5021408" cy="737999"/>
          </a:xfrm>
          <a:prstGeom prst="roundRect">
            <a:avLst>
              <a:gd name="adj" fmla="val 280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800"/>
              </a:lnSpc>
            </a:pPr>
            <a:endParaRPr lang="en-US" altLang="ja-JP" sz="1200" b="1" dirty="0">
              <a:solidFill>
                <a:schemeClr val="tx1"/>
              </a:solidFill>
              <a:latin typeface="BIZ UDPゴシック" panose="020B0400000000000000" pitchFamily="50" charset="-128"/>
              <a:ea typeface="BIZ UDPゴシック" panose="020B0400000000000000" pitchFamily="50" charset="-128"/>
            </a:endParaRPr>
          </a:p>
        </p:txBody>
      </p:sp>
      <p:sp>
        <p:nvSpPr>
          <p:cNvPr id="16" name="角丸四角形 15"/>
          <p:cNvSpPr/>
          <p:nvPr/>
        </p:nvSpPr>
        <p:spPr>
          <a:xfrm>
            <a:off x="1169762" y="2202000"/>
            <a:ext cx="5021408" cy="737999"/>
          </a:xfrm>
          <a:prstGeom prst="roundRect">
            <a:avLst>
              <a:gd name="adj" fmla="val 280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800"/>
              </a:lnSpc>
            </a:pPr>
            <a:endParaRPr lang="en-US" altLang="ja-JP" sz="1200" b="1" dirty="0">
              <a:solidFill>
                <a:schemeClr val="tx1"/>
              </a:solidFill>
              <a:latin typeface="BIZ UDPゴシック" panose="020B0400000000000000" pitchFamily="50" charset="-128"/>
              <a:ea typeface="BIZ UDPゴシック" panose="020B0400000000000000" pitchFamily="50" charset="-128"/>
            </a:endParaRPr>
          </a:p>
        </p:txBody>
      </p:sp>
      <p:sp>
        <p:nvSpPr>
          <p:cNvPr id="17" name="角丸四角形 16"/>
          <p:cNvSpPr/>
          <p:nvPr/>
        </p:nvSpPr>
        <p:spPr>
          <a:xfrm>
            <a:off x="188501" y="182113"/>
            <a:ext cx="8820000" cy="6660000"/>
          </a:xfrm>
          <a:prstGeom prst="roundRect">
            <a:avLst>
              <a:gd name="adj" fmla="val 3402"/>
            </a:avLst>
          </a:prstGeom>
          <a:noFill/>
          <a:ln w="1905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1"/>
              </a:solidFill>
            </a:endParaRPr>
          </a:p>
        </p:txBody>
      </p:sp>
      <p:sp>
        <p:nvSpPr>
          <p:cNvPr id="72" name="正方形/長方形 71"/>
          <p:cNvSpPr/>
          <p:nvPr/>
        </p:nvSpPr>
        <p:spPr>
          <a:xfrm>
            <a:off x="8764012" y="4016984"/>
            <a:ext cx="479380" cy="471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dirty="0">
              <a:solidFill>
                <a:srgbClr val="002060"/>
              </a:solidFill>
              <a:latin typeface="+mn-ea"/>
            </a:endParaRPr>
          </a:p>
        </p:txBody>
      </p:sp>
      <p:graphicFrame>
        <p:nvGraphicFramePr>
          <p:cNvPr id="2" name="表 1"/>
          <p:cNvGraphicFramePr>
            <a:graphicFrameLocks noGrp="1"/>
          </p:cNvGraphicFramePr>
          <p:nvPr>
            <p:extLst>
              <p:ext uri="{D42A27DB-BD31-4B8C-83A1-F6EECF244321}">
                <p14:modId xmlns:p14="http://schemas.microsoft.com/office/powerpoint/2010/main" val="1304431111"/>
              </p:ext>
            </p:extLst>
          </p:nvPr>
        </p:nvGraphicFramePr>
        <p:xfrm>
          <a:off x="212109" y="178577"/>
          <a:ext cx="8757457" cy="6559340"/>
        </p:xfrm>
        <a:graphic>
          <a:graphicData uri="http://schemas.openxmlformats.org/drawingml/2006/table">
            <a:tbl>
              <a:tblPr firstRow="1" bandRow="1">
                <a:tableStyleId>{5C22544A-7EE6-4342-B048-85BDC9FD1C3A}</a:tableStyleId>
              </a:tblPr>
              <a:tblGrid>
                <a:gridCol w="864000">
                  <a:extLst>
                    <a:ext uri="{9D8B030D-6E8A-4147-A177-3AD203B41FA5}">
                      <a16:colId xmlns:a16="http://schemas.microsoft.com/office/drawing/2014/main" val="2262290781"/>
                    </a:ext>
                  </a:extLst>
                </a:gridCol>
                <a:gridCol w="2249731">
                  <a:extLst>
                    <a:ext uri="{9D8B030D-6E8A-4147-A177-3AD203B41FA5}">
                      <a16:colId xmlns:a16="http://schemas.microsoft.com/office/drawing/2014/main" val="1798411971"/>
                    </a:ext>
                  </a:extLst>
                </a:gridCol>
                <a:gridCol w="509181">
                  <a:extLst>
                    <a:ext uri="{9D8B030D-6E8A-4147-A177-3AD203B41FA5}">
                      <a16:colId xmlns:a16="http://schemas.microsoft.com/office/drawing/2014/main" val="568303917"/>
                    </a:ext>
                  </a:extLst>
                </a:gridCol>
                <a:gridCol w="1729756">
                  <a:extLst>
                    <a:ext uri="{9D8B030D-6E8A-4147-A177-3AD203B41FA5}">
                      <a16:colId xmlns:a16="http://schemas.microsoft.com/office/drawing/2014/main" val="2053874256"/>
                    </a:ext>
                  </a:extLst>
                </a:gridCol>
                <a:gridCol w="1712789">
                  <a:extLst>
                    <a:ext uri="{9D8B030D-6E8A-4147-A177-3AD203B41FA5}">
                      <a16:colId xmlns:a16="http://schemas.microsoft.com/office/drawing/2014/main" val="851011130"/>
                    </a:ext>
                  </a:extLst>
                </a:gridCol>
                <a:gridCol w="1692000">
                  <a:extLst>
                    <a:ext uri="{9D8B030D-6E8A-4147-A177-3AD203B41FA5}">
                      <a16:colId xmlns:a16="http://schemas.microsoft.com/office/drawing/2014/main" val="1927545162"/>
                    </a:ext>
                  </a:extLst>
                </a:gridCol>
              </a:tblGrid>
              <a:tr h="936000">
                <a:tc>
                  <a:txBody>
                    <a:bodyPr/>
                    <a:lstStyle/>
                    <a:p>
                      <a:endParaRPr kumimoji="1" lang="ja-JP" alt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dirty="0" smtClean="0"/>
                    </a:p>
                    <a:p>
                      <a:endParaRPr kumimoji="1" lang="ja-JP" alt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63836054"/>
                  </a:ext>
                </a:extLst>
              </a:tr>
              <a:tr h="2880000">
                <a:tc>
                  <a:txBody>
                    <a:bodyPr/>
                    <a:lstStyle/>
                    <a:p>
                      <a:endParaRPr kumimoji="1" lang="ja-JP" altLang="en-US" sz="1200"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300"/>
                        </a:lnSpc>
                      </a:pPr>
                      <a:endParaRPr kumimoji="1" lang="en-US" altLang="ja-JP" sz="1200" dirty="0" smtClean="0">
                        <a:solidFill>
                          <a:srgbClr val="002060"/>
                        </a:solidFill>
                      </a:endParaRPr>
                    </a:p>
                    <a:p>
                      <a:r>
                        <a:rPr kumimoji="1" lang="ja-JP" altLang="en-US" sz="1200" b="1" dirty="0" smtClean="0">
                          <a:solidFill>
                            <a:srgbClr val="002060"/>
                          </a:solidFill>
                        </a:rPr>
                        <a:t>◆ 「スマートシティ」</a:t>
                      </a:r>
                      <a:endParaRPr kumimoji="1" lang="en-US" altLang="ja-JP" sz="1200" b="1" dirty="0" smtClean="0">
                        <a:solidFill>
                          <a:srgbClr val="002060"/>
                        </a:solidFill>
                      </a:endParaRPr>
                    </a:p>
                    <a:p>
                      <a:pPr>
                        <a:lnSpc>
                          <a:spcPts val="500"/>
                        </a:lnSpc>
                      </a:pPr>
                      <a:endParaRPr kumimoji="1" lang="en-US" altLang="ja-JP" sz="1200" b="1" dirty="0" smtClean="0">
                        <a:solidFill>
                          <a:srgbClr val="002060"/>
                        </a:solidFill>
                      </a:endParaRPr>
                    </a:p>
                    <a:p>
                      <a:pPr marL="171450" indent="-171450">
                        <a:buFont typeface="Meiryo UI" panose="020B0604030504040204" pitchFamily="50" charset="-128"/>
                        <a:buChar char="→"/>
                      </a:pPr>
                      <a:r>
                        <a:rPr kumimoji="1" lang="ja-JP" altLang="en-US" sz="1200" dirty="0" smtClean="0">
                          <a:solidFill>
                            <a:srgbClr val="002060"/>
                          </a:solidFill>
                        </a:rPr>
                        <a:t>実証実験による地域</a:t>
                      </a:r>
                      <a:r>
                        <a:rPr kumimoji="1" lang="en-US" altLang="ja-JP" sz="1200" dirty="0" smtClean="0">
                          <a:solidFill>
                            <a:srgbClr val="002060"/>
                          </a:solidFill>
                        </a:rPr>
                        <a:t>DX</a:t>
                      </a:r>
                      <a:r>
                        <a:rPr kumimoji="1" lang="ja-JP" altLang="en-US" sz="1200" dirty="0" smtClean="0">
                          <a:solidFill>
                            <a:srgbClr val="002060"/>
                          </a:solidFill>
                        </a:rPr>
                        <a:t>のためのプラットホーム構築</a:t>
                      </a:r>
                      <a:endParaRPr kumimoji="1" lang="en-US" altLang="ja-JP" sz="1200" dirty="0" smtClean="0">
                        <a:solidFill>
                          <a:srgbClr val="002060"/>
                        </a:solidFill>
                      </a:endParaRPr>
                    </a:p>
                    <a:p>
                      <a:pPr>
                        <a:lnSpc>
                          <a:spcPts val="1000"/>
                        </a:lnSpc>
                      </a:pPr>
                      <a:endParaRPr kumimoji="1" lang="en-US" altLang="ja-JP" sz="1200" dirty="0" smtClean="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rgbClr val="002060"/>
                          </a:solidFill>
                        </a:rPr>
                        <a:t>◆ </a:t>
                      </a:r>
                      <a:r>
                        <a:rPr kumimoji="1" lang="ja-JP" altLang="en-US" sz="1200" b="1" dirty="0" smtClean="0">
                          <a:solidFill>
                            <a:srgbClr val="002060"/>
                          </a:solidFill>
                        </a:rPr>
                        <a:t>「会津若松＋」</a:t>
                      </a:r>
                      <a:endParaRPr kumimoji="1" lang="en-US" altLang="ja-JP" sz="1200" b="1" dirty="0" smtClean="0">
                        <a:solidFill>
                          <a:srgbClr val="002060"/>
                        </a:solidFill>
                      </a:endParaRPr>
                    </a:p>
                    <a:p>
                      <a:pPr marL="0" marR="0" lvl="0" indent="0" algn="l" defTabSz="914400" rtl="0" eaLnBrk="1" fontAlgn="auto" latinLnBrk="0" hangingPunct="1">
                        <a:lnSpc>
                          <a:spcPts val="500"/>
                        </a:lnSpc>
                        <a:spcBef>
                          <a:spcPts val="0"/>
                        </a:spcBef>
                        <a:spcAft>
                          <a:spcPts val="0"/>
                        </a:spcAft>
                        <a:buClrTx/>
                        <a:buSzTx/>
                        <a:buFontTx/>
                        <a:buNone/>
                        <a:tabLst/>
                        <a:defRPr/>
                      </a:pPr>
                      <a:endParaRPr kumimoji="1" lang="en-US" altLang="ja-JP" sz="1200" b="1" dirty="0" smtClean="0">
                        <a:solidFill>
                          <a:srgbClr val="002060"/>
                        </a:solidFill>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200" dirty="0" smtClean="0">
                          <a:solidFill>
                            <a:srgbClr val="002060"/>
                          </a:solidFill>
                        </a:rPr>
                        <a:t>利用者の利便性向上に資する情報とサービスを提供</a:t>
                      </a:r>
                      <a:endParaRPr kumimoji="1" lang="en-US" altLang="ja-JP" sz="1200" dirty="0" smtClean="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aseline="0" dirty="0" smtClean="0">
                          <a:solidFill>
                            <a:srgbClr val="002060"/>
                          </a:solidFill>
                        </a:rPr>
                        <a:t> </a:t>
                      </a:r>
                      <a:r>
                        <a:rPr kumimoji="1" lang="ja-JP" altLang="en-US" sz="900" dirty="0" smtClean="0">
                          <a:solidFill>
                            <a:srgbClr val="002060"/>
                          </a:solidFill>
                        </a:rPr>
                        <a:t>（除雪車位置情報、母子健康手帳電子</a:t>
                      </a:r>
                      <a:endParaRPr kumimoji="1" lang="en-US" altLang="ja-JP" sz="900" dirty="0" smtClean="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dirty="0" smtClean="0">
                          <a:solidFill>
                            <a:srgbClr val="002060"/>
                          </a:solidFill>
                        </a:rPr>
                        <a:t>    </a:t>
                      </a:r>
                      <a:r>
                        <a:rPr kumimoji="1" lang="ja-JP" altLang="en-US" sz="900" dirty="0" smtClean="0">
                          <a:solidFill>
                            <a:srgbClr val="002060"/>
                          </a:solidFill>
                        </a:rPr>
                        <a:t>化、学校情報提供、市政情報問合せ</a:t>
                      </a:r>
                      <a:endParaRPr kumimoji="1" lang="en-US" altLang="ja-JP" sz="900" dirty="0" smtClean="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dirty="0" smtClean="0">
                          <a:solidFill>
                            <a:srgbClr val="002060"/>
                          </a:solidFill>
                        </a:rPr>
                        <a:t>    </a:t>
                      </a:r>
                      <a:r>
                        <a:rPr kumimoji="1" lang="ja-JP" altLang="en-US" sz="900" dirty="0" smtClean="0">
                          <a:solidFill>
                            <a:srgbClr val="002060"/>
                          </a:solidFill>
                        </a:rPr>
                        <a:t>サービス等）</a:t>
                      </a:r>
                      <a:endParaRPr kumimoji="1" lang="en-US" altLang="ja-JP" sz="900" dirty="0" smtClean="0">
                        <a:solidFill>
                          <a:srgbClr val="002060"/>
                        </a:solidFill>
                      </a:endParaRPr>
                    </a:p>
                    <a:p>
                      <a:pPr marL="0" marR="0" lvl="0" indent="0" algn="l" defTabSz="914400" rtl="0" eaLnBrk="1" fontAlgn="auto" latinLnBrk="0" hangingPunct="1">
                        <a:lnSpc>
                          <a:spcPts val="1000"/>
                        </a:lnSpc>
                        <a:spcBef>
                          <a:spcPts val="0"/>
                        </a:spcBef>
                        <a:spcAft>
                          <a:spcPts val="0"/>
                        </a:spcAft>
                        <a:buClrTx/>
                        <a:buSzTx/>
                        <a:buFontTx/>
                        <a:buNone/>
                        <a:tabLst/>
                        <a:defRPr/>
                      </a:pPr>
                      <a:endParaRPr kumimoji="1" lang="en-US" altLang="ja-JP" sz="1200" dirty="0" smtClean="0">
                        <a:solidFill>
                          <a:srgbClr val="002060"/>
                        </a:solidFill>
                      </a:endParaRPr>
                    </a:p>
                    <a:p>
                      <a:r>
                        <a:rPr kumimoji="1" lang="ja-JP" altLang="en-US" sz="1200" b="1" dirty="0" smtClean="0">
                          <a:solidFill>
                            <a:srgbClr val="002060"/>
                          </a:solidFill>
                        </a:rPr>
                        <a:t>◆ 「スーパーシティ」</a:t>
                      </a:r>
                      <a:endParaRPr kumimoji="1" lang="en-US" altLang="ja-JP" sz="1200" b="1" dirty="0" smtClean="0">
                        <a:solidFill>
                          <a:srgbClr val="002060"/>
                        </a:solidFill>
                      </a:endParaRPr>
                    </a:p>
                    <a:p>
                      <a:pPr>
                        <a:lnSpc>
                          <a:spcPts val="500"/>
                        </a:lnSpc>
                      </a:pPr>
                      <a:endParaRPr kumimoji="1" lang="en-US" altLang="ja-JP" sz="1200" b="1" dirty="0" smtClean="0">
                        <a:solidFill>
                          <a:srgbClr val="002060"/>
                        </a:solidFill>
                      </a:endParaRPr>
                    </a:p>
                    <a:p>
                      <a:pPr marL="171450" indent="-171450">
                        <a:buFont typeface="Meiryo UI" panose="020B0604030504040204" pitchFamily="50" charset="-128"/>
                        <a:buChar char="→"/>
                      </a:pPr>
                      <a:r>
                        <a:rPr kumimoji="1" lang="ja-JP" altLang="en-US" sz="1200" dirty="0" smtClean="0">
                          <a:solidFill>
                            <a:srgbClr val="002060"/>
                          </a:solidFill>
                        </a:rPr>
                        <a:t>オプトインによるデータ提供とパーソナライズされたサービス提</a:t>
                      </a:r>
                      <a:r>
                        <a:rPr kumimoji="1" lang="ja-JP" altLang="en-US" sz="1200" spc="-140" baseline="0" dirty="0" smtClean="0">
                          <a:solidFill>
                            <a:srgbClr val="002060"/>
                          </a:solidFill>
                        </a:rPr>
                        <a:t>供によるデジタル共助社会をめざす</a:t>
                      </a:r>
                      <a:endParaRPr kumimoji="1" lang="ja-JP" altLang="en-US" sz="1200" spc="-140" baseline="0"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300"/>
                        </a:lnSpc>
                        <a:spcBef>
                          <a:spcPts val="0"/>
                        </a:spcBef>
                        <a:spcAft>
                          <a:spcPts val="0"/>
                        </a:spcAft>
                        <a:buClrTx/>
                        <a:buSzTx/>
                        <a:buFontTx/>
                        <a:buNone/>
                        <a:tabLst/>
                        <a:defRPr/>
                      </a:pPr>
                      <a:endParaRPr kumimoji="1" lang="en-US" altLang="ja-JP" sz="1200" dirty="0" smtClean="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rgbClr val="002060"/>
                          </a:solidFill>
                        </a:rPr>
                        <a:t>◆ </a:t>
                      </a:r>
                      <a:r>
                        <a:rPr kumimoji="1" lang="ja-JP" altLang="en-US" sz="1200" b="1" dirty="0" smtClean="0">
                          <a:solidFill>
                            <a:srgbClr val="002060"/>
                          </a:solidFill>
                        </a:rPr>
                        <a:t>会津大学</a:t>
                      </a:r>
                      <a:endParaRPr kumimoji="1" lang="en-US" altLang="ja-JP" sz="1200" b="1" dirty="0" smtClean="0">
                        <a:solidFill>
                          <a:srgbClr val="002060"/>
                        </a:solidFill>
                      </a:endParaRPr>
                    </a:p>
                    <a:p>
                      <a:pPr marL="0" marR="0" lvl="0" indent="0" algn="l" defTabSz="914400" rtl="0" eaLnBrk="1" fontAlgn="auto" latinLnBrk="0" hangingPunct="1">
                        <a:lnSpc>
                          <a:spcPts val="500"/>
                        </a:lnSpc>
                        <a:spcBef>
                          <a:spcPts val="0"/>
                        </a:spcBef>
                        <a:spcAft>
                          <a:spcPts val="0"/>
                        </a:spcAft>
                        <a:buClrTx/>
                        <a:buSzTx/>
                        <a:buFontTx/>
                        <a:buNone/>
                        <a:tabLst/>
                        <a:defRPr/>
                      </a:pPr>
                      <a:endParaRPr kumimoji="1" lang="en-US" altLang="ja-JP" sz="1200" b="1" dirty="0" smtClean="0">
                        <a:solidFill>
                          <a:srgbClr val="002060"/>
                        </a:solidFill>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200" dirty="0" smtClean="0">
                          <a:solidFill>
                            <a:srgbClr val="002060"/>
                          </a:solidFill>
                        </a:rPr>
                        <a:t>産学イノベーションセ　　ンター</a:t>
                      </a:r>
                      <a:r>
                        <a:rPr kumimoji="1" lang="ja-JP" altLang="en-US" sz="800" dirty="0" smtClean="0">
                          <a:solidFill>
                            <a:srgbClr val="002060"/>
                          </a:solidFill>
                        </a:rPr>
                        <a:t>（略称：</a:t>
                      </a:r>
                      <a:r>
                        <a:rPr kumimoji="1" lang="en-US" altLang="ja-JP" sz="800" dirty="0" smtClean="0">
                          <a:solidFill>
                            <a:srgbClr val="002060"/>
                          </a:solidFill>
                        </a:rPr>
                        <a:t>UBIC</a:t>
                      </a:r>
                      <a:r>
                        <a:rPr kumimoji="1" lang="ja-JP" altLang="en-US" sz="800" dirty="0" smtClean="0">
                          <a:solidFill>
                            <a:srgbClr val="002060"/>
                          </a:solidFill>
                        </a:rPr>
                        <a:t>）</a:t>
                      </a:r>
                      <a:r>
                        <a:rPr kumimoji="1" lang="ja-JP" altLang="en-US" sz="1200" dirty="0" smtClean="0">
                          <a:solidFill>
                            <a:srgbClr val="002060"/>
                          </a:solidFill>
                        </a:rPr>
                        <a:t>の設置、ベンチャー企業等からの外部講師招聘</a:t>
                      </a:r>
                      <a:endParaRPr kumimoji="1" lang="en-US" altLang="ja-JP" sz="1200" dirty="0" smtClean="0">
                        <a:solidFill>
                          <a:srgbClr val="002060"/>
                        </a:solidFill>
                      </a:endParaRPr>
                    </a:p>
                    <a:p>
                      <a:pPr marL="0" marR="0" lvl="0" indent="0" algn="l" defTabSz="914400" rtl="0" eaLnBrk="1" fontAlgn="auto" latinLnBrk="0" hangingPunct="1">
                        <a:lnSpc>
                          <a:spcPts val="300"/>
                        </a:lnSpc>
                        <a:spcBef>
                          <a:spcPts val="0"/>
                        </a:spcBef>
                        <a:spcAft>
                          <a:spcPts val="0"/>
                        </a:spcAft>
                        <a:buClrTx/>
                        <a:buSzTx/>
                        <a:buFontTx/>
                        <a:buNone/>
                        <a:tabLst/>
                        <a:defRPr/>
                      </a:pPr>
                      <a:endParaRPr kumimoji="1" lang="en-US" altLang="ja-JP" sz="1200" dirty="0" smtClean="0">
                        <a:solidFill>
                          <a:srgbClr val="002060"/>
                        </a:solidFill>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en-US" altLang="ja-JP" sz="1200" dirty="0" err="1" smtClean="0">
                          <a:solidFill>
                            <a:srgbClr val="002060"/>
                          </a:solidFill>
                        </a:rPr>
                        <a:t>AiCT</a:t>
                      </a:r>
                      <a:r>
                        <a:rPr kumimoji="1" lang="ja-JP" altLang="en-US" sz="1200" dirty="0" smtClean="0">
                          <a:solidFill>
                            <a:srgbClr val="002060"/>
                          </a:solidFill>
                        </a:rPr>
                        <a:t>入居企業と学生の交流連携</a:t>
                      </a:r>
                      <a:endParaRPr kumimoji="1" lang="en-US" altLang="ja-JP" sz="1200" dirty="0" smtClean="0">
                        <a:solidFill>
                          <a:srgbClr val="002060"/>
                        </a:solidFill>
                      </a:endParaRPr>
                    </a:p>
                    <a:p>
                      <a:pPr marL="0" marR="0" lvl="0" indent="0" algn="l" defTabSz="914400" rtl="0" eaLnBrk="1" fontAlgn="auto" latinLnBrk="0" hangingPunct="1">
                        <a:lnSpc>
                          <a:spcPts val="1000"/>
                        </a:lnSpc>
                        <a:spcBef>
                          <a:spcPts val="0"/>
                        </a:spcBef>
                        <a:spcAft>
                          <a:spcPts val="0"/>
                        </a:spcAft>
                        <a:buClrTx/>
                        <a:buSzTx/>
                        <a:buFontTx/>
                        <a:buNone/>
                        <a:tabLst/>
                        <a:defRPr/>
                      </a:pPr>
                      <a:endParaRPr kumimoji="1" lang="en-US" altLang="ja-JP" sz="1200" dirty="0" smtClean="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rgbClr val="002060"/>
                          </a:solidFill>
                        </a:rPr>
                        <a:t>◆ </a:t>
                      </a:r>
                      <a:r>
                        <a:rPr kumimoji="1" lang="ja-JP" altLang="en-US" sz="1200" b="1" dirty="0" smtClean="0">
                          <a:solidFill>
                            <a:srgbClr val="002060"/>
                          </a:solidFill>
                        </a:rPr>
                        <a:t>現役世代の移住</a:t>
                      </a:r>
                      <a:endParaRPr kumimoji="1" lang="en-US" altLang="ja-JP" sz="1200" b="1" dirty="0" smtClean="0">
                        <a:solidFill>
                          <a:srgbClr val="002060"/>
                        </a:solidFill>
                      </a:endParaRPr>
                    </a:p>
                    <a:p>
                      <a:pPr marL="0" marR="0" lvl="0" indent="0" algn="l" defTabSz="914400" rtl="0" eaLnBrk="1" fontAlgn="auto" latinLnBrk="0" hangingPunct="1">
                        <a:lnSpc>
                          <a:spcPts val="500"/>
                        </a:lnSpc>
                        <a:spcBef>
                          <a:spcPts val="0"/>
                        </a:spcBef>
                        <a:spcAft>
                          <a:spcPts val="0"/>
                        </a:spcAft>
                        <a:buClrTx/>
                        <a:buSzTx/>
                        <a:buFontTx/>
                        <a:buNone/>
                        <a:tabLst/>
                        <a:defRPr/>
                      </a:pPr>
                      <a:endParaRPr kumimoji="1" lang="en-US" altLang="ja-JP" sz="1200" b="1" dirty="0" smtClean="0">
                        <a:solidFill>
                          <a:srgbClr val="002060"/>
                        </a:solidFill>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200" dirty="0" smtClean="0">
                          <a:solidFill>
                            <a:srgbClr val="002060"/>
                          </a:solidFill>
                        </a:rPr>
                        <a:t>首都圏在住の</a:t>
                      </a:r>
                      <a:r>
                        <a:rPr kumimoji="1" lang="en-US" altLang="ja-JP" sz="1200" dirty="0" smtClean="0">
                          <a:solidFill>
                            <a:srgbClr val="002060"/>
                          </a:solidFill>
                        </a:rPr>
                        <a:t>20</a:t>
                      </a:r>
                      <a:r>
                        <a:rPr kumimoji="1" lang="ja-JP" altLang="en-US" sz="1200" dirty="0" smtClean="0">
                          <a:solidFill>
                            <a:srgbClr val="002060"/>
                          </a:solidFill>
                        </a:rPr>
                        <a:t>～</a:t>
                      </a:r>
                      <a:endParaRPr kumimoji="1" lang="en-US" altLang="ja-JP" sz="1200" dirty="0" smtClean="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smtClean="0">
                          <a:solidFill>
                            <a:srgbClr val="002060"/>
                          </a:solidFill>
                        </a:rPr>
                        <a:t> </a:t>
                      </a:r>
                      <a:r>
                        <a:rPr kumimoji="1" lang="ja-JP" altLang="en-US" sz="1200" dirty="0" smtClean="0">
                          <a:solidFill>
                            <a:srgbClr val="002060"/>
                          </a:solidFill>
                        </a:rPr>
                        <a:t>　</a:t>
                      </a:r>
                      <a:r>
                        <a:rPr kumimoji="1" lang="en-US" altLang="ja-JP" sz="1200" dirty="0" smtClean="0">
                          <a:solidFill>
                            <a:srgbClr val="002060"/>
                          </a:solidFill>
                        </a:rPr>
                        <a:t>40</a:t>
                      </a:r>
                      <a:r>
                        <a:rPr kumimoji="1" lang="ja-JP" altLang="en-US" sz="1200" dirty="0" smtClean="0">
                          <a:solidFill>
                            <a:srgbClr val="002060"/>
                          </a:solidFill>
                        </a:rPr>
                        <a:t>代の現役世代の</a:t>
                      </a:r>
                      <a:endParaRPr kumimoji="1" lang="en-US" altLang="ja-JP" sz="1200" dirty="0" smtClean="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rgbClr val="002060"/>
                          </a:solidFill>
                        </a:rPr>
                        <a:t>　</a:t>
                      </a:r>
                      <a:r>
                        <a:rPr kumimoji="1" lang="ja-JP" altLang="en-US" sz="1200" baseline="0" dirty="0" smtClean="0">
                          <a:solidFill>
                            <a:srgbClr val="002060"/>
                          </a:solidFill>
                        </a:rPr>
                        <a:t> </a:t>
                      </a:r>
                      <a:r>
                        <a:rPr kumimoji="1" lang="ja-JP" altLang="en-US" sz="1200" dirty="0" smtClean="0">
                          <a:solidFill>
                            <a:srgbClr val="002060"/>
                          </a:solidFill>
                        </a:rPr>
                        <a:t>移住実践者が増加</a:t>
                      </a:r>
                      <a:endParaRPr kumimoji="1" lang="en-US" altLang="ja-JP" sz="1200" dirty="0" smtClean="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smtClean="0">
                          <a:solidFill>
                            <a:srgbClr val="002060"/>
                          </a:solidFill>
                        </a:rPr>
                        <a:t>   </a:t>
                      </a:r>
                      <a:r>
                        <a:rPr kumimoji="1" lang="ja-JP" altLang="en-US" sz="1200" dirty="0" smtClean="0">
                          <a:solidFill>
                            <a:srgbClr val="002060"/>
                          </a:solidFill>
                        </a:rPr>
                        <a:t>傾向</a:t>
                      </a:r>
                      <a:endParaRPr kumimoji="1" lang="en-US" altLang="ja-JP" sz="1200" dirty="0" smtClean="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smtClean="0">
                          <a:solidFill>
                            <a:srgbClr val="002060"/>
                          </a:solidFill>
                        </a:rPr>
                        <a:t>  </a:t>
                      </a:r>
                      <a:r>
                        <a:rPr kumimoji="1" lang="ja-JP" altLang="en-US" sz="900" dirty="0" smtClean="0">
                          <a:solidFill>
                            <a:srgbClr val="002060"/>
                          </a:solidFill>
                        </a:rPr>
                        <a:t>（仕事をテーマにした就労</a:t>
                      </a:r>
                      <a:endParaRPr kumimoji="1" lang="en-US" altLang="ja-JP" sz="900" dirty="0" smtClean="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dirty="0" smtClean="0">
                          <a:solidFill>
                            <a:srgbClr val="002060"/>
                          </a:solidFill>
                        </a:rPr>
                        <a:t>     </a:t>
                      </a:r>
                      <a:r>
                        <a:rPr kumimoji="1" lang="ja-JP" altLang="en-US" sz="900" dirty="0" smtClean="0">
                          <a:solidFill>
                            <a:srgbClr val="002060"/>
                          </a:solidFill>
                        </a:rPr>
                        <a:t>支援を軸に相談対応）</a:t>
                      </a:r>
                      <a:endParaRPr kumimoji="1" lang="en-US" altLang="ja-JP" sz="900" dirty="0" smtClean="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300"/>
                        </a:lnSpc>
                        <a:spcBef>
                          <a:spcPts val="0"/>
                        </a:spcBef>
                        <a:spcAft>
                          <a:spcPts val="0"/>
                        </a:spcAft>
                        <a:buClrTx/>
                        <a:buSzTx/>
                        <a:buFontTx/>
                        <a:buNone/>
                        <a:tabLst/>
                        <a:defRPr/>
                      </a:pPr>
                      <a:endParaRPr kumimoji="1" lang="en-US" altLang="ja-JP" sz="1200" dirty="0" smtClean="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smtClean="0">
                          <a:solidFill>
                            <a:srgbClr val="002060"/>
                          </a:solidFill>
                        </a:rPr>
                        <a:t>◆</a:t>
                      </a:r>
                      <a:r>
                        <a:rPr kumimoji="1" lang="ja-JP" altLang="en-US" sz="1200" b="1" baseline="0" dirty="0" smtClean="0">
                          <a:solidFill>
                            <a:srgbClr val="002060"/>
                          </a:solidFill>
                        </a:rPr>
                        <a:t> </a:t>
                      </a:r>
                      <a:r>
                        <a:rPr kumimoji="1" lang="ja-JP" altLang="en-US" sz="1200" b="1" dirty="0" smtClean="0">
                          <a:solidFill>
                            <a:srgbClr val="002060"/>
                          </a:solidFill>
                        </a:rPr>
                        <a:t>デジタル</a:t>
                      </a:r>
                      <a:r>
                        <a:rPr kumimoji="1" lang="en-US" altLang="ja-JP" sz="1200" b="1" dirty="0" smtClean="0">
                          <a:solidFill>
                            <a:srgbClr val="002060"/>
                          </a:solidFill>
                        </a:rPr>
                        <a:t>DMO</a:t>
                      </a:r>
                    </a:p>
                    <a:p>
                      <a:pPr marL="0" marR="0" lvl="0" indent="0" algn="l" defTabSz="914400" rtl="0" eaLnBrk="1" fontAlgn="auto" latinLnBrk="0" hangingPunct="1">
                        <a:lnSpc>
                          <a:spcPts val="500"/>
                        </a:lnSpc>
                        <a:spcBef>
                          <a:spcPts val="0"/>
                        </a:spcBef>
                        <a:spcAft>
                          <a:spcPts val="0"/>
                        </a:spcAft>
                        <a:buClrTx/>
                        <a:buSzTx/>
                        <a:buFontTx/>
                        <a:buNone/>
                        <a:tabLst/>
                        <a:defRPr/>
                      </a:pPr>
                      <a:endParaRPr kumimoji="1" lang="en-US" altLang="ja-JP" sz="1200" b="1" dirty="0" smtClean="0">
                        <a:solidFill>
                          <a:srgbClr val="002060"/>
                        </a:solidFill>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200" kern="1200" dirty="0" smtClean="0">
                          <a:solidFill>
                            <a:srgbClr val="002060"/>
                          </a:solidFill>
                          <a:latin typeface="+mn-lt"/>
                          <a:ea typeface="+mn-ea"/>
                          <a:cs typeface="+mn-cs"/>
                        </a:rPr>
                        <a:t>「</a:t>
                      </a:r>
                      <a:r>
                        <a:rPr kumimoji="1" lang="en-US" altLang="ja-JP" sz="1200" kern="1200" dirty="0" err="1" smtClean="0">
                          <a:solidFill>
                            <a:srgbClr val="002060"/>
                          </a:solidFill>
                          <a:latin typeface="+mn-lt"/>
                          <a:ea typeface="+mn-ea"/>
                          <a:cs typeface="+mn-cs"/>
                        </a:rPr>
                        <a:t>Visi</a:t>
                      </a:r>
                      <a:r>
                        <a:rPr kumimoji="1" lang="ja-JP" altLang="en-US" sz="1200" kern="1200" dirty="0" smtClean="0">
                          <a:solidFill>
                            <a:srgbClr val="002060"/>
                          </a:solidFill>
                          <a:latin typeface="+mn-lt"/>
                          <a:ea typeface="+mn-ea"/>
                          <a:cs typeface="+mn-cs"/>
                        </a:rPr>
                        <a:t>＋</a:t>
                      </a:r>
                      <a:r>
                        <a:rPr kumimoji="1" lang="en-US" altLang="ja-JP" sz="1200" kern="1200" dirty="0" smtClean="0">
                          <a:solidFill>
                            <a:srgbClr val="002060"/>
                          </a:solidFill>
                          <a:latin typeface="+mn-lt"/>
                          <a:ea typeface="+mn-ea"/>
                          <a:cs typeface="+mn-cs"/>
                        </a:rPr>
                        <a:t>Aizu</a:t>
                      </a:r>
                      <a:r>
                        <a:rPr kumimoji="1" lang="ja-JP" altLang="en-US" sz="1200" kern="1200" dirty="0" smtClean="0">
                          <a:solidFill>
                            <a:srgbClr val="002060"/>
                          </a:solidFill>
                          <a:latin typeface="+mn-lt"/>
                          <a:ea typeface="+mn-ea"/>
                          <a:cs typeface="+mn-cs"/>
                        </a:rPr>
                        <a:t>」</a:t>
                      </a:r>
                      <a:endParaRPr kumimoji="1" lang="en-US" altLang="ja-JP" sz="1200" kern="1200" dirty="0" smtClean="0">
                        <a:solidFill>
                          <a:srgbClr val="002060"/>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rgbClr val="002060"/>
                          </a:solidFill>
                          <a:latin typeface="+mn-lt"/>
                          <a:ea typeface="+mn-ea"/>
                          <a:cs typeface="+mn-cs"/>
                        </a:rPr>
                        <a:t>   </a:t>
                      </a:r>
                      <a:r>
                        <a:rPr kumimoji="1" lang="en-US" altLang="ja-JP" sz="900" kern="1200" dirty="0" smtClean="0">
                          <a:solidFill>
                            <a:srgbClr val="002060"/>
                          </a:solidFill>
                          <a:latin typeface="+mn-lt"/>
                          <a:ea typeface="+mn-ea"/>
                          <a:cs typeface="+mn-cs"/>
                        </a:rPr>
                        <a:t>(</a:t>
                      </a:r>
                      <a:r>
                        <a:rPr kumimoji="1" lang="ja-JP" altLang="en-US" sz="900" kern="1200" dirty="0" smtClean="0">
                          <a:solidFill>
                            <a:srgbClr val="002060"/>
                          </a:solidFill>
                          <a:latin typeface="+mn-lt"/>
                          <a:ea typeface="+mn-ea"/>
                          <a:cs typeface="+mn-cs"/>
                        </a:rPr>
                        <a:t>宿泊・食事・観光・</a:t>
                      </a:r>
                      <a:r>
                        <a:rPr kumimoji="1" lang="ja-JP" altLang="en-US" sz="900" kern="1200" spc="-50" baseline="0" dirty="0" smtClean="0">
                          <a:solidFill>
                            <a:srgbClr val="002060"/>
                          </a:solidFill>
                          <a:latin typeface="+mn-lt"/>
                          <a:ea typeface="+mn-ea"/>
                          <a:cs typeface="+mn-cs"/>
                        </a:rPr>
                        <a:t>移動等を</a:t>
                      </a:r>
                      <a:endParaRPr kumimoji="1" lang="en-US" altLang="ja-JP" sz="900" kern="1200" spc="-50" baseline="0" dirty="0" smtClean="0">
                        <a:solidFill>
                          <a:srgbClr val="002060"/>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kern="1200" spc="-50" baseline="0" dirty="0" smtClean="0">
                          <a:solidFill>
                            <a:srgbClr val="002060"/>
                          </a:solidFill>
                          <a:latin typeface="+mn-lt"/>
                          <a:ea typeface="+mn-ea"/>
                          <a:cs typeface="+mn-cs"/>
                        </a:rPr>
                        <a:t>      </a:t>
                      </a:r>
                      <a:r>
                        <a:rPr kumimoji="1" lang="ja-JP" altLang="en-US" sz="900" kern="1200" spc="-50" baseline="0" dirty="0" smtClean="0">
                          <a:solidFill>
                            <a:srgbClr val="002060"/>
                          </a:solidFill>
                          <a:latin typeface="+mn-lt"/>
                          <a:ea typeface="+mn-ea"/>
                          <a:cs typeface="+mn-cs"/>
                        </a:rPr>
                        <a:t>デジタルでサポート</a:t>
                      </a:r>
                      <a:r>
                        <a:rPr kumimoji="1" lang="en-US" altLang="ja-JP" sz="900" kern="1200" spc="-50" baseline="0" dirty="0" smtClean="0">
                          <a:solidFill>
                            <a:srgbClr val="002060"/>
                          </a:solidFill>
                          <a:latin typeface="+mn-lt"/>
                          <a:ea typeface="+mn-ea"/>
                          <a:cs typeface="+mn-cs"/>
                        </a:rPr>
                        <a:t>)</a:t>
                      </a:r>
                    </a:p>
                    <a:p>
                      <a:pPr marL="0" marR="0" lvl="0" indent="0" algn="l" defTabSz="914400" rtl="0" eaLnBrk="1" fontAlgn="auto" latinLnBrk="0" hangingPunct="1">
                        <a:lnSpc>
                          <a:spcPts val="500"/>
                        </a:lnSpc>
                        <a:spcBef>
                          <a:spcPts val="0"/>
                        </a:spcBef>
                        <a:spcAft>
                          <a:spcPts val="0"/>
                        </a:spcAft>
                        <a:buClrTx/>
                        <a:buSzTx/>
                        <a:buFontTx/>
                        <a:buNone/>
                        <a:tabLst/>
                        <a:defRPr/>
                      </a:pPr>
                      <a:endParaRPr kumimoji="1" lang="en-US" altLang="ja-JP" sz="900" kern="1200" spc="-50" baseline="0" dirty="0" smtClean="0">
                        <a:solidFill>
                          <a:srgbClr val="002060"/>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200" b="0" dirty="0" smtClean="0">
                          <a:solidFill>
                            <a:srgbClr val="002060"/>
                          </a:solidFill>
                        </a:rPr>
                        <a:t>デジタルプロモーション</a:t>
                      </a:r>
                      <a:endParaRPr kumimoji="1" lang="en-US" altLang="ja-JP" sz="1200" b="0" dirty="0" smtClean="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smtClean="0">
                          <a:solidFill>
                            <a:srgbClr val="002060"/>
                          </a:solidFill>
                        </a:rPr>
                        <a:t>　 </a:t>
                      </a:r>
                      <a:r>
                        <a:rPr kumimoji="1" lang="en-US" altLang="ja-JP" sz="900" b="0" dirty="0" smtClean="0">
                          <a:solidFill>
                            <a:srgbClr val="002060"/>
                          </a:solidFill>
                        </a:rPr>
                        <a:t>(</a:t>
                      </a:r>
                      <a:r>
                        <a:rPr kumimoji="1" lang="ja-JP" altLang="en-US" sz="900" b="0" dirty="0" smtClean="0">
                          <a:solidFill>
                            <a:srgbClr val="002060"/>
                          </a:solidFill>
                        </a:rPr>
                        <a:t>訪日外国人リピーター向け</a:t>
                      </a:r>
                      <a:endParaRPr kumimoji="1" lang="en-US" altLang="ja-JP" sz="900" b="0" dirty="0" smtClean="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smtClean="0">
                          <a:solidFill>
                            <a:srgbClr val="002060"/>
                          </a:solidFill>
                        </a:rPr>
                        <a:t>　</a:t>
                      </a:r>
                      <a:r>
                        <a:rPr kumimoji="1" lang="en-US" altLang="ja-JP" sz="900" b="0" baseline="0" dirty="0" smtClean="0">
                          <a:solidFill>
                            <a:srgbClr val="002060"/>
                          </a:solidFill>
                        </a:rPr>
                        <a:t>   </a:t>
                      </a:r>
                      <a:r>
                        <a:rPr kumimoji="1" lang="ja-JP" altLang="en-US" sz="900" b="0" dirty="0" smtClean="0">
                          <a:solidFill>
                            <a:srgbClr val="002060"/>
                          </a:solidFill>
                        </a:rPr>
                        <a:t>に、地域の特徴を深堀りした　</a:t>
                      </a:r>
                      <a:endParaRPr kumimoji="1" lang="en-US" altLang="ja-JP" sz="900" b="0" dirty="0" smtClean="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smtClean="0">
                          <a:solidFill>
                            <a:srgbClr val="002060"/>
                          </a:solidFill>
                        </a:rPr>
                        <a:t>　   観光コンテンツをアピール</a:t>
                      </a:r>
                      <a:r>
                        <a:rPr kumimoji="1" lang="en-US" altLang="ja-JP" sz="900" b="0" dirty="0" smtClean="0">
                          <a:solidFill>
                            <a:srgbClr val="002060"/>
                          </a:solidFill>
                        </a:rPr>
                        <a:t>)</a:t>
                      </a:r>
                    </a:p>
                    <a:p>
                      <a:pPr marL="0" marR="0" lvl="0" indent="0" algn="l" defTabSz="914400" rtl="0" eaLnBrk="1" fontAlgn="auto" latinLnBrk="0" hangingPunct="1">
                        <a:lnSpc>
                          <a:spcPts val="500"/>
                        </a:lnSpc>
                        <a:spcBef>
                          <a:spcPts val="0"/>
                        </a:spcBef>
                        <a:spcAft>
                          <a:spcPts val="0"/>
                        </a:spcAft>
                        <a:buClrTx/>
                        <a:buSzTx/>
                        <a:buFontTx/>
                        <a:buNone/>
                        <a:tabLst/>
                        <a:defRPr/>
                      </a:pPr>
                      <a:endParaRPr kumimoji="1" lang="en-US" altLang="ja-JP" sz="900" b="0" dirty="0" smtClean="0">
                        <a:solidFill>
                          <a:srgbClr val="002060"/>
                        </a:solidFill>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200" b="0" dirty="0" smtClean="0">
                          <a:solidFill>
                            <a:srgbClr val="002060"/>
                          </a:solidFill>
                        </a:rPr>
                        <a:t>デジタルトラベルサポート</a:t>
                      </a:r>
                      <a:endParaRPr kumimoji="1" lang="en-US" altLang="ja-JP" sz="1200" b="0" dirty="0" smtClean="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baseline="0" dirty="0" smtClean="0">
                          <a:solidFill>
                            <a:srgbClr val="002060"/>
                          </a:solidFill>
                        </a:rPr>
                        <a:t>  </a:t>
                      </a:r>
                      <a:r>
                        <a:rPr kumimoji="1" lang="ja-JP" altLang="en-US" sz="900" b="0" dirty="0" smtClean="0">
                          <a:solidFill>
                            <a:srgbClr val="002060"/>
                          </a:solidFill>
                        </a:rPr>
                        <a:t>（利用者の端末の言語設定</a:t>
                      </a:r>
                      <a:endParaRPr kumimoji="1" lang="en-US" altLang="ja-JP" sz="900" b="0" dirty="0" smtClean="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dirty="0" smtClean="0">
                          <a:solidFill>
                            <a:srgbClr val="002060"/>
                          </a:solidFill>
                        </a:rPr>
                        <a:t>     </a:t>
                      </a:r>
                      <a:r>
                        <a:rPr kumimoji="1" lang="ja-JP" altLang="en-US" sz="900" b="0" dirty="0" smtClean="0">
                          <a:solidFill>
                            <a:srgbClr val="002060"/>
                          </a:solidFill>
                        </a:rPr>
                        <a:t>を自動認識し、属</a:t>
                      </a:r>
                      <a:r>
                        <a:rPr kumimoji="1" lang="ja-JP" altLang="en-US" sz="900" b="0" spc="-80" baseline="0" dirty="0" smtClean="0">
                          <a:solidFill>
                            <a:srgbClr val="002060"/>
                          </a:solidFill>
                        </a:rPr>
                        <a:t>性に応じた</a:t>
                      </a:r>
                      <a:endParaRPr kumimoji="1" lang="en-US" altLang="ja-JP" sz="900" b="0" spc="-80" baseline="0" dirty="0" smtClean="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spc="-80" baseline="0" dirty="0" smtClean="0">
                          <a:solidFill>
                            <a:srgbClr val="002060"/>
                          </a:solidFill>
                        </a:rPr>
                        <a:t>      </a:t>
                      </a:r>
                      <a:r>
                        <a:rPr kumimoji="1" lang="ja-JP" altLang="en-US" sz="900" b="0" spc="-80" baseline="0" dirty="0" smtClean="0">
                          <a:solidFill>
                            <a:srgbClr val="002060"/>
                          </a:solidFill>
                        </a:rPr>
                        <a:t>観光スポットを紹介）</a:t>
                      </a:r>
                      <a:endParaRPr kumimoji="1" lang="en-US" altLang="ja-JP" sz="900" b="0" spc="-80" baseline="0" dirty="0" smtClean="0">
                        <a:solidFill>
                          <a:srgbClr val="002060"/>
                        </a:solidFill>
                      </a:endParaRPr>
                    </a:p>
                    <a:p>
                      <a:pPr marL="0" marR="0" lvl="0" indent="0" algn="l" defTabSz="914400" rtl="0" eaLnBrk="1" fontAlgn="auto" latinLnBrk="0" hangingPunct="1">
                        <a:lnSpc>
                          <a:spcPts val="500"/>
                        </a:lnSpc>
                        <a:spcBef>
                          <a:spcPts val="0"/>
                        </a:spcBef>
                        <a:spcAft>
                          <a:spcPts val="0"/>
                        </a:spcAft>
                        <a:buClrTx/>
                        <a:buSzTx/>
                        <a:buFontTx/>
                        <a:buNone/>
                        <a:tabLst/>
                        <a:defRPr/>
                      </a:pPr>
                      <a:endParaRPr kumimoji="1" lang="en-US" altLang="ja-JP" sz="900" b="0" spc="-80" baseline="0" dirty="0" smtClean="0">
                        <a:solidFill>
                          <a:srgbClr val="002060"/>
                        </a:solidFill>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200" b="0" dirty="0" smtClean="0">
                          <a:solidFill>
                            <a:srgbClr val="002060"/>
                          </a:solidFill>
                        </a:rPr>
                        <a:t>インバウンド・データアナリティクス</a:t>
                      </a:r>
                      <a:endParaRPr kumimoji="1" lang="en-US" altLang="ja-JP" sz="1200" b="0" dirty="0" smtClean="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dirty="0" smtClean="0">
                          <a:solidFill>
                            <a:srgbClr val="002060"/>
                          </a:solidFill>
                        </a:rPr>
                        <a:t>  </a:t>
                      </a:r>
                      <a:r>
                        <a:rPr kumimoji="1" lang="ja-JP" altLang="en-US" sz="900" b="0" dirty="0" smtClean="0">
                          <a:solidFill>
                            <a:srgbClr val="002060"/>
                          </a:solidFill>
                        </a:rPr>
                        <a:t>（会津広域の周辺</a:t>
                      </a:r>
                      <a:r>
                        <a:rPr kumimoji="1" lang="en-US" altLang="ja-JP" sz="900" b="0" dirty="0" smtClean="0">
                          <a:solidFill>
                            <a:srgbClr val="002060"/>
                          </a:solidFill>
                        </a:rPr>
                        <a:t>7</a:t>
                      </a:r>
                      <a:r>
                        <a:rPr kumimoji="1" lang="ja-JP" altLang="en-US" sz="900" b="0" dirty="0" smtClean="0">
                          <a:solidFill>
                            <a:srgbClr val="002060"/>
                          </a:solidFill>
                        </a:rPr>
                        <a:t>地域が連 </a:t>
                      </a:r>
                      <a:endParaRPr kumimoji="1" lang="en-US" altLang="ja-JP" sz="900" b="0" dirty="0" smtClean="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dirty="0" smtClean="0">
                          <a:solidFill>
                            <a:srgbClr val="002060"/>
                          </a:solidFill>
                        </a:rPr>
                        <a:t>     </a:t>
                      </a:r>
                      <a:r>
                        <a:rPr kumimoji="1" lang="ja-JP" altLang="en-US" sz="900" b="0" dirty="0" smtClean="0">
                          <a:solidFill>
                            <a:srgbClr val="002060"/>
                          </a:solidFill>
                        </a:rPr>
                        <a:t>携したプロジェクト。地域全体 </a:t>
                      </a:r>
                      <a:endParaRPr kumimoji="1" lang="en-US" altLang="ja-JP" sz="900" b="0" dirty="0" smtClean="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dirty="0" smtClean="0">
                          <a:solidFill>
                            <a:srgbClr val="002060"/>
                          </a:solidFill>
                        </a:rPr>
                        <a:t>     </a:t>
                      </a:r>
                      <a:r>
                        <a:rPr kumimoji="1" lang="ja-JP" altLang="en-US" sz="900" b="0" spc="-30" baseline="0" dirty="0" smtClean="0">
                          <a:solidFill>
                            <a:srgbClr val="002060"/>
                          </a:solidFill>
                        </a:rPr>
                        <a:t>で高いサービスレベルを実現）</a:t>
                      </a:r>
                      <a:endParaRPr kumimoji="1" lang="en-US" altLang="ja-JP" sz="1200" b="0" spc="-30" baseline="0" dirty="0" smtClean="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300"/>
                        </a:lnSpc>
                        <a:spcBef>
                          <a:spcPts val="0"/>
                        </a:spcBef>
                        <a:spcAft>
                          <a:spcPts val="0"/>
                        </a:spcAft>
                        <a:buClrTx/>
                        <a:buSzTx/>
                        <a:buFontTx/>
                        <a:buNone/>
                        <a:tabLst/>
                        <a:defRPr/>
                      </a:pPr>
                      <a:endParaRPr kumimoji="1" lang="en-US" altLang="ja-JP" sz="1200" dirty="0" smtClean="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rgbClr val="002060"/>
                          </a:solidFill>
                        </a:rPr>
                        <a:t>◆ </a:t>
                      </a:r>
                      <a:r>
                        <a:rPr kumimoji="1" lang="ja-JP" altLang="en-US" sz="1200" b="1" dirty="0" smtClean="0">
                          <a:solidFill>
                            <a:srgbClr val="002060"/>
                          </a:solidFill>
                        </a:rPr>
                        <a:t>「会津若松＋」</a:t>
                      </a:r>
                      <a:endParaRPr kumimoji="1" lang="en-US" altLang="ja-JP" sz="1200" b="1" dirty="0" smtClean="0">
                        <a:solidFill>
                          <a:srgbClr val="002060"/>
                        </a:solidFill>
                      </a:endParaRPr>
                    </a:p>
                    <a:p>
                      <a:pPr marL="0" marR="0" lvl="0" indent="0" algn="l" defTabSz="914400" rtl="0" eaLnBrk="1" fontAlgn="auto" latinLnBrk="0" hangingPunct="1">
                        <a:lnSpc>
                          <a:spcPts val="500"/>
                        </a:lnSpc>
                        <a:spcBef>
                          <a:spcPts val="0"/>
                        </a:spcBef>
                        <a:spcAft>
                          <a:spcPts val="0"/>
                        </a:spcAft>
                        <a:buClrTx/>
                        <a:buSzTx/>
                        <a:buFontTx/>
                        <a:buNone/>
                        <a:tabLst/>
                        <a:defRPr/>
                      </a:pPr>
                      <a:endParaRPr kumimoji="1" lang="en-US" altLang="ja-JP" sz="1200" b="1" dirty="0" smtClean="0">
                        <a:solidFill>
                          <a:srgbClr val="002060"/>
                        </a:solidFill>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en-US" altLang="ja-JP" sz="1200" dirty="0" smtClean="0">
                          <a:solidFill>
                            <a:srgbClr val="002060"/>
                          </a:solidFill>
                        </a:rPr>
                        <a:t>2015</a:t>
                      </a:r>
                      <a:r>
                        <a:rPr kumimoji="1" lang="ja-JP" altLang="en-US" sz="1200" dirty="0" smtClean="0">
                          <a:solidFill>
                            <a:srgbClr val="002060"/>
                          </a:solidFill>
                        </a:rPr>
                        <a:t>年</a:t>
                      </a:r>
                      <a:r>
                        <a:rPr kumimoji="1" lang="en-US" altLang="ja-JP" sz="1200" dirty="0" smtClean="0">
                          <a:solidFill>
                            <a:srgbClr val="002060"/>
                          </a:solidFill>
                        </a:rPr>
                        <a:t>12</a:t>
                      </a:r>
                      <a:r>
                        <a:rPr kumimoji="1" lang="ja-JP" altLang="en-US" sz="1200" dirty="0" smtClean="0">
                          <a:solidFill>
                            <a:srgbClr val="002060"/>
                          </a:solidFill>
                        </a:rPr>
                        <a:t>月に運用開始。利用者の利便性向上に資する情報とサービスを提供</a:t>
                      </a:r>
                      <a:endParaRPr kumimoji="1" lang="en-US" altLang="ja-JP" sz="1200" dirty="0" smtClean="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rgbClr val="002060"/>
                          </a:solidFill>
                        </a:rPr>
                        <a:t> </a:t>
                      </a:r>
                      <a:r>
                        <a:rPr kumimoji="1" lang="ja-JP" altLang="en-US" sz="900" dirty="0" smtClean="0">
                          <a:solidFill>
                            <a:srgbClr val="002060"/>
                          </a:solidFill>
                        </a:rPr>
                        <a:t>（除雪車位置情報、母子健 </a:t>
                      </a:r>
                      <a:endParaRPr kumimoji="1" lang="en-US" altLang="ja-JP" sz="900" dirty="0" smtClean="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dirty="0" smtClean="0">
                          <a:solidFill>
                            <a:srgbClr val="002060"/>
                          </a:solidFill>
                        </a:rPr>
                        <a:t>    </a:t>
                      </a:r>
                      <a:r>
                        <a:rPr kumimoji="1" lang="ja-JP" altLang="en-US" sz="900" dirty="0" smtClean="0">
                          <a:solidFill>
                            <a:srgbClr val="002060"/>
                          </a:solidFill>
                        </a:rPr>
                        <a:t>康手帳電子化、学校情報</a:t>
                      </a:r>
                      <a:endParaRPr kumimoji="1" lang="en-US" altLang="ja-JP" sz="900" dirty="0" smtClean="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smtClean="0">
                          <a:solidFill>
                            <a:srgbClr val="002060"/>
                          </a:solidFill>
                        </a:rPr>
                        <a:t>　　提供、市政情報問い合わせ</a:t>
                      </a:r>
                      <a:endParaRPr kumimoji="1" lang="en-US" altLang="ja-JP" sz="900" dirty="0" smtClean="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smtClean="0">
                          <a:solidFill>
                            <a:srgbClr val="002060"/>
                          </a:solidFill>
                        </a:rPr>
                        <a:t>　　サービス等）</a:t>
                      </a:r>
                      <a:endParaRPr kumimoji="1" lang="en-US" altLang="ja-JP" sz="900" dirty="0" smtClean="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07775008"/>
                  </a:ext>
                </a:extLst>
              </a:tr>
              <a:tr h="2268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smtClean="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l" defTabSz="914400" rtl="0" eaLnBrk="1" fontAlgn="auto" latinLnBrk="0" hangingPunct="1">
                        <a:lnSpc>
                          <a:spcPts val="300"/>
                        </a:lnSpc>
                        <a:spcBef>
                          <a:spcPts val="0"/>
                        </a:spcBef>
                        <a:spcAft>
                          <a:spcPts val="0"/>
                        </a:spcAft>
                        <a:buClrTx/>
                        <a:buSzTx/>
                        <a:buFontTx/>
                        <a:buNone/>
                        <a:tabLst/>
                        <a:defRPr/>
                      </a:pPr>
                      <a:endParaRPr kumimoji="1" lang="en-US" altLang="ja-JP" sz="1200" dirty="0" smtClean="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rgbClr val="002060"/>
                          </a:solidFill>
                        </a:rPr>
                        <a:t>◆ </a:t>
                      </a:r>
                      <a:r>
                        <a:rPr kumimoji="1" lang="en-US" altLang="ja-JP" sz="1200" b="1" dirty="0" smtClean="0">
                          <a:solidFill>
                            <a:srgbClr val="002060"/>
                          </a:solidFill>
                        </a:rPr>
                        <a:t>ICT</a:t>
                      </a:r>
                      <a:r>
                        <a:rPr kumimoji="1" lang="ja-JP" altLang="en-US" sz="1200" b="1" dirty="0" smtClean="0">
                          <a:solidFill>
                            <a:srgbClr val="002060"/>
                          </a:solidFill>
                        </a:rPr>
                        <a:t>オフィス「スマートシティ</a:t>
                      </a:r>
                      <a:endParaRPr kumimoji="1" lang="en-US" altLang="ja-JP" sz="1200" b="1" dirty="0" smtClean="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smtClean="0">
                          <a:solidFill>
                            <a:srgbClr val="002060"/>
                          </a:solidFill>
                        </a:rPr>
                        <a:t>　</a:t>
                      </a:r>
                      <a:r>
                        <a:rPr kumimoji="1" lang="en-US" altLang="ja-JP" sz="1200" b="1" dirty="0" err="1" smtClean="0">
                          <a:solidFill>
                            <a:srgbClr val="002060"/>
                          </a:solidFill>
                        </a:rPr>
                        <a:t>AiCT</a:t>
                      </a:r>
                      <a:r>
                        <a:rPr kumimoji="1" lang="ja-JP" altLang="en-US" sz="1200" b="1" dirty="0" smtClean="0">
                          <a:solidFill>
                            <a:srgbClr val="002060"/>
                          </a:solidFill>
                        </a:rPr>
                        <a:t>」</a:t>
                      </a:r>
                      <a:endParaRPr kumimoji="1" lang="en-US" altLang="ja-JP" sz="1200" b="1" dirty="0" smtClean="0">
                        <a:solidFill>
                          <a:srgbClr val="002060"/>
                        </a:solidFill>
                      </a:endParaRPr>
                    </a:p>
                    <a:p>
                      <a:pPr marL="0" marR="0" lvl="0" indent="0" algn="l" defTabSz="914400" rtl="0" eaLnBrk="1" fontAlgn="auto" latinLnBrk="0" hangingPunct="1">
                        <a:lnSpc>
                          <a:spcPts val="500"/>
                        </a:lnSpc>
                        <a:spcBef>
                          <a:spcPts val="0"/>
                        </a:spcBef>
                        <a:spcAft>
                          <a:spcPts val="0"/>
                        </a:spcAft>
                        <a:buClrTx/>
                        <a:buSzTx/>
                        <a:buFontTx/>
                        <a:buNone/>
                        <a:tabLst/>
                        <a:defRPr/>
                      </a:pPr>
                      <a:endParaRPr kumimoji="1" lang="en-US" altLang="ja-JP" sz="1200" b="1" dirty="0" smtClean="0">
                        <a:solidFill>
                          <a:srgbClr val="002060"/>
                        </a:solidFill>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200" dirty="0" smtClean="0">
                          <a:solidFill>
                            <a:srgbClr val="002060"/>
                          </a:solidFill>
                        </a:rPr>
                        <a:t>首都圏の企業が</a:t>
                      </a:r>
                      <a:r>
                        <a:rPr kumimoji="1" lang="en-US" altLang="ja-JP" sz="1200" dirty="0" smtClean="0">
                          <a:solidFill>
                            <a:srgbClr val="002060"/>
                          </a:solidFill>
                        </a:rPr>
                        <a:t>31</a:t>
                      </a:r>
                      <a:r>
                        <a:rPr kumimoji="1" lang="ja-JP" altLang="en-US" sz="1200" dirty="0" smtClean="0">
                          <a:solidFill>
                            <a:srgbClr val="002060"/>
                          </a:solidFill>
                        </a:rPr>
                        <a:t>社入居</a:t>
                      </a:r>
                      <a:endParaRPr kumimoji="1" lang="en-US" altLang="ja-JP" sz="1200" dirty="0" smtClean="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aseline="0" dirty="0" smtClean="0">
                          <a:solidFill>
                            <a:srgbClr val="002060"/>
                          </a:solidFill>
                        </a:rPr>
                        <a:t>  </a:t>
                      </a:r>
                      <a:r>
                        <a:rPr kumimoji="1" lang="ja-JP" altLang="en-US" sz="900" dirty="0" smtClean="0">
                          <a:solidFill>
                            <a:srgbClr val="002060"/>
                          </a:solidFill>
                        </a:rPr>
                        <a:t>（アナリティクス・</a:t>
                      </a:r>
                      <a:r>
                        <a:rPr kumimoji="1" lang="en-US" altLang="ja-JP" sz="900" dirty="0" smtClean="0">
                          <a:solidFill>
                            <a:srgbClr val="002060"/>
                          </a:solidFill>
                        </a:rPr>
                        <a:t>ICT</a:t>
                      </a:r>
                      <a:r>
                        <a:rPr kumimoji="1" lang="ja-JP" altLang="en-US" sz="900" dirty="0" smtClean="0">
                          <a:solidFill>
                            <a:srgbClr val="002060"/>
                          </a:solidFill>
                        </a:rPr>
                        <a:t>関連産業の</a:t>
                      </a:r>
                      <a:endParaRPr kumimoji="1" lang="en-US" altLang="ja-JP" sz="900" dirty="0" smtClean="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smtClean="0">
                          <a:solidFill>
                            <a:srgbClr val="002060"/>
                          </a:solidFill>
                        </a:rPr>
                        <a:t>　　 集積などに成果）</a:t>
                      </a:r>
                      <a:endParaRPr kumimoji="1" lang="en-US" altLang="ja-JP" sz="900" dirty="0" smtClean="0">
                        <a:solidFill>
                          <a:srgbClr val="002060"/>
                        </a:solidFill>
                      </a:endParaRPr>
                    </a:p>
                    <a:p>
                      <a:pPr marL="0" marR="0" lvl="0" indent="0" algn="l" defTabSz="914400" rtl="0" eaLnBrk="1" fontAlgn="auto" latinLnBrk="0" hangingPunct="1">
                        <a:lnSpc>
                          <a:spcPts val="1000"/>
                        </a:lnSpc>
                        <a:spcBef>
                          <a:spcPts val="0"/>
                        </a:spcBef>
                        <a:spcAft>
                          <a:spcPts val="0"/>
                        </a:spcAft>
                        <a:buClrTx/>
                        <a:buSzTx/>
                        <a:buFontTx/>
                        <a:buNone/>
                        <a:tabLst/>
                        <a:defRPr/>
                      </a:pPr>
                      <a:endParaRPr kumimoji="1" lang="en-US" altLang="ja-JP" sz="1200" dirty="0" smtClean="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smtClean="0">
                          <a:solidFill>
                            <a:srgbClr val="002060"/>
                          </a:solidFill>
                        </a:rPr>
                        <a:t>◆ 「スマートシティ会津若松」</a:t>
                      </a:r>
                      <a:endParaRPr kumimoji="1" lang="en-US" altLang="ja-JP" sz="1200" b="1" dirty="0" smtClean="0">
                        <a:solidFill>
                          <a:srgbClr val="002060"/>
                        </a:solidFill>
                      </a:endParaRPr>
                    </a:p>
                    <a:p>
                      <a:pPr marL="0" marR="0" lvl="0" indent="0" algn="l" defTabSz="914400" rtl="0" eaLnBrk="1" fontAlgn="auto" latinLnBrk="0" hangingPunct="1">
                        <a:lnSpc>
                          <a:spcPts val="500"/>
                        </a:lnSpc>
                        <a:spcBef>
                          <a:spcPts val="0"/>
                        </a:spcBef>
                        <a:spcAft>
                          <a:spcPts val="0"/>
                        </a:spcAft>
                        <a:buClrTx/>
                        <a:buSzTx/>
                        <a:buFontTx/>
                        <a:buNone/>
                        <a:tabLst/>
                        <a:defRPr/>
                      </a:pPr>
                      <a:r>
                        <a:rPr kumimoji="1" lang="ja-JP" altLang="en-US" sz="1200" b="1" dirty="0" smtClean="0">
                          <a:solidFill>
                            <a:srgbClr val="002060"/>
                          </a:solidFill>
                        </a:rPr>
                        <a:t>　</a:t>
                      </a:r>
                      <a:endParaRPr kumimoji="1" lang="en-US" altLang="ja-JP" sz="1200" b="1" dirty="0" smtClean="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smtClean="0">
                          <a:solidFill>
                            <a:srgbClr val="002060"/>
                          </a:solidFill>
                        </a:rPr>
                        <a:t>　→</a:t>
                      </a:r>
                      <a:r>
                        <a:rPr kumimoji="1" lang="ja-JP" altLang="en-US" sz="1200" dirty="0" smtClean="0">
                          <a:solidFill>
                            <a:srgbClr val="002060"/>
                          </a:solidFill>
                        </a:rPr>
                        <a:t>取組みの市民認知度向上</a:t>
                      </a:r>
                      <a:endParaRPr kumimoji="1" lang="en-US" altLang="ja-JP" sz="1200" dirty="0" smtClean="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smtClean="0">
                          <a:solidFill>
                            <a:srgbClr val="002060"/>
                          </a:solidFill>
                        </a:rPr>
                        <a:t>   </a:t>
                      </a:r>
                      <a:r>
                        <a:rPr kumimoji="1" lang="ja-JP" altLang="en-US" sz="900" dirty="0" smtClean="0">
                          <a:solidFill>
                            <a:srgbClr val="002060"/>
                          </a:solidFill>
                        </a:rPr>
                        <a:t>（</a:t>
                      </a:r>
                      <a:r>
                        <a:rPr kumimoji="1" lang="en-US" altLang="ja-JP" sz="900" dirty="0" smtClean="0">
                          <a:solidFill>
                            <a:srgbClr val="002060"/>
                          </a:solidFill>
                        </a:rPr>
                        <a:t>HP</a:t>
                      </a:r>
                      <a:r>
                        <a:rPr kumimoji="1" lang="ja-JP" altLang="en-US" sz="900" dirty="0" smtClean="0">
                          <a:solidFill>
                            <a:srgbClr val="002060"/>
                          </a:solidFill>
                        </a:rPr>
                        <a:t>アクセス数は年間</a:t>
                      </a:r>
                      <a:r>
                        <a:rPr kumimoji="1" lang="en-US" altLang="ja-JP" sz="900" dirty="0" smtClean="0">
                          <a:solidFill>
                            <a:srgbClr val="002060"/>
                          </a:solidFill>
                        </a:rPr>
                        <a:t>402</a:t>
                      </a:r>
                      <a:r>
                        <a:rPr kumimoji="1" lang="ja-JP" altLang="en-US" sz="900" dirty="0" smtClean="0">
                          <a:solidFill>
                            <a:srgbClr val="002060"/>
                          </a:solidFill>
                        </a:rPr>
                        <a:t>万件</a:t>
                      </a:r>
                      <a:r>
                        <a:rPr kumimoji="1" lang="en-US" altLang="ja-JP" sz="900" dirty="0" smtClean="0">
                          <a:solidFill>
                            <a:srgbClr val="002060"/>
                          </a:solidFill>
                        </a:rPr>
                        <a:t>&lt;2020</a:t>
                      </a:r>
                      <a:r>
                        <a:rPr kumimoji="1" lang="ja-JP" altLang="en-US" sz="900" dirty="0" smtClean="0">
                          <a:solidFill>
                            <a:srgbClr val="002060"/>
                          </a:solidFill>
                        </a:rPr>
                        <a:t>　</a:t>
                      </a:r>
                      <a:endParaRPr kumimoji="1" lang="en-US" altLang="ja-JP" sz="900" dirty="0" smtClean="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smtClean="0">
                          <a:solidFill>
                            <a:srgbClr val="002060"/>
                          </a:solidFill>
                        </a:rPr>
                        <a:t>　　　 年</a:t>
                      </a:r>
                      <a:r>
                        <a:rPr kumimoji="1" lang="en-US" altLang="ja-JP" sz="900" dirty="0" smtClean="0">
                          <a:solidFill>
                            <a:srgbClr val="002060"/>
                          </a:solidFill>
                        </a:rPr>
                        <a:t>&gt;</a:t>
                      </a:r>
                      <a:r>
                        <a:rPr kumimoji="1" lang="ja-JP" altLang="en-US" sz="900" dirty="0" err="1" smtClean="0">
                          <a:solidFill>
                            <a:srgbClr val="002060"/>
                          </a:solidFill>
                        </a:rPr>
                        <a:t>、</a:t>
                      </a:r>
                      <a:r>
                        <a:rPr kumimoji="1" lang="ja-JP" altLang="en-US" sz="900" dirty="0" smtClean="0">
                          <a:solidFill>
                            <a:srgbClr val="002060"/>
                          </a:solidFill>
                        </a:rPr>
                        <a:t>企業や大学等の研究機関、他</a:t>
                      </a:r>
                      <a:endParaRPr kumimoji="1" lang="en-US" altLang="ja-JP" sz="900" dirty="0" smtClean="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dirty="0" smtClean="0">
                          <a:solidFill>
                            <a:srgbClr val="002060"/>
                          </a:solidFill>
                        </a:rPr>
                        <a:t>       </a:t>
                      </a:r>
                      <a:r>
                        <a:rPr kumimoji="1" lang="ja-JP" altLang="en-US" sz="900" dirty="0" smtClean="0">
                          <a:solidFill>
                            <a:srgbClr val="002060"/>
                          </a:solidFill>
                        </a:rPr>
                        <a:t>自治体に</a:t>
                      </a:r>
                      <a:r>
                        <a:rPr kumimoji="1" lang="en-US" altLang="ja-JP" sz="900" dirty="0" smtClean="0">
                          <a:solidFill>
                            <a:srgbClr val="002060"/>
                          </a:solidFill>
                        </a:rPr>
                        <a:t>PR</a:t>
                      </a:r>
                      <a:r>
                        <a:rPr kumimoji="1" lang="ja-JP" altLang="en-US" sz="900" dirty="0" smtClean="0">
                          <a:solidFill>
                            <a:srgbClr val="002060"/>
                          </a:solidFill>
                        </a:rPr>
                        <a:t>することにより、交流人口の</a:t>
                      </a:r>
                      <a:endParaRPr kumimoji="1" lang="en-US" altLang="ja-JP" sz="900" dirty="0" smtClean="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dirty="0" smtClean="0">
                          <a:solidFill>
                            <a:srgbClr val="002060"/>
                          </a:solidFill>
                        </a:rPr>
                        <a:t>       </a:t>
                      </a:r>
                      <a:r>
                        <a:rPr kumimoji="1" lang="ja-JP" altLang="en-US" sz="900" dirty="0" smtClean="0">
                          <a:solidFill>
                            <a:srgbClr val="002060"/>
                          </a:solidFill>
                        </a:rPr>
                        <a:t>拡大につなげる）</a:t>
                      </a:r>
                      <a:endParaRPr kumimoji="1" lang="en-US" altLang="ja-JP" sz="900" dirty="0" smtClean="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kumimoji="1" lang="ja-JP" altLang="en-US"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l" defTabSz="914400" rtl="0" eaLnBrk="1" fontAlgn="auto" latinLnBrk="0" hangingPunct="1">
                        <a:lnSpc>
                          <a:spcPts val="300"/>
                        </a:lnSpc>
                        <a:spcBef>
                          <a:spcPts val="0"/>
                        </a:spcBef>
                        <a:spcAft>
                          <a:spcPts val="0"/>
                        </a:spcAft>
                        <a:buClrTx/>
                        <a:buSzTx/>
                        <a:buFontTx/>
                        <a:buNone/>
                        <a:tabLst/>
                        <a:defRPr/>
                      </a:pPr>
                      <a:endParaRPr kumimoji="1" lang="en-US" altLang="ja-JP" sz="1200" dirty="0" smtClean="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rgbClr val="002060"/>
                          </a:solidFill>
                        </a:rPr>
                        <a:t>◆ </a:t>
                      </a:r>
                      <a:r>
                        <a:rPr kumimoji="1" lang="ja-JP" altLang="en-US" sz="1200" b="1" dirty="0" smtClean="0">
                          <a:solidFill>
                            <a:srgbClr val="002060"/>
                          </a:solidFill>
                        </a:rPr>
                        <a:t>スタートアップ</a:t>
                      </a:r>
                      <a:endParaRPr kumimoji="1" lang="en-US" altLang="ja-JP" sz="1200" b="1" dirty="0" smtClean="0">
                        <a:solidFill>
                          <a:srgbClr val="002060"/>
                        </a:solidFill>
                      </a:endParaRPr>
                    </a:p>
                    <a:p>
                      <a:pPr marL="0" marR="0" lvl="0" indent="0" algn="l" defTabSz="914400" rtl="0" eaLnBrk="1" fontAlgn="auto" latinLnBrk="0" hangingPunct="1">
                        <a:lnSpc>
                          <a:spcPts val="500"/>
                        </a:lnSpc>
                        <a:spcBef>
                          <a:spcPts val="0"/>
                        </a:spcBef>
                        <a:spcAft>
                          <a:spcPts val="0"/>
                        </a:spcAft>
                        <a:buClrTx/>
                        <a:buSzTx/>
                        <a:buFontTx/>
                        <a:buNone/>
                        <a:tabLst/>
                        <a:defRPr/>
                      </a:pPr>
                      <a:endParaRPr kumimoji="1" lang="en-US" altLang="ja-JP" sz="1200" b="1" dirty="0" smtClean="0">
                        <a:solidFill>
                          <a:srgbClr val="002060"/>
                        </a:solidFill>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200" dirty="0" smtClean="0">
                          <a:solidFill>
                            <a:srgbClr val="002060"/>
                          </a:solidFill>
                        </a:rPr>
                        <a:t>学生数に対する大学発ベンチャー数全国一 </a:t>
                      </a:r>
                      <a:endParaRPr kumimoji="1" lang="en-US" altLang="ja-JP" sz="1200" dirty="0" smtClean="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smtClean="0">
                          <a:solidFill>
                            <a:srgbClr val="002060"/>
                          </a:solidFill>
                        </a:rPr>
                        <a:t> </a:t>
                      </a:r>
                      <a:r>
                        <a:rPr kumimoji="1" lang="ja-JP" altLang="en-US" sz="900" dirty="0" smtClean="0">
                          <a:solidFill>
                            <a:srgbClr val="002060"/>
                          </a:solidFill>
                        </a:rPr>
                        <a:t>（</a:t>
                      </a:r>
                      <a:r>
                        <a:rPr kumimoji="1" lang="en-US" altLang="ja-JP" sz="900" dirty="0" smtClean="0">
                          <a:solidFill>
                            <a:srgbClr val="002060"/>
                          </a:solidFill>
                        </a:rPr>
                        <a:t>29</a:t>
                      </a:r>
                      <a:r>
                        <a:rPr kumimoji="1" lang="ja-JP" altLang="en-US" sz="900" dirty="0" smtClean="0">
                          <a:solidFill>
                            <a:srgbClr val="002060"/>
                          </a:solidFill>
                        </a:rPr>
                        <a:t>社。</a:t>
                      </a:r>
                      <a:r>
                        <a:rPr kumimoji="1" lang="en-US" altLang="ja-JP" sz="900" dirty="0" smtClean="0">
                          <a:solidFill>
                            <a:srgbClr val="002060"/>
                          </a:solidFill>
                        </a:rPr>
                        <a:t>17.8/</a:t>
                      </a:r>
                      <a:r>
                        <a:rPr kumimoji="1" lang="ja-JP" altLang="en-US" sz="900" dirty="0" smtClean="0">
                          <a:solidFill>
                            <a:srgbClr val="002060"/>
                          </a:solidFill>
                        </a:rPr>
                        <a:t>学生千人）</a:t>
                      </a:r>
                      <a:endParaRPr kumimoji="1" lang="en-US" altLang="ja-JP" sz="900" dirty="0" smtClean="0">
                        <a:solidFill>
                          <a:srgbClr val="002060"/>
                        </a:solidFill>
                      </a:endParaRPr>
                    </a:p>
                    <a:p>
                      <a:pPr marL="0" marR="0" lvl="0" indent="0" algn="l" defTabSz="914400" rtl="0" eaLnBrk="1" fontAlgn="auto" latinLnBrk="0" hangingPunct="1">
                        <a:lnSpc>
                          <a:spcPts val="1000"/>
                        </a:lnSpc>
                        <a:spcBef>
                          <a:spcPts val="0"/>
                        </a:spcBef>
                        <a:spcAft>
                          <a:spcPts val="0"/>
                        </a:spcAft>
                        <a:buClrTx/>
                        <a:buSzTx/>
                        <a:buFontTx/>
                        <a:buNone/>
                        <a:tabLst/>
                        <a:defRPr/>
                      </a:pPr>
                      <a:endParaRPr kumimoji="1" lang="en-US" altLang="ja-JP" sz="1050" dirty="0" smtClean="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rgbClr val="002060"/>
                          </a:solidFill>
                        </a:rPr>
                        <a:t>◆ </a:t>
                      </a:r>
                      <a:r>
                        <a:rPr kumimoji="1" lang="ja-JP" altLang="en-US" sz="1200" b="1" dirty="0" smtClean="0">
                          <a:solidFill>
                            <a:srgbClr val="002060"/>
                          </a:solidFill>
                        </a:rPr>
                        <a:t>移住・定住</a:t>
                      </a:r>
                      <a:endParaRPr kumimoji="1" lang="en-US" altLang="ja-JP" sz="1200" b="1" dirty="0" smtClean="0">
                        <a:solidFill>
                          <a:srgbClr val="002060"/>
                        </a:solidFill>
                      </a:endParaRPr>
                    </a:p>
                    <a:p>
                      <a:pPr marL="0" marR="0" lvl="0" indent="0" algn="l" defTabSz="914400" rtl="0" eaLnBrk="1" fontAlgn="auto" latinLnBrk="0" hangingPunct="1">
                        <a:lnSpc>
                          <a:spcPts val="500"/>
                        </a:lnSpc>
                        <a:spcBef>
                          <a:spcPts val="0"/>
                        </a:spcBef>
                        <a:spcAft>
                          <a:spcPts val="0"/>
                        </a:spcAft>
                        <a:buClrTx/>
                        <a:buSzTx/>
                        <a:buFontTx/>
                        <a:buNone/>
                        <a:tabLst/>
                        <a:defRPr/>
                      </a:pPr>
                      <a:endParaRPr kumimoji="1" lang="en-US" altLang="ja-JP" sz="1200" b="1" dirty="0" smtClean="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aseline="0" dirty="0" smtClean="0">
                          <a:solidFill>
                            <a:srgbClr val="002060"/>
                          </a:solidFill>
                        </a:rPr>
                        <a:t> </a:t>
                      </a:r>
                      <a:r>
                        <a:rPr kumimoji="1" lang="ja-JP" altLang="en-US" sz="1200" dirty="0" smtClean="0">
                          <a:solidFill>
                            <a:srgbClr val="002060"/>
                          </a:solidFill>
                        </a:rPr>
                        <a:t>→移住ウェブサイトや　</a:t>
                      </a:r>
                      <a:endParaRPr kumimoji="1" lang="en-US" altLang="ja-JP" sz="1200" dirty="0" smtClean="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rgbClr val="002060"/>
                          </a:solidFill>
                        </a:rPr>
                        <a:t>　　</a:t>
                      </a:r>
                      <a:r>
                        <a:rPr kumimoji="1" lang="en-US" altLang="ja-JP" sz="1200" dirty="0" smtClean="0">
                          <a:solidFill>
                            <a:srgbClr val="002060"/>
                          </a:solidFill>
                        </a:rPr>
                        <a:t>SNS</a:t>
                      </a:r>
                      <a:r>
                        <a:rPr kumimoji="1" lang="ja-JP" altLang="en-US" sz="1200" dirty="0" smtClean="0">
                          <a:solidFill>
                            <a:srgbClr val="002060"/>
                          </a:solidFill>
                        </a:rPr>
                        <a:t>等の閲覧数が大　　</a:t>
                      </a:r>
                      <a:endParaRPr kumimoji="1" lang="en-US" altLang="ja-JP" sz="1200" dirty="0" smtClean="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rgbClr val="002060"/>
                          </a:solidFill>
                        </a:rPr>
                        <a:t>　　幅に増加</a:t>
                      </a:r>
                      <a:endParaRPr kumimoji="1" lang="en-US" altLang="ja-JP" sz="1200" dirty="0" smtClean="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aseline="0" dirty="0" smtClean="0">
                          <a:solidFill>
                            <a:srgbClr val="002060"/>
                          </a:solidFill>
                        </a:rPr>
                        <a:t> </a:t>
                      </a:r>
                      <a:r>
                        <a:rPr kumimoji="1" lang="ja-JP" altLang="en-US" sz="900" dirty="0" smtClean="0">
                          <a:solidFill>
                            <a:srgbClr val="002060"/>
                          </a:solidFill>
                        </a:rPr>
                        <a:t>（目標を上回る件数で推移し、</a:t>
                      </a:r>
                      <a:endParaRPr kumimoji="1" lang="en-US" altLang="ja-JP" sz="900" dirty="0" smtClean="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smtClean="0">
                          <a:solidFill>
                            <a:srgbClr val="002060"/>
                          </a:solidFill>
                        </a:rPr>
                        <a:t>　　</a:t>
                      </a:r>
                      <a:r>
                        <a:rPr kumimoji="1" lang="ja-JP" altLang="en-US" sz="900" spc="-70" baseline="0" dirty="0" smtClean="0">
                          <a:solidFill>
                            <a:srgbClr val="002060"/>
                          </a:solidFill>
                        </a:rPr>
                        <a:t>移住実践者数は順調に増加）</a:t>
                      </a:r>
                      <a:endParaRPr kumimoji="1" lang="en-US" altLang="ja-JP" sz="900" spc="-70" baseline="0" dirty="0" smtClean="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l" defTabSz="914400" rtl="0" eaLnBrk="1" fontAlgn="auto" latinLnBrk="0" hangingPunct="1">
                        <a:lnSpc>
                          <a:spcPts val="300"/>
                        </a:lnSpc>
                        <a:spcBef>
                          <a:spcPts val="0"/>
                        </a:spcBef>
                        <a:spcAft>
                          <a:spcPts val="0"/>
                        </a:spcAft>
                        <a:buClrTx/>
                        <a:buSzTx/>
                        <a:buFontTx/>
                        <a:buNone/>
                        <a:tabLst/>
                        <a:defRPr/>
                      </a:pPr>
                      <a:endParaRPr kumimoji="1" lang="en-US" altLang="ja-JP" sz="1200" dirty="0" smtClean="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spc="-90" baseline="0" dirty="0" smtClean="0">
                          <a:solidFill>
                            <a:srgbClr val="002060"/>
                          </a:solidFill>
                        </a:rPr>
                        <a:t>◆ 外国人観光客の増加</a:t>
                      </a:r>
                      <a:endParaRPr kumimoji="1" lang="en-US" altLang="ja-JP" sz="1200" b="1" spc="-90" baseline="0" dirty="0" smtClean="0">
                        <a:solidFill>
                          <a:srgbClr val="002060"/>
                        </a:solidFill>
                      </a:endParaRPr>
                    </a:p>
                    <a:p>
                      <a:pPr marL="0" marR="0" lvl="0" indent="0" algn="l" defTabSz="914400" rtl="0" eaLnBrk="1" fontAlgn="auto" latinLnBrk="0" hangingPunct="1">
                        <a:lnSpc>
                          <a:spcPts val="500"/>
                        </a:lnSpc>
                        <a:spcBef>
                          <a:spcPts val="0"/>
                        </a:spcBef>
                        <a:spcAft>
                          <a:spcPts val="0"/>
                        </a:spcAft>
                        <a:buClrTx/>
                        <a:buSzTx/>
                        <a:buFontTx/>
                        <a:buNone/>
                        <a:tabLst/>
                        <a:defRPr/>
                      </a:pPr>
                      <a:endParaRPr kumimoji="1" lang="en-US" altLang="ja-JP" sz="1200" b="1" spc="-90" baseline="0" dirty="0" smtClean="0">
                        <a:solidFill>
                          <a:srgbClr val="002060"/>
                        </a:solidFill>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200" dirty="0" smtClean="0">
                          <a:solidFill>
                            <a:srgbClr val="002060"/>
                          </a:solidFill>
                        </a:rPr>
                        <a:t>令和元年度までは、目標を上回る水準で推移してきたが、</a:t>
                      </a:r>
                      <a:r>
                        <a:rPr kumimoji="1" lang="en-US" altLang="ja-JP" sz="1200" dirty="0" smtClean="0">
                          <a:solidFill>
                            <a:srgbClr val="002060"/>
                          </a:solidFill>
                        </a:rPr>
                        <a:t>2020</a:t>
                      </a:r>
                      <a:r>
                        <a:rPr kumimoji="1" lang="ja-JP" altLang="en-US" sz="1200" dirty="0" smtClean="0">
                          <a:solidFill>
                            <a:srgbClr val="002060"/>
                          </a:solidFill>
                        </a:rPr>
                        <a:t>年度はコロナ拡大の影　響により大幅に減少。</a:t>
                      </a:r>
                      <a:r>
                        <a:rPr kumimoji="1" lang="en-US" altLang="ja-JP" sz="1200" dirty="0" smtClean="0">
                          <a:solidFill>
                            <a:srgbClr val="002060"/>
                          </a:solidFill>
                        </a:rPr>
                        <a:t/>
                      </a:r>
                      <a:br>
                        <a:rPr kumimoji="1" lang="en-US" altLang="ja-JP" sz="1200" dirty="0" smtClean="0">
                          <a:solidFill>
                            <a:srgbClr val="002060"/>
                          </a:solidFill>
                        </a:rPr>
                      </a:br>
                      <a:r>
                        <a:rPr kumimoji="1" lang="ja-JP" altLang="en-US" sz="1200" dirty="0" smtClean="0">
                          <a:solidFill>
                            <a:srgbClr val="002060"/>
                          </a:solidFill>
                        </a:rPr>
                        <a:t>中長期的には回復を見込んでいる</a:t>
                      </a:r>
                      <a:endParaRPr kumimoji="1" lang="en-US" altLang="ja-JP" sz="1200" dirty="0" smtClean="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nSpc>
                          <a:spcPts val="300"/>
                        </a:lnSpc>
                      </a:pPr>
                      <a:endParaRPr kumimoji="1" lang="en-US" altLang="ja-JP" sz="1200" dirty="0" smtClean="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rgbClr val="002060"/>
                          </a:solidFill>
                        </a:rPr>
                        <a:t>◆ </a:t>
                      </a:r>
                      <a:r>
                        <a:rPr kumimoji="1" lang="ja-JP" altLang="en-US" sz="1200" b="1" dirty="0" smtClean="0">
                          <a:solidFill>
                            <a:srgbClr val="002060"/>
                          </a:solidFill>
                        </a:rPr>
                        <a:t>「会津若松＋」の登</a:t>
                      </a:r>
                      <a:endParaRPr kumimoji="1" lang="en-US" altLang="ja-JP" sz="1200" b="1" dirty="0" smtClean="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smtClean="0">
                          <a:solidFill>
                            <a:srgbClr val="002060"/>
                          </a:solidFill>
                        </a:rPr>
                        <a:t>　録者数</a:t>
                      </a:r>
                      <a:endParaRPr kumimoji="1" lang="en-US" altLang="ja-JP" sz="1200" b="1" dirty="0" smtClean="0">
                        <a:solidFill>
                          <a:srgbClr val="002060"/>
                        </a:solidFill>
                      </a:endParaRPr>
                    </a:p>
                    <a:p>
                      <a:pPr marL="0" marR="0" lvl="0" indent="0" algn="l" defTabSz="914400" rtl="0" eaLnBrk="1" fontAlgn="auto" latinLnBrk="0" hangingPunct="1">
                        <a:lnSpc>
                          <a:spcPts val="500"/>
                        </a:lnSpc>
                        <a:spcBef>
                          <a:spcPts val="0"/>
                        </a:spcBef>
                        <a:spcAft>
                          <a:spcPts val="0"/>
                        </a:spcAft>
                        <a:buClrTx/>
                        <a:buSzTx/>
                        <a:buFontTx/>
                        <a:buNone/>
                        <a:tabLst/>
                        <a:defRPr/>
                      </a:pPr>
                      <a:endParaRPr kumimoji="1" lang="en-US" altLang="ja-JP" sz="1200" b="1" dirty="0" smtClean="0">
                        <a:solidFill>
                          <a:srgbClr val="002060"/>
                        </a:solidFill>
                      </a:endParaRPr>
                    </a:p>
                    <a:p>
                      <a:pPr marL="171450" indent="-171450">
                        <a:buFont typeface="Meiryo UI" panose="020B0604030504040204" pitchFamily="50" charset="-128"/>
                        <a:buChar char="→"/>
                      </a:pPr>
                      <a:r>
                        <a:rPr kumimoji="1" lang="en-US" altLang="ja-JP" sz="1200" dirty="0" smtClean="0">
                          <a:solidFill>
                            <a:srgbClr val="002060"/>
                          </a:solidFill>
                        </a:rPr>
                        <a:t>2020</a:t>
                      </a:r>
                      <a:r>
                        <a:rPr kumimoji="1" lang="ja-JP" altLang="en-US" sz="1200" dirty="0" smtClean="0">
                          <a:solidFill>
                            <a:srgbClr val="002060"/>
                          </a:solidFill>
                        </a:rPr>
                        <a:t>年に住民基本台帳人口の</a:t>
                      </a:r>
                      <a:r>
                        <a:rPr kumimoji="1" lang="en-US" altLang="ja-JP" sz="1200" dirty="0" smtClean="0">
                          <a:solidFill>
                            <a:srgbClr val="002060"/>
                          </a:solidFill>
                        </a:rPr>
                        <a:t>1</a:t>
                      </a:r>
                      <a:r>
                        <a:rPr kumimoji="1" lang="ja-JP" altLang="en-US" sz="1200" dirty="0" smtClean="0">
                          <a:solidFill>
                            <a:srgbClr val="002060"/>
                          </a:solidFill>
                        </a:rPr>
                        <a:t>割強の登録者を達成</a:t>
                      </a:r>
                      <a:endParaRPr kumimoji="1" lang="en-US" altLang="ja-JP" sz="1200" dirty="0" smtClean="0">
                        <a:solidFill>
                          <a:srgbClr val="002060"/>
                        </a:solidFill>
                      </a:endParaRPr>
                    </a:p>
                    <a:p>
                      <a:endParaRPr kumimoji="1" lang="en-US" altLang="ja-JP" sz="900" dirty="0" smtClean="0">
                        <a:solidFill>
                          <a:srgbClr val="002060"/>
                        </a:solidFill>
                      </a:endParaRPr>
                    </a:p>
                    <a:p>
                      <a:r>
                        <a:rPr kumimoji="1" lang="en-US" altLang="ja-JP" sz="900" dirty="0" smtClean="0">
                          <a:solidFill>
                            <a:srgbClr val="002060"/>
                          </a:solidFill>
                        </a:rPr>
                        <a:t> </a:t>
                      </a:r>
                      <a:r>
                        <a:rPr kumimoji="1" lang="ja-JP" altLang="en-US" sz="900" dirty="0" smtClean="0">
                          <a:solidFill>
                            <a:srgbClr val="002060"/>
                          </a:solidFill>
                        </a:rPr>
                        <a:t>（実データを使った実証実験等</a:t>
                      </a:r>
                      <a:endParaRPr kumimoji="1" lang="en-US" altLang="ja-JP" sz="900" dirty="0" smtClean="0">
                        <a:solidFill>
                          <a:srgbClr val="002060"/>
                        </a:solidFill>
                      </a:endParaRPr>
                    </a:p>
                    <a:p>
                      <a:r>
                        <a:rPr kumimoji="1" lang="ja-JP" altLang="en-US" sz="900" dirty="0" smtClean="0">
                          <a:solidFill>
                            <a:srgbClr val="002060"/>
                          </a:solidFill>
                        </a:rPr>
                        <a:t>　  が可能に）</a:t>
                      </a:r>
                      <a:endParaRPr kumimoji="1" lang="en-US" altLang="ja-JP" sz="900" dirty="0" smtClean="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811725988"/>
                  </a:ext>
                </a:extLst>
              </a:tr>
            </a:tbl>
          </a:graphicData>
        </a:graphic>
      </p:graphicFrame>
      <p:sp>
        <p:nvSpPr>
          <p:cNvPr id="3" name="角丸四角形 2"/>
          <p:cNvSpPr/>
          <p:nvPr/>
        </p:nvSpPr>
        <p:spPr>
          <a:xfrm>
            <a:off x="1392208" y="733417"/>
            <a:ext cx="1512000" cy="324000"/>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smtClean="0"/>
              <a:t>① </a:t>
            </a:r>
            <a:r>
              <a:rPr kumimoji="1" lang="en-US" altLang="ja-JP" sz="1400" dirty="0" smtClean="0"/>
              <a:t>DX</a:t>
            </a:r>
            <a:endParaRPr kumimoji="1" lang="ja-JP" altLang="en-US" sz="1400" dirty="0"/>
          </a:p>
        </p:txBody>
      </p:sp>
      <p:sp>
        <p:nvSpPr>
          <p:cNvPr id="24" name="角丸四角形 23"/>
          <p:cNvSpPr/>
          <p:nvPr/>
        </p:nvSpPr>
        <p:spPr>
          <a:xfrm>
            <a:off x="3944835" y="747370"/>
            <a:ext cx="1512000" cy="324000"/>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t>②</a:t>
            </a:r>
            <a:r>
              <a:rPr kumimoji="1" lang="ja-JP" altLang="en-US" sz="800" dirty="0" smtClean="0"/>
              <a:t> スタートアップ</a:t>
            </a:r>
            <a:r>
              <a:rPr kumimoji="1" lang="en-US" altLang="ja-JP" sz="800" dirty="0" smtClean="0"/>
              <a:t>/</a:t>
            </a:r>
            <a:r>
              <a:rPr kumimoji="1" lang="ja-JP" altLang="en-US" sz="800" dirty="0" smtClean="0"/>
              <a:t>移住・定住</a:t>
            </a:r>
            <a:endParaRPr kumimoji="1" lang="ja-JP" altLang="en-US" sz="800" dirty="0"/>
          </a:p>
        </p:txBody>
      </p:sp>
      <p:sp>
        <p:nvSpPr>
          <p:cNvPr id="25" name="角丸四角形 24"/>
          <p:cNvSpPr/>
          <p:nvPr/>
        </p:nvSpPr>
        <p:spPr>
          <a:xfrm>
            <a:off x="5754978" y="749880"/>
            <a:ext cx="1512000" cy="324000"/>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smtClean="0"/>
              <a:t>③ 観光</a:t>
            </a:r>
            <a:endParaRPr kumimoji="1" lang="ja-JP" altLang="en-US" sz="1400" dirty="0"/>
          </a:p>
        </p:txBody>
      </p:sp>
      <p:sp>
        <p:nvSpPr>
          <p:cNvPr id="26" name="角丸四角形 25"/>
          <p:cNvSpPr/>
          <p:nvPr/>
        </p:nvSpPr>
        <p:spPr>
          <a:xfrm>
            <a:off x="7374049" y="749880"/>
            <a:ext cx="1512000" cy="324000"/>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t>④</a:t>
            </a:r>
            <a:r>
              <a:rPr kumimoji="1" lang="ja-JP" altLang="en-US" sz="1400" dirty="0" smtClean="0"/>
              <a:t> 医療・福祉</a:t>
            </a:r>
            <a:endParaRPr kumimoji="1" lang="ja-JP" altLang="en-US" sz="1400" dirty="0"/>
          </a:p>
        </p:txBody>
      </p:sp>
      <p:sp>
        <p:nvSpPr>
          <p:cNvPr id="13" name="右矢印 12"/>
          <p:cNvSpPr/>
          <p:nvPr/>
        </p:nvSpPr>
        <p:spPr>
          <a:xfrm>
            <a:off x="3217824" y="1605526"/>
            <a:ext cx="663344" cy="4680000"/>
          </a:xfrm>
          <a:prstGeom prst="rightArrow">
            <a:avLst>
              <a:gd name="adj1" fmla="val 50353"/>
              <a:gd name="adj2" fmla="val 48275"/>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角丸四角形 17"/>
          <p:cNvSpPr/>
          <p:nvPr/>
        </p:nvSpPr>
        <p:spPr>
          <a:xfrm>
            <a:off x="244028" y="2615999"/>
            <a:ext cx="828000" cy="324000"/>
          </a:xfrm>
          <a:prstGeom prst="roundRect">
            <a:avLst>
              <a:gd name="adj" fmla="val 50000"/>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t>政　策</a:t>
            </a:r>
            <a:endParaRPr kumimoji="1" lang="ja-JP" altLang="en-US" sz="1400" dirty="0"/>
          </a:p>
        </p:txBody>
      </p:sp>
      <p:sp>
        <p:nvSpPr>
          <p:cNvPr id="19" name="角丸四角形 18"/>
          <p:cNvSpPr/>
          <p:nvPr/>
        </p:nvSpPr>
        <p:spPr>
          <a:xfrm>
            <a:off x="261836" y="5436536"/>
            <a:ext cx="828000" cy="324000"/>
          </a:xfrm>
          <a:prstGeom prst="roundRect">
            <a:avLst>
              <a:gd name="adj" fmla="val 50000"/>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t>効　果</a:t>
            </a:r>
            <a:endParaRPr kumimoji="1" lang="ja-JP" altLang="en-US" sz="1400" dirty="0"/>
          </a:p>
        </p:txBody>
      </p:sp>
      <p:sp>
        <p:nvSpPr>
          <p:cNvPr id="23" name="角丸四角形 22"/>
          <p:cNvSpPr/>
          <p:nvPr/>
        </p:nvSpPr>
        <p:spPr>
          <a:xfrm>
            <a:off x="164670" y="24612"/>
            <a:ext cx="2591409" cy="324000"/>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500" b="1" dirty="0" smtClean="0">
                <a:solidFill>
                  <a:schemeClr val="bg1"/>
                </a:solidFill>
                <a:latin typeface="BIZ UDPゴシック" panose="020B0400000000000000" pitchFamily="50" charset="-128"/>
                <a:ea typeface="BIZ UDPゴシック" panose="020B0400000000000000" pitchFamily="50" charset="-128"/>
              </a:rPr>
              <a:t>政策展開の流れ</a:t>
            </a:r>
            <a:endParaRPr kumimoji="1" lang="ja-JP" altLang="en-US" sz="1500" b="1" dirty="0">
              <a:solidFill>
                <a:schemeClr val="bg1"/>
              </a:solidFill>
              <a:latin typeface="BIZ UDPゴシック" panose="020B0400000000000000" pitchFamily="50" charset="-128"/>
              <a:ea typeface="BIZ UDPゴシック" panose="020B0400000000000000" pitchFamily="50" charset="-128"/>
            </a:endParaRPr>
          </a:p>
        </p:txBody>
      </p:sp>
      <p:sp>
        <p:nvSpPr>
          <p:cNvPr id="21" name="正方形/長方形 20"/>
          <p:cNvSpPr/>
          <p:nvPr/>
        </p:nvSpPr>
        <p:spPr>
          <a:xfrm>
            <a:off x="5832000" y="296967"/>
            <a:ext cx="3312000" cy="2186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00" dirty="0" smtClean="0">
                <a:solidFill>
                  <a:srgbClr val="002060"/>
                </a:solidFill>
              </a:rPr>
              <a:t>出典：</a:t>
            </a:r>
            <a:r>
              <a:rPr lang="ja-JP" altLang="ja-JP" sz="800" dirty="0">
                <a:solidFill>
                  <a:srgbClr val="002060"/>
                </a:solidFill>
              </a:rPr>
              <a:t>会津若松市第</a:t>
            </a:r>
            <a:r>
              <a:rPr lang="en-US" altLang="ja-JP" sz="800" dirty="0">
                <a:solidFill>
                  <a:srgbClr val="002060"/>
                </a:solidFill>
              </a:rPr>
              <a:t>7</a:t>
            </a:r>
            <a:r>
              <a:rPr lang="ja-JP" altLang="ja-JP" sz="800" dirty="0">
                <a:solidFill>
                  <a:srgbClr val="002060"/>
                </a:solidFill>
              </a:rPr>
              <a:t>次総合計画中間評価（令和</a:t>
            </a:r>
            <a:r>
              <a:rPr lang="en-US" altLang="ja-JP" sz="800" dirty="0">
                <a:solidFill>
                  <a:srgbClr val="002060"/>
                </a:solidFill>
              </a:rPr>
              <a:t>3</a:t>
            </a:r>
            <a:r>
              <a:rPr lang="ja-JP" altLang="ja-JP" sz="800" dirty="0">
                <a:solidFill>
                  <a:srgbClr val="002060"/>
                </a:solidFill>
              </a:rPr>
              <a:t>年</a:t>
            </a:r>
            <a:r>
              <a:rPr lang="en-US" altLang="ja-JP" sz="800" dirty="0">
                <a:solidFill>
                  <a:srgbClr val="002060"/>
                </a:solidFill>
              </a:rPr>
              <a:t>11</a:t>
            </a:r>
            <a:r>
              <a:rPr lang="ja-JP" altLang="ja-JP" sz="800" dirty="0">
                <a:solidFill>
                  <a:srgbClr val="002060"/>
                </a:solidFill>
              </a:rPr>
              <a:t>月）</a:t>
            </a:r>
            <a:r>
              <a:rPr lang="ja-JP" altLang="ja-JP" sz="800" dirty="0" smtClean="0">
                <a:solidFill>
                  <a:srgbClr val="002060"/>
                </a:solidFill>
              </a:rPr>
              <a:t>、</a:t>
            </a:r>
            <a:endParaRPr lang="en-US" altLang="ja-JP" sz="800" dirty="0" smtClean="0">
              <a:solidFill>
                <a:srgbClr val="002060"/>
              </a:solidFill>
            </a:endParaRPr>
          </a:p>
          <a:p>
            <a:r>
              <a:rPr lang="ja-JP" altLang="en-US" sz="800" dirty="0">
                <a:solidFill>
                  <a:srgbClr val="002060"/>
                </a:solidFill>
              </a:rPr>
              <a:t>　</a:t>
            </a:r>
            <a:r>
              <a:rPr lang="ja-JP" altLang="en-US" sz="800" dirty="0" smtClean="0">
                <a:solidFill>
                  <a:srgbClr val="002060"/>
                </a:solidFill>
              </a:rPr>
              <a:t>　　</a:t>
            </a:r>
            <a:r>
              <a:rPr lang="ja-JP" altLang="ja-JP" sz="800" dirty="0" smtClean="0">
                <a:solidFill>
                  <a:srgbClr val="002060"/>
                </a:solidFill>
              </a:rPr>
              <a:t>（</a:t>
            </a:r>
            <a:r>
              <a:rPr lang="ja-JP" altLang="ja-JP" sz="800" dirty="0">
                <a:solidFill>
                  <a:srgbClr val="002060"/>
                </a:solidFill>
              </a:rPr>
              <a:t>別冊）重要業績評価指標（</a:t>
            </a:r>
            <a:r>
              <a:rPr lang="en-US" altLang="ja-JP" sz="800" dirty="0">
                <a:solidFill>
                  <a:srgbClr val="002060"/>
                </a:solidFill>
              </a:rPr>
              <a:t>KPI)</a:t>
            </a:r>
            <a:r>
              <a:rPr lang="ja-JP" altLang="ja-JP" sz="800" dirty="0">
                <a:solidFill>
                  <a:srgbClr val="002060"/>
                </a:solidFill>
              </a:rPr>
              <a:t>及び関連指標達成状況シート</a:t>
            </a:r>
          </a:p>
        </p:txBody>
      </p:sp>
      <p:sp>
        <p:nvSpPr>
          <p:cNvPr id="22" name="正方形/長方形 21"/>
          <p:cNvSpPr/>
          <p:nvPr/>
        </p:nvSpPr>
        <p:spPr>
          <a:xfrm>
            <a:off x="8814127" y="6552095"/>
            <a:ext cx="479380" cy="471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smtClean="0">
                <a:solidFill>
                  <a:srgbClr val="002060"/>
                </a:solidFill>
                <a:latin typeface="+mn-ea"/>
              </a:rPr>
              <a:t>３</a:t>
            </a:r>
            <a:endParaRPr kumimoji="1" lang="ja-JP" altLang="en-US" sz="900" dirty="0">
              <a:solidFill>
                <a:srgbClr val="002060"/>
              </a:solidFill>
              <a:latin typeface="+mn-ea"/>
            </a:endParaRPr>
          </a:p>
        </p:txBody>
      </p:sp>
      <p:sp>
        <p:nvSpPr>
          <p:cNvPr id="5" name="角丸四角形 4"/>
          <p:cNvSpPr/>
          <p:nvPr/>
        </p:nvSpPr>
        <p:spPr>
          <a:xfrm>
            <a:off x="1106864" y="4532250"/>
            <a:ext cx="2052000" cy="10080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27" name="角丸四角形 26"/>
          <p:cNvSpPr/>
          <p:nvPr/>
        </p:nvSpPr>
        <p:spPr>
          <a:xfrm>
            <a:off x="3855936" y="4532250"/>
            <a:ext cx="1656000" cy="8640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28" name="角丸四角形 27"/>
          <p:cNvSpPr/>
          <p:nvPr/>
        </p:nvSpPr>
        <p:spPr>
          <a:xfrm>
            <a:off x="5636000" y="4525426"/>
            <a:ext cx="1584000" cy="1760100"/>
          </a:xfrm>
          <a:prstGeom prst="roundRect">
            <a:avLst>
              <a:gd name="adj" fmla="val 9774"/>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20" name="角丸四角形 19"/>
          <p:cNvSpPr/>
          <p:nvPr/>
        </p:nvSpPr>
        <p:spPr>
          <a:xfrm>
            <a:off x="7328910" y="4525426"/>
            <a:ext cx="1584000" cy="10440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Tree>
    <p:extLst>
      <p:ext uri="{BB962C8B-B14F-4D97-AF65-F5344CB8AC3E}">
        <p14:creationId xmlns:p14="http://schemas.microsoft.com/office/powerpoint/2010/main" val="31798774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p:cNvGraphicFramePr>
            <a:graphicFrameLocks noGrp="1"/>
          </p:cNvGraphicFramePr>
          <p:nvPr>
            <p:extLst>
              <p:ext uri="{D42A27DB-BD31-4B8C-83A1-F6EECF244321}">
                <p14:modId xmlns:p14="http://schemas.microsoft.com/office/powerpoint/2010/main" val="3109994792"/>
              </p:ext>
            </p:extLst>
          </p:nvPr>
        </p:nvGraphicFramePr>
        <p:xfrm>
          <a:off x="594316" y="5051202"/>
          <a:ext cx="8123274" cy="1766968"/>
        </p:xfrm>
        <a:graphic>
          <a:graphicData uri="http://schemas.openxmlformats.org/drawingml/2006/table">
            <a:tbl>
              <a:tblPr firstRow="1" bandRow="1">
                <a:tableStyleId>{5C22544A-7EE6-4342-B048-85BDC9FD1C3A}</a:tableStyleId>
              </a:tblPr>
              <a:tblGrid>
                <a:gridCol w="1020725">
                  <a:extLst>
                    <a:ext uri="{9D8B030D-6E8A-4147-A177-3AD203B41FA5}">
                      <a16:colId xmlns:a16="http://schemas.microsoft.com/office/drawing/2014/main" val="1213518592"/>
                    </a:ext>
                  </a:extLst>
                </a:gridCol>
                <a:gridCol w="2083982">
                  <a:extLst>
                    <a:ext uri="{9D8B030D-6E8A-4147-A177-3AD203B41FA5}">
                      <a16:colId xmlns:a16="http://schemas.microsoft.com/office/drawing/2014/main" val="33866692"/>
                    </a:ext>
                  </a:extLst>
                </a:gridCol>
                <a:gridCol w="5018567">
                  <a:extLst>
                    <a:ext uri="{9D8B030D-6E8A-4147-A177-3AD203B41FA5}">
                      <a16:colId xmlns:a16="http://schemas.microsoft.com/office/drawing/2014/main" val="4070844118"/>
                    </a:ext>
                  </a:extLst>
                </a:gridCol>
              </a:tblGrid>
              <a:tr h="231819">
                <a:tc>
                  <a:txBody>
                    <a:bodyPr/>
                    <a:lstStyle/>
                    <a:p>
                      <a:pPr algn="ctr"/>
                      <a:r>
                        <a:rPr kumimoji="1" lang="ja-JP" altLang="en-US" sz="1100" dirty="0" smtClean="0">
                          <a:latin typeface="Meiryo UI" panose="020B0604030504040204" pitchFamily="50" charset="-128"/>
                          <a:ea typeface="Meiryo UI" panose="020B0604030504040204" pitchFamily="50" charset="-128"/>
                        </a:rPr>
                        <a:t>役　割</a:t>
                      </a:r>
                      <a:endParaRPr kumimoji="1" lang="ja-JP" altLang="en-US" sz="1100" dirty="0">
                        <a:latin typeface="Meiryo UI" panose="020B0604030504040204" pitchFamily="50" charset="-128"/>
                        <a:ea typeface="Meiryo UI" panose="020B0604030504040204" pitchFamily="50" charset="-128"/>
                      </a:endParaRPr>
                    </a:p>
                  </a:txBody>
                  <a:tcPr marL="68580" marR="68580" marT="34290" marB="34290"/>
                </a:tc>
                <a:tc>
                  <a:txBody>
                    <a:bodyPr/>
                    <a:lstStyle/>
                    <a:p>
                      <a:pPr algn="ctr"/>
                      <a:r>
                        <a:rPr kumimoji="1" lang="ja-JP" altLang="en-US" sz="1100" dirty="0" smtClean="0">
                          <a:latin typeface="Meiryo UI" panose="020B0604030504040204" pitchFamily="50" charset="-128"/>
                          <a:ea typeface="Meiryo UI" panose="020B0604030504040204" pitchFamily="50" charset="-128"/>
                        </a:rPr>
                        <a:t>法人等</a:t>
                      </a:r>
                      <a:endParaRPr kumimoji="1" lang="ja-JP" altLang="en-US" sz="1100" dirty="0">
                        <a:latin typeface="Meiryo UI" panose="020B0604030504040204" pitchFamily="50" charset="-128"/>
                        <a:ea typeface="Meiryo UI" panose="020B0604030504040204" pitchFamily="50" charset="-128"/>
                      </a:endParaRPr>
                    </a:p>
                  </a:txBody>
                  <a:tcPr marL="68580" marR="68580" marT="34290" marB="34290"/>
                </a:tc>
                <a:tc>
                  <a:txBody>
                    <a:bodyPr/>
                    <a:lstStyle/>
                    <a:p>
                      <a:pPr algn="ctr"/>
                      <a:r>
                        <a:rPr kumimoji="1" lang="ja-JP" altLang="en-US" sz="1100" dirty="0" smtClean="0">
                          <a:latin typeface="Meiryo UI" panose="020B0604030504040204" pitchFamily="50" charset="-128"/>
                          <a:ea typeface="Meiryo UI" panose="020B0604030504040204" pitchFamily="50" charset="-128"/>
                        </a:rPr>
                        <a:t>概　要</a:t>
                      </a:r>
                      <a:endParaRPr kumimoji="1" lang="ja-JP" altLang="en-US" sz="1100" dirty="0">
                        <a:latin typeface="Meiryo UI" panose="020B0604030504040204" pitchFamily="50" charset="-128"/>
                        <a:ea typeface="Meiryo UI" panose="020B0604030504040204" pitchFamily="50" charset="-128"/>
                      </a:endParaRPr>
                    </a:p>
                  </a:txBody>
                  <a:tcPr marL="68580" marR="68580" marT="34290" marB="34290"/>
                </a:tc>
                <a:extLst>
                  <a:ext uri="{0D108BD9-81ED-4DB2-BD59-A6C34878D82A}">
                    <a16:rowId xmlns:a16="http://schemas.microsoft.com/office/drawing/2014/main" val="3498475810"/>
                  </a:ext>
                </a:extLst>
              </a:tr>
              <a:tr h="252000">
                <a:tc>
                  <a:txBody>
                    <a:bodyPr/>
                    <a:lstStyle/>
                    <a:p>
                      <a:r>
                        <a:rPr kumimoji="1" lang="ja-JP" altLang="en-US" sz="900" dirty="0" smtClean="0">
                          <a:latin typeface="Meiryo UI" panose="020B0604030504040204" pitchFamily="50" charset="-128"/>
                          <a:ea typeface="Meiryo UI" panose="020B0604030504040204" pitchFamily="50" charset="-128"/>
                        </a:rPr>
                        <a:t>全体戦略</a:t>
                      </a:r>
                      <a:endParaRPr kumimoji="1" lang="ja-JP" altLang="en-US" sz="900" dirty="0">
                        <a:latin typeface="Meiryo UI" panose="020B0604030504040204" pitchFamily="50" charset="-128"/>
                        <a:ea typeface="Meiryo UI" panose="020B0604030504040204" pitchFamily="50" charset="-128"/>
                      </a:endParaRPr>
                    </a:p>
                  </a:txBody>
                  <a:tcPr marL="68580" marR="68580" marT="34290" marB="34290"/>
                </a:tc>
                <a:tc>
                  <a:txBody>
                    <a:bodyPr/>
                    <a:lstStyle/>
                    <a:p>
                      <a:r>
                        <a:rPr kumimoji="1" lang="ja-JP" altLang="en-US" sz="900" dirty="0" smtClean="0">
                          <a:latin typeface="Meiryo UI" panose="020B0604030504040204" pitchFamily="50" charset="-128"/>
                          <a:ea typeface="Meiryo UI" panose="020B0604030504040204" pitchFamily="50" charset="-128"/>
                        </a:rPr>
                        <a:t>会津若松市まち・ひと・しごと創生包括</a:t>
                      </a:r>
                      <a:endParaRPr kumimoji="1" lang="en-US" altLang="ja-JP" sz="900" dirty="0" smtClean="0">
                        <a:latin typeface="Meiryo UI" panose="020B0604030504040204" pitchFamily="50" charset="-128"/>
                        <a:ea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rPr>
                        <a:t>連携協議会</a:t>
                      </a:r>
                      <a:endParaRPr kumimoji="1" lang="ja-JP" altLang="en-US" sz="900" dirty="0">
                        <a:latin typeface="Meiryo UI" panose="020B0604030504040204" pitchFamily="50" charset="-128"/>
                        <a:ea typeface="Meiryo UI" panose="020B0604030504040204" pitchFamily="50" charset="-128"/>
                      </a:endParaRPr>
                    </a:p>
                  </a:txBody>
                  <a:tcPr marL="68580" marR="68580" marT="34290" marB="34290"/>
                </a:tc>
                <a:tc>
                  <a:txBody>
                    <a:bodyPr/>
                    <a:lstStyle/>
                    <a:p>
                      <a:r>
                        <a:rPr kumimoji="1" lang="ja-JP" altLang="en-US" sz="900" dirty="0" smtClean="0">
                          <a:latin typeface="Meiryo UI" panose="020B0604030504040204" pitchFamily="50" charset="-128"/>
                          <a:ea typeface="Meiryo UI" panose="020B0604030504040204" pitchFamily="50" charset="-128"/>
                        </a:rPr>
                        <a:t>「産官学金労言」一体となった地方創生を推進するために設立。地方創生関連施策の実施体制と地方創生関連施策の進捗管理・</a:t>
                      </a:r>
                      <a:r>
                        <a:rPr kumimoji="1" lang="en-US" altLang="ja-JP" sz="900" dirty="0" smtClean="0">
                          <a:latin typeface="Meiryo UI" panose="020B0604030504040204" pitchFamily="50" charset="-128"/>
                          <a:ea typeface="Meiryo UI" panose="020B0604030504040204" pitchFamily="50" charset="-128"/>
                        </a:rPr>
                        <a:t>PDCA</a:t>
                      </a:r>
                      <a:r>
                        <a:rPr kumimoji="1" lang="ja-JP" altLang="en-US" sz="900" dirty="0" smtClean="0">
                          <a:latin typeface="Meiryo UI" panose="020B0604030504040204" pitchFamily="50" charset="-128"/>
                          <a:ea typeface="Meiryo UI" panose="020B0604030504040204" pitchFamily="50" charset="-128"/>
                        </a:rPr>
                        <a:t>の実施が役割。全体の事業の方向性、企画の立案を行う</a:t>
                      </a:r>
                      <a:endParaRPr kumimoji="1" lang="ja-JP" altLang="en-US" sz="900" dirty="0">
                        <a:latin typeface="Meiryo UI" panose="020B0604030504040204" pitchFamily="50" charset="-128"/>
                        <a:ea typeface="Meiryo UI" panose="020B0604030504040204" pitchFamily="50" charset="-128"/>
                      </a:endParaRPr>
                    </a:p>
                  </a:txBody>
                  <a:tcPr marL="68580" marR="68580" marT="34290" marB="34290"/>
                </a:tc>
                <a:extLst>
                  <a:ext uri="{0D108BD9-81ED-4DB2-BD59-A6C34878D82A}">
                    <a16:rowId xmlns:a16="http://schemas.microsoft.com/office/drawing/2014/main" val="1649951825"/>
                  </a:ext>
                </a:extLst>
              </a:tr>
              <a:tr h="364888">
                <a:tc>
                  <a:txBody>
                    <a:bodyPr/>
                    <a:lstStyle/>
                    <a:p>
                      <a:r>
                        <a:rPr kumimoji="1" lang="ja-JP" altLang="en-US" sz="900" dirty="0" smtClean="0">
                          <a:latin typeface="Meiryo UI" panose="020B0604030504040204" pitchFamily="50" charset="-128"/>
                          <a:ea typeface="Meiryo UI" panose="020B0604030504040204" pitchFamily="50" charset="-128"/>
                        </a:rPr>
                        <a:t>事業企画・協議</a:t>
                      </a:r>
                      <a:endParaRPr kumimoji="1" lang="ja-JP" altLang="en-US" sz="900" dirty="0">
                        <a:latin typeface="Meiryo UI" panose="020B0604030504040204" pitchFamily="50" charset="-128"/>
                        <a:ea typeface="Meiryo UI" panose="020B0604030504040204" pitchFamily="50" charset="-128"/>
                      </a:endParaRPr>
                    </a:p>
                  </a:txBody>
                  <a:tcPr marL="68580" marR="68580" marT="34290" marB="34290"/>
                </a:tc>
                <a:tc>
                  <a:txBody>
                    <a:bodyPr/>
                    <a:lstStyle/>
                    <a:p>
                      <a:r>
                        <a:rPr kumimoji="1" lang="ja-JP" altLang="en-US" sz="900" dirty="0" smtClean="0">
                          <a:latin typeface="Meiryo UI" panose="020B0604030504040204" pitchFamily="50" charset="-128"/>
                          <a:ea typeface="Meiryo UI" panose="020B0604030504040204" pitchFamily="50" charset="-128"/>
                        </a:rPr>
                        <a:t>会津地域スマートシティ推進協議会</a:t>
                      </a:r>
                      <a:endParaRPr kumimoji="1" lang="ja-JP" altLang="en-US" sz="900" dirty="0">
                        <a:latin typeface="Meiryo UI" panose="020B0604030504040204" pitchFamily="50" charset="-128"/>
                        <a:ea typeface="Meiryo UI" panose="020B0604030504040204" pitchFamily="50" charset="-128"/>
                      </a:endParaRPr>
                    </a:p>
                  </a:txBody>
                  <a:tcPr marL="68580" marR="68580" marT="34290" marB="34290"/>
                </a:tc>
                <a:tc>
                  <a:txBody>
                    <a:bodyPr/>
                    <a:lstStyle/>
                    <a:p>
                      <a:r>
                        <a:rPr kumimoji="1" lang="ja-JP" altLang="en-US" sz="900" dirty="0" smtClean="0">
                          <a:latin typeface="Meiryo UI" panose="020B0604030504040204" pitchFamily="50" charset="-128"/>
                          <a:ea typeface="Meiryo UI" panose="020B0604030504040204" pitchFamily="50" charset="-128"/>
                        </a:rPr>
                        <a:t>地元を拠点とする産官学</a:t>
                      </a:r>
                      <a:r>
                        <a:rPr kumimoji="1" lang="en-US" altLang="ja-JP" sz="900" dirty="0" smtClean="0">
                          <a:latin typeface="Meiryo UI" panose="020B0604030504040204" pitchFamily="50" charset="-128"/>
                          <a:ea typeface="Meiryo UI" panose="020B0604030504040204" pitchFamily="50" charset="-128"/>
                        </a:rPr>
                        <a:t>15</a:t>
                      </a:r>
                      <a:r>
                        <a:rPr kumimoji="1" lang="ja-JP" altLang="en-US" sz="900" dirty="0" smtClean="0">
                          <a:latin typeface="Meiryo UI" panose="020B0604030504040204" pitchFamily="50" charset="-128"/>
                          <a:ea typeface="Meiryo UI" panose="020B0604030504040204" pitchFamily="50" charset="-128"/>
                        </a:rPr>
                        <a:t>団体以上で構成される協議会。会津若松市、会津大学、金融機関その他各業界の企業等が参加。各者から提案されるプロジェクトの中から実施すべきプロジェクトを選定</a:t>
                      </a:r>
                      <a:endParaRPr kumimoji="1" lang="ja-JP" altLang="en-US" sz="900" dirty="0">
                        <a:latin typeface="Meiryo UI" panose="020B0604030504040204" pitchFamily="50" charset="-128"/>
                        <a:ea typeface="Meiryo UI" panose="020B0604030504040204" pitchFamily="50" charset="-128"/>
                      </a:endParaRPr>
                    </a:p>
                  </a:txBody>
                  <a:tcPr marL="68580" marR="68580" marT="34290" marB="34290"/>
                </a:tc>
                <a:extLst>
                  <a:ext uri="{0D108BD9-81ED-4DB2-BD59-A6C34878D82A}">
                    <a16:rowId xmlns:a16="http://schemas.microsoft.com/office/drawing/2014/main" val="792066522"/>
                  </a:ext>
                </a:extLst>
              </a:tr>
              <a:tr h="252000">
                <a:tc>
                  <a:txBody>
                    <a:bodyPr/>
                    <a:lstStyle/>
                    <a:p>
                      <a:r>
                        <a:rPr kumimoji="1" lang="ja-JP" altLang="en-US" sz="900" dirty="0" smtClean="0">
                          <a:latin typeface="Meiryo UI" panose="020B0604030504040204" pitchFamily="50" charset="-128"/>
                          <a:ea typeface="Meiryo UI" panose="020B0604030504040204" pitchFamily="50" charset="-128"/>
                        </a:rPr>
                        <a:t>事業実施・運営</a:t>
                      </a:r>
                      <a:endParaRPr kumimoji="1" lang="ja-JP" altLang="en-US" sz="900" dirty="0">
                        <a:latin typeface="Meiryo UI" panose="020B0604030504040204" pitchFamily="50" charset="-128"/>
                        <a:ea typeface="Meiryo UI" panose="020B0604030504040204" pitchFamily="50" charset="-128"/>
                      </a:endParaRPr>
                    </a:p>
                  </a:txBody>
                  <a:tcPr marL="68580" marR="68580" marT="34290" marB="34290"/>
                </a:tc>
                <a:tc>
                  <a:txBody>
                    <a:bodyPr/>
                    <a:lstStyle/>
                    <a:p>
                      <a:r>
                        <a:rPr kumimoji="1" lang="ja-JP" altLang="en-US" sz="900" dirty="0" smtClean="0">
                          <a:latin typeface="Meiryo UI" panose="020B0604030504040204" pitchFamily="50" charset="-128"/>
                          <a:ea typeface="Meiryo UI" panose="020B0604030504040204" pitchFamily="50" charset="-128"/>
                        </a:rPr>
                        <a:t>一般社団法人スマートシティ会津</a:t>
                      </a:r>
                      <a:endParaRPr kumimoji="1" lang="ja-JP" altLang="en-US" sz="900" dirty="0">
                        <a:latin typeface="Meiryo UI" panose="020B0604030504040204" pitchFamily="50" charset="-128"/>
                        <a:ea typeface="Meiryo UI" panose="020B0604030504040204" pitchFamily="50" charset="-128"/>
                      </a:endParaRPr>
                    </a:p>
                  </a:txBody>
                  <a:tcPr marL="68580" marR="68580" marT="34290" marB="34290"/>
                </a:tc>
                <a:tc>
                  <a:txBody>
                    <a:bodyPr/>
                    <a:lstStyle/>
                    <a:p>
                      <a:r>
                        <a:rPr kumimoji="1" lang="en-US" altLang="ja-JP" sz="900" dirty="0" smtClean="0">
                          <a:latin typeface="Meiryo UI" panose="020B0604030504040204" pitchFamily="50" charset="-128"/>
                          <a:ea typeface="Meiryo UI" panose="020B0604030504040204" pitchFamily="50" charset="-128"/>
                        </a:rPr>
                        <a:t>10</a:t>
                      </a:r>
                      <a:r>
                        <a:rPr kumimoji="1" lang="ja-JP" altLang="en-US" sz="900" dirty="0" smtClean="0">
                          <a:latin typeface="Meiryo UI" panose="020B0604030504040204" pitchFamily="50" charset="-128"/>
                          <a:ea typeface="Meiryo UI" panose="020B0604030504040204" pitchFamily="50" charset="-128"/>
                        </a:rPr>
                        <a:t>以上の団体からなる、選定されたプロジェクトの運営と市民から預かったデータガバナンスを担当する組織。持続可能なプロジェクトとして実証から実装に移行する段階では、法人化が必要となる</a:t>
                      </a:r>
                      <a:endParaRPr kumimoji="1" lang="ja-JP" altLang="en-US" sz="900" dirty="0">
                        <a:latin typeface="Meiryo UI" panose="020B0604030504040204" pitchFamily="50" charset="-128"/>
                        <a:ea typeface="Meiryo UI" panose="020B0604030504040204" pitchFamily="50" charset="-128"/>
                      </a:endParaRPr>
                    </a:p>
                  </a:txBody>
                  <a:tcPr marL="68580" marR="68580" marT="34290" marB="34290"/>
                </a:tc>
                <a:extLst>
                  <a:ext uri="{0D108BD9-81ED-4DB2-BD59-A6C34878D82A}">
                    <a16:rowId xmlns:a16="http://schemas.microsoft.com/office/drawing/2014/main" val="3928161685"/>
                  </a:ext>
                </a:extLst>
              </a:tr>
              <a:tr h="360000">
                <a:tc>
                  <a:txBody>
                    <a:bodyPr/>
                    <a:lstStyle/>
                    <a:p>
                      <a:r>
                        <a:rPr kumimoji="1" lang="ja-JP" altLang="en-US" sz="900" dirty="0" smtClean="0">
                          <a:latin typeface="Meiryo UI" panose="020B0604030504040204" pitchFamily="50" charset="-128"/>
                          <a:ea typeface="Meiryo UI" panose="020B0604030504040204" pitchFamily="50" charset="-128"/>
                        </a:rPr>
                        <a:t>事業誘致・提案</a:t>
                      </a:r>
                      <a:endParaRPr kumimoji="1" lang="ja-JP" altLang="en-US" sz="900" dirty="0">
                        <a:latin typeface="Meiryo UI" panose="020B0604030504040204" pitchFamily="50" charset="-128"/>
                        <a:ea typeface="Meiryo UI" panose="020B0604030504040204" pitchFamily="50" charset="-128"/>
                      </a:endParaRPr>
                    </a:p>
                  </a:txBody>
                  <a:tcPr marL="68580" marR="68580" marT="34290" marB="34290"/>
                </a:tc>
                <a:tc>
                  <a:txBody>
                    <a:bodyPr/>
                    <a:lstStyle/>
                    <a:p>
                      <a:r>
                        <a:rPr kumimoji="1" lang="ja-JP" altLang="en-US" sz="900" dirty="0" smtClean="0">
                          <a:latin typeface="Meiryo UI" panose="020B0604030504040204" pitchFamily="50" charset="-128"/>
                          <a:ea typeface="Meiryo UI" panose="020B0604030504040204" pitchFamily="50" charset="-128"/>
                        </a:rPr>
                        <a:t>一般社団法人オープンガバメント・コンソーシアム（</a:t>
                      </a:r>
                      <a:r>
                        <a:rPr kumimoji="1" lang="en-US" altLang="ja-JP" sz="900" dirty="0" smtClean="0">
                          <a:latin typeface="Meiryo UI" panose="020B0604030504040204" pitchFamily="50" charset="-128"/>
                          <a:ea typeface="Meiryo UI" panose="020B0604030504040204" pitchFamily="50" charset="-128"/>
                        </a:rPr>
                        <a:t>OGC)</a:t>
                      </a:r>
                      <a:endParaRPr kumimoji="1" lang="ja-JP" altLang="en-US" sz="900" dirty="0">
                        <a:latin typeface="Meiryo UI" panose="020B0604030504040204" pitchFamily="50" charset="-128"/>
                        <a:ea typeface="Meiryo UI" panose="020B0604030504040204" pitchFamily="50" charset="-128"/>
                      </a:endParaRPr>
                    </a:p>
                  </a:txBody>
                  <a:tcPr marL="68580" marR="68580" marT="34290" marB="34290"/>
                </a:tc>
                <a:tc>
                  <a:txBody>
                    <a:bodyPr/>
                    <a:lstStyle/>
                    <a:p>
                      <a:r>
                        <a:rPr kumimoji="1" lang="ja-JP" altLang="en-US" sz="900" dirty="0" smtClean="0">
                          <a:latin typeface="Meiryo UI" panose="020B0604030504040204" pitchFamily="50" charset="-128"/>
                          <a:ea typeface="Meiryo UI" panose="020B0604030504040204" pitchFamily="50" charset="-128"/>
                        </a:rPr>
                        <a:t>電子政府・電子自治体をオープンなクラウド技術で実現すること、市民中心のオープン・フラット・シェアモデルを追求・推進することをビジョンに掲げる組織。国内外</a:t>
                      </a:r>
                      <a:r>
                        <a:rPr kumimoji="1" lang="en-US" altLang="ja-JP" sz="900" dirty="0" smtClean="0">
                          <a:latin typeface="Meiryo UI" panose="020B0604030504040204" pitchFamily="50" charset="-128"/>
                          <a:ea typeface="Meiryo UI" panose="020B0604030504040204" pitchFamily="50" charset="-128"/>
                        </a:rPr>
                        <a:t>40</a:t>
                      </a:r>
                      <a:r>
                        <a:rPr kumimoji="1" lang="ja-JP" altLang="en-US" sz="900" dirty="0" smtClean="0">
                          <a:latin typeface="Meiryo UI" panose="020B0604030504040204" pitchFamily="50" charset="-128"/>
                          <a:ea typeface="Meiryo UI" panose="020B0604030504040204" pitchFamily="50" charset="-128"/>
                        </a:rPr>
                        <a:t>以上の</a:t>
                      </a:r>
                      <a:r>
                        <a:rPr kumimoji="1" lang="en-US" altLang="ja-JP" sz="900" dirty="0" smtClean="0">
                          <a:latin typeface="Meiryo UI" panose="020B0604030504040204" pitchFamily="50" charset="-128"/>
                          <a:ea typeface="Meiryo UI" panose="020B0604030504040204" pitchFamily="50" charset="-128"/>
                        </a:rPr>
                        <a:t>IT</a:t>
                      </a:r>
                      <a:r>
                        <a:rPr kumimoji="1" lang="ja-JP" altLang="en-US" sz="900" dirty="0" smtClean="0">
                          <a:latin typeface="Meiryo UI" panose="020B0604030504040204" pitchFamily="50" charset="-128"/>
                          <a:ea typeface="Meiryo UI" panose="020B0604030504040204" pitchFamily="50" charset="-128"/>
                        </a:rPr>
                        <a:t>企業で構成され、政策提言や実証事業を実施。分科会・研究会を運営し、各分科会が策定した実証計画のいくつかは会津を実証フィールドに実施</a:t>
                      </a:r>
                      <a:endParaRPr kumimoji="1" lang="ja-JP" altLang="en-US" sz="900" dirty="0">
                        <a:latin typeface="Meiryo UI" panose="020B0604030504040204" pitchFamily="50" charset="-128"/>
                        <a:ea typeface="Meiryo UI" panose="020B0604030504040204" pitchFamily="50" charset="-128"/>
                      </a:endParaRPr>
                    </a:p>
                  </a:txBody>
                  <a:tcPr marL="68580" marR="68580" marT="34290" marB="34290"/>
                </a:tc>
                <a:extLst>
                  <a:ext uri="{0D108BD9-81ED-4DB2-BD59-A6C34878D82A}">
                    <a16:rowId xmlns:a16="http://schemas.microsoft.com/office/drawing/2014/main" val="4280234067"/>
                  </a:ext>
                </a:extLst>
              </a:tr>
            </a:tbl>
          </a:graphicData>
        </a:graphic>
      </p:graphicFrame>
      <p:pic>
        <p:nvPicPr>
          <p:cNvPr id="13" name="コンテンツ プレースホルダー 4" descr="画面の領域"/>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75293" y="1659177"/>
            <a:ext cx="6817518" cy="3338479"/>
          </a:xfrm>
          <a:prstGeom prst="rect">
            <a:avLst/>
          </a:prstGeom>
        </p:spPr>
      </p:pic>
      <p:sp>
        <p:nvSpPr>
          <p:cNvPr id="10" name="正方形/長方形 9"/>
          <p:cNvSpPr/>
          <p:nvPr/>
        </p:nvSpPr>
        <p:spPr>
          <a:xfrm>
            <a:off x="300251" y="382208"/>
            <a:ext cx="8585147" cy="13838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500"/>
              </a:lnSpc>
            </a:pPr>
            <a:endParaRPr kumimoji="1" lang="en-US" altLang="ja-JP" sz="1400" dirty="0" smtClean="0">
              <a:solidFill>
                <a:srgbClr val="002060"/>
              </a:solidFill>
            </a:endParaRPr>
          </a:p>
          <a:p>
            <a:pPr marL="285750" indent="-285750">
              <a:buFont typeface="Wingdings" panose="05000000000000000000" pitchFamily="2" charset="2"/>
              <a:buChar char="Ø"/>
            </a:pPr>
            <a:r>
              <a:rPr kumimoji="1" lang="ja-JP" altLang="en-US" sz="1400" dirty="0" smtClean="0">
                <a:solidFill>
                  <a:srgbClr val="002060"/>
                </a:solidFill>
              </a:rPr>
              <a:t>公共</a:t>
            </a:r>
            <a:r>
              <a:rPr kumimoji="1" lang="ja-JP" altLang="en-US" sz="1400" dirty="0">
                <a:solidFill>
                  <a:srgbClr val="002060"/>
                </a:solidFill>
              </a:rPr>
              <a:t>とビジネス継続性のバランスをとることが可能な地域マネジメント法人</a:t>
            </a:r>
            <a:r>
              <a:rPr kumimoji="1" lang="ja-JP" altLang="en-US" sz="1400" dirty="0" smtClean="0">
                <a:solidFill>
                  <a:srgbClr val="002060"/>
                </a:solidFill>
              </a:rPr>
              <a:t>主導型</a:t>
            </a:r>
            <a:r>
              <a:rPr kumimoji="1" lang="ja-JP" altLang="en-US" sz="1400" dirty="0">
                <a:solidFill>
                  <a:srgbClr val="002060"/>
                </a:solidFill>
              </a:rPr>
              <a:t>を</a:t>
            </a:r>
            <a:r>
              <a:rPr kumimoji="1" lang="ja-JP" altLang="en-US" sz="1400" dirty="0" smtClean="0">
                <a:solidFill>
                  <a:srgbClr val="002060"/>
                </a:solidFill>
              </a:rPr>
              <a:t>採用、以下の推進体制をとる</a:t>
            </a:r>
            <a:endParaRPr kumimoji="1" lang="en-US" altLang="ja-JP" sz="1400" dirty="0" smtClean="0">
              <a:solidFill>
                <a:srgbClr val="002060"/>
              </a:solidFill>
            </a:endParaRPr>
          </a:p>
          <a:p>
            <a:pPr>
              <a:lnSpc>
                <a:spcPts val="500"/>
              </a:lnSpc>
            </a:pPr>
            <a:endParaRPr kumimoji="1" lang="ja-JP" altLang="en-US" sz="1400" dirty="0">
              <a:solidFill>
                <a:srgbClr val="002060"/>
              </a:solidFill>
            </a:endParaRPr>
          </a:p>
          <a:p>
            <a:pPr marL="171450" indent="-171450">
              <a:buFont typeface="Arial" panose="020B0604020202020204" pitchFamily="34" charset="0"/>
              <a:buChar char="•"/>
            </a:pPr>
            <a:r>
              <a:rPr kumimoji="1" lang="ja-JP" altLang="en-US" sz="1200" dirty="0" smtClean="0">
                <a:solidFill>
                  <a:srgbClr val="002060"/>
                </a:solidFill>
              </a:rPr>
              <a:t>第</a:t>
            </a:r>
            <a:r>
              <a:rPr kumimoji="1" lang="en-US" altLang="ja-JP" sz="1200" dirty="0" smtClean="0">
                <a:solidFill>
                  <a:srgbClr val="002060"/>
                </a:solidFill>
              </a:rPr>
              <a:t>7</a:t>
            </a:r>
            <a:r>
              <a:rPr kumimoji="1" lang="ja-JP" altLang="en-US" sz="1200" dirty="0" smtClean="0">
                <a:solidFill>
                  <a:srgbClr val="002060"/>
                </a:solidFill>
              </a:rPr>
              <a:t>次総合計画</a:t>
            </a:r>
            <a:r>
              <a:rPr kumimoji="1" lang="ja-JP" altLang="en-US" sz="1200" dirty="0">
                <a:solidFill>
                  <a:srgbClr val="002060"/>
                </a:solidFill>
              </a:rPr>
              <a:t>に沿って各団体がプロジェクト</a:t>
            </a:r>
            <a:r>
              <a:rPr kumimoji="1" lang="ja-JP" altLang="en-US" sz="1200" dirty="0" smtClean="0">
                <a:solidFill>
                  <a:srgbClr val="002060"/>
                </a:solidFill>
              </a:rPr>
              <a:t>を「まち・ひと・しごと創生包括連携協議会」で提案。各提案は「会津地域スマートシティ推進協議会」において協議し、プロジェクト</a:t>
            </a:r>
            <a:r>
              <a:rPr kumimoji="1" lang="ja-JP" altLang="en-US" sz="1200" dirty="0">
                <a:solidFill>
                  <a:srgbClr val="002060"/>
                </a:solidFill>
              </a:rPr>
              <a:t>を</a:t>
            </a:r>
            <a:r>
              <a:rPr kumimoji="1" lang="ja-JP" altLang="en-US" sz="1200" dirty="0" smtClean="0">
                <a:solidFill>
                  <a:srgbClr val="002060"/>
                </a:solidFill>
              </a:rPr>
              <a:t>選定する</a:t>
            </a:r>
            <a:endParaRPr kumimoji="1" lang="en-US" altLang="ja-JP" sz="1200" dirty="0" smtClean="0">
              <a:solidFill>
                <a:srgbClr val="002060"/>
              </a:solidFill>
            </a:endParaRPr>
          </a:p>
          <a:p>
            <a:pPr>
              <a:lnSpc>
                <a:spcPts val="300"/>
              </a:lnSpc>
            </a:pPr>
            <a:endParaRPr kumimoji="1" lang="en-US" altLang="ja-JP" sz="1200" dirty="0" smtClean="0">
              <a:solidFill>
                <a:srgbClr val="002060"/>
              </a:solidFill>
            </a:endParaRPr>
          </a:p>
          <a:p>
            <a:pPr marL="171450" indent="-171450">
              <a:buFont typeface="Arial" panose="020B0604020202020204" pitchFamily="34" charset="0"/>
              <a:buChar char="•"/>
            </a:pPr>
            <a:r>
              <a:rPr kumimoji="1" lang="ja-JP" altLang="en-US" sz="1200" dirty="0" smtClean="0">
                <a:solidFill>
                  <a:srgbClr val="002060"/>
                </a:solidFill>
              </a:rPr>
              <a:t>会津地域スマートシティ推進協議会において実施</a:t>
            </a:r>
            <a:r>
              <a:rPr kumimoji="1" lang="ja-JP" altLang="en-US" sz="1200" dirty="0">
                <a:solidFill>
                  <a:srgbClr val="002060"/>
                </a:solidFill>
              </a:rPr>
              <a:t>計画を策定し、幹事会の承認を受けた後</a:t>
            </a:r>
            <a:r>
              <a:rPr kumimoji="1" lang="ja-JP" altLang="en-US" sz="1200" dirty="0" smtClean="0">
                <a:solidFill>
                  <a:srgbClr val="002060"/>
                </a:solidFill>
              </a:rPr>
              <a:t>、会津若松市</a:t>
            </a:r>
            <a:r>
              <a:rPr kumimoji="1" lang="ja-JP" altLang="en-US" sz="1200" dirty="0">
                <a:solidFill>
                  <a:srgbClr val="002060"/>
                </a:solidFill>
              </a:rPr>
              <a:t>や福島県、政府</a:t>
            </a:r>
            <a:r>
              <a:rPr kumimoji="1" lang="ja-JP" altLang="en-US" sz="1200" dirty="0" smtClean="0">
                <a:solidFill>
                  <a:srgbClr val="002060"/>
                </a:solidFill>
              </a:rPr>
              <a:t>に計画等を提案</a:t>
            </a:r>
            <a:r>
              <a:rPr kumimoji="1" lang="ja-JP" altLang="en-US" sz="1200" dirty="0">
                <a:solidFill>
                  <a:srgbClr val="002060"/>
                </a:solidFill>
              </a:rPr>
              <a:t>・</a:t>
            </a:r>
            <a:r>
              <a:rPr kumimoji="1" lang="ja-JP" altLang="en-US" sz="1200" dirty="0" smtClean="0">
                <a:solidFill>
                  <a:srgbClr val="002060"/>
                </a:solidFill>
              </a:rPr>
              <a:t>申請して、政策支援や補助金・負担金などの支援を受ける</a:t>
            </a:r>
            <a:endParaRPr kumimoji="1" lang="en-US" altLang="ja-JP" sz="1200" dirty="0" smtClean="0">
              <a:solidFill>
                <a:srgbClr val="002060"/>
              </a:solidFill>
            </a:endParaRPr>
          </a:p>
        </p:txBody>
      </p:sp>
      <p:sp>
        <p:nvSpPr>
          <p:cNvPr id="4" name="正方形/長方形 3"/>
          <p:cNvSpPr/>
          <p:nvPr/>
        </p:nvSpPr>
        <p:spPr>
          <a:xfrm>
            <a:off x="4497160" y="1733550"/>
            <a:ext cx="2664823" cy="261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050" b="1" dirty="0">
                <a:solidFill>
                  <a:srgbClr val="002060"/>
                </a:solidFill>
              </a:rPr>
              <a:t>スマートシティ</a:t>
            </a:r>
            <a:r>
              <a:rPr kumimoji="1" lang="en-US" altLang="ja-JP" sz="1050" b="1" dirty="0" err="1" smtClean="0">
                <a:solidFill>
                  <a:srgbClr val="002060"/>
                </a:solidFill>
              </a:rPr>
              <a:t>AiCT</a:t>
            </a:r>
            <a:r>
              <a:rPr kumimoji="1" lang="ja-JP" altLang="en-US" sz="1050" b="1" dirty="0" smtClean="0">
                <a:solidFill>
                  <a:srgbClr val="002060"/>
                </a:solidFill>
              </a:rPr>
              <a:t>ビル整備（ハード事業）</a:t>
            </a:r>
            <a:endParaRPr kumimoji="1" lang="ja-JP" altLang="en-US" sz="1050" b="1" dirty="0">
              <a:solidFill>
                <a:srgbClr val="002060"/>
              </a:solidFill>
            </a:endParaRPr>
          </a:p>
        </p:txBody>
      </p:sp>
      <p:pic>
        <p:nvPicPr>
          <p:cNvPr id="12" name="図 11"/>
          <p:cNvPicPr>
            <a:picLocks noChangeAspect="1"/>
          </p:cNvPicPr>
          <p:nvPr/>
        </p:nvPicPr>
        <p:blipFill>
          <a:blip r:embed="rId3"/>
          <a:stretch>
            <a:fillRect/>
          </a:stretch>
        </p:blipFill>
        <p:spPr>
          <a:xfrm>
            <a:off x="7034236" y="1825625"/>
            <a:ext cx="1914531" cy="3225577"/>
          </a:xfrm>
          <a:prstGeom prst="rect">
            <a:avLst/>
          </a:prstGeom>
        </p:spPr>
      </p:pic>
      <p:sp>
        <p:nvSpPr>
          <p:cNvPr id="9" name="角丸四角形 8"/>
          <p:cNvSpPr/>
          <p:nvPr/>
        </p:nvSpPr>
        <p:spPr>
          <a:xfrm>
            <a:off x="197758" y="251397"/>
            <a:ext cx="8820000" cy="6577766"/>
          </a:xfrm>
          <a:prstGeom prst="roundRect">
            <a:avLst>
              <a:gd name="adj" fmla="val 3402"/>
            </a:avLst>
          </a:prstGeom>
          <a:noFill/>
          <a:ln w="1905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1"/>
              </a:solidFill>
            </a:endParaRPr>
          </a:p>
        </p:txBody>
      </p:sp>
      <p:sp>
        <p:nvSpPr>
          <p:cNvPr id="11" name="正方形/長方形 10"/>
          <p:cNvSpPr/>
          <p:nvPr/>
        </p:nvSpPr>
        <p:spPr>
          <a:xfrm>
            <a:off x="4306219" y="251397"/>
            <a:ext cx="4696823" cy="2748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00" dirty="0" smtClean="0">
                <a:solidFill>
                  <a:srgbClr val="002060"/>
                </a:solidFill>
              </a:rPr>
              <a:t>出典：</a:t>
            </a:r>
            <a:r>
              <a:rPr lang="ja-JP" altLang="en-US" sz="800" dirty="0" smtClean="0">
                <a:solidFill>
                  <a:srgbClr val="002060"/>
                </a:solidFill>
              </a:rPr>
              <a:t>アクセンチュア＝海老原城一、中村彰二朗</a:t>
            </a:r>
            <a:r>
              <a:rPr lang="en-US" altLang="ja-JP" sz="800" dirty="0" smtClean="0">
                <a:solidFill>
                  <a:srgbClr val="002060"/>
                </a:solidFill>
              </a:rPr>
              <a:t>『SmartCity5.0</a:t>
            </a:r>
            <a:r>
              <a:rPr lang="ja-JP" altLang="en-US" sz="800" dirty="0" smtClean="0">
                <a:solidFill>
                  <a:srgbClr val="002060"/>
                </a:solidFill>
              </a:rPr>
              <a:t>　地方創生を加速する都市</a:t>
            </a:r>
            <a:r>
              <a:rPr lang="en-US" altLang="ja-JP" sz="800" dirty="0" smtClean="0">
                <a:solidFill>
                  <a:srgbClr val="002060"/>
                </a:solidFill>
              </a:rPr>
              <a:t>OS</a:t>
            </a:r>
            <a:r>
              <a:rPr lang="en-US" altLang="ja-JP" sz="800" dirty="0">
                <a:solidFill>
                  <a:srgbClr val="002060"/>
                </a:solidFill>
              </a:rPr>
              <a:t>』</a:t>
            </a:r>
            <a:r>
              <a:rPr lang="ja-JP" altLang="en-US" sz="800" dirty="0" smtClean="0">
                <a:solidFill>
                  <a:srgbClr val="002060"/>
                </a:solidFill>
              </a:rPr>
              <a:t>（</a:t>
            </a:r>
            <a:r>
              <a:rPr lang="en-US" altLang="ja-JP" sz="800" dirty="0" smtClean="0">
                <a:solidFill>
                  <a:srgbClr val="002060"/>
                </a:solidFill>
              </a:rPr>
              <a:t>2019</a:t>
            </a:r>
            <a:r>
              <a:rPr lang="ja-JP" altLang="en-US" sz="800" dirty="0" smtClean="0">
                <a:solidFill>
                  <a:srgbClr val="002060"/>
                </a:solidFill>
              </a:rPr>
              <a:t>）</a:t>
            </a:r>
            <a:endParaRPr lang="en-US" altLang="ja-JP" sz="800" dirty="0" smtClean="0">
              <a:solidFill>
                <a:srgbClr val="002060"/>
              </a:solidFill>
            </a:endParaRPr>
          </a:p>
        </p:txBody>
      </p:sp>
      <p:sp>
        <p:nvSpPr>
          <p:cNvPr id="14" name="正方形/長方形 13"/>
          <p:cNvSpPr/>
          <p:nvPr/>
        </p:nvSpPr>
        <p:spPr>
          <a:xfrm>
            <a:off x="8806035" y="6535911"/>
            <a:ext cx="479380" cy="471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dirty="0">
                <a:solidFill>
                  <a:srgbClr val="002060"/>
                </a:solidFill>
                <a:latin typeface="+mn-ea"/>
              </a:rPr>
              <a:t>４</a:t>
            </a:r>
            <a:endParaRPr kumimoji="1" lang="ja-JP" altLang="en-US" sz="900" dirty="0">
              <a:solidFill>
                <a:srgbClr val="002060"/>
              </a:solidFill>
              <a:latin typeface="+mn-ea"/>
            </a:endParaRPr>
          </a:p>
        </p:txBody>
      </p:sp>
      <p:sp>
        <p:nvSpPr>
          <p:cNvPr id="15" name="角丸四角形 14"/>
          <p:cNvSpPr/>
          <p:nvPr/>
        </p:nvSpPr>
        <p:spPr>
          <a:xfrm>
            <a:off x="166592" y="89397"/>
            <a:ext cx="2591409" cy="324000"/>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500" b="1" dirty="0" smtClean="0">
                <a:solidFill>
                  <a:schemeClr val="bg1"/>
                </a:solidFill>
                <a:latin typeface="BIZ UDPゴシック" panose="020B0400000000000000" pitchFamily="50" charset="-128"/>
                <a:ea typeface="BIZ UDPゴシック" panose="020B0400000000000000" pitchFamily="50" charset="-128"/>
              </a:rPr>
              <a:t>推進体制</a:t>
            </a:r>
            <a:endParaRPr kumimoji="1" lang="ja-JP" altLang="en-US" sz="1500" b="1" dirty="0">
              <a:solidFill>
                <a:schemeClr val="bg1"/>
              </a:solidFill>
              <a:latin typeface="BIZ UDPゴシック" panose="020B0400000000000000" pitchFamily="50" charset="-128"/>
              <a:ea typeface="BIZ UDPゴシック" panose="020B0400000000000000" pitchFamily="50" charset="-128"/>
            </a:endParaRPr>
          </a:p>
        </p:txBody>
      </p:sp>
      <p:sp>
        <p:nvSpPr>
          <p:cNvPr id="3" name="正方形/長方形 2"/>
          <p:cNvSpPr/>
          <p:nvPr/>
        </p:nvSpPr>
        <p:spPr>
          <a:xfrm>
            <a:off x="1694641" y="3469793"/>
            <a:ext cx="1821739" cy="127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2" name="テキスト ボックス 1"/>
          <p:cNvSpPr txBox="1"/>
          <p:nvPr/>
        </p:nvSpPr>
        <p:spPr>
          <a:xfrm>
            <a:off x="1593871" y="3423530"/>
            <a:ext cx="1922509" cy="215444"/>
          </a:xfrm>
          <a:prstGeom prst="rect">
            <a:avLst/>
          </a:prstGeom>
          <a:noFill/>
        </p:spPr>
        <p:txBody>
          <a:bodyPr wrap="square" rtlCol="0">
            <a:spAutoFit/>
          </a:bodyPr>
          <a:lstStyle/>
          <a:p>
            <a:pPr marL="171450" indent="-171450">
              <a:buFont typeface="Arial" panose="020B0604020202020204" pitchFamily="34" charset="0"/>
              <a:buChar char="•"/>
            </a:pPr>
            <a:r>
              <a:rPr kumimoji="1" lang="ja-JP" altLang="en-US" sz="400" dirty="0" smtClean="0"/>
              <a:t>本田屋＊、アクセンチュア、会津若松市、喜多方市、会津美里市、西会津市、</a:t>
            </a:r>
            <a:r>
              <a:rPr kumimoji="1" lang="en-US" altLang="ja-JP" sz="400" dirty="0" smtClean="0"/>
              <a:t/>
            </a:r>
            <a:br>
              <a:rPr kumimoji="1" lang="en-US" altLang="ja-JP" sz="400" dirty="0" smtClean="0"/>
            </a:br>
            <a:r>
              <a:rPr kumimoji="1" lang="ja-JP" altLang="en-US" sz="400" dirty="0" smtClean="0"/>
              <a:t>北塩原村、湯川村、下郷町</a:t>
            </a:r>
            <a:endParaRPr kumimoji="1" lang="en-US" altLang="ja-JP" sz="400" dirty="0" smtClean="0"/>
          </a:p>
        </p:txBody>
      </p:sp>
      <p:sp>
        <p:nvSpPr>
          <p:cNvPr id="5" name="正方形/長方形 4"/>
          <p:cNvSpPr/>
          <p:nvPr/>
        </p:nvSpPr>
        <p:spPr>
          <a:xfrm>
            <a:off x="1669776" y="2815308"/>
            <a:ext cx="1860575"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16" name="テキスト ボックス 15"/>
          <p:cNvSpPr txBox="1"/>
          <p:nvPr/>
        </p:nvSpPr>
        <p:spPr>
          <a:xfrm>
            <a:off x="1592881" y="2815308"/>
            <a:ext cx="1922509" cy="461665"/>
          </a:xfrm>
          <a:prstGeom prst="rect">
            <a:avLst/>
          </a:prstGeom>
          <a:noFill/>
        </p:spPr>
        <p:txBody>
          <a:bodyPr wrap="square" rtlCol="0">
            <a:spAutoFit/>
          </a:bodyPr>
          <a:lstStyle/>
          <a:p>
            <a:pPr marL="171450" indent="-171450">
              <a:buFont typeface="Arial" panose="020B0604020202020204" pitchFamily="34" charset="0"/>
              <a:buChar char="•"/>
            </a:pPr>
            <a:r>
              <a:rPr kumimoji="1" lang="ja-JP" altLang="en-US" sz="400" dirty="0" smtClean="0"/>
              <a:t>会　 長　竹田病院</a:t>
            </a:r>
            <a:endParaRPr kumimoji="1" lang="en-US" altLang="ja-JP" sz="400" dirty="0" smtClean="0"/>
          </a:p>
          <a:p>
            <a:pPr marL="171450" indent="-171450">
              <a:buFont typeface="Arial" panose="020B0604020202020204" pitchFamily="34" charset="0"/>
              <a:buChar char="•"/>
            </a:pPr>
            <a:r>
              <a:rPr kumimoji="1" lang="ja-JP" altLang="en-US" sz="400" dirty="0" smtClean="0"/>
              <a:t>副会長　本田屋本店有限会社</a:t>
            </a:r>
            <a:endParaRPr kumimoji="1" lang="en-US" altLang="ja-JP" sz="400" dirty="0" smtClean="0"/>
          </a:p>
          <a:p>
            <a:pPr marL="171450" indent="-171450">
              <a:buFont typeface="Arial" panose="020B0604020202020204" pitchFamily="34" charset="0"/>
              <a:buChar char="•"/>
            </a:pPr>
            <a:r>
              <a:rPr kumimoji="1" lang="ja-JP" altLang="en-US" sz="400" dirty="0" smtClean="0"/>
              <a:t>事務局　会津若松市</a:t>
            </a:r>
            <a:endParaRPr kumimoji="1" lang="en-US" altLang="ja-JP" sz="400" dirty="0" smtClean="0"/>
          </a:p>
          <a:p>
            <a:pPr marL="171450" indent="-171450">
              <a:buFont typeface="Arial" panose="020B0604020202020204" pitchFamily="34" charset="0"/>
              <a:buChar char="•"/>
            </a:pPr>
            <a:r>
              <a:rPr kumimoji="1" lang="ja-JP" altLang="en-US" sz="400" dirty="0" smtClean="0"/>
              <a:t>構成員　会津大学、ナディス、アクセンチュア、くつろぎ宿、グリーン発電会津、</a:t>
            </a:r>
            <a:r>
              <a:rPr kumimoji="1" lang="en-US" altLang="ja-JP" sz="400" dirty="0" smtClean="0"/>
              <a:t/>
            </a:r>
            <a:br>
              <a:rPr kumimoji="1" lang="en-US" altLang="ja-JP" sz="400" dirty="0" smtClean="0"/>
            </a:br>
            <a:r>
              <a:rPr kumimoji="1" lang="ja-JP" altLang="en-US" sz="400" dirty="0" smtClean="0"/>
              <a:t>　　　　　 東邦銀行、若松ガス、リオンドール、会津バス、富士通、</a:t>
            </a:r>
            <a:r>
              <a:rPr kumimoji="1" lang="en-US" altLang="ja-JP" sz="400" dirty="0" smtClean="0"/>
              <a:t>AWH</a:t>
            </a:r>
            <a:r>
              <a:rPr kumimoji="1" lang="ja-JP" altLang="en-US" sz="400" dirty="0" err="1" smtClean="0"/>
              <a:t>、</a:t>
            </a:r>
            <a:r>
              <a:rPr kumimoji="1" lang="en-US" altLang="ja-JP" sz="400" dirty="0" smtClean="0"/>
              <a:t>NEC</a:t>
            </a:r>
            <a:r>
              <a:rPr kumimoji="1" lang="ja-JP" altLang="en-US" sz="400" dirty="0" err="1" smtClean="0"/>
              <a:t>、</a:t>
            </a:r>
            <a:r>
              <a:rPr kumimoji="1" lang="en-US" altLang="ja-JP" sz="400" dirty="0" smtClean="0"/>
              <a:t/>
            </a:r>
            <a:br>
              <a:rPr kumimoji="1" lang="en-US" altLang="ja-JP" sz="400" dirty="0" smtClean="0"/>
            </a:br>
            <a:r>
              <a:rPr kumimoji="1" lang="en-US" altLang="ja-JP" sz="400" dirty="0" smtClean="0"/>
              <a:t>          </a:t>
            </a:r>
            <a:r>
              <a:rPr kumimoji="1" lang="ja-JP" altLang="en-US" sz="400" dirty="0"/>
              <a:t> </a:t>
            </a:r>
            <a:r>
              <a:rPr kumimoji="1" lang="en-US" altLang="ja-JP" sz="400" dirty="0" smtClean="0"/>
              <a:t>JEKI</a:t>
            </a:r>
            <a:r>
              <a:rPr kumimoji="1" lang="ja-JP" altLang="en-US" sz="400" dirty="0" err="1" smtClean="0"/>
              <a:t>、</a:t>
            </a:r>
            <a:r>
              <a:rPr kumimoji="1" lang="en-US" altLang="ja-JP" sz="400" dirty="0" smtClean="0"/>
              <a:t>AAA</a:t>
            </a:r>
            <a:r>
              <a:rPr kumimoji="1" lang="ja-JP" altLang="en-US" sz="400" dirty="0" err="1" smtClean="0"/>
              <a:t>、</a:t>
            </a:r>
            <a:r>
              <a:rPr kumimoji="1" lang="en-US" altLang="ja-JP" sz="400" dirty="0" smtClean="0"/>
              <a:t>NSC</a:t>
            </a:r>
            <a:r>
              <a:rPr kumimoji="1" lang="ja-JP" altLang="en-US" sz="400" dirty="0" err="1" smtClean="0"/>
              <a:t>、</a:t>
            </a:r>
            <a:r>
              <a:rPr kumimoji="1" lang="en-US" altLang="ja-JP" sz="400" dirty="0" smtClean="0"/>
              <a:t>TIS</a:t>
            </a:r>
          </a:p>
        </p:txBody>
      </p:sp>
      <p:sp>
        <p:nvSpPr>
          <p:cNvPr id="7" name="正方形/長方形 6"/>
          <p:cNvSpPr/>
          <p:nvPr/>
        </p:nvSpPr>
        <p:spPr>
          <a:xfrm>
            <a:off x="1412975" y="4003588"/>
            <a:ext cx="2339949" cy="484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17" name="テキスト ボックス 16"/>
          <p:cNvSpPr txBox="1"/>
          <p:nvPr/>
        </p:nvSpPr>
        <p:spPr>
          <a:xfrm>
            <a:off x="1343984" y="3968281"/>
            <a:ext cx="2384226" cy="553998"/>
          </a:xfrm>
          <a:prstGeom prst="rect">
            <a:avLst/>
          </a:prstGeom>
          <a:noFill/>
        </p:spPr>
        <p:txBody>
          <a:bodyPr wrap="square" rtlCol="0">
            <a:spAutoFit/>
          </a:bodyPr>
          <a:lstStyle/>
          <a:p>
            <a:pPr marL="171450" indent="-171450">
              <a:buFont typeface="Arial" panose="020B0604020202020204" pitchFamily="34" charset="0"/>
              <a:buChar char="•"/>
            </a:pPr>
            <a:r>
              <a:rPr kumimoji="1" lang="ja-JP" altLang="en-US" sz="500" dirty="0"/>
              <a:t>代表理事</a:t>
            </a:r>
            <a:r>
              <a:rPr kumimoji="1" lang="ja-JP" altLang="en-US" sz="500" dirty="0" smtClean="0"/>
              <a:t>　竹田病院</a:t>
            </a:r>
            <a:endParaRPr kumimoji="1" lang="en-US" altLang="ja-JP" sz="500" dirty="0" smtClean="0"/>
          </a:p>
          <a:p>
            <a:pPr marL="171450" indent="-171450">
              <a:buFont typeface="Arial" panose="020B0604020202020204" pitchFamily="34" charset="0"/>
              <a:buChar char="•"/>
            </a:pPr>
            <a:r>
              <a:rPr kumimoji="1" lang="ja-JP" altLang="en-US" sz="500" dirty="0"/>
              <a:t>専務理事</a:t>
            </a:r>
            <a:r>
              <a:rPr kumimoji="1" lang="ja-JP" altLang="en-US" sz="500" dirty="0" smtClean="0"/>
              <a:t>　本田屋本店有限会社</a:t>
            </a:r>
            <a:endParaRPr kumimoji="1" lang="en-US" altLang="ja-JP" sz="500" dirty="0" smtClean="0"/>
          </a:p>
          <a:p>
            <a:pPr marL="171450" indent="-171450">
              <a:buFont typeface="Arial" panose="020B0604020202020204" pitchFamily="34" charset="0"/>
              <a:buChar char="•"/>
            </a:pPr>
            <a:r>
              <a:rPr kumimoji="1" lang="ja-JP" altLang="en-US" sz="500" dirty="0" smtClean="0"/>
              <a:t>監　　　事　ナディス</a:t>
            </a:r>
            <a:endParaRPr kumimoji="1" lang="en-US" altLang="ja-JP" sz="500" dirty="0" smtClean="0"/>
          </a:p>
          <a:p>
            <a:pPr marL="171450" indent="-171450">
              <a:buFont typeface="Arial" panose="020B0604020202020204" pitchFamily="34" charset="0"/>
              <a:buChar char="•"/>
            </a:pPr>
            <a:r>
              <a:rPr kumimoji="1" lang="ja-JP" altLang="en-US" sz="500" dirty="0" smtClean="0"/>
              <a:t>顧　　　問　会津大学・アクセンチュア</a:t>
            </a:r>
            <a:endParaRPr kumimoji="1" lang="en-US" altLang="ja-JP" sz="500" dirty="0" smtClean="0"/>
          </a:p>
          <a:p>
            <a:pPr marL="171450" indent="-171450">
              <a:buFont typeface="Arial" panose="020B0604020202020204" pitchFamily="34" charset="0"/>
              <a:buChar char="•"/>
            </a:pPr>
            <a:r>
              <a:rPr kumimoji="1" lang="ja-JP" altLang="en-US" sz="500" dirty="0" smtClean="0"/>
              <a:t>会　　　員　くつろぎ宿、グリーン発電会津、若松ガス、リオンドール、会津バス、</a:t>
            </a:r>
            <a:r>
              <a:rPr kumimoji="1" lang="en-US" altLang="ja-JP" sz="500" dirty="0" smtClean="0"/>
              <a:t/>
            </a:r>
            <a:br>
              <a:rPr kumimoji="1" lang="en-US" altLang="ja-JP" sz="500" dirty="0" smtClean="0"/>
            </a:br>
            <a:r>
              <a:rPr kumimoji="1" lang="ja-JP" altLang="en-US" sz="500" dirty="0" smtClean="0"/>
              <a:t>　　　　　　　</a:t>
            </a:r>
            <a:r>
              <a:rPr kumimoji="1" lang="en-US" altLang="ja-JP" sz="500" dirty="0" smtClean="0"/>
              <a:t>AWH</a:t>
            </a:r>
            <a:r>
              <a:rPr kumimoji="1" lang="ja-JP" altLang="en-US" sz="500" dirty="0" err="1" smtClean="0"/>
              <a:t>、</a:t>
            </a:r>
            <a:r>
              <a:rPr kumimoji="1" lang="en-US" altLang="ja-JP" sz="500" dirty="0" smtClean="0"/>
              <a:t>NEC</a:t>
            </a:r>
            <a:r>
              <a:rPr kumimoji="1" lang="ja-JP" altLang="en-US" sz="500" dirty="0" err="1" smtClean="0"/>
              <a:t>、</a:t>
            </a:r>
            <a:r>
              <a:rPr kumimoji="1" lang="en-US" altLang="ja-JP" sz="500" dirty="0" smtClean="0"/>
              <a:t>JEKI</a:t>
            </a:r>
            <a:r>
              <a:rPr kumimoji="1" lang="ja-JP" altLang="en-US" sz="500" dirty="0" err="1" smtClean="0"/>
              <a:t>、</a:t>
            </a:r>
            <a:r>
              <a:rPr kumimoji="1" lang="en-US" altLang="ja-JP" sz="500" dirty="0" smtClean="0"/>
              <a:t>AAA</a:t>
            </a:r>
            <a:r>
              <a:rPr kumimoji="1" lang="ja-JP" altLang="en-US" sz="500" dirty="0" err="1" smtClean="0"/>
              <a:t>、</a:t>
            </a:r>
            <a:r>
              <a:rPr kumimoji="1" lang="en-US" altLang="ja-JP" sz="500" dirty="0" smtClean="0"/>
              <a:t>NSC</a:t>
            </a:r>
            <a:r>
              <a:rPr kumimoji="1" lang="ja-JP" altLang="en-US" sz="500" dirty="0" err="1" smtClean="0"/>
              <a:t>、</a:t>
            </a:r>
            <a:r>
              <a:rPr kumimoji="1" lang="en-US" altLang="ja-JP" sz="500" dirty="0" smtClean="0"/>
              <a:t>TIS</a:t>
            </a:r>
          </a:p>
        </p:txBody>
      </p:sp>
    </p:spTree>
    <p:extLst>
      <p:ext uri="{BB962C8B-B14F-4D97-AF65-F5344CB8AC3E}">
        <p14:creationId xmlns:p14="http://schemas.microsoft.com/office/powerpoint/2010/main" val="20770091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角丸四角形 8"/>
          <p:cNvSpPr/>
          <p:nvPr/>
        </p:nvSpPr>
        <p:spPr>
          <a:xfrm>
            <a:off x="197758" y="91839"/>
            <a:ext cx="8820000" cy="6660000"/>
          </a:xfrm>
          <a:prstGeom prst="roundRect">
            <a:avLst>
              <a:gd name="adj" fmla="val 3402"/>
            </a:avLst>
          </a:prstGeom>
          <a:noFill/>
          <a:ln w="1905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1"/>
              </a:solidFill>
            </a:endParaRPr>
          </a:p>
        </p:txBody>
      </p:sp>
      <p:sp>
        <p:nvSpPr>
          <p:cNvPr id="11" name="正方形/長方形 10"/>
          <p:cNvSpPr/>
          <p:nvPr/>
        </p:nvSpPr>
        <p:spPr>
          <a:xfrm>
            <a:off x="261014" y="6078486"/>
            <a:ext cx="4316166" cy="6461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00" dirty="0">
                <a:solidFill>
                  <a:srgbClr val="002060"/>
                </a:solidFill>
              </a:rPr>
              <a:t>出典</a:t>
            </a:r>
            <a:r>
              <a:rPr kumimoji="1" lang="ja-JP" altLang="en-US" sz="800" dirty="0" smtClean="0">
                <a:solidFill>
                  <a:srgbClr val="002060"/>
                </a:solidFill>
              </a:rPr>
              <a:t>：「</a:t>
            </a:r>
            <a:r>
              <a:rPr lang="en-US" altLang="ja-JP" sz="800" dirty="0" smtClean="0">
                <a:solidFill>
                  <a:srgbClr val="002060"/>
                </a:solidFill>
              </a:rPr>
              <a:t>『</a:t>
            </a:r>
            <a:r>
              <a:rPr lang="ja-JP" altLang="en-US" sz="800" dirty="0" smtClean="0">
                <a:solidFill>
                  <a:srgbClr val="002060"/>
                </a:solidFill>
              </a:rPr>
              <a:t>スマートシティ会津若松」の取組～データ活用を軸とした新たな産業集積への挑戦～　平成</a:t>
            </a:r>
            <a:r>
              <a:rPr lang="en-US" altLang="ja-JP" sz="800" dirty="0" smtClean="0">
                <a:solidFill>
                  <a:srgbClr val="002060"/>
                </a:solidFill>
              </a:rPr>
              <a:t>28</a:t>
            </a:r>
            <a:r>
              <a:rPr lang="ja-JP" altLang="en-US" sz="800" dirty="0" smtClean="0">
                <a:solidFill>
                  <a:srgbClr val="002060"/>
                </a:solidFill>
              </a:rPr>
              <a:t>年</a:t>
            </a:r>
            <a:r>
              <a:rPr lang="en-US" altLang="ja-JP" sz="800" dirty="0" smtClean="0">
                <a:solidFill>
                  <a:srgbClr val="002060"/>
                </a:solidFill>
              </a:rPr>
              <a:t>12</a:t>
            </a:r>
            <a:r>
              <a:rPr lang="ja-JP" altLang="en-US" sz="800" dirty="0" smtClean="0">
                <a:solidFill>
                  <a:srgbClr val="002060"/>
                </a:solidFill>
              </a:rPr>
              <a:t>月</a:t>
            </a:r>
            <a:r>
              <a:rPr lang="en-US" altLang="ja-JP" sz="800" dirty="0" smtClean="0">
                <a:solidFill>
                  <a:srgbClr val="002060"/>
                </a:solidFill>
              </a:rPr>
              <a:t>22</a:t>
            </a:r>
            <a:r>
              <a:rPr lang="ja-JP" altLang="en-US" sz="800" dirty="0" smtClean="0">
                <a:solidFill>
                  <a:srgbClr val="002060"/>
                </a:solidFill>
              </a:rPr>
              <a:t>日福島県会津若松市」（経済産業省産業構造審議会新産業構造部会資料）</a:t>
            </a:r>
            <a:endParaRPr lang="en-US" altLang="ja-JP" sz="800" dirty="0" smtClean="0">
              <a:solidFill>
                <a:srgbClr val="002060"/>
              </a:solidFill>
            </a:endParaRPr>
          </a:p>
          <a:p>
            <a:r>
              <a:rPr lang="ja-JP" altLang="en-US" sz="800" dirty="0">
                <a:solidFill>
                  <a:srgbClr val="002060"/>
                </a:solidFill>
              </a:rPr>
              <a:t>日本</a:t>
            </a:r>
            <a:r>
              <a:rPr lang="ja-JP" altLang="en-US" sz="800" dirty="0" smtClean="0">
                <a:solidFill>
                  <a:srgbClr val="002060"/>
                </a:solidFill>
              </a:rPr>
              <a:t>総研調査部主任研究員野村敦子「プラットフォームとしての都市（</a:t>
            </a:r>
            <a:r>
              <a:rPr lang="en-US" altLang="ja-JP" sz="800" dirty="0" smtClean="0">
                <a:solidFill>
                  <a:srgbClr val="002060"/>
                </a:solidFill>
              </a:rPr>
              <a:t>City as Platform</a:t>
            </a:r>
            <a:r>
              <a:rPr lang="ja-JP" altLang="en-US" sz="800" dirty="0" smtClean="0">
                <a:solidFill>
                  <a:srgbClr val="002060"/>
                </a:solidFill>
              </a:rPr>
              <a:t>）①会津若松市のデータ駆動型スマートシティの取り組み</a:t>
            </a:r>
            <a:r>
              <a:rPr lang="en-US" altLang="ja-JP" sz="800" dirty="0" smtClean="0">
                <a:solidFill>
                  <a:srgbClr val="002060"/>
                </a:solidFill>
              </a:rPr>
              <a:t>]</a:t>
            </a:r>
            <a:r>
              <a:rPr lang="ja-JP" altLang="en-US" sz="800" dirty="0" smtClean="0">
                <a:solidFill>
                  <a:srgbClr val="002060"/>
                </a:solidFill>
              </a:rPr>
              <a:t>（</a:t>
            </a:r>
            <a:r>
              <a:rPr lang="en-US" altLang="ja-JP" sz="800" dirty="0" smtClean="0">
                <a:solidFill>
                  <a:srgbClr val="002060"/>
                </a:solidFill>
              </a:rPr>
              <a:t>2017</a:t>
            </a:r>
            <a:r>
              <a:rPr lang="ja-JP" altLang="en-US" sz="800" dirty="0" smtClean="0">
                <a:solidFill>
                  <a:srgbClr val="002060"/>
                </a:solidFill>
              </a:rPr>
              <a:t>年</a:t>
            </a:r>
            <a:r>
              <a:rPr lang="en-US" altLang="ja-JP" sz="800" dirty="0" smtClean="0">
                <a:solidFill>
                  <a:srgbClr val="002060"/>
                </a:solidFill>
              </a:rPr>
              <a:t>7</a:t>
            </a:r>
            <a:r>
              <a:rPr lang="ja-JP" altLang="en-US" sz="800" dirty="0" smtClean="0">
                <a:solidFill>
                  <a:srgbClr val="002060"/>
                </a:solidFill>
              </a:rPr>
              <a:t>月</a:t>
            </a:r>
            <a:r>
              <a:rPr lang="en-US" altLang="ja-JP" sz="800" dirty="0" smtClean="0">
                <a:solidFill>
                  <a:srgbClr val="002060"/>
                </a:solidFill>
              </a:rPr>
              <a:t>11</a:t>
            </a:r>
            <a:r>
              <a:rPr lang="ja-JP" altLang="en-US" sz="800" dirty="0" smtClean="0">
                <a:solidFill>
                  <a:srgbClr val="002060"/>
                </a:solidFill>
              </a:rPr>
              <a:t>日 日本総研</a:t>
            </a:r>
            <a:r>
              <a:rPr lang="en-US" altLang="ja-JP" sz="800" dirty="0" smtClean="0">
                <a:solidFill>
                  <a:srgbClr val="002060"/>
                </a:solidFill>
              </a:rPr>
              <a:t>Research Focus</a:t>
            </a:r>
            <a:r>
              <a:rPr lang="ja-JP" altLang="en-US" sz="800" dirty="0" smtClean="0">
                <a:solidFill>
                  <a:srgbClr val="002060"/>
                </a:solidFill>
              </a:rPr>
              <a:t>）</a:t>
            </a:r>
            <a:endParaRPr lang="en-US" altLang="ja-JP" sz="800" dirty="0" smtClean="0">
              <a:solidFill>
                <a:srgbClr val="002060"/>
              </a:solidFill>
            </a:endParaRPr>
          </a:p>
        </p:txBody>
      </p:sp>
      <p:grpSp>
        <p:nvGrpSpPr>
          <p:cNvPr id="2" name="グループ化 1"/>
          <p:cNvGrpSpPr/>
          <p:nvPr/>
        </p:nvGrpSpPr>
        <p:grpSpPr>
          <a:xfrm>
            <a:off x="4584981" y="295188"/>
            <a:ext cx="4382187" cy="1758892"/>
            <a:chOff x="4681339" y="947094"/>
            <a:chExt cx="4382187" cy="1476000"/>
          </a:xfrm>
        </p:grpSpPr>
        <p:sp>
          <p:nvSpPr>
            <p:cNvPr id="3" name="角丸四角形 2"/>
            <p:cNvSpPr/>
            <p:nvPr/>
          </p:nvSpPr>
          <p:spPr>
            <a:xfrm>
              <a:off x="5103526" y="947094"/>
              <a:ext cx="3960000" cy="1476000"/>
            </a:xfrm>
            <a:prstGeom prst="roundRect">
              <a:avLst>
                <a:gd name="adj" fmla="val 274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 rtlCol="0" anchor="ctr"/>
            <a:lstStyle/>
            <a:p>
              <a:r>
                <a:rPr kumimoji="1" lang="ja-JP" altLang="en-US" sz="1100" dirty="0" smtClean="0">
                  <a:solidFill>
                    <a:srgbClr val="002060"/>
                  </a:solidFill>
                </a:rPr>
                <a:t>○ 計画の認定等を通じ、補助金交付その他政策支援を行う</a:t>
              </a:r>
              <a:r>
                <a:rPr kumimoji="1" lang="en-US" altLang="ja-JP" sz="1100" dirty="0" smtClean="0">
                  <a:solidFill>
                    <a:srgbClr val="002060"/>
                  </a:solidFill>
                </a:rPr>
                <a:t/>
              </a:r>
              <a:br>
                <a:rPr kumimoji="1" lang="en-US" altLang="ja-JP" sz="1100" dirty="0" smtClean="0">
                  <a:solidFill>
                    <a:srgbClr val="002060"/>
                  </a:solidFill>
                </a:rPr>
              </a:br>
              <a:endParaRPr kumimoji="1" lang="en-US" altLang="ja-JP" sz="1100" dirty="0" smtClean="0">
                <a:solidFill>
                  <a:srgbClr val="002060"/>
                </a:solidFill>
              </a:endParaRPr>
            </a:p>
            <a:p>
              <a:pPr>
                <a:lnSpc>
                  <a:spcPts val="500"/>
                </a:lnSpc>
              </a:pPr>
              <a:endParaRPr kumimoji="1" lang="en-US" altLang="ja-JP" sz="1100" dirty="0" smtClean="0">
                <a:solidFill>
                  <a:srgbClr val="002060"/>
                </a:solidFill>
              </a:endParaRPr>
            </a:p>
            <a:p>
              <a:r>
                <a:rPr kumimoji="1" lang="ja-JP" altLang="en-US" sz="1100" dirty="0" smtClean="0">
                  <a:solidFill>
                    <a:srgbClr val="002060"/>
                  </a:solidFill>
                </a:rPr>
                <a:t>　・　内閣府地域再生計画「アナリティクス産業の集積による地域</a:t>
              </a:r>
              <a:endParaRPr kumimoji="1" lang="en-US" altLang="ja-JP" sz="1100" dirty="0" smtClean="0">
                <a:solidFill>
                  <a:srgbClr val="002060"/>
                </a:solidFill>
              </a:endParaRPr>
            </a:p>
            <a:p>
              <a:r>
                <a:rPr kumimoji="1" lang="ja-JP" altLang="en-US" sz="1100" dirty="0">
                  <a:solidFill>
                    <a:srgbClr val="002060"/>
                  </a:solidFill>
                </a:rPr>
                <a:t>　</a:t>
              </a:r>
              <a:r>
                <a:rPr kumimoji="1" lang="ja-JP" altLang="en-US" sz="1100" dirty="0" smtClean="0">
                  <a:solidFill>
                    <a:srgbClr val="002060"/>
                  </a:solidFill>
                </a:rPr>
                <a:t>　　活力再生計画」（地域再生戦略交付金）</a:t>
              </a:r>
              <a:endParaRPr kumimoji="1" lang="en-US" altLang="ja-JP" sz="1100" dirty="0" smtClean="0">
                <a:solidFill>
                  <a:srgbClr val="002060"/>
                </a:solidFill>
              </a:endParaRPr>
            </a:p>
            <a:p>
              <a:r>
                <a:rPr kumimoji="1" lang="ja-JP" altLang="en-US" sz="1100" dirty="0" smtClean="0">
                  <a:solidFill>
                    <a:srgbClr val="002060"/>
                  </a:solidFill>
                </a:rPr>
                <a:t>　・　内閣府地域再生計画「</a:t>
              </a:r>
              <a:r>
                <a:rPr kumimoji="1" lang="en-US" altLang="ja-JP" sz="1100" dirty="0" smtClean="0">
                  <a:solidFill>
                    <a:srgbClr val="002060"/>
                  </a:solidFill>
                </a:rPr>
                <a:t>ICT</a:t>
              </a:r>
              <a:r>
                <a:rPr kumimoji="1" lang="ja-JP" altLang="en-US" sz="1100" dirty="0" smtClean="0">
                  <a:solidFill>
                    <a:srgbClr val="002060"/>
                  </a:solidFill>
                </a:rPr>
                <a:t>オフィス環境整備による地域再生</a:t>
              </a:r>
              <a:endParaRPr kumimoji="1" lang="en-US" altLang="ja-JP" sz="1100" dirty="0" smtClean="0">
                <a:solidFill>
                  <a:srgbClr val="002060"/>
                </a:solidFill>
              </a:endParaRPr>
            </a:p>
            <a:p>
              <a:r>
                <a:rPr kumimoji="1" lang="ja-JP" altLang="en-US" sz="1100" dirty="0">
                  <a:solidFill>
                    <a:srgbClr val="002060"/>
                  </a:solidFill>
                </a:rPr>
                <a:t>　</a:t>
              </a:r>
              <a:r>
                <a:rPr kumimoji="1" lang="ja-JP" altLang="en-US" sz="1100" dirty="0" smtClean="0">
                  <a:solidFill>
                    <a:srgbClr val="002060"/>
                  </a:solidFill>
                </a:rPr>
                <a:t>　　計画」　（地方創生拠点整備交付金（ハード交付金））　等</a:t>
              </a:r>
              <a:endParaRPr kumimoji="1" lang="en-US" altLang="ja-JP" sz="1100" dirty="0" smtClean="0">
                <a:solidFill>
                  <a:srgbClr val="002060"/>
                </a:solidFill>
              </a:endParaRPr>
            </a:p>
            <a:p>
              <a:pPr>
                <a:lnSpc>
                  <a:spcPts val="500"/>
                </a:lnSpc>
              </a:pPr>
              <a:endParaRPr kumimoji="1" lang="en-US" altLang="ja-JP" sz="1100" dirty="0" smtClean="0">
                <a:solidFill>
                  <a:srgbClr val="002060"/>
                </a:solidFill>
              </a:endParaRPr>
            </a:p>
            <a:p>
              <a:pPr>
                <a:lnSpc>
                  <a:spcPts val="300"/>
                </a:lnSpc>
              </a:pPr>
              <a:endParaRPr kumimoji="1" lang="en-US" altLang="ja-JP" sz="1100" dirty="0" smtClean="0">
                <a:solidFill>
                  <a:srgbClr val="002060"/>
                </a:solidFill>
              </a:endParaRPr>
            </a:p>
            <a:p>
              <a:r>
                <a:rPr kumimoji="1" lang="ja-JP" altLang="en-US" sz="1100" dirty="0">
                  <a:solidFill>
                    <a:srgbClr val="002060"/>
                  </a:solidFill>
                </a:rPr>
                <a:t>　</a:t>
              </a:r>
              <a:r>
                <a:rPr kumimoji="1" lang="ja-JP" altLang="en-US" sz="900" dirty="0" smtClean="0">
                  <a:solidFill>
                    <a:srgbClr val="002060"/>
                  </a:solidFill>
                </a:rPr>
                <a:t>（</a:t>
              </a:r>
              <a:r>
                <a:rPr kumimoji="1" lang="en-US" altLang="ja-JP" sz="900" dirty="0" smtClean="0">
                  <a:solidFill>
                    <a:srgbClr val="002060"/>
                  </a:solidFill>
                </a:rPr>
                <a:t>※</a:t>
              </a:r>
              <a:r>
                <a:rPr kumimoji="1" lang="ja-JP" altLang="en-US" sz="900" dirty="0" smtClean="0">
                  <a:solidFill>
                    <a:srgbClr val="002060"/>
                  </a:solidFill>
                </a:rPr>
                <a:t>なお、</a:t>
              </a:r>
              <a:r>
                <a:rPr kumimoji="1" lang="en-US" altLang="ja-JP" sz="900" dirty="0" smtClean="0">
                  <a:solidFill>
                    <a:srgbClr val="002060"/>
                  </a:solidFill>
                </a:rPr>
                <a:t>2021</a:t>
              </a:r>
              <a:r>
                <a:rPr kumimoji="1" lang="ja-JP" altLang="en-US" sz="900" dirty="0" smtClean="0">
                  <a:solidFill>
                    <a:srgbClr val="002060"/>
                  </a:solidFill>
                </a:rPr>
                <a:t>年度国補正予算において、デジタル田園都市国家構想推進交</a:t>
              </a:r>
              <a:endParaRPr kumimoji="1" lang="en-US" altLang="ja-JP" sz="900" dirty="0" smtClean="0">
                <a:solidFill>
                  <a:srgbClr val="002060"/>
                </a:solidFill>
              </a:endParaRPr>
            </a:p>
            <a:p>
              <a:r>
                <a:rPr kumimoji="1" lang="ja-JP" altLang="en-US" sz="900" dirty="0">
                  <a:solidFill>
                    <a:srgbClr val="002060"/>
                  </a:solidFill>
                </a:rPr>
                <a:t>　</a:t>
              </a:r>
              <a:r>
                <a:rPr kumimoji="1" lang="ja-JP" altLang="en-US" sz="900" dirty="0" smtClean="0">
                  <a:solidFill>
                    <a:srgbClr val="002060"/>
                  </a:solidFill>
                </a:rPr>
                <a:t>　　　付金が創設）</a:t>
              </a:r>
              <a:endParaRPr kumimoji="1" lang="en-US" altLang="ja-JP" sz="900" dirty="0">
                <a:solidFill>
                  <a:srgbClr val="002060"/>
                </a:solidFill>
              </a:endParaRPr>
            </a:p>
          </p:txBody>
        </p:sp>
        <p:sp>
          <p:nvSpPr>
            <p:cNvPr id="4" name="角丸四角形 3"/>
            <p:cNvSpPr/>
            <p:nvPr/>
          </p:nvSpPr>
          <p:spPr>
            <a:xfrm>
              <a:off x="4681339" y="947094"/>
              <a:ext cx="360000" cy="1476000"/>
            </a:xfrm>
            <a:prstGeom prst="round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solidFill>
                    <a:schemeClr val="tx2"/>
                  </a:solidFill>
                </a:rPr>
                <a:t>国</a:t>
              </a:r>
              <a:endParaRPr kumimoji="1" lang="ja-JP" altLang="en-US" sz="1400" b="1" dirty="0">
                <a:solidFill>
                  <a:schemeClr val="tx2"/>
                </a:solidFill>
              </a:endParaRPr>
            </a:p>
          </p:txBody>
        </p:sp>
      </p:grpSp>
      <p:grpSp>
        <p:nvGrpSpPr>
          <p:cNvPr id="6" name="グループ化 5"/>
          <p:cNvGrpSpPr/>
          <p:nvPr/>
        </p:nvGrpSpPr>
        <p:grpSpPr>
          <a:xfrm>
            <a:off x="4593613" y="2162270"/>
            <a:ext cx="4358164" cy="1327538"/>
            <a:chOff x="4583261" y="2105287"/>
            <a:chExt cx="4358164" cy="1327538"/>
          </a:xfrm>
        </p:grpSpPr>
        <p:sp>
          <p:nvSpPr>
            <p:cNvPr id="8" name="角丸四角形 7"/>
            <p:cNvSpPr/>
            <p:nvPr/>
          </p:nvSpPr>
          <p:spPr>
            <a:xfrm>
              <a:off x="4981425" y="2105288"/>
              <a:ext cx="3960000" cy="1327537"/>
            </a:xfrm>
            <a:prstGeom prst="roundRect">
              <a:avLst>
                <a:gd name="adj" fmla="val 7142"/>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600"/>
                </a:lnSpc>
              </a:pPr>
              <a:r>
                <a:rPr kumimoji="1" lang="ja-JP" altLang="en-US" sz="1100" dirty="0" smtClean="0">
                  <a:solidFill>
                    <a:srgbClr val="002060"/>
                  </a:solidFill>
                </a:rPr>
                <a:t>○ 会津</a:t>
              </a:r>
              <a:r>
                <a:rPr kumimoji="1" lang="ja-JP" altLang="en-US" sz="1100" dirty="0">
                  <a:solidFill>
                    <a:srgbClr val="002060"/>
                  </a:solidFill>
                </a:rPr>
                <a:t>大学</a:t>
              </a:r>
              <a:r>
                <a:rPr kumimoji="1" lang="ja-JP" altLang="en-US" sz="1100" dirty="0" smtClean="0">
                  <a:solidFill>
                    <a:srgbClr val="002060"/>
                  </a:solidFill>
                </a:rPr>
                <a:t>に</a:t>
              </a:r>
              <a:r>
                <a:rPr kumimoji="1" lang="ja-JP" altLang="en-US" sz="1100" dirty="0">
                  <a:solidFill>
                    <a:srgbClr val="002060"/>
                  </a:solidFill>
                </a:rPr>
                <a:t>おいて、</a:t>
              </a:r>
              <a:r>
                <a:rPr kumimoji="1" lang="ja-JP" altLang="en-US" sz="1100" dirty="0" smtClean="0">
                  <a:solidFill>
                    <a:srgbClr val="002060"/>
                  </a:solidFill>
                </a:rPr>
                <a:t>イノベーション</a:t>
              </a:r>
              <a:r>
                <a:rPr kumimoji="1" lang="ja-JP" altLang="en-US" sz="1100" dirty="0">
                  <a:solidFill>
                    <a:srgbClr val="002060"/>
                  </a:solidFill>
                </a:rPr>
                <a:t>・創業教育</a:t>
              </a:r>
              <a:r>
                <a:rPr kumimoji="1" lang="ja-JP" altLang="en-US" sz="1100" dirty="0" smtClean="0">
                  <a:solidFill>
                    <a:srgbClr val="002060"/>
                  </a:solidFill>
                </a:rPr>
                <a:t>プログラム等、</a:t>
              </a:r>
              <a:r>
                <a:rPr kumimoji="1" lang="en-US" altLang="ja-JP" sz="1100" dirty="0" err="1" smtClean="0">
                  <a:solidFill>
                    <a:srgbClr val="002060"/>
                  </a:solidFill>
                </a:rPr>
                <a:t>AiCT</a:t>
              </a:r>
              <a:endParaRPr kumimoji="1" lang="en-US" altLang="ja-JP" sz="1100" dirty="0" smtClean="0">
                <a:solidFill>
                  <a:srgbClr val="002060"/>
                </a:solidFill>
              </a:endParaRPr>
            </a:p>
            <a:p>
              <a:pPr>
                <a:lnSpc>
                  <a:spcPts val="1600"/>
                </a:lnSpc>
              </a:pPr>
              <a:r>
                <a:rPr kumimoji="1" lang="en-US" altLang="ja-JP" sz="1100" dirty="0" smtClean="0">
                  <a:solidFill>
                    <a:srgbClr val="002060"/>
                  </a:solidFill>
                </a:rPr>
                <a:t>    </a:t>
              </a:r>
              <a:r>
                <a:rPr kumimoji="1" lang="ja-JP" altLang="en-US" sz="1100" dirty="0" smtClean="0">
                  <a:solidFill>
                    <a:srgbClr val="002060"/>
                  </a:solidFill>
                </a:rPr>
                <a:t>入居企業などと</a:t>
              </a:r>
              <a:r>
                <a:rPr kumimoji="1" lang="ja-JP" altLang="en-US" sz="1100" dirty="0">
                  <a:solidFill>
                    <a:srgbClr val="002060"/>
                  </a:solidFill>
                </a:rPr>
                <a:t>の連携、</a:t>
              </a:r>
              <a:r>
                <a:rPr kumimoji="1" lang="ja-JP" altLang="en-US" sz="1100" dirty="0" smtClean="0">
                  <a:solidFill>
                    <a:srgbClr val="002060"/>
                  </a:solidFill>
                </a:rPr>
                <a:t>交流を通じた起業家</a:t>
              </a:r>
              <a:r>
                <a:rPr kumimoji="1" lang="ja-JP" altLang="en-US" sz="1100" dirty="0">
                  <a:solidFill>
                    <a:srgbClr val="002060"/>
                  </a:solidFill>
                </a:rPr>
                <a:t>の</a:t>
              </a:r>
              <a:r>
                <a:rPr kumimoji="1" lang="ja-JP" altLang="en-US" sz="1100" dirty="0" smtClean="0">
                  <a:solidFill>
                    <a:srgbClr val="002060"/>
                  </a:solidFill>
                </a:rPr>
                <a:t>育成</a:t>
              </a:r>
              <a:endParaRPr kumimoji="1" lang="en-US" altLang="ja-JP" sz="1100" dirty="0" smtClean="0">
                <a:solidFill>
                  <a:srgbClr val="002060"/>
                </a:solidFill>
              </a:endParaRPr>
            </a:p>
            <a:p>
              <a:pPr>
                <a:lnSpc>
                  <a:spcPts val="1600"/>
                </a:lnSpc>
              </a:pPr>
              <a:r>
                <a:rPr kumimoji="1" lang="ja-JP" altLang="en-US" sz="1100" dirty="0" smtClean="0">
                  <a:solidFill>
                    <a:srgbClr val="002060"/>
                  </a:solidFill>
                </a:rPr>
                <a:t>○ 税制上の特例措置等により政策支援を行う</a:t>
              </a:r>
              <a:endParaRPr kumimoji="1" lang="en-US" altLang="ja-JP" sz="1100" dirty="0" smtClean="0">
                <a:solidFill>
                  <a:srgbClr val="002060"/>
                </a:solidFill>
              </a:endParaRPr>
            </a:p>
            <a:p>
              <a:pPr>
                <a:lnSpc>
                  <a:spcPts val="1600"/>
                </a:lnSpc>
              </a:pPr>
              <a:r>
                <a:rPr kumimoji="1" lang="ja-JP" altLang="en-US" sz="1100" dirty="0" smtClean="0">
                  <a:solidFill>
                    <a:srgbClr val="002060"/>
                  </a:solidFill>
                </a:rPr>
                <a:t>　・　</a:t>
              </a:r>
              <a:r>
                <a:rPr kumimoji="1" lang="en-US" altLang="ja-JP" sz="1100" dirty="0" err="1" smtClean="0">
                  <a:solidFill>
                    <a:srgbClr val="002060"/>
                  </a:solidFill>
                </a:rPr>
                <a:t>AiCT</a:t>
              </a:r>
              <a:r>
                <a:rPr kumimoji="1" lang="ja-JP" altLang="en-US" sz="1100" dirty="0" smtClean="0">
                  <a:solidFill>
                    <a:srgbClr val="002060"/>
                  </a:solidFill>
                </a:rPr>
                <a:t>ビル整備に係る復興特区税制適用（不動産取得税等</a:t>
              </a:r>
              <a:endParaRPr kumimoji="1" lang="en-US" altLang="ja-JP" sz="1100" dirty="0" smtClean="0">
                <a:solidFill>
                  <a:srgbClr val="002060"/>
                </a:solidFill>
              </a:endParaRPr>
            </a:p>
            <a:p>
              <a:pPr>
                <a:lnSpc>
                  <a:spcPts val="1600"/>
                </a:lnSpc>
              </a:pPr>
              <a:r>
                <a:rPr kumimoji="1" lang="ja-JP" altLang="en-US" sz="1100" dirty="0">
                  <a:solidFill>
                    <a:srgbClr val="002060"/>
                  </a:solidFill>
                </a:rPr>
                <a:t>　</a:t>
              </a:r>
              <a:r>
                <a:rPr kumimoji="1" lang="ja-JP" altLang="en-US" sz="1100" dirty="0" smtClean="0">
                  <a:solidFill>
                    <a:srgbClr val="002060"/>
                  </a:solidFill>
                </a:rPr>
                <a:t>　　の課税免除）　等</a:t>
              </a:r>
              <a:endParaRPr kumimoji="1" lang="en-US" altLang="ja-JP" sz="1100" dirty="0" smtClean="0">
                <a:solidFill>
                  <a:srgbClr val="002060"/>
                </a:solidFill>
              </a:endParaRPr>
            </a:p>
          </p:txBody>
        </p:sp>
        <p:sp>
          <p:nvSpPr>
            <p:cNvPr id="15" name="角丸四角形 14"/>
            <p:cNvSpPr/>
            <p:nvPr/>
          </p:nvSpPr>
          <p:spPr>
            <a:xfrm>
              <a:off x="4583261" y="2105287"/>
              <a:ext cx="360000" cy="1327537"/>
            </a:xfrm>
            <a:prstGeom prst="round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400" b="1" spc="-150" dirty="0" smtClean="0">
                  <a:solidFill>
                    <a:schemeClr val="tx2"/>
                  </a:solidFill>
                </a:rPr>
                <a:t>福 島 県</a:t>
              </a:r>
              <a:endParaRPr kumimoji="1" lang="ja-JP" altLang="en-US" sz="1400" b="1" spc="-150" dirty="0">
                <a:solidFill>
                  <a:schemeClr val="tx2"/>
                </a:solidFill>
              </a:endParaRPr>
            </a:p>
          </p:txBody>
        </p:sp>
      </p:grpSp>
      <p:grpSp>
        <p:nvGrpSpPr>
          <p:cNvPr id="21" name="グループ化 20"/>
          <p:cNvGrpSpPr/>
          <p:nvPr/>
        </p:nvGrpSpPr>
        <p:grpSpPr>
          <a:xfrm>
            <a:off x="4569191" y="3603540"/>
            <a:ext cx="4359945" cy="1637782"/>
            <a:chOff x="4583261" y="3625119"/>
            <a:chExt cx="4359945" cy="1637782"/>
          </a:xfrm>
        </p:grpSpPr>
        <p:sp>
          <p:nvSpPr>
            <p:cNvPr id="12" name="角丸四角形 11"/>
            <p:cNvSpPr/>
            <p:nvPr/>
          </p:nvSpPr>
          <p:spPr>
            <a:xfrm>
              <a:off x="4983206" y="3625119"/>
              <a:ext cx="3960000" cy="1637782"/>
            </a:xfrm>
            <a:prstGeom prst="roundRect">
              <a:avLst>
                <a:gd name="adj" fmla="val 6168"/>
              </a:avLst>
            </a:prstGeom>
            <a:solidFill>
              <a:srgbClr val="DAE3F3"/>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600"/>
                </a:lnSpc>
              </a:pPr>
              <a:r>
                <a:rPr kumimoji="1" lang="ja-JP" altLang="en-US" sz="1100" b="1" u="sng" dirty="0" smtClean="0">
                  <a:solidFill>
                    <a:srgbClr val="002060"/>
                  </a:solidFill>
                </a:rPr>
                <a:t>スマートシティを主導</a:t>
              </a:r>
              <a:r>
                <a:rPr kumimoji="1" lang="ja-JP" altLang="en-US" sz="1100" b="1" dirty="0" smtClean="0">
                  <a:solidFill>
                    <a:srgbClr val="002060"/>
                  </a:solidFill>
                </a:rPr>
                <a:t>　</a:t>
              </a:r>
              <a:r>
                <a:rPr kumimoji="1" lang="ja-JP" altLang="en-US" sz="900" dirty="0" smtClean="0">
                  <a:solidFill>
                    <a:srgbClr val="002060"/>
                  </a:solidFill>
                </a:rPr>
                <a:t>市長が積極的に推進</a:t>
              </a:r>
              <a:endParaRPr kumimoji="1" lang="en-US" altLang="ja-JP" sz="900" dirty="0" smtClean="0">
                <a:solidFill>
                  <a:srgbClr val="002060"/>
                </a:solidFill>
              </a:endParaRPr>
            </a:p>
            <a:p>
              <a:pPr>
                <a:lnSpc>
                  <a:spcPts val="1600"/>
                </a:lnSpc>
              </a:pPr>
              <a:r>
                <a:rPr kumimoji="1" lang="ja-JP" altLang="en-US" sz="1100" dirty="0" smtClean="0">
                  <a:solidFill>
                    <a:srgbClr val="002060"/>
                  </a:solidFill>
                </a:rPr>
                <a:t>○ 市の総合計画等</a:t>
              </a:r>
              <a:r>
                <a:rPr kumimoji="1" lang="ja-JP" altLang="en-US" sz="1100" dirty="0">
                  <a:solidFill>
                    <a:srgbClr val="002060"/>
                  </a:solidFill>
                </a:rPr>
                <a:t>で</a:t>
              </a:r>
              <a:r>
                <a:rPr kumimoji="1" lang="ja-JP" altLang="en-US" sz="1100" dirty="0" smtClean="0">
                  <a:solidFill>
                    <a:srgbClr val="002060"/>
                  </a:solidFill>
                </a:rPr>
                <a:t>「スマートシティ会津若松」を施策全体を貫</a:t>
              </a:r>
              <a:endParaRPr kumimoji="1" lang="en-US" altLang="ja-JP" sz="1100" dirty="0" smtClean="0">
                <a:solidFill>
                  <a:srgbClr val="002060"/>
                </a:solidFill>
              </a:endParaRPr>
            </a:p>
            <a:p>
              <a:pPr>
                <a:lnSpc>
                  <a:spcPts val="1600"/>
                </a:lnSpc>
              </a:pPr>
              <a:r>
                <a:rPr kumimoji="1" lang="ja-JP" altLang="en-US" sz="1100" dirty="0">
                  <a:solidFill>
                    <a:srgbClr val="002060"/>
                  </a:solidFill>
                </a:rPr>
                <a:t>　</a:t>
              </a:r>
              <a:r>
                <a:rPr kumimoji="1" lang="ja-JP" altLang="en-US" sz="1100" dirty="0" smtClean="0">
                  <a:solidFill>
                    <a:srgbClr val="002060"/>
                  </a:solidFill>
                </a:rPr>
                <a:t>　</a:t>
              </a:r>
              <a:r>
                <a:rPr kumimoji="1" lang="ja-JP" altLang="en-US" sz="1100" dirty="0" err="1" smtClean="0">
                  <a:solidFill>
                    <a:srgbClr val="002060"/>
                  </a:solidFill>
                </a:rPr>
                <a:t>く</a:t>
              </a:r>
              <a:r>
                <a:rPr kumimoji="1" lang="ja-JP" altLang="en-US" sz="1100" dirty="0" smtClean="0">
                  <a:solidFill>
                    <a:srgbClr val="002060"/>
                  </a:solidFill>
                </a:rPr>
                <a:t>柱に位置付け、全庁体制でスマートシティの取組みを推進</a:t>
              </a:r>
              <a:endParaRPr kumimoji="1" lang="en-US" altLang="ja-JP" sz="1100" dirty="0" smtClean="0">
                <a:solidFill>
                  <a:srgbClr val="002060"/>
                </a:solidFill>
              </a:endParaRPr>
            </a:p>
            <a:p>
              <a:pPr>
                <a:lnSpc>
                  <a:spcPts val="500"/>
                </a:lnSpc>
              </a:pPr>
              <a:endParaRPr kumimoji="1" lang="en-US" altLang="ja-JP" sz="200" dirty="0" smtClean="0">
                <a:solidFill>
                  <a:srgbClr val="002060"/>
                </a:solidFill>
              </a:endParaRPr>
            </a:p>
            <a:p>
              <a:pPr>
                <a:lnSpc>
                  <a:spcPts val="1600"/>
                </a:lnSpc>
              </a:pPr>
              <a:r>
                <a:rPr kumimoji="1" lang="ja-JP" altLang="en-US" sz="1100" dirty="0" smtClean="0">
                  <a:solidFill>
                    <a:srgbClr val="002060"/>
                  </a:solidFill>
                </a:rPr>
                <a:t>○ 会津大学、関係団体（</a:t>
              </a:r>
              <a:r>
                <a:rPr kumimoji="1" lang="en-US" altLang="ja-JP" sz="1100" dirty="0" err="1" smtClean="0">
                  <a:solidFill>
                    <a:srgbClr val="002060"/>
                  </a:solidFill>
                </a:rPr>
                <a:t>AiCT</a:t>
              </a:r>
              <a:r>
                <a:rPr kumimoji="1" lang="ja-JP" altLang="en-US" sz="1100" dirty="0" smtClean="0">
                  <a:solidFill>
                    <a:srgbClr val="002060"/>
                  </a:solidFill>
                </a:rPr>
                <a:t>入居企業を含む）等と連携し</a:t>
              </a:r>
              <a:endParaRPr kumimoji="1" lang="en-US" altLang="ja-JP" sz="1100" dirty="0" smtClean="0">
                <a:solidFill>
                  <a:srgbClr val="002060"/>
                </a:solidFill>
              </a:endParaRPr>
            </a:p>
            <a:p>
              <a:pPr>
                <a:lnSpc>
                  <a:spcPts val="1600"/>
                </a:lnSpc>
              </a:pPr>
              <a:r>
                <a:rPr kumimoji="1" lang="ja-JP" altLang="en-US" sz="1100" dirty="0">
                  <a:solidFill>
                    <a:srgbClr val="002060"/>
                  </a:solidFill>
                </a:rPr>
                <a:t>　</a:t>
              </a:r>
              <a:r>
                <a:rPr kumimoji="1" lang="ja-JP" altLang="en-US" sz="1100" dirty="0" smtClean="0">
                  <a:solidFill>
                    <a:srgbClr val="002060"/>
                  </a:solidFill>
                </a:rPr>
                <a:t>　ながら、産官学連携によりスマートシティの取組みを推進</a:t>
              </a:r>
              <a:endParaRPr kumimoji="1" lang="en-US" altLang="ja-JP" sz="1100" dirty="0" smtClean="0">
                <a:solidFill>
                  <a:srgbClr val="002060"/>
                </a:solidFill>
              </a:endParaRPr>
            </a:p>
            <a:p>
              <a:pPr>
                <a:lnSpc>
                  <a:spcPts val="500"/>
                </a:lnSpc>
              </a:pPr>
              <a:endParaRPr kumimoji="1" lang="en-US" altLang="ja-JP" sz="1100" dirty="0" smtClean="0">
                <a:solidFill>
                  <a:srgbClr val="002060"/>
                </a:solidFill>
              </a:endParaRPr>
            </a:p>
            <a:p>
              <a:pPr>
                <a:lnSpc>
                  <a:spcPts val="1600"/>
                </a:lnSpc>
              </a:pPr>
              <a:r>
                <a:rPr kumimoji="1" lang="ja-JP" altLang="en-US" sz="1100" dirty="0" smtClean="0">
                  <a:solidFill>
                    <a:srgbClr val="002060"/>
                  </a:solidFill>
                </a:rPr>
                <a:t>○ 都市</a:t>
              </a:r>
              <a:r>
                <a:rPr kumimoji="1" lang="en-US" altLang="ja-JP" sz="1100" dirty="0" smtClean="0">
                  <a:solidFill>
                    <a:srgbClr val="002060"/>
                  </a:solidFill>
                </a:rPr>
                <a:t>OS</a:t>
              </a:r>
              <a:r>
                <a:rPr kumimoji="1" lang="ja-JP" altLang="en-US" sz="1100" dirty="0" smtClean="0">
                  <a:solidFill>
                    <a:srgbClr val="002060"/>
                  </a:solidFill>
                </a:rPr>
                <a:t>（会津若松＋）の運営運用、他地域との広域連携</a:t>
              </a:r>
              <a:endParaRPr kumimoji="1" lang="en-US" altLang="ja-JP" sz="1100" dirty="0" smtClean="0">
                <a:solidFill>
                  <a:srgbClr val="002060"/>
                </a:solidFill>
              </a:endParaRPr>
            </a:p>
            <a:p>
              <a:pPr>
                <a:lnSpc>
                  <a:spcPts val="1600"/>
                </a:lnSpc>
              </a:pPr>
              <a:r>
                <a:rPr kumimoji="1" lang="ja-JP" altLang="en-US" sz="1100" dirty="0" smtClean="0">
                  <a:solidFill>
                    <a:srgbClr val="002060"/>
                  </a:solidFill>
                </a:rPr>
                <a:t>　　（デジタル</a:t>
              </a:r>
              <a:r>
                <a:rPr kumimoji="1" lang="en-US" altLang="ja-JP" sz="1100" dirty="0" smtClean="0">
                  <a:solidFill>
                    <a:srgbClr val="002060"/>
                  </a:solidFill>
                </a:rPr>
                <a:t>DMO</a:t>
              </a:r>
              <a:r>
                <a:rPr kumimoji="1" lang="ja-JP" altLang="en-US" sz="1100" dirty="0" smtClean="0">
                  <a:solidFill>
                    <a:srgbClr val="002060"/>
                  </a:solidFill>
                </a:rPr>
                <a:t>：会津地域７市町村と連携し観光</a:t>
              </a:r>
              <a:r>
                <a:rPr kumimoji="1" lang="ja-JP" altLang="en-US" sz="1100" dirty="0">
                  <a:solidFill>
                    <a:srgbClr val="002060"/>
                  </a:solidFill>
                </a:rPr>
                <a:t>を</a:t>
              </a:r>
              <a:r>
                <a:rPr kumimoji="1" lang="ja-JP" altLang="en-US" sz="1100" dirty="0" smtClean="0">
                  <a:solidFill>
                    <a:srgbClr val="002060"/>
                  </a:solidFill>
                </a:rPr>
                <a:t>推進）</a:t>
              </a:r>
              <a:endParaRPr kumimoji="1" lang="en-US" altLang="ja-JP" sz="1100" dirty="0" smtClean="0">
                <a:solidFill>
                  <a:srgbClr val="002060"/>
                </a:solidFill>
              </a:endParaRPr>
            </a:p>
          </p:txBody>
        </p:sp>
        <p:sp>
          <p:nvSpPr>
            <p:cNvPr id="16" name="角丸四角形 15"/>
            <p:cNvSpPr/>
            <p:nvPr/>
          </p:nvSpPr>
          <p:spPr>
            <a:xfrm>
              <a:off x="4583261" y="3625119"/>
              <a:ext cx="360000" cy="1620000"/>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t>会津若松市</a:t>
              </a:r>
              <a:endParaRPr kumimoji="1" lang="ja-JP" altLang="en-US" sz="1400" b="1" dirty="0"/>
            </a:p>
          </p:txBody>
        </p:sp>
      </p:grpSp>
      <p:grpSp>
        <p:nvGrpSpPr>
          <p:cNvPr id="23" name="グループ化 22"/>
          <p:cNvGrpSpPr/>
          <p:nvPr/>
        </p:nvGrpSpPr>
        <p:grpSpPr>
          <a:xfrm>
            <a:off x="4580410" y="5374429"/>
            <a:ext cx="4361015" cy="1261415"/>
            <a:chOff x="4567022" y="5453712"/>
            <a:chExt cx="4361015" cy="1261415"/>
          </a:xfrm>
        </p:grpSpPr>
        <p:sp>
          <p:nvSpPr>
            <p:cNvPr id="13" name="角丸四角形 12"/>
            <p:cNvSpPr/>
            <p:nvPr/>
          </p:nvSpPr>
          <p:spPr>
            <a:xfrm>
              <a:off x="4968037" y="5453713"/>
              <a:ext cx="3960000" cy="1261414"/>
            </a:xfrm>
            <a:prstGeom prst="round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600"/>
                </a:lnSpc>
              </a:pPr>
              <a:r>
                <a:rPr kumimoji="1" lang="ja-JP" altLang="en-US" sz="1100" dirty="0" smtClean="0">
                  <a:solidFill>
                    <a:srgbClr val="002060"/>
                  </a:solidFill>
                </a:rPr>
                <a:t>○ </a:t>
              </a:r>
              <a:r>
                <a:rPr kumimoji="1" lang="ja-JP" altLang="en-US" sz="1100" dirty="0">
                  <a:solidFill>
                    <a:srgbClr val="002060"/>
                  </a:solidFill>
                </a:rPr>
                <a:t>　「まち・ひと・しごと創生包括連携協議会」、「会津地域</a:t>
              </a:r>
              <a:r>
                <a:rPr kumimoji="1" lang="ja-JP" altLang="en-US" sz="1100" dirty="0" smtClean="0">
                  <a:solidFill>
                    <a:srgbClr val="002060"/>
                  </a:solidFill>
                </a:rPr>
                <a:t>スマー</a:t>
              </a:r>
              <a:endParaRPr kumimoji="1" lang="en-US" altLang="ja-JP" sz="1100" dirty="0" smtClean="0">
                <a:solidFill>
                  <a:srgbClr val="002060"/>
                </a:solidFill>
              </a:endParaRPr>
            </a:p>
            <a:p>
              <a:pPr>
                <a:lnSpc>
                  <a:spcPts val="1600"/>
                </a:lnSpc>
              </a:pPr>
              <a:r>
                <a:rPr kumimoji="1" lang="ja-JP" altLang="en-US" sz="1100" dirty="0">
                  <a:solidFill>
                    <a:srgbClr val="002060"/>
                  </a:solidFill>
                </a:rPr>
                <a:t>　</a:t>
              </a:r>
              <a:r>
                <a:rPr kumimoji="1" lang="ja-JP" altLang="en-US" sz="1100" dirty="0" smtClean="0">
                  <a:solidFill>
                    <a:srgbClr val="002060"/>
                  </a:solidFill>
                </a:rPr>
                <a:t>　トシティ推進協</a:t>
              </a:r>
              <a:r>
                <a:rPr kumimoji="1" lang="ja-JP" altLang="en-US" sz="1100" dirty="0">
                  <a:solidFill>
                    <a:srgbClr val="002060"/>
                  </a:solidFill>
                </a:rPr>
                <a:t>議会</a:t>
              </a:r>
              <a:r>
                <a:rPr kumimoji="1" lang="ja-JP" altLang="en-US" sz="1100" dirty="0" smtClean="0">
                  <a:solidFill>
                    <a:srgbClr val="002060"/>
                  </a:solidFill>
                </a:rPr>
                <a:t>」等</a:t>
              </a:r>
              <a:r>
                <a:rPr kumimoji="1" lang="ja-JP" altLang="en-US" sz="1100" dirty="0">
                  <a:solidFill>
                    <a:srgbClr val="002060"/>
                  </a:solidFill>
                </a:rPr>
                <a:t>への</a:t>
              </a:r>
              <a:r>
                <a:rPr kumimoji="1" lang="ja-JP" altLang="en-US" sz="1100" dirty="0" smtClean="0">
                  <a:solidFill>
                    <a:srgbClr val="002060"/>
                  </a:solidFill>
                </a:rPr>
                <a:t>参画を通じ産官学連携によりス</a:t>
              </a:r>
              <a:endParaRPr kumimoji="1" lang="en-US" altLang="ja-JP" sz="1100" dirty="0" smtClean="0">
                <a:solidFill>
                  <a:srgbClr val="002060"/>
                </a:solidFill>
              </a:endParaRPr>
            </a:p>
            <a:p>
              <a:pPr>
                <a:lnSpc>
                  <a:spcPts val="1600"/>
                </a:lnSpc>
              </a:pPr>
              <a:r>
                <a:rPr kumimoji="1" lang="ja-JP" altLang="en-US" sz="1100" dirty="0">
                  <a:solidFill>
                    <a:srgbClr val="002060"/>
                  </a:solidFill>
                </a:rPr>
                <a:t>　</a:t>
              </a:r>
              <a:r>
                <a:rPr kumimoji="1" lang="ja-JP" altLang="en-US" sz="1100" dirty="0" smtClean="0">
                  <a:solidFill>
                    <a:srgbClr val="002060"/>
                  </a:solidFill>
                </a:rPr>
                <a:t>　マートシティの取組みを推進</a:t>
              </a:r>
              <a:endParaRPr kumimoji="1" lang="en-US" altLang="ja-JP" sz="1100" dirty="0" smtClean="0">
                <a:solidFill>
                  <a:srgbClr val="002060"/>
                </a:solidFill>
              </a:endParaRPr>
            </a:p>
            <a:p>
              <a:pPr>
                <a:lnSpc>
                  <a:spcPts val="500"/>
                </a:lnSpc>
              </a:pPr>
              <a:endParaRPr kumimoji="1" lang="en-US" altLang="ja-JP" sz="200" dirty="0" smtClean="0">
                <a:solidFill>
                  <a:srgbClr val="002060"/>
                </a:solidFill>
              </a:endParaRPr>
            </a:p>
            <a:p>
              <a:pPr>
                <a:lnSpc>
                  <a:spcPts val="1600"/>
                </a:lnSpc>
              </a:pPr>
              <a:r>
                <a:rPr kumimoji="1" lang="ja-JP" altLang="en-US" sz="1100" dirty="0" smtClean="0">
                  <a:solidFill>
                    <a:srgbClr val="002060"/>
                  </a:solidFill>
                </a:rPr>
                <a:t>○　「スマートシティ</a:t>
              </a:r>
              <a:r>
                <a:rPr kumimoji="1" lang="en-US" altLang="ja-JP" sz="1100" dirty="0" err="1" smtClean="0">
                  <a:solidFill>
                    <a:srgbClr val="002060"/>
                  </a:solidFill>
                </a:rPr>
                <a:t>AiCT</a:t>
              </a:r>
              <a:r>
                <a:rPr kumimoji="1" lang="ja-JP" altLang="en-US" sz="1100" dirty="0" smtClean="0">
                  <a:solidFill>
                    <a:srgbClr val="002060"/>
                  </a:solidFill>
                </a:rPr>
                <a:t>」</a:t>
              </a:r>
              <a:r>
                <a:rPr kumimoji="1" lang="ja-JP" altLang="en-US" sz="1100" dirty="0">
                  <a:solidFill>
                    <a:srgbClr val="002060"/>
                  </a:solidFill>
                </a:rPr>
                <a:t>に</a:t>
              </a:r>
              <a:r>
                <a:rPr kumimoji="1" lang="ja-JP" altLang="en-US" sz="1100" dirty="0" smtClean="0">
                  <a:solidFill>
                    <a:srgbClr val="002060"/>
                  </a:solidFill>
                </a:rPr>
                <a:t>首都圏等から</a:t>
              </a:r>
              <a:r>
                <a:rPr kumimoji="1" lang="en-US" altLang="ja-JP" sz="1100" dirty="0" smtClean="0">
                  <a:solidFill>
                    <a:srgbClr val="002060"/>
                  </a:solidFill>
                </a:rPr>
                <a:t>ICT</a:t>
              </a:r>
              <a:r>
                <a:rPr kumimoji="1" lang="ja-JP" altLang="en-US" sz="1100" dirty="0" smtClean="0">
                  <a:solidFill>
                    <a:srgbClr val="002060"/>
                  </a:solidFill>
                </a:rPr>
                <a:t>関連企業が移転</a:t>
              </a:r>
              <a:r>
                <a:rPr kumimoji="1" lang="ja-JP" altLang="en-US" sz="1100" dirty="0">
                  <a:solidFill>
                    <a:srgbClr val="002060"/>
                  </a:solidFill>
                </a:rPr>
                <a:t>し</a:t>
              </a:r>
              <a:r>
                <a:rPr kumimoji="1" lang="ja-JP" altLang="en-US" sz="1100" dirty="0" smtClean="0">
                  <a:solidFill>
                    <a:srgbClr val="002060"/>
                  </a:solidFill>
                </a:rPr>
                <a:t>、</a:t>
              </a:r>
              <a:endParaRPr kumimoji="1" lang="en-US" altLang="ja-JP" sz="1100" dirty="0" smtClean="0">
                <a:solidFill>
                  <a:srgbClr val="002060"/>
                </a:solidFill>
              </a:endParaRPr>
            </a:p>
            <a:p>
              <a:pPr>
                <a:lnSpc>
                  <a:spcPts val="1600"/>
                </a:lnSpc>
              </a:pPr>
              <a:r>
                <a:rPr kumimoji="1" lang="ja-JP" altLang="en-US" sz="1100" dirty="0">
                  <a:solidFill>
                    <a:srgbClr val="002060"/>
                  </a:solidFill>
                </a:rPr>
                <a:t>　</a:t>
              </a:r>
              <a:r>
                <a:rPr kumimoji="1" lang="ja-JP" altLang="en-US" sz="1100" dirty="0" smtClean="0">
                  <a:solidFill>
                    <a:srgbClr val="002060"/>
                  </a:solidFill>
                </a:rPr>
                <a:t>　最先端の</a:t>
              </a:r>
              <a:r>
                <a:rPr kumimoji="1" lang="en-US" altLang="ja-JP" sz="1100" dirty="0" smtClean="0">
                  <a:solidFill>
                    <a:srgbClr val="002060"/>
                  </a:solidFill>
                </a:rPr>
                <a:t>ICT</a:t>
              </a:r>
              <a:r>
                <a:rPr kumimoji="1" lang="ja-JP" altLang="en-US" sz="1100" dirty="0" smtClean="0">
                  <a:solidFill>
                    <a:srgbClr val="002060"/>
                  </a:solidFill>
                </a:rPr>
                <a:t>実証実験等に積極的に参画</a:t>
              </a:r>
              <a:endParaRPr kumimoji="1" lang="en-US" altLang="ja-JP" sz="1100" dirty="0" smtClean="0">
                <a:solidFill>
                  <a:srgbClr val="002060"/>
                </a:solidFill>
              </a:endParaRPr>
            </a:p>
          </p:txBody>
        </p:sp>
        <p:sp>
          <p:nvSpPr>
            <p:cNvPr id="17" name="角丸四角形 16"/>
            <p:cNvSpPr/>
            <p:nvPr/>
          </p:nvSpPr>
          <p:spPr>
            <a:xfrm>
              <a:off x="4567022" y="5453712"/>
              <a:ext cx="360000" cy="1261415"/>
            </a:xfrm>
            <a:prstGeom prst="round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400" b="1" dirty="0" smtClean="0">
                  <a:solidFill>
                    <a:schemeClr val="tx2"/>
                  </a:solidFill>
                </a:rPr>
                <a:t>企 業 等</a:t>
              </a:r>
              <a:endParaRPr kumimoji="1" lang="ja-JP" altLang="en-US" sz="1400" b="1" dirty="0">
                <a:solidFill>
                  <a:schemeClr val="tx2"/>
                </a:solidFill>
              </a:endParaRPr>
            </a:p>
          </p:txBody>
        </p:sp>
      </p:grpSp>
      <p:sp>
        <p:nvSpPr>
          <p:cNvPr id="5" name="角丸四角形 4"/>
          <p:cNvSpPr/>
          <p:nvPr/>
        </p:nvSpPr>
        <p:spPr>
          <a:xfrm>
            <a:off x="1707123" y="1445630"/>
            <a:ext cx="1806786" cy="470263"/>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t>市＆会津大学</a:t>
            </a:r>
            <a:r>
              <a:rPr kumimoji="1" lang="en-US" altLang="ja-JP" sz="1200" dirty="0" smtClean="0"/>
              <a:t>(</a:t>
            </a:r>
            <a:r>
              <a:rPr kumimoji="1" lang="ja-JP" altLang="en-US" sz="1200" dirty="0" smtClean="0"/>
              <a:t>県立</a:t>
            </a:r>
            <a:r>
              <a:rPr kumimoji="1" lang="en-US" altLang="ja-JP" sz="1200" dirty="0" smtClean="0"/>
              <a:t>)</a:t>
            </a:r>
            <a:endParaRPr kumimoji="1" lang="ja-JP" altLang="en-US" sz="1200" dirty="0"/>
          </a:p>
        </p:txBody>
      </p:sp>
      <p:sp>
        <p:nvSpPr>
          <p:cNvPr id="19" name="角丸四角形 18"/>
          <p:cNvSpPr/>
          <p:nvPr/>
        </p:nvSpPr>
        <p:spPr>
          <a:xfrm>
            <a:off x="491065" y="4223239"/>
            <a:ext cx="1306286" cy="470263"/>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t>国</a:t>
            </a:r>
          </a:p>
        </p:txBody>
      </p:sp>
      <p:sp>
        <p:nvSpPr>
          <p:cNvPr id="20" name="角丸四角形 19"/>
          <p:cNvSpPr/>
          <p:nvPr/>
        </p:nvSpPr>
        <p:spPr>
          <a:xfrm>
            <a:off x="3121895" y="4203132"/>
            <a:ext cx="1306286" cy="470263"/>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smtClean="0"/>
              <a:t>ICT</a:t>
            </a:r>
            <a:r>
              <a:rPr kumimoji="1" lang="ja-JP" altLang="en-US" sz="1400" dirty="0" smtClean="0"/>
              <a:t>関連企業</a:t>
            </a:r>
            <a:endParaRPr kumimoji="1" lang="ja-JP" altLang="en-US" sz="1400" dirty="0"/>
          </a:p>
        </p:txBody>
      </p:sp>
      <p:cxnSp>
        <p:nvCxnSpPr>
          <p:cNvPr id="10" name="直線矢印コネクタ 9"/>
          <p:cNvCxnSpPr/>
          <p:nvPr/>
        </p:nvCxnSpPr>
        <p:spPr>
          <a:xfrm flipH="1">
            <a:off x="1324939" y="2069399"/>
            <a:ext cx="812619" cy="1986139"/>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flipV="1">
            <a:off x="995436" y="1992123"/>
            <a:ext cx="882618" cy="206189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p:nvPr/>
        </p:nvCxnSpPr>
        <p:spPr>
          <a:xfrm>
            <a:off x="3069001" y="1992123"/>
            <a:ext cx="875703" cy="1927871"/>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p:nvPr/>
        </p:nvCxnSpPr>
        <p:spPr>
          <a:xfrm flipH="1" flipV="1">
            <a:off x="2760230" y="2037050"/>
            <a:ext cx="890219" cy="2024513"/>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2" name="直線矢印コネクタ 31"/>
          <p:cNvCxnSpPr/>
          <p:nvPr/>
        </p:nvCxnSpPr>
        <p:spPr>
          <a:xfrm>
            <a:off x="1869040" y="4323806"/>
            <a:ext cx="1201783"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p:cNvCxnSpPr/>
          <p:nvPr/>
        </p:nvCxnSpPr>
        <p:spPr>
          <a:xfrm flipH="1">
            <a:off x="1833855" y="4598126"/>
            <a:ext cx="1214846" cy="1"/>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37" name="正方形/長方形 36"/>
          <p:cNvSpPr/>
          <p:nvPr/>
        </p:nvSpPr>
        <p:spPr>
          <a:xfrm>
            <a:off x="508764" y="2728640"/>
            <a:ext cx="1087077" cy="37073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smtClean="0">
                <a:solidFill>
                  <a:srgbClr val="002060"/>
                </a:solidFill>
              </a:rPr>
              <a:t>地方創生の成功モデルになってほしい</a:t>
            </a:r>
            <a:endParaRPr kumimoji="1" lang="ja-JP" altLang="en-US" sz="900" dirty="0">
              <a:solidFill>
                <a:srgbClr val="002060"/>
              </a:solidFill>
            </a:endParaRPr>
          </a:p>
        </p:txBody>
      </p:sp>
      <p:sp>
        <p:nvSpPr>
          <p:cNvPr id="38" name="正方形/長方形 37"/>
          <p:cNvSpPr/>
          <p:nvPr/>
        </p:nvSpPr>
        <p:spPr>
          <a:xfrm>
            <a:off x="1422346" y="3315852"/>
            <a:ext cx="1191673" cy="39447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smtClean="0">
                <a:solidFill>
                  <a:srgbClr val="002060"/>
                </a:solidFill>
              </a:rPr>
              <a:t>明確な実証フィールドとしての位置づけ</a:t>
            </a:r>
            <a:endParaRPr kumimoji="1" lang="ja-JP" altLang="en-US" sz="900" dirty="0">
              <a:solidFill>
                <a:srgbClr val="002060"/>
              </a:solidFill>
            </a:endParaRPr>
          </a:p>
        </p:txBody>
      </p:sp>
      <p:sp>
        <p:nvSpPr>
          <p:cNvPr id="39" name="正方形/長方形 38"/>
          <p:cNvSpPr/>
          <p:nvPr/>
        </p:nvSpPr>
        <p:spPr>
          <a:xfrm>
            <a:off x="2193664" y="2408087"/>
            <a:ext cx="965878" cy="47380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smtClean="0">
                <a:solidFill>
                  <a:srgbClr val="002060"/>
                </a:solidFill>
              </a:rPr>
              <a:t>積極的な</a:t>
            </a:r>
            <a:r>
              <a:rPr kumimoji="1" lang="en-US" altLang="ja-JP" sz="900" dirty="0" smtClean="0">
                <a:solidFill>
                  <a:srgbClr val="002060"/>
                </a:solidFill>
              </a:rPr>
              <a:t>ICT</a:t>
            </a:r>
            <a:r>
              <a:rPr kumimoji="1" lang="ja-JP" altLang="en-US" sz="900" dirty="0" smtClean="0">
                <a:solidFill>
                  <a:srgbClr val="002060"/>
                </a:solidFill>
              </a:rPr>
              <a:t>受入れ環境整備</a:t>
            </a:r>
            <a:endParaRPr kumimoji="1" lang="ja-JP" altLang="en-US" sz="900" dirty="0">
              <a:solidFill>
                <a:srgbClr val="002060"/>
              </a:solidFill>
            </a:endParaRPr>
          </a:p>
        </p:txBody>
      </p:sp>
      <p:sp>
        <p:nvSpPr>
          <p:cNvPr id="41" name="正方形/長方形 40"/>
          <p:cNvSpPr/>
          <p:nvPr/>
        </p:nvSpPr>
        <p:spPr>
          <a:xfrm>
            <a:off x="3411283" y="2751116"/>
            <a:ext cx="929452" cy="54390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smtClean="0">
                <a:solidFill>
                  <a:srgbClr val="002060"/>
                </a:solidFill>
              </a:rPr>
              <a:t>高付加価値部門の機能移転</a:t>
            </a:r>
            <a:endParaRPr kumimoji="1" lang="ja-JP" altLang="en-US" sz="900" dirty="0">
              <a:solidFill>
                <a:srgbClr val="002060"/>
              </a:solidFill>
            </a:endParaRPr>
          </a:p>
        </p:txBody>
      </p:sp>
      <p:sp>
        <p:nvSpPr>
          <p:cNvPr id="42" name="正方形/長方形 41"/>
          <p:cNvSpPr/>
          <p:nvPr/>
        </p:nvSpPr>
        <p:spPr>
          <a:xfrm>
            <a:off x="1731248" y="3830657"/>
            <a:ext cx="1440000" cy="360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smtClean="0">
                <a:solidFill>
                  <a:srgbClr val="002060"/>
                </a:solidFill>
              </a:rPr>
              <a:t>地方創生に協力してほしい</a:t>
            </a:r>
            <a:endParaRPr kumimoji="1" lang="en-US" altLang="ja-JP" sz="900" dirty="0" smtClean="0">
              <a:solidFill>
                <a:srgbClr val="002060"/>
              </a:solidFill>
            </a:endParaRPr>
          </a:p>
          <a:p>
            <a:pPr algn="ctr"/>
            <a:r>
              <a:rPr kumimoji="1" lang="ja-JP" altLang="en-US" sz="900" dirty="0" smtClean="0">
                <a:solidFill>
                  <a:srgbClr val="002060"/>
                </a:solidFill>
              </a:rPr>
              <a:t>（≒地方移転してほしい）</a:t>
            </a:r>
            <a:endParaRPr kumimoji="1" lang="ja-JP" altLang="en-US" sz="900" dirty="0">
              <a:solidFill>
                <a:srgbClr val="002060"/>
              </a:solidFill>
            </a:endParaRPr>
          </a:p>
        </p:txBody>
      </p:sp>
      <p:sp>
        <p:nvSpPr>
          <p:cNvPr id="43" name="正方形/長方形 42"/>
          <p:cNvSpPr/>
          <p:nvPr/>
        </p:nvSpPr>
        <p:spPr>
          <a:xfrm>
            <a:off x="1789510" y="4678939"/>
            <a:ext cx="1368000" cy="360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smtClean="0">
                <a:solidFill>
                  <a:srgbClr val="002060"/>
                </a:solidFill>
              </a:rPr>
              <a:t>国</a:t>
            </a:r>
            <a:r>
              <a:rPr kumimoji="1" lang="ja-JP" altLang="en-US" sz="900" dirty="0">
                <a:solidFill>
                  <a:srgbClr val="002060"/>
                </a:solidFill>
              </a:rPr>
              <a:t>の</a:t>
            </a:r>
            <a:r>
              <a:rPr kumimoji="1" lang="ja-JP" altLang="en-US" sz="900" dirty="0" smtClean="0">
                <a:solidFill>
                  <a:srgbClr val="002060"/>
                </a:solidFill>
              </a:rPr>
              <a:t>プロジェクトを継続的に会津に誘致してほしい</a:t>
            </a:r>
            <a:endParaRPr kumimoji="1" lang="ja-JP" altLang="en-US" sz="900" dirty="0">
              <a:solidFill>
                <a:srgbClr val="002060"/>
              </a:solidFill>
            </a:endParaRPr>
          </a:p>
        </p:txBody>
      </p:sp>
      <p:sp>
        <p:nvSpPr>
          <p:cNvPr id="46" name="角丸四角形吹き出し 45"/>
          <p:cNvSpPr/>
          <p:nvPr/>
        </p:nvSpPr>
        <p:spPr>
          <a:xfrm>
            <a:off x="251916" y="956487"/>
            <a:ext cx="1438716" cy="918382"/>
          </a:xfrm>
          <a:prstGeom prst="wedgeRoundRectCallout">
            <a:avLst>
              <a:gd name="adj1" fmla="val 59630"/>
              <a:gd name="adj2" fmla="val -4549"/>
              <a:gd name="adj3" fmla="val 16667"/>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000" dirty="0" smtClean="0">
                <a:solidFill>
                  <a:srgbClr val="002060"/>
                </a:solidFill>
              </a:rPr>
              <a:t>会津を</a:t>
            </a:r>
            <a:r>
              <a:rPr kumimoji="1" lang="en-US" altLang="ja-JP" sz="1000" dirty="0" smtClean="0">
                <a:solidFill>
                  <a:srgbClr val="002060"/>
                </a:solidFill>
              </a:rPr>
              <a:t>ICT</a:t>
            </a:r>
            <a:r>
              <a:rPr kumimoji="1" lang="ja-JP" altLang="en-US" sz="1000" dirty="0" smtClean="0">
                <a:solidFill>
                  <a:srgbClr val="002060"/>
                </a:solidFill>
              </a:rPr>
              <a:t>産業の集積地とするために積極的な</a:t>
            </a:r>
            <a:r>
              <a:rPr kumimoji="1" lang="en-US" altLang="ja-JP" sz="1000" dirty="0" smtClean="0">
                <a:solidFill>
                  <a:srgbClr val="002060"/>
                </a:solidFill>
              </a:rPr>
              <a:t>ICT</a:t>
            </a:r>
            <a:r>
              <a:rPr kumimoji="1" lang="ja-JP" altLang="en-US" sz="1000" dirty="0" smtClean="0">
                <a:solidFill>
                  <a:srgbClr val="002060"/>
                </a:solidFill>
              </a:rPr>
              <a:t>受入れ環境を整備（データ利活用の仕組み構築など）</a:t>
            </a:r>
            <a:endParaRPr kumimoji="1" lang="ja-JP" altLang="en-US" sz="1000" dirty="0">
              <a:solidFill>
                <a:srgbClr val="002060"/>
              </a:solidFill>
            </a:endParaRPr>
          </a:p>
        </p:txBody>
      </p:sp>
      <p:sp>
        <p:nvSpPr>
          <p:cNvPr id="48" name="角丸四角形吹き出し 47"/>
          <p:cNvSpPr/>
          <p:nvPr/>
        </p:nvSpPr>
        <p:spPr>
          <a:xfrm>
            <a:off x="236428" y="5102433"/>
            <a:ext cx="1815559" cy="613663"/>
          </a:xfrm>
          <a:prstGeom prst="wedgeRoundRectCallout">
            <a:avLst>
              <a:gd name="adj1" fmla="val -19371"/>
              <a:gd name="adj2" fmla="val -103542"/>
              <a:gd name="adj3" fmla="val 16667"/>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000" dirty="0" smtClean="0">
                <a:solidFill>
                  <a:srgbClr val="002060"/>
                </a:solidFill>
              </a:rPr>
              <a:t>会津を</a:t>
            </a:r>
            <a:r>
              <a:rPr kumimoji="1" lang="en-US" altLang="ja-JP" sz="1000" dirty="0" smtClean="0">
                <a:solidFill>
                  <a:srgbClr val="002060"/>
                </a:solidFill>
              </a:rPr>
              <a:t>ICT</a:t>
            </a:r>
            <a:r>
              <a:rPr kumimoji="1" lang="ja-JP" altLang="en-US" sz="1000" dirty="0" smtClean="0">
                <a:solidFill>
                  <a:srgbClr val="002060"/>
                </a:solidFill>
              </a:rPr>
              <a:t>関連の実証・集積地と決めて、</a:t>
            </a:r>
            <a:r>
              <a:rPr kumimoji="1" lang="en-US" altLang="ja-JP" sz="1000" dirty="0" smtClean="0">
                <a:solidFill>
                  <a:srgbClr val="002060"/>
                </a:solidFill>
              </a:rPr>
              <a:t>PR</a:t>
            </a:r>
            <a:r>
              <a:rPr kumimoji="1" lang="ja-JP" altLang="en-US" sz="1000" dirty="0" smtClean="0">
                <a:solidFill>
                  <a:srgbClr val="002060"/>
                </a:solidFill>
              </a:rPr>
              <a:t>・応援（実証事業の集中）を国として実施</a:t>
            </a:r>
            <a:endParaRPr kumimoji="1" lang="ja-JP" altLang="en-US" sz="1000" dirty="0">
              <a:solidFill>
                <a:srgbClr val="002060"/>
              </a:solidFill>
            </a:endParaRPr>
          </a:p>
        </p:txBody>
      </p:sp>
      <p:sp>
        <p:nvSpPr>
          <p:cNvPr id="49" name="角丸四角形吹き出し 48"/>
          <p:cNvSpPr/>
          <p:nvPr/>
        </p:nvSpPr>
        <p:spPr>
          <a:xfrm>
            <a:off x="3004457" y="5106867"/>
            <a:ext cx="1476112" cy="373417"/>
          </a:xfrm>
          <a:prstGeom prst="wedgeRoundRectCallout">
            <a:avLst>
              <a:gd name="adj1" fmla="val 18408"/>
              <a:gd name="adj2" fmla="val -144950"/>
              <a:gd name="adj3" fmla="val 16667"/>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smtClean="0">
                <a:solidFill>
                  <a:srgbClr val="002060"/>
                </a:solidFill>
              </a:rPr>
              <a:t>会津に企業移転をする</a:t>
            </a:r>
            <a:endParaRPr kumimoji="1" lang="ja-JP" altLang="en-US" sz="1000" dirty="0">
              <a:solidFill>
                <a:srgbClr val="002060"/>
              </a:solidFill>
            </a:endParaRPr>
          </a:p>
        </p:txBody>
      </p:sp>
      <p:sp>
        <p:nvSpPr>
          <p:cNvPr id="33" name="正方形/長方形 32"/>
          <p:cNvSpPr/>
          <p:nvPr/>
        </p:nvSpPr>
        <p:spPr>
          <a:xfrm>
            <a:off x="8789851" y="6519727"/>
            <a:ext cx="479380" cy="471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smtClean="0">
                <a:solidFill>
                  <a:srgbClr val="002060"/>
                </a:solidFill>
                <a:latin typeface="+mn-ea"/>
              </a:rPr>
              <a:t>５</a:t>
            </a:r>
            <a:endParaRPr kumimoji="1" lang="ja-JP" altLang="en-US" sz="900" dirty="0">
              <a:solidFill>
                <a:srgbClr val="002060"/>
              </a:solidFill>
              <a:latin typeface="+mn-ea"/>
            </a:endParaRPr>
          </a:p>
        </p:txBody>
      </p:sp>
      <p:sp>
        <p:nvSpPr>
          <p:cNvPr id="35" name="角丸四角形 34"/>
          <p:cNvSpPr/>
          <p:nvPr/>
        </p:nvSpPr>
        <p:spPr>
          <a:xfrm>
            <a:off x="354244" y="295188"/>
            <a:ext cx="2405986" cy="324000"/>
          </a:xfrm>
          <a:prstGeom prst="roundRect">
            <a:avLst>
              <a:gd name="adj" fmla="val 50000"/>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t>国、地方、企業の役割など</a:t>
            </a:r>
            <a:endParaRPr kumimoji="1" lang="ja-JP" altLang="en-US" sz="1400" dirty="0"/>
          </a:p>
        </p:txBody>
      </p:sp>
      <p:sp>
        <p:nvSpPr>
          <p:cNvPr id="7" name="大かっこ 6"/>
          <p:cNvSpPr/>
          <p:nvPr/>
        </p:nvSpPr>
        <p:spPr>
          <a:xfrm>
            <a:off x="3553097" y="1288800"/>
            <a:ext cx="992696" cy="762069"/>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r>
              <a:rPr kumimoji="1" lang="en-US" altLang="ja-JP" sz="1050" dirty="0" smtClean="0"/>
              <a:t>※</a:t>
            </a:r>
            <a:r>
              <a:rPr kumimoji="1" lang="ja-JP" altLang="en-US" sz="1050" dirty="0" smtClean="0"/>
              <a:t>福島県は、大学に加えて財政支援なども行う</a:t>
            </a:r>
            <a:endParaRPr kumimoji="1" lang="ja-JP" altLang="en-US" sz="1050" dirty="0"/>
          </a:p>
        </p:txBody>
      </p:sp>
      <p:sp>
        <p:nvSpPr>
          <p:cNvPr id="14" name="テキスト ボックス 13"/>
          <p:cNvSpPr txBox="1"/>
          <p:nvPr/>
        </p:nvSpPr>
        <p:spPr>
          <a:xfrm>
            <a:off x="4949185" y="600315"/>
            <a:ext cx="705394" cy="261610"/>
          </a:xfrm>
          <a:prstGeom prst="rect">
            <a:avLst/>
          </a:prstGeom>
          <a:noFill/>
        </p:spPr>
        <p:txBody>
          <a:bodyPr wrap="square" rtlCol="0">
            <a:spAutoFit/>
          </a:bodyPr>
          <a:lstStyle/>
          <a:p>
            <a:r>
              <a:rPr kumimoji="1" lang="ja-JP" altLang="en-US" sz="1100" dirty="0" smtClean="0">
                <a:solidFill>
                  <a:srgbClr val="002060"/>
                </a:solidFill>
              </a:rPr>
              <a:t>（例）</a:t>
            </a:r>
            <a:endParaRPr kumimoji="1" lang="ja-JP" altLang="en-US" sz="1100" dirty="0">
              <a:solidFill>
                <a:srgbClr val="002060"/>
              </a:solidFill>
            </a:endParaRPr>
          </a:p>
        </p:txBody>
      </p:sp>
    </p:spTree>
    <p:extLst>
      <p:ext uri="{BB962C8B-B14F-4D97-AF65-F5344CB8AC3E}">
        <p14:creationId xmlns:p14="http://schemas.microsoft.com/office/powerpoint/2010/main" val="92242536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eiryo UI">
      <a:majorFont>
        <a:latin typeface="Meiryo UI"/>
        <a:ea typeface="Meiryo UI"/>
        <a:cs typeface=""/>
      </a:majorFont>
      <a:minorFont>
        <a:latin typeface="Meiryo UI"/>
        <a:ea typeface="Meiryo UI"/>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8000"/>
        </a:solidFill>
        <a:ln>
          <a:noFill/>
        </a:ln>
      </a:spPr>
      <a:bodyPr rtlCol="0" anchor="ctr"/>
      <a:lstStyle>
        <a:defPPr algn="ctr">
          <a:defRPr kumimoji="1" sz="1400"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チームサイト用共有ライブラリ" ma:contentTypeID="0x01010016B13BF77A90F249889FB5DD587B167C0039D37C264BF6024199D1523A07C22F7B" ma:contentTypeVersion="" ma:contentTypeDescription="" ma:contentTypeScope="" ma:versionID="2fd4aecbf0a67636e045d890bab3e494">
  <xsd:schema xmlns:xsd="http://www.w3.org/2001/XMLSchema" xmlns:xs="http://www.w3.org/2001/XMLSchema" xmlns:p="http://schemas.microsoft.com/office/2006/metadata/properties" xmlns:ns2="2be2acaf-88a6-4029-b366-c28176c79890" targetNamespace="http://schemas.microsoft.com/office/2006/metadata/properties" ma:root="true" ma:fieldsID="2f1a7762e99f23df00567060dae6aafc" ns2:_="">
    <xsd:import namespace="2be2acaf-88a6-4029-b366-c28176c79890"/>
    <xsd:element name="properties">
      <xsd:complexType>
        <xsd:sequence>
          <xsd:element name="documentManagement">
            <xsd:complexType>
              <xsd:all>
                <xsd:element ref="ns2:コメント_x300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e2acaf-88a6-4029-b366-c28176c79890" elementFormDefault="qualified">
    <xsd:import namespace="http://schemas.microsoft.com/office/2006/documentManagement/types"/>
    <xsd:import namespace="http://schemas.microsoft.com/office/infopath/2007/PartnerControls"/>
    <xsd:element name="コメント_x3000_" ma:index="8" nillable="true" ma:displayName="コメント　" ma:internalName="_x30b3__x30e1__x30f3__x30c8__x3000_">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コメント_x3000_ xmlns="2be2acaf-88a6-4029-b366-c28176c79890" xsi:nil="true"/>
  </documentManagement>
</p:properties>
</file>

<file path=customXml/itemProps1.xml><?xml version="1.0" encoding="utf-8"?>
<ds:datastoreItem xmlns:ds="http://schemas.openxmlformats.org/officeDocument/2006/customXml" ds:itemID="{A29F2B4B-8AD4-4171-93D9-8C47BFEDFF4A}"/>
</file>

<file path=customXml/itemProps2.xml><?xml version="1.0" encoding="utf-8"?>
<ds:datastoreItem xmlns:ds="http://schemas.openxmlformats.org/officeDocument/2006/customXml" ds:itemID="{F6AE606E-A919-4046-A965-6C13A94989BF}"/>
</file>

<file path=customXml/itemProps3.xml><?xml version="1.0" encoding="utf-8"?>
<ds:datastoreItem xmlns:ds="http://schemas.openxmlformats.org/officeDocument/2006/customXml" ds:itemID="{E0D93720-DBCC-44A8-915C-50578D766A4A}"/>
</file>

<file path=docProps/app.xml><?xml version="1.0" encoding="utf-8"?>
<Properties xmlns="http://schemas.openxmlformats.org/officeDocument/2006/extended-properties" xmlns:vt="http://schemas.openxmlformats.org/officeDocument/2006/docPropsVTypes">
  <TotalTime>0</TotalTime>
  <Words>2809</Words>
  <Application>Microsoft Office PowerPoint</Application>
  <PresentationFormat>画面に合わせる (4:3)</PresentationFormat>
  <Paragraphs>338</Paragraphs>
  <Slides>7</Slides>
  <Notes>0</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7</vt:i4>
      </vt:variant>
    </vt:vector>
  </HeadingPairs>
  <TitlesOfParts>
    <vt:vector size="13" baseType="lpstr">
      <vt:lpstr>BIZ UDPゴシック</vt:lpstr>
      <vt:lpstr>Meiryo UI</vt:lpstr>
      <vt:lpstr>游ゴシック</vt:lpstr>
      <vt:lpstr>Arial</vt:lpstr>
      <vt:lpstr>Wingdings</vt:lpstr>
      <vt:lpstr>Office テーマ</vt:lpstr>
      <vt:lpstr>国内の成長都市の政策展開とその体制（会津若松）</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modified xsi:type="dcterms:W3CDTF">2022-03-16T11:02:31Z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0x01010016B13BF77A90F249889FB5DD587B167C0039D37C264BF6024199D1523A07C22F7B</vt:lpwstr>
  </property>
</Properties>
</file>